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60" r:id="rId5"/>
    <p:sldId id="268" r:id="rId6"/>
    <p:sldId id="261" r:id="rId7"/>
    <p:sldId id="277" r:id="rId8"/>
    <p:sldId id="262" r:id="rId9"/>
    <p:sldId id="278" r:id="rId10"/>
    <p:sldId id="279" r:id="rId11"/>
    <p:sldId id="280" r:id="rId12"/>
    <p:sldId id="281" r:id="rId13"/>
    <p:sldId id="282" r:id="rId14"/>
    <p:sldId id="283" r:id="rId15"/>
    <p:sldId id="284" r:id="rId16"/>
    <p:sldId id="263" r:id="rId17"/>
    <p:sldId id="264"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lgn="ctr">
              <a:defRPr sz="2000" b="1" i="0" u="none" strike="noStrike" kern="1200" baseline="0">
                <a:solidFill>
                  <a:schemeClr val="dk1">
                    <a:lumMod val="75000"/>
                    <a:lumOff val="25000"/>
                  </a:schemeClr>
                </a:solidFill>
                <a:latin typeface="+mn-lt"/>
                <a:ea typeface="+mn-ea"/>
                <a:cs typeface="+mn-cs"/>
              </a:defRPr>
            </a:pPr>
            <a:r>
              <a:rPr lang="en-US" sz="2000" baseline="0" dirty="0"/>
              <a:t>Waste percentages of each product packaging materials from total weight of the packaging waste</a:t>
            </a:r>
            <a:endParaRPr lang="en-US" sz="2000" dirty="0"/>
          </a:p>
        </c:rich>
      </c:tx>
      <c:layout>
        <c:manualLayout>
          <c:xMode val="edge"/>
          <c:yMode val="edge"/>
          <c:x val="0.14282427613943249"/>
          <c:y val="1.4961660744342622E-2"/>
        </c:manualLayout>
      </c:layout>
      <c:overlay val="0"/>
      <c:spPr>
        <a:noFill/>
        <a:ln>
          <a:noFill/>
        </a:ln>
        <a:effectLst/>
      </c:spPr>
      <c:txPr>
        <a:bodyPr rot="0" spcFirstLastPara="1" vertOverflow="ellipsis" vert="horz" wrap="square" anchor="ctr" anchorCtr="1"/>
        <a:lstStyle/>
        <a:p>
          <a:pPr algn="ctr">
            <a:defRPr sz="20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Sheet1!$F$107</c:f>
              <c:strCache>
                <c:ptCount val="1"/>
                <c:pt idx="0">
                  <c:v>Waste percentage of packaging materials</c:v>
                </c:pt>
              </c:strCache>
            </c:strRef>
          </c:tx>
          <c:spPr>
            <a:solidFill>
              <a:srgbClr val="FF0000"/>
            </a:solidFill>
            <a:ln w="9525" cap="flat" cmpd="sng" algn="ctr">
              <a:solidFill>
                <a:schemeClr val="accent1">
                  <a:lumMod val="75000"/>
                </a:schemeClr>
              </a:solidFill>
              <a:round/>
            </a:ln>
            <a:effectLst/>
            <a:sp3d contourW="9525">
              <a:contourClr>
                <a:schemeClr val="accent1">
                  <a:lumMod val="75000"/>
                </a:schemeClr>
              </a:contourClr>
            </a:sp3d>
          </c:spPr>
          <c:invertIfNegative val="0"/>
          <c:dLbls>
            <c:dLbl>
              <c:idx val="0"/>
              <c:layout/>
              <c:tx>
                <c:rich>
                  <a:bodyPr/>
                  <a:lstStyle/>
                  <a:p>
                    <a:fld id="{10359A7B-7C6E-4020-9B84-8D50F072FB84}"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tx>
                <c:rich>
                  <a:bodyPr/>
                  <a:lstStyle/>
                  <a:p>
                    <a:fld id="{5D66F7C4-DDB5-418E-96EA-CA3C2E24A69E}"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2"/>
              <c:layout/>
              <c:tx>
                <c:rich>
                  <a:bodyPr/>
                  <a:lstStyle/>
                  <a:p>
                    <a:fld id="{686AF366-0ED1-4CF5-BC05-A08640F26295}"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3"/>
              <c:layout/>
              <c:tx>
                <c:rich>
                  <a:bodyPr/>
                  <a:lstStyle/>
                  <a:p>
                    <a:fld id="{A8B77E60-17A3-4113-AA83-F0B36422F197}"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4"/>
              <c:layout/>
              <c:tx>
                <c:rich>
                  <a:bodyPr/>
                  <a:lstStyle/>
                  <a:p>
                    <a:fld id="{A491CA00-3DEA-45C5-83D3-BC354CBDA603}"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5"/>
              <c:layout/>
              <c:tx>
                <c:rich>
                  <a:bodyPr/>
                  <a:lstStyle/>
                  <a:p>
                    <a:fld id="{25B29942-ED67-48E6-BA7F-725B62D2E562}"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Sheet1!$C$108:$C$113</c:f>
              <c:strCache>
                <c:ptCount val="6"/>
                <c:pt idx="0">
                  <c:v>Kurakkan flour</c:v>
                </c:pt>
                <c:pt idx="1">
                  <c:v>White rice flour </c:v>
                </c:pt>
                <c:pt idx="2">
                  <c:v>Kurakkan thosai mixture</c:v>
                </c:pt>
                <c:pt idx="3">
                  <c:v>Hopper mixture</c:v>
                </c:pt>
                <c:pt idx="4">
                  <c:v>Ulundu flour </c:v>
                </c:pt>
                <c:pt idx="5">
                  <c:v>Thosai mixture </c:v>
                </c:pt>
              </c:strCache>
            </c:strRef>
          </c:cat>
          <c:val>
            <c:numRef>
              <c:f>Sheet1!$F$108:$F$113</c:f>
              <c:numCache>
                <c:formatCode>General</c:formatCode>
                <c:ptCount val="6"/>
                <c:pt idx="0">
                  <c:v>28.517241821187383</c:v>
                </c:pt>
                <c:pt idx="1">
                  <c:v>8.7112523546522809</c:v>
                </c:pt>
                <c:pt idx="2">
                  <c:v>11.99302894780681</c:v>
                </c:pt>
                <c:pt idx="3">
                  <c:v>11.083204121122032</c:v>
                </c:pt>
                <c:pt idx="4">
                  <c:v>28.418570678011712</c:v>
                </c:pt>
                <c:pt idx="5">
                  <c:v>11.276702077219781</c:v>
                </c:pt>
              </c:numCache>
            </c:numRef>
          </c:val>
        </c:ser>
        <c:dLbls>
          <c:showLegendKey val="0"/>
          <c:showVal val="1"/>
          <c:showCatName val="0"/>
          <c:showSerName val="0"/>
          <c:showPercent val="0"/>
          <c:showBubbleSize val="0"/>
        </c:dLbls>
        <c:gapWidth val="65"/>
        <c:shape val="box"/>
        <c:axId val="374900160"/>
        <c:axId val="323261728"/>
        <c:axId val="0"/>
      </c:bar3DChart>
      <c:catAx>
        <c:axId val="3749001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tx1"/>
                </a:solidFill>
                <a:latin typeface="+mn-lt"/>
                <a:ea typeface="+mn-ea"/>
                <a:cs typeface="+mn-cs"/>
              </a:defRPr>
            </a:pPr>
            <a:endParaRPr lang="en-US"/>
          </a:p>
        </c:txPr>
        <c:crossAx val="323261728"/>
        <c:crosses val="autoZero"/>
        <c:auto val="1"/>
        <c:lblAlgn val="ctr"/>
        <c:lblOffset val="100"/>
        <c:noMultiLvlLbl val="0"/>
      </c:catAx>
      <c:valAx>
        <c:axId val="32326172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7490016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4400" b="1" i="0" u="none" strike="noStrike" kern="1200" cap="none" spc="0" normalizeH="0" baseline="0">
                <a:solidFill>
                  <a:schemeClr val="dk1">
                    <a:lumMod val="50000"/>
                    <a:lumOff val="50000"/>
                  </a:schemeClr>
                </a:solidFill>
                <a:latin typeface="+mj-lt"/>
                <a:ea typeface="+mj-ea"/>
                <a:cs typeface="+mj-cs"/>
              </a:defRPr>
            </a:pPr>
            <a:r>
              <a:rPr lang="en-US" sz="2400" dirty="0" smtClean="0"/>
              <a:t> RPN </a:t>
            </a:r>
            <a:endParaRPr lang="en-US" sz="2400" dirty="0"/>
          </a:p>
        </c:rich>
      </c:tx>
      <c:layout/>
      <c:overlay val="0"/>
      <c:spPr>
        <a:noFill/>
        <a:ln>
          <a:noFill/>
        </a:ln>
        <a:effectLst/>
      </c:spPr>
      <c:txPr>
        <a:bodyPr rot="0" spcFirstLastPara="1" vertOverflow="ellipsis" vert="horz" wrap="square" anchor="ctr" anchorCtr="1"/>
        <a:lstStyle/>
        <a:p>
          <a:pPr>
            <a:defRPr sz="44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Sheet1!$H$2</c:f>
              <c:strCache>
                <c:ptCount val="1"/>
                <c:pt idx="0">
                  <c:v>RPN</c:v>
                </c:pt>
              </c:strCache>
            </c:strRef>
          </c:tx>
          <c:spPr>
            <a:solidFill>
              <a:srgbClr val="44546A">
                <a:lumMod val="50000"/>
              </a:srgbClr>
            </a:solidFill>
            <a:ln>
              <a:noFill/>
            </a:ln>
            <a:effectLst/>
          </c:spPr>
          <c:invertIfNegative val="0"/>
          <c:cat>
            <c:strRef>
              <c:f>Sheet1!$B$3:$B$8</c:f>
              <c:strCache>
                <c:ptCount val="6"/>
                <c:pt idx="0">
                  <c:v>Incorrect labelling</c:v>
                </c:pt>
                <c:pt idx="1">
                  <c:v>Weight mismatch with recommended weight range</c:v>
                </c:pt>
                <c:pt idx="2">
                  <c:v>Quality failure of raw materials </c:v>
                </c:pt>
                <c:pt idx="3">
                  <c:v>Poor sealing</c:v>
                </c:pt>
                <c:pt idx="4">
                  <c:v>Incorrect moisture content</c:v>
                </c:pt>
                <c:pt idx="5">
                  <c:v>Incorrect gas filling inside the package</c:v>
                </c:pt>
              </c:strCache>
            </c:strRef>
          </c:cat>
          <c:val>
            <c:numRef>
              <c:f>Sheet1!$H$3:$H$8</c:f>
              <c:numCache>
                <c:formatCode>General</c:formatCode>
                <c:ptCount val="6"/>
                <c:pt idx="0">
                  <c:v>160</c:v>
                </c:pt>
                <c:pt idx="1">
                  <c:v>72</c:v>
                </c:pt>
                <c:pt idx="2">
                  <c:v>108</c:v>
                </c:pt>
                <c:pt idx="3">
                  <c:v>150</c:v>
                </c:pt>
                <c:pt idx="4">
                  <c:v>32</c:v>
                </c:pt>
                <c:pt idx="5">
                  <c:v>120</c:v>
                </c:pt>
              </c:numCache>
            </c:numRef>
          </c:val>
        </c:ser>
        <c:dLbls>
          <c:showLegendKey val="0"/>
          <c:showVal val="0"/>
          <c:showCatName val="0"/>
          <c:showSerName val="0"/>
          <c:showPercent val="0"/>
          <c:showBubbleSize val="0"/>
        </c:dLbls>
        <c:gapWidth val="267"/>
        <c:overlap val="-43"/>
        <c:axId val="323260160"/>
        <c:axId val="323259376"/>
      </c:barChart>
      <c:catAx>
        <c:axId val="323260160"/>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900" b="1" i="0" u="none" strike="noStrike" kern="1200" baseline="0">
                    <a:solidFill>
                      <a:schemeClr val="dk1">
                        <a:lumMod val="65000"/>
                        <a:lumOff val="35000"/>
                      </a:schemeClr>
                    </a:solidFill>
                    <a:latin typeface="+mn-lt"/>
                    <a:ea typeface="+mn-ea"/>
                    <a:cs typeface="+mn-cs"/>
                  </a:defRPr>
                </a:pPr>
                <a:r>
                  <a:rPr lang="en-US"/>
                  <a:t>Failures</a:t>
                </a:r>
              </a:p>
            </c:rich>
          </c:tx>
          <c:layout/>
          <c:overlay val="0"/>
          <c:spPr>
            <a:noFill/>
            <a:ln>
              <a:noFill/>
            </a:ln>
            <a:effectLst/>
          </c:spPr>
          <c:txPr>
            <a:bodyPr rot="0" spcFirstLastPara="1" vertOverflow="ellipsis" vert="horz" wrap="square" anchor="ctr" anchorCtr="1"/>
            <a:lstStyle/>
            <a:p>
              <a:pPr>
                <a:defRPr sz="900"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323259376"/>
        <c:crosses val="autoZero"/>
        <c:auto val="1"/>
        <c:lblAlgn val="ctr"/>
        <c:lblOffset val="100"/>
        <c:noMultiLvlLbl val="0"/>
      </c:catAx>
      <c:valAx>
        <c:axId val="323259376"/>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3200" b="1" i="0" u="none" strike="noStrike" kern="1200" baseline="0">
                    <a:solidFill>
                      <a:schemeClr val="dk1">
                        <a:lumMod val="65000"/>
                        <a:lumOff val="35000"/>
                      </a:schemeClr>
                    </a:solidFill>
                    <a:latin typeface="+mn-lt"/>
                    <a:ea typeface="+mn-ea"/>
                    <a:cs typeface="+mn-cs"/>
                  </a:defRPr>
                </a:pPr>
                <a:r>
                  <a:rPr lang="en-US" sz="3200"/>
                  <a:t>RPN value</a:t>
                </a:r>
              </a:p>
            </c:rich>
          </c:tx>
          <c:layout/>
          <c:overlay val="0"/>
          <c:spPr>
            <a:noFill/>
            <a:ln>
              <a:noFill/>
            </a:ln>
            <a:effectLst/>
          </c:spPr>
          <c:txPr>
            <a:bodyPr rot="-5400000" spcFirstLastPara="1" vertOverflow="ellipsis" vert="horz" wrap="square" anchor="ctr" anchorCtr="1"/>
            <a:lstStyle/>
            <a:p>
              <a:pPr>
                <a:defRPr sz="3200"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32326016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99955-9A95-436C-99C3-9249808B2C94}" type="datetimeFigureOut">
              <a:rPr lang="en-US" smtClean="0"/>
              <a:t>2/26/2023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A908A-40DA-4385-96CA-0E233AB8F071}" type="slidenum">
              <a:rPr lang="en-US" smtClean="0"/>
              <a:t>‹#›</a:t>
            </a:fld>
            <a:endParaRPr lang="en-US"/>
          </a:p>
        </p:txBody>
      </p:sp>
    </p:spTree>
    <p:extLst>
      <p:ext uri="{BB962C8B-B14F-4D97-AF65-F5344CB8AC3E}">
        <p14:creationId xmlns:p14="http://schemas.microsoft.com/office/powerpoint/2010/main" val="344473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417969-4646-0311-37D1-2E355C591717}"/>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en-US" dirty="0"/>
              <a:t>Research Topic</a:t>
            </a:r>
          </a:p>
        </p:txBody>
      </p:sp>
      <p:sp>
        <p:nvSpPr>
          <p:cNvPr id="3" name="Subtitle 2">
            <a:extLst>
              <a:ext uri="{FF2B5EF4-FFF2-40B4-BE49-F238E27FC236}">
                <a16:creationId xmlns:a16="http://schemas.microsoft.com/office/drawing/2014/main" xmlns="" id="{25EAE0CF-F39E-AF3A-21D1-E58FEE7FAB09}"/>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Authors</a:t>
            </a:r>
          </a:p>
        </p:txBody>
      </p:sp>
      <p:sp>
        <p:nvSpPr>
          <p:cNvPr id="4" name="Date Placeholder 3">
            <a:extLst>
              <a:ext uri="{FF2B5EF4-FFF2-40B4-BE49-F238E27FC236}">
                <a16:creationId xmlns:a16="http://schemas.microsoft.com/office/drawing/2014/main" xmlns="" id="{717085C5-110D-2BCE-5729-CEE44BA3C7A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xmlns="" id="{789B83A7-1EC4-307E-554D-281220A7C77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BBDC7F6B-80C0-4DD9-5B3D-5C7D6043D162}"/>
              </a:ext>
            </a:extLst>
          </p:cNvPr>
          <p:cNvSpPr>
            <a:spLocks noGrp="1"/>
          </p:cNvSpPr>
          <p:nvPr>
            <p:ph type="sldNum" sz="quarter" idx="12"/>
          </p:nvPr>
        </p:nvSpPr>
        <p:spPr>
          <a:xfrm>
            <a:off x="9296400" y="6492875"/>
            <a:ext cx="2743200" cy="365125"/>
          </a:xfrm>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27493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C4EA05-7E01-5383-DBE0-8DD3BF085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83BAA55-5A9B-2056-A6C3-32F821CF03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1926F8-0703-66E5-E71D-E1FC8C87EAFA}"/>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xmlns="" id="{511BC5C9-8250-99C9-BCE1-B4AF3FB1944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1F16E12C-4B65-E3AF-1721-C890FA4F211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377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2F473C-73E3-01D0-7AFC-C38C4A48C1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1896384-DC25-594D-6B35-E3A83B321D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82B6F9C-5D81-9610-48C8-C313116EF81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xmlns="" id="{AF5CB411-649C-341A-0F9E-AB2FBAEF79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7C8CB216-4EC5-B91B-1928-253A567EAC28}"/>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7604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Content</a:t>
            </a:r>
          </a:p>
        </p:txBody>
      </p:sp>
      <p:sp>
        <p:nvSpPr>
          <p:cNvPr id="3" name="Content Placeholder 2">
            <a:extLst>
              <a:ext uri="{FF2B5EF4-FFF2-40B4-BE49-F238E27FC236}">
                <a16:creationId xmlns:a16="http://schemas.microsoft.com/office/drawing/2014/main" xmlns="" id="{1733130F-EE6E-3BB1-E1C6-D238555799FC}"/>
              </a:ext>
            </a:extLst>
          </p:cNvPr>
          <p:cNvSpPr>
            <a:spLocks noGrp="1"/>
          </p:cNvSpPr>
          <p:nvPr>
            <p:ph idx="1" hasCustomPrompt="1"/>
          </p:nvPr>
        </p:nvSpPr>
        <p:spPr/>
        <p:txBody>
          <a:bodyPr/>
          <a:lstStyle>
            <a:lvl1pPr marL="457200" indent="-457200">
              <a:buFont typeface="Wingdings" panose="05000000000000000000" pitchFamily="2" charset="2"/>
              <a:buChar char="Ø"/>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xmlns=""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xmlns=""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23635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Topic Here……</a:t>
            </a:r>
          </a:p>
        </p:txBody>
      </p:sp>
      <p:sp>
        <p:nvSpPr>
          <p:cNvPr id="3" name="Content Placeholder 2">
            <a:extLst>
              <a:ext uri="{FF2B5EF4-FFF2-40B4-BE49-F238E27FC236}">
                <a16:creationId xmlns:a16="http://schemas.microsoft.com/office/drawing/2014/main" xmlns="" id="{1733130F-EE6E-3BB1-E1C6-D238555799FC}"/>
              </a:ext>
            </a:extLst>
          </p:cNvPr>
          <p:cNvSpPr>
            <a:spLocks noGrp="1"/>
          </p:cNvSpPr>
          <p:nvPr>
            <p:ph idx="1" hasCustomPrompt="1"/>
          </p:nvPr>
        </p:nvSpPr>
        <p:spPr/>
        <p:txBody>
          <a:bodyPr/>
          <a:lstStyle>
            <a:lvl1pPr marL="457200" indent="-457200">
              <a:buFont typeface="Arial" panose="020B0604020202020204" pitchFamily="34" charset="0"/>
              <a:buChar char="•"/>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xmlns=""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xmlns=""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011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49452A-D6F8-C6AE-3FEA-ADFC57F080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CEAD072-65FF-CF97-B7E8-CB5B22EA1D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142CF0D-0151-44E9-10B8-0738B9EEB7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6DA0FD8-8632-4358-3ED7-0603A4B2BB3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xmlns="" id="{02411A09-9139-A265-D5CF-79C46D5EEC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37D7811F-7FA8-BF72-D8DB-21511B8A391A}"/>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9590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FD7A8C-0323-E4BB-D073-B752DF7E25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EE0559D-E3F0-4C5F-4D86-808179E8CC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2B72E48-E5D6-4309-FE87-162FA1AF08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DEA7410-28B9-1126-0F82-88CCCC466F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CD13B33-090A-51AD-E7B4-AA38C5B556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89F57A7-6E89-04D9-023A-140844CCB8F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xmlns="" id="{04D958A4-AEFE-A6A8-0386-6589FBB4C5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xmlns="" id="{DB3B3EC1-87F8-80FE-0F81-CDBCA4A4F44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30454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3B1659-B1BC-7FAE-991B-BF09F93A55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97A4906-531C-4B30-7879-310FD641C93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xmlns="" id="{A353892B-0FC9-B7C7-B278-75FBF37E74B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xmlns="" id="{76859966-AABE-1811-710F-18CE3CF23EB5}"/>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80075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AC124B-EF3A-7C52-502B-78199F7ADE9B}"/>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xmlns="" id="{340B8CAC-C8F4-4045-54C8-67793DDAD4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xmlns="" id="{DED00E0A-0E4F-0283-9D71-27DBDEC97B1E}"/>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080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FC9EA5-45C2-D087-3AF0-DFEB34368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EF1E509-E2B2-3FF9-0A5B-3508A025D1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9D9F53B-8935-BC25-B503-B4889244F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5C09E0-9170-0D9A-AC6E-728CA3C5481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xmlns="" id="{339F8903-2675-9F49-D34C-C32DDC4FB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BCDB0455-5F1B-6A63-20DA-AD38F3C077E2}"/>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18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6C56F0-7043-96BF-B4C4-43D1E4145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AFF1898-3C62-34C4-E2B9-88B437588F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4488573-FF6E-CBA7-4CB0-4E874445D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F9B5EE-4355-D7FE-2C32-2FEF9FE85BF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xmlns="" id="{06473719-B06C-C3B0-5EF9-CCEAC64322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6C346418-6E63-F759-38D3-A627712D1484}"/>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9679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0EE8BA6E-A64F-4653-598A-C97DA36121E5}"/>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xmlns="" id="{6332B1D3-6A11-F23D-7C31-1F0084E56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F7646B8D-AF73-C7A6-19BB-19FF96778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xmlns="" id="{322890DE-316E-2527-E356-1E4370DC8B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C179B-E1DC-44DF-B0E4-66A8D350C2BE}" type="slidenum">
              <a:rPr lang="en-US" smtClean="0"/>
              <a:t>‹#›</a:t>
            </a:fld>
            <a:endParaRPr lang="en-US"/>
          </a:p>
        </p:txBody>
      </p:sp>
    </p:spTree>
    <p:extLst>
      <p:ext uri="{BB962C8B-B14F-4D97-AF65-F5344CB8AC3E}">
        <p14:creationId xmlns:p14="http://schemas.microsoft.com/office/powerpoint/2010/main" val="291177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142CA-5798-0436-B8AE-5C0A3BB06DA4}"/>
              </a:ext>
            </a:extLst>
          </p:cNvPr>
          <p:cNvSpPr>
            <a:spLocks noGrp="1"/>
          </p:cNvSpPr>
          <p:nvPr>
            <p:ph type="ctrTitle"/>
          </p:nvPr>
        </p:nvSpPr>
        <p:spPr>
          <a:xfrm>
            <a:off x="418730" y="1174173"/>
            <a:ext cx="11354539" cy="2308169"/>
          </a:xfrm>
          <a:noFill/>
        </p:spPr>
        <p:style>
          <a:lnRef idx="2">
            <a:schemeClr val="accent2"/>
          </a:lnRef>
          <a:fillRef idx="1">
            <a:schemeClr val="lt1"/>
          </a:fillRef>
          <a:effectRef idx="0">
            <a:schemeClr val="accent2"/>
          </a:effectRef>
          <a:fontRef idx="minor">
            <a:schemeClr val="dk1"/>
          </a:fontRef>
        </p:style>
        <p:txBody>
          <a:bodyPr anchor="b">
            <a:noAutofit/>
          </a:bodyPr>
          <a:lstStyle/>
          <a:p>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rgbClr val="00B050"/>
                </a:solidFill>
                <a:cs typeface="Calibri"/>
                <a:sym typeface="Calibri"/>
              </a:rPr>
              <a:t/>
            </a:r>
            <a:br>
              <a:rPr lang="en-US" sz="4000" kern="0" dirty="0" smtClean="0">
                <a:solidFill>
                  <a:srgbClr val="00B050"/>
                </a:solidFill>
                <a:cs typeface="Calibri"/>
                <a:sym typeface="Calibri"/>
              </a:rPr>
            </a:br>
            <a:r>
              <a:rPr lang="en-US" sz="4000" kern="0" dirty="0">
                <a:solidFill>
                  <a:srgbClr val="00B050"/>
                </a:solidFill>
                <a:cs typeface="Calibri"/>
                <a:sym typeface="Calibri"/>
              </a:rPr>
              <a:t/>
            </a:r>
            <a:br>
              <a:rPr lang="en-US" sz="4000" kern="0" dirty="0">
                <a:solidFill>
                  <a:srgbClr val="00B050"/>
                </a:solidFill>
                <a:cs typeface="Calibri"/>
                <a:sym typeface="Calibri"/>
              </a:rPr>
            </a:br>
            <a:r>
              <a:rPr lang="en-US" sz="4000" kern="0" dirty="0" smtClean="0">
                <a:solidFill>
                  <a:schemeClr val="tx1"/>
                </a:solidFill>
                <a:cs typeface="Calibri"/>
                <a:sym typeface="Calibri"/>
              </a:rPr>
              <a:t>Efficiency </a:t>
            </a:r>
            <a:r>
              <a:rPr lang="en-US" sz="4000" kern="0" dirty="0">
                <a:solidFill>
                  <a:schemeClr val="tx1"/>
                </a:solidFill>
                <a:cs typeface="Calibri"/>
                <a:sym typeface="Calibri"/>
              </a:rPr>
              <a:t>in </a:t>
            </a:r>
            <a:r>
              <a:rPr lang="en-US" sz="4000" kern="0" dirty="0" smtClean="0">
                <a:solidFill>
                  <a:schemeClr val="tx1"/>
                </a:solidFill>
                <a:cs typeface="Calibri"/>
                <a:sym typeface="Calibri"/>
              </a:rPr>
              <a:t>Use </a:t>
            </a:r>
            <a:r>
              <a:rPr lang="en-US" sz="4000" kern="0" dirty="0">
                <a:solidFill>
                  <a:schemeClr val="tx1"/>
                </a:solidFill>
                <a:cs typeface="Calibri"/>
                <a:sym typeface="Calibri"/>
              </a:rPr>
              <a:t>of Packing Materials and Employees’ Perceptions of Failures in Grain Flour Production Line: A Case Study</a:t>
            </a:r>
            <a:br>
              <a:rPr lang="en-US" sz="4000" kern="0" dirty="0">
                <a:solidFill>
                  <a:schemeClr val="tx1"/>
                </a:solidFill>
                <a:cs typeface="Calibri"/>
                <a:sym typeface="Calibri"/>
              </a:rPr>
            </a:br>
            <a:endParaRPr lang="en-US" sz="4000" dirty="0">
              <a:solidFill>
                <a:schemeClr val="tx1"/>
              </a:solidFill>
            </a:endParaRPr>
          </a:p>
        </p:txBody>
      </p:sp>
      <p:sp>
        <p:nvSpPr>
          <p:cNvPr id="3" name="Subtitle 2">
            <a:extLst>
              <a:ext uri="{FF2B5EF4-FFF2-40B4-BE49-F238E27FC236}">
                <a16:creationId xmlns:a16="http://schemas.microsoft.com/office/drawing/2014/main" xmlns="" id="{6C7029D9-45E1-6988-ED36-1DA4288538E8}"/>
              </a:ext>
            </a:extLst>
          </p:cNvPr>
          <p:cNvSpPr>
            <a:spLocks noGrp="1"/>
          </p:cNvSpPr>
          <p:nvPr>
            <p:ph type="subTitle" idx="1"/>
          </p:nvPr>
        </p:nvSpPr>
        <p:spPr>
          <a:xfrm>
            <a:off x="418730" y="3602038"/>
            <a:ext cx="11354538" cy="890063"/>
          </a:xfrm>
          <a:noFill/>
        </p:spPr>
        <p:style>
          <a:lnRef idx="2">
            <a:schemeClr val="accent2"/>
          </a:lnRef>
          <a:fillRef idx="1">
            <a:schemeClr val="lt1"/>
          </a:fillRef>
          <a:effectRef idx="0">
            <a:schemeClr val="accent2"/>
          </a:effectRef>
          <a:fontRef idx="minor">
            <a:schemeClr val="dk1"/>
          </a:fontRef>
        </p:style>
        <p:txBody>
          <a:bodyPr>
            <a:normAutofit/>
          </a:bodyPr>
          <a:lstStyle/>
          <a:p>
            <a:pPr>
              <a:lnSpc>
                <a:spcPct val="115000"/>
              </a:lnSpc>
              <a:spcBef>
                <a:spcPts val="0"/>
              </a:spcBef>
              <a:spcAft>
                <a:spcPts val="800"/>
              </a:spcAft>
            </a:pPr>
            <a:r>
              <a:rPr lang="en-US" sz="3500" u="sng" dirty="0">
                <a:solidFill>
                  <a:schemeClr val="accent6">
                    <a:lumMod val="50000"/>
                  </a:schemeClr>
                </a:solidFill>
                <a:ea typeface="Times New Roman" panose="02020603050405020304" pitchFamily="18" charset="0"/>
                <a:cs typeface="Times New Roman" panose="02020603050405020304" pitchFamily="18" charset="0"/>
              </a:rPr>
              <a:t>HAGK </a:t>
            </a:r>
            <a:r>
              <a:rPr lang="en-US" sz="3500" u="sng" dirty="0" smtClean="0">
                <a:solidFill>
                  <a:schemeClr val="accent6">
                    <a:lumMod val="50000"/>
                  </a:schemeClr>
                </a:solidFill>
                <a:ea typeface="Times New Roman" panose="02020603050405020304" pitchFamily="18" charset="0"/>
                <a:cs typeface="Times New Roman" panose="02020603050405020304" pitchFamily="18" charset="0"/>
              </a:rPr>
              <a:t>Sathsarani</a:t>
            </a:r>
            <a:r>
              <a:rPr lang="en-US" sz="3500" u="sng" baseline="30000" dirty="0" smtClean="0">
                <a:solidFill>
                  <a:schemeClr val="accent6">
                    <a:lumMod val="50000"/>
                  </a:schemeClr>
                </a:solidFill>
                <a:ea typeface="Times New Roman" panose="02020603050405020304" pitchFamily="18" charset="0"/>
                <a:cs typeface="Times New Roman" panose="02020603050405020304" pitchFamily="18" charset="0"/>
              </a:rPr>
              <a:t>1</a:t>
            </a:r>
            <a:r>
              <a:rPr lang="en-US" sz="3500" dirty="0" smtClean="0">
                <a:solidFill>
                  <a:schemeClr val="accent6">
                    <a:lumMod val="50000"/>
                  </a:schemeClr>
                </a:solidFill>
                <a:ea typeface="Times New Roman" panose="02020603050405020304" pitchFamily="18" charset="0"/>
                <a:cs typeface="Times New Roman" panose="02020603050405020304" pitchFamily="18" charset="0"/>
              </a:rPr>
              <a:t>, </a:t>
            </a:r>
            <a:r>
              <a:rPr lang="en-US" sz="3500" dirty="0">
                <a:solidFill>
                  <a:schemeClr val="accent6">
                    <a:lumMod val="50000"/>
                  </a:schemeClr>
                </a:solidFill>
                <a:ea typeface="Times New Roman" panose="02020603050405020304" pitchFamily="18" charset="0"/>
                <a:cs typeface="Times New Roman" panose="02020603050405020304" pitchFamily="18" charset="0"/>
              </a:rPr>
              <a:t>RKC Jeewanthi</a:t>
            </a:r>
            <a:r>
              <a:rPr lang="en-US" sz="3500" baseline="30000" dirty="0">
                <a:solidFill>
                  <a:schemeClr val="accent6">
                    <a:lumMod val="50000"/>
                  </a:schemeClr>
                </a:solidFill>
                <a:ea typeface="Times New Roman" panose="02020603050405020304" pitchFamily="18" charset="0"/>
                <a:cs typeface="Times New Roman" panose="02020603050405020304" pitchFamily="18" charset="0"/>
              </a:rPr>
              <a:t>1</a:t>
            </a:r>
            <a:r>
              <a:rPr lang="en-US" sz="3500" dirty="0">
                <a:solidFill>
                  <a:schemeClr val="accent6">
                    <a:lumMod val="50000"/>
                  </a:schemeClr>
                </a:solidFill>
                <a:ea typeface="Times New Roman" panose="02020603050405020304" pitchFamily="18" charset="0"/>
                <a:cs typeface="Times New Roman" panose="02020603050405020304" pitchFamily="18" charset="0"/>
              </a:rPr>
              <a:t>, UP Weerasinghe</a:t>
            </a:r>
            <a:r>
              <a:rPr lang="en-US" sz="3500" baseline="30000" dirty="0">
                <a:solidFill>
                  <a:schemeClr val="accent6">
                    <a:lumMod val="50000"/>
                  </a:schemeClr>
                </a:solidFill>
                <a:ea typeface="Times New Roman" panose="02020603050405020304" pitchFamily="18" charset="0"/>
                <a:cs typeface="Times New Roman" panose="02020603050405020304" pitchFamily="18" charset="0"/>
              </a:rPr>
              <a:t>2</a:t>
            </a:r>
            <a:endParaRPr lang="en-US" sz="3500" dirty="0">
              <a:solidFill>
                <a:schemeClr val="accent6">
                  <a:lumMod val="50000"/>
                </a:schemeClr>
              </a:solidFill>
              <a:ea typeface="Calibri" panose="020F0502020204030204" pitchFamily="34" charset="0"/>
              <a:cs typeface="Times New Roman" panose="02020603050405020304" pitchFamily="18" charset="0"/>
            </a:endParaRPr>
          </a:p>
          <a:p>
            <a:endParaRPr lang="en-US" dirty="0">
              <a:solidFill>
                <a:schemeClr val="accent6">
                  <a:lumMod val="50000"/>
                </a:schemeClr>
              </a:solidFill>
            </a:endParaRPr>
          </a:p>
        </p:txBody>
      </p:sp>
      <p:sp>
        <p:nvSpPr>
          <p:cNvPr id="5" name="Slide Number Placeholder 4">
            <a:extLst>
              <a:ext uri="{FF2B5EF4-FFF2-40B4-BE49-F238E27FC236}">
                <a16:creationId xmlns:a16="http://schemas.microsoft.com/office/drawing/2014/main" xmlns="" id="{ABC4BB5B-09EB-1B3A-429A-B87F5F1A078E}"/>
              </a:ext>
            </a:extLst>
          </p:cNvPr>
          <p:cNvSpPr>
            <a:spLocks noGrp="1"/>
          </p:cNvSpPr>
          <p:nvPr>
            <p:ph type="sldNum" sz="quarter" idx="12"/>
          </p:nvPr>
        </p:nvSpPr>
        <p:spPr/>
        <p:txBody>
          <a:bodyPr/>
          <a:lstStyle/>
          <a:p>
            <a:fld id="{48FC179B-E1DC-44DF-B0E4-66A8D350C2BE}" type="slidenum">
              <a:rPr lang="en-US" smtClean="0"/>
              <a:t>1</a:t>
            </a:fld>
            <a:endParaRPr lang="en-US" dirty="0"/>
          </a:p>
        </p:txBody>
      </p:sp>
      <p:sp>
        <p:nvSpPr>
          <p:cNvPr id="8" name="Subtitle 2">
            <a:extLst>
              <a:ext uri="{FF2B5EF4-FFF2-40B4-BE49-F238E27FC236}">
                <a16:creationId xmlns:a16="http://schemas.microsoft.com/office/drawing/2014/main" xmlns="" id="{4B152B19-860D-D292-3F8A-1BA2E3F4049A}"/>
              </a:ext>
            </a:extLst>
          </p:cNvPr>
          <p:cNvSpPr txBox="1">
            <a:spLocks/>
          </p:cNvSpPr>
          <p:nvPr/>
        </p:nvSpPr>
        <p:spPr>
          <a:xfrm>
            <a:off x="418730" y="4611795"/>
            <a:ext cx="11354538" cy="1581187"/>
          </a:xfrm>
          <a:prstGeom prst="rect">
            <a:avLst/>
          </a:prstGeom>
          <a:noFill/>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40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pPr>
              <a:lnSpc>
                <a:spcPct val="115000"/>
              </a:lnSpc>
              <a:spcBef>
                <a:spcPts val="0"/>
              </a:spcBef>
              <a:spcAft>
                <a:spcPts val="800"/>
              </a:spcAft>
            </a:pPr>
            <a:r>
              <a:rPr lang="en-US" sz="2400" i="1" baseline="30000" dirty="0">
                <a:solidFill>
                  <a:schemeClr val="accent6">
                    <a:lumMod val="50000"/>
                  </a:schemeClr>
                </a:solidFill>
                <a:ea typeface="Times New Roman" panose="02020603050405020304" pitchFamily="18" charset="0"/>
                <a:cs typeface="Times New Roman" panose="02020603050405020304" pitchFamily="18" charset="0"/>
              </a:rPr>
              <a:t>1</a:t>
            </a:r>
            <a:r>
              <a:rPr lang="en-US" sz="2400" i="1" dirty="0">
                <a:solidFill>
                  <a:schemeClr val="accent6">
                    <a:lumMod val="50000"/>
                  </a:schemeClr>
                </a:solidFill>
                <a:ea typeface="Times New Roman" panose="02020603050405020304" pitchFamily="18" charset="0"/>
                <a:cs typeface="Times New Roman" panose="02020603050405020304" pitchFamily="18" charset="0"/>
              </a:rPr>
              <a:t>Department of Agribusiness Management, Faculty of Agricultural Sciences, </a:t>
            </a:r>
            <a:r>
              <a:rPr lang="en-US" sz="2400" i="1" dirty="0" err="1">
                <a:solidFill>
                  <a:schemeClr val="accent6">
                    <a:lumMod val="50000"/>
                  </a:schemeClr>
                </a:solidFill>
                <a:ea typeface="Times New Roman" panose="02020603050405020304" pitchFamily="18" charset="0"/>
                <a:cs typeface="Times New Roman" panose="02020603050405020304" pitchFamily="18" charset="0"/>
              </a:rPr>
              <a:t>Sabaragamuwa</a:t>
            </a:r>
            <a:r>
              <a:rPr lang="en-US" sz="2400" i="1" dirty="0">
                <a:solidFill>
                  <a:schemeClr val="accent6">
                    <a:lumMod val="50000"/>
                  </a:schemeClr>
                </a:solidFill>
                <a:ea typeface="Times New Roman" panose="02020603050405020304" pitchFamily="18" charset="0"/>
                <a:cs typeface="Times New Roman" panose="02020603050405020304" pitchFamily="18" charset="0"/>
              </a:rPr>
              <a:t> University of Sri Lanka, </a:t>
            </a:r>
            <a:r>
              <a:rPr lang="en-US" sz="2400" i="1" dirty="0" err="1">
                <a:solidFill>
                  <a:schemeClr val="accent6">
                    <a:lumMod val="50000"/>
                  </a:schemeClr>
                </a:solidFill>
                <a:ea typeface="Times New Roman" panose="02020603050405020304" pitchFamily="18" charset="0"/>
                <a:cs typeface="Times New Roman" panose="02020603050405020304" pitchFamily="18" charset="0"/>
              </a:rPr>
              <a:t>Belihuloya</a:t>
            </a:r>
            <a:endParaRPr lang="en-US" sz="2400" dirty="0">
              <a:solidFill>
                <a:schemeClr val="accent6">
                  <a:lumMod val="50000"/>
                </a:schemeClr>
              </a:solidFill>
              <a:ea typeface="Calibri" panose="020F0502020204030204" pitchFamily="34" charset="0"/>
              <a:cs typeface="Times New Roman" panose="02020603050405020304" pitchFamily="18" charset="0"/>
            </a:endParaRPr>
          </a:p>
          <a:p>
            <a:pPr>
              <a:lnSpc>
                <a:spcPct val="115000"/>
              </a:lnSpc>
              <a:spcBef>
                <a:spcPts val="0"/>
              </a:spcBef>
              <a:spcAft>
                <a:spcPts val="800"/>
              </a:spcAft>
            </a:pPr>
            <a:r>
              <a:rPr lang="en-US" sz="2400" i="1" dirty="0">
                <a:solidFill>
                  <a:schemeClr val="accent6">
                    <a:lumMod val="50000"/>
                  </a:schemeClr>
                </a:solidFill>
                <a:ea typeface="Times New Roman" panose="02020603050405020304" pitchFamily="18" charset="0"/>
                <a:cs typeface="Times New Roman" panose="02020603050405020304" pitchFamily="18" charset="0"/>
              </a:rPr>
              <a:t> </a:t>
            </a:r>
            <a:r>
              <a:rPr lang="en-US" sz="2400" i="1" baseline="30000" dirty="0">
                <a:solidFill>
                  <a:schemeClr val="accent6">
                    <a:lumMod val="50000"/>
                  </a:schemeClr>
                </a:solidFill>
                <a:ea typeface="Times New Roman" panose="02020603050405020304" pitchFamily="18" charset="0"/>
                <a:cs typeface="Times New Roman" panose="02020603050405020304" pitchFamily="18" charset="0"/>
              </a:rPr>
              <a:t>2</a:t>
            </a:r>
            <a:r>
              <a:rPr lang="en-US" sz="2400" i="1" dirty="0">
                <a:solidFill>
                  <a:schemeClr val="accent6">
                    <a:lumMod val="50000"/>
                  </a:schemeClr>
                </a:solidFill>
                <a:ea typeface="Times New Roman" panose="02020603050405020304" pitchFamily="18" charset="0"/>
                <a:cs typeface="Times New Roman" panose="02020603050405020304" pitchFamily="18" charset="0"/>
              </a:rPr>
              <a:t>Harischandra Mills PLC, </a:t>
            </a:r>
            <a:r>
              <a:rPr lang="en-US" sz="2400" i="1" dirty="0" err="1">
                <a:solidFill>
                  <a:schemeClr val="accent6">
                    <a:lumMod val="50000"/>
                  </a:schemeClr>
                </a:solidFill>
                <a:ea typeface="Times New Roman" panose="02020603050405020304" pitchFamily="18" charset="0"/>
                <a:cs typeface="Times New Roman" panose="02020603050405020304" pitchFamily="18" charset="0"/>
              </a:rPr>
              <a:t>Matara</a:t>
            </a:r>
            <a:r>
              <a:rPr lang="en-US" sz="2400" i="1" dirty="0">
                <a:solidFill>
                  <a:schemeClr val="accent6">
                    <a:lumMod val="50000"/>
                  </a:schemeClr>
                </a:solidFill>
                <a:ea typeface="Times New Roman" panose="02020603050405020304" pitchFamily="18" charset="0"/>
                <a:cs typeface="Times New Roman" panose="02020603050405020304" pitchFamily="18" charset="0"/>
              </a:rPr>
              <a:t>, Sri </a:t>
            </a:r>
            <a:r>
              <a:rPr lang="en-US" sz="2400" i="1" dirty="0" smtClean="0">
                <a:solidFill>
                  <a:schemeClr val="accent6">
                    <a:lumMod val="50000"/>
                  </a:schemeClr>
                </a:solidFill>
                <a:ea typeface="Times New Roman" panose="02020603050405020304" pitchFamily="18" charset="0"/>
                <a:cs typeface="Times New Roman" panose="02020603050405020304" pitchFamily="18" charset="0"/>
              </a:rPr>
              <a:t>Lanka</a:t>
            </a:r>
          </a:p>
          <a:p>
            <a:pPr marL="457200">
              <a:lnSpc>
                <a:spcPct val="115000"/>
              </a:lnSpc>
              <a:spcBef>
                <a:spcPts val="0"/>
              </a:spcBef>
              <a:spcAft>
                <a:spcPts val="800"/>
              </a:spcAft>
            </a:pP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800"/>
              </a:spcAft>
            </a:pPr>
            <a:endParaRPr lang="en-US" sz="2400" i="1" dirty="0" smtClean="0">
              <a:solidFill>
                <a:schemeClr val="accent6">
                  <a:lumMod val="50000"/>
                </a:schemeClr>
              </a:solidFill>
              <a:ea typeface="Times New Roman" panose="02020603050405020304" pitchFamily="18" charset="0"/>
              <a:cs typeface="Times New Roman" panose="02020603050405020304" pitchFamily="18" charset="0"/>
            </a:endParaRPr>
          </a:p>
          <a:p>
            <a:pPr>
              <a:lnSpc>
                <a:spcPct val="115000"/>
              </a:lnSpc>
              <a:spcBef>
                <a:spcPts val="0"/>
              </a:spcBef>
              <a:spcAft>
                <a:spcPts val="800"/>
              </a:spcAft>
            </a:pPr>
            <a:endParaRPr lang="en-US" sz="2400" dirty="0">
              <a:solidFill>
                <a:schemeClr val="accent6">
                  <a:lumMod val="5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9625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661554" y="0"/>
            <a:ext cx="10515600" cy="1325563"/>
          </a:xfrm>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8437417" y="1141359"/>
            <a:ext cx="3644351" cy="5351516"/>
          </a:xfrm>
        </p:spPr>
        <p:txBody>
          <a:bodyPr/>
          <a:lstStyle/>
          <a:p>
            <a:pPr marL="0" lvl="0" indent="0" algn="just">
              <a:lnSpc>
                <a:spcPct val="150000"/>
              </a:lnSpc>
              <a:spcBef>
                <a:spcPts val="0"/>
              </a:spcBef>
              <a:spcAft>
                <a:spcPts val="800"/>
              </a:spcAft>
              <a:buNone/>
            </a:pPr>
            <a:r>
              <a:rPr lang="en-US" sz="2200" dirty="0">
                <a:solidFill>
                  <a:prstClr val="black"/>
                </a:solidFill>
                <a:ea typeface="Calibri" panose="020F0502020204030204" pitchFamily="34" charset="0"/>
                <a:cs typeface="Times New Roman" panose="02020603050405020304" pitchFamily="18" charset="0"/>
                <a:sym typeface="Calibri"/>
              </a:rPr>
              <a:t>Y=4.775–1.131X1 + 0.857X2+ 0.658X3- 1.453X4</a:t>
            </a:r>
            <a:endParaRPr lang="en-US" sz="1900" dirty="0">
              <a:solidFill>
                <a:prstClr val="black"/>
              </a:solidFill>
              <a:ea typeface="Calibri" panose="020F0502020204030204" pitchFamily="34" charset="0"/>
              <a:cs typeface="Times New Roman" panose="02020603050405020304" pitchFamily="18" charset="0"/>
              <a:sym typeface="Calibri"/>
            </a:endParaRPr>
          </a:p>
          <a:p>
            <a:pPr marL="0" lvl="0" indent="-228600" algn="just">
              <a:lnSpc>
                <a:spcPct val="150000"/>
              </a:lnSpc>
              <a:spcBef>
                <a:spcPts val="0"/>
              </a:spcBef>
              <a:spcAft>
                <a:spcPts val="800"/>
              </a:spcAft>
            </a:pPr>
            <a:r>
              <a:rPr lang="en-US" sz="2200" dirty="0">
                <a:solidFill>
                  <a:prstClr val="black"/>
                </a:solidFill>
                <a:ea typeface="Calibri" panose="020F0502020204030204" pitchFamily="34" charset="0"/>
                <a:cs typeface="Times New Roman" panose="02020603050405020304" pitchFamily="18" charset="0"/>
                <a:sym typeface="Calibri"/>
              </a:rPr>
              <a:t>X1=Resources</a:t>
            </a:r>
            <a:endParaRPr lang="en-US" sz="1900" dirty="0">
              <a:solidFill>
                <a:prstClr val="black"/>
              </a:solidFill>
              <a:ea typeface="Calibri" panose="020F0502020204030204" pitchFamily="34" charset="0"/>
              <a:cs typeface="Times New Roman" panose="02020603050405020304" pitchFamily="18" charset="0"/>
              <a:sym typeface="Calibri"/>
            </a:endParaRPr>
          </a:p>
          <a:p>
            <a:pPr marL="0" lvl="0" indent="-228600" algn="just">
              <a:lnSpc>
                <a:spcPct val="150000"/>
              </a:lnSpc>
              <a:spcBef>
                <a:spcPts val="0"/>
              </a:spcBef>
              <a:spcAft>
                <a:spcPts val="800"/>
              </a:spcAft>
            </a:pPr>
            <a:r>
              <a:rPr lang="en-US" sz="2200" dirty="0">
                <a:solidFill>
                  <a:prstClr val="black"/>
                </a:solidFill>
                <a:ea typeface="Calibri" panose="020F0502020204030204" pitchFamily="34" charset="0"/>
                <a:cs typeface="Times New Roman" panose="02020603050405020304" pitchFamily="18" charset="0"/>
                <a:sym typeface="Calibri"/>
              </a:rPr>
              <a:t>X2= Working stress</a:t>
            </a:r>
            <a:endParaRPr lang="en-US" sz="1900" dirty="0">
              <a:solidFill>
                <a:prstClr val="black"/>
              </a:solidFill>
              <a:ea typeface="Calibri" panose="020F0502020204030204" pitchFamily="34" charset="0"/>
              <a:cs typeface="Times New Roman" panose="02020603050405020304" pitchFamily="18" charset="0"/>
              <a:sym typeface="Calibri"/>
            </a:endParaRPr>
          </a:p>
          <a:p>
            <a:pPr marL="0" lvl="0" indent="-228600" algn="just">
              <a:lnSpc>
                <a:spcPct val="150000"/>
              </a:lnSpc>
              <a:spcBef>
                <a:spcPts val="0"/>
              </a:spcBef>
              <a:spcAft>
                <a:spcPts val="800"/>
              </a:spcAft>
            </a:pPr>
            <a:r>
              <a:rPr lang="en-US" sz="2200" dirty="0">
                <a:solidFill>
                  <a:prstClr val="black"/>
                </a:solidFill>
                <a:ea typeface="Calibri" panose="020F0502020204030204" pitchFamily="34" charset="0"/>
                <a:cs typeface="Times New Roman" panose="02020603050405020304" pitchFamily="18" charset="0"/>
                <a:sym typeface="Calibri"/>
              </a:rPr>
              <a:t>X3= Lack of experience</a:t>
            </a:r>
            <a:endParaRPr lang="en-US" sz="1900" dirty="0">
              <a:solidFill>
                <a:prstClr val="black"/>
              </a:solidFill>
              <a:ea typeface="Calibri" panose="020F0502020204030204" pitchFamily="34" charset="0"/>
              <a:cs typeface="Times New Roman" panose="02020603050405020304" pitchFamily="18" charset="0"/>
              <a:sym typeface="Calibri"/>
            </a:endParaRPr>
          </a:p>
          <a:p>
            <a:pPr marL="0" lvl="0" indent="-228600" algn="just">
              <a:lnSpc>
                <a:spcPct val="150000"/>
              </a:lnSpc>
              <a:spcBef>
                <a:spcPts val="0"/>
              </a:spcBef>
              <a:spcAft>
                <a:spcPts val="800"/>
              </a:spcAft>
            </a:pPr>
            <a:r>
              <a:rPr lang="en-US" sz="2200" dirty="0">
                <a:solidFill>
                  <a:prstClr val="black"/>
                </a:solidFill>
                <a:ea typeface="Calibri" panose="020F0502020204030204" pitchFamily="34" charset="0"/>
                <a:cs typeface="Times New Roman" panose="02020603050405020304" pitchFamily="18" charset="0"/>
                <a:sym typeface="Calibri"/>
              </a:rPr>
              <a:t>X4= Education background</a:t>
            </a:r>
            <a:endParaRPr lang="en-US" sz="1900" dirty="0">
              <a:solidFill>
                <a:prstClr val="black"/>
              </a:solidFill>
              <a:ea typeface="Calibri" panose="020F0502020204030204" pitchFamily="34" charset="0"/>
              <a:cs typeface="Times New Roman" panose="02020603050405020304" pitchFamily="18" charset="0"/>
              <a:sym typeface="Calibri"/>
            </a:endParaRPr>
          </a:p>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10</a:t>
            </a:fld>
            <a:endParaRPr lang="en-US">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721582259"/>
              </p:ext>
            </p:extLst>
          </p:nvPr>
        </p:nvGraphicFramePr>
        <p:xfrm>
          <a:off x="0" y="1141359"/>
          <a:ext cx="8308971" cy="5351516"/>
        </p:xfrm>
        <a:graphic>
          <a:graphicData uri="http://schemas.openxmlformats.org/drawingml/2006/table">
            <a:tbl>
              <a:tblPr/>
              <a:tblGrid>
                <a:gridCol w="880687"/>
                <a:gridCol w="2514533"/>
                <a:gridCol w="1039939"/>
                <a:gridCol w="1147545"/>
                <a:gridCol w="1147545"/>
                <a:gridCol w="789361"/>
                <a:gridCol w="789361"/>
              </a:tblGrid>
              <a:tr h="311419">
                <a:tc gridSpan="7">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ctr">
                        <a:lnSpc>
                          <a:spcPct val="150000"/>
                        </a:lnSpc>
                        <a:spcBef>
                          <a:spcPts val="0"/>
                        </a:spcBef>
                        <a:spcAft>
                          <a:spcPts val="0"/>
                        </a:spcAft>
                      </a:pPr>
                      <a:r>
                        <a:rPr lang="en-US" sz="1400" dirty="0" smtClean="0">
                          <a:effectLst/>
                        </a:rPr>
                        <a:t>Table 4-Coefficients</a:t>
                      </a:r>
                      <a:r>
                        <a:rPr lang="en-US" sz="1400" baseline="30000" dirty="0" smtClean="0">
                          <a:effectLst/>
                        </a:rPr>
                        <a:t> </a:t>
                      </a:r>
                      <a:r>
                        <a:rPr lang="en-US" sz="1400" baseline="0" dirty="0" smtClean="0">
                          <a:effectLst/>
                        </a:rPr>
                        <a:t> table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97023">
                <a:tc rowSpan="2" gridSpan="2">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Model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rowSpan="2" hMerge="1">
                  <a:txBody>
                    <a:bodyPr/>
                    <a:lstStyle/>
                    <a:p>
                      <a:endParaRPr lang="en-US"/>
                    </a:p>
                  </a:txBody>
                  <a:tcPr/>
                </a:tc>
                <a:tc gridSpan="2">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Unstandardized Coefficients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h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Standardized Coefficients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rowSpan="2">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rowSpan="2">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a:effectLst/>
                        </a:rPr>
                        <a:t>Sig.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r>
              <a:tr h="266931">
                <a:tc gridSpan="2" vMerge="1">
                  <a:txBody>
                    <a:bodyPr/>
                    <a:lstStyle/>
                    <a:p>
                      <a:endParaRPr lang="en-US"/>
                    </a:p>
                  </a:txBody>
                  <a:tcPr/>
                </a:tc>
                <a:tc hMerge="1"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a:effectLst/>
                        </a:rPr>
                        <a:t>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Std. Error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Beta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vMerge="1">
                  <a:txBody>
                    <a:bodyPr/>
                    <a:lstStyle/>
                    <a:p>
                      <a:endParaRPr lang="en-US"/>
                    </a:p>
                  </a:txBody>
                  <a:tcPr/>
                </a:tc>
                <a:tc vMerge="1">
                  <a:txBody>
                    <a:bodyPr/>
                    <a:lstStyle/>
                    <a:p>
                      <a:endParaRPr lang="en-US"/>
                    </a:p>
                  </a:txBody>
                  <a:tcPr/>
                </a:tc>
              </a:tr>
              <a:tr h="311419">
                <a:tc rowSpan="10">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(Constant)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4.775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1.670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0" marR="0" algn="just">
                        <a:lnSpc>
                          <a:spcPct val="150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2.859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.007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11419">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Technical issues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.453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.255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1.776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.083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11419">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Resources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-1.131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.379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-.308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-2.983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.005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448511">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Lack of supervision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.206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.298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.693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.492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11419">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Working stress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.857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.344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.276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2.489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448511">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Lack of experience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.658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3.402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.002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11419">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Health issues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-.247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.245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-1.007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11419">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smtClean="0">
                          <a:effectLst/>
                        </a:rPr>
                        <a:t>Forgetting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-.111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.221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-.504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.617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11419">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Lack of training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-.347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.217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-.178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-1.602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448511">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a:effectLst/>
                        </a:rPr>
                        <a:t>Education background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-1.453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.425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-.449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-3.416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.001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266931">
                <a:tc gridSpan="7">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a. Dependent Variable: Complaints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7" name="Rectangle 6"/>
          <p:cNvSpPr/>
          <p:nvPr/>
        </p:nvSpPr>
        <p:spPr>
          <a:xfrm>
            <a:off x="8437416" y="1158711"/>
            <a:ext cx="3644352" cy="1014049"/>
          </a:xfrm>
          <a:prstGeom prst="rect">
            <a:avLst/>
          </a:prstGeom>
          <a:noFill/>
          <a:ln w="57150" cap="flat" cmpd="sng" algn="ctr">
            <a:solidFill>
              <a:srgbClr val="FF0000"/>
            </a:solidFill>
            <a:prstDash val="solid"/>
            <a:miter lim="800000"/>
          </a:ln>
          <a:effectLst/>
        </p:spPr>
        <p:txBody>
          <a:bodyPr rtlCol="0" anchor="ctr"/>
          <a:lstStyle/>
          <a:p>
            <a:pPr algn="ctr">
              <a:defRPr/>
            </a:pPr>
            <a:endParaRPr lang="en-US" smtClean="0">
              <a:solidFill>
                <a:prstClr val="white"/>
              </a:solidFill>
              <a:cs typeface="Arial"/>
              <a:sym typeface="Arial"/>
            </a:endParaRPr>
          </a:p>
        </p:txBody>
      </p:sp>
    </p:spTree>
    <p:extLst>
      <p:ext uri="{BB962C8B-B14F-4D97-AF65-F5344CB8AC3E}">
        <p14:creationId xmlns:p14="http://schemas.microsoft.com/office/powerpoint/2010/main" val="2825916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661554" y="0"/>
            <a:ext cx="10515600" cy="1325563"/>
          </a:xfrm>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155865" y="1141359"/>
            <a:ext cx="11925904" cy="5351516"/>
          </a:xfrm>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11</a:t>
            </a:fld>
            <a:endParaRPr lang="en-US">
              <a:solidFill>
                <a:prstClr val="black">
                  <a:tint val="75000"/>
                </a:prstClr>
              </a:solidFill>
            </a:endParaRPr>
          </a:p>
        </p:txBody>
      </p:sp>
      <p:sp>
        <p:nvSpPr>
          <p:cNvPr id="8" name="Rectangle 7"/>
          <p:cNvSpPr/>
          <p:nvPr/>
        </p:nvSpPr>
        <p:spPr>
          <a:xfrm>
            <a:off x="1591391" y="1141359"/>
            <a:ext cx="10091452" cy="1208920"/>
          </a:xfrm>
          <a:prstGeom prst="rect">
            <a:avLst/>
          </a:prstGeom>
          <a:solidFill>
            <a:srgbClr val="70AD47">
              <a:lumMod val="40000"/>
              <a:lumOff val="60000"/>
            </a:srgbClr>
          </a:solidFill>
          <a:ln w="28575" cap="flat" cmpd="sng" algn="ctr">
            <a:solidFill>
              <a:srgbClr val="B10F36"/>
            </a:solidFill>
            <a:prstDash val="solid"/>
            <a:miter lim="800000"/>
          </a:ln>
          <a:effectLst/>
        </p:spPr>
        <p:txBody>
          <a:bodyPr rtlCol="0" anchor="ctr"/>
          <a:lstStyle/>
          <a:p>
            <a:pPr algn="ctr">
              <a:buFont typeface="Arial"/>
              <a:buNone/>
            </a:pPr>
            <a:endParaRPr lang="en-US" sz="24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endParaRPr>
          </a:p>
          <a:p>
            <a:pPr algn="ctr">
              <a:buFont typeface="Arial"/>
              <a:buNone/>
            </a:pPr>
            <a:endParaRPr lang="en-US" sz="24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endParaRPr>
          </a:p>
          <a:p>
            <a:pPr algn="ctr">
              <a:buFont typeface="Arial"/>
              <a:buNone/>
            </a:pPr>
            <a:r>
              <a:rPr lang="en-US"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Objective </a:t>
            </a:r>
            <a:r>
              <a:rPr lang="en-US"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2- To evaluate the </a:t>
            </a:r>
            <a:r>
              <a:rPr lang="en-US"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packing materials </a:t>
            </a:r>
            <a:r>
              <a:rPr lang="en-US"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wastage percentages of each product in grinding mill section(From total weight of </a:t>
            </a:r>
            <a:r>
              <a:rPr lang="en-US"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packing materials wastage</a:t>
            </a:r>
            <a:r>
              <a:rPr lang="en-US"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r>
              <a:rPr lang="en-US" sz="2000" b="1"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sym typeface="Arial"/>
              </a:rPr>
              <a:t/>
            </a:r>
            <a:br>
              <a:rPr lang="en-US" sz="2000" b="1"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sym typeface="Arial"/>
              </a:rPr>
            </a:br>
            <a:r>
              <a:rPr lang="en-US" sz="2000" dirty="0">
                <a:solidFill>
                  <a:prstClr val="black"/>
                </a:solidFill>
                <a:ea typeface="Calibri" panose="020F0502020204030204" pitchFamily="34" charset="0"/>
                <a:cs typeface="Times New Roman" panose="02020603050405020304" pitchFamily="18" charset="0"/>
                <a:sym typeface="Arial"/>
              </a:rPr>
              <a:t> </a:t>
            </a:r>
            <a:br>
              <a:rPr lang="en-US" sz="2000" dirty="0">
                <a:solidFill>
                  <a:prstClr val="black"/>
                </a:solidFill>
                <a:ea typeface="Calibri" panose="020F0502020204030204" pitchFamily="34" charset="0"/>
                <a:cs typeface="Times New Roman" panose="02020603050405020304" pitchFamily="18" charset="0"/>
                <a:sym typeface="Arial"/>
              </a:rPr>
            </a:br>
            <a:endParaRPr lang="en-US" sz="2000" dirty="0" smtClean="0">
              <a:solidFill>
                <a:prstClr val="white"/>
              </a:solidFill>
              <a:cs typeface="Arial"/>
              <a:sym typeface="Arial"/>
            </a:endParaRPr>
          </a:p>
        </p:txBody>
      </p:sp>
      <p:graphicFrame>
        <p:nvGraphicFramePr>
          <p:cNvPr id="9" name="Content Placeholder 3"/>
          <p:cNvGraphicFramePr>
            <a:graphicFrameLocks/>
          </p:cNvGraphicFramePr>
          <p:nvPr>
            <p:extLst>
              <p:ext uri="{D42A27DB-BD31-4B8C-83A1-F6EECF244321}">
                <p14:modId xmlns:p14="http://schemas.microsoft.com/office/powerpoint/2010/main" val="3820342489"/>
              </p:ext>
            </p:extLst>
          </p:nvPr>
        </p:nvGraphicFramePr>
        <p:xfrm>
          <a:off x="1591391" y="2632342"/>
          <a:ext cx="10011892" cy="3275669"/>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3422914" y="5905908"/>
            <a:ext cx="6348846" cy="369332"/>
          </a:xfrm>
          <a:prstGeom prst="rect">
            <a:avLst/>
          </a:prstGeom>
          <a:noFill/>
        </p:spPr>
        <p:txBody>
          <a:bodyPr wrap="square" rtlCol="0">
            <a:spAutoFit/>
          </a:bodyPr>
          <a:lstStyle/>
          <a:p>
            <a:r>
              <a:rPr lang="en-US" dirty="0" smtClean="0">
                <a:solidFill>
                  <a:prstClr val="black"/>
                </a:solidFill>
                <a:cs typeface="Arial"/>
                <a:sym typeface="Arial"/>
              </a:rPr>
              <a:t>Figure 3- Packing materials wastage percentages of each product</a:t>
            </a:r>
            <a:endParaRPr lang="en-US" dirty="0">
              <a:solidFill>
                <a:prstClr val="black"/>
              </a:solidFill>
              <a:cs typeface="Arial"/>
              <a:sym typeface="Arial"/>
            </a:endParaRPr>
          </a:p>
        </p:txBody>
      </p:sp>
    </p:spTree>
    <p:extLst>
      <p:ext uri="{BB962C8B-B14F-4D97-AF65-F5344CB8AC3E}">
        <p14:creationId xmlns:p14="http://schemas.microsoft.com/office/powerpoint/2010/main" val="2588900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661554" y="0"/>
            <a:ext cx="10515600" cy="1325563"/>
          </a:xfrm>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166255" y="2527877"/>
            <a:ext cx="11915514" cy="4039178"/>
          </a:xfrm>
        </p:spPr>
        <p:txBody>
          <a:bodyPr>
            <a:normAutofit fontScale="92500" lnSpcReduction="10000"/>
          </a:bodyPr>
          <a:lstStyle/>
          <a:p>
            <a:pPr marL="0" lvl="0" indent="-228600" algn="just">
              <a:lnSpc>
                <a:spcPct val="150000"/>
              </a:lnSpc>
              <a:spcBef>
                <a:spcPts val="0"/>
              </a:spcBef>
              <a:spcAft>
                <a:spcPts val="800"/>
              </a:spcAft>
              <a:tabLst>
                <a:tab pos="609600" algn="l"/>
              </a:tabLst>
            </a:pPr>
            <a:r>
              <a:rPr lang="en-US" sz="2200" dirty="0">
                <a:solidFill>
                  <a:prstClr val="black"/>
                </a:solidFill>
                <a:ea typeface="Calibri" panose="020F0502020204030204" pitchFamily="34" charset="0"/>
                <a:cs typeface="Times New Roman" panose="02020603050405020304" pitchFamily="18" charset="0"/>
                <a:sym typeface="Calibri"/>
              </a:rPr>
              <a:t>Failure mode and effect analysis (FMEA) technique helps for management of the production line to identify production failures. </a:t>
            </a:r>
          </a:p>
          <a:p>
            <a:pPr marL="0" lvl="0" indent="-228600" algn="just">
              <a:lnSpc>
                <a:spcPct val="150000"/>
              </a:lnSpc>
              <a:spcBef>
                <a:spcPts val="0"/>
              </a:spcBef>
              <a:spcAft>
                <a:spcPts val="800"/>
              </a:spcAft>
              <a:tabLst>
                <a:tab pos="609600" algn="l"/>
              </a:tabLst>
            </a:pPr>
            <a:r>
              <a:rPr lang="en-US" sz="2200" dirty="0">
                <a:solidFill>
                  <a:prstClr val="black"/>
                </a:solidFill>
                <a:ea typeface="Calibri" panose="020F0502020204030204" pitchFamily="34" charset="0"/>
                <a:cs typeface="Times New Roman" panose="02020603050405020304" pitchFamily="18" charset="0"/>
                <a:sym typeface="Calibri"/>
              </a:rPr>
              <a:t>Firstly list of failures were noted in the each steps of the processing line. Then impact of the every failure was measured. </a:t>
            </a:r>
          </a:p>
          <a:p>
            <a:pPr marL="0" lvl="0" indent="-228600" algn="just">
              <a:lnSpc>
                <a:spcPct val="150000"/>
              </a:lnSpc>
              <a:spcBef>
                <a:spcPts val="0"/>
              </a:spcBef>
              <a:spcAft>
                <a:spcPts val="800"/>
              </a:spcAft>
              <a:tabLst>
                <a:tab pos="609600" algn="l"/>
              </a:tabLst>
            </a:pPr>
            <a:r>
              <a:rPr lang="en-US" sz="2200" dirty="0">
                <a:solidFill>
                  <a:prstClr val="black"/>
                </a:solidFill>
                <a:ea typeface="Calibri" panose="020F0502020204030204" pitchFamily="34" charset="0"/>
                <a:cs typeface="Times New Roman" panose="02020603050405020304" pitchFamily="18" charset="0"/>
                <a:sym typeface="Calibri"/>
              </a:rPr>
              <a:t>Rating scales were used to measure severity, occurrence and detections of the failures. The RPN results were taken from multiplying the three ranking values of severity, occurrence and detection. </a:t>
            </a:r>
          </a:p>
          <a:p>
            <a:pPr marL="0" lvl="0" indent="-228600" algn="just">
              <a:lnSpc>
                <a:spcPct val="150000"/>
              </a:lnSpc>
              <a:spcBef>
                <a:spcPts val="0"/>
              </a:spcBef>
              <a:spcAft>
                <a:spcPts val="800"/>
              </a:spcAft>
              <a:tabLst>
                <a:tab pos="609600" algn="l"/>
              </a:tabLst>
            </a:pPr>
            <a:r>
              <a:rPr lang="en-US" sz="2200" dirty="0">
                <a:solidFill>
                  <a:prstClr val="black"/>
                </a:solidFill>
                <a:ea typeface="Calibri" panose="020F0502020204030204" pitchFamily="34" charset="0"/>
                <a:cs typeface="Times New Roman" panose="02020603050405020304" pitchFamily="18" charset="0"/>
                <a:sym typeface="Calibri"/>
              </a:rPr>
              <a:t>FMEA can use for product or process. For that, a special team was formed. That team included 3 supervisors and 3 operators of the grinding mill section</a:t>
            </a:r>
            <a:r>
              <a:rPr lang="en-US" sz="2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Calibri"/>
              </a:rPr>
              <a:t>.</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12</a:t>
            </a:fld>
            <a:endParaRPr lang="en-US">
              <a:solidFill>
                <a:prstClr val="black">
                  <a:tint val="75000"/>
                </a:prstClr>
              </a:solidFill>
            </a:endParaRPr>
          </a:p>
        </p:txBody>
      </p:sp>
      <p:sp>
        <p:nvSpPr>
          <p:cNvPr id="8" name="Title 1"/>
          <p:cNvSpPr txBox="1">
            <a:spLocks/>
          </p:cNvSpPr>
          <p:nvPr/>
        </p:nvSpPr>
        <p:spPr>
          <a:xfrm>
            <a:off x="1677853" y="1202315"/>
            <a:ext cx="9669020" cy="1325563"/>
          </a:xfrm>
          <a:prstGeom prst="rect">
            <a:avLst/>
          </a:prstGeom>
          <a:solidFill>
            <a:srgbClr val="70AD47">
              <a:lumMod val="40000"/>
              <a:lumOff val="60000"/>
            </a:srgbClr>
          </a:solidFill>
          <a:ln w="28575">
            <a:solidFill>
              <a:srgbClr val="B10F36"/>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50000"/>
              </a:lnSpc>
              <a:spcBef>
                <a:spcPts val="20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Objective 03- To analyze failures and identify the solutions to reduce the effect of those failures in grain flour based product processing line.</a:t>
            </a:r>
            <a:r>
              <a:rPr kumimoji="0" lang="en-US" sz="2000" b="1" i="0" u="none" strike="noStrike" kern="1200" cap="none" spc="0" normalizeH="0" baseline="0" noProof="0" dirty="0" smtClean="0">
                <a:ln>
                  <a:noFill/>
                </a:ln>
                <a:solidFill>
                  <a:srgbClr val="1F4D78"/>
                </a:solidFill>
                <a:effectLst/>
                <a:uLnTx/>
                <a:uFillTx/>
                <a:latin typeface="Arial"/>
                <a:ea typeface="Times New Roman" panose="02020603050405020304" pitchFamily="18" charset="0"/>
                <a:cs typeface="Times New Roman" panose="02020603050405020304" pitchFamily="18" charset="0"/>
                <a:sym typeface="Arial"/>
              </a:rPr>
              <a:t/>
            </a:r>
            <a:br>
              <a:rPr kumimoji="0" lang="en-US" sz="2000" b="1" i="0" u="none" strike="noStrike" kern="1200" cap="none" spc="0" normalizeH="0" baseline="0" noProof="0" dirty="0" smtClean="0">
                <a:ln>
                  <a:noFill/>
                </a:ln>
                <a:solidFill>
                  <a:srgbClr val="1F4D78"/>
                </a:solidFill>
                <a:effectLst/>
                <a:uLnTx/>
                <a:uFillTx/>
                <a:latin typeface="Arial"/>
                <a:ea typeface="Times New Roman" panose="02020603050405020304" pitchFamily="18" charset="0"/>
                <a:cs typeface="Times New Roman" panose="02020603050405020304" pitchFamily="18" charset="0"/>
                <a:sym typeface="Arial"/>
              </a:rPr>
            </a:br>
            <a:endParaRPr kumimoji="0" lang="en-US" sz="2000" b="0" i="0" u="none" strike="noStrike" kern="1200" cap="none" spc="0" normalizeH="0" baseline="0" noProof="0" dirty="0">
              <a:ln>
                <a:noFill/>
              </a:ln>
              <a:solidFill>
                <a:sysClr val="windowText" lastClr="000000"/>
              </a:solidFill>
              <a:effectLst/>
              <a:uLnTx/>
              <a:uFillTx/>
              <a:latin typeface="Arial"/>
              <a:ea typeface="+mj-ea"/>
              <a:cs typeface="+mj-cs"/>
              <a:sym typeface="Arial"/>
            </a:endParaRPr>
          </a:p>
        </p:txBody>
      </p:sp>
    </p:spTree>
    <p:extLst>
      <p:ext uri="{BB962C8B-B14F-4D97-AF65-F5344CB8AC3E}">
        <p14:creationId xmlns:p14="http://schemas.microsoft.com/office/powerpoint/2010/main" val="2353238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661554" y="0"/>
            <a:ext cx="10515600" cy="1325563"/>
          </a:xfrm>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166255" y="1325563"/>
            <a:ext cx="6743700" cy="5241492"/>
          </a:xfrm>
        </p:spPr>
        <p:txBody>
          <a:bodyPr>
            <a:normAutofit/>
          </a:bodyPr>
          <a:lstStyle/>
          <a:p>
            <a:pPr marL="0" lvl="0" indent="-228600" algn="just">
              <a:lnSpc>
                <a:spcPct val="150000"/>
              </a:lnSpc>
              <a:spcBef>
                <a:spcPts val="0"/>
              </a:spcBef>
              <a:spcAft>
                <a:spcPts val="800"/>
              </a:spcAft>
            </a:pP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Calibri"/>
              </a:rPr>
              <a:t>Based on the FMEA results, it is known that majority of the production failures of the grain flour based product are due to (Critical RPN value =107)</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sym typeface="Calibri"/>
            </a:endParaRPr>
          </a:p>
          <a:p>
            <a:pPr marL="342900" lvl="0" indent="-342900" algn="just">
              <a:lnSpc>
                <a:spcPct val="150000"/>
              </a:lnSpc>
              <a:spcBef>
                <a:spcPts val="0"/>
              </a:spcBef>
              <a:buFont typeface="+mj-lt"/>
              <a:buAutoNum type="arabicPeriod"/>
            </a:pP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Calibri"/>
              </a:rPr>
              <a:t>Incorrect labelling</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sym typeface="Calibri"/>
            </a:endParaRPr>
          </a:p>
          <a:p>
            <a:pPr marL="342900" lvl="0" indent="-342900" algn="just">
              <a:lnSpc>
                <a:spcPct val="150000"/>
              </a:lnSpc>
              <a:spcBef>
                <a:spcPts val="0"/>
              </a:spcBef>
              <a:buFont typeface="+mj-lt"/>
              <a:buAutoNum type="arabicPeriod"/>
            </a:pP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Calibri"/>
              </a:rPr>
              <a:t>Poor sealing</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sym typeface="Calibri"/>
            </a:endParaRPr>
          </a:p>
          <a:p>
            <a:pPr marL="342900" lvl="0" indent="-342900" algn="just">
              <a:lnSpc>
                <a:spcPct val="150000"/>
              </a:lnSpc>
              <a:spcBef>
                <a:spcPts val="0"/>
              </a:spcBef>
              <a:buFont typeface="+mj-lt"/>
              <a:buAutoNum type="arabicPeriod"/>
            </a:pP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Calibri"/>
              </a:rPr>
              <a:t>Incorrect gas filling inside the package</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sym typeface="Calibri"/>
            </a:endParaRPr>
          </a:p>
          <a:p>
            <a:pPr marL="342900" lvl="0" indent="-342900" algn="just">
              <a:lnSpc>
                <a:spcPct val="150000"/>
              </a:lnSpc>
              <a:spcBef>
                <a:spcPts val="0"/>
              </a:spcBef>
              <a:buFont typeface="+mj-lt"/>
              <a:buAutoNum type="arabicPeriod"/>
            </a:pP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Calibri"/>
              </a:rPr>
              <a:t>Quality failures of raw materials</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13</a:t>
            </a:fld>
            <a:endParaRPr lang="en-US">
              <a:solidFill>
                <a:prstClr val="black">
                  <a:tint val="75000"/>
                </a:prstClr>
              </a:solidFill>
            </a:endParaRPr>
          </a:p>
        </p:txBody>
      </p:sp>
      <p:graphicFrame>
        <p:nvGraphicFramePr>
          <p:cNvPr id="6" name="Content Placeholder 3"/>
          <p:cNvGraphicFramePr>
            <a:graphicFrameLocks/>
          </p:cNvGraphicFramePr>
          <p:nvPr>
            <p:extLst>
              <p:ext uri="{D42A27DB-BD31-4B8C-83A1-F6EECF244321}">
                <p14:modId xmlns:p14="http://schemas.microsoft.com/office/powerpoint/2010/main" val="3415262339"/>
              </p:ext>
            </p:extLst>
          </p:nvPr>
        </p:nvGraphicFramePr>
        <p:xfrm>
          <a:off x="7014009" y="1049278"/>
          <a:ext cx="5067760" cy="493474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909955" y="6053782"/>
            <a:ext cx="5756563" cy="369332"/>
          </a:xfrm>
          <a:prstGeom prst="rect">
            <a:avLst/>
          </a:prstGeom>
          <a:noFill/>
        </p:spPr>
        <p:txBody>
          <a:bodyPr wrap="square" rtlCol="0">
            <a:spAutoFit/>
          </a:bodyPr>
          <a:lstStyle/>
          <a:p>
            <a:r>
              <a:rPr lang="en-US" dirty="0" smtClean="0">
                <a:solidFill>
                  <a:prstClr val="black"/>
                </a:solidFill>
                <a:cs typeface="Arial"/>
                <a:sym typeface="Arial"/>
              </a:rPr>
              <a:t>Figure 4- Graph on RPN values</a:t>
            </a:r>
            <a:endParaRPr lang="en-US" dirty="0">
              <a:solidFill>
                <a:prstClr val="black"/>
              </a:solidFill>
              <a:cs typeface="Arial"/>
              <a:sym typeface="Arial"/>
            </a:endParaRPr>
          </a:p>
        </p:txBody>
      </p:sp>
    </p:spTree>
    <p:extLst>
      <p:ext uri="{BB962C8B-B14F-4D97-AF65-F5344CB8AC3E}">
        <p14:creationId xmlns:p14="http://schemas.microsoft.com/office/powerpoint/2010/main" val="1014978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866212" y="-210638"/>
            <a:ext cx="10515600" cy="1325563"/>
          </a:xfrm>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6203373" y="2236863"/>
            <a:ext cx="5878396" cy="4330191"/>
          </a:xfrm>
        </p:spPr>
        <p:txBody>
          <a:bodyPr>
            <a:normAutofit lnSpcReduction="10000"/>
          </a:bodyPr>
          <a:lstStyle/>
          <a:p>
            <a:pPr marL="342900" lvl="0" indent="-342900" algn="just">
              <a:lnSpc>
                <a:spcPct val="150000"/>
              </a:lnSpc>
              <a:spcBef>
                <a:spcPts val="0"/>
              </a:spcBef>
            </a:pPr>
            <a:r>
              <a:rPr lang="en-US" sz="1900" dirty="0">
                <a:solidFill>
                  <a:prstClr val="black"/>
                </a:solidFill>
                <a:ea typeface="Calibri" panose="020F0502020204030204" pitchFamily="34" charset="0"/>
                <a:cs typeface="Calibri"/>
                <a:sym typeface="Calibri"/>
              </a:rPr>
              <a:t>In two months after adopting PDCA cycle </a:t>
            </a:r>
            <a:r>
              <a:rPr lang="en-US" sz="1900" b="1" dirty="0" err="1">
                <a:solidFill>
                  <a:srgbClr val="FF0000"/>
                </a:solidFill>
                <a:ea typeface="Calibri" panose="020F0502020204030204" pitchFamily="34" charset="0"/>
                <a:cs typeface="Calibri"/>
                <a:sym typeface="Calibri"/>
              </a:rPr>
              <a:t>Kurakkan</a:t>
            </a:r>
            <a:r>
              <a:rPr lang="en-US" sz="1900" b="1" dirty="0">
                <a:solidFill>
                  <a:srgbClr val="FF0000"/>
                </a:solidFill>
                <a:ea typeface="Calibri" panose="020F0502020204030204" pitchFamily="34" charset="0"/>
                <a:cs typeface="Calibri"/>
                <a:sym typeface="Calibri"/>
              </a:rPr>
              <a:t> flour production line was shown 13.4% of reduction </a:t>
            </a:r>
            <a:r>
              <a:rPr lang="en-US" sz="1900" dirty="0">
                <a:solidFill>
                  <a:prstClr val="black"/>
                </a:solidFill>
                <a:ea typeface="Calibri" panose="020F0502020204030204" pitchFamily="34" charset="0"/>
                <a:cs typeface="Calibri"/>
                <a:sym typeface="Calibri"/>
              </a:rPr>
              <a:t>in packaging wastage percentage. </a:t>
            </a:r>
          </a:p>
          <a:p>
            <a:pPr marL="342900" lvl="0" indent="-342900" algn="just">
              <a:lnSpc>
                <a:spcPct val="150000"/>
              </a:lnSpc>
              <a:spcBef>
                <a:spcPts val="0"/>
              </a:spcBef>
            </a:pPr>
            <a:r>
              <a:rPr lang="en-US" sz="1900" b="1" dirty="0" err="1">
                <a:solidFill>
                  <a:srgbClr val="FF0000"/>
                </a:solidFill>
                <a:ea typeface="Calibri" panose="020F0502020204030204" pitchFamily="34" charset="0"/>
                <a:cs typeface="Calibri"/>
                <a:sym typeface="Calibri"/>
              </a:rPr>
              <a:t>Ulundu</a:t>
            </a:r>
            <a:r>
              <a:rPr lang="en-US" sz="1900" b="1" dirty="0">
                <a:solidFill>
                  <a:srgbClr val="FF0000"/>
                </a:solidFill>
                <a:ea typeface="Calibri" panose="020F0502020204030204" pitchFamily="34" charset="0"/>
                <a:cs typeface="Calibri"/>
                <a:sym typeface="Calibri"/>
              </a:rPr>
              <a:t> flour production was shown 10.91 % of reduction</a:t>
            </a:r>
            <a:r>
              <a:rPr lang="en-US" sz="1900" dirty="0">
                <a:solidFill>
                  <a:prstClr val="black"/>
                </a:solidFill>
                <a:ea typeface="Calibri" panose="020F0502020204030204" pitchFamily="34" charset="0"/>
                <a:cs typeface="Calibri"/>
                <a:sym typeface="Calibri"/>
              </a:rPr>
              <a:t>. To solve the problem with high packaging materials wastage in the grinding mill section, PDCA cycle was used. </a:t>
            </a:r>
          </a:p>
          <a:p>
            <a:pPr marL="342900" lvl="0" indent="-342900" algn="just">
              <a:lnSpc>
                <a:spcPct val="150000"/>
              </a:lnSpc>
              <a:spcBef>
                <a:spcPts val="0"/>
              </a:spcBef>
            </a:pPr>
            <a:r>
              <a:rPr lang="en-US" sz="1900" dirty="0">
                <a:solidFill>
                  <a:prstClr val="black"/>
                </a:solidFill>
                <a:ea typeface="Calibri" panose="020F0502020204030204" pitchFamily="34" charset="0"/>
                <a:cs typeface="Calibri"/>
                <a:sym typeface="Calibri"/>
              </a:rPr>
              <a:t>Through adopting to PDCA cycle, grinding mill section had achieved good position by minimizing wastage percentages of packaging materials</a:t>
            </a:r>
            <a:r>
              <a:rPr lang="en-US" sz="2200" dirty="0">
                <a:solidFill>
                  <a:prstClr val="black"/>
                </a:solidFill>
                <a:ea typeface="Calibri" panose="020F0502020204030204" pitchFamily="34" charset="0"/>
                <a:cs typeface="Calibri"/>
                <a:sym typeface="Calibri"/>
              </a:rPr>
              <a:t>. </a:t>
            </a:r>
          </a:p>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14</a:t>
            </a:fld>
            <a:endParaRPr lang="en-US">
              <a:solidFill>
                <a:prstClr val="black">
                  <a:tint val="75000"/>
                </a:prstClr>
              </a:solidFill>
            </a:endParaRPr>
          </a:p>
        </p:txBody>
      </p:sp>
      <p:sp>
        <p:nvSpPr>
          <p:cNvPr id="5" name="Title 1"/>
          <p:cNvSpPr txBox="1">
            <a:spLocks/>
          </p:cNvSpPr>
          <p:nvPr/>
        </p:nvSpPr>
        <p:spPr>
          <a:xfrm>
            <a:off x="2078453" y="831273"/>
            <a:ext cx="9953614" cy="1325563"/>
          </a:xfrm>
          <a:prstGeom prst="rect">
            <a:avLst/>
          </a:prstGeom>
          <a:solidFill>
            <a:srgbClr val="70AD47">
              <a:lumMod val="40000"/>
              <a:lumOff val="60000"/>
            </a:srgbClr>
          </a:solidFill>
          <a:ln w="28575">
            <a:solidFill>
              <a:srgbClr val="B10F36"/>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50000"/>
              </a:lnSpc>
              <a:spcBef>
                <a:spcPts val="20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Objective 04-To apply PDCA cycle technique to overcome the high wastage percentages of the packaging materials in the grinding mill section.</a:t>
            </a:r>
            <a:r>
              <a:rPr kumimoji="0" lang="en-US" sz="2000" b="1" i="0" u="none" strike="noStrike" kern="1200" cap="none" spc="0" normalizeH="0" baseline="0" noProof="0" dirty="0" smtClean="0">
                <a:ln>
                  <a:noFill/>
                </a:ln>
                <a:solidFill>
                  <a:srgbClr val="1F4D78"/>
                </a:solidFill>
                <a:effectLst/>
                <a:uLnTx/>
                <a:uFillTx/>
                <a:latin typeface="Arial"/>
                <a:ea typeface="Times New Roman" panose="02020603050405020304" pitchFamily="18" charset="0"/>
                <a:cs typeface="Times New Roman" panose="02020603050405020304" pitchFamily="18" charset="0"/>
                <a:sym typeface="Arial"/>
              </a:rPr>
              <a:t/>
            </a:r>
            <a:br>
              <a:rPr kumimoji="0" lang="en-US" sz="2000" b="1" i="0" u="none" strike="noStrike" kern="1200" cap="none" spc="0" normalizeH="0" baseline="0" noProof="0" dirty="0" smtClean="0">
                <a:ln>
                  <a:noFill/>
                </a:ln>
                <a:solidFill>
                  <a:srgbClr val="1F4D78"/>
                </a:solidFill>
                <a:effectLst/>
                <a:uLnTx/>
                <a:uFillTx/>
                <a:latin typeface="Arial"/>
                <a:ea typeface="Times New Roman" panose="02020603050405020304" pitchFamily="18" charset="0"/>
                <a:cs typeface="Times New Roman" panose="02020603050405020304" pitchFamily="18" charset="0"/>
                <a:sym typeface="Arial"/>
              </a:rPr>
            </a:br>
            <a:endParaRPr kumimoji="0" lang="en-US" sz="2000" b="0" i="0" u="none" strike="noStrike" kern="1200" cap="none" spc="0" normalizeH="0" baseline="0" noProof="0" dirty="0">
              <a:ln>
                <a:noFill/>
              </a:ln>
              <a:solidFill>
                <a:sysClr val="windowText" lastClr="000000"/>
              </a:solidFill>
              <a:effectLst/>
              <a:uLnTx/>
              <a:uFillTx/>
              <a:latin typeface="Arial"/>
              <a:ea typeface="+mj-ea"/>
              <a:cs typeface="+mj-cs"/>
              <a:sym typeface="Arial"/>
            </a:endParaRPr>
          </a:p>
        </p:txBody>
      </p:sp>
      <p:pic>
        <p:nvPicPr>
          <p:cNvPr id="6" name="Content Placeholder 4"/>
          <p:cNvPicPr>
            <a:picLocks noChangeAspect="1"/>
          </p:cNvPicPr>
          <p:nvPr/>
        </p:nvPicPr>
        <p:blipFill>
          <a:blip r:embed="rId2"/>
          <a:stretch>
            <a:fillRect/>
          </a:stretch>
        </p:blipFill>
        <p:spPr>
          <a:xfrm>
            <a:off x="0" y="2236864"/>
            <a:ext cx="6203373" cy="4250162"/>
          </a:xfrm>
          <a:prstGeom prst="rect">
            <a:avLst/>
          </a:prstGeom>
        </p:spPr>
      </p:pic>
      <p:sp>
        <p:nvSpPr>
          <p:cNvPr id="7" name="TextBox 6"/>
          <p:cNvSpPr txBox="1"/>
          <p:nvPr/>
        </p:nvSpPr>
        <p:spPr>
          <a:xfrm>
            <a:off x="338931" y="6237736"/>
            <a:ext cx="6889173" cy="369332"/>
          </a:xfrm>
          <a:prstGeom prst="rect">
            <a:avLst/>
          </a:prstGeom>
          <a:noFill/>
        </p:spPr>
        <p:txBody>
          <a:bodyPr wrap="square" rtlCol="0">
            <a:spAutoFit/>
          </a:bodyPr>
          <a:lstStyle/>
          <a:p>
            <a:r>
              <a:rPr lang="en-US" dirty="0" smtClean="0">
                <a:solidFill>
                  <a:prstClr val="black"/>
                </a:solidFill>
                <a:cs typeface="Arial"/>
                <a:sym typeface="Arial"/>
              </a:rPr>
              <a:t>Figure </a:t>
            </a:r>
            <a:r>
              <a:rPr lang="en-US" dirty="0">
                <a:solidFill>
                  <a:prstClr val="black"/>
                </a:solidFill>
                <a:cs typeface="Arial"/>
                <a:sym typeface="Arial"/>
              </a:rPr>
              <a:t>5</a:t>
            </a:r>
            <a:r>
              <a:rPr lang="en-US" dirty="0" smtClean="0">
                <a:solidFill>
                  <a:prstClr val="black"/>
                </a:solidFill>
                <a:cs typeface="Arial"/>
                <a:sym typeface="Arial"/>
              </a:rPr>
              <a:t>- Reducing wastage percentage through PDCA cycle</a:t>
            </a:r>
            <a:endParaRPr lang="en-US" dirty="0">
              <a:solidFill>
                <a:prstClr val="black"/>
              </a:solidFill>
              <a:cs typeface="Arial"/>
              <a:sym typeface="Arial"/>
            </a:endParaRPr>
          </a:p>
        </p:txBody>
      </p:sp>
    </p:spTree>
    <p:extLst>
      <p:ext uri="{BB962C8B-B14F-4D97-AF65-F5344CB8AC3E}">
        <p14:creationId xmlns:p14="http://schemas.microsoft.com/office/powerpoint/2010/main" val="2525131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661554" y="0"/>
            <a:ext cx="10515600" cy="1325563"/>
          </a:xfrm>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7237179" y="1325563"/>
            <a:ext cx="4844589" cy="5241492"/>
          </a:xfrm>
        </p:spPr>
        <p:txBody>
          <a:bodyPr>
            <a:normAutofit/>
          </a:bodyPr>
          <a:lstStyle/>
          <a:p>
            <a:pPr marL="285750" lvl="0" indent="-285750" algn="just">
              <a:lnSpc>
                <a:spcPct val="150000"/>
              </a:lnSpc>
              <a:spcBef>
                <a:spcPts val="0"/>
              </a:spcBef>
              <a:spcAft>
                <a:spcPts val="800"/>
              </a:spcAft>
            </a:pPr>
            <a:r>
              <a:rPr lang="en-US" sz="2400" dirty="0">
                <a:solidFill>
                  <a:prstClr val="black"/>
                </a:solidFill>
                <a:ea typeface="Calibri" panose="020F0502020204030204" pitchFamily="34" charset="0"/>
                <a:cs typeface="Times New Roman" panose="02020603050405020304" pitchFamily="18" charset="0"/>
                <a:sym typeface="Calibri"/>
              </a:rPr>
              <a:t>According to Ishikawa diagram mainly man/workers, materials and machines like root causes were impacted for this packaging wastage of the grinding mill section.</a:t>
            </a:r>
          </a:p>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15</a:t>
            </a:fld>
            <a:endParaRPr lang="en-US">
              <a:solidFill>
                <a:prstClr val="black">
                  <a:tint val="75000"/>
                </a:prstClr>
              </a:solidFill>
            </a:endParaRPr>
          </a:p>
        </p:txBody>
      </p:sp>
      <p:pic>
        <p:nvPicPr>
          <p:cNvPr id="5" name="Picture 4"/>
          <p:cNvPicPr>
            <a:picLocks noChangeAspect="1"/>
          </p:cNvPicPr>
          <p:nvPr/>
        </p:nvPicPr>
        <p:blipFill>
          <a:blip r:embed="rId2"/>
          <a:stretch>
            <a:fillRect/>
          </a:stretch>
        </p:blipFill>
        <p:spPr>
          <a:xfrm>
            <a:off x="307571" y="1346345"/>
            <a:ext cx="6929609" cy="4642436"/>
          </a:xfrm>
          <a:prstGeom prst="rect">
            <a:avLst/>
          </a:prstGeom>
          <a:ln w="19050">
            <a:solidFill>
              <a:sysClr val="windowText" lastClr="000000"/>
            </a:solidFill>
          </a:ln>
        </p:spPr>
      </p:pic>
      <p:sp>
        <p:nvSpPr>
          <p:cNvPr id="6" name="TextBox 5"/>
          <p:cNvSpPr txBox="1"/>
          <p:nvPr/>
        </p:nvSpPr>
        <p:spPr>
          <a:xfrm>
            <a:off x="784988" y="5956917"/>
            <a:ext cx="5974773" cy="369332"/>
          </a:xfrm>
          <a:prstGeom prst="rect">
            <a:avLst/>
          </a:prstGeom>
          <a:noFill/>
        </p:spPr>
        <p:txBody>
          <a:bodyPr wrap="square" rtlCol="0">
            <a:spAutoFit/>
          </a:bodyPr>
          <a:lstStyle/>
          <a:p>
            <a:r>
              <a:rPr lang="en-US" dirty="0" smtClean="0">
                <a:solidFill>
                  <a:prstClr val="black"/>
                </a:solidFill>
                <a:cs typeface="Arial"/>
                <a:sym typeface="Arial"/>
              </a:rPr>
              <a:t>Figure </a:t>
            </a:r>
            <a:r>
              <a:rPr lang="en-US" dirty="0">
                <a:solidFill>
                  <a:prstClr val="black"/>
                </a:solidFill>
                <a:cs typeface="Arial"/>
                <a:sym typeface="Arial"/>
              </a:rPr>
              <a:t>6</a:t>
            </a:r>
            <a:r>
              <a:rPr lang="en-US" dirty="0" smtClean="0">
                <a:solidFill>
                  <a:prstClr val="black"/>
                </a:solidFill>
                <a:cs typeface="Arial"/>
                <a:sym typeface="Arial"/>
              </a:rPr>
              <a:t>- Ishikawa diagram for identification of root causes</a:t>
            </a:r>
            <a:endParaRPr lang="en-US" dirty="0">
              <a:solidFill>
                <a:prstClr val="black"/>
              </a:solidFill>
              <a:cs typeface="Arial"/>
              <a:sym typeface="Arial"/>
            </a:endParaRPr>
          </a:p>
        </p:txBody>
      </p:sp>
    </p:spTree>
    <p:extLst>
      <p:ext uri="{BB962C8B-B14F-4D97-AF65-F5344CB8AC3E}">
        <p14:creationId xmlns:p14="http://schemas.microsoft.com/office/powerpoint/2010/main" val="1496115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931719" y="35646"/>
            <a:ext cx="10515600" cy="1325563"/>
          </a:xfrm>
        </p:spPr>
        <p:txBody>
          <a:bodyPr>
            <a:normAutofit/>
          </a:bodyPr>
          <a:lstStyle/>
          <a:p>
            <a:pPr algn="ctr"/>
            <a:r>
              <a:rPr lang="en-US" sz="4400" u="sng" dirty="0"/>
              <a:t>Conclusion and Recommendations</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83127" y="1361209"/>
            <a:ext cx="11998642" cy="4815754"/>
          </a:xfrm>
        </p:spPr>
        <p:txBody>
          <a:bodyPr>
            <a:noAutofit/>
          </a:bodyPr>
          <a:lstStyle/>
          <a:p>
            <a:pPr marL="0" lvl="0" indent="-228600" algn="just">
              <a:lnSpc>
                <a:spcPct val="150000"/>
              </a:lnSpc>
              <a:spcBef>
                <a:spcPts val="0"/>
              </a:spcBef>
              <a:spcAft>
                <a:spcPts val="800"/>
              </a:spcAft>
            </a:pPr>
            <a:r>
              <a:rPr lang="en-US" sz="1800" dirty="0">
                <a:solidFill>
                  <a:prstClr val="black"/>
                </a:solidFill>
                <a:ea typeface="Calibri" panose="020F0502020204030204" pitchFamily="34" charset="0"/>
                <a:cs typeface="Calibri"/>
                <a:sym typeface="Calibri"/>
              </a:rPr>
              <a:t>Resources, education background, lack of experience and working stress have an impact on the complaints on the failures/defects of the products . </a:t>
            </a:r>
          </a:p>
          <a:p>
            <a:pPr marL="0" lvl="0" indent="-228600" algn="just">
              <a:lnSpc>
                <a:spcPct val="150000"/>
              </a:lnSpc>
              <a:spcBef>
                <a:spcPts val="0"/>
              </a:spcBef>
              <a:spcAft>
                <a:spcPts val="800"/>
              </a:spcAft>
            </a:pPr>
            <a:r>
              <a:rPr lang="en-US" sz="1800" dirty="0" err="1">
                <a:solidFill>
                  <a:prstClr val="black"/>
                </a:solidFill>
                <a:ea typeface="Calibri" panose="020F0502020204030204" pitchFamily="34" charset="0"/>
                <a:cs typeface="Times New Roman" panose="02020603050405020304" pitchFamily="18" charset="0"/>
                <a:sym typeface="Calibri"/>
              </a:rPr>
              <a:t>Kurakkan</a:t>
            </a:r>
            <a:r>
              <a:rPr lang="en-US" sz="1800" dirty="0">
                <a:solidFill>
                  <a:prstClr val="black"/>
                </a:solidFill>
                <a:ea typeface="Calibri" panose="020F0502020204030204" pitchFamily="34" charset="0"/>
                <a:cs typeface="Times New Roman" panose="02020603050405020304" pitchFamily="18" charset="0"/>
                <a:sym typeface="Calibri"/>
              </a:rPr>
              <a:t> flour production was shown high packing materials wastage percentage (28.52% ).</a:t>
            </a:r>
          </a:p>
          <a:p>
            <a:pPr marL="0" lvl="0" indent="-228600" algn="just">
              <a:lnSpc>
                <a:spcPct val="150000"/>
              </a:lnSpc>
              <a:spcBef>
                <a:spcPts val="0"/>
              </a:spcBef>
              <a:spcAft>
                <a:spcPts val="800"/>
              </a:spcAft>
            </a:pPr>
            <a:r>
              <a:rPr lang="en-US" sz="1800" dirty="0">
                <a:solidFill>
                  <a:prstClr val="black"/>
                </a:solidFill>
                <a:ea typeface="Calibri" panose="020F0502020204030204" pitchFamily="34" charset="0"/>
                <a:cs typeface="Times New Roman" panose="02020603050405020304" pitchFamily="18" charset="0"/>
                <a:sym typeface="Calibri"/>
              </a:rPr>
              <a:t>As the results of the FMEA analysis in grain flour product processing line, Incorrect labelling, poor sealing, incorrect gas filling inside the packets and quality failures of raw materials were shown high RPN values. </a:t>
            </a:r>
          </a:p>
          <a:p>
            <a:pPr marL="0" lvl="0" indent="-228600" algn="just">
              <a:lnSpc>
                <a:spcPct val="150000"/>
              </a:lnSpc>
              <a:spcBef>
                <a:spcPts val="0"/>
              </a:spcBef>
              <a:spcAft>
                <a:spcPts val="800"/>
              </a:spcAft>
            </a:pPr>
            <a:r>
              <a:rPr lang="en-US" sz="1800" dirty="0" err="1">
                <a:solidFill>
                  <a:prstClr val="black"/>
                </a:solidFill>
                <a:ea typeface="Calibri" panose="020F0502020204030204" pitchFamily="34" charset="0"/>
                <a:cs typeface="Times New Roman" panose="02020603050405020304" pitchFamily="18" charset="0"/>
                <a:sym typeface="Calibri"/>
              </a:rPr>
              <a:t>Kurakkan</a:t>
            </a:r>
            <a:r>
              <a:rPr lang="en-US" sz="1800" dirty="0">
                <a:solidFill>
                  <a:prstClr val="black"/>
                </a:solidFill>
                <a:ea typeface="Calibri" panose="020F0502020204030204" pitchFamily="34" charset="0"/>
                <a:cs typeface="Times New Roman" panose="02020603050405020304" pitchFamily="18" charset="0"/>
                <a:sym typeface="Calibri"/>
              </a:rPr>
              <a:t> flour packing materials waste percentage was decreased by 13.4% and </a:t>
            </a:r>
            <a:r>
              <a:rPr lang="en-US" sz="1800" dirty="0" err="1">
                <a:solidFill>
                  <a:prstClr val="black"/>
                </a:solidFill>
                <a:ea typeface="Calibri" panose="020F0502020204030204" pitchFamily="34" charset="0"/>
                <a:cs typeface="Times New Roman" panose="02020603050405020304" pitchFamily="18" charset="0"/>
                <a:sym typeface="Calibri"/>
              </a:rPr>
              <a:t>Ulundu</a:t>
            </a:r>
            <a:r>
              <a:rPr lang="en-US" sz="1800" dirty="0">
                <a:solidFill>
                  <a:prstClr val="black"/>
                </a:solidFill>
                <a:ea typeface="Calibri" panose="020F0502020204030204" pitchFamily="34" charset="0"/>
                <a:cs typeface="Times New Roman" panose="02020603050405020304" pitchFamily="18" charset="0"/>
                <a:sym typeface="Calibri"/>
              </a:rPr>
              <a:t> flour packing materials waste percentage was decreased by 11% in the grinding mill section using PDCA cycle.</a:t>
            </a:r>
          </a:p>
          <a:p>
            <a:pPr marL="0" lvl="0" indent="-228600" algn="just">
              <a:lnSpc>
                <a:spcPct val="150000"/>
              </a:lnSpc>
              <a:spcBef>
                <a:spcPts val="0"/>
              </a:spcBef>
              <a:spcAft>
                <a:spcPts val="800"/>
              </a:spcAft>
            </a:pPr>
            <a:r>
              <a:rPr lang="en-US" sz="1800" dirty="0">
                <a:solidFill>
                  <a:prstClr val="black"/>
                </a:solidFill>
                <a:ea typeface="Calibri" panose="020F0502020204030204" pitchFamily="34" charset="0"/>
                <a:cs typeface="Times New Roman" panose="02020603050405020304" pitchFamily="18" charset="0"/>
                <a:sym typeface="Calibri"/>
              </a:rPr>
              <a:t>There are workers, machines and raw materials. Supervisors should check whether to employees, machines and raw materials follow the recommended guidelines. </a:t>
            </a:r>
          </a:p>
          <a:p>
            <a:pPr marL="0" lvl="0" indent="-228600" algn="just">
              <a:lnSpc>
                <a:spcPct val="150000"/>
              </a:lnSpc>
              <a:spcBef>
                <a:spcPts val="0"/>
              </a:spcBef>
              <a:spcAft>
                <a:spcPts val="800"/>
              </a:spcAft>
            </a:pPr>
            <a:r>
              <a:rPr lang="en-US" sz="1800" dirty="0">
                <a:solidFill>
                  <a:prstClr val="black"/>
                </a:solidFill>
                <a:ea typeface="Calibri" panose="020F0502020204030204" pitchFamily="34" charset="0"/>
                <a:cs typeface="Times New Roman" panose="02020603050405020304" pitchFamily="18" charset="0"/>
                <a:sym typeface="Calibri"/>
              </a:rPr>
              <a:t>As well as a researcher recommends the PDCA cycle to overcome the failures/defects in the production line.</a:t>
            </a:r>
          </a:p>
          <a:p>
            <a:pPr marL="0" indent="0">
              <a:buNone/>
            </a:pPr>
            <a:endParaRPr lang="en-US" sz="1800"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16</a:t>
            </a:fld>
            <a:endParaRPr lang="en-US"/>
          </a:p>
        </p:txBody>
      </p:sp>
    </p:spTree>
    <p:extLst>
      <p:ext uri="{BB962C8B-B14F-4D97-AF65-F5344CB8AC3E}">
        <p14:creationId xmlns:p14="http://schemas.microsoft.com/office/powerpoint/2010/main" val="4003356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838200" y="-18401"/>
            <a:ext cx="10515600" cy="1325563"/>
          </a:xfrm>
        </p:spPr>
        <p:txBody>
          <a:bodyPr>
            <a:normAutofit/>
          </a:bodyPr>
          <a:lstStyle/>
          <a:p>
            <a:pPr algn="ctr"/>
            <a:r>
              <a:rPr lang="en-US" sz="4400" u="sng" dirty="0"/>
              <a:t>References</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1" y="1465118"/>
            <a:ext cx="12081768" cy="5133109"/>
          </a:xfrm>
        </p:spPr>
        <p:txBody>
          <a:bodyPr>
            <a:normAutofit/>
          </a:bodyPr>
          <a:lstStyle/>
          <a:p>
            <a:pPr lvl="0" algn="just">
              <a:lnSpc>
                <a:spcPct val="200000"/>
              </a:lnSpc>
              <a:defRPr/>
            </a:pPr>
            <a:r>
              <a:rPr lang="en-US" sz="1200" dirty="0">
                <a:solidFill>
                  <a:sysClr val="windowText" lastClr="000000"/>
                </a:solidFill>
                <a:latin typeface="Times New Roman" panose="02020603050405020304" pitchFamily="18" charset="0"/>
                <a:cs typeface="Arial"/>
                <a:sym typeface="Arial"/>
              </a:rPr>
              <a:t>Arabian, H. H., </a:t>
            </a:r>
            <a:r>
              <a:rPr lang="en-US" sz="1200" dirty="0" err="1">
                <a:solidFill>
                  <a:sysClr val="windowText" lastClr="000000"/>
                </a:solidFill>
                <a:latin typeface="Times New Roman" panose="02020603050405020304" pitchFamily="18" charset="0"/>
                <a:cs typeface="Arial"/>
                <a:sym typeface="Arial"/>
              </a:rPr>
              <a:t>Oraee</a:t>
            </a:r>
            <a:r>
              <a:rPr lang="en-US" sz="1200" dirty="0">
                <a:solidFill>
                  <a:sysClr val="windowText" lastClr="000000"/>
                </a:solidFill>
                <a:latin typeface="Times New Roman" panose="02020603050405020304" pitchFamily="18" charset="0"/>
                <a:cs typeface="Arial"/>
                <a:sym typeface="Arial"/>
              </a:rPr>
              <a:t>, H., &amp; </a:t>
            </a:r>
            <a:r>
              <a:rPr lang="en-US" sz="1200" dirty="0" err="1">
                <a:solidFill>
                  <a:sysClr val="windowText" lastClr="000000"/>
                </a:solidFill>
                <a:latin typeface="Times New Roman" panose="02020603050405020304" pitchFamily="18" charset="0"/>
                <a:cs typeface="Arial"/>
                <a:sym typeface="Arial"/>
              </a:rPr>
              <a:t>Tavner</a:t>
            </a:r>
            <a:r>
              <a:rPr lang="en-US" sz="1200" dirty="0">
                <a:solidFill>
                  <a:sysClr val="windowText" lastClr="000000"/>
                </a:solidFill>
                <a:latin typeface="Times New Roman" panose="02020603050405020304" pitchFamily="18" charset="0"/>
                <a:cs typeface="Arial"/>
                <a:sym typeface="Arial"/>
              </a:rPr>
              <a:t>, P. J. (2010). Failure Mode and Effect Analysis (FMEA) for wind turbine. </a:t>
            </a:r>
            <a:r>
              <a:rPr lang="en-US" sz="1200" i="1" dirty="0">
                <a:solidFill>
                  <a:sysClr val="windowText" lastClr="000000"/>
                </a:solidFill>
                <a:latin typeface="Times New Roman" panose="02020603050405020304" pitchFamily="18" charset="0"/>
                <a:cs typeface="Arial"/>
                <a:sym typeface="Arial"/>
              </a:rPr>
              <a:t>International Journal of Electrical Power and Energy Systems</a:t>
            </a:r>
            <a:r>
              <a:rPr lang="en-US" sz="1200" dirty="0">
                <a:solidFill>
                  <a:sysClr val="windowText" lastClr="000000"/>
                </a:solidFill>
                <a:latin typeface="Times New Roman" panose="02020603050405020304" pitchFamily="18" charset="0"/>
                <a:cs typeface="Arial"/>
                <a:sym typeface="Arial"/>
              </a:rPr>
              <a:t>, 32(7), 817-824.</a:t>
            </a:r>
            <a:endParaRPr lang="en-US" sz="1200" dirty="0">
              <a:solidFill>
                <a:sysClr val="windowText" lastClr="000000"/>
              </a:solidFill>
              <a:cs typeface="Arial"/>
              <a:sym typeface="Arial"/>
            </a:endParaRPr>
          </a:p>
          <a:p>
            <a:pPr lvl="0">
              <a:lnSpc>
                <a:spcPct val="200000"/>
              </a:lnSpc>
              <a:defRPr/>
            </a:pPr>
            <a:r>
              <a:rPr lang="en-US" sz="1200" dirty="0" err="1">
                <a:solidFill>
                  <a:sysClr val="windowText" lastClr="000000"/>
                </a:solidFill>
                <a:latin typeface="Times New Roman" panose="02020603050405020304" pitchFamily="18" charset="0"/>
                <a:cs typeface="Arial"/>
                <a:sym typeface="Arial"/>
              </a:rPr>
              <a:t>Ates</a:t>
            </a:r>
            <a:r>
              <a:rPr lang="en-US" sz="1200" dirty="0">
                <a:solidFill>
                  <a:sysClr val="windowText" lastClr="000000"/>
                </a:solidFill>
                <a:latin typeface="Times New Roman" panose="02020603050405020304" pitchFamily="18" charset="0"/>
                <a:cs typeface="Arial"/>
                <a:sym typeface="Arial"/>
              </a:rPr>
              <a:t>, A., </a:t>
            </a:r>
            <a:r>
              <a:rPr lang="en-US" sz="1200" dirty="0" err="1">
                <a:solidFill>
                  <a:sysClr val="windowText" lastClr="000000"/>
                </a:solidFill>
                <a:latin typeface="Times New Roman" panose="02020603050405020304" pitchFamily="18" charset="0"/>
                <a:cs typeface="Arial"/>
                <a:sym typeface="Arial"/>
              </a:rPr>
              <a:t>Garengo</a:t>
            </a:r>
            <a:r>
              <a:rPr lang="en-US" sz="1200" dirty="0">
                <a:solidFill>
                  <a:sysClr val="windowText" lastClr="000000"/>
                </a:solidFill>
                <a:latin typeface="Times New Roman" panose="02020603050405020304" pitchFamily="18" charset="0"/>
                <a:cs typeface="Arial"/>
                <a:sym typeface="Arial"/>
              </a:rPr>
              <a:t>, P., </a:t>
            </a:r>
            <a:r>
              <a:rPr lang="en-US" sz="1200" dirty="0" err="1">
                <a:solidFill>
                  <a:sysClr val="windowText" lastClr="000000"/>
                </a:solidFill>
                <a:latin typeface="Times New Roman" panose="02020603050405020304" pitchFamily="18" charset="0"/>
                <a:cs typeface="Arial"/>
                <a:sym typeface="Arial"/>
              </a:rPr>
              <a:t>Cocca</a:t>
            </a:r>
            <a:r>
              <a:rPr lang="en-US" sz="1200" dirty="0">
                <a:solidFill>
                  <a:sysClr val="windowText" lastClr="000000"/>
                </a:solidFill>
                <a:latin typeface="Times New Roman" panose="02020603050405020304" pitchFamily="18" charset="0"/>
                <a:cs typeface="Arial"/>
                <a:sym typeface="Arial"/>
              </a:rPr>
              <a:t>, P., &amp; </a:t>
            </a:r>
            <a:r>
              <a:rPr lang="en-US" sz="1200" dirty="0" err="1">
                <a:solidFill>
                  <a:sysClr val="windowText" lastClr="000000"/>
                </a:solidFill>
                <a:latin typeface="Times New Roman" panose="02020603050405020304" pitchFamily="18" charset="0"/>
                <a:cs typeface="Arial"/>
                <a:sym typeface="Arial"/>
              </a:rPr>
              <a:t>Bititci</a:t>
            </a:r>
            <a:r>
              <a:rPr lang="en-US" sz="1200" dirty="0">
                <a:solidFill>
                  <a:sysClr val="windowText" lastClr="000000"/>
                </a:solidFill>
                <a:latin typeface="Times New Roman" panose="02020603050405020304" pitchFamily="18" charset="0"/>
                <a:cs typeface="Arial"/>
                <a:sym typeface="Arial"/>
              </a:rPr>
              <a:t>, U. (2013). The Development of SME Managerial Practice for </a:t>
            </a:r>
            <a:r>
              <a:rPr lang="en-US" sz="1200" dirty="0" err="1">
                <a:solidFill>
                  <a:sysClr val="windowText" lastClr="000000"/>
                </a:solidFill>
                <a:latin typeface="Times New Roman" panose="02020603050405020304" pitchFamily="18" charset="0"/>
                <a:cs typeface="Arial"/>
                <a:sym typeface="Arial"/>
              </a:rPr>
              <a:t>EffectivePerformance</a:t>
            </a:r>
            <a:r>
              <a:rPr lang="en-US" sz="1200" dirty="0">
                <a:solidFill>
                  <a:sysClr val="windowText" lastClr="000000"/>
                </a:solidFill>
                <a:latin typeface="Times New Roman" panose="02020603050405020304" pitchFamily="18" charset="0"/>
                <a:cs typeface="Arial"/>
                <a:sym typeface="Arial"/>
              </a:rPr>
              <a:t> Management. </a:t>
            </a:r>
            <a:r>
              <a:rPr lang="en-US" sz="1200" i="1" dirty="0">
                <a:solidFill>
                  <a:sysClr val="windowText" lastClr="000000"/>
                </a:solidFill>
                <a:latin typeface="Times New Roman" panose="02020603050405020304" pitchFamily="18" charset="0"/>
                <a:cs typeface="Arial"/>
                <a:sym typeface="Arial"/>
              </a:rPr>
              <a:t>Journal of Small Business and Enterprise Development</a:t>
            </a:r>
            <a:r>
              <a:rPr lang="en-US" sz="1200" dirty="0">
                <a:solidFill>
                  <a:sysClr val="windowText" lastClr="000000"/>
                </a:solidFill>
                <a:latin typeface="Times New Roman" panose="02020603050405020304" pitchFamily="18" charset="0"/>
                <a:cs typeface="Arial"/>
                <a:sym typeface="Arial"/>
              </a:rPr>
              <a:t>, 20(1), 28–54.</a:t>
            </a:r>
            <a:endParaRPr lang="en-US" sz="1200" dirty="0">
              <a:solidFill>
                <a:sysClr val="windowText" lastClr="000000"/>
              </a:solidFill>
              <a:cs typeface="Arial"/>
              <a:sym typeface="Arial"/>
            </a:endParaRPr>
          </a:p>
          <a:p>
            <a:pPr lvl="0" algn="just">
              <a:lnSpc>
                <a:spcPct val="200000"/>
              </a:lnSpc>
              <a:defRPr/>
            </a:pPr>
            <a:r>
              <a:rPr lang="en-US" sz="1200" dirty="0" err="1">
                <a:solidFill>
                  <a:sysClr val="windowText" lastClr="000000"/>
                </a:solidFill>
                <a:latin typeface="Times New Roman" panose="02020603050405020304" pitchFamily="18" charset="0"/>
                <a:cs typeface="Arial"/>
                <a:sym typeface="Arial"/>
              </a:rPr>
              <a:t>Burlikowska</a:t>
            </a:r>
            <a:r>
              <a:rPr lang="en-US" sz="1200" dirty="0">
                <a:solidFill>
                  <a:sysClr val="windowText" lastClr="000000"/>
                </a:solidFill>
                <a:latin typeface="Times New Roman" panose="02020603050405020304" pitchFamily="18" charset="0"/>
                <a:cs typeface="Arial"/>
                <a:sym typeface="Arial"/>
              </a:rPr>
              <a:t>, M. D. (2011) Application of FMEA method in enterprise focused on </a:t>
            </a:r>
            <a:r>
              <a:rPr lang="en-US" sz="1200" dirty="0" err="1">
                <a:solidFill>
                  <a:sysClr val="windowText" lastClr="000000"/>
                </a:solidFill>
                <a:latin typeface="Times New Roman" panose="02020603050405020304" pitchFamily="18" charset="0"/>
                <a:cs typeface="Arial"/>
                <a:sym typeface="Arial"/>
              </a:rPr>
              <a:t>quality</a:t>
            </a:r>
            <a:r>
              <a:rPr lang="en-US" sz="1200" i="1" dirty="0" err="1">
                <a:solidFill>
                  <a:sysClr val="windowText" lastClr="000000"/>
                </a:solidFill>
                <a:latin typeface="Times New Roman" panose="02020603050405020304" pitchFamily="18" charset="0"/>
                <a:cs typeface="Arial"/>
                <a:sym typeface="Arial"/>
              </a:rPr>
              <a:t>.Journal</a:t>
            </a:r>
            <a:r>
              <a:rPr lang="en-US" sz="1200" i="1" dirty="0">
                <a:solidFill>
                  <a:sysClr val="windowText" lastClr="000000"/>
                </a:solidFill>
                <a:latin typeface="Times New Roman" panose="02020603050405020304" pitchFamily="18" charset="0"/>
                <a:cs typeface="Arial"/>
                <a:sym typeface="Arial"/>
              </a:rPr>
              <a:t> of Achievements in Materials and Manufacturing Engineering,</a:t>
            </a:r>
            <a:r>
              <a:rPr lang="en-US" sz="1200" dirty="0">
                <a:solidFill>
                  <a:sysClr val="windowText" lastClr="000000"/>
                </a:solidFill>
                <a:latin typeface="Times New Roman" panose="02020603050405020304" pitchFamily="18" charset="0"/>
                <a:cs typeface="Arial"/>
                <a:sym typeface="Arial"/>
              </a:rPr>
              <a:t> 45(1), 89-102.</a:t>
            </a:r>
            <a:endParaRPr lang="en-US" sz="1200" dirty="0">
              <a:solidFill>
                <a:sysClr val="windowText" lastClr="000000"/>
              </a:solidFill>
              <a:cs typeface="Arial"/>
              <a:sym typeface="Arial"/>
            </a:endParaRPr>
          </a:p>
          <a:p>
            <a:pPr lvl="0" algn="just">
              <a:lnSpc>
                <a:spcPct val="200000"/>
              </a:lnSpc>
              <a:defRPr/>
            </a:pPr>
            <a:r>
              <a:rPr lang="en-US" sz="1200" dirty="0" err="1">
                <a:solidFill>
                  <a:sysClr val="windowText" lastClr="000000"/>
                </a:solidFill>
                <a:latin typeface="Times New Roman" panose="02020603050405020304" pitchFamily="18" charset="0"/>
                <a:cs typeface="Arial"/>
                <a:sym typeface="Arial"/>
              </a:rPr>
              <a:t>Casea</a:t>
            </a:r>
            <a:r>
              <a:rPr lang="en-US" sz="1200" dirty="0">
                <a:solidFill>
                  <a:sysClr val="windowText" lastClr="000000"/>
                </a:solidFill>
                <a:latin typeface="Times New Roman" panose="02020603050405020304" pitchFamily="18" charset="0"/>
                <a:cs typeface="Arial"/>
                <a:sym typeface="Arial"/>
              </a:rPr>
              <a:t>, K., </a:t>
            </a:r>
            <a:r>
              <a:rPr lang="en-US" sz="1200" dirty="0" err="1">
                <a:solidFill>
                  <a:sysClr val="windowText" lastClr="000000"/>
                </a:solidFill>
                <a:latin typeface="Times New Roman" panose="02020603050405020304" pitchFamily="18" charset="0"/>
                <a:cs typeface="Arial"/>
                <a:sym typeface="Arial"/>
              </a:rPr>
              <a:t>Norb</a:t>
            </a:r>
            <a:r>
              <a:rPr lang="en-US" sz="1200" dirty="0">
                <a:solidFill>
                  <a:sysClr val="windowText" lastClr="000000"/>
                </a:solidFill>
                <a:latin typeface="Times New Roman" panose="02020603050405020304" pitchFamily="18" charset="0"/>
                <a:cs typeface="Arial"/>
                <a:sym typeface="Arial"/>
              </a:rPr>
              <a:t>, A., &amp; </a:t>
            </a:r>
            <a:r>
              <a:rPr lang="en-US" sz="1200" dirty="0" err="1">
                <a:solidFill>
                  <a:sysClr val="windowText" lastClr="000000"/>
                </a:solidFill>
                <a:latin typeface="Times New Roman" panose="02020603050405020304" pitchFamily="18" charset="0"/>
                <a:cs typeface="Arial"/>
                <a:sym typeface="Arial"/>
              </a:rPr>
              <a:t>Teohc</a:t>
            </a:r>
            <a:r>
              <a:rPr lang="en-US" sz="1200" dirty="0">
                <a:solidFill>
                  <a:sysClr val="windowText" lastClr="000000"/>
                </a:solidFill>
                <a:latin typeface="Times New Roman" panose="02020603050405020304" pitchFamily="18" charset="0"/>
                <a:cs typeface="Arial"/>
                <a:sym typeface="Arial"/>
              </a:rPr>
              <a:t>, P. C. (2010). A diagnostic service tool using </a:t>
            </a:r>
            <a:r>
              <a:rPr lang="en-US" sz="1200" dirty="0" err="1">
                <a:solidFill>
                  <a:sysClr val="windowText" lastClr="000000"/>
                </a:solidFill>
                <a:latin typeface="Times New Roman" panose="02020603050405020304" pitchFamily="18" charset="0"/>
                <a:cs typeface="Arial"/>
                <a:sym typeface="Arial"/>
              </a:rPr>
              <a:t>FMEA</a:t>
            </a:r>
            <a:r>
              <a:rPr lang="en-US" sz="1200" i="1" dirty="0" err="1">
                <a:solidFill>
                  <a:sysClr val="windowText" lastClr="000000"/>
                </a:solidFill>
                <a:latin typeface="Times New Roman" panose="02020603050405020304" pitchFamily="18" charset="0"/>
                <a:cs typeface="Arial"/>
                <a:sym typeface="Arial"/>
              </a:rPr>
              <a:t>.International</a:t>
            </a:r>
            <a:r>
              <a:rPr lang="en-US" sz="1200" i="1" dirty="0">
                <a:solidFill>
                  <a:sysClr val="windowText" lastClr="000000"/>
                </a:solidFill>
                <a:latin typeface="Times New Roman" panose="02020603050405020304" pitchFamily="18" charset="0"/>
                <a:cs typeface="Arial"/>
                <a:sym typeface="Arial"/>
              </a:rPr>
              <a:t> Journal of Computer Integrated Manufacturing</a:t>
            </a:r>
            <a:r>
              <a:rPr lang="en-US" sz="1200" dirty="0">
                <a:solidFill>
                  <a:sysClr val="windowText" lastClr="000000"/>
                </a:solidFill>
                <a:latin typeface="Times New Roman" panose="02020603050405020304" pitchFamily="18" charset="0"/>
                <a:cs typeface="Arial"/>
                <a:sym typeface="Arial"/>
              </a:rPr>
              <a:t>, 23(7), 640 – 654.</a:t>
            </a:r>
            <a:endParaRPr lang="en-US" sz="1200" dirty="0">
              <a:solidFill>
                <a:sysClr val="windowText" lastClr="000000"/>
              </a:solidFill>
              <a:cs typeface="Arial"/>
              <a:sym typeface="Arial"/>
            </a:endParaRPr>
          </a:p>
          <a:p>
            <a:pPr lvl="0" algn="just">
              <a:lnSpc>
                <a:spcPct val="200000"/>
              </a:lnSpc>
              <a:defRPr/>
            </a:pPr>
            <a:r>
              <a:rPr lang="en-US" sz="1200" dirty="0">
                <a:solidFill>
                  <a:sysClr val="windowText" lastClr="000000"/>
                </a:solidFill>
                <a:latin typeface="Times New Roman" panose="02020603050405020304" pitchFamily="18" charset="0"/>
                <a:cs typeface="Arial"/>
                <a:sym typeface="Arial"/>
              </a:rPr>
              <a:t>Cole, R. E. (2002). From continuous improvement to continuous innovation. </a:t>
            </a:r>
            <a:r>
              <a:rPr lang="en-US" sz="1200" i="1" dirty="0">
                <a:solidFill>
                  <a:sysClr val="windowText" lastClr="000000"/>
                </a:solidFill>
                <a:latin typeface="Times New Roman" panose="02020603050405020304" pitchFamily="18" charset="0"/>
                <a:cs typeface="Arial"/>
                <a:sym typeface="Arial"/>
              </a:rPr>
              <a:t>Total Quality Management &amp; Business Excellence</a:t>
            </a:r>
            <a:r>
              <a:rPr lang="en-US" sz="1200" dirty="0">
                <a:solidFill>
                  <a:sysClr val="windowText" lastClr="000000"/>
                </a:solidFill>
                <a:latin typeface="Times New Roman" panose="02020603050405020304" pitchFamily="18" charset="0"/>
                <a:cs typeface="Arial"/>
                <a:sym typeface="Arial"/>
              </a:rPr>
              <a:t>, 13(8), 1051-1056.</a:t>
            </a:r>
            <a:endParaRPr lang="en-US" sz="1200" dirty="0">
              <a:solidFill>
                <a:sysClr val="windowText" lastClr="000000"/>
              </a:solidFill>
              <a:cs typeface="Arial"/>
              <a:sym typeface="Arial"/>
            </a:endParaRPr>
          </a:p>
          <a:p>
            <a:pPr lvl="0">
              <a:lnSpc>
                <a:spcPct val="200000"/>
              </a:lnSpc>
              <a:defRPr/>
            </a:pPr>
            <a:r>
              <a:rPr lang="en-US" sz="1200" dirty="0" err="1">
                <a:solidFill>
                  <a:sysClr val="windowText" lastClr="000000"/>
                </a:solidFill>
                <a:latin typeface="Times New Roman" panose="02020603050405020304" pitchFamily="18" charset="0"/>
                <a:cs typeface="Arial"/>
                <a:sym typeface="Arial"/>
              </a:rPr>
              <a:t>Enkel</a:t>
            </a:r>
            <a:r>
              <a:rPr lang="en-US" sz="1200" dirty="0">
                <a:solidFill>
                  <a:sysClr val="windowText" lastClr="000000"/>
                </a:solidFill>
                <a:latin typeface="Times New Roman" panose="02020603050405020304" pitchFamily="18" charset="0"/>
                <a:cs typeface="Arial"/>
                <a:sym typeface="Arial"/>
              </a:rPr>
              <a:t>, E., Bell J. &amp; </a:t>
            </a:r>
            <a:r>
              <a:rPr lang="en-US" sz="1200" dirty="0" err="1">
                <a:solidFill>
                  <a:sysClr val="windowText" lastClr="000000"/>
                </a:solidFill>
                <a:latin typeface="Times New Roman" panose="02020603050405020304" pitchFamily="18" charset="0"/>
                <a:cs typeface="Arial"/>
                <a:sym typeface="Arial"/>
              </a:rPr>
              <a:t>Hogenkamp</a:t>
            </a:r>
            <a:r>
              <a:rPr lang="en-US" sz="1200" dirty="0">
                <a:solidFill>
                  <a:sysClr val="windowText" lastClr="000000"/>
                </a:solidFill>
                <a:latin typeface="Times New Roman" panose="02020603050405020304" pitchFamily="18" charset="0"/>
                <a:cs typeface="Arial"/>
                <a:sym typeface="Arial"/>
              </a:rPr>
              <a:t> H., (2011), Open Innovation Maturity Framework. </a:t>
            </a:r>
            <a:r>
              <a:rPr lang="en-US" sz="1200" i="1" dirty="0">
                <a:solidFill>
                  <a:sysClr val="windowText" lastClr="000000"/>
                </a:solidFill>
                <a:latin typeface="Times New Roman" panose="02020603050405020304" pitchFamily="18" charset="0"/>
                <a:cs typeface="Arial"/>
                <a:sym typeface="Arial"/>
              </a:rPr>
              <a:t>International Journal of Innovation Management</a:t>
            </a:r>
            <a:r>
              <a:rPr lang="en-US" sz="1200" dirty="0">
                <a:solidFill>
                  <a:sysClr val="windowText" lastClr="000000"/>
                </a:solidFill>
                <a:latin typeface="Times New Roman" panose="02020603050405020304" pitchFamily="18" charset="0"/>
                <a:cs typeface="Arial"/>
                <a:sym typeface="Arial"/>
              </a:rPr>
              <a:t>, 15(6), 1161–1189.</a:t>
            </a:r>
            <a:endParaRPr lang="en-US" sz="1200" dirty="0">
              <a:solidFill>
                <a:sysClr val="windowText" lastClr="000000"/>
              </a:solidFill>
              <a:cs typeface="Arial"/>
              <a:sym typeface="Arial"/>
            </a:endParaRPr>
          </a:p>
          <a:p>
            <a:pPr lvl="0" algn="just">
              <a:lnSpc>
                <a:spcPct val="200000"/>
              </a:lnSpc>
              <a:defRPr/>
            </a:pPr>
            <a:r>
              <a:rPr lang="en-US" sz="1200" dirty="0">
                <a:solidFill>
                  <a:sysClr val="windowText" lastClr="000000"/>
                </a:solidFill>
                <a:latin typeface="Times New Roman" panose="02020603050405020304" pitchFamily="18" charset="0"/>
                <a:cs typeface="Arial"/>
                <a:sym typeface="Arial"/>
              </a:rPr>
              <a:t>European Commission. (2003). The New SME Definition: User Guide and Model Declaration. </a:t>
            </a:r>
            <a:r>
              <a:rPr lang="en-US" sz="1200" i="1" dirty="0">
                <a:solidFill>
                  <a:sysClr val="windowText" lastClr="000000"/>
                </a:solidFill>
                <a:latin typeface="Times New Roman" panose="02020603050405020304" pitchFamily="18" charset="0"/>
                <a:cs typeface="Arial"/>
                <a:sym typeface="Arial"/>
              </a:rPr>
              <a:t>Official Journal of the European Union</a:t>
            </a:r>
            <a:r>
              <a:rPr lang="en-US" sz="1200" dirty="0">
                <a:solidFill>
                  <a:sysClr val="windowText" lastClr="000000"/>
                </a:solidFill>
                <a:latin typeface="Times New Roman" panose="02020603050405020304" pitchFamily="18" charset="0"/>
                <a:cs typeface="Arial"/>
                <a:sym typeface="Arial"/>
              </a:rPr>
              <a:t>, 124, 36.</a:t>
            </a:r>
            <a:endParaRPr lang="en-US" sz="1200" dirty="0">
              <a:solidFill>
                <a:sysClr val="windowText" lastClr="000000"/>
              </a:solidFill>
              <a:cs typeface="Arial"/>
              <a:sym typeface="Arial"/>
            </a:endParaRPr>
          </a:p>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17</a:t>
            </a:fld>
            <a:endParaRPr lang="en-US"/>
          </a:p>
        </p:txBody>
      </p:sp>
    </p:spTree>
    <p:extLst>
      <p:ext uri="{BB962C8B-B14F-4D97-AF65-F5344CB8AC3E}">
        <p14:creationId xmlns:p14="http://schemas.microsoft.com/office/powerpoint/2010/main" val="3150070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FDF9E5-0E49-850E-F5C9-8747106A61A6}"/>
              </a:ext>
            </a:extLst>
          </p:cNvPr>
          <p:cNvSpPr>
            <a:spLocks noGrp="1"/>
          </p:cNvSpPr>
          <p:nvPr>
            <p:ph type="title"/>
          </p:nvPr>
        </p:nvSpPr>
        <p:spPr>
          <a:xfrm>
            <a:off x="838200" y="2766218"/>
            <a:ext cx="10515600" cy="1325563"/>
          </a:xfrm>
        </p:spPr>
        <p:txBody>
          <a:bodyPr>
            <a:normAutofit/>
          </a:bodyPr>
          <a:lstStyle/>
          <a:p>
            <a:pPr algn="ctr"/>
            <a:endParaRPr lang="en-US" sz="5400" b="1" dirty="0"/>
          </a:p>
        </p:txBody>
      </p:sp>
      <p:sp>
        <p:nvSpPr>
          <p:cNvPr id="3" name="Slide Number Placeholder 2">
            <a:extLst>
              <a:ext uri="{FF2B5EF4-FFF2-40B4-BE49-F238E27FC236}">
                <a16:creationId xmlns:a16="http://schemas.microsoft.com/office/drawing/2014/main" xmlns="" id="{EECBED9C-61C2-F5E2-374E-E4D467FF994A}"/>
              </a:ext>
            </a:extLst>
          </p:cNvPr>
          <p:cNvSpPr>
            <a:spLocks noGrp="1"/>
          </p:cNvSpPr>
          <p:nvPr>
            <p:ph type="sldNum" sz="quarter" idx="12"/>
          </p:nvPr>
        </p:nvSpPr>
        <p:spPr/>
        <p:txBody>
          <a:bodyPr/>
          <a:lstStyle/>
          <a:p>
            <a:fld id="{48FC179B-E1DC-44DF-B0E4-66A8D350C2BE}" type="slidenum">
              <a:rPr lang="en-US" smtClean="0"/>
              <a:t>18</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035586"/>
            <a:ext cx="8415969" cy="396746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Title 1"/>
          <p:cNvSpPr txBox="1">
            <a:spLocks/>
          </p:cNvSpPr>
          <p:nvPr/>
        </p:nvSpPr>
        <p:spPr>
          <a:xfrm>
            <a:off x="2266950" y="5245419"/>
            <a:ext cx="10530840" cy="13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7200" b="1" dirty="0" smtClean="0">
                <a:solidFill>
                  <a:srgbClr val="70AD47">
                    <a:lumMod val="75000"/>
                  </a:srgbClr>
                </a:solidFill>
                <a:latin typeface="Times New Roman" panose="02020603050405020304" pitchFamily="18" charset="0"/>
                <a:cs typeface="Times New Roman" panose="02020603050405020304" pitchFamily="18" charset="0"/>
                <a:sym typeface="Arial"/>
              </a:rPr>
              <a:t>THANK YOU!</a:t>
            </a:r>
            <a:endParaRPr lang="en-US" sz="7200" b="1" dirty="0">
              <a:solidFill>
                <a:srgbClr val="70AD47">
                  <a:lumMod val="75000"/>
                </a:srgbClr>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792074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F6B58-BEB4-7EC1-F5FE-DF097D6D6D9E}"/>
              </a:ext>
            </a:extLst>
          </p:cNvPr>
          <p:cNvSpPr>
            <a:spLocks noGrp="1"/>
          </p:cNvSpPr>
          <p:nvPr>
            <p:ph type="title"/>
          </p:nvPr>
        </p:nvSpPr>
        <p:spPr>
          <a:xfrm>
            <a:off x="838200" y="365125"/>
            <a:ext cx="10515600" cy="1325563"/>
          </a:xfrm>
        </p:spPr>
        <p:txBody>
          <a:bodyPr>
            <a:normAutofit/>
          </a:bodyPr>
          <a:lstStyle/>
          <a:p>
            <a:pPr algn="ctr"/>
            <a:r>
              <a:rPr lang="en-US" sz="4400" u="sng" dirty="0" smtClean="0"/>
              <a:t>Content</a:t>
            </a:r>
            <a:endParaRPr lang="en-US" sz="4400" u="sng" dirty="0"/>
          </a:p>
        </p:txBody>
      </p:sp>
      <p:sp>
        <p:nvSpPr>
          <p:cNvPr id="3" name="Content Placeholder 2">
            <a:extLst>
              <a:ext uri="{FF2B5EF4-FFF2-40B4-BE49-F238E27FC236}">
                <a16:creationId xmlns:a16="http://schemas.microsoft.com/office/drawing/2014/main" xmlns="" id="{2A54ADEF-2197-9A5F-5429-3CD03E1AB326}"/>
              </a:ext>
            </a:extLst>
          </p:cNvPr>
          <p:cNvSpPr>
            <a:spLocks noGrp="1"/>
          </p:cNvSpPr>
          <p:nvPr>
            <p:ph idx="1"/>
          </p:nvPr>
        </p:nvSpPr>
        <p:spPr/>
        <p:txBody>
          <a:bodyPr>
            <a:normAutofit/>
          </a:bodyPr>
          <a:lstStyle/>
          <a:p>
            <a:pPr marL="0" lvl="0" indent="0">
              <a:lnSpc>
                <a:spcPct val="150000"/>
              </a:lnSpc>
              <a:spcBef>
                <a:spcPts val="0"/>
              </a:spcBef>
              <a:buClr>
                <a:srgbClr val="000000"/>
              </a:buClr>
              <a:buSzPts val="2800"/>
              <a:buFont typeface="Arial"/>
              <a:buChar char="•"/>
            </a:pPr>
            <a:r>
              <a:rPr lang="en-US" sz="2400" kern="0" dirty="0">
                <a:solidFill>
                  <a:srgbClr val="000000"/>
                </a:solidFill>
                <a:cs typeface="Calibri"/>
                <a:sym typeface="Calibri"/>
              </a:rPr>
              <a:t>Introduction</a:t>
            </a:r>
          </a:p>
          <a:p>
            <a:pPr marL="0" lvl="0" indent="0">
              <a:lnSpc>
                <a:spcPct val="150000"/>
              </a:lnSpc>
              <a:spcBef>
                <a:spcPts val="0"/>
              </a:spcBef>
              <a:buClr>
                <a:srgbClr val="000000"/>
              </a:buClr>
              <a:buSzPts val="2800"/>
              <a:buFont typeface="Arial"/>
              <a:buChar char="•"/>
            </a:pPr>
            <a:r>
              <a:rPr lang="en-US" sz="2400" kern="0" dirty="0" smtClean="0">
                <a:solidFill>
                  <a:srgbClr val="000000"/>
                </a:solidFill>
                <a:cs typeface="Calibri"/>
                <a:sym typeface="Calibri"/>
              </a:rPr>
              <a:t>Research </a:t>
            </a:r>
            <a:r>
              <a:rPr lang="en-US" sz="2400" kern="0" dirty="0">
                <a:solidFill>
                  <a:srgbClr val="000000"/>
                </a:solidFill>
                <a:cs typeface="Calibri"/>
                <a:sym typeface="Calibri"/>
              </a:rPr>
              <a:t>Objectives</a:t>
            </a:r>
          </a:p>
          <a:p>
            <a:pPr marL="0" lvl="0" indent="0">
              <a:lnSpc>
                <a:spcPct val="150000"/>
              </a:lnSpc>
              <a:spcBef>
                <a:spcPts val="0"/>
              </a:spcBef>
              <a:buClr>
                <a:srgbClr val="000000"/>
              </a:buClr>
              <a:buSzPts val="2800"/>
              <a:buFont typeface="Arial"/>
              <a:buChar char="•"/>
            </a:pPr>
            <a:r>
              <a:rPr lang="en-US" sz="2400" kern="0" dirty="0">
                <a:solidFill>
                  <a:srgbClr val="000000"/>
                </a:solidFill>
                <a:cs typeface="Calibri"/>
                <a:sym typeface="Calibri"/>
              </a:rPr>
              <a:t>Conceptualization Framework</a:t>
            </a:r>
          </a:p>
          <a:p>
            <a:pPr marL="0" lvl="0" indent="0" algn="just">
              <a:lnSpc>
                <a:spcPct val="150000"/>
              </a:lnSpc>
              <a:spcBef>
                <a:spcPts val="800"/>
              </a:spcBef>
              <a:buClr>
                <a:srgbClr val="000000"/>
              </a:buClr>
              <a:buSzPts val="2800"/>
              <a:buFont typeface="Arial"/>
              <a:buChar char="•"/>
            </a:pPr>
            <a:r>
              <a:rPr lang="en-US" sz="2400" kern="0" dirty="0">
                <a:solidFill>
                  <a:srgbClr val="000000"/>
                </a:solidFill>
                <a:cs typeface="Calibri"/>
                <a:sym typeface="Calibri"/>
              </a:rPr>
              <a:t>Material and Methods</a:t>
            </a:r>
          </a:p>
          <a:p>
            <a:pPr marL="0" lvl="0" indent="0" algn="just">
              <a:lnSpc>
                <a:spcPct val="150000"/>
              </a:lnSpc>
              <a:spcBef>
                <a:spcPts val="800"/>
              </a:spcBef>
              <a:buClr>
                <a:srgbClr val="000000"/>
              </a:buClr>
              <a:buSzPts val="2800"/>
              <a:buFont typeface="Arial"/>
              <a:buChar char="•"/>
            </a:pPr>
            <a:r>
              <a:rPr lang="en-US" sz="2400" kern="0" dirty="0">
                <a:solidFill>
                  <a:srgbClr val="000000"/>
                </a:solidFill>
                <a:cs typeface="Calibri"/>
                <a:sym typeface="Calibri"/>
              </a:rPr>
              <a:t>Results and Discussion</a:t>
            </a:r>
          </a:p>
          <a:p>
            <a:pPr marL="0" lvl="0" indent="0" algn="just">
              <a:lnSpc>
                <a:spcPct val="150000"/>
              </a:lnSpc>
              <a:spcBef>
                <a:spcPts val="800"/>
              </a:spcBef>
              <a:buClr>
                <a:srgbClr val="000000"/>
              </a:buClr>
              <a:buSzPts val="2800"/>
              <a:buFont typeface="Arial"/>
              <a:buChar char="•"/>
            </a:pPr>
            <a:r>
              <a:rPr lang="en-US" sz="2400" kern="0" dirty="0">
                <a:solidFill>
                  <a:srgbClr val="000000"/>
                </a:solidFill>
                <a:cs typeface="Calibri"/>
                <a:sym typeface="Calibri"/>
              </a:rPr>
              <a:t>Conclusion and Recommendations</a:t>
            </a:r>
          </a:p>
          <a:p>
            <a:pPr marL="0" lvl="0" indent="0" algn="just">
              <a:lnSpc>
                <a:spcPct val="150000"/>
              </a:lnSpc>
              <a:spcBef>
                <a:spcPts val="800"/>
              </a:spcBef>
              <a:buClr>
                <a:srgbClr val="000000"/>
              </a:buClr>
              <a:buSzPts val="2800"/>
              <a:buFont typeface="Arial"/>
              <a:buChar char="•"/>
            </a:pPr>
            <a:r>
              <a:rPr lang="en-US" sz="2400" kern="0" dirty="0">
                <a:solidFill>
                  <a:srgbClr val="000000"/>
                </a:solidFill>
                <a:cs typeface="Calibri"/>
                <a:sym typeface="Calibri"/>
              </a:rPr>
              <a:t>References</a:t>
            </a:r>
          </a:p>
          <a:p>
            <a:pPr marL="0" marR="0">
              <a:lnSpc>
                <a:spcPct val="150000"/>
              </a:lnSpc>
              <a:spcBef>
                <a:spcPts val="0"/>
              </a:spcBef>
              <a:spcAft>
                <a:spcPts val="800"/>
              </a:spcAft>
            </a:pPr>
            <a:endParaRPr lang="en-US" dirty="0">
              <a:ea typeface="Calibri" panose="020F0502020204030204" pitchFamily="34" charset="0"/>
              <a:cs typeface="Iskoola Pota" panose="02010503010101010104" pitchFamily="2" charset="0"/>
            </a:endParaRPr>
          </a:p>
        </p:txBody>
      </p:sp>
      <p:sp>
        <p:nvSpPr>
          <p:cNvPr id="4" name="Slide Number Placeholder 3">
            <a:extLst>
              <a:ext uri="{FF2B5EF4-FFF2-40B4-BE49-F238E27FC236}">
                <a16:creationId xmlns:a16="http://schemas.microsoft.com/office/drawing/2014/main" xmlns="" id="{6BF8F961-52E7-EAC8-9412-12E4E3384CBB}"/>
              </a:ext>
            </a:extLst>
          </p:cNvPr>
          <p:cNvSpPr>
            <a:spLocks noGrp="1"/>
          </p:cNvSpPr>
          <p:nvPr>
            <p:ph type="sldNum" sz="quarter" idx="12"/>
          </p:nvPr>
        </p:nvSpPr>
        <p:spPr>
          <a:xfrm>
            <a:off x="9329692" y="6492875"/>
            <a:ext cx="2743200" cy="365125"/>
          </a:xfrm>
        </p:spPr>
        <p:txBody>
          <a:bodyPr/>
          <a:lstStyle/>
          <a:p>
            <a:fld id="{48FC179B-E1DC-44DF-B0E4-66A8D350C2BE}" type="slidenum">
              <a:rPr lang="en-US" smtClean="0"/>
              <a:t>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9595" y="3194892"/>
            <a:ext cx="3081235" cy="3012223"/>
          </a:xfrm>
          <a:prstGeom prst="rect">
            <a:avLst/>
          </a:prstGeom>
        </p:spPr>
      </p:pic>
    </p:spTree>
    <p:extLst>
      <p:ext uri="{BB962C8B-B14F-4D97-AF65-F5344CB8AC3E}">
        <p14:creationId xmlns:p14="http://schemas.microsoft.com/office/powerpoint/2010/main" val="1768445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p:txBody>
          <a:bodyPr>
            <a:normAutofit/>
          </a:bodyPr>
          <a:lstStyle/>
          <a:p>
            <a:pPr algn="ctr"/>
            <a:r>
              <a:rPr lang="en-US" sz="4400" u="sng" dirty="0"/>
              <a:t>Introduction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1" y="1825625"/>
            <a:ext cx="12081768" cy="4351338"/>
          </a:xfrm>
        </p:spPr>
        <p:txBody>
          <a:bodyPr>
            <a:normAutofit fontScale="85000" lnSpcReduction="10000"/>
          </a:bodyPr>
          <a:lstStyle/>
          <a:p>
            <a:pPr lvl="0" indent="-342900" algn="just">
              <a:lnSpc>
                <a:spcPct val="150000"/>
              </a:lnSpc>
              <a:spcBef>
                <a:spcPts val="0"/>
              </a:spcBef>
              <a:spcAft>
                <a:spcPts val="800"/>
              </a:spcAft>
              <a:buClr>
                <a:srgbClr val="000000"/>
              </a:buClr>
              <a:buSzPts val="1800"/>
              <a:buFont typeface="Wingdings" panose="05000000000000000000" pitchFamily="2" charset="2"/>
              <a:buChar char="v"/>
            </a:pPr>
            <a:r>
              <a:rPr lang="en-US" sz="2000" kern="0" dirty="0">
                <a:solidFill>
                  <a:srgbClr val="000000"/>
                </a:solidFill>
                <a:ea typeface="Calibri" panose="020F0502020204030204" pitchFamily="34" charset="0"/>
                <a:cs typeface="Calibri"/>
                <a:sym typeface="Calibri"/>
              </a:rPr>
              <a:t>The Companies with grain mills have critical problems related to efficiency of production process due to the failures and defects. </a:t>
            </a:r>
            <a:r>
              <a:rPr lang="en-US" sz="2000" kern="0" dirty="0" err="1">
                <a:solidFill>
                  <a:srgbClr val="000000"/>
                </a:solidFill>
                <a:ea typeface="Calibri" panose="020F0502020204030204" pitchFamily="34" charset="0"/>
                <a:cs typeface="Times New Roman" panose="02020603050405020304" pitchFamily="18" charset="0"/>
                <a:sym typeface="Calibri"/>
              </a:rPr>
              <a:t>Harischandra</a:t>
            </a:r>
            <a:r>
              <a:rPr lang="en-US" sz="2000" kern="0" dirty="0">
                <a:solidFill>
                  <a:srgbClr val="000000"/>
                </a:solidFill>
                <a:ea typeface="Calibri" panose="020F0502020204030204" pitchFamily="34" charset="0"/>
                <a:cs typeface="Times New Roman" panose="02020603050405020304" pitchFamily="18" charset="0"/>
                <a:sym typeface="Calibri"/>
              </a:rPr>
              <a:t> company is one of leading flour based product manufacturing  company.</a:t>
            </a:r>
          </a:p>
          <a:p>
            <a:pPr lvl="0" indent="-342900" algn="just">
              <a:lnSpc>
                <a:spcPct val="150000"/>
              </a:lnSpc>
              <a:spcBef>
                <a:spcPts val="0"/>
              </a:spcBef>
              <a:spcAft>
                <a:spcPts val="800"/>
              </a:spcAft>
              <a:buClr>
                <a:srgbClr val="000000"/>
              </a:buClr>
              <a:buSzPts val="1800"/>
              <a:buFont typeface="Wingdings" panose="05000000000000000000" pitchFamily="2" charset="2"/>
              <a:buChar char="v"/>
            </a:pPr>
            <a:r>
              <a:rPr lang="en-US" sz="2000" kern="0" dirty="0">
                <a:solidFill>
                  <a:srgbClr val="000000"/>
                </a:solidFill>
                <a:ea typeface="Calibri" panose="020F0502020204030204" pitchFamily="34" charset="0"/>
                <a:cs typeface="Times New Roman" panose="02020603050405020304" pitchFamily="18" charset="0"/>
                <a:sym typeface="Calibri"/>
              </a:rPr>
              <a:t> There are different types of grinding mills products.</a:t>
            </a:r>
            <a:endParaRPr lang="en-US" sz="1800" kern="0" dirty="0">
              <a:solidFill>
                <a:srgbClr val="000000"/>
              </a:solidFill>
              <a:ea typeface="Calibri" panose="020F0502020204030204" pitchFamily="34" charset="0"/>
              <a:cs typeface="Calibri"/>
              <a:sym typeface="Calibri"/>
            </a:endParaRPr>
          </a:p>
          <a:p>
            <a:pPr marL="114300" lvl="0" indent="-342900" algn="just">
              <a:lnSpc>
                <a:spcPct val="150000"/>
              </a:lnSpc>
              <a:spcBef>
                <a:spcPts val="0"/>
              </a:spcBef>
              <a:spcAft>
                <a:spcPts val="800"/>
              </a:spcAft>
              <a:buClr>
                <a:srgbClr val="000000"/>
              </a:buClr>
              <a:buSzPts val="1800"/>
              <a:buFont typeface="Wingdings" panose="05000000000000000000" pitchFamily="2" charset="2"/>
              <a:buChar char="v"/>
            </a:pPr>
            <a:endParaRPr lang="en-US" sz="1800" kern="0" dirty="0">
              <a:solidFill>
                <a:srgbClr val="000000"/>
              </a:solidFill>
              <a:cs typeface="Calibri"/>
              <a:sym typeface="Calibri"/>
            </a:endParaRPr>
          </a:p>
          <a:p>
            <a:pPr marL="114300" lvl="0" indent="-342900" algn="just">
              <a:lnSpc>
                <a:spcPct val="150000"/>
              </a:lnSpc>
              <a:spcBef>
                <a:spcPts val="0"/>
              </a:spcBef>
              <a:spcAft>
                <a:spcPts val="800"/>
              </a:spcAft>
              <a:buClr>
                <a:srgbClr val="000000"/>
              </a:buClr>
              <a:buSzPts val="1800"/>
              <a:buFont typeface="Wingdings" panose="05000000000000000000" pitchFamily="2" charset="2"/>
              <a:buChar char="v"/>
            </a:pPr>
            <a:endParaRPr lang="en-US" sz="1800" kern="0" dirty="0">
              <a:solidFill>
                <a:srgbClr val="000000"/>
              </a:solidFill>
              <a:cs typeface="Calibri"/>
              <a:sym typeface="Calibri"/>
            </a:endParaRPr>
          </a:p>
          <a:p>
            <a:pPr marL="114300" lvl="0" indent="-342900" algn="just">
              <a:lnSpc>
                <a:spcPct val="150000"/>
              </a:lnSpc>
              <a:spcBef>
                <a:spcPts val="0"/>
              </a:spcBef>
              <a:spcAft>
                <a:spcPts val="800"/>
              </a:spcAft>
              <a:buClr>
                <a:srgbClr val="000000"/>
              </a:buClr>
              <a:buSzPts val="1800"/>
              <a:buFont typeface="Wingdings" panose="05000000000000000000" pitchFamily="2" charset="2"/>
              <a:buChar char="v"/>
            </a:pPr>
            <a:endParaRPr lang="en-US" sz="2000" kern="0" dirty="0">
              <a:solidFill>
                <a:srgbClr val="000000"/>
              </a:solidFill>
              <a:cs typeface="Calibri"/>
              <a:sym typeface="Calibri"/>
            </a:endParaRPr>
          </a:p>
          <a:p>
            <a:pPr marL="114300" lvl="0" indent="-342900" algn="just">
              <a:lnSpc>
                <a:spcPct val="150000"/>
              </a:lnSpc>
              <a:spcBef>
                <a:spcPts val="0"/>
              </a:spcBef>
              <a:spcAft>
                <a:spcPts val="800"/>
              </a:spcAft>
              <a:buClr>
                <a:srgbClr val="000000"/>
              </a:buClr>
              <a:buSzPts val="1800"/>
              <a:buFont typeface="Wingdings" panose="05000000000000000000" pitchFamily="2" charset="2"/>
              <a:buChar char="v"/>
            </a:pPr>
            <a:endParaRPr lang="en-US" sz="2000" kern="0" dirty="0">
              <a:solidFill>
                <a:srgbClr val="000000"/>
              </a:solidFill>
              <a:cs typeface="Calibri"/>
              <a:sym typeface="Calibri"/>
            </a:endParaRPr>
          </a:p>
          <a:p>
            <a:pPr marL="114300" lvl="0" indent="-342900" algn="just">
              <a:lnSpc>
                <a:spcPct val="150000"/>
              </a:lnSpc>
              <a:spcBef>
                <a:spcPts val="0"/>
              </a:spcBef>
              <a:spcAft>
                <a:spcPts val="800"/>
              </a:spcAft>
              <a:buClr>
                <a:srgbClr val="000000"/>
              </a:buClr>
              <a:buSzPts val="1800"/>
              <a:buFont typeface="Wingdings" panose="05000000000000000000" pitchFamily="2" charset="2"/>
              <a:buChar char="v"/>
            </a:pPr>
            <a:r>
              <a:rPr lang="en-US" sz="2000" kern="0" dirty="0">
                <a:solidFill>
                  <a:srgbClr val="000000"/>
                </a:solidFill>
                <a:cs typeface="Calibri"/>
                <a:sym typeface="Calibri"/>
              </a:rPr>
              <a:t>Failure Mode and Effect Analysis (FMEA) technique helps for management of the production line to identify production failures. PDCA cycle shows a great use in solving problems(Yu, 2017). PDCA cycle methodology causes to continuous improvement.</a:t>
            </a:r>
          </a:p>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3</a:t>
            </a:fld>
            <a:endParaRPr lang="en-US"/>
          </a:p>
        </p:txBody>
      </p:sp>
      <p:sp>
        <p:nvSpPr>
          <p:cNvPr id="5" name="Rectangle 4"/>
          <p:cNvSpPr/>
          <p:nvPr/>
        </p:nvSpPr>
        <p:spPr>
          <a:xfrm>
            <a:off x="1196597" y="3089855"/>
            <a:ext cx="4197926" cy="1666013"/>
          </a:xfrm>
          <a:prstGeom prst="rect">
            <a:avLst/>
          </a:prstGeom>
          <a:solidFill>
            <a:srgbClr val="FFC000">
              <a:lumMod val="40000"/>
              <a:lumOff val="60000"/>
            </a:srgbClr>
          </a:solidFill>
          <a:ln w="12700" cap="flat" cmpd="sng" algn="ctr">
            <a:noFill/>
            <a:prstDash val="solid"/>
            <a:miter lim="800000"/>
          </a:ln>
          <a:effectLst/>
        </p:spPr>
        <p:txBody>
          <a:bodyPr rtlCol="0" anchor="ctr"/>
          <a:lstStyle/>
          <a:p>
            <a:pPr marL="342900" indent="-342900" algn="just">
              <a:lnSpc>
                <a:spcPct val="150000"/>
              </a:lnSpc>
              <a:buFont typeface="+mj-lt"/>
              <a:buAutoNum type="arabicPeriod"/>
              <a:defRPr/>
            </a:pPr>
            <a:r>
              <a:rPr lang="en-US" b="1" dirty="0" err="1" smtClean="0">
                <a:solidFill>
                  <a:prstClr val="black"/>
                </a:solidFill>
                <a:ea typeface="Calibri" panose="020F0502020204030204" pitchFamily="34" charset="0"/>
                <a:cs typeface="Times New Roman" panose="02020603050405020304" pitchFamily="18" charset="0"/>
                <a:sym typeface="Arial"/>
              </a:rPr>
              <a:t>Ulundu</a:t>
            </a:r>
            <a:r>
              <a:rPr lang="en-US" b="1" dirty="0" smtClean="0">
                <a:solidFill>
                  <a:prstClr val="black"/>
                </a:solidFill>
                <a:ea typeface="Calibri" panose="020F0502020204030204" pitchFamily="34" charset="0"/>
                <a:cs typeface="Times New Roman" panose="02020603050405020304" pitchFamily="18" charset="0"/>
                <a:sym typeface="Arial"/>
              </a:rPr>
              <a:t> flour</a:t>
            </a:r>
          </a:p>
          <a:p>
            <a:pPr marL="342900" indent="-342900" algn="just">
              <a:lnSpc>
                <a:spcPct val="150000"/>
              </a:lnSpc>
              <a:buFont typeface="+mj-lt"/>
              <a:buAutoNum type="arabicPeriod"/>
              <a:defRPr/>
            </a:pPr>
            <a:r>
              <a:rPr lang="en-US" b="1" dirty="0" err="1" smtClean="0">
                <a:solidFill>
                  <a:prstClr val="black"/>
                </a:solidFill>
                <a:ea typeface="Calibri" panose="020F0502020204030204" pitchFamily="34" charset="0"/>
                <a:cs typeface="Times New Roman" panose="02020603050405020304" pitchFamily="18" charset="0"/>
                <a:sym typeface="Arial"/>
              </a:rPr>
              <a:t>Thosai</a:t>
            </a:r>
            <a:r>
              <a:rPr lang="en-US" b="1" dirty="0" smtClean="0">
                <a:solidFill>
                  <a:prstClr val="black"/>
                </a:solidFill>
                <a:ea typeface="Calibri" panose="020F0502020204030204" pitchFamily="34" charset="0"/>
                <a:cs typeface="Times New Roman" panose="02020603050405020304" pitchFamily="18" charset="0"/>
                <a:sym typeface="Arial"/>
              </a:rPr>
              <a:t> mixture</a:t>
            </a:r>
          </a:p>
          <a:p>
            <a:pPr marL="342900" indent="-342900" algn="just">
              <a:lnSpc>
                <a:spcPct val="150000"/>
              </a:lnSpc>
              <a:buFont typeface="+mj-lt"/>
              <a:buAutoNum type="arabicPeriod"/>
              <a:defRPr/>
            </a:pPr>
            <a:r>
              <a:rPr lang="en-US" b="1" dirty="0" err="1" smtClean="0">
                <a:solidFill>
                  <a:prstClr val="black"/>
                </a:solidFill>
                <a:ea typeface="Calibri" panose="020F0502020204030204" pitchFamily="34" charset="0"/>
                <a:cs typeface="Times New Roman" panose="02020603050405020304" pitchFamily="18" charset="0"/>
                <a:sym typeface="Arial"/>
              </a:rPr>
              <a:t>Kurakkan</a:t>
            </a:r>
            <a:r>
              <a:rPr lang="en-US" b="1" dirty="0" smtClean="0">
                <a:solidFill>
                  <a:prstClr val="black"/>
                </a:solidFill>
                <a:ea typeface="Calibri" panose="020F0502020204030204" pitchFamily="34" charset="0"/>
                <a:cs typeface="Times New Roman" panose="02020603050405020304" pitchFamily="18" charset="0"/>
                <a:sym typeface="Arial"/>
              </a:rPr>
              <a:t> </a:t>
            </a:r>
            <a:r>
              <a:rPr lang="en-US" b="1" dirty="0" err="1" smtClean="0">
                <a:solidFill>
                  <a:prstClr val="black"/>
                </a:solidFill>
                <a:ea typeface="Calibri" panose="020F0502020204030204" pitchFamily="34" charset="0"/>
                <a:cs typeface="Times New Roman" panose="02020603050405020304" pitchFamily="18" charset="0"/>
                <a:sym typeface="Arial"/>
              </a:rPr>
              <a:t>thosai</a:t>
            </a:r>
            <a:r>
              <a:rPr lang="en-US" b="1" dirty="0" smtClean="0">
                <a:solidFill>
                  <a:prstClr val="black"/>
                </a:solidFill>
                <a:ea typeface="Calibri" panose="020F0502020204030204" pitchFamily="34" charset="0"/>
                <a:cs typeface="Times New Roman" panose="02020603050405020304" pitchFamily="18" charset="0"/>
                <a:sym typeface="Arial"/>
              </a:rPr>
              <a:t> mixture</a:t>
            </a:r>
          </a:p>
          <a:p>
            <a:pPr marL="342900" indent="-342900" algn="just">
              <a:lnSpc>
                <a:spcPct val="150000"/>
              </a:lnSpc>
              <a:buFont typeface="+mj-lt"/>
              <a:buAutoNum type="arabicPeriod"/>
              <a:defRPr/>
            </a:pPr>
            <a:r>
              <a:rPr lang="en-US" b="1" dirty="0" err="1" smtClean="0">
                <a:solidFill>
                  <a:prstClr val="black"/>
                </a:solidFill>
                <a:ea typeface="Calibri" panose="020F0502020204030204" pitchFamily="34" charset="0"/>
                <a:cs typeface="Times New Roman" panose="02020603050405020304" pitchFamily="18" charset="0"/>
                <a:sym typeface="Arial"/>
              </a:rPr>
              <a:t>Kurakkan</a:t>
            </a:r>
            <a:r>
              <a:rPr lang="en-US" b="1" dirty="0" smtClean="0">
                <a:solidFill>
                  <a:prstClr val="black"/>
                </a:solidFill>
                <a:ea typeface="Calibri" panose="020F0502020204030204" pitchFamily="34" charset="0"/>
                <a:cs typeface="Times New Roman" panose="02020603050405020304" pitchFamily="18" charset="0"/>
                <a:sym typeface="Arial"/>
              </a:rPr>
              <a:t> flour</a:t>
            </a:r>
          </a:p>
        </p:txBody>
      </p:sp>
      <p:sp>
        <p:nvSpPr>
          <p:cNvPr id="6" name="Rectangle 5"/>
          <p:cNvSpPr/>
          <p:nvPr/>
        </p:nvSpPr>
        <p:spPr>
          <a:xfrm>
            <a:off x="6040885" y="3089854"/>
            <a:ext cx="4213366" cy="1666014"/>
          </a:xfrm>
          <a:prstGeom prst="rect">
            <a:avLst/>
          </a:prstGeom>
          <a:solidFill>
            <a:srgbClr val="FFC000">
              <a:lumMod val="40000"/>
              <a:lumOff val="60000"/>
            </a:srgbClr>
          </a:solidFill>
          <a:ln w="12700" cap="flat" cmpd="sng" algn="ctr">
            <a:noFill/>
            <a:prstDash val="solid"/>
            <a:miter lim="800000"/>
          </a:ln>
          <a:effectLst/>
        </p:spPr>
        <p:txBody>
          <a:bodyPr rtlCol="0" anchor="ctr"/>
          <a:lstStyle/>
          <a:p>
            <a:pPr algn="just">
              <a:lnSpc>
                <a:spcPct val="150000"/>
              </a:lnSpc>
              <a:defRPr/>
            </a:pPr>
            <a:r>
              <a:rPr lang="en-US" b="1" dirty="0" smtClean="0">
                <a:solidFill>
                  <a:prstClr val="black"/>
                </a:solidFill>
                <a:ea typeface="Calibri" panose="020F0502020204030204" pitchFamily="34" charset="0"/>
                <a:cs typeface="Times New Roman" panose="02020603050405020304" pitchFamily="18" charset="0"/>
                <a:sym typeface="Arial"/>
              </a:rPr>
              <a:t>5.Hopper mixture</a:t>
            </a:r>
          </a:p>
          <a:p>
            <a:pPr algn="just">
              <a:lnSpc>
                <a:spcPct val="150000"/>
              </a:lnSpc>
              <a:defRPr/>
            </a:pPr>
            <a:r>
              <a:rPr lang="en-US" b="1" dirty="0" smtClean="0">
                <a:solidFill>
                  <a:prstClr val="black"/>
                </a:solidFill>
                <a:ea typeface="Calibri" panose="020F0502020204030204" pitchFamily="34" charset="0"/>
                <a:cs typeface="Times New Roman" panose="02020603050405020304" pitchFamily="18" charset="0"/>
                <a:sym typeface="Arial"/>
              </a:rPr>
              <a:t>6.Rice flour</a:t>
            </a:r>
          </a:p>
          <a:p>
            <a:pPr algn="just">
              <a:lnSpc>
                <a:spcPct val="150000"/>
              </a:lnSpc>
              <a:defRPr/>
            </a:pPr>
            <a:r>
              <a:rPr lang="en-US" b="1" dirty="0" smtClean="0">
                <a:solidFill>
                  <a:prstClr val="black"/>
                </a:solidFill>
                <a:ea typeface="Calibri" panose="020F0502020204030204" pitchFamily="34" charset="0"/>
                <a:cs typeface="Times New Roman" panose="02020603050405020304" pitchFamily="18" charset="0"/>
                <a:sym typeface="Arial"/>
              </a:rPr>
              <a:t>7.Red rice string hopper flour</a:t>
            </a:r>
          </a:p>
          <a:p>
            <a:pPr algn="just">
              <a:lnSpc>
                <a:spcPct val="150000"/>
              </a:lnSpc>
              <a:spcAft>
                <a:spcPts val="800"/>
              </a:spcAft>
              <a:defRPr/>
            </a:pPr>
            <a:r>
              <a:rPr lang="en-US" b="1" dirty="0" smtClean="0">
                <a:solidFill>
                  <a:prstClr val="black"/>
                </a:solidFill>
                <a:ea typeface="Calibri" panose="020F0502020204030204" pitchFamily="34" charset="0"/>
                <a:cs typeface="Times New Roman" panose="02020603050405020304" pitchFamily="18" charset="0"/>
                <a:sym typeface="Arial"/>
              </a:rPr>
              <a:t>8.White rice string hopper flour</a:t>
            </a:r>
          </a:p>
        </p:txBody>
      </p:sp>
    </p:spTree>
    <p:extLst>
      <p:ext uri="{BB962C8B-B14F-4D97-AF65-F5344CB8AC3E}">
        <p14:creationId xmlns:p14="http://schemas.microsoft.com/office/powerpoint/2010/main" val="2176651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p:txBody>
          <a:bodyPr>
            <a:normAutofit/>
          </a:bodyPr>
          <a:lstStyle/>
          <a:p>
            <a:pPr marL="0" marR="0" algn="ctr">
              <a:lnSpc>
                <a:spcPct val="150000"/>
              </a:lnSpc>
              <a:spcBef>
                <a:spcPts val="0"/>
              </a:spcBef>
              <a:spcAft>
                <a:spcPts val="800"/>
              </a:spcAft>
            </a:pPr>
            <a:r>
              <a:rPr lang="en-US" u="sng" dirty="0">
                <a:ea typeface="Calibri" panose="020F0502020204030204" pitchFamily="34" charset="0"/>
                <a:cs typeface="Iskoola Pota" panose="02010503010101010104" pitchFamily="2" charset="0"/>
              </a:rPr>
              <a:t>Objectives</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207817" y="1423554"/>
            <a:ext cx="11873951" cy="5164281"/>
          </a:xfrm>
        </p:spPr>
        <p:txBody>
          <a:bodyPr>
            <a:normAutofit/>
          </a:bodyPr>
          <a:lstStyle/>
          <a:p>
            <a:pPr marL="0" lvl="0" indent="0">
              <a:lnSpc>
                <a:spcPct val="150000"/>
              </a:lnSpc>
              <a:spcBef>
                <a:spcPts val="0"/>
              </a:spcBef>
              <a:spcAft>
                <a:spcPts val="800"/>
              </a:spcAft>
              <a:buClr>
                <a:srgbClr val="000000"/>
              </a:buClr>
              <a:buSzPts val="1800"/>
              <a:buNone/>
            </a:pPr>
            <a:r>
              <a:rPr lang="en-US" sz="1800" b="1" kern="0" dirty="0">
                <a:solidFill>
                  <a:srgbClr val="FF0000"/>
                </a:solidFill>
                <a:ea typeface="Calibri" panose="020F0502020204030204" pitchFamily="34" charset="0"/>
                <a:cs typeface="Times New Roman" panose="02020603050405020304" pitchFamily="18" charset="0"/>
                <a:sym typeface="Calibri"/>
              </a:rPr>
              <a:t>Broad Objective </a:t>
            </a:r>
          </a:p>
          <a:p>
            <a:pPr marL="0" lvl="0" indent="0" algn="just">
              <a:lnSpc>
                <a:spcPct val="100000"/>
              </a:lnSpc>
              <a:spcBef>
                <a:spcPts val="0"/>
              </a:spcBef>
              <a:spcAft>
                <a:spcPts val="800"/>
              </a:spcAft>
              <a:buClr>
                <a:srgbClr val="000000"/>
              </a:buClr>
              <a:buSzPts val="1800"/>
              <a:buNone/>
            </a:pPr>
            <a:r>
              <a:rPr lang="en-US" sz="1800" b="1" kern="0" dirty="0">
                <a:solidFill>
                  <a:prstClr val="black"/>
                </a:solidFill>
                <a:ea typeface="Calibri" panose="020F0502020204030204" pitchFamily="34" charset="0"/>
                <a:cs typeface="Times New Roman" panose="02020603050405020304" pitchFamily="18" charset="0"/>
                <a:sym typeface="Calibri"/>
              </a:rPr>
              <a:t>To study on factors affecting to failures (based on workers’ perception), analyzing the failures/ defects and establishing process improvement methods in grain flour products processing line.</a:t>
            </a:r>
            <a:endParaRPr lang="en-US" sz="1800" b="1" kern="0" dirty="0">
              <a:solidFill>
                <a:srgbClr val="FF0000"/>
              </a:solidFill>
              <a:ea typeface="Calibri" panose="020F0502020204030204" pitchFamily="34" charset="0"/>
              <a:cs typeface="Times New Roman" panose="02020603050405020304" pitchFamily="18" charset="0"/>
              <a:sym typeface="Calibri"/>
            </a:endParaRPr>
          </a:p>
          <a:p>
            <a:pPr marL="0" lvl="0" indent="0" algn="just">
              <a:lnSpc>
                <a:spcPct val="100000"/>
              </a:lnSpc>
              <a:spcBef>
                <a:spcPts val="0"/>
              </a:spcBef>
              <a:spcAft>
                <a:spcPts val="800"/>
              </a:spcAft>
              <a:buClr>
                <a:srgbClr val="000000"/>
              </a:buClr>
              <a:buSzPts val="1800"/>
              <a:buNone/>
            </a:pPr>
            <a:r>
              <a:rPr lang="en-US" sz="1800" b="1" kern="0" dirty="0">
                <a:solidFill>
                  <a:srgbClr val="FF0000"/>
                </a:solidFill>
                <a:ea typeface="Calibri" panose="020F0502020204030204" pitchFamily="34" charset="0"/>
                <a:cs typeface="Times New Roman" panose="02020603050405020304" pitchFamily="18" charset="0"/>
                <a:sym typeface="Calibri"/>
              </a:rPr>
              <a:t>Specific Objectives</a:t>
            </a:r>
          </a:p>
          <a:p>
            <a:pPr marL="342900" lvl="0" indent="-342900" algn="just">
              <a:lnSpc>
                <a:spcPct val="150000"/>
              </a:lnSpc>
              <a:spcBef>
                <a:spcPts val="0"/>
              </a:spcBef>
              <a:buClr>
                <a:srgbClr val="000000"/>
              </a:buClr>
              <a:buSzPts val="1800"/>
              <a:buFont typeface="+mj-lt"/>
              <a:buAutoNum type="arabicPeriod"/>
            </a:pPr>
            <a:r>
              <a:rPr lang="en-US" sz="1800" kern="0" dirty="0">
                <a:solidFill>
                  <a:prstClr val="black"/>
                </a:solidFill>
                <a:ea typeface="Calibri" panose="020F0502020204030204" pitchFamily="34" charset="0"/>
                <a:cs typeface="Times New Roman" panose="02020603050405020304" pitchFamily="18" charset="0"/>
                <a:sym typeface="Calibri"/>
              </a:rPr>
              <a:t>To identify the basic factors, affect to failures/defects in grain flour based product processing line (based on workers’ perception).</a:t>
            </a:r>
          </a:p>
          <a:p>
            <a:pPr marL="342900" lvl="0" indent="-342900" algn="just">
              <a:lnSpc>
                <a:spcPct val="150000"/>
              </a:lnSpc>
              <a:spcBef>
                <a:spcPts val="0"/>
              </a:spcBef>
              <a:buClr>
                <a:srgbClr val="000000"/>
              </a:buClr>
              <a:buSzPts val="1800"/>
              <a:buFont typeface="+mj-lt"/>
              <a:buAutoNum type="arabicPeriod"/>
            </a:pPr>
            <a:r>
              <a:rPr lang="en-US" sz="1800" kern="0" dirty="0">
                <a:solidFill>
                  <a:prstClr val="black"/>
                </a:solidFill>
                <a:ea typeface="Calibri" panose="020F0502020204030204" pitchFamily="34" charset="0"/>
                <a:cs typeface="Times New Roman" panose="02020603050405020304" pitchFamily="18" charset="0"/>
                <a:sym typeface="Calibri"/>
              </a:rPr>
              <a:t>To evaluate the packing materials wastage percentage of each product in grinding mill section(From total weight of packing materials wastage).</a:t>
            </a:r>
          </a:p>
          <a:p>
            <a:pPr marL="342900" lvl="0" indent="-342900" algn="just">
              <a:lnSpc>
                <a:spcPct val="150000"/>
              </a:lnSpc>
              <a:spcBef>
                <a:spcPts val="0"/>
              </a:spcBef>
              <a:buClr>
                <a:srgbClr val="000000"/>
              </a:buClr>
              <a:buSzPts val="1800"/>
              <a:buFont typeface="+mj-lt"/>
              <a:buAutoNum type="arabicPeriod"/>
            </a:pPr>
            <a:r>
              <a:rPr lang="en-US" sz="1800" kern="0" dirty="0">
                <a:solidFill>
                  <a:prstClr val="black"/>
                </a:solidFill>
                <a:ea typeface="Calibri" panose="020F0502020204030204" pitchFamily="34" charset="0"/>
                <a:cs typeface="Times New Roman" panose="02020603050405020304" pitchFamily="18" charset="0"/>
                <a:sym typeface="Calibri"/>
              </a:rPr>
              <a:t>To analyze failures/ defects and identify the solutions to reduce the effect of those failures/ defects in grain flour based product processing line.</a:t>
            </a:r>
          </a:p>
          <a:p>
            <a:pPr marL="342900" lvl="0" indent="-342900" algn="just">
              <a:lnSpc>
                <a:spcPct val="150000"/>
              </a:lnSpc>
              <a:spcBef>
                <a:spcPts val="0"/>
              </a:spcBef>
              <a:spcAft>
                <a:spcPts val="800"/>
              </a:spcAft>
              <a:buClr>
                <a:srgbClr val="000000"/>
              </a:buClr>
              <a:buSzPts val="1800"/>
              <a:buFont typeface="+mj-lt"/>
              <a:buAutoNum type="arabicPeriod"/>
            </a:pPr>
            <a:r>
              <a:rPr lang="en-US" sz="1800" kern="0" dirty="0">
                <a:solidFill>
                  <a:prstClr val="black"/>
                </a:solidFill>
                <a:ea typeface="Calibri" panose="020F0502020204030204" pitchFamily="34" charset="0"/>
                <a:cs typeface="Times New Roman" panose="02020603050405020304" pitchFamily="18" charset="0"/>
                <a:sym typeface="Calibri"/>
              </a:rPr>
              <a:t>To apply PDCA cycle technique to overcome the high waste percentages of the packing materials in the grinding mill section.</a:t>
            </a:r>
          </a:p>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4</a:t>
            </a:fld>
            <a:endParaRPr lang="en-US"/>
          </a:p>
        </p:txBody>
      </p:sp>
    </p:spTree>
    <p:extLst>
      <p:ext uri="{BB962C8B-B14F-4D97-AF65-F5344CB8AC3E}">
        <p14:creationId xmlns:p14="http://schemas.microsoft.com/office/powerpoint/2010/main" val="1034341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p:txBody>
          <a:bodyPr>
            <a:noAutofit/>
          </a:bodyPr>
          <a:lstStyle/>
          <a:p>
            <a:pPr marL="0" marR="0" algn="ctr">
              <a:lnSpc>
                <a:spcPct val="150000"/>
              </a:lnSpc>
              <a:spcBef>
                <a:spcPts val="0"/>
              </a:spcBef>
              <a:spcAft>
                <a:spcPts val="800"/>
              </a:spcAft>
            </a:pPr>
            <a:r>
              <a:rPr lang="en-US" u="sng" dirty="0">
                <a:ea typeface="Calibri" panose="020F0502020204030204" pitchFamily="34" charset="0"/>
                <a:cs typeface="Iskoola Pota" panose="02010503010101010104" pitchFamily="2" charset="0"/>
              </a:rPr>
              <a:t>Conceptualization Framework</a:t>
            </a:r>
            <a:br>
              <a:rPr lang="en-US" u="sng" dirty="0">
                <a:ea typeface="Calibri" panose="020F0502020204030204" pitchFamily="34" charset="0"/>
                <a:cs typeface="Iskoola Pota" panose="02010503010101010104" pitchFamily="2" charset="0"/>
              </a:rPr>
            </a:br>
            <a:endParaRPr lang="en-US" u="sng" dirty="0">
              <a:ea typeface="Calibri" panose="020F0502020204030204" pitchFamily="34" charset="0"/>
              <a:cs typeface="Iskoola Pota" panose="02010503010101010104" pitchFamily="2" charset="0"/>
            </a:endParaRP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5</a:t>
            </a:fld>
            <a:endParaRPr lang="en-US">
              <a:solidFill>
                <a:prstClr val="black">
                  <a:tint val="75000"/>
                </a:prstClr>
              </a:solidFill>
            </a:endParaRPr>
          </a:p>
        </p:txBody>
      </p:sp>
      <p:pic>
        <p:nvPicPr>
          <p:cNvPr id="21" name="Content Placeholder 36"/>
          <p:cNvPicPr>
            <a:picLocks noChangeAspect="1"/>
          </p:cNvPicPr>
          <p:nvPr/>
        </p:nvPicPr>
        <p:blipFill>
          <a:blip r:embed="rId2"/>
          <a:stretch>
            <a:fillRect/>
          </a:stretch>
        </p:blipFill>
        <p:spPr>
          <a:xfrm>
            <a:off x="6992584" y="4657173"/>
            <a:ext cx="2868929" cy="1603851"/>
          </a:xfrm>
          <a:prstGeom prst="rect">
            <a:avLst/>
          </a:prstGeom>
        </p:spPr>
      </p:pic>
      <p:pic>
        <p:nvPicPr>
          <p:cNvPr id="22" name="Picture 21"/>
          <p:cNvPicPr>
            <a:picLocks noChangeAspect="1"/>
          </p:cNvPicPr>
          <p:nvPr/>
        </p:nvPicPr>
        <p:blipFill rotWithShape="1">
          <a:blip r:embed="rId3"/>
          <a:srcRect l="7244" t="18030" r="15710" b="6061"/>
          <a:stretch/>
        </p:blipFill>
        <p:spPr>
          <a:xfrm>
            <a:off x="1067070" y="1171104"/>
            <a:ext cx="10057860" cy="5205846"/>
          </a:xfrm>
          <a:prstGeom prst="rect">
            <a:avLst/>
          </a:prstGeom>
        </p:spPr>
      </p:pic>
      <p:sp>
        <p:nvSpPr>
          <p:cNvPr id="23" name="TextBox 22"/>
          <p:cNvSpPr txBox="1"/>
          <p:nvPr/>
        </p:nvSpPr>
        <p:spPr>
          <a:xfrm>
            <a:off x="2397012" y="5680928"/>
            <a:ext cx="5894902" cy="369332"/>
          </a:xfrm>
          <a:prstGeom prst="rect">
            <a:avLst/>
          </a:prstGeom>
          <a:noFill/>
        </p:spPr>
        <p:txBody>
          <a:bodyPr wrap="square" rtlCol="0">
            <a:spAutoFit/>
          </a:bodyPr>
          <a:lstStyle/>
          <a:p>
            <a:r>
              <a:rPr lang="en-US" dirty="0" smtClean="0">
                <a:solidFill>
                  <a:prstClr val="black"/>
                </a:solidFill>
                <a:cs typeface="Arial"/>
                <a:sym typeface="Arial"/>
              </a:rPr>
              <a:t>Figure 1- Conceptualization framework of the study</a:t>
            </a:r>
            <a:endParaRPr lang="en-US" dirty="0">
              <a:solidFill>
                <a:prstClr val="black"/>
              </a:solidFill>
              <a:cs typeface="Arial"/>
              <a:sym typeface="Arial"/>
            </a:endParaRPr>
          </a:p>
        </p:txBody>
      </p:sp>
    </p:spTree>
    <p:extLst>
      <p:ext uri="{BB962C8B-B14F-4D97-AF65-F5344CB8AC3E}">
        <p14:creationId xmlns:p14="http://schemas.microsoft.com/office/powerpoint/2010/main" val="4033745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p:txBody>
          <a:bodyPr>
            <a:normAutofit/>
          </a:bodyPr>
          <a:lstStyle/>
          <a:p>
            <a:pPr algn="ctr"/>
            <a:r>
              <a:rPr lang="en-US" sz="4400" u="sng" dirty="0"/>
              <a:t>Material and Methods</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p:txBody>
          <a:bodyPr/>
          <a:lstStyle/>
          <a:p>
            <a:pPr marL="0" lvl="0" indent="0">
              <a:buNone/>
            </a:pPr>
            <a:r>
              <a:rPr lang="en-US" dirty="0">
                <a:solidFill>
                  <a:prstClr val="black"/>
                </a:solidFill>
                <a:cs typeface="Calibri"/>
                <a:sym typeface="Calibri"/>
              </a:rPr>
              <a:t>Research Location =G</a:t>
            </a:r>
            <a:r>
              <a:rPr lang="en-US" dirty="0">
                <a:solidFill>
                  <a:prstClr val="black"/>
                </a:solidFill>
                <a:ea typeface="Calibri" panose="020F0502020204030204" pitchFamily="34" charset="0"/>
                <a:cs typeface="Calibri"/>
                <a:sym typeface="Calibri"/>
              </a:rPr>
              <a:t>rinding mill production line in </a:t>
            </a:r>
            <a:r>
              <a:rPr lang="en-US" dirty="0" err="1">
                <a:solidFill>
                  <a:prstClr val="black"/>
                </a:solidFill>
                <a:ea typeface="Calibri" panose="020F0502020204030204" pitchFamily="34" charset="0"/>
                <a:cs typeface="Calibri"/>
                <a:sym typeface="Calibri"/>
              </a:rPr>
              <a:t>Harischandra</a:t>
            </a:r>
            <a:r>
              <a:rPr lang="en-US" dirty="0">
                <a:solidFill>
                  <a:prstClr val="black"/>
                </a:solidFill>
                <a:ea typeface="Calibri" panose="020F0502020204030204" pitchFamily="34" charset="0"/>
                <a:cs typeface="Calibri"/>
                <a:sym typeface="Calibri"/>
              </a:rPr>
              <a:t> Mills PLC, </a:t>
            </a:r>
            <a:r>
              <a:rPr lang="en-US" dirty="0" err="1">
                <a:solidFill>
                  <a:prstClr val="black"/>
                </a:solidFill>
                <a:ea typeface="Calibri" panose="020F0502020204030204" pitchFamily="34" charset="0"/>
                <a:cs typeface="Calibri"/>
                <a:sym typeface="Calibri"/>
              </a:rPr>
              <a:t>Matara</a:t>
            </a:r>
            <a:r>
              <a:rPr lang="en-US" dirty="0">
                <a:solidFill>
                  <a:prstClr val="black"/>
                </a:solidFill>
                <a:ea typeface="Calibri" panose="020F0502020204030204" pitchFamily="34" charset="0"/>
                <a:cs typeface="Calibri"/>
                <a:sym typeface="Calibri"/>
              </a:rPr>
              <a:t> .</a:t>
            </a:r>
            <a:endParaRPr lang="en-US" dirty="0">
              <a:solidFill>
                <a:prstClr val="black"/>
              </a:solidFill>
              <a:cs typeface="Calibri"/>
              <a:sym typeface="Calibri"/>
            </a:endParaRPr>
          </a:p>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6</a:t>
            </a:fld>
            <a:endParaRPr lang="en-US"/>
          </a:p>
        </p:txBody>
      </p:sp>
      <p:grpSp>
        <p:nvGrpSpPr>
          <p:cNvPr id="5" name="Group 4"/>
          <p:cNvGrpSpPr/>
          <p:nvPr/>
        </p:nvGrpSpPr>
        <p:grpSpPr>
          <a:xfrm>
            <a:off x="2214800" y="2850524"/>
            <a:ext cx="7344586" cy="2899749"/>
            <a:chOff x="-659572" y="0"/>
            <a:chExt cx="7447193" cy="2532986"/>
          </a:xfrm>
        </p:grpSpPr>
        <p:sp>
          <p:nvSpPr>
            <p:cNvPr id="6" name="Rounded Rectangle 5"/>
            <p:cNvSpPr/>
            <p:nvPr/>
          </p:nvSpPr>
          <p:spPr>
            <a:xfrm>
              <a:off x="-659572" y="421148"/>
              <a:ext cx="1778414" cy="1348453"/>
            </a:xfrm>
            <a:prstGeom prst="roundRect">
              <a:avLst/>
            </a:prstGeom>
            <a:solidFill>
              <a:srgbClr val="FFFF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b="1" dirty="0" err="1" smtClean="0">
                  <a:solidFill>
                    <a:srgbClr val="000000"/>
                  </a:solidFill>
                  <a:ea typeface="Calibri" panose="020F0502020204030204" pitchFamily="34" charset="0"/>
                  <a:cs typeface="Times New Roman" panose="02020603050405020304" pitchFamily="18" charset="0"/>
                  <a:sym typeface="Arial"/>
                </a:rPr>
                <a:t>Harischandra</a:t>
              </a:r>
              <a:r>
                <a:rPr lang="en-US" b="1" dirty="0" smtClean="0">
                  <a:solidFill>
                    <a:srgbClr val="000000"/>
                  </a:solidFill>
                  <a:ea typeface="Calibri" panose="020F0502020204030204" pitchFamily="34" charset="0"/>
                  <a:cs typeface="Times New Roman" panose="02020603050405020304" pitchFamily="18" charset="0"/>
                  <a:sym typeface="Arial"/>
                </a:rPr>
                <a:t> Mills PLC</a:t>
              </a:r>
              <a:endParaRPr lang="en-US" b="1" dirty="0" smtClean="0">
                <a:solidFill>
                  <a:prstClr val="white"/>
                </a:solidFill>
                <a:ea typeface="Calibri" panose="020F0502020204030204" pitchFamily="34" charset="0"/>
                <a:cs typeface="Times New Roman" panose="02020603050405020304" pitchFamily="18" charset="0"/>
                <a:sym typeface="Arial"/>
              </a:endParaRPr>
            </a:p>
          </p:txBody>
        </p:sp>
        <p:sp>
          <p:nvSpPr>
            <p:cNvPr id="7" name="Rounded Rectangle 6"/>
            <p:cNvSpPr/>
            <p:nvPr/>
          </p:nvSpPr>
          <p:spPr>
            <a:xfrm>
              <a:off x="1549281" y="556537"/>
              <a:ext cx="1269552" cy="1019175"/>
            </a:xfrm>
            <a:prstGeom prst="roundRect">
              <a:avLst/>
            </a:prstGeom>
            <a:solidFill>
              <a:srgbClr val="92D05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b="1" dirty="0" smtClean="0">
                  <a:solidFill>
                    <a:srgbClr val="000000"/>
                  </a:solidFill>
                  <a:ea typeface="Calibri" panose="020F0502020204030204" pitchFamily="34" charset="0"/>
                  <a:cs typeface="Times New Roman" panose="02020603050405020304" pitchFamily="18" charset="0"/>
                  <a:sym typeface="Arial"/>
                </a:rPr>
                <a:t>Grinding mill section</a:t>
              </a:r>
              <a:endParaRPr lang="en-US" b="1" dirty="0" smtClean="0">
                <a:solidFill>
                  <a:prstClr val="white"/>
                </a:solidFill>
                <a:ea typeface="Calibri" panose="020F0502020204030204" pitchFamily="34" charset="0"/>
                <a:cs typeface="Times New Roman" panose="02020603050405020304" pitchFamily="18" charset="0"/>
                <a:sym typeface="Arial"/>
              </a:endParaRPr>
            </a:p>
          </p:txBody>
        </p:sp>
        <p:sp>
          <p:nvSpPr>
            <p:cNvPr id="8" name="Rectangle 7"/>
            <p:cNvSpPr/>
            <p:nvPr/>
          </p:nvSpPr>
          <p:spPr>
            <a:xfrm>
              <a:off x="3219449" y="0"/>
              <a:ext cx="2055071" cy="316226"/>
            </a:xfrm>
            <a:prstGeom prst="rect">
              <a:avLst/>
            </a:prstGeom>
            <a:solidFill>
              <a:srgbClr val="ED7D31">
                <a:lumMod val="60000"/>
                <a:lumOff val="4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b="1" dirty="0" smtClean="0">
                  <a:solidFill>
                    <a:prstClr val="black"/>
                  </a:solidFill>
                  <a:ea typeface="Calibri" panose="020F0502020204030204" pitchFamily="34" charset="0"/>
                  <a:cs typeface="Times New Roman" panose="02020603050405020304" pitchFamily="18" charset="0"/>
                  <a:sym typeface="Arial"/>
                </a:rPr>
                <a:t>Operators</a:t>
              </a:r>
            </a:p>
          </p:txBody>
        </p:sp>
        <p:sp>
          <p:nvSpPr>
            <p:cNvPr id="9" name="Rectangle 8"/>
            <p:cNvSpPr/>
            <p:nvPr/>
          </p:nvSpPr>
          <p:spPr>
            <a:xfrm>
              <a:off x="3238498" y="1171575"/>
              <a:ext cx="2036023" cy="896099"/>
            </a:xfrm>
            <a:prstGeom prst="rect">
              <a:avLst/>
            </a:prstGeom>
            <a:solidFill>
              <a:srgbClr val="ED7D31">
                <a:lumMod val="60000"/>
                <a:lumOff val="4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b="1" dirty="0" smtClean="0">
                  <a:solidFill>
                    <a:prstClr val="black"/>
                  </a:solidFill>
                  <a:ea typeface="Calibri" panose="020F0502020204030204" pitchFamily="34" charset="0"/>
                  <a:cs typeface="Times New Roman" panose="02020603050405020304" pitchFamily="18" charset="0"/>
                  <a:sym typeface="Arial"/>
                </a:rPr>
                <a:t>Other </a:t>
              </a:r>
              <a:r>
                <a:rPr lang="en-US" b="1" dirty="0" err="1" smtClean="0">
                  <a:solidFill>
                    <a:prstClr val="black"/>
                  </a:solidFill>
                  <a:ea typeface="Calibri" panose="020F0502020204030204" pitchFamily="34" charset="0"/>
                  <a:cs typeface="Times New Roman" panose="02020603050405020304" pitchFamily="18" charset="0"/>
                  <a:sym typeface="Arial"/>
                </a:rPr>
                <a:t>labours</a:t>
              </a:r>
              <a:r>
                <a:rPr lang="en-US" b="1" dirty="0" smtClean="0">
                  <a:solidFill>
                    <a:prstClr val="black"/>
                  </a:solidFill>
                  <a:ea typeface="Calibri" panose="020F0502020204030204" pitchFamily="34" charset="0"/>
                  <a:cs typeface="Times New Roman" panose="02020603050405020304" pitchFamily="18" charset="0"/>
                  <a:sym typeface="Arial"/>
                </a:rPr>
                <a:t> (Packing, bundling, filling)</a:t>
              </a:r>
            </a:p>
          </p:txBody>
        </p:sp>
        <p:sp>
          <p:nvSpPr>
            <p:cNvPr id="10" name="Rectangle 9"/>
            <p:cNvSpPr/>
            <p:nvPr/>
          </p:nvSpPr>
          <p:spPr>
            <a:xfrm>
              <a:off x="6124575" y="0"/>
              <a:ext cx="571500" cy="391703"/>
            </a:xfrm>
            <a:prstGeom prst="rect">
              <a:avLst/>
            </a:prstGeom>
            <a:solidFill>
              <a:sysClr val="window" lastClr="FFFFFF">
                <a:lumMod val="65000"/>
              </a:sys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dirty="0" smtClean="0">
                  <a:solidFill>
                    <a:srgbClr val="000000"/>
                  </a:solidFill>
                  <a:ea typeface="Calibri" panose="020F0502020204030204" pitchFamily="34" charset="0"/>
                  <a:cs typeface="Times New Roman" panose="02020603050405020304" pitchFamily="18" charset="0"/>
                  <a:sym typeface="Arial"/>
                </a:rPr>
                <a:t>07</a:t>
              </a:r>
              <a:endParaRPr lang="en-US" dirty="0" smtClean="0">
                <a:solidFill>
                  <a:prstClr val="white"/>
                </a:solidFill>
                <a:ea typeface="Calibri" panose="020F0502020204030204" pitchFamily="34" charset="0"/>
                <a:cs typeface="Times New Roman" panose="02020603050405020304" pitchFamily="18" charset="0"/>
                <a:sym typeface="Arial"/>
              </a:endParaRPr>
            </a:p>
          </p:txBody>
        </p:sp>
        <p:sp>
          <p:nvSpPr>
            <p:cNvPr id="11" name="Rectangle 10"/>
            <p:cNvSpPr/>
            <p:nvPr/>
          </p:nvSpPr>
          <p:spPr>
            <a:xfrm>
              <a:off x="6134101" y="1452158"/>
              <a:ext cx="561974" cy="414742"/>
            </a:xfrm>
            <a:prstGeom prst="rect">
              <a:avLst/>
            </a:prstGeom>
            <a:solidFill>
              <a:sysClr val="window" lastClr="FFFFFF">
                <a:lumMod val="65000"/>
              </a:sys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b="1" dirty="0" smtClean="0">
                  <a:solidFill>
                    <a:prstClr val="black"/>
                  </a:solidFill>
                  <a:ea typeface="Calibri" panose="020F0502020204030204" pitchFamily="34" charset="0"/>
                  <a:cs typeface="Times New Roman" panose="02020603050405020304" pitchFamily="18" charset="0"/>
                  <a:sym typeface="Arial"/>
                </a:rPr>
                <a:t>43</a:t>
              </a:r>
            </a:p>
          </p:txBody>
        </p:sp>
        <p:sp>
          <p:nvSpPr>
            <p:cNvPr id="12" name="Right Arrow 11"/>
            <p:cNvSpPr/>
            <p:nvPr/>
          </p:nvSpPr>
          <p:spPr>
            <a:xfrm>
              <a:off x="1171575" y="981075"/>
              <a:ext cx="381000" cy="190500"/>
            </a:xfrm>
            <a:prstGeom prst="rightArrow">
              <a:avLst/>
            </a:prstGeom>
            <a:solidFill>
              <a:srgbClr val="FF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smtClean="0">
                <a:solidFill>
                  <a:prstClr val="white"/>
                </a:solidFill>
                <a:cs typeface="Arial"/>
                <a:sym typeface="Arial"/>
              </a:endParaRPr>
            </a:p>
          </p:txBody>
        </p:sp>
        <p:cxnSp>
          <p:nvCxnSpPr>
            <p:cNvPr id="13" name="Straight Arrow Connector 12"/>
            <p:cNvCxnSpPr/>
            <p:nvPr/>
          </p:nvCxnSpPr>
          <p:spPr>
            <a:xfrm flipV="1">
              <a:off x="2776255" y="152401"/>
              <a:ext cx="395570" cy="474245"/>
            </a:xfrm>
            <a:prstGeom prst="straightConnector1">
              <a:avLst/>
            </a:prstGeom>
            <a:noFill/>
            <a:ln w="38100" cap="flat" cmpd="sng" algn="ctr">
              <a:solidFill>
                <a:srgbClr val="ED7D31"/>
              </a:solidFill>
              <a:prstDash val="solid"/>
              <a:miter lim="800000"/>
              <a:tailEnd type="triangle"/>
            </a:ln>
            <a:effectLst/>
          </p:spPr>
        </p:cxnSp>
        <p:cxnSp>
          <p:nvCxnSpPr>
            <p:cNvPr id="14" name="Straight Arrow Connector 13"/>
            <p:cNvCxnSpPr/>
            <p:nvPr/>
          </p:nvCxnSpPr>
          <p:spPr>
            <a:xfrm>
              <a:off x="2785778" y="1445913"/>
              <a:ext cx="433672" cy="302656"/>
            </a:xfrm>
            <a:prstGeom prst="straightConnector1">
              <a:avLst/>
            </a:prstGeom>
            <a:noFill/>
            <a:ln w="38100" cap="flat" cmpd="sng" algn="ctr">
              <a:solidFill>
                <a:srgbClr val="ED7D31"/>
              </a:solidFill>
              <a:prstDash val="solid"/>
              <a:miter lim="800000"/>
              <a:tailEnd type="triangle"/>
            </a:ln>
            <a:effectLst/>
          </p:spPr>
        </p:cxnSp>
        <p:cxnSp>
          <p:nvCxnSpPr>
            <p:cNvPr id="15" name="Straight Arrow Connector 14"/>
            <p:cNvCxnSpPr/>
            <p:nvPr/>
          </p:nvCxnSpPr>
          <p:spPr>
            <a:xfrm flipV="1">
              <a:off x="5293568" y="180976"/>
              <a:ext cx="840532" cy="12043"/>
            </a:xfrm>
            <a:prstGeom prst="straightConnector1">
              <a:avLst/>
            </a:prstGeom>
            <a:noFill/>
            <a:ln w="38100" cap="flat" cmpd="sng" algn="ctr">
              <a:solidFill>
                <a:srgbClr val="ED7D31"/>
              </a:solidFill>
              <a:prstDash val="solid"/>
              <a:miter lim="800000"/>
              <a:tailEnd type="triangle"/>
            </a:ln>
            <a:effectLst/>
          </p:spPr>
        </p:cxnSp>
        <p:cxnSp>
          <p:nvCxnSpPr>
            <p:cNvPr id="16" name="Straight Arrow Connector 15"/>
            <p:cNvCxnSpPr/>
            <p:nvPr/>
          </p:nvCxnSpPr>
          <p:spPr>
            <a:xfrm>
              <a:off x="5293568" y="1648877"/>
              <a:ext cx="805836" cy="13556"/>
            </a:xfrm>
            <a:prstGeom prst="straightConnector1">
              <a:avLst/>
            </a:prstGeom>
            <a:noFill/>
            <a:ln w="38100" cap="flat" cmpd="sng" algn="ctr">
              <a:solidFill>
                <a:srgbClr val="ED7D31"/>
              </a:solidFill>
              <a:prstDash val="solid"/>
              <a:miter lim="800000"/>
              <a:tailEnd type="triangle"/>
            </a:ln>
            <a:effectLst/>
          </p:spPr>
        </p:cxnSp>
        <p:sp>
          <p:nvSpPr>
            <p:cNvPr id="17" name="Rectangle 16"/>
            <p:cNvSpPr/>
            <p:nvPr/>
          </p:nvSpPr>
          <p:spPr>
            <a:xfrm>
              <a:off x="5962649" y="2114550"/>
              <a:ext cx="824972" cy="418436"/>
            </a:xfrm>
            <a:prstGeom prst="rect">
              <a:avLst/>
            </a:prstGeom>
            <a:solidFill>
              <a:srgbClr val="ED7D31">
                <a:lumMod val="40000"/>
                <a:lumOff val="6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defRPr/>
              </a:pPr>
              <a:r>
                <a:rPr lang="en-US" b="1" dirty="0" smtClean="0">
                  <a:solidFill>
                    <a:srgbClr val="000000"/>
                  </a:solidFill>
                  <a:ea typeface="Calibri" panose="020F0502020204030204" pitchFamily="34" charset="0"/>
                  <a:cs typeface="Times New Roman" panose="02020603050405020304" pitchFamily="18" charset="0"/>
                  <a:sym typeface="Arial"/>
                </a:rPr>
                <a:t>50</a:t>
              </a:r>
              <a:endParaRPr lang="en-US" b="1" dirty="0" smtClean="0">
                <a:solidFill>
                  <a:prstClr val="white"/>
                </a:solidFill>
                <a:ea typeface="Calibri" panose="020F0502020204030204" pitchFamily="34" charset="0"/>
                <a:cs typeface="Times New Roman" panose="02020603050405020304" pitchFamily="18" charset="0"/>
                <a:sym typeface="Arial"/>
              </a:endParaRPr>
            </a:p>
          </p:txBody>
        </p:sp>
        <p:sp>
          <p:nvSpPr>
            <p:cNvPr id="18" name="Rectangle 17"/>
            <p:cNvSpPr/>
            <p:nvPr/>
          </p:nvSpPr>
          <p:spPr>
            <a:xfrm>
              <a:off x="5978400" y="1943800"/>
              <a:ext cx="723900" cy="47625"/>
            </a:xfrm>
            <a:prstGeom prst="rect">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smtClean="0">
                <a:solidFill>
                  <a:prstClr val="white"/>
                </a:solidFill>
                <a:cs typeface="Arial"/>
                <a:sym typeface="Arial"/>
              </a:endParaRPr>
            </a:p>
          </p:txBody>
        </p:sp>
      </p:grpSp>
      <p:sp>
        <p:nvSpPr>
          <p:cNvPr id="19" name="TextBox 18"/>
          <p:cNvSpPr txBox="1"/>
          <p:nvPr/>
        </p:nvSpPr>
        <p:spPr>
          <a:xfrm>
            <a:off x="4585336" y="5878746"/>
            <a:ext cx="3021328" cy="369332"/>
          </a:xfrm>
          <a:prstGeom prst="rect">
            <a:avLst/>
          </a:prstGeom>
          <a:noFill/>
        </p:spPr>
        <p:txBody>
          <a:bodyPr wrap="square" rtlCol="0">
            <a:spAutoFit/>
          </a:bodyPr>
          <a:lstStyle/>
          <a:p>
            <a:r>
              <a:rPr lang="en-US" dirty="0" smtClean="0">
                <a:solidFill>
                  <a:prstClr val="black"/>
                </a:solidFill>
                <a:cs typeface="Arial"/>
                <a:sym typeface="Arial"/>
              </a:rPr>
              <a:t>Figure 2- 	Sample of the study</a:t>
            </a:r>
            <a:endParaRPr lang="en-US" dirty="0">
              <a:solidFill>
                <a:prstClr val="black"/>
              </a:solidFill>
              <a:cs typeface="Arial"/>
              <a:sym typeface="Arial"/>
            </a:endParaRPr>
          </a:p>
        </p:txBody>
      </p:sp>
    </p:spTree>
    <p:extLst>
      <p:ext uri="{BB962C8B-B14F-4D97-AF65-F5344CB8AC3E}">
        <p14:creationId xmlns:p14="http://schemas.microsoft.com/office/powerpoint/2010/main" val="1754585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p:txBody>
          <a:bodyPr>
            <a:normAutofit/>
          </a:bodyPr>
          <a:lstStyle/>
          <a:p>
            <a:pPr marL="0" marR="0" algn="ctr">
              <a:lnSpc>
                <a:spcPct val="150000"/>
              </a:lnSpc>
              <a:spcBef>
                <a:spcPts val="0"/>
              </a:spcBef>
              <a:spcAft>
                <a:spcPts val="800"/>
              </a:spcAft>
            </a:pPr>
            <a:r>
              <a:rPr lang="en-US" u="sng" dirty="0">
                <a:solidFill>
                  <a:prstClr val="black"/>
                </a:solidFill>
              </a:rPr>
              <a:t>Material and </a:t>
            </a:r>
            <a:r>
              <a:rPr lang="en-US" u="sng" dirty="0" smtClean="0">
                <a:solidFill>
                  <a:prstClr val="black"/>
                </a:solidFill>
              </a:rPr>
              <a:t>Methods </a:t>
            </a:r>
            <a:r>
              <a:rPr lang="en-US" u="sng" dirty="0" err="1" smtClean="0">
                <a:solidFill>
                  <a:prstClr val="black"/>
                </a:solidFill>
              </a:rPr>
              <a:t>cont</a:t>
            </a:r>
            <a:r>
              <a:rPr lang="en-US" u="sng" dirty="0" smtClean="0">
                <a:solidFill>
                  <a:prstClr val="black"/>
                </a:solidFill>
              </a:rPr>
              <a:t>…</a:t>
            </a:r>
            <a:endParaRPr lang="en-US" u="sng" dirty="0">
              <a:ea typeface="Calibri" panose="020F0502020204030204" pitchFamily="34" charset="0"/>
              <a:cs typeface="Iskoola Pota" panose="02010503010101010104" pitchFamily="2" charset="0"/>
            </a:endParaRP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a:xfrm>
            <a:off x="155864" y="1496291"/>
            <a:ext cx="12036136" cy="4996584"/>
          </a:xfrm>
        </p:spPr>
        <p:txBody>
          <a:bodyPr>
            <a:normAutofit/>
          </a:bodyPr>
          <a:lstStyle/>
          <a:p>
            <a:pPr marL="0" lvl="0" indent="0">
              <a:lnSpc>
                <a:spcPct val="150000"/>
              </a:lnSpc>
              <a:buNone/>
            </a:pPr>
            <a:r>
              <a:rPr lang="en-US" sz="2400" b="1" dirty="0" smtClean="0">
                <a:solidFill>
                  <a:srgbClr val="FF0000"/>
                </a:solidFill>
                <a:cs typeface="Calibri"/>
                <a:sym typeface="Calibri"/>
              </a:rPr>
              <a:t>      Research </a:t>
            </a:r>
            <a:r>
              <a:rPr lang="en-US" sz="2400" b="1" dirty="0">
                <a:solidFill>
                  <a:srgbClr val="FF0000"/>
                </a:solidFill>
                <a:cs typeface="Calibri"/>
                <a:sym typeface="Calibri"/>
              </a:rPr>
              <a:t>Design</a:t>
            </a:r>
          </a:p>
          <a:p>
            <a:pPr marL="457200" lvl="1" indent="0">
              <a:lnSpc>
                <a:spcPct val="150000"/>
              </a:lnSpc>
              <a:buNone/>
            </a:pPr>
            <a:r>
              <a:rPr lang="en-US" dirty="0">
                <a:solidFill>
                  <a:prstClr val="black"/>
                </a:solidFill>
                <a:cs typeface="Calibri"/>
                <a:sym typeface="Calibri"/>
              </a:rPr>
              <a:t>Research strategy - Survey method,</a:t>
            </a:r>
            <a:r>
              <a:rPr lang="en-US" dirty="0">
                <a:solidFill>
                  <a:prstClr val="black"/>
                </a:solidFill>
                <a:ea typeface="Calibri" panose="020F0502020204030204" pitchFamily="34" charset="0"/>
                <a:cs typeface="Calibri"/>
                <a:sym typeface="Calibri"/>
              </a:rPr>
              <a:t> FMEA</a:t>
            </a:r>
            <a:endParaRPr lang="en-US" dirty="0">
              <a:solidFill>
                <a:prstClr val="black"/>
              </a:solidFill>
              <a:cs typeface="Calibri"/>
              <a:sym typeface="Calibri"/>
            </a:endParaRPr>
          </a:p>
          <a:p>
            <a:pPr marL="457200" lvl="1" indent="0">
              <a:lnSpc>
                <a:spcPct val="150000"/>
              </a:lnSpc>
              <a:buNone/>
            </a:pPr>
            <a:r>
              <a:rPr lang="en-US" b="1" dirty="0">
                <a:solidFill>
                  <a:srgbClr val="FF0000"/>
                </a:solidFill>
                <a:cs typeface="Calibri"/>
                <a:sym typeface="Calibri"/>
              </a:rPr>
              <a:t>Data collection method</a:t>
            </a:r>
          </a:p>
          <a:p>
            <a:pPr marL="457200" lvl="1" indent="0">
              <a:lnSpc>
                <a:spcPct val="150000"/>
              </a:lnSpc>
              <a:buNone/>
            </a:pPr>
            <a:r>
              <a:rPr lang="en-US" dirty="0">
                <a:solidFill>
                  <a:prstClr val="black"/>
                </a:solidFill>
                <a:cs typeface="Calibri"/>
                <a:sym typeface="Calibri"/>
              </a:rPr>
              <a:t>Primary data – Questionnaire, Interviews </a:t>
            </a:r>
          </a:p>
          <a:p>
            <a:pPr marL="457200" lvl="1" indent="0">
              <a:lnSpc>
                <a:spcPct val="150000"/>
              </a:lnSpc>
              <a:buNone/>
            </a:pPr>
            <a:r>
              <a:rPr lang="en-US" dirty="0">
                <a:solidFill>
                  <a:prstClr val="black"/>
                </a:solidFill>
                <a:cs typeface="Calibri"/>
                <a:sym typeface="Calibri"/>
              </a:rPr>
              <a:t>secondary data -journal articles, web sites, company records and annual reports of the company</a:t>
            </a:r>
          </a:p>
          <a:p>
            <a:pPr marL="457200" lvl="1" indent="0">
              <a:lnSpc>
                <a:spcPct val="150000"/>
              </a:lnSpc>
              <a:buNone/>
            </a:pPr>
            <a:r>
              <a:rPr lang="en-US" b="1" dirty="0">
                <a:solidFill>
                  <a:srgbClr val="FF0000"/>
                </a:solidFill>
                <a:cs typeface="Calibri"/>
                <a:sym typeface="Calibri"/>
              </a:rPr>
              <a:t>Data analysis techniques</a:t>
            </a:r>
          </a:p>
          <a:p>
            <a:pPr marL="457200" lvl="1" indent="0">
              <a:lnSpc>
                <a:spcPct val="150000"/>
              </a:lnSpc>
              <a:buNone/>
            </a:pPr>
            <a:r>
              <a:rPr lang="en-US" dirty="0">
                <a:solidFill>
                  <a:prstClr val="black"/>
                </a:solidFill>
                <a:cs typeface="Calibri"/>
                <a:sym typeface="Calibri"/>
              </a:rPr>
              <a:t>Quantitative analysis techniques(</a:t>
            </a:r>
            <a:r>
              <a:rPr lang="en-US" dirty="0">
                <a:solidFill>
                  <a:prstClr val="black"/>
                </a:solidFill>
                <a:ea typeface="Calibri" panose="020F0502020204030204" pitchFamily="34" charset="0"/>
                <a:cs typeface="Calibri"/>
                <a:sym typeface="Calibri"/>
              </a:rPr>
              <a:t>. SPSS 22 version, MS Excel 2013 version, FMEA technique)</a:t>
            </a:r>
            <a:endParaRPr lang="en-US" dirty="0">
              <a:solidFill>
                <a:prstClr val="black"/>
              </a:solidFill>
              <a:cs typeface="Calibri"/>
              <a:sym typeface="Calibri"/>
            </a:endParaRPr>
          </a:p>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941568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8</a:t>
            </a:fld>
            <a:endParaRPr lang="en-US"/>
          </a:p>
        </p:txBody>
      </p:sp>
      <p:pic>
        <p:nvPicPr>
          <p:cNvPr id="5" name="Picture 4"/>
          <p:cNvPicPr>
            <a:picLocks noChangeAspect="1"/>
          </p:cNvPicPr>
          <p:nvPr/>
        </p:nvPicPr>
        <p:blipFill>
          <a:blip r:embed="rId2"/>
          <a:stretch>
            <a:fillRect/>
          </a:stretch>
        </p:blipFill>
        <p:spPr>
          <a:xfrm>
            <a:off x="187288" y="1928949"/>
            <a:ext cx="5513470" cy="3389670"/>
          </a:xfrm>
          <a:prstGeom prst="rect">
            <a:avLst/>
          </a:prstGeom>
        </p:spPr>
      </p:pic>
      <p:sp>
        <p:nvSpPr>
          <p:cNvPr id="6" name="Rectangle 3"/>
          <p:cNvSpPr>
            <a:spLocks noChangeArrowheads="1"/>
          </p:cNvSpPr>
          <p:nvPr/>
        </p:nvSpPr>
        <p:spPr bwMode="auto">
          <a:xfrm>
            <a:off x="5714251" y="1961790"/>
            <a:ext cx="6301725" cy="3323987"/>
          </a:xfrm>
          <a:prstGeom prst="rect">
            <a:avLst/>
          </a:prstGeom>
          <a:solidFill>
            <a:srgbClr val="70AD47">
              <a:lumMod val="60000"/>
              <a:lumOff val="40000"/>
            </a:srgbClr>
          </a:solidFill>
          <a:ln>
            <a:noFill/>
          </a:ln>
          <a:effectLst/>
          <a:extLst/>
        </p:spPr>
        <p:txBody>
          <a:bodyPr vert="horz" wrap="none" lIns="91440" tIns="45720" rIns="91440" bIns="45720" numCol="1" anchor="ctr" anchorCtr="0" compatLnSpc="1">
            <a:prstTxWarp prst="textNoShape">
              <a:avLst/>
            </a:prstTxWarp>
            <a:spAutoFit/>
          </a:bodyPr>
          <a:lstStyle/>
          <a:p>
            <a:pPr algn="just" eaLnBrk="0" fontAlgn="base" hangingPunct="0">
              <a:spcBef>
                <a:spcPct val="0"/>
              </a:spcBef>
              <a:spcAft>
                <a:spcPct val="0"/>
              </a:spcAft>
              <a:defRPr/>
            </a:pPr>
            <a:r>
              <a:rPr lang="en-US" altLang="en-US" kern="0" dirty="0" err="1" smtClean="0">
                <a:solidFill>
                  <a:prstClr val="black"/>
                </a:solidFill>
                <a:latin typeface="Arial" panose="020B0604020202020204" pitchFamily="34" charset="0"/>
                <a:cs typeface="Arial"/>
                <a:sym typeface="Arial"/>
              </a:rPr>
              <a:t>Geory</a:t>
            </a:r>
            <a:r>
              <a:rPr lang="en-US" altLang="en-US" kern="0" dirty="0" smtClean="0">
                <a:solidFill>
                  <a:prstClr val="black"/>
                </a:solidFill>
                <a:latin typeface="Arial" panose="020B0604020202020204" pitchFamily="34" charset="0"/>
                <a:cs typeface="Arial"/>
                <a:sym typeface="Arial"/>
              </a:rPr>
              <a:t> and </a:t>
            </a:r>
            <a:r>
              <a:rPr lang="en-US" altLang="en-US" kern="0" dirty="0" err="1" smtClean="0">
                <a:solidFill>
                  <a:prstClr val="black"/>
                </a:solidFill>
                <a:latin typeface="Arial" panose="020B0604020202020204" pitchFamily="34" charset="0"/>
                <a:cs typeface="Arial"/>
                <a:sym typeface="Arial"/>
              </a:rPr>
              <a:t>Malley</a:t>
            </a:r>
            <a:r>
              <a:rPr lang="en-US" altLang="en-US" kern="0" dirty="0" smtClean="0">
                <a:solidFill>
                  <a:prstClr val="black"/>
                </a:solidFill>
                <a:latin typeface="Arial" panose="020B0604020202020204" pitchFamily="34" charset="0"/>
                <a:cs typeface="Arial"/>
                <a:sym typeface="Arial"/>
              </a:rPr>
              <a:t> (2003) introduced following rule of thumb.</a:t>
            </a:r>
          </a:p>
          <a:p>
            <a:pPr algn="just" eaLnBrk="0" fontAlgn="base" hangingPunct="0">
              <a:spcBef>
                <a:spcPct val="0"/>
              </a:spcBef>
              <a:spcAft>
                <a:spcPct val="0"/>
              </a:spcAft>
              <a:defRPr/>
            </a:pPr>
            <a:r>
              <a:rPr lang="en-US" altLang="en-US" sz="12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 </a:t>
            </a:r>
            <a:r>
              <a:rPr lang="en-US" altLang="en-US" sz="2400" b="1"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α ≥ 0.9  -Excellent</a:t>
            </a:r>
            <a:endParaRPr lang="en-US" altLang="en-US" sz="2400" kern="0" dirty="0" smtClean="0">
              <a:solidFill>
                <a:prstClr val="black"/>
              </a:solidFill>
              <a:cs typeface="Arial"/>
              <a:sym typeface="Arial"/>
            </a:endParaRPr>
          </a:p>
          <a:p>
            <a:pPr algn="just" eaLnBrk="0" fontAlgn="base" hangingPunct="0">
              <a:spcBef>
                <a:spcPct val="0"/>
              </a:spcBef>
              <a:spcAft>
                <a:spcPct val="0"/>
              </a:spcAft>
              <a:defRPr/>
            </a:pPr>
            <a:r>
              <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α ≥0.8   -Good </a:t>
            </a:r>
            <a:endParaRPr lang="en-US" altLang="en-US" sz="2400" kern="0" dirty="0" smtClean="0">
              <a:solidFill>
                <a:prstClr val="black"/>
              </a:solidFill>
              <a:cs typeface="Arial"/>
              <a:sym typeface="Arial"/>
            </a:endParaRPr>
          </a:p>
          <a:p>
            <a:pPr algn="just" eaLnBrk="0" fontAlgn="base" hangingPunct="0">
              <a:spcBef>
                <a:spcPct val="0"/>
              </a:spcBef>
              <a:spcAft>
                <a:spcPct val="0"/>
              </a:spcAft>
              <a:defRPr/>
            </a:pPr>
            <a:r>
              <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α ≥ 0.7  </a:t>
            </a:r>
            <a:r>
              <a:rPr lang="en-US" altLang="en-US" sz="2400" kern="0" dirty="0" smtClean="0">
                <a:solidFill>
                  <a:prstClr val="black"/>
                </a:solidFill>
                <a:ea typeface="Calibri" panose="020F0502020204030204" pitchFamily="34" charset="0"/>
                <a:cs typeface="Times New Roman" panose="02020603050405020304" pitchFamily="18" charset="0"/>
                <a:sym typeface="Arial"/>
              </a:rPr>
              <a:t>-</a:t>
            </a:r>
            <a:r>
              <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Acceptable</a:t>
            </a:r>
            <a:endParaRPr lang="en-US" altLang="en-US" sz="2400" kern="0" dirty="0" smtClean="0">
              <a:solidFill>
                <a:prstClr val="black"/>
              </a:solidFill>
              <a:cs typeface="Arial"/>
              <a:sym typeface="Arial"/>
            </a:endParaRPr>
          </a:p>
          <a:p>
            <a:pPr algn="just" eaLnBrk="0" fontAlgn="base" hangingPunct="0">
              <a:spcBef>
                <a:spcPct val="0"/>
              </a:spcBef>
              <a:spcAft>
                <a:spcPct val="0"/>
              </a:spcAft>
              <a:defRPr/>
            </a:pPr>
            <a:r>
              <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 α ≥ 0.6 -Questionable</a:t>
            </a:r>
            <a:endParaRPr lang="en-US" altLang="en-US" sz="2400" kern="0" dirty="0" smtClean="0">
              <a:solidFill>
                <a:prstClr val="black"/>
              </a:solidFill>
              <a:cs typeface="Arial"/>
              <a:sym typeface="Arial"/>
            </a:endParaRPr>
          </a:p>
          <a:p>
            <a:pPr algn="just" eaLnBrk="0" fontAlgn="base" hangingPunct="0">
              <a:spcBef>
                <a:spcPct val="0"/>
              </a:spcBef>
              <a:spcAft>
                <a:spcPct val="0"/>
              </a:spcAft>
              <a:defRPr/>
            </a:pPr>
            <a:r>
              <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α ≥ 0.5  -Poor</a:t>
            </a:r>
            <a:endParaRPr lang="en-US" altLang="en-US" sz="2400" kern="0" dirty="0" smtClean="0">
              <a:solidFill>
                <a:prstClr val="black"/>
              </a:solidFill>
              <a:cs typeface="Arial"/>
              <a:sym typeface="Arial"/>
            </a:endParaRPr>
          </a:p>
          <a:p>
            <a:pPr algn="just" eaLnBrk="0" fontAlgn="base" hangingPunct="0">
              <a:spcBef>
                <a:spcPct val="0"/>
              </a:spcBef>
              <a:spcAft>
                <a:spcPct val="0"/>
              </a:spcAft>
              <a:defRPr/>
            </a:pPr>
            <a:r>
              <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rPr>
              <a:t>α ≤ 0.5  - Unacceptable</a:t>
            </a:r>
            <a:r>
              <a:rPr lang="en-US" altLang="en-US" sz="2400" kern="0" dirty="0" smtClean="0">
                <a:solidFill>
                  <a:prstClr val="black"/>
                </a:solidFill>
                <a:latin typeface="Arial" panose="020B0604020202020204" pitchFamily="34" charset="0"/>
                <a:cs typeface="Arial"/>
                <a:sym typeface="Arial"/>
              </a:rPr>
              <a:t/>
            </a:r>
            <a:br>
              <a:rPr lang="en-US" altLang="en-US" sz="2400" kern="0" dirty="0" smtClean="0">
                <a:solidFill>
                  <a:prstClr val="black"/>
                </a:solidFill>
                <a:latin typeface="Arial" panose="020B0604020202020204" pitchFamily="34" charset="0"/>
                <a:cs typeface="Arial"/>
                <a:sym typeface="Arial"/>
              </a:rPr>
            </a:br>
            <a:endParaRPr lang="en-US" altLang="en-US" sz="2400" kern="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eaLnBrk="0" fontAlgn="base" hangingPunct="0">
              <a:spcBef>
                <a:spcPct val="0"/>
              </a:spcBef>
              <a:spcAft>
                <a:spcPct val="0"/>
              </a:spcAft>
              <a:defRPr/>
            </a:pPr>
            <a:endParaRPr lang="en-US" altLang="en-US" sz="2400" kern="0" dirty="0" smtClean="0">
              <a:solidFill>
                <a:prstClr val="black"/>
              </a:solidFill>
              <a:latin typeface="Arial" panose="020B0604020202020204" pitchFamily="34" charset="0"/>
              <a:cs typeface="Arial"/>
              <a:sym typeface="Arial"/>
            </a:endParaRPr>
          </a:p>
        </p:txBody>
      </p:sp>
      <p:sp>
        <p:nvSpPr>
          <p:cNvPr id="7" name="Rectangle 6"/>
          <p:cNvSpPr/>
          <p:nvPr/>
        </p:nvSpPr>
        <p:spPr>
          <a:xfrm>
            <a:off x="5700758" y="2310174"/>
            <a:ext cx="3429000" cy="319437"/>
          </a:xfrm>
          <a:prstGeom prst="rect">
            <a:avLst/>
          </a:prstGeom>
          <a:noFill/>
          <a:ln w="28575" cap="flat" cmpd="sng" algn="ctr">
            <a:solidFill>
              <a:srgbClr val="FF0000"/>
            </a:solidFill>
            <a:prstDash val="solid"/>
            <a:miter lim="800000"/>
          </a:ln>
          <a:effectLst/>
        </p:spPr>
        <p:txBody>
          <a:bodyPr rtlCol="0" anchor="ctr"/>
          <a:lstStyle/>
          <a:p>
            <a:pPr algn="ctr">
              <a:defRPr/>
            </a:pPr>
            <a:endParaRPr lang="en-US" smtClean="0">
              <a:solidFill>
                <a:prstClr val="white"/>
              </a:solidFill>
              <a:cs typeface="Arial"/>
              <a:sym typeface="Arial"/>
            </a:endParaRPr>
          </a:p>
        </p:txBody>
      </p:sp>
      <p:sp>
        <p:nvSpPr>
          <p:cNvPr id="8" name="TextBox 7"/>
          <p:cNvSpPr txBox="1"/>
          <p:nvPr/>
        </p:nvSpPr>
        <p:spPr>
          <a:xfrm>
            <a:off x="1487277" y="1612454"/>
            <a:ext cx="3272010" cy="369332"/>
          </a:xfrm>
          <a:prstGeom prst="rect">
            <a:avLst/>
          </a:prstGeom>
          <a:noFill/>
        </p:spPr>
        <p:txBody>
          <a:bodyPr wrap="square" rtlCol="0">
            <a:spAutoFit/>
          </a:bodyPr>
          <a:lstStyle/>
          <a:p>
            <a:pPr>
              <a:buClr>
                <a:srgbClr val="000000"/>
              </a:buClr>
              <a:buFont typeface="Arial"/>
              <a:buNone/>
            </a:pPr>
            <a:r>
              <a:rPr lang="en-US" kern="0" dirty="0" smtClean="0">
                <a:solidFill>
                  <a:srgbClr val="000000"/>
                </a:solidFill>
                <a:cs typeface="Calibri" panose="020F0502020204030204" pitchFamily="34" charset="0"/>
                <a:sym typeface="Arial"/>
              </a:rPr>
              <a:t>Table 1- Reliability Statistics</a:t>
            </a:r>
            <a:endParaRPr lang="en-US" kern="0" dirty="0">
              <a:solidFill>
                <a:srgbClr val="000000"/>
              </a:solidFill>
              <a:cs typeface="Calibri" panose="020F0502020204030204" pitchFamily="34" charset="0"/>
              <a:sym typeface="Arial"/>
            </a:endParaRPr>
          </a:p>
        </p:txBody>
      </p:sp>
    </p:spTree>
    <p:extLst>
      <p:ext uri="{BB962C8B-B14F-4D97-AF65-F5344CB8AC3E}">
        <p14:creationId xmlns:p14="http://schemas.microsoft.com/office/powerpoint/2010/main" val="3593525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AA2D-EB97-F029-43DF-78A997A7827F}"/>
              </a:ext>
            </a:extLst>
          </p:cNvPr>
          <p:cNvSpPr>
            <a:spLocks noGrp="1"/>
          </p:cNvSpPr>
          <p:nvPr>
            <p:ph type="title"/>
          </p:nvPr>
        </p:nvSpPr>
        <p:spPr>
          <a:xfrm>
            <a:off x="921327" y="18437"/>
            <a:ext cx="10515600" cy="1325563"/>
          </a:xfrm>
        </p:spPr>
        <p:txBody>
          <a:bodyPr>
            <a:normAutofit/>
          </a:bodyPr>
          <a:lstStyle/>
          <a:p>
            <a:pPr algn="ctr"/>
            <a:r>
              <a:rPr lang="en-US" sz="4400" u="sng" dirty="0"/>
              <a:t>Results and </a:t>
            </a:r>
            <a:r>
              <a:rPr lang="en-US" sz="4400" u="sng" dirty="0" smtClean="0"/>
              <a:t>Discussion cont..</a:t>
            </a:r>
            <a:endParaRPr lang="en-US" sz="4400" u="sng" dirty="0"/>
          </a:p>
        </p:txBody>
      </p:sp>
      <p:sp>
        <p:nvSpPr>
          <p:cNvPr id="3" name="Content Placeholder 2">
            <a:extLst>
              <a:ext uri="{FF2B5EF4-FFF2-40B4-BE49-F238E27FC236}">
                <a16:creationId xmlns:a16="http://schemas.microsoft.com/office/drawing/2014/main" xmlns="" id="{3989914B-F471-723A-5A29-F6E1BE6E81C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xmlns=""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solidFill>
                  <a:prstClr val="black">
                    <a:tint val="75000"/>
                  </a:prstClr>
                </a:solidFill>
              </a:rPr>
              <a:pPr/>
              <a:t>9</a:t>
            </a:fld>
            <a:endParaRPr lang="en-US">
              <a:solidFill>
                <a:prstClr val="black">
                  <a:tint val="75000"/>
                </a:prstClr>
              </a:solidFill>
            </a:endParaRPr>
          </a:p>
        </p:txBody>
      </p:sp>
      <p:sp>
        <p:nvSpPr>
          <p:cNvPr id="5" name="Title 1"/>
          <p:cNvSpPr txBox="1">
            <a:spLocks/>
          </p:cNvSpPr>
          <p:nvPr/>
        </p:nvSpPr>
        <p:spPr>
          <a:xfrm>
            <a:off x="1221536" y="1039815"/>
            <a:ext cx="9915181" cy="1325199"/>
          </a:xfrm>
          <a:prstGeom prst="rect">
            <a:avLst/>
          </a:prstGeom>
          <a:solidFill>
            <a:srgbClr val="70AD47">
              <a:lumMod val="40000"/>
              <a:lumOff val="60000"/>
            </a:srgbClr>
          </a:solidFill>
          <a:ln w="38100">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50000"/>
              </a:lnSpc>
              <a:spcBef>
                <a:spcPts val="20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
            </a:r>
            <a:br>
              <a:rPr kumimoji="0" lang="en-US" sz="20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br>
            <a:r>
              <a:rPr kumimoji="0" lang="en-US" sz="20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Objective 01- To identify the basic factors, affect to failures/ defects in Grain flour based product processing line (based on employees’ perception).</a:t>
            </a:r>
            <a:r>
              <a:rPr kumimoji="0" lang="en-US" sz="2000" b="1" i="0" u="none" strike="noStrike" kern="1200" cap="none" spc="0" normalizeH="0" baseline="0" noProof="0" dirty="0" smtClean="0">
                <a:ln>
                  <a:noFill/>
                </a:ln>
                <a:solidFill>
                  <a:srgbClr val="1F4D78"/>
                </a:solidFill>
                <a:effectLst/>
                <a:uLnTx/>
                <a:uFillTx/>
                <a:latin typeface="Arial"/>
                <a:ea typeface="Times New Roman" panose="02020603050405020304" pitchFamily="18" charset="0"/>
                <a:cs typeface="Times New Roman" panose="02020603050405020304" pitchFamily="18" charset="0"/>
                <a:sym typeface="Arial"/>
              </a:rPr>
              <a:t/>
            </a:r>
            <a:br>
              <a:rPr kumimoji="0" lang="en-US" sz="2000" b="1" i="0" u="none" strike="noStrike" kern="1200" cap="none" spc="0" normalizeH="0" baseline="0" noProof="0" dirty="0" smtClean="0">
                <a:ln>
                  <a:noFill/>
                </a:ln>
                <a:solidFill>
                  <a:srgbClr val="1F4D78"/>
                </a:solidFill>
                <a:effectLst/>
                <a:uLnTx/>
                <a:uFillTx/>
                <a:latin typeface="Arial"/>
                <a:ea typeface="Times New Roman" panose="02020603050405020304" pitchFamily="18" charset="0"/>
                <a:cs typeface="Times New Roman" panose="02020603050405020304" pitchFamily="18" charset="0"/>
                <a:sym typeface="Arial"/>
              </a:rPr>
            </a:br>
            <a:endParaRPr kumimoji="0" lang="en-US" sz="2000" b="1" i="0" u="none" strike="noStrike" kern="1200" cap="none" spc="0" normalizeH="0" baseline="0" noProof="0" dirty="0">
              <a:ln>
                <a:noFill/>
              </a:ln>
              <a:solidFill>
                <a:sysClr val="windowText" lastClr="000000"/>
              </a:solidFill>
              <a:effectLst/>
              <a:uLnTx/>
              <a:uFillTx/>
              <a:latin typeface="Arial"/>
              <a:ea typeface="+mj-ea"/>
              <a:cs typeface="+mj-cs"/>
              <a:sym typeface="Arial"/>
            </a:endParaRPr>
          </a:p>
        </p:txBody>
      </p:sp>
      <p:graphicFrame>
        <p:nvGraphicFramePr>
          <p:cNvPr id="6" name="Table 5"/>
          <p:cNvGraphicFramePr>
            <a:graphicFrameLocks noGrp="1"/>
          </p:cNvGraphicFramePr>
          <p:nvPr>
            <p:extLst>
              <p:ext uri="{D42A27DB-BD31-4B8C-83A1-F6EECF244321}">
                <p14:modId xmlns:p14="http://schemas.microsoft.com/office/powerpoint/2010/main" val="2363135348"/>
              </p:ext>
            </p:extLst>
          </p:nvPr>
        </p:nvGraphicFramePr>
        <p:xfrm>
          <a:off x="154580" y="2498164"/>
          <a:ext cx="5941420" cy="3678799"/>
        </p:xfrm>
        <a:graphic>
          <a:graphicData uri="http://schemas.openxmlformats.org/drawingml/2006/table">
            <a:tbl>
              <a:tblPr/>
              <a:tblGrid>
                <a:gridCol w="647208"/>
                <a:gridCol w="821409"/>
                <a:gridCol w="883402"/>
                <a:gridCol w="1196467"/>
                <a:gridCol w="1196467"/>
                <a:gridCol w="1196467"/>
              </a:tblGrid>
              <a:tr h="417337">
                <a:tc gridSpan="6">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ctr">
                        <a:lnSpc>
                          <a:spcPct val="150000"/>
                        </a:lnSpc>
                        <a:spcBef>
                          <a:spcPts val="0"/>
                        </a:spcBef>
                        <a:spcAft>
                          <a:spcPts val="0"/>
                        </a:spcAft>
                      </a:pPr>
                      <a:r>
                        <a:rPr lang="en-US" sz="1600" dirty="0" smtClean="0">
                          <a:effectLst/>
                        </a:rPr>
                        <a:t>Table</a:t>
                      </a:r>
                      <a:r>
                        <a:rPr lang="en-US" sz="1600" baseline="0" dirty="0" smtClean="0">
                          <a:effectLst/>
                        </a:rPr>
                        <a:t> 2-</a:t>
                      </a:r>
                      <a:r>
                        <a:rPr lang="en-US" sz="1600" dirty="0" smtClean="0">
                          <a:effectLst/>
                        </a:rPr>
                        <a:t>Model </a:t>
                      </a:r>
                      <a:r>
                        <a:rPr lang="en-US" sz="1600" dirty="0" err="1">
                          <a:effectLst/>
                        </a:rPr>
                        <a:t>Summary</a:t>
                      </a:r>
                      <a:r>
                        <a:rPr lang="en-US" sz="1600" baseline="30000" dirty="0" err="1">
                          <a:effectLst/>
                        </a:rPr>
                        <a:t>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190">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Model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R Square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Adjusted R Square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Std. Error of the Estimate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Durbin-Watson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r>
              <a:tr h="779840">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.844</a:t>
                      </a:r>
                      <a:r>
                        <a:rPr lang="en-US" sz="1400" baseline="30000" dirty="0">
                          <a:effectLst/>
                        </a:rPr>
                        <a:t>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.712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.647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.967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400" dirty="0">
                          <a:effectLst/>
                        </a:rPr>
                        <a:t>1.450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1260296">
                <a:tc gridSpan="6">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a. Predictors: (Constant), Education background, Resources, Health issues, Lack of training, Technical issues, </a:t>
                      </a:r>
                      <a:r>
                        <a:rPr lang="en-US" sz="1600" dirty="0" err="1">
                          <a:effectLst/>
                        </a:rPr>
                        <a:t>Forgeting</a:t>
                      </a:r>
                      <a:r>
                        <a:rPr lang="en-US" sz="1600" dirty="0">
                          <a:effectLst/>
                        </a:rPr>
                        <a:t> , Working stress, Lack of experience, Lack of supervision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6136">
                <a:tc gridSpan="6">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b. Dependent Variable: Complaints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95431580"/>
              </p:ext>
            </p:extLst>
          </p:nvPr>
        </p:nvGraphicFramePr>
        <p:xfrm>
          <a:off x="6233329" y="2498164"/>
          <a:ext cx="5848440" cy="3718821"/>
        </p:xfrm>
        <a:graphic>
          <a:graphicData uri="http://schemas.openxmlformats.org/drawingml/2006/table">
            <a:tbl>
              <a:tblPr/>
              <a:tblGrid>
                <a:gridCol w="829128"/>
                <a:gridCol w="948587"/>
                <a:gridCol w="948587"/>
                <a:gridCol w="909105"/>
                <a:gridCol w="909105"/>
                <a:gridCol w="651964"/>
                <a:gridCol w="651964"/>
              </a:tblGrid>
              <a:tr h="357756">
                <a:tc gridSpan="7">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ctr">
                        <a:lnSpc>
                          <a:spcPct val="150000"/>
                        </a:lnSpc>
                        <a:spcBef>
                          <a:spcPts val="0"/>
                        </a:spcBef>
                        <a:spcAft>
                          <a:spcPts val="0"/>
                        </a:spcAft>
                      </a:pPr>
                      <a:r>
                        <a:rPr lang="en-US" sz="1600" dirty="0" smtClean="0">
                          <a:effectLst/>
                        </a:rPr>
                        <a:t>Table 3-ANOVA</a:t>
                      </a:r>
                      <a:r>
                        <a:rPr lang="en-US" sz="1600" baseline="30000" dirty="0" smtClean="0">
                          <a:effectLst/>
                        </a:rPr>
                        <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7848">
                <a:tc gridSpan="2">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Model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h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Sum of Squares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err="1">
                          <a:effectLst/>
                        </a:rPr>
                        <a:t>df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a:effectLst/>
                        </a:rPr>
                        <a:t>Mean Square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F</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Sig.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r>
              <a:tr h="357756">
                <a:tc rowSpan="3">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Regression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92.576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10.286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10.994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a:effectLst/>
                        </a:rPr>
                        <a:t>.000</a:t>
                      </a:r>
                      <a:r>
                        <a:rPr lang="en-US" sz="1200" baseline="30000">
                          <a:effectLst/>
                        </a:rPr>
                        <a:t>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57756">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Residual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37.424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40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.936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0" marR="0" algn="just">
                        <a:lnSpc>
                          <a:spcPct val="150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0" marR="0" algn="just">
                        <a:lnSpc>
                          <a:spcPct val="150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57756">
                <a:tc vMerge="1">
                  <a:txBody>
                    <a:bodyPr/>
                    <a:lstStyle/>
                    <a:p>
                      <a:endParaRPr lang="en-US"/>
                    </a:p>
                  </a:txBody>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200" dirty="0">
                          <a:effectLst/>
                        </a:rPr>
                        <a:t>Total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130.000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49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0" marR="0" algn="just">
                        <a:lnSpc>
                          <a:spcPct val="150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0" marR="0" algn="just">
                        <a:lnSpc>
                          <a:spcPct val="150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c>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0" marR="0" algn="just">
                        <a:lnSpc>
                          <a:spcPct val="150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60000"/>
                        <a:lumOff val="40000"/>
                      </a:srgbClr>
                    </a:solidFill>
                  </a:tcPr>
                </a:tc>
              </a:tr>
              <a:tr h="357756">
                <a:tc gridSpan="7">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a. Dependent Variable: Complaints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42173">
                <a:tc gridSpan="7">
                  <a:txBody>
                    <a:bodyPr/>
                    <a:lstStyle>
                      <a:lvl1pPr marL="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1pPr>
                      <a:lvl2pPr marL="457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2pPr>
                      <a:lvl3pPr marL="914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3pPr>
                      <a:lvl4pPr marL="1371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4pPr>
                      <a:lvl5pPr marL="18288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5pPr>
                      <a:lvl6pPr marL="22860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6pPr>
                      <a:lvl7pPr marL="27432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7pPr>
                      <a:lvl8pPr marL="32004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8pPr>
                      <a:lvl9pPr marL="3657600" marR="0" algn="l" defTabSz="914400" rtl="0" eaLnBrk="1" latinLnBrk="0" hangingPunct="1">
                        <a:lnSpc>
                          <a:spcPct val="100000"/>
                        </a:lnSpc>
                        <a:spcBef>
                          <a:spcPts val="0"/>
                        </a:spcBef>
                        <a:spcAft>
                          <a:spcPts val="0"/>
                        </a:spcAft>
                        <a:buClr>
                          <a:srgbClr val="000000"/>
                        </a:buClr>
                        <a:buFont typeface="Arial"/>
                        <a:defRPr sz="1400" b="0" i="0" u="none" strike="noStrike" kern="1200" cap="none">
                          <a:solidFill>
                            <a:schemeClr val="dk1"/>
                          </a:solidFill>
                          <a:latin typeface="Calibri" panose="020F0502020204030204"/>
                          <a:sym typeface="Arial"/>
                        </a:defRPr>
                      </a:lvl9pPr>
                    </a:lstStyle>
                    <a:p>
                      <a:pPr marL="38100" marR="38100" algn="just">
                        <a:lnSpc>
                          <a:spcPct val="150000"/>
                        </a:lnSpc>
                        <a:spcBef>
                          <a:spcPts val="0"/>
                        </a:spcBef>
                        <a:spcAft>
                          <a:spcPts val="0"/>
                        </a:spcAft>
                      </a:pPr>
                      <a:r>
                        <a:rPr lang="en-US" sz="1600" dirty="0">
                          <a:effectLst/>
                        </a:rPr>
                        <a:t>b. Predictors: (Constant), Education background, Resources, Health issues, Lack of training, Technical issues, </a:t>
                      </a:r>
                      <a:r>
                        <a:rPr lang="en-US" sz="1600" dirty="0" err="1">
                          <a:effectLst/>
                        </a:rPr>
                        <a:t>Forgeting</a:t>
                      </a:r>
                      <a:r>
                        <a:rPr lang="en-US" sz="1600" dirty="0">
                          <a:effectLst/>
                        </a:rPr>
                        <a:t> , Working stress, Lack of experience, Lack of supervision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8" name="Oval 7"/>
          <p:cNvSpPr/>
          <p:nvPr/>
        </p:nvSpPr>
        <p:spPr>
          <a:xfrm>
            <a:off x="4873556" y="3883848"/>
            <a:ext cx="1057619" cy="473726"/>
          </a:xfrm>
          <a:prstGeom prst="ellipse">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smtClean="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1084321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130</TotalTime>
  <Words>1556</Words>
  <Application>Microsoft Office PowerPoint</Application>
  <PresentationFormat>Widescreen</PresentationFormat>
  <Paragraphs>259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Iskoola Pota</vt:lpstr>
      <vt:lpstr>Times New Roman</vt:lpstr>
      <vt:lpstr>Wingdings</vt:lpstr>
      <vt:lpstr>Office Theme</vt:lpstr>
      <vt:lpstr>                Efficiency in Use of Packing Materials and Employees’ Perceptions of Failures in Grain Flour Production Line: A Case Study </vt:lpstr>
      <vt:lpstr>Content</vt:lpstr>
      <vt:lpstr>Introduction</vt:lpstr>
      <vt:lpstr>Objectives</vt:lpstr>
      <vt:lpstr>Conceptualization Framework </vt:lpstr>
      <vt:lpstr>Material and Methods</vt:lpstr>
      <vt:lpstr>Material and Methods cont…</vt:lpstr>
      <vt:lpstr>Results and Discussion</vt:lpstr>
      <vt:lpstr>Results and Discussion cont..</vt:lpstr>
      <vt:lpstr>Results and Discussion</vt:lpstr>
      <vt:lpstr>Results and Discussion</vt:lpstr>
      <vt:lpstr>Results and Discussion</vt:lpstr>
      <vt:lpstr>Results and Discussion</vt:lpstr>
      <vt:lpstr>Results and Discussion</vt:lpstr>
      <vt:lpstr>Results and Discussion</vt:lpstr>
      <vt:lpstr>Conclusion and Recommendations</vt:lpstr>
      <vt:lpstr>References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Anuradha</dc:creator>
  <cp:lastModifiedBy>user</cp:lastModifiedBy>
  <cp:revision>28</cp:revision>
  <dcterms:created xsi:type="dcterms:W3CDTF">2023-02-09T03:28:20Z</dcterms:created>
  <dcterms:modified xsi:type="dcterms:W3CDTF">2023-02-26T12:27:40Z</dcterms:modified>
</cp:coreProperties>
</file>