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1.xml" ContentType="application/vnd.openxmlformats-officedocument.drawingml.chart+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drawings/drawing1.xml" ContentType="application/vnd.openxmlformats-officedocument.drawingml.chartshapes+xml"/>
  <Override PartName="/ppt/charts/chart3.xml" ContentType="application/vnd.openxmlformats-officedocument.drawingml.chart+xml"/>
  <Override PartName="/ppt/theme/themeOverride3.xml" ContentType="application/vnd.openxmlformats-officedocument.themeOverride+xml"/>
  <Override PartName="/ppt/drawings/drawing2.xml" ContentType="application/vnd.openxmlformats-officedocument.drawingml.chartshapes+xml"/>
  <Override PartName="/ppt/charts/chart4.xml" ContentType="application/vnd.openxmlformats-officedocument.drawingml.chart+xml"/>
  <Override PartName="/ppt/theme/themeOverride4.xml" ContentType="application/vnd.openxmlformats-officedocument.themeOverride+xml"/>
  <Override PartName="/ppt/drawings/drawing3.xml" ContentType="application/vnd.openxmlformats-officedocument.drawingml.chartshapes+xml"/>
  <Override PartName="/ppt/charts/chart5.xml" ContentType="application/vnd.openxmlformats-officedocument.drawingml.chart+xml"/>
  <Override PartName="/ppt/theme/themeOverride5.xml" ContentType="application/vnd.openxmlformats-officedocument.themeOverride+xml"/>
  <Override PartName="/ppt/drawings/drawing4.xml" ContentType="application/vnd.openxmlformats-officedocument.drawingml.chartshapes+xml"/>
  <Override PartName="/ppt/charts/chart6.xml" ContentType="application/vnd.openxmlformats-officedocument.drawingml.chart+xml"/>
  <Override PartName="/ppt/theme/themeOverride6.xml" ContentType="application/vnd.openxmlformats-officedocument.themeOverride+xml"/>
  <Override PartName="/ppt/drawings/drawing5.xml" ContentType="application/vnd.openxmlformats-officedocument.drawingml.chartshapes+xml"/>
  <Override PartName="/ppt/charts/chart7.xml" ContentType="application/vnd.openxmlformats-officedocument.drawingml.chart+xml"/>
  <Override PartName="/ppt/theme/themeOverride7.xml" ContentType="application/vnd.openxmlformats-officedocument.themeOverride+xml"/>
  <Override PartName="/ppt/drawings/drawing6.xml" ContentType="application/vnd.openxmlformats-officedocument.drawingml.chartshapes+xml"/>
  <Override PartName="/ppt/charts/chart8.xml" ContentType="application/vnd.openxmlformats-officedocument.drawingml.chart+xml"/>
  <Override PartName="/ppt/theme/themeOverride8.xml" ContentType="application/vnd.openxmlformats-officedocument.themeOverride+xml"/>
  <Override PartName="/ppt/drawings/drawing7.xml" ContentType="application/vnd.openxmlformats-officedocument.drawingml.chartshapes+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27"/>
  </p:notesMasterIdLst>
  <p:sldIdLst>
    <p:sldId id="280" r:id="rId2"/>
    <p:sldId id="257" r:id="rId3"/>
    <p:sldId id="258" r:id="rId4"/>
    <p:sldId id="285" r:id="rId5"/>
    <p:sldId id="259" r:id="rId6"/>
    <p:sldId id="265" r:id="rId7"/>
    <p:sldId id="264" r:id="rId8"/>
    <p:sldId id="266" r:id="rId9"/>
    <p:sldId id="267" r:id="rId10"/>
    <p:sldId id="268" r:id="rId11"/>
    <p:sldId id="269" r:id="rId12"/>
    <p:sldId id="260" r:id="rId13"/>
    <p:sldId id="270" r:id="rId14"/>
    <p:sldId id="271" r:id="rId15"/>
    <p:sldId id="272" r:id="rId16"/>
    <p:sldId id="273" r:id="rId17"/>
    <p:sldId id="274" r:id="rId18"/>
    <p:sldId id="275" r:id="rId19"/>
    <p:sldId id="276" r:id="rId20"/>
    <p:sldId id="261" r:id="rId21"/>
    <p:sldId id="279" r:id="rId22"/>
    <p:sldId id="262" r:id="rId23"/>
    <p:sldId id="277" r:id="rId24"/>
    <p:sldId id="278" r:id="rId25"/>
    <p:sldId id="284" r:id="rId26"/>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8" roundtripDataSignature="AMtx7mgr0FUKDn/vCsouoiTx9wdvdj3+5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99"/>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3" d="100"/>
          <a:sy n="73" d="100"/>
        </p:scale>
        <p:origin x="-600" y="22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4.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package" Target="../embeddings/Microsoft_Excel_Worksheet5.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package" Target="../embeddings/Microsoft_Excel_Worksheet6.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package" Target="../embeddings/Microsoft_Excel_Worksheet7.xlsx"/><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3" Type="http://schemas.openxmlformats.org/officeDocument/2006/relationships/chartUserShapes" Target="../drawings/drawing7.xml"/><Relationship Id="rId2" Type="http://schemas.openxmlformats.org/officeDocument/2006/relationships/package" Target="../embeddings/Microsoft_Excel_Worksheet8.xlsx"/><Relationship Id="rId1" Type="http://schemas.openxmlformats.org/officeDocument/2006/relationships/themeOverride" Target="../theme/themeOverride8.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7"/>
    </mc:Choice>
    <mc:Fallback>
      <c:style val="27"/>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Sheet1!$C$1</c:f>
              <c:strCache>
                <c:ptCount val="1"/>
                <c:pt idx="0">
                  <c:v>Initial pH</c:v>
                </c:pt>
              </c:strCache>
            </c:strRef>
          </c:tx>
          <c:invertIfNegative val="0"/>
          <c:val>
            <c:numRef>
              <c:f>Sheet1!$C$2:$C$46</c:f>
              <c:numCache>
                <c:formatCode>General</c:formatCode>
                <c:ptCount val="45"/>
                <c:pt idx="0">
                  <c:v>5.56</c:v>
                </c:pt>
                <c:pt idx="1">
                  <c:v>5.25</c:v>
                </c:pt>
                <c:pt idx="2">
                  <c:v>5.4</c:v>
                </c:pt>
                <c:pt idx="3">
                  <c:v>5.24</c:v>
                </c:pt>
                <c:pt idx="4">
                  <c:v>4.0599999999999996</c:v>
                </c:pt>
                <c:pt idx="5">
                  <c:v>5.49</c:v>
                </c:pt>
                <c:pt idx="6">
                  <c:v>6.02</c:v>
                </c:pt>
                <c:pt idx="7">
                  <c:v>5.88</c:v>
                </c:pt>
                <c:pt idx="8">
                  <c:v>5.51</c:v>
                </c:pt>
                <c:pt idx="9">
                  <c:v>6.39</c:v>
                </c:pt>
                <c:pt idx="10">
                  <c:v>5.52</c:v>
                </c:pt>
                <c:pt idx="11">
                  <c:v>5.68</c:v>
                </c:pt>
                <c:pt idx="12">
                  <c:v>4.32</c:v>
                </c:pt>
                <c:pt idx="13">
                  <c:v>6.22</c:v>
                </c:pt>
                <c:pt idx="14">
                  <c:v>5.27</c:v>
                </c:pt>
                <c:pt idx="15">
                  <c:v>4.9800000000000004</c:v>
                </c:pt>
                <c:pt idx="16">
                  <c:v>5.81</c:v>
                </c:pt>
                <c:pt idx="17">
                  <c:v>4.1500000000000004</c:v>
                </c:pt>
                <c:pt idx="18">
                  <c:v>6.37</c:v>
                </c:pt>
                <c:pt idx="19">
                  <c:v>6.47</c:v>
                </c:pt>
                <c:pt idx="20">
                  <c:v>5.46</c:v>
                </c:pt>
                <c:pt idx="21">
                  <c:v>5.73</c:v>
                </c:pt>
                <c:pt idx="22">
                  <c:v>5.83</c:v>
                </c:pt>
                <c:pt idx="23">
                  <c:v>5.6</c:v>
                </c:pt>
                <c:pt idx="24">
                  <c:v>4.8899999999999997</c:v>
                </c:pt>
                <c:pt idx="25">
                  <c:v>4.08</c:v>
                </c:pt>
                <c:pt idx="26">
                  <c:v>5.74</c:v>
                </c:pt>
                <c:pt idx="27">
                  <c:v>5.78</c:v>
                </c:pt>
                <c:pt idx="28">
                  <c:v>5.65</c:v>
                </c:pt>
                <c:pt idx="29">
                  <c:v>5.09</c:v>
                </c:pt>
                <c:pt idx="30">
                  <c:v>6.1</c:v>
                </c:pt>
                <c:pt idx="31">
                  <c:v>6.44</c:v>
                </c:pt>
                <c:pt idx="32">
                  <c:v>6.42</c:v>
                </c:pt>
                <c:pt idx="33">
                  <c:v>6.45</c:v>
                </c:pt>
                <c:pt idx="34">
                  <c:v>6.5</c:v>
                </c:pt>
                <c:pt idx="35">
                  <c:v>6.22</c:v>
                </c:pt>
                <c:pt idx="36">
                  <c:v>5.85</c:v>
                </c:pt>
                <c:pt idx="37">
                  <c:v>5.71</c:v>
                </c:pt>
                <c:pt idx="38">
                  <c:v>5.77</c:v>
                </c:pt>
                <c:pt idx="39">
                  <c:v>5.97</c:v>
                </c:pt>
                <c:pt idx="40">
                  <c:v>5.81</c:v>
                </c:pt>
                <c:pt idx="41">
                  <c:v>5.83</c:v>
                </c:pt>
                <c:pt idx="42">
                  <c:v>5.97</c:v>
                </c:pt>
                <c:pt idx="43">
                  <c:v>5.78</c:v>
                </c:pt>
                <c:pt idx="44">
                  <c:v>5.62</c:v>
                </c:pt>
              </c:numCache>
            </c:numRef>
          </c:val>
        </c:ser>
        <c:ser>
          <c:idx val="1"/>
          <c:order val="1"/>
          <c:tx>
            <c:strRef>
              <c:f>Sheet1!$D$1</c:f>
              <c:strCache>
                <c:ptCount val="1"/>
                <c:pt idx="0">
                  <c:v>Lime Requirement (Kg/ha)</c:v>
                </c:pt>
              </c:strCache>
            </c:strRef>
          </c:tx>
          <c:invertIfNegative val="0"/>
          <c:val>
            <c:numRef>
              <c:f>Sheet1!$D$2:$D$46</c:f>
              <c:numCache>
                <c:formatCode>General</c:formatCode>
                <c:ptCount val="45"/>
                <c:pt idx="0">
                  <c:v>564</c:v>
                </c:pt>
                <c:pt idx="1">
                  <c:v>1128</c:v>
                </c:pt>
                <c:pt idx="2">
                  <c:v>564</c:v>
                </c:pt>
                <c:pt idx="3">
                  <c:v>752</c:v>
                </c:pt>
                <c:pt idx="4">
                  <c:v>4700</c:v>
                </c:pt>
                <c:pt idx="5">
                  <c:v>376</c:v>
                </c:pt>
                <c:pt idx="6">
                  <c:v>376</c:v>
                </c:pt>
                <c:pt idx="7">
                  <c:v>0</c:v>
                </c:pt>
                <c:pt idx="8">
                  <c:v>376</c:v>
                </c:pt>
                <c:pt idx="9">
                  <c:v>188</c:v>
                </c:pt>
                <c:pt idx="10">
                  <c:v>376</c:v>
                </c:pt>
                <c:pt idx="11">
                  <c:v>376</c:v>
                </c:pt>
                <c:pt idx="12">
                  <c:v>2632</c:v>
                </c:pt>
                <c:pt idx="13">
                  <c:v>376</c:v>
                </c:pt>
                <c:pt idx="14">
                  <c:v>752</c:v>
                </c:pt>
                <c:pt idx="15">
                  <c:v>940</c:v>
                </c:pt>
                <c:pt idx="16">
                  <c:v>188</c:v>
                </c:pt>
                <c:pt idx="17">
                  <c:v>4512</c:v>
                </c:pt>
                <c:pt idx="18">
                  <c:v>188</c:v>
                </c:pt>
                <c:pt idx="19">
                  <c:v>188</c:v>
                </c:pt>
                <c:pt idx="20">
                  <c:v>376</c:v>
                </c:pt>
                <c:pt idx="21">
                  <c:v>376</c:v>
                </c:pt>
                <c:pt idx="22">
                  <c:v>376</c:v>
                </c:pt>
                <c:pt idx="23">
                  <c:v>376</c:v>
                </c:pt>
                <c:pt idx="24">
                  <c:v>752</c:v>
                </c:pt>
                <c:pt idx="25">
                  <c:v>3384</c:v>
                </c:pt>
                <c:pt idx="26">
                  <c:v>376</c:v>
                </c:pt>
                <c:pt idx="27">
                  <c:v>376</c:v>
                </c:pt>
                <c:pt idx="28">
                  <c:v>940</c:v>
                </c:pt>
                <c:pt idx="29">
                  <c:v>564</c:v>
                </c:pt>
                <c:pt idx="30">
                  <c:v>2256</c:v>
                </c:pt>
                <c:pt idx="31">
                  <c:v>0</c:v>
                </c:pt>
                <c:pt idx="32">
                  <c:v>0</c:v>
                </c:pt>
                <c:pt idx="33">
                  <c:v>0</c:v>
                </c:pt>
                <c:pt idx="34">
                  <c:v>0</c:v>
                </c:pt>
                <c:pt idx="35">
                  <c:v>376</c:v>
                </c:pt>
                <c:pt idx="36">
                  <c:v>564</c:v>
                </c:pt>
                <c:pt idx="37">
                  <c:v>376</c:v>
                </c:pt>
                <c:pt idx="38">
                  <c:v>376</c:v>
                </c:pt>
                <c:pt idx="39">
                  <c:v>0</c:v>
                </c:pt>
                <c:pt idx="40">
                  <c:v>564</c:v>
                </c:pt>
                <c:pt idx="41">
                  <c:v>376</c:v>
                </c:pt>
                <c:pt idx="42">
                  <c:v>564</c:v>
                </c:pt>
                <c:pt idx="43">
                  <c:v>564</c:v>
                </c:pt>
                <c:pt idx="44">
                  <c:v>564</c:v>
                </c:pt>
              </c:numCache>
            </c:numRef>
          </c:val>
        </c:ser>
        <c:dLbls>
          <c:showLegendKey val="0"/>
          <c:showVal val="0"/>
          <c:showCatName val="0"/>
          <c:showSerName val="0"/>
          <c:showPercent val="0"/>
          <c:showBubbleSize val="0"/>
        </c:dLbls>
        <c:gapWidth val="0"/>
        <c:axId val="36090240"/>
        <c:axId val="36092160"/>
      </c:barChart>
      <c:catAx>
        <c:axId val="36090240"/>
        <c:scaling>
          <c:orientation val="minMax"/>
        </c:scaling>
        <c:delete val="0"/>
        <c:axPos val="b"/>
        <c:title>
          <c:tx>
            <c:rich>
              <a:bodyPr/>
              <a:lstStyle/>
              <a:p>
                <a:pPr>
                  <a:defRPr/>
                </a:pPr>
                <a:r>
                  <a:rPr lang="en-US" sz="2000" dirty="0"/>
                  <a:t>Site number</a:t>
                </a:r>
              </a:p>
            </c:rich>
          </c:tx>
          <c:layout/>
          <c:overlay val="0"/>
        </c:title>
        <c:majorTickMark val="none"/>
        <c:minorTickMark val="none"/>
        <c:tickLblPos val="nextTo"/>
        <c:txPr>
          <a:bodyPr/>
          <a:lstStyle/>
          <a:p>
            <a:pPr>
              <a:defRPr sz="1400"/>
            </a:pPr>
            <a:endParaRPr lang="en-US"/>
          </a:p>
        </c:txPr>
        <c:crossAx val="36092160"/>
        <c:crosses val="autoZero"/>
        <c:auto val="1"/>
        <c:lblAlgn val="ctr"/>
        <c:lblOffset val="100"/>
        <c:noMultiLvlLbl val="0"/>
      </c:catAx>
      <c:valAx>
        <c:axId val="36092160"/>
        <c:scaling>
          <c:orientation val="minMax"/>
        </c:scaling>
        <c:delete val="0"/>
        <c:axPos val="l"/>
        <c:title>
          <c:tx>
            <c:rich>
              <a:bodyPr/>
              <a:lstStyle/>
              <a:p>
                <a:pPr>
                  <a:defRPr/>
                </a:pPr>
                <a:r>
                  <a:rPr lang="en-US" sz="2000" dirty="0"/>
                  <a:t>Lime </a:t>
                </a:r>
                <a:r>
                  <a:rPr lang="en-US" sz="2000" dirty="0" smtClean="0"/>
                  <a:t>requirement </a:t>
                </a:r>
                <a:r>
                  <a:rPr lang="en-US" sz="2000" dirty="0"/>
                  <a:t>(Kg/ha)</a:t>
                </a:r>
              </a:p>
            </c:rich>
          </c:tx>
          <c:layout>
            <c:manualLayout>
              <c:xMode val="edge"/>
              <c:yMode val="edge"/>
              <c:x val="3.9920159680638719E-3"/>
              <c:y val="0.17474159784470961"/>
            </c:manualLayout>
          </c:layout>
          <c:overlay val="0"/>
        </c:title>
        <c:numFmt formatCode="General" sourceLinked="1"/>
        <c:majorTickMark val="out"/>
        <c:minorTickMark val="none"/>
        <c:tickLblPos val="nextTo"/>
        <c:txPr>
          <a:bodyPr/>
          <a:lstStyle/>
          <a:p>
            <a:pPr>
              <a:defRPr sz="2000"/>
            </a:pPr>
            <a:endParaRPr lang="en-US"/>
          </a:p>
        </c:txPr>
        <c:crossAx val="36090240"/>
        <c:crosses val="autoZero"/>
        <c:crossBetween val="between"/>
      </c:valAx>
    </c:plotArea>
    <c:plotVisOnly val="1"/>
    <c:dispBlanksAs val="gap"/>
    <c:showDLblsOverMax val="0"/>
  </c:chart>
  <c:spPr>
    <a:ln>
      <a:solidFill>
        <a:sysClr val="windowText" lastClr="000000"/>
      </a:solidFill>
    </a:ln>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7"/>
    </mc:Choice>
    <mc:Fallback>
      <c:style val="27"/>
    </mc:Fallback>
  </mc:AlternateContent>
  <c:clrMapOvr bg1="lt1" tx1="dk1" bg2="lt2" tx2="dk2" accent1="accent1" accent2="accent2" accent3="accent3" accent4="accent4" accent5="accent5" accent6="accent6" hlink="hlink" folHlink="folHlink"/>
  <c:chart>
    <c:title>
      <c:layout/>
      <c:overlay val="0"/>
    </c:title>
    <c:autoTitleDeleted val="0"/>
    <c:plotArea>
      <c:layout>
        <c:manualLayout>
          <c:layoutTarget val="inner"/>
          <c:xMode val="edge"/>
          <c:yMode val="edge"/>
          <c:x val="9.2216811714325178E-2"/>
          <c:y val="0.19078396450443694"/>
          <c:w val="0.87300571252122894"/>
          <c:h val="0.5731054195305032"/>
        </c:manualLayout>
      </c:layout>
      <c:barChart>
        <c:barDir val="col"/>
        <c:grouping val="clustered"/>
        <c:varyColors val="0"/>
        <c:ser>
          <c:idx val="0"/>
          <c:order val="0"/>
          <c:tx>
            <c:strRef>
              <c:f>Sheet2!$A$1</c:f>
              <c:strCache>
                <c:ptCount val="1"/>
                <c:pt idx="0">
                  <c:v>Initial pH</c:v>
                </c:pt>
              </c:strCache>
            </c:strRef>
          </c:tx>
          <c:invertIfNegative val="0"/>
          <c:val>
            <c:numRef>
              <c:f>Sheet2!$A$2:$A$46</c:f>
              <c:numCache>
                <c:formatCode>General</c:formatCode>
                <c:ptCount val="45"/>
                <c:pt idx="0">
                  <c:v>5.56</c:v>
                </c:pt>
                <c:pt idx="1">
                  <c:v>5.25</c:v>
                </c:pt>
                <c:pt idx="2">
                  <c:v>5.4</c:v>
                </c:pt>
                <c:pt idx="3">
                  <c:v>5.24</c:v>
                </c:pt>
                <c:pt idx="4">
                  <c:v>4.0599999999999996</c:v>
                </c:pt>
                <c:pt idx="5">
                  <c:v>5.49</c:v>
                </c:pt>
                <c:pt idx="6">
                  <c:v>6.02</c:v>
                </c:pt>
                <c:pt idx="7">
                  <c:v>5.88</c:v>
                </c:pt>
                <c:pt idx="8">
                  <c:v>5.51</c:v>
                </c:pt>
                <c:pt idx="9">
                  <c:v>6.39</c:v>
                </c:pt>
                <c:pt idx="10">
                  <c:v>5.52</c:v>
                </c:pt>
                <c:pt idx="11">
                  <c:v>5.68</c:v>
                </c:pt>
                <c:pt idx="12">
                  <c:v>4.32</c:v>
                </c:pt>
                <c:pt idx="13">
                  <c:v>6.22</c:v>
                </c:pt>
                <c:pt idx="14">
                  <c:v>5.27</c:v>
                </c:pt>
                <c:pt idx="15">
                  <c:v>4.9800000000000004</c:v>
                </c:pt>
                <c:pt idx="16">
                  <c:v>5.81</c:v>
                </c:pt>
                <c:pt idx="17">
                  <c:v>4.1500000000000004</c:v>
                </c:pt>
                <c:pt idx="18">
                  <c:v>6.37</c:v>
                </c:pt>
                <c:pt idx="19">
                  <c:v>6.47</c:v>
                </c:pt>
                <c:pt idx="20">
                  <c:v>5.46</c:v>
                </c:pt>
                <c:pt idx="21">
                  <c:v>5.73</c:v>
                </c:pt>
                <c:pt idx="22">
                  <c:v>5.83</c:v>
                </c:pt>
                <c:pt idx="23">
                  <c:v>5.6</c:v>
                </c:pt>
                <c:pt idx="24">
                  <c:v>4.8899999999999997</c:v>
                </c:pt>
                <c:pt idx="25">
                  <c:v>4.08</c:v>
                </c:pt>
                <c:pt idx="26">
                  <c:v>5.74</c:v>
                </c:pt>
                <c:pt idx="27">
                  <c:v>5.78</c:v>
                </c:pt>
                <c:pt idx="28">
                  <c:v>5.65</c:v>
                </c:pt>
                <c:pt idx="29">
                  <c:v>5.09</c:v>
                </c:pt>
                <c:pt idx="30">
                  <c:v>6.1</c:v>
                </c:pt>
                <c:pt idx="31">
                  <c:v>6.44</c:v>
                </c:pt>
                <c:pt idx="32">
                  <c:v>6.42</c:v>
                </c:pt>
                <c:pt idx="33">
                  <c:v>6.45</c:v>
                </c:pt>
                <c:pt idx="34">
                  <c:v>6.5</c:v>
                </c:pt>
                <c:pt idx="35">
                  <c:v>6.22</c:v>
                </c:pt>
                <c:pt idx="36">
                  <c:v>5.85</c:v>
                </c:pt>
                <c:pt idx="37">
                  <c:v>5.71</c:v>
                </c:pt>
                <c:pt idx="38">
                  <c:v>5.77</c:v>
                </c:pt>
                <c:pt idx="39">
                  <c:v>5.97</c:v>
                </c:pt>
                <c:pt idx="40">
                  <c:v>5.81</c:v>
                </c:pt>
                <c:pt idx="41">
                  <c:v>5.83</c:v>
                </c:pt>
                <c:pt idx="42">
                  <c:v>5.97</c:v>
                </c:pt>
                <c:pt idx="43">
                  <c:v>5.78</c:v>
                </c:pt>
                <c:pt idx="44">
                  <c:v>5.62</c:v>
                </c:pt>
              </c:numCache>
            </c:numRef>
          </c:val>
        </c:ser>
        <c:dLbls>
          <c:showLegendKey val="0"/>
          <c:showVal val="0"/>
          <c:showCatName val="0"/>
          <c:showSerName val="0"/>
          <c:showPercent val="0"/>
          <c:showBubbleSize val="0"/>
        </c:dLbls>
        <c:gapWidth val="150"/>
        <c:axId val="34661504"/>
        <c:axId val="34663424"/>
      </c:barChart>
      <c:catAx>
        <c:axId val="34661504"/>
        <c:scaling>
          <c:orientation val="minMax"/>
        </c:scaling>
        <c:delete val="0"/>
        <c:axPos val="b"/>
        <c:title>
          <c:tx>
            <c:rich>
              <a:bodyPr/>
              <a:lstStyle/>
              <a:p>
                <a:pPr>
                  <a:defRPr/>
                </a:pPr>
                <a:r>
                  <a:rPr lang="en-US" sz="1600" dirty="0"/>
                  <a:t>Site number</a:t>
                </a:r>
              </a:p>
            </c:rich>
          </c:tx>
          <c:layout/>
          <c:overlay val="0"/>
        </c:title>
        <c:majorTickMark val="none"/>
        <c:minorTickMark val="none"/>
        <c:tickLblPos val="nextTo"/>
        <c:crossAx val="34663424"/>
        <c:crosses val="autoZero"/>
        <c:auto val="1"/>
        <c:lblAlgn val="ctr"/>
        <c:lblOffset val="100"/>
        <c:noMultiLvlLbl val="0"/>
      </c:catAx>
      <c:valAx>
        <c:axId val="34663424"/>
        <c:scaling>
          <c:orientation val="minMax"/>
        </c:scaling>
        <c:delete val="0"/>
        <c:axPos val="l"/>
        <c:title>
          <c:tx>
            <c:rich>
              <a:bodyPr/>
              <a:lstStyle/>
              <a:p>
                <a:pPr>
                  <a:defRPr/>
                </a:pPr>
                <a:r>
                  <a:rPr lang="en-US" sz="1600" dirty="0"/>
                  <a:t>Initial pH</a:t>
                </a:r>
              </a:p>
            </c:rich>
          </c:tx>
          <c:layout/>
          <c:overlay val="0"/>
        </c:title>
        <c:numFmt formatCode="General" sourceLinked="1"/>
        <c:majorTickMark val="out"/>
        <c:minorTickMark val="none"/>
        <c:tickLblPos val="nextTo"/>
        <c:crossAx val="34661504"/>
        <c:crosses val="autoZero"/>
        <c:crossBetween val="between"/>
      </c:valAx>
    </c:plotArea>
    <c:plotVisOnly val="1"/>
    <c:dispBlanksAs val="gap"/>
    <c:showDLblsOverMax val="0"/>
  </c:chart>
  <c:spPr>
    <a:solidFill>
      <a:sysClr val="window" lastClr="FFFFFF"/>
    </a:solidFill>
    <a:ln>
      <a:solidFill>
        <a:sysClr val="windowText" lastClr="000000"/>
      </a:solidFill>
    </a:ln>
  </c:sp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title>
      <c:tx>
        <c:rich>
          <a:bodyPr/>
          <a:lstStyle/>
          <a:p>
            <a:pPr>
              <a:defRPr/>
            </a:pPr>
            <a:r>
              <a:rPr lang="en-US"/>
              <a:t>Electrical</a:t>
            </a:r>
            <a:r>
              <a:rPr lang="en-US" baseline="0"/>
              <a:t> conductivity</a:t>
            </a:r>
            <a:endParaRPr lang="en-US"/>
          </a:p>
        </c:rich>
      </c:tx>
      <c:layout>
        <c:manualLayout>
          <c:xMode val="edge"/>
          <c:yMode val="edge"/>
          <c:x val="0.29473747742459727"/>
          <c:y val="2.6099921597479609E-2"/>
        </c:manualLayout>
      </c:layout>
      <c:overlay val="0"/>
    </c:title>
    <c:autoTitleDeleted val="0"/>
    <c:plotArea>
      <c:layout>
        <c:manualLayout>
          <c:layoutTarget val="inner"/>
          <c:xMode val="edge"/>
          <c:yMode val="edge"/>
          <c:x val="0.13030825618813532"/>
          <c:y val="0.16697444069491313"/>
          <c:w val="0.79103990856035356"/>
          <c:h val="0.59199100478870181"/>
        </c:manualLayout>
      </c:layout>
      <c:barChart>
        <c:barDir val="col"/>
        <c:grouping val="clustered"/>
        <c:varyColors val="0"/>
        <c:ser>
          <c:idx val="0"/>
          <c:order val="0"/>
          <c:tx>
            <c:strRef>
              <c:f>Sheet2!$B$1</c:f>
              <c:strCache>
                <c:ptCount val="1"/>
                <c:pt idx="0">
                  <c:v>EC (mS)</c:v>
                </c:pt>
              </c:strCache>
            </c:strRef>
          </c:tx>
          <c:invertIfNegative val="0"/>
          <c:val>
            <c:numRef>
              <c:f>Sheet2!$B$2:$B$46</c:f>
              <c:numCache>
                <c:formatCode>General</c:formatCode>
                <c:ptCount val="45"/>
                <c:pt idx="0">
                  <c:v>0.01</c:v>
                </c:pt>
                <c:pt idx="1">
                  <c:v>0.08</c:v>
                </c:pt>
                <c:pt idx="2">
                  <c:v>0.04</c:v>
                </c:pt>
                <c:pt idx="3">
                  <c:v>0.04</c:v>
                </c:pt>
                <c:pt idx="4">
                  <c:v>0.1</c:v>
                </c:pt>
                <c:pt idx="5">
                  <c:v>0.06</c:v>
                </c:pt>
                <c:pt idx="6">
                  <c:v>0.03</c:v>
                </c:pt>
                <c:pt idx="7">
                  <c:v>0.06</c:v>
                </c:pt>
                <c:pt idx="8">
                  <c:v>0.02</c:v>
                </c:pt>
                <c:pt idx="9">
                  <c:v>7.0000000000000007E-2</c:v>
                </c:pt>
                <c:pt idx="10">
                  <c:v>0.05</c:v>
                </c:pt>
                <c:pt idx="11">
                  <c:v>0.08</c:v>
                </c:pt>
                <c:pt idx="12">
                  <c:v>0.1</c:v>
                </c:pt>
                <c:pt idx="13">
                  <c:v>7.0000000000000007E-2</c:v>
                </c:pt>
                <c:pt idx="14">
                  <c:v>7.0000000000000007E-2</c:v>
                </c:pt>
                <c:pt idx="15">
                  <c:v>7.0000000000000007E-2</c:v>
                </c:pt>
                <c:pt idx="16">
                  <c:v>0.06</c:v>
                </c:pt>
                <c:pt idx="17">
                  <c:v>0.09</c:v>
                </c:pt>
                <c:pt idx="18">
                  <c:v>0.06</c:v>
                </c:pt>
                <c:pt idx="19">
                  <c:v>0.08</c:v>
                </c:pt>
                <c:pt idx="20">
                  <c:v>0.08</c:v>
                </c:pt>
                <c:pt idx="21">
                  <c:v>0.08</c:v>
                </c:pt>
                <c:pt idx="22">
                  <c:v>0.06</c:v>
                </c:pt>
                <c:pt idx="23">
                  <c:v>0.09</c:v>
                </c:pt>
                <c:pt idx="24">
                  <c:v>0.09</c:v>
                </c:pt>
                <c:pt idx="25">
                  <c:v>0.1</c:v>
                </c:pt>
                <c:pt idx="26">
                  <c:v>0.06</c:v>
                </c:pt>
                <c:pt idx="27">
                  <c:v>0.08</c:v>
                </c:pt>
                <c:pt idx="28">
                  <c:v>0.09</c:v>
                </c:pt>
                <c:pt idx="29">
                  <c:v>0.08</c:v>
                </c:pt>
                <c:pt idx="30">
                  <c:v>0.06</c:v>
                </c:pt>
                <c:pt idx="31">
                  <c:v>0.06</c:v>
                </c:pt>
                <c:pt idx="32">
                  <c:v>0.08</c:v>
                </c:pt>
                <c:pt idx="33">
                  <c:v>0.08</c:v>
                </c:pt>
                <c:pt idx="34">
                  <c:v>0.08</c:v>
                </c:pt>
                <c:pt idx="35">
                  <c:v>7.0000000000000007E-2</c:v>
                </c:pt>
                <c:pt idx="36">
                  <c:v>0.04</c:v>
                </c:pt>
                <c:pt idx="37">
                  <c:v>0.08</c:v>
                </c:pt>
                <c:pt idx="38">
                  <c:v>0.06</c:v>
                </c:pt>
                <c:pt idx="39">
                  <c:v>0.03</c:v>
                </c:pt>
                <c:pt idx="40">
                  <c:v>0.01</c:v>
                </c:pt>
                <c:pt idx="41">
                  <c:v>0.02</c:v>
                </c:pt>
                <c:pt idx="42">
                  <c:v>0.01</c:v>
                </c:pt>
                <c:pt idx="43">
                  <c:v>0.01</c:v>
                </c:pt>
                <c:pt idx="44">
                  <c:v>0.03</c:v>
                </c:pt>
              </c:numCache>
            </c:numRef>
          </c:val>
        </c:ser>
        <c:dLbls>
          <c:showLegendKey val="0"/>
          <c:showVal val="0"/>
          <c:showCatName val="0"/>
          <c:showSerName val="0"/>
          <c:showPercent val="0"/>
          <c:showBubbleSize val="0"/>
        </c:dLbls>
        <c:gapWidth val="150"/>
        <c:axId val="34668544"/>
        <c:axId val="34670464"/>
      </c:barChart>
      <c:catAx>
        <c:axId val="34668544"/>
        <c:scaling>
          <c:orientation val="minMax"/>
        </c:scaling>
        <c:delete val="0"/>
        <c:axPos val="b"/>
        <c:title>
          <c:tx>
            <c:rich>
              <a:bodyPr/>
              <a:lstStyle/>
              <a:p>
                <a:pPr>
                  <a:defRPr/>
                </a:pPr>
                <a:r>
                  <a:rPr lang="en-US" sz="1600" dirty="0"/>
                  <a:t>Site number</a:t>
                </a:r>
              </a:p>
            </c:rich>
          </c:tx>
          <c:layout/>
          <c:overlay val="0"/>
        </c:title>
        <c:majorTickMark val="none"/>
        <c:minorTickMark val="none"/>
        <c:tickLblPos val="nextTo"/>
        <c:crossAx val="34670464"/>
        <c:crosses val="autoZero"/>
        <c:auto val="1"/>
        <c:lblAlgn val="ctr"/>
        <c:lblOffset val="100"/>
        <c:noMultiLvlLbl val="0"/>
      </c:catAx>
      <c:valAx>
        <c:axId val="34670464"/>
        <c:scaling>
          <c:orientation val="minMax"/>
        </c:scaling>
        <c:delete val="0"/>
        <c:axPos val="l"/>
        <c:title>
          <c:tx>
            <c:rich>
              <a:bodyPr/>
              <a:lstStyle/>
              <a:p>
                <a:pPr>
                  <a:defRPr/>
                </a:pPr>
                <a:r>
                  <a:rPr lang="en-US" sz="1600" dirty="0"/>
                  <a:t>EC (</a:t>
                </a:r>
                <a:r>
                  <a:rPr lang="en-US" sz="1600" dirty="0" err="1"/>
                  <a:t>mS</a:t>
                </a:r>
                <a:r>
                  <a:rPr lang="en-US" sz="1600" dirty="0"/>
                  <a:t>/cm)</a:t>
                </a:r>
              </a:p>
            </c:rich>
          </c:tx>
          <c:layout/>
          <c:overlay val="0"/>
        </c:title>
        <c:numFmt formatCode="General" sourceLinked="1"/>
        <c:majorTickMark val="out"/>
        <c:minorTickMark val="none"/>
        <c:tickLblPos val="nextTo"/>
        <c:crossAx val="34668544"/>
        <c:crosses val="autoZero"/>
        <c:crossBetween val="between"/>
      </c:valAx>
    </c:plotArea>
    <c:plotVisOnly val="1"/>
    <c:dispBlanksAs val="gap"/>
    <c:showDLblsOverMax val="0"/>
  </c:chart>
  <c:spPr>
    <a:ln>
      <a:solidFill>
        <a:sysClr val="windowText" lastClr="000000"/>
      </a:solidFill>
    </a:ln>
  </c:spPr>
  <c:externalData r:id="rId2">
    <c:autoUpdate val="0"/>
  </c:externalData>
  <c:userShapes r:id="rId3"/>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7"/>
    </mc:Choice>
    <mc:Fallback>
      <c:style val="27"/>
    </mc:Fallback>
  </mc:AlternateContent>
  <c:clrMapOvr bg1="lt1" tx1="dk1" bg2="lt2" tx2="dk2" accent1="accent1" accent2="accent2" accent3="accent3" accent4="accent4" accent5="accent5" accent6="accent6" hlink="hlink" folHlink="folHlink"/>
  <c:chart>
    <c:title>
      <c:tx>
        <c:rich>
          <a:bodyPr/>
          <a:lstStyle/>
          <a:p>
            <a:pPr>
              <a:defRPr/>
            </a:pPr>
            <a:r>
              <a:rPr lang="en-US" dirty="0"/>
              <a:t>Available </a:t>
            </a:r>
            <a:r>
              <a:rPr lang="en-US" dirty="0" smtClean="0"/>
              <a:t>phosphorous </a:t>
            </a:r>
            <a:endParaRPr lang="en-US" dirty="0"/>
          </a:p>
        </c:rich>
      </c:tx>
      <c:layout/>
      <c:overlay val="0"/>
    </c:title>
    <c:autoTitleDeleted val="0"/>
    <c:plotArea>
      <c:layout>
        <c:manualLayout>
          <c:layoutTarget val="inner"/>
          <c:xMode val="edge"/>
          <c:yMode val="edge"/>
          <c:x val="0.20617984192653885"/>
          <c:y val="0.14453912010998626"/>
          <c:w val="0.73417708379672875"/>
          <c:h val="0.64130983627046623"/>
        </c:manualLayout>
      </c:layout>
      <c:barChart>
        <c:barDir val="col"/>
        <c:grouping val="clustered"/>
        <c:varyColors val="0"/>
        <c:ser>
          <c:idx val="0"/>
          <c:order val="0"/>
          <c:tx>
            <c:strRef>
              <c:f>Sheet2!$C$1</c:f>
              <c:strCache>
                <c:ptCount val="1"/>
                <c:pt idx="0">
                  <c:v>Available Phosporous (mg/Kg)</c:v>
                </c:pt>
              </c:strCache>
            </c:strRef>
          </c:tx>
          <c:invertIfNegative val="0"/>
          <c:val>
            <c:numRef>
              <c:f>Sheet2!$C$2:$C$46</c:f>
              <c:numCache>
                <c:formatCode>General</c:formatCode>
                <c:ptCount val="45"/>
                <c:pt idx="0">
                  <c:v>97.6</c:v>
                </c:pt>
                <c:pt idx="1">
                  <c:v>229.3</c:v>
                </c:pt>
                <c:pt idx="2">
                  <c:v>157</c:v>
                </c:pt>
                <c:pt idx="3">
                  <c:v>114.2</c:v>
                </c:pt>
                <c:pt idx="4">
                  <c:v>146.1</c:v>
                </c:pt>
                <c:pt idx="5">
                  <c:v>140.4</c:v>
                </c:pt>
                <c:pt idx="6">
                  <c:v>72.7</c:v>
                </c:pt>
                <c:pt idx="7">
                  <c:v>240.2</c:v>
                </c:pt>
                <c:pt idx="8">
                  <c:v>33.200000000000003</c:v>
                </c:pt>
                <c:pt idx="9">
                  <c:v>192.5</c:v>
                </c:pt>
                <c:pt idx="10">
                  <c:v>200.5</c:v>
                </c:pt>
                <c:pt idx="11">
                  <c:v>104.8</c:v>
                </c:pt>
                <c:pt idx="12">
                  <c:v>311</c:v>
                </c:pt>
                <c:pt idx="13">
                  <c:v>213.6</c:v>
                </c:pt>
                <c:pt idx="14">
                  <c:v>206</c:v>
                </c:pt>
                <c:pt idx="15">
                  <c:v>24.3</c:v>
                </c:pt>
                <c:pt idx="16">
                  <c:v>42.9</c:v>
                </c:pt>
                <c:pt idx="17">
                  <c:v>201</c:v>
                </c:pt>
                <c:pt idx="18">
                  <c:v>110.8</c:v>
                </c:pt>
                <c:pt idx="19">
                  <c:v>132.1</c:v>
                </c:pt>
                <c:pt idx="20">
                  <c:v>151.80000000000001</c:v>
                </c:pt>
                <c:pt idx="21">
                  <c:v>181.4</c:v>
                </c:pt>
                <c:pt idx="22">
                  <c:v>190.7</c:v>
                </c:pt>
                <c:pt idx="23">
                  <c:v>171.4</c:v>
                </c:pt>
                <c:pt idx="24">
                  <c:v>205</c:v>
                </c:pt>
                <c:pt idx="25">
                  <c:v>70.5</c:v>
                </c:pt>
                <c:pt idx="26">
                  <c:v>117.8</c:v>
                </c:pt>
                <c:pt idx="27">
                  <c:v>112.7</c:v>
                </c:pt>
                <c:pt idx="28">
                  <c:v>132.1</c:v>
                </c:pt>
                <c:pt idx="29">
                  <c:v>73.599999999999994</c:v>
                </c:pt>
                <c:pt idx="30">
                  <c:v>111.2</c:v>
                </c:pt>
                <c:pt idx="31">
                  <c:v>299.3</c:v>
                </c:pt>
                <c:pt idx="32">
                  <c:v>192.6</c:v>
                </c:pt>
                <c:pt idx="33">
                  <c:v>191.1</c:v>
                </c:pt>
                <c:pt idx="34">
                  <c:v>250.9</c:v>
                </c:pt>
                <c:pt idx="35">
                  <c:v>382.5</c:v>
                </c:pt>
                <c:pt idx="36">
                  <c:v>205.9</c:v>
                </c:pt>
                <c:pt idx="37">
                  <c:v>127.9</c:v>
                </c:pt>
                <c:pt idx="38">
                  <c:v>175.5</c:v>
                </c:pt>
                <c:pt idx="39">
                  <c:v>160.4</c:v>
                </c:pt>
                <c:pt idx="40">
                  <c:v>176.5</c:v>
                </c:pt>
                <c:pt idx="41">
                  <c:v>154</c:v>
                </c:pt>
                <c:pt idx="42">
                  <c:v>68.400000000000006</c:v>
                </c:pt>
                <c:pt idx="43">
                  <c:v>100.8</c:v>
                </c:pt>
                <c:pt idx="44">
                  <c:v>104.2</c:v>
                </c:pt>
              </c:numCache>
            </c:numRef>
          </c:val>
        </c:ser>
        <c:dLbls>
          <c:showLegendKey val="0"/>
          <c:showVal val="0"/>
          <c:showCatName val="0"/>
          <c:showSerName val="0"/>
          <c:showPercent val="0"/>
          <c:showBubbleSize val="0"/>
        </c:dLbls>
        <c:gapWidth val="150"/>
        <c:axId val="100142080"/>
        <c:axId val="100172928"/>
      </c:barChart>
      <c:catAx>
        <c:axId val="100142080"/>
        <c:scaling>
          <c:orientation val="minMax"/>
        </c:scaling>
        <c:delete val="0"/>
        <c:axPos val="b"/>
        <c:title>
          <c:tx>
            <c:rich>
              <a:bodyPr/>
              <a:lstStyle/>
              <a:p>
                <a:pPr>
                  <a:defRPr/>
                </a:pPr>
                <a:r>
                  <a:rPr lang="en-US" sz="1600" dirty="0"/>
                  <a:t>Site number</a:t>
                </a:r>
              </a:p>
            </c:rich>
          </c:tx>
          <c:layout/>
          <c:overlay val="0"/>
        </c:title>
        <c:majorTickMark val="none"/>
        <c:minorTickMark val="none"/>
        <c:tickLblPos val="nextTo"/>
        <c:crossAx val="100172928"/>
        <c:crosses val="autoZero"/>
        <c:auto val="1"/>
        <c:lblAlgn val="ctr"/>
        <c:lblOffset val="100"/>
        <c:noMultiLvlLbl val="0"/>
      </c:catAx>
      <c:valAx>
        <c:axId val="100172928"/>
        <c:scaling>
          <c:orientation val="minMax"/>
        </c:scaling>
        <c:delete val="0"/>
        <c:axPos val="l"/>
        <c:title>
          <c:tx>
            <c:rich>
              <a:bodyPr/>
              <a:lstStyle/>
              <a:p>
                <a:pPr>
                  <a:defRPr/>
                </a:pPr>
                <a:r>
                  <a:rPr lang="en-US" sz="1600" dirty="0"/>
                  <a:t>Available phosphorous (mg/Kg)</a:t>
                </a:r>
              </a:p>
            </c:rich>
          </c:tx>
          <c:layout/>
          <c:overlay val="0"/>
        </c:title>
        <c:numFmt formatCode="General" sourceLinked="1"/>
        <c:majorTickMark val="out"/>
        <c:minorTickMark val="none"/>
        <c:tickLblPos val="nextTo"/>
        <c:crossAx val="100142080"/>
        <c:crosses val="autoZero"/>
        <c:crossBetween val="between"/>
      </c:valAx>
    </c:plotArea>
    <c:plotVisOnly val="1"/>
    <c:dispBlanksAs val="gap"/>
    <c:showDLblsOverMax val="0"/>
  </c:chart>
  <c:spPr>
    <a:ln>
      <a:solidFill>
        <a:sysClr val="windowText" lastClr="000000"/>
      </a:solidFill>
    </a:ln>
  </c:spPr>
  <c:externalData r:id="rId2">
    <c:autoUpdate val="0"/>
  </c:externalData>
  <c:userShapes r:id="rId3"/>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title>
      <c:tx>
        <c:rich>
          <a:bodyPr/>
          <a:lstStyle/>
          <a:p>
            <a:pPr>
              <a:defRPr/>
            </a:pPr>
            <a:r>
              <a:rPr lang="en-US"/>
              <a:t>Available potassium </a:t>
            </a:r>
          </a:p>
        </c:rich>
      </c:tx>
      <c:layout/>
      <c:overlay val="0"/>
    </c:title>
    <c:autoTitleDeleted val="0"/>
    <c:plotArea>
      <c:layout>
        <c:manualLayout>
          <c:layoutTarget val="inner"/>
          <c:xMode val="edge"/>
          <c:yMode val="edge"/>
          <c:x val="0.21771850385565047"/>
          <c:y val="0.16871935215415146"/>
          <c:w val="0.72601049409754392"/>
          <c:h val="0.61712918507137826"/>
        </c:manualLayout>
      </c:layout>
      <c:barChart>
        <c:barDir val="col"/>
        <c:grouping val="clustered"/>
        <c:varyColors val="0"/>
        <c:ser>
          <c:idx val="0"/>
          <c:order val="0"/>
          <c:tx>
            <c:strRef>
              <c:f>Sheet2!$D$1</c:f>
              <c:strCache>
                <c:ptCount val="1"/>
                <c:pt idx="0">
                  <c:v>Available potassium(mg/Kg)</c:v>
                </c:pt>
              </c:strCache>
            </c:strRef>
          </c:tx>
          <c:invertIfNegative val="0"/>
          <c:val>
            <c:numRef>
              <c:f>Sheet2!$D$2:$D$46</c:f>
              <c:numCache>
                <c:formatCode>General</c:formatCode>
                <c:ptCount val="45"/>
                <c:pt idx="0">
                  <c:v>77</c:v>
                </c:pt>
                <c:pt idx="1">
                  <c:v>229</c:v>
                </c:pt>
                <c:pt idx="2">
                  <c:v>266</c:v>
                </c:pt>
                <c:pt idx="3">
                  <c:v>90</c:v>
                </c:pt>
                <c:pt idx="4">
                  <c:v>161</c:v>
                </c:pt>
                <c:pt idx="5">
                  <c:v>156</c:v>
                </c:pt>
                <c:pt idx="6">
                  <c:v>125</c:v>
                </c:pt>
                <c:pt idx="7">
                  <c:v>156</c:v>
                </c:pt>
                <c:pt idx="8">
                  <c:v>195</c:v>
                </c:pt>
                <c:pt idx="9">
                  <c:v>540</c:v>
                </c:pt>
                <c:pt idx="10">
                  <c:v>165</c:v>
                </c:pt>
                <c:pt idx="11">
                  <c:v>240</c:v>
                </c:pt>
                <c:pt idx="12">
                  <c:v>208</c:v>
                </c:pt>
                <c:pt idx="13">
                  <c:v>344</c:v>
                </c:pt>
                <c:pt idx="14">
                  <c:v>550</c:v>
                </c:pt>
                <c:pt idx="15">
                  <c:v>162</c:v>
                </c:pt>
                <c:pt idx="16">
                  <c:v>180</c:v>
                </c:pt>
                <c:pt idx="17">
                  <c:v>133</c:v>
                </c:pt>
                <c:pt idx="18">
                  <c:v>184</c:v>
                </c:pt>
                <c:pt idx="19">
                  <c:v>407</c:v>
                </c:pt>
                <c:pt idx="20">
                  <c:v>174</c:v>
                </c:pt>
                <c:pt idx="21">
                  <c:v>274</c:v>
                </c:pt>
                <c:pt idx="22">
                  <c:v>204</c:v>
                </c:pt>
                <c:pt idx="23">
                  <c:v>200</c:v>
                </c:pt>
                <c:pt idx="24">
                  <c:v>154</c:v>
                </c:pt>
                <c:pt idx="25">
                  <c:v>104</c:v>
                </c:pt>
                <c:pt idx="26">
                  <c:v>216</c:v>
                </c:pt>
                <c:pt idx="27">
                  <c:v>169</c:v>
                </c:pt>
                <c:pt idx="28">
                  <c:v>414</c:v>
                </c:pt>
                <c:pt idx="29">
                  <c:v>251</c:v>
                </c:pt>
                <c:pt idx="30">
                  <c:v>113</c:v>
                </c:pt>
                <c:pt idx="31">
                  <c:v>262</c:v>
                </c:pt>
                <c:pt idx="32">
                  <c:v>454</c:v>
                </c:pt>
                <c:pt idx="33">
                  <c:v>244</c:v>
                </c:pt>
                <c:pt idx="34">
                  <c:v>369</c:v>
                </c:pt>
                <c:pt idx="35">
                  <c:v>456</c:v>
                </c:pt>
                <c:pt idx="36">
                  <c:v>124</c:v>
                </c:pt>
                <c:pt idx="37">
                  <c:v>72</c:v>
                </c:pt>
                <c:pt idx="38">
                  <c:v>138</c:v>
                </c:pt>
                <c:pt idx="39">
                  <c:v>360</c:v>
                </c:pt>
                <c:pt idx="40">
                  <c:v>117</c:v>
                </c:pt>
                <c:pt idx="41">
                  <c:v>71</c:v>
                </c:pt>
                <c:pt idx="42">
                  <c:v>266</c:v>
                </c:pt>
                <c:pt idx="43">
                  <c:v>242</c:v>
                </c:pt>
                <c:pt idx="44">
                  <c:v>198</c:v>
                </c:pt>
              </c:numCache>
            </c:numRef>
          </c:val>
        </c:ser>
        <c:dLbls>
          <c:showLegendKey val="0"/>
          <c:showVal val="0"/>
          <c:showCatName val="0"/>
          <c:showSerName val="0"/>
          <c:showPercent val="0"/>
          <c:showBubbleSize val="0"/>
        </c:dLbls>
        <c:gapWidth val="150"/>
        <c:axId val="113870720"/>
        <c:axId val="113872896"/>
      </c:barChart>
      <c:catAx>
        <c:axId val="113870720"/>
        <c:scaling>
          <c:orientation val="minMax"/>
        </c:scaling>
        <c:delete val="0"/>
        <c:axPos val="b"/>
        <c:title>
          <c:tx>
            <c:rich>
              <a:bodyPr/>
              <a:lstStyle/>
              <a:p>
                <a:pPr>
                  <a:defRPr/>
                </a:pPr>
                <a:r>
                  <a:rPr lang="en-US" sz="1600" dirty="0"/>
                  <a:t>Site number</a:t>
                </a:r>
              </a:p>
            </c:rich>
          </c:tx>
          <c:layout/>
          <c:overlay val="0"/>
        </c:title>
        <c:majorTickMark val="none"/>
        <c:minorTickMark val="none"/>
        <c:tickLblPos val="nextTo"/>
        <c:crossAx val="113872896"/>
        <c:crosses val="autoZero"/>
        <c:auto val="1"/>
        <c:lblAlgn val="ctr"/>
        <c:lblOffset val="100"/>
        <c:noMultiLvlLbl val="0"/>
      </c:catAx>
      <c:valAx>
        <c:axId val="113872896"/>
        <c:scaling>
          <c:orientation val="minMax"/>
        </c:scaling>
        <c:delete val="0"/>
        <c:axPos val="l"/>
        <c:title>
          <c:tx>
            <c:rich>
              <a:bodyPr/>
              <a:lstStyle/>
              <a:p>
                <a:pPr>
                  <a:defRPr/>
                </a:pPr>
                <a:r>
                  <a:rPr lang="en-US" sz="1600" dirty="0"/>
                  <a:t>Available </a:t>
                </a:r>
                <a:r>
                  <a:rPr lang="en-US" sz="1600" dirty="0" smtClean="0"/>
                  <a:t>potassium</a:t>
                </a:r>
              </a:p>
              <a:p>
                <a:pPr>
                  <a:defRPr/>
                </a:pPr>
                <a:r>
                  <a:rPr lang="en-US" sz="1600" dirty="0" smtClean="0"/>
                  <a:t> (mg/Kg</a:t>
                </a:r>
                <a:r>
                  <a:rPr lang="en-US" sz="1600" dirty="0"/>
                  <a:t>)</a:t>
                </a:r>
              </a:p>
            </c:rich>
          </c:tx>
          <c:layout>
            <c:manualLayout>
              <c:xMode val="edge"/>
              <c:yMode val="edge"/>
              <c:x val="4.4018683846767335E-4"/>
              <c:y val="0.23761471305448517"/>
            </c:manualLayout>
          </c:layout>
          <c:overlay val="0"/>
        </c:title>
        <c:numFmt formatCode="General" sourceLinked="1"/>
        <c:majorTickMark val="out"/>
        <c:minorTickMark val="none"/>
        <c:tickLblPos val="nextTo"/>
        <c:crossAx val="113870720"/>
        <c:crosses val="autoZero"/>
        <c:crossBetween val="between"/>
      </c:valAx>
    </c:plotArea>
    <c:plotVisOnly val="1"/>
    <c:dispBlanksAs val="gap"/>
    <c:showDLblsOverMax val="0"/>
  </c:chart>
  <c:spPr>
    <a:solidFill>
      <a:sysClr val="window" lastClr="FFFFFF"/>
    </a:solidFill>
    <a:ln>
      <a:solidFill>
        <a:sysClr val="windowText" lastClr="000000"/>
      </a:solidFill>
    </a:ln>
  </c:spPr>
  <c:externalData r:id="rId2">
    <c:autoUpdate val="0"/>
  </c:externalData>
  <c:userShapes r:id="rId3"/>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title>
      <c:layout/>
      <c:overlay val="0"/>
    </c:title>
    <c:autoTitleDeleted val="0"/>
    <c:plotArea>
      <c:layout>
        <c:manualLayout>
          <c:layoutTarget val="inner"/>
          <c:xMode val="edge"/>
          <c:yMode val="edge"/>
          <c:x val="0.20862835248467973"/>
          <c:y val="0.20542457928053112"/>
          <c:w val="0.75814886011680749"/>
          <c:h val="0.61523892234058974"/>
        </c:manualLayout>
      </c:layout>
      <c:barChart>
        <c:barDir val="col"/>
        <c:grouping val="clustered"/>
        <c:varyColors val="0"/>
        <c:ser>
          <c:idx val="0"/>
          <c:order val="0"/>
          <c:tx>
            <c:strRef>
              <c:f>Sheet2!$G$1</c:f>
              <c:strCache>
                <c:ptCount val="1"/>
                <c:pt idx="0">
                  <c:v>Cation exchange capacity</c:v>
                </c:pt>
              </c:strCache>
            </c:strRef>
          </c:tx>
          <c:invertIfNegative val="0"/>
          <c:val>
            <c:numRef>
              <c:f>Sheet2!$G$2:$G$46</c:f>
              <c:numCache>
                <c:formatCode>General</c:formatCode>
                <c:ptCount val="45"/>
                <c:pt idx="0">
                  <c:v>18</c:v>
                </c:pt>
                <c:pt idx="1">
                  <c:v>24</c:v>
                </c:pt>
                <c:pt idx="2">
                  <c:v>14</c:v>
                </c:pt>
                <c:pt idx="3">
                  <c:v>36</c:v>
                </c:pt>
                <c:pt idx="4">
                  <c:v>26</c:v>
                </c:pt>
                <c:pt idx="5">
                  <c:v>10</c:v>
                </c:pt>
                <c:pt idx="6">
                  <c:v>46</c:v>
                </c:pt>
                <c:pt idx="7">
                  <c:v>52</c:v>
                </c:pt>
                <c:pt idx="8">
                  <c:v>30</c:v>
                </c:pt>
                <c:pt idx="9">
                  <c:v>34</c:v>
                </c:pt>
                <c:pt idx="10">
                  <c:v>24</c:v>
                </c:pt>
                <c:pt idx="11">
                  <c:v>18</c:v>
                </c:pt>
                <c:pt idx="12">
                  <c:v>34</c:v>
                </c:pt>
                <c:pt idx="13">
                  <c:v>26</c:v>
                </c:pt>
                <c:pt idx="14">
                  <c:v>28</c:v>
                </c:pt>
                <c:pt idx="15">
                  <c:v>22</c:v>
                </c:pt>
                <c:pt idx="16">
                  <c:v>22</c:v>
                </c:pt>
                <c:pt idx="17">
                  <c:v>18</c:v>
                </c:pt>
                <c:pt idx="18">
                  <c:v>26</c:v>
                </c:pt>
                <c:pt idx="19">
                  <c:v>52</c:v>
                </c:pt>
                <c:pt idx="20">
                  <c:v>20</c:v>
                </c:pt>
                <c:pt idx="21">
                  <c:v>6</c:v>
                </c:pt>
                <c:pt idx="22">
                  <c:v>18</c:v>
                </c:pt>
                <c:pt idx="23">
                  <c:v>16</c:v>
                </c:pt>
                <c:pt idx="24">
                  <c:v>22</c:v>
                </c:pt>
                <c:pt idx="25">
                  <c:v>18</c:v>
                </c:pt>
                <c:pt idx="26">
                  <c:v>16</c:v>
                </c:pt>
                <c:pt idx="27">
                  <c:v>18</c:v>
                </c:pt>
                <c:pt idx="28">
                  <c:v>20</c:v>
                </c:pt>
                <c:pt idx="29">
                  <c:v>18</c:v>
                </c:pt>
                <c:pt idx="30">
                  <c:v>8</c:v>
                </c:pt>
                <c:pt idx="31">
                  <c:v>18</c:v>
                </c:pt>
                <c:pt idx="32">
                  <c:v>14</c:v>
                </c:pt>
                <c:pt idx="33">
                  <c:v>42</c:v>
                </c:pt>
                <c:pt idx="34">
                  <c:v>30</c:v>
                </c:pt>
                <c:pt idx="35">
                  <c:v>18</c:v>
                </c:pt>
                <c:pt idx="36">
                  <c:v>20</c:v>
                </c:pt>
                <c:pt idx="37">
                  <c:v>10</c:v>
                </c:pt>
                <c:pt idx="38">
                  <c:v>20</c:v>
                </c:pt>
                <c:pt idx="39">
                  <c:v>32</c:v>
                </c:pt>
                <c:pt idx="40">
                  <c:v>8</c:v>
                </c:pt>
                <c:pt idx="41">
                  <c:v>10</c:v>
                </c:pt>
                <c:pt idx="42">
                  <c:v>16</c:v>
                </c:pt>
                <c:pt idx="43">
                  <c:v>24</c:v>
                </c:pt>
                <c:pt idx="44">
                  <c:v>18</c:v>
                </c:pt>
              </c:numCache>
            </c:numRef>
          </c:val>
        </c:ser>
        <c:dLbls>
          <c:showLegendKey val="0"/>
          <c:showVal val="0"/>
          <c:showCatName val="0"/>
          <c:showSerName val="0"/>
          <c:showPercent val="0"/>
          <c:showBubbleSize val="0"/>
        </c:dLbls>
        <c:gapWidth val="150"/>
        <c:axId val="113925504"/>
        <c:axId val="114238976"/>
      </c:barChart>
      <c:catAx>
        <c:axId val="113925504"/>
        <c:scaling>
          <c:orientation val="minMax"/>
        </c:scaling>
        <c:delete val="0"/>
        <c:axPos val="b"/>
        <c:title>
          <c:tx>
            <c:rich>
              <a:bodyPr/>
              <a:lstStyle/>
              <a:p>
                <a:pPr>
                  <a:defRPr/>
                </a:pPr>
                <a:r>
                  <a:rPr lang="en-US" sz="1600" dirty="0"/>
                  <a:t>Site number</a:t>
                </a:r>
              </a:p>
            </c:rich>
          </c:tx>
          <c:layout/>
          <c:overlay val="0"/>
        </c:title>
        <c:majorTickMark val="none"/>
        <c:minorTickMark val="none"/>
        <c:tickLblPos val="nextTo"/>
        <c:crossAx val="114238976"/>
        <c:crosses val="autoZero"/>
        <c:auto val="1"/>
        <c:lblAlgn val="ctr"/>
        <c:lblOffset val="100"/>
        <c:noMultiLvlLbl val="0"/>
      </c:catAx>
      <c:valAx>
        <c:axId val="114238976"/>
        <c:scaling>
          <c:orientation val="minMax"/>
        </c:scaling>
        <c:delete val="0"/>
        <c:axPos val="l"/>
        <c:title>
          <c:tx>
            <c:rich>
              <a:bodyPr/>
              <a:lstStyle/>
              <a:p>
                <a:pPr>
                  <a:defRPr/>
                </a:pPr>
                <a:r>
                  <a:rPr lang="en-US" sz="1600" dirty="0" err="1"/>
                  <a:t>Cation</a:t>
                </a:r>
                <a:r>
                  <a:rPr lang="en-US" sz="1600" dirty="0"/>
                  <a:t> exchange capacity </a:t>
                </a:r>
              </a:p>
              <a:p>
                <a:pPr>
                  <a:defRPr/>
                </a:pPr>
                <a:r>
                  <a:rPr lang="en-US" sz="1600" dirty="0"/>
                  <a:t>(</a:t>
                </a:r>
                <a:r>
                  <a:rPr lang="en-US" sz="1600" dirty="0" err="1"/>
                  <a:t>Cmol</a:t>
                </a:r>
                <a:r>
                  <a:rPr lang="en-US" sz="1600" dirty="0"/>
                  <a:t>/Kg)</a:t>
                </a:r>
              </a:p>
            </c:rich>
          </c:tx>
          <c:layout>
            <c:manualLayout>
              <c:xMode val="edge"/>
              <c:yMode val="edge"/>
              <c:x val="2.2605363984674328E-2"/>
              <c:y val="0.20216640419947504"/>
            </c:manualLayout>
          </c:layout>
          <c:overlay val="0"/>
        </c:title>
        <c:numFmt formatCode="General" sourceLinked="1"/>
        <c:majorTickMark val="out"/>
        <c:minorTickMark val="none"/>
        <c:tickLblPos val="nextTo"/>
        <c:crossAx val="113925504"/>
        <c:crosses val="autoZero"/>
        <c:crossBetween val="between"/>
      </c:valAx>
    </c:plotArea>
    <c:plotVisOnly val="1"/>
    <c:dispBlanksAs val="gap"/>
    <c:showDLblsOverMax val="0"/>
  </c:chart>
  <c:spPr>
    <a:ln>
      <a:solidFill>
        <a:sysClr val="windowText" lastClr="000000"/>
      </a:solidFill>
    </a:ln>
  </c:spPr>
  <c:externalData r:id="rId2">
    <c:autoUpdate val="0"/>
  </c:externalData>
  <c:userShapes r:id="rId3"/>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title>
      <c:tx>
        <c:rich>
          <a:bodyPr/>
          <a:lstStyle/>
          <a:p>
            <a:pPr>
              <a:defRPr/>
            </a:pPr>
            <a:r>
              <a:rPr lang="en-US" dirty="0"/>
              <a:t>Organic </a:t>
            </a:r>
            <a:r>
              <a:rPr lang="en-US" dirty="0" smtClean="0"/>
              <a:t>matter</a:t>
            </a:r>
            <a:r>
              <a:rPr lang="en-US" baseline="0" dirty="0" smtClean="0"/>
              <a:t> percentage</a:t>
            </a:r>
            <a:endParaRPr lang="en-US" dirty="0"/>
          </a:p>
        </c:rich>
      </c:tx>
      <c:layout/>
      <c:overlay val="0"/>
    </c:title>
    <c:autoTitleDeleted val="0"/>
    <c:plotArea>
      <c:layout>
        <c:manualLayout>
          <c:layoutTarget val="inner"/>
          <c:xMode val="edge"/>
          <c:yMode val="edge"/>
          <c:x val="0.13790529308836397"/>
          <c:y val="0.22418742300069638"/>
          <c:w val="0.81689826413743738"/>
          <c:h val="0.56166104236970382"/>
        </c:manualLayout>
      </c:layout>
      <c:barChart>
        <c:barDir val="col"/>
        <c:grouping val="clustered"/>
        <c:varyColors val="0"/>
        <c:ser>
          <c:idx val="0"/>
          <c:order val="0"/>
          <c:tx>
            <c:strRef>
              <c:f>Sheet2!$F$1</c:f>
              <c:strCache>
                <c:ptCount val="1"/>
                <c:pt idx="0">
                  <c:v>Organic matter %</c:v>
                </c:pt>
              </c:strCache>
            </c:strRef>
          </c:tx>
          <c:invertIfNegative val="0"/>
          <c:val>
            <c:numRef>
              <c:f>Sheet2!$F$2:$F$46</c:f>
              <c:numCache>
                <c:formatCode>General</c:formatCode>
                <c:ptCount val="45"/>
                <c:pt idx="0">
                  <c:v>2.71</c:v>
                </c:pt>
                <c:pt idx="1">
                  <c:v>2.87</c:v>
                </c:pt>
                <c:pt idx="2">
                  <c:v>2.2799999999999998</c:v>
                </c:pt>
                <c:pt idx="3">
                  <c:v>3.8</c:v>
                </c:pt>
                <c:pt idx="4">
                  <c:v>3.01</c:v>
                </c:pt>
                <c:pt idx="5">
                  <c:v>2.16</c:v>
                </c:pt>
                <c:pt idx="6">
                  <c:v>3.9</c:v>
                </c:pt>
                <c:pt idx="7">
                  <c:v>4.01</c:v>
                </c:pt>
                <c:pt idx="8">
                  <c:v>2.96</c:v>
                </c:pt>
                <c:pt idx="9">
                  <c:v>2.09</c:v>
                </c:pt>
                <c:pt idx="10">
                  <c:v>2.2200000000000002</c:v>
                </c:pt>
                <c:pt idx="11">
                  <c:v>1.97</c:v>
                </c:pt>
                <c:pt idx="12">
                  <c:v>2.76</c:v>
                </c:pt>
                <c:pt idx="13">
                  <c:v>2.16</c:v>
                </c:pt>
                <c:pt idx="14">
                  <c:v>2.96</c:v>
                </c:pt>
                <c:pt idx="15">
                  <c:v>2.93</c:v>
                </c:pt>
                <c:pt idx="16">
                  <c:v>2.87</c:v>
                </c:pt>
                <c:pt idx="17">
                  <c:v>1.91</c:v>
                </c:pt>
                <c:pt idx="18">
                  <c:v>2.42</c:v>
                </c:pt>
                <c:pt idx="19">
                  <c:v>4.0599999999999996</c:v>
                </c:pt>
                <c:pt idx="20">
                  <c:v>2.98</c:v>
                </c:pt>
                <c:pt idx="21">
                  <c:v>1.42</c:v>
                </c:pt>
                <c:pt idx="22">
                  <c:v>2.89</c:v>
                </c:pt>
                <c:pt idx="23">
                  <c:v>2.4</c:v>
                </c:pt>
                <c:pt idx="24">
                  <c:v>2.2200000000000002</c:v>
                </c:pt>
                <c:pt idx="25">
                  <c:v>2.4500000000000002</c:v>
                </c:pt>
                <c:pt idx="26">
                  <c:v>2.56</c:v>
                </c:pt>
                <c:pt idx="27">
                  <c:v>2.77</c:v>
                </c:pt>
                <c:pt idx="28">
                  <c:v>3.02</c:v>
                </c:pt>
                <c:pt idx="29">
                  <c:v>2.89</c:v>
                </c:pt>
                <c:pt idx="30">
                  <c:v>1.23</c:v>
                </c:pt>
                <c:pt idx="31">
                  <c:v>1.17</c:v>
                </c:pt>
                <c:pt idx="32">
                  <c:v>2.09</c:v>
                </c:pt>
                <c:pt idx="33">
                  <c:v>3.48</c:v>
                </c:pt>
                <c:pt idx="34">
                  <c:v>3.2</c:v>
                </c:pt>
                <c:pt idx="35">
                  <c:v>2.37</c:v>
                </c:pt>
                <c:pt idx="36">
                  <c:v>1.97</c:v>
                </c:pt>
                <c:pt idx="37">
                  <c:v>2.0299999999999998</c:v>
                </c:pt>
                <c:pt idx="38">
                  <c:v>2.4300000000000002</c:v>
                </c:pt>
                <c:pt idx="39">
                  <c:v>2.52</c:v>
                </c:pt>
                <c:pt idx="40">
                  <c:v>1.1100000000000001</c:v>
                </c:pt>
                <c:pt idx="41">
                  <c:v>1.74</c:v>
                </c:pt>
                <c:pt idx="42">
                  <c:v>2.59</c:v>
                </c:pt>
                <c:pt idx="43">
                  <c:v>2.65</c:v>
                </c:pt>
                <c:pt idx="44">
                  <c:v>1.97</c:v>
                </c:pt>
              </c:numCache>
            </c:numRef>
          </c:val>
        </c:ser>
        <c:dLbls>
          <c:showLegendKey val="0"/>
          <c:showVal val="0"/>
          <c:showCatName val="0"/>
          <c:showSerName val="0"/>
          <c:showPercent val="0"/>
          <c:showBubbleSize val="0"/>
        </c:dLbls>
        <c:gapWidth val="150"/>
        <c:axId val="107100416"/>
        <c:axId val="107110784"/>
      </c:barChart>
      <c:catAx>
        <c:axId val="107100416"/>
        <c:scaling>
          <c:orientation val="minMax"/>
        </c:scaling>
        <c:delete val="0"/>
        <c:axPos val="b"/>
        <c:title>
          <c:tx>
            <c:rich>
              <a:bodyPr/>
              <a:lstStyle/>
              <a:p>
                <a:pPr>
                  <a:defRPr/>
                </a:pPr>
                <a:r>
                  <a:rPr lang="en-US" sz="1600" dirty="0"/>
                  <a:t>Site number</a:t>
                </a:r>
              </a:p>
            </c:rich>
          </c:tx>
          <c:layout/>
          <c:overlay val="0"/>
        </c:title>
        <c:majorTickMark val="none"/>
        <c:minorTickMark val="none"/>
        <c:tickLblPos val="nextTo"/>
        <c:crossAx val="107110784"/>
        <c:crosses val="autoZero"/>
        <c:auto val="1"/>
        <c:lblAlgn val="ctr"/>
        <c:lblOffset val="100"/>
        <c:noMultiLvlLbl val="0"/>
      </c:catAx>
      <c:valAx>
        <c:axId val="107110784"/>
        <c:scaling>
          <c:orientation val="minMax"/>
        </c:scaling>
        <c:delete val="0"/>
        <c:axPos val="l"/>
        <c:title>
          <c:tx>
            <c:rich>
              <a:bodyPr/>
              <a:lstStyle/>
              <a:p>
                <a:pPr>
                  <a:defRPr/>
                </a:pPr>
                <a:r>
                  <a:rPr lang="en-US" sz="1600" dirty="0"/>
                  <a:t>Organic matter %</a:t>
                </a:r>
              </a:p>
            </c:rich>
          </c:tx>
          <c:layout/>
          <c:overlay val="0"/>
        </c:title>
        <c:numFmt formatCode="General" sourceLinked="1"/>
        <c:majorTickMark val="out"/>
        <c:minorTickMark val="none"/>
        <c:tickLblPos val="nextTo"/>
        <c:crossAx val="107100416"/>
        <c:crosses val="autoZero"/>
        <c:crossBetween val="between"/>
      </c:valAx>
    </c:plotArea>
    <c:plotVisOnly val="1"/>
    <c:dispBlanksAs val="gap"/>
    <c:showDLblsOverMax val="0"/>
  </c:chart>
  <c:spPr>
    <a:ln>
      <a:solidFill>
        <a:sysClr val="windowText" lastClr="000000"/>
      </a:solidFill>
    </a:ln>
  </c:spPr>
  <c:externalData r:id="rId2">
    <c:autoUpdate val="0"/>
  </c:externalData>
  <c:userShapes r:id="rId3"/>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634873136638009E-2"/>
          <c:y val="5.3407411526545247E-2"/>
          <c:w val="0.82791787631320624"/>
          <c:h val="0.84190375051802735"/>
        </c:manualLayout>
      </c:layout>
      <c:barChart>
        <c:barDir val="col"/>
        <c:grouping val="clustered"/>
        <c:varyColors val="0"/>
        <c:ser>
          <c:idx val="0"/>
          <c:order val="0"/>
          <c:tx>
            <c:strRef>
              <c:f>Sheet1!$J$1</c:f>
              <c:strCache>
                <c:ptCount val="1"/>
                <c:pt idx="0">
                  <c:v>Initial pH</c:v>
                </c:pt>
              </c:strCache>
            </c:strRef>
          </c:tx>
          <c:invertIfNegative val="0"/>
          <c:val>
            <c:numRef>
              <c:f>Sheet1!$J$2:$J$46</c:f>
              <c:numCache>
                <c:formatCode>General</c:formatCode>
                <c:ptCount val="45"/>
                <c:pt idx="0">
                  <c:v>5.56</c:v>
                </c:pt>
                <c:pt idx="1">
                  <c:v>5.25</c:v>
                </c:pt>
                <c:pt idx="2">
                  <c:v>5.4</c:v>
                </c:pt>
                <c:pt idx="3">
                  <c:v>5.24</c:v>
                </c:pt>
                <c:pt idx="4">
                  <c:v>4.0599999999999996</c:v>
                </c:pt>
                <c:pt idx="5">
                  <c:v>5.49</c:v>
                </c:pt>
                <c:pt idx="6">
                  <c:v>6.02</c:v>
                </c:pt>
                <c:pt idx="7">
                  <c:v>5.88</c:v>
                </c:pt>
                <c:pt idx="8">
                  <c:v>5.51</c:v>
                </c:pt>
                <c:pt idx="9">
                  <c:v>6.39</c:v>
                </c:pt>
                <c:pt idx="10">
                  <c:v>5.52</c:v>
                </c:pt>
                <c:pt idx="11">
                  <c:v>5.68</c:v>
                </c:pt>
                <c:pt idx="12">
                  <c:v>4.32</c:v>
                </c:pt>
                <c:pt idx="13">
                  <c:v>6.22</c:v>
                </c:pt>
                <c:pt idx="14">
                  <c:v>5.27</c:v>
                </c:pt>
                <c:pt idx="15">
                  <c:v>4.9800000000000004</c:v>
                </c:pt>
                <c:pt idx="16">
                  <c:v>5.81</c:v>
                </c:pt>
                <c:pt idx="17">
                  <c:v>4.1500000000000004</c:v>
                </c:pt>
                <c:pt idx="18">
                  <c:v>6.37</c:v>
                </c:pt>
                <c:pt idx="19">
                  <c:v>6.47</c:v>
                </c:pt>
                <c:pt idx="20">
                  <c:v>5.46</c:v>
                </c:pt>
                <c:pt idx="21">
                  <c:v>5.73</c:v>
                </c:pt>
                <c:pt idx="22">
                  <c:v>5.83</c:v>
                </c:pt>
                <c:pt idx="23">
                  <c:v>5.6</c:v>
                </c:pt>
                <c:pt idx="24">
                  <c:v>4.8899999999999997</c:v>
                </c:pt>
                <c:pt idx="25">
                  <c:v>4.08</c:v>
                </c:pt>
                <c:pt idx="26">
                  <c:v>5.74</c:v>
                </c:pt>
                <c:pt idx="27">
                  <c:v>5.78</c:v>
                </c:pt>
                <c:pt idx="28">
                  <c:v>5.65</c:v>
                </c:pt>
                <c:pt idx="29">
                  <c:v>5.09</c:v>
                </c:pt>
                <c:pt idx="30">
                  <c:v>6.1</c:v>
                </c:pt>
                <c:pt idx="31">
                  <c:v>6.44</c:v>
                </c:pt>
                <c:pt idx="32">
                  <c:v>6.42</c:v>
                </c:pt>
                <c:pt idx="33">
                  <c:v>6.45</c:v>
                </c:pt>
                <c:pt idx="34">
                  <c:v>6.5</c:v>
                </c:pt>
                <c:pt idx="35">
                  <c:v>6.22</c:v>
                </c:pt>
                <c:pt idx="36">
                  <c:v>5.85</c:v>
                </c:pt>
                <c:pt idx="37">
                  <c:v>5.71</c:v>
                </c:pt>
                <c:pt idx="38">
                  <c:v>5.77</c:v>
                </c:pt>
                <c:pt idx="39">
                  <c:v>5.97</c:v>
                </c:pt>
                <c:pt idx="40">
                  <c:v>5.81</c:v>
                </c:pt>
                <c:pt idx="41">
                  <c:v>5.83</c:v>
                </c:pt>
                <c:pt idx="42">
                  <c:v>5.97</c:v>
                </c:pt>
                <c:pt idx="43">
                  <c:v>5.78</c:v>
                </c:pt>
                <c:pt idx="44">
                  <c:v>5.62</c:v>
                </c:pt>
              </c:numCache>
            </c:numRef>
          </c:val>
        </c:ser>
        <c:ser>
          <c:idx val="1"/>
          <c:order val="1"/>
          <c:tx>
            <c:strRef>
              <c:f>Sheet1!$K$1</c:f>
              <c:strCache>
                <c:ptCount val="1"/>
                <c:pt idx="0">
                  <c:v>Final pH</c:v>
                </c:pt>
              </c:strCache>
            </c:strRef>
          </c:tx>
          <c:invertIfNegative val="0"/>
          <c:val>
            <c:numRef>
              <c:f>Sheet1!$K$2:$K$46</c:f>
              <c:numCache>
                <c:formatCode>General</c:formatCode>
                <c:ptCount val="45"/>
                <c:pt idx="0">
                  <c:v>6.45</c:v>
                </c:pt>
                <c:pt idx="1">
                  <c:v>6.47</c:v>
                </c:pt>
                <c:pt idx="2">
                  <c:v>6.7</c:v>
                </c:pt>
                <c:pt idx="3">
                  <c:v>6.43</c:v>
                </c:pt>
                <c:pt idx="4">
                  <c:v>6.3</c:v>
                </c:pt>
                <c:pt idx="5">
                  <c:v>6.46</c:v>
                </c:pt>
                <c:pt idx="6">
                  <c:v>6.5</c:v>
                </c:pt>
                <c:pt idx="7">
                  <c:v>6.5</c:v>
                </c:pt>
                <c:pt idx="8">
                  <c:v>6.77</c:v>
                </c:pt>
                <c:pt idx="9">
                  <c:v>6.57</c:v>
                </c:pt>
                <c:pt idx="10">
                  <c:v>6.65</c:v>
                </c:pt>
                <c:pt idx="11">
                  <c:v>6.7</c:v>
                </c:pt>
                <c:pt idx="12">
                  <c:v>5.96</c:v>
                </c:pt>
                <c:pt idx="13">
                  <c:v>6.22</c:v>
                </c:pt>
                <c:pt idx="14">
                  <c:v>6.61</c:v>
                </c:pt>
                <c:pt idx="15">
                  <c:v>6.12</c:v>
                </c:pt>
                <c:pt idx="16">
                  <c:v>6.53</c:v>
                </c:pt>
                <c:pt idx="17">
                  <c:v>6.36</c:v>
                </c:pt>
                <c:pt idx="18">
                  <c:v>6.57</c:v>
                </c:pt>
                <c:pt idx="19">
                  <c:v>6.5</c:v>
                </c:pt>
                <c:pt idx="20">
                  <c:v>6.29</c:v>
                </c:pt>
                <c:pt idx="21">
                  <c:v>6.31</c:v>
                </c:pt>
                <c:pt idx="22">
                  <c:v>6.49</c:v>
                </c:pt>
                <c:pt idx="23">
                  <c:v>6.53</c:v>
                </c:pt>
                <c:pt idx="24">
                  <c:v>6.07</c:v>
                </c:pt>
                <c:pt idx="25">
                  <c:v>6.56</c:v>
                </c:pt>
                <c:pt idx="26">
                  <c:v>6.33</c:v>
                </c:pt>
                <c:pt idx="27">
                  <c:v>6.77</c:v>
                </c:pt>
                <c:pt idx="28">
                  <c:v>6.53</c:v>
                </c:pt>
                <c:pt idx="29">
                  <c:v>6.41</c:v>
                </c:pt>
                <c:pt idx="30">
                  <c:v>6.5</c:v>
                </c:pt>
                <c:pt idx="31">
                  <c:v>6.44</c:v>
                </c:pt>
                <c:pt idx="32">
                  <c:v>6.42</c:v>
                </c:pt>
                <c:pt idx="33">
                  <c:v>6.45</c:v>
                </c:pt>
                <c:pt idx="34">
                  <c:v>6.5</c:v>
                </c:pt>
                <c:pt idx="35">
                  <c:v>6.39</c:v>
                </c:pt>
                <c:pt idx="36">
                  <c:v>6.48</c:v>
                </c:pt>
                <c:pt idx="37">
                  <c:v>6.29</c:v>
                </c:pt>
                <c:pt idx="38">
                  <c:v>6.02</c:v>
                </c:pt>
                <c:pt idx="39">
                  <c:v>6.45</c:v>
                </c:pt>
                <c:pt idx="40">
                  <c:v>6.46</c:v>
                </c:pt>
                <c:pt idx="41">
                  <c:v>6.13</c:v>
                </c:pt>
                <c:pt idx="42">
                  <c:v>6.37</c:v>
                </c:pt>
                <c:pt idx="43">
                  <c:v>6.21</c:v>
                </c:pt>
                <c:pt idx="44">
                  <c:v>6.25</c:v>
                </c:pt>
              </c:numCache>
            </c:numRef>
          </c:val>
        </c:ser>
        <c:dLbls>
          <c:showLegendKey val="0"/>
          <c:showVal val="0"/>
          <c:showCatName val="0"/>
          <c:showSerName val="0"/>
          <c:showPercent val="0"/>
          <c:showBubbleSize val="0"/>
        </c:dLbls>
        <c:gapWidth val="150"/>
        <c:axId val="114053888"/>
        <c:axId val="114055808"/>
      </c:barChart>
      <c:catAx>
        <c:axId val="114053888"/>
        <c:scaling>
          <c:orientation val="minMax"/>
        </c:scaling>
        <c:delete val="0"/>
        <c:axPos val="b"/>
        <c:title>
          <c:tx>
            <c:rich>
              <a:bodyPr/>
              <a:lstStyle/>
              <a:p>
                <a:pPr>
                  <a:defRPr/>
                </a:pPr>
                <a:r>
                  <a:rPr lang="en-US" sz="1800" dirty="0"/>
                  <a:t>Site</a:t>
                </a:r>
                <a:r>
                  <a:rPr lang="en-US" sz="1800" baseline="0" dirty="0"/>
                  <a:t> number</a:t>
                </a:r>
                <a:endParaRPr lang="en-US" sz="1800" dirty="0"/>
              </a:p>
            </c:rich>
          </c:tx>
          <c:layout/>
          <c:overlay val="0"/>
        </c:title>
        <c:majorTickMark val="none"/>
        <c:minorTickMark val="none"/>
        <c:tickLblPos val="nextTo"/>
        <c:crossAx val="114055808"/>
        <c:crosses val="autoZero"/>
        <c:auto val="1"/>
        <c:lblAlgn val="ctr"/>
        <c:lblOffset val="100"/>
        <c:noMultiLvlLbl val="0"/>
      </c:catAx>
      <c:valAx>
        <c:axId val="114055808"/>
        <c:scaling>
          <c:orientation val="minMax"/>
        </c:scaling>
        <c:delete val="0"/>
        <c:axPos val="l"/>
        <c:title>
          <c:tx>
            <c:rich>
              <a:bodyPr/>
              <a:lstStyle/>
              <a:p>
                <a:pPr>
                  <a:defRPr/>
                </a:pPr>
                <a:r>
                  <a:rPr lang="en-US" sz="1800" dirty="0"/>
                  <a:t>pH</a:t>
                </a:r>
              </a:p>
            </c:rich>
          </c:tx>
          <c:layout/>
          <c:overlay val="0"/>
        </c:title>
        <c:numFmt formatCode="General" sourceLinked="1"/>
        <c:majorTickMark val="out"/>
        <c:minorTickMark val="none"/>
        <c:tickLblPos val="nextTo"/>
        <c:txPr>
          <a:bodyPr/>
          <a:lstStyle/>
          <a:p>
            <a:pPr>
              <a:defRPr sz="1600"/>
            </a:pPr>
            <a:endParaRPr lang="en-US"/>
          </a:p>
        </c:txPr>
        <c:crossAx val="114053888"/>
        <c:crosses val="autoZero"/>
        <c:crossBetween val="between"/>
      </c:valAx>
    </c:plotArea>
    <c:legend>
      <c:legendPos val="r"/>
      <c:layout>
        <c:manualLayout>
          <c:xMode val="edge"/>
          <c:yMode val="edge"/>
          <c:x val="0.89012028427722156"/>
          <c:y val="0.33443531182480496"/>
          <c:w val="9.3213004752510584E-2"/>
          <c:h val="0.46622386167832519"/>
        </c:manualLayout>
      </c:layout>
      <c:overlay val="0"/>
      <c:txPr>
        <a:bodyPr/>
        <a:lstStyle/>
        <a:p>
          <a:pPr>
            <a:defRPr sz="1800" b="0"/>
          </a:pPr>
          <a:endParaRPr lang="en-US"/>
        </a:p>
      </c:txPr>
    </c:legend>
    <c:plotVisOnly val="1"/>
    <c:dispBlanksAs val="gap"/>
    <c:showDLblsOverMax val="0"/>
  </c:chart>
  <c:spPr>
    <a:solidFill>
      <a:srgbClr val="CCD1B9">
        <a:lumMod val="20000"/>
        <a:lumOff val="80000"/>
      </a:srgbClr>
    </a:solidFill>
    <a:ln>
      <a:solidFill>
        <a:sysClr val="windowText" lastClr="000000"/>
      </a:solidFill>
    </a:ln>
  </c:spPr>
  <c:externalData r:id="rId2">
    <c:autoUpdate val="0"/>
  </c:externalData>
  <c:userShapes r:id="rId3"/>
</c:chartSpace>
</file>

<file path=ppt/diagrams/_rels/data4.xml.rels><?xml version="1.0" encoding="UTF-8" standalone="yes"?>
<Relationships xmlns="http://schemas.openxmlformats.org/package/2006/relationships"><Relationship Id="rId1"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764299-9327-45D0-ABA3-F9C11A57BCD5}"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66172EDE-B566-446B-B884-5CFF8EC0973F}">
      <dgm:prSet phldrT="[Text]"/>
      <dgm:spPr>
        <a:solidFill>
          <a:srgbClr val="006600"/>
        </a:solidFill>
      </dgm:spPr>
      <dgm:t>
        <a:bodyPr/>
        <a:lstStyle/>
        <a:p>
          <a:r>
            <a:rPr lang="en-US" dirty="0" smtClean="0"/>
            <a:t>1</a:t>
          </a:r>
          <a:endParaRPr lang="en-US" dirty="0"/>
        </a:p>
      </dgm:t>
    </dgm:pt>
    <dgm:pt modelId="{0F8C8E56-D87E-4476-BE6A-768A7B2EEC20}" type="parTrans" cxnId="{575D4EF6-4539-433E-9283-DEEDE42F1485}">
      <dgm:prSet/>
      <dgm:spPr/>
      <dgm:t>
        <a:bodyPr/>
        <a:lstStyle/>
        <a:p>
          <a:endParaRPr lang="en-US"/>
        </a:p>
      </dgm:t>
    </dgm:pt>
    <dgm:pt modelId="{7ED1C2E4-1253-47CC-94C2-E46732133B2E}" type="sibTrans" cxnId="{575D4EF6-4539-433E-9283-DEEDE42F1485}">
      <dgm:prSet/>
      <dgm:spPr/>
      <dgm:t>
        <a:bodyPr/>
        <a:lstStyle/>
        <a:p>
          <a:endParaRPr lang="en-US"/>
        </a:p>
      </dgm:t>
    </dgm:pt>
    <dgm:pt modelId="{26726745-A9A4-494B-95FE-89CE033FF15B}">
      <dgm:prSet phldrT="[Text]" custT="1"/>
      <dgm:spPr>
        <a:solidFill>
          <a:schemeClr val="accent1">
            <a:lumMod val="20000"/>
            <a:lumOff val="80000"/>
            <a:alpha val="90000"/>
          </a:schemeClr>
        </a:solidFill>
      </dgm:spPr>
      <dgm:t>
        <a:bodyPr/>
        <a:lstStyle/>
        <a:p>
          <a:r>
            <a:rPr lang="en-US" sz="2800" b="0" dirty="0" smtClean="0">
              <a:latin typeface="Calibri" pitchFamily="34" charset="0"/>
              <a:cs typeface="Calibri" pitchFamily="34" charset="0"/>
            </a:rPr>
            <a:t>Selected 45 sites </a:t>
          </a:r>
          <a:endParaRPr lang="en-US" sz="2800" b="0" dirty="0"/>
        </a:p>
      </dgm:t>
    </dgm:pt>
    <dgm:pt modelId="{6CC7A001-A0D5-4F77-9FDC-CD41EC19EFA0}" type="parTrans" cxnId="{641646AB-5336-49D4-9C06-CBE87DD8CB19}">
      <dgm:prSet/>
      <dgm:spPr/>
      <dgm:t>
        <a:bodyPr/>
        <a:lstStyle/>
        <a:p>
          <a:endParaRPr lang="en-US"/>
        </a:p>
      </dgm:t>
    </dgm:pt>
    <dgm:pt modelId="{2B179421-9D7D-429B-8B3D-3673E59838C1}" type="sibTrans" cxnId="{641646AB-5336-49D4-9C06-CBE87DD8CB19}">
      <dgm:prSet/>
      <dgm:spPr/>
      <dgm:t>
        <a:bodyPr/>
        <a:lstStyle/>
        <a:p>
          <a:endParaRPr lang="en-US"/>
        </a:p>
      </dgm:t>
    </dgm:pt>
    <dgm:pt modelId="{453F8E97-8A90-4128-98BC-53D2A064C65B}">
      <dgm:prSet phldrT="[Text]"/>
      <dgm:spPr>
        <a:solidFill>
          <a:srgbClr val="006600"/>
        </a:solidFill>
      </dgm:spPr>
      <dgm:t>
        <a:bodyPr/>
        <a:lstStyle/>
        <a:p>
          <a:r>
            <a:rPr lang="en-US" dirty="0" smtClean="0"/>
            <a:t>2</a:t>
          </a:r>
          <a:endParaRPr lang="en-US" dirty="0"/>
        </a:p>
      </dgm:t>
    </dgm:pt>
    <dgm:pt modelId="{5F7715DB-C570-4BD4-895E-884AE2C1C5EC}" type="parTrans" cxnId="{1299112A-51B0-4D86-A5DD-6FF23DDCECC3}">
      <dgm:prSet/>
      <dgm:spPr/>
      <dgm:t>
        <a:bodyPr/>
        <a:lstStyle/>
        <a:p>
          <a:endParaRPr lang="en-US"/>
        </a:p>
      </dgm:t>
    </dgm:pt>
    <dgm:pt modelId="{167BA1E4-2F5C-47F9-B0DA-95EB3A649EF2}" type="sibTrans" cxnId="{1299112A-51B0-4D86-A5DD-6FF23DDCECC3}">
      <dgm:prSet/>
      <dgm:spPr/>
      <dgm:t>
        <a:bodyPr/>
        <a:lstStyle/>
        <a:p>
          <a:endParaRPr lang="en-US"/>
        </a:p>
      </dgm:t>
    </dgm:pt>
    <dgm:pt modelId="{5A2711A0-13D1-4AFC-A66F-BF25DE205E63}">
      <dgm:prSet phldrT="[Text]" custT="1"/>
      <dgm:spPr>
        <a:solidFill>
          <a:schemeClr val="accent1">
            <a:lumMod val="20000"/>
            <a:lumOff val="80000"/>
            <a:alpha val="90000"/>
          </a:schemeClr>
        </a:solidFill>
      </dgm:spPr>
      <dgm:t>
        <a:bodyPr/>
        <a:lstStyle/>
        <a:p>
          <a:r>
            <a:rPr lang="en-US" sz="2800" b="0" dirty="0" smtClean="0">
              <a:latin typeface="Calibri" pitchFamily="34" charset="0"/>
              <a:cs typeface="Calibri" pitchFamily="34" charset="0"/>
            </a:rPr>
            <a:t>Collected the soil samples</a:t>
          </a:r>
          <a:endParaRPr lang="en-US" sz="2800" b="0" dirty="0">
            <a:latin typeface="Calibri" pitchFamily="34" charset="0"/>
            <a:cs typeface="Calibri" pitchFamily="34" charset="0"/>
          </a:endParaRPr>
        </a:p>
      </dgm:t>
    </dgm:pt>
    <dgm:pt modelId="{CE955FD2-868B-401F-9E95-5A562899B16F}" type="parTrans" cxnId="{07597B38-CA7C-4B20-A894-FEAD8768D065}">
      <dgm:prSet/>
      <dgm:spPr/>
      <dgm:t>
        <a:bodyPr/>
        <a:lstStyle/>
        <a:p>
          <a:endParaRPr lang="en-US"/>
        </a:p>
      </dgm:t>
    </dgm:pt>
    <dgm:pt modelId="{4A1EC689-1B08-4BE4-B7B5-A8B63289BF71}" type="sibTrans" cxnId="{07597B38-CA7C-4B20-A894-FEAD8768D065}">
      <dgm:prSet/>
      <dgm:spPr/>
      <dgm:t>
        <a:bodyPr/>
        <a:lstStyle/>
        <a:p>
          <a:endParaRPr lang="en-US"/>
        </a:p>
      </dgm:t>
    </dgm:pt>
    <dgm:pt modelId="{794B1FB7-8003-4D3E-BCAA-6FB30E00C76A}">
      <dgm:prSet phldrT="[Text]"/>
      <dgm:spPr>
        <a:solidFill>
          <a:srgbClr val="006600"/>
        </a:solidFill>
      </dgm:spPr>
      <dgm:t>
        <a:bodyPr/>
        <a:lstStyle/>
        <a:p>
          <a:r>
            <a:rPr lang="en-US" dirty="0" smtClean="0"/>
            <a:t>3</a:t>
          </a:r>
          <a:endParaRPr lang="en-US" dirty="0"/>
        </a:p>
      </dgm:t>
    </dgm:pt>
    <dgm:pt modelId="{AFE47175-19EB-4216-9903-F914B71E6857}" type="parTrans" cxnId="{DA4453D3-D45B-42B5-A7E5-CFE1E5AB1B87}">
      <dgm:prSet/>
      <dgm:spPr/>
      <dgm:t>
        <a:bodyPr/>
        <a:lstStyle/>
        <a:p>
          <a:endParaRPr lang="en-US"/>
        </a:p>
      </dgm:t>
    </dgm:pt>
    <dgm:pt modelId="{67B8B4EA-F2F6-4C15-884E-38394FC3C891}" type="sibTrans" cxnId="{DA4453D3-D45B-42B5-A7E5-CFE1E5AB1B87}">
      <dgm:prSet/>
      <dgm:spPr/>
      <dgm:t>
        <a:bodyPr/>
        <a:lstStyle/>
        <a:p>
          <a:endParaRPr lang="en-US"/>
        </a:p>
      </dgm:t>
    </dgm:pt>
    <dgm:pt modelId="{69522B0D-9C1B-49AA-986C-3CC48BCE56C8}">
      <dgm:prSet phldrT="[Text]" custT="1"/>
      <dgm:spPr>
        <a:solidFill>
          <a:schemeClr val="accent1">
            <a:lumMod val="20000"/>
            <a:lumOff val="80000"/>
            <a:alpha val="90000"/>
          </a:schemeClr>
        </a:solidFill>
      </dgm:spPr>
      <dgm:t>
        <a:bodyPr/>
        <a:lstStyle/>
        <a:p>
          <a:r>
            <a:rPr lang="en-US" sz="2800" b="0" dirty="0" smtClean="0">
              <a:latin typeface="Calibri" pitchFamily="34" charset="0"/>
              <a:cs typeface="Calibri" pitchFamily="34" charset="0"/>
            </a:rPr>
            <a:t>Analyzed initial soil properties</a:t>
          </a:r>
          <a:endParaRPr lang="en-US" sz="2800" b="0" dirty="0"/>
        </a:p>
      </dgm:t>
    </dgm:pt>
    <dgm:pt modelId="{9A86A856-A344-4043-80C0-49ACC20586F9}" type="parTrans" cxnId="{53DAF5AE-9C4C-4286-885E-1CE3B8670ED6}">
      <dgm:prSet/>
      <dgm:spPr/>
      <dgm:t>
        <a:bodyPr/>
        <a:lstStyle/>
        <a:p>
          <a:endParaRPr lang="en-US"/>
        </a:p>
      </dgm:t>
    </dgm:pt>
    <dgm:pt modelId="{4095C804-4160-4BE1-8F1A-2D10536E6896}" type="sibTrans" cxnId="{53DAF5AE-9C4C-4286-885E-1CE3B8670ED6}">
      <dgm:prSet/>
      <dgm:spPr/>
      <dgm:t>
        <a:bodyPr/>
        <a:lstStyle/>
        <a:p>
          <a:endParaRPr lang="en-US"/>
        </a:p>
      </dgm:t>
    </dgm:pt>
    <dgm:pt modelId="{E78C033C-E032-462C-8B58-FD59D46AAF9B}">
      <dgm:prSet custT="1"/>
      <dgm:spPr/>
      <dgm:t>
        <a:bodyPr/>
        <a:lstStyle/>
        <a:p>
          <a:endParaRPr lang="en-US" sz="2800" b="0" dirty="0" smtClean="0">
            <a:latin typeface="Calibri" pitchFamily="34" charset="0"/>
            <a:cs typeface="Calibri" pitchFamily="34" charset="0"/>
          </a:endParaRPr>
        </a:p>
      </dgm:t>
    </dgm:pt>
    <dgm:pt modelId="{32951D8A-5B08-4618-917F-AD1EFB32BDB6}" type="parTrans" cxnId="{DD6C31DE-75E0-4654-8956-8EBD712EBD18}">
      <dgm:prSet/>
      <dgm:spPr/>
      <dgm:t>
        <a:bodyPr/>
        <a:lstStyle/>
        <a:p>
          <a:endParaRPr lang="en-US"/>
        </a:p>
      </dgm:t>
    </dgm:pt>
    <dgm:pt modelId="{9BE7B369-56E6-4060-94A8-9CA4F3BD0B33}" type="sibTrans" cxnId="{DD6C31DE-75E0-4654-8956-8EBD712EBD18}">
      <dgm:prSet/>
      <dgm:spPr/>
      <dgm:t>
        <a:bodyPr/>
        <a:lstStyle/>
        <a:p>
          <a:endParaRPr lang="en-US"/>
        </a:p>
      </dgm:t>
    </dgm:pt>
    <dgm:pt modelId="{4816747C-784A-4791-B91B-FEE14390AD97}">
      <dgm:prSet phldrT="[Text]" custT="1"/>
      <dgm:spPr>
        <a:solidFill>
          <a:schemeClr val="accent1">
            <a:lumMod val="20000"/>
            <a:lumOff val="80000"/>
            <a:alpha val="90000"/>
          </a:schemeClr>
        </a:solidFill>
      </dgm:spPr>
      <dgm:t>
        <a:bodyPr/>
        <a:lstStyle/>
        <a:p>
          <a:endParaRPr lang="en-US" sz="2800" b="0" dirty="0"/>
        </a:p>
      </dgm:t>
    </dgm:pt>
    <dgm:pt modelId="{9C8D00DA-E764-40F9-AB2B-74DE92D44D88}" type="parTrans" cxnId="{1FE9290E-4586-45E7-A9AD-17D834FF63BD}">
      <dgm:prSet/>
      <dgm:spPr/>
      <dgm:t>
        <a:bodyPr/>
        <a:lstStyle/>
        <a:p>
          <a:endParaRPr lang="en-US"/>
        </a:p>
      </dgm:t>
    </dgm:pt>
    <dgm:pt modelId="{405A573C-D445-4000-9C7F-E29CD9277A6F}" type="sibTrans" cxnId="{1FE9290E-4586-45E7-A9AD-17D834FF63BD}">
      <dgm:prSet/>
      <dgm:spPr/>
      <dgm:t>
        <a:bodyPr/>
        <a:lstStyle/>
        <a:p>
          <a:endParaRPr lang="en-US"/>
        </a:p>
      </dgm:t>
    </dgm:pt>
    <dgm:pt modelId="{A78B16FF-7348-450C-BF36-E8F2B113E5D3}" type="pres">
      <dgm:prSet presAssocID="{93764299-9327-45D0-ABA3-F9C11A57BCD5}" presName="linearFlow" presStyleCnt="0">
        <dgm:presLayoutVars>
          <dgm:dir/>
          <dgm:animLvl val="lvl"/>
          <dgm:resizeHandles val="exact"/>
        </dgm:presLayoutVars>
      </dgm:prSet>
      <dgm:spPr/>
      <dgm:t>
        <a:bodyPr/>
        <a:lstStyle/>
        <a:p>
          <a:endParaRPr lang="en-US"/>
        </a:p>
      </dgm:t>
    </dgm:pt>
    <dgm:pt modelId="{E5CDC833-A5F1-4378-B8B4-86AA8A984CF3}" type="pres">
      <dgm:prSet presAssocID="{66172EDE-B566-446B-B884-5CFF8EC0973F}" presName="composite" presStyleCnt="0"/>
      <dgm:spPr/>
    </dgm:pt>
    <dgm:pt modelId="{4DC38978-FD8D-4DE8-829E-F7F22AD10535}" type="pres">
      <dgm:prSet presAssocID="{66172EDE-B566-446B-B884-5CFF8EC0973F}" presName="parentText" presStyleLbl="alignNode1" presStyleIdx="0" presStyleCnt="3" custScaleX="88325">
        <dgm:presLayoutVars>
          <dgm:chMax val="1"/>
          <dgm:bulletEnabled val="1"/>
        </dgm:presLayoutVars>
      </dgm:prSet>
      <dgm:spPr/>
      <dgm:t>
        <a:bodyPr/>
        <a:lstStyle/>
        <a:p>
          <a:endParaRPr lang="en-US"/>
        </a:p>
      </dgm:t>
    </dgm:pt>
    <dgm:pt modelId="{6CAAE617-5920-4338-ACEA-F54454FA417B}" type="pres">
      <dgm:prSet presAssocID="{66172EDE-B566-446B-B884-5CFF8EC0973F}" presName="descendantText" presStyleLbl="alignAcc1" presStyleIdx="0" presStyleCnt="3" custLinFactNeighborX="79" custLinFactNeighborY="10526">
        <dgm:presLayoutVars>
          <dgm:bulletEnabled val="1"/>
        </dgm:presLayoutVars>
      </dgm:prSet>
      <dgm:spPr/>
      <dgm:t>
        <a:bodyPr/>
        <a:lstStyle/>
        <a:p>
          <a:endParaRPr lang="en-US"/>
        </a:p>
      </dgm:t>
    </dgm:pt>
    <dgm:pt modelId="{AFE9B851-311A-4A2A-AF5B-E13C0F8DC576}" type="pres">
      <dgm:prSet presAssocID="{7ED1C2E4-1253-47CC-94C2-E46732133B2E}" presName="sp" presStyleCnt="0"/>
      <dgm:spPr/>
    </dgm:pt>
    <dgm:pt modelId="{AABE24BE-F666-4182-9192-0818E70DCB28}" type="pres">
      <dgm:prSet presAssocID="{453F8E97-8A90-4128-98BC-53D2A064C65B}" presName="composite" presStyleCnt="0"/>
      <dgm:spPr/>
    </dgm:pt>
    <dgm:pt modelId="{2751EFDA-4692-4052-82CF-AD69A08CBD4D}" type="pres">
      <dgm:prSet presAssocID="{453F8E97-8A90-4128-98BC-53D2A064C65B}" presName="parentText" presStyleLbl="alignNode1" presStyleIdx="1" presStyleCnt="3" custScaleX="88325">
        <dgm:presLayoutVars>
          <dgm:chMax val="1"/>
          <dgm:bulletEnabled val="1"/>
        </dgm:presLayoutVars>
      </dgm:prSet>
      <dgm:spPr/>
      <dgm:t>
        <a:bodyPr/>
        <a:lstStyle/>
        <a:p>
          <a:endParaRPr lang="en-US"/>
        </a:p>
      </dgm:t>
    </dgm:pt>
    <dgm:pt modelId="{2DE9C552-8283-4240-B7B3-BE4DF57A2EDC}" type="pres">
      <dgm:prSet presAssocID="{453F8E97-8A90-4128-98BC-53D2A064C65B}" presName="descendantText" presStyleLbl="alignAcc1" presStyleIdx="1" presStyleCnt="3" custScaleY="100878" custLinFactNeighborX="194" custLinFactNeighborY="14490">
        <dgm:presLayoutVars>
          <dgm:bulletEnabled val="1"/>
        </dgm:presLayoutVars>
      </dgm:prSet>
      <dgm:spPr/>
      <dgm:t>
        <a:bodyPr/>
        <a:lstStyle/>
        <a:p>
          <a:endParaRPr lang="en-US"/>
        </a:p>
      </dgm:t>
    </dgm:pt>
    <dgm:pt modelId="{3AADB224-805A-4DEF-B19B-2C524F58739F}" type="pres">
      <dgm:prSet presAssocID="{167BA1E4-2F5C-47F9-B0DA-95EB3A649EF2}" presName="sp" presStyleCnt="0"/>
      <dgm:spPr/>
    </dgm:pt>
    <dgm:pt modelId="{B5AF2BC9-9284-4A2F-8669-E7F5DA8B3204}" type="pres">
      <dgm:prSet presAssocID="{794B1FB7-8003-4D3E-BCAA-6FB30E00C76A}" presName="composite" presStyleCnt="0"/>
      <dgm:spPr/>
    </dgm:pt>
    <dgm:pt modelId="{E4433C86-1056-41BB-9740-14373F21B736}" type="pres">
      <dgm:prSet presAssocID="{794B1FB7-8003-4D3E-BCAA-6FB30E00C76A}" presName="parentText" presStyleLbl="alignNode1" presStyleIdx="2" presStyleCnt="3" custScaleX="82879" custLinFactNeighborY="18129">
        <dgm:presLayoutVars>
          <dgm:chMax val="1"/>
          <dgm:bulletEnabled val="1"/>
        </dgm:presLayoutVars>
      </dgm:prSet>
      <dgm:spPr/>
      <dgm:t>
        <a:bodyPr/>
        <a:lstStyle/>
        <a:p>
          <a:endParaRPr lang="en-US"/>
        </a:p>
      </dgm:t>
    </dgm:pt>
    <dgm:pt modelId="{85FD99EA-F594-46D4-8E8C-4F4D7BB25EB0}" type="pres">
      <dgm:prSet presAssocID="{794B1FB7-8003-4D3E-BCAA-6FB30E00C76A}" presName="descendantText" presStyleLbl="alignAcc1" presStyleIdx="2" presStyleCnt="3" custScaleX="99781" custScaleY="105418" custLinFactNeighborX="1327" custLinFactNeighborY="16620">
        <dgm:presLayoutVars>
          <dgm:bulletEnabled val="1"/>
        </dgm:presLayoutVars>
      </dgm:prSet>
      <dgm:spPr/>
      <dgm:t>
        <a:bodyPr/>
        <a:lstStyle/>
        <a:p>
          <a:endParaRPr lang="en-US"/>
        </a:p>
      </dgm:t>
    </dgm:pt>
  </dgm:ptLst>
  <dgm:cxnLst>
    <dgm:cxn modelId="{1299112A-51B0-4D86-A5DD-6FF23DDCECC3}" srcId="{93764299-9327-45D0-ABA3-F9C11A57BCD5}" destId="{453F8E97-8A90-4128-98BC-53D2A064C65B}" srcOrd="1" destOrd="0" parTransId="{5F7715DB-C570-4BD4-895E-884AE2C1C5EC}" sibTransId="{167BA1E4-2F5C-47F9-B0DA-95EB3A649EF2}"/>
    <dgm:cxn modelId="{2E90C1E3-116C-452B-B3EC-F9842D5736BD}" type="presOf" srcId="{4816747C-784A-4791-B91B-FEE14390AD97}" destId="{6CAAE617-5920-4338-ACEA-F54454FA417B}" srcOrd="0" destOrd="0" presId="urn:microsoft.com/office/officeart/2005/8/layout/chevron2"/>
    <dgm:cxn modelId="{641646AB-5336-49D4-9C06-CBE87DD8CB19}" srcId="{66172EDE-B566-446B-B884-5CFF8EC0973F}" destId="{26726745-A9A4-494B-95FE-89CE033FF15B}" srcOrd="1" destOrd="0" parTransId="{6CC7A001-A0D5-4F77-9FDC-CD41EC19EFA0}" sibTransId="{2B179421-9D7D-429B-8B3D-3673E59838C1}"/>
    <dgm:cxn modelId="{063ECC02-09AB-4D49-8417-11E8EBEDC487}" type="presOf" srcId="{794B1FB7-8003-4D3E-BCAA-6FB30E00C76A}" destId="{E4433C86-1056-41BB-9740-14373F21B736}" srcOrd="0" destOrd="0" presId="urn:microsoft.com/office/officeart/2005/8/layout/chevron2"/>
    <dgm:cxn modelId="{1FE9290E-4586-45E7-A9AD-17D834FF63BD}" srcId="{66172EDE-B566-446B-B884-5CFF8EC0973F}" destId="{4816747C-784A-4791-B91B-FEE14390AD97}" srcOrd="0" destOrd="0" parTransId="{9C8D00DA-E764-40F9-AB2B-74DE92D44D88}" sibTransId="{405A573C-D445-4000-9C7F-E29CD9277A6F}"/>
    <dgm:cxn modelId="{391F2AD8-7E9F-439A-8A98-395FD5BF4366}" type="presOf" srcId="{5A2711A0-13D1-4AFC-A66F-BF25DE205E63}" destId="{2DE9C552-8283-4240-B7B3-BE4DF57A2EDC}" srcOrd="0" destOrd="0" presId="urn:microsoft.com/office/officeart/2005/8/layout/chevron2"/>
    <dgm:cxn modelId="{9C271B2C-2E95-4C2C-AC8B-7F8FBC4B30FD}" type="presOf" srcId="{93764299-9327-45D0-ABA3-F9C11A57BCD5}" destId="{A78B16FF-7348-450C-BF36-E8F2B113E5D3}" srcOrd="0" destOrd="0" presId="urn:microsoft.com/office/officeart/2005/8/layout/chevron2"/>
    <dgm:cxn modelId="{D4A2A697-747E-43E7-B5E9-5B8CC7164FCD}" type="presOf" srcId="{453F8E97-8A90-4128-98BC-53D2A064C65B}" destId="{2751EFDA-4692-4052-82CF-AD69A08CBD4D}" srcOrd="0" destOrd="0" presId="urn:microsoft.com/office/officeart/2005/8/layout/chevron2"/>
    <dgm:cxn modelId="{E6670CE2-9FC1-4426-9106-66A5E154740F}" type="presOf" srcId="{26726745-A9A4-494B-95FE-89CE033FF15B}" destId="{6CAAE617-5920-4338-ACEA-F54454FA417B}" srcOrd="0" destOrd="1" presId="urn:microsoft.com/office/officeart/2005/8/layout/chevron2"/>
    <dgm:cxn modelId="{53DAF5AE-9C4C-4286-885E-1CE3B8670ED6}" srcId="{794B1FB7-8003-4D3E-BCAA-6FB30E00C76A}" destId="{69522B0D-9C1B-49AA-986C-3CC48BCE56C8}" srcOrd="0" destOrd="0" parTransId="{9A86A856-A344-4043-80C0-49ACC20586F9}" sibTransId="{4095C804-4160-4BE1-8F1A-2D10536E6896}"/>
    <dgm:cxn modelId="{575D4EF6-4539-433E-9283-DEEDE42F1485}" srcId="{93764299-9327-45D0-ABA3-F9C11A57BCD5}" destId="{66172EDE-B566-446B-B884-5CFF8EC0973F}" srcOrd="0" destOrd="0" parTransId="{0F8C8E56-D87E-4476-BE6A-768A7B2EEC20}" sibTransId="{7ED1C2E4-1253-47CC-94C2-E46732133B2E}"/>
    <dgm:cxn modelId="{07597B38-CA7C-4B20-A894-FEAD8768D065}" srcId="{453F8E97-8A90-4128-98BC-53D2A064C65B}" destId="{5A2711A0-13D1-4AFC-A66F-BF25DE205E63}" srcOrd="0" destOrd="0" parTransId="{CE955FD2-868B-401F-9E95-5A562899B16F}" sibTransId="{4A1EC689-1B08-4BE4-B7B5-A8B63289BF71}"/>
    <dgm:cxn modelId="{333E7E36-37EF-433C-B48B-803E1BB3FD18}" type="presOf" srcId="{69522B0D-9C1B-49AA-986C-3CC48BCE56C8}" destId="{85FD99EA-F594-46D4-8E8C-4F4D7BB25EB0}" srcOrd="0" destOrd="0" presId="urn:microsoft.com/office/officeart/2005/8/layout/chevron2"/>
    <dgm:cxn modelId="{6EC22ADA-20F7-48E3-87E0-7AA376FF89FA}" type="presOf" srcId="{66172EDE-B566-446B-B884-5CFF8EC0973F}" destId="{4DC38978-FD8D-4DE8-829E-F7F22AD10535}" srcOrd="0" destOrd="0" presId="urn:microsoft.com/office/officeart/2005/8/layout/chevron2"/>
    <dgm:cxn modelId="{DD6C31DE-75E0-4654-8956-8EBD712EBD18}" srcId="{66172EDE-B566-446B-B884-5CFF8EC0973F}" destId="{E78C033C-E032-462C-8B58-FD59D46AAF9B}" srcOrd="2" destOrd="0" parTransId="{32951D8A-5B08-4618-917F-AD1EFB32BDB6}" sibTransId="{9BE7B369-56E6-4060-94A8-9CA4F3BD0B33}"/>
    <dgm:cxn modelId="{DA4453D3-D45B-42B5-A7E5-CFE1E5AB1B87}" srcId="{93764299-9327-45D0-ABA3-F9C11A57BCD5}" destId="{794B1FB7-8003-4D3E-BCAA-6FB30E00C76A}" srcOrd="2" destOrd="0" parTransId="{AFE47175-19EB-4216-9903-F914B71E6857}" sibTransId="{67B8B4EA-F2F6-4C15-884E-38394FC3C891}"/>
    <dgm:cxn modelId="{0E042A58-7FC4-44BA-975F-F63A91E4341F}" type="presOf" srcId="{E78C033C-E032-462C-8B58-FD59D46AAF9B}" destId="{6CAAE617-5920-4338-ACEA-F54454FA417B}" srcOrd="0" destOrd="2" presId="urn:microsoft.com/office/officeart/2005/8/layout/chevron2"/>
    <dgm:cxn modelId="{DAC8EA12-A8A3-440E-9843-591B4A4544F3}" type="presParOf" srcId="{A78B16FF-7348-450C-BF36-E8F2B113E5D3}" destId="{E5CDC833-A5F1-4378-B8B4-86AA8A984CF3}" srcOrd="0" destOrd="0" presId="urn:microsoft.com/office/officeart/2005/8/layout/chevron2"/>
    <dgm:cxn modelId="{DFB80A5A-67B5-4B1D-BB82-BCE0C91F2B7E}" type="presParOf" srcId="{E5CDC833-A5F1-4378-B8B4-86AA8A984CF3}" destId="{4DC38978-FD8D-4DE8-829E-F7F22AD10535}" srcOrd="0" destOrd="0" presId="urn:microsoft.com/office/officeart/2005/8/layout/chevron2"/>
    <dgm:cxn modelId="{0D4494FD-C0B6-4943-89B8-CECFD6DBA490}" type="presParOf" srcId="{E5CDC833-A5F1-4378-B8B4-86AA8A984CF3}" destId="{6CAAE617-5920-4338-ACEA-F54454FA417B}" srcOrd="1" destOrd="0" presId="urn:microsoft.com/office/officeart/2005/8/layout/chevron2"/>
    <dgm:cxn modelId="{FCC5956C-36A3-491E-8D37-7BDB82CBE9DC}" type="presParOf" srcId="{A78B16FF-7348-450C-BF36-E8F2B113E5D3}" destId="{AFE9B851-311A-4A2A-AF5B-E13C0F8DC576}" srcOrd="1" destOrd="0" presId="urn:microsoft.com/office/officeart/2005/8/layout/chevron2"/>
    <dgm:cxn modelId="{1939E278-2FAB-44AC-9B58-5D1758219E94}" type="presParOf" srcId="{A78B16FF-7348-450C-BF36-E8F2B113E5D3}" destId="{AABE24BE-F666-4182-9192-0818E70DCB28}" srcOrd="2" destOrd="0" presId="urn:microsoft.com/office/officeart/2005/8/layout/chevron2"/>
    <dgm:cxn modelId="{34395D1D-BC1E-4662-BD00-94DD8F751118}" type="presParOf" srcId="{AABE24BE-F666-4182-9192-0818E70DCB28}" destId="{2751EFDA-4692-4052-82CF-AD69A08CBD4D}" srcOrd="0" destOrd="0" presId="urn:microsoft.com/office/officeart/2005/8/layout/chevron2"/>
    <dgm:cxn modelId="{D3CB6CF5-23D6-45EE-8DF5-1665FAAF91DB}" type="presParOf" srcId="{AABE24BE-F666-4182-9192-0818E70DCB28}" destId="{2DE9C552-8283-4240-B7B3-BE4DF57A2EDC}" srcOrd="1" destOrd="0" presId="urn:microsoft.com/office/officeart/2005/8/layout/chevron2"/>
    <dgm:cxn modelId="{CCC184CE-9D61-4E2E-B027-A98C612651BA}" type="presParOf" srcId="{A78B16FF-7348-450C-BF36-E8F2B113E5D3}" destId="{3AADB224-805A-4DEF-B19B-2C524F58739F}" srcOrd="3" destOrd="0" presId="urn:microsoft.com/office/officeart/2005/8/layout/chevron2"/>
    <dgm:cxn modelId="{91A6080B-D593-4206-9F3E-F02E0CAD698A}" type="presParOf" srcId="{A78B16FF-7348-450C-BF36-E8F2B113E5D3}" destId="{B5AF2BC9-9284-4A2F-8669-E7F5DA8B3204}" srcOrd="4" destOrd="0" presId="urn:microsoft.com/office/officeart/2005/8/layout/chevron2"/>
    <dgm:cxn modelId="{952BB3CF-4FFE-4B10-A88B-BD561DF40E0E}" type="presParOf" srcId="{B5AF2BC9-9284-4A2F-8669-E7F5DA8B3204}" destId="{E4433C86-1056-41BB-9740-14373F21B736}" srcOrd="0" destOrd="0" presId="urn:microsoft.com/office/officeart/2005/8/layout/chevron2"/>
    <dgm:cxn modelId="{95BD6E37-0F13-4F96-98D1-E0838B6FCFD0}" type="presParOf" srcId="{B5AF2BC9-9284-4A2F-8669-E7F5DA8B3204}" destId="{85FD99EA-F594-46D4-8E8C-4F4D7BB25EB0}" srcOrd="1" destOrd="0" presId="urn:microsoft.com/office/officeart/2005/8/layout/chevron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3764299-9327-45D0-ABA3-F9C11A57BCD5}"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66172EDE-B566-446B-B884-5CFF8EC0973F}">
      <dgm:prSet phldrT="[Text]"/>
      <dgm:spPr>
        <a:solidFill>
          <a:srgbClr val="006600"/>
        </a:solidFill>
      </dgm:spPr>
      <dgm:t>
        <a:bodyPr/>
        <a:lstStyle/>
        <a:p>
          <a:r>
            <a:rPr lang="en-US" dirty="0" smtClean="0"/>
            <a:t>4</a:t>
          </a:r>
          <a:endParaRPr lang="en-US" dirty="0"/>
        </a:p>
      </dgm:t>
    </dgm:pt>
    <dgm:pt modelId="{0F8C8E56-D87E-4476-BE6A-768A7B2EEC20}" type="parTrans" cxnId="{575D4EF6-4539-433E-9283-DEEDE42F1485}">
      <dgm:prSet/>
      <dgm:spPr/>
      <dgm:t>
        <a:bodyPr/>
        <a:lstStyle/>
        <a:p>
          <a:endParaRPr lang="en-US"/>
        </a:p>
      </dgm:t>
    </dgm:pt>
    <dgm:pt modelId="{7ED1C2E4-1253-47CC-94C2-E46732133B2E}" type="sibTrans" cxnId="{575D4EF6-4539-433E-9283-DEEDE42F1485}">
      <dgm:prSet/>
      <dgm:spPr/>
      <dgm:t>
        <a:bodyPr/>
        <a:lstStyle/>
        <a:p>
          <a:endParaRPr lang="en-US"/>
        </a:p>
      </dgm:t>
    </dgm:pt>
    <dgm:pt modelId="{26726745-A9A4-494B-95FE-89CE033FF15B}">
      <dgm:prSet phldrT="[Text]" custT="1"/>
      <dgm:spPr>
        <a:solidFill>
          <a:schemeClr val="accent1">
            <a:lumMod val="20000"/>
            <a:lumOff val="80000"/>
            <a:alpha val="90000"/>
          </a:schemeClr>
        </a:solidFill>
      </dgm:spPr>
      <dgm:t>
        <a:bodyPr/>
        <a:lstStyle/>
        <a:p>
          <a:r>
            <a:rPr lang="en-US" sz="2800" b="0" dirty="0" smtClean="0">
              <a:latin typeface="Calibri" pitchFamily="34" charset="0"/>
              <a:cs typeface="Calibri" pitchFamily="34" charset="0"/>
            </a:rPr>
            <a:t>Applied the required lime amount to the experimental sites by using newly established rapid method</a:t>
          </a:r>
          <a:endParaRPr lang="en-US" sz="2800" b="0" dirty="0"/>
        </a:p>
      </dgm:t>
    </dgm:pt>
    <dgm:pt modelId="{6CC7A001-A0D5-4F77-9FDC-CD41EC19EFA0}" type="parTrans" cxnId="{641646AB-5336-49D4-9C06-CBE87DD8CB19}">
      <dgm:prSet/>
      <dgm:spPr/>
      <dgm:t>
        <a:bodyPr/>
        <a:lstStyle/>
        <a:p>
          <a:endParaRPr lang="en-US"/>
        </a:p>
      </dgm:t>
    </dgm:pt>
    <dgm:pt modelId="{2B179421-9D7D-429B-8B3D-3673E59838C1}" type="sibTrans" cxnId="{641646AB-5336-49D4-9C06-CBE87DD8CB19}">
      <dgm:prSet/>
      <dgm:spPr/>
      <dgm:t>
        <a:bodyPr/>
        <a:lstStyle/>
        <a:p>
          <a:endParaRPr lang="en-US"/>
        </a:p>
      </dgm:t>
    </dgm:pt>
    <dgm:pt modelId="{453F8E97-8A90-4128-98BC-53D2A064C65B}">
      <dgm:prSet phldrT="[Text]"/>
      <dgm:spPr>
        <a:solidFill>
          <a:srgbClr val="006600"/>
        </a:solidFill>
      </dgm:spPr>
      <dgm:t>
        <a:bodyPr/>
        <a:lstStyle/>
        <a:p>
          <a:r>
            <a:rPr lang="en-US" dirty="0" smtClean="0"/>
            <a:t>5</a:t>
          </a:r>
          <a:endParaRPr lang="en-US" dirty="0"/>
        </a:p>
      </dgm:t>
    </dgm:pt>
    <dgm:pt modelId="{5F7715DB-C570-4BD4-895E-884AE2C1C5EC}" type="parTrans" cxnId="{1299112A-51B0-4D86-A5DD-6FF23DDCECC3}">
      <dgm:prSet/>
      <dgm:spPr/>
      <dgm:t>
        <a:bodyPr/>
        <a:lstStyle/>
        <a:p>
          <a:endParaRPr lang="en-US"/>
        </a:p>
      </dgm:t>
    </dgm:pt>
    <dgm:pt modelId="{167BA1E4-2F5C-47F9-B0DA-95EB3A649EF2}" type="sibTrans" cxnId="{1299112A-51B0-4D86-A5DD-6FF23DDCECC3}">
      <dgm:prSet/>
      <dgm:spPr/>
      <dgm:t>
        <a:bodyPr/>
        <a:lstStyle/>
        <a:p>
          <a:endParaRPr lang="en-US"/>
        </a:p>
      </dgm:t>
    </dgm:pt>
    <dgm:pt modelId="{5A2711A0-13D1-4AFC-A66F-BF25DE205E63}">
      <dgm:prSet phldrT="[Text]" custT="1"/>
      <dgm:spPr>
        <a:solidFill>
          <a:schemeClr val="accent1">
            <a:lumMod val="20000"/>
            <a:lumOff val="80000"/>
            <a:alpha val="90000"/>
          </a:schemeClr>
        </a:solidFill>
      </dgm:spPr>
      <dgm:t>
        <a:bodyPr/>
        <a:lstStyle/>
        <a:p>
          <a:r>
            <a:rPr lang="en-US" sz="2800" b="0" dirty="0" smtClean="0">
              <a:latin typeface="Calibri" pitchFamily="34" charset="0"/>
              <a:cs typeface="Calibri" pitchFamily="34" charset="0"/>
            </a:rPr>
            <a:t>Evaluated the existing pH after two weeks in treated soils</a:t>
          </a:r>
          <a:endParaRPr lang="en-US" sz="2800" b="0" dirty="0">
            <a:latin typeface="Calibri" pitchFamily="34" charset="0"/>
            <a:cs typeface="Calibri" pitchFamily="34" charset="0"/>
          </a:endParaRPr>
        </a:p>
      </dgm:t>
    </dgm:pt>
    <dgm:pt modelId="{CE955FD2-868B-401F-9E95-5A562899B16F}" type="parTrans" cxnId="{07597B38-CA7C-4B20-A894-FEAD8768D065}">
      <dgm:prSet/>
      <dgm:spPr/>
      <dgm:t>
        <a:bodyPr/>
        <a:lstStyle/>
        <a:p>
          <a:endParaRPr lang="en-US"/>
        </a:p>
      </dgm:t>
    </dgm:pt>
    <dgm:pt modelId="{4A1EC689-1B08-4BE4-B7B5-A8B63289BF71}" type="sibTrans" cxnId="{07597B38-CA7C-4B20-A894-FEAD8768D065}">
      <dgm:prSet/>
      <dgm:spPr/>
      <dgm:t>
        <a:bodyPr/>
        <a:lstStyle/>
        <a:p>
          <a:endParaRPr lang="en-US"/>
        </a:p>
      </dgm:t>
    </dgm:pt>
    <dgm:pt modelId="{794B1FB7-8003-4D3E-BCAA-6FB30E00C76A}">
      <dgm:prSet phldrT="[Text]"/>
      <dgm:spPr>
        <a:solidFill>
          <a:srgbClr val="006600"/>
        </a:solidFill>
      </dgm:spPr>
      <dgm:t>
        <a:bodyPr/>
        <a:lstStyle/>
        <a:p>
          <a:r>
            <a:rPr lang="en-US" dirty="0" smtClean="0"/>
            <a:t>6</a:t>
          </a:r>
          <a:endParaRPr lang="en-US" dirty="0"/>
        </a:p>
      </dgm:t>
    </dgm:pt>
    <dgm:pt modelId="{AFE47175-19EB-4216-9903-F914B71E6857}" type="parTrans" cxnId="{DA4453D3-D45B-42B5-A7E5-CFE1E5AB1B87}">
      <dgm:prSet/>
      <dgm:spPr/>
      <dgm:t>
        <a:bodyPr/>
        <a:lstStyle/>
        <a:p>
          <a:endParaRPr lang="en-US"/>
        </a:p>
      </dgm:t>
    </dgm:pt>
    <dgm:pt modelId="{67B8B4EA-F2F6-4C15-884E-38394FC3C891}" type="sibTrans" cxnId="{DA4453D3-D45B-42B5-A7E5-CFE1E5AB1B87}">
      <dgm:prSet/>
      <dgm:spPr/>
      <dgm:t>
        <a:bodyPr/>
        <a:lstStyle/>
        <a:p>
          <a:endParaRPr lang="en-US"/>
        </a:p>
      </dgm:t>
    </dgm:pt>
    <dgm:pt modelId="{69522B0D-9C1B-49AA-986C-3CC48BCE56C8}">
      <dgm:prSet phldrT="[Text]" custT="1"/>
      <dgm:spPr>
        <a:solidFill>
          <a:schemeClr val="accent1">
            <a:lumMod val="20000"/>
            <a:lumOff val="80000"/>
            <a:alpha val="90000"/>
          </a:schemeClr>
        </a:solidFill>
      </dgm:spPr>
      <dgm:t>
        <a:bodyPr/>
        <a:lstStyle/>
        <a:p>
          <a:r>
            <a:rPr lang="en-US" sz="2800" b="0" dirty="0" smtClean="0">
              <a:latin typeface="Calibri" pitchFamily="34" charset="0"/>
              <a:cs typeface="Calibri" pitchFamily="34" charset="0"/>
            </a:rPr>
            <a:t>Data analyzed by using Minitab: Regression and correlation  analysis </a:t>
          </a:r>
          <a:endParaRPr lang="en-US" sz="2800" b="0" dirty="0">
            <a:latin typeface="Calibri" pitchFamily="34" charset="0"/>
            <a:cs typeface="Calibri" pitchFamily="34" charset="0"/>
          </a:endParaRPr>
        </a:p>
      </dgm:t>
    </dgm:pt>
    <dgm:pt modelId="{9A86A856-A344-4043-80C0-49ACC20586F9}" type="parTrans" cxnId="{53DAF5AE-9C4C-4286-885E-1CE3B8670ED6}">
      <dgm:prSet/>
      <dgm:spPr/>
      <dgm:t>
        <a:bodyPr/>
        <a:lstStyle/>
        <a:p>
          <a:endParaRPr lang="en-US"/>
        </a:p>
      </dgm:t>
    </dgm:pt>
    <dgm:pt modelId="{4095C804-4160-4BE1-8F1A-2D10536E6896}" type="sibTrans" cxnId="{53DAF5AE-9C4C-4286-885E-1CE3B8670ED6}">
      <dgm:prSet/>
      <dgm:spPr/>
      <dgm:t>
        <a:bodyPr/>
        <a:lstStyle/>
        <a:p>
          <a:endParaRPr lang="en-US"/>
        </a:p>
      </dgm:t>
    </dgm:pt>
    <dgm:pt modelId="{A78B16FF-7348-450C-BF36-E8F2B113E5D3}" type="pres">
      <dgm:prSet presAssocID="{93764299-9327-45D0-ABA3-F9C11A57BCD5}" presName="linearFlow" presStyleCnt="0">
        <dgm:presLayoutVars>
          <dgm:dir/>
          <dgm:animLvl val="lvl"/>
          <dgm:resizeHandles val="exact"/>
        </dgm:presLayoutVars>
      </dgm:prSet>
      <dgm:spPr/>
      <dgm:t>
        <a:bodyPr/>
        <a:lstStyle/>
        <a:p>
          <a:endParaRPr lang="en-US"/>
        </a:p>
      </dgm:t>
    </dgm:pt>
    <dgm:pt modelId="{E5CDC833-A5F1-4378-B8B4-86AA8A984CF3}" type="pres">
      <dgm:prSet presAssocID="{66172EDE-B566-446B-B884-5CFF8EC0973F}" presName="composite" presStyleCnt="0"/>
      <dgm:spPr/>
    </dgm:pt>
    <dgm:pt modelId="{4DC38978-FD8D-4DE8-829E-F7F22AD10535}" type="pres">
      <dgm:prSet presAssocID="{66172EDE-B566-446B-B884-5CFF8EC0973F}" presName="parentText" presStyleLbl="alignNode1" presStyleIdx="0" presStyleCnt="3" custScaleX="88325" custLinFactNeighborY="-10627">
        <dgm:presLayoutVars>
          <dgm:chMax val="1"/>
          <dgm:bulletEnabled val="1"/>
        </dgm:presLayoutVars>
      </dgm:prSet>
      <dgm:spPr/>
      <dgm:t>
        <a:bodyPr/>
        <a:lstStyle/>
        <a:p>
          <a:endParaRPr lang="en-US"/>
        </a:p>
      </dgm:t>
    </dgm:pt>
    <dgm:pt modelId="{6CAAE617-5920-4338-ACEA-F54454FA417B}" type="pres">
      <dgm:prSet presAssocID="{66172EDE-B566-446B-B884-5CFF8EC0973F}" presName="descendantText" presStyleLbl="alignAcc1" presStyleIdx="0" presStyleCnt="3" custScaleY="147388" custLinFactNeighborX="66" custLinFactNeighborY="-418">
        <dgm:presLayoutVars>
          <dgm:bulletEnabled val="1"/>
        </dgm:presLayoutVars>
      </dgm:prSet>
      <dgm:spPr/>
      <dgm:t>
        <a:bodyPr/>
        <a:lstStyle/>
        <a:p>
          <a:endParaRPr lang="en-US"/>
        </a:p>
      </dgm:t>
    </dgm:pt>
    <dgm:pt modelId="{AFE9B851-311A-4A2A-AF5B-E13C0F8DC576}" type="pres">
      <dgm:prSet presAssocID="{7ED1C2E4-1253-47CC-94C2-E46732133B2E}" presName="sp" presStyleCnt="0"/>
      <dgm:spPr/>
    </dgm:pt>
    <dgm:pt modelId="{AABE24BE-F666-4182-9192-0818E70DCB28}" type="pres">
      <dgm:prSet presAssocID="{453F8E97-8A90-4128-98BC-53D2A064C65B}" presName="composite" presStyleCnt="0"/>
      <dgm:spPr/>
    </dgm:pt>
    <dgm:pt modelId="{2751EFDA-4692-4052-82CF-AD69A08CBD4D}" type="pres">
      <dgm:prSet presAssocID="{453F8E97-8A90-4128-98BC-53D2A064C65B}" presName="parentText" presStyleLbl="alignNode1" presStyleIdx="1" presStyleCnt="3" custScaleX="88325" custLinFactNeighborY="-4837">
        <dgm:presLayoutVars>
          <dgm:chMax val="1"/>
          <dgm:bulletEnabled val="1"/>
        </dgm:presLayoutVars>
      </dgm:prSet>
      <dgm:spPr/>
      <dgm:t>
        <a:bodyPr/>
        <a:lstStyle/>
        <a:p>
          <a:endParaRPr lang="en-US"/>
        </a:p>
      </dgm:t>
    </dgm:pt>
    <dgm:pt modelId="{2DE9C552-8283-4240-B7B3-BE4DF57A2EDC}" type="pres">
      <dgm:prSet presAssocID="{453F8E97-8A90-4128-98BC-53D2A064C65B}" presName="descendantText" presStyleLbl="alignAcc1" presStyleIdx="1" presStyleCnt="3" custScaleY="86880" custLinFactNeighborX="115" custLinFactNeighborY="21411">
        <dgm:presLayoutVars>
          <dgm:bulletEnabled val="1"/>
        </dgm:presLayoutVars>
      </dgm:prSet>
      <dgm:spPr/>
      <dgm:t>
        <a:bodyPr/>
        <a:lstStyle/>
        <a:p>
          <a:endParaRPr lang="en-US"/>
        </a:p>
      </dgm:t>
    </dgm:pt>
    <dgm:pt modelId="{3AADB224-805A-4DEF-B19B-2C524F58739F}" type="pres">
      <dgm:prSet presAssocID="{167BA1E4-2F5C-47F9-B0DA-95EB3A649EF2}" presName="sp" presStyleCnt="0"/>
      <dgm:spPr/>
    </dgm:pt>
    <dgm:pt modelId="{B5AF2BC9-9284-4A2F-8669-E7F5DA8B3204}" type="pres">
      <dgm:prSet presAssocID="{794B1FB7-8003-4D3E-BCAA-6FB30E00C76A}" presName="composite" presStyleCnt="0"/>
      <dgm:spPr/>
    </dgm:pt>
    <dgm:pt modelId="{E4433C86-1056-41BB-9740-14373F21B736}" type="pres">
      <dgm:prSet presAssocID="{794B1FB7-8003-4D3E-BCAA-6FB30E00C76A}" presName="parentText" presStyleLbl="alignNode1" presStyleIdx="2" presStyleCnt="3" custScaleX="82879" custLinFactNeighborY="11286">
        <dgm:presLayoutVars>
          <dgm:chMax val="1"/>
          <dgm:bulletEnabled val="1"/>
        </dgm:presLayoutVars>
      </dgm:prSet>
      <dgm:spPr/>
      <dgm:t>
        <a:bodyPr/>
        <a:lstStyle/>
        <a:p>
          <a:endParaRPr lang="en-US"/>
        </a:p>
      </dgm:t>
    </dgm:pt>
    <dgm:pt modelId="{85FD99EA-F594-46D4-8E8C-4F4D7BB25EB0}" type="pres">
      <dgm:prSet presAssocID="{794B1FB7-8003-4D3E-BCAA-6FB30E00C76A}" presName="descendantText" presStyleLbl="alignAcc1" presStyleIdx="2" presStyleCnt="3" custScaleY="140716" custLinFactNeighborX="115" custLinFactNeighborY="21411">
        <dgm:presLayoutVars>
          <dgm:bulletEnabled val="1"/>
        </dgm:presLayoutVars>
      </dgm:prSet>
      <dgm:spPr/>
      <dgm:t>
        <a:bodyPr/>
        <a:lstStyle/>
        <a:p>
          <a:endParaRPr lang="en-US"/>
        </a:p>
      </dgm:t>
    </dgm:pt>
  </dgm:ptLst>
  <dgm:cxnLst>
    <dgm:cxn modelId="{772293FA-1299-425A-8DE6-C9D1A932E491}" type="presOf" srcId="{93764299-9327-45D0-ABA3-F9C11A57BCD5}" destId="{A78B16FF-7348-450C-BF36-E8F2B113E5D3}" srcOrd="0" destOrd="0" presId="urn:microsoft.com/office/officeart/2005/8/layout/chevron2"/>
    <dgm:cxn modelId="{112DE8CE-1E84-421F-ACA5-AC4765EF2BAA}" type="presOf" srcId="{794B1FB7-8003-4D3E-BCAA-6FB30E00C76A}" destId="{E4433C86-1056-41BB-9740-14373F21B736}" srcOrd="0" destOrd="0" presId="urn:microsoft.com/office/officeart/2005/8/layout/chevron2"/>
    <dgm:cxn modelId="{1299112A-51B0-4D86-A5DD-6FF23DDCECC3}" srcId="{93764299-9327-45D0-ABA3-F9C11A57BCD5}" destId="{453F8E97-8A90-4128-98BC-53D2A064C65B}" srcOrd="1" destOrd="0" parTransId="{5F7715DB-C570-4BD4-895E-884AE2C1C5EC}" sibTransId="{167BA1E4-2F5C-47F9-B0DA-95EB3A649EF2}"/>
    <dgm:cxn modelId="{2D7411ED-0DCC-4E28-B78F-C014346B9153}" type="presOf" srcId="{453F8E97-8A90-4128-98BC-53D2A064C65B}" destId="{2751EFDA-4692-4052-82CF-AD69A08CBD4D}" srcOrd="0" destOrd="0" presId="urn:microsoft.com/office/officeart/2005/8/layout/chevron2"/>
    <dgm:cxn modelId="{641646AB-5336-49D4-9C06-CBE87DD8CB19}" srcId="{66172EDE-B566-446B-B884-5CFF8EC0973F}" destId="{26726745-A9A4-494B-95FE-89CE033FF15B}" srcOrd="0" destOrd="0" parTransId="{6CC7A001-A0D5-4F77-9FDC-CD41EC19EFA0}" sibTransId="{2B179421-9D7D-429B-8B3D-3673E59838C1}"/>
    <dgm:cxn modelId="{53DAF5AE-9C4C-4286-885E-1CE3B8670ED6}" srcId="{794B1FB7-8003-4D3E-BCAA-6FB30E00C76A}" destId="{69522B0D-9C1B-49AA-986C-3CC48BCE56C8}" srcOrd="0" destOrd="0" parTransId="{9A86A856-A344-4043-80C0-49ACC20586F9}" sibTransId="{4095C804-4160-4BE1-8F1A-2D10536E6896}"/>
    <dgm:cxn modelId="{575D4EF6-4539-433E-9283-DEEDE42F1485}" srcId="{93764299-9327-45D0-ABA3-F9C11A57BCD5}" destId="{66172EDE-B566-446B-B884-5CFF8EC0973F}" srcOrd="0" destOrd="0" parTransId="{0F8C8E56-D87E-4476-BE6A-768A7B2EEC20}" sibTransId="{7ED1C2E4-1253-47CC-94C2-E46732133B2E}"/>
    <dgm:cxn modelId="{07597B38-CA7C-4B20-A894-FEAD8768D065}" srcId="{453F8E97-8A90-4128-98BC-53D2A064C65B}" destId="{5A2711A0-13D1-4AFC-A66F-BF25DE205E63}" srcOrd="0" destOrd="0" parTransId="{CE955FD2-868B-401F-9E95-5A562899B16F}" sibTransId="{4A1EC689-1B08-4BE4-B7B5-A8B63289BF71}"/>
    <dgm:cxn modelId="{E9A0B6F1-E233-48AA-B32D-6F8F8BD0A5C2}" type="presOf" srcId="{66172EDE-B566-446B-B884-5CFF8EC0973F}" destId="{4DC38978-FD8D-4DE8-829E-F7F22AD10535}" srcOrd="0" destOrd="0" presId="urn:microsoft.com/office/officeart/2005/8/layout/chevron2"/>
    <dgm:cxn modelId="{5C0B2294-668E-43E9-B811-B028DDBE6C7B}" type="presOf" srcId="{26726745-A9A4-494B-95FE-89CE033FF15B}" destId="{6CAAE617-5920-4338-ACEA-F54454FA417B}" srcOrd="0" destOrd="0" presId="urn:microsoft.com/office/officeart/2005/8/layout/chevron2"/>
    <dgm:cxn modelId="{841F0FDF-491E-4637-857F-708A17E98784}" type="presOf" srcId="{69522B0D-9C1B-49AA-986C-3CC48BCE56C8}" destId="{85FD99EA-F594-46D4-8E8C-4F4D7BB25EB0}" srcOrd="0" destOrd="0" presId="urn:microsoft.com/office/officeart/2005/8/layout/chevron2"/>
    <dgm:cxn modelId="{DA4453D3-D45B-42B5-A7E5-CFE1E5AB1B87}" srcId="{93764299-9327-45D0-ABA3-F9C11A57BCD5}" destId="{794B1FB7-8003-4D3E-BCAA-6FB30E00C76A}" srcOrd="2" destOrd="0" parTransId="{AFE47175-19EB-4216-9903-F914B71E6857}" sibTransId="{67B8B4EA-F2F6-4C15-884E-38394FC3C891}"/>
    <dgm:cxn modelId="{895FD63E-29E7-43FB-99C9-E21856CF7CA3}" type="presOf" srcId="{5A2711A0-13D1-4AFC-A66F-BF25DE205E63}" destId="{2DE9C552-8283-4240-B7B3-BE4DF57A2EDC}" srcOrd="0" destOrd="0" presId="urn:microsoft.com/office/officeart/2005/8/layout/chevron2"/>
    <dgm:cxn modelId="{E2411DCD-E815-405F-AABF-1C7ED13001D7}" type="presParOf" srcId="{A78B16FF-7348-450C-BF36-E8F2B113E5D3}" destId="{E5CDC833-A5F1-4378-B8B4-86AA8A984CF3}" srcOrd="0" destOrd="0" presId="urn:microsoft.com/office/officeart/2005/8/layout/chevron2"/>
    <dgm:cxn modelId="{881A2E97-13F5-4CC8-8873-C8E45C254ED1}" type="presParOf" srcId="{E5CDC833-A5F1-4378-B8B4-86AA8A984CF3}" destId="{4DC38978-FD8D-4DE8-829E-F7F22AD10535}" srcOrd="0" destOrd="0" presId="urn:microsoft.com/office/officeart/2005/8/layout/chevron2"/>
    <dgm:cxn modelId="{5CF20752-F2D9-4E23-979C-5864AEE92013}" type="presParOf" srcId="{E5CDC833-A5F1-4378-B8B4-86AA8A984CF3}" destId="{6CAAE617-5920-4338-ACEA-F54454FA417B}" srcOrd="1" destOrd="0" presId="urn:microsoft.com/office/officeart/2005/8/layout/chevron2"/>
    <dgm:cxn modelId="{F081D71E-7DDC-478F-9435-E5484D4DF9D4}" type="presParOf" srcId="{A78B16FF-7348-450C-BF36-E8F2B113E5D3}" destId="{AFE9B851-311A-4A2A-AF5B-E13C0F8DC576}" srcOrd="1" destOrd="0" presId="urn:microsoft.com/office/officeart/2005/8/layout/chevron2"/>
    <dgm:cxn modelId="{DB1FC839-BB6B-4C96-B5D0-B97532EDABC6}" type="presParOf" srcId="{A78B16FF-7348-450C-BF36-E8F2B113E5D3}" destId="{AABE24BE-F666-4182-9192-0818E70DCB28}" srcOrd="2" destOrd="0" presId="urn:microsoft.com/office/officeart/2005/8/layout/chevron2"/>
    <dgm:cxn modelId="{80474F80-AD50-4FE4-8952-763D47DD62CB}" type="presParOf" srcId="{AABE24BE-F666-4182-9192-0818E70DCB28}" destId="{2751EFDA-4692-4052-82CF-AD69A08CBD4D}" srcOrd="0" destOrd="0" presId="urn:microsoft.com/office/officeart/2005/8/layout/chevron2"/>
    <dgm:cxn modelId="{912FAA71-A624-45D5-A1FF-1CB2A5DFD5FB}" type="presParOf" srcId="{AABE24BE-F666-4182-9192-0818E70DCB28}" destId="{2DE9C552-8283-4240-B7B3-BE4DF57A2EDC}" srcOrd="1" destOrd="0" presId="urn:microsoft.com/office/officeart/2005/8/layout/chevron2"/>
    <dgm:cxn modelId="{3470B6C7-C394-4F37-A879-31C78B694C51}" type="presParOf" srcId="{A78B16FF-7348-450C-BF36-E8F2B113E5D3}" destId="{3AADB224-805A-4DEF-B19B-2C524F58739F}" srcOrd="3" destOrd="0" presId="urn:microsoft.com/office/officeart/2005/8/layout/chevron2"/>
    <dgm:cxn modelId="{159DD854-BCA7-400F-9005-53DBD077F2EA}" type="presParOf" srcId="{A78B16FF-7348-450C-BF36-E8F2B113E5D3}" destId="{B5AF2BC9-9284-4A2F-8669-E7F5DA8B3204}" srcOrd="4" destOrd="0" presId="urn:microsoft.com/office/officeart/2005/8/layout/chevron2"/>
    <dgm:cxn modelId="{46FF13C6-D722-474C-8D3C-1BCB8F66CD94}" type="presParOf" srcId="{B5AF2BC9-9284-4A2F-8669-E7F5DA8B3204}" destId="{E4433C86-1056-41BB-9740-14373F21B736}" srcOrd="0" destOrd="0" presId="urn:microsoft.com/office/officeart/2005/8/layout/chevron2"/>
    <dgm:cxn modelId="{17B39B48-412E-44A0-AE1B-D0B1395914C3}" type="presParOf" srcId="{B5AF2BC9-9284-4A2F-8669-E7F5DA8B3204}" destId="{85FD99EA-F594-46D4-8E8C-4F4D7BB25EB0}" srcOrd="1" destOrd="0" presId="urn:microsoft.com/office/officeart/2005/8/layout/chevron2"/>
  </dgm:cxnLst>
  <dgm:bg>
    <a:noFill/>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3764299-9327-45D0-ABA3-F9C11A57BCD5}"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66172EDE-B566-446B-B884-5CFF8EC0973F}">
      <dgm:prSet phldrT="[Text]"/>
      <dgm:spPr>
        <a:solidFill>
          <a:srgbClr val="006600"/>
        </a:solidFill>
      </dgm:spPr>
      <dgm:t>
        <a:bodyPr/>
        <a:lstStyle/>
        <a:p>
          <a:r>
            <a:rPr lang="en-US" dirty="0" smtClean="0"/>
            <a:t>1</a:t>
          </a:r>
          <a:endParaRPr lang="en-US" dirty="0"/>
        </a:p>
      </dgm:t>
    </dgm:pt>
    <dgm:pt modelId="{0F8C8E56-D87E-4476-BE6A-768A7B2EEC20}" type="parTrans" cxnId="{575D4EF6-4539-433E-9283-DEEDE42F1485}">
      <dgm:prSet/>
      <dgm:spPr/>
      <dgm:t>
        <a:bodyPr/>
        <a:lstStyle/>
        <a:p>
          <a:endParaRPr lang="en-US"/>
        </a:p>
      </dgm:t>
    </dgm:pt>
    <dgm:pt modelId="{7ED1C2E4-1253-47CC-94C2-E46732133B2E}" type="sibTrans" cxnId="{575D4EF6-4539-433E-9283-DEEDE42F1485}">
      <dgm:prSet/>
      <dgm:spPr/>
      <dgm:t>
        <a:bodyPr/>
        <a:lstStyle/>
        <a:p>
          <a:endParaRPr lang="en-US"/>
        </a:p>
      </dgm:t>
    </dgm:pt>
    <dgm:pt modelId="{26726745-A9A4-494B-95FE-89CE033FF15B}">
      <dgm:prSet phldrT="[Text]" custT="1"/>
      <dgm:spPr>
        <a:solidFill>
          <a:schemeClr val="accent1">
            <a:lumMod val="20000"/>
            <a:lumOff val="80000"/>
            <a:alpha val="90000"/>
          </a:schemeClr>
        </a:solidFill>
      </dgm:spPr>
      <dgm:t>
        <a:bodyPr/>
        <a:lstStyle/>
        <a:p>
          <a:r>
            <a:rPr lang="en-US" sz="2600" dirty="0" smtClean="0"/>
            <a:t>Soil was grinded and passed through a 2mm sieve</a:t>
          </a:r>
          <a:endParaRPr lang="en-US" sz="2600" dirty="0"/>
        </a:p>
      </dgm:t>
    </dgm:pt>
    <dgm:pt modelId="{6CC7A001-A0D5-4F77-9FDC-CD41EC19EFA0}" type="parTrans" cxnId="{641646AB-5336-49D4-9C06-CBE87DD8CB19}">
      <dgm:prSet/>
      <dgm:spPr/>
      <dgm:t>
        <a:bodyPr/>
        <a:lstStyle/>
        <a:p>
          <a:endParaRPr lang="en-US"/>
        </a:p>
      </dgm:t>
    </dgm:pt>
    <dgm:pt modelId="{2B179421-9D7D-429B-8B3D-3673E59838C1}" type="sibTrans" cxnId="{641646AB-5336-49D4-9C06-CBE87DD8CB19}">
      <dgm:prSet/>
      <dgm:spPr/>
      <dgm:t>
        <a:bodyPr/>
        <a:lstStyle/>
        <a:p>
          <a:endParaRPr lang="en-US"/>
        </a:p>
      </dgm:t>
    </dgm:pt>
    <dgm:pt modelId="{453F8E97-8A90-4128-98BC-53D2A064C65B}">
      <dgm:prSet phldrT="[Text]"/>
      <dgm:spPr>
        <a:solidFill>
          <a:srgbClr val="006600"/>
        </a:solidFill>
      </dgm:spPr>
      <dgm:t>
        <a:bodyPr/>
        <a:lstStyle/>
        <a:p>
          <a:r>
            <a:rPr lang="en-US" dirty="0" smtClean="0"/>
            <a:t>2</a:t>
          </a:r>
          <a:endParaRPr lang="en-US" dirty="0"/>
        </a:p>
      </dgm:t>
    </dgm:pt>
    <dgm:pt modelId="{5F7715DB-C570-4BD4-895E-884AE2C1C5EC}" type="parTrans" cxnId="{1299112A-51B0-4D86-A5DD-6FF23DDCECC3}">
      <dgm:prSet/>
      <dgm:spPr/>
      <dgm:t>
        <a:bodyPr/>
        <a:lstStyle/>
        <a:p>
          <a:endParaRPr lang="en-US"/>
        </a:p>
      </dgm:t>
    </dgm:pt>
    <dgm:pt modelId="{167BA1E4-2F5C-47F9-B0DA-95EB3A649EF2}" type="sibTrans" cxnId="{1299112A-51B0-4D86-A5DD-6FF23DDCECC3}">
      <dgm:prSet/>
      <dgm:spPr/>
      <dgm:t>
        <a:bodyPr/>
        <a:lstStyle/>
        <a:p>
          <a:endParaRPr lang="en-US"/>
        </a:p>
      </dgm:t>
    </dgm:pt>
    <dgm:pt modelId="{5A2711A0-13D1-4AFC-A66F-BF25DE205E63}">
      <dgm:prSet phldrT="[Text]" custT="1"/>
      <dgm:spPr>
        <a:solidFill>
          <a:schemeClr val="accent1">
            <a:lumMod val="20000"/>
            <a:lumOff val="80000"/>
            <a:alpha val="90000"/>
          </a:schemeClr>
        </a:solidFill>
      </dgm:spPr>
      <dgm:t>
        <a:bodyPr/>
        <a:lstStyle/>
        <a:p>
          <a:r>
            <a:rPr lang="en-US" sz="2600" dirty="0" smtClean="0"/>
            <a:t>1.5g of soil sample was weighed into a 25ml test tube</a:t>
          </a:r>
          <a:endParaRPr lang="en-US" sz="2600" b="0" dirty="0">
            <a:latin typeface="Calibri" pitchFamily="34" charset="0"/>
            <a:cs typeface="Calibri" pitchFamily="34" charset="0"/>
          </a:endParaRPr>
        </a:p>
      </dgm:t>
    </dgm:pt>
    <dgm:pt modelId="{CE955FD2-868B-401F-9E95-5A562899B16F}" type="parTrans" cxnId="{07597B38-CA7C-4B20-A894-FEAD8768D065}">
      <dgm:prSet/>
      <dgm:spPr/>
      <dgm:t>
        <a:bodyPr/>
        <a:lstStyle/>
        <a:p>
          <a:endParaRPr lang="en-US"/>
        </a:p>
      </dgm:t>
    </dgm:pt>
    <dgm:pt modelId="{4A1EC689-1B08-4BE4-B7B5-A8B63289BF71}" type="sibTrans" cxnId="{07597B38-CA7C-4B20-A894-FEAD8768D065}">
      <dgm:prSet/>
      <dgm:spPr/>
      <dgm:t>
        <a:bodyPr/>
        <a:lstStyle/>
        <a:p>
          <a:endParaRPr lang="en-US"/>
        </a:p>
      </dgm:t>
    </dgm:pt>
    <dgm:pt modelId="{794B1FB7-8003-4D3E-BCAA-6FB30E00C76A}">
      <dgm:prSet phldrT="[Text]"/>
      <dgm:spPr>
        <a:solidFill>
          <a:srgbClr val="006600"/>
        </a:solidFill>
      </dgm:spPr>
      <dgm:t>
        <a:bodyPr/>
        <a:lstStyle/>
        <a:p>
          <a:r>
            <a:rPr lang="en-US" dirty="0" smtClean="0"/>
            <a:t>3</a:t>
          </a:r>
          <a:endParaRPr lang="en-US" dirty="0"/>
        </a:p>
      </dgm:t>
    </dgm:pt>
    <dgm:pt modelId="{AFE47175-19EB-4216-9903-F914B71E6857}" type="parTrans" cxnId="{DA4453D3-D45B-42B5-A7E5-CFE1E5AB1B87}">
      <dgm:prSet/>
      <dgm:spPr/>
      <dgm:t>
        <a:bodyPr/>
        <a:lstStyle/>
        <a:p>
          <a:endParaRPr lang="en-US"/>
        </a:p>
      </dgm:t>
    </dgm:pt>
    <dgm:pt modelId="{67B8B4EA-F2F6-4C15-884E-38394FC3C891}" type="sibTrans" cxnId="{DA4453D3-D45B-42B5-A7E5-CFE1E5AB1B87}">
      <dgm:prSet/>
      <dgm:spPr/>
      <dgm:t>
        <a:bodyPr/>
        <a:lstStyle/>
        <a:p>
          <a:endParaRPr lang="en-US"/>
        </a:p>
      </dgm:t>
    </dgm:pt>
    <dgm:pt modelId="{69522B0D-9C1B-49AA-986C-3CC48BCE56C8}">
      <dgm:prSet phldrT="[Text]" custT="1"/>
      <dgm:spPr>
        <a:solidFill>
          <a:schemeClr val="accent1">
            <a:lumMod val="20000"/>
            <a:lumOff val="80000"/>
            <a:alpha val="90000"/>
          </a:schemeClr>
        </a:solidFill>
      </dgm:spPr>
      <dgm:t>
        <a:bodyPr/>
        <a:lstStyle/>
        <a:p>
          <a:r>
            <a:rPr lang="en-US" sz="2600" dirty="0" smtClean="0"/>
            <a:t>5ml of </a:t>
          </a:r>
          <a:r>
            <a:rPr lang="en-US" sz="2600" dirty="0" err="1" smtClean="0"/>
            <a:t>extractant</a:t>
          </a:r>
          <a:r>
            <a:rPr lang="en-US" sz="2600" dirty="0" smtClean="0"/>
            <a:t> was added and shaken the tube for 1 minute</a:t>
          </a:r>
          <a:endParaRPr lang="en-US" sz="2600" dirty="0"/>
        </a:p>
      </dgm:t>
    </dgm:pt>
    <dgm:pt modelId="{9A86A856-A344-4043-80C0-49ACC20586F9}" type="parTrans" cxnId="{53DAF5AE-9C4C-4286-885E-1CE3B8670ED6}">
      <dgm:prSet/>
      <dgm:spPr/>
      <dgm:t>
        <a:bodyPr/>
        <a:lstStyle/>
        <a:p>
          <a:endParaRPr lang="en-US"/>
        </a:p>
      </dgm:t>
    </dgm:pt>
    <dgm:pt modelId="{4095C804-4160-4BE1-8F1A-2D10536E6896}" type="sibTrans" cxnId="{53DAF5AE-9C4C-4286-885E-1CE3B8670ED6}">
      <dgm:prSet/>
      <dgm:spPr/>
      <dgm:t>
        <a:bodyPr/>
        <a:lstStyle/>
        <a:p>
          <a:endParaRPr lang="en-US"/>
        </a:p>
      </dgm:t>
    </dgm:pt>
    <dgm:pt modelId="{A78B16FF-7348-450C-BF36-E8F2B113E5D3}" type="pres">
      <dgm:prSet presAssocID="{93764299-9327-45D0-ABA3-F9C11A57BCD5}" presName="linearFlow" presStyleCnt="0">
        <dgm:presLayoutVars>
          <dgm:dir/>
          <dgm:animLvl val="lvl"/>
          <dgm:resizeHandles val="exact"/>
        </dgm:presLayoutVars>
      </dgm:prSet>
      <dgm:spPr/>
      <dgm:t>
        <a:bodyPr/>
        <a:lstStyle/>
        <a:p>
          <a:endParaRPr lang="en-US"/>
        </a:p>
      </dgm:t>
    </dgm:pt>
    <dgm:pt modelId="{E5CDC833-A5F1-4378-B8B4-86AA8A984CF3}" type="pres">
      <dgm:prSet presAssocID="{66172EDE-B566-446B-B884-5CFF8EC0973F}" presName="composite" presStyleCnt="0"/>
      <dgm:spPr/>
    </dgm:pt>
    <dgm:pt modelId="{4DC38978-FD8D-4DE8-829E-F7F22AD10535}" type="pres">
      <dgm:prSet presAssocID="{66172EDE-B566-446B-B884-5CFF8EC0973F}" presName="parentText" presStyleLbl="alignNode1" presStyleIdx="0" presStyleCnt="3" custScaleX="88325">
        <dgm:presLayoutVars>
          <dgm:chMax val="1"/>
          <dgm:bulletEnabled val="1"/>
        </dgm:presLayoutVars>
      </dgm:prSet>
      <dgm:spPr/>
      <dgm:t>
        <a:bodyPr/>
        <a:lstStyle/>
        <a:p>
          <a:endParaRPr lang="en-US"/>
        </a:p>
      </dgm:t>
    </dgm:pt>
    <dgm:pt modelId="{6CAAE617-5920-4338-ACEA-F54454FA417B}" type="pres">
      <dgm:prSet presAssocID="{66172EDE-B566-446B-B884-5CFF8EC0973F}" presName="descendantText" presStyleLbl="alignAcc1" presStyleIdx="0" presStyleCnt="3" custLinFactNeighborX="-139" custLinFactNeighborY="371">
        <dgm:presLayoutVars>
          <dgm:bulletEnabled val="1"/>
        </dgm:presLayoutVars>
      </dgm:prSet>
      <dgm:spPr/>
      <dgm:t>
        <a:bodyPr/>
        <a:lstStyle/>
        <a:p>
          <a:endParaRPr lang="en-US"/>
        </a:p>
      </dgm:t>
    </dgm:pt>
    <dgm:pt modelId="{AFE9B851-311A-4A2A-AF5B-E13C0F8DC576}" type="pres">
      <dgm:prSet presAssocID="{7ED1C2E4-1253-47CC-94C2-E46732133B2E}" presName="sp" presStyleCnt="0"/>
      <dgm:spPr/>
    </dgm:pt>
    <dgm:pt modelId="{AABE24BE-F666-4182-9192-0818E70DCB28}" type="pres">
      <dgm:prSet presAssocID="{453F8E97-8A90-4128-98BC-53D2A064C65B}" presName="composite" presStyleCnt="0"/>
      <dgm:spPr/>
    </dgm:pt>
    <dgm:pt modelId="{2751EFDA-4692-4052-82CF-AD69A08CBD4D}" type="pres">
      <dgm:prSet presAssocID="{453F8E97-8A90-4128-98BC-53D2A064C65B}" presName="parentText" presStyleLbl="alignNode1" presStyleIdx="1" presStyleCnt="3" custScaleX="88325">
        <dgm:presLayoutVars>
          <dgm:chMax val="1"/>
          <dgm:bulletEnabled val="1"/>
        </dgm:presLayoutVars>
      </dgm:prSet>
      <dgm:spPr/>
      <dgm:t>
        <a:bodyPr/>
        <a:lstStyle/>
        <a:p>
          <a:endParaRPr lang="en-US"/>
        </a:p>
      </dgm:t>
    </dgm:pt>
    <dgm:pt modelId="{2DE9C552-8283-4240-B7B3-BE4DF57A2EDC}" type="pres">
      <dgm:prSet presAssocID="{453F8E97-8A90-4128-98BC-53D2A064C65B}" presName="descendantText" presStyleLbl="alignAcc1" presStyleIdx="1" presStyleCnt="3" custScaleY="86880">
        <dgm:presLayoutVars>
          <dgm:bulletEnabled val="1"/>
        </dgm:presLayoutVars>
      </dgm:prSet>
      <dgm:spPr/>
      <dgm:t>
        <a:bodyPr/>
        <a:lstStyle/>
        <a:p>
          <a:endParaRPr lang="en-US"/>
        </a:p>
      </dgm:t>
    </dgm:pt>
    <dgm:pt modelId="{3AADB224-805A-4DEF-B19B-2C524F58739F}" type="pres">
      <dgm:prSet presAssocID="{167BA1E4-2F5C-47F9-B0DA-95EB3A649EF2}" presName="sp" presStyleCnt="0"/>
      <dgm:spPr/>
    </dgm:pt>
    <dgm:pt modelId="{B5AF2BC9-9284-4A2F-8669-E7F5DA8B3204}" type="pres">
      <dgm:prSet presAssocID="{794B1FB7-8003-4D3E-BCAA-6FB30E00C76A}" presName="composite" presStyleCnt="0"/>
      <dgm:spPr/>
    </dgm:pt>
    <dgm:pt modelId="{E4433C86-1056-41BB-9740-14373F21B736}" type="pres">
      <dgm:prSet presAssocID="{794B1FB7-8003-4D3E-BCAA-6FB30E00C76A}" presName="parentText" presStyleLbl="alignNode1" presStyleIdx="2" presStyleCnt="3" custScaleX="82879">
        <dgm:presLayoutVars>
          <dgm:chMax val="1"/>
          <dgm:bulletEnabled val="1"/>
        </dgm:presLayoutVars>
      </dgm:prSet>
      <dgm:spPr/>
      <dgm:t>
        <a:bodyPr/>
        <a:lstStyle/>
        <a:p>
          <a:endParaRPr lang="en-US"/>
        </a:p>
      </dgm:t>
    </dgm:pt>
    <dgm:pt modelId="{85FD99EA-F594-46D4-8E8C-4F4D7BB25EB0}" type="pres">
      <dgm:prSet presAssocID="{794B1FB7-8003-4D3E-BCAA-6FB30E00C76A}" presName="descendantText" presStyleLbl="alignAcc1" presStyleIdx="2" presStyleCnt="3">
        <dgm:presLayoutVars>
          <dgm:bulletEnabled val="1"/>
        </dgm:presLayoutVars>
      </dgm:prSet>
      <dgm:spPr/>
      <dgm:t>
        <a:bodyPr/>
        <a:lstStyle/>
        <a:p>
          <a:endParaRPr lang="en-US"/>
        </a:p>
      </dgm:t>
    </dgm:pt>
  </dgm:ptLst>
  <dgm:cxnLst>
    <dgm:cxn modelId="{1299112A-51B0-4D86-A5DD-6FF23DDCECC3}" srcId="{93764299-9327-45D0-ABA3-F9C11A57BCD5}" destId="{453F8E97-8A90-4128-98BC-53D2A064C65B}" srcOrd="1" destOrd="0" parTransId="{5F7715DB-C570-4BD4-895E-884AE2C1C5EC}" sibTransId="{167BA1E4-2F5C-47F9-B0DA-95EB3A649EF2}"/>
    <dgm:cxn modelId="{641646AB-5336-49D4-9C06-CBE87DD8CB19}" srcId="{66172EDE-B566-446B-B884-5CFF8EC0973F}" destId="{26726745-A9A4-494B-95FE-89CE033FF15B}" srcOrd="0" destOrd="0" parTransId="{6CC7A001-A0D5-4F77-9FDC-CD41EC19EFA0}" sibTransId="{2B179421-9D7D-429B-8B3D-3673E59838C1}"/>
    <dgm:cxn modelId="{D1C5D5F3-308B-4F0B-80DD-50791B6516BD}" type="presOf" srcId="{26726745-A9A4-494B-95FE-89CE033FF15B}" destId="{6CAAE617-5920-4338-ACEA-F54454FA417B}" srcOrd="0" destOrd="0" presId="urn:microsoft.com/office/officeart/2005/8/layout/chevron2"/>
    <dgm:cxn modelId="{20DB65EC-240D-41CD-BE72-11B54477B7CB}" type="presOf" srcId="{69522B0D-9C1B-49AA-986C-3CC48BCE56C8}" destId="{85FD99EA-F594-46D4-8E8C-4F4D7BB25EB0}" srcOrd="0" destOrd="0" presId="urn:microsoft.com/office/officeart/2005/8/layout/chevron2"/>
    <dgm:cxn modelId="{EAFF4AEF-C98A-4736-8901-214F37D2FBFD}" type="presOf" srcId="{794B1FB7-8003-4D3E-BCAA-6FB30E00C76A}" destId="{E4433C86-1056-41BB-9740-14373F21B736}" srcOrd="0" destOrd="0" presId="urn:microsoft.com/office/officeart/2005/8/layout/chevron2"/>
    <dgm:cxn modelId="{18FC983D-736E-4B53-B1A3-0096DE02A315}" type="presOf" srcId="{453F8E97-8A90-4128-98BC-53D2A064C65B}" destId="{2751EFDA-4692-4052-82CF-AD69A08CBD4D}" srcOrd="0" destOrd="0" presId="urn:microsoft.com/office/officeart/2005/8/layout/chevron2"/>
    <dgm:cxn modelId="{2769E6EE-F3DE-43E1-9E2D-4664C43E0A9F}" type="presOf" srcId="{93764299-9327-45D0-ABA3-F9C11A57BCD5}" destId="{A78B16FF-7348-450C-BF36-E8F2B113E5D3}" srcOrd="0" destOrd="0" presId="urn:microsoft.com/office/officeart/2005/8/layout/chevron2"/>
    <dgm:cxn modelId="{1CA4BB59-B4EF-4DA8-B4EA-623244B601C0}" type="presOf" srcId="{5A2711A0-13D1-4AFC-A66F-BF25DE205E63}" destId="{2DE9C552-8283-4240-B7B3-BE4DF57A2EDC}" srcOrd="0" destOrd="0" presId="urn:microsoft.com/office/officeart/2005/8/layout/chevron2"/>
    <dgm:cxn modelId="{53DAF5AE-9C4C-4286-885E-1CE3B8670ED6}" srcId="{794B1FB7-8003-4D3E-BCAA-6FB30E00C76A}" destId="{69522B0D-9C1B-49AA-986C-3CC48BCE56C8}" srcOrd="0" destOrd="0" parTransId="{9A86A856-A344-4043-80C0-49ACC20586F9}" sibTransId="{4095C804-4160-4BE1-8F1A-2D10536E6896}"/>
    <dgm:cxn modelId="{575D4EF6-4539-433E-9283-DEEDE42F1485}" srcId="{93764299-9327-45D0-ABA3-F9C11A57BCD5}" destId="{66172EDE-B566-446B-B884-5CFF8EC0973F}" srcOrd="0" destOrd="0" parTransId="{0F8C8E56-D87E-4476-BE6A-768A7B2EEC20}" sibTransId="{7ED1C2E4-1253-47CC-94C2-E46732133B2E}"/>
    <dgm:cxn modelId="{07597B38-CA7C-4B20-A894-FEAD8768D065}" srcId="{453F8E97-8A90-4128-98BC-53D2A064C65B}" destId="{5A2711A0-13D1-4AFC-A66F-BF25DE205E63}" srcOrd="0" destOrd="0" parTransId="{CE955FD2-868B-401F-9E95-5A562899B16F}" sibTransId="{4A1EC689-1B08-4BE4-B7B5-A8B63289BF71}"/>
    <dgm:cxn modelId="{B7B50705-0DB8-4AFC-9E34-ECA06A3D44A7}" type="presOf" srcId="{66172EDE-B566-446B-B884-5CFF8EC0973F}" destId="{4DC38978-FD8D-4DE8-829E-F7F22AD10535}" srcOrd="0" destOrd="0" presId="urn:microsoft.com/office/officeart/2005/8/layout/chevron2"/>
    <dgm:cxn modelId="{DA4453D3-D45B-42B5-A7E5-CFE1E5AB1B87}" srcId="{93764299-9327-45D0-ABA3-F9C11A57BCD5}" destId="{794B1FB7-8003-4D3E-BCAA-6FB30E00C76A}" srcOrd="2" destOrd="0" parTransId="{AFE47175-19EB-4216-9903-F914B71E6857}" sibTransId="{67B8B4EA-F2F6-4C15-884E-38394FC3C891}"/>
    <dgm:cxn modelId="{3C0A97A5-B433-438C-8216-5AF0D082BBD0}" type="presParOf" srcId="{A78B16FF-7348-450C-BF36-E8F2B113E5D3}" destId="{E5CDC833-A5F1-4378-B8B4-86AA8A984CF3}" srcOrd="0" destOrd="0" presId="urn:microsoft.com/office/officeart/2005/8/layout/chevron2"/>
    <dgm:cxn modelId="{6CD7DC27-59FE-425D-BA7B-A7B79E2E969F}" type="presParOf" srcId="{E5CDC833-A5F1-4378-B8B4-86AA8A984CF3}" destId="{4DC38978-FD8D-4DE8-829E-F7F22AD10535}" srcOrd="0" destOrd="0" presId="urn:microsoft.com/office/officeart/2005/8/layout/chevron2"/>
    <dgm:cxn modelId="{D00C979B-98CD-4F05-90CA-D857EF9D3A62}" type="presParOf" srcId="{E5CDC833-A5F1-4378-B8B4-86AA8A984CF3}" destId="{6CAAE617-5920-4338-ACEA-F54454FA417B}" srcOrd="1" destOrd="0" presId="urn:microsoft.com/office/officeart/2005/8/layout/chevron2"/>
    <dgm:cxn modelId="{748A2363-3205-46F4-AE71-1221628CDBCC}" type="presParOf" srcId="{A78B16FF-7348-450C-BF36-E8F2B113E5D3}" destId="{AFE9B851-311A-4A2A-AF5B-E13C0F8DC576}" srcOrd="1" destOrd="0" presId="urn:microsoft.com/office/officeart/2005/8/layout/chevron2"/>
    <dgm:cxn modelId="{01ECB05A-6723-4A45-B6CD-ADF4C8C2ECE6}" type="presParOf" srcId="{A78B16FF-7348-450C-BF36-E8F2B113E5D3}" destId="{AABE24BE-F666-4182-9192-0818E70DCB28}" srcOrd="2" destOrd="0" presId="urn:microsoft.com/office/officeart/2005/8/layout/chevron2"/>
    <dgm:cxn modelId="{6C489938-631B-4542-9152-E1C899F3133F}" type="presParOf" srcId="{AABE24BE-F666-4182-9192-0818E70DCB28}" destId="{2751EFDA-4692-4052-82CF-AD69A08CBD4D}" srcOrd="0" destOrd="0" presId="urn:microsoft.com/office/officeart/2005/8/layout/chevron2"/>
    <dgm:cxn modelId="{811A7562-0114-47AB-BF8E-17A07025E9A4}" type="presParOf" srcId="{AABE24BE-F666-4182-9192-0818E70DCB28}" destId="{2DE9C552-8283-4240-B7B3-BE4DF57A2EDC}" srcOrd="1" destOrd="0" presId="urn:microsoft.com/office/officeart/2005/8/layout/chevron2"/>
    <dgm:cxn modelId="{2D0237E0-74CE-4E3E-907E-2DD86DD322ED}" type="presParOf" srcId="{A78B16FF-7348-450C-BF36-E8F2B113E5D3}" destId="{3AADB224-805A-4DEF-B19B-2C524F58739F}" srcOrd="3" destOrd="0" presId="urn:microsoft.com/office/officeart/2005/8/layout/chevron2"/>
    <dgm:cxn modelId="{EE381540-709B-4019-95A7-07E098CEC287}" type="presParOf" srcId="{A78B16FF-7348-450C-BF36-E8F2B113E5D3}" destId="{B5AF2BC9-9284-4A2F-8669-E7F5DA8B3204}" srcOrd="4" destOrd="0" presId="urn:microsoft.com/office/officeart/2005/8/layout/chevron2"/>
    <dgm:cxn modelId="{F91E5241-BA7A-42E0-A964-6E6D3EB7B541}" type="presParOf" srcId="{B5AF2BC9-9284-4A2F-8669-E7F5DA8B3204}" destId="{E4433C86-1056-41BB-9740-14373F21B736}" srcOrd="0" destOrd="0" presId="urn:microsoft.com/office/officeart/2005/8/layout/chevron2"/>
    <dgm:cxn modelId="{FB1E0D94-171C-4CB9-B228-1ECC0B0FD152}" type="presParOf" srcId="{B5AF2BC9-9284-4A2F-8669-E7F5DA8B3204}" destId="{85FD99EA-F594-46D4-8E8C-4F4D7BB25EB0}" srcOrd="1" destOrd="0" presId="urn:microsoft.com/office/officeart/2005/8/layout/chevron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3764299-9327-45D0-ABA3-F9C11A57BCD5}"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66172EDE-B566-446B-B884-5CFF8EC0973F}">
      <dgm:prSet phldrT="[Text]"/>
      <dgm:spPr>
        <a:solidFill>
          <a:srgbClr val="006600"/>
        </a:solidFill>
      </dgm:spPr>
      <dgm:t>
        <a:bodyPr/>
        <a:lstStyle/>
        <a:p>
          <a:r>
            <a:rPr lang="en-US" dirty="0" smtClean="0"/>
            <a:t>4</a:t>
          </a:r>
          <a:endParaRPr lang="en-US" dirty="0"/>
        </a:p>
      </dgm:t>
    </dgm:pt>
    <dgm:pt modelId="{0F8C8E56-D87E-4476-BE6A-768A7B2EEC20}" type="parTrans" cxnId="{575D4EF6-4539-433E-9283-DEEDE42F1485}">
      <dgm:prSet/>
      <dgm:spPr/>
      <dgm:t>
        <a:bodyPr/>
        <a:lstStyle/>
        <a:p>
          <a:endParaRPr lang="en-US"/>
        </a:p>
      </dgm:t>
    </dgm:pt>
    <dgm:pt modelId="{7ED1C2E4-1253-47CC-94C2-E46732133B2E}" type="sibTrans" cxnId="{575D4EF6-4539-433E-9283-DEEDE42F1485}">
      <dgm:prSet/>
      <dgm:spPr/>
      <dgm:t>
        <a:bodyPr/>
        <a:lstStyle/>
        <a:p>
          <a:endParaRPr lang="en-US"/>
        </a:p>
      </dgm:t>
    </dgm:pt>
    <dgm:pt modelId="{26726745-A9A4-494B-95FE-89CE033FF15B}">
      <dgm:prSet phldrT="[Text]" custT="1"/>
      <dgm:spPr>
        <a:solidFill>
          <a:schemeClr val="accent1">
            <a:lumMod val="20000"/>
            <a:lumOff val="80000"/>
            <a:alpha val="90000"/>
          </a:schemeClr>
        </a:solidFill>
      </dgm:spPr>
      <dgm:t>
        <a:bodyPr/>
        <a:lstStyle/>
        <a:p>
          <a:r>
            <a:rPr lang="en-US" sz="2600" dirty="0" smtClean="0"/>
            <a:t>A drop of mixed indicator was added and observed the color change (No lime if color change to blue)</a:t>
          </a:r>
          <a:endParaRPr lang="en-US" sz="2600" dirty="0"/>
        </a:p>
      </dgm:t>
    </dgm:pt>
    <dgm:pt modelId="{6CC7A001-A0D5-4F77-9FDC-CD41EC19EFA0}" type="parTrans" cxnId="{641646AB-5336-49D4-9C06-CBE87DD8CB19}">
      <dgm:prSet/>
      <dgm:spPr/>
      <dgm:t>
        <a:bodyPr/>
        <a:lstStyle/>
        <a:p>
          <a:endParaRPr lang="en-US"/>
        </a:p>
      </dgm:t>
    </dgm:pt>
    <dgm:pt modelId="{2B179421-9D7D-429B-8B3D-3673E59838C1}" type="sibTrans" cxnId="{641646AB-5336-49D4-9C06-CBE87DD8CB19}">
      <dgm:prSet/>
      <dgm:spPr/>
      <dgm:t>
        <a:bodyPr/>
        <a:lstStyle/>
        <a:p>
          <a:endParaRPr lang="en-US"/>
        </a:p>
      </dgm:t>
    </dgm:pt>
    <dgm:pt modelId="{453F8E97-8A90-4128-98BC-53D2A064C65B}">
      <dgm:prSet phldrT="[Text]"/>
      <dgm:spPr>
        <a:solidFill>
          <a:srgbClr val="006600"/>
        </a:solidFill>
      </dgm:spPr>
      <dgm:t>
        <a:bodyPr/>
        <a:lstStyle/>
        <a:p>
          <a:r>
            <a:rPr lang="en-US" dirty="0" smtClean="0"/>
            <a:t>5</a:t>
          </a:r>
          <a:endParaRPr lang="en-US" dirty="0"/>
        </a:p>
      </dgm:t>
    </dgm:pt>
    <dgm:pt modelId="{5F7715DB-C570-4BD4-895E-884AE2C1C5EC}" type="parTrans" cxnId="{1299112A-51B0-4D86-A5DD-6FF23DDCECC3}">
      <dgm:prSet/>
      <dgm:spPr/>
      <dgm:t>
        <a:bodyPr/>
        <a:lstStyle/>
        <a:p>
          <a:endParaRPr lang="en-US"/>
        </a:p>
      </dgm:t>
    </dgm:pt>
    <dgm:pt modelId="{167BA1E4-2F5C-47F9-B0DA-95EB3A649EF2}" type="sibTrans" cxnId="{1299112A-51B0-4D86-A5DD-6FF23DDCECC3}">
      <dgm:prSet/>
      <dgm:spPr/>
      <dgm:t>
        <a:bodyPr/>
        <a:lstStyle/>
        <a:p>
          <a:endParaRPr lang="en-US"/>
        </a:p>
      </dgm:t>
    </dgm:pt>
    <dgm:pt modelId="{5A2711A0-13D1-4AFC-A66F-BF25DE205E63}">
      <dgm:prSet phldrT="[Text]" custT="1"/>
      <dgm:spPr>
        <a:solidFill>
          <a:schemeClr val="accent1">
            <a:lumMod val="20000"/>
            <a:lumOff val="80000"/>
            <a:alpha val="90000"/>
          </a:schemeClr>
        </a:solidFill>
      </dgm:spPr>
      <dgm:t>
        <a:bodyPr/>
        <a:lstStyle/>
        <a:p>
          <a:r>
            <a:rPr lang="en-US" sz="2600" dirty="0" smtClean="0"/>
            <a:t>Neutralizing solution (Calcium hydroxide) drops and one drop of indicator were added and shaken for 1 minute</a:t>
          </a:r>
          <a:endParaRPr lang="en-US" sz="2600" b="0" dirty="0">
            <a:latin typeface="Calibri" pitchFamily="34" charset="0"/>
            <a:cs typeface="Calibri" pitchFamily="34" charset="0"/>
          </a:endParaRPr>
        </a:p>
      </dgm:t>
    </dgm:pt>
    <dgm:pt modelId="{CE955FD2-868B-401F-9E95-5A562899B16F}" type="parTrans" cxnId="{07597B38-CA7C-4B20-A894-FEAD8768D065}">
      <dgm:prSet/>
      <dgm:spPr/>
      <dgm:t>
        <a:bodyPr/>
        <a:lstStyle/>
        <a:p>
          <a:endParaRPr lang="en-US"/>
        </a:p>
      </dgm:t>
    </dgm:pt>
    <dgm:pt modelId="{4A1EC689-1B08-4BE4-B7B5-A8B63289BF71}" type="sibTrans" cxnId="{07597B38-CA7C-4B20-A894-FEAD8768D065}">
      <dgm:prSet/>
      <dgm:spPr/>
      <dgm:t>
        <a:bodyPr/>
        <a:lstStyle/>
        <a:p>
          <a:endParaRPr lang="en-US"/>
        </a:p>
      </dgm:t>
    </dgm:pt>
    <dgm:pt modelId="{794B1FB7-8003-4D3E-BCAA-6FB30E00C76A}">
      <dgm:prSet phldrT="[Text]"/>
      <dgm:spPr>
        <a:solidFill>
          <a:srgbClr val="006600"/>
        </a:solidFill>
      </dgm:spPr>
      <dgm:t>
        <a:bodyPr/>
        <a:lstStyle/>
        <a:p>
          <a:r>
            <a:rPr lang="en-US" dirty="0" smtClean="0"/>
            <a:t>6</a:t>
          </a:r>
          <a:endParaRPr lang="en-US" dirty="0"/>
        </a:p>
      </dgm:t>
    </dgm:pt>
    <dgm:pt modelId="{AFE47175-19EB-4216-9903-F914B71E6857}" type="parTrans" cxnId="{DA4453D3-D45B-42B5-A7E5-CFE1E5AB1B87}">
      <dgm:prSet/>
      <dgm:spPr/>
      <dgm:t>
        <a:bodyPr/>
        <a:lstStyle/>
        <a:p>
          <a:endParaRPr lang="en-US"/>
        </a:p>
      </dgm:t>
    </dgm:pt>
    <dgm:pt modelId="{67B8B4EA-F2F6-4C15-884E-38394FC3C891}" type="sibTrans" cxnId="{DA4453D3-D45B-42B5-A7E5-CFE1E5AB1B87}">
      <dgm:prSet/>
      <dgm:spPr/>
      <dgm:t>
        <a:bodyPr/>
        <a:lstStyle/>
        <a:p>
          <a:endParaRPr lang="en-US"/>
        </a:p>
      </dgm:t>
    </dgm:pt>
    <dgm:pt modelId="{69522B0D-9C1B-49AA-986C-3CC48BCE56C8}">
      <dgm:prSet phldrT="[Text]" custT="1"/>
      <dgm:spPr>
        <a:solidFill>
          <a:schemeClr val="accent1">
            <a:lumMod val="20000"/>
            <a:lumOff val="80000"/>
            <a:alpha val="90000"/>
          </a:schemeClr>
        </a:solidFill>
      </dgm:spPr>
      <dgm:t>
        <a:bodyPr/>
        <a:lstStyle/>
        <a:p>
          <a:r>
            <a:rPr lang="en-US" sz="2600" dirty="0" smtClean="0"/>
            <a:t>If color change to blue, calculate the lime requirement</a:t>
          </a:r>
          <a:endParaRPr lang="en-US" sz="2600" dirty="0"/>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9A86A856-A344-4043-80C0-49ACC20586F9}" type="parTrans" cxnId="{53DAF5AE-9C4C-4286-885E-1CE3B8670ED6}">
      <dgm:prSet/>
      <dgm:spPr/>
      <dgm:t>
        <a:bodyPr/>
        <a:lstStyle/>
        <a:p>
          <a:endParaRPr lang="en-US"/>
        </a:p>
      </dgm:t>
    </dgm:pt>
    <dgm:pt modelId="{4095C804-4160-4BE1-8F1A-2D10536E6896}" type="sibTrans" cxnId="{53DAF5AE-9C4C-4286-885E-1CE3B8670ED6}">
      <dgm:prSet/>
      <dgm:spPr/>
      <dgm:t>
        <a:bodyPr/>
        <a:lstStyle/>
        <a:p>
          <a:endParaRPr lang="en-US"/>
        </a:p>
      </dgm:t>
    </dgm:pt>
    <dgm:pt modelId="{A78B16FF-7348-450C-BF36-E8F2B113E5D3}" type="pres">
      <dgm:prSet presAssocID="{93764299-9327-45D0-ABA3-F9C11A57BCD5}" presName="linearFlow" presStyleCnt="0">
        <dgm:presLayoutVars>
          <dgm:dir/>
          <dgm:animLvl val="lvl"/>
          <dgm:resizeHandles val="exact"/>
        </dgm:presLayoutVars>
      </dgm:prSet>
      <dgm:spPr/>
      <dgm:t>
        <a:bodyPr/>
        <a:lstStyle/>
        <a:p>
          <a:endParaRPr lang="en-US"/>
        </a:p>
      </dgm:t>
    </dgm:pt>
    <dgm:pt modelId="{E5CDC833-A5F1-4378-B8B4-86AA8A984CF3}" type="pres">
      <dgm:prSet presAssocID="{66172EDE-B566-446B-B884-5CFF8EC0973F}" presName="composite" presStyleCnt="0"/>
      <dgm:spPr/>
    </dgm:pt>
    <dgm:pt modelId="{4DC38978-FD8D-4DE8-829E-F7F22AD10535}" type="pres">
      <dgm:prSet presAssocID="{66172EDE-B566-446B-B884-5CFF8EC0973F}" presName="parentText" presStyleLbl="alignNode1" presStyleIdx="0" presStyleCnt="3" custScaleX="88325">
        <dgm:presLayoutVars>
          <dgm:chMax val="1"/>
          <dgm:bulletEnabled val="1"/>
        </dgm:presLayoutVars>
      </dgm:prSet>
      <dgm:spPr/>
      <dgm:t>
        <a:bodyPr/>
        <a:lstStyle/>
        <a:p>
          <a:endParaRPr lang="en-US"/>
        </a:p>
      </dgm:t>
    </dgm:pt>
    <dgm:pt modelId="{6CAAE617-5920-4338-ACEA-F54454FA417B}" type="pres">
      <dgm:prSet presAssocID="{66172EDE-B566-446B-B884-5CFF8EC0973F}" presName="descendantText" presStyleLbl="alignAcc1" presStyleIdx="0" presStyleCnt="3" custScaleX="99646" custScaleY="101926" custLinFactNeighborX="377" custLinFactNeighborY="9041">
        <dgm:presLayoutVars>
          <dgm:bulletEnabled val="1"/>
        </dgm:presLayoutVars>
      </dgm:prSet>
      <dgm:spPr/>
      <dgm:t>
        <a:bodyPr/>
        <a:lstStyle/>
        <a:p>
          <a:endParaRPr lang="en-US"/>
        </a:p>
      </dgm:t>
    </dgm:pt>
    <dgm:pt modelId="{AFE9B851-311A-4A2A-AF5B-E13C0F8DC576}" type="pres">
      <dgm:prSet presAssocID="{7ED1C2E4-1253-47CC-94C2-E46732133B2E}" presName="sp" presStyleCnt="0"/>
      <dgm:spPr/>
    </dgm:pt>
    <dgm:pt modelId="{AABE24BE-F666-4182-9192-0818E70DCB28}" type="pres">
      <dgm:prSet presAssocID="{453F8E97-8A90-4128-98BC-53D2A064C65B}" presName="composite" presStyleCnt="0"/>
      <dgm:spPr/>
    </dgm:pt>
    <dgm:pt modelId="{2751EFDA-4692-4052-82CF-AD69A08CBD4D}" type="pres">
      <dgm:prSet presAssocID="{453F8E97-8A90-4128-98BC-53D2A064C65B}" presName="parentText" presStyleLbl="alignNode1" presStyleIdx="1" presStyleCnt="3" custScaleX="88325">
        <dgm:presLayoutVars>
          <dgm:chMax val="1"/>
          <dgm:bulletEnabled val="1"/>
        </dgm:presLayoutVars>
      </dgm:prSet>
      <dgm:spPr/>
      <dgm:t>
        <a:bodyPr/>
        <a:lstStyle/>
        <a:p>
          <a:endParaRPr lang="en-US"/>
        </a:p>
      </dgm:t>
    </dgm:pt>
    <dgm:pt modelId="{2DE9C552-8283-4240-B7B3-BE4DF57A2EDC}" type="pres">
      <dgm:prSet presAssocID="{453F8E97-8A90-4128-98BC-53D2A064C65B}" presName="descendantText" presStyleLbl="alignAcc1" presStyleIdx="1" presStyleCnt="3" custScaleX="99088" custScaleY="94808" custLinFactNeighborX="129" custLinFactNeighborY="3468">
        <dgm:presLayoutVars>
          <dgm:bulletEnabled val="1"/>
        </dgm:presLayoutVars>
      </dgm:prSet>
      <dgm:spPr/>
      <dgm:t>
        <a:bodyPr/>
        <a:lstStyle/>
        <a:p>
          <a:endParaRPr lang="en-US"/>
        </a:p>
      </dgm:t>
    </dgm:pt>
    <dgm:pt modelId="{3AADB224-805A-4DEF-B19B-2C524F58739F}" type="pres">
      <dgm:prSet presAssocID="{167BA1E4-2F5C-47F9-B0DA-95EB3A649EF2}" presName="sp" presStyleCnt="0"/>
      <dgm:spPr/>
    </dgm:pt>
    <dgm:pt modelId="{B5AF2BC9-9284-4A2F-8669-E7F5DA8B3204}" type="pres">
      <dgm:prSet presAssocID="{794B1FB7-8003-4D3E-BCAA-6FB30E00C76A}" presName="composite" presStyleCnt="0"/>
      <dgm:spPr/>
    </dgm:pt>
    <dgm:pt modelId="{E4433C86-1056-41BB-9740-14373F21B736}" type="pres">
      <dgm:prSet presAssocID="{794B1FB7-8003-4D3E-BCAA-6FB30E00C76A}" presName="parentText" presStyleLbl="alignNode1" presStyleIdx="2" presStyleCnt="3" custScaleX="82879">
        <dgm:presLayoutVars>
          <dgm:chMax val="1"/>
          <dgm:bulletEnabled val="1"/>
        </dgm:presLayoutVars>
      </dgm:prSet>
      <dgm:spPr/>
      <dgm:t>
        <a:bodyPr/>
        <a:lstStyle/>
        <a:p>
          <a:endParaRPr lang="en-US"/>
        </a:p>
      </dgm:t>
    </dgm:pt>
    <dgm:pt modelId="{85FD99EA-F594-46D4-8E8C-4F4D7BB25EB0}" type="pres">
      <dgm:prSet presAssocID="{794B1FB7-8003-4D3E-BCAA-6FB30E00C76A}" presName="descendantText" presStyleLbl="alignAcc1" presStyleIdx="2" presStyleCnt="3" custScaleX="98506">
        <dgm:presLayoutVars>
          <dgm:bulletEnabled val="1"/>
        </dgm:presLayoutVars>
      </dgm:prSet>
      <dgm:spPr/>
      <dgm:t>
        <a:bodyPr/>
        <a:lstStyle/>
        <a:p>
          <a:endParaRPr lang="en-US"/>
        </a:p>
      </dgm:t>
    </dgm:pt>
  </dgm:ptLst>
  <dgm:cxnLst>
    <dgm:cxn modelId="{1299112A-51B0-4D86-A5DD-6FF23DDCECC3}" srcId="{93764299-9327-45D0-ABA3-F9C11A57BCD5}" destId="{453F8E97-8A90-4128-98BC-53D2A064C65B}" srcOrd="1" destOrd="0" parTransId="{5F7715DB-C570-4BD4-895E-884AE2C1C5EC}" sibTransId="{167BA1E4-2F5C-47F9-B0DA-95EB3A649EF2}"/>
    <dgm:cxn modelId="{53DAF5AE-9C4C-4286-885E-1CE3B8670ED6}" srcId="{794B1FB7-8003-4D3E-BCAA-6FB30E00C76A}" destId="{69522B0D-9C1B-49AA-986C-3CC48BCE56C8}" srcOrd="0" destOrd="0" parTransId="{9A86A856-A344-4043-80C0-49ACC20586F9}" sibTransId="{4095C804-4160-4BE1-8F1A-2D10536E6896}"/>
    <dgm:cxn modelId="{DA4453D3-D45B-42B5-A7E5-CFE1E5AB1B87}" srcId="{93764299-9327-45D0-ABA3-F9C11A57BCD5}" destId="{794B1FB7-8003-4D3E-BCAA-6FB30E00C76A}" srcOrd="2" destOrd="0" parTransId="{AFE47175-19EB-4216-9903-F914B71E6857}" sibTransId="{67B8B4EA-F2F6-4C15-884E-38394FC3C891}"/>
    <dgm:cxn modelId="{F5E7B84F-7409-44C1-BA7D-51B45C85D93E}" type="presOf" srcId="{69522B0D-9C1B-49AA-986C-3CC48BCE56C8}" destId="{85FD99EA-F594-46D4-8E8C-4F4D7BB25EB0}" srcOrd="0" destOrd="0" presId="urn:microsoft.com/office/officeart/2005/8/layout/chevron2"/>
    <dgm:cxn modelId="{641646AB-5336-49D4-9C06-CBE87DD8CB19}" srcId="{66172EDE-B566-446B-B884-5CFF8EC0973F}" destId="{26726745-A9A4-494B-95FE-89CE033FF15B}" srcOrd="0" destOrd="0" parTransId="{6CC7A001-A0D5-4F77-9FDC-CD41EC19EFA0}" sibTransId="{2B179421-9D7D-429B-8B3D-3673E59838C1}"/>
    <dgm:cxn modelId="{EF7F564C-2974-4BCB-AEA8-14C00A46B617}" type="presOf" srcId="{26726745-A9A4-494B-95FE-89CE033FF15B}" destId="{6CAAE617-5920-4338-ACEA-F54454FA417B}" srcOrd="0" destOrd="0" presId="urn:microsoft.com/office/officeart/2005/8/layout/chevron2"/>
    <dgm:cxn modelId="{6E96BDEF-76E7-4CD3-8B95-5C05E8DA8D1E}" type="presOf" srcId="{93764299-9327-45D0-ABA3-F9C11A57BCD5}" destId="{A78B16FF-7348-450C-BF36-E8F2B113E5D3}" srcOrd="0" destOrd="0" presId="urn:microsoft.com/office/officeart/2005/8/layout/chevron2"/>
    <dgm:cxn modelId="{152E4566-5390-4095-A233-900A6ED99777}" type="presOf" srcId="{794B1FB7-8003-4D3E-BCAA-6FB30E00C76A}" destId="{E4433C86-1056-41BB-9740-14373F21B736}" srcOrd="0" destOrd="0" presId="urn:microsoft.com/office/officeart/2005/8/layout/chevron2"/>
    <dgm:cxn modelId="{6EF345A5-C6B0-41A3-B843-22BEA343D273}" type="presOf" srcId="{453F8E97-8A90-4128-98BC-53D2A064C65B}" destId="{2751EFDA-4692-4052-82CF-AD69A08CBD4D}" srcOrd="0" destOrd="0" presId="urn:microsoft.com/office/officeart/2005/8/layout/chevron2"/>
    <dgm:cxn modelId="{575D4EF6-4539-433E-9283-DEEDE42F1485}" srcId="{93764299-9327-45D0-ABA3-F9C11A57BCD5}" destId="{66172EDE-B566-446B-B884-5CFF8EC0973F}" srcOrd="0" destOrd="0" parTransId="{0F8C8E56-D87E-4476-BE6A-768A7B2EEC20}" sibTransId="{7ED1C2E4-1253-47CC-94C2-E46732133B2E}"/>
    <dgm:cxn modelId="{22F2CC11-5DDF-47C2-A6C5-3FA56F6291E8}" type="presOf" srcId="{66172EDE-B566-446B-B884-5CFF8EC0973F}" destId="{4DC38978-FD8D-4DE8-829E-F7F22AD10535}" srcOrd="0" destOrd="0" presId="urn:microsoft.com/office/officeart/2005/8/layout/chevron2"/>
    <dgm:cxn modelId="{07597B38-CA7C-4B20-A894-FEAD8768D065}" srcId="{453F8E97-8A90-4128-98BC-53D2A064C65B}" destId="{5A2711A0-13D1-4AFC-A66F-BF25DE205E63}" srcOrd="0" destOrd="0" parTransId="{CE955FD2-868B-401F-9E95-5A562899B16F}" sibTransId="{4A1EC689-1B08-4BE4-B7B5-A8B63289BF71}"/>
    <dgm:cxn modelId="{256079C3-77F8-4FF5-A81E-93219AA2CE4C}" type="presOf" srcId="{5A2711A0-13D1-4AFC-A66F-BF25DE205E63}" destId="{2DE9C552-8283-4240-B7B3-BE4DF57A2EDC}" srcOrd="0" destOrd="0" presId="urn:microsoft.com/office/officeart/2005/8/layout/chevron2"/>
    <dgm:cxn modelId="{7D450235-3CF8-4C2E-84E1-3A2F0D944EF2}" type="presParOf" srcId="{A78B16FF-7348-450C-BF36-E8F2B113E5D3}" destId="{E5CDC833-A5F1-4378-B8B4-86AA8A984CF3}" srcOrd="0" destOrd="0" presId="urn:microsoft.com/office/officeart/2005/8/layout/chevron2"/>
    <dgm:cxn modelId="{0646C110-0BBE-4EBE-A51C-E004CACD47F9}" type="presParOf" srcId="{E5CDC833-A5F1-4378-B8B4-86AA8A984CF3}" destId="{4DC38978-FD8D-4DE8-829E-F7F22AD10535}" srcOrd="0" destOrd="0" presId="urn:microsoft.com/office/officeart/2005/8/layout/chevron2"/>
    <dgm:cxn modelId="{24607433-2BDB-4F62-8291-867476C4F3F3}" type="presParOf" srcId="{E5CDC833-A5F1-4378-B8B4-86AA8A984CF3}" destId="{6CAAE617-5920-4338-ACEA-F54454FA417B}" srcOrd="1" destOrd="0" presId="urn:microsoft.com/office/officeart/2005/8/layout/chevron2"/>
    <dgm:cxn modelId="{FAAAA50E-3194-4EBF-8221-87D9546F1FB2}" type="presParOf" srcId="{A78B16FF-7348-450C-BF36-E8F2B113E5D3}" destId="{AFE9B851-311A-4A2A-AF5B-E13C0F8DC576}" srcOrd="1" destOrd="0" presId="urn:microsoft.com/office/officeart/2005/8/layout/chevron2"/>
    <dgm:cxn modelId="{445F39A8-99B4-47AB-B9A2-274310F4FFA8}" type="presParOf" srcId="{A78B16FF-7348-450C-BF36-E8F2B113E5D3}" destId="{AABE24BE-F666-4182-9192-0818E70DCB28}" srcOrd="2" destOrd="0" presId="urn:microsoft.com/office/officeart/2005/8/layout/chevron2"/>
    <dgm:cxn modelId="{1266EA4A-4499-49B9-9269-4C266F17E726}" type="presParOf" srcId="{AABE24BE-F666-4182-9192-0818E70DCB28}" destId="{2751EFDA-4692-4052-82CF-AD69A08CBD4D}" srcOrd="0" destOrd="0" presId="urn:microsoft.com/office/officeart/2005/8/layout/chevron2"/>
    <dgm:cxn modelId="{C89F0208-946E-45FD-AD73-2181F2E33624}" type="presParOf" srcId="{AABE24BE-F666-4182-9192-0818E70DCB28}" destId="{2DE9C552-8283-4240-B7B3-BE4DF57A2EDC}" srcOrd="1" destOrd="0" presId="urn:microsoft.com/office/officeart/2005/8/layout/chevron2"/>
    <dgm:cxn modelId="{17D6F27E-D729-4C14-B81E-D5C6CEF6BA92}" type="presParOf" srcId="{A78B16FF-7348-450C-BF36-E8F2B113E5D3}" destId="{3AADB224-805A-4DEF-B19B-2C524F58739F}" srcOrd="3" destOrd="0" presId="urn:microsoft.com/office/officeart/2005/8/layout/chevron2"/>
    <dgm:cxn modelId="{B5C2F273-3C15-4B55-8E3B-554986326572}" type="presParOf" srcId="{A78B16FF-7348-450C-BF36-E8F2B113E5D3}" destId="{B5AF2BC9-9284-4A2F-8669-E7F5DA8B3204}" srcOrd="4" destOrd="0" presId="urn:microsoft.com/office/officeart/2005/8/layout/chevron2"/>
    <dgm:cxn modelId="{6B59272A-35BF-46B3-8197-F6A771504ECC}" type="presParOf" srcId="{B5AF2BC9-9284-4A2F-8669-E7F5DA8B3204}" destId="{E4433C86-1056-41BB-9740-14373F21B736}" srcOrd="0" destOrd="0" presId="urn:microsoft.com/office/officeart/2005/8/layout/chevron2"/>
    <dgm:cxn modelId="{70C8636E-05C4-4705-95B3-E62939972DDD}" type="presParOf" srcId="{B5AF2BC9-9284-4A2F-8669-E7F5DA8B3204}" destId="{85FD99EA-F594-46D4-8E8C-4F4D7BB25EB0}" srcOrd="1" destOrd="0" presId="urn:microsoft.com/office/officeart/2005/8/layout/chevron2"/>
  </dgm:cxnLst>
  <dgm:bg>
    <a:noFill/>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C38978-FD8D-4DE8-829E-F7F22AD10535}">
      <dsp:nvSpPr>
        <dsp:cNvPr id="0" name=""/>
        <dsp:cNvSpPr/>
      </dsp:nvSpPr>
      <dsp:spPr>
        <a:xfrm rot="5400000">
          <a:off x="-236006" y="246894"/>
          <a:ext cx="787067" cy="295522"/>
        </a:xfrm>
        <a:prstGeom prst="chevron">
          <a:avLst/>
        </a:prstGeom>
        <a:solidFill>
          <a:srgbClr val="0066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1</a:t>
          </a:r>
          <a:endParaRPr lang="en-US" sz="2400" kern="1200" dirty="0"/>
        </a:p>
      </dsp:txBody>
      <dsp:txXfrm rot="-5400000">
        <a:off x="9766" y="148883"/>
        <a:ext cx="295522" cy="491545"/>
      </dsp:txXfrm>
    </dsp:sp>
    <dsp:sp modelId="{6CAAE617-5920-4338-ACEA-F54454FA417B}">
      <dsp:nvSpPr>
        <dsp:cNvPr id="0" name=""/>
        <dsp:cNvSpPr/>
      </dsp:nvSpPr>
      <dsp:spPr>
        <a:xfrm rot="5400000">
          <a:off x="4839269" y="-4444063"/>
          <a:ext cx="585985" cy="9599717"/>
        </a:xfrm>
        <a:prstGeom prst="round2SameRect">
          <a:avLst/>
        </a:prstGeom>
        <a:solidFill>
          <a:schemeClr val="accent1">
            <a:lumMod val="20000"/>
            <a:lumOff val="8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endParaRPr lang="en-US" sz="2800" b="0" kern="1200" dirty="0"/>
        </a:p>
        <a:p>
          <a:pPr marL="285750" lvl="1" indent="-285750" algn="l" defTabSz="1244600">
            <a:lnSpc>
              <a:spcPct val="90000"/>
            </a:lnSpc>
            <a:spcBef>
              <a:spcPct val="0"/>
            </a:spcBef>
            <a:spcAft>
              <a:spcPct val="15000"/>
            </a:spcAft>
            <a:buChar char="••"/>
          </a:pPr>
          <a:r>
            <a:rPr lang="en-US" sz="2800" b="0" kern="1200" dirty="0" smtClean="0">
              <a:latin typeface="Calibri" pitchFamily="34" charset="0"/>
              <a:cs typeface="Calibri" pitchFamily="34" charset="0"/>
            </a:rPr>
            <a:t>Selected 45 sites </a:t>
          </a:r>
          <a:endParaRPr lang="en-US" sz="2800" b="0" kern="1200" dirty="0"/>
        </a:p>
        <a:p>
          <a:pPr marL="285750" lvl="1" indent="-285750" algn="l" defTabSz="1244600">
            <a:lnSpc>
              <a:spcPct val="90000"/>
            </a:lnSpc>
            <a:spcBef>
              <a:spcPct val="0"/>
            </a:spcBef>
            <a:spcAft>
              <a:spcPct val="15000"/>
            </a:spcAft>
            <a:buChar char="••"/>
          </a:pPr>
          <a:endParaRPr lang="en-US" sz="2800" b="0" kern="1200" dirty="0" smtClean="0">
            <a:latin typeface="Calibri" pitchFamily="34" charset="0"/>
            <a:cs typeface="Calibri" pitchFamily="34" charset="0"/>
          </a:endParaRPr>
        </a:p>
      </dsp:txBody>
      <dsp:txXfrm rot="-5400000">
        <a:off x="332404" y="91407"/>
        <a:ext cx="9571112" cy="528775"/>
      </dsp:txXfrm>
    </dsp:sp>
    <dsp:sp modelId="{2751EFDA-4692-4052-82CF-AD69A08CBD4D}">
      <dsp:nvSpPr>
        <dsp:cNvPr id="0" name=""/>
        <dsp:cNvSpPr/>
      </dsp:nvSpPr>
      <dsp:spPr>
        <a:xfrm rot="5400000">
          <a:off x="-236006" y="915541"/>
          <a:ext cx="787067" cy="295522"/>
        </a:xfrm>
        <a:prstGeom prst="chevron">
          <a:avLst/>
        </a:prstGeom>
        <a:solidFill>
          <a:srgbClr val="0066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2</a:t>
          </a:r>
          <a:endParaRPr lang="en-US" sz="2400" kern="1200" dirty="0"/>
        </a:p>
      </dsp:txBody>
      <dsp:txXfrm rot="-5400000">
        <a:off x="9766" y="817530"/>
        <a:ext cx="295522" cy="491545"/>
      </dsp:txXfrm>
    </dsp:sp>
    <dsp:sp modelId="{2DE9C552-8283-4240-B7B3-BE4DF57A2EDC}">
      <dsp:nvSpPr>
        <dsp:cNvPr id="0" name=""/>
        <dsp:cNvSpPr/>
      </dsp:nvSpPr>
      <dsp:spPr>
        <a:xfrm rot="5400000">
          <a:off x="4838879" y="-3752187"/>
          <a:ext cx="591130" cy="9599717"/>
        </a:xfrm>
        <a:prstGeom prst="round2SameRect">
          <a:avLst/>
        </a:prstGeom>
        <a:solidFill>
          <a:schemeClr val="accent1">
            <a:lumMod val="20000"/>
            <a:lumOff val="8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b="0" kern="1200" dirty="0" smtClean="0">
              <a:latin typeface="Calibri" pitchFamily="34" charset="0"/>
              <a:cs typeface="Calibri" pitchFamily="34" charset="0"/>
            </a:rPr>
            <a:t>Collected the soil samples</a:t>
          </a:r>
          <a:endParaRPr lang="en-US" sz="2800" b="0" kern="1200" dirty="0">
            <a:latin typeface="Calibri" pitchFamily="34" charset="0"/>
            <a:cs typeface="Calibri" pitchFamily="34" charset="0"/>
          </a:endParaRPr>
        </a:p>
      </dsp:txBody>
      <dsp:txXfrm rot="-5400000">
        <a:off x="334586" y="780963"/>
        <a:ext cx="9570860" cy="533416"/>
      </dsp:txXfrm>
    </dsp:sp>
    <dsp:sp modelId="{E4433C86-1056-41BB-9740-14373F21B736}">
      <dsp:nvSpPr>
        <dsp:cNvPr id="0" name=""/>
        <dsp:cNvSpPr/>
      </dsp:nvSpPr>
      <dsp:spPr>
        <a:xfrm rot="5400000">
          <a:off x="-245117" y="1607723"/>
          <a:ext cx="787067" cy="277301"/>
        </a:xfrm>
        <a:prstGeom prst="chevron">
          <a:avLst/>
        </a:prstGeom>
        <a:solidFill>
          <a:srgbClr val="0066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3</a:t>
          </a:r>
          <a:endParaRPr lang="en-US" sz="2400" kern="1200" dirty="0"/>
        </a:p>
      </dsp:txBody>
      <dsp:txXfrm rot="-5400000">
        <a:off x="9765" y="1491492"/>
        <a:ext cx="277301" cy="509766"/>
      </dsp:txXfrm>
    </dsp:sp>
    <dsp:sp modelId="{85FD99EA-F594-46D4-8E8C-4F4D7BB25EB0}">
      <dsp:nvSpPr>
        <dsp:cNvPr id="0" name=""/>
        <dsp:cNvSpPr/>
      </dsp:nvSpPr>
      <dsp:spPr>
        <a:xfrm rot="5400000">
          <a:off x="4836088" y="-3047245"/>
          <a:ext cx="617734" cy="9578694"/>
        </a:xfrm>
        <a:prstGeom prst="round2SameRect">
          <a:avLst/>
        </a:prstGeom>
        <a:solidFill>
          <a:schemeClr val="accent1">
            <a:lumMod val="20000"/>
            <a:lumOff val="8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b="0" kern="1200" dirty="0" smtClean="0">
              <a:latin typeface="Calibri" pitchFamily="34" charset="0"/>
              <a:cs typeface="Calibri" pitchFamily="34" charset="0"/>
            </a:rPr>
            <a:t>Analyzed initial soil properties</a:t>
          </a:r>
          <a:endParaRPr lang="en-US" sz="2800" b="0" kern="1200" dirty="0"/>
        </a:p>
      </dsp:txBody>
      <dsp:txXfrm rot="-5400000">
        <a:off x="355609" y="1463389"/>
        <a:ext cx="9548539" cy="5574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C38978-FD8D-4DE8-829E-F7F22AD10535}">
      <dsp:nvSpPr>
        <dsp:cNvPr id="0" name=""/>
        <dsp:cNvSpPr/>
      </dsp:nvSpPr>
      <dsp:spPr>
        <a:xfrm rot="5400000">
          <a:off x="-224115" y="286960"/>
          <a:ext cx="747411" cy="280632"/>
        </a:xfrm>
        <a:prstGeom prst="chevron">
          <a:avLst/>
        </a:prstGeom>
        <a:solidFill>
          <a:srgbClr val="0066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dirty="0" smtClean="0"/>
            <a:t>4</a:t>
          </a:r>
          <a:endParaRPr lang="en-US" sz="2300" kern="1200" dirty="0"/>
        </a:p>
      </dsp:txBody>
      <dsp:txXfrm rot="-5400000">
        <a:off x="9274" y="193887"/>
        <a:ext cx="280632" cy="466779"/>
      </dsp:txXfrm>
    </dsp:sp>
    <dsp:sp modelId="{6CAAE617-5920-4338-ACEA-F54454FA417B}">
      <dsp:nvSpPr>
        <dsp:cNvPr id="0" name=""/>
        <dsp:cNvSpPr/>
      </dsp:nvSpPr>
      <dsp:spPr>
        <a:xfrm rot="5400000">
          <a:off x="4705380" y="-4390589"/>
          <a:ext cx="820155" cy="9601335"/>
        </a:xfrm>
        <a:prstGeom prst="round2SameRect">
          <a:avLst/>
        </a:prstGeom>
        <a:solidFill>
          <a:schemeClr val="accent1">
            <a:lumMod val="20000"/>
            <a:lumOff val="8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b="0" kern="1200" dirty="0" smtClean="0">
              <a:latin typeface="Calibri" pitchFamily="34" charset="0"/>
              <a:cs typeface="Calibri" pitchFamily="34" charset="0"/>
            </a:rPr>
            <a:t>Applied the required lime amount to the experimental sites by using newly established rapid method</a:t>
          </a:r>
          <a:endParaRPr lang="en-US" sz="2800" b="0" kern="1200" dirty="0"/>
        </a:p>
      </dsp:txBody>
      <dsp:txXfrm rot="-5400000">
        <a:off x="314791" y="40037"/>
        <a:ext cx="9561298" cy="740081"/>
      </dsp:txXfrm>
    </dsp:sp>
    <dsp:sp modelId="{2751EFDA-4692-4052-82CF-AD69A08CBD4D}">
      <dsp:nvSpPr>
        <dsp:cNvPr id="0" name=""/>
        <dsp:cNvSpPr/>
      </dsp:nvSpPr>
      <dsp:spPr>
        <a:xfrm rot="5400000">
          <a:off x="-224115" y="962750"/>
          <a:ext cx="747411" cy="280632"/>
        </a:xfrm>
        <a:prstGeom prst="chevron">
          <a:avLst/>
        </a:prstGeom>
        <a:solidFill>
          <a:srgbClr val="0066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dirty="0" smtClean="0"/>
            <a:t>5</a:t>
          </a:r>
          <a:endParaRPr lang="en-US" sz="2300" kern="1200" dirty="0"/>
        </a:p>
      </dsp:txBody>
      <dsp:txXfrm rot="-5400000">
        <a:off x="9274" y="869677"/>
        <a:ext cx="280632" cy="466779"/>
      </dsp:txXfrm>
    </dsp:sp>
    <dsp:sp modelId="{2DE9C552-8283-4240-B7B3-BE4DF57A2EDC}">
      <dsp:nvSpPr>
        <dsp:cNvPr id="0" name=""/>
        <dsp:cNvSpPr/>
      </dsp:nvSpPr>
      <dsp:spPr>
        <a:xfrm rot="5400000">
          <a:off x="4876668" y="-3637780"/>
          <a:ext cx="483452" cy="9601335"/>
        </a:xfrm>
        <a:prstGeom prst="round2SameRect">
          <a:avLst/>
        </a:prstGeom>
        <a:solidFill>
          <a:schemeClr val="accent1">
            <a:lumMod val="20000"/>
            <a:lumOff val="8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b="0" kern="1200" dirty="0" smtClean="0">
              <a:latin typeface="Calibri" pitchFamily="34" charset="0"/>
              <a:cs typeface="Calibri" pitchFamily="34" charset="0"/>
            </a:rPr>
            <a:t>Evaluated the existing pH after two weeks in treated soils</a:t>
          </a:r>
          <a:endParaRPr lang="en-US" sz="2800" b="0" kern="1200" dirty="0">
            <a:latin typeface="Calibri" pitchFamily="34" charset="0"/>
            <a:cs typeface="Calibri" pitchFamily="34" charset="0"/>
          </a:endParaRPr>
        </a:p>
      </dsp:txBody>
      <dsp:txXfrm rot="-5400000">
        <a:off x="317727" y="944761"/>
        <a:ext cx="9577735" cy="436252"/>
      </dsp:txXfrm>
    </dsp:sp>
    <dsp:sp modelId="{E4433C86-1056-41BB-9740-14373F21B736}">
      <dsp:nvSpPr>
        <dsp:cNvPr id="0" name=""/>
        <dsp:cNvSpPr/>
      </dsp:nvSpPr>
      <dsp:spPr>
        <a:xfrm rot="5400000">
          <a:off x="-232767" y="1754503"/>
          <a:ext cx="747411" cy="263329"/>
        </a:xfrm>
        <a:prstGeom prst="chevron">
          <a:avLst/>
        </a:prstGeom>
        <a:solidFill>
          <a:srgbClr val="0066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dirty="0" smtClean="0"/>
            <a:t>6</a:t>
          </a:r>
          <a:endParaRPr lang="en-US" sz="2300" kern="1200" dirty="0"/>
        </a:p>
      </dsp:txBody>
      <dsp:txXfrm rot="-5400000">
        <a:off x="9273" y="1644128"/>
        <a:ext cx="263329" cy="484082"/>
      </dsp:txXfrm>
    </dsp:sp>
    <dsp:sp modelId="{85FD99EA-F594-46D4-8E8C-4F4D7BB25EB0}">
      <dsp:nvSpPr>
        <dsp:cNvPr id="0" name=""/>
        <dsp:cNvSpPr/>
      </dsp:nvSpPr>
      <dsp:spPr>
        <a:xfrm rot="5400000">
          <a:off x="4719996" y="-2932308"/>
          <a:ext cx="783028" cy="9601335"/>
        </a:xfrm>
        <a:prstGeom prst="round2SameRect">
          <a:avLst/>
        </a:prstGeom>
        <a:solidFill>
          <a:schemeClr val="accent1">
            <a:lumMod val="20000"/>
            <a:lumOff val="8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b="0" kern="1200" dirty="0" smtClean="0">
              <a:latin typeface="Calibri" pitchFamily="34" charset="0"/>
              <a:cs typeface="Calibri" pitchFamily="34" charset="0"/>
            </a:rPr>
            <a:t>Data analyzed by using Minitab: Regression and correlation  analysis </a:t>
          </a:r>
          <a:endParaRPr lang="en-US" sz="2800" b="0" kern="1200" dirty="0">
            <a:latin typeface="Calibri" pitchFamily="34" charset="0"/>
            <a:cs typeface="Calibri" pitchFamily="34" charset="0"/>
          </a:endParaRPr>
        </a:p>
      </dsp:txBody>
      <dsp:txXfrm rot="-5400000">
        <a:off x="310843" y="1515069"/>
        <a:ext cx="9563111" cy="7065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C38978-FD8D-4DE8-829E-F7F22AD10535}">
      <dsp:nvSpPr>
        <dsp:cNvPr id="0" name=""/>
        <dsp:cNvSpPr/>
      </dsp:nvSpPr>
      <dsp:spPr>
        <a:xfrm rot="5400000">
          <a:off x="-263959" y="265014"/>
          <a:ext cx="964401" cy="436483"/>
        </a:xfrm>
        <a:prstGeom prst="chevron">
          <a:avLst/>
        </a:prstGeom>
        <a:solidFill>
          <a:srgbClr val="0066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n-US" sz="3000" kern="1200" dirty="0" smtClean="0"/>
            <a:t>1</a:t>
          </a:r>
          <a:endParaRPr lang="en-US" sz="3000" kern="1200" dirty="0"/>
        </a:p>
      </dsp:txBody>
      <dsp:txXfrm rot="-5400000">
        <a:off x="-1" y="219298"/>
        <a:ext cx="436483" cy="527918"/>
      </dsp:txXfrm>
    </dsp:sp>
    <dsp:sp modelId="{6CAAE617-5920-4338-ACEA-F54454FA417B}">
      <dsp:nvSpPr>
        <dsp:cNvPr id="0" name=""/>
        <dsp:cNvSpPr/>
      </dsp:nvSpPr>
      <dsp:spPr>
        <a:xfrm rot="5400000">
          <a:off x="5145330" y="-4661400"/>
          <a:ext cx="717312" cy="10047547"/>
        </a:xfrm>
        <a:prstGeom prst="round2SameRect">
          <a:avLst/>
        </a:prstGeom>
        <a:solidFill>
          <a:schemeClr val="accent1">
            <a:lumMod val="20000"/>
            <a:lumOff val="8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smtClean="0"/>
            <a:t>Soil was grinded and passed through a 2mm sieve</a:t>
          </a:r>
          <a:endParaRPr lang="en-US" sz="2600" kern="1200" dirty="0"/>
        </a:p>
      </dsp:txBody>
      <dsp:txXfrm rot="-5400000">
        <a:off x="480213" y="38733"/>
        <a:ext cx="10012531" cy="647280"/>
      </dsp:txXfrm>
    </dsp:sp>
    <dsp:sp modelId="{2751EFDA-4692-4052-82CF-AD69A08CBD4D}">
      <dsp:nvSpPr>
        <dsp:cNvPr id="0" name=""/>
        <dsp:cNvSpPr/>
      </dsp:nvSpPr>
      <dsp:spPr>
        <a:xfrm rot="5400000">
          <a:off x="-263959" y="1081162"/>
          <a:ext cx="964401" cy="436483"/>
        </a:xfrm>
        <a:prstGeom prst="chevron">
          <a:avLst/>
        </a:prstGeom>
        <a:solidFill>
          <a:srgbClr val="0066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n-US" sz="3000" kern="1200" dirty="0" smtClean="0"/>
            <a:t>2</a:t>
          </a:r>
          <a:endParaRPr lang="en-US" sz="3000" kern="1200" dirty="0"/>
        </a:p>
      </dsp:txBody>
      <dsp:txXfrm rot="-5400000">
        <a:off x="-1" y="1035446"/>
        <a:ext cx="436483" cy="527918"/>
      </dsp:txXfrm>
    </dsp:sp>
    <dsp:sp modelId="{2DE9C552-8283-4240-B7B3-BE4DF57A2EDC}">
      <dsp:nvSpPr>
        <dsp:cNvPr id="0" name=""/>
        <dsp:cNvSpPr/>
      </dsp:nvSpPr>
      <dsp:spPr>
        <a:xfrm rot="5400000">
          <a:off x="5206351" y="-3847914"/>
          <a:ext cx="623200" cy="10047547"/>
        </a:xfrm>
        <a:prstGeom prst="round2SameRect">
          <a:avLst/>
        </a:prstGeom>
        <a:solidFill>
          <a:schemeClr val="accent1">
            <a:lumMod val="20000"/>
            <a:lumOff val="8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smtClean="0"/>
            <a:t>1.5g of soil sample was weighed into a 25ml test tube</a:t>
          </a:r>
          <a:endParaRPr lang="en-US" sz="2600" b="0" kern="1200" dirty="0">
            <a:latin typeface="Calibri" pitchFamily="34" charset="0"/>
            <a:cs typeface="Calibri" pitchFamily="34" charset="0"/>
          </a:endParaRPr>
        </a:p>
      </dsp:txBody>
      <dsp:txXfrm rot="-5400000">
        <a:off x="494178" y="894681"/>
        <a:ext cx="10017125" cy="562356"/>
      </dsp:txXfrm>
    </dsp:sp>
    <dsp:sp modelId="{E4433C86-1056-41BB-9740-14373F21B736}">
      <dsp:nvSpPr>
        <dsp:cNvPr id="0" name=""/>
        <dsp:cNvSpPr/>
      </dsp:nvSpPr>
      <dsp:spPr>
        <a:xfrm rot="5400000">
          <a:off x="-277415" y="1910766"/>
          <a:ext cx="964401" cy="409570"/>
        </a:xfrm>
        <a:prstGeom prst="chevron">
          <a:avLst/>
        </a:prstGeom>
        <a:solidFill>
          <a:srgbClr val="0066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n-US" sz="3000" kern="1200" dirty="0" smtClean="0"/>
            <a:t>3</a:t>
          </a:r>
          <a:endParaRPr lang="en-US" sz="3000" kern="1200" dirty="0"/>
        </a:p>
      </dsp:txBody>
      <dsp:txXfrm rot="-5400000">
        <a:off x="0" y="1838136"/>
        <a:ext cx="409570" cy="554831"/>
      </dsp:txXfrm>
    </dsp:sp>
    <dsp:sp modelId="{85FD99EA-F594-46D4-8E8C-4F4D7BB25EB0}">
      <dsp:nvSpPr>
        <dsp:cNvPr id="0" name=""/>
        <dsp:cNvSpPr/>
      </dsp:nvSpPr>
      <dsp:spPr>
        <a:xfrm rot="5400000">
          <a:off x="5159296" y="-3031766"/>
          <a:ext cx="717312" cy="10047547"/>
        </a:xfrm>
        <a:prstGeom prst="round2SameRect">
          <a:avLst/>
        </a:prstGeom>
        <a:solidFill>
          <a:schemeClr val="accent1">
            <a:lumMod val="20000"/>
            <a:lumOff val="8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smtClean="0"/>
            <a:t>5ml of </a:t>
          </a:r>
          <a:r>
            <a:rPr lang="en-US" sz="2600" kern="1200" dirty="0" err="1" smtClean="0"/>
            <a:t>extractant</a:t>
          </a:r>
          <a:r>
            <a:rPr lang="en-US" sz="2600" kern="1200" dirty="0" smtClean="0"/>
            <a:t> was added and shaken the tube for 1 minute</a:t>
          </a:r>
          <a:endParaRPr lang="en-US" sz="2600" kern="1200" dirty="0"/>
        </a:p>
      </dsp:txBody>
      <dsp:txXfrm rot="-5400000">
        <a:off x="494179" y="1668367"/>
        <a:ext cx="10012531" cy="6472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C38978-FD8D-4DE8-829E-F7F22AD10535}">
      <dsp:nvSpPr>
        <dsp:cNvPr id="0" name=""/>
        <dsp:cNvSpPr/>
      </dsp:nvSpPr>
      <dsp:spPr>
        <a:xfrm rot="5400000">
          <a:off x="-313278" y="345854"/>
          <a:ext cx="1074689" cy="403516"/>
        </a:xfrm>
        <a:prstGeom prst="chevron">
          <a:avLst/>
        </a:prstGeom>
        <a:solidFill>
          <a:srgbClr val="0066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1466850">
            <a:lnSpc>
              <a:spcPct val="90000"/>
            </a:lnSpc>
            <a:spcBef>
              <a:spcPct val="0"/>
            </a:spcBef>
            <a:spcAft>
              <a:spcPct val="35000"/>
            </a:spcAft>
          </a:pPr>
          <a:r>
            <a:rPr lang="en-US" sz="3300" kern="1200" dirty="0" smtClean="0"/>
            <a:t>4</a:t>
          </a:r>
          <a:endParaRPr lang="en-US" sz="3300" kern="1200" dirty="0"/>
        </a:p>
      </dsp:txBody>
      <dsp:txXfrm rot="-5400000">
        <a:off x="22308" y="212026"/>
        <a:ext cx="403516" cy="671173"/>
      </dsp:txXfrm>
    </dsp:sp>
    <dsp:sp modelId="{6CAAE617-5920-4338-ACEA-F54454FA417B}">
      <dsp:nvSpPr>
        <dsp:cNvPr id="0" name=""/>
        <dsp:cNvSpPr/>
      </dsp:nvSpPr>
      <dsp:spPr>
        <a:xfrm rot="5400000">
          <a:off x="5136787" y="-4569136"/>
          <a:ext cx="815534" cy="10103613"/>
        </a:xfrm>
        <a:prstGeom prst="round2SameRect">
          <a:avLst/>
        </a:prstGeom>
        <a:solidFill>
          <a:schemeClr val="accent1">
            <a:lumMod val="20000"/>
            <a:lumOff val="8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smtClean="0"/>
            <a:t>A drop of mixed indicator was added and observed the color change (No lime if color change to blue)</a:t>
          </a:r>
          <a:endParaRPr lang="en-US" sz="2600" kern="1200" dirty="0"/>
        </a:p>
      </dsp:txBody>
      <dsp:txXfrm rot="-5400000">
        <a:off x="492748" y="114714"/>
        <a:ext cx="10063802" cy="735912"/>
      </dsp:txXfrm>
    </dsp:sp>
    <dsp:sp modelId="{2751EFDA-4692-4052-82CF-AD69A08CBD4D}">
      <dsp:nvSpPr>
        <dsp:cNvPr id="0" name=""/>
        <dsp:cNvSpPr/>
      </dsp:nvSpPr>
      <dsp:spPr>
        <a:xfrm rot="5400000">
          <a:off x="-313278" y="1255336"/>
          <a:ext cx="1074689" cy="403516"/>
        </a:xfrm>
        <a:prstGeom prst="chevron">
          <a:avLst/>
        </a:prstGeom>
        <a:solidFill>
          <a:srgbClr val="0066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1466850">
            <a:lnSpc>
              <a:spcPct val="90000"/>
            </a:lnSpc>
            <a:spcBef>
              <a:spcPct val="0"/>
            </a:spcBef>
            <a:spcAft>
              <a:spcPct val="35000"/>
            </a:spcAft>
          </a:pPr>
          <a:r>
            <a:rPr lang="en-US" sz="3300" kern="1200" dirty="0" smtClean="0"/>
            <a:t>5</a:t>
          </a:r>
          <a:endParaRPr lang="en-US" sz="3300" kern="1200" dirty="0"/>
        </a:p>
      </dsp:txBody>
      <dsp:txXfrm rot="-5400000">
        <a:off x="22308" y="1121508"/>
        <a:ext cx="403516" cy="671173"/>
      </dsp:txXfrm>
    </dsp:sp>
    <dsp:sp modelId="{2DE9C552-8283-4240-B7B3-BE4DF57A2EDC}">
      <dsp:nvSpPr>
        <dsp:cNvPr id="0" name=""/>
        <dsp:cNvSpPr/>
      </dsp:nvSpPr>
      <dsp:spPr>
        <a:xfrm rot="5400000">
          <a:off x="5156036" y="-3675957"/>
          <a:ext cx="758581" cy="10047035"/>
        </a:xfrm>
        <a:prstGeom prst="round2SameRect">
          <a:avLst/>
        </a:prstGeom>
        <a:solidFill>
          <a:schemeClr val="accent1">
            <a:lumMod val="20000"/>
            <a:lumOff val="8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smtClean="0"/>
            <a:t>Neutralizing solution (Calcium hydroxide) drops and one drop of indicator were added and shaken for 1 minute</a:t>
          </a:r>
          <a:endParaRPr lang="en-US" sz="2600" b="0" kern="1200" dirty="0">
            <a:latin typeface="Calibri" pitchFamily="34" charset="0"/>
            <a:cs typeface="Calibri" pitchFamily="34" charset="0"/>
          </a:endParaRPr>
        </a:p>
      </dsp:txBody>
      <dsp:txXfrm rot="-5400000">
        <a:off x="511810" y="1005300"/>
        <a:ext cx="10010004" cy="684519"/>
      </dsp:txXfrm>
    </dsp:sp>
    <dsp:sp modelId="{E4433C86-1056-41BB-9740-14373F21B736}">
      <dsp:nvSpPr>
        <dsp:cNvPr id="0" name=""/>
        <dsp:cNvSpPr/>
      </dsp:nvSpPr>
      <dsp:spPr>
        <a:xfrm rot="5400000">
          <a:off x="-325718" y="2177257"/>
          <a:ext cx="1074689" cy="378636"/>
        </a:xfrm>
        <a:prstGeom prst="chevron">
          <a:avLst/>
        </a:prstGeom>
        <a:solidFill>
          <a:srgbClr val="0066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1466850">
            <a:lnSpc>
              <a:spcPct val="90000"/>
            </a:lnSpc>
            <a:spcBef>
              <a:spcPct val="0"/>
            </a:spcBef>
            <a:spcAft>
              <a:spcPct val="35000"/>
            </a:spcAft>
          </a:pPr>
          <a:r>
            <a:rPr lang="en-US" sz="3300" kern="1200" dirty="0" smtClean="0"/>
            <a:t>6</a:t>
          </a:r>
          <a:endParaRPr lang="en-US" sz="3300" kern="1200" dirty="0"/>
        </a:p>
      </dsp:txBody>
      <dsp:txXfrm rot="-5400000">
        <a:off x="22308" y="2018549"/>
        <a:ext cx="378636" cy="696053"/>
      </dsp:txXfrm>
    </dsp:sp>
    <dsp:sp modelId="{85FD99EA-F594-46D4-8E8C-4F4D7BB25EB0}">
      <dsp:nvSpPr>
        <dsp:cNvPr id="0" name=""/>
        <dsp:cNvSpPr/>
      </dsp:nvSpPr>
      <dsp:spPr>
        <a:xfrm rot="5400000">
          <a:off x="5109744" y="-2764718"/>
          <a:ext cx="800124" cy="9988023"/>
        </a:xfrm>
        <a:prstGeom prst="round2SameRect">
          <a:avLst/>
        </a:prstGeom>
        <a:solidFill>
          <a:schemeClr val="accent1">
            <a:lumMod val="20000"/>
            <a:lumOff val="8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smtClean="0"/>
            <a:t>If color change to blue, calculate the lime requirement</a:t>
          </a:r>
          <a:endParaRPr lang="en-US" sz="2600" kern="1200" dirty="0"/>
        </a:p>
      </dsp:txBody>
      <dsp:txXfrm rot="-5400000">
        <a:off x="515795" y="1868290"/>
        <a:ext cx="9948964" cy="722006"/>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 Id="rId4" Type="http://schemas.openxmlformats.org/officeDocument/2006/relationships/image" Target="../media/image26.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27.wmf"/></Relationships>
</file>

<file path=ppt/drawings/drawing1.xml><?xml version="1.0" encoding="utf-8"?>
<c:userShapes xmlns:c="http://schemas.openxmlformats.org/drawingml/2006/chart">
  <cdr:relSizeAnchor xmlns:cdr="http://schemas.openxmlformats.org/drawingml/2006/chartDrawing">
    <cdr:from>
      <cdr:x>0.78257</cdr:x>
      <cdr:y>0.05032</cdr:y>
    </cdr:from>
    <cdr:to>
      <cdr:x>0.94484</cdr:x>
      <cdr:y>0.18368</cdr:y>
    </cdr:to>
    <cdr:sp macro="" textlink="">
      <cdr:nvSpPr>
        <cdr:cNvPr id="2" name="TextBox 11"/>
        <cdr:cNvSpPr txBox="1"/>
      </cdr:nvSpPr>
      <cdr:spPr>
        <a:xfrm xmlns:a="http://schemas.openxmlformats.org/drawingml/2006/main">
          <a:off x="4262846" y="104505"/>
          <a:ext cx="883920" cy="276999"/>
        </a:xfrm>
        <a:prstGeom xmlns:a="http://schemas.openxmlformats.org/drawingml/2006/main" prst="rect">
          <a:avLst/>
        </a:prstGeom>
        <a:noFill xmlns:a="http://schemas.openxmlformats.org/drawingml/2006/main"/>
        <a:ln xmlns:a="http://schemas.openxmlformats.org/drawingml/2006/main">
          <a:solidFill>
            <a:schemeClr val="tx1"/>
          </a:solidFill>
        </a:ln>
      </cdr:spPr>
      <cdr:txBody>
        <a:bodyPr xmlns:a="http://schemas.openxmlformats.org/drawingml/2006/main" wrap="square" rtlCol="0">
          <a:spAutoFit/>
        </a:bodyPr>
        <a:lstStyle xmlns:a="http://schemas.openxmlformats.org/drawingml/2006/main">
          <a:defPPr>
            <a:defRPr lang="en-US"/>
          </a:defPPr>
          <a:lvl1pPr marL="0" algn="l" defTabSz="1306220" rtl="0" eaLnBrk="1" latinLnBrk="0" hangingPunct="1">
            <a:defRPr sz="2600" kern="1200">
              <a:solidFill>
                <a:schemeClr val="tx1"/>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a:lstStyle>
        <a:p xmlns:a="http://schemas.openxmlformats.org/drawingml/2006/main">
          <a:r>
            <a:rPr lang="en-US" sz="1200" dirty="0" smtClean="0"/>
            <a:t>4.06 - 6.5</a:t>
          </a:r>
          <a:endParaRPr lang="en-US" sz="1200" dirty="0"/>
        </a:p>
      </cdr:txBody>
    </cdr:sp>
  </cdr:relSizeAnchor>
</c:userShapes>
</file>

<file path=ppt/drawings/drawing2.xml><?xml version="1.0" encoding="utf-8"?>
<c:userShapes xmlns:c="http://schemas.openxmlformats.org/drawingml/2006/chart">
  <cdr:relSizeAnchor xmlns:cdr="http://schemas.openxmlformats.org/drawingml/2006/chartDrawing">
    <cdr:from>
      <cdr:x>0.74157</cdr:x>
      <cdr:y>0.13039</cdr:y>
    </cdr:from>
    <cdr:to>
      <cdr:x>0.98876</cdr:x>
      <cdr:y>0.28426</cdr:y>
    </cdr:to>
    <cdr:sp macro="" textlink="">
      <cdr:nvSpPr>
        <cdr:cNvPr id="2" name="TextBox 11"/>
        <cdr:cNvSpPr txBox="1"/>
      </cdr:nvSpPr>
      <cdr:spPr>
        <a:xfrm xmlns:a="http://schemas.openxmlformats.org/drawingml/2006/main">
          <a:off x="5029200" y="417312"/>
          <a:ext cx="1676400" cy="492443"/>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1306220" rtl="0" eaLnBrk="1" latinLnBrk="0" hangingPunct="1">
            <a:defRPr sz="2600" kern="1200">
              <a:solidFill>
                <a:schemeClr val="tx1"/>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a:lstStyle>
        <a:p xmlns:a="http://schemas.openxmlformats.org/drawingml/2006/main">
          <a:endParaRPr lang="en-US" dirty="0"/>
        </a:p>
      </cdr:txBody>
    </cdr:sp>
  </cdr:relSizeAnchor>
  <cdr:relSizeAnchor xmlns:cdr="http://schemas.openxmlformats.org/drawingml/2006/chartDrawing">
    <cdr:from>
      <cdr:x>0.7191</cdr:x>
      <cdr:y>0.11465</cdr:y>
    </cdr:from>
    <cdr:to>
      <cdr:x>0.98329</cdr:x>
      <cdr:y>0.25722</cdr:y>
    </cdr:to>
    <cdr:sp macro="" textlink="">
      <cdr:nvSpPr>
        <cdr:cNvPr id="3" name="TextBox 11"/>
        <cdr:cNvSpPr txBox="1"/>
      </cdr:nvSpPr>
      <cdr:spPr>
        <a:xfrm xmlns:a="http://schemas.openxmlformats.org/drawingml/2006/main">
          <a:off x="3935876" y="235133"/>
          <a:ext cx="1446021" cy="292388"/>
        </a:xfrm>
        <a:prstGeom xmlns:a="http://schemas.openxmlformats.org/drawingml/2006/main" prst="rect">
          <a:avLst/>
        </a:prstGeom>
        <a:noFill xmlns:a="http://schemas.openxmlformats.org/drawingml/2006/main"/>
        <a:ln xmlns:a="http://schemas.openxmlformats.org/drawingml/2006/main">
          <a:solidFill>
            <a:schemeClr val="tx1"/>
          </a:solidFill>
        </a:ln>
      </cdr:spPr>
      <cdr:txBody>
        <a:bodyPr xmlns:a="http://schemas.openxmlformats.org/drawingml/2006/main" wrap="square" rtlCol="0">
          <a:spAutoFit/>
        </a:bodyPr>
        <a:lstStyle xmlns:a="http://schemas.openxmlformats.org/drawingml/2006/main">
          <a:defPPr>
            <a:defRPr lang="en-US"/>
          </a:defPPr>
          <a:lvl1pPr marL="0" algn="l" defTabSz="1306220" rtl="0" eaLnBrk="1" latinLnBrk="0" hangingPunct="1">
            <a:defRPr sz="2600" kern="1200">
              <a:solidFill>
                <a:schemeClr val="tx1"/>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a:lstStyle>
        <a:p xmlns:a="http://schemas.openxmlformats.org/drawingml/2006/main">
          <a:r>
            <a:rPr lang="en-US" sz="1300" dirty="0" smtClean="0"/>
            <a:t>0.01 - 0.1 </a:t>
          </a:r>
          <a:r>
            <a:rPr lang="en-US" sz="1300" dirty="0" err="1" smtClean="0"/>
            <a:t>mS</a:t>
          </a:r>
          <a:r>
            <a:rPr lang="en-US" sz="1300" dirty="0" smtClean="0"/>
            <a:t>/cm</a:t>
          </a:r>
          <a:endParaRPr lang="en-US" sz="1300" dirty="0"/>
        </a:p>
      </cdr:txBody>
    </cdr:sp>
  </cdr:relSizeAnchor>
</c:userShapes>
</file>

<file path=ppt/drawings/drawing3.xml><?xml version="1.0" encoding="utf-8"?>
<c:userShapes xmlns:c="http://schemas.openxmlformats.org/drawingml/2006/chart">
  <cdr:relSizeAnchor xmlns:cdr="http://schemas.openxmlformats.org/drawingml/2006/chartDrawing">
    <cdr:from>
      <cdr:x>0.70322</cdr:x>
      <cdr:y>0.10714</cdr:y>
    </cdr:from>
    <cdr:to>
      <cdr:x>0.94431</cdr:x>
      <cdr:y>0.23336</cdr:y>
    </cdr:to>
    <cdr:sp macro="" textlink="">
      <cdr:nvSpPr>
        <cdr:cNvPr id="2" name="TextBox 11"/>
        <cdr:cNvSpPr txBox="1"/>
      </cdr:nvSpPr>
      <cdr:spPr>
        <a:xfrm xmlns:a="http://schemas.openxmlformats.org/drawingml/2006/main">
          <a:off x="3793845" y="235133"/>
          <a:ext cx="1300670" cy="276999"/>
        </a:xfrm>
        <a:prstGeom xmlns:a="http://schemas.openxmlformats.org/drawingml/2006/main" prst="rect">
          <a:avLst/>
        </a:prstGeom>
        <a:noFill xmlns:a="http://schemas.openxmlformats.org/drawingml/2006/main"/>
        <a:ln xmlns:a="http://schemas.openxmlformats.org/drawingml/2006/main">
          <a:solidFill>
            <a:schemeClr val="tx1"/>
          </a:solidFill>
        </a:ln>
      </cdr:spPr>
      <cdr:txBody>
        <a:bodyPr xmlns:a="http://schemas.openxmlformats.org/drawingml/2006/main" wrap="square" rtlCol="0">
          <a:spAutoFit/>
        </a:bodyPr>
        <a:lstStyle xmlns:a="http://schemas.openxmlformats.org/drawingml/2006/main">
          <a:defPPr>
            <a:defRPr lang="en-US"/>
          </a:defPPr>
          <a:lvl1pPr marL="0" algn="l" defTabSz="1306220" rtl="0" eaLnBrk="1" latinLnBrk="0" hangingPunct="1">
            <a:defRPr sz="2600" kern="1200">
              <a:solidFill>
                <a:schemeClr val="tx1"/>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a:lstStyle>
        <a:p xmlns:a="http://schemas.openxmlformats.org/drawingml/2006/main">
          <a:r>
            <a:rPr lang="en-US" sz="1200" dirty="0" smtClean="0"/>
            <a:t>24 - 382.5 mg/Kg</a:t>
          </a:r>
          <a:endParaRPr lang="en-US" sz="1200" dirty="0"/>
        </a:p>
      </cdr:txBody>
    </cdr:sp>
  </cdr:relSizeAnchor>
</c:userShapes>
</file>

<file path=ppt/drawings/drawing4.xml><?xml version="1.0" encoding="utf-8"?>
<c:userShapes xmlns:c="http://schemas.openxmlformats.org/drawingml/2006/chart">
  <cdr:relSizeAnchor xmlns:cdr="http://schemas.openxmlformats.org/drawingml/2006/chartDrawing">
    <cdr:from>
      <cdr:x>0.74906</cdr:x>
      <cdr:y>0.12158</cdr:y>
    </cdr:from>
    <cdr:to>
      <cdr:x>0.96896</cdr:x>
      <cdr:y>0.25049</cdr:y>
    </cdr:to>
    <cdr:sp macro="" textlink="">
      <cdr:nvSpPr>
        <cdr:cNvPr id="4" name="TextBox 11"/>
        <cdr:cNvSpPr txBox="1"/>
      </cdr:nvSpPr>
      <cdr:spPr>
        <a:xfrm xmlns:a="http://schemas.openxmlformats.org/drawingml/2006/main">
          <a:off x="4150415" y="261257"/>
          <a:ext cx="1218422" cy="276999"/>
        </a:xfrm>
        <a:prstGeom xmlns:a="http://schemas.openxmlformats.org/drawingml/2006/main" prst="rect">
          <a:avLst/>
        </a:prstGeom>
        <a:noFill xmlns:a="http://schemas.openxmlformats.org/drawingml/2006/main"/>
        <a:ln xmlns:a="http://schemas.openxmlformats.org/drawingml/2006/main">
          <a:solidFill>
            <a:schemeClr val="tx1"/>
          </a:solidFill>
        </a:l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dirty="0" smtClean="0"/>
            <a:t>71 – 550 mg/Kg</a:t>
          </a:r>
          <a:endParaRPr lang="en-US" sz="1200" dirty="0"/>
        </a:p>
      </cdr:txBody>
    </cdr:sp>
  </cdr:relSizeAnchor>
</c:userShapes>
</file>

<file path=ppt/drawings/drawing5.xml><?xml version="1.0" encoding="utf-8"?>
<c:userShapes xmlns:c="http://schemas.openxmlformats.org/drawingml/2006/chart">
  <cdr:relSizeAnchor xmlns:cdr="http://schemas.openxmlformats.org/drawingml/2006/chartDrawing">
    <cdr:from>
      <cdr:x>0.73563</cdr:x>
      <cdr:y>0.12</cdr:y>
    </cdr:from>
    <cdr:to>
      <cdr:x>0.98851</cdr:x>
      <cdr:y>0.22692</cdr:y>
    </cdr:to>
    <cdr:sp macro="" textlink="">
      <cdr:nvSpPr>
        <cdr:cNvPr id="2" name="TextBox 11"/>
        <cdr:cNvSpPr txBox="1"/>
      </cdr:nvSpPr>
      <cdr:spPr>
        <a:xfrm xmlns:a="http://schemas.openxmlformats.org/drawingml/2006/main">
          <a:off x="3927053" y="310896"/>
          <a:ext cx="1349963" cy="276999"/>
        </a:xfrm>
        <a:prstGeom xmlns:a="http://schemas.openxmlformats.org/drawingml/2006/main" prst="rect">
          <a:avLst/>
        </a:prstGeom>
        <a:noFill xmlns:a="http://schemas.openxmlformats.org/drawingml/2006/main"/>
        <a:ln xmlns:a="http://schemas.openxmlformats.org/drawingml/2006/main">
          <a:solidFill>
            <a:schemeClr val="tx1"/>
          </a:solidFill>
        </a:ln>
      </cdr:spPr>
      <cdr:txBody>
        <a:bodyPr xmlns:a="http://schemas.openxmlformats.org/drawingml/2006/main" wrap="square" rtlCol="0">
          <a:spAutoFit/>
        </a:bodyPr>
        <a:lstStyle xmlns:a="http://schemas.openxmlformats.org/drawingml/2006/main">
          <a:defPPr>
            <a:defRPr lang="en-US"/>
          </a:defPPr>
          <a:lvl1pPr marL="0" algn="l" defTabSz="1306220" rtl="0" eaLnBrk="1" latinLnBrk="0" hangingPunct="1">
            <a:defRPr sz="2600" kern="1200">
              <a:solidFill>
                <a:schemeClr val="tx1"/>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a:lstStyle>
        <a:p xmlns:a="http://schemas.openxmlformats.org/drawingml/2006/main">
          <a:r>
            <a:rPr lang="en-US" sz="1200" dirty="0" smtClean="0"/>
            <a:t>6 – 52 </a:t>
          </a:r>
          <a:r>
            <a:rPr lang="en-US" sz="1200" dirty="0" err="1" smtClean="0"/>
            <a:t>Cmol</a:t>
          </a:r>
          <a:r>
            <a:rPr lang="en-US" sz="1200" dirty="0" smtClean="0"/>
            <a:t>/Kg</a:t>
          </a:r>
          <a:endParaRPr lang="en-US" sz="1200" dirty="0"/>
        </a:p>
      </cdr:txBody>
    </cdr:sp>
  </cdr:relSizeAnchor>
</c:userShapes>
</file>

<file path=ppt/drawings/drawing6.xml><?xml version="1.0" encoding="utf-8"?>
<c:userShapes xmlns:c="http://schemas.openxmlformats.org/drawingml/2006/chart">
  <cdr:relSizeAnchor xmlns:cdr="http://schemas.openxmlformats.org/drawingml/2006/chartDrawing">
    <cdr:from>
      <cdr:x>0.80682</cdr:x>
      <cdr:y>0.1</cdr:y>
    </cdr:from>
    <cdr:to>
      <cdr:x>0.98864</cdr:x>
      <cdr:y>0.20228</cdr:y>
    </cdr:to>
    <cdr:sp macro="" textlink="">
      <cdr:nvSpPr>
        <cdr:cNvPr id="2" name="TextBox 11"/>
        <cdr:cNvSpPr txBox="1"/>
      </cdr:nvSpPr>
      <cdr:spPr>
        <a:xfrm xmlns:a="http://schemas.openxmlformats.org/drawingml/2006/main">
          <a:off x="4280742" y="270837"/>
          <a:ext cx="964682" cy="276999"/>
        </a:xfrm>
        <a:prstGeom xmlns:a="http://schemas.openxmlformats.org/drawingml/2006/main" prst="rect">
          <a:avLst/>
        </a:prstGeom>
        <a:noFill xmlns:a="http://schemas.openxmlformats.org/drawingml/2006/main"/>
        <a:ln xmlns:a="http://schemas.openxmlformats.org/drawingml/2006/main">
          <a:solidFill>
            <a:schemeClr val="tx1"/>
          </a:solidFill>
        </a:ln>
      </cdr:spPr>
      <cdr:txBody>
        <a:bodyPr xmlns:a="http://schemas.openxmlformats.org/drawingml/2006/main" wrap="square" rtlCol="0">
          <a:spAutoFit/>
        </a:bodyPr>
        <a:lstStyle xmlns:a="http://schemas.openxmlformats.org/drawingml/2006/main">
          <a:defPPr>
            <a:defRPr lang="en-US"/>
          </a:defPPr>
          <a:lvl1pPr marL="0" algn="l" defTabSz="1306220" rtl="0" eaLnBrk="1" latinLnBrk="0" hangingPunct="1">
            <a:defRPr sz="2600" kern="1200">
              <a:solidFill>
                <a:schemeClr val="tx1"/>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a:lstStyle>
        <a:p xmlns:a="http://schemas.openxmlformats.org/drawingml/2006/main">
          <a:r>
            <a:rPr lang="en-US" sz="1200" dirty="0" smtClean="0"/>
            <a:t>1.1 - 4.06%</a:t>
          </a:r>
          <a:endParaRPr lang="en-US" sz="1200" dirty="0"/>
        </a:p>
      </cdr:txBody>
    </cdr:sp>
  </cdr:relSizeAnchor>
</c:userShapes>
</file>

<file path=ppt/drawings/drawing7.xml><?xml version="1.0" encoding="utf-8"?>
<c:userShapes xmlns:c="http://schemas.openxmlformats.org/drawingml/2006/chart">
  <cdr:relSizeAnchor xmlns:cdr="http://schemas.openxmlformats.org/drawingml/2006/chartDrawing">
    <cdr:from>
      <cdr:x>0.05661</cdr:x>
      <cdr:y>0.21538</cdr:y>
    </cdr:from>
    <cdr:to>
      <cdr:x>0.87841</cdr:x>
      <cdr:y>0.21538</cdr:y>
    </cdr:to>
    <cdr:cxnSp macro="">
      <cdr:nvCxnSpPr>
        <cdr:cNvPr id="3" name="Straight Connector 2"/>
        <cdr:cNvCxnSpPr/>
      </cdr:nvCxnSpPr>
      <cdr:spPr>
        <a:xfrm xmlns:a="http://schemas.openxmlformats.org/drawingml/2006/main">
          <a:off x="745368" y="1181851"/>
          <a:ext cx="10820415" cy="0"/>
        </a:xfrm>
        <a:prstGeom xmlns:a="http://schemas.openxmlformats.org/drawingml/2006/main" prst="line">
          <a:avLst/>
        </a:prstGeom>
      </cdr:spPr>
      <cdr:style>
        <a:lnRef xmlns:a="http://schemas.openxmlformats.org/drawingml/2006/main" idx="3">
          <a:schemeClr val="accent3"/>
        </a:lnRef>
        <a:fillRef xmlns:a="http://schemas.openxmlformats.org/drawingml/2006/main" idx="0">
          <a:schemeClr val="accent3"/>
        </a:fillRef>
        <a:effectRef xmlns:a="http://schemas.openxmlformats.org/drawingml/2006/main" idx="2">
          <a:schemeClr val="accent3"/>
        </a:effectRef>
        <a:fontRef xmlns:a="http://schemas.openxmlformats.org/drawingml/2006/main" idx="minor">
          <a:schemeClr val="tx1"/>
        </a:fontRef>
      </cdr:style>
    </cdr:cxnSp>
  </cdr:relSizeAnchor>
  <cdr:relSizeAnchor xmlns:cdr="http://schemas.openxmlformats.org/drawingml/2006/chartDrawing">
    <cdr:from>
      <cdr:x>0.8753</cdr:x>
      <cdr:y>0.16942</cdr:y>
    </cdr:from>
    <cdr:to>
      <cdr:x>0.99491</cdr:x>
      <cdr:y>0.28625</cdr:y>
    </cdr:to>
    <cdr:sp macro="" textlink="">
      <cdr:nvSpPr>
        <cdr:cNvPr id="4" name="TextBox 6"/>
        <cdr:cNvSpPr txBox="1"/>
      </cdr:nvSpPr>
      <cdr:spPr>
        <a:xfrm xmlns:a="http://schemas.openxmlformats.org/drawingml/2006/main">
          <a:off x="8988965" y="535578"/>
          <a:ext cx="1228366" cy="369332"/>
        </a:xfrm>
        <a:prstGeom xmlns:a="http://schemas.openxmlformats.org/drawingml/2006/main" prst="rect">
          <a:avLst/>
        </a:prstGeom>
        <a:solidFill xmlns:a="http://schemas.openxmlformats.org/drawingml/2006/main">
          <a:srgbClr val="CCFF99"/>
        </a:solidFill>
        <a:ln xmlns:a="http://schemas.openxmlformats.org/drawingml/2006/main">
          <a:solidFill>
            <a:sysClr val="windowText" lastClr="000000"/>
          </a:solidFill>
        </a:ln>
      </cdr:spPr>
      <cdr:txBody>
        <a:bodyPr xmlns:a="http://schemas.openxmlformats.org/drawingml/2006/main" wrap="square" rtlCol="0">
          <a:spAutoFit/>
        </a:bodyPr>
        <a:lstStyle xmlns:a="http://schemas.openxmlformats.org/drawingml/2006/main">
          <a:defPPr>
            <a:defRPr lang="en-US"/>
          </a:defPPr>
          <a:lvl1pPr marL="0" algn="l" defTabSz="1306220" rtl="0" eaLnBrk="1" latinLnBrk="0" hangingPunct="1">
            <a:defRPr sz="2600" kern="1200">
              <a:solidFill>
                <a:schemeClr val="tx1"/>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a:lstStyle>
        <a:p xmlns:a="http://schemas.openxmlformats.org/drawingml/2006/main">
          <a:r>
            <a:rPr lang="en-US" sz="1800" dirty="0" smtClean="0"/>
            <a:t> </a:t>
          </a:r>
          <a:r>
            <a:rPr lang="en-US" sz="1800" dirty="0"/>
            <a:t>6.4 ± </a:t>
          </a:r>
          <a:r>
            <a:rPr lang="en-US" sz="1800" dirty="0" smtClean="0"/>
            <a:t>0.2</a:t>
          </a:r>
          <a:endParaRPr lang="en-US" sz="18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0175917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 name="Google Shape;5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 name="Google Shape;6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73" name="Google Shape;7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735961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676205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 name="Google Shape;8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9" name="Google Shape;8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 name="Google Shape;9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4"/>
        <p:cNvGrpSpPr/>
        <p:nvPr/>
      </p:nvGrpSpPr>
      <p:grpSpPr>
        <a:xfrm>
          <a:off x="0" y="0"/>
          <a:ext cx="0" cy="0"/>
          <a:chOff x="0" y="0"/>
          <a:chExt cx="0" cy="0"/>
        </a:xfrm>
      </p:grpSpPr>
      <p:sp>
        <p:nvSpPr>
          <p:cNvPr id="25" name="Google Shape;25;p12"/>
          <p:cNvSpPr/>
          <p:nvPr/>
        </p:nvSpPr>
        <p:spPr>
          <a:xfrm>
            <a:off x="0" y="6478651"/>
            <a:ext cx="12192000" cy="374433"/>
          </a:xfrm>
          <a:prstGeom prst="rect">
            <a:avLst/>
          </a:prstGeom>
          <a:gradFill>
            <a:gsLst>
              <a:gs pos="0">
                <a:srgbClr val="008080"/>
              </a:gs>
              <a:gs pos="10000">
                <a:srgbClr val="008080"/>
              </a:gs>
              <a:gs pos="35000">
                <a:srgbClr val="FFCC66"/>
              </a:gs>
              <a:gs pos="50000">
                <a:srgbClr val="FFD4B1"/>
              </a:gs>
              <a:gs pos="65000">
                <a:srgbClr val="FFCC66"/>
              </a:gs>
              <a:gs pos="93000">
                <a:srgbClr val="006666"/>
              </a:gs>
              <a:gs pos="100000">
                <a:srgbClr val="006666"/>
              </a:gs>
            </a:gsLst>
            <a:path path="circle">
              <a:fillToRect t="100000" r="100000"/>
            </a:path>
            <a:tileRect l="-100000" b="-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6" name="Google Shape;26;p12"/>
          <p:cNvSpPr txBox="1">
            <a:spLocks noGrp="1"/>
          </p:cNvSpPr>
          <p:nvPr>
            <p:ph type="title"/>
          </p:nvPr>
        </p:nvSpPr>
        <p:spPr>
          <a:xfrm>
            <a:off x="2290916" y="511175"/>
            <a:ext cx="9282340" cy="117951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Calibri"/>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12"/>
          <p:cNvSpPr txBox="1">
            <a:spLocks noGrp="1"/>
          </p:cNvSpPr>
          <p:nvPr>
            <p:ph type="body" idx="1"/>
          </p:nvPr>
        </p:nvSpPr>
        <p:spPr>
          <a:xfrm>
            <a:off x="1057656" y="1789049"/>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12"/>
          <p:cNvSpPr txBox="1">
            <a:spLocks noGrp="1"/>
          </p:cNvSpPr>
          <p:nvPr>
            <p:ph type="dt" idx="10"/>
          </p:nvPr>
        </p:nvSpPr>
        <p:spPr>
          <a:xfrm>
            <a:off x="504196" y="6477844"/>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12"/>
          <p:cNvSpPr txBox="1">
            <a:spLocks noGrp="1"/>
          </p:cNvSpPr>
          <p:nvPr>
            <p:ph type="ftr" idx="11"/>
          </p:nvPr>
        </p:nvSpPr>
        <p:spPr>
          <a:xfrm>
            <a:off x="1040674" y="6491261"/>
            <a:ext cx="10110651"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1400">
                <a:solidFill>
                  <a:srgbClr val="6F6F6F"/>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2"/>
          <p:cNvSpPr txBox="1">
            <a:spLocks noGrp="1"/>
          </p:cNvSpPr>
          <p:nvPr>
            <p:ph type="sldNum" idx="12"/>
          </p:nvPr>
        </p:nvSpPr>
        <p:spPr>
          <a:xfrm>
            <a:off x="8487810" y="6499986"/>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600" b="1" i="0" u="none" strike="noStrike" cap="none">
                <a:solidFill>
                  <a:srgbClr val="0C0C0C"/>
                </a:solidFill>
                <a:latin typeface="Calibri"/>
                <a:ea typeface="Calibri"/>
                <a:cs typeface="Calibri"/>
                <a:sym typeface="Calibri"/>
              </a:defRPr>
            </a:lvl1pPr>
            <a:lvl2pPr marL="0" lvl="1" indent="0" algn="r">
              <a:spcBef>
                <a:spcPts val="0"/>
              </a:spcBef>
              <a:buNone/>
              <a:defRPr sz="1600" b="1" i="0" u="none" strike="noStrike" cap="none">
                <a:solidFill>
                  <a:srgbClr val="0C0C0C"/>
                </a:solidFill>
                <a:latin typeface="Calibri"/>
                <a:ea typeface="Calibri"/>
                <a:cs typeface="Calibri"/>
                <a:sym typeface="Calibri"/>
              </a:defRPr>
            </a:lvl2pPr>
            <a:lvl3pPr marL="0" lvl="2" indent="0" algn="r">
              <a:spcBef>
                <a:spcPts val="0"/>
              </a:spcBef>
              <a:buNone/>
              <a:defRPr sz="1600" b="1" i="0" u="none" strike="noStrike" cap="none">
                <a:solidFill>
                  <a:srgbClr val="0C0C0C"/>
                </a:solidFill>
                <a:latin typeface="Calibri"/>
                <a:ea typeface="Calibri"/>
                <a:cs typeface="Calibri"/>
                <a:sym typeface="Calibri"/>
              </a:defRPr>
            </a:lvl3pPr>
            <a:lvl4pPr marL="0" lvl="3" indent="0" algn="r">
              <a:spcBef>
                <a:spcPts val="0"/>
              </a:spcBef>
              <a:buNone/>
              <a:defRPr sz="1600" b="1" i="0" u="none" strike="noStrike" cap="none">
                <a:solidFill>
                  <a:srgbClr val="0C0C0C"/>
                </a:solidFill>
                <a:latin typeface="Calibri"/>
                <a:ea typeface="Calibri"/>
                <a:cs typeface="Calibri"/>
                <a:sym typeface="Calibri"/>
              </a:defRPr>
            </a:lvl4pPr>
            <a:lvl5pPr marL="0" lvl="4" indent="0" algn="r">
              <a:spcBef>
                <a:spcPts val="0"/>
              </a:spcBef>
              <a:buNone/>
              <a:defRPr sz="1600" b="1" i="0" u="none" strike="noStrike" cap="none">
                <a:solidFill>
                  <a:srgbClr val="0C0C0C"/>
                </a:solidFill>
                <a:latin typeface="Calibri"/>
                <a:ea typeface="Calibri"/>
                <a:cs typeface="Calibri"/>
                <a:sym typeface="Calibri"/>
              </a:defRPr>
            </a:lvl5pPr>
            <a:lvl6pPr marL="0" lvl="5" indent="0" algn="r">
              <a:spcBef>
                <a:spcPts val="0"/>
              </a:spcBef>
              <a:buNone/>
              <a:defRPr sz="1600" b="1" i="0" u="none" strike="noStrike" cap="none">
                <a:solidFill>
                  <a:srgbClr val="0C0C0C"/>
                </a:solidFill>
                <a:latin typeface="Calibri"/>
                <a:ea typeface="Calibri"/>
                <a:cs typeface="Calibri"/>
                <a:sym typeface="Calibri"/>
              </a:defRPr>
            </a:lvl6pPr>
            <a:lvl7pPr marL="0" lvl="6" indent="0" algn="r">
              <a:spcBef>
                <a:spcPts val="0"/>
              </a:spcBef>
              <a:buNone/>
              <a:defRPr sz="1600" b="1" i="0" u="none" strike="noStrike" cap="none">
                <a:solidFill>
                  <a:srgbClr val="0C0C0C"/>
                </a:solidFill>
                <a:latin typeface="Calibri"/>
                <a:ea typeface="Calibri"/>
                <a:cs typeface="Calibri"/>
                <a:sym typeface="Calibri"/>
              </a:defRPr>
            </a:lvl7pPr>
            <a:lvl8pPr marL="0" lvl="7" indent="0" algn="r">
              <a:spcBef>
                <a:spcPts val="0"/>
              </a:spcBef>
              <a:buNone/>
              <a:defRPr sz="1600" b="1" i="0" u="none" strike="noStrike" cap="none">
                <a:solidFill>
                  <a:srgbClr val="0C0C0C"/>
                </a:solidFill>
                <a:latin typeface="Calibri"/>
                <a:ea typeface="Calibri"/>
                <a:cs typeface="Calibri"/>
                <a:sym typeface="Calibri"/>
              </a:defRPr>
            </a:lvl8pPr>
            <a:lvl9pPr marL="0" lvl="8" indent="0" algn="r">
              <a:spcBef>
                <a:spcPts val="0"/>
              </a:spcBef>
              <a:buNone/>
              <a:defRPr sz="1600" b="1" i="0" u="none" strike="noStrike" cap="none">
                <a:solidFill>
                  <a:srgbClr val="0C0C0C"/>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31" name="Google Shape;31;p12"/>
          <p:cNvPicPr preferRelativeResize="0"/>
          <p:nvPr/>
        </p:nvPicPr>
        <p:blipFill rotWithShape="1">
          <a:blip r:embed="rId2">
            <a:alphaModFix/>
          </a:blip>
          <a:srcRect/>
          <a:stretch/>
        </p:blipFill>
        <p:spPr>
          <a:xfrm>
            <a:off x="149802" y="267022"/>
            <a:ext cx="1781744" cy="901181"/>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400" b="0" i="0" u="none" strike="noStrike" cap="none">
                <a:solidFill>
                  <a:srgbClr val="0C0C0C"/>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400" b="0" i="0" u="none" strike="noStrike" cap="none">
                <a:solidFill>
                  <a:srgbClr val="0C0C0C"/>
                </a:solidFill>
                <a:latin typeface="Calibri"/>
                <a:ea typeface="Calibri"/>
                <a:cs typeface="Calibri"/>
                <a:sym typeface="Calibri"/>
              </a:defRPr>
            </a:lvl1pPr>
            <a:lvl2pPr marL="0" marR="0" lvl="1" indent="0" algn="r" rtl="0">
              <a:spcBef>
                <a:spcPts val="0"/>
              </a:spcBef>
              <a:buNone/>
              <a:defRPr sz="1400" b="0" i="0" u="none" strike="noStrike" cap="none">
                <a:solidFill>
                  <a:srgbClr val="0C0C0C"/>
                </a:solidFill>
                <a:latin typeface="Calibri"/>
                <a:ea typeface="Calibri"/>
                <a:cs typeface="Calibri"/>
                <a:sym typeface="Calibri"/>
              </a:defRPr>
            </a:lvl2pPr>
            <a:lvl3pPr marL="0" marR="0" lvl="2" indent="0" algn="r" rtl="0">
              <a:spcBef>
                <a:spcPts val="0"/>
              </a:spcBef>
              <a:buNone/>
              <a:defRPr sz="1400" b="0" i="0" u="none" strike="noStrike" cap="none">
                <a:solidFill>
                  <a:srgbClr val="0C0C0C"/>
                </a:solidFill>
                <a:latin typeface="Calibri"/>
                <a:ea typeface="Calibri"/>
                <a:cs typeface="Calibri"/>
                <a:sym typeface="Calibri"/>
              </a:defRPr>
            </a:lvl3pPr>
            <a:lvl4pPr marL="0" marR="0" lvl="3" indent="0" algn="r" rtl="0">
              <a:spcBef>
                <a:spcPts val="0"/>
              </a:spcBef>
              <a:buNone/>
              <a:defRPr sz="1400" b="0" i="0" u="none" strike="noStrike" cap="none">
                <a:solidFill>
                  <a:srgbClr val="0C0C0C"/>
                </a:solidFill>
                <a:latin typeface="Calibri"/>
                <a:ea typeface="Calibri"/>
                <a:cs typeface="Calibri"/>
                <a:sym typeface="Calibri"/>
              </a:defRPr>
            </a:lvl4pPr>
            <a:lvl5pPr marL="0" marR="0" lvl="4" indent="0" algn="r" rtl="0">
              <a:spcBef>
                <a:spcPts val="0"/>
              </a:spcBef>
              <a:buNone/>
              <a:defRPr sz="1400" b="0" i="0" u="none" strike="noStrike" cap="none">
                <a:solidFill>
                  <a:srgbClr val="0C0C0C"/>
                </a:solidFill>
                <a:latin typeface="Calibri"/>
                <a:ea typeface="Calibri"/>
                <a:cs typeface="Calibri"/>
                <a:sym typeface="Calibri"/>
              </a:defRPr>
            </a:lvl5pPr>
            <a:lvl6pPr marL="0" marR="0" lvl="5" indent="0" algn="r" rtl="0">
              <a:spcBef>
                <a:spcPts val="0"/>
              </a:spcBef>
              <a:buNone/>
              <a:defRPr sz="1400" b="0" i="0" u="none" strike="noStrike" cap="none">
                <a:solidFill>
                  <a:srgbClr val="0C0C0C"/>
                </a:solidFill>
                <a:latin typeface="Calibri"/>
                <a:ea typeface="Calibri"/>
                <a:cs typeface="Calibri"/>
                <a:sym typeface="Calibri"/>
              </a:defRPr>
            </a:lvl6pPr>
            <a:lvl7pPr marL="0" marR="0" lvl="6" indent="0" algn="r" rtl="0">
              <a:spcBef>
                <a:spcPts val="0"/>
              </a:spcBef>
              <a:buNone/>
              <a:defRPr sz="1400" b="0" i="0" u="none" strike="noStrike" cap="none">
                <a:solidFill>
                  <a:srgbClr val="0C0C0C"/>
                </a:solidFill>
                <a:latin typeface="Calibri"/>
                <a:ea typeface="Calibri"/>
                <a:cs typeface="Calibri"/>
                <a:sym typeface="Calibri"/>
              </a:defRPr>
            </a:lvl7pPr>
            <a:lvl8pPr marL="0" marR="0" lvl="7" indent="0" algn="r" rtl="0">
              <a:spcBef>
                <a:spcPts val="0"/>
              </a:spcBef>
              <a:buNone/>
              <a:defRPr sz="1400" b="0" i="0" u="none" strike="noStrike" cap="none">
                <a:solidFill>
                  <a:srgbClr val="0C0C0C"/>
                </a:solidFill>
                <a:latin typeface="Calibri"/>
                <a:ea typeface="Calibri"/>
                <a:cs typeface="Calibri"/>
                <a:sym typeface="Calibri"/>
              </a:defRPr>
            </a:lvl8pPr>
            <a:lvl9pPr marL="0" marR="0" lvl="8" indent="0" algn="r" rtl="0">
              <a:spcBef>
                <a:spcPts val="0"/>
              </a:spcBef>
              <a:buNone/>
              <a:defRPr sz="1400" b="0" i="0" u="none" strike="noStrike" cap="none">
                <a:solidFill>
                  <a:srgbClr val="0C0C0C"/>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0"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1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image" Target="../media/image25.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24.wmf"/><Relationship Id="rId5" Type="http://schemas.openxmlformats.org/officeDocument/2006/relationships/oleObject" Target="../embeddings/oleObject2.bin"/><Relationship Id="rId10" Type="http://schemas.openxmlformats.org/officeDocument/2006/relationships/image" Target="../media/image26.wmf"/><Relationship Id="rId4" Type="http://schemas.openxmlformats.org/officeDocument/2006/relationships/image" Target="../media/image23.wmf"/><Relationship Id="rId9" Type="http://schemas.openxmlformats.org/officeDocument/2006/relationships/oleObject" Target="../embeddings/oleObject4.bin"/></Relationships>
</file>

<file path=ppt/slides/_rels/slide19.xml.rels><?xml version="1.0" encoding="UTF-8" standalone="yes"?>
<Relationships xmlns="http://schemas.openxmlformats.org/package/2006/relationships"><Relationship Id="rId8" Type="http://schemas.openxmlformats.org/officeDocument/2006/relationships/image" Target="../media/image29.wmf"/><Relationship Id="rId3" Type="http://schemas.openxmlformats.org/officeDocument/2006/relationships/oleObject" Target="../embeddings/oleObject5.bin"/><Relationship Id="rId7"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28.wmf"/><Relationship Id="rId5" Type="http://schemas.openxmlformats.org/officeDocument/2006/relationships/oleObject" Target="../embeddings/oleObject6.bin"/><Relationship Id="rId4" Type="http://schemas.openxmlformats.org/officeDocument/2006/relationships/image" Target="../media/image27.w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9.jpeg"/><Relationship Id="rId18" Type="http://schemas.openxmlformats.org/officeDocument/2006/relationships/image" Target="../media/image14.jpeg"/><Relationship Id="rId3" Type="http://schemas.openxmlformats.org/officeDocument/2006/relationships/diagramData" Target="../diagrams/data1.xml"/><Relationship Id="rId21" Type="http://schemas.openxmlformats.org/officeDocument/2006/relationships/image" Target="../media/image17.jpeg"/><Relationship Id="rId7" Type="http://schemas.microsoft.com/office/2007/relationships/diagramDrawing" Target="../diagrams/drawing1.xml"/><Relationship Id="rId12" Type="http://schemas.microsoft.com/office/2007/relationships/diagramDrawing" Target="../diagrams/drawing2.xml"/><Relationship Id="rId17" Type="http://schemas.openxmlformats.org/officeDocument/2006/relationships/image" Target="../media/image13.jpeg"/><Relationship Id="rId2" Type="http://schemas.openxmlformats.org/officeDocument/2006/relationships/notesSlide" Target="../notesSlides/notesSlide3.xml"/><Relationship Id="rId16" Type="http://schemas.openxmlformats.org/officeDocument/2006/relationships/image" Target="../media/image12.jpeg"/><Relationship Id="rId20" Type="http://schemas.openxmlformats.org/officeDocument/2006/relationships/image" Target="../media/image16.jpeg"/><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image" Target="../media/image11.jpeg"/><Relationship Id="rId10" Type="http://schemas.openxmlformats.org/officeDocument/2006/relationships/diagramQuickStyle" Target="../diagrams/quickStyle2.xml"/><Relationship Id="rId19" Type="http://schemas.openxmlformats.org/officeDocument/2006/relationships/image" Target="../media/image15.jpeg"/><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image" Target="../media/image10.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4.xml"/><Relationship Id="rId13" Type="http://schemas.openxmlformats.org/officeDocument/2006/relationships/image" Target="../media/image18.png"/><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17" Type="http://schemas.openxmlformats.org/officeDocument/2006/relationships/image" Target="../media/image22.jpeg"/><Relationship Id="rId2" Type="http://schemas.openxmlformats.org/officeDocument/2006/relationships/notesSlide" Target="../notesSlides/notesSlide4.xml"/><Relationship Id="rId16" Type="http://schemas.openxmlformats.org/officeDocument/2006/relationships/image" Target="../media/image21.jpeg"/><Relationship Id="rId1" Type="http://schemas.openxmlformats.org/officeDocument/2006/relationships/slideLayout" Target="../slideLayouts/slideLayout1.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5" Type="http://schemas.openxmlformats.org/officeDocument/2006/relationships/image" Target="../media/image20.jpeg"/><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 Id="rId14" Type="http://schemas.openxmlformats.org/officeDocument/2006/relationships/image" Target="../media/image1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0628" y="2350751"/>
            <a:ext cx="11429565" cy="1829362"/>
          </a:xfrm>
        </p:spPr>
        <p:txBody>
          <a:bodyPr/>
          <a:lstStyle/>
          <a:p>
            <a:pPr marL="114300" indent="0">
              <a:buNone/>
            </a:pPr>
            <a:endParaRPr lang="en-US"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a:t>
            </a:fld>
            <a:endParaRPr lang="en-US"/>
          </a:p>
        </p:txBody>
      </p:sp>
      <p:sp>
        <p:nvSpPr>
          <p:cNvPr id="5" name="Google Shape;51;p1"/>
          <p:cNvSpPr txBox="1">
            <a:spLocks noGrp="1"/>
          </p:cNvSpPr>
          <p:nvPr>
            <p:ph type="title"/>
          </p:nvPr>
        </p:nvSpPr>
        <p:spPr>
          <a:xfrm>
            <a:off x="2181498" y="289108"/>
            <a:ext cx="9687286" cy="1631133"/>
          </a:xfrm>
          <a:prstGeom prst="rect">
            <a:avLst/>
          </a:prstGeom>
          <a:solidFill>
            <a:schemeClr val="accent5">
              <a:lumMod val="20000"/>
              <a:lumOff val="80000"/>
            </a:schemeClr>
          </a:solidFill>
          <a:ln w="38100">
            <a:solidFill>
              <a:schemeClr val="tx1"/>
            </a:solidFill>
          </a:ln>
        </p:spPr>
        <p:txBody>
          <a:bodyPr spcFirstLastPara="1" wrap="square" lIns="91425" tIns="45700" rIns="91425" bIns="45700" anchor="ctr" anchorCtr="0">
            <a:noAutofit/>
          </a:bodyPr>
          <a:lstStyle/>
          <a:p>
            <a:pPr lvl="0" algn="r"/>
            <a:r>
              <a:rPr lang="en-US" sz="4000" dirty="0">
                <a:solidFill>
                  <a:schemeClr val="tx1"/>
                </a:solidFill>
                <a:latin typeface="Calibri" pitchFamily="34" charset="0"/>
                <a:cs typeface="Calibri" pitchFamily="34" charset="0"/>
              </a:rPr>
              <a:t>Field Validation by a Rapid Method to Determine Lime Requirement for </a:t>
            </a:r>
            <a:r>
              <a:rPr lang="en-US" sz="4000" dirty="0" smtClean="0">
                <a:solidFill>
                  <a:schemeClr val="tx1"/>
                </a:solidFill>
                <a:latin typeface="Calibri" pitchFamily="34" charset="0"/>
                <a:cs typeface="Calibri" pitchFamily="34" charset="0"/>
              </a:rPr>
              <a:t>Vegetable Cultivating  Soils  in </a:t>
            </a:r>
            <a:r>
              <a:rPr lang="en-US" sz="4000" dirty="0" err="1">
                <a:solidFill>
                  <a:schemeClr val="tx1"/>
                </a:solidFill>
                <a:latin typeface="Calibri" pitchFamily="34" charset="0"/>
                <a:cs typeface="Calibri" pitchFamily="34" charset="0"/>
              </a:rPr>
              <a:t>Welimada</a:t>
            </a:r>
            <a:r>
              <a:rPr lang="en-US" sz="4000" dirty="0">
                <a:solidFill>
                  <a:schemeClr val="tx1"/>
                </a:solidFill>
                <a:latin typeface="Calibri" pitchFamily="34" charset="0"/>
                <a:cs typeface="Calibri" pitchFamily="34" charset="0"/>
              </a:rPr>
              <a:t> ADA Segment</a:t>
            </a:r>
            <a:endParaRPr sz="4000" dirty="0">
              <a:solidFill>
                <a:schemeClr val="tx1"/>
              </a:solidFill>
            </a:endParaRPr>
          </a:p>
        </p:txBody>
      </p:sp>
      <p:pic>
        <p:nvPicPr>
          <p:cNvPr id="6" name="Picture 2" descr="C:\Users\Pc\Desktop\New folder\IMG2022100510480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5698" y="2340088"/>
            <a:ext cx="1775799" cy="175519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7" name="Picture 6" descr="C:\Users\Pc\Desktop\New folder\IMG20221017082243.jpg"/>
          <p:cNvPicPr/>
          <p:nvPr/>
        </p:nvPicPr>
        <p:blipFill>
          <a:blip r:embed="rId3">
            <a:extLst>
              <a:ext uri="{28A0092B-C50C-407E-A947-70E740481C1C}">
                <a14:useLocalDpi xmlns:a14="http://schemas.microsoft.com/office/drawing/2010/main" val="0"/>
              </a:ext>
            </a:extLst>
          </a:blip>
          <a:srcRect/>
          <a:stretch>
            <a:fillRect/>
          </a:stretch>
        </p:blipFill>
        <p:spPr bwMode="auto">
          <a:xfrm>
            <a:off x="2403562" y="2355118"/>
            <a:ext cx="3025755" cy="17550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descr="C:\Users\Pc\Desktop\New folder\IMG20221017115115.jpg"/>
          <p:cNvPicPr/>
          <p:nvPr/>
        </p:nvPicPr>
        <p:blipFill rotWithShape="1">
          <a:blip r:embed="rId4" cstate="print">
            <a:extLst>
              <a:ext uri="{28A0092B-C50C-407E-A947-70E740481C1C}">
                <a14:useLocalDpi xmlns:a14="http://schemas.microsoft.com/office/drawing/2010/main" val="0"/>
              </a:ext>
            </a:extLst>
          </a:blip>
          <a:srcRect r="17544" b="21101"/>
          <a:stretch/>
        </p:blipFill>
        <p:spPr bwMode="auto">
          <a:xfrm>
            <a:off x="5643156" y="2340088"/>
            <a:ext cx="1776362" cy="175519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pic>
        <p:nvPicPr>
          <p:cNvPr id="9" name="Picture 8" descr="C:\Users\Pc\Desktop\thesis\New folder\IMG20221022135951.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274443" y="2304388"/>
            <a:ext cx="2590799" cy="179089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Google Shape;53;p1"/>
          <p:cNvSpPr txBox="1">
            <a:spLocks/>
          </p:cNvSpPr>
          <p:nvPr/>
        </p:nvSpPr>
        <p:spPr>
          <a:xfrm>
            <a:off x="7711440" y="4467497"/>
            <a:ext cx="4480560" cy="1940825"/>
          </a:xfrm>
          <a:prstGeom prst="rect">
            <a:avLst/>
          </a:prstGeom>
          <a:noFill/>
          <a:ln>
            <a:noFill/>
          </a:ln>
        </p:spPr>
        <p:txBody>
          <a:bodyPr spcFirstLastPara="1" wrap="square" lIns="91425" tIns="45700" rIns="91425" bIns="45700" anchor="ctr" anchorCtr="0">
            <a:normAutofit fontScale="55000" lnSpcReduction="20000"/>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114300" indent="0">
              <a:buNone/>
            </a:pPr>
            <a:r>
              <a:rPr lang="en-US" sz="3600" b="1" dirty="0" err="1" smtClean="0">
                <a:solidFill>
                  <a:schemeClr val="tx1"/>
                </a:solidFill>
              </a:rPr>
              <a:t>Marapana</a:t>
            </a:r>
            <a:r>
              <a:rPr lang="en-US" sz="3600" b="1" dirty="0" smtClean="0">
                <a:solidFill>
                  <a:schemeClr val="tx1"/>
                </a:solidFill>
              </a:rPr>
              <a:t>, W.M.W.S (16AGA1321) </a:t>
            </a:r>
          </a:p>
          <a:p>
            <a:pPr marL="114300" indent="0">
              <a:buNone/>
            </a:pPr>
            <a:r>
              <a:rPr lang="en-US" sz="3300" dirty="0" smtClean="0">
                <a:solidFill>
                  <a:schemeClr val="tx1"/>
                </a:solidFill>
              </a:rPr>
              <a:t>Module: Crop Production Technology</a:t>
            </a:r>
          </a:p>
          <a:p>
            <a:pPr marL="114300" indent="0">
              <a:buNone/>
            </a:pPr>
            <a:r>
              <a:rPr lang="en-US" sz="3300" dirty="0" smtClean="0">
                <a:solidFill>
                  <a:schemeClr val="tx1"/>
                </a:solidFill>
              </a:rPr>
              <a:t>Department of Export Agriculture </a:t>
            </a:r>
          </a:p>
          <a:p>
            <a:pPr marL="114300" indent="0">
              <a:buNone/>
            </a:pPr>
            <a:r>
              <a:rPr lang="en-US" sz="3300" dirty="0" smtClean="0">
                <a:solidFill>
                  <a:schemeClr val="tx1"/>
                </a:solidFill>
              </a:rPr>
              <a:t>Faculty of Agricultural Sciences</a:t>
            </a:r>
          </a:p>
          <a:p>
            <a:pPr marL="114300" indent="0">
              <a:buNone/>
            </a:pPr>
            <a:r>
              <a:rPr lang="en-US" sz="3300" dirty="0" err="1" smtClean="0">
                <a:solidFill>
                  <a:schemeClr val="tx1"/>
                </a:solidFill>
              </a:rPr>
              <a:t>Sabaragamuwa</a:t>
            </a:r>
            <a:r>
              <a:rPr lang="en-US" sz="3300" dirty="0" smtClean="0">
                <a:solidFill>
                  <a:schemeClr val="tx1"/>
                </a:solidFill>
              </a:rPr>
              <a:t> University of Sri Lanka </a:t>
            </a:r>
            <a:r>
              <a:rPr lang="en-US" sz="3300" dirty="0" smtClean="0"/>
              <a:t> </a:t>
            </a:r>
          </a:p>
          <a:p>
            <a:endParaRPr lang="en-US" dirty="0" smtClean="0"/>
          </a:p>
          <a:p>
            <a:pPr marL="0" indent="0" algn="ctr">
              <a:spcBef>
                <a:spcPts val="0"/>
              </a:spcBef>
              <a:buSzPts val="1600"/>
              <a:buFont typeface="Arial"/>
              <a:buNone/>
            </a:pPr>
            <a:endParaRPr lang="en-US" dirty="0"/>
          </a:p>
        </p:txBody>
      </p:sp>
      <p:pic>
        <p:nvPicPr>
          <p:cNvPr id="12" name="Picture 2" descr="C:\Users\Pc\Desktop\New folder\IMG20221007103132.jpg"/>
          <p:cNvPicPr>
            <a:picLocks noChangeAspect="1" noChangeArrowheads="1"/>
          </p:cNvPicPr>
          <p:nvPr/>
        </p:nvPicPr>
        <p:blipFill rotWithShape="1">
          <a:blip r:embed="rId6">
            <a:extLst>
              <a:ext uri="{28A0092B-C50C-407E-A947-70E740481C1C}">
                <a14:useLocalDpi xmlns:a14="http://schemas.microsoft.com/office/drawing/2010/main" val="0"/>
              </a:ext>
            </a:extLst>
          </a:blip>
          <a:srcRect b="24605"/>
          <a:stretch/>
        </p:blipFill>
        <p:spPr bwMode="auto">
          <a:xfrm>
            <a:off x="7622460" y="2309713"/>
            <a:ext cx="1431991" cy="17758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66743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4002" y="1410790"/>
            <a:ext cx="5990935" cy="666206"/>
          </a:xfrm>
        </p:spPr>
        <p:txBody>
          <a:bodyPr>
            <a:normAutofit fontScale="90000"/>
          </a:bodyPr>
          <a:lstStyle/>
          <a:p>
            <a:r>
              <a:rPr lang="en-US" sz="3600" dirty="0"/>
              <a:t>Calculated lime amounts</a:t>
            </a:r>
            <a:r>
              <a:rPr lang="en-US" dirty="0"/>
              <a:t/>
            </a:r>
            <a:br>
              <a:rPr lang="en-US" dirty="0"/>
            </a:br>
            <a:endParaRPr lang="en-US" dirty="0"/>
          </a:p>
        </p:txBody>
      </p:sp>
      <p:sp>
        <p:nvSpPr>
          <p:cNvPr id="3" name="Text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10</a:t>
            </a:fld>
            <a:endParaRPr lang="en-US"/>
          </a:p>
        </p:txBody>
      </p:sp>
      <p:graphicFrame>
        <p:nvGraphicFramePr>
          <p:cNvPr id="5" name="Content Placeholder 6"/>
          <p:cNvGraphicFramePr>
            <a:graphicFrameLocks noGrp="1"/>
          </p:cNvGraphicFramePr>
          <p:nvPr>
            <p:ph idx="1"/>
            <p:extLst>
              <p:ext uri="{D42A27DB-BD31-4B8C-83A1-F6EECF244321}">
                <p14:modId xmlns:p14="http://schemas.microsoft.com/office/powerpoint/2010/main" val="210213844"/>
              </p:ext>
            </p:extLst>
          </p:nvPr>
        </p:nvGraphicFramePr>
        <p:xfrm>
          <a:off x="901337" y="1776548"/>
          <a:ext cx="10424159" cy="4232366"/>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10024053" y="163922"/>
            <a:ext cx="1998059" cy="307777"/>
          </a:xfrm>
          <a:prstGeom prst="rect">
            <a:avLst/>
          </a:prstGeom>
          <a:solidFill>
            <a:schemeClr val="bg1"/>
          </a:solidFill>
        </p:spPr>
        <p:txBody>
          <a:bodyPr wrap="square" rtlCol="0">
            <a:spAutoFit/>
          </a:bodyPr>
          <a:lstStyle/>
          <a:p>
            <a:r>
              <a:rPr lang="en-US" dirty="0" smtClean="0"/>
              <a:t>Methodology </a:t>
            </a:r>
            <a:r>
              <a:rPr lang="en-US" dirty="0" err="1" smtClean="0"/>
              <a:t>cont</a:t>
            </a:r>
            <a:r>
              <a:rPr lang="en-US" dirty="0" smtClean="0"/>
              <a:t>….</a:t>
            </a:r>
            <a:endParaRPr lang="en-US" dirty="0"/>
          </a:p>
        </p:txBody>
      </p:sp>
      <p:sp>
        <p:nvSpPr>
          <p:cNvPr id="8" name="TextBox 7"/>
          <p:cNvSpPr txBox="1"/>
          <p:nvPr/>
        </p:nvSpPr>
        <p:spPr>
          <a:xfrm>
            <a:off x="9342049" y="3547943"/>
            <a:ext cx="2590800" cy="307777"/>
          </a:xfrm>
          <a:prstGeom prst="rect">
            <a:avLst/>
          </a:prstGeom>
          <a:solidFill>
            <a:srgbClr val="CCFF99"/>
          </a:solidFill>
          <a:ln>
            <a:solidFill>
              <a:srgbClr val="008000"/>
            </a:solidFill>
          </a:ln>
        </p:spPr>
        <p:txBody>
          <a:bodyPr wrap="square" rtlCol="0">
            <a:spAutoFit/>
          </a:bodyPr>
          <a:lstStyle/>
          <a:p>
            <a:r>
              <a:rPr lang="en-US" b="1" dirty="0" smtClean="0">
                <a:solidFill>
                  <a:srgbClr val="006600"/>
                </a:solidFill>
              </a:rPr>
              <a:t>Blanket recommendation</a:t>
            </a:r>
          </a:p>
        </p:txBody>
      </p:sp>
      <p:cxnSp>
        <p:nvCxnSpPr>
          <p:cNvPr id="10" name="Straight Connector 9"/>
          <p:cNvCxnSpPr>
            <a:endCxn id="5" idx="3"/>
          </p:cNvCxnSpPr>
          <p:nvPr/>
        </p:nvCxnSpPr>
        <p:spPr>
          <a:xfrm flipV="1">
            <a:off x="2155371" y="3892731"/>
            <a:ext cx="9170125" cy="13064"/>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1293223" y="3701831"/>
            <a:ext cx="862148" cy="399906"/>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Google Shape;77;p5"/>
          <p:cNvSpPr txBox="1">
            <a:spLocks noGrp="1"/>
          </p:cNvSpPr>
          <p:nvPr>
            <p:ph type="ftr" idx="11"/>
          </p:nvPr>
        </p:nvSpPr>
        <p:spPr>
          <a:xfrm>
            <a:off x="1040674" y="6491261"/>
            <a:ext cx="10110651"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Agricultural Sciences Undergraduate Research Symposium 2023 </a:t>
            </a:r>
            <a:endParaRPr dirty="0"/>
          </a:p>
        </p:txBody>
      </p:sp>
    </p:spTree>
    <p:extLst>
      <p:ext uri="{BB962C8B-B14F-4D97-AF65-F5344CB8AC3E}">
        <p14:creationId xmlns:p14="http://schemas.microsoft.com/office/powerpoint/2010/main" val="11907269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4265" y="837747"/>
            <a:ext cx="9282340" cy="1179513"/>
          </a:xfrm>
        </p:spPr>
        <p:txBody>
          <a:bodyPr>
            <a:normAutofit/>
          </a:bodyPr>
          <a:lstStyle/>
          <a:p>
            <a:r>
              <a:rPr lang="en-US" sz="3200" dirty="0" smtClean="0"/>
              <a:t>Data analysis</a:t>
            </a:r>
            <a:endParaRPr lang="en-US" sz="3200" dirty="0"/>
          </a:p>
        </p:txBody>
      </p:sp>
      <p:sp>
        <p:nvSpPr>
          <p:cNvPr id="3" name="Text Placeholder 2"/>
          <p:cNvSpPr>
            <a:spLocks noGrp="1"/>
          </p:cNvSpPr>
          <p:nvPr>
            <p:ph type="body" idx="1"/>
          </p:nvPr>
        </p:nvSpPr>
        <p:spPr/>
        <p:txBody>
          <a:bodyPr/>
          <a:lstStyle/>
          <a:p>
            <a:r>
              <a:rPr lang="en-US" dirty="0"/>
              <a:t>Regression and correlation analysis were done by using Minitab-14 software</a:t>
            </a:r>
          </a:p>
          <a:p>
            <a:r>
              <a:rPr lang="en-US" dirty="0"/>
              <a:t>Graphical analysis were done by using Microsoft  excel </a:t>
            </a:r>
            <a:r>
              <a:rPr lang="en-US" dirty="0" smtClean="0"/>
              <a:t>package</a:t>
            </a:r>
            <a:endParaRPr lang="en-US"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11</a:t>
            </a:fld>
            <a:endParaRPr lang="en-US"/>
          </a:p>
        </p:txBody>
      </p:sp>
      <p:sp>
        <p:nvSpPr>
          <p:cNvPr id="5" name="Google Shape;77;p5"/>
          <p:cNvSpPr txBox="1">
            <a:spLocks noGrp="1"/>
          </p:cNvSpPr>
          <p:nvPr>
            <p:ph type="ftr" idx="11"/>
          </p:nvPr>
        </p:nvSpPr>
        <p:spPr>
          <a:xfrm>
            <a:off x="1040674" y="6491261"/>
            <a:ext cx="10110651"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Agricultural Sciences Undergraduate Research Symposium 2023 </a:t>
            </a:r>
            <a:endParaRPr dirty="0"/>
          </a:p>
        </p:txBody>
      </p:sp>
      <p:sp>
        <p:nvSpPr>
          <p:cNvPr id="6" name="TextBox 5"/>
          <p:cNvSpPr txBox="1"/>
          <p:nvPr/>
        </p:nvSpPr>
        <p:spPr>
          <a:xfrm>
            <a:off x="10024053" y="163922"/>
            <a:ext cx="1998059" cy="307777"/>
          </a:xfrm>
          <a:prstGeom prst="rect">
            <a:avLst/>
          </a:prstGeom>
          <a:solidFill>
            <a:schemeClr val="bg1"/>
          </a:solidFill>
        </p:spPr>
        <p:txBody>
          <a:bodyPr wrap="square" rtlCol="0">
            <a:spAutoFit/>
          </a:bodyPr>
          <a:lstStyle/>
          <a:p>
            <a:r>
              <a:rPr lang="en-US" dirty="0" smtClean="0"/>
              <a:t>Methodology </a:t>
            </a:r>
            <a:r>
              <a:rPr lang="en-US" dirty="0" err="1" smtClean="0"/>
              <a:t>cont</a:t>
            </a:r>
            <a:r>
              <a:rPr lang="en-US" dirty="0" smtClean="0"/>
              <a:t>….</a:t>
            </a:r>
            <a:endParaRPr lang="en-US" dirty="0"/>
          </a:p>
        </p:txBody>
      </p:sp>
    </p:spTree>
    <p:extLst>
      <p:ext uri="{BB962C8B-B14F-4D97-AF65-F5344CB8AC3E}">
        <p14:creationId xmlns:p14="http://schemas.microsoft.com/office/powerpoint/2010/main" val="27311368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6"/>
          <p:cNvSpPr txBox="1">
            <a:spLocks noGrp="1"/>
          </p:cNvSpPr>
          <p:nvPr>
            <p:ph type="title"/>
          </p:nvPr>
        </p:nvSpPr>
        <p:spPr>
          <a:xfrm>
            <a:off x="3161210" y="91440"/>
            <a:ext cx="4963887" cy="117951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sz="3600" dirty="0"/>
              <a:t>Results and Discussion</a:t>
            </a:r>
            <a:endParaRPr sz="3600" dirty="0"/>
          </a:p>
        </p:txBody>
      </p:sp>
      <p:sp>
        <p:nvSpPr>
          <p:cNvPr id="84" name="Google Shape;84;p6"/>
          <p:cNvSpPr txBox="1">
            <a:spLocks noGrp="1"/>
          </p:cNvSpPr>
          <p:nvPr>
            <p:ph type="body" idx="1"/>
          </p:nvPr>
        </p:nvSpPr>
        <p:spPr>
          <a:xfrm>
            <a:off x="1057656" y="1240971"/>
            <a:ext cx="10515600" cy="4899416"/>
          </a:xfrm>
          <a:prstGeom prst="rect">
            <a:avLst/>
          </a:prstGeom>
          <a:noFill/>
          <a:ln>
            <a:noFill/>
          </a:ln>
        </p:spPr>
        <p:txBody>
          <a:bodyPr spcFirstLastPara="1" wrap="square" lIns="91425" tIns="45700" rIns="91425" bIns="45700" anchor="t" anchorCtr="0">
            <a:normAutofit/>
          </a:bodyPr>
          <a:lstStyle/>
          <a:p>
            <a:pPr marL="228600" lvl="0" indent="-50800">
              <a:spcBef>
                <a:spcPts val="0"/>
              </a:spcBef>
              <a:buSzPts val="2800"/>
              <a:buNone/>
            </a:pPr>
            <a:r>
              <a:rPr lang="en-US" b="1" dirty="0">
                <a:solidFill>
                  <a:prstClr val="black"/>
                </a:solidFill>
              </a:rPr>
              <a:t>Distribution of initial soil pH and other </a:t>
            </a:r>
            <a:r>
              <a:rPr lang="en-US" b="1" dirty="0" smtClean="0">
                <a:solidFill>
                  <a:prstClr val="black"/>
                </a:solidFill>
              </a:rPr>
              <a:t>properties</a:t>
            </a:r>
          </a:p>
          <a:p>
            <a:pPr marL="228600" lvl="0" indent="-50800">
              <a:spcBef>
                <a:spcPts val="0"/>
              </a:spcBef>
              <a:buSzPts val="2800"/>
              <a:buNone/>
            </a:pPr>
            <a:endParaRPr dirty="0"/>
          </a:p>
        </p:txBody>
      </p:sp>
      <p:sp>
        <p:nvSpPr>
          <p:cNvPr id="85" name="Google Shape;85;p6"/>
          <p:cNvSpPr txBox="1">
            <a:spLocks noGrp="1"/>
          </p:cNvSpPr>
          <p:nvPr>
            <p:ph type="ftr" idx="11"/>
          </p:nvPr>
        </p:nvSpPr>
        <p:spPr>
          <a:xfrm>
            <a:off x="1040674" y="6491261"/>
            <a:ext cx="10110651"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Agricultural Sciences Undergraduate Research Symposium 2023 </a:t>
            </a:r>
            <a:endParaRPr dirty="0"/>
          </a:p>
        </p:txBody>
      </p:sp>
      <p:sp>
        <p:nvSpPr>
          <p:cNvPr id="86" name="Google Shape;86;p6"/>
          <p:cNvSpPr txBox="1">
            <a:spLocks noGrp="1"/>
          </p:cNvSpPr>
          <p:nvPr>
            <p:ph type="sldNum" idx="12"/>
          </p:nvPr>
        </p:nvSpPr>
        <p:spPr>
          <a:xfrm>
            <a:off x="8487810" y="6499986"/>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12</a:t>
            </a:fld>
            <a:endParaRPr/>
          </a:p>
        </p:txBody>
      </p:sp>
      <p:graphicFrame>
        <p:nvGraphicFramePr>
          <p:cNvPr id="6" name="Chart 5"/>
          <p:cNvGraphicFramePr>
            <a:graphicFrameLocks/>
          </p:cNvGraphicFramePr>
          <p:nvPr>
            <p:extLst>
              <p:ext uri="{D42A27DB-BD31-4B8C-83A1-F6EECF244321}">
                <p14:modId xmlns:p14="http://schemas.microsoft.com/office/powerpoint/2010/main" val="3611966467"/>
              </p:ext>
            </p:extLst>
          </p:nvPr>
        </p:nvGraphicFramePr>
        <p:xfrm>
          <a:off x="431074" y="1724295"/>
          <a:ext cx="5447211" cy="207699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a:graphicFrameLocks/>
          </p:cNvGraphicFramePr>
          <p:nvPr>
            <p:extLst>
              <p:ext uri="{D42A27DB-BD31-4B8C-83A1-F6EECF244321}">
                <p14:modId xmlns:p14="http://schemas.microsoft.com/office/powerpoint/2010/main" val="2102120475"/>
              </p:ext>
            </p:extLst>
          </p:nvPr>
        </p:nvGraphicFramePr>
        <p:xfrm>
          <a:off x="6230982" y="1750421"/>
          <a:ext cx="5473337" cy="205086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p:cNvGraphicFramePr>
            <a:graphicFrameLocks/>
          </p:cNvGraphicFramePr>
          <p:nvPr>
            <p:extLst>
              <p:ext uri="{D42A27DB-BD31-4B8C-83A1-F6EECF244321}">
                <p14:modId xmlns:p14="http://schemas.microsoft.com/office/powerpoint/2010/main" val="409386694"/>
              </p:ext>
            </p:extLst>
          </p:nvPr>
        </p:nvGraphicFramePr>
        <p:xfrm>
          <a:off x="470263" y="3984170"/>
          <a:ext cx="5394960" cy="219456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Chart 8"/>
          <p:cNvGraphicFramePr>
            <a:graphicFrameLocks/>
          </p:cNvGraphicFramePr>
          <p:nvPr>
            <p:extLst>
              <p:ext uri="{D42A27DB-BD31-4B8C-83A1-F6EECF244321}">
                <p14:modId xmlns:p14="http://schemas.microsoft.com/office/powerpoint/2010/main" val="1928476112"/>
              </p:ext>
            </p:extLst>
          </p:nvPr>
        </p:nvGraphicFramePr>
        <p:xfrm>
          <a:off x="6230981" y="4036423"/>
          <a:ext cx="5540829" cy="2148840"/>
        </p:xfrm>
        <a:graphic>
          <a:graphicData uri="http://schemas.openxmlformats.org/drawingml/2006/chart">
            <c:chart xmlns:c="http://schemas.openxmlformats.org/drawingml/2006/chart" xmlns:r="http://schemas.openxmlformats.org/officeDocument/2006/relationships" r:id="rId6"/>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13</a:t>
            </a:fld>
            <a:endParaRPr lang="en-US"/>
          </a:p>
        </p:txBody>
      </p:sp>
      <p:graphicFrame>
        <p:nvGraphicFramePr>
          <p:cNvPr id="5" name="Chart 4"/>
          <p:cNvGraphicFramePr>
            <a:graphicFrameLocks/>
          </p:cNvGraphicFramePr>
          <p:nvPr>
            <p:extLst>
              <p:ext uri="{D42A27DB-BD31-4B8C-83A1-F6EECF244321}">
                <p14:modId xmlns:p14="http://schemas.microsoft.com/office/powerpoint/2010/main" val="683253065"/>
              </p:ext>
            </p:extLst>
          </p:nvPr>
        </p:nvGraphicFramePr>
        <p:xfrm>
          <a:off x="383177" y="1436914"/>
          <a:ext cx="5664925" cy="267788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a:graphicFrameLocks/>
          </p:cNvGraphicFramePr>
          <p:nvPr>
            <p:extLst>
              <p:ext uri="{D42A27DB-BD31-4B8C-83A1-F6EECF244321}">
                <p14:modId xmlns:p14="http://schemas.microsoft.com/office/powerpoint/2010/main" val="2285699609"/>
              </p:ext>
            </p:extLst>
          </p:nvPr>
        </p:nvGraphicFramePr>
        <p:xfrm>
          <a:off x="6385560" y="1436914"/>
          <a:ext cx="5305697" cy="2708366"/>
        </p:xfrm>
        <a:graphic>
          <a:graphicData uri="http://schemas.openxmlformats.org/drawingml/2006/chart">
            <c:chart xmlns:c="http://schemas.openxmlformats.org/drawingml/2006/chart" xmlns:r="http://schemas.openxmlformats.org/officeDocument/2006/relationships" r:id="rId3"/>
          </a:graphicData>
        </a:graphic>
      </p:graphicFrame>
      <p:sp>
        <p:nvSpPr>
          <p:cNvPr id="7" name="Google Shape;77;p5"/>
          <p:cNvSpPr txBox="1">
            <a:spLocks noGrp="1"/>
          </p:cNvSpPr>
          <p:nvPr>
            <p:ph type="ftr" idx="11"/>
          </p:nvPr>
        </p:nvSpPr>
        <p:spPr>
          <a:xfrm>
            <a:off x="1040674" y="6491261"/>
            <a:ext cx="10110651"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Agricultural Sciences Undergraduate Research Symposium 2023 </a:t>
            </a:r>
            <a:endParaRPr dirty="0"/>
          </a:p>
        </p:txBody>
      </p:sp>
      <p:sp>
        <p:nvSpPr>
          <p:cNvPr id="8" name="TextBox 7"/>
          <p:cNvSpPr txBox="1"/>
          <p:nvPr/>
        </p:nvSpPr>
        <p:spPr>
          <a:xfrm>
            <a:off x="9326881" y="163922"/>
            <a:ext cx="2695232" cy="307777"/>
          </a:xfrm>
          <a:prstGeom prst="rect">
            <a:avLst/>
          </a:prstGeom>
          <a:solidFill>
            <a:schemeClr val="bg1"/>
          </a:solidFill>
        </p:spPr>
        <p:txBody>
          <a:bodyPr wrap="square" rtlCol="0">
            <a:spAutoFit/>
          </a:bodyPr>
          <a:lstStyle/>
          <a:p>
            <a:r>
              <a:rPr lang="en-US" dirty="0" smtClean="0"/>
              <a:t>Result and discussion </a:t>
            </a:r>
            <a:r>
              <a:rPr lang="en-US" dirty="0" err="1" smtClean="0"/>
              <a:t>cont</a:t>
            </a:r>
            <a:r>
              <a:rPr lang="en-US" dirty="0" smtClean="0"/>
              <a:t>….</a:t>
            </a:r>
            <a:endParaRPr lang="en-US" dirty="0"/>
          </a:p>
        </p:txBody>
      </p:sp>
    </p:spTree>
    <p:extLst>
      <p:ext uri="{BB962C8B-B14F-4D97-AF65-F5344CB8AC3E}">
        <p14:creationId xmlns:p14="http://schemas.microsoft.com/office/powerpoint/2010/main" val="11543232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3819" y="1058091"/>
            <a:ext cx="9282340" cy="789351"/>
          </a:xfrm>
        </p:spPr>
        <p:txBody>
          <a:bodyPr>
            <a:normAutofit/>
          </a:bodyPr>
          <a:lstStyle/>
          <a:p>
            <a:r>
              <a:rPr lang="en-US" sz="3200" dirty="0">
                <a:solidFill>
                  <a:prstClr val="black"/>
                </a:solidFill>
              </a:rPr>
              <a:t>Response of soil after liming</a:t>
            </a:r>
            <a:endParaRPr lang="en-US" sz="3200" dirty="0"/>
          </a:p>
        </p:txBody>
      </p:sp>
      <p:sp>
        <p:nvSpPr>
          <p:cNvPr id="3" name="Text Placeholder 2"/>
          <p:cNvSpPr>
            <a:spLocks noGrp="1"/>
          </p:cNvSpPr>
          <p:nvPr>
            <p:ph type="body" idx="1"/>
          </p:nvPr>
        </p:nvSpPr>
        <p:spPr>
          <a:xfrm>
            <a:off x="587829" y="1789049"/>
            <a:ext cx="10985427" cy="4351338"/>
          </a:xfrm>
        </p:spPr>
        <p:txBody>
          <a:bodyPr>
            <a:normAutofit fontScale="85000" lnSpcReduction="20000"/>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pPr marL="114300" indent="0" algn="just">
              <a:buNone/>
            </a:pPr>
            <a:r>
              <a:rPr lang="en-US" dirty="0" smtClean="0"/>
              <a:t>Residual </a:t>
            </a:r>
            <a:r>
              <a:rPr lang="en-US" dirty="0"/>
              <a:t>mean square error (RMSE) in initial pH was 0.13 (high variation) and final pH was 0.07 (minimum variation). The standard deviation in initial pH was 0.61 and final pH was 0.18. Therefore, this lime requirement method is significantly affected to all soils whatever initial </a:t>
            </a:r>
            <a:r>
              <a:rPr lang="en-US" dirty="0" err="1"/>
              <a:t>pH.</a:t>
            </a:r>
            <a:r>
              <a:rPr lang="en-US" dirty="0"/>
              <a:t> </a:t>
            </a:r>
          </a:p>
          <a:p>
            <a:endParaRPr lang="en-US"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14</a:t>
            </a:fld>
            <a:endParaRPr lang="en-US"/>
          </a:p>
        </p:txBody>
      </p:sp>
      <p:graphicFrame>
        <p:nvGraphicFramePr>
          <p:cNvPr id="5" name="Content Placeholder 5"/>
          <p:cNvGraphicFramePr>
            <a:graphicFrameLocks noGrp="1"/>
          </p:cNvGraphicFramePr>
          <p:nvPr>
            <p:ph idx="1"/>
            <p:extLst>
              <p:ext uri="{D42A27DB-BD31-4B8C-83A1-F6EECF244321}">
                <p14:modId xmlns:p14="http://schemas.microsoft.com/office/powerpoint/2010/main" val="906676043"/>
              </p:ext>
            </p:extLst>
          </p:nvPr>
        </p:nvGraphicFramePr>
        <p:xfrm>
          <a:off x="977538" y="1632856"/>
          <a:ext cx="10269582" cy="3161211"/>
        </p:xfrm>
        <a:graphic>
          <a:graphicData uri="http://schemas.openxmlformats.org/drawingml/2006/chart">
            <c:chart xmlns:c="http://schemas.openxmlformats.org/drawingml/2006/chart" xmlns:r="http://schemas.openxmlformats.org/officeDocument/2006/relationships" r:id="rId2"/>
          </a:graphicData>
        </a:graphic>
      </p:graphicFrame>
      <p:sp>
        <p:nvSpPr>
          <p:cNvPr id="6" name="Google Shape;77;p5"/>
          <p:cNvSpPr txBox="1">
            <a:spLocks noGrp="1"/>
          </p:cNvSpPr>
          <p:nvPr>
            <p:ph type="ftr" idx="11"/>
          </p:nvPr>
        </p:nvSpPr>
        <p:spPr>
          <a:xfrm>
            <a:off x="1040674" y="6491261"/>
            <a:ext cx="10110651"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Agricultural Sciences Undergraduate Research Symposium 2023 </a:t>
            </a:r>
            <a:endParaRPr dirty="0"/>
          </a:p>
        </p:txBody>
      </p:sp>
      <p:sp>
        <p:nvSpPr>
          <p:cNvPr id="7" name="TextBox 6"/>
          <p:cNvSpPr txBox="1"/>
          <p:nvPr/>
        </p:nvSpPr>
        <p:spPr>
          <a:xfrm>
            <a:off x="9326881" y="163922"/>
            <a:ext cx="2695232" cy="307777"/>
          </a:xfrm>
          <a:prstGeom prst="rect">
            <a:avLst/>
          </a:prstGeom>
          <a:solidFill>
            <a:schemeClr val="bg1"/>
          </a:solidFill>
        </p:spPr>
        <p:txBody>
          <a:bodyPr wrap="square" rtlCol="0">
            <a:spAutoFit/>
          </a:bodyPr>
          <a:lstStyle/>
          <a:p>
            <a:r>
              <a:rPr lang="en-US" dirty="0" smtClean="0"/>
              <a:t>Result and discussion </a:t>
            </a:r>
            <a:r>
              <a:rPr lang="en-US" dirty="0" err="1" smtClean="0"/>
              <a:t>cont</a:t>
            </a:r>
            <a:r>
              <a:rPr lang="en-US" dirty="0" smtClean="0"/>
              <a:t>….</a:t>
            </a:r>
            <a:endParaRPr lang="en-US" dirty="0"/>
          </a:p>
        </p:txBody>
      </p:sp>
    </p:spTree>
    <p:extLst>
      <p:ext uri="{BB962C8B-B14F-4D97-AF65-F5344CB8AC3E}">
        <p14:creationId xmlns:p14="http://schemas.microsoft.com/office/powerpoint/2010/main" val="5408420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5887" y="942249"/>
            <a:ext cx="9282340" cy="1179513"/>
          </a:xfrm>
        </p:spPr>
        <p:txBody>
          <a:bodyPr>
            <a:normAutofit/>
          </a:bodyPr>
          <a:lstStyle/>
          <a:p>
            <a:pPr marL="0" indent="0"/>
            <a:r>
              <a:rPr lang="en-US" sz="3200" dirty="0"/>
              <a:t>According to the literature</a:t>
            </a:r>
            <a:r>
              <a:rPr lang="en-US" sz="3200" dirty="0" smtClean="0"/>
              <a:t>…….</a:t>
            </a:r>
            <a:endParaRPr lang="en-US" sz="3200" dirty="0"/>
          </a:p>
        </p:txBody>
      </p:sp>
      <p:sp>
        <p:nvSpPr>
          <p:cNvPr id="3" name="Text Placeholder 2"/>
          <p:cNvSpPr>
            <a:spLocks noGrp="1"/>
          </p:cNvSpPr>
          <p:nvPr>
            <p:ph type="body" idx="1"/>
          </p:nvPr>
        </p:nvSpPr>
        <p:spPr/>
        <p:txBody>
          <a:bodyPr>
            <a:normAutofit fontScale="92500"/>
          </a:bodyPr>
          <a:lstStyle/>
          <a:p>
            <a:pPr algn="just">
              <a:buFont typeface="Wingdings" pitchFamily="2" charset="2"/>
              <a:buChar char="Ø"/>
            </a:pPr>
            <a:r>
              <a:rPr lang="en-US" dirty="0"/>
              <a:t>Soil  pH increased  significantly with  increasing levels of applied lime (Moody and  Cong, 2008; </a:t>
            </a:r>
            <a:r>
              <a:rPr lang="en-US" dirty="0" err="1"/>
              <a:t>Adane</a:t>
            </a:r>
            <a:r>
              <a:rPr lang="en-US" dirty="0"/>
              <a:t>, 2014; </a:t>
            </a:r>
            <a:r>
              <a:rPr lang="en-US" dirty="0" err="1">
                <a:latin typeface="Calibri" pitchFamily="34" charset="0"/>
                <a:cs typeface="Calibri" pitchFamily="34" charset="0"/>
              </a:rPr>
              <a:t>Jafer</a:t>
            </a:r>
            <a:r>
              <a:rPr lang="en-US" dirty="0">
                <a:latin typeface="Calibri" pitchFamily="34" charset="0"/>
                <a:cs typeface="Calibri" pitchFamily="34" charset="0"/>
              </a:rPr>
              <a:t> and </a:t>
            </a:r>
            <a:r>
              <a:rPr lang="en-US" dirty="0" err="1">
                <a:latin typeface="Calibri" pitchFamily="34" charset="0"/>
                <a:cs typeface="Calibri" pitchFamily="34" charset="0"/>
              </a:rPr>
              <a:t>Hailu</a:t>
            </a:r>
            <a:r>
              <a:rPr lang="en-US" dirty="0">
                <a:latin typeface="Calibri" pitchFamily="34" charset="0"/>
                <a:cs typeface="Calibri" pitchFamily="34" charset="0"/>
              </a:rPr>
              <a:t>, 2017;</a:t>
            </a:r>
            <a:r>
              <a:rPr lang="en-US" dirty="0"/>
              <a:t> Ryan, 2018) </a:t>
            </a:r>
          </a:p>
          <a:p>
            <a:pPr marL="0" indent="0" algn="just">
              <a:buNone/>
            </a:pPr>
            <a:endParaRPr lang="en-US" dirty="0"/>
          </a:p>
          <a:p>
            <a:pPr algn="just">
              <a:buFont typeface="Wingdings" pitchFamily="2" charset="2"/>
              <a:buChar char="Ø"/>
            </a:pPr>
            <a:r>
              <a:rPr lang="en-US" dirty="0"/>
              <a:t>Application of lime at an appropriate rate brings several chemical and biological changes in the soils which are beneficial or helpful in improving crop yields on acid soils (</a:t>
            </a:r>
            <a:r>
              <a:rPr lang="en-US" dirty="0" err="1"/>
              <a:t>Geremew</a:t>
            </a:r>
            <a:r>
              <a:rPr lang="en-US" dirty="0"/>
              <a:t>, </a:t>
            </a:r>
            <a:r>
              <a:rPr lang="en-US" dirty="0" err="1"/>
              <a:t>Bedadi</a:t>
            </a:r>
            <a:r>
              <a:rPr lang="en-US" dirty="0"/>
              <a:t> and </a:t>
            </a:r>
            <a:r>
              <a:rPr lang="en-US" dirty="0" err="1"/>
              <a:t>Wogi</a:t>
            </a:r>
            <a:r>
              <a:rPr lang="en-US" dirty="0"/>
              <a:t>, 2020) </a:t>
            </a:r>
          </a:p>
          <a:p>
            <a:pPr algn="just">
              <a:buFont typeface="Wingdings" pitchFamily="2" charset="2"/>
              <a:buChar char="Ø"/>
            </a:pPr>
            <a:endParaRPr lang="en-US" dirty="0"/>
          </a:p>
          <a:p>
            <a:pPr algn="just">
              <a:buFont typeface="Wingdings" pitchFamily="2" charset="2"/>
              <a:buChar char="Ø"/>
            </a:pPr>
            <a:r>
              <a:rPr lang="en-US" dirty="0"/>
              <a:t>Due to soil acidification some negative effects may appear in soil such as depletion of base nutrients (</a:t>
            </a:r>
            <a:r>
              <a:rPr lang="en-US" dirty="0" err="1"/>
              <a:t>Dubikova</a:t>
            </a:r>
            <a:r>
              <a:rPr lang="en-US" dirty="0"/>
              <a:t>, </a:t>
            </a:r>
            <a:r>
              <a:rPr lang="en-US" dirty="0" err="1"/>
              <a:t>Cambier</a:t>
            </a:r>
            <a:r>
              <a:rPr lang="en-US" dirty="0"/>
              <a:t> and </a:t>
            </a:r>
            <a:r>
              <a:rPr lang="en-US" dirty="0" err="1"/>
              <a:t>Sucha</a:t>
            </a:r>
            <a:r>
              <a:rPr lang="en-US" dirty="0"/>
              <a:t>, 2002) </a:t>
            </a:r>
          </a:p>
          <a:p>
            <a:endParaRPr lang="en-US"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15</a:t>
            </a:fld>
            <a:endParaRPr lang="en-US"/>
          </a:p>
        </p:txBody>
      </p:sp>
      <p:sp>
        <p:nvSpPr>
          <p:cNvPr id="5" name="Google Shape;77;p5"/>
          <p:cNvSpPr txBox="1">
            <a:spLocks noGrp="1"/>
          </p:cNvSpPr>
          <p:nvPr>
            <p:ph type="ftr" idx="11"/>
          </p:nvPr>
        </p:nvSpPr>
        <p:spPr>
          <a:xfrm>
            <a:off x="1040674" y="6491261"/>
            <a:ext cx="10110651"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Agricultural Sciences Undergraduate Research Symposium 2023 </a:t>
            </a:r>
            <a:endParaRPr dirty="0"/>
          </a:p>
        </p:txBody>
      </p:sp>
      <p:sp>
        <p:nvSpPr>
          <p:cNvPr id="6" name="TextBox 5"/>
          <p:cNvSpPr txBox="1"/>
          <p:nvPr/>
        </p:nvSpPr>
        <p:spPr>
          <a:xfrm>
            <a:off x="9326881" y="163922"/>
            <a:ext cx="2695232" cy="307777"/>
          </a:xfrm>
          <a:prstGeom prst="rect">
            <a:avLst/>
          </a:prstGeom>
          <a:solidFill>
            <a:schemeClr val="bg1"/>
          </a:solidFill>
        </p:spPr>
        <p:txBody>
          <a:bodyPr wrap="square" rtlCol="0">
            <a:spAutoFit/>
          </a:bodyPr>
          <a:lstStyle/>
          <a:p>
            <a:r>
              <a:rPr lang="en-US" dirty="0" smtClean="0"/>
              <a:t>Result and discussion </a:t>
            </a:r>
            <a:r>
              <a:rPr lang="en-US" dirty="0" err="1" smtClean="0"/>
              <a:t>cont</a:t>
            </a:r>
            <a:r>
              <a:rPr lang="en-US" dirty="0" smtClean="0"/>
              <a:t>….</a:t>
            </a:r>
            <a:endParaRPr lang="en-US" dirty="0"/>
          </a:p>
        </p:txBody>
      </p:sp>
    </p:spTree>
    <p:extLst>
      <p:ext uri="{BB962C8B-B14F-4D97-AF65-F5344CB8AC3E}">
        <p14:creationId xmlns:p14="http://schemas.microsoft.com/office/powerpoint/2010/main" val="23455158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90916" y="171540"/>
            <a:ext cx="9282340" cy="1179513"/>
          </a:xfrm>
        </p:spPr>
        <p:txBody>
          <a:bodyPr>
            <a:normAutofit/>
          </a:bodyPr>
          <a:lstStyle/>
          <a:p>
            <a:r>
              <a:rPr lang="en-US" sz="3200" dirty="0"/>
              <a:t>Correlation of soil chemical properties</a:t>
            </a:r>
          </a:p>
        </p:txBody>
      </p:sp>
      <p:sp>
        <p:nvSpPr>
          <p:cNvPr id="3" name="Text Placeholder 2"/>
          <p:cNvSpPr>
            <a:spLocks noGrp="1"/>
          </p:cNvSpPr>
          <p:nvPr>
            <p:ph type="body" idx="1"/>
          </p:nvPr>
        </p:nvSpPr>
        <p:spPr>
          <a:xfrm>
            <a:off x="574330" y="5995849"/>
            <a:ext cx="10555224" cy="288227"/>
          </a:xfrm>
        </p:spPr>
        <p:txBody>
          <a:bodyPr>
            <a:noAutofit/>
          </a:bodyPr>
          <a:lstStyle/>
          <a:p>
            <a:pPr marL="114300" indent="0">
              <a:buNone/>
            </a:pPr>
            <a:r>
              <a:rPr lang="en-US" sz="2000" b="1" dirty="0">
                <a:solidFill>
                  <a:schemeClr val="accent6">
                    <a:lumMod val="75000"/>
                  </a:schemeClr>
                </a:solidFill>
                <a:latin typeface="Times New Roman"/>
                <a:cs typeface="Times New Roman"/>
              </a:rPr>
              <a:t>*</a:t>
            </a:r>
            <a:r>
              <a:rPr lang="en-US" sz="2000" b="1" dirty="0">
                <a:cs typeface="Times New Roman"/>
              </a:rPr>
              <a:t>Significant at </a:t>
            </a:r>
            <a:r>
              <a:rPr lang="en-US" sz="2000" b="1" i="1" dirty="0">
                <a:cs typeface="Times New Roman"/>
              </a:rPr>
              <a:t>p </a:t>
            </a:r>
            <a:r>
              <a:rPr lang="en-US" sz="2000" b="1" dirty="0">
                <a:cs typeface="Times New Roman"/>
              </a:rPr>
              <a:t>= 0.05 level; </a:t>
            </a:r>
            <a:r>
              <a:rPr lang="en-US" sz="2000" b="1" dirty="0">
                <a:solidFill>
                  <a:srgbClr val="CC0099"/>
                </a:solidFill>
                <a:cs typeface="Times New Roman"/>
              </a:rPr>
              <a:t>**</a:t>
            </a:r>
            <a:r>
              <a:rPr lang="en-US" sz="2000" b="1" dirty="0">
                <a:cs typeface="Times New Roman"/>
              </a:rPr>
              <a:t>Significant at </a:t>
            </a:r>
            <a:r>
              <a:rPr lang="en-US" sz="2000" b="1" i="1" dirty="0">
                <a:cs typeface="Times New Roman"/>
              </a:rPr>
              <a:t>p </a:t>
            </a:r>
            <a:r>
              <a:rPr lang="en-US" sz="2000" b="1" dirty="0">
                <a:cs typeface="Times New Roman"/>
              </a:rPr>
              <a:t>= 0.01 level</a:t>
            </a:r>
          </a:p>
          <a:p>
            <a:endParaRPr lang="en-US" sz="2000"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16</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2358675352"/>
              </p:ext>
            </p:extLst>
          </p:nvPr>
        </p:nvGraphicFramePr>
        <p:xfrm>
          <a:off x="901333" y="1079455"/>
          <a:ext cx="10006152" cy="5047488"/>
        </p:xfrm>
        <a:graphic>
          <a:graphicData uri="http://schemas.openxmlformats.org/drawingml/2006/table">
            <a:tbl>
              <a:tblPr firstRow="1" firstCol="1" bandRow="1">
                <a:tableStyleId>{5C22544A-7EE6-4342-B048-85BDC9FD1C3A}</a:tableStyleId>
              </a:tblPr>
              <a:tblGrid>
                <a:gridCol w="1473900"/>
                <a:gridCol w="982601"/>
                <a:gridCol w="1310135"/>
                <a:gridCol w="1310135"/>
                <a:gridCol w="1228251"/>
                <a:gridCol w="1310135"/>
                <a:gridCol w="1146367"/>
                <a:gridCol w="1244628"/>
              </a:tblGrid>
              <a:tr h="442504">
                <a:tc>
                  <a:txBody>
                    <a:bodyPr/>
                    <a:lstStyle/>
                    <a:p>
                      <a:pPr marL="0" marR="0" algn="ctr">
                        <a:lnSpc>
                          <a:spcPct val="115000"/>
                        </a:lnSpc>
                        <a:spcBef>
                          <a:spcPts val="0"/>
                        </a:spcBef>
                        <a:spcAft>
                          <a:spcPts val="0"/>
                        </a:spcAft>
                      </a:pPr>
                      <a:r>
                        <a:rPr lang="en-US" sz="1200" dirty="0">
                          <a:solidFill>
                            <a:schemeClr val="tx1"/>
                          </a:solidFill>
                          <a:effectLst/>
                        </a:rPr>
                        <a:t> </a:t>
                      </a:r>
                      <a:endParaRPr lang="en-US" sz="1100" dirty="0">
                        <a:solidFill>
                          <a:schemeClr val="tx1"/>
                        </a:solidFill>
                        <a:effectLst/>
                        <a:latin typeface="Calibri"/>
                        <a:ea typeface="Calibri"/>
                        <a:cs typeface="Iskoola Pota"/>
                      </a:endParaRPr>
                    </a:p>
                  </a:txBody>
                  <a:tcPr marL="67567" marR="675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algn="ctr">
                        <a:lnSpc>
                          <a:spcPct val="115000"/>
                        </a:lnSpc>
                        <a:spcBef>
                          <a:spcPts val="0"/>
                        </a:spcBef>
                        <a:spcAft>
                          <a:spcPts val="0"/>
                        </a:spcAft>
                      </a:pPr>
                      <a:r>
                        <a:rPr lang="en-US" sz="1200" dirty="0">
                          <a:solidFill>
                            <a:schemeClr val="tx1"/>
                          </a:solidFill>
                          <a:effectLst/>
                        </a:rPr>
                        <a:t>Initial pH</a:t>
                      </a:r>
                      <a:endParaRPr lang="en-US" sz="1100" dirty="0">
                        <a:solidFill>
                          <a:schemeClr val="tx1"/>
                        </a:solidFill>
                        <a:effectLst/>
                        <a:latin typeface="Calibri"/>
                        <a:ea typeface="Calibri"/>
                        <a:cs typeface="Iskoola Pota"/>
                      </a:endParaRPr>
                    </a:p>
                  </a:txBody>
                  <a:tcPr marL="67567" marR="675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algn="ctr">
                        <a:lnSpc>
                          <a:spcPct val="115000"/>
                        </a:lnSpc>
                        <a:spcBef>
                          <a:spcPts val="0"/>
                        </a:spcBef>
                        <a:spcAft>
                          <a:spcPts val="0"/>
                        </a:spcAft>
                      </a:pPr>
                      <a:r>
                        <a:rPr lang="en-US" sz="1200" dirty="0">
                          <a:solidFill>
                            <a:schemeClr val="tx1"/>
                          </a:solidFill>
                          <a:effectLst/>
                        </a:rPr>
                        <a:t>Electrical conductivity </a:t>
                      </a:r>
                      <a:endParaRPr lang="en-US" sz="1100" dirty="0">
                        <a:solidFill>
                          <a:schemeClr val="tx1"/>
                        </a:solidFill>
                        <a:effectLst/>
                        <a:latin typeface="Calibri"/>
                        <a:ea typeface="Calibri"/>
                        <a:cs typeface="Iskoola Pota"/>
                      </a:endParaRPr>
                    </a:p>
                  </a:txBody>
                  <a:tcPr marL="67567" marR="675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algn="ctr">
                        <a:lnSpc>
                          <a:spcPct val="115000"/>
                        </a:lnSpc>
                        <a:spcBef>
                          <a:spcPts val="0"/>
                        </a:spcBef>
                        <a:spcAft>
                          <a:spcPts val="0"/>
                        </a:spcAft>
                      </a:pPr>
                      <a:r>
                        <a:rPr lang="en-US" sz="1200" dirty="0">
                          <a:solidFill>
                            <a:schemeClr val="tx1"/>
                          </a:solidFill>
                          <a:effectLst/>
                        </a:rPr>
                        <a:t>Available Phosphorous</a:t>
                      </a:r>
                      <a:endParaRPr lang="en-US" sz="1100" dirty="0">
                        <a:solidFill>
                          <a:schemeClr val="tx1"/>
                        </a:solidFill>
                        <a:effectLst/>
                        <a:latin typeface="Calibri"/>
                        <a:ea typeface="Calibri"/>
                        <a:cs typeface="Iskoola Pota"/>
                      </a:endParaRPr>
                    </a:p>
                  </a:txBody>
                  <a:tcPr marL="67567" marR="675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algn="ctr">
                        <a:lnSpc>
                          <a:spcPct val="115000"/>
                        </a:lnSpc>
                        <a:spcBef>
                          <a:spcPts val="0"/>
                        </a:spcBef>
                        <a:spcAft>
                          <a:spcPts val="0"/>
                        </a:spcAft>
                      </a:pPr>
                      <a:r>
                        <a:rPr lang="en-US" sz="1200" dirty="0">
                          <a:solidFill>
                            <a:schemeClr val="tx1"/>
                          </a:solidFill>
                          <a:effectLst/>
                        </a:rPr>
                        <a:t>Available Potassium</a:t>
                      </a:r>
                      <a:endParaRPr lang="en-US" sz="1100" dirty="0">
                        <a:solidFill>
                          <a:schemeClr val="tx1"/>
                        </a:solidFill>
                        <a:effectLst/>
                        <a:latin typeface="Calibri"/>
                        <a:ea typeface="Calibri"/>
                        <a:cs typeface="Iskoola Pota"/>
                      </a:endParaRPr>
                    </a:p>
                  </a:txBody>
                  <a:tcPr marL="67567" marR="675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algn="ctr">
                        <a:lnSpc>
                          <a:spcPct val="115000"/>
                        </a:lnSpc>
                        <a:spcBef>
                          <a:spcPts val="0"/>
                        </a:spcBef>
                        <a:spcAft>
                          <a:spcPts val="0"/>
                        </a:spcAft>
                      </a:pPr>
                      <a:r>
                        <a:rPr lang="en-US" sz="1200" dirty="0">
                          <a:solidFill>
                            <a:schemeClr val="tx1"/>
                          </a:solidFill>
                          <a:effectLst/>
                        </a:rPr>
                        <a:t>Lime requirement</a:t>
                      </a:r>
                      <a:endParaRPr lang="en-US" sz="1100" dirty="0">
                        <a:solidFill>
                          <a:schemeClr val="tx1"/>
                        </a:solidFill>
                        <a:effectLst/>
                        <a:latin typeface="Calibri"/>
                        <a:ea typeface="Calibri"/>
                        <a:cs typeface="Iskoola Pota"/>
                      </a:endParaRPr>
                    </a:p>
                  </a:txBody>
                  <a:tcPr marL="67567" marR="675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algn="ctr">
                        <a:lnSpc>
                          <a:spcPct val="115000"/>
                        </a:lnSpc>
                        <a:spcBef>
                          <a:spcPts val="0"/>
                        </a:spcBef>
                        <a:spcAft>
                          <a:spcPts val="0"/>
                        </a:spcAft>
                      </a:pPr>
                      <a:r>
                        <a:rPr lang="en-US" sz="1200" dirty="0">
                          <a:solidFill>
                            <a:schemeClr val="tx1"/>
                          </a:solidFill>
                          <a:effectLst/>
                        </a:rPr>
                        <a:t>Organic matter</a:t>
                      </a:r>
                      <a:endParaRPr lang="en-US" sz="1100" dirty="0">
                        <a:solidFill>
                          <a:schemeClr val="tx1"/>
                        </a:solidFill>
                        <a:effectLst/>
                        <a:latin typeface="Calibri"/>
                        <a:ea typeface="Calibri"/>
                        <a:cs typeface="Iskoola Pota"/>
                      </a:endParaRPr>
                    </a:p>
                  </a:txBody>
                  <a:tcPr marL="67567" marR="675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algn="ctr">
                        <a:lnSpc>
                          <a:spcPct val="115000"/>
                        </a:lnSpc>
                        <a:spcBef>
                          <a:spcPts val="0"/>
                        </a:spcBef>
                        <a:spcAft>
                          <a:spcPts val="0"/>
                        </a:spcAft>
                      </a:pPr>
                      <a:r>
                        <a:rPr lang="en-US" sz="1200" dirty="0" err="1">
                          <a:solidFill>
                            <a:schemeClr val="tx1"/>
                          </a:solidFill>
                          <a:effectLst/>
                        </a:rPr>
                        <a:t>Cation</a:t>
                      </a:r>
                      <a:r>
                        <a:rPr lang="en-US" sz="1200" dirty="0">
                          <a:solidFill>
                            <a:schemeClr val="tx1"/>
                          </a:solidFill>
                          <a:effectLst/>
                        </a:rPr>
                        <a:t> exchange capacity</a:t>
                      </a:r>
                      <a:endParaRPr lang="en-US" sz="1100" dirty="0">
                        <a:solidFill>
                          <a:schemeClr val="tx1"/>
                        </a:solidFill>
                        <a:effectLst/>
                        <a:latin typeface="Calibri"/>
                        <a:ea typeface="Calibri"/>
                        <a:cs typeface="Iskoola Pota"/>
                      </a:endParaRPr>
                    </a:p>
                  </a:txBody>
                  <a:tcPr marL="67567" marR="675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r>
              <a:tr h="523821">
                <a:tc>
                  <a:txBody>
                    <a:bodyPr/>
                    <a:lstStyle/>
                    <a:p>
                      <a:pPr marL="0" marR="0">
                        <a:lnSpc>
                          <a:spcPct val="115000"/>
                        </a:lnSpc>
                        <a:spcBef>
                          <a:spcPts val="0"/>
                        </a:spcBef>
                        <a:spcAft>
                          <a:spcPts val="0"/>
                        </a:spcAft>
                      </a:pPr>
                      <a:r>
                        <a:rPr lang="en-US" sz="1200" dirty="0">
                          <a:solidFill>
                            <a:schemeClr val="tx1"/>
                          </a:solidFill>
                          <a:effectLst/>
                        </a:rPr>
                        <a:t>Electrical conductivity </a:t>
                      </a:r>
                      <a:endParaRPr lang="en-US" sz="1100" dirty="0">
                        <a:solidFill>
                          <a:schemeClr val="tx1"/>
                        </a:solidFill>
                        <a:effectLst/>
                        <a:latin typeface="Calibri"/>
                        <a:ea typeface="Calibri"/>
                        <a:cs typeface="Iskoola Pota"/>
                      </a:endParaRPr>
                    </a:p>
                  </a:txBody>
                  <a:tcPr marL="67567" marR="675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algn="ctr">
                        <a:lnSpc>
                          <a:spcPct val="115000"/>
                        </a:lnSpc>
                        <a:spcBef>
                          <a:spcPts val="0"/>
                        </a:spcBef>
                        <a:spcAft>
                          <a:spcPts val="0"/>
                        </a:spcAft>
                      </a:pPr>
                      <a:r>
                        <a:rPr lang="en-US" sz="1200" b="1" dirty="0" smtClean="0">
                          <a:solidFill>
                            <a:schemeClr val="tx1"/>
                          </a:solidFill>
                          <a:effectLst/>
                        </a:rPr>
                        <a:t> </a:t>
                      </a:r>
                    </a:p>
                    <a:p>
                      <a:pPr marL="0" marR="0" algn="ctr">
                        <a:lnSpc>
                          <a:spcPct val="115000"/>
                        </a:lnSpc>
                        <a:spcBef>
                          <a:spcPts val="0"/>
                        </a:spcBef>
                        <a:spcAft>
                          <a:spcPts val="0"/>
                        </a:spcAft>
                      </a:pPr>
                      <a:r>
                        <a:rPr lang="en-US" sz="1200" b="1" dirty="0" smtClean="0">
                          <a:solidFill>
                            <a:schemeClr val="accent6">
                              <a:lumMod val="75000"/>
                            </a:schemeClr>
                          </a:solidFill>
                          <a:effectLst/>
                        </a:rPr>
                        <a:t>-</a:t>
                      </a:r>
                      <a:r>
                        <a:rPr lang="en-US" sz="1200" b="1" dirty="0">
                          <a:solidFill>
                            <a:schemeClr val="accent6">
                              <a:lumMod val="75000"/>
                            </a:schemeClr>
                          </a:solidFill>
                          <a:effectLst/>
                        </a:rPr>
                        <a:t>0.338*</a:t>
                      </a:r>
                    </a:p>
                    <a:p>
                      <a:pPr marL="0" marR="0" algn="ctr">
                        <a:lnSpc>
                          <a:spcPct val="115000"/>
                        </a:lnSpc>
                        <a:spcBef>
                          <a:spcPts val="0"/>
                        </a:spcBef>
                        <a:spcAft>
                          <a:spcPts val="0"/>
                        </a:spcAft>
                      </a:pPr>
                      <a:r>
                        <a:rPr lang="en-US" sz="1200" b="1" dirty="0">
                          <a:solidFill>
                            <a:schemeClr val="tx1"/>
                          </a:solidFill>
                          <a:effectLst/>
                        </a:rPr>
                        <a:t> </a:t>
                      </a:r>
                      <a:endParaRPr lang="en-US" sz="1200" b="1" dirty="0">
                        <a:solidFill>
                          <a:schemeClr val="tx1"/>
                        </a:solidFill>
                        <a:effectLst/>
                        <a:latin typeface="Calibri"/>
                        <a:ea typeface="Calibri"/>
                        <a:cs typeface="Iskoola Pota"/>
                      </a:endParaRPr>
                    </a:p>
                  </a:txBody>
                  <a:tcPr marL="67567" marR="675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200" b="1" dirty="0">
                          <a:solidFill>
                            <a:schemeClr val="tx1"/>
                          </a:solidFill>
                          <a:effectLst/>
                        </a:rPr>
                        <a:t> </a:t>
                      </a:r>
                      <a:endParaRPr lang="en-US" sz="1200" b="1" dirty="0">
                        <a:solidFill>
                          <a:schemeClr val="tx1"/>
                        </a:solidFill>
                        <a:effectLst/>
                        <a:latin typeface="Calibri"/>
                        <a:ea typeface="Calibri"/>
                        <a:cs typeface="Iskoola Pota"/>
                      </a:endParaRPr>
                    </a:p>
                  </a:txBody>
                  <a:tcPr marL="67567" marR="675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200" b="1">
                          <a:solidFill>
                            <a:schemeClr val="tx1"/>
                          </a:solidFill>
                          <a:effectLst/>
                        </a:rPr>
                        <a:t> </a:t>
                      </a:r>
                      <a:endParaRPr lang="en-US" sz="1200" b="1">
                        <a:solidFill>
                          <a:schemeClr val="tx1"/>
                        </a:solidFill>
                        <a:effectLst/>
                        <a:latin typeface="Calibri"/>
                        <a:ea typeface="Calibri"/>
                        <a:cs typeface="Iskoola Pota"/>
                      </a:endParaRPr>
                    </a:p>
                  </a:txBody>
                  <a:tcPr marL="67567" marR="675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200" b="1">
                          <a:solidFill>
                            <a:schemeClr val="tx1"/>
                          </a:solidFill>
                          <a:effectLst/>
                        </a:rPr>
                        <a:t> </a:t>
                      </a:r>
                      <a:endParaRPr lang="en-US" sz="1200" b="1">
                        <a:solidFill>
                          <a:schemeClr val="tx1"/>
                        </a:solidFill>
                        <a:effectLst/>
                        <a:latin typeface="Calibri"/>
                        <a:ea typeface="Calibri"/>
                        <a:cs typeface="Iskoola Pota"/>
                      </a:endParaRPr>
                    </a:p>
                  </a:txBody>
                  <a:tcPr marL="67567" marR="675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200" b="1">
                          <a:solidFill>
                            <a:schemeClr val="tx1"/>
                          </a:solidFill>
                          <a:effectLst/>
                        </a:rPr>
                        <a:t> </a:t>
                      </a:r>
                      <a:endParaRPr lang="en-US" sz="1200" b="1">
                        <a:solidFill>
                          <a:schemeClr val="tx1"/>
                        </a:solidFill>
                        <a:effectLst/>
                        <a:latin typeface="Calibri"/>
                        <a:ea typeface="Calibri"/>
                        <a:cs typeface="Iskoola Pota"/>
                      </a:endParaRPr>
                    </a:p>
                  </a:txBody>
                  <a:tcPr marL="67567" marR="675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200" b="1">
                          <a:solidFill>
                            <a:schemeClr val="tx1"/>
                          </a:solidFill>
                          <a:effectLst/>
                        </a:rPr>
                        <a:t> </a:t>
                      </a:r>
                      <a:endParaRPr lang="en-US" sz="1200" b="1">
                        <a:solidFill>
                          <a:schemeClr val="tx1"/>
                        </a:solidFill>
                        <a:effectLst/>
                        <a:latin typeface="Calibri"/>
                        <a:ea typeface="Calibri"/>
                        <a:cs typeface="Iskoola Pota"/>
                      </a:endParaRPr>
                    </a:p>
                  </a:txBody>
                  <a:tcPr marL="67567" marR="675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200" b="1">
                          <a:solidFill>
                            <a:schemeClr val="tx1"/>
                          </a:solidFill>
                          <a:effectLst/>
                        </a:rPr>
                        <a:t> </a:t>
                      </a:r>
                      <a:endParaRPr lang="en-US" sz="1200" b="1">
                        <a:solidFill>
                          <a:schemeClr val="tx1"/>
                        </a:solidFill>
                        <a:effectLst/>
                        <a:latin typeface="Calibri"/>
                        <a:ea typeface="Calibri"/>
                        <a:cs typeface="Iskoola Pota"/>
                      </a:endParaRPr>
                    </a:p>
                  </a:txBody>
                  <a:tcPr marL="67567" marR="675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55050">
                <a:tc>
                  <a:txBody>
                    <a:bodyPr/>
                    <a:lstStyle/>
                    <a:p>
                      <a:pPr marL="0" marR="0">
                        <a:lnSpc>
                          <a:spcPct val="115000"/>
                        </a:lnSpc>
                        <a:spcBef>
                          <a:spcPts val="0"/>
                        </a:spcBef>
                        <a:spcAft>
                          <a:spcPts val="0"/>
                        </a:spcAft>
                      </a:pPr>
                      <a:r>
                        <a:rPr lang="en-US" sz="1200" dirty="0">
                          <a:solidFill>
                            <a:schemeClr val="tx1"/>
                          </a:solidFill>
                          <a:effectLst/>
                        </a:rPr>
                        <a:t>Available Phosphorous</a:t>
                      </a:r>
                      <a:endParaRPr lang="en-US" sz="1100" dirty="0">
                        <a:solidFill>
                          <a:schemeClr val="tx1"/>
                        </a:solidFill>
                        <a:effectLst/>
                        <a:latin typeface="Calibri"/>
                        <a:ea typeface="Calibri"/>
                        <a:cs typeface="Iskoola Pota"/>
                      </a:endParaRPr>
                    </a:p>
                  </a:txBody>
                  <a:tcPr marL="67567" marR="675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algn="ctr">
                        <a:lnSpc>
                          <a:spcPct val="115000"/>
                        </a:lnSpc>
                        <a:spcBef>
                          <a:spcPts val="0"/>
                        </a:spcBef>
                        <a:spcAft>
                          <a:spcPts val="0"/>
                        </a:spcAft>
                      </a:pPr>
                      <a:endParaRPr lang="en-US" sz="1200" b="1" dirty="0" smtClean="0">
                        <a:solidFill>
                          <a:schemeClr val="tx1"/>
                        </a:solidFill>
                        <a:effectLst/>
                      </a:endParaRPr>
                    </a:p>
                    <a:p>
                      <a:pPr marL="0" marR="0" algn="ctr">
                        <a:lnSpc>
                          <a:spcPct val="115000"/>
                        </a:lnSpc>
                        <a:spcBef>
                          <a:spcPts val="0"/>
                        </a:spcBef>
                        <a:spcAft>
                          <a:spcPts val="0"/>
                        </a:spcAft>
                      </a:pPr>
                      <a:r>
                        <a:rPr lang="en-US" sz="1200" b="1" dirty="0" smtClean="0">
                          <a:solidFill>
                            <a:schemeClr val="tx1"/>
                          </a:solidFill>
                          <a:effectLst/>
                        </a:rPr>
                        <a:t>0.168</a:t>
                      </a:r>
                      <a:endParaRPr lang="en-US" sz="1200" b="1" dirty="0">
                        <a:solidFill>
                          <a:schemeClr val="tx1"/>
                        </a:solidFill>
                        <a:effectLst/>
                      </a:endParaRPr>
                    </a:p>
                    <a:p>
                      <a:pPr marL="0" marR="0" algn="ctr">
                        <a:lnSpc>
                          <a:spcPct val="115000"/>
                        </a:lnSpc>
                        <a:spcBef>
                          <a:spcPts val="0"/>
                        </a:spcBef>
                        <a:spcAft>
                          <a:spcPts val="0"/>
                        </a:spcAft>
                      </a:pPr>
                      <a:r>
                        <a:rPr lang="en-US" sz="1200" b="1" dirty="0">
                          <a:solidFill>
                            <a:schemeClr val="tx1"/>
                          </a:solidFill>
                          <a:effectLst/>
                        </a:rPr>
                        <a:t> </a:t>
                      </a:r>
                      <a:endParaRPr lang="en-US" sz="1200" b="1" dirty="0">
                        <a:solidFill>
                          <a:schemeClr val="tx1"/>
                        </a:solidFill>
                        <a:effectLst/>
                        <a:latin typeface="Calibri"/>
                        <a:ea typeface="Calibri"/>
                        <a:cs typeface="Iskoola Pota"/>
                      </a:endParaRPr>
                    </a:p>
                  </a:txBody>
                  <a:tcPr marL="67567" marR="675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endParaRPr lang="en-US" sz="1200" b="1" dirty="0" smtClean="0">
                        <a:solidFill>
                          <a:schemeClr val="tx1"/>
                        </a:solidFill>
                        <a:effectLst/>
                      </a:endParaRPr>
                    </a:p>
                    <a:p>
                      <a:pPr marL="0" marR="0" algn="ctr">
                        <a:lnSpc>
                          <a:spcPct val="115000"/>
                        </a:lnSpc>
                        <a:spcBef>
                          <a:spcPts val="0"/>
                        </a:spcBef>
                        <a:spcAft>
                          <a:spcPts val="0"/>
                        </a:spcAft>
                      </a:pPr>
                      <a:r>
                        <a:rPr lang="en-US" sz="1200" b="1" dirty="0" smtClean="0">
                          <a:solidFill>
                            <a:schemeClr val="accent6">
                              <a:lumMod val="75000"/>
                            </a:schemeClr>
                          </a:solidFill>
                          <a:effectLst/>
                        </a:rPr>
                        <a:t>0.298</a:t>
                      </a:r>
                      <a:r>
                        <a:rPr lang="en-US" sz="1200" b="1" dirty="0">
                          <a:solidFill>
                            <a:schemeClr val="accent6">
                              <a:lumMod val="75000"/>
                            </a:schemeClr>
                          </a:solidFill>
                          <a:effectLst/>
                        </a:rPr>
                        <a:t>*</a:t>
                      </a:r>
                    </a:p>
                    <a:p>
                      <a:pPr marL="0" marR="0" algn="ctr">
                        <a:lnSpc>
                          <a:spcPct val="115000"/>
                        </a:lnSpc>
                        <a:spcBef>
                          <a:spcPts val="0"/>
                        </a:spcBef>
                        <a:spcAft>
                          <a:spcPts val="0"/>
                        </a:spcAft>
                      </a:pPr>
                      <a:r>
                        <a:rPr lang="en-US" sz="1200" b="1" dirty="0">
                          <a:solidFill>
                            <a:schemeClr val="tx1"/>
                          </a:solidFill>
                          <a:effectLst/>
                        </a:rPr>
                        <a:t> </a:t>
                      </a:r>
                      <a:endParaRPr lang="en-US" sz="1200" b="1" dirty="0">
                        <a:solidFill>
                          <a:schemeClr val="tx1"/>
                        </a:solidFill>
                        <a:effectLst/>
                        <a:latin typeface="Calibri"/>
                        <a:ea typeface="Calibri"/>
                        <a:cs typeface="Iskoola Pota"/>
                      </a:endParaRPr>
                    </a:p>
                  </a:txBody>
                  <a:tcPr marL="67567" marR="675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200" b="1">
                          <a:solidFill>
                            <a:schemeClr val="tx1"/>
                          </a:solidFill>
                          <a:effectLst/>
                        </a:rPr>
                        <a:t> </a:t>
                      </a:r>
                      <a:endParaRPr lang="en-US" sz="1200" b="1">
                        <a:solidFill>
                          <a:schemeClr val="tx1"/>
                        </a:solidFill>
                        <a:effectLst/>
                        <a:latin typeface="Calibri"/>
                        <a:ea typeface="Calibri"/>
                        <a:cs typeface="Iskoola Pota"/>
                      </a:endParaRPr>
                    </a:p>
                  </a:txBody>
                  <a:tcPr marL="67567" marR="675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200" b="1">
                          <a:solidFill>
                            <a:schemeClr val="tx1"/>
                          </a:solidFill>
                          <a:effectLst/>
                        </a:rPr>
                        <a:t> </a:t>
                      </a:r>
                      <a:endParaRPr lang="en-US" sz="1200" b="1">
                        <a:solidFill>
                          <a:schemeClr val="tx1"/>
                        </a:solidFill>
                        <a:effectLst/>
                        <a:latin typeface="Calibri"/>
                        <a:ea typeface="Calibri"/>
                        <a:cs typeface="Iskoola Pota"/>
                      </a:endParaRPr>
                    </a:p>
                  </a:txBody>
                  <a:tcPr marL="67567" marR="675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200" b="1">
                          <a:solidFill>
                            <a:schemeClr val="tx1"/>
                          </a:solidFill>
                          <a:effectLst/>
                        </a:rPr>
                        <a:t> </a:t>
                      </a:r>
                      <a:endParaRPr lang="en-US" sz="1200" b="1">
                        <a:solidFill>
                          <a:schemeClr val="tx1"/>
                        </a:solidFill>
                        <a:effectLst/>
                        <a:latin typeface="Calibri"/>
                        <a:ea typeface="Calibri"/>
                        <a:cs typeface="Iskoola Pota"/>
                      </a:endParaRPr>
                    </a:p>
                  </a:txBody>
                  <a:tcPr marL="67567" marR="675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200" b="1" dirty="0">
                          <a:solidFill>
                            <a:schemeClr val="tx1"/>
                          </a:solidFill>
                          <a:effectLst/>
                        </a:rPr>
                        <a:t> </a:t>
                      </a:r>
                      <a:endParaRPr lang="en-US" sz="1200" b="1" dirty="0">
                        <a:solidFill>
                          <a:schemeClr val="tx1"/>
                        </a:solidFill>
                        <a:effectLst/>
                        <a:latin typeface="Calibri"/>
                        <a:ea typeface="Calibri"/>
                        <a:cs typeface="Iskoola Pota"/>
                      </a:endParaRPr>
                    </a:p>
                  </a:txBody>
                  <a:tcPr marL="67567" marR="675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200" b="1">
                          <a:solidFill>
                            <a:schemeClr val="tx1"/>
                          </a:solidFill>
                          <a:effectLst/>
                        </a:rPr>
                        <a:t> </a:t>
                      </a:r>
                      <a:endParaRPr lang="en-US" sz="1200" b="1">
                        <a:solidFill>
                          <a:schemeClr val="tx1"/>
                        </a:solidFill>
                        <a:effectLst/>
                        <a:latin typeface="Calibri"/>
                        <a:ea typeface="Calibri"/>
                        <a:cs typeface="Iskoola Pota"/>
                      </a:endParaRPr>
                    </a:p>
                  </a:txBody>
                  <a:tcPr marL="67567" marR="675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29970">
                <a:tc>
                  <a:txBody>
                    <a:bodyPr/>
                    <a:lstStyle/>
                    <a:p>
                      <a:pPr marL="0" marR="0">
                        <a:lnSpc>
                          <a:spcPct val="115000"/>
                        </a:lnSpc>
                        <a:spcBef>
                          <a:spcPts val="0"/>
                        </a:spcBef>
                        <a:spcAft>
                          <a:spcPts val="0"/>
                        </a:spcAft>
                      </a:pPr>
                      <a:r>
                        <a:rPr lang="en-US" sz="1200" dirty="0">
                          <a:solidFill>
                            <a:schemeClr val="tx1"/>
                          </a:solidFill>
                          <a:effectLst/>
                        </a:rPr>
                        <a:t>Available Potassium</a:t>
                      </a:r>
                      <a:endParaRPr lang="en-US" sz="1100" dirty="0">
                        <a:solidFill>
                          <a:schemeClr val="tx1"/>
                        </a:solidFill>
                        <a:effectLst/>
                        <a:latin typeface="Calibri"/>
                        <a:ea typeface="Calibri"/>
                        <a:cs typeface="Iskoola Pota"/>
                      </a:endParaRPr>
                    </a:p>
                  </a:txBody>
                  <a:tcPr marL="67567" marR="675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algn="ctr">
                        <a:lnSpc>
                          <a:spcPct val="115000"/>
                        </a:lnSpc>
                        <a:spcBef>
                          <a:spcPts val="0"/>
                        </a:spcBef>
                        <a:spcAft>
                          <a:spcPts val="0"/>
                        </a:spcAft>
                      </a:pPr>
                      <a:r>
                        <a:rPr lang="en-US" sz="1200" b="1" dirty="0">
                          <a:solidFill>
                            <a:schemeClr val="tx1"/>
                          </a:solidFill>
                          <a:effectLst/>
                        </a:rPr>
                        <a:t>  </a:t>
                      </a:r>
                      <a:endParaRPr lang="en-US" sz="1200" b="1" dirty="0" smtClean="0">
                        <a:solidFill>
                          <a:schemeClr val="tx1"/>
                        </a:solidFill>
                        <a:effectLst/>
                      </a:endParaRPr>
                    </a:p>
                    <a:p>
                      <a:pPr marL="0" marR="0" algn="ctr">
                        <a:lnSpc>
                          <a:spcPct val="115000"/>
                        </a:lnSpc>
                        <a:spcBef>
                          <a:spcPts val="0"/>
                        </a:spcBef>
                        <a:spcAft>
                          <a:spcPts val="0"/>
                        </a:spcAft>
                      </a:pPr>
                      <a:r>
                        <a:rPr lang="en-US" sz="1200" b="1" dirty="0" smtClean="0">
                          <a:solidFill>
                            <a:schemeClr val="accent6">
                              <a:lumMod val="75000"/>
                            </a:schemeClr>
                          </a:solidFill>
                          <a:effectLst/>
                        </a:rPr>
                        <a:t> </a:t>
                      </a:r>
                      <a:r>
                        <a:rPr lang="en-US" sz="1200" b="1" dirty="0">
                          <a:solidFill>
                            <a:schemeClr val="accent6">
                              <a:lumMod val="75000"/>
                            </a:schemeClr>
                          </a:solidFill>
                          <a:effectLst/>
                        </a:rPr>
                        <a:t>0.369 *</a:t>
                      </a:r>
                    </a:p>
                    <a:p>
                      <a:pPr marL="0" marR="0" algn="ctr">
                        <a:lnSpc>
                          <a:spcPct val="115000"/>
                        </a:lnSpc>
                        <a:spcBef>
                          <a:spcPts val="0"/>
                        </a:spcBef>
                        <a:spcAft>
                          <a:spcPts val="0"/>
                        </a:spcAft>
                      </a:pPr>
                      <a:r>
                        <a:rPr lang="en-US" sz="1200" b="1" dirty="0">
                          <a:solidFill>
                            <a:schemeClr val="tx1"/>
                          </a:solidFill>
                          <a:effectLst/>
                        </a:rPr>
                        <a:t> </a:t>
                      </a:r>
                      <a:endParaRPr lang="en-US" sz="1200" b="1" dirty="0">
                        <a:solidFill>
                          <a:schemeClr val="tx1"/>
                        </a:solidFill>
                        <a:effectLst/>
                        <a:latin typeface="Calibri"/>
                        <a:ea typeface="Calibri"/>
                        <a:cs typeface="Iskoola Pota"/>
                      </a:endParaRPr>
                    </a:p>
                  </a:txBody>
                  <a:tcPr marL="67567" marR="675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endParaRPr lang="en-US" sz="1200" b="1" dirty="0" smtClean="0">
                        <a:solidFill>
                          <a:schemeClr val="tx1"/>
                        </a:solidFill>
                        <a:effectLst/>
                      </a:endParaRPr>
                    </a:p>
                    <a:p>
                      <a:pPr marL="0" marR="0" algn="ctr">
                        <a:lnSpc>
                          <a:spcPct val="115000"/>
                        </a:lnSpc>
                        <a:spcBef>
                          <a:spcPts val="0"/>
                        </a:spcBef>
                        <a:spcAft>
                          <a:spcPts val="0"/>
                        </a:spcAft>
                      </a:pPr>
                      <a:r>
                        <a:rPr lang="en-US" sz="1200" b="1" dirty="0" smtClean="0">
                          <a:solidFill>
                            <a:schemeClr val="tx1"/>
                          </a:solidFill>
                          <a:effectLst/>
                        </a:rPr>
                        <a:t>0.220</a:t>
                      </a:r>
                      <a:endParaRPr lang="en-US" sz="1200" b="1" dirty="0">
                        <a:solidFill>
                          <a:schemeClr val="tx1"/>
                        </a:solidFill>
                        <a:effectLst/>
                      </a:endParaRPr>
                    </a:p>
                    <a:p>
                      <a:pPr marL="0" marR="0" algn="ctr">
                        <a:lnSpc>
                          <a:spcPct val="115000"/>
                        </a:lnSpc>
                        <a:spcBef>
                          <a:spcPts val="0"/>
                        </a:spcBef>
                        <a:spcAft>
                          <a:spcPts val="0"/>
                        </a:spcAft>
                      </a:pPr>
                      <a:r>
                        <a:rPr lang="en-US" sz="1200" b="1" dirty="0">
                          <a:solidFill>
                            <a:schemeClr val="tx1"/>
                          </a:solidFill>
                          <a:effectLst/>
                        </a:rPr>
                        <a:t> </a:t>
                      </a:r>
                      <a:endParaRPr lang="en-US" sz="1200" b="1" dirty="0">
                        <a:solidFill>
                          <a:schemeClr val="tx1"/>
                        </a:solidFill>
                        <a:effectLst/>
                        <a:latin typeface="Calibri"/>
                        <a:ea typeface="Calibri"/>
                        <a:cs typeface="Iskoola Pota"/>
                      </a:endParaRPr>
                    </a:p>
                  </a:txBody>
                  <a:tcPr marL="67567" marR="675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endParaRPr lang="en-US" sz="1200" b="1" dirty="0" smtClean="0">
                        <a:solidFill>
                          <a:schemeClr val="tx1"/>
                        </a:solidFill>
                        <a:effectLst/>
                      </a:endParaRPr>
                    </a:p>
                    <a:p>
                      <a:pPr marL="0" marR="0" algn="ctr">
                        <a:lnSpc>
                          <a:spcPct val="115000"/>
                        </a:lnSpc>
                        <a:spcBef>
                          <a:spcPts val="0"/>
                        </a:spcBef>
                        <a:spcAft>
                          <a:spcPts val="0"/>
                        </a:spcAft>
                      </a:pPr>
                      <a:r>
                        <a:rPr lang="en-US" sz="1200" b="1" dirty="0" smtClean="0">
                          <a:solidFill>
                            <a:schemeClr val="accent6">
                              <a:lumMod val="75000"/>
                            </a:schemeClr>
                          </a:solidFill>
                          <a:effectLst/>
                        </a:rPr>
                        <a:t>  </a:t>
                      </a:r>
                      <a:r>
                        <a:rPr lang="en-US" sz="1200" b="1" dirty="0">
                          <a:solidFill>
                            <a:schemeClr val="accent6">
                              <a:lumMod val="75000"/>
                            </a:schemeClr>
                          </a:solidFill>
                          <a:effectLst/>
                        </a:rPr>
                        <a:t>0.358*</a:t>
                      </a:r>
                    </a:p>
                    <a:p>
                      <a:pPr marL="0" marR="0" algn="ctr">
                        <a:lnSpc>
                          <a:spcPct val="115000"/>
                        </a:lnSpc>
                        <a:spcBef>
                          <a:spcPts val="0"/>
                        </a:spcBef>
                        <a:spcAft>
                          <a:spcPts val="0"/>
                        </a:spcAft>
                      </a:pPr>
                      <a:r>
                        <a:rPr lang="en-US" sz="1200" b="1" dirty="0">
                          <a:solidFill>
                            <a:schemeClr val="tx1"/>
                          </a:solidFill>
                          <a:effectLst/>
                        </a:rPr>
                        <a:t> </a:t>
                      </a:r>
                      <a:endParaRPr lang="en-US" sz="1200" b="1" dirty="0">
                        <a:solidFill>
                          <a:schemeClr val="tx1"/>
                        </a:solidFill>
                        <a:effectLst/>
                        <a:latin typeface="Calibri"/>
                        <a:ea typeface="Calibri"/>
                        <a:cs typeface="Iskoola Pota"/>
                      </a:endParaRPr>
                    </a:p>
                  </a:txBody>
                  <a:tcPr marL="67567" marR="675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200" b="1">
                          <a:solidFill>
                            <a:schemeClr val="tx1"/>
                          </a:solidFill>
                          <a:effectLst/>
                        </a:rPr>
                        <a:t> </a:t>
                      </a:r>
                      <a:endParaRPr lang="en-US" sz="1200" b="1">
                        <a:solidFill>
                          <a:schemeClr val="tx1"/>
                        </a:solidFill>
                        <a:effectLst/>
                        <a:latin typeface="Calibri"/>
                        <a:ea typeface="Calibri"/>
                        <a:cs typeface="Iskoola Pota"/>
                      </a:endParaRPr>
                    </a:p>
                  </a:txBody>
                  <a:tcPr marL="67567" marR="675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200" b="1">
                          <a:solidFill>
                            <a:schemeClr val="tx1"/>
                          </a:solidFill>
                          <a:effectLst/>
                        </a:rPr>
                        <a:t> </a:t>
                      </a:r>
                      <a:endParaRPr lang="en-US" sz="1200" b="1">
                        <a:solidFill>
                          <a:schemeClr val="tx1"/>
                        </a:solidFill>
                        <a:effectLst/>
                        <a:latin typeface="Calibri"/>
                        <a:ea typeface="Calibri"/>
                        <a:cs typeface="Iskoola Pota"/>
                      </a:endParaRPr>
                    </a:p>
                  </a:txBody>
                  <a:tcPr marL="67567" marR="675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200" b="1">
                          <a:solidFill>
                            <a:schemeClr val="tx1"/>
                          </a:solidFill>
                          <a:effectLst/>
                        </a:rPr>
                        <a:t> </a:t>
                      </a:r>
                      <a:endParaRPr lang="en-US" sz="1200" b="1">
                        <a:solidFill>
                          <a:schemeClr val="tx1"/>
                        </a:solidFill>
                        <a:effectLst/>
                        <a:latin typeface="Calibri"/>
                        <a:ea typeface="Calibri"/>
                        <a:cs typeface="Iskoola Pota"/>
                      </a:endParaRPr>
                    </a:p>
                  </a:txBody>
                  <a:tcPr marL="67567" marR="675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200" b="1" dirty="0">
                          <a:solidFill>
                            <a:schemeClr val="tx1"/>
                          </a:solidFill>
                          <a:effectLst/>
                        </a:rPr>
                        <a:t> </a:t>
                      </a:r>
                      <a:endParaRPr lang="en-US" sz="1200" b="1" dirty="0">
                        <a:solidFill>
                          <a:schemeClr val="tx1"/>
                        </a:solidFill>
                        <a:effectLst/>
                        <a:latin typeface="Calibri"/>
                        <a:ea typeface="Calibri"/>
                        <a:cs typeface="Iskoola Pota"/>
                      </a:endParaRPr>
                    </a:p>
                  </a:txBody>
                  <a:tcPr marL="67567" marR="675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35073">
                <a:tc>
                  <a:txBody>
                    <a:bodyPr/>
                    <a:lstStyle/>
                    <a:p>
                      <a:pPr marL="0" marR="0">
                        <a:lnSpc>
                          <a:spcPct val="115000"/>
                        </a:lnSpc>
                        <a:spcBef>
                          <a:spcPts val="0"/>
                        </a:spcBef>
                        <a:spcAft>
                          <a:spcPts val="0"/>
                        </a:spcAft>
                      </a:pPr>
                      <a:r>
                        <a:rPr lang="en-US" sz="1200" dirty="0">
                          <a:solidFill>
                            <a:schemeClr val="tx1"/>
                          </a:solidFill>
                          <a:effectLst/>
                        </a:rPr>
                        <a:t>Lime requirement</a:t>
                      </a:r>
                      <a:endParaRPr lang="en-US" sz="1100" dirty="0">
                        <a:solidFill>
                          <a:schemeClr val="tx1"/>
                        </a:solidFill>
                        <a:effectLst/>
                        <a:latin typeface="Calibri"/>
                        <a:ea typeface="Calibri"/>
                        <a:cs typeface="Iskoola Pota"/>
                      </a:endParaRPr>
                    </a:p>
                  </a:txBody>
                  <a:tcPr marL="67567" marR="675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algn="ctr">
                        <a:lnSpc>
                          <a:spcPct val="115000"/>
                        </a:lnSpc>
                        <a:spcBef>
                          <a:spcPts val="0"/>
                        </a:spcBef>
                        <a:spcAft>
                          <a:spcPts val="0"/>
                        </a:spcAft>
                      </a:pPr>
                      <a:r>
                        <a:rPr lang="en-US" sz="1200" b="1" dirty="0">
                          <a:solidFill>
                            <a:schemeClr val="tx1"/>
                          </a:solidFill>
                          <a:effectLst/>
                        </a:rPr>
                        <a:t>  </a:t>
                      </a:r>
                      <a:endParaRPr lang="en-US" sz="1200" b="1" dirty="0" smtClean="0">
                        <a:solidFill>
                          <a:schemeClr val="tx1"/>
                        </a:solidFill>
                        <a:effectLst/>
                      </a:endParaRPr>
                    </a:p>
                    <a:p>
                      <a:pPr marL="0" marR="0" algn="ctr">
                        <a:lnSpc>
                          <a:spcPct val="115000"/>
                        </a:lnSpc>
                        <a:spcBef>
                          <a:spcPts val="0"/>
                        </a:spcBef>
                        <a:spcAft>
                          <a:spcPts val="0"/>
                        </a:spcAft>
                      </a:pPr>
                      <a:r>
                        <a:rPr lang="en-US" sz="1200" b="1" dirty="0" smtClean="0">
                          <a:solidFill>
                            <a:srgbClr val="CC0099"/>
                          </a:solidFill>
                          <a:effectLst/>
                        </a:rPr>
                        <a:t>-</a:t>
                      </a:r>
                      <a:r>
                        <a:rPr lang="en-US" sz="1200" b="1" dirty="0">
                          <a:solidFill>
                            <a:srgbClr val="CC0099"/>
                          </a:solidFill>
                          <a:effectLst/>
                        </a:rPr>
                        <a:t>0.902**</a:t>
                      </a:r>
                    </a:p>
                    <a:p>
                      <a:pPr marL="0" marR="0" algn="ctr">
                        <a:lnSpc>
                          <a:spcPct val="115000"/>
                        </a:lnSpc>
                        <a:spcBef>
                          <a:spcPts val="0"/>
                        </a:spcBef>
                        <a:spcAft>
                          <a:spcPts val="0"/>
                        </a:spcAft>
                      </a:pPr>
                      <a:r>
                        <a:rPr lang="en-US" sz="1200" b="1" dirty="0">
                          <a:solidFill>
                            <a:schemeClr val="tx1"/>
                          </a:solidFill>
                          <a:effectLst/>
                        </a:rPr>
                        <a:t> </a:t>
                      </a:r>
                      <a:endParaRPr lang="en-US" sz="1200" b="1" dirty="0">
                        <a:solidFill>
                          <a:schemeClr val="tx1"/>
                        </a:solidFill>
                        <a:effectLst/>
                        <a:latin typeface="Calibri"/>
                        <a:ea typeface="Calibri"/>
                        <a:cs typeface="Iskoola Pota"/>
                      </a:endParaRPr>
                    </a:p>
                  </a:txBody>
                  <a:tcPr marL="67567" marR="675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200" b="1" dirty="0">
                          <a:solidFill>
                            <a:schemeClr val="tx1"/>
                          </a:solidFill>
                          <a:effectLst/>
                        </a:rPr>
                        <a:t> </a:t>
                      </a:r>
                      <a:endParaRPr lang="en-US" sz="1200" b="1" dirty="0" smtClean="0">
                        <a:solidFill>
                          <a:schemeClr val="tx1"/>
                        </a:solidFill>
                        <a:effectLst/>
                      </a:endParaRPr>
                    </a:p>
                    <a:p>
                      <a:pPr marL="0" marR="0" algn="ctr">
                        <a:lnSpc>
                          <a:spcPct val="115000"/>
                        </a:lnSpc>
                        <a:spcBef>
                          <a:spcPts val="0"/>
                        </a:spcBef>
                        <a:spcAft>
                          <a:spcPts val="0"/>
                        </a:spcAft>
                      </a:pPr>
                      <a:r>
                        <a:rPr lang="en-US" sz="1200" b="1" dirty="0" smtClean="0">
                          <a:solidFill>
                            <a:schemeClr val="accent6">
                              <a:lumMod val="75000"/>
                            </a:schemeClr>
                          </a:solidFill>
                          <a:effectLst/>
                        </a:rPr>
                        <a:t> </a:t>
                      </a:r>
                      <a:r>
                        <a:rPr lang="en-US" sz="1200" b="1" dirty="0">
                          <a:solidFill>
                            <a:schemeClr val="accent6">
                              <a:lumMod val="75000"/>
                            </a:schemeClr>
                          </a:solidFill>
                          <a:effectLst/>
                        </a:rPr>
                        <a:t>0.351*</a:t>
                      </a:r>
                    </a:p>
                    <a:p>
                      <a:pPr marL="0" marR="0" algn="ctr">
                        <a:lnSpc>
                          <a:spcPct val="115000"/>
                        </a:lnSpc>
                        <a:spcBef>
                          <a:spcPts val="0"/>
                        </a:spcBef>
                        <a:spcAft>
                          <a:spcPts val="0"/>
                        </a:spcAft>
                      </a:pPr>
                      <a:r>
                        <a:rPr lang="en-US" sz="1200" b="1" dirty="0">
                          <a:solidFill>
                            <a:schemeClr val="tx1"/>
                          </a:solidFill>
                          <a:effectLst/>
                        </a:rPr>
                        <a:t> </a:t>
                      </a:r>
                      <a:endParaRPr lang="en-US" sz="1200" b="1" dirty="0">
                        <a:solidFill>
                          <a:schemeClr val="tx1"/>
                        </a:solidFill>
                        <a:effectLst/>
                        <a:latin typeface="Calibri"/>
                        <a:ea typeface="Calibri"/>
                        <a:cs typeface="Iskoola Pota"/>
                      </a:endParaRPr>
                    </a:p>
                  </a:txBody>
                  <a:tcPr marL="67567" marR="675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endParaRPr lang="en-US" sz="1200" b="1" dirty="0" smtClean="0">
                        <a:solidFill>
                          <a:schemeClr val="tx1"/>
                        </a:solidFill>
                        <a:effectLst/>
                      </a:endParaRPr>
                    </a:p>
                    <a:p>
                      <a:pPr marL="0" marR="0" algn="ctr">
                        <a:lnSpc>
                          <a:spcPct val="115000"/>
                        </a:lnSpc>
                        <a:spcBef>
                          <a:spcPts val="0"/>
                        </a:spcBef>
                        <a:spcAft>
                          <a:spcPts val="0"/>
                        </a:spcAft>
                      </a:pPr>
                      <a:r>
                        <a:rPr lang="en-US" sz="1200" b="1" dirty="0" smtClean="0">
                          <a:solidFill>
                            <a:schemeClr val="tx1"/>
                          </a:solidFill>
                          <a:effectLst/>
                        </a:rPr>
                        <a:t>-</a:t>
                      </a:r>
                      <a:r>
                        <a:rPr lang="en-US" sz="1200" b="1" dirty="0">
                          <a:solidFill>
                            <a:schemeClr val="tx1"/>
                          </a:solidFill>
                          <a:effectLst/>
                        </a:rPr>
                        <a:t>0.014</a:t>
                      </a:r>
                    </a:p>
                    <a:p>
                      <a:pPr marL="0" marR="0" algn="ctr">
                        <a:lnSpc>
                          <a:spcPct val="115000"/>
                        </a:lnSpc>
                        <a:spcBef>
                          <a:spcPts val="0"/>
                        </a:spcBef>
                        <a:spcAft>
                          <a:spcPts val="0"/>
                        </a:spcAft>
                      </a:pPr>
                      <a:r>
                        <a:rPr lang="en-US" sz="1200" b="1" dirty="0">
                          <a:solidFill>
                            <a:schemeClr val="tx1"/>
                          </a:solidFill>
                          <a:effectLst/>
                        </a:rPr>
                        <a:t> </a:t>
                      </a:r>
                      <a:endParaRPr lang="en-US" sz="1200" b="1" dirty="0">
                        <a:solidFill>
                          <a:schemeClr val="tx1"/>
                        </a:solidFill>
                        <a:effectLst/>
                        <a:latin typeface="Calibri"/>
                        <a:ea typeface="Calibri"/>
                        <a:cs typeface="Iskoola Pota"/>
                      </a:endParaRPr>
                    </a:p>
                  </a:txBody>
                  <a:tcPr marL="67567" marR="675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endParaRPr lang="en-US" sz="1200" b="1" dirty="0" smtClean="0">
                        <a:solidFill>
                          <a:schemeClr val="tx1"/>
                        </a:solidFill>
                        <a:effectLst/>
                      </a:endParaRPr>
                    </a:p>
                    <a:p>
                      <a:pPr marL="0" marR="0" algn="ctr">
                        <a:lnSpc>
                          <a:spcPct val="115000"/>
                        </a:lnSpc>
                        <a:spcBef>
                          <a:spcPts val="0"/>
                        </a:spcBef>
                        <a:spcAft>
                          <a:spcPts val="0"/>
                        </a:spcAft>
                      </a:pPr>
                      <a:r>
                        <a:rPr lang="en-US" sz="1200" b="1" dirty="0" smtClean="0">
                          <a:solidFill>
                            <a:schemeClr val="tx1"/>
                          </a:solidFill>
                          <a:effectLst/>
                        </a:rPr>
                        <a:t>-</a:t>
                      </a:r>
                      <a:r>
                        <a:rPr lang="en-US" sz="1200" b="1" dirty="0">
                          <a:solidFill>
                            <a:schemeClr val="tx1"/>
                          </a:solidFill>
                          <a:effectLst/>
                        </a:rPr>
                        <a:t>0.247</a:t>
                      </a:r>
                    </a:p>
                    <a:p>
                      <a:pPr marL="0" marR="0" algn="ctr">
                        <a:lnSpc>
                          <a:spcPct val="115000"/>
                        </a:lnSpc>
                        <a:spcBef>
                          <a:spcPts val="0"/>
                        </a:spcBef>
                        <a:spcAft>
                          <a:spcPts val="0"/>
                        </a:spcAft>
                      </a:pPr>
                      <a:r>
                        <a:rPr lang="en-US" sz="1200" b="1" dirty="0">
                          <a:solidFill>
                            <a:schemeClr val="tx1"/>
                          </a:solidFill>
                          <a:effectLst/>
                        </a:rPr>
                        <a:t> </a:t>
                      </a:r>
                      <a:endParaRPr lang="en-US" sz="1200" b="1" dirty="0">
                        <a:solidFill>
                          <a:schemeClr val="tx1"/>
                        </a:solidFill>
                        <a:effectLst/>
                        <a:latin typeface="Calibri"/>
                        <a:ea typeface="Calibri"/>
                        <a:cs typeface="Iskoola Pota"/>
                      </a:endParaRPr>
                    </a:p>
                  </a:txBody>
                  <a:tcPr marL="67567" marR="675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200" b="1">
                          <a:solidFill>
                            <a:schemeClr val="tx1"/>
                          </a:solidFill>
                          <a:effectLst/>
                        </a:rPr>
                        <a:t> </a:t>
                      </a:r>
                      <a:endParaRPr lang="en-US" sz="1200" b="1">
                        <a:solidFill>
                          <a:schemeClr val="tx1"/>
                        </a:solidFill>
                        <a:effectLst/>
                        <a:latin typeface="Calibri"/>
                        <a:ea typeface="Calibri"/>
                        <a:cs typeface="Iskoola Pota"/>
                      </a:endParaRPr>
                    </a:p>
                  </a:txBody>
                  <a:tcPr marL="67567" marR="675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200" b="1">
                          <a:solidFill>
                            <a:schemeClr val="tx1"/>
                          </a:solidFill>
                          <a:effectLst/>
                        </a:rPr>
                        <a:t> </a:t>
                      </a:r>
                      <a:endParaRPr lang="en-US" sz="1200" b="1">
                        <a:solidFill>
                          <a:schemeClr val="tx1"/>
                        </a:solidFill>
                        <a:effectLst/>
                        <a:latin typeface="Calibri"/>
                        <a:ea typeface="Calibri"/>
                        <a:cs typeface="Iskoola Pota"/>
                      </a:endParaRPr>
                    </a:p>
                  </a:txBody>
                  <a:tcPr marL="67567" marR="675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200" b="1">
                          <a:solidFill>
                            <a:schemeClr val="tx1"/>
                          </a:solidFill>
                          <a:effectLst/>
                        </a:rPr>
                        <a:t> </a:t>
                      </a:r>
                      <a:endParaRPr lang="en-US" sz="1200" b="1">
                        <a:solidFill>
                          <a:schemeClr val="tx1"/>
                        </a:solidFill>
                        <a:effectLst/>
                        <a:latin typeface="Calibri"/>
                        <a:ea typeface="Calibri"/>
                        <a:cs typeface="Iskoola Pota"/>
                      </a:endParaRPr>
                    </a:p>
                  </a:txBody>
                  <a:tcPr marL="67567" marR="675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09994">
                <a:tc>
                  <a:txBody>
                    <a:bodyPr/>
                    <a:lstStyle/>
                    <a:p>
                      <a:pPr marL="0" marR="0">
                        <a:lnSpc>
                          <a:spcPct val="115000"/>
                        </a:lnSpc>
                        <a:spcBef>
                          <a:spcPts val="0"/>
                        </a:spcBef>
                        <a:spcAft>
                          <a:spcPts val="0"/>
                        </a:spcAft>
                      </a:pPr>
                      <a:r>
                        <a:rPr lang="en-US" sz="1200" dirty="0">
                          <a:solidFill>
                            <a:schemeClr val="tx1"/>
                          </a:solidFill>
                          <a:effectLst/>
                        </a:rPr>
                        <a:t>Organic matter %</a:t>
                      </a:r>
                      <a:endParaRPr lang="en-US" sz="1100" dirty="0">
                        <a:solidFill>
                          <a:schemeClr val="tx1"/>
                        </a:solidFill>
                        <a:effectLst/>
                        <a:latin typeface="Calibri"/>
                        <a:ea typeface="Calibri"/>
                        <a:cs typeface="Iskoola Pota"/>
                      </a:endParaRPr>
                    </a:p>
                  </a:txBody>
                  <a:tcPr marL="67567" marR="675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algn="ctr">
                        <a:lnSpc>
                          <a:spcPct val="115000"/>
                        </a:lnSpc>
                        <a:spcBef>
                          <a:spcPts val="0"/>
                        </a:spcBef>
                        <a:spcAft>
                          <a:spcPts val="0"/>
                        </a:spcAft>
                      </a:pPr>
                      <a:endParaRPr lang="en-US" sz="1200" b="1" dirty="0" smtClean="0">
                        <a:solidFill>
                          <a:schemeClr val="tx1"/>
                        </a:solidFill>
                        <a:effectLst/>
                      </a:endParaRPr>
                    </a:p>
                    <a:p>
                      <a:pPr marL="0" marR="0" algn="ctr">
                        <a:lnSpc>
                          <a:spcPct val="115000"/>
                        </a:lnSpc>
                        <a:spcBef>
                          <a:spcPts val="0"/>
                        </a:spcBef>
                        <a:spcAft>
                          <a:spcPts val="0"/>
                        </a:spcAft>
                      </a:pPr>
                      <a:r>
                        <a:rPr lang="en-US" sz="1200" b="1" dirty="0" smtClean="0">
                          <a:solidFill>
                            <a:schemeClr val="tx1"/>
                          </a:solidFill>
                          <a:effectLst/>
                        </a:rPr>
                        <a:t>0.034</a:t>
                      </a:r>
                      <a:endParaRPr lang="en-US" sz="1200" b="1" dirty="0">
                        <a:solidFill>
                          <a:schemeClr val="tx1"/>
                        </a:solidFill>
                        <a:effectLst/>
                      </a:endParaRPr>
                    </a:p>
                    <a:p>
                      <a:pPr marL="0" marR="0" algn="ctr">
                        <a:lnSpc>
                          <a:spcPct val="115000"/>
                        </a:lnSpc>
                        <a:spcBef>
                          <a:spcPts val="0"/>
                        </a:spcBef>
                        <a:spcAft>
                          <a:spcPts val="0"/>
                        </a:spcAft>
                      </a:pPr>
                      <a:r>
                        <a:rPr lang="en-US" sz="1200" b="1" dirty="0">
                          <a:solidFill>
                            <a:schemeClr val="tx1"/>
                          </a:solidFill>
                          <a:effectLst/>
                        </a:rPr>
                        <a:t> </a:t>
                      </a:r>
                      <a:endParaRPr lang="en-US" sz="1200" b="1" dirty="0">
                        <a:solidFill>
                          <a:schemeClr val="tx1"/>
                        </a:solidFill>
                        <a:effectLst/>
                        <a:latin typeface="Calibri"/>
                        <a:ea typeface="Calibri"/>
                        <a:cs typeface="Iskoola Pota"/>
                      </a:endParaRPr>
                    </a:p>
                  </a:txBody>
                  <a:tcPr marL="67567" marR="675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endParaRPr lang="en-US" sz="1200" b="1" dirty="0" smtClean="0">
                        <a:solidFill>
                          <a:schemeClr val="tx1"/>
                        </a:solidFill>
                        <a:effectLst/>
                      </a:endParaRPr>
                    </a:p>
                    <a:p>
                      <a:pPr marL="0" marR="0" algn="ctr">
                        <a:lnSpc>
                          <a:spcPct val="115000"/>
                        </a:lnSpc>
                        <a:spcBef>
                          <a:spcPts val="0"/>
                        </a:spcBef>
                        <a:spcAft>
                          <a:spcPts val="0"/>
                        </a:spcAft>
                      </a:pPr>
                      <a:r>
                        <a:rPr lang="en-US" sz="1200" b="1" dirty="0" smtClean="0">
                          <a:solidFill>
                            <a:schemeClr val="tx1"/>
                          </a:solidFill>
                          <a:effectLst/>
                        </a:rPr>
                        <a:t>0.102</a:t>
                      </a:r>
                      <a:endParaRPr lang="en-US" sz="1200" b="1" dirty="0">
                        <a:solidFill>
                          <a:schemeClr val="tx1"/>
                        </a:solidFill>
                        <a:effectLst/>
                      </a:endParaRPr>
                    </a:p>
                    <a:p>
                      <a:pPr marL="0" marR="0" algn="ctr">
                        <a:lnSpc>
                          <a:spcPct val="115000"/>
                        </a:lnSpc>
                        <a:spcBef>
                          <a:spcPts val="0"/>
                        </a:spcBef>
                        <a:spcAft>
                          <a:spcPts val="0"/>
                        </a:spcAft>
                      </a:pPr>
                      <a:r>
                        <a:rPr lang="en-US" sz="1200" b="1" dirty="0">
                          <a:solidFill>
                            <a:schemeClr val="tx1"/>
                          </a:solidFill>
                          <a:effectLst/>
                        </a:rPr>
                        <a:t> </a:t>
                      </a:r>
                      <a:endParaRPr lang="en-US" sz="1200" b="1" dirty="0">
                        <a:solidFill>
                          <a:schemeClr val="tx1"/>
                        </a:solidFill>
                        <a:effectLst/>
                        <a:latin typeface="Calibri"/>
                        <a:ea typeface="Calibri"/>
                        <a:cs typeface="Iskoola Pota"/>
                      </a:endParaRPr>
                    </a:p>
                  </a:txBody>
                  <a:tcPr marL="67567" marR="675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endParaRPr lang="en-US" sz="1200" b="1" dirty="0" smtClean="0">
                        <a:solidFill>
                          <a:schemeClr val="tx1"/>
                        </a:solidFill>
                        <a:effectLst/>
                      </a:endParaRPr>
                    </a:p>
                    <a:p>
                      <a:pPr marL="0" marR="0" algn="ctr">
                        <a:lnSpc>
                          <a:spcPct val="115000"/>
                        </a:lnSpc>
                        <a:spcBef>
                          <a:spcPts val="0"/>
                        </a:spcBef>
                        <a:spcAft>
                          <a:spcPts val="0"/>
                        </a:spcAft>
                      </a:pPr>
                      <a:r>
                        <a:rPr lang="en-US" sz="1200" b="1" dirty="0" smtClean="0">
                          <a:solidFill>
                            <a:schemeClr val="tx1"/>
                          </a:solidFill>
                          <a:effectLst/>
                        </a:rPr>
                        <a:t>-</a:t>
                      </a:r>
                      <a:r>
                        <a:rPr lang="en-US" sz="1200" b="1" dirty="0">
                          <a:solidFill>
                            <a:schemeClr val="tx1"/>
                          </a:solidFill>
                          <a:effectLst/>
                        </a:rPr>
                        <a:t>0.177</a:t>
                      </a:r>
                    </a:p>
                    <a:p>
                      <a:pPr marL="0" marR="0" algn="ctr">
                        <a:lnSpc>
                          <a:spcPct val="115000"/>
                        </a:lnSpc>
                        <a:spcBef>
                          <a:spcPts val="0"/>
                        </a:spcBef>
                        <a:spcAft>
                          <a:spcPts val="0"/>
                        </a:spcAft>
                      </a:pPr>
                      <a:r>
                        <a:rPr lang="en-US" sz="1200" b="1" dirty="0">
                          <a:solidFill>
                            <a:schemeClr val="tx1"/>
                          </a:solidFill>
                          <a:effectLst/>
                        </a:rPr>
                        <a:t> </a:t>
                      </a:r>
                      <a:endParaRPr lang="en-US" sz="1200" b="1" dirty="0">
                        <a:solidFill>
                          <a:schemeClr val="tx1"/>
                        </a:solidFill>
                        <a:effectLst/>
                        <a:latin typeface="Calibri"/>
                        <a:ea typeface="Calibri"/>
                        <a:cs typeface="Iskoola Pota"/>
                      </a:endParaRPr>
                    </a:p>
                  </a:txBody>
                  <a:tcPr marL="67567" marR="675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endParaRPr lang="en-US" sz="1200" b="1" dirty="0" smtClean="0">
                        <a:solidFill>
                          <a:schemeClr val="tx1"/>
                        </a:solidFill>
                        <a:effectLst/>
                      </a:endParaRPr>
                    </a:p>
                    <a:p>
                      <a:pPr marL="0" marR="0" algn="ctr">
                        <a:lnSpc>
                          <a:spcPct val="115000"/>
                        </a:lnSpc>
                        <a:spcBef>
                          <a:spcPts val="0"/>
                        </a:spcBef>
                        <a:spcAft>
                          <a:spcPts val="0"/>
                        </a:spcAft>
                      </a:pPr>
                      <a:r>
                        <a:rPr lang="en-US" sz="1200" b="1" dirty="0" smtClean="0">
                          <a:solidFill>
                            <a:schemeClr val="tx1"/>
                          </a:solidFill>
                          <a:effectLst/>
                        </a:rPr>
                        <a:t>0.093</a:t>
                      </a:r>
                      <a:endParaRPr lang="en-US" sz="1200" b="1" dirty="0">
                        <a:solidFill>
                          <a:schemeClr val="tx1"/>
                        </a:solidFill>
                        <a:effectLst/>
                      </a:endParaRPr>
                    </a:p>
                    <a:p>
                      <a:pPr marL="0" marR="0" algn="ctr">
                        <a:lnSpc>
                          <a:spcPct val="115000"/>
                        </a:lnSpc>
                        <a:spcBef>
                          <a:spcPts val="0"/>
                        </a:spcBef>
                        <a:spcAft>
                          <a:spcPts val="0"/>
                        </a:spcAft>
                      </a:pPr>
                      <a:r>
                        <a:rPr lang="en-US" sz="1200" b="1" dirty="0">
                          <a:solidFill>
                            <a:schemeClr val="tx1"/>
                          </a:solidFill>
                          <a:effectLst/>
                        </a:rPr>
                        <a:t> </a:t>
                      </a:r>
                      <a:endParaRPr lang="en-US" sz="1200" b="1" dirty="0">
                        <a:solidFill>
                          <a:schemeClr val="tx1"/>
                        </a:solidFill>
                        <a:effectLst/>
                        <a:latin typeface="Calibri"/>
                        <a:ea typeface="Calibri"/>
                        <a:cs typeface="Iskoola Pota"/>
                      </a:endParaRPr>
                    </a:p>
                  </a:txBody>
                  <a:tcPr marL="67567" marR="675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endParaRPr lang="en-US" sz="1200" b="1" dirty="0" smtClean="0">
                        <a:solidFill>
                          <a:schemeClr val="tx1"/>
                        </a:solidFill>
                        <a:effectLst/>
                      </a:endParaRPr>
                    </a:p>
                    <a:p>
                      <a:pPr marL="0" marR="0" algn="ctr">
                        <a:lnSpc>
                          <a:spcPct val="115000"/>
                        </a:lnSpc>
                        <a:spcBef>
                          <a:spcPts val="0"/>
                        </a:spcBef>
                        <a:spcAft>
                          <a:spcPts val="0"/>
                        </a:spcAft>
                      </a:pPr>
                      <a:r>
                        <a:rPr lang="en-US" sz="1200" b="1" dirty="0" smtClean="0">
                          <a:solidFill>
                            <a:schemeClr val="tx1"/>
                          </a:solidFill>
                          <a:effectLst/>
                        </a:rPr>
                        <a:t>0.007</a:t>
                      </a:r>
                      <a:endParaRPr lang="en-US" sz="1200" b="1" dirty="0">
                        <a:solidFill>
                          <a:schemeClr val="tx1"/>
                        </a:solidFill>
                        <a:effectLst/>
                      </a:endParaRPr>
                    </a:p>
                    <a:p>
                      <a:pPr marL="0" marR="0" algn="ctr">
                        <a:lnSpc>
                          <a:spcPct val="115000"/>
                        </a:lnSpc>
                        <a:spcBef>
                          <a:spcPts val="0"/>
                        </a:spcBef>
                        <a:spcAft>
                          <a:spcPts val="0"/>
                        </a:spcAft>
                      </a:pPr>
                      <a:r>
                        <a:rPr lang="en-US" sz="1200" b="1" dirty="0">
                          <a:solidFill>
                            <a:schemeClr val="tx1"/>
                          </a:solidFill>
                          <a:effectLst/>
                        </a:rPr>
                        <a:t> </a:t>
                      </a:r>
                      <a:endParaRPr lang="en-US" sz="1200" b="1" dirty="0">
                        <a:solidFill>
                          <a:schemeClr val="tx1"/>
                        </a:solidFill>
                        <a:effectLst/>
                        <a:latin typeface="Calibri"/>
                        <a:ea typeface="Calibri"/>
                        <a:cs typeface="Iskoola Pota"/>
                      </a:endParaRPr>
                    </a:p>
                  </a:txBody>
                  <a:tcPr marL="67567" marR="675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200" b="1">
                          <a:solidFill>
                            <a:schemeClr val="tx1"/>
                          </a:solidFill>
                          <a:effectLst/>
                        </a:rPr>
                        <a:t> </a:t>
                      </a:r>
                      <a:endParaRPr lang="en-US" sz="1200" b="1">
                        <a:solidFill>
                          <a:schemeClr val="tx1"/>
                        </a:solidFill>
                        <a:effectLst/>
                        <a:latin typeface="Calibri"/>
                        <a:ea typeface="Calibri"/>
                        <a:cs typeface="Iskoola Pota"/>
                      </a:endParaRPr>
                    </a:p>
                  </a:txBody>
                  <a:tcPr marL="67567" marR="675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200" b="1">
                          <a:solidFill>
                            <a:schemeClr val="tx1"/>
                          </a:solidFill>
                          <a:effectLst/>
                        </a:rPr>
                        <a:t> </a:t>
                      </a:r>
                      <a:endParaRPr lang="en-US" sz="1200" b="1">
                        <a:solidFill>
                          <a:schemeClr val="tx1"/>
                        </a:solidFill>
                        <a:effectLst/>
                        <a:latin typeface="Calibri"/>
                        <a:ea typeface="Calibri"/>
                        <a:cs typeface="Iskoola Pota"/>
                      </a:endParaRPr>
                    </a:p>
                  </a:txBody>
                  <a:tcPr marL="67567" marR="675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93474">
                <a:tc>
                  <a:txBody>
                    <a:bodyPr/>
                    <a:lstStyle/>
                    <a:p>
                      <a:pPr marL="0" marR="0">
                        <a:lnSpc>
                          <a:spcPct val="115000"/>
                        </a:lnSpc>
                        <a:spcBef>
                          <a:spcPts val="0"/>
                        </a:spcBef>
                        <a:spcAft>
                          <a:spcPts val="0"/>
                        </a:spcAft>
                      </a:pPr>
                      <a:r>
                        <a:rPr lang="en-US" sz="1200" dirty="0" err="1">
                          <a:solidFill>
                            <a:schemeClr val="tx1"/>
                          </a:solidFill>
                          <a:effectLst/>
                        </a:rPr>
                        <a:t>Cation</a:t>
                      </a:r>
                      <a:r>
                        <a:rPr lang="en-US" sz="1200" dirty="0">
                          <a:solidFill>
                            <a:schemeClr val="tx1"/>
                          </a:solidFill>
                          <a:effectLst/>
                        </a:rPr>
                        <a:t> exchange capacity</a:t>
                      </a:r>
                      <a:endParaRPr lang="en-US" sz="1100" dirty="0">
                        <a:solidFill>
                          <a:schemeClr val="tx1"/>
                        </a:solidFill>
                        <a:effectLst/>
                        <a:latin typeface="Calibri"/>
                        <a:ea typeface="Calibri"/>
                        <a:cs typeface="Iskoola Pota"/>
                      </a:endParaRPr>
                    </a:p>
                  </a:txBody>
                  <a:tcPr marL="67567" marR="675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algn="ctr">
                        <a:lnSpc>
                          <a:spcPct val="115000"/>
                        </a:lnSpc>
                        <a:spcBef>
                          <a:spcPts val="0"/>
                        </a:spcBef>
                        <a:spcAft>
                          <a:spcPts val="0"/>
                        </a:spcAft>
                      </a:pPr>
                      <a:endParaRPr lang="en-US" sz="1200" b="1" dirty="0" smtClean="0">
                        <a:solidFill>
                          <a:schemeClr val="tx1"/>
                        </a:solidFill>
                        <a:effectLst/>
                      </a:endParaRPr>
                    </a:p>
                    <a:p>
                      <a:pPr marL="0" marR="0" algn="ctr">
                        <a:lnSpc>
                          <a:spcPct val="115000"/>
                        </a:lnSpc>
                        <a:spcBef>
                          <a:spcPts val="0"/>
                        </a:spcBef>
                        <a:spcAft>
                          <a:spcPts val="0"/>
                        </a:spcAft>
                      </a:pPr>
                      <a:r>
                        <a:rPr lang="en-US" sz="1200" b="1" dirty="0" smtClean="0">
                          <a:solidFill>
                            <a:schemeClr val="tx1"/>
                          </a:solidFill>
                          <a:effectLst/>
                        </a:rPr>
                        <a:t>0.246</a:t>
                      </a:r>
                      <a:endParaRPr lang="en-US" sz="1200" b="1" dirty="0">
                        <a:solidFill>
                          <a:schemeClr val="tx1"/>
                        </a:solidFill>
                        <a:effectLst/>
                      </a:endParaRPr>
                    </a:p>
                    <a:p>
                      <a:pPr marL="0" marR="0" algn="ctr">
                        <a:lnSpc>
                          <a:spcPct val="115000"/>
                        </a:lnSpc>
                        <a:spcBef>
                          <a:spcPts val="0"/>
                        </a:spcBef>
                        <a:spcAft>
                          <a:spcPts val="0"/>
                        </a:spcAft>
                      </a:pPr>
                      <a:r>
                        <a:rPr lang="en-US" sz="1200" b="1" dirty="0">
                          <a:solidFill>
                            <a:schemeClr val="tx1"/>
                          </a:solidFill>
                          <a:effectLst/>
                        </a:rPr>
                        <a:t> </a:t>
                      </a:r>
                      <a:endParaRPr lang="en-US" sz="1200" b="1" dirty="0">
                        <a:solidFill>
                          <a:schemeClr val="tx1"/>
                        </a:solidFill>
                        <a:effectLst/>
                        <a:latin typeface="Calibri"/>
                        <a:ea typeface="Calibri"/>
                        <a:cs typeface="Iskoola Pota"/>
                      </a:endParaRPr>
                    </a:p>
                  </a:txBody>
                  <a:tcPr marL="67567" marR="675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endParaRPr lang="en-US" sz="1200" b="1" dirty="0" smtClean="0">
                        <a:solidFill>
                          <a:schemeClr val="tx1"/>
                        </a:solidFill>
                        <a:effectLst/>
                      </a:endParaRPr>
                    </a:p>
                    <a:p>
                      <a:pPr marL="0" marR="0" algn="ctr">
                        <a:lnSpc>
                          <a:spcPct val="115000"/>
                        </a:lnSpc>
                        <a:spcBef>
                          <a:spcPts val="0"/>
                        </a:spcBef>
                        <a:spcAft>
                          <a:spcPts val="0"/>
                        </a:spcAft>
                      </a:pPr>
                      <a:r>
                        <a:rPr lang="en-US" sz="1200" b="1" dirty="0" smtClean="0">
                          <a:solidFill>
                            <a:schemeClr val="tx1"/>
                          </a:solidFill>
                          <a:effectLst/>
                        </a:rPr>
                        <a:t>0.058</a:t>
                      </a:r>
                      <a:endParaRPr lang="en-US" sz="1200" b="1" dirty="0">
                        <a:solidFill>
                          <a:schemeClr val="tx1"/>
                        </a:solidFill>
                        <a:effectLst/>
                      </a:endParaRPr>
                    </a:p>
                    <a:p>
                      <a:pPr marL="0" marR="0" algn="ctr">
                        <a:lnSpc>
                          <a:spcPct val="115000"/>
                        </a:lnSpc>
                        <a:spcBef>
                          <a:spcPts val="0"/>
                        </a:spcBef>
                        <a:spcAft>
                          <a:spcPts val="0"/>
                        </a:spcAft>
                      </a:pPr>
                      <a:r>
                        <a:rPr lang="en-US" sz="1200" b="1" dirty="0">
                          <a:solidFill>
                            <a:schemeClr val="tx1"/>
                          </a:solidFill>
                          <a:effectLst/>
                        </a:rPr>
                        <a:t> </a:t>
                      </a:r>
                      <a:endParaRPr lang="en-US" sz="1200" b="1" dirty="0">
                        <a:solidFill>
                          <a:schemeClr val="tx1"/>
                        </a:solidFill>
                        <a:effectLst/>
                        <a:latin typeface="Calibri"/>
                        <a:ea typeface="Calibri"/>
                        <a:cs typeface="Iskoola Pota"/>
                      </a:endParaRPr>
                    </a:p>
                  </a:txBody>
                  <a:tcPr marL="67567" marR="675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endParaRPr lang="en-US" sz="1200" b="1" dirty="0" smtClean="0">
                        <a:solidFill>
                          <a:schemeClr val="tx1"/>
                        </a:solidFill>
                        <a:effectLst/>
                      </a:endParaRPr>
                    </a:p>
                    <a:p>
                      <a:pPr marL="0" marR="0" algn="ctr">
                        <a:lnSpc>
                          <a:spcPct val="115000"/>
                        </a:lnSpc>
                        <a:spcBef>
                          <a:spcPts val="0"/>
                        </a:spcBef>
                        <a:spcAft>
                          <a:spcPts val="0"/>
                        </a:spcAft>
                      </a:pPr>
                      <a:r>
                        <a:rPr lang="en-US" sz="1200" b="1" dirty="0" smtClean="0">
                          <a:solidFill>
                            <a:schemeClr val="tx1"/>
                          </a:solidFill>
                          <a:effectLst/>
                        </a:rPr>
                        <a:t>0.084</a:t>
                      </a:r>
                      <a:endParaRPr lang="en-US" sz="1200" b="1" dirty="0">
                        <a:solidFill>
                          <a:schemeClr val="tx1"/>
                        </a:solidFill>
                        <a:effectLst/>
                      </a:endParaRPr>
                    </a:p>
                    <a:p>
                      <a:pPr marL="0" marR="0" algn="ctr">
                        <a:lnSpc>
                          <a:spcPct val="115000"/>
                        </a:lnSpc>
                        <a:spcBef>
                          <a:spcPts val="0"/>
                        </a:spcBef>
                        <a:spcAft>
                          <a:spcPts val="0"/>
                        </a:spcAft>
                      </a:pPr>
                      <a:r>
                        <a:rPr lang="en-US" sz="1200" b="1" dirty="0">
                          <a:solidFill>
                            <a:schemeClr val="tx1"/>
                          </a:solidFill>
                          <a:effectLst/>
                        </a:rPr>
                        <a:t> </a:t>
                      </a:r>
                      <a:endParaRPr lang="en-US" sz="1200" b="1" dirty="0">
                        <a:solidFill>
                          <a:schemeClr val="tx1"/>
                        </a:solidFill>
                        <a:effectLst/>
                        <a:latin typeface="Calibri"/>
                        <a:ea typeface="Calibri"/>
                        <a:cs typeface="Iskoola Pota"/>
                      </a:endParaRPr>
                    </a:p>
                  </a:txBody>
                  <a:tcPr marL="67567" marR="675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endParaRPr lang="en-US" sz="1200" b="1" dirty="0" smtClean="0">
                        <a:solidFill>
                          <a:schemeClr val="tx1"/>
                        </a:solidFill>
                        <a:effectLst/>
                      </a:endParaRPr>
                    </a:p>
                    <a:p>
                      <a:pPr marL="0" marR="0" algn="ctr">
                        <a:lnSpc>
                          <a:spcPct val="115000"/>
                        </a:lnSpc>
                        <a:spcBef>
                          <a:spcPts val="0"/>
                        </a:spcBef>
                        <a:spcAft>
                          <a:spcPts val="0"/>
                        </a:spcAft>
                      </a:pPr>
                      <a:r>
                        <a:rPr lang="en-US" sz="1200" b="1" dirty="0" smtClean="0">
                          <a:solidFill>
                            <a:schemeClr val="tx1"/>
                          </a:solidFill>
                          <a:effectLst/>
                        </a:rPr>
                        <a:t>0.220</a:t>
                      </a:r>
                      <a:endParaRPr lang="en-US" sz="1200" b="1" dirty="0">
                        <a:solidFill>
                          <a:schemeClr val="tx1"/>
                        </a:solidFill>
                        <a:effectLst/>
                      </a:endParaRPr>
                    </a:p>
                    <a:p>
                      <a:pPr marL="0" marR="0" algn="ctr">
                        <a:lnSpc>
                          <a:spcPct val="115000"/>
                        </a:lnSpc>
                        <a:spcBef>
                          <a:spcPts val="0"/>
                        </a:spcBef>
                        <a:spcAft>
                          <a:spcPts val="0"/>
                        </a:spcAft>
                      </a:pPr>
                      <a:r>
                        <a:rPr lang="en-US" sz="1200" b="1" dirty="0">
                          <a:solidFill>
                            <a:schemeClr val="tx1"/>
                          </a:solidFill>
                          <a:effectLst/>
                        </a:rPr>
                        <a:t> </a:t>
                      </a:r>
                      <a:endParaRPr lang="en-US" sz="1200" b="1" dirty="0">
                        <a:solidFill>
                          <a:schemeClr val="tx1"/>
                        </a:solidFill>
                        <a:effectLst/>
                        <a:latin typeface="Calibri"/>
                        <a:ea typeface="Calibri"/>
                        <a:cs typeface="Iskoola Pota"/>
                      </a:endParaRPr>
                    </a:p>
                  </a:txBody>
                  <a:tcPr marL="67567" marR="675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endParaRPr lang="en-US" sz="1200" b="1" dirty="0" smtClean="0">
                        <a:solidFill>
                          <a:schemeClr val="tx1"/>
                        </a:solidFill>
                        <a:effectLst/>
                      </a:endParaRPr>
                    </a:p>
                    <a:p>
                      <a:pPr marL="0" marR="0" algn="ctr">
                        <a:lnSpc>
                          <a:spcPct val="115000"/>
                        </a:lnSpc>
                        <a:spcBef>
                          <a:spcPts val="0"/>
                        </a:spcBef>
                        <a:spcAft>
                          <a:spcPts val="0"/>
                        </a:spcAft>
                      </a:pPr>
                      <a:r>
                        <a:rPr lang="en-US" sz="1200" b="1" dirty="0" smtClean="0">
                          <a:solidFill>
                            <a:schemeClr val="tx1"/>
                          </a:solidFill>
                          <a:effectLst/>
                        </a:rPr>
                        <a:t>-</a:t>
                      </a:r>
                      <a:r>
                        <a:rPr lang="en-US" sz="1200" b="1" dirty="0">
                          <a:solidFill>
                            <a:schemeClr val="tx1"/>
                          </a:solidFill>
                          <a:effectLst/>
                        </a:rPr>
                        <a:t>0.088</a:t>
                      </a:r>
                    </a:p>
                    <a:p>
                      <a:pPr marL="0" marR="0" algn="ctr">
                        <a:lnSpc>
                          <a:spcPct val="115000"/>
                        </a:lnSpc>
                        <a:spcBef>
                          <a:spcPts val="0"/>
                        </a:spcBef>
                        <a:spcAft>
                          <a:spcPts val="0"/>
                        </a:spcAft>
                      </a:pPr>
                      <a:r>
                        <a:rPr lang="en-US" sz="1200" b="1" dirty="0">
                          <a:solidFill>
                            <a:schemeClr val="tx1"/>
                          </a:solidFill>
                          <a:effectLst/>
                        </a:rPr>
                        <a:t> </a:t>
                      </a:r>
                      <a:endParaRPr lang="en-US" sz="1200" b="1" dirty="0">
                        <a:solidFill>
                          <a:schemeClr val="tx1"/>
                        </a:solidFill>
                        <a:effectLst/>
                        <a:latin typeface="Calibri"/>
                        <a:ea typeface="Calibri"/>
                        <a:cs typeface="Iskoola Pota"/>
                      </a:endParaRPr>
                    </a:p>
                  </a:txBody>
                  <a:tcPr marL="67567" marR="675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200" b="1" dirty="0">
                          <a:solidFill>
                            <a:schemeClr val="tx1"/>
                          </a:solidFill>
                          <a:effectLst/>
                        </a:rPr>
                        <a:t>   </a:t>
                      </a:r>
                      <a:endParaRPr lang="en-US" sz="1200" b="1" dirty="0" smtClean="0">
                        <a:solidFill>
                          <a:schemeClr val="tx1"/>
                        </a:solidFill>
                        <a:effectLst/>
                      </a:endParaRPr>
                    </a:p>
                    <a:p>
                      <a:pPr marL="0" marR="0" algn="ctr">
                        <a:lnSpc>
                          <a:spcPct val="115000"/>
                        </a:lnSpc>
                        <a:spcBef>
                          <a:spcPts val="0"/>
                        </a:spcBef>
                        <a:spcAft>
                          <a:spcPts val="0"/>
                        </a:spcAft>
                      </a:pPr>
                      <a:r>
                        <a:rPr lang="en-US" sz="1200" b="1" dirty="0" smtClean="0">
                          <a:solidFill>
                            <a:srgbClr val="CC0099"/>
                          </a:solidFill>
                          <a:effectLst/>
                        </a:rPr>
                        <a:t> </a:t>
                      </a:r>
                      <a:r>
                        <a:rPr lang="en-US" sz="1200" b="1" dirty="0">
                          <a:solidFill>
                            <a:srgbClr val="CC0099"/>
                          </a:solidFill>
                          <a:effectLst/>
                        </a:rPr>
                        <a:t>0.790**</a:t>
                      </a:r>
                    </a:p>
                    <a:p>
                      <a:pPr marL="0" marR="0" algn="ctr">
                        <a:lnSpc>
                          <a:spcPct val="115000"/>
                        </a:lnSpc>
                        <a:spcBef>
                          <a:spcPts val="0"/>
                        </a:spcBef>
                        <a:spcAft>
                          <a:spcPts val="0"/>
                        </a:spcAft>
                      </a:pPr>
                      <a:r>
                        <a:rPr lang="en-US" sz="1200" b="1" dirty="0">
                          <a:solidFill>
                            <a:schemeClr val="tx1"/>
                          </a:solidFill>
                          <a:effectLst/>
                        </a:rPr>
                        <a:t> </a:t>
                      </a:r>
                      <a:endParaRPr lang="en-US" sz="1200" b="1" dirty="0">
                        <a:solidFill>
                          <a:schemeClr val="tx1"/>
                        </a:solidFill>
                        <a:effectLst/>
                        <a:latin typeface="Calibri"/>
                        <a:ea typeface="Calibri"/>
                        <a:cs typeface="Iskoola Pota"/>
                      </a:endParaRPr>
                    </a:p>
                  </a:txBody>
                  <a:tcPr marL="67567" marR="675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200" b="1">
                          <a:solidFill>
                            <a:schemeClr val="tx1"/>
                          </a:solidFill>
                          <a:effectLst/>
                        </a:rPr>
                        <a:t> </a:t>
                      </a:r>
                      <a:endParaRPr lang="en-US" sz="1200" b="1">
                        <a:solidFill>
                          <a:schemeClr val="tx1"/>
                        </a:solidFill>
                        <a:effectLst/>
                        <a:latin typeface="Calibri"/>
                        <a:ea typeface="Calibri"/>
                        <a:cs typeface="Iskoola Pota"/>
                      </a:endParaRPr>
                    </a:p>
                  </a:txBody>
                  <a:tcPr marL="67567" marR="675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10134">
                <a:tc>
                  <a:txBody>
                    <a:bodyPr/>
                    <a:lstStyle/>
                    <a:p>
                      <a:pPr marL="0" marR="0">
                        <a:lnSpc>
                          <a:spcPct val="115000"/>
                        </a:lnSpc>
                        <a:spcBef>
                          <a:spcPts val="0"/>
                        </a:spcBef>
                        <a:spcAft>
                          <a:spcPts val="0"/>
                        </a:spcAft>
                      </a:pPr>
                      <a:r>
                        <a:rPr lang="en-US" sz="1200" dirty="0">
                          <a:solidFill>
                            <a:schemeClr val="tx1"/>
                          </a:solidFill>
                          <a:effectLst/>
                        </a:rPr>
                        <a:t>Final pH</a:t>
                      </a:r>
                      <a:endParaRPr lang="en-US" sz="1100" dirty="0">
                        <a:solidFill>
                          <a:schemeClr val="tx1"/>
                        </a:solidFill>
                        <a:effectLst/>
                        <a:latin typeface="Calibri"/>
                        <a:ea typeface="Calibri"/>
                        <a:cs typeface="Iskoola Pota"/>
                      </a:endParaRPr>
                    </a:p>
                  </a:txBody>
                  <a:tcPr marL="67567" marR="675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algn="ctr">
                        <a:lnSpc>
                          <a:spcPct val="115000"/>
                        </a:lnSpc>
                        <a:spcBef>
                          <a:spcPts val="0"/>
                        </a:spcBef>
                        <a:spcAft>
                          <a:spcPts val="0"/>
                        </a:spcAft>
                      </a:pPr>
                      <a:endParaRPr lang="en-US" sz="1200" b="1" dirty="0" smtClean="0">
                        <a:solidFill>
                          <a:schemeClr val="tx1"/>
                        </a:solidFill>
                        <a:effectLst/>
                      </a:endParaRPr>
                    </a:p>
                    <a:p>
                      <a:pPr marL="0" marR="0" algn="ctr">
                        <a:lnSpc>
                          <a:spcPct val="115000"/>
                        </a:lnSpc>
                        <a:spcBef>
                          <a:spcPts val="0"/>
                        </a:spcBef>
                        <a:spcAft>
                          <a:spcPts val="0"/>
                        </a:spcAft>
                      </a:pPr>
                      <a:r>
                        <a:rPr lang="en-US" sz="1200" b="1" dirty="0" smtClean="0">
                          <a:solidFill>
                            <a:srgbClr val="CC0099"/>
                          </a:solidFill>
                          <a:effectLst/>
                        </a:rPr>
                        <a:t>  </a:t>
                      </a:r>
                      <a:r>
                        <a:rPr lang="en-US" sz="1200" b="1" dirty="0">
                          <a:solidFill>
                            <a:srgbClr val="CC0099"/>
                          </a:solidFill>
                          <a:effectLst/>
                        </a:rPr>
                        <a:t>0.543**</a:t>
                      </a:r>
                    </a:p>
                    <a:p>
                      <a:pPr marL="0" marR="0" algn="ctr">
                        <a:lnSpc>
                          <a:spcPct val="115000"/>
                        </a:lnSpc>
                        <a:spcBef>
                          <a:spcPts val="0"/>
                        </a:spcBef>
                        <a:spcAft>
                          <a:spcPts val="0"/>
                        </a:spcAft>
                      </a:pPr>
                      <a:r>
                        <a:rPr lang="en-US" sz="1200" b="1" dirty="0">
                          <a:solidFill>
                            <a:schemeClr val="tx1"/>
                          </a:solidFill>
                          <a:effectLst/>
                        </a:rPr>
                        <a:t> </a:t>
                      </a:r>
                      <a:endParaRPr lang="en-US" sz="1200" b="1" dirty="0">
                        <a:solidFill>
                          <a:schemeClr val="tx1"/>
                        </a:solidFill>
                        <a:effectLst/>
                        <a:latin typeface="Calibri"/>
                        <a:ea typeface="Calibri"/>
                        <a:cs typeface="Iskoola Pota"/>
                      </a:endParaRPr>
                    </a:p>
                  </a:txBody>
                  <a:tcPr marL="67567" marR="675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endParaRPr lang="en-US" sz="1200" b="1" dirty="0" smtClean="0">
                        <a:solidFill>
                          <a:schemeClr val="tx1"/>
                        </a:solidFill>
                        <a:effectLst/>
                      </a:endParaRPr>
                    </a:p>
                    <a:p>
                      <a:pPr marL="0" marR="0" algn="ctr">
                        <a:lnSpc>
                          <a:spcPct val="115000"/>
                        </a:lnSpc>
                        <a:spcBef>
                          <a:spcPts val="0"/>
                        </a:spcBef>
                        <a:spcAft>
                          <a:spcPts val="0"/>
                        </a:spcAft>
                      </a:pPr>
                      <a:r>
                        <a:rPr lang="en-US" sz="1200" b="1" dirty="0" smtClean="0">
                          <a:solidFill>
                            <a:schemeClr val="accent6">
                              <a:lumMod val="75000"/>
                            </a:schemeClr>
                          </a:solidFill>
                          <a:effectLst/>
                        </a:rPr>
                        <a:t>-</a:t>
                      </a:r>
                      <a:r>
                        <a:rPr lang="en-US" sz="1200" b="1" dirty="0">
                          <a:solidFill>
                            <a:schemeClr val="accent6">
                              <a:lumMod val="75000"/>
                            </a:schemeClr>
                          </a:solidFill>
                          <a:effectLst/>
                        </a:rPr>
                        <a:t>0.305*</a:t>
                      </a:r>
                    </a:p>
                    <a:p>
                      <a:pPr marL="0" marR="0" algn="ctr">
                        <a:lnSpc>
                          <a:spcPct val="115000"/>
                        </a:lnSpc>
                        <a:spcBef>
                          <a:spcPts val="0"/>
                        </a:spcBef>
                        <a:spcAft>
                          <a:spcPts val="0"/>
                        </a:spcAft>
                      </a:pPr>
                      <a:r>
                        <a:rPr lang="en-US" sz="1200" b="1" dirty="0">
                          <a:solidFill>
                            <a:schemeClr val="tx1"/>
                          </a:solidFill>
                          <a:effectLst/>
                        </a:rPr>
                        <a:t> </a:t>
                      </a:r>
                      <a:endParaRPr lang="en-US" sz="1200" b="1" dirty="0">
                        <a:solidFill>
                          <a:schemeClr val="tx1"/>
                        </a:solidFill>
                        <a:effectLst/>
                        <a:latin typeface="Calibri"/>
                        <a:ea typeface="Calibri"/>
                        <a:cs typeface="Iskoola Pota"/>
                      </a:endParaRPr>
                    </a:p>
                  </a:txBody>
                  <a:tcPr marL="67567" marR="675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endParaRPr lang="en-US" sz="1200" b="1" dirty="0" smtClean="0">
                        <a:solidFill>
                          <a:schemeClr val="tx1"/>
                        </a:solidFill>
                        <a:effectLst/>
                      </a:endParaRPr>
                    </a:p>
                    <a:p>
                      <a:pPr marL="0" marR="0" algn="ctr">
                        <a:lnSpc>
                          <a:spcPct val="115000"/>
                        </a:lnSpc>
                        <a:spcBef>
                          <a:spcPts val="0"/>
                        </a:spcBef>
                        <a:spcAft>
                          <a:spcPts val="0"/>
                        </a:spcAft>
                      </a:pPr>
                      <a:r>
                        <a:rPr lang="en-US" sz="1200" b="1" dirty="0" smtClean="0">
                          <a:solidFill>
                            <a:schemeClr val="tx1"/>
                          </a:solidFill>
                          <a:effectLst/>
                        </a:rPr>
                        <a:t>-</a:t>
                      </a:r>
                      <a:r>
                        <a:rPr lang="en-US" sz="1200" b="1" dirty="0">
                          <a:solidFill>
                            <a:schemeClr val="tx1"/>
                          </a:solidFill>
                          <a:effectLst/>
                        </a:rPr>
                        <a:t>0.093</a:t>
                      </a:r>
                    </a:p>
                    <a:p>
                      <a:pPr marL="0" marR="0" algn="ctr">
                        <a:lnSpc>
                          <a:spcPct val="115000"/>
                        </a:lnSpc>
                        <a:spcBef>
                          <a:spcPts val="0"/>
                        </a:spcBef>
                        <a:spcAft>
                          <a:spcPts val="0"/>
                        </a:spcAft>
                      </a:pPr>
                      <a:r>
                        <a:rPr lang="en-US" sz="1200" b="1" dirty="0">
                          <a:solidFill>
                            <a:schemeClr val="tx1"/>
                          </a:solidFill>
                          <a:effectLst/>
                        </a:rPr>
                        <a:t> </a:t>
                      </a:r>
                      <a:endParaRPr lang="en-US" sz="1200" b="1" dirty="0">
                        <a:solidFill>
                          <a:schemeClr val="tx1"/>
                        </a:solidFill>
                        <a:effectLst/>
                        <a:latin typeface="Calibri"/>
                        <a:ea typeface="Calibri"/>
                        <a:cs typeface="Iskoola Pota"/>
                      </a:endParaRPr>
                    </a:p>
                  </a:txBody>
                  <a:tcPr marL="67567" marR="675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endParaRPr lang="en-US" sz="1200" b="1" dirty="0" smtClean="0">
                        <a:solidFill>
                          <a:schemeClr val="tx1"/>
                        </a:solidFill>
                        <a:effectLst/>
                      </a:endParaRPr>
                    </a:p>
                    <a:p>
                      <a:pPr marL="0" marR="0" algn="ctr">
                        <a:lnSpc>
                          <a:spcPct val="115000"/>
                        </a:lnSpc>
                        <a:spcBef>
                          <a:spcPts val="0"/>
                        </a:spcBef>
                        <a:spcAft>
                          <a:spcPts val="0"/>
                        </a:spcAft>
                      </a:pPr>
                      <a:r>
                        <a:rPr lang="en-US" sz="1200" b="1" dirty="0" smtClean="0">
                          <a:solidFill>
                            <a:schemeClr val="tx1"/>
                          </a:solidFill>
                          <a:effectLst/>
                        </a:rPr>
                        <a:t>0.226</a:t>
                      </a:r>
                      <a:endParaRPr lang="en-US" sz="1200" b="1" dirty="0">
                        <a:solidFill>
                          <a:schemeClr val="tx1"/>
                        </a:solidFill>
                        <a:effectLst/>
                      </a:endParaRPr>
                    </a:p>
                    <a:p>
                      <a:pPr marL="0" marR="0" algn="ctr">
                        <a:lnSpc>
                          <a:spcPct val="115000"/>
                        </a:lnSpc>
                        <a:spcBef>
                          <a:spcPts val="0"/>
                        </a:spcBef>
                        <a:spcAft>
                          <a:spcPts val="0"/>
                        </a:spcAft>
                      </a:pPr>
                      <a:r>
                        <a:rPr lang="en-US" sz="1200" b="1" dirty="0">
                          <a:solidFill>
                            <a:schemeClr val="tx1"/>
                          </a:solidFill>
                          <a:effectLst/>
                        </a:rPr>
                        <a:t> </a:t>
                      </a:r>
                      <a:endParaRPr lang="en-US" sz="1200" b="1" dirty="0">
                        <a:solidFill>
                          <a:schemeClr val="tx1"/>
                        </a:solidFill>
                        <a:effectLst/>
                        <a:latin typeface="Calibri"/>
                        <a:ea typeface="Calibri"/>
                        <a:cs typeface="Iskoola Pota"/>
                      </a:endParaRPr>
                    </a:p>
                  </a:txBody>
                  <a:tcPr marL="67567" marR="675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200" b="1" dirty="0">
                          <a:solidFill>
                            <a:schemeClr val="tx1"/>
                          </a:solidFill>
                          <a:effectLst/>
                        </a:rPr>
                        <a:t>     </a:t>
                      </a:r>
                      <a:endParaRPr lang="en-US" sz="1200" b="1" dirty="0" smtClean="0">
                        <a:solidFill>
                          <a:schemeClr val="tx1"/>
                        </a:solidFill>
                        <a:effectLst/>
                      </a:endParaRPr>
                    </a:p>
                    <a:p>
                      <a:pPr marL="0" marR="0" algn="ctr">
                        <a:lnSpc>
                          <a:spcPct val="115000"/>
                        </a:lnSpc>
                        <a:spcBef>
                          <a:spcPts val="0"/>
                        </a:spcBef>
                        <a:spcAft>
                          <a:spcPts val="0"/>
                        </a:spcAft>
                      </a:pPr>
                      <a:r>
                        <a:rPr lang="en-US" sz="1200" b="1" dirty="0" smtClean="0">
                          <a:solidFill>
                            <a:srgbClr val="CC0099"/>
                          </a:solidFill>
                          <a:effectLst/>
                        </a:rPr>
                        <a:t>  -</a:t>
                      </a:r>
                      <a:r>
                        <a:rPr lang="en-US" sz="1200" b="1" dirty="0">
                          <a:solidFill>
                            <a:srgbClr val="CC0099"/>
                          </a:solidFill>
                          <a:effectLst/>
                        </a:rPr>
                        <a:t>0.537 **</a:t>
                      </a:r>
                    </a:p>
                    <a:p>
                      <a:pPr marL="0" marR="0" algn="ctr">
                        <a:lnSpc>
                          <a:spcPct val="115000"/>
                        </a:lnSpc>
                        <a:spcBef>
                          <a:spcPts val="0"/>
                        </a:spcBef>
                        <a:spcAft>
                          <a:spcPts val="0"/>
                        </a:spcAft>
                      </a:pPr>
                      <a:r>
                        <a:rPr lang="en-US" sz="1200" b="1" dirty="0">
                          <a:solidFill>
                            <a:schemeClr val="tx1"/>
                          </a:solidFill>
                          <a:effectLst/>
                        </a:rPr>
                        <a:t> </a:t>
                      </a:r>
                      <a:endParaRPr lang="en-US" sz="1200" b="1" dirty="0">
                        <a:solidFill>
                          <a:schemeClr val="tx1"/>
                        </a:solidFill>
                        <a:effectLst/>
                        <a:latin typeface="Calibri"/>
                        <a:ea typeface="Calibri"/>
                        <a:cs typeface="Iskoola Pota"/>
                      </a:endParaRPr>
                    </a:p>
                  </a:txBody>
                  <a:tcPr marL="67567" marR="675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endParaRPr lang="en-US" sz="1200" b="1" dirty="0" smtClean="0">
                        <a:solidFill>
                          <a:schemeClr val="tx1"/>
                        </a:solidFill>
                        <a:effectLst/>
                      </a:endParaRPr>
                    </a:p>
                    <a:p>
                      <a:pPr marL="0" marR="0" algn="ctr">
                        <a:lnSpc>
                          <a:spcPct val="115000"/>
                        </a:lnSpc>
                        <a:spcBef>
                          <a:spcPts val="0"/>
                        </a:spcBef>
                        <a:spcAft>
                          <a:spcPts val="0"/>
                        </a:spcAft>
                      </a:pPr>
                      <a:r>
                        <a:rPr lang="en-US" sz="1200" b="1" dirty="0" smtClean="0">
                          <a:solidFill>
                            <a:schemeClr val="tx1"/>
                          </a:solidFill>
                          <a:effectLst/>
                        </a:rPr>
                        <a:t>0.160</a:t>
                      </a:r>
                      <a:endParaRPr lang="en-US" sz="1200" b="1" dirty="0">
                        <a:solidFill>
                          <a:schemeClr val="tx1"/>
                        </a:solidFill>
                        <a:effectLst/>
                      </a:endParaRPr>
                    </a:p>
                    <a:p>
                      <a:pPr marL="0" marR="0" algn="ctr">
                        <a:lnSpc>
                          <a:spcPct val="115000"/>
                        </a:lnSpc>
                        <a:spcBef>
                          <a:spcPts val="0"/>
                        </a:spcBef>
                        <a:spcAft>
                          <a:spcPts val="0"/>
                        </a:spcAft>
                      </a:pPr>
                      <a:r>
                        <a:rPr lang="en-US" sz="1200" b="1" dirty="0">
                          <a:solidFill>
                            <a:schemeClr val="tx1"/>
                          </a:solidFill>
                          <a:effectLst/>
                        </a:rPr>
                        <a:t> </a:t>
                      </a:r>
                      <a:endParaRPr lang="en-US" sz="1200" b="1" dirty="0">
                        <a:solidFill>
                          <a:schemeClr val="tx1"/>
                        </a:solidFill>
                        <a:effectLst/>
                        <a:latin typeface="Calibri"/>
                        <a:ea typeface="Calibri"/>
                        <a:cs typeface="Iskoola Pota"/>
                      </a:endParaRPr>
                    </a:p>
                  </a:txBody>
                  <a:tcPr marL="67567" marR="675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endParaRPr lang="en-US" sz="1200" b="1" dirty="0" smtClean="0">
                        <a:solidFill>
                          <a:schemeClr val="tx1"/>
                        </a:solidFill>
                        <a:effectLst/>
                      </a:endParaRPr>
                    </a:p>
                    <a:p>
                      <a:pPr marL="0" marR="0" algn="ctr">
                        <a:lnSpc>
                          <a:spcPct val="115000"/>
                        </a:lnSpc>
                        <a:spcBef>
                          <a:spcPts val="0"/>
                        </a:spcBef>
                        <a:spcAft>
                          <a:spcPts val="0"/>
                        </a:spcAft>
                      </a:pPr>
                      <a:r>
                        <a:rPr lang="en-US" sz="1200" b="1" dirty="0" smtClean="0">
                          <a:solidFill>
                            <a:schemeClr val="tx1"/>
                          </a:solidFill>
                          <a:effectLst/>
                        </a:rPr>
                        <a:t>0.208</a:t>
                      </a:r>
                      <a:endParaRPr lang="en-US" sz="1200" b="1" dirty="0">
                        <a:solidFill>
                          <a:schemeClr val="tx1"/>
                        </a:solidFill>
                        <a:effectLst/>
                      </a:endParaRPr>
                    </a:p>
                    <a:p>
                      <a:pPr marL="0" marR="0" algn="ctr">
                        <a:lnSpc>
                          <a:spcPct val="115000"/>
                        </a:lnSpc>
                        <a:spcBef>
                          <a:spcPts val="0"/>
                        </a:spcBef>
                        <a:spcAft>
                          <a:spcPts val="0"/>
                        </a:spcAft>
                      </a:pPr>
                      <a:r>
                        <a:rPr lang="en-US" sz="1200" b="1" dirty="0">
                          <a:solidFill>
                            <a:schemeClr val="tx1"/>
                          </a:solidFill>
                          <a:effectLst/>
                        </a:rPr>
                        <a:t> </a:t>
                      </a:r>
                      <a:endParaRPr lang="en-US" sz="1200" b="1" dirty="0">
                        <a:solidFill>
                          <a:schemeClr val="tx1"/>
                        </a:solidFill>
                        <a:effectLst/>
                        <a:latin typeface="Calibri"/>
                        <a:ea typeface="Calibri"/>
                        <a:cs typeface="Iskoola Pota"/>
                      </a:endParaRPr>
                    </a:p>
                  </a:txBody>
                  <a:tcPr marL="67567" marR="675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6" name="Google Shape;77;p5"/>
          <p:cNvSpPr txBox="1">
            <a:spLocks noGrp="1"/>
          </p:cNvSpPr>
          <p:nvPr>
            <p:ph type="ftr" idx="11"/>
          </p:nvPr>
        </p:nvSpPr>
        <p:spPr>
          <a:xfrm>
            <a:off x="1040674" y="6491261"/>
            <a:ext cx="10110651"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Agricultural Sciences Undergraduate Research Symposium 2023 </a:t>
            </a:r>
            <a:endParaRPr dirty="0"/>
          </a:p>
        </p:txBody>
      </p:sp>
      <p:sp>
        <p:nvSpPr>
          <p:cNvPr id="7" name="TextBox 6"/>
          <p:cNvSpPr txBox="1"/>
          <p:nvPr/>
        </p:nvSpPr>
        <p:spPr>
          <a:xfrm>
            <a:off x="9326881" y="163922"/>
            <a:ext cx="2695232" cy="307777"/>
          </a:xfrm>
          <a:prstGeom prst="rect">
            <a:avLst/>
          </a:prstGeom>
          <a:solidFill>
            <a:schemeClr val="bg1"/>
          </a:solidFill>
        </p:spPr>
        <p:txBody>
          <a:bodyPr wrap="square" rtlCol="0">
            <a:spAutoFit/>
          </a:bodyPr>
          <a:lstStyle/>
          <a:p>
            <a:r>
              <a:rPr lang="en-US" dirty="0" smtClean="0"/>
              <a:t>Result and discussion </a:t>
            </a:r>
            <a:r>
              <a:rPr lang="en-US" dirty="0" err="1" smtClean="0"/>
              <a:t>cont</a:t>
            </a:r>
            <a:r>
              <a:rPr lang="en-US" dirty="0" smtClean="0"/>
              <a:t>….</a:t>
            </a:r>
            <a:endParaRPr lang="en-US" dirty="0"/>
          </a:p>
        </p:txBody>
      </p:sp>
    </p:spTree>
    <p:extLst>
      <p:ext uri="{BB962C8B-B14F-4D97-AF65-F5344CB8AC3E}">
        <p14:creationId xmlns:p14="http://schemas.microsoft.com/office/powerpoint/2010/main" val="765327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0288" y="445861"/>
            <a:ext cx="9282340" cy="1179513"/>
          </a:xfrm>
        </p:spPr>
        <p:txBody>
          <a:bodyPr>
            <a:normAutofit/>
          </a:bodyPr>
          <a:lstStyle/>
          <a:p>
            <a:r>
              <a:rPr lang="en-US" sz="3200" dirty="0" smtClean="0"/>
              <a:t>According to the literature……</a:t>
            </a:r>
            <a:endParaRPr lang="en-US" sz="3200" dirty="0"/>
          </a:p>
        </p:txBody>
      </p:sp>
      <p:sp>
        <p:nvSpPr>
          <p:cNvPr id="3" name="Text Placeholder 2"/>
          <p:cNvSpPr>
            <a:spLocks noGrp="1"/>
          </p:cNvSpPr>
          <p:nvPr>
            <p:ph type="body" idx="1"/>
          </p:nvPr>
        </p:nvSpPr>
        <p:spPr>
          <a:xfrm>
            <a:off x="274320" y="1227909"/>
            <a:ext cx="11769634" cy="4912478"/>
          </a:xfrm>
        </p:spPr>
        <p:txBody>
          <a:bodyPr>
            <a:normAutofit fontScale="77500" lnSpcReduction="20000"/>
          </a:bodyPr>
          <a:lstStyle/>
          <a:p>
            <a:pPr algn="just"/>
            <a:r>
              <a:rPr lang="en-US" dirty="0"/>
              <a:t>Available potassium is low at extremely acidic soils due to the different reactions in the soil which fix the nutrients and transform them to the state that is unavailable for the plants (</a:t>
            </a:r>
            <a:r>
              <a:rPr lang="en-US" dirty="0">
                <a:latin typeface="Calibri" pitchFamily="34" charset="0"/>
                <a:cs typeface="Calibri" pitchFamily="34" charset="0"/>
              </a:rPr>
              <a:t>Brady and Weil, 2002) </a:t>
            </a:r>
            <a:endParaRPr lang="en-US" dirty="0"/>
          </a:p>
          <a:p>
            <a:pPr marL="0" indent="0" algn="just">
              <a:buNone/>
            </a:pPr>
            <a:endParaRPr lang="en-US" dirty="0">
              <a:latin typeface="Calibri" pitchFamily="34" charset="0"/>
              <a:cs typeface="Calibri" pitchFamily="34" charset="0"/>
            </a:endParaRPr>
          </a:p>
          <a:p>
            <a:pPr algn="just"/>
            <a:r>
              <a:rPr lang="en-US" dirty="0">
                <a:latin typeface="Calibri" pitchFamily="34" charset="0"/>
                <a:cs typeface="Calibri" pitchFamily="34" charset="0"/>
              </a:rPr>
              <a:t>High lime required soils,  having  the  lowest  pH  and  consequently  the productivity decreases over time (Crawford </a:t>
            </a:r>
            <a:r>
              <a:rPr lang="en-US" i="1" dirty="0">
                <a:latin typeface="Calibri" pitchFamily="34" charset="0"/>
                <a:cs typeface="Calibri" pitchFamily="34" charset="0"/>
              </a:rPr>
              <a:t>et al</a:t>
            </a:r>
            <a:r>
              <a:rPr lang="en-US" dirty="0">
                <a:latin typeface="Calibri" pitchFamily="34" charset="0"/>
                <a:cs typeface="Calibri" pitchFamily="34" charset="0"/>
              </a:rPr>
              <a:t>., 2008) </a:t>
            </a:r>
          </a:p>
          <a:p>
            <a:pPr marL="0" indent="0" algn="just">
              <a:buNone/>
            </a:pPr>
            <a:endParaRPr lang="en-US" dirty="0">
              <a:latin typeface="Calibri" pitchFamily="34" charset="0"/>
              <a:cs typeface="Calibri" pitchFamily="34" charset="0"/>
            </a:endParaRPr>
          </a:p>
          <a:p>
            <a:pPr algn="just"/>
            <a:r>
              <a:rPr lang="en-US" dirty="0">
                <a:latin typeface="Calibri" pitchFamily="34" charset="0"/>
                <a:cs typeface="Calibri" pitchFamily="34" charset="0"/>
              </a:rPr>
              <a:t>Increased the pH after liming significantly (</a:t>
            </a:r>
            <a:r>
              <a:rPr lang="en-US" dirty="0" err="1">
                <a:latin typeface="Calibri" pitchFamily="34" charset="0"/>
                <a:cs typeface="Calibri" pitchFamily="34" charset="0"/>
              </a:rPr>
              <a:t>Rajarathna</a:t>
            </a:r>
            <a:r>
              <a:rPr lang="en-US" dirty="0">
                <a:latin typeface="Calibri" pitchFamily="34" charset="0"/>
                <a:cs typeface="Calibri" pitchFamily="34" charset="0"/>
              </a:rPr>
              <a:t> </a:t>
            </a:r>
            <a:r>
              <a:rPr lang="en-US" i="1" dirty="0">
                <a:latin typeface="Calibri" pitchFamily="34" charset="0"/>
                <a:cs typeface="Calibri" pitchFamily="34" charset="0"/>
              </a:rPr>
              <a:t>et al., </a:t>
            </a:r>
            <a:r>
              <a:rPr lang="en-US" dirty="0">
                <a:latin typeface="Calibri" pitchFamily="34" charset="0"/>
                <a:cs typeface="Calibri" pitchFamily="34" charset="0"/>
              </a:rPr>
              <a:t>2014)</a:t>
            </a:r>
          </a:p>
          <a:p>
            <a:pPr algn="just"/>
            <a:endParaRPr lang="en-US" dirty="0">
              <a:latin typeface="Calibri" pitchFamily="34" charset="0"/>
              <a:cs typeface="Calibri" pitchFamily="34" charset="0"/>
            </a:endParaRPr>
          </a:p>
          <a:p>
            <a:pPr algn="just"/>
            <a:r>
              <a:rPr lang="en-US" dirty="0">
                <a:latin typeface="Calibri" pitchFamily="34" charset="0"/>
                <a:cs typeface="Calibri" pitchFamily="34" charset="0"/>
              </a:rPr>
              <a:t>S</a:t>
            </a:r>
            <a:r>
              <a:rPr lang="en-US" dirty="0"/>
              <a:t>trongly acidic solution will have high conductivity since the pH is a measure of the concentration of the Hydrogen ions, for an acidic solution, the lower the pH the greater the conductivity</a:t>
            </a:r>
            <a:r>
              <a:rPr lang="en-US" dirty="0">
                <a:latin typeface="Calibri" pitchFamily="34" charset="0"/>
                <a:cs typeface="Calibri" pitchFamily="34" charset="0"/>
              </a:rPr>
              <a:t> (</a:t>
            </a:r>
            <a:r>
              <a:rPr lang="en-US" dirty="0" err="1">
                <a:latin typeface="Calibri" pitchFamily="34" charset="0"/>
                <a:cs typeface="Calibri" pitchFamily="34" charset="0"/>
              </a:rPr>
              <a:t>Sahoo</a:t>
            </a:r>
            <a:r>
              <a:rPr lang="en-US" dirty="0">
                <a:latin typeface="Calibri" pitchFamily="34" charset="0"/>
                <a:cs typeface="Calibri" pitchFamily="34" charset="0"/>
              </a:rPr>
              <a:t>, 2014)  </a:t>
            </a:r>
          </a:p>
          <a:p>
            <a:pPr algn="just"/>
            <a:endParaRPr lang="en-US" dirty="0">
              <a:latin typeface="Calibri" pitchFamily="34" charset="0"/>
              <a:cs typeface="Calibri" pitchFamily="34" charset="0"/>
            </a:endParaRPr>
          </a:p>
          <a:p>
            <a:pPr algn="just"/>
            <a:r>
              <a:rPr lang="en-US" dirty="0" err="1">
                <a:latin typeface="Calibri" pitchFamily="34" charset="0"/>
                <a:cs typeface="Calibri" pitchFamily="34" charset="0"/>
              </a:rPr>
              <a:t>Cation</a:t>
            </a:r>
            <a:r>
              <a:rPr lang="en-US" dirty="0">
                <a:latin typeface="Calibri" pitchFamily="34" charset="0"/>
                <a:cs typeface="Calibri" pitchFamily="34" charset="0"/>
              </a:rPr>
              <a:t> exchange capacity represents the total amount of exchangeable </a:t>
            </a:r>
            <a:r>
              <a:rPr lang="en-US" dirty="0" err="1">
                <a:latin typeface="Calibri" pitchFamily="34" charset="0"/>
                <a:cs typeface="Calibri" pitchFamily="34" charset="0"/>
              </a:rPr>
              <a:t>cations</a:t>
            </a:r>
            <a:r>
              <a:rPr lang="en-US" dirty="0">
                <a:latin typeface="Calibri" pitchFamily="34" charset="0"/>
                <a:cs typeface="Calibri" pitchFamily="34" charset="0"/>
              </a:rPr>
              <a:t> that a soil can adsorb to its surfaces at the actual pH of the soil (Brady and Weil, 2016) </a:t>
            </a:r>
          </a:p>
          <a:p>
            <a:endParaRPr lang="en-US"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17</a:t>
            </a:fld>
            <a:endParaRPr lang="en-US"/>
          </a:p>
        </p:txBody>
      </p:sp>
      <p:sp>
        <p:nvSpPr>
          <p:cNvPr id="5" name="Google Shape;77;p5"/>
          <p:cNvSpPr txBox="1">
            <a:spLocks noGrp="1"/>
          </p:cNvSpPr>
          <p:nvPr>
            <p:ph type="ftr" idx="11"/>
          </p:nvPr>
        </p:nvSpPr>
        <p:spPr>
          <a:xfrm>
            <a:off x="1040674" y="6491261"/>
            <a:ext cx="10110651"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Agricultural Sciences Undergraduate Research Symposium 2023 </a:t>
            </a:r>
            <a:endParaRPr dirty="0"/>
          </a:p>
        </p:txBody>
      </p:sp>
      <p:sp>
        <p:nvSpPr>
          <p:cNvPr id="6" name="TextBox 5"/>
          <p:cNvSpPr txBox="1"/>
          <p:nvPr/>
        </p:nvSpPr>
        <p:spPr>
          <a:xfrm>
            <a:off x="9326881" y="163922"/>
            <a:ext cx="2695232" cy="307777"/>
          </a:xfrm>
          <a:prstGeom prst="rect">
            <a:avLst/>
          </a:prstGeom>
          <a:solidFill>
            <a:schemeClr val="bg1"/>
          </a:solidFill>
        </p:spPr>
        <p:txBody>
          <a:bodyPr wrap="square" rtlCol="0">
            <a:spAutoFit/>
          </a:bodyPr>
          <a:lstStyle/>
          <a:p>
            <a:r>
              <a:rPr lang="en-US" dirty="0" smtClean="0"/>
              <a:t>Result and discussion </a:t>
            </a:r>
            <a:r>
              <a:rPr lang="en-US" dirty="0" err="1" smtClean="0"/>
              <a:t>cont</a:t>
            </a:r>
            <a:r>
              <a:rPr lang="en-US" dirty="0" smtClean="0"/>
              <a:t>….</a:t>
            </a:r>
            <a:endParaRPr lang="en-US" dirty="0"/>
          </a:p>
        </p:txBody>
      </p:sp>
    </p:spTree>
    <p:extLst>
      <p:ext uri="{BB962C8B-B14F-4D97-AF65-F5344CB8AC3E}">
        <p14:creationId xmlns:p14="http://schemas.microsoft.com/office/powerpoint/2010/main" val="21173184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7360" y="249918"/>
            <a:ext cx="10454639" cy="991053"/>
          </a:xfrm>
        </p:spPr>
        <p:txBody>
          <a:bodyPr>
            <a:normAutofit fontScale="90000"/>
          </a:bodyPr>
          <a:lstStyle/>
          <a:p>
            <a:pPr algn="ctr"/>
            <a:r>
              <a:rPr lang="en-US" dirty="0"/>
              <a:t/>
            </a:r>
            <a:br>
              <a:rPr lang="en-US" dirty="0"/>
            </a:br>
            <a:r>
              <a:rPr lang="en-US" sz="3100" dirty="0"/>
              <a:t>Regression analysis between initial pH and </a:t>
            </a:r>
            <a:r>
              <a:rPr lang="en-US" sz="3100" dirty="0" smtClean="0"/>
              <a:t>soil </a:t>
            </a:r>
            <a:r>
              <a:rPr lang="en-US" sz="3100" dirty="0"/>
              <a:t>chemical properties</a:t>
            </a:r>
            <a:br>
              <a:rPr lang="en-US" sz="3100" dirty="0"/>
            </a:br>
            <a:endParaRPr lang="en-US" sz="3100" dirty="0"/>
          </a:p>
        </p:txBody>
      </p:sp>
      <p:sp>
        <p:nvSpPr>
          <p:cNvPr id="3" name="Text Placeholder 2"/>
          <p:cNvSpPr>
            <a:spLocks noGrp="1"/>
          </p:cNvSpPr>
          <p:nvPr>
            <p:ph type="body" idx="1"/>
          </p:nvPr>
        </p:nvSpPr>
        <p:spPr>
          <a:xfrm>
            <a:off x="300445" y="1214846"/>
            <a:ext cx="11717383" cy="4925541"/>
          </a:xfrm>
        </p:spPr>
        <p:txBody>
          <a:bodyPr/>
          <a:lstStyle/>
          <a:p>
            <a:pPr marL="114300" indent="0">
              <a:buNone/>
            </a:pPr>
            <a:endParaRPr lang="en-US"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18</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1618052842"/>
              </p:ext>
            </p:extLst>
          </p:nvPr>
        </p:nvGraphicFramePr>
        <p:xfrm>
          <a:off x="394063" y="1270884"/>
          <a:ext cx="5144587" cy="2531789"/>
        </p:xfrm>
        <a:graphic>
          <a:graphicData uri="http://schemas.openxmlformats.org/presentationml/2006/ole">
            <mc:AlternateContent xmlns:mc="http://schemas.openxmlformats.org/markup-compatibility/2006">
              <mc:Choice xmlns:v="urn:schemas-microsoft-com:vml" Requires="v">
                <p:oleObj spid="_x0000_s1171" name="Graph" r:id="rId3" imgW="5486400" imgH="3657600" progId="MtbGraph.Document">
                  <p:embed/>
                </p:oleObj>
              </mc:Choice>
              <mc:Fallback>
                <p:oleObj name="Graph" r:id="rId3" imgW="5486400" imgH="3657600" progId="MtbGraph.Document">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4063" y="1270884"/>
                        <a:ext cx="5144587" cy="2531789"/>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965952710"/>
              </p:ext>
            </p:extLst>
          </p:nvPr>
        </p:nvGraphicFramePr>
        <p:xfrm>
          <a:off x="6126481" y="1256653"/>
          <a:ext cx="5368834" cy="2583828"/>
        </p:xfrm>
        <a:graphic>
          <a:graphicData uri="http://schemas.openxmlformats.org/presentationml/2006/ole">
            <mc:AlternateContent xmlns:mc="http://schemas.openxmlformats.org/markup-compatibility/2006">
              <mc:Choice xmlns:v="urn:schemas-microsoft-com:vml" Requires="v">
                <p:oleObj spid="_x0000_s1172" name="Graph" r:id="rId5" imgW="5486400" imgH="3657600" progId="MtbGraph.Document">
                  <p:embed/>
                </p:oleObj>
              </mc:Choice>
              <mc:Fallback>
                <p:oleObj name="Graph" r:id="rId5" imgW="5486400" imgH="3657600" progId="MtbGraph.Document">
                  <p:embed/>
                  <p:pic>
                    <p:nvPicPr>
                      <p:cNvPr id="0"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26481" y="1256653"/>
                        <a:ext cx="5368834" cy="2583828"/>
                      </a:xfrm>
                      <a:prstGeom prst="rect">
                        <a:avLst/>
                      </a:prstGeom>
                      <a:noFill/>
                      <a:ln>
                        <a:noFill/>
                      </a:ln>
                    </p:spPr>
                  </p:pic>
                </p:oleObj>
              </mc:Fallback>
            </mc:AlternateContent>
          </a:graphicData>
        </a:graphic>
      </p:graphicFrame>
      <p:sp>
        <p:nvSpPr>
          <p:cNvPr id="7" name="Text Box 3"/>
          <p:cNvSpPr txBox="1"/>
          <p:nvPr/>
        </p:nvSpPr>
        <p:spPr>
          <a:xfrm>
            <a:off x="1147353" y="2839076"/>
            <a:ext cx="1425575" cy="596265"/>
          </a:xfrm>
          <a:prstGeom prst="rect">
            <a:avLst/>
          </a:prstGeom>
          <a:solidFill>
            <a:sysClr val="window" lastClr="FFFFFF"/>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1100" b="1" dirty="0">
                <a:latin typeface="Times New Roman"/>
                <a:ea typeface="Calibri"/>
                <a:cs typeface="Times New Roman"/>
              </a:rPr>
              <a:t>y</a:t>
            </a:r>
            <a:r>
              <a:rPr lang="en-US" sz="1100" b="1" dirty="0" smtClean="0">
                <a:effectLst/>
                <a:latin typeface="Times New Roman"/>
                <a:ea typeface="Calibri"/>
                <a:cs typeface="Times New Roman"/>
              </a:rPr>
              <a:t> </a:t>
            </a:r>
            <a:r>
              <a:rPr lang="en-US" sz="1100" b="1" dirty="0">
                <a:effectLst/>
                <a:latin typeface="Times New Roman"/>
                <a:ea typeface="Calibri"/>
                <a:cs typeface="Times New Roman"/>
              </a:rPr>
              <a:t>= 6.22 - 8.63 X</a:t>
            </a:r>
            <a:endParaRPr lang="en-US" sz="1100" dirty="0">
              <a:effectLst/>
              <a:latin typeface="Calibri"/>
              <a:ea typeface="Calibri"/>
              <a:cs typeface="Times New Roman"/>
            </a:endParaRPr>
          </a:p>
          <a:p>
            <a:pPr marL="0" marR="0">
              <a:lnSpc>
                <a:spcPct val="115000"/>
              </a:lnSpc>
              <a:spcBef>
                <a:spcPts val="0"/>
              </a:spcBef>
              <a:spcAft>
                <a:spcPts val="1000"/>
              </a:spcAft>
            </a:pPr>
            <a:r>
              <a:rPr lang="en-US" sz="1200" b="1" dirty="0">
                <a:effectLst/>
                <a:latin typeface="Times New Roman"/>
                <a:ea typeface="Calibri"/>
                <a:cs typeface="Times New Roman"/>
              </a:rPr>
              <a:t>R</a:t>
            </a:r>
            <a:r>
              <a:rPr lang="en-US" sz="1200" b="1" baseline="30000" dirty="0">
                <a:effectLst/>
                <a:latin typeface="Times New Roman"/>
                <a:ea typeface="Calibri"/>
                <a:cs typeface="Times New Roman"/>
              </a:rPr>
              <a:t>2 </a:t>
            </a:r>
            <a:r>
              <a:rPr lang="en-US" sz="1200" b="1" dirty="0">
                <a:effectLst/>
                <a:latin typeface="Times New Roman"/>
                <a:ea typeface="Calibri"/>
                <a:cs typeface="Times New Roman"/>
              </a:rPr>
              <a:t>= -0.338</a:t>
            </a:r>
            <a:endParaRPr lang="en-US" sz="1100" dirty="0">
              <a:effectLst/>
              <a:latin typeface="Calibri"/>
              <a:ea typeface="Calibri"/>
              <a:cs typeface="Times New Roman"/>
            </a:endParaRPr>
          </a:p>
          <a:p>
            <a:pPr marL="0" marR="0">
              <a:lnSpc>
                <a:spcPct val="115000"/>
              </a:lnSpc>
              <a:spcBef>
                <a:spcPts val="0"/>
              </a:spcBef>
              <a:spcAft>
                <a:spcPts val="1000"/>
              </a:spcAft>
            </a:pPr>
            <a:r>
              <a:rPr lang="en-US" sz="1100" dirty="0">
                <a:effectLst/>
                <a:latin typeface="Calibri"/>
                <a:ea typeface="Calibri"/>
                <a:cs typeface="Times New Roman"/>
              </a:rPr>
              <a:t> </a:t>
            </a:r>
          </a:p>
          <a:p>
            <a:pPr marL="0" marR="0">
              <a:lnSpc>
                <a:spcPct val="115000"/>
              </a:lnSpc>
              <a:spcBef>
                <a:spcPts val="0"/>
              </a:spcBef>
              <a:spcAft>
                <a:spcPts val="1000"/>
              </a:spcAft>
            </a:pPr>
            <a:r>
              <a:rPr lang="en-US" sz="1100" dirty="0">
                <a:effectLst/>
                <a:latin typeface="Calibri"/>
                <a:ea typeface="Calibri"/>
                <a:cs typeface="Times New Roman"/>
              </a:rPr>
              <a:t> </a:t>
            </a:r>
          </a:p>
          <a:p>
            <a:pPr marL="0" marR="0">
              <a:lnSpc>
                <a:spcPct val="115000"/>
              </a:lnSpc>
              <a:spcBef>
                <a:spcPts val="0"/>
              </a:spcBef>
              <a:spcAft>
                <a:spcPts val="1000"/>
              </a:spcAft>
            </a:pPr>
            <a:r>
              <a:rPr lang="en-US" sz="1100" dirty="0">
                <a:effectLst/>
                <a:latin typeface="Calibri"/>
                <a:ea typeface="Calibri"/>
                <a:cs typeface="Times New Roman"/>
              </a:rPr>
              <a:t> </a:t>
            </a:r>
          </a:p>
        </p:txBody>
      </p:sp>
      <p:sp>
        <p:nvSpPr>
          <p:cNvPr id="8" name="Text Box 6"/>
          <p:cNvSpPr txBox="1"/>
          <p:nvPr/>
        </p:nvSpPr>
        <p:spPr>
          <a:xfrm>
            <a:off x="9359538" y="2739364"/>
            <a:ext cx="1524000" cy="691977"/>
          </a:xfrm>
          <a:prstGeom prst="rect">
            <a:avLst/>
          </a:prstGeom>
          <a:solidFill>
            <a:sysClr val="window" lastClr="FFFFFF"/>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1200" b="1" dirty="0">
                <a:effectLst/>
                <a:latin typeface="Times New Roman"/>
                <a:ea typeface="Calibri"/>
                <a:cs typeface="Times New Roman"/>
              </a:rPr>
              <a:t>Y=  5.44 + 0.00154x</a:t>
            </a:r>
            <a:endParaRPr lang="en-US" sz="1100" dirty="0">
              <a:effectLst/>
              <a:latin typeface="Calibri"/>
              <a:ea typeface="Calibri"/>
              <a:cs typeface="Times New Roman"/>
            </a:endParaRPr>
          </a:p>
          <a:p>
            <a:pPr marL="0" marR="0">
              <a:lnSpc>
                <a:spcPct val="115000"/>
              </a:lnSpc>
              <a:spcBef>
                <a:spcPts val="0"/>
              </a:spcBef>
              <a:spcAft>
                <a:spcPts val="1000"/>
              </a:spcAft>
            </a:pPr>
            <a:r>
              <a:rPr lang="en-US" sz="1100" b="1" dirty="0">
                <a:effectLst/>
                <a:latin typeface="Times New Roman"/>
                <a:ea typeface="Calibri"/>
                <a:cs typeface="Times New Roman"/>
              </a:rPr>
              <a:t>R</a:t>
            </a:r>
            <a:r>
              <a:rPr lang="en-US" sz="1100" b="1" baseline="30000" dirty="0">
                <a:effectLst/>
                <a:latin typeface="Times New Roman"/>
                <a:ea typeface="Calibri"/>
                <a:cs typeface="Times New Roman"/>
              </a:rPr>
              <a:t>2</a:t>
            </a:r>
            <a:r>
              <a:rPr lang="en-US" sz="1100" b="1" dirty="0">
                <a:effectLst/>
                <a:latin typeface="Times New Roman"/>
                <a:ea typeface="Calibri"/>
                <a:cs typeface="Times New Roman"/>
              </a:rPr>
              <a:t>= 0.168        </a:t>
            </a:r>
            <a:endParaRPr lang="en-US" sz="1100" dirty="0">
              <a:effectLst/>
              <a:latin typeface="Calibri"/>
              <a:ea typeface="Calibri"/>
              <a:cs typeface="Times New Roman"/>
            </a:endParaRPr>
          </a:p>
          <a:p>
            <a:pPr marL="0" marR="0">
              <a:lnSpc>
                <a:spcPct val="115000"/>
              </a:lnSpc>
              <a:spcBef>
                <a:spcPts val="0"/>
              </a:spcBef>
              <a:spcAft>
                <a:spcPts val="1000"/>
              </a:spcAft>
            </a:pPr>
            <a:r>
              <a:rPr lang="en-US" sz="1100" dirty="0">
                <a:effectLst/>
                <a:latin typeface="Calibri"/>
                <a:ea typeface="Calibri"/>
                <a:cs typeface="Times New Roman"/>
              </a:rPr>
              <a:t> </a:t>
            </a:r>
          </a:p>
          <a:p>
            <a:pPr marL="0" marR="0">
              <a:lnSpc>
                <a:spcPct val="115000"/>
              </a:lnSpc>
              <a:spcBef>
                <a:spcPts val="0"/>
              </a:spcBef>
              <a:spcAft>
                <a:spcPts val="1000"/>
              </a:spcAft>
            </a:pPr>
            <a:r>
              <a:rPr lang="en-US" sz="1100" dirty="0">
                <a:effectLst/>
                <a:latin typeface="Calibri"/>
                <a:ea typeface="Calibri"/>
                <a:cs typeface="Times New Roman"/>
              </a:rPr>
              <a:t> </a:t>
            </a:r>
          </a:p>
          <a:p>
            <a:pPr marL="0" marR="0">
              <a:lnSpc>
                <a:spcPct val="115000"/>
              </a:lnSpc>
              <a:spcBef>
                <a:spcPts val="0"/>
              </a:spcBef>
              <a:spcAft>
                <a:spcPts val="1000"/>
              </a:spcAft>
            </a:pPr>
            <a:r>
              <a:rPr lang="en-US" sz="1100" dirty="0">
                <a:effectLst/>
                <a:latin typeface="Calibri"/>
                <a:ea typeface="Calibri"/>
                <a:cs typeface="Times New Roman"/>
              </a:rPr>
              <a:t> </a:t>
            </a:r>
          </a:p>
        </p:txBody>
      </p:sp>
      <p:graphicFrame>
        <p:nvGraphicFramePr>
          <p:cNvPr id="9" name="Object 8"/>
          <p:cNvGraphicFramePr>
            <a:graphicFrameLocks noChangeAspect="1"/>
          </p:cNvGraphicFramePr>
          <p:nvPr>
            <p:extLst>
              <p:ext uri="{D42A27DB-BD31-4B8C-83A1-F6EECF244321}">
                <p14:modId xmlns:p14="http://schemas.microsoft.com/office/powerpoint/2010/main" val="1945613969"/>
              </p:ext>
            </p:extLst>
          </p:nvPr>
        </p:nvGraphicFramePr>
        <p:xfrm>
          <a:off x="381363" y="3812337"/>
          <a:ext cx="5144226" cy="2710826"/>
        </p:xfrm>
        <a:graphic>
          <a:graphicData uri="http://schemas.openxmlformats.org/presentationml/2006/ole">
            <mc:AlternateContent xmlns:mc="http://schemas.openxmlformats.org/markup-compatibility/2006">
              <mc:Choice xmlns:v="urn:schemas-microsoft-com:vml" Requires="v">
                <p:oleObj spid="_x0000_s1173" name="Graph" r:id="rId7" imgW="5486400" imgH="3657600" progId="MtbGraph.Document">
                  <p:embed/>
                </p:oleObj>
              </mc:Choice>
              <mc:Fallback>
                <p:oleObj name="Graph" r:id="rId7" imgW="5486400" imgH="3657600" progId="MtbGraph.Document">
                  <p:embed/>
                  <p:pic>
                    <p:nvPicPr>
                      <p:cNvPr id="0" name="Object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1363" y="3812337"/>
                        <a:ext cx="5144226" cy="2710826"/>
                      </a:xfrm>
                      <a:prstGeom prst="rect">
                        <a:avLst/>
                      </a:prstGeom>
                      <a:noFill/>
                      <a:ln>
                        <a:noFill/>
                      </a:ln>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052881645"/>
              </p:ext>
            </p:extLst>
          </p:nvPr>
        </p:nvGraphicFramePr>
        <p:xfrm>
          <a:off x="6139543" y="3853543"/>
          <a:ext cx="5355771" cy="2638872"/>
        </p:xfrm>
        <a:graphic>
          <a:graphicData uri="http://schemas.openxmlformats.org/presentationml/2006/ole">
            <mc:AlternateContent xmlns:mc="http://schemas.openxmlformats.org/markup-compatibility/2006">
              <mc:Choice xmlns:v="urn:schemas-microsoft-com:vml" Requires="v">
                <p:oleObj spid="_x0000_s1174" name="Graph" r:id="rId9" imgW="5486400" imgH="3657600" progId="MtbGraph.Document">
                  <p:embed/>
                </p:oleObj>
              </mc:Choice>
              <mc:Fallback>
                <p:oleObj name="Graph" r:id="rId9" imgW="5486400" imgH="3657600" progId="MtbGraph.Document">
                  <p:embed/>
                  <p:pic>
                    <p:nvPicPr>
                      <p:cNvPr id="0" name="Object 1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39543" y="3853543"/>
                        <a:ext cx="5355771" cy="2638872"/>
                      </a:xfrm>
                      <a:prstGeom prst="rect">
                        <a:avLst/>
                      </a:prstGeom>
                      <a:noFill/>
                      <a:ln>
                        <a:noFill/>
                      </a:ln>
                    </p:spPr>
                  </p:pic>
                </p:oleObj>
              </mc:Fallback>
            </mc:AlternateContent>
          </a:graphicData>
        </a:graphic>
      </p:graphicFrame>
      <p:sp>
        <p:nvSpPr>
          <p:cNvPr id="12" name="Text Box 7"/>
          <p:cNvSpPr txBox="1"/>
          <p:nvPr/>
        </p:nvSpPr>
        <p:spPr>
          <a:xfrm>
            <a:off x="9254128" y="4351184"/>
            <a:ext cx="1629410" cy="436880"/>
          </a:xfrm>
          <a:prstGeom prst="rect">
            <a:avLst/>
          </a:prstGeom>
          <a:solidFill>
            <a:sysClr val="window" lastClr="FFFFFF"/>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0"/>
              </a:spcAft>
            </a:pPr>
            <a:r>
              <a:rPr lang="en-US" sz="1200" b="1" dirty="0">
                <a:effectLst/>
                <a:latin typeface="Times New Roman"/>
                <a:ea typeface="Calibri"/>
                <a:cs typeface="Times New Roman"/>
              </a:rPr>
              <a:t>Y  = 6.33 - 0.00116x</a:t>
            </a:r>
            <a:endParaRPr lang="en-US" sz="1100" dirty="0">
              <a:effectLst/>
              <a:latin typeface="Calibri"/>
              <a:ea typeface="Calibri"/>
              <a:cs typeface="Times New Roman"/>
            </a:endParaRPr>
          </a:p>
          <a:p>
            <a:pPr marL="0" marR="0">
              <a:lnSpc>
                <a:spcPct val="115000"/>
              </a:lnSpc>
              <a:spcBef>
                <a:spcPts val="0"/>
              </a:spcBef>
              <a:spcAft>
                <a:spcPts val="1000"/>
              </a:spcAft>
            </a:pPr>
            <a:r>
              <a:rPr lang="en-US" sz="1200" b="1" dirty="0">
                <a:effectLst/>
                <a:latin typeface="Times New Roman"/>
                <a:ea typeface="Calibri"/>
                <a:cs typeface="Times New Roman"/>
              </a:rPr>
              <a:t>R</a:t>
            </a:r>
            <a:r>
              <a:rPr lang="en-US" sz="1200" b="1" baseline="30000" dirty="0">
                <a:effectLst/>
                <a:latin typeface="Times New Roman"/>
                <a:ea typeface="Calibri"/>
                <a:cs typeface="Times New Roman"/>
              </a:rPr>
              <a:t>2 </a:t>
            </a:r>
            <a:r>
              <a:rPr lang="en-US" sz="1200" b="1" dirty="0">
                <a:effectLst/>
                <a:latin typeface="Times New Roman"/>
                <a:ea typeface="Calibri"/>
                <a:cs typeface="Times New Roman"/>
              </a:rPr>
              <a:t>= </a:t>
            </a:r>
            <a:r>
              <a:rPr lang="en-US" sz="1200" dirty="0">
                <a:effectLst/>
                <a:latin typeface="Times New Roman"/>
                <a:ea typeface="Calibri"/>
                <a:cs typeface="Times New Roman"/>
              </a:rPr>
              <a:t> </a:t>
            </a:r>
            <a:r>
              <a:rPr lang="en-US" sz="1200" b="1" dirty="0">
                <a:effectLst/>
                <a:latin typeface="Times New Roman"/>
                <a:ea typeface="Calibri"/>
                <a:cs typeface="Times New Roman"/>
              </a:rPr>
              <a:t>-0.902</a:t>
            </a:r>
            <a:endParaRPr lang="en-US" sz="1100" dirty="0">
              <a:effectLst/>
              <a:latin typeface="Calibri"/>
              <a:ea typeface="Calibri"/>
              <a:cs typeface="Times New Roman"/>
            </a:endParaRPr>
          </a:p>
          <a:p>
            <a:pPr marL="0" marR="0">
              <a:lnSpc>
                <a:spcPct val="115000"/>
              </a:lnSpc>
              <a:spcBef>
                <a:spcPts val="0"/>
              </a:spcBef>
              <a:spcAft>
                <a:spcPts val="1000"/>
              </a:spcAft>
            </a:pPr>
            <a:r>
              <a:rPr lang="en-US" sz="1200" b="1" dirty="0">
                <a:effectLst/>
                <a:latin typeface="Times New Roman"/>
                <a:ea typeface="Calibri"/>
                <a:cs typeface="Times New Roman"/>
              </a:rPr>
              <a:t> </a:t>
            </a:r>
            <a:endParaRPr lang="en-US" sz="1100" dirty="0">
              <a:effectLst/>
              <a:latin typeface="Calibri"/>
              <a:ea typeface="Calibri"/>
              <a:cs typeface="Times New Roman"/>
            </a:endParaRPr>
          </a:p>
          <a:p>
            <a:pPr marL="0" marR="0">
              <a:lnSpc>
                <a:spcPct val="115000"/>
              </a:lnSpc>
              <a:spcBef>
                <a:spcPts val="0"/>
              </a:spcBef>
              <a:spcAft>
                <a:spcPts val="1000"/>
              </a:spcAft>
            </a:pPr>
            <a:r>
              <a:rPr lang="en-US" sz="1200" dirty="0">
                <a:effectLst/>
                <a:latin typeface="Times New Roman"/>
                <a:ea typeface="Calibri"/>
                <a:cs typeface="Times New Roman"/>
              </a:rPr>
              <a:t> </a:t>
            </a:r>
            <a:endParaRPr lang="en-US" sz="1100" dirty="0">
              <a:effectLst/>
              <a:latin typeface="Calibri"/>
              <a:ea typeface="Calibri"/>
              <a:cs typeface="Times New Roman"/>
            </a:endParaRPr>
          </a:p>
          <a:p>
            <a:pPr marL="0" marR="0">
              <a:lnSpc>
                <a:spcPct val="115000"/>
              </a:lnSpc>
              <a:spcBef>
                <a:spcPts val="0"/>
              </a:spcBef>
              <a:spcAft>
                <a:spcPts val="1000"/>
              </a:spcAft>
            </a:pPr>
            <a:r>
              <a:rPr lang="en-US" sz="1200" dirty="0">
                <a:effectLst/>
                <a:latin typeface="Times New Roman"/>
                <a:ea typeface="Calibri"/>
                <a:cs typeface="Times New Roman"/>
              </a:rPr>
              <a:t> </a:t>
            </a:r>
            <a:endParaRPr lang="en-US" sz="1100" dirty="0">
              <a:effectLst/>
              <a:latin typeface="Calibri"/>
              <a:ea typeface="Calibri"/>
              <a:cs typeface="Times New Roman"/>
            </a:endParaRPr>
          </a:p>
          <a:p>
            <a:pPr marL="0" marR="0">
              <a:lnSpc>
                <a:spcPct val="115000"/>
              </a:lnSpc>
              <a:spcBef>
                <a:spcPts val="0"/>
              </a:spcBef>
              <a:spcAft>
                <a:spcPts val="1000"/>
              </a:spcAft>
            </a:pPr>
            <a:r>
              <a:rPr lang="en-US" sz="1100" b="1" dirty="0">
                <a:effectLst/>
                <a:latin typeface="Calibri"/>
                <a:ea typeface="Calibri"/>
                <a:cs typeface="Times New Roman"/>
              </a:rPr>
              <a:t> </a:t>
            </a:r>
            <a:endParaRPr lang="en-US" sz="1100" dirty="0">
              <a:effectLst/>
              <a:latin typeface="Calibri"/>
              <a:ea typeface="Calibri"/>
              <a:cs typeface="Times New Roman"/>
            </a:endParaRPr>
          </a:p>
          <a:p>
            <a:pPr marL="0" marR="0">
              <a:lnSpc>
                <a:spcPct val="115000"/>
              </a:lnSpc>
              <a:spcBef>
                <a:spcPts val="0"/>
              </a:spcBef>
              <a:spcAft>
                <a:spcPts val="1000"/>
              </a:spcAft>
            </a:pPr>
            <a:r>
              <a:rPr lang="en-US" sz="1100" dirty="0">
                <a:effectLst/>
                <a:latin typeface="Calibri"/>
                <a:ea typeface="Calibri"/>
                <a:cs typeface="Times New Roman"/>
              </a:rPr>
              <a:t> </a:t>
            </a:r>
          </a:p>
          <a:p>
            <a:pPr marL="0" marR="0">
              <a:lnSpc>
                <a:spcPct val="115000"/>
              </a:lnSpc>
              <a:spcBef>
                <a:spcPts val="0"/>
              </a:spcBef>
              <a:spcAft>
                <a:spcPts val="1000"/>
              </a:spcAft>
            </a:pPr>
            <a:r>
              <a:rPr lang="en-US" sz="1100" dirty="0">
                <a:effectLst/>
                <a:latin typeface="Calibri"/>
                <a:ea typeface="Calibri"/>
                <a:cs typeface="Times New Roman"/>
              </a:rPr>
              <a:t> </a:t>
            </a:r>
          </a:p>
          <a:p>
            <a:pPr marL="0" marR="0">
              <a:lnSpc>
                <a:spcPct val="115000"/>
              </a:lnSpc>
              <a:spcBef>
                <a:spcPts val="0"/>
              </a:spcBef>
              <a:spcAft>
                <a:spcPts val="1000"/>
              </a:spcAft>
            </a:pPr>
            <a:r>
              <a:rPr lang="en-US" sz="1100" dirty="0">
                <a:effectLst/>
                <a:latin typeface="Calibri"/>
                <a:ea typeface="Calibri"/>
                <a:cs typeface="Times New Roman"/>
              </a:rPr>
              <a:t> </a:t>
            </a:r>
          </a:p>
        </p:txBody>
      </p:sp>
      <p:sp>
        <p:nvSpPr>
          <p:cNvPr id="14" name="Oval 13"/>
          <p:cNvSpPr/>
          <p:nvPr/>
        </p:nvSpPr>
        <p:spPr>
          <a:xfrm>
            <a:off x="9254128" y="4576247"/>
            <a:ext cx="914400" cy="345989"/>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smtClean="0">
              <a:solidFill>
                <a:schemeClr val="tx1"/>
              </a:solidFill>
            </a:endParaRPr>
          </a:p>
        </p:txBody>
      </p:sp>
      <p:sp>
        <p:nvSpPr>
          <p:cNvPr id="15" name="Oval 14"/>
          <p:cNvSpPr/>
          <p:nvPr/>
        </p:nvSpPr>
        <p:spPr>
          <a:xfrm>
            <a:off x="1147353" y="3137208"/>
            <a:ext cx="914400" cy="345989"/>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smtClean="0">
              <a:solidFill>
                <a:schemeClr val="tx1"/>
              </a:solidFill>
            </a:endParaRPr>
          </a:p>
        </p:txBody>
      </p:sp>
      <p:sp>
        <p:nvSpPr>
          <p:cNvPr id="16" name="Oval 15"/>
          <p:cNvSpPr/>
          <p:nvPr/>
        </p:nvSpPr>
        <p:spPr>
          <a:xfrm>
            <a:off x="9359538" y="3039560"/>
            <a:ext cx="914400" cy="345989"/>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smtClean="0">
              <a:solidFill>
                <a:schemeClr val="tx1"/>
              </a:solidFill>
            </a:endParaRPr>
          </a:p>
        </p:txBody>
      </p:sp>
      <p:sp>
        <p:nvSpPr>
          <p:cNvPr id="17" name="Text Box 8"/>
          <p:cNvSpPr txBox="1"/>
          <p:nvPr/>
        </p:nvSpPr>
        <p:spPr>
          <a:xfrm>
            <a:off x="3638081" y="5484478"/>
            <a:ext cx="1550035" cy="521970"/>
          </a:xfrm>
          <a:prstGeom prst="rect">
            <a:avLst/>
          </a:prstGeom>
          <a:solidFill>
            <a:sysClr val="window" lastClr="FFFFFF"/>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1200" b="1" dirty="0">
                <a:effectLst/>
                <a:latin typeface="Times New Roman"/>
                <a:ea typeface="Calibri"/>
                <a:cs typeface="Times New Roman"/>
              </a:rPr>
              <a:t>Y=  5.22 + 0.00205x</a:t>
            </a:r>
            <a:endParaRPr lang="en-US" sz="1100" dirty="0">
              <a:effectLst/>
              <a:latin typeface="Calibri"/>
              <a:ea typeface="Calibri"/>
              <a:cs typeface="Times New Roman"/>
            </a:endParaRPr>
          </a:p>
          <a:p>
            <a:pPr marL="0" marR="0">
              <a:lnSpc>
                <a:spcPct val="115000"/>
              </a:lnSpc>
              <a:spcBef>
                <a:spcPts val="0"/>
              </a:spcBef>
              <a:spcAft>
                <a:spcPts val="1000"/>
              </a:spcAft>
            </a:pPr>
            <a:r>
              <a:rPr lang="en-US" sz="1100" b="1" dirty="0">
                <a:effectLst/>
                <a:latin typeface="Times New Roman"/>
                <a:ea typeface="Calibri"/>
                <a:cs typeface="Times New Roman"/>
              </a:rPr>
              <a:t>R</a:t>
            </a:r>
            <a:r>
              <a:rPr lang="en-US" sz="1100" b="1" baseline="30000" dirty="0">
                <a:effectLst/>
                <a:latin typeface="Times New Roman"/>
                <a:ea typeface="Calibri"/>
                <a:cs typeface="Times New Roman"/>
              </a:rPr>
              <a:t>2</a:t>
            </a:r>
            <a:r>
              <a:rPr lang="en-US" sz="1100" b="1" dirty="0">
                <a:effectLst/>
                <a:latin typeface="Times New Roman"/>
                <a:ea typeface="Calibri"/>
                <a:cs typeface="Times New Roman"/>
              </a:rPr>
              <a:t>=  0.369         </a:t>
            </a:r>
            <a:endParaRPr lang="en-US" sz="1100" dirty="0">
              <a:effectLst/>
              <a:latin typeface="Calibri"/>
              <a:ea typeface="Calibri"/>
              <a:cs typeface="Times New Roman"/>
            </a:endParaRPr>
          </a:p>
          <a:p>
            <a:pPr marL="0" marR="0">
              <a:lnSpc>
                <a:spcPct val="115000"/>
              </a:lnSpc>
              <a:spcBef>
                <a:spcPts val="0"/>
              </a:spcBef>
              <a:spcAft>
                <a:spcPts val="1000"/>
              </a:spcAft>
            </a:pPr>
            <a:r>
              <a:rPr lang="en-US" sz="1100" dirty="0">
                <a:effectLst/>
                <a:latin typeface="Calibri"/>
                <a:ea typeface="Calibri"/>
                <a:cs typeface="Times New Roman"/>
              </a:rPr>
              <a:t> </a:t>
            </a:r>
          </a:p>
          <a:p>
            <a:pPr marL="0" marR="0">
              <a:lnSpc>
                <a:spcPct val="115000"/>
              </a:lnSpc>
              <a:spcBef>
                <a:spcPts val="0"/>
              </a:spcBef>
              <a:spcAft>
                <a:spcPts val="1000"/>
              </a:spcAft>
            </a:pPr>
            <a:r>
              <a:rPr lang="en-US" sz="1100" dirty="0">
                <a:effectLst/>
                <a:latin typeface="Calibri"/>
                <a:ea typeface="Calibri"/>
                <a:cs typeface="Times New Roman"/>
              </a:rPr>
              <a:t> </a:t>
            </a:r>
          </a:p>
          <a:p>
            <a:pPr marL="0" marR="0">
              <a:lnSpc>
                <a:spcPct val="115000"/>
              </a:lnSpc>
              <a:spcBef>
                <a:spcPts val="0"/>
              </a:spcBef>
              <a:spcAft>
                <a:spcPts val="1000"/>
              </a:spcAft>
            </a:pPr>
            <a:r>
              <a:rPr lang="en-US" sz="1100" dirty="0">
                <a:effectLst/>
                <a:latin typeface="Calibri"/>
                <a:ea typeface="Calibri"/>
                <a:cs typeface="Times New Roman"/>
              </a:rPr>
              <a:t> </a:t>
            </a:r>
          </a:p>
        </p:txBody>
      </p:sp>
      <p:sp>
        <p:nvSpPr>
          <p:cNvPr id="18" name="Oval 17"/>
          <p:cNvSpPr/>
          <p:nvPr/>
        </p:nvSpPr>
        <p:spPr>
          <a:xfrm>
            <a:off x="3638081" y="5745463"/>
            <a:ext cx="894730" cy="36795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Google Shape;77;p5"/>
          <p:cNvSpPr txBox="1">
            <a:spLocks noGrp="1"/>
          </p:cNvSpPr>
          <p:nvPr>
            <p:ph type="ftr" idx="11"/>
          </p:nvPr>
        </p:nvSpPr>
        <p:spPr>
          <a:xfrm>
            <a:off x="1040674" y="6491261"/>
            <a:ext cx="10110651"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Agricultural Sciences Undergraduate Research Symposium 2023 </a:t>
            </a:r>
            <a:endParaRPr dirty="0"/>
          </a:p>
        </p:txBody>
      </p:sp>
      <p:sp>
        <p:nvSpPr>
          <p:cNvPr id="20" name="TextBox 19"/>
          <p:cNvSpPr txBox="1"/>
          <p:nvPr/>
        </p:nvSpPr>
        <p:spPr>
          <a:xfrm>
            <a:off x="9326881" y="163922"/>
            <a:ext cx="2695232" cy="307777"/>
          </a:xfrm>
          <a:prstGeom prst="rect">
            <a:avLst/>
          </a:prstGeom>
          <a:solidFill>
            <a:schemeClr val="bg1"/>
          </a:solidFill>
        </p:spPr>
        <p:txBody>
          <a:bodyPr wrap="square" rtlCol="0">
            <a:spAutoFit/>
          </a:bodyPr>
          <a:lstStyle/>
          <a:p>
            <a:r>
              <a:rPr lang="en-US" dirty="0" smtClean="0"/>
              <a:t>Result and discussion </a:t>
            </a:r>
            <a:r>
              <a:rPr lang="en-US" dirty="0" err="1" smtClean="0"/>
              <a:t>cont</a:t>
            </a:r>
            <a:r>
              <a:rPr lang="en-US" dirty="0" smtClean="0"/>
              <a:t>….</a:t>
            </a:r>
            <a:endParaRPr lang="en-US" dirty="0"/>
          </a:p>
        </p:txBody>
      </p:sp>
    </p:spTree>
    <p:extLst>
      <p:ext uri="{BB962C8B-B14F-4D97-AF65-F5344CB8AC3E}">
        <p14:creationId xmlns:p14="http://schemas.microsoft.com/office/powerpoint/2010/main" val="11414213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a:xfrm>
            <a:off x="274320" y="1789049"/>
            <a:ext cx="11730446" cy="4572562"/>
          </a:xfrm>
        </p:spPr>
        <p:txBody>
          <a:bodyPr/>
          <a:lstStyle/>
          <a:p>
            <a:pPr marL="114300" indent="0">
              <a:buNone/>
            </a:pPr>
            <a:endParaRPr lang="en-US"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19</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332633455"/>
              </p:ext>
            </p:extLst>
          </p:nvPr>
        </p:nvGraphicFramePr>
        <p:xfrm>
          <a:off x="818968" y="1267097"/>
          <a:ext cx="4980941" cy="2560320"/>
        </p:xfrm>
        <a:graphic>
          <a:graphicData uri="http://schemas.openxmlformats.org/presentationml/2006/ole">
            <mc:AlternateContent xmlns:mc="http://schemas.openxmlformats.org/markup-compatibility/2006">
              <mc:Choice xmlns:v="urn:schemas-microsoft-com:vml" Requires="v">
                <p:oleObj spid="_x0000_s2149" name="Graph" r:id="rId3" imgW="5486400" imgH="3657600" progId="MtbGraph.Document">
                  <p:embed/>
                </p:oleObj>
              </mc:Choice>
              <mc:Fallback>
                <p:oleObj name="Graph" r:id="rId3" imgW="5486400" imgH="3657600" progId="MtbGraph.Document">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8968" y="1267097"/>
                        <a:ext cx="4980941" cy="2560320"/>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4146953005"/>
              </p:ext>
            </p:extLst>
          </p:nvPr>
        </p:nvGraphicFramePr>
        <p:xfrm>
          <a:off x="6439989" y="1283081"/>
          <a:ext cx="5133704" cy="2557400"/>
        </p:xfrm>
        <a:graphic>
          <a:graphicData uri="http://schemas.openxmlformats.org/presentationml/2006/ole">
            <mc:AlternateContent xmlns:mc="http://schemas.openxmlformats.org/markup-compatibility/2006">
              <mc:Choice xmlns:v="urn:schemas-microsoft-com:vml" Requires="v">
                <p:oleObj spid="_x0000_s2150" name="Graph" r:id="rId5" imgW="5486400" imgH="3657600" progId="MtbGraph.Document">
                  <p:embed/>
                </p:oleObj>
              </mc:Choice>
              <mc:Fallback>
                <p:oleObj name="Graph" r:id="rId5" imgW="5486400" imgH="3657600" progId="MtbGraph.Document">
                  <p:embed/>
                  <p:pic>
                    <p:nvPicPr>
                      <p:cNvPr id="0" name="Object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39989" y="1283081"/>
                        <a:ext cx="5133704" cy="2557400"/>
                      </a:xfrm>
                      <a:prstGeom prst="rect">
                        <a:avLst/>
                      </a:prstGeom>
                      <a:noFill/>
                      <a:ln>
                        <a:noFill/>
                      </a:ln>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296379544"/>
              </p:ext>
            </p:extLst>
          </p:nvPr>
        </p:nvGraphicFramePr>
        <p:xfrm>
          <a:off x="813482" y="3852638"/>
          <a:ext cx="4986428" cy="2666362"/>
        </p:xfrm>
        <a:graphic>
          <a:graphicData uri="http://schemas.openxmlformats.org/presentationml/2006/ole">
            <mc:AlternateContent xmlns:mc="http://schemas.openxmlformats.org/markup-compatibility/2006">
              <mc:Choice xmlns:v="urn:schemas-microsoft-com:vml" Requires="v">
                <p:oleObj spid="_x0000_s2151" name="Graph" r:id="rId7" imgW="5486400" imgH="3657600" progId="MtbGraph.Document">
                  <p:embed/>
                </p:oleObj>
              </mc:Choice>
              <mc:Fallback>
                <p:oleObj name="Graph" r:id="rId7" imgW="5486400" imgH="3657600" progId="MtbGraph.Document">
                  <p:embed/>
                  <p:pic>
                    <p:nvPicPr>
                      <p:cNvPr id="0" name="Object 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3482" y="3852638"/>
                        <a:ext cx="4986428" cy="2666362"/>
                      </a:xfrm>
                      <a:prstGeom prst="rect">
                        <a:avLst/>
                      </a:prstGeom>
                      <a:noFill/>
                      <a:ln>
                        <a:noFill/>
                      </a:ln>
                    </p:spPr>
                  </p:pic>
                </p:oleObj>
              </mc:Fallback>
            </mc:AlternateContent>
          </a:graphicData>
        </a:graphic>
      </p:graphicFrame>
      <p:sp>
        <p:nvSpPr>
          <p:cNvPr id="8" name="Text Box 1"/>
          <p:cNvSpPr txBox="1"/>
          <p:nvPr/>
        </p:nvSpPr>
        <p:spPr>
          <a:xfrm>
            <a:off x="4073525" y="2891246"/>
            <a:ext cx="1412875" cy="436880"/>
          </a:xfrm>
          <a:prstGeom prst="rect">
            <a:avLst/>
          </a:prstGeom>
          <a:solidFill>
            <a:sysClr val="window" lastClr="FFFFFF"/>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0"/>
              </a:spcAft>
            </a:pPr>
            <a:r>
              <a:rPr lang="en-US" sz="1200" b="1" dirty="0">
                <a:effectLst/>
                <a:latin typeface="Times New Roman"/>
                <a:ea typeface="Calibri"/>
                <a:cs typeface="Times New Roman"/>
              </a:rPr>
              <a:t>Y =  5.60 + 0.033x</a:t>
            </a:r>
            <a:endParaRPr lang="en-US" sz="1100" dirty="0">
              <a:effectLst/>
              <a:latin typeface="Calibri"/>
              <a:ea typeface="Calibri"/>
              <a:cs typeface="Times New Roman"/>
            </a:endParaRPr>
          </a:p>
          <a:p>
            <a:pPr marL="0" marR="0">
              <a:lnSpc>
                <a:spcPct val="115000"/>
              </a:lnSpc>
              <a:spcBef>
                <a:spcPts val="0"/>
              </a:spcBef>
              <a:spcAft>
                <a:spcPts val="1000"/>
              </a:spcAft>
            </a:pPr>
            <a:r>
              <a:rPr lang="en-US" sz="1200" b="1" dirty="0">
                <a:effectLst/>
                <a:latin typeface="Times New Roman"/>
                <a:ea typeface="Calibri"/>
                <a:cs typeface="Times New Roman"/>
              </a:rPr>
              <a:t>R</a:t>
            </a:r>
            <a:r>
              <a:rPr lang="en-US" sz="1200" b="1" baseline="30000" dirty="0">
                <a:effectLst/>
                <a:latin typeface="Times New Roman"/>
                <a:ea typeface="Calibri"/>
                <a:cs typeface="Times New Roman"/>
              </a:rPr>
              <a:t>2 </a:t>
            </a:r>
            <a:r>
              <a:rPr lang="en-US" sz="1200" b="1" dirty="0">
                <a:effectLst/>
                <a:latin typeface="Times New Roman"/>
                <a:ea typeface="Calibri"/>
                <a:cs typeface="Times New Roman"/>
              </a:rPr>
              <a:t>= </a:t>
            </a:r>
            <a:r>
              <a:rPr lang="en-US" sz="1200" dirty="0">
                <a:effectLst/>
                <a:latin typeface="Times New Roman"/>
                <a:ea typeface="Calibri"/>
                <a:cs typeface="Times New Roman"/>
              </a:rPr>
              <a:t> </a:t>
            </a:r>
            <a:r>
              <a:rPr lang="en-US" sz="1200" b="1" dirty="0">
                <a:effectLst/>
                <a:latin typeface="Times New Roman"/>
                <a:ea typeface="Calibri"/>
                <a:cs typeface="Times New Roman"/>
              </a:rPr>
              <a:t>0.034 </a:t>
            </a:r>
            <a:endParaRPr lang="en-US" sz="1100" dirty="0">
              <a:effectLst/>
              <a:latin typeface="Calibri"/>
              <a:ea typeface="Calibri"/>
              <a:cs typeface="Times New Roman"/>
            </a:endParaRPr>
          </a:p>
          <a:p>
            <a:pPr marL="0" marR="0">
              <a:lnSpc>
                <a:spcPct val="115000"/>
              </a:lnSpc>
              <a:spcBef>
                <a:spcPts val="0"/>
              </a:spcBef>
              <a:spcAft>
                <a:spcPts val="1000"/>
              </a:spcAft>
            </a:pPr>
            <a:r>
              <a:rPr lang="en-US" sz="1200" b="1" dirty="0">
                <a:effectLst/>
                <a:latin typeface="Times New Roman"/>
                <a:ea typeface="Calibri"/>
                <a:cs typeface="Times New Roman"/>
              </a:rPr>
              <a:t> </a:t>
            </a:r>
            <a:endParaRPr lang="en-US" sz="1100" dirty="0">
              <a:effectLst/>
              <a:latin typeface="Calibri"/>
              <a:ea typeface="Calibri"/>
              <a:cs typeface="Times New Roman"/>
            </a:endParaRPr>
          </a:p>
          <a:p>
            <a:pPr marL="0" marR="0">
              <a:lnSpc>
                <a:spcPct val="115000"/>
              </a:lnSpc>
              <a:spcBef>
                <a:spcPts val="0"/>
              </a:spcBef>
              <a:spcAft>
                <a:spcPts val="1000"/>
              </a:spcAft>
            </a:pPr>
            <a:r>
              <a:rPr lang="en-US" sz="1200" dirty="0">
                <a:effectLst/>
                <a:latin typeface="Times New Roman"/>
                <a:ea typeface="Calibri"/>
                <a:cs typeface="Times New Roman"/>
              </a:rPr>
              <a:t> </a:t>
            </a:r>
            <a:endParaRPr lang="en-US" sz="1100" dirty="0">
              <a:effectLst/>
              <a:latin typeface="Calibri"/>
              <a:ea typeface="Calibri"/>
              <a:cs typeface="Times New Roman"/>
            </a:endParaRPr>
          </a:p>
          <a:p>
            <a:pPr marL="0" marR="0">
              <a:lnSpc>
                <a:spcPct val="115000"/>
              </a:lnSpc>
              <a:spcBef>
                <a:spcPts val="0"/>
              </a:spcBef>
              <a:spcAft>
                <a:spcPts val="1000"/>
              </a:spcAft>
            </a:pPr>
            <a:r>
              <a:rPr lang="en-US" sz="1200" dirty="0">
                <a:effectLst/>
                <a:latin typeface="Times New Roman"/>
                <a:ea typeface="Calibri"/>
                <a:cs typeface="Times New Roman"/>
              </a:rPr>
              <a:t> </a:t>
            </a:r>
            <a:endParaRPr lang="en-US" sz="1100" dirty="0">
              <a:effectLst/>
              <a:latin typeface="Calibri"/>
              <a:ea typeface="Calibri"/>
              <a:cs typeface="Times New Roman"/>
            </a:endParaRPr>
          </a:p>
          <a:p>
            <a:pPr marL="0" marR="0">
              <a:lnSpc>
                <a:spcPct val="115000"/>
              </a:lnSpc>
              <a:spcBef>
                <a:spcPts val="0"/>
              </a:spcBef>
              <a:spcAft>
                <a:spcPts val="1000"/>
              </a:spcAft>
            </a:pPr>
            <a:r>
              <a:rPr lang="en-US" sz="1100" b="1" dirty="0">
                <a:effectLst/>
                <a:latin typeface="Calibri"/>
                <a:ea typeface="Calibri"/>
                <a:cs typeface="Times New Roman"/>
              </a:rPr>
              <a:t> </a:t>
            </a:r>
            <a:endParaRPr lang="en-US" sz="1100" dirty="0">
              <a:effectLst/>
              <a:latin typeface="Calibri"/>
              <a:ea typeface="Calibri"/>
              <a:cs typeface="Times New Roman"/>
            </a:endParaRPr>
          </a:p>
          <a:p>
            <a:pPr marL="0" marR="0">
              <a:lnSpc>
                <a:spcPct val="115000"/>
              </a:lnSpc>
              <a:spcBef>
                <a:spcPts val="0"/>
              </a:spcBef>
              <a:spcAft>
                <a:spcPts val="1000"/>
              </a:spcAft>
            </a:pPr>
            <a:r>
              <a:rPr lang="en-US" sz="1100" dirty="0">
                <a:effectLst/>
                <a:latin typeface="Calibri"/>
                <a:ea typeface="Calibri"/>
                <a:cs typeface="Times New Roman"/>
              </a:rPr>
              <a:t> </a:t>
            </a:r>
          </a:p>
          <a:p>
            <a:pPr marL="0" marR="0">
              <a:lnSpc>
                <a:spcPct val="115000"/>
              </a:lnSpc>
              <a:spcBef>
                <a:spcPts val="0"/>
              </a:spcBef>
              <a:spcAft>
                <a:spcPts val="1000"/>
              </a:spcAft>
            </a:pPr>
            <a:r>
              <a:rPr lang="en-US" sz="1100" dirty="0">
                <a:effectLst/>
                <a:latin typeface="Calibri"/>
                <a:ea typeface="Calibri"/>
                <a:cs typeface="Times New Roman"/>
              </a:rPr>
              <a:t> </a:t>
            </a:r>
          </a:p>
          <a:p>
            <a:pPr marL="0" marR="0">
              <a:lnSpc>
                <a:spcPct val="115000"/>
              </a:lnSpc>
              <a:spcBef>
                <a:spcPts val="0"/>
              </a:spcBef>
              <a:spcAft>
                <a:spcPts val="1000"/>
              </a:spcAft>
            </a:pPr>
            <a:r>
              <a:rPr lang="en-US" sz="1100" dirty="0">
                <a:effectLst/>
                <a:latin typeface="Calibri"/>
                <a:ea typeface="Calibri"/>
                <a:cs typeface="Times New Roman"/>
              </a:rPr>
              <a:t> </a:t>
            </a:r>
          </a:p>
        </p:txBody>
      </p:sp>
      <p:sp>
        <p:nvSpPr>
          <p:cNvPr id="9" name="Text Box 2"/>
          <p:cNvSpPr txBox="1"/>
          <p:nvPr/>
        </p:nvSpPr>
        <p:spPr>
          <a:xfrm>
            <a:off x="9585960" y="2895600"/>
            <a:ext cx="1629410" cy="436880"/>
          </a:xfrm>
          <a:prstGeom prst="rect">
            <a:avLst/>
          </a:prstGeom>
          <a:solidFill>
            <a:sysClr val="window" lastClr="FFFFFF"/>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0"/>
              </a:spcAft>
            </a:pPr>
            <a:r>
              <a:rPr lang="en-US" sz="1200" b="1" dirty="0">
                <a:effectLst/>
                <a:latin typeface="Times New Roman"/>
                <a:ea typeface="Calibri"/>
                <a:cs typeface="Times New Roman"/>
              </a:rPr>
              <a:t>Y =  5.34 + 0.0154x</a:t>
            </a:r>
            <a:endParaRPr lang="en-US" sz="1100" dirty="0">
              <a:effectLst/>
              <a:latin typeface="Calibri"/>
              <a:ea typeface="Calibri"/>
              <a:cs typeface="Times New Roman"/>
            </a:endParaRPr>
          </a:p>
          <a:p>
            <a:pPr marL="0" marR="0">
              <a:lnSpc>
                <a:spcPct val="115000"/>
              </a:lnSpc>
              <a:spcBef>
                <a:spcPts val="0"/>
              </a:spcBef>
              <a:spcAft>
                <a:spcPts val="1000"/>
              </a:spcAft>
            </a:pPr>
            <a:r>
              <a:rPr lang="en-US" sz="1200" b="1" dirty="0">
                <a:effectLst/>
                <a:latin typeface="Times New Roman"/>
                <a:ea typeface="Calibri"/>
                <a:cs typeface="Times New Roman"/>
              </a:rPr>
              <a:t>R</a:t>
            </a:r>
            <a:r>
              <a:rPr lang="en-US" sz="1200" b="1" baseline="30000" dirty="0">
                <a:effectLst/>
                <a:latin typeface="Times New Roman"/>
                <a:ea typeface="Calibri"/>
                <a:cs typeface="Times New Roman"/>
              </a:rPr>
              <a:t>2 </a:t>
            </a:r>
            <a:r>
              <a:rPr lang="en-US" sz="1200" b="1" dirty="0">
                <a:effectLst/>
                <a:latin typeface="Times New Roman"/>
                <a:ea typeface="Calibri"/>
                <a:cs typeface="Times New Roman"/>
              </a:rPr>
              <a:t>= </a:t>
            </a:r>
            <a:r>
              <a:rPr lang="en-US" sz="1200" dirty="0">
                <a:effectLst/>
                <a:latin typeface="Times New Roman"/>
                <a:ea typeface="Calibri"/>
                <a:cs typeface="Times New Roman"/>
              </a:rPr>
              <a:t>  </a:t>
            </a:r>
            <a:r>
              <a:rPr lang="en-US" sz="1200" b="1" dirty="0">
                <a:effectLst/>
                <a:latin typeface="Times New Roman"/>
                <a:ea typeface="Calibri"/>
                <a:cs typeface="Times New Roman"/>
              </a:rPr>
              <a:t>0.246</a:t>
            </a:r>
            <a:r>
              <a:rPr lang="en-US" sz="1200" dirty="0">
                <a:effectLst/>
                <a:latin typeface="Times New Roman"/>
                <a:ea typeface="Calibri"/>
                <a:cs typeface="Times New Roman"/>
              </a:rPr>
              <a:t>  </a:t>
            </a:r>
            <a:endParaRPr lang="en-US" sz="1100" dirty="0">
              <a:effectLst/>
              <a:latin typeface="Calibri"/>
              <a:ea typeface="Calibri"/>
              <a:cs typeface="Times New Roman"/>
            </a:endParaRPr>
          </a:p>
          <a:p>
            <a:pPr marL="0" marR="0">
              <a:lnSpc>
                <a:spcPct val="115000"/>
              </a:lnSpc>
              <a:spcBef>
                <a:spcPts val="0"/>
              </a:spcBef>
              <a:spcAft>
                <a:spcPts val="1000"/>
              </a:spcAft>
            </a:pPr>
            <a:r>
              <a:rPr lang="en-US" sz="1200" b="1" dirty="0">
                <a:effectLst/>
                <a:latin typeface="Times New Roman"/>
                <a:ea typeface="Calibri"/>
                <a:cs typeface="Times New Roman"/>
              </a:rPr>
              <a:t> </a:t>
            </a:r>
            <a:endParaRPr lang="en-US" sz="1100" dirty="0">
              <a:effectLst/>
              <a:latin typeface="Calibri"/>
              <a:ea typeface="Calibri"/>
              <a:cs typeface="Times New Roman"/>
            </a:endParaRPr>
          </a:p>
          <a:p>
            <a:pPr marL="0" marR="0">
              <a:lnSpc>
                <a:spcPct val="115000"/>
              </a:lnSpc>
              <a:spcBef>
                <a:spcPts val="0"/>
              </a:spcBef>
              <a:spcAft>
                <a:spcPts val="1000"/>
              </a:spcAft>
            </a:pPr>
            <a:r>
              <a:rPr lang="en-US" sz="1200" dirty="0">
                <a:effectLst/>
                <a:latin typeface="Times New Roman"/>
                <a:ea typeface="Calibri"/>
                <a:cs typeface="Times New Roman"/>
              </a:rPr>
              <a:t> </a:t>
            </a:r>
            <a:endParaRPr lang="en-US" sz="1100" dirty="0">
              <a:effectLst/>
              <a:latin typeface="Calibri"/>
              <a:ea typeface="Calibri"/>
              <a:cs typeface="Times New Roman"/>
            </a:endParaRPr>
          </a:p>
          <a:p>
            <a:pPr marL="0" marR="0">
              <a:lnSpc>
                <a:spcPct val="115000"/>
              </a:lnSpc>
              <a:spcBef>
                <a:spcPts val="0"/>
              </a:spcBef>
              <a:spcAft>
                <a:spcPts val="1000"/>
              </a:spcAft>
            </a:pPr>
            <a:r>
              <a:rPr lang="en-US" sz="1200" dirty="0">
                <a:effectLst/>
                <a:latin typeface="Times New Roman"/>
                <a:ea typeface="Calibri"/>
                <a:cs typeface="Times New Roman"/>
              </a:rPr>
              <a:t> </a:t>
            </a:r>
            <a:endParaRPr lang="en-US" sz="1100" dirty="0">
              <a:effectLst/>
              <a:latin typeface="Calibri"/>
              <a:ea typeface="Calibri"/>
              <a:cs typeface="Times New Roman"/>
            </a:endParaRPr>
          </a:p>
          <a:p>
            <a:pPr marL="0" marR="0">
              <a:lnSpc>
                <a:spcPct val="115000"/>
              </a:lnSpc>
              <a:spcBef>
                <a:spcPts val="0"/>
              </a:spcBef>
              <a:spcAft>
                <a:spcPts val="1000"/>
              </a:spcAft>
            </a:pPr>
            <a:r>
              <a:rPr lang="en-US" sz="1100" b="1" dirty="0">
                <a:effectLst/>
                <a:latin typeface="Calibri"/>
                <a:ea typeface="Calibri"/>
                <a:cs typeface="Times New Roman"/>
              </a:rPr>
              <a:t> </a:t>
            </a:r>
            <a:endParaRPr lang="en-US" sz="1100" dirty="0">
              <a:effectLst/>
              <a:latin typeface="Calibri"/>
              <a:ea typeface="Calibri"/>
              <a:cs typeface="Times New Roman"/>
            </a:endParaRPr>
          </a:p>
          <a:p>
            <a:pPr marL="0" marR="0">
              <a:lnSpc>
                <a:spcPct val="115000"/>
              </a:lnSpc>
              <a:spcBef>
                <a:spcPts val="0"/>
              </a:spcBef>
              <a:spcAft>
                <a:spcPts val="1000"/>
              </a:spcAft>
            </a:pPr>
            <a:r>
              <a:rPr lang="en-US" sz="1100" dirty="0">
                <a:effectLst/>
                <a:latin typeface="Calibri"/>
                <a:ea typeface="Calibri"/>
                <a:cs typeface="Times New Roman"/>
              </a:rPr>
              <a:t> </a:t>
            </a:r>
          </a:p>
          <a:p>
            <a:pPr marL="0" marR="0">
              <a:lnSpc>
                <a:spcPct val="115000"/>
              </a:lnSpc>
              <a:spcBef>
                <a:spcPts val="0"/>
              </a:spcBef>
              <a:spcAft>
                <a:spcPts val="1000"/>
              </a:spcAft>
            </a:pPr>
            <a:r>
              <a:rPr lang="en-US" sz="1100" dirty="0">
                <a:effectLst/>
                <a:latin typeface="Calibri"/>
                <a:ea typeface="Calibri"/>
                <a:cs typeface="Times New Roman"/>
              </a:rPr>
              <a:t> </a:t>
            </a:r>
          </a:p>
          <a:p>
            <a:pPr marL="0" marR="0">
              <a:lnSpc>
                <a:spcPct val="115000"/>
              </a:lnSpc>
              <a:spcBef>
                <a:spcPts val="0"/>
              </a:spcBef>
              <a:spcAft>
                <a:spcPts val="1000"/>
              </a:spcAft>
            </a:pPr>
            <a:r>
              <a:rPr lang="en-US" sz="1100" dirty="0">
                <a:effectLst/>
                <a:latin typeface="Calibri"/>
                <a:ea typeface="Calibri"/>
                <a:cs typeface="Times New Roman"/>
              </a:rPr>
              <a:t> </a:t>
            </a:r>
          </a:p>
        </p:txBody>
      </p:sp>
      <p:sp>
        <p:nvSpPr>
          <p:cNvPr id="10" name="Text Box 4"/>
          <p:cNvSpPr txBox="1"/>
          <p:nvPr/>
        </p:nvSpPr>
        <p:spPr>
          <a:xfrm>
            <a:off x="4050030" y="5550131"/>
            <a:ext cx="1436370" cy="436880"/>
          </a:xfrm>
          <a:prstGeom prst="rect">
            <a:avLst/>
          </a:prstGeom>
          <a:solidFill>
            <a:sysClr val="window" lastClr="FFFFFF"/>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0"/>
              </a:spcAft>
            </a:pPr>
            <a:r>
              <a:rPr lang="en-US" sz="1200" b="1" dirty="0">
                <a:effectLst/>
                <a:latin typeface="Times New Roman"/>
                <a:ea typeface="Calibri"/>
                <a:cs typeface="Times New Roman"/>
              </a:rPr>
              <a:t>Y =  - 3.36 + 1.40x</a:t>
            </a:r>
            <a:endParaRPr lang="en-US" sz="1100" dirty="0">
              <a:effectLst/>
              <a:latin typeface="Calibri"/>
              <a:ea typeface="Calibri"/>
              <a:cs typeface="Times New Roman"/>
            </a:endParaRPr>
          </a:p>
          <a:p>
            <a:pPr marL="0" marR="0">
              <a:lnSpc>
                <a:spcPct val="115000"/>
              </a:lnSpc>
              <a:spcBef>
                <a:spcPts val="0"/>
              </a:spcBef>
              <a:spcAft>
                <a:spcPts val="1000"/>
              </a:spcAft>
            </a:pPr>
            <a:r>
              <a:rPr lang="en-US" sz="1200" b="1" dirty="0">
                <a:effectLst/>
                <a:latin typeface="Times New Roman"/>
                <a:ea typeface="Calibri"/>
                <a:cs typeface="Times New Roman"/>
              </a:rPr>
              <a:t>R</a:t>
            </a:r>
            <a:r>
              <a:rPr lang="en-US" sz="1200" b="1" baseline="30000" dirty="0">
                <a:effectLst/>
                <a:latin typeface="Times New Roman"/>
                <a:ea typeface="Calibri"/>
                <a:cs typeface="Times New Roman"/>
              </a:rPr>
              <a:t>2 </a:t>
            </a:r>
            <a:r>
              <a:rPr lang="en-US" sz="1200" b="1" dirty="0">
                <a:effectLst/>
                <a:latin typeface="Times New Roman"/>
                <a:ea typeface="Calibri"/>
                <a:cs typeface="Times New Roman"/>
              </a:rPr>
              <a:t>= </a:t>
            </a:r>
            <a:r>
              <a:rPr lang="en-US" sz="1200" dirty="0">
                <a:effectLst/>
                <a:latin typeface="Times New Roman"/>
                <a:ea typeface="Calibri"/>
                <a:cs typeface="Times New Roman"/>
              </a:rPr>
              <a:t> </a:t>
            </a:r>
            <a:r>
              <a:rPr lang="en-US" sz="1200" b="1" dirty="0">
                <a:effectLst/>
                <a:latin typeface="Times New Roman"/>
                <a:ea typeface="Calibri"/>
                <a:cs typeface="Times New Roman"/>
              </a:rPr>
              <a:t>0.543</a:t>
            </a:r>
            <a:r>
              <a:rPr lang="en-US" sz="1200" dirty="0">
                <a:effectLst/>
                <a:latin typeface="Times New Roman"/>
                <a:ea typeface="Calibri"/>
                <a:cs typeface="Times New Roman"/>
              </a:rPr>
              <a:t> </a:t>
            </a:r>
            <a:endParaRPr lang="en-US" sz="1100" dirty="0">
              <a:effectLst/>
              <a:latin typeface="Calibri"/>
              <a:ea typeface="Calibri"/>
              <a:cs typeface="Times New Roman"/>
            </a:endParaRPr>
          </a:p>
          <a:p>
            <a:pPr marL="0" marR="0">
              <a:lnSpc>
                <a:spcPct val="115000"/>
              </a:lnSpc>
              <a:spcBef>
                <a:spcPts val="0"/>
              </a:spcBef>
              <a:spcAft>
                <a:spcPts val="1000"/>
              </a:spcAft>
            </a:pPr>
            <a:r>
              <a:rPr lang="en-US" sz="1200" b="1" dirty="0">
                <a:effectLst/>
                <a:latin typeface="Times New Roman"/>
                <a:ea typeface="Calibri"/>
                <a:cs typeface="Times New Roman"/>
              </a:rPr>
              <a:t> </a:t>
            </a:r>
            <a:endParaRPr lang="en-US" sz="1100" dirty="0">
              <a:effectLst/>
              <a:latin typeface="Calibri"/>
              <a:ea typeface="Calibri"/>
              <a:cs typeface="Times New Roman"/>
            </a:endParaRPr>
          </a:p>
          <a:p>
            <a:pPr marL="0" marR="0">
              <a:lnSpc>
                <a:spcPct val="115000"/>
              </a:lnSpc>
              <a:spcBef>
                <a:spcPts val="0"/>
              </a:spcBef>
              <a:spcAft>
                <a:spcPts val="1000"/>
              </a:spcAft>
            </a:pPr>
            <a:r>
              <a:rPr lang="en-US" sz="1200" dirty="0">
                <a:effectLst/>
                <a:latin typeface="Times New Roman"/>
                <a:ea typeface="Calibri"/>
                <a:cs typeface="Times New Roman"/>
              </a:rPr>
              <a:t> </a:t>
            </a:r>
            <a:endParaRPr lang="en-US" sz="1100" dirty="0">
              <a:effectLst/>
              <a:latin typeface="Calibri"/>
              <a:ea typeface="Calibri"/>
              <a:cs typeface="Times New Roman"/>
            </a:endParaRPr>
          </a:p>
          <a:p>
            <a:pPr marL="0" marR="0">
              <a:lnSpc>
                <a:spcPct val="115000"/>
              </a:lnSpc>
              <a:spcBef>
                <a:spcPts val="0"/>
              </a:spcBef>
              <a:spcAft>
                <a:spcPts val="1000"/>
              </a:spcAft>
            </a:pPr>
            <a:r>
              <a:rPr lang="en-US" sz="1200" dirty="0">
                <a:effectLst/>
                <a:latin typeface="Times New Roman"/>
                <a:ea typeface="Calibri"/>
                <a:cs typeface="Times New Roman"/>
              </a:rPr>
              <a:t> </a:t>
            </a:r>
            <a:endParaRPr lang="en-US" sz="1100" dirty="0">
              <a:effectLst/>
              <a:latin typeface="Calibri"/>
              <a:ea typeface="Calibri"/>
              <a:cs typeface="Times New Roman"/>
            </a:endParaRPr>
          </a:p>
          <a:p>
            <a:pPr marL="0" marR="0">
              <a:lnSpc>
                <a:spcPct val="115000"/>
              </a:lnSpc>
              <a:spcBef>
                <a:spcPts val="0"/>
              </a:spcBef>
              <a:spcAft>
                <a:spcPts val="1000"/>
              </a:spcAft>
            </a:pPr>
            <a:r>
              <a:rPr lang="en-US" sz="1100" b="1" dirty="0">
                <a:effectLst/>
                <a:latin typeface="Calibri"/>
                <a:ea typeface="Calibri"/>
                <a:cs typeface="Times New Roman"/>
              </a:rPr>
              <a:t> </a:t>
            </a:r>
            <a:endParaRPr lang="en-US" sz="1100" dirty="0">
              <a:effectLst/>
              <a:latin typeface="Calibri"/>
              <a:ea typeface="Calibri"/>
              <a:cs typeface="Times New Roman"/>
            </a:endParaRPr>
          </a:p>
          <a:p>
            <a:pPr marL="0" marR="0">
              <a:lnSpc>
                <a:spcPct val="115000"/>
              </a:lnSpc>
              <a:spcBef>
                <a:spcPts val="0"/>
              </a:spcBef>
              <a:spcAft>
                <a:spcPts val="1000"/>
              </a:spcAft>
            </a:pPr>
            <a:r>
              <a:rPr lang="en-US" sz="1200" b="1" dirty="0">
                <a:effectLst/>
                <a:latin typeface="Times New Roman"/>
                <a:ea typeface="Calibri"/>
                <a:cs typeface="Times New Roman"/>
              </a:rPr>
              <a:t>R</a:t>
            </a:r>
            <a:r>
              <a:rPr lang="en-US" sz="1200" b="1" baseline="30000" dirty="0">
                <a:effectLst/>
                <a:latin typeface="Times New Roman"/>
                <a:ea typeface="Calibri"/>
                <a:cs typeface="Times New Roman"/>
              </a:rPr>
              <a:t>2 </a:t>
            </a:r>
            <a:r>
              <a:rPr lang="en-US" sz="1200" b="1" dirty="0">
                <a:effectLst/>
                <a:latin typeface="Times New Roman"/>
                <a:ea typeface="Calibri"/>
                <a:cs typeface="Times New Roman"/>
              </a:rPr>
              <a:t>= -0.338</a:t>
            </a:r>
            <a:endParaRPr lang="en-US" sz="1100" dirty="0">
              <a:effectLst/>
              <a:latin typeface="Calibri"/>
              <a:ea typeface="Calibri"/>
              <a:cs typeface="Times New Roman"/>
            </a:endParaRPr>
          </a:p>
          <a:p>
            <a:pPr marL="0" marR="0">
              <a:lnSpc>
                <a:spcPct val="115000"/>
              </a:lnSpc>
              <a:spcBef>
                <a:spcPts val="0"/>
              </a:spcBef>
              <a:spcAft>
                <a:spcPts val="1000"/>
              </a:spcAft>
            </a:pPr>
            <a:r>
              <a:rPr lang="en-US" sz="1100" dirty="0">
                <a:effectLst/>
                <a:latin typeface="Calibri"/>
                <a:ea typeface="Calibri"/>
                <a:cs typeface="Times New Roman"/>
              </a:rPr>
              <a:t> </a:t>
            </a:r>
          </a:p>
          <a:p>
            <a:pPr marL="0" marR="0">
              <a:lnSpc>
                <a:spcPct val="115000"/>
              </a:lnSpc>
              <a:spcBef>
                <a:spcPts val="0"/>
              </a:spcBef>
              <a:spcAft>
                <a:spcPts val="1000"/>
              </a:spcAft>
            </a:pPr>
            <a:r>
              <a:rPr lang="en-US" sz="1100" dirty="0">
                <a:effectLst/>
                <a:latin typeface="Calibri"/>
                <a:ea typeface="Calibri"/>
                <a:cs typeface="Times New Roman"/>
              </a:rPr>
              <a:t> </a:t>
            </a:r>
          </a:p>
          <a:p>
            <a:pPr marL="0" marR="0">
              <a:lnSpc>
                <a:spcPct val="115000"/>
              </a:lnSpc>
              <a:spcBef>
                <a:spcPts val="0"/>
              </a:spcBef>
              <a:spcAft>
                <a:spcPts val="1000"/>
              </a:spcAft>
            </a:pPr>
            <a:r>
              <a:rPr lang="en-US" sz="1100" dirty="0">
                <a:effectLst/>
                <a:latin typeface="Calibri"/>
                <a:ea typeface="Calibri"/>
                <a:cs typeface="Times New Roman"/>
              </a:rPr>
              <a:t> </a:t>
            </a:r>
          </a:p>
        </p:txBody>
      </p:sp>
      <p:sp>
        <p:nvSpPr>
          <p:cNvPr id="11" name="Oval 10"/>
          <p:cNvSpPr/>
          <p:nvPr/>
        </p:nvSpPr>
        <p:spPr>
          <a:xfrm>
            <a:off x="9585960" y="3101520"/>
            <a:ext cx="914400" cy="345989"/>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smtClean="0">
              <a:solidFill>
                <a:schemeClr val="tx1"/>
              </a:solidFill>
            </a:endParaRPr>
          </a:p>
        </p:txBody>
      </p:sp>
      <p:sp>
        <p:nvSpPr>
          <p:cNvPr id="12" name="Oval 11"/>
          <p:cNvSpPr/>
          <p:nvPr/>
        </p:nvSpPr>
        <p:spPr>
          <a:xfrm>
            <a:off x="4073525" y="5768571"/>
            <a:ext cx="914400" cy="345989"/>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smtClean="0">
              <a:solidFill>
                <a:schemeClr val="tx1"/>
              </a:solidFill>
            </a:endParaRPr>
          </a:p>
        </p:txBody>
      </p:sp>
      <p:sp>
        <p:nvSpPr>
          <p:cNvPr id="13" name="Oval 12"/>
          <p:cNvSpPr/>
          <p:nvPr/>
        </p:nvSpPr>
        <p:spPr>
          <a:xfrm>
            <a:off x="4073525" y="3110777"/>
            <a:ext cx="914400" cy="345989"/>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smtClean="0">
              <a:solidFill>
                <a:schemeClr val="tx1"/>
              </a:solidFill>
            </a:endParaRPr>
          </a:p>
        </p:txBody>
      </p:sp>
      <p:sp>
        <p:nvSpPr>
          <p:cNvPr id="14" name="Google Shape;77;p5"/>
          <p:cNvSpPr txBox="1">
            <a:spLocks noGrp="1"/>
          </p:cNvSpPr>
          <p:nvPr>
            <p:ph type="ftr" idx="11"/>
          </p:nvPr>
        </p:nvSpPr>
        <p:spPr>
          <a:xfrm>
            <a:off x="1040674" y="6491261"/>
            <a:ext cx="10110651"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Agricultural Sciences Undergraduate Research Symposium 2023 </a:t>
            </a:r>
            <a:endParaRPr dirty="0"/>
          </a:p>
        </p:txBody>
      </p:sp>
      <p:sp>
        <p:nvSpPr>
          <p:cNvPr id="15" name="TextBox 14"/>
          <p:cNvSpPr txBox="1"/>
          <p:nvPr/>
        </p:nvSpPr>
        <p:spPr>
          <a:xfrm>
            <a:off x="9326881" y="163922"/>
            <a:ext cx="2695232" cy="307777"/>
          </a:xfrm>
          <a:prstGeom prst="rect">
            <a:avLst/>
          </a:prstGeom>
          <a:solidFill>
            <a:schemeClr val="bg1"/>
          </a:solidFill>
        </p:spPr>
        <p:txBody>
          <a:bodyPr wrap="square" rtlCol="0">
            <a:spAutoFit/>
          </a:bodyPr>
          <a:lstStyle/>
          <a:p>
            <a:r>
              <a:rPr lang="en-US" dirty="0" smtClean="0"/>
              <a:t>Result and discussion </a:t>
            </a:r>
            <a:r>
              <a:rPr lang="en-US" dirty="0" err="1" smtClean="0"/>
              <a:t>cont</a:t>
            </a:r>
            <a:r>
              <a:rPr lang="en-US" dirty="0" smtClean="0"/>
              <a:t>….</a:t>
            </a:r>
            <a:endParaRPr lang="en-US" dirty="0"/>
          </a:p>
        </p:txBody>
      </p:sp>
    </p:spTree>
    <p:extLst>
      <p:ext uri="{BB962C8B-B14F-4D97-AF65-F5344CB8AC3E}">
        <p14:creationId xmlns:p14="http://schemas.microsoft.com/office/powerpoint/2010/main" val="13678310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2"/>
          <p:cNvSpPr txBox="1">
            <a:spLocks noGrp="1"/>
          </p:cNvSpPr>
          <p:nvPr>
            <p:ph type="title"/>
          </p:nvPr>
        </p:nvSpPr>
        <p:spPr>
          <a:xfrm>
            <a:off x="2290916" y="511175"/>
            <a:ext cx="9282340" cy="1179513"/>
          </a:xfrm>
          <a:prstGeom prst="rect">
            <a:avLst/>
          </a:prstGeom>
          <a:noFill/>
          <a:ln>
            <a:noFill/>
          </a:ln>
        </p:spPr>
        <p:txBody>
          <a:bodyPr spcFirstLastPara="1" wrap="square" lIns="91425" tIns="45700" rIns="91425" bIns="45700" anchor="ctr" anchorCtr="0">
            <a:normAutofit/>
          </a:bodyPr>
          <a:lstStyle/>
          <a:p>
            <a:pPr marL="0" lvl="0" indent="0" rtl="0">
              <a:lnSpc>
                <a:spcPct val="90000"/>
              </a:lnSpc>
              <a:spcBef>
                <a:spcPts val="0"/>
              </a:spcBef>
              <a:spcAft>
                <a:spcPts val="0"/>
              </a:spcAft>
              <a:buClr>
                <a:schemeClr val="dk1"/>
              </a:buClr>
              <a:buSzPts val="4400"/>
              <a:buFont typeface="Calibri"/>
              <a:buNone/>
            </a:pPr>
            <a:r>
              <a:rPr lang="en-US" dirty="0" smtClean="0"/>
              <a:t>                     Content</a:t>
            </a:r>
            <a:endParaRPr dirty="0"/>
          </a:p>
        </p:txBody>
      </p:sp>
      <p:sp>
        <p:nvSpPr>
          <p:cNvPr id="60" name="Google Shape;60;p2"/>
          <p:cNvSpPr txBox="1">
            <a:spLocks noGrp="1"/>
          </p:cNvSpPr>
          <p:nvPr>
            <p:ph type="body" idx="1"/>
          </p:nvPr>
        </p:nvSpPr>
        <p:spPr>
          <a:xfrm>
            <a:off x="1057656" y="1789049"/>
            <a:ext cx="10515600" cy="4351338"/>
          </a:xfrm>
          <a:prstGeom prst="rect">
            <a:avLst/>
          </a:prstGeom>
          <a:noFill/>
          <a:ln>
            <a:noFill/>
          </a:ln>
        </p:spPr>
        <p:txBody>
          <a:bodyPr spcFirstLastPara="1" wrap="square" lIns="91425" tIns="45700" rIns="91425" bIns="45700" anchor="t" anchorCtr="0">
            <a:normAutofit fontScale="92500" lnSpcReduction="20000"/>
          </a:bodyPr>
          <a:lstStyle/>
          <a:p>
            <a:pPr marL="0" marR="0" lvl="0" indent="0" algn="l" rtl="0">
              <a:lnSpc>
                <a:spcPct val="150000"/>
              </a:lnSpc>
              <a:spcBef>
                <a:spcPts val="0"/>
              </a:spcBef>
              <a:spcAft>
                <a:spcPts val="0"/>
              </a:spcAft>
              <a:buClr>
                <a:schemeClr val="dk1"/>
              </a:buClr>
              <a:buSzPts val="2800"/>
              <a:buChar char="•"/>
            </a:pPr>
            <a:r>
              <a:rPr lang="en-US" dirty="0"/>
              <a:t>Introduction</a:t>
            </a:r>
            <a:endParaRPr dirty="0"/>
          </a:p>
          <a:p>
            <a:pPr marL="0" marR="0" lvl="0" indent="0" algn="just" rtl="0">
              <a:lnSpc>
                <a:spcPct val="150000"/>
              </a:lnSpc>
              <a:spcBef>
                <a:spcPts val="800"/>
              </a:spcBef>
              <a:spcAft>
                <a:spcPts val="0"/>
              </a:spcAft>
              <a:buClr>
                <a:schemeClr val="dk1"/>
              </a:buClr>
              <a:buSzPts val="2800"/>
              <a:buChar char="•"/>
            </a:pPr>
            <a:r>
              <a:rPr lang="en-US" dirty="0" smtClean="0"/>
              <a:t>Methodology</a:t>
            </a:r>
          </a:p>
          <a:p>
            <a:pPr marL="0" marR="0" lvl="0" indent="0" algn="just" rtl="0">
              <a:lnSpc>
                <a:spcPct val="150000"/>
              </a:lnSpc>
              <a:spcBef>
                <a:spcPts val="800"/>
              </a:spcBef>
              <a:spcAft>
                <a:spcPts val="0"/>
              </a:spcAft>
              <a:buClr>
                <a:schemeClr val="dk1"/>
              </a:buClr>
              <a:buSzPts val="2800"/>
              <a:buChar char="•"/>
            </a:pPr>
            <a:r>
              <a:rPr lang="en-US" dirty="0" smtClean="0"/>
              <a:t>Objectives</a:t>
            </a:r>
            <a:endParaRPr dirty="0"/>
          </a:p>
          <a:p>
            <a:pPr marL="0" marR="0" lvl="0" indent="0" algn="just" rtl="0">
              <a:lnSpc>
                <a:spcPct val="150000"/>
              </a:lnSpc>
              <a:spcBef>
                <a:spcPts val="800"/>
              </a:spcBef>
              <a:spcAft>
                <a:spcPts val="0"/>
              </a:spcAft>
              <a:buClr>
                <a:schemeClr val="dk1"/>
              </a:buClr>
              <a:buSzPts val="2800"/>
              <a:buChar char="•"/>
            </a:pPr>
            <a:r>
              <a:rPr lang="en-US" dirty="0"/>
              <a:t>Results and Discussion</a:t>
            </a:r>
            <a:endParaRPr dirty="0"/>
          </a:p>
          <a:p>
            <a:pPr marL="0" marR="0" lvl="0" indent="0" algn="just" rtl="0">
              <a:lnSpc>
                <a:spcPct val="150000"/>
              </a:lnSpc>
              <a:spcBef>
                <a:spcPts val="800"/>
              </a:spcBef>
              <a:spcAft>
                <a:spcPts val="0"/>
              </a:spcAft>
              <a:buClr>
                <a:schemeClr val="dk1"/>
              </a:buClr>
              <a:buSzPts val="2800"/>
              <a:buChar char="•"/>
            </a:pPr>
            <a:r>
              <a:rPr lang="en-US" dirty="0" smtClean="0"/>
              <a:t>Conclusion</a:t>
            </a:r>
          </a:p>
          <a:p>
            <a:pPr marL="0" marR="0" lvl="0" indent="0" algn="just" rtl="0">
              <a:lnSpc>
                <a:spcPct val="150000"/>
              </a:lnSpc>
              <a:spcBef>
                <a:spcPts val="800"/>
              </a:spcBef>
              <a:spcAft>
                <a:spcPts val="0"/>
              </a:spcAft>
              <a:buClr>
                <a:schemeClr val="dk1"/>
              </a:buClr>
              <a:buSzPts val="2800"/>
              <a:buChar char="•"/>
            </a:pPr>
            <a:r>
              <a:rPr lang="en-US" dirty="0" smtClean="0"/>
              <a:t>Suggestions  </a:t>
            </a:r>
          </a:p>
          <a:p>
            <a:pPr marL="0" marR="0" lvl="0" indent="0" algn="just" rtl="0">
              <a:lnSpc>
                <a:spcPct val="150000"/>
              </a:lnSpc>
              <a:spcBef>
                <a:spcPts val="800"/>
              </a:spcBef>
              <a:spcAft>
                <a:spcPts val="0"/>
              </a:spcAft>
              <a:buClr>
                <a:schemeClr val="dk1"/>
              </a:buClr>
              <a:buSzPts val="2800"/>
              <a:buChar char="•"/>
            </a:pPr>
            <a:r>
              <a:rPr lang="en-US" dirty="0" smtClean="0"/>
              <a:t>References</a:t>
            </a:r>
            <a:endParaRPr dirty="0"/>
          </a:p>
        </p:txBody>
      </p:sp>
      <p:sp>
        <p:nvSpPr>
          <p:cNvPr id="61" name="Google Shape;61;p2"/>
          <p:cNvSpPr txBox="1">
            <a:spLocks noGrp="1"/>
          </p:cNvSpPr>
          <p:nvPr>
            <p:ph type="ftr" idx="11"/>
          </p:nvPr>
        </p:nvSpPr>
        <p:spPr>
          <a:xfrm>
            <a:off x="1040674" y="6491261"/>
            <a:ext cx="10110651"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Agricultural Sciences Undergraduate Research Symposium </a:t>
            </a:r>
            <a:r>
              <a:rPr lang="en-US" dirty="0" smtClean="0"/>
              <a:t>2023</a:t>
            </a:r>
            <a:endParaRPr dirty="0"/>
          </a:p>
        </p:txBody>
      </p:sp>
      <p:sp>
        <p:nvSpPr>
          <p:cNvPr id="62" name="Google Shape;62;p2"/>
          <p:cNvSpPr txBox="1">
            <a:spLocks noGrp="1"/>
          </p:cNvSpPr>
          <p:nvPr>
            <p:ph type="sldNum" idx="12"/>
          </p:nvPr>
        </p:nvSpPr>
        <p:spPr>
          <a:xfrm>
            <a:off x="8487810" y="6499986"/>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7"/>
          <p:cNvSpPr txBox="1">
            <a:spLocks noGrp="1"/>
          </p:cNvSpPr>
          <p:nvPr>
            <p:ph type="title"/>
          </p:nvPr>
        </p:nvSpPr>
        <p:spPr>
          <a:xfrm>
            <a:off x="2290916" y="511175"/>
            <a:ext cx="9282340" cy="117951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smtClean="0"/>
              <a:t>Conclusion</a:t>
            </a:r>
            <a:endParaRPr dirty="0"/>
          </a:p>
        </p:txBody>
      </p:sp>
      <p:sp>
        <p:nvSpPr>
          <p:cNvPr id="92" name="Google Shape;92;p7"/>
          <p:cNvSpPr txBox="1">
            <a:spLocks noGrp="1"/>
          </p:cNvSpPr>
          <p:nvPr>
            <p:ph type="body" idx="1"/>
          </p:nvPr>
        </p:nvSpPr>
        <p:spPr>
          <a:xfrm>
            <a:off x="1057656" y="1789049"/>
            <a:ext cx="10515600" cy="4351338"/>
          </a:xfrm>
          <a:prstGeom prst="rect">
            <a:avLst/>
          </a:prstGeom>
          <a:noFill/>
          <a:ln>
            <a:noFill/>
          </a:ln>
        </p:spPr>
        <p:txBody>
          <a:bodyPr spcFirstLastPara="1" wrap="square" lIns="91425" tIns="45700" rIns="91425" bIns="45700" anchor="t" anchorCtr="0">
            <a:normAutofit/>
          </a:bodyPr>
          <a:lstStyle/>
          <a:p>
            <a:pPr algn="just"/>
            <a:r>
              <a:rPr lang="en-US" dirty="0"/>
              <a:t>Calculated lime amounts were significantly impact for pH increase in most of sites (39 sites out of 45) and reach to the expected reference pH value. Therefore, this newly established lime requirement rapid method can be applied in the farmer fields in </a:t>
            </a:r>
            <a:r>
              <a:rPr lang="en-US" dirty="0" err="1"/>
              <a:t>Welimada</a:t>
            </a:r>
            <a:r>
              <a:rPr lang="en-US" dirty="0"/>
              <a:t> ADA segment</a:t>
            </a:r>
            <a:endParaRPr lang="en-US" dirty="0">
              <a:latin typeface="Calibri" pitchFamily="34" charset="0"/>
              <a:cs typeface="Calibri" pitchFamily="34" charset="0"/>
            </a:endParaRPr>
          </a:p>
          <a:p>
            <a:pPr marL="0" indent="0" algn="just">
              <a:buNone/>
            </a:pPr>
            <a:endParaRPr lang="en-US" dirty="0"/>
          </a:p>
          <a:p>
            <a:pPr algn="just"/>
            <a:r>
              <a:rPr lang="en-US" dirty="0"/>
              <a:t>Lime requirement and initial pH, initial pH and final pH, lime requirement and final pH values have highly significant correlations</a:t>
            </a:r>
          </a:p>
          <a:p>
            <a:pPr marL="0" indent="0" algn="just">
              <a:buNone/>
            </a:pPr>
            <a:r>
              <a:rPr lang="en-US" dirty="0"/>
              <a:t> </a:t>
            </a:r>
          </a:p>
          <a:p>
            <a:pPr marL="0" indent="0" algn="just">
              <a:buNone/>
            </a:pPr>
            <a:endParaRPr lang="en-US" dirty="0"/>
          </a:p>
          <a:p>
            <a:pPr marL="228600" lvl="0" indent="-50800" algn="l" rtl="0">
              <a:lnSpc>
                <a:spcPct val="90000"/>
              </a:lnSpc>
              <a:spcBef>
                <a:spcPts val="0"/>
              </a:spcBef>
              <a:spcAft>
                <a:spcPts val="0"/>
              </a:spcAft>
              <a:buClr>
                <a:schemeClr val="dk1"/>
              </a:buClr>
              <a:buSzPts val="2800"/>
              <a:buNone/>
            </a:pPr>
            <a:endParaRPr dirty="0"/>
          </a:p>
        </p:txBody>
      </p:sp>
      <p:sp>
        <p:nvSpPr>
          <p:cNvPr id="93" name="Google Shape;93;p7"/>
          <p:cNvSpPr txBox="1">
            <a:spLocks noGrp="1"/>
          </p:cNvSpPr>
          <p:nvPr>
            <p:ph type="ftr" idx="11"/>
          </p:nvPr>
        </p:nvSpPr>
        <p:spPr>
          <a:xfrm>
            <a:off x="1040674" y="6491261"/>
            <a:ext cx="10110651"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Agricultural Sciences Undergraduate Research Symposium 2023 </a:t>
            </a:r>
            <a:endParaRPr dirty="0"/>
          </a:p>
        </p:txBody>
      </p:sp>
      <p:sp>
        <p:nvSpPr>
          <p:cNvPr id="94" name="Google Shape;94;p7"/>
          <p:cNvSpPr txBox="1">
            <a:spLocks noGrp="1"/>
          </p:cNvSpPr>
          <p:nvPr>
            <p:ph type="sldNum" idx="12"/>
          </p:nvPr>
        </p:nvSpPr>
        <p:spPr>
          <a:xfrm>
            <a:off x="8487810" y="6499986"/>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Suggestions </a:t>
            </a:r>
            <a:endParaRPr lang="en-US" dirty="0"/>
          </a:p>
        </p:txBody>
      </p:sp>
      <p:sp>
        <p:nvSpPr>
          <p:cNvPr id="3" name="Text Placeholder 2"/>
          <p:cNvSpPr>
            <a:spLocks noGrp="1"/>
          </p:cNvSpPr>
          <p:nvPr>
            <p:ph type="body" idx="1"/>
          </p:nvPr>
        </p:nvSpPr>
        <p:spPr>
          <a:xfrm>
            <a:off x="182879" y="1789049"/>
            <a:ext cx="11900263" cy="4351338"/>
          </a:xfrm>
        </p:spPr>
        <p:txBody>
          <a:bodyPr/>
          <a:lstStyle/>
          <a:p>
            <a:pPr>
              <a:lnSpc>
                <a:spcPct val="120000"/>
              </a:lnSpc>
            </a:pPr>
            <a:r>
              <a:rPr lang="en-US" dirty="0"/>
              <a:t>Repeat this experiment for other areas</a:t>
            </a:r>
          </a:p>
          <a:p>
            <a:pPr>
              <a:lnSpc>
                <a:spcPct val="120000"/>
              </a:lnSpc>
            </a:pPr>
            <a:r>
              <a:rPr lang="en-US" dirty="0"/>
              <a:t>Determine the crop performances with applying this lime requirement calculating method </a:t>
            </a:r>
          </a:p>
          <a:p>
            <a:pPr marL="114300" indent="0">
              <a:buNone/>
            </a:pPr>
            <a:endParaRPr lang="en-US"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21</a:t>
            </a:fld>
            <a:endParaRPr lang="en-US"/>
          </a:p>
        </p:txBody>
      </p:sp>
      <p:sp>
        <p:nvSpPr>
          <p:cNvPr id="5" name="Google Shape;77;p5"/>
          <p:cNvSpPr txBox="1">
            <a:spLocks noGrp="1"/>
          </p:cNvSpPr>
          <p:nvPr>
            <p:ph type="ftr" idx="11"/>
          </p:nvPr>
        </p:nvSpPr>
        <p:spPr>
          <a:xfrm>
            <a:off x="1040674" y="6491261"/>
            <a:ext cx="10110651"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Agricultural Sciences Undergraduate Research Symposium 2023 </a:t>
            </a:r>
            <a:endParaRPr dirty="0"/>
          </a:p>
        </p:txBody>
      </p:sp>
    </p:spTree>
    <p:extLst>
      <p:ext uri="{BB962C8B-B14F-4D97-AF65-F5344CB8AC3E}">
        <p14:creationId xmlns:p14="http://schemas.microsoft.com/office/powerpoint/2010/main" val="11818856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8"/>
          <p:cNvSpPr txBox="1">
            <a:spLocks noGrp="1"/>
          </p:cNvSpPr>
          <p:nvPr>
            <p:ph type="title"/>
          </p:nvPr>
        </p:nvSpPr>
        <p:spPr>
          <a:xfrm>
            <a:off x="2290916" y="511175"/>
            <a:ext cx="9282340" cy="117951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References</a:t>
            </a:r>
            <a:endParaRPr/>
          </a:p>
        </p:txBody>
      </p:sp>
      <p:sp>
        <p:nvSpPr>
          <p:cNvPr id="100" name="Google Shape;100;p8"/>
          <p:cNvSpPr txBox="1">
            <a:spLocks noGrp="1"/>
          </p:cNvSpPr>
          <p:nvPr>
            <p:ph type="body" idx="1"/>
          </p:nvPr>
        </p:nvSpPr>
        <p:spPr>
          <a:xfrm>
            <a:off x="222069" y="1436914"/>
            <a:ext cx="11730445" cy="4703473"/>
          </a:xfrm>
          <a:prstGeom prst="rect">
            <a:avLst/>
          </a:prstGeom>
          <a:noFill/>
          <a:ln>
            <a:noFill/>
          </a:ln>
        </p:spPr>
        <p:txBody>
          <a:bodyPr spcFirstLastPara="1" wrap="square" lIns="91425" tIns="45700" rIns="91425" bIns="45700" anchor="t" anchorCtr="0">
            <a:normAutofit fontScale="85000" lnSpcReduction="20000"/>
          </a:bodyPr>
          <a:lstStyle/>
          <a:p>
            <a:pPr algn="just"/>
            <a:r>
              <a:rPr lang="en-US" dirty="0" err="1" smtClean="0">
                <a:latin typeface="Calibri" pitchFamily="34" charset="0"/>
                <a:cs typeface="Calibri" pitchFamily="34" charset="0"/>
              </a:rPr>
              <a:t>Adane</a:t>
            </a:r>
            <a:r>
              <a:rPr lang="en-US" dirty="0" smtClean="0">
                <a:latin typeface="Calibri" pitchFamily="34" charset="0"/>
                <a:cs typeface="Calibri" pitchFamily="34" charset="0"/>
              </a:rPr>
              <a:t>, B. 2014 ‘Effects of liming acidic soils on improving soil properties and yield of haricot bean’, Ethiopian Institute of Agricultural Research, </a:t>
            </a:r>
            <a:r>
              <a:rPr lang="en-US" dirty="0" err="1" smtClean="0">
                <a:latin typeface="Calibri" pitchFamily="34" charset="0"/>
                <a:cs typeface="Calibri" pitchFamily="34" charset="0"/>
              </a:rPr>
              <a:t>Holetta</a:t>
            </a:r>
            <a:r>
              <a:rPr lang="en-US" dirty="0" smtClean="0">
                <a:latin typeface="Calibri" pitchFamily="34" charset="0"/>
                <a:cs typeface="Calibri" pitchFamily="34" charset="0"/>
              </a:rPr>
              <a:t> ARC, Addis Ababa, Ethiopia  </a:t>
            </a:r>
          </a:p>
          <a:p>
            <a:pPr algn="just"/>
            <a:r>
              <a:rPr lang="en-US" dirty="0" smtClean="0">
                <a:latin typeface="Calibri" pitchFamily="34" charset="0"/>
                <a:cs typeface="Calibri" pitchFamily="34" charset="0"/>
              </a:rPr>
              <a:t>Brady, N.C., Weil, R.R. 2002 ‘The Nature and Properties of soils’, 13th Edition, Pearson Education Pvt. Ltd., Delhi, India </a:t>
            </a:r>
          </a:p>
          <a:p>
            <a:pPr algn="just"/>
            <a:r>
              <a:rPr lang="en-US" dirty="0" smtClean="0">
                <a:latin typeface="Calibri" pitchFamily="34" charset="0"/>
                <a:cs typeface="Calibri" pitchFamily="34" charset="0"/>
              </a:rPr>
              <a:t>Weil, R. and Brady, N. C. 2016 ‘Nature and Properties of Soils’, Pearson New International Edition, London: Pearson Higher Ed., </a:t>
            </a:r>
            <a:r>
              <a:rPr lang="en-US" dirty="0" err="1" smtClean="0">
                <a:latin typeface="Calibri" pitchFamily="34" charset="0"/>
                <a:cs typeface="Calibri" pitchFamily="34" charset="0"/>
              </a:rPr>
              <a:t>Delhi,India</a:t>
            </a:r>
            <a:r>
              <a:rPr lang="en-US" dirty="0" smtClean="0">
                <a:latin typeface="Calibri" pitchFamily="34" charset="0"/>
                <a:cs typeface="Calibri" pitchFamily="34" charset="0"/>
              </a:rPr>
              <a:t> </a:t>
            </a:r>
          </a:p>
          <a:p>
            <a:pPr algn="just"/>
            <a:r>
              <a:rPr lang="en-US" dirty="0" smtClean="0">
                <a:latin typeface="Calibri" pitchFamily="34" charset="0"/>
                <a:cs typeface="Calibri" pitchFamily="34" charset="0"/>
              </a:rPr>
              <a:t>Crawford  T.W.,  Singh,  U., and </a:t>
            </a:r>
            <a:r>
              <a:rPr lang="en-US" dirty="0" err="1" smtClean="0">
                <a:latin typeface="Calibri" pitchFamily="34" charset="0"/>
                <a:cs typeface="Calibri" pitchFamily="34" charset="0"/>
              </a:rPr>
              <a:t>Breman</a:t>
            </a:r>
            <a:r>
              <a:rPr lang="en-US" dirty="0" smtClean="0">
                <a:latin typeface="Calibri" pitchFamily="34" charset="0"/>
                <a:cs typeface="Calibri" pitchFamily="34" charset="0"/>
              </a:rPr>
              <a:t>,  H.  2008  ‘Solving  agricultural problems related to soil acidity in central Africa's great lakes region’,  International  center  for  soil  fertility  and  agriculture  development, Alabama</a:t>
            </a:r>
          </a:p>
          <a:p>
            <a:pPr algn="just"/>
            <a:r>
              <a:rPr lang="en-US" dirty="0" err="1" smtClean="0">
                <a:latin typeface="Calibri" pitchFamily="34" charset="0"/>
                <a:cs typeface="Calibri" pitchFamily="34" charset="0"/>
              </a:rPr>
              <a:t>Dubikova</a:t>
            </a:r>
            <a:r>
              <a:rPr lang="en-US" dirty="0" smtClean="0">
                <a:latin typeface="Calibri" pitchFamily="34" charset="0"/>
                <a:cs typeface="Calibri" pitchFamily="34" charset="0"/>
              </a:rPr>
              <a:t>, M., </a:t>
            </a:r>
            <a:r>
              <a:rPr lang="en-US" dirty="0" err="1" smtClean="0">
                <a:latin typeface="Calibri" pitchFamily="34" charset="0"/>
                <a:cs typeface="Calibri" pitchFamily="34" charset="0"/>
              </a:rPr>
              <a:t>Cambier</a:t>
            </a:r>
            <a:r>
              <a:rPr lang="en-US" dirty="0" smtClean="0">
                <a:latin typeface="Calibri" pitchFamily="34" charset="0"/>
                <a:cs typeface="Calibri" pitchFamily="34" charset="0"/>
              </a:rPr>
              <a:t>,  and P., </a:t>
            </a:r>
            <a:r>
              <a:rPr lang="en-US" dirty="0" err="1" smtClean="0">
                <a:latin typeface="Calibri" pitchFamily="34" charset="0"/>
                <a:cs typeface="Calibri" pitchFamily="34" charset="0"/>
              </a:rPr>
              <a:t>Sucha</a:t>
            </a:r>
            <a:r>
              <a:rPr lang="en-US" dirty="0" smtClean="0">
                <a:latin typeface="Calibri" pitchFamily="34" charset="0"/>
                <a:cs typeface="Calibri" pitchFamily="34" charset="0"/>
              </a:rPr>
              <a:t>, V. 2002 ‘Experimental soil acidifcation’;17,.245–257</a:t>
            </a:r>
          </a:p>
          <a:p>
            <a:pPr algn="just"/>
            <a:r>
              <a:rPr lang="en-US" dirty="0">
                <a:latin typeface="Calibri" pitchFamily="34" charset="0"/>
                <a:cs typeface="Calibri" pitchFamily="34" charset="0"/>
              </a:rPr>
              <a:t>FAO.org, 2015.soil properties| FAO | Food and Agriculture Organization of the United Nations. [0nline] Available at: http://www.fao.org/soils-portal /soil-survey/soil-properties/en/   [Accessed 2 Aug. 2022]</a:t>
            </a:r>
          </a:p>
          <a:p>
            <a:pPr algn="just"/>
            <a:endParaRPr lang="en-US" dirty="0" smtClean="0">
              <a:latin typeface="Calibri" pitchFamily="34" charset="0"/>
              <a:cs typeface="Calibri" pitchFamily="34" charset="0"/>
            </a:endParaRPr>
          </a:p>
          <a:p>
            <a:pPr algn="just"/>
            <a:endParaRPr lang="en-US" dirty="0" smtClean="0">
              <a:latin typeface="Calibri" pitchFamily="34" charset="0"/>
              <a:cs typeface="Calibri" pitchFamily="34" charset="0"/>
            </a:endParaRPr>
          </a:p>
          <a:p>
            <a:pPr algn="just"/>
            <a:endParaRPr lang="en-US" dirty="0" smtClean="0">
              <a:latin typeface="Calibri" pitchFamily="34" charset="0"/>
              <a:cs typeface="Calibri" pitchFamily="34" charset="0"/>
            </a:endParaRPr>
          </a:p>
          <a:p>
            <a:pPr marL="228600" lvl="0" indent="-50800" algn="l" rtl="0">
              <a:lnSpc>
                <a:spcPct val="90000"/>
              </a:lnSpc>
              <a:spcBef>
                <a:spcPts val="0"/>
              </a:spcBef>
              <a:spcAft>
                <a:spcPts val="0"/>
              </a:spcAft>
              <a:buClr>
                <a:schemeClr val="dk1"/>
              </a:buClr>
              <a:buSzPts val="2800"/>
              <a:buNone/>
            </a:pPr>
            <a:endParaRPr dirty="0"/>
          </a:p>
        </p:txBody>
      </p:sp>
      <p:sp>
        <p:nvSpPr>
          <p:cNvPr id="101" name="Google Shape;101;p8"/>
          <p:cNvSpPr txBox="1">
            <a:spLocks noGrp="1"/>
          </p:cNvSpPr>
          <p:nvPr>
            <p:ph type="ftr" idx="11"/>
          </p:nvPr>
        </p:nvSpPr>
        <p:spPr>
          <a:xfrm>
            <a:off x="1040674" y="6491261"/>
            <a:ext cx="10110651"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Agricultural Sciences Undergraduate Research Symposium 2023 </a:t>
            </a:r>
            <a:endParaRPr dirty="0"/>
          </a:p>
        </p:txBody>
      </p:sp>
      <p:sp>
        <p:nvSpPr>
          <p:cNvPr id="102" name="Google Shape;102;p8"/>
          <p:cNvSpPr txBox="1">
            <a:spLocks noGrp="1"/>
          </p:cNvSpPr>
          <p:nvPr>
            <p:ph type="sldNum" idx="12"/>
          </p:nvPr>
        </p:nvSpPr>
        <p:spPr>
          <a:xfrm>
            <a:off x="8487810" y="6499986"/>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a:xfrm>
            <a:off x="235131" y="1345474"/>
            <a:ext cx="11678195" cy="4794913"/>
          </a:xfrm>
        </p:spPr>
        <p:txBody>
          <a:bodyPr>
            <a:normAutofit fontScale="85000" lnSpcReduction="20000"/>
          </a:bodyPr>
          <a:lstStyle/>
          <a:p>
            <a:pPr algn="just"/>
            <a:r>
              <a:rPr lang="en-US" dirty="0" err="1" smtClean="0">
                <a:latin typeface="Calibri" pitchFamily="34" charset="0"/>
                <a:cs typeface="Calibri" pitchFamily="34" charset="0"/>
              </a:rPr>
              <a:t>Geremew</a:t>
            </a:r>
            <a:r>
              <a:rPr lang="en-US" dirty="0">
                <a:latin typeface="Calibri" pitchFamily="34" charset="0"/>
                <a:cs typeface="Calibri" pitchFamily="34" charset="0"/>
              </a:rPr>
              <a:t>, T., </a:t>
            </a:r>
            <a:r>
              <a:rPr lang="en-US" dirty="0" err="1">
                <a:latin typeface="Calibri" pitchFamily="34" charset="0"/>
                <a:cs typeface="Calibri" pitchFamily="34" charset="0"/>
              </a:rPr>
              <a:t>Bedadi</a:t>
            </a:r>
            <a:r>
              <a:rPr lang="en-US" dirty="0">
                <a:latin typeface="Calibri" pitchFamily="34" charset="0"/>
                <a:cs typeface="Calibri" pitchFamily="34" charset="0"/>
              </a:rPr>
              <a:t>, B., </a:t>
            </a:r>
            <a:r>
              <a:rPr lang="en-US" dirty="0" err="1">
                <a:latin typeface="Calibri" pitchFamily="34" charset="0"/>
                <a:cs typeface="Calibri" pitchFamily="34" charset="0"/>
              </a:rPr>
              <a:t>Wogi</a:t>
            </a:r>
            <a:r>
              <a:rPr lang="en-US" dirty="0">
                <a:latin typeface="Calibri" pitchFamily="34" charset="0"/>
                <a:cs typeface="Calibri" pitchFamily="34" charset="0"/>
              </a:rPr>
              <a:t>, L. 2020 ‘Applications of lime and phosphorus fertilizer to malt barley for improved yield and soil acidity at </a:t>
            </a:r>
            <a:r>
              <a:rPr lang="en-US" dirty="0" err="1">
                <a:latin typeface="Calibri" pitchFamily="34" charset="0"/>
                <a:cs typeface="Calibri" pitchFamily="34" charset="0"/>
              </a:rPr>
              <a:t>Welmera</a:t>
            </a:r>
            <a:r>
              <a:rPr lang="en-US" dirty="0">
                <a:latin typeface="Calibri" pitchFamily="34" charset="0"/>
                <a:cs typeface="Calibri" pitchFamily="34" charset="0"/>
              </a:rPr>
              <a:t> district’, Ethiopia ;11: 39-50</a:t>
            </a:r>
          </a:p>
          <a:p>
            <a:pPr algn="just"/>
            <a:r>
              <a:rPr lang="en-US" dirty="0" err="1">
                <a:latin typeface="Calibri" pitchFamily="34" charset="0"/>
                <a:cs typeface="Calibri" pitchFamily="34" charset="0"/>
              </a:rPr>
              <a:t>Jafer</a:t>
            </a:r>
            <a:r>
              <a:rPr lang="en-US" dirty="0">
                <a:latin typeface="Calibri" pitchFamily="34" charset="0"/>
                <a:cs typeface="Calibri" pitchFamily="34" charset="0"/>
              </a:rPr>
              <a:t>, D.G., </a:t>
            </a:r>
            <a:r>
              <a:rPr lang="en-US" dirty="0" err="1">
                <a:latin typeface="Calibri" pitchFamily="34" charset="0"/>
                <a:cs typeface="Calibri" pitchFamily="34" charset="0"/>
              </a:rPr>
              <a:t>Hailu</a:t>
            </a:r>
            <a:r>
              <a:rPr lang="en-US" dirty="0">
                <a:latin typeface="Calibri" pitchFamily="34" charset="0"/>
                <a:cs typeface="Calibri" pitchFamily="34" charset="0"/>
              </a:rPr>
              <a:t>, G., 2017 ‘Application of lime for acid soil amelioration and better soybean performance in South Western Ethiopia’;7,.</a:t>
            </a:r>
            <a:r>
              <a:rPr lang="en-US" dirty="0" smtClean="0">
                <a:latin typeface="Calibri" pitchFamily="34" charset="0"/>
                <a:cs typeface="Calibri" pitchFamily="34" charset="0"/>
              </a:rPr>
              <a:t>95–100</a:t>
            </a:r>
          </a:p>
          <a:p>
            <a:pPr algn="just"/>
            <a:r>
              <a:rPr lang="en-US" dirty="0" err="1">
                <a:latin typeface="Calibri" pitchFamily="34" charset="0"/>
                <a:cs typeface="Calibri" pitchFamily="34" charset="0"/>
              </a:rPr>
              <a:t>Mapa</a:t>
            </a:r>
            <a:r>
              <a:rPr lang="en-US" dirty="0">
                <a:latin typeface="Calibri" pitchFamily="34" charset="0"/>
                <a:cs typeface="Calibri" pitchFamily="34" charset="0"/>
              </a:rPr>
              <a:t>, R.B., </a:t>
            </a:r>
            <a:r>
              <a:rPr lang="en-US" dirty="0" err="1">
                <a:latin typeface="Calibri" pitchFamily="34" charset="0"/>
                <a:cs typeface="Calibri" pitchFamily="34" charset="0"/>
              </a:rPr>
              <a:t>Dissanayake</a:t>
            </a:r>
            <a:r>
              <a:rPr lang="en-US" dirty="0">
                <a:latin typeface="Calibri" pitchFamily="34" charset="0"/>
                <a:cs typeface="Calibri" pitchFamily="34" charset="0"/>
              </a:rPr>
              <a:t>, A.R., </a:t>
            </a:r>
            <a:r>
              <a:rPr lang="en-US" dirty="0" err="1">
                <a:latin typeface="Calibri" pitchFamily="34" charset="0"/>
                <a:cs typeface="Calibri" pitchFamily="34" charset="0"/>
              </a:rPr>
              <a:t>Nayakekorale</a:t>
            </a:r>
            <a:r>
              <a:rPr lang="en-US" dirty="0">
                <a:latin typeface="Calibri" pitchFamily="34" charset="0"/>
                <a:cs typeface="Calibri" pitchFamily="34" charset="0"/>
              </a:rPr>
              <a:t>, H.B. 2005, ‘Soils of the intermediate zone of Sri Lanka: Morphology, Characterization and classification’, Soil Science Society of Sri Lanka, </a:t>
            </a:r>
            <a:r>
              <a:rPr lang="en-US" dirty="0" err="1">
                <a:latin typeface="Calibri" pitchFamily="34" charset="0"/>
                <a:cs typeface="Calibri" pitchFamily="34" charset="0"/>
              </a:rPr>
              <a:t>Peradeniya</a:t>
            </a:r>
            <a:r>
              <a:rPr lang="en-US" dirty="0">
                <a:latin typeface="Calibri" pitchFamily="34" charset="0"/>
                <a:cs typeface="Calibri" pitchFamily="34" charset="0"/>
              </a:rPr>
              <a:t>, </a:t>
            </a:r>
            <a:r>
              <a:rPr lang="en-US" dirty="0">
                <a:solidFill>
                  <a:prstClr val="black"/>
                </a:solidFill>
                <a:latin typeface="Calibri" pitchFamily="34" charset="0"/>
                <a:cs typeface="Calibri" pitchFamily="34" charset="0"/>
              </a:rPr>
              <a:t>Sri Lanka,120-200</a:t>
            </a:r>
          </a:p>
          <a:p>
            <a:pPr algn="just"/>
            <a:r>
              <a:rPr lang="en-US" dirty="0">
                <a:latin typeface="Calibri" pitchFamily="34" charset="0"/>
                <a:cs typeface="Calibri" pitchFamily="34" charset="0"/>
              </a:rPr>
              <a:t>Moody  P.W., Cong  P.T. 2008 ‘Soil  constraints and  management  practice: guidelines  for Sustainable  management  for  tropical  upland  soils’  [online]:  Available  at: https://aciar.gov.au/publication/books-and-manuals/soil-constraints-and-management-package-scamp-guidelines-sustainable-management [Accessed 6 Nov. 2022]</a:t>
            </a:r>
          </a:p>
          <a:p>
            <a:pPr algn="just"/>
            <a:r>
              <a:rPr lang="en-US" dirty="0" err="1">
                <a:latin typeface="Calibri" pitchFamily="34" charset="0"/>
                <a:cs typeface="Calibri" pitchFamily="34" charset="0"/>
              </a:rPr>
              <a:t>Rajarathna</a:t>
            </a:r>
            <a:r>
              <a:rPr lang="en-US" dirty="0">
                <a:latin typeface="Calibri" pitchFamily="34" charset="0"/>
                <a:cs typeface="Calibri" pitchFamily="34" charset="0"/>
              </a:rPr>
              <a:t>, I.M.L.V., </a:t>
            </a:r>
            <a:r>
              <a:rPr lang="en-US" dirty="0" err="1">
                <a:latin typeface="Calibri" pitchFamily="34" charset="0"/>
                <a:cs typeface="Calibri" pitchFamily="34" charset="0"/>
              </a:rPr>
              <a:t>Kodikara</a:t>
            </a:r>
            <a:r>
              <a:rPr lang="en-US" dirty="0">
                <a:latin typeface="Calibri" pitchFamily="34" charset="0"/>
                <a:cs typeface="Calibri" pitchFamily="34" charset="0"/>
              </a:rPr>
              <a:t>, K.M.S., </a:t>
            </a:r>
            <a:r>
              <a:rPr lang="en-US" dirty="0" err="1">
                <a:latin typeface="Calibri" pitchFamily="34" charset="0"/>
                <a:cs typeface="Calibri" pitchFamily="34" charset="0"/>
              </a:rPr>
              <a:t>Wanniarachchi</a:t>
            </a:r>
            <a:r>
              <a:rPr lang="en-US" dirty="0">
                <a:latin typeface="Calibri" pitchFamily="34" charset="0"/>
                <a:cs typeface="Calibri" pitchFamily="34" charset="0"/>
              </a:rPr>
              <a:t>, S.D. 2014, ‘Developing a rapid method for calculating the lime requirement for Upcountry Intermediate Zone Soils’, International Symposium on Agriculture and Environment, university of </a:t>
            </a:r>
            <a:r>
              <a:rPr lang="en-US" dirty="0" err="1">
                <a:latin typeface="Calibri" pitchFamily="34" charset="0"/>
                <a:cs typeface="Calibri" pitchFamily="34" charset="0"/>
              </a:rPr>
              <a:t>Ruhuna</a:t>
            </a:r>
            <a:endParaRPr lang="en-US" dirty="0">
              <a:latin typeface="Calibri" pitchFamily="34" charset="0"/>
              <a:cs typeface="Calibri" pitchFamily="34" charset="0"/>
            </a:endParaRPr>
          </a:p>
          <a:p>
            <a:pPr marL="114300" indent="0">
              <a:buNone/>
            </a:pPr>
            <a:endParaRPr lang="en-US" dirty="0"/>
          </a:p>
          <a:p>
            <a:endParaRPr lang="en-US"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23</a:t>
            </a:fld>
            <a:endParaRPr lang="en-US"/>
          </a:p>
        </p:txBody>
      </p:sp>
      <p:sp>
        <p:nvSpPr>
          <p:cNvPr id="5" name="Google Shape;77;p5"/>
          <p:cNvSpPr txBox="1">
            <a:spLocks noGrp="1"/>
          </p:cNvSpPr>
          <p:nvPr>
            <p:ph type="ftr" idx="11"/>
          </p:nvPr>
        </p:nvSpPr>
        <p:spPr>
          <a:xfrm>
            <a:off x="1040674" y="6491261"/>
            <a:ext cx="10110651"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Agricultural Sciences Undergraduate Research Symposium 2023 </a:t>
            </a:r>
            <a:endParaRPr dirty="0"/>
          </a:p>
        </p:txBody>
      </p:sp>
    </p:spTree>
    <p:extLst>
      <p:ext uri="{BB962C8B-B14F-4D97-AF65-F5344CB8AC3E}">
        <p14:creationId xmlns:p14="http://schemas.microsoft.com/office/powerpoint/2010/main" val="18256099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a:xfrm>
            <a:off x="274320" y="1306286"/>
            <a:ext cx="11704320" cy="4834101"/>
          </a:xfrm>
        </p:spPr>
        <p:txBody>
          <a:bodyPr>
            <a:normAutofit/>
          </a:bodyPr>
          <a:lstStyle/>
          <a:p>
            <a:pPr algn="just"/>
            <a:r>
              <a:rPr lang="en-US" sz="2400" dirty="0">
                <a:latin typeface="Calibri" pitchFamily="34" charset="0"/>
                <a:cs typeface="Calibri" pitchFamily="34" charset="0"/>
              </a:rPr>
              <a:t>Ryan, P.R. 2018 ‘Assessing the role of genetics for improving the yield of Australia’s major grain crops on acid soils’, Crop Pasture Sci.,242–264</a:t>
            </a:r>
          </a:p>
          <a:p>
            <a:pPr algn="just"/>
            <a:r>
              <a:rPr lang="en-US" sz="2400" dirty="0" err="1">
                <a:latin typeface="Calibri" pitchFamily="34" charset="0"/>
                <a:cs typeface="Calibri" pitchFamily="34" charset="0"/>
              </a:rPr>
              <a:t>Sahoo</a:t>
            </a:r>
            <a:r>
              <a:rPr lang="en-US" sz="2400" dirty="0">
                <a:latin typeface="Calibri" pitchFamily="34" charset="0"/>
                <a:cs typeface="Calibri" pitchFamily="34" charset="0"/>
              </a:rPr>
              <a:t>, P., 2014. Research Gate. [Online] Available at: https://www.researchgate.net/post/Is_there_any_relationship_between_pH_and_conductivity_of_a_solution [Accessed 7 Dec. 2022]</a:t>
            </a:r>
          </a:p>
          <a:p>
            <a:pPr marL="114300" indent="0" algn="just">
              <a:buNone/>
            </a:pPr>
            <a:endParaRPr lang="en-US" sz="2400" dirty="0">
              <a:latin typeface="Calibri" pitchFamily="34" charset="0"/>
              <a:cs typeface="Calibri" pitchFamily="34" charset="0"/>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24</a:t>
            </a:fld>
            <a:endParaRPr lang="en-US"/>
          </a:p>
        </p:txBody>
      </p:sp>
      <p:sp>
        <p:nvSpPr>
          <p:cNvPr id="5" name="Google Shape;77;p5"/>
          <p:cNvSpPr txBox="1">
            <a:spLocks noGrp="1"/>
          </p:cNvSpPr>
          <p:nvPr>
            <p:ph type="ftr" idx="11"/>
          </p:nvPr>
        </p:nvSpPr>
        <p:spPr>
          <a:xfrm>
            <a:off x="1040674" y="6491261"/>
            <a:ext cx="10110651"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Agricultural Sciences Undergraduate Research Symposium 2023 </a:t>
            </a:r>
            <a:endParaRPr dirty="0"/>
          </a:p>
        </p:txBody>
      </p:sp>
    </p:spTree>
    <p:extLst>
      <p:ext uri="{BB962C8B-B14F-4D97-AF65-F5344CB8AC3E}">
        <p14:creationId xmlns:p14="http://schemas.microsoft.com/office/powerpoint/2010/main" val="12907375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dirty="0"/>
          </a:p>
        </p:txBody>
      </p:sp>
      <p:sp>
        <p:nvSpPr>
          <p:cNvPr id="4" name="Google Shape;77;p5"/>
          <p:cNvSpPr txBox="1">
            <a:spLocks noGrp="1"/>
          </p:cNvSpPr>
          <p:nvPr>
            <p:ph type="ftr" idx="11"/>
          </p:nvPr>
        </p:nvSpPr>
        <p:spPr>
          <a:xfrm>
            <a:off x="1040674" y="6491261"/>
            <a:ext cx="10110651"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Agricultural Sciences Undergraduate Research Symposium 2023 </a:t>
            </a:r>
            <a:endParaRPr dirty="0"/>
          </a:p>
        </p:txBody>
      </p:sp>
      <p:pic>
        <p:nvPicPr>
          <p:cNvPr id="5" name="Picture 2" descr="C:\Users\Pc\Desktop\GettyImages-185002046-5772f4153df78cb62ce1ad6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9984" y="762000"/>
            <a:ext cx="7924800" cy="528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3629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3"/>
          <p:cNvSpPr txBox="1">
            <a:spLocks noGrp="1"/>
          </p:cNvSpPr>
          <p:nvPr>
            <p:ph type="title"/>
          </p:nvPr>
        </p:nvSpPr>
        <p:spPr>
          <a:xfrm>
            <a:off x="4297680" y="733243"/>
            <a:ext cx="7275576" cy="117951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Introduction</a:t>
            </a:r>
            <a:endParaRPr dirty="0"/>
          </a:p>
        </p:txBody>
      </p:sp>
      <p:sp>
        <p:nvSpPr>
          <p:cNvPr id="68" name="Google Shape;68;p3"/>
          <p:cNvSpPr txBox="1">
            <a:spLocks noGrp="1"/>
          </p:cNvSpPr>
          <p:nvPr>
            <p:ph type="body" idx="1"/>
          </p:nvPr>
        </p:nvSpPr>
        <p:spPr>
          <a:xfrm>
            <a:off x="1057656" y="1789049"/>
            <a:ext cx="10515600" cy="4351338"/>
          </a:xfrm>
          <a:prstGeom prst="rect">
            <a:avLst/>
          </a:prstGeom>
          <a:noFill/>
          <a:ln>
            <a:noFill/>
          </a:ln>
        </p:spPr>
        <p:txBody>
          <a:bodyPr spcFirstLastPara="1" wrap="square" lIns="91425" tIns="45700" rIns="91425" bIns="45700" anchor="t" anchorCtr="0">
            <a:normAutofit/>
          </a:bodyPr>
          <a:lstStyle/>
          <a:p>
            <a:pPr algn="just"/>
            <a:r>
              <a:rPr lang="en-US" dirty="0" err="1">
                <a:latin typeface="Calibri" pitchFamily="34" charset="0"/>
                <a:cs typeface="Calibri" pitchFamily="34" charset="0"/>
              </a:rPr>
              <a:t>Welimada</a:t>
            </a:r>
            <a:r>
              <a:rPr lang="en-US" dirty="0">
                <a:latin typeface="Calibri" pitchFamily="34" charset="0"/>
                <a:cs typeface="Calibri" pitchFamily="34" charset="0"/>
              </a:rPr>
              <a:t> region is one of the leading potato and vegetable growing area</a:t>
            </a:r>
            <a:r>
              <a:rPr lang="en-US" dirty="0">
                <a:solidFill>
                  <a:schemeClr val="accent6">
                    <a:lumMod val="75000"/>
                  </a:schemeClr>
                </a:solidFill>
                <a:latin typeface="Calibri" pitchFamily="34" charset="0"/>
                <a:cs typeface="Calibri" pitchFamily="34" charset="0"/>
              </a:rPr>
              <a:t> </a:t>
            </a:r>
            <a:r>
              <a:rPr lang="en-US" dirty="0">
                <a:latin typeface="Calibri" pitchFamily="34" charset="0"/>
                <a:cs typeface="Calibri" pitchFamily="34" charset="0"/>
              </a:rPr>
              <a:t>in upcountry region 		</a:t>
            </a:r>
          </a:p>
          <a:p>
            <a:pPr algn="just"/>
            <a:r>
              <a:rPr lang="en-US" dirty="0">
                <a:solidFill>
                  <a:srgbClr val="C00000"/>
                </a:solidFill>
                <a:latin typeface="Calibri" pitchFamily="34" charset="0"/>
                <a:cs typeface="Calibri" pitchFamily="34" charset="0"/>
              </a:rPr>
              <a:t>Soil acidity </a:t>
            </a:r>
            <a:r>
              <a:rPr lang="en-US" dirty="0">
                <a:latin typeface="Calibri" pitchFamily="34" charset="0"/>
                <a:cs typeface="Calibri" pitchFamily="34" charset="0"/>
              </a:rPr>
              <a:t>is a major reason to reduce the crop productivity which may causes due to high rainfall  and excessive fertilizer applications  </a:t>
            </a:r>
          </a:p>
          <a:p>
            <a:pPr algn="just"/>
            <a:r>
              <a:rPr lang="en-US" dirty="0">
                <a:latin typeface="Calibri" pitchFamily="34" charset="0"/>
                <a:cs typeface="Calibri" pitchFamily="34" charset="0"/>
              </a:rPr>
              <a:t>Practical solution to remediate soil pH:  </a:t>
            </a:r>
            <a:r>
              <a:rPr lang="en-US" dirty="0">
                <a:solidFill>
                  <a:srgbClr val="002060"/>
                </a:solidFill>
                <a:latin typeface="Calibri" pitchFamily="34" charset="0"/>
                <a:cs typeface="Calibri" pitchFamily="34" charset="0"/>
              </a:rPr>
              <a:t>Liming</a:t>
            </a:r>
          </a:p>
          <a:p>
            <a:pPr marL="228600" lvl="0" indent="-50800" algn="l" rtl="0">
              <a:lnSpc>
                <a:spcPct val="90000"/>
              </a:lnSpc>
              <a:spcBef>
                <a:spcPts val="0"/>
              </a:spcBef>
              <a:spcAft>
                <a:spcPts val="0"/>
              </a:spcAft>
              <a:buClr>
                <a:schemeClr val="dk1"/>
              </a:buClr>
              <a:buSzPts val="2800"/>
              <a:buNone/>
            </a:pPr>
            <a:endParaRPr dirty="0"/>
          </a:p>
        </p:txBody>
      </p:sp>
      <p:sp>
        <p:nvSpPr>
          <p:cNvPr id="69" name="Google Shape;69;p3"/>
          <p:cNvSpPr txBox="1">
            <a:spLocks noGrp="1"/>
          </p:cNvSpPr>
          <p:nvPr>
            <p:ph type="ftr" idx="11"/>
          </p:nvPr>
        </p:nvSpPr>
        <p:spPr>
          <a:xfrm>
            <a:off x="1040674" y="6491261"/>
            <a:ext cx="10110651"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Agricultural Sciences Undergraduate Research Symposium 2023 </a:t>
            </a:r>
            <a:endParaRPr dirty="0"/>
          </a:p>
        </p:txBody>
      </p:sp>
      <p:sp>
        <p:nvSpPr>
          <p:cNvPr id="70" name="Google Shape;70;p3"/>
          <p:cNvSpPr txBox="1">
            <a:spLocks noGrp="1"/>
          </p:cNvSpPr>
          <p:nvPr>
            <p:ph type="sldNum" idx="12"/>
          </p:nvPr>
        </p:nvSpPr>
        <p:spPr>
          <a:xfrm>
            <a:off x="8487810" y="6499986"/>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a:t>
            </a:fld>
            <a:endParaRPr/>
          </a:p>
        </p:txBody>
      </p:sp>
      <p:pic>
        <p:nvPicPr>
          <p:cNvPr id="6" name="Picture 5" descr="C:\Users\Pc\Desktop\thesis\New folder\IMG20221020105614.jpg"/>
          <p:cNvPicPr/>
          <p:nvPr/>
        </p:nvPicPr>
        <p:blipFill rotWithShape="1">
          <a:blip r:embed="rId3" cstate="print">
            <a:extLst>
              <a:ext uri="{28A0092B-C50C-407E-A947-70E740481C1C}">
                <a14:useLocalDpi xmlns:a14="http://schemas.microsoft.com/office/drawing/2010/main" val="0"/>
              </a:ext>
            </a:extLst>
          </a:blip>
          <a:srcRect t="-2025" b="-1"/>
          <a:stretch/>
        </p:blipFill>
        <p:spPr bwMode="auto">
          <a:xfrm>
            <a:off x="1850572" y="4660668"/>
            <a:ext cx="2695303" cy="14577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pic>
        <p:nvPicPr>
          <p:cNvPr id="7" name="Picture 2" descr="C:\Users\Pc\Desktop\thesis\photo thesis\IMG2022072710583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80217" y="4660668"/>
            <a:ext cx="2460171" cy="14577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8" name="Notched Right Arrow 7"/>
          <p:cNvSpPr/>
          <p:nvPr/>
        </p:nvSpPr>
        <p:spPr>
          <a:xfrm>
            <a:off x="4883332" y="5262067"/>
            <a:ext cx="2057400" cy="254934"/>
          </a:xfrm>
          <a:prstGeom prst="notchedRightArrow">
            <a:avLst/>
          </a:prstGeom>
          <a:solidFill>
            <a:srgbClr val="F0569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smtClean="0">
              <a:solidFill>
                <a:schemeClr val="tx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90916" y="511175"/>
            <a:ext cx="6892273" cy="1179513"/>
          </a:xfrm>
        </p:spPr>
        <p:txBody>
          <a:bodyPr>
            <a:normAutofit/>
          </a:bodyPr>
          <a:lstStyle/>
          <a:p>
            <a:pPr algn="ctr"/>
            <a:r>
              <a:rPr lang="en-US" sz="4000" dirty="0" smtClean="0"/>
              <a:t>Objectives</a:t>
            </a:r>
            <a:endParaRPr lang="en-US" sz="4000" dirty="0"/>
          </a:p>
        </p:txBody>
      </p:sp>
      <p:sp>
        <p:nvSpPr>
          <p:cNvPr id="3" name="Text Placeholder 2"/>
          <p:cNvSpPr>
            <a:spLocks noGrp="1"/>
          </p:cNvSpPr>
          <p:nvPr>
            <p:ph type="body" idx="1"/>
          </p:nvPr>
        </p:nvSpPr>
        <p:spPr>
          <a:xfrm>
            <a:off x="352697" y="1436914"/>
            <a:ext cx="11691257" cy="4703473"/>
          </a:xfrm>
        </p:spPr>
        <p:txBody>
          <a:bodyPr>
            <a:normAutofit fontScale="92500" lnSpcReduction="10000"/>
          </a:bodyPr>
          <a:lstStyle/>
          <a:p>
            <a:pPr marL="114300" indent="0">
              <a:buNone/>
            </a:pPr>
            <a:r>
              <a:rPr lang="en-US" b="1" dirty="0">
                <a:solidFill>
                  <a:srgbClr val="660066"/>
                </a:solidFill>
              </a:rPr>
              <a:t>General </a:t>
            </a:r>
            <a:r>
              <a:rPr lang="en-US" b="1" dirty="0" smtClean="0">
                <a:solidFill>
                  <a:srgbClr val="660066"/>
                </a:solidFill>
              </a:rPr>
              <a:t>objective</a:t>
            </a:r>
            <a:endParaRPr lang="en-US" dirty="0">
              <a:solidFill>
                <a:srgbClr val="660066"/>
              </a:solidFill>
            </a:endParaRPr>
          </a:p>
          <a:p>
            <a:pPr algn="just">
              <a:buFont typeface="Wingdings" pitchFamily="2" charset="2"/>
              <a:buChar char="Ø"/>
            </a:pPr>
            <a:r>
              <a:rPr lang="en-US" sz="3000" dirty="0" smtClean="0">
                <a:latin typeface="Calibri" pitchFamily="34" charset="0"/>
                <a:cs typeface="Calibri" pitchFamily="34" charset="0"/>
              </a:rPr>
              <a:t>To </a:t>
            </a:r>
            <a:r>
              <a:rPr lang="en-US" sz="3000" dirty="0">
                <a:latin typeface="Calibri" pitchFamily="34" charset="0"/>
                <a:cs typeface="Calibri" pitchFamily="34" charset="0"/>
              </a:rPr>
              <a:t>validate previously developed rapid method for estimate lime requirement to increase soil pH up to 6.4 </a:t>
            </a:r>
            <a:r>
              <a:rPr lang="en-US" sz="3000" dirty="0"/>
              <a:t>± 0.2</a:t>
            </a:r>
            <a:r>
              <a:rPr lang="en-US" sz="3000" dirty="0">
                <a:latin typeface="Calibri" pitchFamily="34" charset="0"/>
                <a:cs typeface="Calibri" pitchFamily="34" charset="0"/>
              </a:rPr>
              <a:t> in potato and vegetable cultivated fields in </a:t>
            </a:r>
            <a:r>
              <a:rPr lang="en-US" sz="3000" dirty="0" err="1">
                <a:latin typeface="Calibri" pitchFamily="34" charset="0"/>
                <a:cs typeface="Calibri" pitchFamily="34" charset="0"/>
              </a:rPr>
              <a:t>Welimada</a:t>
            </a:r>
            <a:r>
              <a:rPr lang="en-US" sz="3000" dirty="0">
                <a:latin typeface="Calibri" pitchFamily="34" charset="0"/>
                <a:cs typeface="Calibri" pitchFamily="34" charset="0"/>
              </a:rPr>
              <a:t> Assistant Director of Agriculture segment</a:t>
            </a:r>
            <a:endParaRPr lang="en-US" sz="3000" dirty="0">
              <a:solidFill>
                <a:srgbClr val="0070C0"/>
              </a:solidFill>
              <a:latin typeface="Calibri" pitchFamily="34" charset="0"/>
              <a:cs typeface="Calibri" pitchFamily="34" charset="0"/>
            </a:endParaRPr>
          </a:p>
          <a:p>
            <a:pPr marL="114300" indent="0">
              <a:buNone/>
            </a:pPr>
            <a:endParaRPr lang="en-US" sz="3600" b="1" dirty="0"/>
          </a:p>
          <a:p>
            <a:pPr marL="114300" indent="0">
              <a:buNone/>
            </a:pPr>
            <a:r>
              <a:rPr lang="en-US" b="1" dirty="0">
                <a:solidFill>
                  <a:srgbClr val="660066"/>
                </a:solidFill>
              </a:rPr>
              <a:t>Specific objectives</a:t>
            </a:r>
            <a:endParaRPr lang="en-US" dirty="0">
              <a:solidFill>
                <a:srgbClr val="660066"/>
              </a:solidFill>
            </a:endParaRPr>
          </a:p>
          <a:p>
            <a:pPr marL="539496" lvl="0" indent="-457200" algn="just" defTabSz="914400">
              <a:spcBef>
                <a:spcPts val="600"/>
              </a:spcBef>
              <a:buClr>
                <a:srgbClr val="3891A7"/>
              </a:buClr>
              <a:buSzPct val="80000"/>
              <a:buFont typeface="Wingdings" pitchFamily="2" charset="2"/>
              <a:buChar char="Ø"/>
            </a:pPr>
            <a:r>
              <a:rPr lang="en-US" dirty="0">
                <a:solidFill>
                  <a:prstClr val="black"/>
                </a:solidFill>
                <a:cs typeface="Calibri" pitchFamily="34" charset="0"/>
              </a:rPr>
              <a:t>To determine the initial soil properties (ex: soil pH, electrical conductivity (EC), </a:t>
            </a:r>
            <a:r>
              <a:rPr lang="en-US" dirty="0" err="1">
                <a:solidFill>
                  <a:prstClr val="black"/>
                </a:solidFill>
                <a:cs typeface="Calibri" pitchFamily="34" charset="0"/>
              </a:rPr>
              <a:t>cation</a:t>
            </a:r>
            <a:r>
              <a:rPr lang="en-US" dirty="0">
                <a:solidFill>
                  <a:prstClr val="black"/>
                </a:solidFill>
                <a:cs typeface="Calibri" pitchFamily="34" charset="0"/>
              </a:rPr>
              <a:t> exchange capacity (CEC), organic matter content, available potassium and phosphorous of selected soils)</a:t>
            </a:r>
          </a:p>
          <a:p>
            <a:pPr marL="82296" lvl="0" algn="just" defTabSz="914400">
              <a:spcBef>
                <a:spcPts val="600"/>
              </a:spcBef>
              <a:buClr>
                <a:srgbClr val="3891A7"/>
              </a:buClr>
              <a:buSzPct val="80000"/>
            </a:pPr>
            <a:endParaRPr lang="en-US" dirty="0">
              <a:solidFill>
                <a:prstClr val="black"/>
              </a:solidFill>
              <a:cs typeface="Calibri" pitchFamily="34" charset="0"/>
            </a:endParaRPr>
          </a:p>
          <a:p>
            <a:pPr marL="539496" lvl="0" indent="-457200" algn="just" defTabSz="914400">
              <a:spcBef>
                <a:spcPts val="600"/>
              </a:spcBef>
              <a:buClr>
                <a:srgbClr val="3891A7"/>
              </a:buClr>
              <a:buSzPct val="80000"/>
              <a:buFont typeface="Wingdings" pitchFamily="2" charset="2"/>
              <a:buChar char="Ø"/>
            </a:pPr>
            <a:r>
              <a:rPr lang="en-US" dirty="0">
                <a:solidFill>
                  <a:prstClr val="black"/>
                </a:solidFill>
                <a:cs typeface="Calibri" pitchFamily="34" charset="0"/>
              </a:rPr>
              <a:t>To identify the relationship between soil pH with other tested soil properties</a:t>
            </a:r>
          </a:p>
          <a:p>
            <a:pPr marL="539496" lvl="0" indent="-457200" algn="just" defTabSz="914400">
              <a:spcBef>
                <a:spcPts val="600"/>
              </a:spcBef>
              <a:buClr>
                <a:srgbClr val="3891A7"/>
              </a:buClr>
              <a:buSzPct val="80000"/>
              <a:buFont typeface="Wingdings" pitchFamily="2" charset="2"/>
              <a:buChar char="Ø"/>
            </a:pPr>
            <a:endParaRPr lang="en-US" dirty="0">
              <a:solidFill>
                <a:prstClr val="black"/>
              </a:solidFill>
              <a:cs typeface="Calibri" pitchFamily="34" charset="0"/>
            </a:endParaRPr>
          </a:p>
          <a:p>
            <a:endParaRPr lang="en-US" dirty="0"/>
          </a:p>
        </p:txBody>
      </p:sp>
    </p:spTree>
    <p:extLst>
      <p:ext uri="{BB962C8B-B14F-4D97-AF65-F5344CB8AC3E}">
        <p14:creationId xmlns:p14="http://schemas.microsoft.com/office/powerpoint/2010/main" val="28444072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5"/>
          <p:cNvSpPr txBox="1">
            <a:spLocks noGrp="1"/>
          </p:cNvSpPr>
          <p:nvPr>
            <p:ph type="title"/>
          </p:nvPr>
        </p:nvSpPr>
        <p:spPr>
          <a:xfrm>
            <a:off x="3900291" y="285167"/>
            <a:ext cx="4263995" cy="117951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smtClean="0"/>
              <a:t>Methodology</a:t>
            </a:r>
            <a:endParaRPr dirty="0"/>
          </a:p>
        </p:txBody>
      </p:sp>
      <p:sp>
        <p:nvSpPr>
          <p:cNvPr id="76" name="Google Shape;76;p5"/>
          <p:cNvSpPr txBox="1">
            <a:spLocks noGrp="1"/>
          </p:cNvSpPr>
          <p:nvPr>
            <p:ph type="body" idx="1"/>
          </p:nvPr>
        </p:nvSpPr>
        <p:spPr>
          <a:xfrm>
            <a:off x="1057656" y="1789049"/>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dirty="0"/>
          </a:p>
        </p:txBody>
      </p:sp>
      <p:sp>
        <p:nvSpPr>
          <p:cNvPr id="77" name="Google Shape;77;p5"/>
          <p:cNvSpPr txBox="1">
            <a:spLocks noGrp="1"/>
          </p:cNvSpPr>
          <p:nvPr>
            <p:ph type="ftr" idx="11"/>
          </p:nvPr>
        </p:nvSpPr>
        <p:spPr>
          <a:xfrm>
            <a:off x="1040674" y="6491261"/>
            <a:ext cx="10110651"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Agricultural Sciences Undergraduate Research Symposium 2023 </a:t>
            </a:r>
            <a:endParaRPr dirty="0"/>
          </a:p>
        </p:txBody>
      </p:sp>
      <p:sp>
        <p:nvSpPr>
          <p:cNvPr id="78" name="Google Shape;78;p5"/>
          <p:cNvSpPr txBox="1">
            <a:spLocks noGrp="1"/>
          </p:cNvSpPr>
          <p:nvPr>
            <p:ph type="sldNum" idx="12"/>
          </p:nvPr>
        </p:nvSpPr>
        <p:spPr>
          <a:xfrm>
            <a:off x="8487810" y="6499986"/>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a:t>
            </a:fld>
            <a:endParaRPr/>
          </a:p>
        </p:txBody>
      </p:sp>
      <p:graphicFrame>
        <p:nvGraphicFramePr>
          <p:cNvPr id="6" name="Content Placeholder 11"/>
          <p:cNvGraphicFramePr>
            <a:graphicFrameLocks noGrp="1"/>
          </p:cNvGraphicFramePr>
          <p:nvPr>
            <p:ph idx="1"/>
            <p:extLst>
              <p:ext uri="{D42A27DB-BD31-4B8C-83A1-F6EECF244321}">
                <p14:modId xmlns:p14="http://schemas.microsoft.com/office/powerpoint/2010/main" val="4099361235"/>
              </p:ext>
            </p:extLst>
          </p:nvPr>
        </p:nvGraphicFramePr>
        <p:xfrm>
          <a:off x="496370" y="1465441"/>
          <a:ext cx="9934303" cy="21399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Content Placeholder 11"/>
          <p:cNvGraphicFramePr>
            <a:graphicFrameLocks/>
          </p:cNvGraphicFramePr>
          <p:nvPr>
            <p:extLst>
              <p:ext uri="{D42A27DB-BD31-4B8C-83A1-F6EECF244321}">
                <p14:modId xmlns:p14="http://schemas.microsoft.com/office/powerpoint/2010/main" val="4161348067"/>
              </p:ext>
            </p:extLst>
          </p:nvPr>
        </p:nvGraphicFramePr>
        <p:xfrm>
          <a:off x="511610" y="3605349"/>
          <a:ext cx="9919063" cy="225987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8" name="Picture 4" descr="C:\Users\Pc\Desktop\New folder\IMG20221005104802.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489277" y="1464680"/>
            <a:ext cx="1400132" cy="60880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C:\Users\Pc\Desktop\thesis\New folder\IMG20220926112612.jpg"/>
          <p:cNvPicPr/>
          <p:nvPr/>
        </p:nvPicPr>
        <p:blipFill rotWithShape="1">
          <a:blip r:embed="rId14" cstate="print">
            <a:extLst>
              <a:ext uri="{28A0092B-C50C-407E-A947-70E740481C1C}">
                <a14:useLocalDpi xmlns:a14="http://schemas.microsoft.com/office/drawing/2010/main" val="0"/>
              </a:ext>
            </a:extLst>
          </a:blip>
          <a:srcRect t="20168" r="4202" b="33824"/>
          <a:stretch/>
        </p:blipFill>
        <p:spPr bwMode="auto">
          <a:xfrm>
            <a:off x="10489277" y="2168434"/>
            <a:ext cx="766435" cy="624454"/>
          </a:xfrm>
          <a:prstGeom prst="rect">
            <a:avLst/>
          </a:prstGeom>
          <a:noFill/>
          <a:ln>
            <a:noFill/>
          </a:ln>
          <a:extLst>
            <a:ext uri="{53640926-AAD7-44D8-BBD7-CCE9431645EC}">
              <a14:shadowObscured xmlns:a14="http://schemas.microsoft.com/office/drawing/2010/main"/>
            </a:ext>
          </a:extLst>
        </p:spPr>
      </p:pic>
      <p:pic>
        <p:nvPicPr>
          <p:cNvPr id="10" name="Picture 9" descr="C:\Users\Pc\Desktop\thesis\New folder\IMG20220926094841.jpg"/>
          <p:cNvPicPr/>
          <p:nvPr/>
        </p:nvPicPr>
        <p:blipFill rotWithShape="1">
          <a:blip r:embed="rId15" cstate="print">
            <a:extLst>
              <a:ext uri="{28A0092B-C50C-407E-A947-70E740481C1C}">
                <a14:useLocalDpi xmlns:a14="http://schemas.microsoft.com/office/drawing/2010/main" val="0"/>
              </a:ext>
            </a:extLst>
          </a:blip>
          <a:srcRect b="18182"/>
          <a:stretch/>
        </p:blipFill>
        <p:spPr bwMode="auto">
          <a:xfrm>
            <a:off x="11362478" y="2160130"/>
            <a:ext cx="526931" cy="624454"/>
          </a:xfrm>
          <a:prstGeom prst="rect">
            <a:avLst/>
          </a:prstGeom>
          <a:noFill/>
          <a:ln>
            <a:noFill/>
          </a:ln>
          <a:extLst>
            <a:ext uri="{53640926-AAD7-44D8-BBD7-CCE9431645EC}">
              <a14:shadowObscured xmlns:a14="http://schemas.microsoft.com/office/drawing/2010/main"/>
            </a:ext>
          </a:extLst>
        </p:spPr>
      </p:pic>
      <p:pic>
        <p:nvPicPr>
          <p:cNvPr id="11" name="Picture 10" descr="C:\Users\Pc\Desktop\thesis\New folder\IMG20221007125956.jpg"/>
          <p:cNvPicPr/>
          <p:nvPr/>
        </p:nvPicPr>
        <p:blipFill rotWithShape="1">
          <a:blip r:embed="rId16" cstate="print">
            <a:extLst>
              <a:ext uri="{28A0092B-C50C-407E-A947-70E740481C1C}">
                <a14:useLocalDpi xmlns:a14="http://schemas.microsoft.com/office/drawing/2010/main" val="0"/>
              </a:ext>
            </a:extLst>
          </a:blip>
          <a:srcRect t="10577" b="13462"/>
          <a:stretch/>
        </p:blipFill>
        <p:spPr bwMode="auto">
          <a:xfrm>
            <a:off x="10489276" y="2860764"/>
            <a:ext cx="700067" cy="648685"/>
          </a:xfrm>
          <a:prstGeom prst="rect">
            <a:avLst/>
          </a:prstGeom>
          <a:noFill/>
          <a:ln>
            <a:noFill/>
          </a:ln>
          <a:extLst>
            <a:ext uri="{53640926-AAD7-44D8-BBD7-CCE9431645EC}">
              <a14:shadowObscured xmlns:a14="http://schemas.microsoft.com/office/drawing/2010/main"/>
            </a:ext>
          </a:extLst>
        </p:spPr>
      </p:pic>
      <p:pic>
        <p:nvPicPr>
          <p:cNvPr id="12" name="Picture 11" descr="C:\Users\Pc\Desktop\thesis\New folder\IMG20221028111821.jpg"/>
          <p:cNvPicPr/>
          <p:nvPr/>
        </p:nvPicPr>
        <p:blipFill rotWithShape="1">
          <a:blip r:embed="rId17" cstate="print">
            <a:extLst>
              <a:ext uri="{28A0092B-C50C-407E-A947-70E740481C1C}">
                <a14:useLocalDpi xmlns:a14="http://schemas.microsoft.com/office/drawing/2010/main" val="0"/>
              </a:ext>
            </a:extLst>
          </a:blip>
          <a:srcRect l="-1" t="19091" r="-2890" b="6819"/>
          <a:stretch/>
        </p:blipFill>
        <p:spPr bwMode="auto">
          <a:xfrm>
            <a:off x="11294125" y="2860764"/>
            <a:ext cx="595284" cy="648685"/>
          </a:xfrm>
          <a:prstGeom prst="rect">
            <a:avLst/>
          </a:prstGeom>
          <a:noFill/>
          <a:ln>
            <a:noFill/>
          </a:ln>
          <a:extLst>
            <a:ext uri="{53640926-AAD7-44D8-BBD7-CCE9431645EC}">
              <a14:shadowObscured xmlns:a14="http://schemas.microsoft.com/office/drawing/2010/main"/>
            </a:ext>
          </a:extLst>
        </p:spPr>
      </p:pic>
      <p:pic>
        <p:nvPicPr>
          <p:cNvPr id="13" name="Picture 12" descr="C:\Users\Pc\Desktop\thesis\New folder\IMG20221022140039.jpg"/>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0489276" y="3605349"/>
            <a:ext cx="1400133" cy="745838"/>
          </a:xfrm>
          <a:prstGeom prst="rect">
            <a:avLst/>
          </a:prstGeom>
          <a:noFill/>
          <a:ln>
            <a:noFill/>
          </a:ln>
        </p:spPr>
      </p:pic>
      <p:pic>
        <p:nvPicPr>
          <p:cNvPr id="14" name="Picture 13" descr="C:\Users\Pc\Desktop\thesis\New folder\IMG20220928091548.jpg"/>
          <p:cNvPicPr/>
          <p:nvPr/>
        </p:nvPicPr>
        <p:blipFill rotWithShape="1">
          <a:blip r:embed="rId19" cstate="print">
            <a:extLst>
              <a:ext uri="{28A0092B-C50C-407E-A947-70E740481C1C}">
                <a14:useLocalDpi xmlns:a14="http://schemas.microsoft.com/office/drawing/2010/main" val="0"/>
              </a:ext>
            </a:extLst>
          </a:blip>
          <a:srcRect t="14091" b="19091"/>
          <a:stretch/>
        </p:blipFill>
        <p:spPr bwMode="auto">
          <a:xfrm>
            <a:off x="10475327" y="4467497"/>
            <a:ext cx="727963" cy="631370"/>
          </a:xfrm>
          <a:prstGeom prst="rect">
            <a:avLst/>
          </a:prstGeom>
          <a:noFill/>
          <a:ln>
            <a:noFill/>
          </a:ln>
          <a:extLst>
            <a:ext uri="{53640926-AAD7-44D8-BBD7-CCE9431645EC}">
              <a14:shadowObscured xmlns:a14="http://schemas.microsoft.com/office/drawing/2010/main"/>
            </a:ext>
          </a:extLst>
        </p:spPr>
      </p:pic>
      <p:pic>
        <p:nvPicPr>
          <p:cNvPr id="15" name="Picture 14" descr="C:\Users\Pc\Desktop\thesis\New folder\IMG20221017112537.jpg"/>
          <p:cNvPicPr/>
          <p:nvPr/>
        </p:nvPicPr>
        <p:blipFill rotWithShape="1">
          <a:blip r:embed="rId20" cstate="print">
            <a:extLst>
              <a:ext uri="{28A0092B-C50C-407E-A947-70E740481C1C}">
                <a14:useLocalDpi xmlns:a14="http://schemas.microsoft.com/office/drawing/2010/main" val="0"/>
              </a:ext>
            </a:extLst>
          </a:blip>
          <a:srcRect b="35909"/>
          <a:stretch/>
        </p:blipFill>
        <p:spPr bwMode="auto">
          <a:xfrm>
            <a:off x="11302981" y="4467497"/>
            <a:ext cx="586427" cy="644433"/>
          </a:xfrm>
          <a:prstGeom prst="rect">
            <a:avLst/>
          </a:prstGeom>
          <a:noFill/>
          <a:ln>
            <a:noFill/>
          </a:ln>
          <a:extLst>
            <a:ext uri="{53640926-AAD7-44D8-BBD7-CCE9431645EC}">
              <a14:shadowObscured xmlns:a14="http://schemas.microsoft.com/office/drawing/2010/main"/>
            </a:ext>
          </a:extLst>
        </p:spPr>
      </p:pic>
      <p:pic>
        <p:nvPicPr>
          <p:cNvPr id="16" name="Picture 3" descr="C:\Users\Pc\Desktop\images.jpg"/>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0430673" y="5185505"/>
            <a:ext cx="1517339" cy="71898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674" y="1194307"/>
            <a:ext cx="6252193" cy="645659"/>
          </a:xfrm>
        </p:spPr>
        <p:txBody>
          <a:bodyPr>
            <a:normAutofit/>
          </a:bodyPr>
          <a:lstStyle/>
          <a:p>
            <a:r>
              <a:rPr lang="en-US" sz="3200" dirty="0">
                <a:latin typeface="Calibri" pitchFamily="34" charset="0"/>
                <a:cs typeface="Calibri" pitchFamily="34" charset="0"/>
              </a:rPr>
              <a:t>Parameters of initial soil samples</a:t>
            </a:r>
            <a:endParaRPr lang="en-US" sz="3200" dirty="0"/>
          </a:p>
        </p:txBody>
      </p:sp>
      <p:sp>
        <p:nvSpPr>
          <p:cNvPr id="3" name="Text Placeholder 2"/>
          <p:cNvSpPr>
            <a:spLocks noGrp="1"/>
          </p:cNvSpPr>
          <p:nvPr>
            <p:ph type="body" idx="1"/>
          </p:nvPr>
        </p:nvSpPr>
        <p:spPr/>
        <p:txBody>
          <a:bodyPr/>
          <a:lstStyle/>
          <a:p>
            <a:pPr marL="114300" indent="0">
              <a:buNone/>
            </a:pPr>
            <a:endParaRPr lang="en-US"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6</a:t>
            </a:fld>
            <a:endParaRPr lang="en-US"/>
          </a:p>
        </p:txBody>
      </p:sp>
      <p:sp>
        <p:nvSpPr>
          <p:cNvPr id="6" name="Google Shape;77;p5"/>
          <p:cNvSpPr txBox="1">
            <a:spLocks noGrp="1"/>
          </p:cNvSpPr>
          <p:nvPr>
            <p:ph type="ftr" idx="11"/>
          </p:nvPr>
        </p:nvSpPr>
        <p:spPr>
          <a:xfrm>
            <a:off x="1040674" y="6491261"/>
            <a:ext cx="10110651"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Agricultural Sciences Undergraduate Research Symposium 2023 </a:t>
            </a:r>
            <a:endParaRPr dirty="0"/>
          </a:p>
        </p:txBody>
      </p:sp>
      <p:graphicFrame>
        <p:nvGraphicFramePr>
          <p:cNvPr id="5" name="Table 4"/>
          <p:cNvGraphicFramePr>
            <a:graphicFrameLocks noGrp="1"/>
          </p:cNvGraphicFramePr>
          <p:nvPr>
            <p:extLst>
              <p:ext uri="{D42A27DB-BD31-4B8C-83A1-F6EECF244321}">
                <p14:modId xmlns:p14="http://schemas.microsoft.com/office/powerpoint/2010/main" val="3354643201"/>
              </p:ext>
            </p:extLst>
          </p:nvPr>
        </p:nvGraphicFramePr>
        <p:xfrm>
          <a:off x="404949" y="1763491"/>
          <a:ext cx="11443063" cy="4271552"/>
        </p:xfrm>
        <a:graphic>
          <a:graphicData uri="http://schemas.openxmlformats.org/drawingml/2006/table">
            <a:tbl>
              <a:tblPr firstRow="1" bandRow="1">
                <a:tableStyleId>{5C22544A-7EE6-4342-B048-85BDC9FD1C3A}</a:tableStyleId>
              </a:tblPr>
              <a:tblGrid>
                <a:gridCol w="3421810"/>
                <a:gridCol w="8021253"/>
              </a:tblGrid>
              <a:tr h="533944">
                <a:tc>
                  <a:txBody>
                    <a:bodyPr/>
                    <a:lstStyle/>
                    <a:p>
                      <a:pPr marL="0" marR="0">
                        <a:lnSpc>
                          <a:spcPct val="115000"/>
                        </a:lnSpc>
                        <a:spcBef>
                          <a:spcPts val="0"/>
                        </a:spcBef>
                        <a:spcAft>
                          <a:spcPts val="0"/>
                        </a:spcAft>
                      </a:pPr>
                      <a:r>
                        <a:rPr lang="en-US" sz="2400" dirty="0">
                          <a:effectLst/>
                          <a:latin typeface="Calibri" pitchFamily="34" charset="0"/>
                          <a:cs typeface="Calibri" pitchFamily="34" charset="0"/>
                        </a:rPr>
                        <a:t>Parameter</a:t>
                      </a:r>
                      <a:endParaRPr lang="en-US" sz="2400" dirty="0">
                        <a:effectLst/>
                        <a:latin typeface="Calibri" pitchFamily="34" charset="0"/>
                        <a:ea typeface="Calibri"/>
                        <a:cs typeface="Calibri" pitchFamily="34" charset="0"/>
                      </a:endParaRPr>
                    </a:p>
                  </a:txBody>
                  <a:tcPr marL="68580" marR="68580" marT="0" marB="0" anchor="b"/>
                </a:tc>
                <a:tc>
                  <a:txBody>
                    <a:bodyPr/>
                    <a:lstStyle/>
                    <a:p>
                      <a:pPr marL="0" marR="0">
                        <a:lnSpc>
                          <a:spcPct val="115000"/>
                        </a:lnSpc>
                        <a:spcBef>
                          <a:spcPts val="0"/>
                        </a:spcBef>
                        <a:spcAft>
                          <a:spcPts val="0"/>
                        </a:spcAft>
                      </a:pPr>
                      <a:r>
                        <a:rPr lang="en-US" sz="2400">
                          <a:effectLst/>
                          <a:latin typeface="Calibri" pitchFamily="34" charset="0"/>
                          <a:cs typeface="Calibri" pitchFamily="34" charset="0"/>
                        </a:rPr>
                        <a:t>Method</a:t>
                      </a:r>
                      <a:endParaRPr lang="en-US" sz="2400">
                        <a:effectLst/>
                        <a:latin typeface="Calibri" pitchFamily="34" charset="0"/>
                        <a:ea typeface="Calibri"/>
                        <a:cs typeface="Calibri" pitchFamily="34" charset="0"/>
                      </a:endParaRPr>
                    </a:p>
                  </a:txBody>
                  <a:tcPr marL="68580" marR="68580" marT="0" marB="0" anchor="b"/>
                </a:tc>
              </a:tr>
              <a:tr h="533944">
                <a:tc>
                  <a:txBody>
                    <a:bodyPr/>
                    <a:lstStyle/>
                    <a:p>
                      <a:pPr marL="0" marR="0">
                        <a:lnSpc>
                          <a:spcPct val="115000"/>
                        </a:lnSpc>
                        <a:spcBef>
                          <a:spcPts val="0"/>
                        </a:spcBef>
                        <a:spcAft>
                          <a:spcPts val="0"/>
                        </a:spcAft>
                      </a:pPr>
                      <a:r>
                        <a:rPr lang="en-US" sz="2400" dirty="0">
                          <a:effectLst/>
                          <a:latin typeface="Calibri" pitchFamily="34" charset="0"/>
                          <a:cs typeface="Calibri" pitchFamily="34" charset="0"/>
                        </a:rPr>
                        <a:t>Lime requirement</a:t>
                      </a:r>
                      <a:endParaRPr lang="en-US" sz="2400" dirty="0">
                        <a:effectLst/>
                        <a:latin typeface="Calibri" pitchFamily="34" charset="0"/>
                        <a:ea typeface="Calibri"/>
                        <a:cs typeface="Calibri" pitchFamily="34" charset="0"/>
                      </a:endParaRPr>
                    </a:p>
                  </a:txBody>
                  <a:tcPr marL="68580" marR="68580" marT="0" marB="0" anchor="b"/>
                </a:tc>
                <a:tc>
                  <a:txBody>
                    <a:bodyPr/>
                    <a:lstStyle/>
                    <a:p>
                      <a:pPr marL="0" marR="0">
                        <a:lnSpc>
                          <a:spcPct val="115000"/>
                        </a:lnSpc>
                        <a:spcBef>
                          <a:spcPts val="0"/>
                        </a:spcBef>
                        <a:spcAft>
                          <a:spcPts val="0"/>
                        </a:spcAft>
                      </a:pPr>
                      <a:r>
                        <a:rPr lang="en-US" sz="2400">
                          <a:effectLst/>
                          <a:latin typeface="Calibri" pitchFamily="34" charset="0"/>
                          <a:cs typeface="Calibri" pitchFamily="34" charset="0"/>
                        </a:rPr>
                        <a:t>by using newly developed method (Rajarathna et al., 2014)</a:t>
                      </a:r>
                      <a:endParaRPr lang="en-US" sz="2400">
                        <a:effectLst/>
                        <a:latin typeface="Calibri" pitchFamily="34" charset="0"/>
                        <a:ea typeface="Calibri"/>
                        <a:cs typeface="Calibri" pitchFamily="34" charset="0"/>
                      </a:endParaRPr>
                    </a:p>
                  </a:txBody>
                  <a:tcPr marL="68580" marR="68580" marT="0" marB="0" anchor="b"/>
                </a:tc>
              </a:tr>
              <a:tr h="533944">
                <a:tc>
                  <a:txBody>
                    <a:bodyPr/>
                    <a:lstStyle/>
                    <a:p>
                      <a:pPr marL="0" marR="0">
                        <a:lnSpc>
                          <a:spcPct val="115000"/>
                        </a:lnSpc>
                        <a:spcBef>
                          <a:spcPts val="0"/>
                        </a:spcBef>
                        <a:spcAft>
                          <a:spcPts val="0"/>
                        </a:spcAft>
                      </a:pPr>
                      <a:r>
                        <a:rPr lang="en-US" sz="2400">
                          <a:effectLst/>
                          <a:latin typeface="Calibri" pitchFamily="34" charset="0"/>
                          <a:cs typeface="Calibri" pitchFamily="34" charset="0"/>
                        </a:rPr>
                        <a:t>Soil pH</a:t>
                      </a:r>
                      <a:endParaRPr lang="en-US" sz="2400">
                        <a:effectLst/>
                        <a:latin typeface="Calibri" pitchFamily="34" charset="0"/>
                        <a:ea typeface="Calibri"/>
                        <a:cs typeface="Calibri" pitchFamily="34" charset="0"/>
                      </a:endParaRPr>
                    </a:p>
                  </a:txBody>
                  <a:tcPr marL="68580" marR="68580" marT="0" marB="0" anchor="b"/>
                </a:tc>
                <a:tc>
                  <a:txBody>
                    <a:bodyPr/>
                    <a:lstStyle/>
                    <a:p>
                      <a:pPr marL="0" marR="0">
                        <a:lnSpc>
                          <a:spcPct val="115000"/>
                        </a:lnSpc>
                        <a:spcBef>
                          <a:spcPts val="0"/>
                        </a:spcBef>
                        <a:spcAft>
                          <a:spcPts val="0"/>
                        </a:spcAft>
                      </a:pPr>
                      <a:r>
                        <a:rPr lang="en-US" sz="2400" dirty="0">
                          <a:effectLst/>
                          <a:latin typeface="Calibri" pitchFamily="34" charset="0"/>
                          <a:cs typeface="Calibri" pitchFamily="34" charset="0"/>
                        </a:rPr>
                        <a:t>by using pH meter</a:t>
                      </a:r>
                      <a:endParaRPr lang="en-US" sz="2400" dirty="0">
                        <a:effectLst/>
                        <a:latin typeface="Calibri" pitchFamily="34" charset="0"/>
                        <a:ea typeface="Calibri"/>
                        <a:cs typeface="Calibri" pitchFamily="34" charset="0"/>
                      </a:endParaRPr>
                    </a:p>
                  </a:txBody>
                  <a:tcPr marL="68580" marR="68580" marT="0" marB="0" anchor="b"/>
                </a:tc>
              </a:tr>
              <a:tr h="533944">
                <a:tc>
                  <a:txBody>
                    <a:bodyPr/>
                    <a:lstStyle/>
                    <a:p>
                      <a:pPr marL="0" marR="0">
                        <a:lnSpc>
                          <a:spcPct val="115000"/>
                        </a:lnSpc>
                        <a:spcBef>
                          <a:spcPts val="0"/>
                        </a:spcBef>
                        <a:spcAft>
                          <a:spcPts val="0"/>
                        </a:spcAft>
                      </a:pPr>
                      <a:r>
                        <a:rPr lang="en-US" sz="2400">
                          <a:effectLst/>
                          <a:latin typeface="Calibri" pitchFamily="34" charset="0"/>
                          <a:cs typeface="Calibri" pitchFamily="34" charset="0"/>
                        </a:rPr>
                        <a:t>Cation exchange capacity</a:t>
                      </a:r>
                      <a:endParaRPr lang="en-US" sz="2400">
                        <a:effectLst/>
                        <a:latin typeface="Calibri" pitchFamily="34" charset="0"/>
                        <a:ea typeface="Calibri"/>
                        <a:cs typeface="Calibri" pitchFamily="34" charset="0"/>
                      </a:endParaRPr>
                    </a:p>
                  </a:txBody>
                  <a:tcPr marL="68580" marR="68580" marT="0" marB="0" anchor="b"/>
                </a:tc>
                <a:tc>
                  <a:txBody>
                    <a:bodyPr/>
                    <a:lstStyle/>
                    <a:p>
                      <a:pPr marL="0" marR="0">
                        <a:lnSpc>
                          <a:spcPct val="115000"/>
                        </a:lnSpc>
                        <a:spcBef>
                          <a:spcPts val="0"/>
                        </a:spcBef>
                        <a:spcAft>
                          <a:spcPts val="0"/>
                        </a:spcAft>
                      </a:pPr>
                      <a:r>
                        <a:rPr lang="en-US" sz="2400">
                          <a:effectLst/>
                          <a:latin typeface="Calibri" pitchFamily="34" charset="0"/>
                          <a:cs typeface="Calibri" pitchFamily="34" charset="0"/>
                        </a:rPr>
                        <a:t>By ionic replacement  method (Schollenberger method, 1945)</a:t>
                      </a:r>
                      <a:endParaRPr lang="en-US" sz="2400">
                        <a:effectLst/>
                        <a:latin typeface="Calibri" pitchFamily="34" charset="0"/>
                        <a:ea typeface="Calibri"/>
                        <a:cs typeface="Calibri" pitchFamily="34" charset="0"/>
                      </a:endParaRPr>
                    </a:p>
                  </a:txBody>
                  <a:tcPr marL="68580" marR="68580" marT="0" marB="0" anchor="b"/>
                </a:tc>
              </a:tr>
              <a:tr h="533944">
                <a:tc>
                  <a:txBody>
                    <a:bodyPr/>
                    <a:lstStyle/>
                    <a:p>
                      <a:pPr marL="0" marR="0">
                        <a:lnSpc>
                          <a:spcPct val="115000"/>
                        </a:lnSpc>
                        <a:spcBef>
                          <a:spcPts val="0"/>
                        </a:spcBef>
                        <a:spcAft>
                          <a:spcPts val="0"/>
                        </a:spcAft>
                      </a:pPr>
                      <a:r>
                        <a:rPr lang="en-US" sz="2400" dirty="0">
                          <a:effectLst/>
                          <a:latin typeface="Calibri" pitchFamily="34" charset="0"/>
                          <a:cs typeface="Calibri" pitchFamily="34" charset="0"/>
                        </a:rPr>
                        <a:t>Soil electrical conductivity</a:t>
                      </a:r>
                      <a:endParaRPr lang="en-US" sz="2400" dirty="0">
                        <a:effectLst/>
                        <a:latin typeface="Calibri" pitchFamily="34" charset="0"/>
                        <a:ea typeface="Calibri"/>
                        <a:cs typeface="Calibri" pitchFamily="34" charset="0"/>
                      </a:endParaRPr>
                    </a:p>
                  </a:txBody>
                  <a:tcPr marL="68580" marR="68580" marT="0" marB="0" anchor="b"/>
                </a:tc>
                <a:tc>
                  <a:txBody>
                    <a:bodyPr/>
                    <a:lstStyle/>
                    <a:p>
                      <a:pPr marL="0" marR="0">
                        <a:lnSpc>
                          <a:spcPct val="115000"/>
                        </a:lnSpc>
                        <a:spcBef>
                          <a:spcPts val="0"/>
                        </a:spcBef>
                        <a:spcAft>
                          <a:spcPts val="0"/>
                        </a:spcAft>
                      </a:pPr>
                      <a:r>
                        <a:rPr lang="en-US" sz="2400" dirty="0">
                          <a:effectLst/>
                          <a:latin typeface="Calibri" pitchFamily="34" charset="0"/>
                          <a:cs typeface="Calibri" pitchFamily="34" charset="0"/>
                        </a:rPr>
                        <a:t>by using EC meter</a:t>
                      </a:r>
                      <a:endParaRPr lang="en-US" sz="2400" dirty="0">
                        <a:effectLst/>
                        <a:latin typeface="Calibri" pitchFamily="34" charset="0"/>
                        <a:ea typeface="Calibri"/>
                        <a:cs typeface="Calibri" pitchFamily="34" charset="0"/>
                      </a:endParaRPr>
                    </a:p>
                  </a:txBody>
                  <a:tcPr marL="68580" marR="68580" marT="0" marB="0" anchor="b"/>
                </a:tc>
              </a:tr>
              <a:tr h="533944">
                <a:tc>
                  <a:txBody>
                    <a:bodyPr/>
                    <a:lstStyle/>
                    <a:p>
                      <a:pPr marL="0" marR="0">
                        <a:lnSpc>
                          <a:spcPct val="115000"/>
                        </a:lnSpc>
                        <a:spcBef>
                          <a:spcPts val="0"/>
                        </a:spcBef>
                        <a:spcAft>
                          <a:spcPts val="0"/>
                        </a:spcAft>
                      </a:pPr>
                      <a:r>
                        <a:rPr lang="en-US" sz="2400">
                          <a:effectLst/>
                          <a:latin typeface="Calibri" pitchFamily="34" charset="0"/>
                          <a:cs typeface="Calibri" pitchFamily="34" charset="0"/>
                        </a:rPr>
                        <a:t>Soil organic matter</a:t>
                      </a:r>
                      <a:endParaRPr lang="en-US" sz="2400">
                        <a:effectLst/>
                        <a:latin typeface="Calibri" pitchFamily="34" charset="0"/>
                        <a:ea typeface="Calibri"/>
                        <a:cs typeface="Calibri" pitchFamily="34" charset="0"/>
                      </a:endParaRPr>
                    </a:p>
                  </a:txBody>
                  <a:tcPr marL="68580" marR="68580" marT="0" marB="0" anchor="b"/>
                </a:tc>
                <a:tc>
                  <a:txBody>
                    <a:bodyPr/>
                    <a:lstStyle/>
                    <a:p>
                      <a:pPr marL="0" marR="0">
                        <a:lnSpc>
                          <a:spcPct val="115000"/>
                        </a:lnSpc>
                        <a:spcBef>
                          <a:spcPts val="0"/>
                        </a:spcBef>
                        <a:spcAft>
                          <a:spcPts val="0"/>
                        </a:spcAft>
                      </a:pPr>
                      <a:r>
                        <a:rPr lang="en-US" sz="2400">
                          <a:effectLst/>
                          <a:latin typeface="Calibri" pitchFamily="34" charset="0"/>
                          <a:cs typeface="Calibri" pitchFamily="34" charset="0"/>
                        </a:rPr>
                        <a:t>By titrimetric method (Walkley and Black method, 1934)</a:t>
                      </a:r>
                      <a:endParaRPr lang="en-US" sz="2400">
                        <a:effectLst/>
                        <a:latin typeface="Calibri" pitchFamily="34" charset="0"/>
                        <a:ea typeface="Calibri"/>
                        <a:cs typeface="Calibri" pitchFamily="34" charset="0"/>
                      </a:endParaRPr>
                    </a:p>
                  </a:txBody>
                  <a:tcPr marL="68580" marR="68580" marT="0" marB="0" anchor="b"/>
                </a:tc>
              </a:tr>
              <a:tr h="533944">
                <a:tc>
                  <a:txBody>
                    <a:bodyPr/>
                    <a:lstStyle/>
                    <a:p>
                      <a:pPr marL="0" marR="0">
                        <a:lnSpc>
                          <a:spcPct val="115000"/>
                        </a:lnSpc>
                        <a:spcBef>
                          <a:spcPts val="0"/>
                        </a:spcBef>
                        <a:spcAft>
                          <a:spcPts val="0"/>
                        </a:spcAft>
                      </a:pPr>
                      <a:r>
                        <a:rPr lang="en-US" sz="2400">
                          <a:effectLst/>
                          <a:latin typeface="Calibri" pitchFamily="34" charset="0"/>
                          <a:cs typeface="Calibri" pitchFamily="34" charset="0"/>
                        </a:rPr>
                        <a:t>Available potassium</a:t>
                      </a:r>
                      <a:endParaRPr lang="en-US" sz="2400">
                        <a:effectLst/>
                        <a:latin typeface="Calibri" pitchFamily="34" charset="0"/>
                        <a:ea typeface="Calibri"/>
                        <a:cs typeface="Calibri" pitchFamily="34" charset="0"/>
                      </a:endParaRPr>
                    </a:p>
                  </a:txBody>
                  <a:tcPr marL="68580" marR="68580" marT="0" marB="0" anchor="b"/>
                </a:tc>
                <a:tc>
                  <a:txBody>
                    <a:bodyPr/>
                    <a:lstStyle/>
                    <a:p>
                      <a:pPr marL="0" marR="0">
                        <a:lnSpc>
                          <a:spcPct val="115000"/>
                        </a:lnSpc>
                        <a:spcBef>
                          <a:spcPts val="0"/>
                        </a:spcBef>
                        <a:spcAft>
                          <a:spcPts val="0"/>
                        </a:spcAft>
                      </a:pPr>
                      <a:r>
                        <a:rPr lang="en-US" sz="2400">
                          <a:effectLst/>
                          <a:latin typeface="Calibri" pitchFamily="34" charset="0"/>
                          <a:cs typeface="Calibri" pitchFamily="34" charset="0"/>
                        </a:rPr>
                        <a:t>by using flame photometer method</a:t>
                      </a:r>
                      <a:endParaRPr lang="en-US" sz="2400">
                        <a:effectLst/>
                        <a:latin typeface="Calibri" pitchFamily="34" charset="0"/>
                        <a:ea typeface="Calibri"/>
                        <a:cs typeface="Calibri" pitchFamily="34" charset="0"/>
                      </a:endParaRPr>
                    </a:p>
                  </a:txBody>
                  <a:tcPr marL="68580" marR="68580" marT="0" marB="0" anchor="b"/>
                </a:tc>
              </a:tr>
              <a:tr h="533944">
                <a:tc>
                  <a:txBody>
                    <a:bodyPr/>
                    <a:lstStyle/>
                    <a:p>
                      <a:pPr marL="0" marR="0">
                        <a:lnSpc>
                          <a:spcPct val="115000"/>
                        </a:lnSpc>
                        <a:spcBef>
                          <a:spcPts val="0"/>
                        </a:spcBef>
                        <a:spcAft>
                          <a:spcPts val="0"/>
                        </a:spcAft>
                      </a:pPr>
                      <a:r>
                        <a:rPr lang="en-US" sz="2400" dirty="0">
                          <a:effectLst/>
                          <a:latin typeface="Calibri" pitchFamily="34" charset="0"/>
                          <a:cs typeface="Calibri" pitchFamily="34" charset="0"/>
                        </a:rPr>
                        <a:t>Available phosphorous</a:t>
                      </a:r>
                      <a:endParaRPr lang="en-US" sz="2400" dirty="0">
                        <a:effectLst/>
                        <a:latin typeface="Calibri" pitchFamily="34" charset="0"/>
                        <a:ea typeface="Calibri"/>
                        <a:cs typeface="Calibri" pitchFamily="34" charset="0"/>
                      </a:endParaRPr>
                    </a:p>
                  </a:txBody>
                  <a:tcPr marL="68580" marR="68580" marT="0" marB="0" anchor="b"/>
                </a:tc>
                <a:tc>
                  <a:txBody>
                    <a:bodyPr/>
                    <a:lstStyle/>
                    <a:p>
                      <a:pPr marL="0" marR="0">
                        <a:lnSpc>
                          <a:spcPct val="115000"/>
                        </a:lnSpc>
                        <a:spcBef>
                          <a:spcPts val="0"/>
                        </a:spcBef>
                        <a:spcAft>
                          <a:spcPts val="0"/>
                        </a:spcAft>
                      </a:pPr>
                      <a:r>
                        <a:rPr lang="en-US" sz="2400" dirty="0">
                          <a:effectLst/>
                          <a:latin typeface="Calibri" pitchFamily="34" charset="0"/>
                          <a:cs typeface="Calibri" pitchFamily="34" charset="0"/>
                        </a:rPr>
                        <a:t>by using Olsen method</a:t>
                      </a:r>
                      <a:endParaRPr lang="en-US" sz="2400" dirty="0">
                        <a:effectLst/>
                        <a:latin typeface="Calibri" pitchFamily="34" charset="0"/>
                        <a:ea typeface="Calibri"/>
                        <a:cs typeface="Calibri" pitchFamily="34" charset="0"/>
                      </a:endParaRPr>
                    </a:p>
                  </a:txBody>
                  <a:tcPr marL="68580" marR="68580" marT="0" marB="0" anchor="b"/>
                </a:tc>
              </a:tr>
            </a:tbl>
          </a:graphicData>
        </a:graphic>
      </p:graphicFrame>
      <p:sp>
        <p:nvSpPr>
          <p:cNvPr id="7" name="TextBox 6"/>
          <p:cNvSpPr txBox="1"/>
          <p:nvPr/>
        </p:nvSpPr>
        <p:spPr>
          <a:xfrm>
            <a:off x="10024053" y="163922"/>
            <a:ext cx="1998059" cy="307777"/>
          </a:xfrm>
          <a:prstGeom prst="rect">
            <a:avLst/>
          </a:prstGeom>
          <a:solidFill>
            <a:schemeClr val="bg1"/>
          </a:solidFill>
        </p:spPr>
        <p:txBody>
          <a:bodyPr wrap="square" rtlCol="0">
            <a:spAutoFit/>
          </a:bodyPr>
          <a:lstStyle/>
          <a:p>
            <a:r>
              <a:rPr lang="en-US" dirty="0" smtClean="0"/>
              <a:t>Methodology </a:t>
            </a:r>
            <a:r>
              <a:rPr lang="en-US" dirty="0" err="1" smtClean="0"/>
              <a:t>cont</a:t>
            </a:r>
            <a:r>
              <a:rPr lang="en-US" dirty="0" smtClean="0"/>
              <a:t>….</a:t>
            </a:r>
            <a:endParaRPr lang="en-US" dirty="0"/>
          </a:p>
        </p:txBody>
      </p:sp>
    </p:spTree>
    <p:extLst>
      <p:ext uri="{BB962C8B-B14F-4D97-AF65-F5344CB8AC3E}">
        <p14:creationId xmlns:p14="http://schemas.microsoft.com/office/powerpoint/2010/main" val="18135943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3533" y="588454"/>
            <a:ext cx="9282340" cy="627017"/>
          </a:xfrm>
        </p:spPr>
        <p:txBody>
          <a:bodyPr>
            <a:normAutofit/>
          </a:bodyPr>
          <a:lstStyle/>
          <a:p>
            <a:r>
              <a:rPr lang="en-US" sz="3200" dirty="0"/>
              <a:t>New method of calculating lime requirement</a:t>
            </a:r>
          </a:p>
        </p:txBody>
      </p:sp>
      <p:sp>
        <p:nvSpPr>
          <p:cNvPr id="3" name="Text Placeholder 2"/>
          <p:cNvSpPr>
            <a:spLocks noGrp="1"/>
          </p:cNvSpPr>
          <p:nvPr>
            <p:ph type="body" idx="1"/>
          </p:nvPr>
        </p:nvSpPr>
        <p:spPr/>
        <p:txBody>
          <a:bodyPr/>
          <a:lstStyle/>
          <a:p>
            <a:pPr marL="114300" indent="0">
              <a:buNone/>
            </a:pPr>
            <a:endParaRPr lang="en-US"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7</a:t>
            </a:fld>
            <a:endParaRPr lang="en-US"/>
          </a:p>
        </p:txBody>
      </p:sp>
      <p:graphicFrame>
        <p:nvGraphicFramePr>
          <p:cNvPr id="5" name="Content Placeholder 11"/>
          <p:cNvGraphicFramePr>
            <a:graphicFrameLocks/>
          </p:cNvGraphicFramePr>
          <p:nvPr>
            <p:extLst>
              <p:ext uri="{D42A27DB-BD31-4B8C-83A1-F6EECF244321}">
                <p14:modId xmlns:p14="http://schemas.microsoft.com/office/powerpoint/2010/main" val="3948951709"/>
              </p:ext>
            </p:extLst>
          </p:nvPr>
        </p:nvGraphicFramePr>
        <p:xfrm>
          <a:off x="442167" y="1191596"/>
          <a:ext cx="10541726" cy="25988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Content Placeholder 11"/>
          <p:cNvGraphicFramePr>
            <a:graphicFrameLocks/>
          </p:cNvGraphicFramePr>
          <p:nvPr>
            <p:extLst>
              <p:ext uri="{D42A27DB-BD31-4B8C-83A1-F6EECF244321}">
                <p14:modId xmlns:p14="http://schemas.microsoft.com/office/powerpoint/2010/main" val="1430254307"/>
              </p:ext>
            </p:extLst>
          </p:nvPr>
        </p:nvGraphicFramePr>
        <p:xfrm>
          <a:off x="426720" y="3513910"/>
          <a:ext cx="10596362" cy="290648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7" name="Picture 3" descr="C:\Users\Pc\Desktop\Capture2.PNG"/>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2982" t="12834" r="17807"/>
          <a:stretch/>
        </p:blipFill>
        <p:spPr bwMode="auto">
          <a:xfrm>
            <a:off x="11035160" y="1254659"/>
            <a:ext cx="916368" cy="66083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C:\Users\Pc\Desktop\3.PNG"/>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l="7151" t="9616" r="1795" b="3757"/>
          <a:stretch/>
        </p:blipFill>
        <p:spPr bwMode="auto">
          <a:xfrm>
            <a:off x="11023083" y="2157551"/>
            <a:ext cx="916368" cy="615404"/>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9" name="Picture 8" descr="C:\Users\Pc\Desktop\New folder\IMG20221017114757.jpg"/>
          <p:cNvPicPr/>
          <p:nvPr/>
        </p:nvPicPr>
        <p:blipFill rotWithShape="1">
          <a:blip r:embed="rId15" cstate="print">
            <a:extLst>
              <a:ext uri="{28A0092B-C50C-407E-A947-70E740481C1C}">
                <a14:useLocalDpi xmlns:a14="http://schemas.microsoft.com/office/drawing/2010/main" val="0"/>
              </a:ext>
            </a:extLst>
          </a:blip>
          <a:srcRect b="30697"/>
          <a:stretch/>
        </p:blipFill>
        <p:spPr bwMode="auto">
          <a:xfrm>
            <a:off x="11023082" y="2949211"/>
            <a:ext cx="916368" cy="669199"/>
          </a:xfrm>
          <a:prstGeom prst="rect">
            <a:avLst/>
          </a:prstGeom>
          <a:noFill/>
          <a:ln>
            <a:noFill/>
          </a:ln>
        </p:spPr>
      </p:pic>
      <p:pic>
        <p:nvPicPr>
          <p:cNvPr id="10" name="Picture 9" descr="C:\Users\Pc\Desktop\New folder\IMG20221017114931.jpg"/>
          <p:cNvPicPr/>
          <p:nvPr/>
        </p:nvPicPr>
        <p:blipFill rotWithShape="1">
          <a:blip r:embed="rId16" cstate="print">
            <a:extLst>
              <a:ext uri="{28A0092B-C50C-407E-A947-70E740481C1C}">
                <a14:useLocalDpi xmlns:a14="http://schemas.microsoft.com/office/drawing/2010/main" val="0"/>
              </a:ext>
            </a:extLst>
          </a:blip>
          <a:srcRect t="1" r="18182" b="32323"/>
          <a:stretch/>
        </p:blipFill>
        <p:spPr bwMode="auto">
          <a:xfrm>
            <a:off x="11023083" y="3790403"/>
            <a:ext cx="916367" cy="716282"/>
          </a:xfrm>
          <a:prstGeom prst="rect">
            <a:avLst/>
          </a:prstGeom>
          <a:noFill/>
          <a:ln>
            <a:noFill/>
          </a:ln>
          <a:extLst>
            <a:ext uri="{53640926-AAD7-44D8-BBD7-CCE9431645EC}">
              <a14:shadowObscured xmlns:a14="http://schemas.microsoft.com/office/drawing/2010/main"/>
            </a:ext>
          </a:extLst>
        </p:spPr>
      </p:pic>
      <p:pic>
        <p:nvPicPr>
          <p:cNvPr id="11" name="Picture 10" descr="C:\Users\Pc\Desktop\New folder\IMG20221017115115.jpg"/>
          <p:cNvPicPr/>
          <p:nvPr/>
        </p:nvPicPr>
        <p:blipFill rotWithShape="1">
          <a:blip r:embed="rId17" cstate="print">
            <a:extLst>
              <a:ext uri="{28A0092B-C50C-407E-A947-70E740481C1C}">
                <a14:useLocalDpi xmlns:a14="http://schemas.microsoft.com/office/drawing/2010/main" val="0"/>
              </a:ext>
            </a:extLst>
          </a:blip>
          <a:srcRect r="16173" b="17442"/>
          <a:stretch/>
        </p:blipFill>
        <p:spPr bwMode="auto">
          <a:xfrm>
            <a:off x="11023083" y="4767943"/>
            <a:ext cx="916368" cy="1311728"/>
          </a:xfrm>
          <a:prstGeom prst="rect">
            <a:avLst/>
          </a:prstGeom>
          <a:noFill/>
          <a:ln>
            <a:noFill/>
          </a:ln>
        </p:spPr>
      </p:pic>
      <p:sp>
        <p:nvSpPr>
          <p:cNvPr id="12" name="TextBox 11"/>
          <p:cNvSpPr txBox="1"/>
          <p:nvPr/>
        </p:nvSpPr>
        <p:spPr>
          <a:xfrm>
            <a:off x="10024053" y="163922"/>
            <a:ext cx="1998059" cy="307777"/>
          </a:xfrm>
          <a:prstGeom prst="rect">
            <a:avLst/>
          </a:prstGeom>
          <a:solidFill>
            <a:schemeClr val="bg1"/>
          </a:solidFill>
        </p:spPr>
        <p:txBody>
          <a:bodyPr wrap="square" rtlCol="0">
            <a:spAutoFit/>
          </a:bodyPr>
          <a:lstStyle/>
          <a:p>
            <a:r>
              <a:rPr lang="en-US" dirty="0" smtClean="0"/>
              <a:t>Methodology </a:t>
            </a:r>
            <a:r>
              <a:rPr lang="en-US" dirty="0" err="1" smtClean="0"/>
              <a:t>cont</a:t>
            </a:r>
            <a:r>
              <a:rPr lang="en-US" dirty="0" smtClean="0"/>
              <a:t>….</a:t>
            </a:r>
            <a:endParaRPr lang="en-US" dirty="0"/>
          </a:p>
        </p:txBody>
      </p:sp>
      <p:sp>
        <p:nvSpPr>
          <p:cNvPr id="13" name="Google Shape;77;p5"/>
          <p:cNvSpPr txBox="1">
            <a:spLocks noGrp="1"/>
          </p:cNvSpPr>
          <p:nvPr>
            <p:ph type="ftr" idx="11"/>
          </p:nvPr>
        </p:nvSpPr>
        <p:spPr>
          <a:xfrm>
            <a:off x="1040674" y="6491261"/>
            <a:ext cx="10110651"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Agricultural Sciences Undergraduate Research Symposium 2023 </a:t>
            </a:r>
            <a:endParaRPr dirty="0"/>
          </a:p>
        </p:txBody>
      </p:sp>
    </p:spTree>
    <p:extLst>
      <p:ext uri="{BB962C8B-B14F-4D97-AF65-F5344CB8AC3E}">
        <p14:creationId xmlns:p14="http://schemas.microsoft.com/office/powerpoint/2010/main" val="8800377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493" y="1384661"/>
            <a:ext cx="7754421" cy="358277"/>
          </a:xfrm>
        </p:spPr>
        <p:txBody>
          <a:bodyPr>
            <a:noAutofit/>
          </a:bodyPr>
          <a:lstStyle/>
          <a:p>
            <a:r>
              <a:rPr lang="en-US" sz="3200" dirty="0"/>
              <a:t>Calculation of lime requirement</a:t>
            </a:r>
          </a:p>
        </p:txBody>
      </p:sp>
      <p:sp>
        <p:nvSpPr>
          <p:cNvPr id="3" name="Text Placeholder 2"/>
          <p:cNvSpPr>
            <a:spLocks noGrp="1"/>
          </p:cNvSpPr>
          <p:nvPr>
            <p:ph type="body" idx="1"/>
          </p:nvPr>
        </p:nvSpPr>
        <p:spPr>
          <a:xfrm>
            <a:off x="470263" y="1867427"/>
            <a:ext cx="11024616" cy="4650940"/>
          </a:xfrm>
        </p:spPr>
        <p:txBody>
          <a:bodyPr>
            <a:noAutofit/>
          </a:bodyPr>
          <a:lstStyle/>
          <a:p>
            <a:pPr marL="0" lvl="0" indent="0">
              <a:buNone/>
            </a:pPr>
            <a:r>
              <a:rPr lang="en-US" sz="2300" dirty="0">
                <a:solidFill>
                  <a:prstClr val="black"/>
                </a:solidFill>
              </a:rPr>
              <a:t>Required amount of </a:t>
            </a:r>
            <a:r>
              <a:rPr lang="en-US" sz="2300" dirty="0" err="1">
                <a:solidFill>
                  <a:prstClr val="black"/>
                </a:solidFill>
              </a:rPr>
              <a:t>Ca</a:t>
            </a:r>
            <a:r>
              <a:rPr lang="en-US" sz="2300" dirty="0">
                <a:solidFill>
                  <a:prstClr val="black"/>
                </a:solidFill>
              </a:rPr>
              <a:t>(OH)</a:t>
            </a:r>
            <a:r>
              <a:rPr lang="en-US" sz="2300" baseline="-25000" dirty="0">
                <a:solidFill>
                  <a:prstClr val="black"/>
                </a:solidFill>
              </a:rPr>
              <a:t>2 </a:t>
            </a:r>
            <a:r>
              <a:rPr lang="en-US" sz="2300" dirty="0">
                <a:solidFill>
                  <a:prstClr val="black"/>
                </a:solidFill>
              </a:rPr>
              <a:t>to react to react with 5ml of </a:t>
            </a:r>
            <a:r>
              <a:rPr lang="en-US" sz="2300" dirty="0" err="1">
                <a:solidFill>
                  <a:prstClr val="black"/>
                </a:solidFill>
              </a:rPr>
              <a:t>extractant</a:t>
            </a:r>
            <a:r>
              <a:rPr lang="en-US" sz="2300" dirty="0">
                <a:solidFill>
                  <a:prstClr val="black"/>
                </a:solidFill>
              </a:rPr>
              <a:t>  = x ml</a:t>
            </a:r>
          </a:p>
          <a:p>
            <a:pPr marL="0" lvl="0" indent="0">
              <a:buNone/>
            </a:pPr>
            <a:r>
              <a:rPr lang="en-US" sz="2300" dirty="0">
                <a:solidFill>
                  <a:prstClr val="black"/>
                </a:solidFill>
              </a:rPr>
              <a:t>Amount of soil                                                                                                 </a:t>
            </a:r>
            <a:r>
              <a:rPr lang="en-US" sz="2300" dirty="0" smtClean="0">
                <a:solidFill>
                  <a:prstClr val="black"/>
                </a:solidFill>
              </a:rPr>
              <a:t>= </a:t>
            </a:r>
            <a:r>
              <a:rPr lang="en-US" sz="2300" dirty="0">
                <a:solidFill>
                  <a:prstClr val="black"/>
                </a:solidFill>
              </a:rPr>
              <a:t>1.5g</a:t>
            </a:r>
          </a:p>
          <a:p>
            <a:pPr marL="0" lvl="0" indent="0">
              <a:buNone/>
            </a:pPr>
            <a:r>
              <a:rPr lang="en-US" sz="2300" dirty="0">
                <a:solidFill>
                  <a:prstClr val="black"/>
                </a:solidFill>
              </a:rPr>
              <a:t>Required amount of </a:t>
            </a:r>
            <a:r>
              <a:rPr lang="en-US" sz="2300" dirty="0" err="1">
                <a:solidFill>
                  <a:prstClr val="black"/>
                </a:solidFill>
              </a:rPr>
              <a:t>Ca</a:t>
            </a:r>
            <a:r>
              <a:rPr lang="en-US" sz="2300" dirty="0">
                <a:solidFill>
                  <a:prstClr val="black"/>
                </a:solidFill>
              </a:rPr>
              <a:t>(OH)</a:t>
            </a:r>
            <a:r>
              <a:rPr lang="en-US" sz="2300" baseline="-25000" dirty="0">
                <a:solidFill>
                  <a:prstClr val="black"/>
                </a:solidFill>
              </a:rPr>
              <a:t>2 </a:t>
            </a:r>
            <a:r>
              <a:rPr lang="en-US" sz="2300" dirty="0">
                <a:solidFill>
                  <a:prstClr val="black"/>
                </a:solidFill>
              </a:rPr>
              <a:t>to react to react with 1.5g of soil             = </a:t>
            </a:r>
            <a:r>
              <a:rPr lang="en-US" sz="2300" u="sng" dirty="0">
                <a:solidFill>
                  <a:prstClr val="black"/>
                </a:solidFill>
              </a:rPr>
              <a:t>x ml </a:t>
            </a:r>
            <a:r>
              <a:rPr lang="en-US" sz="2300" dirty="0">
                <a:solidFill>
                  <a:prstClr val="black"/>
                </a:solidFill>
              </a:rPr>
              <a:t>× 5ml = y ml</a:t>
            </a:r>
          </a:p>
          <a:p>
            <a:pPr marL="0" lvl="0" indent="0">
              <a:buNone/>
            </a:pPr>
            <a:r>
              <a:rPr lang="en-US" sz="2300" dirty="0">
                <a:solidFill>
                  <a:prstClr val="black"/>
                </a:solidFill>
              </a:rPr>
              <a:t>                                                                                                                                4ml</a:t>
            </a:r>
          </a:p>
          <a:p>
            <a:pPr marL="0" lvl="0" indent="0">
              <a:buNone/>
            </a:pPr>
            <a:r>
              <a:rPr lang="en-US" sz="2300" dirty="0">
                <a:solidFill>
                  <a:prstClr val="black"/>
                </a:solidFill>
              </a:rPr>
              <a:t>Required amount of </a:t>
            </a:r>
            <a:r>
              <a:rPr lang="en-US" sz="2300" dirty="0" err="1">
                <a:solidFill>
                  <a:prstClr val="black"/>
                </a:solidFill>
              </a:rPr>
              <a:t>Ca</a:t>
            </a:r>
            <a:r>
              <a:rPr lang="en-US" sz="2300" dirty="0">
                <a:solidFill>
                  <a:prstClr val="black"/>
                </a:solidFill>
              </a:rPr>
              <a:t>(OH)</a:t>
            </a:r>
            <a:r>
              <a:rPr lang="en-US" sz="2300" baseline="-25000" dirty="0">
                <a:solidFill>
                  <a:prstClr val="black"/>
                </a:solidFill>
              </a:rPr>
              <a:t>2 </a:t>
            </a:r>
            <a:r>
              <a:rPr lang="en-US" sz="2300" dirty="0">
                <a:solidFill>
                  <a:prstClr val="black"/>
                </a:solidFill>
              </a:rPr>
              <a:t>to react to react with 1.5g of soil             </a:t>
            </a:r>
            <a:r>
              <a:rPr lang="en-US" sz="2300" dirty="0" smtClean="0">
                <a:solidFill>
                  <a:prstClr val="black"/>
                </a:solidFill>
              </a:rPr>
              <a:t>= </a:t>
            </a:r>
            <a:r>
              <a:rPr lang="en-US" sz="2300" dirty="0">
                <a:solidFill>
                  <a:prstClr val="black"/>
                </a:solidFill>
              </a:rPr>
              <a:t>(1000g/1.5g) × y ml</a:t>
            </a:r>
          </a:p>
          <a:p>
            <a:pPr marL="0" lvl="0" indent="0">
              <a:buNone/>
            </a:pPr>
            <a:r>
              <a:rPr lang="en-US" sz="2300" dirty="0">
                <a:solidFill>
                  <a:prstClr val="black"/>
                </a:solidFill>
              </a:rPr>
              <a:t>                                                                                                                           </a:t>
            </a:r>
            <a:r>
              <a:rPr lang="en-US" sz="2300" dirty="0" smtClean="0">
                <a:solidFill>
                  <a:prstClr val="black"/>
                </a:solidFill>
              </a:rPr>
              <a:t>=</a:t>
            </a:r>
            <a:r>
              <a:rPr lang="en-US" sz="2300" dirty="0">
                <a:solidFill>
                  <a:prstClr val="black"/>
                </a:solidFill>
              </a:rPr>
              <a:t>1000y ml</a:t>
            </a:r>
          </a:p>
          <a:p>
            <a:pPr marL="0" lvl="0" indent="0">
              <a:buNone/>
            </a:pPr>
            <a:r>
              <a:rPr lang="en-US" sz="2300" dirty="0">
                <a:solidFill>
                  <a:prstClr val="black"/>
                </a:solidFill>
              </a:rPr>
              <a:t>Concentration of the prepared </a:t>
            </a:r>
            <a:r>
              <a:rPr lang="en-US" sz="2300" dirty="0" err="1">
                <a:solidFill>
                  <a:prstClr val="black"/>
                </a:solidFill>
              </a:rPr>
              <a:t>Ca</a:t>
            </a:r>
            <a:r>
              <a:rPr lang="en-US" sz="2300" dirty="0">
                <a:solidFill>
                  <a:prstClr val="black"/>
                </a:solidFill>
              </a:rPr>
              <a:t>(OH)</a:t>
            </a:r>
            <a:r>
              <a:rPr lang="en-US" sz="2300" baseline="-25000" dirty="0">
                <a:solidFill>
                  <a:prstClr val="black"/>
                </a:solidFill>
              </a:rPr>
              <a:t>2 </a:t>
            </a:r>
            <a:r>
              <a:rPr lang="en-US" sz="2300" dirty="0">
                <a:solidFill>
                  <a:prstClr val="black"/>
                </a:solidFill>
              </a:rPr>
              <a:t>solution                                      </a:t>
            </a:r>
            <a:r>
              <a:rPr lang="en-US" sz="2300" dirty="0" smtClean="0">
                <a:solidFill>
                  <a:prstClr val="black"/>
                </a:solidFill>
              </a:rPr>
              <a:t>=</a:t>
            </a:r>
            <a:r>
              <a:rPr lang="en-US" sz="2300" dirty="0">
                <a:solidFill>
                  <a:prstClr val="black"/>
                </a:solidFill>
              </a:rPr>
              <a:t>15.42g/l</a:t>
            </a:r>
          </a:p>
          <a:p>
            <a:pPr marL="0" lvl="0" indent="0">
              <a:buNone/>
            </a:pPr>
            <a:r>
              <a:rPr lang="en-US" sz="2300" dirty="0">
                <a:solidFill>
                  <a:prstClr val="black"/>
                </a:solidFill>
              </a:rPr>
              <a:t>Amount of saturated </a:t>
            </a:r>
            <a:r>
              <a:rPr lang="en-US" sz="2300" dirty="0" err="1">
                <a:solidFill>
                  <a:prstClr val="black"/>
                </a:solidFill>
              </a:rPr>
              <a:t>Ca</a:t>
            </a:r>
            <a:r>
              <a:rPr lang="en-US" sz="2300" dirty="0">
                <a:solidFill>
                  <a:prstClr val="black"/>
                </a:solidFill>
              </a:rPr>
              <a:t>(OH)</a:t>
            </a:r>
            <a:r>
              <a:rPr lang="en-US" sz="2300" baseline="-25000" dirty="0">
                <a:solidFill>
                  <a:prstClr val="black"/>
                </a:solidFill>
              </a:rPr>
              <a:t>2</a:t>
            </a:r>
            <a:r>
              <a:rPr lang="en-US" sz="2300" dirty="0">
                <a:solidFill>
                  <a:prstClr val="black"/>
                </a:solidFill>
              </a:rPr>
              <a:t> react with 1Kg of</a:t>
            </a:r>
            <a:r>
              <a:rPr lang="en-US" sz="2300" baseline="-25000" dirty="0">
                <a:solidFill>
                  <a:prstClr val="black"/>
                </a:solidFill>
              </a:rPr>
              <a:t> </a:t>
            </a:r>
            <a:r>
              <a:rPr lang="en-US" sz="2300" dirty="0">
                <a:solidFill>
                  <a:prstClr val="black"/>
                </a:solidFill>
              </a:rPr>
              <a:t>soil                              </a:t>
            </a:r>
            <a:r>
              <a:rPr lang="en-US" sz="2300" dirty="0" smtClean="0">
                <a:solidFill>
                  <a:prstClr val="black"/>
                </a:solidFill>
              </a:rPr>
              <a:t>  = </a:t>
            </a:r>
            <a:r>
              <a:rPr lang="en-US" sz="2300" dirty="0">
                <a:solidFill>
                  <a:prstClr val="black"/>
                </a:solidFill>
              </a:rPr>
              <a:t>1000y ml× </a:t>
            </a:r>
            <a:r>
              <a:rPr lang="en-US" sz="2300" u="sng" dirty="0">
                <a:solidFill>
                  <a:prstClr val="black"/>
                </a:solidFill>
              </a:rPr>
              <a:t>15.42g</a:t>
            </a:r>
            <a:endParaRPr lang="en-US" sz="2300" dirty="0">
              <a:solidFill>
                <a:prstClr val="black"/>
              </a:solidFill>
            </a:endParaRPr>
          </a:p>
          <a:p>
            <a:pPr marL="0" lvl="0" indent="0">
              <a:buNone/>
            </a:pPr>
            <a:r>
              <a:rPr lang="en-US" sz="2300" dirty="0">
                <a:solidFill>
                  <a:prstClr val="black"/>
                </a:solidFill>
              </a:rPr>
              <a:t>                                                                                                                                                    1000ml</a:t>
            </a:r>
          </a:p>
          <a:p>
            <a:pPr marL="0" lvl="0" indent="0">
              <a:buNone/>
            </a:pPr>
            <a:r>
              <a:rPr lang="en-US" sz="2300" dirty="0">
                <a:solidFill>
                  <a:prstClr val="black"/>
                </a:solidFill>
              </a:rPr>
              <a:t>                                                                                                                            </a:t>
            </a:r>
            <a:r>
              <a:rPr lang="en-US" sz="2300" dirty="0" smtClean="0">
                <a:solidFill>
                  <a:prstClr val="black"/>
                </a:solidFill>
              </a:rPr>
              <a:t>= </a:t>
            </a:r>
            <a:r>
              <a:rPr lang="en-US" sz="2300" dirty="0">
                <a:solidFill>
                  <a:prstClr val="black"/>
                </a:solidFill>
              </a:rPr>
              <a:t>z g</a:t>
            </a:r>
            <a:endParaRPr lang="en-US" sz="2300"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8</a:t>
            </a:fld>
            <a:endParaRPr lang="en-US"/>
          </a:p>
        </p:txBody>
      </p:sp>
      <p:sp>
        <p:nvSpPr>
          <p:cNvPr id="5" name="TextBox 4"/>
          <p:cNvSpPr txBox="1"/>
          <p:nvPr/>
        </p:nvSpPr>
        <p:spPr>
          <a:xfrm>
            <a:off x="10024053" y="163922"/>
            <a:ext cx="1998059" cy="307777"/>
          </a:xfrm>
          <a:prstGeom prst="rect">
            <a:avLst/>
          </a:prstGeom>
          <a:solidFill>
            <a:schemeClr val="bg1"/>
          </a:solidFill>
        </p:spPr>
        <p:txBody>
          <a:bodyPr wrap="square" rtlCol="0">
            <a:spAutoFit/>
          </a:bodyPr>
          <a:lstStyle/>
          <a:p>
            <a:r>
              <a:rPr lang="en-US" dirty="0" smtClean="0"/>
              <a:t>Methodology </a:t>
            </a:r>
            <a:r>
              <a:rPr lang="en-US" dirty="0" err="1" smtClean="0"/>
              <a:t>cont</a:t>
            </a:r>
            <a:r>
              <a:rPr lang="en-US" dirty="0" smtClean="0"/>
              <a:t>….</a:t>
            </a:r>
            <a:endParaRPr lang="en-US" dirty="0"/>
          </a:p>
        </p:txBody>
      </p:sp>
      <p:sp>
        <p:nvSpPr>
          <p:cNvPr id="6" name="Google Shape;77;p5"/>
          <p:cNvSpPr txBox="1">
            <a:spLocks noGrp="1"/>
          </p:cNvSpPr>
          <p:nvPr>
            <p:ph type="ftr" idx="11"/>
          </p:nvPr>
        </p:nvSpPr>
        <p:spPr>
          <a:xfrm>
            <a:off x="1040674" y="6491261"/>
            <a:ext cx="10110651"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Agricultural Sciences Undergraduate Research Symposium 2023 </a:t>
            </a:r>
            <a:endParaRPr dirty="0"/>
          </a:p>
        </p:txBody>
      </p:sp>
    </p:spTree>
    <p:extLst>
      <p:ext uri="{BB962C8B-B14F-4D97-AF65-F5344CB8AC3E}">
        <p14:creationId xmlns:p14="http://schemas.microsoft.com/office/powerpoint/2010/main" val="8114688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a:xfrm>
            <a:off x="352698" y="1214284"/>
            <a:ext cx="11338560" cy="4494186"/>
          </a:xfrm>
        </p:spPr>
        <p:txBody>
          <a:bodyPr>
            <a:normAutofit fontScale="85000" lnSpcReduction="20000"/>
          </a:bodyPr>
          <a:lstStyle/>
          <a:p>
            <a:pPr marL="0" lvl="0" indent="0">
              <a:buNone/>
            </a:pPr>
            <a:r>
              <a:rPr lang="en-US" sz="3100" dirty="0">
                <a:cs typeface="Times New Roman"/>
              </a:rPr>
              <a:t>Bulk density of </a:t>
            </a:r>
            <a:r>
              <a:rPr lang="en-US" sz="3100" dirty="0" err="1">
                <a:cs typeface="Times New Roman"/>
              </a:rPr>
              <a:t>Bandarawela</a:t>
            </a:r>
            <a:r>
              <a:rPr lang="en-US" sz="3100" dirty="0">
                <a:cs typeface="Times New Roman"/>
              </a:rPr>
              <a:t> series of soils is 1.2 Mg/m</a:t>
            </a:r>
            <a:r>
              <a:rPr lang="en-US" sz="3100" baseline="30000" dirty="0">
                <a:cs typeface="Times New Roman"/>
              </a:rPr>
              <a:t>3 </a:t>
            </a:r>
            <a:r>
              <a:rPr lang="en-US" sz="3100" dirty="0">
                <a:cs typeface="Times New Roman"/>
              </a:rPr>
              <a:t>(</a:t>
            </a:r>
            <a:r>
              <a:rPr lang="en-US" sz="3100" dirty="0" err="1">
                <a:cs typeface="Times New Roman"/>
              </a:rPr>
              <a:t>Mapa</a:t>
            </a:r>
            <a:r>
              <a:rPr lang="en-US" sz="3100" dirty="0">
                <a:cs typeface="Times New Roman"/>
              </a:rPr>
              <a:t> et al., 2005) and the effective soil depth is 0.1524m.</a:t>
            </a:r>
          </a:p>
          <a:p>
            <a:pPr marL="0" lvl="0" indent="0">
              <a:buNone/>
            </a:pPr>
            <a:endParaRPr lang="en-US" sz="3100" dirty="0">
              <a:cs typeface="Times New Roman"/>
            </a:endParaRPr>
          </a:p>
          <a:p>
            <a:pPr marL="0" indent="0">
              <a:lnSpc>
                <a:spcPct val="115000"/>
              </a:lnSpc>
              <a:spcBef>
                <a:spcPts val="0"/>
              </a:spcBef>
              <a:spcAft>
                <a:spcPts val="1000"/>
              </a:spcAft>
              <a:buNone/>
            </a:pPr>
            <a:r>
              <a:rPr lang="en-US" sz="3100" dirty="0">
                <a:cs typeface="Times New Roman"/>
              </a:rPr>
              <a:t>Soil volume of 1ha                                                             </a:t>
            </a:r>
            <a:r>
              <a:rPr lang="en-US" sz="3100" dirty="0" smtClean="0">
                <a:cs typeface="Times New Roman"/>
              </a:rPr>
              <a:t>= </a:t>
            </a:r>
            <a:r>
              <a:rPr lang="en-US" sz="3100" dirty="0">
                <a:cs typeface="Times New Roman"/>
              </a:rPr>
              <a:t>soil depth × Area</a:t>
            </a:r>
          </a:p>
          <a:p>
            <a:pPr marL="0" indent="0">
              <a:lnSpc>
                <a:spcPct val="115000"/>
              </a:lnSpc>
              <a:spcBef>
                <a:spcPts val="0"/>
              </a:spcBef>
              <a:spcAft>
                <a:spcPts val="1000"/>
              </a:spcAft>
              <a:buNone/>
            </a:pPr>
            <a:r>
              <a:rPr lang="en-US" sz="3100" dirty="0">
                <a:cs typeface="Times New Roman"/>
              </a:rPr>
              <a:t>                                                                                              </a:t>
            </a:r>
            <a:r>
              <a:rPr lang="en-US" sz="3100" dirty="0" smtClean="0">
                <a:cs typeface="Times New Roman"/>
              </a:rPr>
              <a:t>= </a:t>
            </a:r>
            <a:r>
              <a:rPr lang="en-US" sz="3100" dirty="0">
                <a:cs typeface="Times New Roman"/>
              </a:rPr>
              <a:t>0.1524 ×10000m</a:t>
            </a:r>
            <a:r>
              <a:rPr lang="en-US" sz="3100" baseline="30000" dirty="0">
                <a:cs typeface="Times New Roman"/>
              </a:rPr>
              <a:t>2</a:t>
            </a:r>
            <a:endParaRPr lang="en-US" sz="3100" dirty="0">
              <a:cs typeface="Times New Roman"/>
            </a:endParaRPr>
          </a:p>
          <a:p>
            <a:pPr marL="0" indent="0">
              <a:lnSpc>
                <a:spcPct val="115000"/>
              </a:lnSpc>
              <a:spcBef>
                <a:spcPts val="0"/>
              </a:spcBef>
              <a:spcAft>
                <a:spcPts val="1000"/>
              </a:spcAft>
              <a:buNone/>
            </a:pPr>
            <a:r>
              <a:rPr lang="en-US" sz="3100" dirty="0">
                <a:cs typeface="Times New Roman"/>
              </a:rPr>
              <a:t>                                                                                              </a:t>
            </a:r>
            <a:r>
              <a:rPr lang="en-US" sz="3100" dirty="0" smtClean="0">
                <a:cs typeface="Times New Roman"/>
              </a:rPr>
              <a:t>= </a:t>
            </a:r>
            <a:r>
              <a:rPr lang="en-US" sz="3100" dirty="0">
                <a:cs typeface="Times New Roman"/>
              </a:rPr>
              <a:t>1524 m</a:t>
            </a:r>
            <a:r>
              <a:rPr lang="en-US" sz="3100" baseline="30000" dirty="0">
                <a:cs typeface="Times New Roman"/>
              </a:rPr>
              <a:t>3</a:t>
            </a:r>
            <a:endParaRPr lang="en-US" sz="3100" dirty="0">
              <a:cs typeface="Times New Roman"/>
            </a:endParaRPr>
          </a:p>
          <a:p>
            <a:pPr marL="0" indent="0">
              <a:lnSpc>
                <a:spcPct val="115000"/>
              </a:lnSpc>
              <a:spcBef>
                <a:spcPts val="0"/>
              </a:spcBef>
              <a:spcAft>
                <a:spcPts val="1000"/>
              </a:spcAft>
              <a:buNone/>
            </a:pPr>
            <a:r>
              <a:rPr lang="en-US" sz="3100" dirty="0">
                <a:cs typeface="Times New Roman"/>
              </a:rPr>
              <a:t>Weight of 1ha of soil                                                         </a:t>
            </a:r>
            <a:r>
              <a:rPr lang="en-US" sz="3100" dirty="0" smtClean="0">
                <a:cs typeface="Times New Roman"/>
              </a:rPr>
              <a:t>= </a:t>
            </a:r>
            <a:r>
              <a:rPr lang="en-US" sz="3100" dirty="0">
                <a:cs typeface="Times New Roman"/>
              </a:rPr>
              <a:t>Soil volume × Bulk   density</a:t>
            </a:r>
          </a:p>
          <a:p>
            <a:pPr marL="0" indent="0">
              <a:lnSpc>
                <a:spcPct val="115000"/>
              </a:lnSpc>
              <a:spcBef>
                <a:spcPts val="0"/>
              </a:spcBef>
              <a:spcAft>
                <a:spcPts val="1000"/>
              </a:spcAft>
              <a:buNone/>
            </a:pPr>
            <a:r>
              <a:rPr lang="en-US" sz="3100" dirty="0">
                <a:cs typeface="Times New Roman"/>
              </a:rPr>
              <a:t>                                                                          </a:t>
            </a:r>
            <a:r>
              <a:rPr lang="en-US" sz="3100" dirty="0" smtClean="0">
                <a:cs typeface="Times New Roman"/>
              </a:rPr>
              <a:t>                    = </a:t>
            </a:r>
            <a:r>
              <a:rPr lang="en-US" sz="3100" dirty="0">
                <a:cs typeface="Times New Roman"/>
              </a:rPr>
              <a:t>1524m</a:t>
            </a:r>
            <a:r>
              <a:rPr lang="en-US" sz="3100" baseline="30000" dirty="0">
                <a:cs typeface="Times New Roman"/>
              </a:rPr>
              <a:t>3 </a:t>
            </a:r>
            <a:r>
              <a:rPr lang="en-US" sz="3100" dirty="0">
                <a:cs typeface="Times New Roman"/>
              </a:rPr>
              <a:t>× 1.2 Mg/m</a:t>
            </a:r>
            <a:r>
              <a:rPr lang="en-US" sz="3100" baseline="30000" dirty="0">
                <a:cs typeface="Times New Roman"/>
              </a:rPr>
              <a:t>3</a:t>
            </a:r>
            <a:endParaRPr lang="en-US" sz="3100" dirty="0">
              <a:cs typeface="Times New Roman"/>
            </a:endParaRPr>
          </a:p>
          <a:p>
            <a:pPr marL="0" indent="0">
              <a:lnSpc>
                <a:spcPct val="115000"/>
              </a:lnSpc>
              <a:spcBef>
                <a:spcPts val="0"/>
              </a:spcBef>
              <a:spcAft>
                <a:spcPts val="1000"/>
              </a:spcAft>
              <a:buNone/>
            </a:pPr>
            <a:r>
              <a:rPr lang="en-US" sz="3100" dirty="0">
                <a:cs typeface="Times New Roman"/>
              </a:rPr>
              <a:t>                                                                                              </a:t>
            </a:r>
            <a:r>
              <a:rPr lang="en-US" sz="3100" dirty="0" smtClean="0">
                <a:cs typeface="Times New Roman"/>
              </a:rPr>
              <a:t>= </a:t>
            </a:r>
            <a:r>
              <a:rPr lang="en-US" sz="3100" dirty="0">
                <a:cs typeface="Times New Roman"/>
              </a:rPr>
              <a:t>1828.8 Mg</a:t>
            </a:r>
          </a:p>
          <a:p>
            <a:endParaRPr lang="en-US"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9</a:t>
            </a:fld>
            <a:endParaRPr lang="en-US"/>
          </a:p>
        </p:txBody>
      </p:sp>
      <p:sp>
        <p:nvSpPr>
          <p:cNvPr id="5" name="TextBox 4"/>
          <p:cNvSpPr txBox="1"/>
          <p:nvPr/>
        </p:nvSpPr>
        <p:spPr>
          <a:xfrm>
            <a:off x="10024053" y="163922"/>
            <a:ext cx="1998059" cy="307777"/>
          </a:xfrm>
          <a:prstGeom prst="rect">
            <a:avLst/>
          </a:prstGeom>
          <a:solidFill>
            <a:schemeClr val="bg1"/>
          </a:solidFill>
        </p:spPr>
        <p:txBody>
          <a:bodyPr wrap="square" rtlCol="0">
            <a:spAutoFit/>
          </a:bodyPr>
          <a:lstStyle/>
          <a:p>
            <a:r>
              <a:rPr lang="en-US" dirty="0" smtClean="0"/>
              <a:t>Methodology </a:t>
            </a:r>
            <a:r>
              <a:rPr lang="en-US" dirty="0" err="1" smtClean="0"/>
              <a:t>cont</a:t>
            </a:r>
            <a:r>
              <a:rPr lang="en-US" dirty="0" smtClean="0"/>
              <a:t>….</a:t>
            </a:r>
            <a:endParaRPr lang="en-US" dirty="0"/>
          </a:p>
        </p:txBody>
      </p:sp>
      <p:sp>
        <p:nvSpPr>
          <p:cNvPr id="6" name="Google Shape;77;p5"/>
          <p:cNvSpPr txBox="1">
            <a:spLocks noGrp="1"/>
          </p:cNvSpPr>
          <p:nvPr>
            <p:ph type="ftr" idx="11"/>
          </p:nvPr>
        </p:nvSpPr>
        <p:spPr>
          <a:xfrm>
            <a:off x="1040674" y="6491261"/>
            <a:ext cx="10110651"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Agricultural Sciences Undergraduate Research Symposium 2023 </a:t>
            </a:r>
            <a:endParaRPr dirty="0"/>
          </a:p>
        </p:txBody>
      </p:sp>
    </p:spTree>
    <p:extLst>
      <p:ext uri="{BB962C8B-B14F-4D97-AF65-F5344CB8AC3E}">
        <p14:creationId xmlns:p14="http://schemas.microsoft.com/office/powerpoint/2010/main" val="310147534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715</TotalTime>
  <Words>1834</Words>
  <Application>Microsoft Office PowerPoint</Application>
  <PresentationFormat>Custom</PresentationFormat>
  <Paragraphs>412</Paragraphs>
  <Slides>25</Slides>
  <Notes>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27" baseType="lpstr">
      <vt:lpstr>Office Theme</vt:lpstr>
      <vt:lpstr>Graph</vt:lpstr>
      <vt:lpstr>Field Validation by a Rapid Method to Determine Lime Requirement for Vegetable Cultivating  Soils  in Welimada ADA Segment</vt:lpstr>
      <vt:lpstr>                     Content</vt:lpstr>
      <vt:lpstr>Introduction</vt:lpstr>
      <vt:lpstr>Objectives</vt:lpstr>
      <vt:lpstr>Methodology</vt:lpstr>
      <vt:lpstr>Parameters of initial soil samples</vt:lpstr>
      <vt:lpstr>New method of calculating lime requirement</vt:lpstr>
      <vt:lpstr>Calculation of lime requirement</vt:lpstr>
      <vt:lpstr>PowerPoint Presentation</vt:lpstr>
      <vt:lpstr>Calculated lime amounts </vt:lpstr>
      <vt:lpstr>Data analysis</vt:lpstr>
      <vt:lpstr>Results and Discussion</vt:lpstr>
      <vt:lpstr>PowerPoint Presentation</vt:lpstr>
      <vt:lpstr>Response of soil after liming</vt:lpstr>
      <vt:lpstr>According to the literature…….</vt:lpstr>
      <vt:lpstr>Correlation of soil chemical properties</vt:lpstr>
      <vt:lpstr>According to the literature……</vt:lpstr>
      <vt:lpstr> Regression analysis between initial pH and soil chemical properties </vt:lpstr>
      <vt:lpstr>PowerPoint Presentation</vt:lpstr>
      <vt:lpstr>Conclusion</vt:lpstr>
      <vt:lpstr>Suggestions </vt:lpstr>
      <vt:lpstr>References</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Pc</cp:lastModifiedBy>
  <cp:revision>74</cp:revision>
  <dcterms:created xsi:type="dcterms:W3CDTF">2022-12-02T06:41:12Z</dcterms:created>
  <dcterms:modified xsi:type="dcterms:W3CDTF">2023-02-28T02:11:03Z</dcterms:modified>
</cp:coreProperties>
</file>