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30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8" r:id="rId28"/>
    <p:sldId id="319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r0FUKDn/vCsouoiTx9wdvdj3+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et%20Computers\OneDrive\Desktop\Final%20Year%20Research\Black%20pepper-Mathale\Data%20Sheets\Final%20SAS%20Anlyze%20Data%20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Survival Count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4E-48FB-9F66-88BD0A5A20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4E-48FB-9F66-88BD0A5A203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4E-48FB-9F66-88BD0A5A203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4E-48FB-9F66-88BD0A5A2030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4E-48FB-9F66-88BD0A5A2030}"/>
              </c:ext>
            </c:extLst>
          </c:dPt>
          <c:cat>
            <c:strRef>
              <c:f>Survival!$B$41:$B$46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Survival!$C$41:$C$46</c:f>
              <c:numCache>
                <c:formatCode>General</c:formatCode>
                <c:ptCount val="6"/>
                <c:pt idx="0">
                  <c:v>99.266666666666666</c:v>
                </c:pt>
                <c:pt idx="1">
                  <c:v>100</c:v>
                </c:pt>
                <c:pt idx="2">
                  <c:v>99.266666666666666</c:v>
                </c:pt>
                <c:pt idx="3">
                  <c:v>100</c:v>
                </c:pt>
                <c:pt idx="4">
                  <c:v>99.266666666666666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4E-48FB-9F66-88BD0A5A2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8086128"/>
        <c:axId val="358094864"/>
      </c:barChart>
      <c:catAx>
        <c:axId val="358086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94864"/>
        <c:crosses val="autoZero"/>
        <c:auto val="1"/>
        <c:lblAlgn val="ctr"/>
        <c:lblOffset val="100"/>
        <c:noMultiLvlLbl val="0"/>
      </c:catAx>
      <c:valAx>
        <c:axId val="35809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Average Survival Count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8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pH!$K$17</c:f>
              <c:strCache>
                <c:ptCount val="1"/>
                <c:pt idx="0">
                  <c:v>RPM (T1)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pH!$J$18:$J$21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pH!$K$18:$K$21</c:f>
              <c:numCache>
                <c:formatCode>General</c:formatCode>
                <c:ptCount val="4"/>
                <c:pt idx="0">
                  <c:v>7.28</c:v>
                </c:pt>
                <c:pt idx="1">
                  <c:v>7.73</c:v>
                </c:pt>
                <c:pt idx="2">
                  <c:v>7.7399999999999993</c:v>
                </c:pt>
                <c:pt idx="3">
                  <c:v>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36-468C-A24D-A3E58EF8E5BB}"/>
            </c:ext>
          </c:extLst>
        </c:ser>
        <c:ser>
          <c:idx val="1"/>
          <c:order val="1"/>
          <c:tx>
            <c:strRef>
              <c:f>pH!$L$17</c:f>
              <c:strCache>
                <c:ptCount val="1"/>
                <c:pt idx="0">
                  <c:v>RPM + 1g DAP (T2)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pH!$J$18:$J$21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pH!$L$18:$L$21</c:f>
              <c:numCache>
                <c:formatCode>General</c:formatCode>
                <c:ptCount val="4"/>
                <c:pt idx="0">
                  <c:v>6.8266666666666671</c:v>
                </c:pt>
                <c:pt idx="1">
                  <c:v>7.31</c:v>
                </c:pt>
                <c:pt idx="2">
                  <c:v>7.1333333333333329</c:v>
                </c:pt>
                <c:pt idx="3">
                  <c:v>7.1533333333333333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36-468C-A24D-A3E58EF8E5BB}"/>
            </c:ext>
          </c:extLst>
        </c:ser>
        <c:ser>
          <c:idx val="2"/>
          <c:order val="2"/>
          <c:tx>
            <c:strRef>
              <c:f>pH!$M$17</c:f>
              <c:strCache>
                <c:ptCount val="1"/>
                <c:pt idx="0">
                  <c:v>APM -1 (T3)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pH!$J$18:$J$21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pH!$M$18:$M$21</c:f>
              <c:numCache>
                <c:formatCode>General</c:formatCode>
                <c:ptCount val="4"/>
                <c:pt idx="0">
                  <c:v>8.08</c:v>
                </c:pt>
                <c:pt idx="1">
                  <c:v>8.0633333333333326</c:v>
                </c:pt>
                <c:pt idx="2">
                  <c:v>7.8500000000000005</c:v>
                </c:pt>
                <c:pt idx="3">
                  <c:v>7.6733333333333329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36-468C-A24D-A3E58EF8E5BB}"/>
            </c:ext>
          </c:extLst>
        </c:ser>
        <c:ser>
          <c:idx val="3"/>
          <c:order val="3"/>
          <c:tx>
            <c:strRef>
              <c:f>pH!$N$17</c:f>
              <c:strCache>
                <c:ptCount val="1"/>
                <c:pt idx="0">
                  <c:v>APM + 1g DAP-1 (T4)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pH!$J$18:$J$21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pH!$N$18:$N$21</c:f>
              <c:numCache>
                <c:formatCode>General</c:formatCode>
                <c:ptCount val="4"/>
                <c:pt idx="0">
                  <c:v>6.5666666666666664</c:v>
                </c:pt>
                <c:pt idx="1">
                  <c:v>6.7600000000000007</c:v>
                </c:pt>
                <c:pt idx="2">
                  <c:v>6.9966666666666661</c:v>
                </c:pt>
                <c:pt idx="3">
                  <c:v>7.253333333333333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36-468C-A24D-A3E58EF8E5BB}"/>
            </c:ext>
          </c:extLst>
        </c:ser>
        <c:ser>
          <c:idx val="4"/>
          <c:order val="4"/>
          <c:tx>
            <c:strRef>
              <c:f>pH!$O$17</c:f>
              <c:strCache>
                <c:ptCount val="1"/>
                <c:pt idx="0">
                  <c:v>APM-2 (T5)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C00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pH!$J$18:$J$21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pH!$O$18:$O$21</c:f>
              <c:numCache>
                <c:formatCode>General</c:formatCode>
                <c:ptCount val="4"/>
                <c:pt idx="0">
                  <c:v>7.9866666666666672</c:v>
                </c:pt>
                <c:pt idx="1">
                  <c:v>7.9233333333333329</c:v>
                </c:pt>
                <c:pt idx="2">
                  <c:v>8.08</c:v>
                </c:pt>
                <c:pt idx="3">
                  <c:v>7.6466666666666674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36-468C-A24D-A3E58EF8E5BB}"/>
            </c:ext>
          </c:extLst>
        </c:ser>
        <c:ser>
          <c:idx val="5"/>
          <c:order val="5"/>
          <c:tx>
            <c:strRef>
              <c:f>pH!$P$17</c:f>
              <c:strCache>
                <c:ptCount val="1"/>
                <c:pt idx="0">
                  <c:v>APM + 1g DAP-2 (T6)</c:v>
                </c:pt>
              </c:strCache>
            </c:strRef>
          </c:tx>
          <c:spPr>
            <a:ln w="28575" cap="rnd">
              <a:solidFill>
                <a:srgbClr val="FF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99FF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pH!$J$18:$J$21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pH!$P$18:$P$21</c:f>
              <c:numCache>
                <c:formatCode>General</c:formatCode>
                <c:ptCount val="4"/>
                <c:pt idx="0">
                  <c:v>7</c:v>
                </c:pt>
                <c:pt idx="1">
                  <c:v>6.873333333333334</c:v>
                </c:pt>
                <c:pt idx="2">
                  <c:v>7.12</c:v>
                </c:pt>
                <c:pt idx="3">
                  <c:v>7.1733333333333329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36-468C-A24D-A3E58EF8E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42479"/>
        <c:axId val="368244975"/>
      </c:lineChart>
      <c:catAx>
        <c:axId val="368242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 smtClean="0">
                    <a:effectLst/>
                  </a:rPr>
                  <a:t>Potting Mixtures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44975"/>
        <c:crosses val="autoZero"/>
        <c:auto val="1"/>
        <c:lblAlgn val="ctr"/>
        <c:lblOffset val="100"/>
        <c:noMultiLvlLbl val="0"/>
      </c:catAx>
      <c:valAx>
        <c:axId val="36824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 smtClean="0">
                    <a:effectLst/>
                  </a:rPr>
                  <a:t>Mean  pH value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4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Total Nitrogen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81716692596041"/>
          <c:y val="0.14011631168539745"/>
          <c:w val="0.86709839144239753"/>
          <c:h val="0.5883810001733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61-4361-AFC7-FB81B3C47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61-4361-AFC7-FB81B3C476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61-4361-AFC7-FB81B3C4766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61-4361-AFC7-FB81B3C47668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61-4361-AFC7-FB81B3C47668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Averages!$D$39:$D$44</c:f>
                <c:numCache>
                  <c:formatCode>General</c:formatCode>
                  <c:ptCount val="6"/>
                  <c:pt idx="0">
                    <c:v>7.6999999999999999E-2</c:v>
                  </c:pt>
                  <c:pt idx="1">
                    <c:v>3.5000000000000003E-2</c:v>
                  </c:pt>
                  <c:pt idx="2">
                    <c:v>0.154</c:v>
                  </c:pt>
                  <c:pt idx="3">
                    <c:v>8.4000000000000005E-2</c:v>
                  </c:pt>
                  <c:pt idx="4">
                    <c:v>3.5000000000000003E-2</c:v>
                  </c:pt>
                  <c:pt idx="5">
                    <c:v>8.4000000000000005E-2</c:v>
                  </c:pt>
                </c:numCache>
              </c:numRef>
            </c:plus>
            <c:minus>
              <c:numRef>
                <c:f>Averages!$D$39:$D$44</c:f>
                <c:numCache>
                  <c:formatCode>General</c:formatCode>
                  <c:ptCount val="6"/>
                  <c:pt idx="0">
                    <c:v>7.6999999999999999E-2</c:v>
                  </c:pt>
                  <c:pt idx="1">
                    <c:v>3.5000000000000003E-2</c:v>
                  </c:pt>
                  <c:pt idx="2">
                    <c:v>0.154</c:v>
                  </c:pt>
                  <c:pt idx="3">
                    <c:v>8.4000000000000005E-2</c:v>
                  </c:pt>
                  <c:pt idx="4">
                    <c:v>3.5000000000000003E-2</c:v>
                  </c:pt>
                  <c:pt idx="5">
                    <c:v>8.4000000000000005E-2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Averages!$B$39:$B$44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Averages!$C$39:$C$44</c:f>
              <c:numCache>
                <c:formatCode>General</c:formatCode>
                <c:ptCount val="6"/>
                <c:pt idx="0">
                  <c:v>1.6870000000000001</c:v>
                </c:pt>
                <c:pt idx="1">
                  <c:v>1.0289999999999999</c:v>
                </c:pt>
                <c:pt idx="2">
                  <c:v>1.54</c:v>
                </c:pt>
                <c:pt idx="3">
                  <c:v>0.95199999999999996</c:v>
                </c:pt>
                <c:pt idx="4">
                  <c:v>1.365</c:v>
                </c:pt>
                <c:pt idx="5">
                  <c:v>0.89600000000000002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61-4361-AFC7-FB81B3C47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099856"/>
        <c:axId val="358086960"/>
      </c:barChart>
      <c:catAx>
        <c:axId val="3580998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58086960"/>
        <c:crosses val="autoZero"/>
        <c:auto val="1"/>
        <c:lblAlgn val="ctr"/>
        <c:lblOffset val="100"/>
        <c:noMultiLvlLbl val="0"/>
      </c:catAx>
      <c:valAx>
        <c:axId val="3580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 dirty="0">
                    <a:effectLst/>
                  </a:rPr>
                  <a:t>Mean </a:t>
                </a:r>
                <a:r>
                  <a:rPr lang="en-US" sz="1400" b="1" dirty="0"/>
                  <a:t> Total Nitrogen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9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Phosphorus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6-4533-927C-6D5AC07BEC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6-4533-927C-6D5AC07BEC7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6-4533-927C-6D5AC07BEC7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E6-4533-927C-6D5AC07BEC7F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E6-4533-927C-6D5AC07BEC7F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Averages!$D$87:$D$92</c:f>
                <c:numCache>
                  <c:formatCode>General</c:formatCode>
                  <c:ptCount val="6"/>
                  <c:pt idx="0">
                    <c:v>2.3701299999999907</c:v>
                  </c:pt>
                  <c:pt idx="1">
                    <c:v>1.5495549999999996</c:v>
                  </c:pt>
                  <c:pt idx="2">
                    <c:v>1.4047499999999999</c:v>
                  </c:pt>
                  <c:pt idx="3">
                    <c:v>2.27223</c:v>
                  </c:pt>
                  <c:pt idx="4">
                    <c:v>2.8011999999999966</c:v>
                  </c:pt>
                  <c:pt idx="5">
                    <c:v>2.4535499999999995</c:v>
                  </c:pt>
                </c:numCache>
              </c:numRef>
            </c:plus>
            <c:minus>
              <c:numRef>
                <c:f>Averages!$D$87:$D$92</c:f>
                <c:numCache>
                  <c:formatCode>General</c:formatCode>
                  <c:ptCount val="6"/>
                  <c:pt idx="0">
                    <c:v>2.3701299999999907</c:v>
                  </c:pt>
                  <c:pt idx="1">
                    <c:v>1.5495549999999996</c:v>
                  </c:pt>
                  <c:pt idx="2">
                    <c:v>1.4047499999999999</c:v>
                  </c:pt>
                  <c:pt idx="3">
                    <c:v>2.27223</c:v>
                  </c:pt>
                  <c:pt idx="4">
                    <c:v>2.8011999999999966</c:v>
                  </c:pt>
                  <c:pt idx="5">
                    <c:v>2.4535499999999995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Averages!$B$87:$B$92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Averages!$C$87:$C$92</c:f>
              <c:numCache>
                <c:formatCode>General</c:formatCode>
                <c:ptCount val="6"/>
                <c:pt idx="0">
                  <c:v>20.681799999999999</c:v>
                </c:pt>
                <c:pt idx="1">
                  <c:v>24.173300000000001</c:v>
                </c:pt>
                <c:pt idx="2">
                  <c:v>29.500499999999999</c:v>
                </c:pt>
                <c:pt idx="3">
                  <c:v>24.9176</c:v>
                </c:pt>
                <c:pt idx="4">
                  <c:v>15.1374</c:v>
                </c:pt>
                <c:pt idx="5">
                  <c:v>26.6708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E6-4533-927C-6D5AC07BE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66080"/>
        <c:axId val="405378976"/>
      </c:barChart>
      <c:catAx>
        <c:axId val="4053660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5378976"/>
        <c:crosses val="autoZero"/>
        <c:auto val="1"/>
        <c:lblAlgn val="ctr"/>
        <c:lblOffset val="100"/>
        <c:noMultiLvlLbl val="0"/>
      </c:catAx>
      <c:valAx>
        <c:axId val="40537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Mean Available Phosphorous (mg/kg)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6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Pottasium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23-422C-A7A0-D07ADB7419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23-422C-A7A0-D07ADB7419A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23-422C-A7A0-D07ADB7419A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23-422C-A7A0-D07ADB7419A7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23-422C-A7A0-D07ADB7419A7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Averages!$D$96:$D$101</c:f>
                <c:numCache>
                  <c:formatCode>General</c:formatCode>
                  <c:ptCount val="6"/>
                  <c:pt idx="0">
                    <c:v>20</c:v>
                  </c:pt>
                  <c:pt idx="1">
                    <c:v>20</c:v>
                  </c:pt>
                  <c:pt idx="2">
                    <c:v>25</c:v>
                  </c:pt>
                  <c:pt idx="3">
                    <c:v>20</c:v>
                  </c:pt>
                  <c:pt idx="4">
                    <c:v>30</c:v>
                  </c:pt>
                  <c:pt idx="5">
                    <c:v>30</c:v>
                  </c:pt>
                </c:numCache>
              </c:numRef>
            </c:plus>
            <c:minus>
              <c:numRef>
                <c:f>Averages!$D$96:$D$101</c:f>
                <c:numCache>
                  <c:formatCode>General</c:formatCode>
                  <c:ptCount val="6"/>
                  <c:pt idx="0">
                    <c:v>20</c:v>
                  </c:pt>
                  <c:pt idx="1">
                    <c:v>20</c:v>
                  </c:pt>
                  <c:pt idx="2">
                    <c:v>25</c:v>
                  </c:pt>
                  <c:pt idx="3">
                    <c:v>20</c:v>
                  </c:pt>
                  <c:pt idx="4">
                    <c:v>30</c:v>
                  </c:pt>
                  <c:pt idx="5">
                    <c:v>30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Averages!$B$96:$B$101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Averages!$C$96:$C$101</c:f>
              <c:numCache>
                <c:formatCode>General</c:formatCode>
                <c:ptCount val="6"/>
                <c:pt idx="0">
                  <c:v>348</c:v>
                </c:pt>
                <c:pt idx="1">
                  <c:v>323.7</c:v>
                </c:pt>
                <c:pt idx="2">
                  <c:v>370</c:v>
                </c:pt>
                <c:pt idx="3">
                  <c:v>329.1</c:v>
                </c:pt>
                <c:pt idx="4">
                  <c:v>323.7</c:v>
                </c:pt>
                <c:pt idx="5">
                  <c:v>368.25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23-422C-A7A0-D07ADB741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84384"/>
        <c:axId val="405368992"/>
      </c:barChart>
      <c:catAx>
        <c:axId val="4053843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5368992"/>
        <c:crosses val="autoZero"/>
        <c:auto val="1"/>
        <c:lblAlgn val="ctr"/>
        <c:lblOffset val="100"/>
        <c:noMultiLvlLbl val="0"/>
      </c:catAx>
      <c:valAx>
        <c:axId val="4053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Mean Exchangeable Potassium (mg/kg)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8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Organic Carbon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82456152995209"/>
          <c:y val="0.12164980085042913"/>
          <c:w val="0.85861798677764922"/>
          <c:h val="0.60587029222343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3-4AF8-B492-A9078930CA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03-4AF8-B492-A9078930CAE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03-4AF8-B492-A9078930CAE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03-4AF8-B492-A9078930CAE5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03-4AF8-B492-A9078930CAE5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Averages!$D$69:$D$74</c:f>
                <c:numCache>
                  <c:formatCode>General</c:formatCode>
                  <c:ptCount val="6"/>
                  <c:pt idx="0">
                    <c:v>0.19999999999999951</c:v>
                  </c:pt>
                  <c:pt idx="1">
                    <c:v>9.9999999999999978E-2</c:v>
                  </c:pt>
                  <c:pt idx="2">
                    <c:v>0.19500000000000009</c:v>
                  </c:pt>
                  <c:pt idx="3">
                    <c:v>0.19999999999999996</c:v>
                  </c:pt>
                  <c:pt idx="4">
                    <c:v>0.21500000000000005</c:v>
                  </c:pt>
                  <c:pt idx="5">
                    <c:v>0.1400000000000001</c:v>
                  </c:pt>
                </c:numCache>
              </c:numRef>
            </c:plus>
            <c:minus>
              <c:numRef>
                <c:f>Averages!$D$69:$D$74</c:f>
                <c:numCache>
                  <c:formatCode>General</c:formatCode>
                  <c:ptCount val="6"/>
                  <c:pt idx="0">
                    <c:v>0.19999999999999951</c:v>
                  </c:pt>
                  <c:pt idx="1">
                    <c:v>9.9999999999999978E-2</c:v>
                  </c:pt>
                  <c:pt idx="2">
                    <c:v>0.19500000000000009</c:v>
                  </c:pt>
                  <c:pt idx="3">
                    <c:v>0.19999999999999996</c:v>
                  </c:pt>
                  <c:pt idx="4">
                    <c:v>0.21500000000000005</c:v>
                  </c:pt>
                  <c:pt idx="5">
                    <c:v>0.1400000000000001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Averages!$B$69:$B$74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Averages!$C$69:$C$74</c:f>
              <c:numCache>
                <c:formatCode>General</c:formatCode>
                <c:ptCount val="6"/>
                <c:pt idx="0">
                  <c:v>1.19</c:v>
                </c:pt>
                <c:pt idx="1">
                  <c:v>0.99</c:v>
                </c:pt>
                <c:pt idx="2">
                  <c:v>1.79</c:v>
                </c:pt>
                <c:pt idx="3">
                  <c:v>0.8</c:v>
                </c:pt>
                <c:pt idx="4">
                  <c:v>2.2400000000000002</c:v>
                </c:pt>
                <c:pt idx="5">
                  <c:v>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03-4AF8-B492-A9078930C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097360"/>
        <c:axId val="358084048"/>
      </c:barChart>
      <c:catAx>
        <c:axId val="3580973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58084048"/>
        <c:crosses val="autoZero"/>
        <c:auto val="1"/>
        <c:lblAlgn val="ctr"/>
        <c:lblOffset val="100"/>
        <c:noMultiLvlLbl val="0"/>
      </c:catAx>
      <c:valAx>
        <c:axId val="35808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Mean Organic Carbon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9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Shoot length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D-49F8-8D18-AE5BB37E2CA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0D-49F8-8D18-AE5BB37E2CA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0D-49F8-8D18-AE5BB37E2CA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0D-49F8-8D18-AE5BB37E2CAD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0D-49F8-8D18-AE5BB37E2CAD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Averages!$D$133:$D$138</c:f>
                <c:numCache>
                  <c:formatCode>General</c:formatCode>
                  <c:ptCount val="6"/>
                  <c:pt idx="0">
                    <c:v>1.0279567651954586</c:v>
                  </c:pt>
                  <c:pt idx="1">
                    <c:v>0.62939124027375171</c:v>
                  </c:pt>
                  <c:pt idx="2">
                    <c:v>0.95855325012924342</c:v>
                  </c:pt>
                  <c:pt idx="3">
                    <c:v>0.63967656758014535</c:v>
                  </c:pt>
                  <c:pt idx="4">
                    <c:v>1.1070385419366995</c:v>
                  </c:pt>
                  <c:pt idx="5">
                    <c:v>0.53377846007913488</c:v>
                  </c:pt>
                </c:numCache>
              </c:numRef>
            </c:plus>
            <c:minus>
              <c:numRef>
                <c:f>Averages!$D$133:$D$138</c:f>
                <c:numCache>
                  <c:formatCode>General</c:formatCode>
                  <c:ptCount val="6"/>
                  <c:pt idx="0">
                    <c:v>1.0279567651954586</c:v>
                  </c:pt>
                  <c:pt idx="1">
                    <c:v>0.62939124027375171</c:v>
                  </c:pt>
                  <c:pt idx="2">
                    <c:v>0.95855325012924342</c:v>
                  </c:pt>
                  <c:pt idx="3">
                    <c:v>0.63967656758014535</c:v>
                  </c:pt>
                  <c:pt idx="4">
                    <c:v>1.1070385419366995</c:v>
                  </c:pt>
                  <c:pt idx="5">
                    <c:v>0.53377846007913488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Averages!$B$133:$B$138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Averages!$C$133:$C$138</c:f>
              <c:numCache>
                <c:formatCode>General</c:formatCode>
                <c:ptCount val="6"/>
                <c:pt idx="0">
                  <c:v>4.1500000000000004</c:v>
                </c:pt>
                <c:pt idx="1">
                  <c:v>5.76</c:v>
                </c:pt>
                <c:pt idx="2">
                  <c:v>5.2766999999999999</c:v>
                </c:pt>
                <c:pt idx="3">
                  <c:v>6.64</c:v>
                </c:pt>
                <c:pt idx="4">
                  <c:v>4.3333000000000004</c:v>
                </c:pt>
                <c:pt idx="5">
                  <c:v>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0D-49F8-8D18-AE5BB37E2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70656"/>
        <c:axId val="405377728"/>
      </c:barChart>
      <c:catAx>
        <c:axId val="4053706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>
            <c:manualLayout>
              <c:xMode val="edge"/>
              <c:yMode val="edge"/>
              <c:x val="0.43589919099465346"/>
              <c:y val="0.72849731185871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5377728"/>
        <c:crosses val="autoZero"/>
        <c:auto val="1"/>
        <c:lblAlgn val="ctr"/>
        <c:lblOffset val="100"/>
        <c:noMultiLvlLbl val="0"/>
      </c:catAx>
      <c:valAx>
        <c:axId val="40537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 dirty="0">
                    <a:effectLst/>
                  </a:rPr>
                  <a:t>Mean </a:t>
                </a:r>
                <a:r>
                  <a:rPr lang="en-US" sz="1400" b="1" dirty="0"/>
                  <a:t>Shoot Length Per Plant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7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Number of Leaves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6-4435-862D-DB8511571E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6-4435-862D-DB8511571E4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66-4435-862D-DB8511571E4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66-4435-862D-DB8511571E4C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66-4435-862D-DB8511571E4C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Averages!$E$50:$E$55</c:f>
                <c:numCache>
                  <c:formatCode>General</c:formatCode>
                  <c:ptCount val="6"/>
                  <c:pt idx="0">
                    <c:v>0.11302654555457306</c:v>
                  </c:pt>
                  <c:pt idx="1">
                    <c:v>0.12018504251546708</c:v>
                  </c:pt>
                  <c:pt idx="2">
                    <c:v>0.10833333333333259</c:v>
                  </c:pt>
                  <c:pt idx="3">
                    <c:v>9.0138781886599753E-2</c:v>
                  </c:pt>
                  <c:pt idx="4">
                    <c:v>0.14702834193900588</c:v>
                  </c:pt>
                  <c:pt idx="5">
                    <c:v>7.9969438606952312E-2</c:v>
                  </c:pt>
                </c:numCache>
              </c:numRef>
            </c:plus>
            <c:minus>
              <c:numRef>
                <c:f>Averages!$E$50:$E$55</c:f>
                <c:numCache>
                  <c:formatCode>General</c:formatCode>
                  <c:ptCount val="6"/>
                  <c:pt idx="0">
                    <c:v>0.11302654555457306</c:v>
                  </c:pt>
                  <c:pt idx="1">
                    <c:v>0.12018504251546708</c:v>
                  </c:pt>
                  <c:pt idx="2">
                    <c:v>0.10833333333333259</c:v>
                  </c:pt>
                  <c:pt idx="3">
                    <c:v>9.0138781886599753E-2</c:v>
                  </c:pt>
                  <c:pt idx="4">
                    <c:v>0.14702834193900588</c:v>
                  </c:pt>
                  <c:pt idx="5">
                    <c:v>7.9969438606952312E-2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Averages!$B$50:$B$55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Averages!$D$50:$D$55</c:f>
              <c:numCache>
                <c:formatCode>General</c:formatCode>
                <c:ptCount val="6"/>
                <c:pt idx="0">
                  <c:v>1.2849999999999999</c:v>
                </c:pt>
                <c:pt idx="1">
                  <c:v>1.4</c:v>
                </c:pt>
                <c:pt idx="2">
                  <c:v>1.2</c:v>
                </c:pt>
                <c:pt idx="3">
                  <c:v>1.625</c:v>
                </c:pt>
                <c:pt idx="4">
                  <c:v>1.1659999999999999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66-4435-862D-DB8511571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804112"/>
        <c:axId val="1193812432"/>
      </c:barChart>
      <c:catAx>
        <c:axId val="11938041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193812432"/>
        <c:crosses val="autoZero"/>
        <c:auto val="1"/>
        <c:lblAlgn val="ctr"/>
        <c:lblOffset val="100"/>
        <c:noMultiLvlLbl val="0"/>
      </c:catAx>
      <c:valAx>
        <c:axId val="11938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 Mean Number of leaves Per Plant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80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152264090626625E-2"/>
          <c:y val="0.80726311147445717"/>
          <c:w val="0.94421629158196863"/>
          <c:h val="0.13475253114208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Internodal Length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2-489A-98C5-4D0364791A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2-489A-98C5-4D0364791A2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2-489A-98C5-4D0364791A2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32-489A-98C5-4D0364791A2F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32-489A-98C5-4D0364791A2F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Averages!$D$15:$D$20</c:f>
                <c:numCache>
                  <c:formatCode>General</c:formatCode>
                  <c:ptCount val="6"/>
                  <c:pt idx="0">
                    <c:v>0.37243403591926355</c:v>
                  </c:pt>
                  <c:pt idx="1">
                    <c:v>0.28507094633519575</c:v>
                  </c:pt>
                  <c:pt idx="2">
                    <c:v>0.35399199614303795</c:v>
                  </c:pt>
                  <c:pt idx="3">
                    <c:v>0.23286262044390174</c:v>
                  </c:pt>
                  <c:pt idx="4">
                    <c:v>8.1723789546115477E-2</c:v>
                  </c:pt>
                  <c:pt idx="5">
                    <c:v>0.21103580528221186</c:v>
                  </c:pt>
                </c:numCache>
              </c:numRef>
            </c:plus>
            <c:minus>
              <c:numRef>
                <c:f>Averages!$D$15:$D$20</c:f>
                <c:numCache>
                  <c:formatCode>General</c:formatCode>
                  <c:ptCount val="6"/>
                  <c:pt idx="0">
                    <c:v>0.37243403591926355</c:v>
                  </c:pt>
                  <c:pt idx="1">
                    <c:v>0.28507094633519575</c:v>
                  </c:pt>
                  <c:pt idx="2">
                    <c:v>0.35399199614303795</c:v>
                  </c:pt>
                  <c:pt idx="3">
                    <c:v>0.23286262044390174</c:v>
                  </c:pt>
                  <c:pt idx="4">
                    <c:v>8.1723789546115477E-2</c:v>
                  </c:pt>
                  <c:pt idx="5">
                    <c:v>0.21103580528221186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Averages!$B$15:$B$20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Averages!$C$15:$C$20</c:f>
              <c:numCache>
                <c:formatCode>General</c:formatCode>
                <c:ptCount val="6"/>
                <c:pt idx="0">
                  <c:v>1.81</c:v>
                </c:pt>
                <c:pt idx="1">
                  <c:v>2.5867</c:v>
                </c:pt>
                <c:pt idx="2">
                  <c:v>2.4066999999999998</c:v>
                </c:pt>
                <c:pt idx="3">
                  <c:v>2.5733000000000001</c:v>
                </c:pt>
                <c:pt idx="4">
                  <c:v>2.5133000000000001</c:v>
                </c:pt>
                <c:pt idx="5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2-489A-98C5-4D0364791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29816"/>
        <c:axId val="142930208"/>
      </c:barChart>
      <c:catAx>
        <c:axId val="1429298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Potting Mixtures</a:t>
                </a:r>
              </a:p>
            </c:rich>
          </c:tx>
          <c:layout>
            <c:manualLayout>
              <c:xMode val="edge"/>
              <c:yMode val="edge"/>
              <c:x val="0.43314970071927739"/>
              <c:y val="0.79096552188634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2930208"/>
        <c:crosses val="autoZero"/>
        <c:auto val="1"/>
        <c:lblAlgn val="ctr"/>
        <c:lblOffset val="100"/>
        <c:noMultiLvlLbl val="0"/>
      </c:catAx>
      <c:valAx>
        <c:axId val="14293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 dirty="0">
                    <a:effectLst/>
                  </a:rPr>
                  <a:t>Mean </a:t>
                </a:r>
                <a:r>
                  <a:rPr lang="en-US" sz="1400" b="1" dirty="0"/>
                  <a:t>Intermodal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2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90701226212059"/>
          <c:y val="0.85586862681467779"/>
          <c:w val="0.75011098553840772"/>
          <c:h val="0.13791049528229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Root Dry Weight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4-4FFB-9490-F58C48652E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4-4FFB-9490-F58C48652E5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D4-4FFB-9490-F58C48652E5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D4-4FFB-9490-F58C48652E56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D4-4FFB-9490-F58C48652E56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Averages!$D$123:$D$128</c:f>
                <c:numCache>
                  <c:formatCode>General</c:formatCode>
                  <c:ptCount val="6"/>
                  <c:pt idx="0">
                    <c:v>6.9602043392736988E-3</c:v>
                  </c:pt>
                  <c:pt idx="1">
                    <c:v>4.509249752822889E-3</c:v>
                  </c:pt>
                  <c:pt idx="2">
                    <c:v>9.9387010105836879E-3</c:v>
                  </c:pt>
                  <c:pt idx="3">
                    <c:v>7.5351030369715391E-3</c:v>
                  </c:pt>
                  <c:pt idx="4">
                    <c:v>5.4569018479149632E-3</c:v>
                  </c:pt>
                  <c:pt idx="5">
                    <c:v>8.569973421454968E-3</c:v>
                  </c:pt>
                </c:numCache>
              </c:numRef>
            </c:plus>
            <c:minus>
              <c:numRef>
                <c:f>Averages!$D$123:$D$128</c:f>
                <c:numCache>
                  <c:formatCode>General</c:formatCode>
                  <c:ptCount val="6"/>
                  <c:pt idx="0">
                    <c:v>6.9602043392736988E-3</c:v>
                  </c:pt>
                  <c:pt idx="1">
                    <c:v>4.509249752822889E-3</c:v>
                  </c:pt>
                  <c:pt idx="2">
                    <c:v>9.9387010105836879E-3</c:v>
                  </c:pt>
                  <c:pt idx="3">
                    <c:v>7.5351030369715391E-3</c:v>
                  </c:pt>
                  <c:pt idx="4">
                    <c:v>5.4569018479149632E-3</c:v>
                  </c:pt>
                  <c:pt idx="5">
                    <c:v>8.569973421454968E-3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Averages!$B$123:$B$128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Averages!$C$123:$C$128</c:f>
              <c:numCache>
                <c:formatCode>General</c:formatCode>
                <c:ptCount val="6"/>
                <c:pt idx="0">
                  <c:v>3.1E-2</c:v>
                </c:pt>
                <c:pt idx="1">
                  <c:v>0.03</c:v>
                </c:pt>
                <c:pt idx="2">
                  <c:v>5.3670000000000002E-2</c:v>
                </c:pt>
                <c:pt idx="3">
                  <c:v>5.9670000000000001E-2</c:v>
                </c:pt>
                <c:pt idx="4">
                  <c:v>2.9000000000000001E-2</c:v>
                </c:pt>
                <c:pt idx="5">
                  <c:v>5.3670000000000002E-2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D4-4FFB-9490-F58C48652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75232"/>
        <c:axId val="405388544"/>
      </c:barChart>
      <c:catAx>
        <c:axId val="4053752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5388544"/>
        <c:crosses val="autoZero"/>
        <c:auto val="1"/>
        <c:lblAlgn val="ctr"/>
        <c:lblOffset val="100"/>
        <c:noMultiLvlLbl val="0"/>
      </c:catAx>
      <c:valAx>
        <c:axId val="40538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 dirty="0">
                    <a:effectLst/>
                  </a:rPr>
                  <a:t>Mean</a:t>
                </a:r>
                <a:r>
                  <a:rPr lang="en-US" sz="1400" b="1" dirty="0"/>
                  <a:t> Root Dry Weight Per Plant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7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Shoot Dry Weight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46724700230706"/>
          <c:y val="0.13624374197384481"/>
          <c:w val="0.82344765638202022"/>
          <c:h val="0.553177802200213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B-4FF6-935A-88DF298F99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4B-4FF6-935A-88DF298F995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4B-4FF6-935A-88DF298F995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4B-4FF6-935A-88DF298F995E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4B-4FF6-935A-88DF298F995E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Averages!$B$143:$B$148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Averages!$C$143:$C$148</c:f>
              <c:numCache>
                <c:formatCode>General</c:formatCode>
                <c:ptCount val="6"/>
                <c:pt idx="0">
                  <c:v>4.1329999999999999E-2</c:v>
                </c:pt>
                <c:pt idx="1">
                  <c:v>0.1273</c:v>
                </c:pt>
                <c:pt idx="2">
                  <c:v>0.1333</c:v>
                </c:pt>
                <c:pt idx="3">
                  <c:v>0.107</c:v>
                </c:pt>
                <c:pt idx="4">
                  <c:v>3.9329999999999997E-2</c:v>
                </c:pt>
                <c:pt idx="5">
                  <c:v>0.1047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4B-4FF6-935A-88DF298F9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65664"/>
        <c:axId val="405372320"/>
      </c:barChart>
      <c:catAx>
        <c:axId val="4053656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5372320"/>
        <c:crosses val="autoZero"/>
        <c:auto val="1"/>
        <c:lblAlgn val="ctr"/>
        <c:lblOffset val="100"/>
        <c:noMultiLvlLbl val="0"/>
      </c:catAx>
      <c:valAx>
        <c:axId val="40537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Mean </a:t>
                </a:r>
                <a:r>
                  <a:rPr lang="en-US" sz="1200" b="1" dirty="0"/>
                  <a:t>Shoot Dry Weight Per Plant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6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2227215981726678E-2"/>
          <c:y val="0.78700274841684192"/>
          <c:w val="0.8522931016886226"/>
          <c:h val="0.18436816045807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Root Volume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B-47D7-B14D-AFD3E99CEE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B-47D7-B14D-AFD3E99CEE0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7B-47D7-B14D-AFD3E99CEE0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7B-47D7-B14D-AFD3E99CEE02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7B-47D7-B14D-AFD3E99CEE02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Averages!$D$114:$D$119</c:f>
                <c:numCache>
                  <c:formatCode>General</c:formatCode>
                  <c:ptCount val="6"/>
                  <c:pt idx="0">
                    <c:v>0.16666666666666682</c:v>
                  </c:pt>
                  <c:pt idx="1">
                    <c:v>0.1666666666666666</c:v>
                  </c:pt>
                  <c:pt idx="2">
                    <c:v>0.16666666666666682</c:v>
                  </c:pt>
                  <c:pt idx="3">
                    <c:v>0.14529663145135543</c:v>
                  </c:pt>
                  <c:pt idx="4">
                    <c:v>0.13333333333333333</c:v>
                  </c:pt>
                  <c:pt idx="5">
                    <c:v>0.16666666666666682</c:v>
                  </c:pt>
                </c:numCache>
              </c:numRef>
            </c:plus>
            <c:minus>
              <c:numRef>
                <c:f>Averages!$D$114:$D$119</c:f>
                <c:numCache>
                  <c:formatCode>General</c:formatCode>
                  <c:ptCount val="6"/>
                  <c:pt idx="0">
                    <c:v>0.16666666666666682</c:v>
                  </c:pt>
                  <c:pt idx="1">
                    <c:v>0.1666666666666666</c:v>
                  </c:pt>
                  <c:pt idx="2">
                    <c:v>0.16666666666666682</c:v>
                  </c:pt>
                  <c:pt idx="3">
                    <c:v>0.14529663145135543</c:v>
                  </c:pt>
                  <c:pt idx="4">
                    <c:v>0.13333333333333333</c:v>
                  </c:pt>
                  <c:pt idx="5">
                    <c:v>0.16666666666666682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Averages!$B$114:$B$119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Averages!$C$114:$C$119</c:f>
              <c:numCache>
                <c:formatCode>General</c:formatCode>
                <c:ptCount val="6"/>
                <c:pt idx="0">
                  <c:v>0.9</c:v>
                </c:pt>
                <c:pt idx="1">
                  <c:v>0.83330000000000004</c:v>
                </c:pt>
                <c:pt idx="2">
                  <c:v>1.1667000000000001</c:v>
                </c:pt>
                <c:pt idx="3">
                  <c:v>1.0667</c:v>
                </c:pt>
                <c:pt idx="4">
                  <c:v>0.56669999999999998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7B-47D7-B14D-AFD3E99CE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396864"/>
        <c:axId val="405396448"/>
      </c:barChart>
      <c:catAx>
        <c:axId val="4053968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05396448"/>
        <c:crosses val="autoZero"/>
        <c:auto val="1"/>
        <c:lblAlgn val="ctr"/>
        <c:lblOffset val="100"/>
        <c:noMultiLvlLbl val="0"/>
      </c:catAx>
      <c:valAx>
        <c:axId val="4053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Mean Root Volume Per Plant (ml)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Root length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2F-4FDD-8778-57FA6B4D18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2F-4FDD-8778-57FA6B4D18D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2F-4FDD-8778-57FA6B4D18D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2F-4FDD-8778-57FA6B4D18D9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2F-4FDD-8778-57FA6B4D18D9}"/>
              </c:ext>
            </c:extLst>
          </c:dPt>
          <c:errBars>
            <c:errBarType val="both"/>
            <c:errValType val="cust"/>
            <c:noEndCap val="0"/>
            <c:plus>
              <c:numRef>
                <c:f>Averages!$D$105:$D$110</c:f>
                <c:numCache>
                  <c:formatCode>General</c:formatCode>
                  <c:ptCount val="6"/>
                  <c:pt idx="0">
                    <c:v>1.0763725088359395</c:v>
                  </c:pt>
                  <c:pt idx="1">
                    <c:v>0.89833797154028217</c:v>
                  </c:pt>
                  <c:pt idx="2">
                    <c:v>0.750695973377003</c:v>
                  </c:pt>
                  <c:pt idx="3">
                    <c:v>0.78564905934166485</c:v>
                  </c:pt>
                  <c:pt idx="4">
                    <c:v>0.7269647706579585</c:v>
                  </c:pt>
                  <c:pt idx="5">
                    <c:v>0.70913875777436974</c:v>
                  </c:pt>
                </c:numCache>
              </c:numRef>
            </c:plus>
            <c:minus>
              <c:numRef>
                <c:f>Averages!$D$105:$D$110</c:f>
                <c:numCache>
                  <c:formatCode>General</c:formatCode>
                  <c:ptCount val="6"/>
                  <c:pt idx="0">
                    <c:v>1.0763725088359395</c:v>
                  </c:pt>
                  <c:pt idx="1">
                    <c:v>0.89833797154028217</c:v>
                  </c:pt>
                  <c:pt idx="2">
                    <c:v>0.750695973377003</c:v>
                  </c:pt>
                  <c:pt idx="3">
                    <c:v>0.78564905934166485</c:v>
                  </c:pt>
                  <c:pt idx="4">
                    <c:v>0.7269647706579585</c:v>
                  </c:pt>
                  <c:pt idx="5">
                    <c:v>0.70913875777436974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Averages!$B$105:$B$110</c:f>
              <c:strCache>
                <c:ptCount val="6"/>
                <c:pt idx="0">
                  <c:v>RPM (T1)</c:v>
                </c:pt>
                <c:pt idx="1">
                  <c:v>RPM + 1g DAP (T2)</c:v>
                </c:pt>
                <c:pt idx="2">
                  <c:v>APM -1 (T3)</c:v>
                </c:pt>
                <c:pt idx="3">
                  <c:v>APM + 1g DAP-1 (T4)</c:v>
                </c:pt>
                <c:pt idx="4">
                  <c:v>APM-2 (T5)</c:v>
                </c:pt>
                <c:pt idx="5">
                  <c:v>APM + 1g DAP-2 (T6)</c:v>
                </c:pt>
              </c:strCache>
            </c:strRef>
          </c:cat>
          <c:val>
            <c:numRef>
              <c:f>Averages!$C$105:$C$110</c:f>
              <c:numCache>
                <c:formatCode>General</c:formatCode>
                <c:ptCount val="6"/>
                <c:pt idx="0">
                  <c:v>6.46</c:v>
                </c:pt>
                <c:pt idx="1">
                  <c:v>6.6367000000000003</c:v>
                </c:pt>
                <c:pt idx="2">
                  <c:v>4.8766999999999996</c:v>
                </c:pt>
                <c:pt idx="3">
                  <c:v>4.6132999999999997</c:v>
                </c:pt>
                <c:pt idx="4">
                  <c:v>4.3266999999999998</c:v>
                </c:pt>
                <c:pt idx="5">
                  <c:v>5.2967000000000004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2F-4FDD-8778-57FA6B4D1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092784"/>
        <c:axId val="358103600"/>
      </c:barChart>
      <c:catAx>
        <c:axId val="3580927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Potting Mixtures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58103600"/>
        <c:crosses val="autoZero"/>
        <c:auto val="1"/>
        <c:lblAlgn val="ctr"/>
        <c:lblOffset val="100"/>
        <c:noMultiLvlLbl val="0"/>
      </c:catAx>
      <c:valAx>
        <c:axId val="35810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 dirty="0">
                    <a:effectLst/>
                  </a:rPr>
                  <a:t>Mean</a:t>
                </a:r>
                <a:r>
                  <a:rPr lang="en-US" sz="1400" b="1" dirty="0"/>
                  <a:t> Root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9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EC!$K$22</c:f>
              <c:strCache>
                <c:ptCount val="1"/>
                <c:pt idx="0">
                  <c:v>RPM (T1)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EC!$J$23:$J$26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EC!$K$23:$K$26</c:f>
              <c:numCache>
                <c:formatCode>General</c:formatCode>
                <c:ptCount val="4"/>
                <c:pt idx="0">
                  <c:v>496</c:v>
                </c:pt>
                <c:pt idx="1">
                  <c:v>301.66666666666669</c:v>
                </c:pt>
                <c:pt idx="2">
                  <c:v>69</c:v>
                </c:pt>
                <c:pt idx="3">
                  <c:v>61.666666666666664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DC-47F3-8CA5-198B0EE0C6E5}"/>
            </c:ext>
          </c:extLst>
        </c:ser>
        <c:ser>
          <c:idx val="1"/>
          <c:order val="1"/>
          <c:tx>
            <c:strRef>
              <c:f>EC!$L$22</c:f>
              <c:strCache>
                <c:ptCount val="1"/>
                <c:pt idx="0">
                  <c:v>RPM + 1g DAP (T2)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EC!$J$23:$J$26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EC!$L$23:$L$26</c:f>
              <c:numCache>
                <c:formatCode>General</c:formatCode>
                <c:ptCount val="4"/>
                <c:pt idx="0">
                  <c:v>88.666666666666671</c:v>
                </c:pt>
                <c:pt idx="1">
                  <c:v>39.333333333333336</c:v>
                </c:pt>
                <c:pt idx="2">
                  <c:v>26.333333333333332</c:v>
                </c:pt>
                <c:pt idx="3">
                  <c:v>33.666666666666664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DC-47F3-8CA5-198B0EE0C6E5}"/>
            </c:ext>
          </c:extLst>
        </c:ser>
        <c:ser>
          <c:idx val="2"/>
          <c:order val="2"/>
          <c:tx>
            <c:strRef>
              <c:f>EC!$M$22</c:f>
              <c:strCache>
                <c:ptCount val="1"/>
                <c:pt idx="0">
                  <c:v>APM -1 (T3)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EC!$J$23:$J$26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EC!$M$23:$M$26</c:f>
              <c:numCache>
                <c:formatCode>General</c:formatCode>
                <c:ptCount val="4"/>
                <c:pt idx="0">
                  <c:v>344</c:v>
                </c:pt>
                <c:pt idx="1">
                  <c:v>228</c:v>
                </c:pt>
                <c:pt idx="2">
                  <c:v>96.333333333333329</c:v>
                </c:pt>
                <c:pt idx="3">
                  <c:v>66.333333333333329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DC-47F3-8CA5-198B0EE0C6E5}"/>
            </c:ext>
          </c:extLst>
        </c:ser>
        <c:ser>
          <c:idx val="3"/>
          <c:order val="3"/>
          <c:tx>
            <c:strRef>
              <c:f>EC!$N$22</c:f>
              <c:strCache>
                <c:ptCount val="1"/>
                <c:pt idx="0">
                  <c:v>APM + 1g DAP-1 (T4)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EC!$J$23:$J$26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EC!$N$23:$N$26</c:f>
              <c:numCache>
                <c:formatCode>General</c:formatCode>
                <c:ptCount val="4"/>
                <c:pt idx="0">
                  <c:v>172</c:v>
                </c:pt>
                <c:pt idx="1">
                  <c:v>75.333333333333329</c:v>
                </c:pt>
                <c:pt idx="2">
                  <c:v>29.666666666666668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DC-47F3-8CA5-198B0EE0C6E5}"/>
            </c:ext>
          </c:extLst>
        </c:ser>
        <c:ser>
          <c:idx val="4"/>
          <c:order val="4"/>
          <c:tx>
            <c:strRef>
              <c:f>EC!$O$22</c:f>
              <c:strCache>
                <c:ptCount val="1"/>
                <c:pt idx="0">
                  <c:v>APM-2 (T5)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EC!$J$23:$J$26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EC!$O$23:$O$26</c:f>
              <c:numCache>
                <c:formatCode>General</c:formatCode>
                <c:ptCount val="4"/>
                <c:pt idx="0">
                  <c:v>276</c:v>
                </c:pt>
                <c:pt idx="1">
                  <c:v>151.66666666666666</c:v>
                </c:pt>
                <c:pt idx="2">
                  <c:v>71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DC-47F3-8CA5-198B0EE0C6E5}"/>
            </c:ext>
          </c:extLst>
        </c:ser>
        <c:ser>
          <c:idx val="5"/>
          <c:order val="5"/>
          <c:tx>
            <c:strRef>
              <c:f>EC!$P$22</c:f>
              <c:strCache>
                <c:ptCount val="1"/>
                <c:pt idx="0">
                  <c:v>APM + 1g DAP-2 (T6)</c:v>
                </c:pt>
              </c:strCache>
            </c:strRef>
          </c:tx>
          <c:spPr>
            <a:ln w="28575" cap="rnd">
              <a:solidFill>
                <a:srgbClr val="FF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99FF"/>
                </a:solidFill>
              </a:ln>
              <a:effectLst/>
            </c:spPr>
          </c:marker>
          <c:cat>
            <c:strRef>
              <c:f>EC!$J$23:$J$26</c:f>
              <c:strCache>
                <c:ptCount val="4"/>
                <c:pt idx="0">
                  <c:v>4th week</c:v>
                </c:pt>
                <c:pt idx="1">
                  <c:v>6th week</c:v>
                </c:pt>
                <c:pt idx="2">
                  <c:v>8th week</c:v>
                </c:pt>
                <c:pt idx="3">
                  <c:v>10th week</c:v>
                </c:pt>
              </c:strCache>
            </c:strRef>
          </c:cat>
          <c:val>
            <c:numRef>
              <c:f>EC!$P$23:$P$26</c:f>
              <c:numCache>
                <c:formatCode>General</c:formatCode>
                <c:ptCount val="4"/>
                <c:pt idx="0">
                  <c:v>108.33333333333333</c:v>
                </c:pt>
                <c:pt idx="1">
                  <c:v>43.333333333333336</c:v>
                </c:pt>
                <c:pt idx="2">
                  <c:v>18</c:v>
                </c:pt>
                <c:pt idx="3">
                  <c:v>27.333333333333332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DC-47F3-8CA5-198B0EE0C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52463"/>
        <c:axId val="368252879"/>
      </c:lineChart>
      <c:catAx>
        <c:axId val="3682524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 smtClean="0">
                    <a:effectLst/>
                  </a:rPr>
                  <a:t>Potting Mixtures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52879"/>
        <c:crosses val="autoZero"/>
        <c:auto val="1"/>
        <c:lblAlgn val="ctr"/>
        <c:lblOffset val="100"/>
        <c:noMultiLvlLbl val="0"/>
      </c:catAx>
      <c:valAx>
        <c:axId val="36825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 smtClean="0">
                    <a:effectLst/>
                  </a:rPr>
                  <a:t>Mean Electrical Conductivity </a:t>
                </a:r>
                <a:endParaRPr lang="en-US" sz="1400" dirty="0" smtClean="0">
                  <a:effectLst/>
                </a:endParaRPr>
              </a:p>
              <a:p>
                <a:pPr>
                  <a:defRPr/>
                </a:pPr>
                <a:r>
                  <a:rPr lang="en-US" sz="1400" b="1" i="0" baseline="0" dirty="0" smtClean="0">
                    <a:effectLst/>
                  </a:rPr>
                  <a:t>(Micro Siemens)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5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CCB6A-C288-44A1-829F-804AE70D4651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</dgm:pt>
    <dgm:pt modelId="{3778A1D3-4007-484F-8BDD-584B8CFADDD4}">
      <dgm:prSet phldrT="[Text]" custT="1"/>
      <dgm:spPr/>
      <dgm:t>
        <a:bodyPr/>
        <a:lstStyle/>
        <a:p>
          <a:r>
            <a:rPr lang="en-US" sz="2200" dirty="0"/>
            <a:t>Preparation of pots for planting</a:t>
          </a:r>
        </a:p>
      </dgm:t>
    </dgm:pt>
    <dgm:pt modelId="{0957D37C-53AF-42B9-B992-958F58ADE2E6}" type="parTrans" cxnId="{0EB80209-B90C-420D-84A7-3A7CE0986D7E}">
      <dgm:prSet/>
      <dgm:spPr/>
      <dgm:t>
        <a:bodyPr/>
        <a:lstStyle/>
        <a:p>
          <a:endParaRPr lang="en-US" sz="2000"/>
        </a:p>
      </dgm:t>
    </dgm:pt>
    <dgm:pt modelId="{5A3FD5A9-FC6F-497F-A5C0-C811C855560B}" type="sibTrans" cxnId="{0EB80209-B90C-420D-84A7-3A7CE0986D7E}">
      <dgm:prSet/>
      <dgm:spPr/>
      <dgm:t>
        <a:bodyPr/>
        <a:lstStyle/>
        <a:p>
          <a:endParaRPr lang="en-US" sz="2000"/>
        </a:p>
      </dgm:t>
    </dgm:pt>
    <dgm:pt modelId="{F567D3DB-B4C0-4CF1-B42A-28986E216633}">
      <dgm:prSet phldrT="[Text]" custT="1"/>
      <dgm:spPr/>
      <dgm:t>
        <a:bodyPr/>
        <a:lstStyle/>
        <a:p>
          <a:r>
            <a:rPr lang="en-US" sz="2200" dirty="0"/>
            <a:t>Preparation of the potting mixture</a:t>
          </a:r>
        </a:p>
      </dgm:t>
    </dgm:pt>
    <dgm:pt modelId="{40D2C322-17E0-4EE0-BDA0-57B3D9F80B3A}" type="parTrans" cxnId="{2F7B847C-77C0-42A7-BABF-5D51B391AA3B}">
      <dgm:prSet/>
      <dgm:spPr/>
      <dgm:t>
        <a:bodyPr/>
        <a:lstStyle/>
        <a:p>
          <a:endParaRPr lang="en-US" sz="2000"/>
        </a:p>
      </dgm:t>
    </dgm:pt>
    <dgm:pt modelId="{E4C8EEA9-223E-4337-9604-23C5493CB3E0}" type="sibTrans" cxnId="{2F7B847C-77C0-42A7-BABF-5D51B391AA3B}">
      <dgm:prSet/>
      <dgm:spPr/>
      <dgm:t>
        <a:bodyPr/>
        <a:lstStyle/>
        <a:p>
          <a:endParaRPr lang="en-US" sz="2000"/>
        </a:p>
      </dgm:t>
    </dgm:pt>
    <dgm:pt modelId="{CE550762-9D83-429B-84D0-FB0558F422C8}">
      <dgm:prSet custT="1"/>
      <dgm:spPr/>
      <dgm:t>
        <a:bodyPr/>
        <a:lstStyle/>
        <a:p>
          <a:r>
            <a:rPr lang="en-US" sz="2200" dirty="0"/>
            <a:t>Maintenance of cuttings in pots</a:t>
          </a:r>
        </a:p>
      </dgm:t>
    </dgm:pt>
    <dgm:pt modelId="{D532761E-3099-4D9E-8574-CCFC1B76DE03}" type="parTrans" cxnId="{4FFE1160-7F4B-424E-86B9-A36FDC7EB13F}">
      <dgm:prSet/>
      <dgm:spPr/>
      <dgm:t>
        <a:bodyPr/>
        <a:lstStyle/>
        <a:p>
          <a:endParaRPr lang="en-US" sz="2000"/>
        </a:p>
      </dgm:t>
    </dgm:pt>
    <dgm:pt modelId="{8DE13248-4105-44AE-81F5-EB0ABC3D2441}" type="sibTrans" cxnId="{4FFE1160-7F4B-424E-86B9-A36FDC7EB13F}">
      <dgm:prSet/>
      <dgm:spPr/>
      <dgm:t>
        <a:bodyPr/>
        <a:lstStyle/>
        <a:p>
          <a:endParaRPr lang="en-US" sz="2000"/>
        </a:p>
      </dgm:t>
    </dgm:pt>
    <dgm:pt modelId="{D0E4C7F5-8DE8-4FDF-9EEB-DECF31AA0B2B}" type="pres">
      <dgm:prSet presAssocID="{8D1CCB6A-C288-44A1-829F-804AE70D4651}" presName="Name0" presStyleCnt="0">
        <dgm:presLayoutVars>
          <dgm:dir/>
          <dgm:animLvl val="lvl"/>
          <dgm:resizeHandles val="exact"/>
        </dgm:presLayoutVars>
      </dgm:prSet>
      <dgm:spPr/>
    </dgm:pt>
    <dgm:pt modelId="{04C7C5C9-29B5-44BF-BAE8-007F1DD6C7A7}" type="pres">
      <dgm:prSet presAssocID="{8D1CCB6A-C288-44A1-829F-804AE70D4651}" presName="tSp" presStyleCnt="0"/>
      <dgm:spPr/>
    </dgm:pt>
    <dgm:pt modelId="{0014AFAD-DA50-4AB8-8E83-69DD48EB87B2}" type="pres">
      <dgm:prSet presAssocID="{8D1CCB6A-C288-44A1-829F-804AE70D4651}" presName="bSp" presStyleCnt="0"/>
      <dgm:spPr/>
    </dgm:pt>
    <dgm:pt modelId="{27626D90-0203-447A-BF6A-F51219EA1A4F}" type="pres">
      <dgm:prSet presAssocID="{8D1CCB6A-C288-44A1-829F-804AE70D4651}" presName="process" presStyleCnt="0"/>
      <dgm:spPr/>
    </dgm:pt>
    <dgm:pt modelId="{CD4FFF5F-EB42-49CE-B058-8F917F58D77E}" type="pres">
      <dgm:prSet presAssocID="{3778A1D3-4007-484F-8BDD-584B8CFADDD4}" presName="composite1" presStyleCnt="0"/>
      <dgm:spPr/>
    </dgm:pt>
    <dgm:pt modelId="{4A9FC2DF-2D7F-4A93-88E1-6C182EAA7CE5}" type="pres">
      <dgm:prSet presAssocID="{3778A1D3-4007-484F-8BDD-584B8CFADDD4}" presName="dummyNode1" presStyleLbl="node1" presStyleIdx="0" presStyleCnt="3"/>
      <dgm:spPr/>
    </dgm:pt>
    <dgm:pt modelId="{B360010B-722E-4453-B6EB-4B7945DD6FDF}" type="pres">
      <dgm:prSet presAssocID="{3778A1D3-4007-484F-8BDD-584B8CFADDD4}" presName="childNode1" presStyleLbl="bgAcc1" presStyleIdx="0" presStyleCnt="3" custScaleX="55351" custScaleY="25333" custLinFactNeighborX="8070" custLinFactNeighborY="48268">
        <dgm:presLayoutVars>
          <dgm:bulletEnabled val="1"/>
        </dgm:presLayoutVars>
      </dgm:prSet>
      <dgm:spPr/>
    </dgm:pt>
    <dgm:pt modelId="{3D3E4FA2-C8A3-4E08-BA2F-6F45B66C743B}" type="pres">
      <dgm:prSet presAssocID="{3778A1D3-4007-484F-8BDD-584B8CFADDD4}" presName="childNode1tx" presStyleLbl="bgAcc1" presStyleIdx="0" presStyleCnt="3">
        <dgm:presLayoutVars>
          <dgm:bulletEnabled val="1"/>
        </dgm:presLayoutVars>
      </dgm:prSet>
      <dgm:spPr/>
    </dgm:pt>
    <dgm:pt modelId="{827F50FD-05FF-4475-BBA6-8151649844BD}" type="pres">
      <dgm:prSet presAssocID="{3778A1D3-4007-484F-8BDD-584B8CFADDD4}" presName="parentNode1" presStyleLbl="node1" presStyleIdx="0" presStyleCnt="3" custScaleX="206032" custScaleY="3325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23224-094A-495E-9100-B7643A62ED72}" type="pres">
      <dgm:prSet presAssocID="{3778A1D3-4007-484F-8BDD-584B8CFADDD4}" presName="connSite1" presStyleCnt="0"/>
      <dgm:spPr/>
    </dgm:pt>
    <dgm:pt modelId="{C848A1CA-3DE4-46D2-B742-5B4FE111F277}" type="pres">
      <dgm:prSet presAssocID="{5A3FD5A9-FC6F-497F-A5C0-C811C855560B}" presName="Name9" presStyleLbl="sibTrans2D1" presStyleIdx="0" presStyleCnt="2"/>
      <dgm:spPr/>
      <dgm:t>
        <a:bodyPr/>
        <a:lstStyle/>
        <a:p>
          <a:endParaRPr lang="en-US"/>
        </a:p>
      </dgm:t>
    </dgm:pt>
    <dgm:pt modelId="{532022A1-C222-4494-8B3D-BE9B29A5F724}" type="pres">
      <dgm:prSet presAssocID="{F567D3DB-B4C0-4CF1-B42A-28986E216633}" presName="composite2" presStyleCnt="0"/>
      <dgm:spPr/>
    </dgm:pt>
    <dgm:pt modelId="{1C7F00ED-EF77-467F-A8F6-F10796BB0418}" type="pres">
      <dgm:prSet presAssocID="{F567D3DB-B4C0-4CF1-B42A-28986E216633}" presName="dummyNode2" presStyleLbl="node1" presStyleIdx="0" presStyleCnt="3"/>
      <dgm:spPr/>
    </dgm:pt>
    <dgm:pt modelId="{F4FFB35E-1AEE-46F3-B3CA-6FFC52652C58}" type="pres">
      <dgm:prSet presAssocID="{F567D3DB-B4C0-4CF1-B42A-28986E216633}" presName="childNode2" presStyleLbl="bgAcc1" presStyleIdx="1" presStyleCnt="3" custFlipVert="1" custScaleX="35156" custScaleY="13804" custLinFactNeighborX="7723" custLinFactNeighborY="-36196">
        <dgm:presLayoutVars>
          <dgm:bulletEnabled val="1"/>
        </dgm:presLayoutVars>
      </dgm:prSet>
      <dgm:spPr/>
    </dgm:pt>
    <dgm:pt modelId="{65D60DED-686C-4BEB-8459-3089EB771086}" type="pres">
      <dgm:prSet presAssocID="{F567D3DB-B4C0-4CF1-B42A-28986E216633}" presName="childNode2tx" presStyleLbl="bgAcc1" presStyleIdx="1" presStyleCnt="3">
        <dgm:presLayoutVars>
          <dgm:bulletEnabled val="1"/>
        </dgm:presLayoutVars>
      </dgm:prSet>
      <dgm:spPr/>
    </dgm:pt>
    <dgm:pt modelId="{2775C1AF-D6DF-472C-8C6D-459FB3C11B9B}" type="pres">
      <dgm:prSet presAssocID="{F567D3DB-B4C0-4CF1-B42A-28986E216633}" presName="parentNode2" presStyleLbl="node1" presStyleIdx="1" presStyleCnt="3" custScaleX="248450" custScaleY="358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AFFA7-8198-4419-B342-729DA2814C0C}" type="pres">
      <dgm:prSet presAssocID="{F567D3DB-B4C0-4CF1-B42A-28986E216633}" presName="connSite2" presStyleCnt="0"/>
      <dgm:spPr/>
    </dgm:pt>
    <dgm:pt modelId="{2F6DCE47-6EE1-4AB6-9922-BBF95D2142AA}" type="pres">
      <dgm:prSet presAssocID="{E4C8EEA9-223E-4337-9604-23C5493CB3E0}" presName="Name18" presStyleLbl="sibTrans2D1" presStyleIdx="1" presStyleCnt="2"/>
      <dgm:spPr/>
      <dgm:t>
        <a:bodyPr/>
        <a:lstStyle/>
        <a:p>
          <a:endParaRPr lang="en-US"/>
        </a:p>
      </dgm:t>
    </dgm:pt>
    <dgm:pt modelId="{7C557919-F33B-4F97-83B1-87112BA57D8A}" type="pres">
      <dgm:prSet presAssocID="{CE550762-9D83-429B-84D0-FB0558F422C8}" presName="composite1" presStyleCnt="0"/>
      <dgm:spPr/>
    </dgm:pt>
    <dgm:pt modelId="{6F1298BE-8D59-42FC-A805-EAD9DC8206DA}" type="pres">
      <dgm:prSet presAssocID="{CE550762-9D83-429B-84D0-FB0558F422C8}" presName="dummyNode1" presStyleLbl="node1" presStyleIdx="1" presStyleCnt="3"/>
      <dgm:spPr/>
    </dgm:pt>
    <dgm:pt modelId="{9EA1481F-491A-4EDD-AFF7-AE063E925F0E}" type="pres">
      <dgm:prSet presAssocID="{CE550762-9D83-429B-84D0-FB0558F422C8}" presName="childNode1" presStyleLbl="bgAcc1" presStyleIdx="2" presStyleCnt="3" custScaleX="44012" custScaleY="14896" custLinFactNeighborX="3943" custLinFactNeighborY="39611">
        <dgm:presLayoutVars>
          <dgm:bulletEnabled val="1"/>
        </dgm:presLayoutVars>
      </dgm:prSet>
      <dgm:spPr/>
    </dgm:pt>
    <dgm:pt modelId="{F67DAF54-A547-48BC-BE42-90C280AC3E46}" type="pres">
      <dgm:prSet presAssocID="{CE550762-9D83-429B-84D0-FB0558F422C8}" presName="childNode1tx" presStyleLbl="bgAcc1" presStyleIdx="2" presStyleCnt="3">
        <dgm:presLayoutVars>
          <dgm:bulletEnabled val="1"/>
        </dgm:presLayoutVars>
      </dgm:prSet>
      <dgm:spPr/>
    </dgm:pt>
    <dgm:pt modelId="{221E5B4A-2AB2-4093-8062-780EC9FFF0F5}" type="pres">
      <dgm:prSet presAssocID="{CE550762-9D83-429B-84D0-FB0558F422C8}" presName="parentNode1" presStyleLbl="node1" presStyleIdx="2" presStyleCnt="3" custScaleX="230978" custScaleY="340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DB173-7A0B-4BC1-98F3-269FC43CC45D}" type="pres">
      <dgm:prSet presAssocID="{CE550762-9D83-429B-84D0-FB0558F422C8}" presName="connSite1" presStyleCnt="0"/>
      <dgm:spPr/>
    </dgm:pt>
  </dgm:ptLst>
  <dgm:cxnLst>
    <dgm:cxn modelId="{00B3D5E4-D0D0-443F-8E39-75CC19143CCF}" type="presOf" srcId="{CE550762-9D83-429B-84D0-FB0558F422C8}" destId="{221E5B4A-2AB2-4093-8062-780EC9FFF0F5}" srcOrd="0" destOrd="0" presId="urn:microsoft.com/office/officeart/2005/8/layout/hProcess4"/>
    <dgm:cxn modelId="{C7EAF97E-99F6-4DA9-A876-58C151053B4C}" type="presOf" srcId="{3778A1D3-4007-484F-8BDD-584B8CFADDD4}" destId="{827F50FD-05FF-4475-BBA6-8151649844BD}" srcOrd="0" destOrd="0" presId="urn:microsoft.com/office/officeart/2005/8/layout/hProcess4"/>
    <dgm:cxn modelId="{482652D6-48AC-41CC-B491-7481659B5237}" type="presOf" srcId="{5A3FD5A9-FC6F-497F-A5C0-C811C855560B}" destId="{C848A1CA-3DE4-46D2-B742-5B4FE111F277}" srcOrd="0" destOrd="0" presId="urn:microsoft.com/office/officeart/2005/8/layout/hProcess4"/>
    <dgm:cxn modelId="{4FFE1160-7F4B-424E-86B9-A36FDC7EB13F}" srcId="{8D1CCB6A-C288-44A1-829F-804AE70D4651}" destId="{CE550762-9D83-429B-84D0-FB0558F422C8}" srcOrd="2" destOrd="0" parTransId="{D532761E-3099-4D9E-8574-CCFC1B76DE03}" sibTransId="{8DE13248-4105-44AE-81F5-EB0ABC3D2441}"/>
    <dgm:cxn modelId="{2F7B847C-77C0-42A7-BABF-5D51B391AA3B}" srcId="{8D1CCB6A-C288-44A1-829F-804AE70D4651}" destId="{F567D3DB-B4C0-4CF1-B42A-28986E216633}" srcOrd="1" destOrd="0" parTransId="{40D2C322-17E0-4EE0-BDA0-57B3D9F80B3A}" sibTransId="{E4C8EEA9-223E-4337-9604-23C5493CB3E0}"/>
    <dgm:cxn modelId="{6183484B-3DFD-4BF8-ADC9-0D3BCD45C173}" type="presOf" srcId="{F567D3DB-B4C0-4CF1-B42A-28986E216633}" destId="{2775C1AF-D6DF-472C-8C6D-459FB3C11B9B}" srcOrd="0" destOrd="0" presId="urn:microsoft.com/office/officeart/2005/8/layout/hProcess4"/>
    <dgm:cxn modelId="{4CAA422A-2E28-4A0E-9135-726C8ED2628A}" type="presOf" srcId="{E4C8EEA9-223E-4337-9604-23C5493CB3E0}" destId="{2F6DCE47-6EE1-4AB6-9922-BBF95D2142AA}" srcOrd="0" destOrd="0" presId="urn:microsoft.com/office/officeart/2005/8/layout/hProcess4"/>
    <dgm:cxn modelId="{0EB80209-B90C-420D-84A7-3A7CE0986D7E}" srcId="{8D1CCB6A-C288-44A1-829F-804AE70D4651}" destId="{3778A1D3-4007-484F-8BDD-584B8CFADDD4}" srcOrd="0" destOrd="0" parTransId="{0957D37C-53AF-42B9-B992-958F58ADE2E6}" sibTransId="{5A3FD5A9-FC6F-497F-A5C0-C811C855560B}"/>
    <dgm:cxn modelId="{0448B60C-2C0C-49BA-AA71-EB7CFC7C9BF7}" type="presOf" srcId="{8D1CCB6A-C288-44A1-829F-804AE70D4651}" destId="{D0E4C7F5-8DE8-4FDF-9EEB-DECF31AA0B2B}" srcOrd="0" destOrd="0" presId="urn:microsoft.com/office/officeart/2005/8/layout/hProcess4"/>
    <dgm:cxn modelId="{053C7673-64FF-4D51-8BCB-889022CB6B13}" type="presParOf" srcId="{D0E4C7F5-8DE8-4FDF-9EEB-DECF31AA0B2B}" destId="{04C7C5C9-29B5-44BF-BAE8-007F1DD6C7A7}" srcOrd="0" destOrd="0" presId="urn:microsoft.com/office/officeart/2005/8/layout/hProcess4"/>
    <dgm:cxn modelId="{8603875D-E9F0-42C2-A78D-1F82351D8C4E}" type="presParOf" srcId="{D0E4C7F5-8DE8-4FDF-9EEB-DECF31AA0B2B}" destId="{0014AFAD-DA50-4AB8-8E83-69DD48EB87B2}" srcOrd="1" destOrd="0" presId="urn:microsoft.com/office/officeart/2005/8/layout/hProcess4"/>
    <dgm:cxn modelId="{A08CB195-5041-4E98-B333-5F2683769BA0}" type="presParOf" srcId="{D0E4C7F5-8DE8-4FDF-9EEB-DECF31AA0B2B}" destId="{27626D90-0203-447A-BF6A-F51219EA1A4F}" srcOrd="2" destOrd="0" presId="urn:microsoft.com/office/officeart/2005/8/layout/hProcess4"/>
    <dgm:cxn modelId="{B33219B6-4BF9-4E30-859B-7A97783527D4}" type="presParOf" srcId="{27626D90-0203-447A-BF6A-F51219EA1A4F}" destId="{CD4FFF5F-EB42-49CE-B058-8F917F58D77E}" srcOrd="0" destOrd="0" presId="urn:microsoft.com/office/officeart/2005/8/layout/hProcess4"/>
    <dgm:cxn modelId="{AD4B6FEA-F943-449A-B0F4-3F00B2A67280}" type="presParOf" srcId="{CD4FFF5F-EB42-49CE-B058-8F917F58D77E}" destId="{4A9FC2DF-2D7F-4A93-88E1-6C182EAA7CE5}" srcOrd="0" destOrd="0" presId="urn:microsoft.com/office/officeart/2005/8/layout/hProcess4"/>
    <dgm:cxn modelId="{8CEC045D-6A89-4789-91FF-20DA1E6230CE}" type="presParOf" srcId="{CD4FFF5F-EB42-49CE-B058-8F917F58D77E}" destId="{B360010B-722E-4453-B6EB-4B7945DD6FDF}" srcOrd="1" destOrd="0" presId="urn:microsoft.com/office/officeart/2005/8/layout/hProcess4"/>
    <dgm:cxn modelId="{F8C1547D-F553-4420-ACDB-13790786DD9E}" type="presParOf" srcId="{CD4FFF5F-EB42-49CE-B058-8F917F58D77E}" destId="{3D3E4FA2-C8A3-4E08-BA2F-6F45B66C743B}" srcOrd="2" destOrd="0" presId="urn:microsoft.com/office/officeart/2005/8/layout/hProcess4"/>
    <dgm:cxn modelId="{AF8C196E-873F-4194-8DF9-3991153774F4}" type="presParOf" srcId="{CD4FFF5F-EB42-49CE-B058-8F917F58D77E}" destId="{827F50FD-05FF-4475-BBA6-8151649844BD}" srcOrd="3" destOrd="0" presId="urn:microsoft.com/office/officeart/2005/8/layout/hProcess4"/>
    <dgm:cxn modelId="{A71A5B54-E95B-4FB4-8CD3-7D315B889A6F}" type="presParOf" srcId="{CD4FFF5F-EB42-49CE-B058-8F917F58D77E}" destId="{75423224-094A-495E-9100-B7643A62ED72}" srcOrd="4" destOrd="0" presId="urn:microsoft.com/office/officeart/2005/8/layout/hProcess4"/>
    <dgm:cxn modelId="{CB5DFA48-1EAB-485B-9A81-5F79FAAB9322}" type="presParOf" srcId="{27626D90-0203-447A-BF6A-F51219EA1A4F}" destId="{C848A1CA-3DE4-46D2-B742-5B4FE111F277}" srcOrd="1" destOrd="0" presId="urn:microsoft.com/office/officeart/2005/8/layout/hProcess4"/>
    <dgm:cxn modelId="{AAF2BD79-3B13-4313-A9B5-EC5AE41A3046}" type="presParOf" srcId="{27626D90-0203-447A-BF6A-F51219EA1A4F}" destId="{532022A1-C222-4494-8B3D-BE9B29A5F724}" srcOrd="2" destOrd="0" presId="urn:microsoft.com/office/officeart/2005/8/layout/hProcess4"/>
    <dgm:cxn modelId="{31387538-03FC-42AB-B5F6-E08E66D3BC4E}" type="presParOf" srcId="{532022A1-C222-4494-8B3D-BE9B29A5F724}" destId="{1C7F00ED-EF77-467F-A8F6-F10796BB0418}" srcOrd="0" destOrd="0" presId="urn:microsoft.com/office/officeart/2005/8/layout/hProcess4"/>
    <dgm:cxn modelId="{172789AE-7700-4811-9B7C-6B68C4CC545F}" type="presParOf" srcId="{532022A1-C222-4494-8B3D-BE9B29A5F724}" destId="{F4FFB35E-1AEE-46F3-B3CA-6FFC52652C58}" srcOrd="1" destOrd="0" presId="urn:microsoft.com/office/officeart/2005/8/layout/hProcess4"/>
    <dgm:cxn modelId="{B27EBB35-6E2D-4606-BA63-6F8C832E8F79}" type="presParOf" srcId="{532022A1-C222-4494-8B3D-BE9B29A5F724}" destId="{65D60DED-686C-4BEB-8459-3089EB771086}" srcOrd="2" destOrd="0" presId="urn:microsoft.com/office/officeart/2005/8/layout/hProcess4"/>
    <dgm:cxn modelId="{09D7BA64-748B-46A7-8A91-AB88AE9154B4}" type="presParOf" srcId="{532022A1-C222-4494-8B3D-BE9B29A5F724}" destId="{2775C1AF-D6DF-472C-8C6D-459FB3C11B9B}" srcOrd="3" destOrd="0" presId="urn:microsoft.com/office/officeart/2005/8/layout/hProcess4"/>
    <dgm:cxn modelId="{570FD342-62D7-446B-92EA-C4991B5F39C4}" type="presParOf" srcId="{532022A1-C222-4494-8B3D-BE9B29A5F724}" destId="{EDEAFFA7-8198-4419-B342-729DA2814C0C}" srcOrd="4" destOrd="0" presId="urn:microsoft.com/office/officeart/2005/8/layout/hProcess4"/>
    <dgm:cxn modelId="{19351EED-9E48-4BB1-B212-3C128850CCBF}" type="presParOf" srcId="{27626D90-0203-447A-BF6A-F51219EA1A4F}" destId="{2F6DCE47-6EE1-4AB6-9922-BBF95D2142AA}" srcOrd="3" destOrd="0" presId="urn:microsoft.com/office/officeart/2005/8/layout/hProcess4"/>
    <dgm:cxn modelId="{B406DCD4-6E7B-4911-87A9-20CAD2701E85}" type="presParOf" srcId="{27626D90-0203-447A-BF6A-F51219EA1A4F}" destId="{7C557919-F33B-4F97-83B1-87112BA57D8A}" srcOrd="4" destOrd="0" presId="urn:microsoft.com/office/officeart/2005/8/layout/hProcess4"/>
    <dgm:cxn modelId="{182D889D-348A-4429-8A38-9938181F3DF4}" type="presParOf" srcId="{7C557919-F33B-4F97-83B1-87112BA57D8A}" destId="{6F1298BE-8D59-42FC-A805-EAD9DC8206DA}" srcOrd="0" destOrd="0" presId="urn:microsoft.com/office/officeart/2005/8/layout/hProcess4"/>
    <dgm:cxn modelId="{4BBA79A7-0486-4587-842B-2857E9A9A8A9}" type="presParOf" srcId="{7C557919-F33B-4F97-83B1-87112BA57D8A}" destId="{9EA1481F-491A-4EDD-AFF7-AE063E925F0E}" srcOrd="1" destOrd="0" presId="urn:microsoft.com/office/officeart/2005/8/layout/hProcess4"/>
    <dgm:cxn modelId="{F679DE0A-8147-4234-AB4D-9F919A1E3AD9}" type="presParOf" srcId="{7C557919-F33B-4F97-83B1-87112BA57D8A}" destId="{F67DAF54-A547-48BC-BE42-90C280AC3E46}" srcOrd="2" destOrd="0" presId="urn:microsoft.com/office/officeart/2005/8/layout/hProcess4"/>
    <dgm:cxn modelId="{0BE61EBD-F000-4AA0-B67E-EA1653A0A2F7}" type="presParOf" srcId="{7C557919-F33B-4F97-83B1-87112BA57D8A}" destId="{221E5B4A-2AB2-4093-8062-780EC9FFF0F5}" srcOrd="3" destOrd="0" presId="urn:microsoft.com/office/officeart/2005/8/layout/hProcess4"/>
    <dgm:cxn modelId="{62ED27C6-1B47-4715-92FC-C8BF140C1149}" type="presParOf" srcId="{7C557919-F33B-4F97-83B1-87112BA57D8A}" destId="{73BDB173-7A0B-4BC1-98F3-269FC43CC4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CCB6A-C288-44A1-829F-804AE70D4651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</dgm:pt>
    <dgm:pt modelId="{3778A1D3-4007-484F-8BDD-584B8CFADDD4}">
      <dgm:prSet phldrT="[Text]" custT="1"/>
      <dgm:spPr/>
      <dgm:t>
        <a:bodyPr/>
        <a:lstStyle/>
        <a:p>
          <a:r>
            <a:rPr lang="en-US" sz="2000" b="1" dirty="0"/>
            <a:t>Preparation of pots for planting</a:t>
          </a:r>
        </a:p>
      </dgm:t>
    </dgm:pt>
    <dgm:pt modelId="{0957D37C-53AF-42B9-B992-958F58ADE2E6}" type="parTrans" cxnId="{0EB80209-B90C-420D-84A7-3A7CE0986D7E}">
      <dgm:prSet/>
      <dgm:spPr/>
      <dgm:t>
        <a:bodyPr/>
        <a:lstStyle/>
        <a:p>
          <a:endParaRPr lang="en-US"/>
        </a:p>
      </dgm:t>
    </dgm:pt>
    <dgm:pt modelId="{5A3FD5A9-FC6F-497F-A5C0-C811C855560B}" type="sibTrans" cxnId="{0EB80209-B90C-420D-84A7-3A7CE0986D7E}">
      <dgm:prSet/>
      <dgm:spPr/>
      <dgm:t>
        <a:bodyPr/>
        <a:lstStyle/>
        <a:p>
          <a:endParaRPr lang="en-US"/>
        </a:p>
      </dgm:t>
    </dgm:pt>
    <dgm:pt modelId="{F567D3DB-B4C0-4CF1-B42A-28986E216633}">
      <dgm:prSet phldrT="[Text]" custT="1"/>
      <dgm:spPr/>
      <dgm:t>
        <a:bodyPr/>
        <a:lstStyle/>
        <a:p>
          <a:r>
            <a:rPr lang="en-US" sz="2000" b="1" dirty="0"/>
            <a:t>Preparation of the potting mixture</a:t>
          </a:r>
        </a:p>
      </dgm:t>
    </dgm:pt>
    <dgm:pt modelId="{40D2C322-17E0-4EE0-BDA0-57B3D9F80B3A}" type="parTrans" cxnId="{2F7B847C-77C0-42A7-BABF-5D51B391AA3B}">
      <dgm:prSet/>
      <dgm:spPr/>
      <dgm:t>
        <a:bodyPr/>
        <a:lstStyle/>
        <a:p>
          <a:endParaRPr lang="en-US"/>
        </a:p>
      </dgm:t>
    </dgm:pt>
    <dgm:pt modelId="{E4C8EEA9-223E-4337-9604-23C5493CB3E0}" type="sibTrans" cxnId="{2F7B847C-77C0-42A7-BABF-5D51B391AA3B}">
      <dgm:prSet/>
      <dgm:spPr/>
      <dgm:t>
        <a:bodyPr/>
        <a:lstStyle/>
        <a:p>
          <a:endParaRPr lang="en-US"/>
        </a:p>
      </dgm:t>
    </dgm:pt>
    <dgm:pt modelId="{CE550762-9D83-429B-84D0-FB0558F422C8}">
      <dgm:prSet custT="1"/>
      <dgm:spPr/>
      <dgm:t>
        <a:bodyPr/>
        <a:lstStyle/>
        <a:p>
          <a:r>
            <a:rPr lang="en-US" sz="2000" b="1" dirty="0"/>
            <a:t>Maintenance of cuttings in pots</a:t>
          </a:r>
        </a:p>
      </dgm:t>
    </dgm:pt>
    <dgm:pt modelId="{D532761E-3099-4D9E-8574-CCFC1B76DE03}" type="parTrans" cxnId="{4FFE1160-7F4B-424E-86B9-A36FDC7EB13F}">
      <dgm:prSet/>
      <dgm:spPr/>
      <dgm:t>
        <a:bodyPr/>
        <a:lstStyle/>
        <a:p>
          <a:endParaRPr lang="en-US"/>
        </a:p>
      </dgm:t>
    </dgm:pt>
    <dgm:pt modelId="{8DE13248-4105-44AE-81F5-EB0ABC3D2441}" type="sibTrans" cxnId="{4FFE1160-7F4B-424E-86B9-A36FDC7EB13F}">
      <dgm:prSet/>
      <dgm:spPr/>
      <dgm:t>
        <a:bodyPr/>
        <a:lstStyle/>
        <a:p>
          <a:endParaRPr lang="en-US"/>
        </a:p>
      </dgm:t>
    </dgm:pt>
    <dgm:pt modelId="{AF46FFEF-C824-41D1-86EE-4BAF7CD6360F}" type="pres">
      <dgm:prSet presAssocID="{8D1CCB6A-C288-44A1-829F-804AE70D4651}" presName="Name0" presStyleCnt="0">
        <dgm:presLayoutVars>
          <dgm:dir/>
          <dgm:animLvl val="lvl"/>
          <dgm:resizeHandles/>
        </dgm:presLayoutVars>
      </dgm:prSet>
      <dgm:spPr/>
    </dgm:pt>
    <dgm:pt modelId="{EC6CFB83-A311-4426-A1AD-81D5C5AA6F8B}" type="pres">
      <dgm:prSet presAssocID="{3778A1D3-4007-484F-8BDD-584B8CFADDD4}" presName="linNode" presStyleCnt="0"/>
      <dgm:spPr/>
    </dgm:pt>
    <dgm:pt modelId="{0350960D-190D-46EF-9246-6E3F7340946F}" type="pres">
      <dgm:prSet presAssocID="{3778A1D3-4007-484F-8BDD-584B8CFADDD4}" presName="parentShp" presStyleLbl="node1" presStyleIdx="0" presStyleCnt="3" custScaleX="40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2463-4AF1-4E97-9125-E8443B051E21}" type="pres">
      <dgm:prSet presAssocID="{3778A1D3-4007-484F-8BDD-584B8CFADDD4}" presName="childShp" presStyleLbl="bgAccFollowNode1" presStyleIdx="0" presStyleCnt="3" custScaleX="166667" custLinFactNeighborX="278">
        <dgm:presLayoutVars>
          <dgm:bulletEnabled val="1"/>
        </dgm:presLayoutVars>
      </dgm:prSet>
      <dgm:spPr/>
    </dgm:pt>
    <dgm:pt modelId="{AAB26639-DBFD-4FE9-9CE4-4DB598E8A7CD}" type="pres">
      <dgm:prSet presAssocID="{5A3FD5A9-FC6F-497F-A5C0-C811C855560B}" presName="spacing" presStyleCnt="0"/>
      <dgm:spPr/>
    </dgm:pt>
    <dgm:pt modelId="{09C8D0B0-C6F5-4BE7-9899-40C68C0B7E4C}" type="pres">
      <dgm:prSet presAssocID="{F567D3DB-B4C0-4CF1-B42A-28986E216633}" presName="linNode" presStyleCnt="0"/>
      <dgm:spPr/>
    </dgm:pt>
    <dgm:pt modelId="{B570F4F8-4426-4EA4-8B53-0CF25B0BA670}" type="pres">
      <dgm:prSet presAssocID="{F567D3DB-B4C0-4CF1-B42A-28986E216633}" presName="parentShp" presStyleLbl="node1" presStyleIdx="1" presStyleCnt="3" custScaleX="51740" custLinFactNeighborX="-1855" custLinFactNeighborY="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1D82F-7378-4191-87E6-CFED302DECAA}" type="pres">
      <dgm:prSet presAssocID="{F567D3DB-B4C0-4CF1-B42A-28986E216633}" presName="childShp" presStyleLbl="bgAccFollowNode1" presStyleIdx="1" presStyleCnt="3" custScaleX="166667" custLinFactNeighborX="278">
        <dgm:presLayoutVars>
          <dgm:bulletEnabled val="1"/>
        </dgm:presLayoutVars>
      </dgm:prSet>
      <dgm:spPr/>
    </dgm:pt>
    <dgm:pt modelId="{CFB9CD59-3BD4-421A-AE2F-39EFEE460863}" type="pres">
      <dgm:prSet presAssocID="{E4C8EEA9-223E-4337-9604-23C5493CB3E0}" presName="spacing" presStyleCnt="0"/>
      <dgm:spPr/>
    </dgm:pt>
    <dgm:pt modelId="{0D15AAE3-CC18-428A-82D2-7225C2E1F2AA}" type="pres">
      <dgm:prSet presAssocID="{CE550762-9D83-429B-84D0-FB0558F422C8}" presName="linNode" presStyleCnt="0"/>
      <dgm:spPr/>
    </dgm:pt>
    <dgm:pt modelId="{6E4E1FDC-5C8A-44F5-AE89-05E646504E3C}" type="pres">
      <dgm:prSet presAssocID="{CE550762-9D83-429B-84D0-FB0558F422C8}" presName="parentShp" presStyleLbl="node1" presStyleIdx="2" presStyleCnt="3" custScaleX="49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092E2-88B6-4EC0-96B9-86BA9F0DBDDF}" type="pres">
      <dgm:prSet presAssocID="{CE550762-9D83-429B-84D0-FB0558F422C8}" presName="childShp" presStyleLbl="bgAccFollowNode1" presStyleIdx="2" presStyleCnt="3" custScaleX="166830" custScaleY="116931" custLinFactNeighborX="12" custLinFactNeighborY="-2312">
        <dgm:presLayoutVars>
          <dgm:bulletEnabled val="1"/>
        </dgm:presLayoutVars>
      </dgm:prSet>
      <dgm:spPr/>
    </dgm:pt>
  </dgm:ptLst>
  <dgm:cxnLst>
    <dgm:cxn modelId="{B878CBC3-A031-460E-8D43-DF4BC3353EFD}" type="presOf" srcId="{8D1CCB6A-C288-44A1-829F-804AE70D4651}" destId="{AF46FFEF-C824-41D1-86EE-4BAF7CD6360F}" srcOrd="0" destOrd="0" presId="urn:microsoft.com/office/officeart/2005/8/layout/vList6"/>
    <dgm:cxn modelId="{CC95A392-AFCA-4227-B62F-C35B82B6CED9}" type="presOf" srcId="{CE550762-9D83-429B-84D0-FB0558F422C8}" destId="{6E4E1FDC-5C8A-44F5-AE89-05E646504E3C}" srcOrd="0" destOrd="0" presId="urn:microsoft.com/office/officeart/2005/8/layout/vList6"/>
    <dgm:cxn modelId="{0EB80209-B90C-420D-84A7-3A7CE0986D7E}" srcId="{8D1CCB6A-C288-44A1-829F-804AE70D4651}" destId="{3778A1D3-4007-484F-8BDD-584B8CFADDD4}" srcOrd="0" destOrd="0" parTransId="{0957D37C-53AF-42B9-B992-958F58ADE2E6}" sibTransId="{5A3FD5A9-FC6F-497F-A5C0-C811C855560B}"/>
    <dgm:cxn modelId="{DB1D4D1D-0FC4-4143-B420-92C6A39C5CA6}" type="presOf" srcId="{3778A1D3-4007-484F-8BDD-584B8CFADDD4}" destId="{0350960D-190D-46EF-9246-6E3F7340946F}" srcOrd="0" destOrd="0" presId="urn:microsoft.com/office/officeart/2005/8/layout/vList6"/>
    <dgm:cxn modelId="{5FE78C99-FA91-4E77-8B91-83C8B175CC2D}" type="presOf" srcId="{F567D3DB-B4C0-4CF1-B42A-28986E216633}" destId="{B570F4F8-4426-4EA4-8B53-0CF25B0BA670}" srcOrd="0" destOrd="0" presId="urn:microsoft.com/office/officeart/2005/8/layout/vList6"/>
    <dgm:cxn modelId="{4FFE1160-7F4B-424E-86B9-A36FDC7EB13F}" srcId="{8D1CCB6A-C288-44A1-829F-804AE70D4651}" destId="{CE550762-9D83-429B-84D0-FB0558F422C8}" srcOrd="2" destOrd="0" parTransId="{D532761E-3099-4D9E-8574-CCFC1B76DE03}" sibTransId="{8DE13248-4105-44AE-81F5-EB0ABC3D2441}"/>
    <dgm:cxn modelId="{2F7B847C-77C0-42A7-BABF-5D51B391AA3B}" srcId="{8D1CCB6A-C288-44A1-829F-804AE70D4651}" destId="{F567D3DB-B4C0-4CF1-B42A-28986E216633}" srcOrd="1" destOrd="0" parTransId="{40D2C322-17E0-4EE0-BDA0-57B3D9F80B3A}" sibTransId="{E4C8EEA9-223E-4337-9604-23C5493CB3E0}"/>
    <dgm:cxn modelId="{A412A3B8-97AF-4F51-9302-4513E5C159EB}" type="presParOf" srcId="{AF46FFEF-C824-41D1-86EE-4BAF7CD6360F}" destId="{EC6CFB83-A311-4426-A1AD-81D5C5AA6F8B}" srcOrd="0" destOrd="0" presId="urn:microsoft.com/office/officeart/2005/8/layout/vList6"/>
    <dgm:cxn modelId="{DD340AAC-35F0-4F4B-8654-48D36C05E77B}" type="presParOf" srcId="{EC6CFB83-A311-4426-A1AD-81D5C5AA6F8B}" destId="{0350960D-190D-46EF-9246-6E3F7340946F}" srcOrd="0" destOrd="0" presId="urn:microsoft.com/office/officeart/2005/8/layout/vList6"/>
    <dgm:cxn modelId="{2A888D4C-00E7-4E2A-850D-436839F4AFA0}" type="presParOf" srcId="{EC6CFB83-A311-4426-A1AD-81D5C5AA6F8B}" destId="{F08B2463-4AF1-4E97-9125-E8443B051E21}" srcOrd="1" destOrd="0" presId="urn:microsoft.com/office/officeart/2005/8/layout/vList6"/>
    <dgm:cxn modelId="{00E29210-CAA4-4ABD-A99D-5311E4D272B8}" type="presParOf" srcId="{AF46FFEF-C824-41D1-86EE-4BAF7CD6360F}" destId="{AAB26639-DBFD-4FE9-9CE4-4DB598E8A7CD}" srcOrd="1" destOrd="0" presId="urn:microsoft.com/office/officeart/2005/8/layout/vList6"/>
    <dgm:cxn modelId="{3D530FFC-E532-4660-A883-C10ECF2FB24A}" type="presParOf" srcId="{AF46FFEF-C824-41D1-86EE-4BAF7CD6360F}" destId="{09C8D0B0-C6F5-4BE7-9899-40C68C0B7E4C}" srcOrd="2" destOrd="0" presId="urn:microsoft.com/office/officeart/2005/8/layout/vList6"/>
    <dgm:cxn modelId="{8866D409-DD5F-4863-8CFD-B221362E023E}" type="presParOf" srcId="{09C8D0B0-C6F5-4BE7-9899-40C68C0B7E4C}" destId="{B570F4F8-4426-4EA4-8B53-0CF25B0BA670}" srcOrd="0" destOrd="0" presId="urn:microsoft.com/office/officeart/2005/8/layout/vList6"/>
    <dgm:cxn modelId="{E2D0CBCC-904A-4D2A-836B-9B00304E5790}" type="presParOf" srcId="{09C8D0B0-C6F5-4BE7-9899-40C68C0B7E4C}" destId="{8F81D82F-7378-4191-87E6-CFED302DECAA}" srcOrd="1" destOrd="0" presId="urn:microsoft.com/office/officeart/2005/8/layout/vList6"/>
    <dgm:cxn modelId="{0B8B4C8B-D38F-438C-A91E-3B3DB30D8B68}" type="presParOf" srcId="{AF46FFEF-C824-41D1-86EE-4BAF7CD6360F}" destId="{CFB9CD59-3BD4-421A-AE2F-39EFEE460863}" srcOrd="3" destOrd="0" presId="urn:microsoft.com/office/officeart/2005/8/layout/vList6"/>
    <dgm:cxn modelId="{B65903B6-9C70-4DF9-B4E8-284E7A44634D}" type="presParOf" srcId="{AF46FFEF-C824-41D1-86EE-4BAF7CD6360F}" destId="{0D15AAE3-CC18-428A-82D2-7225C2E1F2AA}" srcOrd="4" destOrd="0" presId="urn:microsoft.com/office/officeart/2005/8/layout/vList6"/>
    <dgm:cxn modelId="{524D1793-E8A5-41FD-ABE7-614A820A7751}" type="presParOf" srcId="{0D15AAE3-CC18-428A-82D2-7225C2E1F2AA}" destId="{6E4E1FDC-5C8A-44F5-AE89-05E646504E3C}" srcOrd="0" destOrd="0" presId="urn:microsoft.com/office/officeart/2005/8/layout/vList6"/>
    <dgm:cxn modelId="{A2790A2E-2484-4982-A1B7-11B5D2644C67}" type="presParOf" srcId="{0D15AAE3-CC18-428A-82D2-7225C2E1F2AA}" destId="{A6F092E2-88B6-4EC0-96B9-86BA9F0DBD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CCB6A-C288-44A1-829F-804AE70D4651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</dgm:pt>
    <dgm:pt modelId="{3778A1D3-4007-484F-8BDD-584B8CFADDD4}">
      <dgm:prSet phldrT="[Text]" custT="1"/>
      <dgm:spPr/>
      <dgm:t>
        <a:bodyPr/>
        <a:lstStyle/>
        <a:p>
          <a:r>
            <a:rPr lang="en-US" sz="2000" b="1" dirty="0"/>
            <a:t>Preparation of pots for planting</a:t>
          </a:r>
        </a:p>
      </dgm:t>
    </dgm:pt>
    <dgm:pt modelId="{0957D37C-53AF-42B9-B992-958F58ADE2E6}" type="parTrans" cxnId="{0EB80209-B90C-420D-84A7-3A7CE0986D7E}">
      <dgm:prSet/>
      <dgm:spPr/>
      <dgm:t>
        <a:bodyPr/>
        <a:lstStyle/>
        <a:p>
          <a:endParaRPr lang="en-US"/>
        </a:p>
      </dgm:t>
    </dgm:pt>
    <dgm:pt modelId="{5A3FD5A9-FC6F-497F-A5C0-C811C855560B}" type="sibTrans" cxnId="{0EB80209-B90C-420D-84A7-3A7CE0986D7E}">
      <dgm:prSet/>
      <dgm:spPr/>
      <dgm:t>
        <a:bodyPr/>
        <a:lstStyle/>
        <a:p>
          <a:endParaRPr lang="en-US"/>
        </a:p>
      </dgm:t>
    </dgm:pt>
    <dgm:pt modelId="{F567D3DB-B4C0-4CF1-B42A-28986E216633}">
      <dgm:prSet phldrT="[Text]" custT="1"/>
      <dgm:spPr/>
      <dgm:t>
        <a:bodyPr/>
        <a:lstStyle/>
        <a:p>
          <a:r>
            <a:rPr lang="en-US" sz="2000" b="1" dirty="0"/>
            <a:t>Preparation of the potting mixture</a:t>
          </a:r>
        </a:p>
      </dgm:t>
    </dgm:pt>
    <dgm:pt modelId="{40D2C322-17E0-4EE0-BDA0-57B3D9F80B3A}" type="parTrans" cxnId="{2F7B847C-77C0-42A7-BABF-5D51B391AA3B}">
      <dgm:prSet/>
      <dgm:spPr/>
      <dgm:t>
        <a:bodyPr/>
        <a:lstStyle/>
        <a:p>
          <a:endParaRPr lang="en-US"/>
        </a:p>
      </dgm:t>
    </dgm:pt>
    <dgm:pt modelId="{E4C8EEA9-223E-4337-9604-23C5493CB3E0}" type="sibTrans" cxnId="{2F7B847C-77C0-42A7-BABF-5D51B391AA3B}">
      <dgm:prSet/>
      <dgm:spPr/>
      <dgm:t>
        <a:bodyPr/>
        <a:lstStyle/>
        <a:p>
          <a:endParaRPr lang="en-US"/>
        </a:p>
      </dgm:t>
    </dgm:pt>
    <dgm:pt modelId="{CE550762-9D83-429B-84D0-FB0558F422C8}">
      <dgm:prSet custT="1"/>
      <dgm:spPr/>
      <dgm:t>
        <a:bodyPr/>
        <a:lstStyle/>
        <a:p>
          <a:r>
            <a:rPr lang="en-US" sz="2000" b="1" dirty="0"/>
            <a:t>Maintenance of cuttings in pots</a:t>
          </a:r>
        </a:p>
      </dgm:t>
    </dgm:pt>
    <dgm:pt modelId="{D532761E-3099-4D9E-8574-CCFC1B76DE03}" type="parTrans" cxnId="{4FFE1160-7F4B-424E-86B9-A36FDC7EB13F}">
      <dgm:prSet/>
      <dgm:spPr/>
      <dgm:t>
        <a:bodyPr/>
        <a:lstStyle/>
        <a:p>
          <a:endParaRPr lang="en-US"/>
        </a:p>
      </dgm:t>
    </dgm:pt>
    <dgm:pt modelId="{8DE13248-4105-44AE-81F5-EB0ABC3D2441}" type="sibTrans" cxnId="{4FFE1160-7F4B-424E-86B9-A36FDC7EB13F}">
      <dgm:prSet/>
      <dgm:spPr/>
      <dgm:t>
        <a:bodyPr/>
        <a:lstStyle/>
        <a:p>
          <a:endParaRPr lang="en-US"/>
        </a:p>
      </dgm:t>
    </dgm:pt>
    <dgm:pt modelId="{AF46FFEF-C824-41D1-86EE-4BAF7CD6360F}" type="pres">
      <dgm:prSet presAssocID="{8D1CCB6A-C288-44A1-829F-804AE70D4651}" presName="Name0" presStyleCnt="0">
        <dgm:presLayoutVars>
          <dgm:dir/>
          <dgm:animLvl val="lvl"/>
          <dgm:resizeHandles/>
        </dgm:presLayoutVars>
      </dgm:prSet>
      <dgm:spPr/>
    </dgm:pt>
    <dgm:pt modelId="{EC6CFB83-A311-4426-A1AD-81D5C5AA6F8B}" type="pres">
      <dgm:prSet presAssocID="{3778A1D3-4007-484F-8BDD-584B8CFADDD4}" presName="linNode" presStyleCnt="0"/>
      <dgm:spPr/>
    </dgm:pt>
    <dgm:pt modelId="{0350960D-190D-46EF-9246-6E3F7340946F}" type="pres">
      <dgm:prSet presAssocID="{3778A1D3-4007-484F-8BDD-584B8CFADDD4}" presName="parentShp" presStyleLbl="node1" presStyleIdx="0" presStyleCnt="3" custScaleX="40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2463-4AF1-4E97-9125-E8443B051E21}" type="pres">
      <dgm:prSet presAssocID="{3778A1D3-4007-484F-8BDD-584B8CFADDD4}" presName="childShp" presStyleLbl="bgAccFollowNode1" presStyleIdx="0" presStyleCnt="3" custScaleX="166667" custLinFactNeighborX="278">
        <dgm:presLayoutVars>
          <dgm:bulletEnabled val="1"/>
        </dgm:presLayoutVars>
      </dgm:prSet>
      <dgm:spPr/>
    </dgm:pt>
    <dgm:pt modelId="{AAB26639-DBFD-4FE9-9CE4-4DB598E8A7CD}" type="pres">
      <dgm:prSet presAssocID="{5A3FD5A9-FC6F-497F-A5C0-C811C855560B}" presName="spacing" presStyleCnt="0"/>
      <dgm:spPr/>
    </dgm:pt>
    <dgm:pt modelId="{09C8D0B0-C6F5-4BE7-9899-40C68C0B7E4C}" type="pres">
      <dgm:prSet presAssocID="{F567D3DB-B4C0-4CF1-B42A-28986E216633}" presName="linNode" presStyleCnt="0"/>
      <dgm:spPr/>
    </dgm:pt>
    <dgm:pt modelId="{B570F4F8-4426-4EA4-8B53-0CF25B0BA670}" type="pres">
      <dgm:prSet presAssocID="{F567D3DB-B4C0-4CF1-B42A-28986E216633}" presName="parentShp" presStyleLbl="node1" presStyleIdx="1" presStyleCnt="3" custScaleX="51740" custLinFactNeighborX="-1855" custLinFactNeighborY="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1D82F-7378-4191-87E6-CFED302DECAA}" type="pres">
      <dgm:prSet presAssocID="{F567D3DB-B4C0-4CF1-B42A-28986E216633}" presName="childShp" presStyleLbl="bgAccFollowNode1" presStyleIdx="1" presStyleCnt="3" custScaleX="166667" custLinFactNeighborX="278">
        <dgm:presLayoutVars>
          <dgm:bulletEnabled val="1"/>
        </dgm:presLayoutVars>
      </dgm:prSet>
      <dgm:spPr/>
    </dgm:pt>
    <dgm:pt modelId="{CFB9CD59-3BD4-421A-AE2F-39EFEE460863}" type="pres">
      <dgm:prSet presAssocID="{E4C8EEA9-223E-4337-9604-23C5493CB3E0}" presName="spacing" presStyleCnt="0"/>
      <dgm:spPr/>
    </dgm:pt>
    <dgm:pt modelId="{0D15AAE3-CC18-428A-82D2-7225C2E1F2AA}" type="pres">
      <dgm:prSet presAssocID="{CE550762-9D83-429B-84D0-FB0558F422C8}" presName="linNode" presStyleCnt="0"/>
      <dgm:spPr/>
    </dgm:pt>
    <dgm:pt modelId="{6E4E1FDC-5C8A-44F5-AE89-05E646504E3C}" type="pres">
      <dgm:prSet presAssocID="{CE550762-9D83-429B-84D0-FB0558F422C8}" presName="parentShp" presStyleLbl="node1" presStyleIdx="2" presStyleCnt="3" custScaleX="49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092E2-88B6-4EC0-96B9-86BA9F0DBDDF}" type="pres">
      <dgm:prSet presAssocID="{CE550762-9D83-429B-84D0-FB0558F422C8}" presName="childShp" presStyleLbl="bgAccFollowNode1" presStyleIdx="2" presStyleCnt="3" custScaleX="166830" custScaleY="116931" custLinFactNeighborX="12" custLinFactNeighborY="-2312">
        <dgm:presLayoutVars>
          <dgm:bulletEnabled val="1"/>
        </dgm:presLayoutVars>
      </dgm:prSet>
      <dgm:spPr/>
    </dgm:pt>
  </dgm:ptLst>
  <dgm:cxnLst>
    <dgm:cxn modelId="{B878CBC3-A031-460E-8D43-DF4BC3353EFD}" type="presOf" srcId="{8D1CCB6A-C288-44A1-829F-804AE70D4651}" destId="{AF46FFEF-C824-41D1-86EE-4BAF7CD6360F}" srcOrd="0" destOrd="0" presId="urn:microsoft.com/office/officeart/2005/8/layout/vList6"/>
    <dgm:cxn modelId="{CC95A392-AFCA-4227-B62F-C35B82B6CED9}" type="presOf" srcId="{CE550762-9D83-429B-84D0-FB0558F422C8}" destId="{6E4E1FDC-5C8A-44F5-AE89-05E646504E3C}" srcOrd="0" destOrd="0" presId="urn:microsoft.com/office/officeart/2005/8/layout/vList6"/>
    <dgm:cxn modelId="{0EB80209-B90C-420D-84A7-3A7CE0986D7E}" srcId="{8D1CCB6A-C288-44A1-829F-804AE70D4651}" destId="{3778A1D3-4007-484F-8BDD-584B8CFADDD4}" srcOrd="0" destOrd="0" parTransId="{0957D37C-53AF-42B9-B992-958F58ADE2E6}" sibTransId="{5A3FD5A9-FC6F-497F-A5C0-C811C855560B}"/>
    <dgm:cxn modelId="{DB1D4D1D-0FC4-4143-B420-92C6A39C5CA6}" type="presOf" srcId="{3778A1D3-4007-484F-8BDD-584B8CFADDD4}" destId="{0350960D-190D-46EF-9246-6E3F7340946F}" srcOrd="0" destOrd="0" presId="urn:microsoft.com/office/officeart/2005/8/layout/vList6"/>
    <dgm:cxn modelId="{5FE78C99-FA91-4E77-8B91-83C8B175CC2D}" type="presOf" srcId="{F567D3DB-B4C0-4CF1-B42A-28986E216633}" destId="{B570F4F8-4426-4EA4-8B53-0CF25B0BA670}" srcOrd="0" destOrd="0" presId="urn:microsoft.com/office/officeart/2005/8/layout/vList6"/>
    <dgm:cxn modelId="{4FFE1160-7F4B-424E-86B9-A36FDC7EB13F}" srcId="{8D1CCB6A-C288-44A1-829F-804AE70D4651}" destId="{CE550762-9D83-429B-84D0-FB0558F422C8}" srcOrd="2" destOrd="0" parTransId="{D532761E-3099-4D9E-8574-CCFC1B76DE03}" sibTransId="{8DE13248-4105-44AE-81F5-EB0ABC3D2441}"/>
    <dgm:cxn modelId="{2F7B847C-77C0-42A7-BABF-5D51B391AA3B}" srcId="{8D1CCB6A-C288-44A1-829F-804AE70D4651}" destId="{F567D3DB-B4C0-4CF1-B42A-28986E216633}" srcOrd="1" destOrd="0" parTransId="{40D2C322-17E0-4EE0-BDA0-57B3D9F80B3A}" sibTransId="{E4C8EEA9-223E-4337-9604-23C5493CB3E0}"/>
    <dgm:cxn modelId="{A412A3B8-97AF-4F51-9302-4513E5C159EB}" type="presParOf" srcId="{AF46FFEF-C824-41D1-86EE-4BAF7CD6360F}" destId="{EC6CFB83-A311-4426-A1AD-81D5C5AA6F8B}" srcOrd="0" destOrd="0" presId="urn:microsoft.com/office/officeart/2005/8/layout/vList6"/>
    <dgm:cxn modelId="{DD340AAC-35F0-4F4B-8654-48D36C05E77B}" type="presParOf" srcId="{EC6CFB83-A311-4426-A1AD-81D5C5AA6F8B}" destId="{0350960D-190D-46EF-9246-6E3F7340946F}" srcOrd="0" destOrd="0" presId="urn:microsoft.com/office/officeart/2005/8/layout/vList6"/>
    <dgm:cxn modelId="{2A888D4C-00E7-4E2A-850D-436839F4AFA0}" type="presParOf" srcId="{EC6CFB83-A311-4426-A1AD-81D5C5AA6F8B}" destId="{F08B2463-4AF1-4E97-9125-E8443B051E21}" srcOrd="1" destOrd="0" presId="urn:microsoft.com/office/officeart/2005/8/layout/vList6"/>
    <dgm:cxn modelId="{00E29210-CAA4-4ABD-A99D-5311E4D272B8}" type="presParOf" srcId="{AF46FFEF-C824-41D1-86EE-4BAF7CD6360F}" destId="{AAB26639-DBFD-4FE9-9CE4-4DB598E8A7CD}" srcOrd="1" destOrd="0" presId="urn:microsoft.com/office/officeart/2005/8/layout/vList6"/>
    <dgm:cxn modelId="{3D530FFC-E532-4660-A883-C10ECF2FB24A}" type="presParOf" srcId="{AF46FFEF-C824-41D1-86EE-4BAF7CD6360F}" destId="{09C8D0B0-C6F5-4BE7-9899-40C68C0B7E4C}" srcOrd="2" destOrd="0" presId="urn:microsoft.com/office/officeart/2005/8/layout/vList6"/>
    <dgm:cxn modelId="{8866D409-DD5F-4863-8CFD-B221362E023E}" type="presParOf" srcId="{09C8D0B0-C6F5-4BE7-9899-40C68C0B7E4C}" destId="{B570F4F8-4426-4EA4-8B53-0CF25B0BA670}" srcOrd="0" destOrd="0" presId="urn:microsoft.com/office/officeart/2005/8/layout/vList6"/>
    <dgm:cxn modelId="{E2D0CBCC-904A-4D2A-836B-9B00304E5790}" type="presParOf" srcId="{09C8D0B0-C6F5-4BE7-9899-40C68C0B7E4C}" destId="{8F81D82F-7378-4191-87E6-CFED302DECAA}" srcOrd="1" destOrd="0" presId="urn:microsoft.com/office/officeart/2005/8/layout/vList6"/>
    <dgm:cxn modelId="{0B8B4C8B-D38F-438C-A91E-3B3DB30D8B68}" type="presParOf" srcId="{AF46FFEF-C824-41D1-86EE-4BAF7CD6360F}" destId="{CFB9CD59-3BD4-421A-AE2F-39EFEE460863}" srcOrd="3" destOrd="0" presId="urn:microsoft.com/office/officeart/2005/8/layout/vList6"/>
    <dgm:cxn modelId="{B65903B6-9C70-4DF9-B4E8-284E7A44634D}" type="presParOf" srcId="{AF46FFEF-C824-41D1-86EE-4BAF7CD6360F}" destId="{0D15AAE3-CC18-428A-82D2-7225C2E1F2AA}" srcOrd="4" destOrd="0" presId="urn:microsoft.com/office/officeart/2005/8/layout/vList6"/>
    <dgm:cxn modelId="{524D1793-E8A5-41FD-ABE7-614A820A7751}" type="presParOf" srcId="{0D15AAE3-CC18-428A-82D2-7225C2E1F2AA}" destId="{6E4E1FDC-5C8A-44F5-AE89-05E646504E3C}" srcOrd="0" destOrd="0" presId="urn:microsoft.com/office/officeart/2005/8/layout/vList6"/>
    <dgm:cxn modelId="{A2790A2E-2484-4982-A1B7-11B5D2644C67}" type="presParOf" srcId="{0D15AAE3-CC18-428A-82D2-7225C2E1F2AA}" destId="{A6F092E2-88B6-4EC0-96B9-86BA9F0DBD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0010B-722E-4453-B6EB-4B7945DD6FDF}">
      <dsp:nvSpPr>
        <dsp:cNvPr id="0" name=""/>
        <dsp:cNvSpPr/>
      </dsp:nvSpPr>
      <dsp:spPr>
        <a:xfrm>
          <a:off x="575682" y="1518342"/>
          <a:ext cx="572854" cy="216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8A1CA-3DE4-46D2-B742-5B4FE111F277}">
      <dsp:nvSpPr>
        <dsp:cNvPr id="0" name=""/>
        <dsp:cNvSpPr/>
      </dsp:nvSpPr>
      <dsp:spPr>
        <a:xfrm>
          <a:off x="661413" y="345791"/>
          <a:ext cx="2393408" cy="2393408"/>
        </a:xfrm>
        <a:prstGeom prst="leftCircularArrow">
          <a:avLst>
            <a:gd name="adj1" fmla="val 1800"/>
            <a:gd name="adj2" fmla="val 214693"/>
            <a:gd name="adj3" fmla="val 1489614"/>
            <a:gd name="adj4" fmla="val 8523899"/>
            <a:gd name="adj5" fmla="val 21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F50FD-05FF-4475-BBA6-8151649844BD}">
      <dsp:nvSpPr>
        <dsp:cNvPr id="0" name=""/>
        <dsp:cNvSpPr/>
      </dsp:nvSpPr>
      <dsp:spPr>
        <a:xfrm>
          <a:off x="3381" y="1033005"/>
          <a:ext cx="1895399" cy="12164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Preparation of pots for planting</a:t>
          </a:r>
        </a:p>
      </dsp:txBody>
      <dsp:txXfrm>
        <a:off x="39011" y="1068635"/>
        <a:ext cx="1824139" cy="1145230"/>
      </dsp:txXfrm>
    </dsp:sp>
    <dsp:sp modelId="{F4FFB35E-1AEE-46F3-B3CA-6FFC52652C58}">
      <dsp:nvSpPr>
        <dsp:cNvPr id="0" name=""/>
        <dsp:cNvSpPr/>
      </dsp:nvSpPr>
      <dsp:spPr>
        <a:xfrm flipV="1">
          <a:off x="2972277" y="1295898"/>
          <a:ext cx="363846" cy="11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DCE47-6EE1-4AB6-9922-BBF95D2142AA}">
      <dsp:nvSpPr>
        <dsp:cNvPr id="0" name=""/>
        <dsp:cNvSpPr/>
      </dsp:nvSpPr>
      <dsp:spPr>
        <a:xfrm>
          <a:off x="2918005" y="65617"/>
          <a:ext cx="2622438" cy="2622438"/>
        </a:xfrm>
        <a:prstGeom prst="circularArrow">
          <a:avLst>
            <a:gd name="adj1" fmla="val 1643"/>
            <a:gd name="adj2" fmla="val 195245"/>
            <a:gd name="adj3" fmla="val 20194913"/>
            <a:gd name="adj4" fmla="val 13141180"/>
            <a:gd name="adj5" fmla="val 191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5C1AF-D6DF-472C-8C6D-459FB3C11B9B}">
      <dsp:nvSpPr>
        <dsp:cNvPr id="0" name=""/>
        <dsp:cNvSpPr/>
      </dsp:nvSpPr>
      <dsp:spPr>
        <a:xfrm>
          <a:off x="2103950" y="580697"/>
          <a:ext cx="2285625" cy="131256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Preparation of the potting mixture</a:t>
          </a:r>
        </a:p>
      </dsp:txBody>
      <dsp:txXfrm>
        <a:off x="2142394" y="619141"/>
        <a:ext cx="2208737" cy="1235681"/>
      </dsp:txXfrm>
    </dsp:sp>
    <dsp:sp modelId="{9EA1481F-491A-4EDD-AFF7-AE063E925F0E}">
      <dsp:nvSpPr>
        <dsp:cNvPr id="0" name=""/>
        <dsp:cNvSpPr/>
      </dsp:nvSpPr>
      <dsp:spPr>
        <a:xfrm>
          <a:off x="5297757" y="1481897"/>
          <a:ext cx="455501" cy="12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E5B4A-2AB2-4093-8062-780EC9FFF0F5}">
      <dsp:nvSpPr>
        <dsp:cNvPr id="0" name=""/>
        <dsp:cNvSpPr/>
      </dsp:nvSpPr>
      <dsp:spPr>
        <a:xfrm>
          <a:off x="4594745" y="1011724"/>
          <a:ext cx="2124890" cy="124486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Maintenance of cuttings in pots</a:t>
          </a:r>
        </a:p>
      </dsp:txBody>
      <dsp:txXfrm>
        <a:off x="4631206" y="1048185"/>
        <a:ext cx="2051968" cy="1171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B2463-4AF1-4E97-9125-E8443B051E21}">
      <dsp:nvSpPr>
        <dsp:cNvPr id="0" name=""/>
        <dsp:cNvSpPr/>
      </dsp:nvSpPr>
      <dsp:spPr>
        <a:xfrm>
          <a:off x="1554205" y="3722"/>
          <a:ext cx="9653725" cy="15977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0960D-190D-46EF-9246-6E3F7340946F}">
      <dsp:nvSpPr>
        <dsp:cNvPr id="0" name=""/>
        <dsp:cNvSpPr/>
      </dsp:nvSpPr>
      <dsp:spPr>
        <a:xfrm>
          <a:off x="1504" y="3722"/>
          <a:ext cx="1551196" cy="15977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Preparation of pots for planting</a:t>
          </a:r>
        </a:p>
      </dsp:txBody>
      <dsp:txXfrm>
        <a:off x="77227" y="79445"/>
        <a:ext cx="1399750" cy="1446258"/>
      </dsp:txXfrm>
    </dsp:sp>
    <dsp:sp modelId="{8F81D82F-7378-4191-87E6-CFED302DECAA}">
      <dsp:nvSpPr>
        <dsp:cNvPr id="0" name=""/>
        <dsp:cNvSpPr/>
      </dsp:nvSpPr>
      <dsp:spPr>
        <a:xfrm>
          <a:off x="1926344" y="1761197"/>
          <a:ext cx="9281586" cy="15977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0F4F8-4426-4EA4-8B53-0CF25B0BA670}">
      <dsp:nvSpPr>
        <dsp:cNvPr id="0" name=""/>
        <dsp:cNvSpPr/>
      </dsp:nvSpPr>
      <dsp:spPr>
        <a:xfrm>
          <a:off x="0" y="1778436"/>
          <a:ext cx="1920913" cy="159770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Preparation of the potting mixture</a:t>
          </a:r>
        </a:p>
      </dsp:txBody>
      <dsp:txXfrm>
        <a:off x="77993" y="1856429"/>
        <a:ext cx="1764927" cy="1441718"/>
      </dsp:txXfrm>
    </dsp:sp>
    <dsp:sp modelId="{A6F092E2-88B6-4EC0-96B9-86BA9F0DBDDF}">
      <dsp:nvSpPr>
        <dsp:cNvPr id="0" name=""/>
        <dsp:cNvSpPr/>
      </dsp:nvSpPr>
      <dsp:spPr>
        <a:xfrm>
          <a:off x="1851531" y="3481732"/>
          <a:ext cx="9356399" cy="186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1FDC-5C8A-44F5-AE89-05E646504E3C}">
      <dsp:nvSpPr>
        <dsp:cNvPr id="0" name=""/>
        <dsp:cNvSpPr/>
      </dsp:nvSpPr>
      <dsp:spPr>
        <a:xfrm>
          <a:off x="445" y="3653925"/>
          <a:ext cx="1850641" cy="159770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Maintenance of cuttings in pots</a:t>
          </a:r>
        </a:p>
      </dsp:txBody>
      <dsp:txXfrm>
        <a:off x="78438" y="3731918"/>
        <a:ext cx="1694655" cy="1441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B2463-4AF1-4E97-9125-E8443B051E21}">
      <dsp:nvSpPr>
        <dsp:cNvPr id="0" name=""/>
        <dsp:cNvSpPr/>
      </dsp:nvSpPr>
      <dsp:spPr>
        <a:xfrm>
          <a:off x="1554205" y="3722"/>
          <a:ext cx="9653725" cy="15977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0960D-190D-46EF-9246-6E3F7340946F}">
      <dsp:nvSpPr>
        <dsp:cNvPr id="0" name=""/>
        <dsp:cNvSpPr/>
      </dsp:nvSpPr>
      <dsp:spPr>
        <a:xfrm>
          <a:off x="1504" y="3722"/>
          <a:ext cx="1551196" cy="15977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Preparation of pots for planting</a:t>
          </a:r>
        </a:p>
      </dsp:txBody>
      <dsp:txXfrm>
        <a:off x="77227" y="79445"/>
        <a:ext cx="1399750" cy="1446258"/>
      </dsp:txXfrm>
    </dsp:sp>
    <dsp:sp modelId="{8F81D82F-7378-4191-87E6-CFED302DECAA}">
      <dsp:nvSpPr>
        <dsp:cNvPr id="0" name=""/>
        <dsp:cNvSpPr/>
      </dsp:nvSpPr>
      <dsp:spPr>
        <a:xfrm>
          <a:off x="1926344" y="1761197"/>
          <a:ext cx="9281586" cy="15977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0F4F8-4426-4EA4-8B53-0CF25B0BA670}">
      <dsp:nvSpPr>
        <dsp:cNvPr id="0" name=""/>
        <dsp:cNvSpPr/>
      </dsp:nvSpPr>
      <dsp:spPr>
        <a:xfrm>
          <a:off x="0" y="1778436"/>
          <a:ext cx="1920913" cy="159770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Preparation of the potting mixture</a:t>
          </a:r>
        </a:p>
      </dsp:txBody>
      <dsp:txXfrm>
        <a:off x="77993" y="1856429"/>
        <a:ext cx="1764927" cy="1441718"/>
      </dsp:txXfrm>
    </dsp:sp>
    <dsp:sp modelId="{A6F092E2-88B6-4EC0-96B9-86BA9F0DBDDF}">
      <dsp:nvSpPr>
        <dsp:cNvPr id="0" name=""/>
        <dsp:cNvSpPr/>
      </dsp:nvSpPr>
      <dsp:spPr>
        <a:xfrm>
          <a:off x="1851531" y="3481732"/>
          <a:ext cx="9356399" cy="186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1FDC-5C8A-44F5-AE89-05E646504E3C}">
      <dsp:nvSpPr>
        <dsp:cNvPr id="0" name=""/>
        <dsp:cNvSpPr/>
      </dsp:nvSpPr>
      <dsp:spPr>
        <a:xfrm>
          <a:off x="445" y="3653925"/>
          <a:ext cx="1850641" cy="159770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Maintenance of cuttings in pots</a:t>
          </a:r>
        </a:p>
      </dsp:txBody>
      <dsp:txXfrm>
        <a:off x="78438" y="3731918"/>
        <a:ext cx="1694655" cy="144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05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1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6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29EDAA-6E6A-5C7D-15A0-BCEBB3438477}"/>
              </a:ext>
            </a:extLst>
          </p:cNvPr>
          <p:cNvSpPr txBox="1">
            <a:spLocks/>
          </p:cNvSpPr>
          <p:nvPr/>
        </p:nvSpPr>
        <p:spPr>
          <a:xfrm>
            <a:off x="286327" y="1789195"/>
            <a:ext cx="11647055" cy="108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n-US" sz="3600" dirty="0" smtClean="0">
                <a:latin typeface="+mn-lt"/>
              </a:rPr>
              <a:t>Effect of Alternative Organic and Inorganic Potting Mixtures on Early Growth of Black Pepper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(</a:t>
            </a:r>
            <a:r>
              <a:rPr lang="en-US" sz="3600" i="1" dirty="0" smtClean="0">
                <a:latin typeface="+mn-lt"/>
              </a:rPr>
              <a:t>Piper </a:t>
            </a:r>
            <a:r>
              <a:rPr lang="en-US" sz="3600" i="1" dirty="0" err="1" smtClean="0">
                <a:latin typeface="+mn-lt"/>
              </a:rPr>
              <a:t>nigrum</a:t>
            </a:r>
            <a:r>
              <a:rPr lang="en-US" sz="3600" i="1" dirty="0" smtClean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L) Nursery Plants.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3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E58AF94-8CD6-59C6-ED56-667F71D1390D}"/>
              </a:ext>
            </a:extLst>
          </p:cNvPr>
          <p:cNvSpPr txBox="1">
            <a:spLocks/>
          </p:cNvSpPr>
          <p:nvPr/>
        </p:nvSpPr>
        <p:spPr>
          <a:xfrm>
            <a:off x="1101081" y="3149001"/>
            <a:ext cx="9989836" cy="1527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D.M.S.S.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Dissanayake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(16AGA1220)</a:t>
            </a: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Module: Agri Environmental Resource and Management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Department of Export Agriculture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Faculty of Agricultural Sciences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Sabaragamuwa University of Sri Lanka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6B306-1DB1-61AB-30C3-551ADCC06853}"/>
              </a:ext>
            </a:extLst>
          </p:cNvPr>
          <p:cNvSpPr/>
          <p:nvPr/>
        </p:nvSpPr>
        <p:spPr>
          <a:xfrm>
            <a:off x="357050" y="4866474"/>
            <a:ext cx="5738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Internal Supervisor:</a:t>
            </a:r>
          </a:p>
          <a:p>
            <a:pPr algn="ctr"/>
            <a:r>
              <a:rPr lang="en-US" dirty="0"/>
              <a:t>Prof. P.I </a:t>
            </a:r>
            <a:r>
              <a:rPr lang="en-US" dirty="0" err="1"/>
              <a:t>Yapa</a:t>
            </a:r>
            <a:endParaRPr lang="en-US" dirty="0"/>
          </a:p>
          <a:p>
            <a:pPr algn="ctr"/>
            <a:r>
              <a:rPr lang="en-US" dirty="0"/>
              <a:t>Department of Export Agriculture</a:t>
            </a:r>
          </a:p>
          <a:p>
            <a:pPr algn="ctr"/>
            <a:r>
              <a:rPr lang="en-US" dirty="0"/>
              <a:t>Faculty of Agricultural Sciences</a:t>
            </a:r>
          </a:p>
          <a:p>
            <a:pPr algn="ctr"/>
            <a:r>
              <a:rPr lang="en-US" dirty="0" err="1"/>
              <a:t>Sabaragamuwa</a:t>
            </a:r>
            <a:r>
              <a:rPr lang="en-US" dirty="0"/>
              <a:t> University of Sri Lanka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28CA5-C7D0-4583-F22C-FB49B0C00920}"/>
              </a:ext>
            </a:extLst>
          </p:cNvPr>
          <p:cNvSpPr/>
          <p:nvPr/>
        </p:nvSpPr>
        <p:spPr>
          <a:xfrm>
            <a:off x="7132972" y="4866474"/>
            <a:ext cx="40581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External Supervisor:</a:t>
            </a:r>
          </a:p>
          <a:p>
            <a:pPr algn="ctr"/>
            <a:r>
              <a:rPr lang="en-US" dirty="0"/>
              <a:t>Mrs. T. E. </a:t>
            </a:r>
            <a:r>
              <a:rPr lang="en-US" dirty="0" err="1"/>
              <a:t>Weerawardena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Deputy Director (Research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Soil and Plant Nutrition Division</a:t>
            </a:r>
            <a:br>
              <a:rPr lang="en-US" dirty="0"/>
            </a:br>
            <a:r>
              <a:rPr lang="en-US" dirty="0"/>
              <a:t>Central Research Station</a:t>
            </a:r>
            <a:br>
              <a:rPr lang="en-US" dirty="0"/>
            </a:br>
            <a:r>
              <a:rPr lang="en-US" dirty="0"/>
              <a:t>Department of Export Agriculture</a:t>
            </a:r>
            <a:br>
              <a:rPr lang="en-US" dirty="0"/>
            </a:br>
            <a:r>
              <a:rPr lang="en-US" dirty="0" err="1" smtClean="0"/>
              <a:t>Matale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11387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</a:t>
            </a:r>
            <a:endParaRPr u="sng" dirty="0">
              <a:latin typeface="+mn-lt"/>
            </a:endParaRPr>
          </a:p>
        </p:txBody>
      </p:sp>
      <p:sp>
        <p:nvSpPr>
          <p:cNvPr id="6" name="Google Shape;78;p5"/>
          <p:cNvSpPr txBox="1">
            <a:spLocks/>
          </p:cNvSpPr>
          <p:nvPr/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CA688-BFEA-8D6B-9947-AEACD03E7D78}"/>
              </a:ext>
            </a:extLst>
          </p:cNvPr>
          <p:cNvSpPr txBox="1"/>
          <p:nvPr/>
        </p:nvSpPr>
        <p:spPr>
          <a:xfrm>
            <a:off x="3539309" y="704060"/>
            <a:ext cx="5747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- RCBD</a:t>
            </a:r>
            <a:endParaRPr lang="en-US" sz="2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0276D8-56EC-E5FC-62AE-A9BC099EB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49841"/>
              </p:ext>
            </p:extLst>
          </p:nvPr>
        </p:nvGraphicFramePr>
        <p:xfrm>
          <a:off x="1611049" y="1476487"/>
          <a:ext cx="676366" cy="2690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366">
                  <a:extLst>
                    <a:ext uri="{9D8B030D-6E8A-4147-A177-3AD203B41FA5}">
                      <a16:colId xmlns:a16="http://schemas.microsoft.com/office/drawing/2014/main" val="1387048480"/>
                    </a:ext>
                  </a:extLst>
                </a:gridCol>
              </a:tblGrid>
              <a:tr h="479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3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99718"/>
                  </a:ext>
                </a:extLst>
              </a:tr>
              <a:tr h="44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50916"/>
                  </a:ext>
                </a:extLst>
              </a:tr>
              <a:tr h="44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204196"/>
                  </a:ext>
                </a:extLst>
              </a:tr>
              <a:tr h="44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2</a:t>
                      </a: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05943"/>
                  </a:ext>
                </a:extLst>
              </a:tr>
              <a:tr h="44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5</a:t>
                      </a:r>
                    </a:p>
                  </a:txBody>
                  <a:tcPr marL="68580" marR="68580" marT="0" marB="0">
                    <a:solidFill>
                      <a:srgbClr val="C1F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12993"/>
                  </a:ext>
                </a:extLst>
              </a:tr>
              <a:tr h="44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4</a:t>
                      </a:r>
                    </a:p>
                  </a:txBody>
                  <a:tcPr marL="68580" marR="68580" marT="0" marB="0">
                    <a:solidFill>
                      <a:srgbClr val="D13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526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316C417-5C61-D008-BBE9-36FA06A97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85792"/>
              </p:ext>
            </p:extLst>
          </p:nvPr>
        </p:nvGraphicFramePr>
        <p:xfrm>
          <a:off x="5419633" y="1476487"/>
          <a:ext cx="676366" cy="2690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366">
                  <a:extLst>
                    <a:ext uri="{9D8B030D-6E8A-4147-A177-3AD203B41FA5}">
                      <a16:colId xmlns:a16="http://schemas.microsoft.com/office/drawing/2014/main" val="1387048480"/>
                    </a:ext>
                  </a:extLst>
                </a:gridCol>
              </a:tblGrid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5</a:t>
                      </a:r>
                    </a:p>
                  </a:txBody>
                  <a:tcPr marL="68580" marR="68580" marT="0" marB="0">
                    <a:solidFill>
                      <a:srgbClr val="C1F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99718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750916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3 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04196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4</a:t>
                      </a:r>
                    </a:p>
                  </a:txBody>
                  <a:tcPr marL="68580" marR="68580" marT="0" marB="0">
                    <a:solidFill>
                      <a:srgbClr val="D13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05943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2</a:t>
                      </a: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12993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526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8F3059-AC91-91CE-9722-B065C1BB9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30391"/>
              </p:ext>
            </p:extLst>
          </p:nvPr>
        </p:nvGraphicFramePr>
        <p:xfrm>
          <a:off x="8890034" y="1476487"/>
          <a:ext cx="676366" cy="2690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366">
                  <a:extLst>
                    <a:ext uri="{9D8B030D-6E8A-4147-A177-3AD203B41FA5}">
                      <a16:colId xmlns:a16="http://schemas.microsoft.com/office/drawing/2014/main" val="1387048480"/>
                    </a:ext>
                  </a:extLst>
                </a:gridCol>
              </a:tblGrid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2</a:t>
                      </a: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99718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5</a:t>
                      </a:r>
                    </a:p>
                  </a:txBody>
                  <a:tcPr marL="68580" marR="68580" marT="0" marB="0">
                    <a:solidFill>
                      <a:srgbClr val="C1F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50916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4</a:t>
                      </a:r>
                    </a:p>
                  </a:txBody>
                  <a:tcPr marL="68580" marR="68580" marT="0" marB="0">
                    <a:solidFill>
                      <a:srgbClr val="D13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04196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305943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12993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a:t>T 3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5265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3FCF52-8FF4-AF4E-F48A-0BAEF4C07EF7}"/>
              </a:ext>
            </a:extLst>
          </p:cNvPr>
          <p:cNvSpPr txBox="1"/>
          <p:nvPr/>
        </p:nvSpPr>
        <p:spPr>
          <a:xfrm>
            <a:off x="954150" y="4253304"/>
            <a:ext cx="1990164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DEE91-1A14-4927-5AB1-907FC6CA4506}"/>
              </a:ext>
            </a:extLst>
          </p:cNvPr>
          <p:cNvSpPr txBox="1"/>
          <p:nvPr/>
        </p:nvSpPr>
        <p:spPr>
          <a:xfrm>
            <a:off x="4762734" y="4253304"/>
            <a:ext cx="1990164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D6FC40-7FCA-974F-D455-FC1872068E50}"/>
              </a:ext>
            </a:extLst>
          </p:cNvPr>
          <p:cNvSpPr txBox="1"/>
          <p:nvPr/>
        </p:nvSpPr>
        <p:spPr>
          <a:xfrm>
            <a:off x="8291884" y="4258636"/>
            <a:ext cx="1990164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19FDF1-7189-D98D-FFE5-5B1894CCE7F2}"/>
              </a:ext>
            </a:extLst>
          </p:cNvPr>
          <p:cNvSpPr/>
          <p:nvPr/>
        </p:nvSpPr>
        <p:spPr>
          <a:xfrm>
            <a:off x="465418" y="4604955"/>
            <a:ext cx="774132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Number of Plants per </a:t>
            </a:r>
            <a:r>
              <a:rPr lang="en-US" sz="2400" dirty="0" smtClean="0">
                <a:ea typeface="Calibri" panose="020F0502020204030204" pitchFamily="34" charset="0"/>
                <a:cs typeface="Iskoola Pota" panose="020B0502040204020203" pitchFamily="34" charset="0"/>
              </a:rPr>
              <a:t>Treatment		- </a:t>
            </a: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150</a:t>
            </a:r>
            <a:b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			Number of Blocks </a:t>
            </a:r>
            <a:r>
              <a:rPr lang="en-US" sz="2400" dirty="0" smtClean="0">
                <a:ea typeface="Calibri" panose="020F0502020204030204" pitchFamily="34" charset="0"/>
                <a:cs typeface="Iskoola Pota" panose="020B0502040204020203" pitchFamily="34" charset="0"/>
              </a:rPr>
              <a:t>	- </a:t>
            </a: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3</a:t>
            </a:r>
            <a:b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			Plot </a:t>
            </a:r>
            <a:r>
              <a:rPr lang="en-US" sz="2400" dirty="0" smtClean="0">
                <a:ea typeface="Calibri" panose="020F0502020204030204" pitchFamily="34" charset="0"/>
                <a:cs typeface="Iskoola Pota" panose="020B0502040204020203" pitchFamily="34" charset="0"/>
              </a:rPr>
              <a:t>size		- </a:t>
            </a: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50</a:t>
            </a:r>
            <a:b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Total no of plants required for the experiment – 900</a:t>
            </a:r>
            <a:endParaRPr lang="en-US" sz="2000" dirty="0"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9073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290966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4137E-D341-D8D0-A09B-313496B43BA3}"/>
              </a:ext>
            </a:extLst>
          </p:cNvPr>
          <p:cNvSpPr txBox="1"/>
          <p:nvPr/>
        </p:nvSpPr>
        <p:spPr>
          <a:xfrm>
            <a:off x="1639109" y="922671"/>
            <a:ext cx="995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Bio Char Paddy Husk (Chimney method)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06CFD-C19A-51A5-7EF5-99BCCCA24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423" y="1936406"/>
            <a:ext cx="3989421" cy="2985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3FFCE-50A3-E14D-0085-AB6A8463E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3488" y="1923106"/>
            <a:ext cx="3989422" cy="2985187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23DA95B-67CA-2D01-5C07-9E513BED758F}"/>
              </a:ext>
            </a:extLst>
          </p:cNvPr>
          <p:cNvSpPr/>
          <p:nvPr/>
        </p:nvSpPr>
        <p:spPr>
          <a:xfrm>
            <a:off x="4096397" y="3300548"/>
            <a:ext cx="3244930" cy="92855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15B0B-4394-5F58-C6D6-715397375992}"/>
              </a:ext>
            </a:extLst>
          </p:cNvPr>
          <p:cNvSpPr txBox="1"/>
          <p:nvPr/>
        </p:nvSpPr>
        <p:spPr>
          <a:xfrm>
            <a:off x="2001104" y="5647118"/>
            <a:ext cx="922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sure to maintain 350</a:t>
            </a:r>
            <a:r>
              <a:rPr lang="en-US" sz="2400" baseline="30000" dirty="0"/>
              <a:t>0</a:t>
            </a:r>
            <a:r>
              <a:rPr lang="en-US" sz="2400" dirty="0"/>
              <a:t>C-550</a:t>
            </a:r>
            <a:r>
              <a:rPr lang="en-US" sz="2400" baseline="30000" dirty="0"/>
              <a:t>0</a:t>
            </a:r>
            <a:r>
              <a:rPr lang="en-US" sz="2400" dirty="0"/>
              <a:t>C during this pyrolysis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2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364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13673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9C719-8144-39D0-4A7D-98FB35E7B279}"/>
              </a:ext>
            </a:extLst>
          </p:cNvPr>
          <p:cNvSpPr txBox="1"/>
          <p:nvPr/>
        </p:nvSpPr>
        <p:spPr>
          <a:xfrm>
            <a:off x="1829030" y="1031755"/>
            <a:ext cx="1006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poly bags and randomization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83D92-1EF8-83E0-6FB8-CAC370438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3" y="1646549"/>
            <a:ext cx="4452180" cy="3331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60CD1-C444-4D82-8BDA-A6E1CBD06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46549"/>
            <a:ext cx="4452179" cy="3331458"/>
          </a:xfrm>
          <a:prstGeom prst="rect">
            <a:avLst/>
          </a:prstGeom>
        </p:spPr>
      </p:pic>
      <p:sp>
        <p:nvSpPr>
          <p:cNvPr id="8" name="Right Arrow 10">
            <a:extLst>
              <a:ext uri="{FF2B5EF4-FFF2-40B4-BE49-F238E27FC236}">
                <a16:creationId xmlns:a16="http://schemas.microsoft.com/office/drawing/2014/main" id="{98A704A1-BB92-81A4-F899-C7CE11D41E28}"/>
              </a:ext>
            </a:extLst>
          </p:cNvPr>
          <p:cNvSpPr/>
          <p:nvPr/>
        </p:nvSpPr>
        <p:spPr>
          <a:xfrm>
            <a:off x="5074920" y="3248945"/>
            <a:ext cx="2080260" cy="52322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A4E2B-3751-9A5E-46A4-41BC7C20EA0D}"/>
              </a:ext>
            </a:extLst>
          </p:cNvPr>
          <p:cNvSpPr txBox="1"/>
          <p:nvPr/>
        </p:nvSpPr>
        <p:spPr>
          <a:xfrm>
            <a:off x="374743" y="527884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Filling up the poly bags using the prepared potting mixtures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ED324-CC23-A453-ACD6-AA31C9D87A7E}"/>
              </a:ext>
            </a:extLst>
          </p:cNvPr>
          <p:cNvSpPr txBox="1"/>
          <p:nvPr/>
        </p:nvSpPr>
        <p:spPr>
          <a:xfrm>
            <a:off x="7040879" y="5211451"/>
            <a:ext cx="5000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Randomized arrangement of bags according to the block wise manner</a:t>
            </a:r>
          </a:p>
        </p:txBody>
      </p:sp>
    </p:spTree>
    <p:extLst>
      <p:ext uri="{BB962C8B-B14F-4D97-AF65-F5344CB8AC3E}">
        <p14:creationId xmlns:p14="http://schemas.microsoft.com/office/powerpoint/2010/main" val="1536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4418" y="65199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18245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</a:t>
            </a:r>
            <a:endParaRPr u="sng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87D7A-F834-00C9-F9E8-589137C49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2" y="2226404"/>
            <a:ext cx="2718540" cy="2034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CFCF0-B2AC-D6DF-4371-5554ACAA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3"/>
          <a:stretch/>
        </p:blipFill>
        <p:spPr>
          <a:xfrm rot="5400000">
            <a:off x="6176380" y="411080"/>
            <a:ext cx="1807026" cy="2544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E1629-7F37-19F8-D20C-9D80B2193C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36"/>
          <a:stretch/>
        </p:blipFill>
        <p:spPr>
          <a:xfrm rot="5400000">
            <a:off x="9225753" y="1774316"/>
            <a:ext cx="2561447" cy="2993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57C5D-429F-EB07-80BC-B59383DB32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5175" y="3501526"/>
            <a:ext cx="2746660" cy="2055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341DF-CA98-AE87-6E93-C2F98AA30BA5}"/>
              </a:ext>
            </a:extLst>
          </p:cNvPr>
          <p:cNvSpPr txBox="1"/>
          <p:nvPr/>
        </p:nvSpPr>
        <p:spPr>
          <a:xfrm>
            <a:off x="498432" y="432114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Mother bushes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EF9A0-A354-B60D-F6F7-D20FF4FF1E4E}"/>
              </a:ext>
            </a:extLst>
          </p:cNvPr>
          <p:cNvSpPr txBox="1"/>
          <p:nvPr/>
        </p:nvSpPr>
        <p:spPr>
          <a:xfrm>
            <a:off x="4911638" y="2602504"/>
            <a:ext cx="4097903" cy="46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Dipped the </a:t>
            </a:r>
            <a:r>
              <a:rPr lang="en-US" sz="2400" dirty="0" err="1"/>
              <a:t>Captan</a:t>
            </a:r>
            <a:r>
              <a:rPr lang="en-US" sz="2400" dirty="0"/>
              <a:t>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FCFEA-CBC7-4C47-38D6-DBCDD5CB0A75}"/>
              </a:ext>
            </a:extLst>
          </p:cNvPr>
          <p:cNvSpPr txBox="1"/>
          <p:nvPr/>
        </p:nvSpPr>
        <p:spPr>
          <a:xfrm>
            <a:off x="6835978" y="4651457"/>
            <a:ext cx="535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Establishment of cuttings in poly bags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B24B9-E476-C40E-1500-81D37544ACED}"/>
              </a:ext>
            </a:extLst>
          </p:cNvPr>
          <p:cNvSpPr txBox="1"/>
          <p:nvPr/>
        </p:nvSpPr>
        <p:spPr>
          <a:xfrm>
            <a:off x="2839499" y="5918072"/>
            <a:ext cx="449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Cuttings that contained 2 nodes</a:t>
            </a: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91BDE7C2-0F0A-FBA7-AAB7-27D07C9E6663}"/>
              </a:ext>
            </a:extLst>
          </p:cNvPr>
          <p:cNvSpPr/>
          <p:nvPr/>
        </p:nvSpPr>
        <p:spPr>
          <a:xfrm rot="13598738">
            <a:off x="4318544" y="883738"/>
            <a:ext cx="620730" cy="1838272"/>
          </a:xfrm>
          <a:prstGeom prst="curvedLeftArrow">
            <a:avLst>
              <a:gd name="adj1" fmla="val 25000"/>
              <a:gd name="adj2" fmla="val 71351"/>
              <a:gd name="adj3" fmla="val 551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>
            <a:extLst>
              <a:ext uri="{FF2B5EF4-FFF2-40B4-BE49-F238E27FC236}">
                <a16:creationId xmlns:a16="http://schemas.microsoft.com/office/drawing/2014/main" id="{59627D78-A88C-686F-7C60-420015AF8964}"/>
              </a:ext>
            </a:extLst>
          </p:cNvPr>
          <p:cNvSpPr/>
          <p:nvPr/>
        </p:nvSpPr>
        <p:spPr>
          <a:xfrm rot="18161828" flipH="1">
            <a:off x="7153248" y="3147352"/>
            <a:ext cx="737777" cy="2157840"/>
          </a:xfrm>
          <a:prstGeom prst="curvedLeftArrow">
            <a:avLst>
              <a:gd name="adj1" fmla="val 25000"/>
              <a:gd name="adj2" fmla="val 71351"/>
              <a:gd name="adj3" fmla="val 393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1">
            <a:extLst>
              <a:ext uri="{FF2B5EF4-FFF2-40B4-BE49-F238E27FC236}">
                <a16:creationId xmlns:a16="http://schemas.microsoft.com/office/drawing/2014/main" id="{7F5743FF-8FCD-C494-6D7B-E85672480ECD}"/>
              </a:ext>
            </a:extLst>
          </p:cNvPr>
          <p:cNvSpPr/>
          <p:nvPr/>
        </p:nvSpPr>
        <p:spPr>
          <a:xfrm rot="18425742" flipH="1">
            <a:off x="1445207" y="4844618"/>
            <a:ext cx="947327" cy="1935206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9836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258809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 </a:t>
            </a:r>
            <a:endParaRPr u="sng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3D0CA-F791-FB39-308A-28B1605C9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4" y="1413850"/>
            <a:ext cx="5165480" cy="3865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9CCDE-3C0B-2A01-A33C-D9665F9B1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6584" y="1752164"/>
            <a:ext cx="3827088" cy="3262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7EE4C-058F-914D-40F4-EAEF8F4C6D07}"/>
              </a:ext>
            </a:extLst>
          </p:cNvPr>
          <p:cNvSpPr txBox="1"/>
          <p:nvPr/>
        </p:nvSpPr>
        <p:spPr>
          <a:xfrm>
            <a:off x="857794" y="5314861"/>
            <a:ext cx="418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Pots that contained cuttings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35336-165C-EA94-D885-A593DFF71289}"/>
              </a:ext>
            </a:extLst>
          </p:cNvPr>
          <p:cNvSpPr txBox="1"/>
          <p:nvPr/>
        </p:nvSpPr>
        <p:spPr>
          <a:xfrm>
            <a:off x="7382985" y="5314860"/>
            <a:ext cx="49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Propagation of pots (2022/09/06)</a:t>
            </a:r>
          </a:p>
        </p:txBody>
      </p:sp>
      <p:sp>
        <p:nvSpPr>
          <p:cNvPr id="9" name="Right Arrow 13">
            <a:extLst>
              <a:ext uri="{FF2B5EF4-FFF2-40B4-BE49-F238E27FC236}">
                <a16:creationId xmlns:a16="http://schemas.microsoft.com/office/drawing/2014/main" id="{2EF89F47-67AE-4C9B-12A7-428E263DBCD7}"/>
              </a:ext>
            </a:extLst>
          </p:cNvPr>
          <p:cNvSpPr/>
          <p:nvPr/>
        </p:nvSpPr>
        <p:spPr>
          <a:xfrm>
            <a:off x="5944413" y="3051083"/>
            <a:ext cx="1371769" cy="37382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A2446-CA65-1503-0363-2A7CEEF0E0AE}"/>
              </a:ext>
            </a:extLst>
          </p:cNvPr>
          <p:cNvSpPr txBox="1"/>
          <p:nvPr/>
        </p:nvSpPr>
        <p:spPr>
          <a:xfrm>
            <a:off x="1040674" y="5821811"/>
            <a:ext cx="930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Propagator was closed for 21 days and data was taken after 21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days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3655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267953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 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02A82-5731-5272-C7FE-21A0A31C0289}"/>
              </a:ext>
            </a:extLst>
          </p:cNvPr>
          <p:cNvSpPr txBox="1"/>
          <p:nvPr/>
        </p:nvSpPr>
        <p:spPr>
          <a:xfrm>
            <a:off x="4465318" y="680102"/>
            <a:ext cx="3261362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32CF55-1706-B4FB-FB9C-9CC310C3A7F5}"/>
              </a:ext>
            </a:extLst>
          </p:cNvPr>
          <p:cNvSpPr txBox="1">
            <a:spLocks/>
          </p:cNvSpPr>
          <p:nvPr/>
        </p:nvSpPr>
        <p:spPr>
          <a:xfrm>
            <a:off x="465907" y="1349196"/>
            <a:ext cx="11260184" cy="620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Survival Count (%)</a:t>
            </a:r>
            <a:endParaRPr lang="en-US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Growth of plants (Above ground)</a:t>
            </a:r>
            <a:endParaRPr lang="en-US" sz="2000" dirty="0"/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Shoot length (cm)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Number of leaves		 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Intermodal length (cm)</a:t>
            </a:r>
            <a:r>
              <a:rPr lang="en-US" sz="2000" dirty="0"/>
              <a:t>	</a:t>
            </a:r>
          </a:p>
          <a:p>
            <a:pPr marL="457200" lvl="1" indent="0">
              <a:buNone/>
            </a:pPr>
            <a:r>
              <a:rPr lang="en-US" sz="2000" b="1" dirty="0"/>
              <a:t>Destructive data (Below ground)</a:t>
            </a:r>
            <a:endParaRPr lang="en-US" dirty="0"/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Root length (cm)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Root fresh weight (g)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Root dry weight (g) 		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Root volume (ml)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Shoot fresh weight(g)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Shoot dry weight (g) 	</a:t>
            </a:r>
            <a:r>
              <a:rPr lang="en-US" sz="2000" dirty="0"/>
              <a:t>	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B9922-D7D4-A24D-9EB9-C9D7F2A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6881" y="1713449"/>
            <a:ext cx="2488673" cy="186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1F9C6-D058-47A6-BB65-A1DFBD78D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5566" y="1715594"/>
            <a:ext cx="2488673" cy="186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C5188-E2FD-D4CD-FEC5-C449DD4713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7720"/>
          <a:stretch>
            <a:fillRect/>
          </a:stretch>
        </p:blipFill>
        <p:spPr>
          <a:xfrm rot="5400000">
            <a:off x="7935267" y="4131101"/>
            <a:ext cx="2226492" cy="206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6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9836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154125" y="-112826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53B6A-B1AD-14C7-4426-5C3F48645EDA}"/>
              </a:ext>
            </a:extLst>
          </p:cNvPr>
          <p:cNvSpPr txBox="1"/>
          <p:nvPr/>
        </p:nvSpPr>
        <p:spPr>
          <a:xfrm>
            <a:off x="2835948" y="636947"/>
            <a:ext cx="3261362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29E524-4938-532C-6526-9F89FCA158B4}"/>
              </a:ext>
            </a:extLst>
          </p:cNvPr>
          <p:cNvSpPr txBox="1">
            <a:spLocks/>
          </p:cNvSpPr>
          <p:nvPr/>
        </p:nvSpPr>
        <p:spPr>
          <a:xfrm>
            <a:off x="594804" y="1367163"/>
            <a:ext cx="11005012" cy="4572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3. Properties of potting media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3C5C2-B8DF-DD9A-CE4C-EB99A804ABC4}"/>
              </a:ext>
            </a:extLst>
          </p:cNvPr>
          <p:cNvSpPr/>
          <p:nvPr/>
        </p:nvSpPr>
        <p:spPr>
          <a:xfrm>
            <a:off x="547371" y="2192579"/>
            <a:ext cx="9312039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pH -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pH meter (</a:t>
            </a:r>
            <a:r>
              <a:rPr lang="en-US" sz="2400" b="1" dirty="0">
                <a:solidFill>
                  <a:srgbClr val="7030A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1:2.5 Soil: water suspension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EC  - 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Electrical conductivity meter (</a:t>
            </a:r>
            <a:r>
              <a:rPr lang="en-US" sz="2400" b="1" dirty="0">
                <a:solidFill>
                  <a:srgbClr val="7030A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1:2.5 Soil: water suspension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Organic Carbon (%) – by </a:t>
            </a:r>
            <a:r>
              <a:rPr lang="en-US" sz="2400" b="1" dirty="0" err="1">
                <a:ea typeface="Calibri" panose="020F0502020204030204" pitchFamily="34" charset="0"/>
                <a:cs typeface="Iskoola Pota" panose="020B0502040204020203" pitchFamily="34" charset="0"/>
              </a:rPr>
              <a:t>Walkey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 and Black method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Total Nitrogen content (%) – by </a:t>
            </a:r>
            <a:r>
              <a:rPr lang="en-US" sz="2400" b="1" dirty="0" err="1">
                <a:ea typeface="Calibri" panose="020F0502020204030204" pitchFamily="34" charset="0"/>
                <a:cs typeface="Iskoola Pota" panose="020B0502040204020203" pitchFamily="34" charset="0"/>
              </a:rPr>
              <a:t>Kjeldhal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 method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Available phosphorus content (ppm) – by 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Olsen method </a:t>
            </a:r>
            <a:endParaRPr lang="en-US" sz="2400" dirty="0"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Calibri" panose="020F0502020204030204" pitchFamily="34" charset="0"/>
                <a:cs typeface="Iskoola Pota" panose="020B0502040204020203" pitchFamily="34" charset="0"/>
              </a:rPr>
              <a:t>Exchangeable K content (ppm) – by </a:t>
            </a:r>
            <a:r>
              <a:rPr lang="en-US" sz="2400" b="1" dirty="0">
                <a:ea typeface="Calibri" panose="020F0502020204030204" pitchFamily="34" charset="0"/>
                <a:cs typeface="Iskoola Pota" panose="020B0502040204020203" pitchFamily="34" charset="0"/>
              </a:rPr>
              <a:t>Atomic Absorption                    Spectrophotometer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D1163-2FE9-B430-E7B7-B1AECFEA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8" b="14341"/>
          <a:stretch/>
        </p:blipFill>
        <p:spPr>
          <a:xfrm>
            <a:off x="6222485" y="1066687"/>
            <a:ext cx="3145621" cy="114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1B4D1-065E-EB4F-F21D-2AB765459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22504" r="19430" b="23218"/>
          <a:stretch/>
        </p:blipFill>
        <p:spPr>
          <a:xfrm rot="5400000">
            <a:off x="9814124" y="1492512"/>
            <a:ext cx="2176322" cy="156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EFFD6-3C5D-2E98-DFE7-462C3E3A8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85119" y="3485291"/>
            <a:ext cx="3145621" cy="235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7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107731" y="146746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 </a:t>
            </a:r>
            <a:endParaRPr u="sng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222F8-F013-1E93-604D-9852454D84ED}"/>
              </a:ext>
            </a:extLst>
          </p:cNvPr>
          <p:cNvSpPr txBox="1">
            <a:spLocks/>
          </p:cNvSpPr>
          <p:nvPr/>
        </p:nvSpPr>
        <p:spPr>
          <a:xfrm>
            <a:off x="301755" y="883876"/>
            <a:ext cx="11588487" cy="299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spcCol="9144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Data analyzing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Analysis of Variance (ANOVA) with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dirty="0">
                <a:sym typeface="+mn-ea"/>
              </a:rPr>
              <a:t>General Linear Model (GLM) procedure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of SAS, followed by  </a:t>
            </a:r>
            <a:r>
              <a:rPr lang="en-US" dirty="0"/>
              <a:t>Least Significant Difference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test using Statistical Analysis Software (SAS) version 9.0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  <a:sym typeface="+mn-ea"/>
              </a:rPr>
              <a:t>Graphical illustrations were done by Microsoft Excel 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  <a:sym typeface="+mn-ea"/>
              </a:rPr>
              <a:t>2016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4" descr="See the source image">
            <a:extLst>
              <a:ext uri="{FF2B5EF4-FFF2-40B4-BE49-F238E27FC236}">
                <a16:creationId xmlns:a16="http://schemas.microsoft.com/office/drawing/2014/main" id="{9DC92417-9011-B179-051A-D6E16B2E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7" y="4842663"/>
            <a:ext cx="3524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BB56C1E5-2421-9675-115E-65D8AA81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85" y="4616403"/>
            <a:ext cx="1812560" cy="18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309" y="651409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52535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Results and Discussion</a:t>
            </a:r>
            <a:endParaRPr u="sng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A5D9C0-B8C7-F0EA-8816-3AE60BB5A5CB}"/>
              </a:ext>
            </a:extLst>
          </p:cNvPr>
          <p:cNvSpPr txBox="1">
            <a:spLocks/>
          </p:cNvSpPr>
          <p:nvPr/>
        </p:nvSpPr>
        <p:spPr>
          <a:xfrm>
            <a:off x="3921035" y="775486"/>
            <a:ext cx="5055326" cy="6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Survival Count (%)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A9E40E-1498-903A-309C-FCB6EFB3F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009656"/>
              </p:ext>
            </p:extLst>
          </p:nvPr>
        </p:nvGraphicFramePr>
        <p:xfrm>
          <a:off x="1040674" y="1429649"/>
          <a:ext cx="9938658" cy="485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5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4997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83;p6"/>
          <p:cNvSpPr txBox="1">
            <a:spLocks noGrp="1"/>
          </p:cNvSpPr>
          <p:nvPr>
            <p:ph type="title"/>
          </p:nvPr>
        </p:nvSpPr>
        <p:spPr>
          <a:xfrm>
            <a:off x="290966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Results and Discussion cont. </a:t>
            </a:r>
            <a:endParaRPr u="sng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18A8C-C899-C7A4-59DF-A579FF33BEAD}"/>
              </a:ext>
            </a:extLst>
          </p:cNvPr>
          <p:cNvSpPr/>
          <p:nvPr/>
        </p:nvSpPr>
        <p:spPr>
          <a:xfrm>
            <a:off x="265612" y="1181965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Shoot Length (cm)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3C0208-BA02-0760-7777-41AE721D4956}"/>
              </a:ext>
            </a:extLst>
          </p:cNvPr>
          <p:cNvGrpSpPr/>
          <p:nvPr/>
        </p:nvGrpSpPr>
        <p:grpSpPr>
          <a:xfrm>
            <a:off x="4532812" y="988831"/>
            <a:ext cx="2121089" cy="716354"/>
            <a:chOff x="9608024" y="279933"/>
            <a:chExt cx="2121089" cy="716354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9493C-2E31-D23E-DBB6-F84A4A73FC35}"/>
                </a:ext>
              </a:extLst>
            </p:cNvPr>
            <p:cNvSpPr/>
            <p:nvPr/>
          </p:nvSpPr>
          <p:spPr>
            <a:xfrm>
              <a:off x="9982200" y="279933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&gt; 0.05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DB6030-E18C-66AC-935A-5C7E24521687}"/>
                </a:ext>
              </a:extLst>
            </p:cNvPr>
            <p:cNvSpPr/>
            <p:nvPr/>
          </p:nvSpPr>
          <p:spPr>
            <a:xfrm>
              <a:off x="9608024" y="661402"/>
              <a:ext cx="2121089" cy="334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 Significant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4C413C-32C3-E4EB-A341-B69B62E1572E}"/>
              </a:ext>
            </a:extLst>
          </p:cNvPr>
          <p:cNvSpPr txBox="1"/>
          <p:nvPr/>
        </p:nvSpPr>
        <p:spPr>
          <a:xfrm>
            <a:off x="7270634" y="1055793"/>
            <a:ext cx="559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Number of Leaves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/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B6318F-E039-1CF7-30AF-9E7E6B65162D}"/>
              </a:ext>
            </a:extLst>
          </p:cNvPr>
          <p:cNvGrpSpPr/>
          <p:nvPr/>
        </p:nvGrpSpPr>
        <p:grpSpPr>
          <a:xfrm>
            <a:off x="127939" y="1965389"/>
            <a:ext cx="6020014" cy="3723418"/>
            <a:chOff x="6273941" y="1590807"/>
            <a:chExt cx="5491778" cy="3828448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BC1868C0-40A4-B22E-32C8-1FE4EF4991F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9232181"/>
                </p:ext>
              </p:extLst>
            </p:nvPr>
          </p:nvGraphicFramePr>
          <p:xfrm>
            <a:off x="6273941" y="1590807"/>
            <a:ext cx="5491778" cy="3828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C5DF01-2458-DD19-4D04-FDFFA96AD100}"/>
                </a:ext>
              </a:extLst>
            </p:cNvPr>
            <p:cNvSpPr txBox="1"/>
            <p:nvPr/>
          </p:nvSpPr>
          <p:spPr>
            <a:xfrm>
              <a:off x="7058000" y="2450907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781C18-E35A-803A-B71C-A2C56D695530}"/>
                </a:ext>
              </a:extLst>
            </p:cNvPr>
            <p:cNvSpPr txBox="1"/>
            <p:nvPr/>
          </p:nvSpPr>
          <p:spPr>
            <a:xfrm>
              <a:off x="7906854" y="2184410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F127D0-E020-BB6D-BB07-F6E28F9BDF40}"/>
                </a:ext>
              </a:extLst>
            </p:cNvPr>
            <p:cNvSpPr txBox="1"/>
            <p:nvPr/>
          </p:nvSpPr>
          <p:spPr>
            <a:xfrm>
              <a:off x="8677587" y="2276953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79C671-AAEC-15A0-002E-CC9A774612A1}"/>
                </a:ext>
              </a:extLst>
            </p:cNvPr>
            <p:cNvSpPr txBox="1"/>
            <p:nvPr/>
          </p:nvSpPr>
          <p:spPr>
            <a:xfrm>
              <a:off x="9500412" y="1892794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47951C-7950-6440-C8A8-0B0B1CB6A1A5}"/>
                </a:ext>
              </a:extLst>
            </p:cNvPr>
            <p:cNvSpPr txBox="1"/>
            <p:nvPr/>
          </p:nvSpPr>
          <p:spPr>
            <a:xfrm>
              <a:off x="10315627" y="2370081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2AE431-07EF-128E-CB08-6CCDD4DD3B7E}"/>
                </a:ext>
              </a:extLst>
            </p:cNvPr>
            <p:cNvSpPr txBox="1"/>
            <p:nvPr/>
          </p:nvSpPr>
          <p:spPr>
            <a:xfrm>
              <a:off x="11087130" y="2158410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8616E1-1F52-EBA5-0012-C0BFD02D8051}"/>
              </a:ext>
            </a:extLst>
          </p:cNvPr>
          <p:cNvGrpSpPr/>
          <p:nvPr/>
        </p:nvGrpSpPr>
        <p:grpSpPr>
          <a:xfrm>
            <a:off x="6197109" y="1965389"/>
            <a:ext cx="5746391" cy="3723418"/>
            <a:chOff x="99060" y="1669835"/>
            <a:chExt cx="5935517" cy="3837395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EFF6D77E-AB49-28B2-94EB-08CDFB62E64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5159987"/>
                </p:ext>
              </p:extLst>
            </p:nvPr>
          </p:nvGraphicFramePr>
          <p:xfrm>
            <a:off x="99060" y="1669835"/>
            <a:ext cx="5935517" cy="3837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2834ED-E698-E2C1-B05B-4C802212DB24}"/>
                </a:ext>
              </a:extLst>
            </p:cNvPr>
            <p:cNvSpPr txBox="1"/>
            <p:nvPr/>
          </p:nvSpPr>
          <p:spPr>
            <a:xfrm>
              <a:off x="1053452" y="2450930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2AE392-6C7C-F58D-480C-366BF84F7E5D}"/>
                </a:ext>
              </a:extLst>
            </p:cNvPr>
            <p:cNvSpPr txBox="1"/>
            <p:nvPr/>
          </p:nvSpPr>
          <p:spPr>
            <a:xfrm>
              <a:off x="1908655" y="2238764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0B4C68-4C75-5886-9A12-0FDDC92955BC}"/>
                </a:ext>
              </a:extLst>
            </p:cNvPr>
            <p:cNvSpPr txBox="1"/>
            <p:nvPr/>
          </p:nvSpPr>
          <p:spPr>
            <a:xfrm>
              <a:off x="2749369" y="2500246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9A4831-15EF-72C1-66D8-C8C005A7BC31}"/>
                </a:ext>
              </a:extLst>
            </p:cNvPr>
            <p:cNvSpPr txBox="1"/>
            <p:nvPr/>
          </p:nvSpPr>
          <p:spPr>
            <a:xfrm>
              <a:off x="3575680" y="2114303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4A4B5E-877F-8D63-44AE-4CBCEECF292B}"/>
                </a:ext>
              </a:extLst>
            </p:cNvPr>
            <p:cNvSpPr txBox="1"/>
            <p:nvPr/>
          </p:nvSpPr>
          <p:spPr>
            <a:xfrm>
              <a:off x="4433478" y="254268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A9F5C1-5698-44D2-9A3E-C7FE926A589E}"/>
                </a:ext>
              </a:extLst>
            </p:cNvPr>
            <p:cNvSpPr txBox="1"/>
            <p:nvPr/>
          </p:nvSpPr>
          <p:spPr>
            <a:xfrm>
              <a:off x="5291851" y="2130914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376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60;p2"/>
          <p:cNvSpPr txBox="1">
            <a:spLocks/>
          </p:cNvSpPr>
          <p:nvPr/>
        </p:nvSpPr>
        <p:spPr>
          <a:xfrm>
            <a:off x="1040674" y="16449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62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3800" smtClean="0"/>
              <a:t>Introduction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3800" smtClean="0"/>
              <a:t>Problem statement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3800" smtClean="0"/>
              <a:t>Objectives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3800" smtClean="0"/>
              <a:t>Materials &amp; Methods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2800"/>
            </a:pPr>
            <a:r>
              <a:rPr lang="en-US" sz="3800" smtClean="0"/>
              <a:t>Results and Discussion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2800"/>
            </a:pPr>
            <a:r>
              <a:rPr lang="en-US" sz="3800" smtClean="0"/>
              <a:t>Conclusion 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2800"/>
            </a:pPr>
            <a:r>
              <a:rPr lang="en-US" sz="3800" smtClean="0"/>
              <a:t>Suggestion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2800"/>
            </a:pPr>
            <a:r>
              <a:rPr lang="en-US" sz="3800" smtClean="0"/>
              <a:t>References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ts val="2800"/>
            </a:pPr>
            <a:endParaRPr lang="en-US" dirty="0"/>
          </a:p>
        </p:txBody>
      </p:sp>
      <p:sp>
        <p:nvSpPr>
          <p:cNvPr id="8" name="Google Shape;59;p2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3241666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 smtClean="0">
                <a:latin typeface="+mn-lt"/>
              </a:rPr>
              <a:t>Content</a:t>
            </a:r>
            <a:endParaRPr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83;p6">
            <a:extLst>
              <a:ext uri="{FF2B5EF4-FFF2-40B4-BE49-F238E27FC236}">
                <a16:creationId xmlns:a16="http://schemas.microsoft.com/office/drawing/2014/main" id="{3992BC69-B1ED-915E-50C5-F08B0FB344C5}"/>
              </a:ext>
            </a:extLst>
          </p:cNvPr>
          <p:cNvSpPr txBox="1">
            <a:spLocks/>
          </p:cNvSpPr>
          <p:nvPr/>
        </p:nvSpPr>
        <p:spPr>
          <a:xfrm>
            <a:off x="290966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dirty="0"/>
              <a:t>Results and Discussion cont.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55664-86E5-FBD5-0B93-5CEB06199009}"/>
              </a:ext>
            </a:extLst>
          </p:cNvPr>
          <p:cNvSpPr txBox="1"/>
          <p:nvPr/>
        </p:nvSpPr>
        <p:spPr>
          <a:xfrm>
            <a:off x="471387" y="1114696"/>
            <a:ext cx="621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Intermodal Length (cm)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1B6FF9-66C9-544C-F18F-8C61B43A81EE}"/>
              </a:ext>
            </a:extLst>
          </p:cNvPr>
          <p:cNvGrpSpPr/>
          <p:nvPr/>
        </p:nvGrpSpPr>
        <p:grpSpPr>
          <a:xfrm>
            <a:off x="8395933" y="989381"/>
            <a:ext cx="1746913" cy="773850"/>
            <a:chOff x="10321460" y="191898"/>
            <a:chExt cx="1746913" cy="773850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45AB49-DFF9-3F05-CD17-C882E5ACD13D}"/>
                </a:ext>
              </a:extLst>
            </p:cNvPr>
            <p:cNvSpPr/>
            <p:nvPr/>
          </p:nvSpPr>
          <p:spPr>
            <a:xfrm>
              <a:off x="10321460" y="191898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&lt; 0.05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71379D-D5CF-603A-7BC2-7A5FE5409130}"/>
                </a:ext>
              </a:extLst>
            </p:cNvPr>
            <p:cNvSpPr/>
            <p:nvPr/>
          </p:nvSpPr>
          <p:spPr>
            <a:xfrm>
              <a:off x="10321460" y="597258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Significant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D8E967-9CDC-D314-2168-F61FD6B28541}"/>
              </a:ext>
            </a:extLst>
          </p:cNvPr>
          <p:cNvGrpSpPr/>
          <p:nvPr/>
        </p:nvGrpSpPr>
        <p:grpSpPr>
          <a:xfrm>
            <a:off x="362072" y="2008979"/>
            <a:ext cx="7554019" cy="3747387"/>
            <a:chOff x="5087337" y="1837548"/>
            <a:chExt cx="5869577" cy="3586385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FE799D0E-D26E-9E17-FF21-46C7E034064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8563968"/>
                </p:ext>
              </p:extLst>
            </p:nvPr>
          </p:nvGraphicFramePr>
          <p:xfrm>
            <a:off x="5087337" y="1837548"/>
            <a:ext cx="5869577" cy="3586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964918-5A0A-13C5-6772-D00E9D3F6463}"/>
                </a:ext>
              </a:extLst>
            </p:cNvPr>
            <p:cNvSpPr txBox="1"/>
            <p:nvPr/>
          </p:nvSpPr>
          <p:spPr>
            <a:xfrm>
              <a:off x="5884828" y="2814577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68DDF1-8B92-4BF2-9BC1-D53564541156}"/>
                </a:ext>
              </a:extLst>
            </p:cNvPr>
            <p:cNvSpPr txBox="1"/>
            <p:nvPr/>
          </p:nvSpPr>
          <p:spPr>
            <a:xfrm>
              <a:off x="6810942" y="2310097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C3C942-C972-272B-6289-45F5D6146B69}"/>
                </a:ext>
              </a:extLst>
            </p:cNvPr>
            <p:cNvSpPr txBox="1"/>
            <p:nvPr/>
          </p:nvSpPr>
          <p:spPr>
            <a:xfrm>
              <a:off x="7622128" y="2473060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4867B1-4836-396E-7E49-253FE5E21DD5}"/>
                </a:ext>
              </a:extLst>
            </p:cNvPr>
            <p:cNvSpPr txBox="1"/>
            <p:nvPr/>
          </p:nvSpPr>
          <p:spPr>
            <a:xfrm>
              <a:off x="8540230" y="2445245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1E417A-4525-A47C-E386-167B0383E905}"/>
                </a:ext>
              </a:extLst>
            </p:cNvPr>
            <p:cNvSpPr txBox="1"/>
            <p:nvPr/>
          </p:nvSpPr>
          <p:spPr>
            <a:xfrm>
              <a:off x="9426560" y="2486116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BA6684-EC0F-4B5F-0D59-F299CE8E8EFB}"/>
                </a:ext>
              </a:extLst>
            </p:cNvPr>
            <p:cNvSpPr txBox="1"/>
            <p:nvPr/>
          </p:nvSpPr>
          <p:spPr>
            <a:xfrm>
              <a:off x="10311095" y="2395297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4A3E98-2A74-14D2-CE13-035CCB6EB4BB}"/>
              </a:ext>
            </a:extLst>
          </p:cNvPr>
          <p:cNvSpPr txBox="1"/>
          <p:nvPr/>
        </p:nvSpPr>
        <p:spPr>
          <a:xfrm>
            <a:off x="8001000" y="2591767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Significant difference see in between RPM (T1) with APM with saw dust (T5)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Except these two, others show  no show significant difference</a:t>
            </a:r>
          </a:p>
        </p:txBody>
      </p:sp>
    </p:spTree>
    <p:extLst>
      <p:ext uri="{BB962C8B-B14F-4D97-AF65-F5344CB8AC3E}">
        <p14:creationId xmlns:p14="http://schemas.microsoft.com/office/powerpoint/2010/main" val="15289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9;p8">
            <a:extLst>
              <a:ext uri="{FF2B5EF4-FFF2-40B4-BE49-F238E27FC236}">
                <a16:creationId xmlns:a16="http://schemas.microsoft.com/office/drawing/2014/main" id="{3CC21AE8-16A4-2C56-1E58-1CDC5A4A9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920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u="sng" dirty="0">
                <a:latin typeface="+mn-lt"/>
              </a:rPr>
              <a:t>Results and Discussion cont.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D268B-00AC-5EEB-BE2C-9B13C57574C8}"/>
              </a:ext>
            </a:extLst>
          </p:cNvPr>
          <p:cNvSpPr txBox="1"/>
          <p:nvPr/>
        </p:nvSpPr>
        <p:spPr>
          <a:xfrm>
            <a:off x="522771" y="1098644"/>
            <a:ext cx="52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Shoot Dry Weight (g)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1F41C-6AA7-EA19-4372-B9680801CE01}"/>
              </a:ext>
            </a:extLst>
          </p:cNvPr>
          <p:cNvSpPr txBox="1"/>
          <p:nvPr/>
        </p:nvSpPr>
        <p:spPr>
          <a:xfrm>
            <a:off x="7373471" y="1069444"/>
            <a:ext cx="52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Root Dry Weight (g)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45216D-E817-EC26-4780-8BD2BBDA097B}"/>
              </a:ext>
            </a:extLst>
          </p:cNvPr>
          <p:cNvGrpSpPr/>
          <p:nvPr/>
        </p:nvGrpSpPr>
        <p:grpSpPr>
          <a:xfrm>
            <a:off x="5231923" y="1098644"/>
            <a:ext cx="2121089" cy="716354"/>
            <a:chOff x="9608024" y="279933"/>
            <a:chExt cx="2121089" cy="716354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956DCB-367D-861E-0868-3E11ECA04628}"/>
                </a:ext>
              </a:extLst>
            </p:cNvPr>
            <p:cNvSpPr/>
            <p:nvPr/>
          </p:nvSpPr>
          <p:spPr>
            <a:xfrm>
              <a:off x="9982200" y="279933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&gt; 0.05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65FAA6-E583-756E-6EB3-423621C163A6}"/>
                </a:ext>
              </a:extLst>
            </p:cNvPr>
            <p:cNvSpPr/>
            <p:nvPr/>
          </p:nvSpPr>
          <p:spPr>
            <a:xfrm>
              <a:off x="9608024" y="661402"/>
              <a:ext cx="2121089" cy="334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 Significant</a:t>
              </a: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7D0A031-2839-9BE4-6955-D57090D08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565254"/>
              </p:ext>
            </p:extLst>
          </p:nvPr>
        </p:nvGraphicFramePr>
        <p:xfrm>
          <a:off x="6101695" y="1974134"/>
          <a:ext cx="5915144" cy="385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7077052" y="3375748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61B56-E09A-B264-D1F3-1E7756C49747}"/>
              </a:ext>
            </a:extLst>
          </p:cNvPr>
          <p:cNvSpPr txBox="1"/>
          <p:nvPr/>
        </p:nvSpPr>
        <p:spPr>
          <a:xfrm>
            <a:off x="7982914" y="3556800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B654E-B5AC-BFFB-E8EB-15E4B452159B}"/>
              </a:ext>
            </a:extLst>
          </p:cNvPr>
          <p:cNvSpPr txBox="1"/>
          <p:nvPr/>
        </p:nvSpPr>
        <p:spPr>
          <a:xfrm>
            <a:off x="8760542" y="2541385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2BCA42-FC31-2E68-795E-4C5EB405D0B6}"/>
              </a:ext>
            </a:extLst>
          </p:cNvPr>
          <p:cNvSpPr txBox="1"/>
          <p:nvPr/>
        </p:nvSpPr>
        <p:spPr>
          <a:xfrm>
            <a:off x="9575936" y="2541385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8EC4D-05F4-D1ED-442D-BDF61DEC54F0}"/>
              </a:ext>
            </a:extLst>
          </p:cNvPr>
          <p:cNvSpPr txBox="1"/>
          <p:nvPr/>
        </p:nvSpPr>
        <p:spPr>
          <a:xfrm>
            <a:off x="10484129" y="3512058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FABBA1-A1D3-ED36-8A0F-E5DC2E33EF2E}"/>
              </a:ext>
            </a:extLst>
          </p:cNvPr>
          <p:cNvSpPr txBox="1"/>
          <p:nvPr/>
        </p:nvSpPr>
        <p:spPr>
          <a:xfrm>
            <a:off x="11279909" y="2722437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257745"/>
              </p:ext>
            </p:extLst>
          </p:nvPr>
        </p:nvGraphicFramePr>
        <p:xfrm>
          <a:off x="195735" y="1968849"/>
          <a:ext cx="5869103" cy="385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1264289" y="3495689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2100206" y="2360332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2940396" y="2326672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3706833" y="2662405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4528710" y="3556801"/>
            <a:ext cx="605597" cy="31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46A982-0225-6C66-8B2A-0A7AF482FBE8}"/>
              </a:ext>
            </a:extLst>
          </p:cNvPr>
          <p:cNvSpPr txBox="1"/>
          <p:nvPr/>
        </p:nvSpPr>
        <p:spPr>
          <a:xfrm>
            <a:off x="5313460" y="2671470"/>
            <a:ext cx="619996" cy="36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783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3043" y="650638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9;p8"/>
          <p:cNvSpPr txBox="1">
            <a:spLocks noGrp="1"/>
          </p:cNvSpPr>
          <p:nvPr>
            <p:ph type="title"/>
          </p:nvPr>
        </p:nvSpPr>
        <p:spPr>
          <a:xfrm>
            <a:off x="290966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Results and Discussion Cont.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653BD-CD97-1B57-06BF-BC92D6F70B0F}"/>
              </a:ext>
            </a:extLst>
          </p:cNvPr>
          <p:cNvSpPr txBox="1"/>
          <p:nvPr/>
        </p:nvSpPr>
        <p:spPr>
          <a:xfrm>
            <a:off x="408507" y="1194278"/>
            <a:ext cx="500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Root Volume (ml)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101CC-D78A-2732-D11E-765F88B77751}"/>
              </a:ext>
            </a:extLst>
          </p:cNvPr>
          <p:cNvSpPr txBox="1"/>
          <p:nvPr/>
        </p:nvSpPr>
        <p:spPr>
          <a:xfrm>
            <a:off x="7550830" y="1136791"/>
            <a:ext cx="52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Root Length (cm)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FCC31F-9EE4-CB63-24DF-5A56C9A1534C}"/>
              </a:ext>
            </a:extLst>
          </p:cNvPr>
          <p:cNvGrpSpPr/>
          <p:nvPr/>
        </p:nvGrpSpPr>
        <p:grpSpPr>
          <a:xfrm>
            <a:off x="5035456" y="994460"/>
            <a:ext cx="2121089" cy="716354"/>
            <a:chOff x="9608024" y="279933"/>
            <a:chExt cx="2121089" cy="716354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50D17A-EDA5-FD4B-B827-25269E473F2D}"/>
                </a:ext>
              </a:extLst>
            </p:cNvPr>
            <p:cNvSpPr/>
            <p:nvPr/>
          </p:nvSpPr>
          <p:spPr>
            <a:xfrm>
              <a:off x="9982200" y="279933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&gt; 0.05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B6BAFC-6D38-ECCE-677A-38EE2AD0B06F}"/>
                </a:ext>
              </a:extLst>
            </p:cNvPr>
            <p:cNvSpPr/>
            <p:nvPr/>
          </p:nvSpPr>
          <p:spPr>
            <a:xfrm>
              <a:off x="9608024" y="661402"/>
              <a:ext cx="2121089" cy="334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 Significant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58143-88BA-ECF8-54B0-E7DA5B8BB2F8}"/>
              </a:ext>
            </a:extLst>
          </p:cNvPr>
          <p:cNvGrpSpPr/>
          <p:nvPr/>
        </p:nvGrpSpPr>
        <p:grpSpPr>
          <a:xfrm>
            <a:off x="183792" y="2052485"/>
            <a:ext cx="5951623" cy="3781587"/>
            <a:chOff x="1498787" y="2052485"/>
            <a:chExt cx="5951623" cy="3781587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D90C1DB5-8F75-63CE-120A-E9FE4B4FF1B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4723722"/>
                </p:ext>
              </p:extLst>
            </p:nvPr>
          </p:nvGraphicFramePr>
          <p:xfrm>
            <a:off x="1498787" y="2052485"/>
            <a:ext cx="5951623" cy="37815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A8F8E8-FC41-BE99-B130-E8C2FB9EFFD2}"/>
                </a:ext>
              </a:extLst>
            </p:cNvPr>
            <p:cNvSpPr txBox="1"/>
            <p:nvPr/>
          </p:nvSpPr>
          <p:spPr>
            <a:xfrm>
              <a:off x="2442729" y="2891794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762AC1-947B-8C76-78B9-BBAC0BA36B6E}"/>
                </a:ext>
              </a:extLst>
            </p:cNvPr>
            <p:cNvSpPr txBox="1"/>
            <p:nvPr/>
          </p:nvSpPr>
          <p:spPr>
            <a:xfrm>
              <a:off x="3302541" y="306406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7D78C7-E2EC-A021-7BA5-7B708A09AAAF}"/>
                </a:ext>
              </a:extLst>
            </p:cNvPr>
            <p:cNvSpPr txBox="1"/>
            <p:nvPr/>
          </p:nvSpPr>
          <p:spPr>
            <a:xfrm>
              <a:off x="4144828" y="2600396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EB1E13-1F7C-5A0D-0401-0C65AC31DF75}"/>
                </a:ext>
              </a:extLst>
            </p:cNvPr>
            <p:cNvSpPr txBox="1"/>
            <p:nvPr/>
          </p:nvSpPr>
          <p:spPr>
            <a:xfrm>
              <a:off x="5003900" y="2755008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564A5-7EFD-9A90-7AD7-4997FB10EE11}"/>
                </a:ext>
              </a:extLst>
            </p:cNvPr>
            <p:cNvSpPr txBox="1"/>
            <p:nvPr/>
          </p:nvSpPr>
          <p:spPr>
            <a:xfrm>
              <a:off x="5854044" y="344579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224EA6-A8C8-D047-13BD-B31C0900A211}"/>
                </a:ext>
              </a:extLst>
            </p:cNvPr>
            <p:cNvSpPr txBox="1"/>
            <p:nvPr/>
          </p:nvSpPr>
          <p:spPr>
            <a:xfrm>
              <a:off x="6721455" y="279555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942B5-60E1-4B9A-781F-8C3A945B23B4}"/>
              </a:ext>
            </a:extLst>
          </p:cNvPr>
          <p:cNvGrpSpPr/>
          <p:nvPr/>
        </p:nvGrpSpPr>
        <p:grpSpPr>
          <a:xfrm>
            <a:off x="6284653" y="2035266"/>
            <a:ext cx="5794095" cy="3798806"/>
            <a:chOff x="207720" y="1861094"/>
            <a:chExt cx="5794095" cy="3798806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5E675AA4-4225-767D-C0C2-B49761E9BE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1960852"/>
                </p:ext>
              </p:extLst>
            </p:nvPr>
          </p:nvGraphicFramePr>
          <p:xfrm>
            <a:off x="207720" y="1861094"/>
            <a:ext cx="5794095" cy="37988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DC4397-A62F-A21D-8D26-3839590FE036}"/>
                </a:ext>
              </a:extLst>
            </p:cNvPr>
            <p:cNvSpPr txBox="1"/>
            <p:nvPr/>
          </p:nvSpPr>
          <p:spPr>
            <a:xfrm>
              <a:off x="1084746" y="217886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6AD313-484B-64A3-8774-0C5BC38676DC}"/>
                </a:ext>
              </a:extLst>
            </p:cNvPr>
            <p:cNvSpPr txBox="1"/>
            <p:nvPr/>
          </p:nvSpPr>
          <p:spPr>
            <a:xfrm>
              <a:off x="1924833" y="217886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3FDEFD-D6E7-4360-E982-B1909395A4B9}"/>
                </a:ext>
              </a:extLst>
            </p:cNvPr>
            <p:cNvSpPr txBox="1"/>
            <p:nvPr/>
          </p:nvSpPr>
          <p:spPr>
            <a:xfrm>
              <a:off x="2748441" y="2705224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898C5D-4223-0DC8-1D55-7C8A075A90B3}"/>
                </a:ext>
              </a:extLst>
            </p:cNvPr>
            <p:cNvSpPr txBox="1"/>
            <p:nvPr/>
          </p:nvSpPr>
          <p:spPr>
            <a:xfrm>
              <a:off x="3601618" y="2786592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F4400-B1F0-1C4B-C017-795335CDDAEB}"/>
                </a:ext>
              </a:extLst>
            </p:cNvPr>
            <p:cNvSpPr txBox="1"/>
            <p:nvPr/>
          </p:nvSpPr>
          <p:spPr>
            <a:xfrm>
              <a:off x="4446739" y="2871265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EC490B-23FE-C25B-D74B-7E40C4E69908}"/>
                </a:ext>
              </a:extLst>
            </p:cNvPr>
            <p:cNvSpPr txBox="1"/>
            <p:nvPr/>
          </p:nvSpPr>
          <p:spPr>
            <a:xfrm>
              <a:off x="5269310" y="2621380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9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119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9;p8"/>
          <p:cNvSpPr txBox="1">
            <a:spLocks noGrp="1"/>
          </p:cNvSpPr>
          <p:nvPr>
            <p:ph type="title"/>
          </p:nvPr>
        </p:nvSpPr>
        <p:spPr>
          <a:xfrm>
            <a:off x="290966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Results and Discussion Cont.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48E88-1421-1966-ACA4-0ADF418971E6}"/>
              </a:ext>
            </a:extLst>
          </p:cNvPr>
          <p:cNvSpPr txBox="1"/>
          <p:nvPr/>
        </p:nvSpPr>
        <p:spPr>
          <a:xfrm>
            <a:off x="113696" y="1216978"/>
            <a:ext cx="559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Electrical Conductivity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(Micro Siemens)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7809B-7388-F703-6518-E66945ADD536}"/>
              </a:ext>
            </a:extLst>
          </p:cNvPr>
          <p:cNvSpPr txBox="1"/>
          <p:nvPr/>
        </p:nvSpPr>
        <p:spPr>
          <a:xfrm>
            <a:off x="8487810" y="1170811"/>
            <a:ext cx="52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Soil pH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E09DA-63AF-A4F7-46E2-FD22B0A3880A}"/>
              </a:ext>
            </a:extLst>
          </p:cNvPr>
          <p:cNvSpPr txBox="1"/>
          <p:nvPr/>
        </p:nvSpPr>
        <p:spPr>
          <a:xfrm>
            <a:off x="181856" y="5675068"/>
            <a:ext cx="616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EC value, RPM mixture is high in fourth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 the time, EC level decrease every treatment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CC46B-C862-4049-F513-B754E8C2AC01}"/>
              </a:ext>
            </a:extLst>
          </p:cNvPr>
          <p:cNvSpPr txBox="1"/>
          <p:nvPr/>
        </p:nvSpPr>
        <p:spPr>
          <a:xfrm>
            <a:off x="6095999" y="5597972"/>
            <a:ext cx="5943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Slightly change can be see in every treatment along with time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428099"/>
              </p:ext>
            </p:extLst>
          </p:nvPr>
        </p:nvGraphicFramePr>
        <p:xfrm>
          <a:off x="113696" y="2133965"/>
          <a:ext cx="5946283" cy="354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709695"/>
              </p:ext>
            </p:extLst>
          </p:nvPr>
        </p:nvGraphicFramePr>
        <p:xfrm>
          <a:off x="6128139" y="2133965"/>
          <a:ext cx="6011079" cy="354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4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612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9;p8"/>
          <p:cNvSpPr txBox="1">
            <a:spLocks noGrp="1"/>
          </p:cNvSpPr>
          <p:nvPr>
            <p:ph type="title"/>
          </p:nvPr>
        </p:nvSpPr>
        <p:spPr>
          <a:xfrm>
            <a:off x="329675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Results and Discussion Cont.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61768-B3A9-541B-8C41-C2C344FE2492}"/>
              </a:ext>
            </a:extLst>
          </p:cNvPr>
          <p:cNvSpPr txBox="1"/>
          <p:nvPr/>
        </p:nvSpPr>
        <p:spPr>
          <a:xfrm>
            <a:off x="0" y="1191943"/>
            <a:ext cx="405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Total Nitrogen (%)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E9000E-BB9C-B908-BD68-74B5B22170EC}"/>
              </a:ext>
            </a:extLst>
          </p:cNvPr>
          <p:cNvGrpSpPr/>
          <p:nvPr/>
        </p:nvGrpSpPr>
        <p:grpSpPr>
          <a:xfrm>
            <a:off x="3923320" y="1039772"/>
            <a:ext cx="1746913" cy="773850"/>
            <a:chOff x="10321460" y="191898"/>
            <a:chExt cx="1746913" cy="773850"/>
          </a:xfrm>
          <a:noFill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6FE646-4FD0-1A4A-8DAA-B957DEB3F029}"/>
                </a:ext>
              </a:extLst>
            </p:cNvPr>
            <p:cNvSpPr/>
            <p:nvPr/>
          </p:nvSpPr>
          <p:spPr>
            <a:xfrm>
              <a:off x="10321460" y="191898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&lt; 0.05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3F18DB-8D43-43EA-4CFF-9166655076A2}"/>
                </a:ext>
              </a:extLst>
            </p:cNvPr>
            <p:cNvSpPr/>
            <p:nvPr/>
          </p:nvSpPr>
          <p:spPr>
            <a:xfrm>
              <a:off x="10321460" y="597258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Significant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2EFB78-53A3-43B6-7CEE-B17124BC5504}"/>
              </a:ext>
            </a:extLst>
          </p:cNvPr>
          <p:cNvSpPr txBox="1"/>
          <p:nvPr/>
        </p:nvSpPr>
        <p:spPr>
          <a:xfrm>
            <a:off x="5670233" y="1039772"/>
            <a:ext cx="4199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Available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(mg/kg)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1084E5-F586-D2C2-3263-A51121126D22}"/>
              </a:ext>
            </a:extLst>
          </p:cNvPr>
          <p:cNvGrpSpPr/>
          <p:nvPr/>
        </p:nvGrpSpPr>
        <p:grpSpPr>
          <a:xfrm>
            <a:off x="9593553" y="1158648"/>
            <a:ext cx="2121089" cy="716354"/>
            <a:chOff x="9608024" y="279933"/>
            <a:chExt cx="2121089" cy="716354"/>
          </a:xfrm>
          <a:noFill/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751D77-3E8A-347A-AF44-AE7121505575}"/>
                </a:ext>
              </a:extLst>
            </p:cNvPr>
            <p:cNvSpPr/>
            <p:nvPr/>
          </p:nvSpPr>
          <p:spPr>
            <a:xfrm>
              <a:off x="9982200" y="279933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&gt; 0.05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E2C0FB-9327-1373-A2BC-741DDC087186}"/>
                </a:ext>
              </a:extLst>
            </p:cNvPr>
            <p:cNvSpPr/>
            <p:nvPr/>
          </p:nvSpPr>
          <p:spPr>
            <a:xfrm>
              <a:off x="9608024" y="661402"/>
              <a:ext cx="2121089" cy="334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 Significant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031374C-705C-3855-9973-C065C9AF8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692912"/>
              </p:ext>
            </p:extLst>
          </p:nvPr>
        </p:nvGraphicFramePr>
        <p:xfrm>
          <a:off x="112219" y="2012470"/>
          <a:ext cx="5983781" cy="337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70B7378-B23C-477F-13EA-B8F14042A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84453"/>
              </p:ext>
            </p:extLst>
          </p:nvPr>
        </p:nvGraphicFramePr>
        <p:xfrm>
          <a:off x="6336608" y="1993879"/>
          <a:ext cx="5739155" cy="33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D8B5421-3665-1D17-38A1-198CC50019EF}"/>
              </a:ext>
            </a:extLst>
          </p:cNvPr>
          <p:cNvSpPr txBox="1"/>
          <p:nvPr/>
        </p:nvSpPr>
        <p:spPr>
          <a:xfrm>
            <a:off x="112219" y="5466873"/>
            <a:ext cx="1080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T1,T3,T5 don’t show significant among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T2,T4,T6 don’t show significant difference among each other ,T1,T3,T5 which contain cow dung show significant difference again T2,T4,T6 that contain DAP.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6043" y="2316900"/>
            <a:ext cx="617537" cy="34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4861" y="2951775"/>
            <a:ext cx="6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bc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95340" y="2449980"/>
            <a:ext cx="617537" cy="34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37503" y="3099451"/>
            <a:ext cx="6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8007" y="2695528"/>
            <a:ext cx="6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00145" y="3136441"/>
            <a:ext cx="6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5405" y="2795630"/>
            <a:ext cx="5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44523" y="2695528"/>
            <a:ext cx="5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056829" y="2376755"/>
            <a:ext cx="5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817317" y="2598933"/>
            <a:ext cx="5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624457" y="3070068"/>
            <a:ext cx="5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18550" y="2511146"/>
            <a:ext cx="59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2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5218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9;p8"/>
          <p:cNvSpPr txBox="1">
            <a:spLocks noGrp="1"/>
          </p:cNvSpPr>
          <p:nvPr>
            <p:ph type="title"/>
          </p:nvPr>
        </p:nvSpPr>
        <p:spPr>
          <a:xfrm>
            <a:off x="2909660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Results and Discussion Cont.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A67B-3D51-8B5A-7AA4-C9C41F91DAF6}"/>
              </a:ext>
            </a:extLst>
          </p:cNvPr>
          <p:cNvSpPr txBox="1"/>
          <p:nvPr/>
        </p:nvSpPr>
        <p:spPr>
          <a:xfrm>
            <a:off x="138123" y="1098644"/>
            <a:ext cx="7239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Exchangeable Potassium 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(mg/kg)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A1CE9-E639-78E8-35AE-6D1BC572E5CF}"/>
              </a:ext>
            </a:extLst>
          </p:cNvPr>
          <p:cNvSpPr txBox="1"/>
          <p:nvPr/>
        </p:nvSpPr>
        <p:spPr>
          <a:xfrm>
            <a:off x="7378089" y="1224410"/>
            <a:ext cx="52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Carbon (%)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94694E-A3E3-959D-26F4-AD39E11F5983}"/>
              </a:ext>
            </a:extLst>
          </p:cNvPr>
          <p:cNvGrpSpPr/>
          <p:nvPr/>
        </p:nvGrpSpPr>
        <p:grpSpPr>
          <a:xfrm>
            <a:off x="5257000" y="1266139"/>
            <a:ext cx="2121089" cy="716354"/>
            <a:chOff x="9608024" y="279933"/>
            <a:chExt cx="2121089" cy="716354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5540C1-96F6-11A6-E3F8-1CB86FDE8D91}"/>
                </a:ext>
              </a:extLst>
            </p:cNvPr>
            <p:cNvSpPr/>
            <p:nvPr/>
          </p:nvSpPr>
          <p:spPr>
            <a:xfrm>
              <a:off x="9982200" y="279933"/>
              <a:ext cx="1746913" cy="368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 &gt; 0.05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B0100-8A4C-8E06-CFEE-BE5203781170}"/>
                </a:ext>
              </a:extLst>
            </p:cNvPr>
            <p:cNvSpPr/>
            <p:nvPr/>
          </p:nvSpPr>
          <p:spPr>
            <a:xfrm>
              <a:off x="9608024" y="661402"/>
              <a:ext cx="2121089" cy="334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 Significant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397BE3-8F59-8B2F-98E5-B4D3E013CB93}"/>
              </a:ext>
            </a:extLst>
          </p:cNvPr>
          <p:cNvGrpSpPr/>
          <p:nvPr/>
        </p:nvGrpSpPr>
        <p:grpSpPr>
          <a:xfrm>
            <a:off x="138123" y="2236996"/>
            <a:ext cx="6079797" cy="3632581"/>
            <a:chOff x="6086078" y="1830148"/>
            <a:chExt cx="6042989" cy="3865562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85169E0B-20FC-D3CB-5C16-DB59041A38E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900634"/>
                </p:ext>
              </p:extLst>
            </p:nvPr>
          </p:nvGraphicFramePr>
          <p:xfrm>
            <a:off x="6086078" y="1830148"/>
            <a:ext cx="6042989" cy="3865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7CBF41-2515-7FBC-404C-F436E73C399C}"/>
                </a:ext>
              </a:extLst>
            </p:cNvPr>
            <p:cNvSpPr txBox="1"/>
            <p:nvPr/>
          </p:nvSpPr>
          <p:spPr>
            <a:xfrm>
              <a:off x="7054906" y="2395236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505C1-0473-B268-9D32-B91BCDE42A5F}"/>
                </a:ext>
              </a:extLst>
            </p:cNvPr>
            <p:cNvSpPr txBox="1"/>
            <p:nvPr/>
          </p:nvSpPr>
          <p:spPr>
            <a:xfrm>
              <a:off x="7885936" y="2527156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1D205A-987C-91CA-0A38-D371FCDCC5D7}"/>
                </a:ext>
              </a:extLst>
            </p:cNvPr>
            <p:cNvSpPr txBox="1"/>
            <p:nvPr/>
          </p:nvSpPr>
          <p:spPr>
            <a:xfrm>
              <a:off x="8773424" y="2308938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91D53F-0177-C7BC-C304-B602809B029D}"/>
                </a:ext>
              </a:extLst>
            </p:cNvPr>
            <p:cNvSpPr txBox="1"/>
            <p:nvPr/>
          </p:nvSpPr>
          <p:spPr>
            <a:xfrm>
              <a:off x="9667859" y="2487074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1E1B0-6628-F9EC-0116-2804A8269E4C}"/>
                </a:ext>
              </a:extLst>
            </p:cNvPr>
            <p:cNvSpPr txBox="1"/>
            <p:nvPr/>
          </p:nvSpPr>
          <p:spPr>
            <a:xfrm>
              <a:off x="10491942" y="2476440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396452-E74C-B77F-CDD1-C3F1B9FD067A}"/>
                </a:ext>
              </a:extLst>
            </p:cNvPr>
            <p:cNvSpPr txBox="1"/>
            <p:nvPr/>
          </p:nvSpPr>
          <p:spPr>
            <a:xfrm>
              <a:off x="11388445" y="2290883"/>
              <a:ext cx="592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DE2F67C-831A-2783-4DCB-2783C4796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884289"/>
              </p:ext>
            </p:extLst>
          </p:nvPr>
        </p:nvGraphicFramePr>
        <p:xfrm>
          <a:off x="6372670" y="2206250"/>
          <a:ext cx="5688701" cy="366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D7CBF41-2515-7FBC-404C-F436E73C399C}"/>
              </a:ext>
            </a:extLst>
          </p:cNvPr>
          <p:cNvSpPr txBox="1"/>
          <p:nvPr/>
        </p:nvSpPr>
        <p:spPr>
          <a:xfrm>
            <a:off x="7314709" y="3517305"/>
            <a:ext cx="595790" cy="34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505C1-0473-B268-9D32-B91BCDE42A5F}"/>
              </a:ext>
            </a:extLst>
          </p:cNvPr>
          <p:cNvSpPr txBox="1"/>
          <p:nvPr/>
        </p:nvSpPr>
        <p:spPr>
          <a:xfrm>
            <a:off x="8148611" y="3690841"/>
            <a:ext cx="595790" cy="34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1D205A-987C-91CA-0A38-D371FCDCC5D7}"/>
              </a:ext>
            </a:extLst>
          </p:cNvPr>
          <p:cNvSpPr txBox="1"/>
          <p:nvPr/>
        </p:nvSpPr>
        <p:spPr>
          <a:xfrm>
            <a:off x="8919125" y="3065531"/>
            <a:ext cx="595790" cy="34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91D53F-0177-C7BC-C304-B602809B029D}"/>
              </a:ext>
            </a:extLst>
          </p:cNvPr>
          <p:cNvSpPr txBox="1"/>
          <p:nvPr/>
        </p:nvSpPr>
        <p:spPr>
          <a:xfrm>
            <a:off x="9688923" y="3792076"/>
            <a:ext cx="595790" cy="34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1E1B0-6628-F9EC-0116-2804A8269E4C}"/>
              </a:ext>
            </a:extLst>
          </p:cNvPr>
          <p:cNvSpPr txBox="1"/>
          <p:nvPr/>
        </p:nvSpPr>
        <p:spPr>
          <a:xfrm>
            <a:off x="10527235" y="2718459"/>
            <a:ext cx="595790" cy="34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396452-E74C-B77F-CDD1-C3F1B9FD067A}"/>
              </a:ext>
            </a:extLst>
          </p:cNvPr>
          <p:cNvSpPr txBox="1"/>
          <p:nvPr/>
        </p:nvSpPr>
        <p:spPr>
          <a:xfrm>
            <a:off x="11358418" y="2564001"/>
            <a:ext cx="595790" cy="34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556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01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9;p8"/>
          <p:cNvSpPr txBox="1">
            <a:spLocks noGrp="1"/>
          </p:cNvSpPr>
          <p:nvPr>
            <p:ph type="title"/>
          </p:nvPr>
        </p:nvSpPr>
        <p:spPr>
          <a:xfrm>
            <a:off x="4470003" y="240146"/>
            <a:ext cx="3240156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Conclusion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1EF72-8F9E-DDC5-F406-57CF424B01FB}"/>
              </a:ext>
            </a:extLst>
          </p:cNvPr>
          <p:cNvSpPr txBox="1"/>
          <p:nvPr/>
        </p:nvSpPr>
        <p:spPr>
          <a:xfrm>
            <a:off x="468699" y="1404236"/>
            <a:ext cx="11242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/>
              <a:t>Recommended potting mixture by the DEA, Top soil: cow dung: coir dust: sand in 1:1:1:1</a:t>
            </a:r>
            <a:r>
              <a:rPr lang="en-US" sz="2400" dirty="0"/>
              <a:t>, is the best as a nursery potting mixture among the mixture used in terms the growth of </a:t>
            </a:r>
            <a:r>
              <a:rPr lang="en-US" sz="2400" dirty="0" smtClean="0"/>
              <a:t>seedlings</a:t>
            </a:r>
            <a:endParaRPr lang="en-US" sz="2400" dirty="0"/>
          </a:p>
          <a:p>
            <a:pPr algn="just"/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Recommended potting mixture with </a:t>
            </a:r>
            <a:r>
              <a:rPr lang="en-US" sz="2400" b="1" dirty="0"/>
              <a:t>Top soil: coir dust: sand in 2:1:1 and 1g of </a:t>
            </a:r>
            <a:r>
              <a:rPr lang="en-US" sz="2400" b="1" dirty="0" err="1"/>
              <a:t>Diammonium</a:t>
            </a:r>
            <a:r>
              <a:rPr lang="en-US" sz="2400" b="1" dirty="0"/>
              <a:t> phosphate (DAP)/pot </a:t>
            </a:r>
            <a:r>
              <a:rPr lang="en-US" sz="2400" dirty="0"/>
              <a:t>is suitable to enhance early growth of black pepper nursery cutting in the absence of cow </a:t>
            </a:r>
            <a:r>
              <a:rPr lang="en-US" sz="2400" dirty="0" smtClean="0"/>
              <a:t>dung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Alternative recommended potting mixture with </a:t>
            </a:r>
            <a:r>
              <a:rPr lang="en-US" sz="2400" b="1" dirty="0"/>
              <a:t>coir dust</a:t>
            </a:r>
            <a:r>
              <a:rPr lang="en-US" sz="2400" dirty="0"/>
              <a:t>, Alternative potting mixture with </a:t>
            </a:r>
            <a:r>
              <a:rPr lang="en-US" sz="2400" b="1" dirty="0"/>
              <a:t>bio char paddy husk</a:t>
            </a:r>
            <a:r>
              <a:rPr lang="en-US" sz="2400" dirty="0"/>
              <a:t>, Alternative potting mixture with </a:t>
            </a:r>
            <a:r>
              <a:rPr lang="en-US" sz="2400" b="1" dirty="0"/>
              <a:t>decomposed sawdust </a:t>
            </a:r>
            <a:r>
              <a:rPr lang="en-US" sz="2400" dirty="0"/>
              <a:t>are ideal as alternative potting mixture for black pepper nursery plants as cost-effective </a:t>
            </a:r>
            <a:r>
              <a:rPr lang="en-US" sz="2400" dirty="0" smtClean="0"/>
              <a:t>mixtures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3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6782" y="6528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91;p7"/>
          <p:cNvSpPr txBox="1">
            <a:spLocks noGrp="1"/>
          </p:cNvSpPr>
          <p:nvPr>
            <p:ph type="title"/>
          </p:nvPr>
        </p:nvSpPr>
        <p:spPr>
          <a:xfrm>
            <a:off x="4586152" y="30770"/>
            <a:ext cx="3200102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sng" dirty="0">
                <a:latin typeface="+mn-lt"/>
                <a:cs typeface="Arial" panose="020B0604020202020204" pitchFamily="34" charset="0"/>
              </a:rPr>
              <a:t>References</a:t>
            </a:r>
            <a:endParaRPr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6CDCB-83DD-8EF9-2039-C13B2809AD8E}"/>
              </a:ext>
            </a:extLst>
          </p:cNvPr>
          <p:cNvSpPr txBox="1"/>
          <p:nvPr/>
        </p:nvSpPr>
        <p:spPr>
          <a:xfrm>
            <a:off x="375318" y="1056006"/>
            <a:ext cx="114413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Anon, (2018). EAC Stat Book- 2018, Statistics Unit, Department of Export Agriculture. Department of Government Printing, Sri Lanka.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Anon, (2015). Pepper Technical Bulletin no: 04, Department of Export Agriculture. Department of Government Printing, Sri Lanka.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Swarnathilaka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D. B. R.,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Kularathne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R. S.,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Rasika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Nilantha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K. A., (2013). Evaluation of a low cost potting mixture for Black Pepper (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Piper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nigrum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L.). In: proceedings – Annual Symposium on Minor Export Crops- ASMEC (Ed: B.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Marambe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Peradeniya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Sri Lanka., 38-44.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Shantha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K. G. P.,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Samaraweera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D. N., Silva S. I. C.,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Chandrarathna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W. M., (2018). Evaluation pf Different Potting Mixtures for Nursery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Producion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Betel (Piper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betle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L.) stem cuttings. In: proceedings – Annual Symposium of Export Agriculture Crops (Ed: B.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Marambe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Peradeniya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Sri Lanka., 28-35.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Thankamani</a:t>
            </a:r>
            <a:r>
              <a:rPr lang="en-US" sz="2000" dirty="0">
                <a:latin typeface="Calibri" panose="020F0502020204030204" pitchFamily="34" charset="0"/>
              </a:rPr>
              <a:t>, C.K., </a:t>
            </a:r>
            <a:r>
              <a:rPr lang="en-US" sz="2000" dirty="0" err="1">
                <a:latin typeface="Calibri" panose="020F0502020204030204" pitchFamily="34" charset="0"/>
              </a:rPr>
              <a:t>Sirinivasan</a:t>
            </a:r>
            <a:r>
              <a:rPr lang="en-US" sz="2000" dirty="0">
                <a:latin typeface="Calibri" panose="020F0502020204030204" pitchFamily="34" charset="0"/>
              </a:rPr>
              <a:t>, V., Hamza, S., </a:t>
            </a:r>
            <a:r>
              <a:rPr lang="en-US" sz="2000" dirty="0" err="1">
                <a:latin typeface="Calibri" panose="020F0502020204030204" pitchFamily="34" charset="0"/>
              </a:rPr>
              <a:t>Kandiannan</a:t>
            </a:r>
            <a:r>
              <a:rPr lang="en-US" sz="2000" dirty="0">
                <a:latin typeface="Calibri" panose="020F0502020204030204" pitchFamily="34" charset="0"/>
              </a:rPr>
              <a:t>,, K., Mathew, P. A., (2006). Evaluation of nursery mixture for planting material production in black pepper (Piper </a:t>
            </a:r>
            <a:r>
              <a:rPr lang="en-US" sz="2000" dirty="0" err="1">
                <a:latin typeface="Calibri" panose="020F0502020204030204" pitchFamily="34" charset="0"/>
              </a:rPr>
              <a:t>nigrum</a:t>
            </a:r>
            <a:r>
              <a:rPr lang="en-US" sz="2000" dirty="0">
                <a:latin typeface="Calibri" panose="020F0502020204030204" pitchFamily="34" charset="0"/>
              </a:rPr>
              <a:t> L.). Journal of Spices and Aromatic Crops, 16 (2) : 111–114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2A60C5-A4EB-D107-90D3-ADBCCD7BDD10}"/>
              </a:ext>
            </a:extLst>
          </p:cNvPr>
          <p:cNvSpPr/>
          <p:nvPr/>
        </p:nvSpPr>
        <p:spPr>
          <a:xfrm>
            <a:off x="2890378" y="2738530"/>
            <a:ext cx="64112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 You !</a:t>
            </a:r>
          </a:p>
        </p:txBody>
      </p:sp>
    </p:spTree>
    <p:extLst>
      <p:ext uri="{BB962C8B-B14F-4D97-AF65-F5344CB8AC3E}">
        <p14:creationId xmlns:p14="http://schemas.microsoft.com/office/powerpoint/2010/main" val="3211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817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Google Shape;67;p3"/>
          <p:cNvSpPr txBox="1">
            <a:spLocks noGrp="1"/>
          </p:cNvSpPr>
          <p:nvPr>
            <p:ph type="title"/>
          </p:nvPr>
        </p:nvSpPr>
        <p:spPr>
          <a:xfrm>
            <a:off x="3593936" y="118149"/>
            <a:ext cx="454330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Introduction</a:t>
            </a:r>
            <a:endParaRPr u="sng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B81605-C854-4DC5-0CBA-CD939E69EA5E}"/>
              </a:ext>
            </a:extLst>
          </p:cNvPr>
          <p:cNvSpPr txBox="1">
            <a:spLocks/>
          </p:cNvSpPr>
          <p:nvPr/>
        </p:nvSpPr>
        <p:spPr>
          <a:xfrm>
            <a:off x="680620" y="1187504"/>
            <a:ext cx="10830757" cy="291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 Pepper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Piper nigrum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L.) is a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perennial climbing vine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- 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Piperaceae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as “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spices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mostly produced spice in Sri Lanka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can generally be cultivated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&amp; mid country, wet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agro-climate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Pepper is cultivated through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959337"/>
            <a:ext cx="371475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378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846640" y="54485"/>
            <a:ext cx="5103396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Problem statement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CA9620-ECBA-0A14-C2ED-2E84708E632F}"/>
              </a:ext>
            </a:extLst>
          </p:cNvPr>
          <p:cNvSpPr txBox="1">
            <a:spLocks/>
          </p:cNvSpPr>
          <p:nvPr/>
        </p:nvSpPr>
        <p:spPr>
          <a:xfrm>
            <a:off x="337351" y="1233998"/>
            <a:ext cx="11488889" cy="496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  recommended potting media of the nursery for Pepper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soil: sand: cow dung: coir dust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(1:1:1:1)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Pepper planting material producers are looking for an alternate potting mixture due to the expensiveness of cow dung, coir dust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of production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quality  planting materials due to poor quality potting mixtures</a:t>
            </a:r>
          </a:p>
        </p:txBody>
      </p:sp>
      <p:pic>
        <p:nvPicPr>
          <p:cNvPr id="6" name="Picture 6" descr="Image result for Why Emoji Face">
            <a:extLst>
              <a:ext uri="{FF2B5EF4-FFF2-40B4-BE49-F238E27FC236}">
                <a16:creationId xmlns:a16="http://schemas.microsoft.com/office/drawing/2014/main" id="{5F388FEA-CD1A-F949-A9BE-8A80225B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80" y="280355"/>
            <a:ext cx="727773" cy="7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30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2909660" y="429832"/>
            <a:ext cx="6197395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Problem statement Cont.…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432D2C-2E71-D12E-D410-0C4E15436D3D}"/>
              </a:ext>
            </a:extLst>
          </p:cNvPr>
          <p:cNvSpPr txBox="1">
            <a:spLocks/>
          </p:cNvSpPr>
          <p:nvPr/>
        </p:nvSpPr>
        <p:spPr>
          <a:xfrm>
            <a:off x="462915" y="1847413"/>
            <a:ext cx="10515600" cy="323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</a:pPr>
            <a:r>
              <a:rPr lang="en-US" dirty="0" smtClean="0"/>
              <a:t>Need alternates to replace  coir dust and cow dung because it’s difficult to find in some regions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dirty="0" smtClean="0"/>
              <a:t>A previous research has revealed out that </a:t>
            </a:r>
            <a:r>
              <a:rPr lang="en-US" b="1" dirty="0" smtClean="0"/>
              <a:t>Topsoil: Coir dust: Sand</a:t>
            </a:r>
            <a:r>
              <a:rPr lang="en-US" dirty="0" smtClean="0"/>
              <a:t> in ratio </a:t>
            </a:r>
            <a:r>
              <a:rPr lang="en-US" b="1" dirty="0" smtClean="0"/>
              <a:t>2:1:1</a:t>
            </a:r>
            <a:r>
              <a:rPr lang="en-US" dirty="0" smtClean="0"/>
              <a:t> with added phosphate fertilizer (1 g of </a:t>
            </a:r>
            <a:r>
              <a:rPr lang="en-US" dirty="0" err="1" smtClean="0"/>
              <a:t>Diammonium</a:t>
            </a:r>
            <a:r>
              <a:rPr lang="en-US" dirty="0" smtClean="0"/>
              <a:t> phosphate /pot) also effective in the absence of cow dung in the medium</a:t>
            </a:r>
            <a:endParaRPr lang="en-US" dirty="0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AFBD036D-8790-F068-8B4B-DB88AC3E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48" y="341606"/>
            <a:ext cx="768412" cy="10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2071460" y="285289"/>
            <a:ext cx="9282340" cy="89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Objectives</a:t>
            </a:r>
            <a:endParaRPr u="sng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4BC556-D8D1-B223-7648-B11D5CB9EA34}"/>
              </a:ext>
            </a:extLst>
          </p:cNvPr>
          <p:cNvSpPr txBox="1">
            <a:spLocks/>
          </p:cNvSpPr>
          <p:nvPr/>
        </p:nvSpPr>
        <p:spPr>
          <a:xfrm>
            <a:off x="2647406" y="1303021"/>
            <a:ext cx="9448799" cy="403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Objective</a:t>
            </a:r>
          </a:p>
          <a:p>
            <a:pPr algn="just"/>
            <a:r>
              <a:rPr lang="en-US" sz="2400" dirty="0"/>
              <a:t>To find out alternative materials for potting mixtures to overcome unavailability of cow dung, sand and coir dust in black pepper potting </a:t>
            </a:r>
            <a:r>
              <a:rPr lang="en-US" sz="2400" dirty="0" smtClean="0"/>
              <a:t>mixtures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Specific objectives </a:t>
            </a:r>
          </a:p>
          <a:p>
            <a:pPr algn="just"/>
            <a:r>
              <a:rPr lang="en-US" sz="2400" dirty="0"/>
              <a:t>To find out the effectiveness of partially burnt paddy husk (Biochar paddy husk), decomposed sawdust and di-ammonium phosphate as alternative materials for coir dust and cow dung on early growth of black pepper </a:t>
            </a:r>
            <a:r>
              <a:rPr lang="en-US" sz="2400" dirty="0" smtClean="0"/>
              <a:t>plants</a:t>
            </a:r>
            <a:endParaRPr lang="en-US" sz="2400" dirty="0"/>
          </a:p>
          <a:p>
            <a:pPr algn="just"/>
            <a:r>
              <a:rPr lang="en-US" sz="2400" dirty="0"/>
              <a:t>To find out chemical properties of alternative potting mixtures  </a:t>
            </a:r>
          </a:p>
          <a:p>
            <a:r>
              <a:rPr lang="en-US" sz="2400" dirty="0"/>
              <a:t>To overcome problem association with shortage and high cost of cow dung and coir dust in black pepper potting </a:t>
            </a:r>
            <a:r>
              <a:rPr lang="en-US" sz="2400" dirty="0" smtClean="0"/>
              <a:t>mixtures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F609D-1638-821C-13E9-07A1CAE3E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16732"/>
          <a:stretch>
            <a:fillRect/>
          </a:stretch>
        </p:blipFill>
        <p:spPr>
          <a:xfrm rot="5400000">
            <a:off x="-1283864" y="2559994"/>
            <a:ext cx="5188243" cy="26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3288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525356" y="176054"/>
            <a:ext cx="5674062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</a:t>
            </a:r>
            <a:endParaRPr u="sng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758041-05FE-7FB3-BE15-F282A2D322DB}"/>
              </a:ext>
            </a:extLst>
          </p:cNvPr>
          <p:cNvSpPr txBox="1">
            <a:spLocks/>
          </p:cNvSpPr>
          <p:nvPr/>
        </p:nvSpPr>
        <p:spPr>
          <a:xfrm>
            <a:off x="159374" y="1367164"/>
            <a:ext cx="12032626" cy="382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Location of study site -</a:t>
            </a:r>
          </a:p>
          <a:p>
            <a:pPr>
              <a:lnSpc>
                <a:spcPct val="150000"/>
              </a:lnSpc>
            </a:pPr>
            <a:r>
              <a:rPr lang="en-US" dirty="0"/>
              <a:t>Selection of Pepper cuttings</a:t>
            </a:r>
          </a:p>
          <a:p>
            <a:pPr>
              <a:lnSpc>
                <a:spcPct val="150000"/>
              </a:lnSpc>
            </a:pPr>
            <a:r>
              <a:rPr lang="en-US" dirty="0"/>
              <a:t>Preparation of pots and establishment of cuttings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FF4CB-E9FA-400D-EAC9-5FF326E3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r="-1" b="25006"/>
          <a:stretch/>
        </p:blipFill>
        <p:spPr>
          <a:xfrm>
            <a:off x="8460407" y="1897945"/>
            <a:ext cx="3572219" cy="202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4.jpeg">
            <a:extLst>
              <a:ext uri="{FF2B5EF4-FFF2-40B4-BE49-F238E27FC236}">
                <a16:creationId xmlns:a16="http://schemas.microsoft.com/office/drawing/2014/main" id="{4514E8D8-8EBA-FD7F-EBEA-ABB22EA5B8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7157" y="4038941"/>
            <a:ext cx="3572219" cy="237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B8FB83E-96CC-3B82-6C72-60CF94339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879833"/>
              </p:ext>
            </p:extLst>
          </p:nvPr>
        </p:nvGraphicFramePr>
        <p:xfrm>
          <a:off x="431516" y="3631434"/>
          <a:ext cx="6723018" cy="285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4284618" y="1365894"/>
            <a:ext cx="7478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Central Research Station (CRS), </a:t>
            </a:r>
            <a:r>
              <a:rPr lang="en-US" sz="2400" dirty="0" smtClean="0"/>
              <a:t>Department Export Agriculture, </a:t>
            </a:r>
            <a:r>
              <a:rPr lang="en-US" sz="2400" dirty="0" err="1" smtClean="0"/>
              <a:t>Matale</a:t>
            </a:r>
            <a:r>
              <a:rPr lang="en-US" sz="2400" dirty="0" smtClean="0"/>
              <a:t>, Sri Lanka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5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7509" y="651241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75;p5"/>
          <p:cNvSpPr txBox="1">
            <a:spLocks noGrp="1"/>
          </p:cNvSpPr>
          <p:nvPr>
            <p:ph type="title"/>
          </p:nvPr>
        </p:nvSpPr>
        <p:spPr>
          <a:xfrm>
            <a:off x="2909660" y="-2631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</a:t>
            </a:r>
            <a:endParaRPr u="sng" dirty="0">
              <a:latin typeface="+mn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2502D03-F06E-EC02-C4F8-F9D1257D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040123"/>
              </p:ext>
            </p:extLst>
          </p:nvPr>
        </p:nvGraphicFramePr>
        <p:xfrm>
          <a:off x="122778" y="1162631"/>
          <a:ext cx="11207931" cy="539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502D03-F06E-EC02-C4F8-F9D1257D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694711"/>
              </p:ext>
            </p:extLst>
          </p:nvPr>
        </p:nvGraphicFramePr>
        <p:xfrm>
          <a:off x="122778" y="1162631"/>
          <a:ext cx="11207931" cy="539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3451B40-1F35-D560-728D-7D5D816DCE98}"/>
              </a:ext>
            </a:extLst>
          </p:cNvPr>
          <p:cNvSpPr txBox="1"/>
          <p:nvPr/>
        </p:nvSpPr>
        <p:spPr>
          <a:xfrm>
            <a:off x="1943099" y="1561440"/>
            <a:ext cx="101269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Cuttings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established in </a:t>
            </a:r>
            <a:r>
              <a:rPr lang="en-US" sz="2400" dirty="0"/>
              <a:t>8"</a:t>
            </a:r>
            <a:r>
              <a:rPr lang="en-US" sz="2200" dirty="0"/>
              <a:t> length and </a:t>
            </a:r>
            <a:r>
              <a:rPr lang="en-US" sz="2400" dirty="0"/>
              <a:t>5" </a:t>
            </a:r>
            <a:r>
              <a:rPr lang="en-US" sz="2200" dirty="0"/>
              <a:t>width black or transparent</a:t>
            </a:r>
          </a:p>
          <a:p>
            <a:r>
              <a:rPr lang="en-US" sz="2200" dirty="0"/>
              <a:t>   polythene bags with a gauge of </a:t>
            </a:r>
            <a:r>
              <a:rPr lang="en-US" sz="2200" dirty="0" smtClean="0"/>
              <a:t>250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2D6AD-5962-F9EC-9EAF-22175A78FE23}"/>
              </a:ext>
            </a:extLst>
          </p:cNvPr>
          <p:cNvSpPr txBox="1"/>
          <p:nvPr/>
        </p:nvSpPr>
        <p:spPr>
          <a:xfrm>
            <a:off x="1943100" y="3239577"/>
            <a:ext cx="1012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</a:t>
            </a:r>
            <a:r>
              <a:rPr lang="en-US" sz="2200" dirty="0" smtClean="0"/>
              <a:t>- Top </a:t>
            </a:r>
            <a:r>
              <a:rPr lang="en-US" sz="2200" dirty="0"/>
              <a:t>soil, cow dung, sand, coir dust, degraded saw dust, </a:t>
            </a:r>
            <a:r>
              <a:rPr lang="en-US" sz="2200" dirty="0" err="1"/>
              <a:t>diammonium</a:t>
            </a:r>
            <a:r>
              <a:rPr lang="en-US" sz="2200" dirty="0"/>
              <a:t> </a:t>
            </a:r>
            <a:r>
              <a:rPr lang="en-US" sz="2200" dirty="0" smtClean="0"/>
              <a:t> phosphate and </a:t>
            </a:r>
            <a:r>
              <a:rPr lang="en-US" sz="2200" dirty="0"/>
              <a:t>bio char paddy husk required for making potting </a:t>
            </a:r>
            <a:r>
              <a:rPr lang="en-US" sz="2200" dirty="0" smtClean="0"/>
              <a:t>mixtures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B7F70F-D2AE-48F3-B99D-12D0C2E25625}"/>
              </a:ext>
            </a:extLst>
          </p:cNvPr>
          <p:cNvSpPr txBox="1"/>
          <p:nvPr/>
        </p:nvSpPr>
        <p:spPr>
          <a:xfrm>
            <a:off x="1943100" y="4996184"/>
            <a:ext cx="1012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- Cuttings established in the potting mixtures </a:t>
            </a:r>
          </a:p>
          <a:p>
            <a:r>
              <a:rPr lang="en-US" sz="2200" dirty="0"/>
              <a:t>- Planted pots </a:t>
            </a:r>
            <a:r>
              <a:rPr lang="en-US" sz="2200" dirty="0" smtClean="0"/>
              <a:t>placed in a propagator </a:t>
            </a:r>
            <a:r>
              <a:rPr lang="en-US" sz="2200" dirty="0"/>
              <a:t>&amp; maintained 85%-90% humidity and   40%-50% </a:t>
            </a:r>
            <a:r>
              <a:rPr lang="en-US" sz="2200" dirty="0" smtClean="0"/>
              <a:t>sunlight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19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3690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FC179B-E1DC-44DF-B0E4-66A8D350C2BE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5;p5"/>
          <p:cNvSpPr txBox="1">
            <a:spLocks noGrp="1"/>
          </p:cNvSpPr>
          <p:nvPr>
            <p:ph type="title"/>
          </p:nvPr>
        </p:nvSpPr>
        <p:spPr>
          <a:xfrm>
            <a:off x="3251036" y="-16002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+mn-lt"/>
              </a:rPr>
              <a:t>Material and Methods cont.</a:t>
            </a:r>
            <a:endParaRPr u="sng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85E7AF-D128-D67E-D913-5F03FCF8A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6011"/>
              </p:ext>
            </p:extLst>
          </p:nvPr>
        </p:nvGraphicFramePr>
        <p:xfrm>
          <a:off x="281937" y="1291294"/>
          <a:ext cx="11771517" cy="52456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65336">
                  <a:extLst>
                    <a:ext uri="{9D8B030D-6E8A-4147-A177-3AD203B41FA5}">
                      <a16:colId xmlns:a16="http://schemas.microsoft.com/office/drawing/2014/main" val="3963674881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10375436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359792"/>
                    </a:ext>
                  </a:extLst>
                </a:gridCol>
                <a:gridCol w="1985818">
                  <a:extLst>
                    <a:ext uri="{9D8B030D-6E8A-4147-A177-3AD203B41FA5}">
                      <a16:colId xmlns:a16="http://schemas.microsoft.com/office/drawing/2014/main" val="96702003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8058682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235498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84805539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3973269081"/>
                    </a:ext>
                  </a:extLst>
                </a:gridCol>
              </a:tblGrid>
              <a:tr h="189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Top Soil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Coir Dust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Decomposed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Cow dung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Sand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Diammonium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Phosphate (DAP)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Partially burnt Paddy husk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Decomposed Saw dust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0408"/>
                  </a:ext>
                </a:extLst>
              </a:tr>
              <a:tr h="5991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 1  (control1)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19451"/>
                  </a:ext>
                </a:extLst>
              </a:tr>
              <a:tr h="7239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 2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(control 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1g/pot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45747"/>
                  </a:ext>
                </a:extLst>
              </a:tr>
              <a:tr h="451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 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46006"/>
                  </a:ext>
                </a:extLst>
              </a:tr>
              <a:tr h="451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1g/pot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/>
                </a:tc>
                <a:extLst>
                  <a:ext uri="{0D108BD9-81ED-4DB2-BD59-A6C34878D82A}">
                    <a16:rowId xmlns:a16="http://schemas.microsoft.com/office/drawing/2014/main" val="1631498615"/>
                  </a:ext>
                </a:extLst>
              </a:tr>
              <a:tr h="451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 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28420"/>
                  </a:ext>
                </a:extLst>
              </a:tr>
              <a:tr h="4512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 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1g/pot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marL="105986" marR="1059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105986" marR="10598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317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DADE4F-1B72-EF55-C693-2862CA70A0EB}"/>
              </a:ext>
            </a:extLst>
          </p:cNvPr>
          <p:cNvSpPr txBox="1"/>
          <p:nvPr/>
        </p:nvSpPr>
        <p:spPr>
          <a:xfrm>
            <a:off x="3251036" y="621357"/>
            <a:ext cx="693195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  :Materials mixed as parts /volume </a:t>
            </a:r>
          </a:p>
        </p:txBody>
      </p:sp>
    </p:spTree>
    <p:extLst>
      <p:ext uri="{BB962C8B-B14F-4D97-AF65-F5344CB8AC3E}">
        <p14:creationId xmlns:p14="http://schemas.microsoft.com/office/powerpoint/2010/main" val="12604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1845</Words>
  <Application>Microsoft Office PowerPoint</Application>
  <PresentationFormat>Widescreen</PresentationFormat>
  <Paragraphs>379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Iskoola Pota</vt:lpstr>
      <vt:lpstr>Symbol</vt:lpstr>
      <vt:lpstr>Wingdings</vt:lpstr>
      <vt:lpstr>1_Office Theme</vt:lpstr>
      <vt:lpstr>PowerPoint Presentation</vt:lpstr>
      <vt:lpstr>Content</vt:lpstr>
      <vt:lpstr>Introduction</vt:lpstr>
      <vt:lpstr>Problem statement</vt:lpstr>
      <vt:lpstr>Problem statement Cont.…</vt:lpstr>
      <vt:lpstr>Objectives</vt:lpstr>
      <vt:lpstr>Material and Methods</vt:lpstr>
      <vt:lpstr>Material and Methods cont.</vt:lpstr>
      <vt:lpstr>Material and Methods cont.</vt:lpstr>
      <vt:lpstr>Material and Methods cont.</vt:lpstr>
      <vt:lpstr>Material and Methods cont.</vt:lpstr>
      <vt:lpstr>Material and Methods cont.</vt:lpstr>
      <vt:lpstr>Material and Methods cont.</vt:lpstr>
      <vt:lpstr>Material and Methods cont. </vt:lpstr>
      <vt:lpstr>Material and Methods cont. </vt:lpstr>
      <vt:lpstr>Material and Methods</vt:lpstr>
      <vt:lpstr>Material and Methods cont. </vt:lpstr>
      <vt:lpstr>Results and Discussion</vt:lpstr>
      <vt:lpstr>Results and Discussion cont. </vt:lpstr>
      <vt:lpstr>PowerPoint Presentation</vt:lpstr>
      <vt:lpstr>Results and Discussion cont. </vt:lpstr>
      <vt:lpstr>Results and Discussion Cont.</vt:lpstr>
      <vt:lpstr>Results and Discussion Cont.</vt:lpstr>
      <vt:lpstr>Results and Discussion Cont.</vt:lpstr>
      <vt:lpstr>Results and Discussion Cont.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Alternative Organic and Inorganic Potting Mixtures on Early Growth of Black Pepper (Piper nigrum L) Nursery Plants.  </dc:title>
  <dc:creator>Admin</dc:creator>
  <cp:lastModifiedBy>PCnet Computers</cp:lastModifiedBy>
  <cp:revision>63</cp:revision>
  <dcterms:created xsi:type="dcterms:W3CDTF">2022-12-02T06:41:12Z</dcterms:created>
  <dcterms:modified xsi:type="dcterms:W3CDTF">2023-03-06T13:50:36Z</dcterms:modified>
</cp:coreProperties>
</file>