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3" r:id="rId5"/>
    <p:sldId id="260" r:id="rId6"/>
    <p:sldId id="261" r:id="rId7"/>
    <p:sldId id="290" r:id="rId8"/>
    <p:sldId id="291" r:id="rId9"/>
    <p:sldId id="266" r:id="rId10"/>
    <p:sldId id="296" r:id="rId11"/>
    <p:sldId id="283" r:id="rId12"/>
    <p:sldId id="284" r:id="rId13"/>
    <p:sldId id="286" r:id="rId14"/>
    <p:sldId id="285" r:id="rId15"/>
    <p:sldId id="294" r:id="rId16"/>
    <p:sldId id="295" r:id="rId17"/>
    <p:sldId id="297" r:id="rId18"/>
    <p:sldId id="298" r:id="rId19"/>
    <p:sldId id="275" r:id="rId20"/>
    <p:sldId id="288" r:id="rId21"/>
    <p:sldId id="289" r:id="rId22"/>
    <p:sldId id="274" r:id="rId23"/>
    <p:sldId id="276" r:id="rId24"/>
    <p:sldId id="299"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400" b="1" i="0" u="none" strike="noStrike" kern="1200" spc="0" baseline="0">
                <a:solidFill>
                  <a:schemeClr val="tx1"/>
                </a:solidFill>
                <a:latin typeface="+mn-lt"/>
                <a:ea typeface="+mn-ea"/>
                <a:cs typeface="Times New Roman" panose="02020603050405020304" pitchFamily="18" charset="0"/>
              </a:defRPr>
            </a:pPr>
            <a:r>
              <a:rPr lang="en-US" sz="2400" b="1" dirty="0">
                <a:solidFill>
                  <a:schemeClr val="tx1"/>
                </a:solidFill>
                <a:latin typeface="+mn-lt"/>
                <a:cs typeface="Times New Roman" panose="02020603050405020304" pitchFamily="18" charset="0"/>
              </a:rPr>
              <a:t>Present</a:t>
            </a:r>
            <a:r>
              <a:rPr lang="en-US" sz="2400" b="1" baseline="0" dirty="0">
                <a:solidFill>
                  <a:schemeClr val="tx1"/>
                </a:solidFill>
                <a:latin typeface="+mn-lt"/>
                <a:cs typeface="Times New Roman" panose="02020603050405020304" pitchFamily="18" charset="0"/>
              </a:rPr>
              <a:t> Marketing strategy used by SMEs                      </a:t>
            </a:r>
            <a:endParaRPr lang="en-US" sz="2400" b="1" dirty="0">
              <a:solidFill>
                <a:schemeClr val="tx1"/>
              </a:solidFill>
              <a:latin typeface="+mn-lt"/>
              <a:cs typeface="Times New Roman" panose="02020603050405020304" pitchFamily="18" charset="0"/>
            </a:endParaRPr>
          </a:p>
        </c:rich>
      </c:tx>
      <c:layout>
        <c:manualLayout>
          <c:xMode val="edge"/>
          <c:yMode val="edge"/>
          <c:x val="0.13933558969355131"/>
          <c:y val="4.7504410055075191E-3"/>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chemeClr val="tx1"/>
              </a:solidFill>
              <a:latin typeface="+mn-lt"/>
              <a:ea typeface="+mn-ea"/>
              <a:cs typeface="Times New Roman" panose="02020603050405020304" pitchFamily="18" charset="0"/>
            </a:defRPr>
          </a:pPr>
          <a:endParaRPr lang="en-US"/>
        </a:p>
      </c:txPr>
    </c:title>
    <c:autoTitleDeleted val="0"/>
    <c:plotArea>
      <c:layout>
        <c:manualLayout>
          <c:layoutTarget val="inner"/>
          <c:xMode val="edge"/>
          <c:yMode val="edge"/>
          <c:x val="0.15005292773555079"/>
          <c:y val="0.1122080349033977"/>
          <c:w val="0.69689913343732379"/>
          <c:h val="0.73691777173644701"/>
        </c:manualLayout>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dLbl>
              <c:idx val="0"/>
              <c:layout>
                <c:manualLayout>
                  <c:x val="1.5625000000000001E-3"/>
                  <c:y val="-4.6991261873077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AD-4E38-8FA8-6849C8793ABE}"/>
                </c:ext>
              </c:extLst>
            </c:dLbl>
            <c:dLbl>
              <c:idx val="1"/>
              <c:layout>
                <c:manualLayout>
                  <c:x val="-1.5625000000000001E-3"/>
                  <c:y val="-1.17303757547751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AD-4E38-8FA8-6849C8793ABE}"/>
                </c:ext>
              </c:extLst>
            </c:dLbl>
            <c:dLbl>
              <c:idx val="2"/>
              <c:layout>
                <c:manualLayout>
                  <c:x val="4.6874999999998853E-3"/>
                  <c:y val="1.1718749279112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AD-4E38-8FA8-6849C8793A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Marketing</c:v>
                </c:pt>
                <c:pt idx="1">
                  <c:v>Traditional Markting</c:v>
                </c:pt>
                <c:pt idx="2">
                  <c:v>Both Methods</c:v>
                </c:pt>
              </c:strCache>
            </c:strRef>
          </c:cat>
          <c:val>
            <c:numRef>
              <c:f>Sheet1!$B$2:$B$4</c:f>
              <c:numCache>
                <c:formatCode>General</c:formatCode>
                <c:ptCount val="3"/>
                <c:pt idx="0">
                  <c:v>38.5</c:v>
                </c:pt>
                <c:pt idx="1">
                  <c:v>6.6</c:v>
                </c:pt>
                <c:pt idx="2">
                  <c:v>54.9</c:v>
                </c:pt>
              </c:numCache>
            </c:numRef>
          </c:val>
          <c:extLst>
            <c:ext xmlns:c16="http://schemas.microsoft.com/office/drawing/2014/chart" uri="{C3380CC4-5D6E-409C-BE32-E72D297353CC}">
              <c16:uniqueId val="{00000003-F0AD-4E38-8FA8-6849C8793ABE}"/>
            </c:ext>
          </c:extLst>
        </c:ser>
        <c:dLbls>
          <c:dLblPos val="inEnd"/>
          <c:showLegendKey val="0"/>
          <c:showVal val="1"/>
          <c:showCatName val="0"/>
          <c:showSerName val="0"/>
          <c:showPercent val="0"/>
          <c:showBubbleSize val="0"/>
        </c:dLbls>
        <c:gapWidth val="150"/>
        <c:axId val="269783072"/>
        <c:axId val="269781112"/>
      </c:barChart>
      <c:catAx>
        <c:axId val="26978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endParaRPr lang="en-US"/>
          </a:p>
        </c:txPr>
        <c:crossAx val="269781112"/>
        <c:crosses val="autoZero"/>
        <c:auto val="1"/>
        <c:lblAlgn val="ctr"/>
        <c:lblOffset val="100"/>
        <c:noMultiLvlLbl val="0"/>
      </c:catAx>
      <c:valAx>
        <c:axId val="269781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mn-lt"/>
                    <a:ea typeface="+mn-ea"/>
                    <a:cs typeface="Times New Roman" panose="02020603050405020304" pitchFamily="18" charset="0"/>
                  </a:defRPr>
                </a:pPr>
                <a:r>
                  <a:rPr lang="en-US" sz="2000" b="1" i="0" baseline="0" dirty="0">
                    <a:solidFill>
                      <a:schemeClr val="tx1"/>
                    </a:solidFill>
                    <a:effectLst/>
                    <a:latin typeface="+mn-lt"/>
                    <a:cs typeface="Times New Roman" panose="02020603050405020304" pitchFamily="18" charset="0"/>
                  </a:rPr>
                  <a:t>Percentage %</a:t>
                </a:r>
                <a:endParaRPr lang="en-GB" sz="2000" b="1" dirty="0">
                  <a:solidFill>
                    <a:schemeClr val="tx1"/>
                  </a:solidFill>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2000" b="1">
                    <a:solidFill>
                      <a:schemeClr val="tx1"/>
                    </a:solidFill>
                    <a:cs typeface="Times New Roman" panose="02020603050405020304" pitchFamily="18" charset="0"/>
                  </a:defRPr>
                </a:pPr>
                <a:endParaRPr lang="en-GB" sz="2000" b="1" dirty="0">
                  <a:solidFill>
                    <a:schemeClr val="tx1"/>
                  </a:solidFill>
                  <a:latin typeface="+mn-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7830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6786494818445"/>
          <c:y val="0.21611691361137939"/>
          <c:w val="0.64057258858267718"/>
          <c:h val="0.65138640185861196"/>
        </c:manualLayout>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4.2</c:v>
                </c:pt>
                <c:pt idx="1">
                  <c:v>95.8</c:v>
                </c:pt>
              </c:numCache>
            </c:numRef>
          </c:val>
          <c:extLst>
            <c:ext xmlns:c16="http://schemas.microsoft.com/office/drawing/2014/chart" uri="{C3380CC4-5D6E-409C-BE32-E72D297353CC}">
              <c16:uniqueId val="{00000000-F891-4705-A67A-5CE891677CF7}"/>
            </c:ext>
          </c:extLst>
        </c:ser>
        <c:dLbls>
          <c:showLegendKey val="0"/>
          <c:showVal val="0"/>
          <c:showCatName val="0"/>
          <c:showSerName val="0"/>
          <c:showPercent val="0"/>
          <c:showBubbleSize val="0"/>
        </c:dLbls>
        <c:gapWidth val="150"/>
        <c:axId val="269784248"/>
        <c:axId val="269783464"/>
      </c:barChart>
      <c:catAx>
        <c:axId val="269784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269783464"/>
        <c:crosses val="autoZero"/>
        <c:auto val="1"/>
        <c:lblAlgn val="ctr"/>
        <c:lblOffset val="100"/>
        <c:noMultiLvlLbl val="0"/>
      </c:catAx>
      <c:valAx>
        <c:axId val="269783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GB" sz="2000" b="1">
                    <a:solidFill>
                      <a:schemeClr val="tx1"/>
                    </a:solidFill>
                  </a:rPr>
                  <a:t>Percentage %</a:t>
                </a:r>
              </a:p>
            </c:rich>
          </c:tx>
          <c:layout>
            <c:manualLayout>
              <c:xMode val="edge"/>
              <c:yMode val="edge"/>
              <c:x val="3.90625E-2"/>
              <c:y val="0.39524407017445434"/>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784248"/>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79864047479901"/>
          <c:y val="3.3274615136718491E-2"/>
          <c:w val="0.62938486743611433"/>
          <c:h val="0.84856796885985097"/>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Sales</c:v>
                </c:pt>
                <c:pt idx="1">
                  <c:v>Profitability</c:v>
                </c:pt>
                <c:pt idx="2">
                  <c:v>Brand awareness</c:v>
                </c:pt>
                <c:pt idx="3">
                  <c:v>Customer relationship</c:v>
                </c:pt>
                <c:pt idx="4">
                  <c:v>New markert opportunities</c:v>
                </c:pt>
              </c:strCache>
            </c:strRef>
          </c:cat>
          <c:val>
            <c:numRef>
              <c:f>Sheet1!$B$2:$B$6</c:f>
              <c:numCache>
                <c:formatCode>0%</c:formatCode>
                <c:ptCount val="5"/>
                <c:pt idx="0">
                  <c:v>0.85</c:v>
                </c:pt>
                <c:pt idx="1">
                  <c:v>0.72</c:v>
                </c:pt>
                <c:pt idx="2">
                  <c:v>0.81</c:v>
                </c:pt>
                <c:pt idx="3">
                  <c:v>0.65</c:v>
                </c:pt>
                <c:pt idx="4">
                  <c:v>0.62</c:v>
                </c:pt>
              </c:numCache>
            </c:numRef>
          </c:val>
          <c:extLst>
            <c:ext xmlns:c16="http://schemas.microsoft.com/office/drawing/2014/chart" uri="{C3380CC4-5D6E-409C-BE32-E72D297353CC}">
              <c16:uniqueId val="{00000000-2959-468E-A259-BB8D5BD7F581}"/>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Sales</c:v>
                </c:pt>
                <c:pt idx="1">
                  <c:v>Profitability</c:v>
                </c:pt>
                <c:pt idx="2">
                  <c:v>Brand awareness</c:v>
                </c:pt>
                <c:pt idx="3">
                  <c:v>Customer relationship</c:v>
                </c:pt>
                <c:pt idx="4">
                  <c:v>New markert opportunities</c:v>
                </c:pt>
              </c:strCache>
            </c:strRef>
          </c:cat>
          <c:val>
            <c:numRef>
              <c:f>Sheet1!$C$2:$C$6</c:f>
              <c:numCache>
                <c:formatCode>General</c:formatCode>
                <c:ptCount val="5"/>
              </c:numCache>
            </c:numRef>
          </c:val>
          <c:extLst>
            <c:ext xmlns:c16="http://schemas.microsoft.com/office/drawing/2014/chart" uri="{C3380CC4-5D6E-409C-BE32-E72D297353CC}">
              <c16:uniqueId val="{00000001-2959-468E-A259-BB8D5BD7F581}"/>
            </c:ext>
          </c:extLst>
        </c:ser>
        <c:dLbls>
          <c:showLegendKey val="0"/>
          <c:showVal val="1"/>
          <c:showCatName val="0"/>
          <c:showSerName val="0"/>
          <c:showPercent val="0"/>
          <c:showBubbleSize val="0"/>
        </c:dLbls>
        <c:gapWidth val="75"/>
        <c:axId val="431904208"/>
        <c:axId val="431907344"/>
      </c:barChart>
      <c:catAx>
        <c:axId val="43190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31907344"/>
        <c:crosses val="autoZero"/>
        <c:auto val="1"/>
        <c:lblAlgn val="ctr"/>
        <c:lblOffset val="100"/>
        <c:noMultiLvlLbl val="0"/>
      </c:catAx>
      <c:valAx>
        <c:axId val="431907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31904208"/>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A5F230-16DE-4016-A27E-D928F1E32504}" type="slidenum">
              <a:rPr lang="en-GB" smtClean="0"/>
              <a:t>12</a:t>
            </a:fld>
            <a:endParaRPr lang="en-GB"/>
          </a:p>
        </p:txBody>
      </p:sp>
    </p:spTree>
    <p:extLst>
      <p:ext uri="{BB962C8B-B14F-4D97-AF65-F5344CB8AC3E}">
        <p14:creationId xmlns:p14="http://schemas.microsoft.com/office/powerpoint/2010/main" val="242526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418729" y="1821233"/>
            <a:ext cx="11354539" cy="2050727"/>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4800" dirty="0">
                <a:solidFill>
                  <a:schemeClr val="tx1">
                    <a:lumMod val="95000"/>
                    <a:lumOff val="5000"/>
                  </a:schemeClr>
                </a:solidFill>
              </a:rPr>
              <a:t>Impact of Digital Marketing on the Performance of SMEs: </a:t>
            </a:r>
            <a:r>
              <a:rPr lang="en-US" sz="4800" b="0" dirty="0">
                <a:solidFill>
                  <a:schemeClr val="tx1">
                    <a:lumMod val="95000"/>
                    <a:lumOff val="5000"/>
                  </a:schemeClr>
                </a:solidFill>
              </a:rPr>
              <a:t>Special Reference to Kandy District</a:t>
            </a:r>
          </a:p>
        </p:txBody>
      </p:sp>
      <p:sp>
        <p:nvSpPr>
          <p:cNvPr id="3" name="Subtitle 2">
            <a:extLst>
              <a:ext uri="{FF2B5EF4-FFF2-40B4-BE49-F238E27FC236}">
                <a16:creationId xmlns:a16="http://schemas.microsoft.com/office/drawing/2014/main" id="{6C7029D9-45E1-6988-ED36-1DA4288538E8}"/>
              </a:ext>
            </a:extLst>
          </p:cNvPr>
          <p:cNvSpPr>
            <a:spLocks noGrp="1"/>
          </p:cNvSpPr>
          <p:nvPr>
            <p:ph type="subTitle" idx="1"/>
          </p:nvPr>
        </p:nvSpPr>
        <p:spPr>
          <a:xfrm>
            <a:off x="418730" y="4339169"/>
            <a:ext cx="11354538" cy="890063"/>
          </a:xfrm>
          <a:noFill/>
          <a:ln>
            <a:noFill/>
          </a:ln>
        </p:spPr>
        <p:style>
          <a:lnRef idx="2">
            <a:schemeClr val="accent2"/>
          </a:lnRef>
          <a:fillRef idx="1">
            <a:schemeClr val="lt1"/>
          </a:fillRef>
          <a:effectRef idx="0">
            <a:schemeClr val="accent2"/>
          </a:effectRef>
          <a:fontRef idx="minor">
            <a:schemeClr val="dk1"/>
          </a:fontRef>
        </p:style>
        <p:txBody>
          <a:bodyPr/>
          <a:lstStyle/>
          <a:p>
            <a:r>
              <a:rPr lang="en-US" u="sng" dirty="0">
                <a:solidFill>
                  <a:schemeClr val="tx1">
                    <a:lumMod val="65000"/>
                    <a:lumOff val="35000"/>
                  </a:schemeClr>
                </a:solidFill>
              </a:rPr>
              <a:t>MAEK Jayasinghe</a:t>
            </a:r>
            <a:r>
              <a:rPr lang="en-US" u="sng" baseline="30000" dirty="0">
                <a:solidFill>
                  <a:schemeClr val="tx1">
                    <a:lumMod val="65000"/>
                    <a:lumOff val="35000"/>
                  </a:schemeClr>
                </a:solidFill>
              </a:rPr>
              <a:t>1</a:t>
            </a:r>
            <a:r>
              <a:rPr lang="en-US" baseline="30000" dirty="0">
                <a:solidFill>
                  <a:schemeClr val="tx1">
                    <a:lumMod val="65000"/>
                    <a:lumOff val="35000"/>
                  </a:schemeClr>
                </a:solidFill>
              </a:rPr>
              <a:t>*</a:t>
            </a:r>
            <a:r>
              <a:rPr lang="en-US" dirty="0">
                <a:solidFill>
                  <a:schemeClr val="tx1">
                    <a:lumMod val="65000"/>
                    <a:lumOff val="35000"/>
                  </a:schemeClr>
                </a:solidFill>
              </a:rPr>
              <a:t>, DAM De Silva</a:t>
            </a:r>
            <a:r>
              <a:rPr lang="en-US" baseline="30000" dirty="0">
                <a:solidFill>
                  <a:schemeClr val="tx1">
                    <a:lumMod val="65000"/>
                    <a:lumOff val="35000"/>
                  </a:schemeClr>
                </a:solidFill>
              </a:rPr>
              <a:t>1</a:t>
            </a:r>
            <a:r>
              <a:rPr lang="en-US" dirty="0">
                <a:solidFill>
                  <a:schemeClr val="tx1">
                    <a:lumMod val="65000"/>
                    <a:lumOff val="35000"/>
                  </a:schemeClr>
                </a:solidFill>
              </a:rPr>
              <a:t>, SW Gamage</a:t>
            </a:r>
            <a:r>
              <a:rPr lang="en-US" baseline="30000" dirty="0">
                <a:solidFill>
                  <a:schemeClr val="tx1">
                    <a:lumMod val="65000"/>
                    <a:lumOff val="35000"/>
                  </a:schemeClr>
                </a:solidFill>
              </a:rPr>
              <a:t>2</a:t>
            </a: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id="{4B152B19-860D-D292-3F8A-1BA2E3F4049A}"/>
              </a:ext>
            </a:extLst>
          </p:cNvPr>
          <p:cNvSpPr txBox="1">
            <a:spLocks/>
          </p:cNvSpPr>
          <p:nvPr/>
        </p:nvSpPr>
        <p:spPr>
          <a:xfrm>
            <a:off x="418730" y="5353759"/>
            <a:ext cx="11354538" cy="8900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2400" i="1" baseline="30000" dirty="0">
                <a:solidFill>
                  <a:schemeClr val="tx1">
                    <a:lumMod val="65000"/>
                    <a:lumOff val="35000"/>
                  </a:schemeClr>
                </a:solidFill>
              </a:rPr>
              <a:t>1</a:t>
            </a:r>
            <a:r>
              <a:rPr lang="en-US" sz="2400" i="1" dirty="0">
                <a:solidFill>
                  <a:schemeClr val="tx1">
                    <a:lumMod val="65000"/>
                    <a:lumOff val="35000"/>
                  </a:schemeClr>
                </a:solidFill>
              </a:rPr>
              <a:t>Department of Agribusiness Management, Faculty of Agricultural Sciences, Sabaragamuwa University of Sri Lanka</a:t>
            </a:r>
          </a:p>
          <a:p>
            <a:r>
              <a:rPr lang="en-US" sz="2400" i="1" baseline="30000" dirty="0">
                <a:solidFill>
                  <a:schemeClr val="tx1">
                    <a:lumMod val="65000"/>
                    <a:lumOff val="35000"/>
                  </a:schemeClr>
                </a:solidFill>
              </a:rPr>
              <a:t>2</a:t>
            </a:r>
            <a:r>
              <a:rPr lang="en-US" sz="2400" i="1" dirty="0">
                <a:solidFill>
                  <a:schemeClr val="tx1">
                    <a:lumMod val="65000"/>
                    <a:lumOff val="35000"/>
                  </a:schemeClr>
                </a:solidFill>
              </a:rPr>
              <a:t>Chamber of Commerce &amp; Industry of Central Province, Sri Lanka</a:t>
            </a:r>
          </a:p>
        </p:txBody>
      </p:sp>
    </p:spTree>
    <p:extLst>
      <p:ext uri="{BB962C8B-B14F-4D97-AF65-F5344CB8AC3E}">
        <p14:creationId xmlns:p14="http://schemas.microsoft.com/office/powerpoint/2010/main" val="120962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6" y="435713"/>
            <a:ext cx="12192000" cy="403998"/>
          </a:xfrm>
          <a:noFill/>
        </p:spPr>
        <p:txBody>
          <a:bodyPr>
            <a:normAutofit fontScale="90000"/>
          </a:bodyPr>
          <a:lstStyle/>
          <a:p>
            <a:pPr algn="ctr"/>
            <a:r>
              <a:rPr lang="en-GB" sz="2800" b="1" dirty="0"/>
              <a:t>How digital tools help to improve performance</a:t>
            </a:r>
          </a:p>
        </p:txBody>
      </p:sp>
      <p:graphicFrame>
        <p:nvGraphicFramePr>
          <p:cNvPr id="12" name="Chart 11"/>
          <p:cNvGraphicFramePr/>
          <p:nvPr>
            <p:extLst>
              <p:ext uri="{D42A27DB-BD31-4B8C-83A1-F6EECF244321}">
                <p14:modId xmlns:p14="http://schemas.microsoft.com/office/powerpoint/2010/main" val="737232670"/>
              </p:ext>
            </p:extLst>
          </p:nvPr>
        </p:nvGraphicFramePr>
        <p:xfrm>
          <a:off x="884081" y="1138966"/>
          <a:ext cx="9431528" cy="4580068"/>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4278524" y="5938877"/>
            <a:ext cx="4903907" cy="369332"/>
          </a:xfrm>
          <a:prstGeom prst="rect">
            <a:avLst/>
          </a:prstGeom>
        </p:spPr>
        <p:txBody>
          <a:bodyPr wrap="none">
            <a:spAutoFit/>
          </a:bodyPr>
          <a:lstStyle/>
          <a:p>
            <a:r>
              <a:rPr lang="en-US" b="1" i="1" dirty="0">
                <a:latin typeface="Times New Roman" panose="02020603050405020304" pitchFamily="18" charset="0"/>
                <a:cs typeface="Times New Roman" panose="02020603050405020304" pitchFamily="18" charset="0"/>
              </a:rPr>
              <a:t>Figure 1.3 Digital marketing tools use to increase</a:t>
            </a:r>
            <a:endParaRPr lang="en-GB" b="1"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7C471F-5DEC-8C15-CD94-095B9649B231}"/>
              </a:ext>
            </a:extLst>
          </p:cNvPr>
          <p:cNvSpPr>
            <a:spLocks noGrp="1"/>
          </p:cNvSpPr>
          <p:nvPr>
            <p:ph type="sldNum" sz="quarter" idx="12"/>
          </p:nvPr>
        </p:nvSpPr>
        <p:spPr>
          <a:xfrm>
            <a:off x="9344526" y="6492875"/>
            <a:ext cx="2743200" cy="365125"/>
          </a:xfrm>
        </p:spPr>
        <p:txBody>
          <a:bodyPr/>
          <a:lstStyle/>
          <a:p>
            <a:fld id="{48FC179B-E1DC-44DF-B0E4-66A8D350C2BE}" type="slidenum">
              <a:rPr lang="en-US" smtClean="0"/>
              <a:t>10</a:t>
            </a:fld>
            <a:endParaRPr lang="en-US" dirty="0"/>
          </a:p>
        </p:txBody>
      </p:sp>
    </p:spTree>
    <p:extLst>
      <p:ext uri="{BB962C8B-B14F-4D97-AF65-F5344CB8AC3E}">
        <p14:creationId xmlns:p14="http://schemas.microsoft.com/office/powerpoint/2010/main" val="348517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145" y="72813"/>
            <a:ext cx="12192000" cy="400110"/>
          </a:xfrm>
          <a:prstGeom prst="rect">
            <a:avLst/>
          </a:prstGeom>
          <a:noFill/>
        </p:spPr>
        <p:txBody>
          <a:bodyPr wrap="square" rtlCol="0">
            <a:spAutoFit/>
          </a:bodyPr>
          <a:lstStyle/>
          <a:p>
            <a:pPr algn="r"/>
            <a:r>
              <a:rPr lang="en-GB" sz="2000" b="1" dirty="0">
                <a:cs typeface="Times New Roman" panose="02020603050405020304" pitchFamily="18" charset="0"/>
              </a:rPr>
              <a:t>Objective 02</a:t>
            </a:r>
          </a:p>
        </p:txBody>
      </p:sp>
      <p:graphicFrame>
        <p:nvGraphicFramePr>
          <p:cNvPr id="3" name="Table 2"/>
          <p:cNvGraphicFramePr>
            <a:graphicFrameLocks noGrp="1"/>
          </p:cNvGraphicFramePr>
          <p:nvPr>
            <p:extLst>
              <p:ext uri="{D42A27DB-BD31-4B8C-83A1-F6EECF244321}">
                <p14:modId xmlns:p14="http://schemas.microsoft.com/office/powerpoint/2010/main" val="3108874718"/>
              </p:ext>
            </p:extLst>
          </p:nvPr>
        </p:nvGraphicFramePr>
        <p:xfrm>
          <a:off x="168442" y="1088475"/>
          <a:ext cx="11876413" cy="5249326"/>
        </p:xfrm>
        <a:graphic>
          <a:graphicData uri="http://schemas.openxmlformats.org/drawingml/2006/table">
            <a:tbl>
              <a:tblPr/>
              <a:tblGrid>
                <a:gridCol w="3041363">
                  <a:extLst>
                    <a:ext uri="{9D8B030D-6E8A-4147-A177-3AD203B41FA5}">
                      <a16:colId xmlns:a16="http://schemas.microsoft.com/office/drawing/2014/main" val="20000"/>
                    </a:ext>
                  </a:extLst>
                </a:gridCol>
                <a:gridCol w="8125602">
                  <a:extLst>
                    <a:ext uri="{9D8B030D-6E8A-4147-A177-3AD203B41FA5}">
                      <a16:colId xmlns:a16="http://schemas.microsoft.com/office/drawing/2014/main" val="20001"/>
                    </a:ext>
                  </a:extLst>
                </a:gridCol>
                <a:gridCol w="709448">
                  <a:extLst>
                    <a:ext uri="{9D8B030D-6E8A-4147-A177-3AD203B41FA5}">
                      <a16:colId xmlns:a16="http://schemas.microsoft.com/office/drawing/2014/main" val="20002"/>
                    </a:ext>
                  </a:extLst>
                </a:gridCol>
              </a:tblGrid>
              <a:tr h="282022">
                <a:tc gridSpan="2">
                  <a:txBody>
                    <a:bodyPr/>
                    <a:lstStyle/>
                    <a:p>
                      <a:pPr algn="l">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Factor</a:t>
                      </a:r>
                      <a:endParaRPr lang="en-GB" sz="1800" dirty="0">
                        <a:effectLst/>
                        <a:latin typeface="+mn-lt"/>
                        <a:ea typeface="Calibri" panose="020F0502020204030204" pitchFamily="34" charset="0"/>
                        <a:cs typeface="Arial Unicode MS" panose="020B0604020202020204" pitchFamily="34" charset="-128"/>
                      </a:endParaRPr>
                    </a:p>
                  </a:txBody>
                  <a:tcPr marL="40935" marR="4093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hMerge="1">
                  <a:txBody>
                    <a:bodyPr/>
                    <a:lstStyle/>
                    <a:p>
                      <a:pPr>
                        <a:lnSpc>
                          <a:spcPct val="107000"/>
                        </a:lnSpc>
                        <a:spcAft>
                          <a:spcPts val="800"/>
                        </a:spcAft>
                      </a:pPr>
                      <a:endParaRPr lang="en-GB" sz="7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Mean</a:t>
                      </a:r>
                      <a:endParaRPr lang="en-GB" sz="1800" dirty="0">
                        <a:effectLst/>
                        <a:latin typeface="+mn-lt"/>
                        <a:ea typeface="Calibri" panose="020F0502020204030204" pitchFamily="34" charset="0"/>
                        <a:cs typeface="Arial Unicode MS" panose="020B0604020202020204" pitchFamily="34" charset="-128"/>
                      </a:endParaRP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588681">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Relative Advantage </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We switch to digital tools because I, or the company's owners, see the relative advantages of doing so.</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3.85</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690573">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External pressure</a:t>
                      </a:r>
                    </a:p>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 </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External pressure from competitors, suppliers, and customers has driven for Digital Marketing adoption.</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3.54</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588681">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Availability of Resources</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The availability of resources influences our decision to switch from non-digital to digital tool usage.</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3.41</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54340">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Government decisions</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a:effectLst/>
                          <a:latin typeface="+mn-lt"/>
                          <a:ea typeface="Calibri" panose="020F0502020204030204" pitchFamily="34" charset="0"/>
                          <a:cs typeface="Arial Unicode MS" panose="020B0604020202020204" pitchFamily="34" charset="-128"/>
                        </a:rPr>
                        <a:t>The government decisions leads me to shift to digital tools</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3.42</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311090">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Time effectiveness </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Traditional marketing takes more time than online marketing.</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3.54</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425618">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Business Orientation</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We switch from non-digital tools to digital tools because of our business orientation.</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3.58</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588681">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Size of enterprise</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Our decision to use Digital Marketing tools over non-digital tools was influenced by the size of our company.</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3.38</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370146">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Type of products/Services</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Our products can easily sell through digital media platforms other than traditional</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3.43</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316703">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Market trend</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More digital tools are becoming popular on the market.</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3.29</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350769">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Cost effectiveness</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Adopting Digital Marketing is more cost effective than other tools</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3.65</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282022">
                <a:tc>
                  <a:txBody>
                    <a:bodyPr/>
                    <a:lstStyle/>
                    <a:p>
                      <a:pPr>
                        <a:lnSpc>
                          <a:spcPct val="107000"/>
                        </a:lnSpc>
                        <a:spcAft>
                          <a:spcPts val="800"/>
                        </a:spcAft>
                      </a:pPr>
                      <a:r>
                        <a:rPr lang="en-GB" sz="1800" b="1" dirty="0">
                          <a:effectLst/>
                          <a:latin typeface="+mn-lt"/>
                          <a:ea typeface="Calibri" panose="020F0502020204030204" pitchFamily="34" charset="0"/>
                          <a:cs typeface="Arial Unicode MS" panose="020B0604020202020204" pitchFamily="34" charset="-128"/>
                        </a:rPr>
                        <a:t>Preference of customers</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1800" dirty="0">
                          <a:effectLst/>
                          <a:latin typeface="+mn-lt"/>
                          <a:ea typeface="Calibri" panose="020F0502020204030204" pitchFamily="34" charset="0"/>
                          <a:cs typeface="Arial Unicode MS" panose="020B0604020202020204" pitchFamily="34" charset="-128"/>
                        </a:rPr>
                        <a:t>We shifted to digital tools because our customers prefer to make purchases online.</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1800" dirty="0">
                          <a:solidFill>
                            <a:srgbClr val="C00000"/>
                          </a:solidFill>
                          <a:effectLst/>
                          <a:latin typeface="+mn-lt"/>
                          <a:ea typeface="Calibri" panose="020F0502020204030204" pitchFamily="34" charset="0"/>
                          <a:cs typeface="Arial Unicode MS" panose="020B0604020202020204" pitchFamily="34" charset="-128"/>
                        </a:rPr>
                        <a:t>3.51</a:t>
                      </a:r>
                    </a:p>
                  </a:txBody>
                  <a:tcPr marL="40935" marR="409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bl>
          </a:graphicData>
        </a:graphic>
      </p:graphicFrame>
      <p:sp>
        <p:nvSpPr>
          <p:cNvPr id="7" name="Rectangle 6"/>
          <p:cNvSpPr/>
          <p:nvPr/>
        </p:nvSpPr>
        <p:spPr>
          <a:xfrm>
            <a:off x="324852" y="628075"/>
            <a:ext cx="12192000" cy="369332"/>
          </a:xfrm>
          <a:prstGeom prst="rect">
            <a:avLst/>
          </a:prstGeom>
          <a:noFill/>
        </p:spPr>
        <p:txBody>
          <a:bodyPr wrap="square">
            <a:spAutoFit/>
          </a:bodyPr>
          <a:lstStyle/>
          <a:p>
            <a:pPr algn="ctr"/>
            <a:r>
              <a:rPr lang="en-US" b="1" dirty="0">
                <a:latin typeface="+mj-lt"/>
              </a:rPr>
              <a:t>Table 2.1 Results of Factors influencing moving from non-digital tools to digital tools.</a:t>
            </a:r>
            <a:endParaRPr lang="en-GB" b="1" dirty="0">
              <a:latin typeface="+mj-lt"/>
            </a:endParaRPr>
          </a:p>
        </p:txBody>
      </p:sp>
      <p:sp>
        <p:nvSpPr>
          <p:cNvPr id="5" name="Slide Number Placeholder 4">
            <a:extLst>
              <a:ext uri="{FF2B5EF4-FFF2-40B4-BE49-F238E27FC236}">
                <a16:creationId xmlns:a16="http://schemas.microsoft.com/office/drawing/2014/main" id="{54680946-4AFA-CF9E-ADF8-5DB445B68DAD}"/>
              </a:ext>
            </a:extLst>
          </p:cNvPr>
          <p:cNvSpPr>
            <a:spLocks noGrp="1"/>
          </p:cNvSpPr>
          <p:nvPr>
            <p:ph type="sldNum" sz="quarter" idx="12"/>
          </p:nvPr>
        </p:nvSpPr>
        <p:spPr>
          <a:xfrm>
            <a:off x="9448800" y="6519937"/>
            <a:ext cx="2743200" cy="365125"/>
          </a:xfrm>
        </p:spPr>
        <p:txBody>
          <a:bodyPr/>
          <a:lstStyle/>
          <a:p>
            <a:fld id="{48FC179B-E1DC-44DF-B0E4-66A8D350C2BE}" type="slidenum">
              <a:rPr lang="en-US" smtClean="0"/>
              <a:t>11</a:t>
            </a:fld>
            <a:endParaRPr lang="en-US" dirty="0"/>
          </a:p>
        </p:txBody>
      </p:sp>
    </p:spTree>
    <p:extLst>
      <p:ext uri="{BB962C8B-B14F-4D97-AF65-F5344CB8AC3E}">
        <p14:creationId xmlns:p14="http://schemas.microsoft.com/office/powerpoint/2010/main" val="58876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6355" y="484727"/>
            <a:ext cx="8579403" cy="830997"/>
          </a:xfrm>
          <a:prstGeom prst="rect">
            <a:avLst/>
          </a:prstGeom>
          <a:noFill/>
        </p:spPr>
        <p:txBody>
          <a:bodyPr wrap="square">
            <a:spAutoFit/>
          </a:bodyPr>
          <a:lstStyle/>
          <a:p>
            <a:pPr algn="ctr"/>
            <a:r>
              <a:rPr lang="en-US" sz="2400" b="1" dirty="0"/>
              <a:t>Table 2.2 Results of Factors influencing moving from </a:t>
            </a:r>
          </a:p>
          <a:p>
            <a:pPr algn="ctr"/>
            <a:r>
              <a:rPr lang="en-US" sz="2400" b="1" dirty="0"/>
              <a:t>non-digital tools to digital tools.</a:t>
            </a:r>
            <a:endParaRPr lang="en-GB" sz="2400" b="1" dirty="0"/>
          </a:p>
        </p:txBody>
      </p:sp>
      <p:graphicFrame>
        <p:nvGraphicFramePr>
          <p:cNvPr id="12" name="Table 11"/>
          <p:cNvGraphicFramePr>
            <a:graphicFrameLocks noGrp="1"/>
          </p:cNvGraphicFramePr>
          <p:nvPr>
            <p:extLst>
              <p:ext uri="{D42A27DB-BD31-4B8C-83A1-F6EECF244321}">
                <p14:modId xmlns:p14="http://schemas.microsoft.com/office/powerpoint/2010/main" val="2378460684"/>
              </p:ext>
            </p:extLst>
          </p:nvPr>
        </p:nvGraphicFramePr>
        <p:xfrm>
          <a:off x="155523" y="1489188"/>
          <a:ext cx="6238720" cy="4810886"/>
        </p:xfrm>
        <a:graphic>
          <a:graphicData uri="http://schemas.openxmlformats.org/drawingml/2006/table">
            <a:tbl>
              <a:tblPr>
                <a:tableStyleId>{5DA37D80-6434-44D0-A028-1B22A696006F}</a:tableStyleId>
              </a:tblPr>
              <a:tblGrid>
                <a:gridCol w="3462643">
                  <a:extLst>
                    <a:ext uri="{9D8B030D-6E8A-4147-A177-3AD203B41FA5}">
                      <a16:colId xmlns:a16="http://schemas.microsoft.com/office/drawing/2014/main" val="20000"/>
                    </a:ext>
                  </a:extLst>
                </a:gridCol>
                <a:gridCol w="89998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61697">
                  <a:extLst>
                    <a:ext uri="{9D8B030D-6E8A-4147-A177-3AD203B41FA5}">
                      <a16:colId xmlns:a16="http://schemas.microsoft.com/office/drawing/2014/main" val="20003"/>
                    </a:ext>
                  </a:extLst>
                </a:gridCol>
              </a:tblGrid>
              <a:tr h="0">
                <a:tc gridSpan="4">
                  <a:txBody>
                    <a:bodyPr/>
                    <a:lstStyle/>
                    <a:p>
                      <a:pPr algn="ctr">
                        <a:lnSpc>
                          <a:spcPct val="107000"/>
                        </a:lnSpc>
                        <a:spcAft>
                          <a:spcPts val="0"/>
                        </a:spcAft>
                      </a:pPr>
                      <a:r>
                        <a:rPr lang="en-GB" sz="2200" dirty="0">
                          <a:effectLst/>
                        </a:rPr>
                        <a:t> </a:t>
                      </a:r>
                      <a:r>
                        <a:rPr lang="en-GB" sz="2200" b="1" dirty="0">
                          <a:effectLst/>
                        </a:rPr>
                        <a:t>Table 2.2 Binary Logistic Results</a:t>
                      </a:r>
                      <a:endParaRPr lang="en-GB" sz="2200" b="1"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76300">
                <a:tc>
                  <a:txBody>
                    <a:bodyPr/>
                    <a:lstStyle/>
                    <a:p>
                      <a:pPr algn="r">
                        <a:lnSpc>
                          <a:spcPct val="107000"/>
                        </a:lnSpc>
                        <a:spcAft>
                          <a:spcPts val="800"/>
                        </a:spcAft>
                      </a:pPr>
                      <a:r>
                        <a:rPr lang="en-GB" sz="2200" dirty="0">
                          <a:effectLst/>
                        </a:rPr>
                        <a:t> </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b="1" dirty="0">
                          <a:effectLst/>
                        </a:rPr>
                        <a:t>B</a:t>
                      </a:r>
                      <a:endParaRPr lang="en-GB" sz="2200" b="1"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b="1" dirty="0">
                          <a:effectLst/>
                        </a:rPr>
                        <a:t>Sig.</a:t>
                      </a:r>
                      <a:endParaRPr lang="en-GB" sz="2200" b="1"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b="1" dirty="0" err="1">
                          <a:effectLst/>
                        </a:rPr>
                        <a:t>Exp</a:t>
                      </a:r>
                      <a:r>
                        <a:rPr lang="en-GB" sz="2200" b="1" dirty="0">
                          <a:effectLst/>
                        </a:rPr>
                        <a:t>(B)</a:t>
                      </a:r>
                      <a:endParaRPr lang="en-GB" sz="2200" b="1"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en-GB" sz="2200" dirty="0">
                          <a:effectLst/>
                        </a:rPr>
                        <a:t>Relative Advantage</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1.757</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.009</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5.792</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800"/>
                        </a:spcAft>
                      </a:pPr>
                      <a:r>
                        <a:rPr lang="en-GB" sz="2200" dirty="0">
                          <a:effectLst/>
                        </a:rPr>
                        <a:t>External pressure</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.030</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.963</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1.030</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800"/>
                        </a:spcAft>
                      </a:pPr>
                      <a:r>
                        <a:rPr lang="en-GB" sz="2200" dirty="0">
                          <a:effectLst/>
                        </a:rPr>
                        <a:t>Resource availability</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-2.862</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.035</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.057</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800"/>
                        </a:spcAft>
                      </a:pPr>
                      <a:r>
                        <a:rPr lang="en-GB" sz="2200" dirty="0">
                          <a:effectLst/>
                        </a:rPr>
                        <a:t>Government decisions</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.685</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.460</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1.985</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800"/>
                        </a:spcAft>
                      </a:pPr>
                      <a:r>
                        <a:rPr lang="en-GB" sz="2200" dirty="0">
                          <a:effectLst/>
                        </a:rPr>
                        <a:t>Time effectiveness</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1.279</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.041</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3.592</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800"/>
                        </a:spcAft>
                      </a:pPr>
                      <a:r>
                        <a:rPr lang="en-GB" sz="2200" dirty="0">
                          <a:effectLst/>
                        </a:rPr>
                        <a:t>Business orientation</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-1.175</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.107</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.309</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800"/>
                        </a:spcAft>
                      </a:pPr>
                      <a:r>
                        <a:rPr lang="en-GB" sz="2200" dirty="0">
                          <a:effectLst/>
                        </a:rPr>
                        <a:t>Size of enterprise </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.399</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.550</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1.490</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800"/>
                        </a:spcAft>
                      </a:pPr>
                      <a:r>
                        <a:rPr lang="en-GB" sz="2200" dirty="0">
                          <a:effectLst/>
                        </a:rPr>
                        <a:t>Type of products/Services</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.448</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.404</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1.565</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800"/>
                        </a:spcAft>
                      </a:pPr>
                      <a:r>
                        <a:rPr lang="en-GB" sz="2200" dirty="0">
                          <a:effectLst/>
                        </a:rPr>
                        <a:t>Market trends</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1.468</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.148</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4.340</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10"/>
                  </a:ext>
                </a:extLst>
              </a:tr>
              <a:tr h="0">
                <a:tc>
                  <a:txBody>
                    <a:bodyPr/>
                    <a:lstStyle/>
                    <a:p>
                      <a:pPr>
                        <a:lnSpc>
                          <a:spcPct val="107000"/>
                        </a:lnSpc>
                        <a:spcAft>
                          <a:spcPts val="800"/>
                        </a:spcAft>
                      </a:pPr>
                      <a:r>
                        <a:rPr lang="en-GB" sz="2200">
                          <a:effectLst/>
                        </a:rPr>
                        <a:t>Cost effectiveness</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2.100</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solidFill>
                            <a:srgbClr val="FF0000"/>
                          </a:solidFill>
                          <a:effectLst/>
                        </a:rPr>
                        <a:t>.025</a:t>
                      </a:r>
                      <a:endParaRPr lang="en-GB" sz="2200" dirty="0">
                        <a:solidFill>
                          <a:srgbClr val="FF0000"/>
                        </a:solidFill>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8.163</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11"/>
                  </a:ext>
                </a:extLst>
              </a:tr>
              <a:tr h="0">
                <a:tc>
                  <a:txBody>
                    <a:bodyPr/>
                    <a:lstStyle/>
                    <a:p>
                      <a:pPr>
                        <a:lnSpc>
                          <a:spcPct val="107000"/>
                        </a:lnSpc>
                        <a:spcAft>
                          <a:spcPts val="800"/>
                        </a:spcAft>
                      </a:pPr>
                      <a:r>
                        <a:rPr lang="en-GB" sz="2200">
                          <a:effectLst/>
                        </a:rPr>
                        <a:t>Customer buying preference.</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.284</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.696</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1.328</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12"/>
                  </a:ext>
                </a:extLst>
              </a:tr>
              <a:tr h="0">
                <a:tc>
                  <a:txBody>
                    <a:bodyPr/>
                    <a:lstStyle/>
                    <a:p>
                      <a:pPr>
                        <a:lnSpc>
                          <a:spcPct val="107000"/>
                        </a:lnSpc>
                        <a:spcAft>
                          <a:spcPts val="800"/>
                        </a:spcAft>
                      </a:pPr>
                      <a:r>
                        <a:rPr lang="en-GB" sz="2200" dirty="0">
                          <a:effectLst/>
                        </a:rPr>
                        <a:t>Constant</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a:effectLst/>
                        </a:rPr>
                        <a:t>-9.640</a:t>
                      </a:r>
                      <a:endParaRPr lang="en-GB" sz="220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.042</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tc>
                  <a:txBody>
                    <a:bodyPr/>
                    <a:lstStyle/>
                    <a:p>
                      <a:pPr algn="r">
                        <a:lnSpc>
                          <a:spcPct val="107000"/>
                        </a:lnSpc>
                        <a:spcAft>
                          <a:spcPts val="800"/>
                        </a:spcAft>
                      </a:pPr>
                      <a:r>
                        <a:rPr lang="en-GB" sz="2200" dirty="0">
                          <a:effectLst/>
                        </a:rPr>
                        <a:t>.000</a:t>
                      </a: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13"/>
                  </a:ext>
                </a:extLst>
              </a:tr>
            </a:tbl>
          </a:graphicData>
        </a:graphic>
      </p:graphicFrame>
      <p:sp>
        <p:nvSpPr>
          <p:cNvPr id="13" name="Rectangle 12"/>
          <p:cNvSpPr/>
          <p:nvPr/>
        </p:nvSpPr>
        <p:spPr>
          <a:xfrm>
            <a:off x="6526924" y="1990963"/>
            <a:ext cx="5665076" cy="4154984"/>
          </a:xfrm>
          <a:prstGeom prst="rect">
            <a:avLst/>
          </a:prstGeom>
        </p:spPr>
        <p:txBody>
          <a:bodyPr wrap="square">
            <a:spAutoFit/>
          </a:bodyPr>
          <a:lstStyle/>
          <a:p>
            <a:r>
              <a:rPr lang="en-US" sz="2200" dirty="0">
                <a:cs typeface="Times New Roman" panose="02020603050405020304" pitchFamily="18" charset="0"/>
              </a:rPr>
              <a:t>The logistic model for this was specified as follows:</a:t>
            </a:r>
          </a:p>
          <a:p>
            <a:endParaRPr lang="en-US" sz="2200" dirty="0">
              <a:cs typeface="Times New Roman" panose="02020603050405020304" pitchFamily="18" charset="0"/>
            </a:endParaRPr>
          </a:p>
          <a:p>
            <a:pPr algn="ctr"/>
            <a:r>
              <a:rPr lang="en-US" sz="2200" b="1" dirty="0">
                <a:cs typeface="Times New Roman" panose="02020603050405020304" pitchFamily="18" charset="0"/>
              </a:rPr>
              <a:t>L = -9.640** +1.757***X</a:t>
            </a:r>
            <a:r>
              <a:rPr lang="en-US" sz="2200" b="1" baseline="-25000" dirty="0">
                <a:cs typeface="Times New Roman" panose="02020603050405020304" pitchFamily="18" charset="0"/>
              </a:rPr>
              <a:t>1</a:t>
            </a:r>
            <a:r>
              <a:rPr lang="en-US" sz="2200" b="1" dirty="0">
                <a:cs typeface="Times New Roman" panose="02020603050405020304" pitchFamily="18" charset="0"/>
              </a:rPr>
              <a:t> -2.862**X</a:t>
            </a:r>
            <a:r>
              <a:rPr lang="en-US" sz="2200" b="1" baseline="-25000" dirty="0">
                <a:cs typeface="Times New Roman" panose="02020603050405020304" pitchFamily="18" charset="0"/>
              </a:rPr>
              <a:t>2</a:t>
            </a:r>
            <a:r>
              <a:rPr lang="en-US" sz="2200" b="1" dirty="0">
                <a:cs typeface="Times New Roman" panose="02020603050405020304" pitchFamily="18" charset="0"/>
              </a:rPr>
              <a:t> + 2.1** X</a:t>
            </a:r>
            <a:r>
              <a:rPr lang="en-US" sz="2200" b="1" baseline="-25000" dirty="0">
                <a:cs typeface="Times New Roman" panose="02020603050405020304" pitchFamily="18" charset="0"/>
              </a:rPr>
              <a:t>3</a:t>
            </a:r>
            <a:r>
              <a:rPr lang="en-US" sz="2200" b="1" dirty="0">
                <a:cs typeface="Times New Roman" panose="02020603050405020304" pitchFamily="18" charset="0"/>
              </a:rPr>
              <a:t> +1.279**X</a:t>
            </a:r>
            <a:r>
              <a:rPr lang="en-US" sz="2200" b="1" baseline="-25000" dirty="0">
                <a:cs typeface="Times New Roman" panose="02020603050405020304" pitchFamily="18" charset="0"/>
              </a:rPr>
              <a:t>4</a:t>
            </a:r>
          </a:p>
          <a:p>
            <a:endParaRPr lang="en-US" sz="2200" dirty="0">
              <a:cs typeface="Times New Roman" panose="02020603050405020304" pitchFamily="18" charset="0"/>
            </a:endParaRPr>
          </a:p>
          <a:p>
            <a:r>
              <a:rPr lang="en-US" sz="2200" dirty="0">
                <a:cs typeface="Times New Roman" panose="02020603050405020304" pitchFamily="18" charset="0"/>
              </a:rPr>
              <a:t>Li  =Adoption preference </a:t>
            </a:r>
          </a:p>
          <a:p>
            <a:r>
              <a:rPr lang="en-US" sz="2200" dirty="0">
                <a:cs typeface="Times New Roman" panose="02020603050405020304" pitchFamily="18" charset="0"/>
              </a:rPr>
              <a:t>Bi  = Regression coefficient</a:t>
            </a:r>
          </a:p>
          <a:p>
            <a:r>
              <a:rPr lang="en-US" sz="2200" dirty="0">
                <a:cs typeface="Times New Roman" panose="02020603050405020304" pitchFamily="18" charset="0"/>
              </a:rPr>
              <a:t>X</a:t>
            </a:r>
            <a:r>
              <a:rPr lang="en-US" sz="2200" baseline="-25000" dirty="0">
                <a:cs typeface="Times New Roman" panose="02020603050405020304" pitchFamily="18" charset="0"/>
              </a:rPr>
              <a:t>1</a:t>
            </a:r>
            <a:r>
              <a:rPr lang="en-US" sz="2200" dirty="0">
                <a:cs typeface="Times New Roman" panose="02020603050405020304" pitchFamily="18" charset="0"/>
              </a:rPr>
              <a:t>  = Relative Advantage </a:t>
            </a:r>
          </a:p>
          <a:p>
            <a:r>
              <a:rPr lang="en-US" sz="2200" dirty="0">
                <a:cs typeface="Times New Roman" panose="02020603050405020304" pitchFamily="18" charset="0"/>
              </a:rPr>
              <a:t>X</a:t>
            </a:r>
            <a:r>
              <a:rPr lang="en-US" sz="2200" baseline="-25000" dirty="0">
                <a:cs typeface="Times New Roman" panose="02020603050405020304" pitchFamily="18" charset="0"/>
              </a:rPr>
              <a:t>2</a:t>
            </a:r>
            <a:r>
              <a:rPr lang="en-US" sz="2200" dirty="0">
                <a:cs typeface="Times New Roman" panose="02020603050405020304" pitchFamily="18" charset="0"/>
              </a:rPr>
              <a:t>  = Resource availability </a:t>
            </a:r>
          </a:p>
          <a:p>
            <a:r>
              <a:rPr lang="en-US" sz="2200" dirty="0">
                <a:cs typeface="Times New Roman" panose="02020603050405020304" pitchFamily="18" charset="0"/>
              </a:rPr>
              <a:t>X</a:t>
            </a:r>
            <a:r>
              <a:rPr lang="en-US" sz="2200" baseline="-25000" dirty="0">
                <a:cs typeface="Times New Roman" panose="02020603050405020304" pitchFamily="18" charset="0"/>
              </a:rPr>
              <a:t>3</a:t>
            </a:r>
            <a:r>
              <a:rPr lang="en-US" sz="2200" dirty="0">
                <a:cs typeface="Times New Roman" panose="02020603050405020304" pitchFamily="18" charset="0"/>
              </a:rPr>
              <a:t>  = Cost effectiveness</a:t>
            </a:r>
          </a:p>
          <a:p>
            <a:r>
              <a:rPr lang="en-US" sz="2200" dirty="0">
                <a:cs typeface="Times New Roman" panose="02020603050405020304" pitchFamily="18" charset="0"/>
              </a:rPr>
              <a:t>X</a:t>
            </a:r>
            <a:r>
              <a:rPr lang="en-US" sz="2200" baseline="-25000" dirty="0">
                <a:cs typeface="Times New Roman" panose="02020603050405020304" pitchFamily="18" charset="0"/>
              </a:rPr>
              <a:t>4</a:t>
            </a:r>
            <a:r>
              <a:rPr lang="en-US" sz="2200" dirty="0">
                <a:cs typeface="Times New Roman" panose="02020603050405020304" pitchFamily="18" charset="0"/>
              </a:rPr>
              <a:t>  = Time effectiveness</a:t>
            </a:r>
          </a:p>
        </p:txBody>
      </p:sp>
      <p:sp>
        <p:nvSpPr>
          <p:cNvPr id="4" name="Slide Number Placeholder 3">
            <a:extLst>
              <a:ext uri="{FF2B5EF4-FFF2-40B4-BE49-F238E27FC236}">
                <a16:creationId xmlns:a16="http://schemas.microsoft.com/office/drawing/2014/main" id="{4BAC6FF1-CAC8-1A7D-B733-8629CAF75153}"/>
              </a:ext>
            </a:extLst>
          </p:cNvPr>
          <p:cNvSpPr>
            <a:spLocks noGrp="1"/>
          </p:cNvSpPr>
          <p:nvPr>
            <p:ph type="sldNum" sz="quarter" idx="12"/>
          </p:nvPr>
        </p:nvSpPr>
        <p:spPr>
          <a:xfrm>
            <a:off x="9359462" y="6492875"/>
            <a:ext cx="2743200" cy="365125"/>
          </a:xfrm>
        </p:spPr>
        <p:txBody>
          <a:bodyPr/>
          <a:lstStyle/>
          <a:p>
            <a:fld id="{48FC179B-E1DC-44DF-B0E4-66A8D350C2BE}" type="slidenum">
              <a:rPr lang="en-US" smtClean="0"/>
              <a:t>12</a:t>
            </a:fld>
            <a:endParaRPr lang="en-US"/>
          </a:p>
        </p:txBody>
      </p:sp>
    </p:spTree>
    <p:extLst>
      <p:ext uri="{BB962C8B-B14F-4D97-AF65-F5344CB8AC3E}">
        <p14:creationId xmlns:p14="http://schemas.microsoft.com/office/powerpoint/2010/main" val="204353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92" y="267513"/>
            <a:ext cx="12192000" cy="523220"/>
          </a:xfrm>
          <a:prstGeom prst="rect">
            <a:avLst/>
          </a:prstGeom>
          <a:noFill/>
        </p:spPr>
        <p:txBody>
          <a:bodyPr wrap="square">
            <a:spAutoFit/>
          </a:bodyPr>
          <a:lstStyle/>
          <a:p>
            <a:pPr algn="ctr"/>
            <a:r>
              <a:rPr lang="en-US" sz="2800" b="1" u="sng" dirty="0">
                <a:latin typeface="+mj-lt"/>
              </a:rPr>
              <a:t>Test for assumptions in binary logistic regression</a:t>
            </a:r>
            <a:endParaRPr lang="en-GB" sz="2800" b="1" u="sng"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725595172"/>
              </p:ext>
            </p:extLst>
          </p:nvPr>
        </p:nvGraphicFramePr>
        <p:xfrm>
          <a:off x="141892" y="1630680"/>
          <a:ext cx="7170933" cy="4862195"/>
        </p:xfrm>
        <a:graphic>
          <a:graphicData uri="http://schemas.openxmlformats.org/drawingml/2006/table">
            <a:tbl>
              <a:tblPr firstRow="1" firstCol="1" bandRow="1">
                <a:tableStyleId>{D27102A9-8310-4765-A935-A1911B00CA55}</a:tableStyleId>
              </a:tblPr>
              <a:tblGrid>
                <a:gridCol w="3806603">
                  <a:extLst>
                    <a:ext uri="{9D8B030D-6E8A-4147-A177-3AD203B41FA5}">
                      <a16:colId xmlns:a16="http://schemas.microsoft.com/office/drawing/2014/main" val="20000"/>
                    </a:ext>
                  </a:extLst>
                </a:gridCol>
                <a:gridCol w="1682165">
                  <a:extLst>
                    <a:ext uri="{9D8B030D-6E8A-4147-A177-3AD203B41FA5}">
                      <a16:colId xmlns:a16="http://schemas.microsoft.com/office/drawing/2014/main" val="20001"/>
                    </a:ext>
                  </a:extLst>
                </a:gridCol>
                <a:gridCol w="1682165">
                  <a:extLst>
                    <a:ext uri="{9D8B030D-6E8A-4147-A177-3AD203B41FA5}">
                      <a16:colId xmlns:a16="http://schemas.microsoft.com/office/drawing/2014/main" val="20002"/>
                    </a:ext>
                  </a:extLst>
                </a:gridCol>
              </a:tblGrid>
              <a:tr h="317736">
                <a:tc rowSpan="2">
                  <a:txBody>
                    <a:bodyPr/>
                    <a:lstStyle/>
                    <a:p>
                      <a:pPr>
                        <a:lnSpc>
                          <a:spcPct val="107000"/>
                        </a:lnSpc>
                        <a:spcAft>
                          <a:spcPts val="0"/>
                        </a:spcAft>
                      </a:pPr>
                      <a:r>
                        <a:rPr lang="en-GB" sz="2400" b="1" dirty="0">
                          <a:effectLst/>
                          <a:latin typeface="+mj-lt"/>
                        </a:rPr>
                        <a:t>Model</a:t>
                      </a:r>
                      <a:endParaRPr lang="en-GB" sz="2400" b="1" dirty="0">
                        <a:effectLst/>
                        <a:latin typeface="+mj-lt"/>
                        <a:ea typeface="Calibri" panose="020F0502020204030204" pitchFamily="34" charset="0"/>
                        <a:cs typeface="Arial Unicode MS" panose="020B0604020202020204" pitchFamily="34" charset="-128"/>
                      </a:endParaRPr>
                    </a:p>
                  </a:txBody>
                  <a:tcPr marL="68580" marR="68580" marT="0" marB="0"/>
                </a:tc>
                <a:tc gridSpan="2">
                  <a:txBody>
                    <a:bodyPr/>
                    <a:lstStyle/>
                    <a:p>
                      <a:pPr>
                        <a:lnSpc>
                          <a:spcPct val="107000"/>
                        </a:lnSpc>
                        <a:spcAft>
                          <a:spcPts val="0"/>
                        </a:spcAft>
                      </a:pPr>
                      <a:r>
                        <a:rPr lang="en-GB" sz="2400" b="1" dirty="0" err="1">
                          <a:effectLst/>
                          <a:latin typeface="+mj-lt"/>
                        </a:rPr>
                        <a:t>Collinearity</a:t>
                      </a:r>
                      <a:r>
                        <a:rPr lang="en-GB" sz="2400" b="1" dirty="0">
                          <a:effectLst/>
                          <a:latin typeface="+mj-lt"/>
                        </a:rPr>
                        <a:t> Statistics</a:t>
                      </a:r>
                      <a:endParaRPr lang="en-GB" sz="2400" b="1" dirty="0">
                        <a:effectLst/>
                        <a:latin typeface="+mj-lt"/>
                        <a:ea typeface="Calibri" panose="020F0502020204030204" pitchFamily="34" charset="0"/>
                        <a:cs typeface="Arial Unicode MS" panose="020B0604020202020204" pitchFamily="34" charset="-128"/>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317736">
                <a:tc vMerge="1">
                  <a:txBody>
                    <a:bodyPr/>
                    <a:lstStyle/>
                    <a:p>
                      <a:endParaRPr lang="en-GB"/>
                    </a:p>
                  </a:txBody>
                  <a:tcPr/>
                </a:tc>
                <a:tc>
                  <a:txBody>
                    <a:bodyPr/>
                    <a:lstStyle/>
                    <a:p>
                      <a:pPr>
                        <a:lnSpc>
                          <a:spcPct val="107000"/>
                        </a:lnSpc>
                        <a:spcAft>
                          <a:spcPts val="800"/>
                        </a:spcAft>
                      </a:pPr>
                      <a:r>
                        <a:rPr lang="en-GB" sz="2400">
                          <a:effectLst/>
                          <a:latin typeface="+mj-lt"/>
                        </a:rPr>
                        <a:t>Tolerance</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effectLst/>
                          <a:latin typeface="+mj-lt"/>
                        </a:rPr>
                        <a:t>VIF</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1"/>
                  </a:ext>
                </a:extLst>
              </a:tr>
              <a:tr h="317736">
                <a:tc>
                  <a:txBody>
                    <a:bodyPr/>
                    <a:lstStyle/>
                    <a:p>
                      <a:pPr>
                        <a:lnSpc>
                          <a:spcPct val="107000"/>
                        </a:lnSpc>
                        <a:spcAft>
                          <a:spcPts val="800"/>
                        </a:spcAft>
                      </a:pPr>
                      <a:r>
                        <a:rPr lang="en-GB" sz="2400">
                          <a:effectLst/>
                          <a:latin typeface="+mj-lt"/>
                        </a:rPr>
                        <a:t>Relative Advantage</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0.863</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1.159</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2"/>
                  </a:ext>
                </a:extLst>
              </a:tr>
              <a:tr h="317736">
                <a:tc>
                  <a:txBody>
                    <a:bodyPr/>
                    <a:lstStyle/>
                    <a:p>
                      <a:pPr>
                        <a:lnSpc>
                          <a:spcPct val="107000"/>
                        </a:lnSpc>
                        <a:spcAft>
                          <a:spcPts val="800"/>
                        </a:spcAft>
                      </a:pPr>
                      <a:r>
                        <a:rPr lang="en-GB" sz="2400">
                          <a:effectLst/>
                          <a:latin typeface="+mj-lt"/>
                        </a:rPr>
                        <a:t>External pressure</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n-lt"/>
                        </a:rPr>
                        <a:t>0.912</a:t>
                      </a:r>
                      <a:endParaRPr lang="en-GB" sz="2400" dirty="0">
                        <a:solidFill>
                          <a:srgbClr val="C00000"/>
                        </a:solidFill>
                        <a:effectLst/>
                        <a:latin typeface="+mn-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1.097</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3"/>
                  </a:ext>
                </a:extLst>
              </a:tr>
              <a:tr h="317736">
                <a:tc>
                  <a:txBody>
                    <a:bodyPr/>
                    <a:lstStyle/>
                    <a:p>
                      <a:pPr>
                        <a:lnSpc>
                          <a:spcPct val="107000"/>
                        </a:lnSpc>
                        <a:spcAft>
                          <a:spcPts val="800"/>
                        </a:spcAft>
                      </a:pPr>
                      <a:r>
                        <a:rPr lang="en-GB" sz="2400" dirty="0">
                          <a:effectLst/>
                          <a:latin typeface="+mj-lt"/>
                        </a:rPr>
                        <a:t>Resource availability</a:t>
                      </a:r>
                      <a:endParaRPr lang="en-GB" sz="2400" dirty="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0.698</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1.432</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4"/>
                  </a:ext>
                </a:extLst>
              </a:tr>
              <a:tr h="317736">
                <a:tc>
                  <a:txBody>
                    <a:bodyPr/>
                    <a:lstStyle/>
                    <a:p>
                      <a:pPr>
                        <a:lnSpc>
                          <a:spcPct val="107000"/>
                        </a:lnSpc>
                        <a:spcAft>
                          <a:spcPts val="800"/>
                        </a:spcAft>
                      </a:pPr>
                      <a:r>
                        <a:rPr lang="en-GB" sz="2400" dirty="0">
                          <a:effectLst/>
                          <a:latin typeface="+mj-lt"/>
                        </a:rPr>
                        <a:t>Government decisions</a:t>
                      </a:r>
                      <a:endParaRPr lang="en-GB" sz="2400" dirty="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0.627</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1.596</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5"/>
                  </a:ext>
                </a:extLst>
              </a:tr>
              <a:tr h="317736">
                <a:tc>
                  <a:txBody>
                    <a:bodyPr/>
                    <a:lstStyle/>
                    <a:p>
                      <a:pPr>
                        <a:lnSpc>
                          <a:spcPct val="107000"/>
                        </a:lnSpc>
                        <a:spcAft>
                          <a:spcPts val="800"/>
                        </a:spcAft>
                      </a:pPr>
                      <a:r>
                        <a:rPr lang="en-GB" sz="2400" dirty="0">
                          <a:effectLst/>
                          <a:latin typeface="+mj-lt"/>
                        </a:rPr>
                        <a:t>Time effectiveness</a:t>
                      </a:r>
                      <a:endParaRPr lang="en-GB" sz="2400" dirty="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0.867</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1.153</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6"/>
                  </a:ext>
                </a:extLst>
              </a:tr>
              <a:tr h="317736">
                <a:tc>
                  <a:txBody>
                    <a:bodyPr/>
                    <a:lstStyle/>
                    <a:p>
                      <a:pPr>
                        <a:lnSpc>
                          <a:spcPct val="107000"/>
                        </a:lnSpc>
                        <a:spcAft>
                          <a:spcPts val="800"/>
                        </a:spcAft>
                      </a:pPr>
                      <a:r>
                        <a:rPr lang="en-GB" sz="2400">
                          <a:effectLst/>
                          <a:latin typeface="+mj-lt"/>
                        </a:rPr>
                        <a:t>Business orientation.</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0.841</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1.189</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7"/>
                  </a:ext>
                </a:extLst>
              </a:tr>
              <a:tr h="317736">
                <a:tc>
                  <a:txBody>
                    <a:bodyPr/>
                    <a:lstStyle/>
                    <a:p>
                      <a:pPr>
                        <a:lnSpc>
                          <a:spcPct val="107000"/>
                        </a:lnSpc>
                        <a:spcAft>
                          <a:spcPts val="800"/>
                        </a:spcAft>
                      </a:pPr>
                      <a:r>
                        <a:rPr lang="en-GB" sz="2400">
                          <a:effectLst/>
                          <a:latin typeface="+mj-lt"/>
                        </a:rPr>
                        <a:t>Size of enterprise </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0.88</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1.136</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8"/>
                  </a:ext>
                </a:extLst>
              </a:tr>
              <a:tr h="317736">
                <a:tc>
                  <a:txBody>
                    <a:bodyPr/>
                    <a:lstStyle/>
                    <a:p>
                      <a:pPr>
                        <a:lnSpc>
                          <a:spcPct val="107000"/>
                        </a:lnSpc>
                        <a:spcAft>
                          <a:spcPts val="800"/>
                        </a:spcAft>
                      </a:pPr>
                      <a:r>
                        <a:rPr lang="en-GB" sz="2400">
                          <a:effectLst/>
                          <a:latin typeface="+mj-lt"/>
                        </a:rPr>
                        <a:t>Type of products/Services</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0.94</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1.063</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09"/>
                  </a:ext>
                </a:extLst>
              </a:tr>
              <a:tr h="317736">
                <a:tc>
                  <a:txBody>
                    <a:bodyPr/>
                    <a:lstStyle/>
                    <a:p>
                      <a:pPr>
                        <a:lnSpc>
                          <a:spcPct val="107000"/>
                        </a:lnSpc>
                        <a:spcAft>
                          <a:spcPts val="800"/>
                        </a:spcAft>
                      </a:pPr>
                      <a:r>
                        <a:rPr lang="en-GB" sz="2400">
                          <a:effectLst/>
                          <a:latin typeface="+mj-lt"/>
                        </a:rPr>
                        <a:t>Market trends.</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0.919</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1.088</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10"/>
                  </a:ext>
                </a:extLst>
              </a:tr>
              <a:tr h="317736">
                <a:tc>
                  <a:txBody>
                    <a:bodyPr/>
                    <a:lstStyle/>
                    <a:p>
                      <a:pPr>
                        <a:lnSpc>
                          <a:spcPct val="107000"/>
                        </a:lnSpc>
                        <a:spcAft>
                          <a:spcPts val="800"/>
                        </a:spcAft>
                      </a:pPr>
                      <a:r>
                        <a:rPr lang="en-GB" sz="2400">
                          <a:effectLst/>
                          <a:latin typeface="+mj-lt"/>
                        </a:rPr>
                        <a:t>Cost effectiveness</a:t>
                      </a:r>
                      <a:endParaRPr lang="en-GB" sz="240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0.781</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1.281</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11"/>
                  </a:ext>
                </a:extLst>
              </a:tr>
              <a:tr h="317736">
                <a:tc>
                  <a:txBody>
                    <a:bodyPr/>
                    <a:lstStyle/>
                    <a:p>
                      <a:pPr>
                        <a:lnSpc>
                          <a:spcPct val="107000"/>
                        </a:lnSpc>
                        <a:spcAft>
                          <a:spcPts val="0"/>
                        </a:spcAft>
                      </a:pPr>
                      <a:r>
                        <a:rPr lang="en-GB" sz="2400" dirty="0">
                          <a:effectLst/>
                          <a:latin typeface="+mj-lt"/>
                        </a:rPr>
                        <a:t>Customer buying preference</a:t>
                      </a:r>
                      <a:endParaRPr lang="en-GB" sz="2400" dirty="0">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a:solidFill>
                            <a:srgbClr val="C00000"/>
                          </a:solidFill>
                          <a:effectLst/>
                          <a:latin typeface="+mj-lt"/>
                        </a:rPr>
                        <a:t>0.819</a:t>
                      </a:r>
                      <a:endParaRPr lang="en-GB" sz="240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tc>
                  <a:txBody>
                    <a:bodyPr/>
                    <a:lstStyle/>
                    <a:p>
                      <a:pPr>
                        <a:lnSpc>
                          <a:spcPct val="107000"/>
                        </a:lnSpc>
                        <a:spcAft>
                          <a:spcPts val="800"/>
                        </a:spcAft>
                      </a:pPr>
                      <a:r>
                        <a:rPr lang="en-GB" sz="2400" dirty="0">
                          <a:solidFill>
                            <a:srgbClr val="C00000"/>
                          </a:solidFill>
                          <a:effectLst/>
                          <a:latin typeface="+mj-lt"/>
                        </a:rPr>
                        <a:t>1.22</a:t>
                      </a:r>
                      <a:endParaRPr lang="en-GB" sz="2400" dirty="0">
                        <a:solidFill>
                          <a:srgbClr val="C00000"/>
                        </a:solidFill>
                        <a:effectLst/>
                        <a:latin typeface="+mj-lt"/>
                        <a:ea typeface="Calibri" panose="020F0502020204030204" pitchFamily="34" charset="0"/>
                        <a:cs typeface="Arial Unicode MS" panose="020B0604020202020204" pitchFamily="34" charset="-128"/>
                      </a:endParaRPr>
                    </a:p>
                  </a:txBody>
                  <a:tcPr marL="68580" marR="68580" marT="0" marB="0"/>
                </a:tc>
                <a:extLst>
                  <a:ext uri="{0D108BD9-81ED-4DB2-BD59-A6C34878D82A}">
                    <a16:rowId xmlns:a16="http://schemas.microsoft.com/office/drawing/2014/main" val="10012"/>
                  </a:ext>
                </a:extLst>
              </a:tr>
            </a:tbl>
          </a:graphicData>
        </a:graphic>
      </p:graphicFrame>
      <p:sp>
        <p:nvSpPr>
          <p:cNvPr id="8" name="Rectangle 7"/>
          <p:cNvSpPr/>
          <p:nvPr/>
        </p:nvSpPr>
        <p:spPr>
          <a:xfrm>
            <a:off x="141892" y="1165163"/>
            <a:ext cx="7220603" cy="400110"/>
          </a:xfrm>
          <a:prstGeom prst="rect">
            <a:avLst/>
          </a:prstGeom>
          <a:noFill/>
        </p:spPr>
        <p:txBody>
          <a:bodyPr wrap="square">
            <a:spAutoFit/>
          </a:bodyPr>
          <a:lstStyle/>
          <a:p>
            <a:r>
              <a:rPr lang="en-US" sz="2000" b="1" dirty="0">
                <a:latin typeface="+mj-lt"/>
                <a:cs typeface="Times New Roman" panose="02020603050405020304" pitchFamily="18" charset="0"/>
              </a:rPr>
              <a:t>Table 2.3: Results for </a:t>
            </a:r>
            <a:r>
              <a:rPr lang="en-US" sz="2000" b="1" dirty="0" err="1">
                <a:latin typeface="+mj-lt"/>
                <a:cs typeface="Times New Roman" panose="02020603050405020304" pitchFamily="18" charset="0"/>
              </a:rPr>
              <a:t>Multicollinearity</a:t>
            </a:r>
            <a:r>
              <a:rPr lang="en-US" sz="2000" b="1" dirty="0">
                <a:latin typeface="+mj-lt"/>
                <a:cs typeface="Times New Roman" panose="02020603050405020304" pitchFamily="18" charset="0"/>
              </a:rPr>
              <a:t> Test </a:t>
            </a:r>
          </a:p>
        </p:txBody>
      </p:sp>
      <p:sp>
        <p:nvSpPr>
          <p:cNvPr id="9" name="Rectangle 8"/>
          <p:cNvSpPr/>
          <p:nvPr/>
        </p:nvSpPr>
        <p:spPr>
          <a:xfrm>
            <a:off x="7330967" y="2096412"/>
            <a:ext cx="4682358"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Tolerance value is </a:t>
            </a:r>
            <a:r>
              <a:rPr lang="en-US" sz="2400" dirty="0">
                <a:solidFill>
                  <a:srgbClr val="C00000"/>
                </a:solidFill>
              </a:rPr>
              <a:t>not less than .2</a:t>
            </a:r>
            <a:r>
              <a:rPr lang="en-US" sz="2400" dirty="0"/>
              <a:t>, no risk for </a:t>
            </a:r>
            <a:r>
              <a:rPr lang="en-US" sz="2400" dirty="0" err="1"/>
              <a:t>Multicollinearity</a:t>
            </a:r>
            <a:r>
              <a:rPr lang="en-US" sz="2400" dirty="0"/>
              <a:t>.</a:t>
            </a:r>
          </a:p>
          <a:p>
            <a:pPr marL="285750" indent="-285750">
              <a:lnSpc>
                <a:spcPct val="150000"/>
              </a:lnSpc>
              <a:buFont typeface="Arial" panose="020B0604020202020204" pitchFamily="34" charset="0"/>
              <a:buChar char="•"/>
            </a:pPr>
            <a:r>
              <a:rPr lang="en-US" sz="2400" dirty="0"/>
              <a:t>VIF value is </a:t>
            </a:r>
            <a:r>
              <a:rPr lang="en-US" sz="2400" dirty="0">
                <a:solidFill>
                  <a:srgbClr val="C00000"/>
                </a:solidFill>
              </a:rPr>
              <a:t>not greater than 5</a:t>
            </a:r>
            <a:r>
              <a:rPr lang="en-US" sz="2400" dirty="0"/>
              <a:t>, </a:t>
            </a:r>
          </a:p>
          <a:p>
            <a:pPr>
              <a:lnSpc>
                <a:spcPct val="150000"/>
              </a:lnSpc>
            </a:pPr>
            <a:r>
              <a:rPr lang="en-US" sz="2400" dirty="0"/>
              <a:t>     no risk for </a:t>
            </a:r>
            <a:r>
              <a:rPr lang="en-US" sz="2400" dirty="0" err="1"/>
              <a:t>Multicollinearity</a:t>
            </a:r>
            <a:endParaRPr lang="en-US" sz="2400" dirty="0"/>
          </a:p>
        </p:txBody>
      </p:sp>
      <p:sp>
        <p:nvSpPr>
          <p:cNvPr id="5" name="Slide Number Placeholder 4">
            <a:extLst>
              <a:ext uri="{FF2B5EF4-FFF2-40B4-BE49-F238E27FC236}">
                <a16:creationId xmlns:a16="http://schemas.microsoft.com/office/drawing/2014/main" id="{5FC12BC7-8AD4-5B0D-3289-2D1AF6A78389}"/>
              </a:ext>
            </a:extLst>
          </p:cNvPr>
          <p:cNvSpPr>
            <a:spLocks noGrp="1"/>
          </p:cNvSpPr>
          <p:nvPr>
            <p:ph type="sldNum" sz="quarter" idx="12"/>
          </p:nvPr>
        </p:nvSpPr>
        <p:spPr>
          <a:xfrm>
            <a:off x="9448800" y="6492875"/>
            <a:ext cx="2743200" cy="365125"/>
          </a:xfrm>
        </p:spPr>
        <p:txBody>
          <a:bodyPr/>
          <a:lstStyle/>
          <a:p>
            <a:fld id="{48FC179B-E1DC-44DF-B0E4-66A8D350C2BE}" type="slidenum">
              <a:rPr lang="en-US" smtClean="0"/>
              <a:t>13</a:t>
            </a:fld>
            <a:endParaRPr lang="en-US"/>
          </a:p>
        </p:txBody>
      </p:sp>
    </p:spTree>
    <p:extLst>
      <p:ext uri="{BB962C8B-B14F-4D97-AF65-F5344CB8AC3E}">
        <p14:creationId xmlns:p14="http://schemas.microsoft.com/office/powerpoint/2010/main" val="142065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0"/>
            <a:ext cx="12192000" cy="487506"/>
          </a:xfrm>
          <a:prstGeom prst="rect">
            <a:avLst/>
          </a:prstGeom>
          <a:noFill/>
        </p:spPr>
        <p:txBody>
          <a:bodyPr wrap="square" rtlCol="0">
            <a:spAutoFit/>
          </a:bodyPr>
          <a:lstStyle/>
          <a:p>
            <a:pPr algn="r">
              <a:lnSpc>
                <a:spcPct val="107000"/>
              </a:lnSpc>
              <a:spcAft>
                <a:spcPts val="800"/>
              </a:spcAft>
            </a:pPr>
            <a:r>
              <a:rPr lang="en-GB" sz="2400" b="1" dirty="0">
                <a:solidFill>
                  <a:schemeClr val="tx1"/>
                </a:solidFill>
                <a:effectLst/>
                <a:ea typeface="Calibri" panose="020F0502020204030204" pitchFamily="34" charset="0"/>
                <a:cs typeface="Arial Unicode MS" panose="020B0604020202020204" pitchFamily="34" charset="-128"/>
              </a:rPr>
              <a:t>  Obj</a:t>
            </a:r>
            <a:r>
              <a:rPr lang="en-GB" sz="2400" b="1" dirty="0">
                <a:ea typeface="Calibri" panose="020F0502020204030204" pitchFamily="34" charset="0"/>
                <a:cs typeface="Arial Unicode MS" panose="020B0604020202020204" pitchFamily="34" charset="-128"/>
              </a:rPr>
              <a:t>. 03 </a:t>
            </a:r>
            <a:endParaRPr lang="en-GB" sz="2400" dirty="0">
              <a:solidFill>
                <a:schemeClr val="tx1"/>
              </a:solidFill>
              <a:effectLst/>
              <a:ea typeface="Calibri" panose="020F0502020204030204" pitchFamily="34" charset="0"/>
              <a:cs typeface="Arial Unicode MS" panose="020B0604020202020204" pitchFamily="34" charset="-128"/>
            </a:endParaRPr>
          </a:p>
        </p:txBody>
      </p:sp>
      <p:sp>
        <p:nvSpPr>
          <p:cNvPr id="2" name="Rectangle 1"/>
          <p:cNvSpPr/>
          <p:nvPr/>
        </p:nvSpPr>
        <p:spPr>
          <a:xfrm>
            <a:off x="0" y="615070"/>
            <a:ext cx="11666483" cy="400110"/>
          </a:xfrm>
          <a:prstGeom prst="rect">
            <a:avLst/>
          </a:prstGeom>
          <a:noFill/>
        </p:spPr>
        <p:txBody>
          <a:bodyPr wrap="square">
            <a:spAutoFit/>
          </a:bodyPr>
          <a:lstStyle/>
          <a:p>
            <a:pPr algn="ctr"/>
            <a:r>
              <a:rPr lang="en-US" sz="2000" b="1" dirty="0">
                <a:cs typeface="Times New Roman" panose="02020603050405020304" pitchFamily="18" charset="0"/>
              </a:rPr>
              <a:t>Table 3.1.1 Impact of Digital Marketing on performance of SMEs</a:t>
            </a:r>
            <a:endParaRPr lang="en-GB" sz="2000" b="1" dirty="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32415608"/>
              </p:ext>
            </p:extLst>
          </p:nvPr>
        </p:nvGraphicFramePr>
        <p:xfrm>
          <a:off x="173421" y="1366481"/>
          <a:ext cx="11776841" cy="4389120"/>
        </p:xfrm>
        <a:graphic>
          <a:graphicData uri="http://schemas.openxmlformats.org/drawingml/2006/table">
            <a:tbl>
              <a:tblPr/>
              <a:tblGrid>
                <a:gridCol w="592585">
                  <a:extLst>
                    <a:ext uri="{9D8B030D-6E8A-4147-A177-3AD203B41FA5}">
                      <a16:colId xmlns:a16="http://schemas.microsoft.com/office/drawing/2014/main" val="20000"/>
                    </a:ext>
                  </a:extLst>
                </a:gridCol>
                <a:gridCol w="6785677">
                  <a:extLst>
                    <a:ext uri="{9D8B030D-6E8A-4147-A177-3AD203B41FA5}">
                      <a16:colId xmlns:a16="http://schemas.microsoft.com/office/drawing/2014/main" val="20001"/>
                    </a:ext>
                  </a:extLst>
                </a:gridCol>
                <a:gridCol w="788275">
                  <a:extLst>
                    <a:ext uri="{9D8B030D-6E8A-4147-A177-3AD203B41FA5}">
                      <a16:colId xmlns:a16="http://schemas.microsoft.com/office/drawing/2014/main" val="20002"/>
                    </a:ext>
                  </a:extLst>
                </a:gridCol>
                <a:gridCol w="662152">
                  <a:extLst>
                    <a:ext uri="{9D8B030D-6E8A-4147-A177-3AD203B41FA5}">
                      <a16:colId xmlns:a16="http://schemas.microsoft.com/office/drawing/2014/main" val="20003"/>
                    </a:ext>
                  </a:extLst>
                </a:gridCol>
                <a:gridCol w="677917">
                  <a:extLst>
                    <a:ext uri="{9D8B030D-6E8A-4147-A177-3AD203B41FA5}">
                      <a16:colId xmlns:a16="http://schemas.microsoft.com/office/drawing/2014/main" val="20004"/>
                    </a:ext>
                  </a:extLst>
                </a:gridCol>
                <a:gridCol w="709448">
                  <a:extLst>
                    <a:ext uri="{9D8B030D-6E8A-4147-A177-3AD203B41FA5}">
                      <a16:colId xmlns:a16="http://schemas.microsoft.com/office/drawing/2014/main" val="20005"/>
                    </a:ext>
                  </a:extLst>
                </a:gridCol>
                <a:gridCol w="646387">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310810">
                <a:tc>
                  <a:txBody>
                    <a:bodyPr/>
                    <a:lstStyle/>
                    <a:p>
                      <a:pPr algn="just">
                        <a:lnSpc>
                          <a:spcPct val="100000"/>
                        </a:lnSpc>
                        <a:spcAft>
                          <a:spcPts val="0"/>
                        </a:spcAft>
                      </a:pPr>
                      <a:r>
                        <a:rPr lang="en-GB" sz="2400" b="1" dirty="0">
                          <a:effectLst/>
                          <a:latin typeface="+mn-lt"/>
                          <a:ea typeface="Calibri" panose="020F0502020204030204" pitchFamily="34" charset="0"/>
                          <a:cs typeface="Arial Unicode MS" panose="020B0604020202020204" pitchFamily="34" charset="-128"/>
                        </a:rPr>
                        <a:t> </a:t>
                      </a:r>
                      <a:endParaRPr lang="en-GB" sz="24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pPr>
                      <a:r>
                        <a:rPr lang="en-GB" sz="2400" b="1" dirty="0">
                          <a:effectLst/>
                          <a:latin typeface="+mn-lt"/>
                          <a:ea typeface="Calibri" panose="020F0502020204030204" pitchFamily="34" charset="0"/>
                          <a:cs typeface="Arial Unicode MS" panose="020B0604020202020204" pitchFamily="34" charset="-128"/>
                        </a:rPr>
                        <a:t>Impact of Digital Marketing tools on performance</a:t>
                      </a:r>
                      <a:endParaRPr lang="en-GB" sz="24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SD %</a:t>
                      </a:r>
                      <a:endParaRPr lang="en-GB" sz="240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D </a:t>
                      </a:r>
                      <a:endParaRPr lang="en-GB" sz="240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a:t>
                      </a:r>
                      <a:endParaRPr lang="en-GB" sz="240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N</a:t>
                      </a:r>
                      <a:endParaRPr lang="en-GB" sz="240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a:t>
                      </a:r>
                      <a:endParaRPr lang="en-GB" sz="240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A</a:t>
                      </a:r>
                      <a:endParaRPr lang="en-GB" sz="240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a:t>
                      </a:r>
                      <a:endParaRPr lang="en-GB" sz="240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SA</a:t>
                      </a:r>
                      <a:endParaRPr lang="en-GB" sz="240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400" b="1">
                          <a:effectLst/>
                          <a:latin typeface="+mn-lt"/>
                          <a:ea typeface="Calibri" panose="020F0502020204030204" pitchFamily="34" charset="0"/>
                          <a:cs typeface="Arial Unicode MS" panose="020B0604020202020204" pitchFamily="34" charset="-128"/>
                        </a:rPr>
                        <a:t>%</a:t>
                      </a:r>
                      <a:endParaRPr lang="en-GB" sz="240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400" b="1" dirty="0">
                          <a:effectLst/>
                          <a:latin typeface="+mn-lt"/>
                          <a:ea typeface="Calibri" panose="020F0502020204030204" pitchFamily="34" charset="0"/>
                          <a:cs typeface="Arial Unicode MS" panose="020B0604020202020204" pitchFamily="34" charset="-128"/>
                        </a:rPr>
                        <a:t>Mean</a:t>
                      </a:r>
                      <a:endParaRPr lang="en-GB" sz="24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07207">
                <a:tc rowSpan="5">
                  <a:txBody>
                    <a:bodyPr/>
                    <a:lstStyle/>
                    <a:p>
                      <a:pPr algn="ct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Financial Performance</a:t>
                      </a: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l">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The number of customers &amp; market share increase over time</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0</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0</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25.4</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43.7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31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4.06</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310810">
                <a:tc vMerge="1">
                  <a:txBody>
                    <a:bodyPr/>
                    <a:lstStyle/>
                    <a:p>
                      <a:endParaRPr lang="en-GB"/>
                    </a:p>
                  </a:txBody>
                  <a:tcPr/>
                </a:tc>
                <a:tc>
                  <a:txBody>
                    <a:bodyPr/>
                    <a:lstStyle/>
                    <a:p>
                      <a:pPr algn="l">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Digital marketing tools increase ROA, ROI, Net Income /Sales</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0</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0.5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3.3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47.9</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48.4</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4.44</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310810">
                <a:tc vMerge="1">
                  <a:txBody>
                    <a:bodyPr/>
                    <a:lstStyle/>
                    <a:p>
                      <a:endParaRPr lang="en-GB"/>
                    </a:p>
                  </a:txBody>
                  <a:tcPr/>
                </a:tc>
                <a:tc>
                  <a:txBody>
                    <a:bodyPr/>
                    <a:lstStyle/>
                    <a:p>
                      <a:pPr algn="l">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Digital Marketing increase firm revenue and profitability</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2.3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6.1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31.9</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40.4</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19.2</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3.68</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310810">
                <a:tc vMerge="1">
                  <a:txBody>
                    <a:bodyPr/>
                    <a:lstStyle/>
                    <a:p>
                      <a:endParaRPr lang="en-GB"/>
                    </a:p>
                  </a:txBody>
                  <a:tcPr/>
                </a:tc>
                <a:tc>
                  <a:txBody>
                    <a:bodyPr/>
                    <a:lstStyle/>
                    <a:p>
                      <a:pPr algn="l">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Implementing Digital marketing strategies leads to New Sales &amp; new markets in my enterprise</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6.1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12.7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22.5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38</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20.7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3.54</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310810">
                <a:tc vMerge="1">
                  <a:txBody>
                    <a:bodyPr/>
                    <a:lstStyle/>
                    <a:p>
                      <a:endParaRPr lang="en-GB"/>
                    </a:p>
                  </a:txBody>
                  <a:tcPr/>
                </a:tc>
                <a:tc>
                  <a:txBody>
                    <a:bodyPr/>
                    <a:lstStyle/>
                    <a:p>
                      <a:pPr algn="l">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Digital marketing strategies overly Increase the Profits of my enterprise</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3.3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31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43.7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a:effectLst/>
                          <a:latin typeface="+mn-lt"/>
                          <a:ea typeface="Calibri" panose="020F0502020204030204" pitchFamily="34" charset="0"/>
                          <a:cs typeface="Arial Unicode MS" panose="020B0604020202020204" pitchFamily="34" charset="-128"/>
                        </a:rPr>
                        <a:t>15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400" dirty="0">
                          <a:effectLst/>
                          <a:latin typeface="+mn-lt"/>
                          <a:ea typeface="Calibri" panose="020F0502020204030204" pitchFamily="34" charset="0"/>
                          <a:cs typeface="Arial Unicode MS" panose="020B0604020202020204" pitchFamily="34" charset="-128"/>
                        </a:rPr>
                        <a:t>3.60</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D0C35DED-3EBE-CD9E-FD2A-6060C67B13E4}"/>
              </a:ext>
            </a:extLst>
          </p:cNvPr>
          <p:cNvSpPr>
            <a:spLocks noGrp="1"/>
          </p:cNvSpPr>
          <p:nvPr>
            <p:ph type="sldNum" sz="quarter" idx="12"/>
          </p:nvPr>
        </p:nvSpPr>
        <p:spPr>
          <a:xfrm>
            <a:off x="9448800" y="6492875"/>
            <a:ext cx="2743200" cy="365125"/>
          </a:xfrm>
        </p:spPr>
        <p:txBody>
          <a:bodyPr/>
          <a:lstStyle/>
          <a:p>
            <a:fld id="{48FC179B-E1DC-44DF-B0E4-66A8D350C2BE}" type="slidenum">
              <a:rPr lang="en-US" smtClean="0"/>
              <a:t>14</a:t>
            </a:fld>
            <a:endParaRPr lang="en-US"/>
          </a:p>
        </p:txBody>
      </p:sp>
    </p:spTree>
    <p:extLst>
      <p:ext uri="{BB962C8B-B14F-4D97-AF65-F5344CB8AC3E}">
        <p14:creationId xmlns:p14="http://schemas.microsoft.com/office/powerpoint/2010/main" val="67497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517" y="865256"/>
            <a:ext cx="11666483" cy="400110"/>
          </a:xfrm>
          <a:prstGeom prst="rect">
            <a:avLst/>
          </a:prstGeom>
          <a:noFill/>
        </p:spPr>
        <p:txBody>
          <a:bodyPr wrap="square">
            <a:spAutoFit/>
          </a:bodyPr>
          <a:lstStyle/>
          <a:p>
            <a:pPr algn="ctr"/>
            <a:r>
              <a:rPr lang="en-US" sz="2000" b="1" dirty="0">
                <a:cs typeface="Times New Roman" panose="02020603050405020304" pitchFamily="18" charset="0"/>
              </a:rPr>
              <a:t>Table 3.1.2 Impact of Digital Marketing on performance of SMEs</a:t>
            </a:r>
            <a:endParaRPr lang="en-GB" sz="2000" b="1" dirty="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64112708"/>
              </p:ext>
            </p:extLst>
          </p:nvPr>
        </p:nvGraphicFramePr>
        <p:xfrm>
          <a:off x="270641" y="1609722"/>
          <a:ext cx="11395842" cy="4279220"/>
        </p:xfrm>
        <a:graphic>
          <a:graphicData uri="http://schemas.openxmlformats.org/drawingml/2006/table">
            <a:tbl>
              <a:tblPr/>
              <a:tblGrid>
                <a:gridCol w="583570">
                  <a:extLst>
                    <a:ext uri="{9D8B030D-6E8A-4147-A177-3AD203B41FA5}">
                      <a16:colId xmlns:a16="http://schemas.microsoft.com/office/drawing/2014/main" val="20000"/>
                    </a:ext>
                  </a:extLst>
                </a:gridCol>
                <a:gridCol w="7201968">
                  <a:extLst>
                    <a:ext uri="{9D8B030D-6E8A-4147-A177-3AD203B41FA5}">
                      <a16:colId xmlns:a16="http://schemas.microsoft.com/office/drawing/2014/main" val="20001"/>
                    </a:ext>
                  </a:extLst>
                </a:gridCol>
                <a:gridCol w="468236">
                  <a:extLst>
                    <a:ext uri="{9D8B030D-6E8A-4147-A177-3AD203B41FA5}">
                      <a16:colId xmlns:a16="http://schemas.microsoft.com/office/drawing/2014/main" val="20002"/>
                    </a:ext>
                  </a:extLst>
                </a:gridCol>
                <a:gridCol w="586214">
                  <a:extLst>
                    <a:ext uri="{9D8B030D-6E8A-4147-A177-3AD203B41FA5}">
                      <a16:colId xmlns:a16="http://schemas.microsoft.com/office/drawing/2014/main" val="20003"/>
                    </a:ext>
                  </a:extLst>
                </a:gridCol>
                <a:gridCol w="586214">
                  <a:extLst>
                    <a:ext uri="{9D8B030D-6E8A-4147-A177-3AD203B41FA5}">
                      <a16:colId xmlns:a16="http://schemas.microsoft.com/office/drawing/2014/main" val="20004"/>
                    </a:ext>
                  </a:extLst>
                </a:gridCol>
                <a:gridCol w="582110">
                  <a:extLst>
                    <a:ext uri="{9D8B030D-6E8A-4147-A177-3AD203B41FA5}">
                      <a16:colId xmlns:a16="http://schemas.microsoft.com/office/drawing/2014/main" val="20005"/>
                    </a:ext>
                  </a:extLst>
                </a:gridCol>
                <a:gridCol w="693765">
                  <a:extLst>
                    <a:ext uri="{9D8B030D-6E8A-4147-A177-3AD203B41FA5}">
                      <a16:colId xmlns:a16="http://schemas.microsoft.com/office/drawing/2014/main" val="20006"/>
                    </a:ext>
                  </a:extLst>
                </a:gridCol>
                <a:gridCol w="693765">
                  <a:extLst>
                    <a:ext uri="{9D8B030D-6E8A-4147-A177-3AD203B41FA5}">
                      <a16:colId xmlns:a16="http://schemas.microsoft.com/office/drawing/2014/main" val="20007"/>
                    </a:ext>
                  </a:extLst>
                </a:gridCol>
              </a:tblGrid>
              <a:tr h="310810">
                <a:tc rowSpan="7">
                  <a:txBody>
                    <a:bodyPr/>
                    <a:lstStyle/>
                    <a:p>
                      <a:pPr algn="ct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Strategic Performance</a:t>
                      </a: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l">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Impact of Digital tools</a:t>
                      </a:r>
                      <a:r>
                        <a:rPr lang="en-GB" sz="2000" b="1" baseline="0" dirty="0">
                          <a:effectLst/>
                          <a:latin typeface="+mn-lt"/>
                          <a:ea typeface="Calibri" panose="020F0502020204030204" pitchFamily="34" charset="0"/>
                          <a:cs typeface="Arial Unicode MS" panose="020B0604020202020204" pitchFamily="34" charset="-128"/>
                        </a:rPr>
                        <a:t> </a:t>
                      </a:r>
                      <a:r>
                        <a:rPr lang="en-GB" sz="2000" b="1" dirty="0">
                          <a:effectLst/>
                          <a:latin typeface="+mn-lt"/>
                          <a:ea typeface="Calibri" panose="020F0502020204030204" pitchFamily="34" charset="0"/>
                          <a:cs typeface="Arial Unicode MS" panose="020B0604020202020204" pitchFamily="34" charset="-128"/>
                        </a:rPr>
                        <a:t>on performance</a:t>
                      </a:r>
                      <a:endParaRPr lang="en-GB" sz="20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SD %</a:t>
                      </a:r>
                      <a:endParaRPr lang="en-GB" sz="20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D </a:t>
                      </a:r>
                      <a:endParaRPr lang="en-GB" sz="20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a:t>
                      </a:r>
                      <a:endParaRPr lang="en-GB" sz="20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N</a:t>
                      </a:r>
                      <a:endParaRPr lang="en-GB" sz="20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a:t>
                      </a:r>
                      <a:endParaRPr lang="en-GB" sz="20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A</a:t>
                      </a:r>
                      <a:endParaRPr lang="en-GB" sz="20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a:t>
                      </a:r>
                      <a:endParaRPr lang="en-GB" sz="20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SA</a:t>
                      </a:r>
                      <a:endParaRPr lang="en-GB" sz="20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a:t>
                      </a:r>
                      <a:endParaRPr lang="en-GB" sz="20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000" b="1" dirty="0">
                          <a:effectLst/>
                          <a:latin typeface="+mn-lt"/>
                          <a:ea typeface="Calibri" panose="020F0502020204030204" pitchFamily="34" charset="0"/>
                          <a:cs typeface="Arial Unicode MS" panose="020B0604020202020204" pitchFamily="34" charset="-128"/>
                        </a:rPr>
                        <a:t>Mean</a:t>
                      </a:r>
                      <a:endParaRPr lang="en-GB" sz="20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10810">
                <a:tc vMerge="1">
                  <a:txBody>
                    <a:bodyPr/>
                    <a:lstStyle/>
                    <a:p>
                      <a:pPr algn="ctr">
                        <a:lnSpc>
                          <a:spcPct val="100000"/>
                        </a:lnSpc>
                        <a:spcAft>
                          <a:spcPts val="0"/>
                        </a:spcAft>
                      </a:pPr>
                      <a:endParaRPr lang="en-GB" sz="20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Adopting digital marketing leads to maintaining Good Customer Relationships</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2.3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8</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42.3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26.8</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20.7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3.55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621620">
                <a:tc vMerge="1">
                  <a:txBody>
                    <a:bodyPr/>
                    <a:lstStyle/>
                    <a:p>
                      <a:pPr algn="ctr">
                        <a:lnSpc>
                          <a:spcPct val="100000"/>
                        </a:lnSpc>
                        <a:spcAft>
                          <a:spcPts val="0"/>
                        </a:spcAft>
                      </a:pPr>
                      <a:endParaRPr lang="en-GB" sz="20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Adopting digital marketing leads to faster discovery of customer needs</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0.9</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4.7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46.5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36.6</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11.3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3.53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518016">
                <a:tc vMerge="1">
                  <a:txBody>
                    <a:bodyPr/>
                    <a:lstStyle/>
                    <a:p>
                      <a:pPr algn="ctr">
                        <a:lnSpc>
                          <a:spcPct val="100000"/>
                        </a:lnSpc>
                        <a:spcAft>
                          <a:spcPts val="0"/>
                        </a:spcAft>
                      </a:pPr>
                      <a:endParaRPr lang="en-GB" sz="20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In my enterprise, implementing digital marketing leads to fast communication with customers</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5.2</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15.5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16.9</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37.6</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24.9</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3.62</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310810">
                <a:tc vMerge="1">
                  <a:txBody>
                    <a:bodyPr/>
                    <a:lstStyle/>
                    <a:p>
                      <a:pPr algn="ctr">
                        <a:lnSpc>
                          <a:spcPct val="100000"/>
                        </a:lnSpc>
                        <a:spcAft>
                          <a:spcPts val="0"/>
                        </a:spcAft>
                      </a:pPr>
                      <a:endParaRPr lang="en-GB" sz="20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By adopting digital marketing strategies, Can reach to distant consumers</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3.3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1.4</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33.8</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34.3</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27.2</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3.81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414413">
                <a:tc vMerge="1">
                  <a:txBody>
                    <a:bodyPr/>
                    <a:lstStyle/>
                    <a:p>
                      <a:pPr algn="ctr">
                        <a:lnSpc>
                          <a:spcPct val="100000"/>
                        </a:lnSpc>
                        <a:spcAft>
                          <a:spcPts val="0"/>
                        </a:spcAft>
                      </a:pPr>
                      <a:endParaRPr lang="en-GB" sz="20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The adoption of digital marketing has increased customer satisfaction and retention</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0</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0.5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23.9</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46.5</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a:effectLst/>
                          <a:latin typeface="+mn-lt"/>
                          <a:ea typeface="Calibri" panose="020F0502020204030204" pitchFamily="34" charset="0"/>
                          <a:cs typeface="Arial Unicode MS" panose="020B0604020202020204" pitchFamily="34" charset="-128"/>
                        </a:rPr>
                        <a:t>29.1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4.04</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414413">
                <a:tc vMerge="1">
                  <a:txBody>
                    <a:bodyPr/>
                    <a:lstStyle/>
                    <a:p>
                      <a:pPr algn="ctr">
                        <a:lnSpc>
                          <a:spcPct val="100000"/>
                        </a:lnSpc>
                        <a:spcAft>
                          <a:spcPts val="0"/>
                        </a:spcAft>
                      </a:pPr>
                      <a:endParaRPr lang="en-GB" sz="20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25901" marR="25901"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Customer preference has increased over time, and Customers obtain the value they seek from the products</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0</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0</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28.2</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42.7</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29.1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2000" dirty="0">
                          <a:effectLst/>
                          <a:latin typeface="+mn-lt"/>
                          <a:ea typeface="Calibri" panose="020F0502020204030204" pitchFamily="34" charset="0"/>
                          <a:cs typeface="Arial Unicode MS" panose="020B0604020202020204" pitchFamily="34" charset="-128"/>
                        </a:rPr>
                        <a:t>4.01</a:t>
                      </a: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Slide Number Placeholder 6">
            <a:extLst>
              <a:ext uri="{FF2B5EF4-FFF2-40B4-BE49-F238E27FC236}">
                <a16:creationId xmlns:a16="http://schemas.microsoft.com/office/drawing/2014/main" id="{2065FC49-5383-4B16-26CC-45AE03D21305}"/>
              </a:ext>
            </a:extLst>
          </p:cNvPr>
          <p:cNvSpPr>
            <a:spLocks noGrp="1"/>
          </p:cNvSpPr>
          <p:nvPr>
            <p:ph type="sldNum" sz="quarter" idx="12"/>
          </p:nvPr>
        </p:nvSpPr>
        <p:spPr>
          <a:xfrm>
            <a:off x="9448800" y="6492875"/>
            <a:ext cx="2743200" cy="365125"/>
          </a:xfrm>
        </p:spPr>
        <p:txBody>
          <a:bodyPr/>
          <a:lstStyle/>
          <a:p>
            <a:fld id="{48FC179B-E1DC-44DF-B0E4-66A8D350C2BE}" type="slidenum">
              <a:rPr lang="en-US" smtClean="0"/>
              <a:t>15</a:t>
            </a:fld>
            <a:endParaRPr lang="en-US"/>
          </a:p>
        </p:txBody>
      </p:sp>
    </p:spTree>
    <p:extLst>
      <p:ext uri="{BB962C8B-B14F-4D97-AF65-F5344CB8AC3E}">
        <p14:creationId xmlns:p14="http://schemas.microsoft.com/office/powerpoint/2010/main" val="128293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832" y="837797"/>
            <a:ext cx="11666483" cy="400110"/>
          </a:xfrm>
          <a:prstGeom prst="rect">
            <a:avLst/>
          </a:prstGeom>
          <a:noFill/>
        </p:spPr>
        <p:txBody>
          <a:bodyPr wrap="square">
            <a:spAutoFit/>
          </a:bodyPr>
          <a:lstStyle/>
          <a:p>
            <a:pPr algn="ctr"/>
            <a:r>
              <a:rPr lang="en-US" sz="2000" b="1" dirty="0">
                <a:cs typeface="Times New Roman" panose="02020603050405020304" pitchFamily="18" charset="0"/>
              </a:rPr>
              <a:t>Table 3.1.3 Impact of Digital Marketing on performance of SMEs</a:t>
            </a:r>
            <a:endParaRPr lang="en-GB" sz="2000" b="1" dirty="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1336331"/>
              </p:ext>
            </p:extLst>
          </p:nvPr>
        </p:nvGraphicFramePr>
        <p:xfrm>
          <a:off x="180474" y="1454379"/>
          <a:ext cx="11832850" cy="4205442"/>
        </p:xfrm>
        <a:graphic>
          <a:graphicData uri="http://schemas.openxmlformats.org/drawingml/2006/table">
            <a:tbl>
              <a:tblPr/>
              <a:tblGrid>
                <a:gridCol w="560505">
                  <a:extLst>
                    <a:ext uri="{9D8B030D-6E8A-4147-A177-3AD203B41FA5}">
                      <a16:colId xmlns:a16="http://schemas.microsoft.com/office/drawing/2014/main" val="20000"/>
                    </a:ext>
                  </a:extLst>
                </a:gridCol>
                <a:gridCol w="7169556">
                  <a:extLst>
                    <a:ext uri="{9D8B030D-6E8A-4147-A177-3AD203B41FA5}">
                      <a16:colId xmlns:a16="http://schemas.microsoft.com/office/drawing/2014/main" val="20001"/>
                    </a:ext>
                  </a:extLst>
                </a:gridCol>
                <a:gridCol w="587074">
                  <a:extLst>
                    <a:ext uri="{9D8B030D-6E8A-4147-A177-3AD203B41FA5}">
                      <a16:colId xmlns:a16="http://schemas.microsoft.com/office/drawing/2014/main" val="20002"/>
                    </a:ext>
                  </a:extLst>
                </a:gridCol>
                <a:gridCol w="591214">
                  <a:extLst>
                    <a:ext uri="{9D8B030D-6E8A-4147-A177-3AD203B41FA5}">
                      <a16:colId xmlns:a16="http://schemas.microsoft.com/office/drawing/2014/main" val="20003"/>
                    </a:ext>
                  </a:extLst>
                </a:gridCol>
                <a:gridCol w="717329">
                  <a:extLst>
                    <a:ext uri="{9D8B030D-6E8A-4147-A177-3AD203B41FA5}">
                      <a16:colId xmlns:a16="http://schemas.microsoft.com/office/drawing/2014/main" val="20004"/>
                    </a:ext>
                  </a:extLst>
                </a:gridCol>
                <a:gridCol w="646386">
                  <a:extLst>
                    <a:ext uri="{9D8B030D-6E8A-4147-A177-3AD203B41FA5}">
                      <a16:colId xmlns:a16="http://schemas.microsoft.com/office/drawing/2014/main" val="20005"/>
                    </a:ext>
                  </a:extLst>
                </a:gridCol>
                <a:gridCol w="725214">
                  <a:extLst>
                    <a:ext uri="{9D8B030D-6E8A-4147-A177-3AD203B41FA5}">
                      <a16:colId xmlns:a16="http://schemas.microsoft.com/office/drawing/2014/main" val="20006"/>
                    </a:ext>
                  </a:extLst>
                </a:gridCol>
                <a:gridCol w="835572">
                  <a:extLst>
                    <a:ext uri="{9D8B030D-6E8A-4147-A177-3AD203B41FA5}">
                      <a16:colId xmlns:a16="http://schemas.microsoft.com/office/drawing/2014/main" val="20007"/>
                    </a:ext>
                  </a:extLst>
                </a:gridCol>
              </a:tblGrid>
              <a:tr h="290830">
                <a:tc rowSpan="6">
                  <a:txBody>
                    <a:bodyPr/>
                    <a:lstStyle/>
                    <a:p>
                      <a:pPr algn="ct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Digital Marketing tools</a:t>
                      </a:r>
                    </a:p>
                  </a:txBody>
                  <a:tcPr marL="68580" marR="68580"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l">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Digital marketing tools on performance</a:t>
                      </a:r>
                      <a:endParaRPr lang="en-GB" sz="22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SD %</a:t>
                      </a:r>
                      <a:endParaRPr lang="en-GB" sz="22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D </a:t>
                      </a:r>
                      <a:endParaRPr lang="en-GB" sz="22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a:t>
                      </a:r>
                      <a:endParaRPr lang="en-GB" sz="22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N</a:t>
                      </a:r>
                      <a:endParaRPr lang="en-GB" sz="22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a:t>
                      </a:r>
                      <a:endParaRPr lang="en-GB" sz="22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A</a:t>
                      </a:r>
                      <a:endParaRPr lang="en-GB" sz="22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a:t>
                      </a:r>
                      <a:endParaRPr lang="en-GB" sz="22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SA</a:t>
                      </a:r>
                      <a:endParaRPr lang="en-GB" sz="2200" dirty="0">
                        <a:effectLst/>
                        <a:latin typeface="+mn-lt"/>
                        <a:ea typeface="Calibri" panose="020F0502020204030204" pitchFamily="34" charset="0"/>
                        <a:cs typeface="Arial Unicode MS" panose="020B0604020202020204" pitchFamily="34" charset="-128"/>
                      </a:endParaRPr>
                    </a:p>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a:t>
                      </a:r>
                      <a:endParaRPr lang="en-GB" sz="22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0000"/>
                        </a:lnSpc>
                        <a:spcAft>
                          <a:spcPts val="0"/>
                        </a:spcAft>
                      </a:pPr>
                      <a:r>
                        <a:rPr lang="en-GB" sz="2200" b="1" dirty="0">
                          <a:effectLst/>
                          <a:latin typeface="+mn-lt"/>
                          <a:ea typeface="Calibri" panose="020F0502020204030204" pitchFamily="34" charset="0"/>
                          <a:cs typeface="Arial Unicode MS" panose="020B0604020202020204" pitchFamily="34" charset="-128"/>
                        </a:rPr>
                        <a:t>Mean</a:t>
                      </a:r>
                      <a:endParaRPr lang="en-GB" sz="2200" dirty="0">
                        <a:effectLst/>
                        <a:latin typeface="+mn-lt"/>
                        <a:ea typeface="Calibri" panose="020F0502020204030204" pitchFamily="34" charset="0"/>
                        <a:cs typeface="Arial Unicode MS" panose="020B0604020202020204" pitchFamily="34" charset="-128"/>
                      </a:endParaRPr>
                    </a:p>
                  </a:txBody>
                  <a:tcPr marL="25901" marR="2590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90830">
                <a:tc vMerge="1">
                  <a:txBody>
                    <a:bodyPr/>
                    <a:lstStyle/>
                    <a:p>
                      <a:pPr>
                        <a:lnSpc>
                          <a:spcPct val="107000"/>
                        </a:lnSpc>
                        <a:spcAft>
                          <a:spcPts val="800"/>
                        </a:spcAft>
                      </a:pPr>
                      <a:endParaRPr lang="en-GB" sz="2200" dirty="0">
                        <a:effectLst/>
                        <a:latin typeface="Times New Roman" panose="02020603050405020304" pitchFamily="18" charset="0"/>
                        <a:ea typeface="Calibri" panose="020F0502020204030204" pitchFamily="34" charset="0"/>
                        <a:cs typeface="Arial Unicode MS" panose="020B0604020202020204" pitchFamily="34" charset="-128"/>
                      </a:endParaRPr>
                    </a:p>
                  </a:txBody>
                  <a:tcPr marL="68580" marR="68580" marT="0" marB="0" vert="vert27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Online advertising has increased the level of sales &amp; overall</a:t>
                      </a:r>
                      <a:r>
                        <a:rPr lang="en-GB" sz="2200" baseline="0" dirty="0">
                          <a:effectLst/>
                          <a:latin typeface="+mn-lt"/>
                          <a:ea typeface="Calibri" panose="020F0502020204030204" pitchFamily="34" charset="0"/>
                          <a:cs typeface="Arial Unicode MS" panose="020B0604020202020204" pitchFamily="34" charset="-128"/>
                        </a:rPr>
                        <a:t> performance </a:t>
                      </a:r>
                      <a:r>
                        <a:rPr lang="en-GB" sz="2200" dirty="0">
                          <a:effectLst/>
                          <a:latin typeface="+mn-lt"/>
                          <a:ea typeface="Calibri" panose="020F0502020204030204" pitchFamily="34" charset="0"/>
                          <a:cs typeface="Arial Unicode MS" panose="020B0604020202020204" pitchFamily="34" charset="-128"/>
                        </a:rPr>
                        <a:t>of my business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0.5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2.3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50.2</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46.9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4.44</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1"/>
                  </a:ext>
                </a:extLst>
              </a:tr>
              <a:tr h="473075">
                <a:tc vMerge="1">
                  <a:txBody>
                    <a:bodyPr/>
                    <a:lstStyle/>
                    <a:p>
                      <a:endParaRPr lang="en-GB"/>
                    </a:p>
                  </a:txBody>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Mobile marketing has increased sales as well as market share of my business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0.5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41.3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37.1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21.1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3.79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2"/>
                  </a:ext>
                </a:extLst>
              </a:tr>
              <a:tr h="728182">
                <a:tc vMerge="1">
                  <a:txBody>
                    <a:bodyPr/>
                    <a:lstStyle/>
                    <a:p>
                      <a:endParaRPr lang="en-GB"/>
                    </a:p>
                  </a:txBody>
                  <a:tcPr/>
                </a:tc>
                <a:tc>
                  <a:txBody>
                    <a:bodyPr/>
                    <a:lstStyle/>
                    <a:p>
                      <a:pPr>
                        <a:lnSpc>
                          <a:spcPct val="107000"/>
                        </a:lnSpc>
                        <a:spcAft>
                          <a:spcPts val="800"/>
                        </a:spcAft>
                      </a:pPr>
                      <a:r>
                        <a:rPr lang="en-US" sz="2200" dirty="0">
                          <a:effectLst/>
                          <a:latin typeface="+mn-lt"/>
                          <a:ea typeface="Calibri" panose="020F0502020204030204" pitchFamily="34" charset="0"/>
                          <a:cs typeface="Arial Unicode MS" panose="020B0604020202020204" pitchFamily="34" charset="-128"/>
                        </a:rPr>
                        <a:t>Influencer marketing has increased sales and market share of my business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1.4</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44.1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54.5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4.53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3"/>
                  </a:ext>
                </a:extLst>
              </a:tr>
              <a:tr h="473075">
                <a:tc vMerge="1">
                  <a:txBody>
                    <a:bodyPr/>
                    <a:lstStyle/>
                    <a:p>
                      <a:endParaRPr lang="en-GB"/>
                    </a:p>
                  </a:txBody>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Facebook marketing has increased sales ,brand awareness and profitability of my business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2.3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3.8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46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47.9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4.39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4"/>
                  </a:ext>
                </a:extLst>
              </a:tr>
              <a:tr h="473075">
                <a:tc vMerge="1">
                  <a:txBody>
                    <a:bodyPr/>
                    <a:lstStyle/>
                    <a:p>
                      <a:endParaRPr lang="en-GB"/>
                    </a:p>
                  </a:txBody>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Instagram / Ticktock marketing has increased sales ,brand awareness and market share of my business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0.5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38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31.5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a:effectLst/>
                          <a:latin typeface="+mn-lt"/>
                          <a:ea typeface="Calibri" panose="020F0502020204030204" pitchFamily="34" charset="0"/>
                          <a:cs typeface="Arial Unicode MS" panose="020B0604020202020204" pitchFamily="34" charset="-128"/>
                        </a:rPr>
                        <a:t>30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spcAft>
                          <a:spcPts val="800"/>
                        </a:spcAft>
                      </a:pPr>
                      <a:r>
                        <a:rPr lang="en-GB" sz="2200" dirty="0">
                          <a:effectLst/>
                          <a:latin typeface="+mn-lt"/>
                          <a:ea typeface="Calibri" panose="020F0502020204030204" pitchFamily="34" charset="0"/>
                          <a:cs typeface="Arial Unicode MS" panose="020B0604020202020204" pitchFamily="34" charset="-128"/>
                        </a:rPr>
                        <a:t>3.91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Slide Number Placeholder 6">
            <a:extLst>
              <a:ext uri="{FF2B5EF4-FFF2-40B4-BE49-F238E27FC236}">
                <a16:creationId xmlns:a16="http://schemas.microsoft.com/office/drawing/2014/main" id="{D683A614-E625-6A93-BBCB-5A550E4F973B}"/>
              </a:ext>
            </a:extLst>
          </p:cNvPr>
          <p:cNvSpPr>
            <a:spLocks noGrp="1"/>
          </p:cNvSpPr>
          <p:nvPr>
            <p:ph type="sldNum" sz="quarter" idx="12"/>
          </p:nvPr>
        </p:nvSpPr>
        <p:spPr>
          <a:xfrm>
            <a:off x="9448800" y="6492875"/>
            <a:ext cx="2743200" cy="365125"/>
          </a:xfrm>
        </p:spPr>
        <p:txBody>
          <a:bodyPr/>
          <a:lstStyle/>
          <a:p>
            <a:fld id="{48FC179B-E1DC-44DF-B0E4-66A8D350C2BE}" type="slidenum">
              <a:rPr lang="en-US" smtClean="0"/>
              <a:t>16</a:t>
            </a:fld>
            <a:endParaRPr lang="en-US" dirty="0"/>
          </a:p>
        </p:txBody>
      </p:sp>
    </p:spTree>
    <p:extLst>
      <p:ext uri="{BB962C8B-B14F-4D97-AF65-F5344CB8AC3E}">
        <p14:creationId xmlns:p14="http://schemas.microsoft.com/office/powerpoint/2010/main" val="304184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66794394"/>
              </p:ext>
            </p:extLst>
          </p:nvPr>
        </p:nvGraphicFramePr>
        <p:xfrm>
          <a:off x="1140473" y="1580019"/>
          <a:ext cx="9493374" cy="2223608"/>
        </p:xfrm>
        <a:graphic>
          <a:graphicData uri="http://schemas.openxmlformats.org/drawingml/2006/table">
            <a:tbl>
              <a:tblPr>
                <a:tableStyleId>{5DA37D80-6434-44D0-A028-1B22A696006F}</a:tableStyleId>
              </a:tblPr>
              <a:tblGrid>
                <a:gridCol w="3103178">
                  <a:extLst>
                    <a:ext uri="{9D8B030D-6E8A-4147-A177-3AD203B41FA5}">
                      <a16:colId xmlns:a16="http://schemas.microsoft.com/office/drawing/2014/main" val="20000"/>
                    </a:ext>
                  </a:extLst>
                </a:gridCol>
                <a:gridCol w="3225738">
                  <a:extLst>
                    <a:ext uri="{9D8B030D-6E8A-4147-A177-3AD203B41FA5}">
                      <a16:colId xmlns:a16="http://schemas.microsoft.com/office/drawing/2014/main" val="20001"/>
                    </a:ext>
                  </a:extLst>
                </a:gridCol>
                <a:gridCol w="3164458">
                  <a:extLst>
                    <a:ext uri="{9D8B030D-6E8A-4147-A177-3AD203B41FA5}">
                      <a16:colId xmlns:a16="http://schemas.microsoft.com/office/drawing/2014/main" val="20002"/>
                    </a:ext>
                  </a:extLst>
                </a:gridCol>
              </a:tblGrid>
              <a:tr h="983585">
                <a:tc rowSpan="2">
                  <a:txBody>
                    <a:bodyPr/>
                    <a:lstStyle/>
                    <a:p>
                      <a:pPr>
                        <a:lnSpc>
                          <a:spcPct val="107000"/>
                        </a:lnSpc>
                        <a:spcAft>
                          <a:spcPts val="800"/>
                        </a:spcAft>
                      </a:pPr>
                      <a:endParaRPr lang="en-GB" sz="2400" b="1" dirty="0">
                        <a:effectLst/>
                      </a:endParaRPr>
                    </a:p>
                    <a:p>
                      <a:pPr>
                        <a:lnSpc>
                          <a:spcPct val="107000"/>
                        </a:lnSpc>
                        <a:spcAft>
                          <a:spcPts val="800"/>
                        </a:spcAft>
                      </a:pPr>
                      <a:endParaRPr lang="en-GB" sz="2400" b="1" dirty="0">
                        <a:effectLst/>
                      </a:endParaRPr>
                    </a:p>
                    <a:p>
                      <a:pPr>
                        <a:lnSpc>
                          <a:spcPct val="107000"/>
                        </a:lnSpc>
                        <a:spcAft>
                          <a:spcPts val="800"/>
                        </a:spcAft>
                      </a:pPr>
                      <a:r>
                        <a:rPr lang="en-GB" sz="2400" b="1" dirty="0">
                          <a:effectLst/>
                        </a:rPr>
                        <a:t>Performance of SMEs</a:t>
                      </a:r>
                      <a:endParaRPr lang="en-GB"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r">
                        <a:lnSpc>
                          <a:spcPct val="107000"/>
                        </a:lnSpc>
                        <a:spcAft>
                          <a:spcPts val="800"/>
                        </a:spcAft>
                      </a:pPr>
                      <a:r>
                        <a:rPr lang="en-GB" sz="2400" b="1" dirty="0">
                          <a:solidFill>
                            <a:schemeClr val="tx1"/>
                          </a:solidFill>
                          <a:effectLst/>
                        </a:rPr>
                        <a:t>Performance of SMEs</a:t>
                      </a:r>
                      <a:endParaRPr lang="en-GB" sz="2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07000"/>
                        </a:lnSpc>
                        <a:spcAft>
                          <a:spcPts val="800"/>
                        </a:spcAft>
                      </a:pPr>
                      <a:r>
                        <a:rPr lang="en-GB" sz="2400" b="1" dirty="0">
                          <a:effectLst/>
                        </a:rPr>
                        <a:t>Digital Marketing Methods</a:t>
                      </a:r>
                      <a:endParaRPr lang="en-GB" sz="24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0"/>
                  </a:ext>
                </a:extLst>
              </a:tr>
              <a:tr h="474657">
                <a:tc vMerge="1">
                  <a:txBody>
                    <a:bodyPr/>
                    <a:lstStyle/>
                    <a:p>
                      <a:endParaRPr lang="en-GB"/>
                    </a:p>
                  </a:txBody>
                  <a:tcPr/>
                </a:tc>
                <a:tc>
                  <a:txBody>
                    <a:bodyPr/>
                    <a:lstStyle/>
                    <a:p>
                      <a:pPr algn="r">
                        <a:lnSpc>
                          <a:spcPct val="107000"/>
                        </a:lnSpc>
                        <a:spcAft>
                          <a:spcPts val="800"/>
                        </a:spcAft>
                      </a:pPr>
                      <a:r>
                        <a:rPr lang="en-GB" sz="2400" dirty="0">
                          <a:effectLst/>
                        </a:rPr>
                        <a:t>1.000</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400" dirty="0">
                          <a:solidFill>
                            <a:srgbClr val="FF0000"/>
                          </a:solidFill>
                          <a:effectLst/>
                        </a:rPr>
                        <a:t>.600</a:t>
                      </a:r>
                      <a:endParaRPr lang="en-GB" sz="2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4657">
                <a:tc>
                  <a:txBody>
                    <a:bodyPr/>
                    <a:lstStyle/>
                    <a:p>
                      <a:pPr>
                        <a:lnSpc>
                          <a:spcPct val="107000"/>
                        </a:lnSpc>
                        <a:spcAft>
                          <a:spcPts val="800"/>
                        </a:spcAft>
                      </a:pPr>
                      <a:r>
                        <a:rPr lang="en-GB" sz="2400" b="1" dirty="0">
                          <a:effectLst/>
                        </a:rPr>
                        <a:t>Digital Marketing tools/Methods</a:t>
                      </a:r>
                      <a:endParaRPr lang="en-GB"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r">
                        <a:lnSpc>
                          <a:spcPct val="107000"/>
                        </a:lnSpc>
                        <a:spcAft>
                          <a:spcPts val="800"/>
                        </a:spcAft>
                      </a:pPr>
                      <a:r>
                        <a:rPr lang="en-GB" sz="2400" dirty="0">
                          <a:solidFill>
                            <a:srgbClr val="FF0000"/>
                          </a:solidFill>
                          <a:effectLst/>
                        </a:rPr>
                        <a:t>.600</a:t>
                      </a:r>
                      <a:endParaRPr lang="en-GB" sz="2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400" dirty="0">
                          <a:effectLst/>
                        </a:rPr>
                        <a:t>1.000</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9" name="Rectangle 1"/>
          <p:cNvSpPr>
            <a:spLocks noChangeArrowheads="1"/>
          </p:cNvSpPr>
          <p:nvPr/>
        </p:nvSpPr>
        <p:spPr bwMode="auto">
          <a:xfrm>
            <a:off x="1127240" y="1156229"/>
            <a:ext cx="9506607"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Table 3. 2 Correlation Results</a:t>
            </a:r>
            <a:endParaRPr kumimoji="0" lang="en-GB" sz="3200" b="0" i="0" u="none" strike="noStrike" cap="none" normalizeH="0" baseline="0" dirty="0">
              <a:ln>
                <a:noFill/>
              </a:ln>
              <a:solidFill>
                <a:schemeClr val="tx1"/>
              </a:solidFill>
              <a:effectLst/>
            </a:endParaRPr>
          </a:p>
        </p:txBody>
      </p:sp>
      <p:sp>
        <p:nvSpPr>
          <p:cNvPr id="10" name="Rectangle 9"/>
          <p:cNvSpPr/>
          <p:nvPr/>
        </p:nvSpPr>
        <p:spPr>
          <a:xfrm>
            <a:off x="567565" y="3788999"/>
            <a:ext cx="10625958" cy="2308324"/>
          </a:xfrm>
          <a:prstGeom prst="rect">
            <a:avLst/>
          </a:prstGeom>
        </p:spPr>
        <p:txBody>
          <a:bodyPr wrap="square">
            <a:spAutoFit/>
          </a:bodyPr>
          <a:lstStyle/>
          <a:p>
            <a:r>
              <a:rPr lang="en-US" sz="2400" dirty="0">
                <a:cs typeface="Times New Roman" panose="02020603050405020304" pitchFamily="18" charset="0"/>
              </a:rPr>
              <a:t>correlation results of digital marketing tools and performance of SMEs. The resulting correlation coefficient of </a:t>
            </a:r>
            <a:r>
              <a:rPr lang="en-US" sz="2400" dirty="0">
                <a:solidFill>
                  <a:srgbClr val="FF0000"/>
                </a:solidFill>
                <a:cs typeface="Times New Roman" panose="02020603050405020304" pitchFamily="18" charset="0"/>
              </a:rPr>
              <a:t>0.600</a:t>
            </a:r>
            <a:r>
              <a:rPr lang="en-US" sz="2400" dirty="0">
                <a:cs typeface="Times New Roman" panose="02020603050405020304" pitchFamily="18" charset="0"/>
              </a:rPr>
              <a:t> indicated a moderate positive relationship between digital marketing tools and SMEs' performance </a:t>
            </a:r>
          </a:p>
          <a:p>
            <a:endParaRPr lang="en-US" sz="2400" dirty="0">
              <a:cs typeface="Times New Roman" panose="02020603050405020304" pitchFamily="18" charset="0"/>
            </a:endParaRPr>
          </a:p>
          <a:p>
            <a:r>
              <a:rPr lang="en-US" sz="2400" dirty="0">
                <a:cs typeface="Times New Roman" panose="02020603050405020304" pitchFamily="18" charset="0"/>
              </a:rPr>
              <a:t>With a p-value of 0.000, P&lt;=0.01, this implied that an increase in digital marketing led to an increase SMEs Performance</a:t>
            </a:r>
            <a:endParaRPr lang="en-GB" sz="2400" dirty="0">
              <a:cs typeface="Times New Roman" panose="02020603050405020304" pitchFamily="18" charset="0"/>
            </a:endParaRPr>
          </a:p>
        </p:txBody>
      </p:sp>
      <p:sp>
        <p:nvSpPr>
          <p:cNvPr id="11" name="Rectangle 10"/>
          <p:cNvSpPr/>
          <p:nvPr/>
        </p:nvSpPr>
        <p:spPr>
          <a:xfrm>
            <a:off x="2492617" y="241267"/>
            <a:ext cx="7517656" cy="830997"/>
          </a:xfrm>
          <a:prstGeom prst="rect">
            <a:avLst/>
          </a:prstGeom>
          <a:noFill/>
        </p:spPr>
        <p:txBody>
          <a:bodyPr wrap="square">
            <a:spAutoFit/>
          </a:bodyPr>
          <a:lstStyle/>
          <a:p>
            <a:pPr algn="ctr"/>
            <a:r>
              <a:rPr kumimoji="0" lang="en-GB" sz="2400" b="1" i="0" u="sng"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Correlation Results of digital marketing tools and performance of SMEs</a:t>
            </a:r>
            <a:endParaRPr lang="en-GB" sz="2400" u="sng" dirty="0">
              <a:latin typeface="+mj-lt"/>
            </a:endParaRPr>
          </a:p>
        </p:txBody>
      </p:sp>
      <p:sp>
        <p:nvSpPr>
          <p:cNvPr id="7" name="Slide Number Placeholder 6">
            <a:extLst>
              <a:ext uri="{FF2B5EF4-FFF2-40B4-BE49-F238E27FC236}">
                <a16:creationId xmlns:a16="http://schemas.microsoft.com/office/drawing/2014/main" id="{23DAD5E3-920A-FBCE-2EDE-488B0C69603E}"/>
              </a:ext>
            </a:extLst>
          </p:cNvPr>
          <p:cNvSpPr>
            <a:spLocks noGrp="1"/>
          </p:cNvSpPr>
          <p:nvPr>
            <p:ph type="sldNum" sz="quarter" idx="12"/>
          </p:nvPr>
        </p:nvSpPr>
        <p:spPr>
          <a:xfrm>
            <a:off x="9448800" y="6492875"/>
            <a:ext cx="2743200" cy="365125"/>
          </a:xfrm>
        </p:spPr>
        <p:txBody>
          <a:bodyPr/>
          <a:lstStyle/>
          <a:p>
            <a:fld id="{48FC179B-E1DC-44DF-B0E4-66A8D350C2BE}" type="slidenum">
              <a:rPr lang="en-US" smtClean="0"/>
              <a:t>17</a:t>
            </a:fld>
            <a:endParaRPr lang="en-US" dirty="0"/>
          </a:p>
        </p:txBody>
      </p:sp>
    </p:spTree>
    <p:extLst>
      <p:ext uri="{BB962C8B-B14F-4D97-AF65-F5344CB8AC3E}">
        <p14:creationId xmlns:p14="http://schemas.microsoft.com/office/powerpoint/2010/main" val="166793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81739" y="376608"/>
            <a:ext cx="9552798" cy="461665"/>
          </a:xfrm>
          <a:prstGeom prst="rect">
            <a:avLst/>
          </a:prstGeom>
          <a:noFill/>
        </p:spPr>
        <p:txBody>
          <a:bodyPr wrap="square">
            <a:spAutoFit/>
          </a:bodyPr>
          <a:lstStyle/>
          <a:p>
            <a:pPr algn="ctr"/>
            <a:r>
              <a:rPr kumimoji="0" lang="en-GB" sz="2400" b="1" i="0" u="sng"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Regression Results of digital marketing methods and performance of SMEs</a:t>
            </a:r>
            <a:endParaRPr lang="en-GB" sz="2400" u="sng" dirty="0">
              <a:latin typeface="+mj-lt"/>
            </a:endParaRPr>
          </a:p>
        </p:txBody>
      </p:sp>
      <p:sp>
        <p:nvSpPr>
          <p:cNvPr id="10" name="Rectangle 9"/>
          <p:cNvSpPr/>
          <p:nvPr/>
        </p:nvSpPr>
        <p:spPr>
          <a:xfrm>
            <a:off x="2175642" y="1375735"/>
            <a:ext cx="8371490" cy="400110"/>
          </a:xfrm>
          <a:prstGeom prst="rect">
            <a:avLst/>
          </a:prstGeom>
          <a:noFill/>
          <a:ln>
            <a:noFill/>
          </a:ln>
        </p:spPr>
        <p:txBody>
          <a:bodyPr wrap="square">
            <a:spAutoFit/>
          </a:bodyPr>
          <a:lstStyle/>
          <a:p>
            <a:r>
              <a:rPr lang="en-US" sz="2000" b="1" dirty="0">
                <a:cs typeface="Times New Roman" panose="02020603050405020304" pitchFamily="18" charset="0"/>
              </a:rPr>
              <a:t>Table 3.3  Model summary for regression analysis</a:t>
            </a:r>
            <a:endParaRPr lang="en-GB" sz="2000" b="1" dirty="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68290381"/>
              </p:ext>
            </p:extLst>
          </p:nvPr>
        </p:nvGraphicFramePr>
        <p:xfrm>
          <a:off x="2191408" y="1806411"/>
          <a:ext cx="8338090" cy="1139381"/>
        </p:xfrm>
        <a:graphic>
          <a:graphicData uri="http://schemas.openxmlformats.org/drawingml/2006/table">
            <a:tbl>
              <a:tblPr/>
              <a:tblGrid>
                <a:gridCol w="1755369">
                  <a:extLst>
                    <a:ext uri="{9D8B030D-6E8A-4147-A177-3AD203B41FA5}">
                      <a16:colId xmlns:a16="http://schemas.microsoft.com/office/drawing/2014/main" val="20000"/>
                    </a:ext>
                  </a:extLst>
                </a:gridCol>
                <a:gridCol w="1755369">
                  <a:extLst>
                    <a:ext uri="{9D8B030D-6E8A-4147-A177-3AD203B41FA5}">
                      <a16:colId xmlns:a16="http://schemas.microsoft.com/office/drawing/2014/main" val="20001"/>
                    </a:ext>
                  </a:extLst>
                </a:gridCol>
                <a:gridCol w="1755369">
                  <a:extLst>
                    <a:ext uri="{9D8B030D-6E8A-4147-A177-3AD203B41FA5}">
                      <a16:colId xmlns:a16="http://schemas.microsoft.com/office/drawing/2014/main" val="20002"/>
                    </a:ext>
                  </a:extLst>
                </a:gridCol>
                <a:gridCol w="837814">
                  <a:extLst>
                    <a:ext uri="{9D8B030D-6E8A-4147-A177-3AD203B41FA5}">
                      <a16:colId xmlns:a16="http://schemas.microsoft.com/office/drawing/2014/main" val="20003"/>
                    </a:ext>
                  </a:extLst>
                </a:gridCol>
                <a:gridCol w="2234169">
                  <a:extLst>
                    <a:ext uri="{9D8B030D-6E8A-4147-A177-3AD203B41FA5}">
                      <a16:colId xmlns:a16="http://schemas.microsoft.com/office/drawing/2014/main" val="20004"/>
                    </a:ext>
                  </a:extLst>
                </a:gridCol>
              </a:tblGrid>
              <a:tr h="657545">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R</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R Square</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Adjusted R Square</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Sig.</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Durbin-Watson</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17317">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.600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2400" dirty="0">
                          <a:solidFill>
                            <a:srgbClr val="FF0000"/>
                          </a:solidFill>
                          <a:effectLst/>
                          <a:latin typeface="+mn-lt"/>
                          <a:ea typeface="Calibri" panose="020F0502020204030204" pitchFamily="34" charset="0"/>
                          <a:cs typeface="Arial Unicode MS" panose="020B0604020202020204" pitchFamily="34" charset="-128"/>
                        </a:rPr>
                        <a:t>.360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2400">
                          <a:effectLst/>
                          <a:latin typeface="+mn-lt"/>
                          <a:ea typeface="Calibri" panose="020F0502020204030204" pitchFamily="34" charset="0"/>
                          <a:cs typeface="Arial Unicode MS" panose="020B0604020202020204" pitchFamily="34" charset="-128"/>
                        </a:rPr>
                        <a:t>.357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2400" dirty="0">
                          <a:solidFill>
                            <a:srgbClr val="FF0000"/>
                          </a:solidFill>
                          <a:effectLst/>
                          <a:latin typeface="+mn-lt"/>
                          <a:ea typeface="Calibri" panose="020F0502020204030204" pitchFamily="34" charset="0"/>
                          <a:cs typeface="Arial Unicode MS" panose="020B0604020202020204" pitchFamily="34" charset="-128"/>
                        </a:rPr>
                        <a:t>.000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800"/>
                        </a:spcAft>
                      </a:pPr>
                      <a:r>
                        <a:rPr lang="en-GB" sz="2400" dirty="0">
                          <a:solidFill>
                            <a:srgbClr val="FF0000"/>
                          </a:solidFill>
                          <a:effectLst/>
                          <a:latin typeface="+mn-lt"/>
                          <a:ea typeface="Calibri" panose="020F0502020204030204" pitchFamily="34" charset="0"/>
                          <a:cs typeface="Arial Unicode MS" panose="020B0604020202020204" pitchFamily="34" charset="-128"/>
                        </a:rPr>
                        <a:t>1.752</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11"/>
          <p:cNvSpPr/>
          <p:nvPr/>
        </p:nvSpPr>
        <p:spPr>
          <a:xfrm>
            <a:off x="415159" y="3265546"/>
            <a:ext cx="11776841" cy="2308324"/>
          </a:xfrm>
          <a:prstGeom prst="rect">
            <a:avLst/>
          </a:prstGeom>
        </p:spPr>
        <p:txBody>
          <a:bodyPr wrap="square">
            <a:spAutoFit/>
          </a:bodyPr>
          <a:lstStyle/>
          <a:p>
            <a:pPr marL="342900" indent="-342900">
              <a:buFont typeface="Arial" panose="020B0604020202020204" pitchFamily="34" charset="0"/>
              <a:buChar char="•"/>
            </a:pPr>
            <a:r>
              <a:rPr lang="en-US" sz="2400" dirty="0">
                <a:cs typeface="Times New Roman" panose="02020603050405020304" pitchFamily="18" charset="0"/>
              </a:rPr>
              <a:t>R</a:t>
            </a:r>
            <a:r>
              <a:rPr lang="en-US" sz="2400" baseline="30000" dirty="0">
                <a:cs typeface="Times New Roman" panose="02020603050405020304" pitchFamily="18" charset="0"/>
              </a:rPr>
              <a:t>2</a:t>
            </a:r>
            <a:r>
              <a:rPr lang="en-US" sz="2400" dirty="0">
                <a:cs typeface="Times New Roman" panose="02020603050405020304" pitchFamily="18" charset="0"/>
              </a:rPr>
              <a:t> statistics of interest being .36 with a statistical significance of P &lt; 0.01 </a:t>
            </a:r>
          </a:p>
          <a:p>
            <a:endParaRPr lang="en-US" sz="2400" dirty="0">
              <a:cs typeface="Times New Roman" panose="02020603050405020304" pitchFamily="18" charset="0"/>
            </a:endParaRPr>
          </a:p>
          <a:p>
            <a:pPr marL="342900" indent="-342900">
              <a:buFont typeface="Arial" panose="020B0604020202020204" pitchFamily="34" charset="0"/>
              <a:buChar char="•"/>
            </a:pPr>
            <a:r>
              <a:rPr lang="en-US" sz="2400" dirty="0">
                <a:cs typeface="Times New Roman" panose="02020603050405020304" pitchFamily="18" charset="0"/>
              </a:rPr>
              <a:t>Digital marketing methods had a moderately positive impact on SMEs' performance. </a:t>
            </a:r>
          </a:p>
          <a:p>
            <a:pPr marL="342900" indent="-342900">
              <a:buFont typeface="Arial" panose="020B0604020202020204" pitchFamily="34" charset="0"/>
              <a:buChar char="•"/>
            </a:pPr>
            <a:endParaRPr lang="en-US" sz="2400" dirty="0">
              <a:cs typeface="Times New Roman" panose="02020603050405020304" pitchFamily="18" charset="0"/>
            </a:endParaRPr>
          </a:p>
          <a:p>
            <a:pPr marL="342900" indent="-342900">
              <a:buFont typeface="Arial" panose="020B0604020202020204" pitchFamily="34" charset="0"/>
              <a:buChar char="•"/>
            </a:pPr>
            <a:r>
              <a:rPr lang="en-US" sz="2400" dirty="0">
                <a:cs typeface="Times New Roman" panose="02020603050405020304" pitchFamily="18" charset="0"/>
              </a:rPr>
              <a:t>The Durbin-Watson statistics were 1.752 and between +1 and +3, indicating that the observation's independence was met.</a:t>
            </a:r>
            <a:endParaRPr lang="en-GB" sz="2400"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259ADD1-8979-5F8A-402C-FB15EA54EAC3}"/>
              </a:ext>
            </a:extLst>
          </p:cNvPr>
          <p:cNvSpPr>
            <a:spLocks noGrp="1"/>
          </p:cNvSpPr>
          <p:nvPr>
            <p:ph type="sldNum" sz="quarter" idx="12"/>
          </p:nvPr>
        </p:nvSpPr>
        <p:spPr>
          <a:xfrm>
            <a:off x="9448800" y="6496717"/>
            <a:ext cx="2743200" cy="365125"/>
          </a:xfrm>
        </p:spPr>
        <p:txBody>
          <a:bodyPr/>
          <a:lstStyle/>
          <a:p>
            <a:fld id="{48FC179B-E1DC-44DF-B0E4-66A8D350C2BE}" type="slidenum">
              <a:rPr lang="en-US" smtClean="0"/>
              <a:t>18</a:t>
            </a:fld>
            <a:endParaRPr lang="en-US"/>
          </a:p>
        </p:txBody>
      </p:sp>
    </p:spTree>
    <p:extLst>
      <p:ext uri="{BB962C8B-B14F-4D97-AF65-F5344CB8AC3E}">
        <p14:creationId xmlns:p14="http://schemas.microsoft.com/office/powerpoint/2010/main" val="67104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12125267"/>
              </p:ext>
            </p:extLst>
          </p:nvPr>
        </p:nvGraphicFramePr>
        <p:xfrm>
          <a:off x="1547812" y="1764796"/>
          <a:ext cx="9096375" cy="1991076"/>
        </p:xfrm>
        <a:graphic>
          <a:graphicData uri="http://schemas.openxmlformats.org/drawingml/2006/table">
            <a:tbl>
              <a:tblPr/>
              <a:tblGrid>
                <a:gridCol w="3282239">
                  <a:extLst>
                    <a:ext uri="{9D8B030D-6E8A-4147-A177-3AD203B41FA5}">
                      <a16:colId xmlns:a16="http://schemas.microsoft.com/office/drawing/2014/main" val="20000"/>
                    </a:ext>
                  </a:extLst>
                </a:gridCol>
                <a:gridCol w="3284267">
                  <a:extLst>
                    <a:ext uri="{9D8B030D-6E8A-4147-A177-3AD203B41FA5}">
                      <a16:colId xmlns:a16="http://schemas.microsoft.com/office/drawing/2014/main" val="20001"/>
                    </a:ext>
                  </a:extLst>
                </a:gridCol>
                <a:gridCol w="2529869">
                  <a:extLst>
                    <a:ext uri="{9D8B030D-6E8A-4147-A177-3AD203B41FA5}">
                      <a16:colId xmlns:a16="http://schemas.microsoft.com/office/drawing/2014/main" val="20002"/>
                    </a:ext>
                  </a:extLst>
                </a:gridCol>
              </a:tblGrid>
              <a:tr h="329565">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Unstandardized Coefficients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Sig.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460344">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(Constant)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7000"/>
                        </a:lnSpc>
                        <a:spcAft>
                          <a:spcPts val="800"/>
                        </a:spcAft>
                      </a:pPr>
                      <a:r>
                        <a:rPr lang="en-GB" sz="2400" dirty="0">
                          <a:solidFill>
                            <a:srgbClr val="FF0000"/>
                          </a:solidFill>
                          <a:effectLst/>
                          <a:latin typeface="+mn-lt"/>
                          <a:ea typeface="Calibri" panose="020F0502020204030204" pitchFamily="34" charset="0"/>
                          <a:cs typeface="Arial Unicode MS" panose="020B0604020202020204" pitchFamily="34" charset="-128"/>
                        </a:rPr>
                        <a:t>2.233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a:effectLst/>
                          <a:latin typeface="+mn-lt"/>
                          <a:ea typeface="Calibri" panose="020F0502020204030204" pitchFamily="34" charset="0"/>
                          <a:cs typeface="Arial Unicode MS" panose="020B0604020202020204" pitchFamily="34" charset="-128"/>
                        </a:rPr>
                        <a:t>.000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544195">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Digital Marketing methods/Tools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40000"/>
                        <a:lumOff val="60000"/>
                      </a:schemeClr>
                    </a:solidFill>
                  </a:tcPr>
                </a:tc>
                <a:tc>
                  <a:txBody>
                    <a:bodyPr/>
                    <a:lstStyle/>
                    <a:p>
                      <a:pPr algn="r">
                        <a:lnSpc>
                          <a:spcPct val="107000"/>
                        </a:lnSpc>
                        <a:spcAft>
                          <a:spcPts val="800"/>
                        </a:spcAft>
                      </a:pPr>
                      <a:r>
                        <a:rPr lang="en-GB" sz="2400" dirty="0">
                          <a:solidFill>
                            <a:srgbClr val="FF0000"/>
                          </a:solidFill>
                          <a:effectLst/>
                          <a:latin typeface="+mn-lt"/>
                          <a:ea typeface="Calibri" panose="020F0502020204030204" pitchFamily="34" charset="0"/>
                          <a:cs typeface="Arial Unicode MS" panose="020B0604020202020204" pitchFamily="34" charset="-128"/>
                        </a:rPr>
                        <a:t>.406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.000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Rectangle 7"/>
          <p:cNvSpPr/>
          <p:nvPr/>
        </p:nvSpPr>
        <p:spPr>
          <a:xfrm>
            <a:off x="1587894" y="1255511"/>
            <a:ext cx="9128232" cy="400110"/>
          </a:xfrm>
          <a:prstGeom prst="rect">
            <a:avLst/>
          </a:prstGeom>
          <a:noFill/>
          <a:ln>
            <a:noFill/>
          </a:ln>
        </p:spPr>
        <p:txBody>
          <a:bodyPr wrap="square">
            <a:spAutoFit/>
          </a:bodyPr>
          <a:lstStyle/>
          <a:p>
            <a:r>
              <a:rPr lang="en-US" sz="2000" b="1" dirty="0">
                <a:cs typeface="Times New Roman" panose="02020603050405020304" pitchFamily="18" charset="0"/>
              </a:rPr>
              <a:t>Table 3.4 Coefficient Results </a:t>
            </a:r>
            <a:endParaRPr lang="en-GB" sz="2000" b="1" dirty="0">
              <a:cs typeface="Times New Roman" panose="02020603050405020304" pitchFamily="18" charset="0"/>
            </a:endParaRPr>
          </a:p>
        </p:txBody>
      </p:sp>
      <p:sp>
        <p:nvSpPr>
          <p:cNvPr id="9" name="Rectangle 8"/>
          <p:cNvSpPr/>
          <p:nvPr/>
        </p:nvSpPr>
        <p:spPr>
          <a:xfrm>
            <a:off x="56010" y="453838"/>
            <a:ext cx="12192000" cy="461665"/>
          </a:xfrm>
          <a:prstGeom prst="rect">
            <a:avLst/>
          </a:prstGeom>
          <a:noFill/>
          <a:ln>
            <a:noFill/>
          </a:ln>
        </p:spPr>
        <p:txBody>
          <a:bodyPr wrap="square">
            <a:spAutoFit/>
          </a:bodyPr>
          <a:lstStyle/>
          <a:p>
            <a:pPr algn="ctr"/>
            <a:r>
              <a:rPr lang="en-US" sz="2400" b="1" u="sng" dirty="0">
                <a:cs typeface="Times New Roman" panose="02020603050405020304" pitchFamily="18" charset="0"/>
              </a:rPr>
              <a:t>Coefficient results of regression analysis</a:t>
            </a:r>
            <a:endParaRPr lang="en-GB" sz="2400" b="1" u="sng" dirty="0">
              <a:cs typeface="Times New Roman" panose="02020603050405020304" pitchFamily="18" charset="0"/>
            </a:endParaRPr>
          </a:p>
        </p:txBody>
      </p:sp>
      <p:sp>
        <p:nvSpPr>
          <p:cNvPr id="10" name="Rectangle 9"/>
          <p:cNvSpPr/>
          <p:nvPr/>
        </p:nvSpPr>
        <p:spPr>
          <a:xfrm>
            <a:off x="250176" y="3974223"/>
            <a:ext cx="12050109" cy="2308324"/>
          </a:xfrm>
          <a:prstGeom prst="rect">
            <a:avLst/>
          </a:prstGeom>
        </p:spPr>
        <p:txBody>
          <a:bodyPr wrap="square">
            <a:spAutoFit/>
          </a:bodyPr>
          <a:lstStyle/>
          <a:p>
            <a:pPr marL="342900" indent="-342900">
              <a:buFont typeface="Arial" panose="020B0604020202020204" pitchFamily="34" charset="0"/>
              <a:buChar char="•"/>
            </a:pPr>
            <a:r>
              <a:rPr lang="en-US" sz="2400" dirty="0">
                <a:cs typeface="Times New Roman" panose="02020603050405020304" pitchFamily="18" charset="0"/>
              </a:rPr>
              <a:t>The significance value of digital marketing methods (0.000)  is p &lt; 0.01</a:t>
            </a:r>
          </a:p>
          <a:p>
            <a:endParaRPr lang="en-US" sz="2400" dirty="0">
              <a:cs typeface="Times New Roman" panose="02020603050405020304" pitchFamily="18" charset="0"/>
            </a:endParaRPr>
          </a:p>
          <a:p>
            <a:pPr marL="342900" indent="-342900">
              <a:buFont typeface="Arial" panose="020B0604020202020204" pitchFamily="34" charset="0"/>
              <a:buChar char="•"/>
            </a:pPr>
            <a:r>
              <a:rPr lang="en-US" sz="2400" dirty="0">
                <a:cs typeface="Times New Roman" panose="02020603050405020304" pitchFamily="18" charset="0"/>
              </a:rPr>
              <a:t>Digital marketing tools variable is statistically significant and is making a significant unique contribution to the prediction of SMEs performance</a:t>
            </a:r>
          </a:p>
          <a:p>
            <a:endParaRPr lang="en-US" sz="2400" dirty="0">
              <a:cs typeface="Times New Roman" panose="02020603050405020304" pitchFamily="18" charset="0"/>
            </a:endParaRPr>
          </a:p>
          <a:p>
            <a:pPr marL="342900" indent="-342900">
              <a:buFont typeface="Arial" panose="020B0604020202020204" pitchFamily="34" charset="0"/>
              <a:buChar char="•"/>
            </a:pPr>
            <a:r>
              <a:rPr lang="en-US" sz="2400" dirty="0">
                <a:cs typeface="Times New Roman" panose="02020603050405020304" pitchFamily="18" charset="0"/>
              </a:rPr>
              <a:t>Digital marketing had a significant positive effect on the performance of SMEs</a:t>
            </a:r>
          </a:p>
        </p:txBody>
      </p:sp>
      <p:sp>
        <p:nvSpPr>
          <p:cNvPr id="13" name="Slide Number Placeholder 12">
            <a:extLst>
              <a:ext uri="{FF2B5EF4-FFF2-40B4-BE49-F238E27FC236}">
                <a16:creationId xmlns:a16="http://schemas.microsoft.com/office/drawing/2014/main" id="{46591687-B6D4-CC22-A252-860268112874}"/>
              </a:ext>
            </a:extLst>
          </p:cNvPr>
          <p:cNvSpPr>
            <a:spLocks noGrp="1"/>
          </p:cNvSpPr>
          <p:nvPr>
            <p:ph type="sldNum" sz="quarter" idx="12"/>
          </p:nvPr>
        </p:nvSpPr>
        <p:spPr>
          <a:xfrm>
            <a:off x="9344526" y="6500898"/>
            <a:ext cx="2743200" cy="365125"/>
          </a:xfrm>
        </p:spPr>
        <p:txBody>
          <a:bodyPr/>
          <a:lstStyle/>
          <a:p>
            <a:fld id="{48FC179B-E1DC-44DF-B0E4-66A8D350C2BE}" type="slidenum">
              <a:rPr lang="en-US" smtClean="0"/>
              <a:t>19</a:t>
            </a:fld>
            <a:endParaRPr lang="en-US"/>
          </a:p>
        </p:txBody>
      </p:sp>
    </p:spTree>
    <p:extLst>
      <p:ext uri="{BB962C8B-B14F-4D97-AF65-F5344CB8AC3E}">
        <p14:creationId xmlns:p14="http://schemas.microsoft.com/office/powerpoint/2010/main" val="196354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365125"/>
            <a:ext cx="10515600" cy="1325563"/>
          </a:xfrm>
        </p:spPr>
        <p:txBody>
          <a:bodyPr>
            <a:normAutofit/>
          </a:bodyPr>
          <a:lstStyle/>
          <a:p>
            <a:pPr algn="ctr"/>
            <a:r>
              <a:rPr lang="en-US" sz="4400" u="sng" dirty="0"/>
              <a:t>Content</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p:txBody>
          <a:bodyPr>
            <a:normAutofit fontScale="92500" lnSpcReduction="2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Research Problem</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6190" y="218659"/>
            <a:ext cx="9911796" cy="954107"/>
          </a:xfrm>
          <a:prstGeom prst="rect">
            <a:avLst/>
          </a:prstGeom>
          <a:noFill/>
        </p:spPr>
        <p:txBody>
          <a:bodyPr wrap="square">
            <a:spAutoFit/>
          </a:bodyPr>
          <a:lstStyle/>
          <a:p>
            <a:pPr algn="ctr"/>
            <a:r>
              <a:rPr kumimoji="0" lang="en-GB" sz="2800" i="0" u="sng" strike="noStrike" cap="none" normalizeH="0" baseline="0" dirty="0">
                <a:ln>
                  <a:noFill/>
                </a:ln>
                <a:solidFill>
                  <a:schemeClr val="tx1"/>
                </a:solidFill>
                <a:effectLst/>
                <a:ea typeface="Calibri" panose="020F0502020204030204" pitchFamily="34" charset="0"/>
                <a:cs typeface="Times New Roman" panose="02020603050405020304" pitchFamily="18" charset="0"/>
              </a:rPr>
              <a:t> Regression Results of digital marketing methods and performance of SMEs</a:t>
            </a:r>
            <a:endParaRPr lang="en-GB" sz="2800" u="sng" dirty="0"/>
          </a:p>
        </p:txBody>
      </p:sp>
      <p:sp>
        <p:nvSpPr>
          <p:cNvPr id="3" name="Rectangle 2"/>
          <p:cNvSpPr/>
          <p:nvPr/>
        </p:nvSpPr>
        <p:spPr>
          <a:xfrm>
            <a:off x="396766" y="1097784"/>
            <a:ext cx="10857186" cy="5262979"/>
          </a:xfrm>
          <a:prstGeom prst="rect">
            <a:avLst/>
          </a:prstGeom>
        </p:spPr>
        <p:txBody>
          <a:bodyPr wrap="square">
            <a:spAutoFit/>
          </a:bodyPr>
          <a:lstStyle/>
          <a:p>
            <a:r>
              <a:rPr lang="en-US" sz="2400" dirty="0">
                <a:cs typeface="Times New Roman" panose="02020603050405020304" pitchFamily="18" charset="0"/>
              </a:rPr>
              <a:t>Bivariate linear regression technique was used to test cause-and-effect relationship between digital marketing tools and SMEs performance .</a:t>
            </a:r>
          </a:p>
          <a:p>
            <a:endParaRPr lang="en-US" sz="2400" dirty="0">
              <a:cs typeface="Times New Roman" panose="02020603050405020304" pitchFamily="18" charset="0"/>
            </a:endParaRPr>
          </a:p>
          <a:p>
            <a:r>
              <a:rPr lang="en-US" sz="2400" dirty="0">
                <a:cs typeface="Times New Roman" panose="02020603050405020304" pitchFamily="18" charset="0"/>
              </a:rPr>
              <a:t>Below equation represents the model's summary</a:t>
            </a:r>
          </a:p>
          <a:p>
            <a:endParaRPr lang="en-US" sz="2400" dirty="0">
              <a:cs typeface="Times New Roman" panose="02020603050405020304" pitchFamily="18" charset="0"/>
            </a:endParaRPr>
          </a:p>
          <a:p>
            <a:pPr algn="ctr"/>
            <a:r>
              <a:rPr lang="en-US" sz="2400" b="1" dirty="0">
                <a:cs typeface="Times New Roman" panose="02020603050405020304" pitchFamily="18" charset="0"/>
              </a:rPr>
              <a:t>Y = β</a:t>
            </a:r>
            <a:r>
              <a:rPr lang="en-US" sz="2400" b="1" baseline="-25000" dirty="0">
                <a:cs typeface="Times New Roman" panose="02020603050405020304" pitchFamily="18" charset="0"/>
              </a:rPr>
              <a:t>0</a:t>
            </a:r>
            <a:r>
              <a:rPr lang="en-US" sz="2400" b="1" dirty="0">
                <a:cs typeface="Times New Roman" panose="02020603050405020304" pitchFamily="18" charset="0"/>
              </a:rPr>
              <a:t> + β</a:t>
            </a:r>
            <a:r>
              <a:rPr lang="en-US" sz="2400" b="1" baseline="-25000" dirty="0">
                <a:cs typeface="Times New Roman" panose="02020603050405020304" pitchFamily="18" charset="0"/>
              </a:rPr>
              <a:t>1</a:t>
            </a:r>
            <a:r>
              <a:rPr lang="en-US" sz="2400" b="1" dirty="0">
                <a:cs typeface="Times New Roman" panose="02020603050405020304" pitchFamily="18" charset="0"/>
              </a:rPr>
              <a:t>X</a:t>
            </a:r>
            <a:r>
              <a:rPr lang="en-US" sz="2400" b="1" baseline="-25000" dirty="0">
                <a:cs typeface="Times New Roman" panose="02020603050405020304" pitchFamily="18" charset="0"/>
              </a:rPr>
              <a:t>1 </a:t>
            </a:r>
            <a:r>
              <a:rPr lang="en-US" sz="2400" b="1" dirty="0">
                <a:cs typeface="Times New Roman" panose="02020603050405020304" pitchFamily="18" charset="0"/>
              </a:rPr>
              <a:t>+ ε </a:t>
            </a:r>
          </a:p>
          <a:p>
            <a:pPr algn="ctr"/>
            <a:endParaRPr lang="en-US" sz="2400" b="1" dirty="0">
              <a:cs typeface="Times New Roman" panose="02020603050405020304" pitchFamily="18" charset="0"/>
            </a:endParaRPr>
          </a:p>
          <a:p>
            <a:pPr algn="ctr"/>
            <a:r>
              <a:rPr lang="en-US" sz="2400" b="1" dirty="0">
                <a:cs typeface="Times New Roman" panose="02020603050405020304" pitchFamily="18" charset="0"/>
              </a:rPr>
              <a:t>Y = 2.233</a:t>
            </a:r>
            <a:r>
              <a:rPr lang="en-US" sz="2400" b="1" baseline="30000" dirty="0">
                <a:cs typeface="Times New Roman" panose="02020603050405020304" pitchFamily="18" charset="0"/>
              </a:rPr>
              <a:t>***</a:t>
            </a:r>
            <a:r>
              <a:rPr lang="en-US" sz="2400" b="1" dirty="0">
                <a:cs typeface="Times New Roman" panose="02020603050405020304" pitchFamily="18" charset="0"/>
              </a:rPr>
              <a:t> + 0.406</a:t>
            </a:r>
            <a:r>
              <a:rPr lang="en-US" sz="2400" b="1" baseline="30000" dirty="0">
                <a:cs typeface="Times New Roman" panose="02020603050405020304" pitchFamily="18" charset="0"/>
              </a:rPr>
              <a:t>***</a:t>
            </a:r>
            <a:r>
              <a:rPr lang="en-US" sz="2400" b="1" dirty="0">
                <a:cs typeface="Times New Roman" panose="02020603050405020304" pitchFamily="18" charset="0"/>
              </a:rPr>
              <a:t>X</a:t>
            </a:r>
            <a:r>
              <a:rPr lang="en-US" sz="2400" b="1" baseline="-25000" dirty="0">
                <a:cs typeface="Times New Roman" panose="02020603050405020304" pitchFamily="18" charset="0"/>
              </a:rPr>
              <a:t>1</a:t>
            </a:r>
            <a:r>
              <a:rPr lang="en-US" sz="2400" b="1" dirty="0">
                <a:cs typeface="Times New Roman" panose="02020603050405020304" pitchFamily="18" charset="0"/>
              </a:rPr>
              <a:t> + ε</a:t>
            </a:r>
          </a:p>
          <a:p>
            <a:endParaRPr lang="en-US" sz="2400" dirty="0">
              <a:cs typeface="Times New Roman" panose="02020603050405020304" pitchFamily="18" charset="0"/>
            </a:endParaRPr>
          </a:p>
          <a:p>
            <a:r>
              <a:rPr lang="en-US" sz="2400" dirty="0">
                <a:cs typeface="Times New Roman" panose="02020603050405020304" pitchFamily="18" charset="0"/>
              </a:rPr>
              <a:t>Y 	= Performance of SMEs</a:t>
            </a:r>
          </a:p>
          <a:p>
            <a:r>
              <a:rPr lang="en-US" sz="2400" dirty="0">
                <a:cs typeface="Times New Roman" panose="02020603050405020304" pitchFamily="18" charset="0"/>
              </a:rPr>
              <a:t>β</a:t>
            </a:r>
            <a:r>
              <a:rPr lang="en-US" sz="2400" baseline="-25000" dirty="0">
                <a:cs typeface="Times New Roman" panose="02020603050405020304" pitchFamily="18" charset="0"/>
              </a:rPr>
              <a:t>0</a:t>
            </a:r>
            <a:r>
              <a:rPr lang="en-US" sz="2400" dirty="0">
                <a:cs typeface="Times New Roman" panose="02020603050405020304" pitchFamily="18" charset="0"/>
              </a:rPr>
              <a:t> 	= Constant</a:t>
            </a:r>
          </a:p>
          <a:p>
            <a:r>
              <a:rPr lang="en-US" sz="2400" dirty="0">
                <a:cs typeface="Times New Roman" panose="02020603050405020304" pitchFamily="18" charset="0"/>
              </a:rPr>
              <a:t>β</a:t>
            </a:r>
            <a:r>
              <a:rPr lang="en-US" sz="2400" baseline="-25000" dirty="0">
                <a:cs typeface="Times New Roman" panose="02020603050405020304" pitchFamily="18" charset="0"/>
              </a:rPr>
              <a:t>1</a:t>
            </a:r>
            <a:r>
              <a:rPr lang="en-US" sz="2400" dirty="0">
                <a:cs typeface="Times New Roman" panose="02020603050405020304" pitchFamily="18" charset="0"/>
              </a:rPr>
              <a:t> 	= Regression coefficient</a:t>
            </a:r>
          </a:p>
          <a:p>
            <a:r>
              <a:rPr lang="en-US" sz="2400" dirty="0">
                <a:cs typeface="Times New Roman" panose="02020603050405020304" pitchFamily="18" charset="0"/>
              </a:rPr>
              <a:t>X</a:t>
            </a:r>
            <a:r>
              <a:rPr lang="en-US" sz="2400" baseline="-25000" dirty="0">
                <a:cs typeface="Times New Roman" panose="02020603050405020304" pitchFamily="18" charset="0"/>
              </a:rPr>
              <a:t>1</a:t>
            </a:r>
            <a:r>
              <a:rPr lang="en-US" sz="2400" dirty="0">
                <a:cs typeface="Times New Roman" panose="02020603050405020304" pitchFamily="18" charset="0"/>
              </a:rPr>
              <a:t> 	= Digital marketing methods</a:t>
            </a:r>
          </a:p>
          <a:p>
            <a:r>
              <a:rPr lang="en-US" sz="2400" dirty="0">
                <a:cs typeface="Times New Roman" panose="02020603050405020304" pitchFamily="18" charset="0"/>
              </a:rPr>
              <a:t>μ 	= Level of confidence</a:t>
            </a:r>
          </a:p>
        </p:txBody>
      </p:sp>
      <p:sp>
        <p:nvSpPr>
          <p:cNvPr id="11" name="Rectangle 10"/>
          <p:cNvSpPr/>
          <p:nvPr/>
        </p:nvSpPr>
        <p:spPr>
          <a:xfrm>
            <a:off x="3831021" y="3326524"/>
            <a:ext cx="3988676" cy="80550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02593E3C-6C65-A038-DE75-AFB734438070}"/>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20</a:t>
            </a:fld>
            <a:endParaRPr lang="en-US"/>
          </a:p>
        </p:txBody>
      </p:sp>
    </p:spTree>
    <p:extLst>
      <p:ext uri="{BB962C8B-B14F-4D97-AF65-F5344CB8AC3E}">
        <p14:creationId xmlns:p14="http://schemas.microsoft.com/office/powerpoint/2010/main" val="142454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9391" y="395456"/>
            <a:ext cx="12192000" cy="461665"/>
          </a:xfrm>
          <a:prstGeom prst="rect">
            <a:avLst/>
          </a:prstGeom>
          <a:noFill/>
          <a:ln>
            <a:noFill/>
          </a:ln>
        </p:spPr>
        <p:txBody>
          <a:bodyPr wrap="square">
            <a:spAutoFit/>
          </a:bodyPr>
          <a:lstStyle/>
          <a:p>
            <a:pPr algn="ctr"/>
            <a:r>
              <a:rPr kumimoji="0" lang="en-GB" sz="2400" b="1" i="0" u="sng"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Regression Results of digital marketing tools and performance of SMEs</a:t>
            </a:r>
            <a:endParaRPr lang="en-GB" sz="2400" u="sng"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219983539"/>
              </p:ext>
            </p:extLst>
          </p:nvPr>
        </p:nvGraphicFramePr>
        <p:xfrm>
          <a:off x="138716" y="1673813"/>
          <a:ext cx="6758918" cy="2618105"/>
        </p:xfrm>
        <a:graphic>
          <a:graphicData uri="http://schemas.openxmlformats.org/drawingml/2006/table">
            <a:tbl>
              <a:tblPr/>
              <a:tblGrid>
                <a:gridCol w="4268936">
                  <a:extLst>
                    <a:ext uri="{9D8B030D-6E8A-4147-A177-3AD203B41FA5}">
                      <a16:colId xmlns:a16="http://schemas.microsoft.com/office/drawing/2014/main" val="20000"/>
                    </a:ext>
                  </a:extLst>
                </a:gridCol>
                <a:gridCol w="1209822">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tblGrid>
              <a:tr h="184785">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 </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B</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GB" sz="2400" b="1" dirty="0">
                          <a:effectLst/>
                          <a:latin typeface="+mn-lt"/>
                          <a:ea typeface="Calibri" panose="020F0502020204030204" pitchFamily="34" charset="0"/>
                          <a:cs typeface="Arial Unicode MS" panose="020B0604020202020204" pitchFamily="34" charset="-128"/>
                        </a:rPr>
                        <a:t>Sig.</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79070">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(Constant)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2.277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a:effectLst/>
                          <a:latin typeface="+mn-lt"/>
                          <a:ea typeface="Calibri" panose="020F0502020204030204" pitchFamily="34" charset="0"/>
                          <a:cs typeface="Arial Unicode MS" panose="020B0604020202020204" pitchFamily="34" charset="-128"/>
                        </a:rPr>
                        <a:t>.000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184785">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Online advertising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.075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dirty="0">
                          <a:solidFill>
                            <a:srgbClr val="C00000"/>
                          </a:solidFill>
                          <a:effectLst/>
                          <a:latin typeface="+mn-lt"/>
                          <a:ea typeface="Calibri" panose="020F0502020204030204" pitchFamily="34" charset="0"/>
                          <a:cs typeface="Arial Unicode MS" panose="020B0604020202020204" pitchFamily="34" charset="-128"/>
                        </a:rPr>
                        <a:t>.091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179070">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Mobile marketing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.033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a:effectLst/>
                          <a:latin typeface="+mn-lt"/>
                          <a:ea typeface="Calibri" panose="020F0502020204030204" pitchFamily="34" charset="0"/>
                          <a:cs typeface="Arial Unicode MS" panose="020B0604020202020204" pitchFamily="34" charset="-128"/>
                        </a:rPr>
                        <a:t>.123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184785">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Influencer marketing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.108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a:t>
                      </a:r>
                      <a:r>
                        <a:rPr lang="en-GB" sz="2400" dirty="0">
                          <a:solidFill>
                            <a:srgbClr val="FF0000"/>
                          </a:solidFill>
                          <a:effectLst/>
                          <a:latin typeface="+mn-lt"/>
                          <a:ea typeface="Calibri" panose="020F0502020204030204" pitchFamily="34" charset="0"/>
                          <a:cs typeface="Arial Unicode MS" panose="020B0604020202020204" pitchFamily="34" charset="-128"/>
                        </a:rPr>
                        <a:t>002</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184785">
                <a:tc>
                  <a:txBody>
                    <a:bodyPr/>
                    <a:lstStyle/>
                    <a:p>
                      <a:pP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Facebook marketing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.115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a:effectLst/>
                          <a:latin typeface="+mn-lt"/>
                          <a:ea typeface="Calibri" panose="020F0502020204030204" pitchFamily="34" charset="0"/>
                          <a:cs typeface="Arial Unicode MS" panose="020B0604020202020204" pitchFamily="34" charset="-128"/>
                        </a:rPr>
                        <a:t>.</a:t>
                      </a:r>
                      <a:r>
                        <a:rPr lang="en-GB" sz="2400">
                          <a:solidFill>
                            <a:srgbClr val="FF0000"/>
                          </a:solidFill>
                          <a:effectLst/>
                          <a:latin typeface="+mn-lt"/>
                          <a:ea typeface="Calibri" panose="020F0502020204030204" pitchFamily="34" charset="0"/>
                          <a:cs typeface="Arial Unicode MS" panose="020B0604020202020204" pitchFamily="34" charset="-128"/>
                        </a:rPr>
                        <a:t>002</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299085">
                <a:tc>
                  <a:txBody>
                    <a:bodyPr/>
                    <a:lstStyle/>
                    <a:p>
                      <a:pPr>
                        <a:lnSpc>
                          <a:spcPct val="107000"/>
                        </a:lnSpc>
                        <a:spcAft>
                          <a:spcPts val="800"/>
                        </a:spcAft>
                      </a:pPr>
                      <a:r>
                        <a:rPr lang="en-GB" sz="2400" dirty="0" err="1">
                          <a:effectLst/>
                          <a:latin typeface="+mn-lt"/>
                          <a:ea typeface="Calibri" panose="020F0502020204030204" pitchFamily="34" charset="0"/>
                          <a:cs typeface="Arial Unicode MS" panose="020B0604020202020204" pitchFamily="34" charset="-128"/>
                        </a:rPr>
                        <a:t>Instagram</a:t>
                      </a:r>
                      <a:r>
                        <a:rPr lang="en-GB" sz="2400" dirty="0">
                          <a:effectLst/>
                          <a:latin typeface="+mn-lt"/>
                          <a:ea typeface="Calibri" panose="020F0502020204030204" pitchFamily="34" charset="0"/>
                          <a:cs typeface="Arial Unicode MS" panose="020B0604020202020204" pitchFamily="34" charset="-128"/>
                        </a:rPr>
                        <a:t> / Tick</a:t>
                      </a:r>
                      <a:r>
                        <a:rPr lang="en-GB" sz="2400" baseline="0" dirty="0">
                          <a:effectLst/>
                          <a:latin typeface="+mn-lt"/>
                          <a:ea typeface="Calibri" panose="020F0502020204030204" pitchFamily="34" charset="0"/>
                          <a:cs typeface="Arial Unicode MS" panose="020B0604020202020204" pitchFamily="34" charset="-128"/>
                        </a:rPr>
                        <a:t> </a:t>
                      </a:r>
                      <a:r>
                        <a:rPr lang="en-GB" sz="2400" baseline="0" dirty="0" err="1">
                          <a:effectLst/>
                          <a:latin typeface="+mn-lt"/>
                          <a:ea typeface="Calibri" panose="020F0502020204030204" pitchFamily="34" charset="0"/>
                          <a:cs typeface="Arial Unicode MS" panose="020B0604020202020204" pitchFamily="34" charset="-128"/>
                        </a:rPr>
                        <a:t>To</a:t>
                      </a:r>
                      <a:r>
                        <a:rPr lang="en-GB" sz="2400" dirty="0" err="1">
                          <a:effectLst/>
                          <a:latin typeface="+mn-lt"/>
                          <a:ea typeface="Calibri" panose="020F0502020204030204" pitchFamily="34" charset="0"/>
                          <a:cs typeface="Arial Unicode MS" panose="020B0604020202020204" pitchFamily="34" charset="-128"/>
                        </a:rPr>
                        <a:t>k</a:t>
                      </a:r>
                      <a:r>
                        <a:rPr lang="en-GB" sz="2400" dirty="0">
                          <a:effectLst/>
                          <a:latin typeface="+mn-lt"/>
                          <a:ea typeface="Calibri" panose="020F0502020204030204" pitchFamily="34" charset="0"/>
                          <a:cs typeface="Arial Unicode MS" panose="020B0604020202020204" pitchFamily="34" charset="-128"/>
                        </a:rPr>
                        <a:t> marketing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800"/>
                        </a:spcAft>
                      </a:pPr>
                      <a:r>
                        <a:rPr lang="en-GB" sz="2400" dirty="0">
                          <a:effectLst/>
                          <a:latin typeface="+mn-lt"/>
                          <a:ea typeface="Calibri" panose="020F0502020204030204" pitchFamily="34" charset="0"/>
                          <a:cs typeface="Arial Unicode MS" panose="020B0604020202020204" pitchFamily="34" charset="-128"/>
                        </a:rPr>
                        <a:t>.075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7000"/>
                        </a:lnSpc>
                        <a:spcAft>
                          <a:spcPts val="800"/>
                        </a:spcAft>
                      </a:pPr>
                      <a:r>
                        <a:rPr lang="en-GB" sz="2400" dirty="0">
                          <a:solidFill>
                            <a:srgbClr val="FF0000"/>
                          </a:solidFill>
                          <a:effectLst/>
                          <a:latin typeface="+mn-lt"/>
                          <a:ea typeface="Calibri" panose="020F0502020204030204" pitchFamily="34" charset="0"/>
                          <a:cs typeface="Arial Unicode MS" panose="020B0604020202020204" pitchFamily="34" charset="-128"/>
                        </a:rPr>
                        <a:t>.000</a:t>
                      </a:r>
                      <a:endParaRPr lang="en-GB" sz="240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Rectangle 5"/>
          <p:cNvSpPr/>
          <p:nvPr/>
        </p:nvSpPr>
        <p:spPr>
          <a:xfrm>
            <a:off x="753172" y="1241927"/>
            <a:ext cx="5602303" cy="400110"/>
          </a:xfrm>
          <a:prstGeom prst="rect">
            <a:avLst/>
          </a:prstGeom>
          <a:noFill/>
          <a:ln>
            <a:noFill/>
          </a:ln>
        </p:spPr>
        <p:txBody>
          <a:bodyPr wrap="none">
            <a:spAutoFit/>
          </a:bodyPr>
          <a:lstStyle/>
          <a:p>
            <a:r>
              <a:rPr lang="en-US" sz="2000" b="1" dirty="0">
                <a:cs typeface="Times New Roman" panose="02020603050405020304" pitchFamily="18" charset="0"/>
              </a:rPr>
              <a:t>Table 3.5 Coefficient results of regression analysis</a:t>
            </a:r>
          </a:p>
        </p:txBody>
      </p:sp>
      <p:sp>
        <p:nvSpPr>
          <p:cNvPr id="9" name="Rectangle 8"/>
          <p:cNvSpPr/>
          <p:nvPr/>
        </p:nvSpPr>
        <p:spPr>
          <a:xfrm>
            <a:off x="7325637" y="1676324"/>
            <a:ext cx="3817479" cy="2677656"/>
          </a:xfrm>
          <a:prstGeom prst="rect">
            <a:avLst/>
          </a:prstGeom>
        </p:spPr>
        <p:txBody>
          <a:bodyPr wrap="square">
            <a:spAutoFit/>
          </a:bodyPr>
          <a:lstStyle/>
          <a:p>
            <a:pPr algn="just"/>
            <a:r>
              <a:rPr lang="en-US" sz="2400" dirty="0"/>
              <a:t>These variables are individually statistically significant variables and are making a significant unique contribution to the prediction of performance of SMEs</a:t>
            </a:r>
          </a:p>
        </p:txBody>
      </p:sp>
      <p:sp>
        <p:nvSpPr>
          <p:cNvPr id="5" name="TextBox 4"/>
          <p:cNvSpPr txBox="1"/>
          <p:nvPr/>
        </p:nvSpPr>
        <p:spPr>
          <a:xfrm>
            <a:off x="211015" y="4907556"/>
            <a:ext cx="6686619" cy="461665"/>
          </a:xfrm>
          <a:prstGeom prst="rect">
            <a:avLst/>
          </a:prstGeom>
          <a:noFill/>
          <a:ln>
            <a:solidFill>
              <a:schemeClr val="tx1"/>
            </a:solidFill>
          </a:ln>
        </p:spPr>
        <p:txBody>
          <a:bodyPr wrap="square" rtlCol="0">
            <a:spAutoFit/>
          </a:bodyPr>
          <a:lstStyle/>
          <a:p>
            <a:pPr algn="ctr"/>
            <a:r>
              <a:rPr lang="en-GB" sz="2400" b="1" dirty="0"/>
              <a:t>Y = 2.277</a:t>
            </a:r>
            <a:r>
              <a:rPr lang="en-GB" sz="2400" b="1" baseline="30000" dirty="0"/>
              <a:t>***</a:t>
            </a:r>
            <a:r>
              <a:rPr lang="en-GB" sz="2400" b="1" dirty="0"/>
              <a:t> +.75</a:t>
            </a:r>
            <a:r>
              <a:rPr lang="en-GB" sz="2400" b="1" baseline="30000" dirty="0"/>
              <a:t>*</a:t>
            </a:r>
            <a:r>
              <a:rPr lang="en-GB" sz="2400" b="1" dirty="0"/>
              <a:t>X</a:t>
            </a:r>
            <a:r>
              <a:rPr lang="en-GB" sz="2400" b="1" baseline="-25000" dirty="0"/>
              <a:t>1</a:t>
            </a:r>
            <a:r>
              <a:rPr lang="en-GB" sz="2400" b="1" dirty="0"/>
              <a:t> + .108</a:t>
            </a:r>
            <a:r>
              <a:rPr lang="en-GB" sz="2400" b="1" baseline="30000" dirty="0"/>
              <a:t>***</a:t>
            </a:r>
            <a:r>
              <a:rPr lang="en-GB" sz="2400" b="1" dirty="0"/>
              <a:t>X</a:t>
            </a:r>
            <a:r>
              <a:rPr lang="en-GB" sz="2400" b="1" baseline="-25000" dirty="0"/>
              <a:t>2</a:t>
            </a:r>
            <a:r>
              <a:rPr lang="en-GB" sz="2400" b="1" dirty="0"/>
              <a:t>+.115</a:t>
            </a:r>
            <a:r>
              <a:rPr lang="en-GB" sz="2400" b="1" baseline="30000" dirty="0"/>
              <a:t>***</a:t>
            </a:r>
            <a:r>
              <a:rPr lang="en-GB" sz="2400" b="1" dirty="0"/>
              <a:t>X</a:t>
            </a:r>
            <a:r>
              <a:rPr lang="en-GB" sz="2400" b="1" baseline="-25000" dirty="0"/>
              <a:t>3</a:t>
            </a:r>
            <a:r>
              <a:rPr lang="en-GB" sz="2400" b="1" dirty="0"/>
              <a:t>+.075</a:t>
            </a:r>
            <a:r>
              <a:rPr lang="en-GB" sz="2400" b="1" baseline="30000" dirty="0"/>
              <a:t>***</a:t>
            </a:r>
            <a:r>
              <a:rPr lang="en-GB" sz="2400" b="1" dirty="0"/>
              <a:t>X</a:t>
            </a:r>
            <a:r>
              <a:rPr lang="en-GB" sz="2400" b="1" baseline="-25000" dirty="0"/>
              <a:t>4</a:t>
            </a:r>
          </a:p>
        </p:txBody>
      </p:sp>
      <p:sp>
        <p:nvSpPr>
          <p:cNvPr id="13" name="Rectangle 12"/>
          <p:cNvSpPr/>
          <p:nvPr/>
        </p:nvSpPr>
        <p:spPr>
          <a:xfrm>
            <a:off x="7325637" y="4985216"/>
            <a:ext cx="4423106" cy="1477328"/>
          </a:xfrm>
          <a:prstGeom prst="rect">
            <a:avLst/>
          </a:prstGeom>
        </p:spPr>
        <p:txBody>
          <a:bodyPr wrap="square">
            <a:spAutoFit/>
          </a:bodyPr>
          <a:lstStyle/>
          <a:p>
            <a:r>
              <a:rPr lang="en-US" dirty="0">
                <a:cs typeface="Times New Roman" panose="02020603050405020304" pitchFamily="18" charset="0"/>
              </a:rPr>
              <a:t>Y   = Performance of SMEs</a:t>
            </a:r>
          </a:p>
          <a:p>
            <a:r>
              <a:rPr lang="en-US" dirty="0">
                <a:cs typeface="Times New Roman" panose="02020603050405020304" pitchFamily="18" charset="0"/>
              </a:rPr>
              <a:t>X</a:t>
            </a:r>
            <a:r>
              <a:rPr lang="en-US" baseline="-25000" dirty="0">
                <a:cs typeface="Times New Roman" panose="02020603050405020304" pitchFamily="18" charset="0"/>
              </a:rPr>
              <a:t>1</a:t>
            </a:r>
            <a:r>
              <a:rPr lang="en-US" dirty="0">
                <a:cs typeface="Times New Roman" panose="02020603050405020304" pitchFamily="18" charset="0"/>
              </a:rPr>
              <a:t>  = </a:t>
            </a:r>
            <a:r>
              <a:rPr lang="en-GB" dirty="0">
                <a:ea typeface="Calibri" panose="020F0502020204030204" pitchFamily="34" charset="0"/>
                <a:cs typeface="Arial Unicode MS" panose="020B0604020202020204" pitchFamily="34" charset="-128"/>
              </a:rPr>
              <a:t>Online advertising </a:t>
            </a:r>
            <a:endParaRPr lang="en-US" dirty="0">
              <a:cs typeface="Times New Roman" panose="02020603050405020304" pitchFamily="18" charset="0"/>
            </a:endParaRPr>
          </a:p>
          <a:p>
            <a:r>
              <a:rPr lang="en-US" dirty="0">
                <a:cs typeface="Times New Roman" panose="02020603050405020304" pitchFamily="18" charset="0"/>
              </a:rPr>
              <a:t>X</a:t>
            </a:r>
            <a:r>
              <a:rPr lang="en-US" baseline="-25000" dirty="0">
                <a:cs typeface="Times New Roman" panose="02020603050405020304" pitchFamily="18" charset="0"/>
              </a:rPr>
              <a:t>2  </a:t>
            </a:r>
            <a:r>
              <a:rPr lang="en-US" dirty="0">
                <a:cs typeface="Times New Roman" panose="02020603050405020304" pitchFamily="18" charset="0"/>
              </a:rPr>
              <a:t>= </a:t>
            </a:r>
            <a:r>
              <a:rPr lang="en-GB" dirty="0">
                <a:ea typeface="Calibri" panose="020F0502020204030204" pitchFamily="34" charset="0"/>
                <a:cs typeface="Arial Unicode MS" panose="020B0604020202020204" pitchFamily="34" charset="-128"/>
              </a:rPr>
              <a:t>Influencer marketing </a:t>
            </a:r>
            <a:endParaRPr lang="en-US" dirty="0">
              <a:cs typeface="Times New Roman" panose="02020603050405020304" pitchFamily="18" charset="0"/>
            </a:endParaRPr>
          </a:p>
          <a:p>
            <a:r>
              <a:rPr lang="en-US" dirty="0">
                <a:cs typeface="Times New Roman" panose="02020603050405020304" pitchFamily="18" charset="0"/>
              </a:rPr>
              <a:t>X</a:t>
            </a:r>
            <a:r>
              <a:rPr lang="en-US" baseline="-25000" dirty="0">
                <a:cs typeface="Times New Roman" panose="02020603050405020304" pitchFamily="18" charset="0"/>
              </a:rPr>
              <a:t>3  </a:t>
            </a:r>
            <a:r>
              <a:rPr lang="en-US" dirty="0">
                <a:cs typeface="Times New Roman" panose="02020603050405020304" pitchFamily="18" charset="0"/>
              </a:rPr>
              <a:t>= </a:t>
            </a:r>
            <a:r>
              <a:rPr lang="en-GB" dirty="0">
                <a:ea typeface="Calibri" panose="020F0502020204030204" pitchFamily="34" charset="0"/>
                <a:cs typeface="Arial Unicode MS" panose="020B0604020202020204" pitchFamily="34" charset="-128"/>
              </a:rPr>
              <a:t>Facebook marketing </a:t>
            </a:r>
            <a:endParaRPr lang="en-US" dirty="0">
              <a:cs typeface="Times New Roman" panose="02020603050405020304" pitchFamily="18" charset="0"/>
            </a:endParaRPr>
          </a:p>
          <a:p>
            <a:r>
              <a:rPr lang="en-US" dirty="0">
                <a:cs typeface="Times New Roman" panose="02020603050405020304" pitchFamily="18" charset="0"/>
              </a:rPr>
              <a:t>X</a:t>
            </a:r>
            <a:r>
              <a:rPr lang="en-US" baseline="-25000" dirty="0">
                <a:cs typeface="Times New Roman" panose="02020603050405020304" pitchFamily="18" charset="0"/>
              </a:rPr>
              <a:t>4  </a:t>
            </a:r>
            <a:r>
              <a:rPr lang="en-US" dirty="0">
                <a:cs typeface="Times New Roman" panose="02020603050405020304" pitchFamily="18" charset="0"/>
              </a:rPr>
              <a:t>= </a:t>
            </a:r>
            <a:r>
              <a:rPr lang="en-GB" dirty="0" err="1">
                <a:ea typeface="Calibri" panose="020F0502020204030204" pitchFamily="34" charset="0"/>
                <a:cs typeface="Arial Unicode MS" panose="020B0604020202020204" pitchFamily="34" charset="-128"/>
              </a:rPr>
              <a:t>Instagram</a:t>
            </a:r>
            <a:r>
              <a:rPr lang="en-GB" dirty="0">
                <a:ea typeface="Calibri" panose="020F0502020204030204" pitchFamily="34" charset="0"/>
                <a:cs typeface="Arial Unicode MS" panose="020B0604020202020204" pitchFamily="34" charset="-128"/>
              </a:rPr>
              <a:t> / Tick </a:t>
            </a:r>
            <a:r>
              <a:rPr lang="en-GB" dirty="0" err="1">
                <a:ea typeface="Calibri" panose="020F0502020204030204" pitchFamily="34" charset="0"/>
                <a:cs typeface="Arial Unicode MS" panose="020B0604020202020204" pitchFamily="34" charset="-128"/>
              </a:rPr>
              <a:t>Tok</a:t>
            </a:r>
            <a:r>
              <a:rPr lang="en-GB" dirty="0">
                <a:ea typeface="Calibri" panose="020F0502020204030204" pitchFamily="34" charset="0"/>
                <a:cs typeface="Arial Unicode MS" panose="020B0604020202020204" pitchFamily="34" charset="-128"/>
              </a:rPr>
              <a:t> marketing </a:t>
            </a:r>
          </a:p>
        </p:txBody>
      </p:sp>
      <p:sp>
        <p:nvSpPr>
          <p:cNvPr id="14" name="TextBox 13"/>
          <p:cNvSpPr txBox="1"/>
          <p:nvPr/>
        </p:nvSpPr>
        <p:spPr>
          <a:xfrm>
            <a:off x="211015" y="4284333"/>
            <a:ext cx="2799471" cy="461665"/>
          </a:xfrm>
          <a:prstGeom prst="rect">
            <a:avLst/>
          </a:prstGeom>
          <a:noFill/>
        </p:spPr>
        <p:txBody>
          <a:bodyPr wrap="square" rtlCol="0">
            <a:spAutoFit/>
          </a:bodyPr>
          <a:lstStyle/>
          <a:p>
            <a:r>
              <a:rPr lang="en-GB" sz="2400" dirty="0"/>
              <a:t>Model summary</a:t>
            </a:r>
          </a:p>
        </p:txBody>
      </p:sp>
      <p:sp>
        <p:nvSpPr>
          <p:cNvPr id="12" name="Slide Number Placeholder 11">
            <a:extLst>
              <a:ext uri="{FF2B5EF4-FFF2-40B4-BE49-F238E27FC236}">
                <a16:creationId xmlns:a16="http://schemas.microsoft.com/office/drawing/2014/main" id="{17967036-5C26-4D65-8376-3CB1249324C1}"/>
              </a:ext>
            </a:extLst>
          </p:cNvPr>
          <p:cNvSpPr>
            <a:spLocks noGrp="1"/>
          </p:cNvSpPr>
          <p:nvPr>
            <p:ph type="sldNum" sz="quarter" idx="12"/>
          </p:nvPr>
        </p:nvSpPr>
        <p:spPr>
          <a:xfrm>
            <a:off x="9448800" y="6492875"/>
            <a:ext cx="2743200" cy="365125"/>
          </a:xfrm>
        </p:spPr>
        <p:txBody>
          <a:bodyPr/>
          <a:lstStyle/>
          <a:p>
            <a:fld id="{48FC179B-E1DC-44DF-B0E4-66A8D350C2BE}" type="slidenum">
              <a:rPr lang="en-US" smtClean="0"/>
              <a:t>21</a:t>
            </a:fld>
            <a:endParaRPr lang="en-US"/>
          </a:p>
        </p:txBody>
      </p:sp>
    </p:spTree>
    <p:extLst>
      <p:ext uri="{BB962C8B-B14F-4D97-AF65-F5344CB8AC3E}">
        <p14:creationId xmlns:p14="http://schemas.microsoft.com/office/powerpoint/2010/main" val="8400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383" y="1011398"/>
            <a:ext cx="11795234" cy="5632311"/>
          </a:xfrm>
          <a:prstGeom prst="rect">
            <a:avLst/>
          </a:prstGeom>
        </p:spPr>
        <p:txBody>
          <a:bodyPr wrap="square">
            <a:spAutoFit/>
          </a:bodyPr>
          <a:lstStyle/>
          <a:p>
            <a:pPr marL="342900" indent="-342900" algn="just">
              <a:buFont typeface="Arial" panose="020B0604020202020204" pitchFamily="34" charset="0"/>
              <a:buChar char="•"/>
            </a:pPr>
            <a:r>
              <a:rPr lang="en-US" sz="2400" dirty="0">
                <a:cs typeface="Times New Roman" panose="02020603050405020304" pitchFamily="18" charset="0"/>
              </a:rPr>
              <a:t>Digital marketing methods; online advertising, mobile marketing, and social media marketing with Facebook, </a:t>
            </a:r>
            <a:r>
              <a:rPr lang="en-US" sz="2400" dirty="0" err="1">
                <a:cs typeface="Times New Roman" panose="02020603050405020304" pitchFamily="18" charset="0"/>
              </a:rPr>
              <a:t>Whatsapp</a:t>
            </a:r>
            <a:r>
              <a:rPr lang="en-US" sz="2400" dirty="0">
                <a:cs typeface="Times New Roman" panose="02020603050405020304" pitchFamily="18" charset="0"/>
              </a:rPr>
              <a:t>, Instagram / Tik Tok were identified as common strategies used.</a:t>
            </a:r>
          </a:p>
          <a:p>
            <a:pPr algn="just"/>
            <a:endParaRPr lang="en-US" sz="2400" dirty="0">
              <a:cs typeface="Times New Roman" panose="02020603050405020304" pitchFamily="18" charset="0"/>
            </a:endParaRPr>
          </a:p>
          <a:p>
            <a:pPr marL="342900" indent="-342900" algn="just">
              <a:buFont typeface="Arial" panose="020B0604020202020204" pitchFamily="34" charset="0"/>
              <a:buChar char="•"/>
            </a:pPr>
            <a:r>
              <a:rPr lang="en-US" sz="2400" dirty="0">
                <a:cs typeface="Times New Roman" panose="02020603050405020304" pitchFamily="18" charset="0"/>
              </a:rPr>
              <a:t>Based on the model results, it can be concluded that the company's shift to digital tools from non-digital tools is mostly directed by relative advantage, resource availability, time effectiveness, and cost effectiveness.</a:t>
            </a:r>
          </a:p>
          <a:p>
            <a:pPr algn="just"/>
            <a:endParaRPr lang="en-US" sz="2400" dirty="0">
              <a:cs typeface="Times New Roman" panose="02020603050405020304" pitchFamily="18" charset="0"/>
            </a:endParaRPr>
          </a:p>
          <a:p>
            <a:pPr marL="342900" indent="-342900" algn="just">
              <a:buFont typeface="Arial" panose="020B0604020202020204" pitchFamily="34" charset="0"/>
              <a:buChar char="•"/>
            </a:pPr>
            <a:r>
              <a:rPr lang="en-US" sz="2400" dirty="0">
                <a:cs typeface="Times New Roman" panose="02020603050405020304" pitchFamily="18" charset="0"/>
              </a:rPr>
              <a:t>Online advertising, influencer marketing and social media sites like Facebook ,</a:t>
            </a:r>
            <a:r>
              <a:rPr lang="en-US" sz="2400" dirty="0" err="1">
                <a:cs typeface="Times New Roman" panose="02020603050405020304" pitchFamily="18" charset="0"/>
              </a:rPr>
              <a:t>Instagram</a:t>
            </a:r>
            <a:r>
              <a:rPr lang="en-US" sz="2400" dirty="0">
                <a:cs typeface="Times New Roman" panose="02020603050405020304" pitchFamily="18" charset="0"/>
              </a:rPr>
              <a:t> and </a:t>
            </a:r>
            <a:r>
              <a:rPr lang="en-US" sz="2400" dirty="0" err="1">
                <a:cs typeface="Times New Roman" panose="02020603050405020304" pitchFamily="18" charset="0"/>
              </a:rPr>
              <a:t>Tik</a:t>
            </a:r>
            <a:r>
              <a:rPr lang="en-US" sz="2400" dirty="0">
                <a:cs typeface="Times New Roman" panose="02020603050405020304" pitchFamily="18" charset="0"/>
              </a:rPr>
              <a:t> </a:t>
            </a:r>
            <a:r>
              <a:rPr lang="en-US" sz="2400" dirty="0" err="1">
                <a:cs typeface="Times New Roman" panose="02020603050405020304" pitchFamily="18" charset="0"/>
              </a:rPr>
              <a:t>Tok</a:t>
            </a:r>
            <a:r>
              <a:rPr lang="en-US" sz="2400" dirty="0">
                <a:cs typeface="Times New Roman" panose="02020603050405020304" pitchFamily="18" charset="0"/>
              </a:rPr>
              <a:t> play critical roles in attracting/reaching and retaining customers, resulting in increased sales volumes and profitability</a:t>
            </a:r>
          </a:p>
          <a:p>
            <a:pPr algn="just"/>
            <a:endParaRPr lang="en-US" sz="2400" dirty="0">
              <a:cs typeface="Times New Roman" panose="02020603050405020304" pitchFamily="18" charset="0"/>
            </a:endParaRPr>
          </a:p>
          <a:p>
            <a:pPr marL="342900" indent="-342900" algn="just">
              <a:buFont typeface="Arial" panose="020B0604020202020204" pitchFamily="34" charset="0"/>
              <a:buChar char="•"/>
            </a:pPr>
            <a:r>
              <a:rPr lang="en-US" sz="2400" dirty="0">
                <a:cs typeface="Times New Roman" panose="02020603050405020304" pitchFamily="18" charset="0"/>
              </a:rPr>
              <a:t>According to multiple regression results, Influencer marketing, Facebook marketing, online advertising and </a:t>
            </a:r>
            <a:r>
              <a:rPr lang="en-US" sz="2400" dirty="0" err="1">
                <a:cs typeface="Times New Roman" panose="02020603050405020304" pitchFamily="18" charset="0"/>
              </a:rPr>
              <a:t>Instagram</a:t>
            </a:r>
            <a:r>
              <a:rPr lang="en-US" sz="2400" dirty="0">
                <a:cs typeface="Times New Roman" panose="02020603050405020304" pitchFamily="18" charset="0"/>
              </a:rPr>
              <a:t>/Tick </a:t>
            </a:r>
            <a:r>
              <a:rPr lang="en-US" sz="2400" dirty="0" err="1">
                <a:cs typeface="Times New Roman" panose="02020603050405020304" pitchFamily="18" charset="0"/>
              </a:rPr>
              <a:t>Tok</a:t>
            </a:r>
            <a:r>
              <a:rPr lang="en-US" sz="2400" dirty="0">
                <a:cs typeface="Times New Roman" panose="02020603050405020304" pitchFamily="18" charset="0"/>
              </a:rPr>
              <a:t> marketing significantly affected by the performance of SMEs. In contrast, mobile marketing is not significantly affect the performance of SMEs.</a:t>
            </a:r>
            <a:endParaRPr lang="en-GB" sz="2400" dirty="0">
              <a:cs typeface="Times New Roman" panose="02020603050405020304" pitchFamily="18" charset="0"/>
            </a:endParaRPr>
          </a:p>
        </p:txBody>
      </p:sp>
      <p:sp>
        <p:nvSpPr>
          <p:cNvPr id="10" name="Slide Number Placeholder 9"/>
          <p:cNvSpPr>
            <a:spLocks noGrp="1"/>
          </p:cNvSpPr>
          <p:nvPr>
            <p:ph type="sldNum" sz="quarter" idx="12"/>
          </p:nvPr>
        </p:nvSpPr>
        <p:spPr>
          <a:xfrm>
            <a:off x="9448800" y="6461147"/>
            <a:ext cx="2743200" cy="365125"/>
          </a:xfrm>
        </p:spPr>
        <p:txBody>
          <a:bodyPr/>
          <a:lstStyle/>
          <a:p>
            <a:fld id="{19E05AC5-A491-4804-BC62-D1715ECC86C0}" type="slidenum">
              <a:rPr lang="en-GB" smtClean="0">
                <a:solidFill>
                  <a:schemeClr val="tx1">
                    <a:lumMod val="50000"/>
                    <a:lumOff val="50000"/>
                  </a:schemeClr>
                </a:solidFill>
              </a:rPr>
              <a:t>22</a:t>
            </a:fld>
            <a:endParaRPr lang="en-GB" sz="1600" dirty="0">
              <a:solidFill>
                <a:schemeClr val="tx1">
                  <a:lumMod val="50000"/>
                  <a:lumOff val="50000"/>
                </a:schemeClr>
              </a:solidFill>
            </a:endParaRPr>
          </a:p>
        </p:txBody>
      </p:sp>
      <p:sp>
        <p:nvSpPr>
          <p:cNvPr id="4" name="Title 1">
            <a:extLst>
              <a:ext uri="{FF2B5EF4-FFF2-40B4-BE49-F238E27FC236}">
                <a16:creationId xmlns:a16="http://schemas.microsoft.com/office/drawing/2014/main" id="{B1975C28-93C2-1831-B15B-A1FB23CC41A2}"/>
              </a:ext>
            </a:extLst>
          </p:cNvPr>
          <p:cNvSpPr>
            <a:spLocks noGrp="1"/>
          </p:cNvSpPr>
          <p:nvPr>
            <p:ph type="title"/>
          </p:nvPr>
        </p:nvSpPr>
        <p:spPr>
          <a:xfrm>
            <a:off x="838200" y="-234201"/>
            <a:ext cx="10515600" cy="1325563"/>
          </a:xfrm>
        </p:spPr>
        <p:txBody>
          <a:bodyPr>
            <a:normAutofit/>
          </a:bodyPr>
          <a:lstStyle/>
          <a:p>
            <a:pPr algn="ctr"/>
            <a:r>
              <a:rPr lang="en-US" u="sng" dirty="0"/>
              <a:t>Conclusion and Recommendations</a:t>
            </a:r>
          </a:p>
        </p:txBody>
      </p:sp>
    </p:spTree>
    <p:extLst>
      <p:ext uri="{BB962C8B-B14F-4D97-AF65-F5344CB8AC3E}">
        <p14:creationId xmlns:p14="http://schemas.microsoft.com/office/powerpoint/2010/main" val="304075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8994" y="338117"/>
            <a:ext cx="11613932" cy="81053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cs typeface="Times New Roman" panose="02020603050405020304" pitchFamily="18" charset="0"/>
              </a:rPr>
              <a:t>Recommendations</a:t>
            </a:r>
          </a:p>
        </p:txBody>
      </p:sp>
      <p:sp>
        <p:nvSpPr>
          <p:cNvPr id="2" name="Rectangle 1"/>
          <p:cNvSpPr/>
          <p:nvPr/>
        </p:nvSpPr>
        <p:spPr>
          <a:xfrm>
            <a:off x="289034" y="1490342"/>
            <a:ext cx="11613931" cy="4524315"/>
          </a:xfrm>
          <a:prstGeom prst="rect">
            <a:avLst/>
          </a:prstGeom>
        </p:spPr>
        <p:txBody>
          <a:bodyPr wrap="square">
            <a:spAutoFit/>
          </a:bodyPr>
          <a:lstStyle/>
          <a:p>
            <a:pPr marL="285750" indent="-285750" algn="just">
              <a:buFont typeface="Wingdings" panose="05000000000000000000" pitchFamily="2" charset="2"/>
              <a:buChar char="q"/>
            </a:pPr>
            <a:r>
              <a:rPr lang="en-US" sz="2400" dirty="0">
                <a:cs typeface="Times New Roman" panose="02020603050405020304" pitchFamily="18" charset="0"/>
              </a:rPr>
              <a:t> Online advertising, influencer marketing and social media sites like Facebook ,</a:t>
            </a:r>
            <a:r>
              <a:rPr lang="en-US" sz="2400" dirty="0" err="1">
                <a:cs typeface="Times New Roman" panose="02020603050405020304" pitchFamily="18" charset="0"/>
              </a:rPr>
              <a:t>Instagram</a:t>
            </a:r>
            <a:r>
              <a:rPr lang="en-US" sz="2400" dirty="0">
                <a:cs typeface="Times New Roman" panose="02020603050405020304" pitchFamily="18" charset="0"/>
              </a:rPr>
              <a:t> and </a:t>
            </a:r>
            <a:r>
              <a:rPr lang="en-US" sz="2400" dirty="0" err="1">
                <a:cs typeface="Times New Roman" panose="02020603050405020304" pitchFamily="18" charset="0"/>
              </a:rPr>
              <a:t>Tik</a:t>
            </a:r>
            <a:r>
              <a:rPr lang="en-US" sz="2400" dirty="0">
                <a:cs typeface="Times New Roman" panose="02020603050405020304" pitchFamily="18" charset="0"/>
              </a:rPr>
              <a:t> </a:t>
            </a:r>
            <a:r>
              <a:rPr lang="en-US" sz="2400" dirty="0" err="1">
                <a:cs typeface="Times New Roman" panose="02020603050405020304" pitchFamily="18" charset="0"/>
              </a:rPr>
              <a:t>Tok</a:t>
            </a:r>
            <a:r>
              <a:rPr lang="en-US" sz="2400" dirty="0">
                <a:cs typeface="Times New Roman" panose="02020603050405020304" pitchFamily="18" charset="0"/>
              </a:rPr>
              <a:t> should use as digital marketing strategy to improve SMEs performance in Kandy.</a:t>
            </a:r>
          </a:p>
          <a:p>
            <a:pPr marL="285750" indent="-285750" algn="just">
              <a:buFont typeface="Wingdings" panose="05000000000000000000" pitchFamily="2" charset="2"/>
              <a:buChar char="q"/>
            </a:pPr>
            <a:endParaRPr lang="en-US" sz="2400" dirty="0">
              <a:cs typeface="Times New Roman" panose="02020603050405020304" pitchFamily="18" charset="0"/>
            </a:endParaRPr>
          </a:p>
          <a:p>
            <a:pPr marL="285750" indent="-285750" algn="just">
              <a:buFont typeface="Wingdings" panose="05000000000000000000" pitchFamily="2" charset="2"/>
              <a:buChar char="q"/>
            </a:pPr>
            <a:r>
              <a:rPr lang="en-US" sz="2400" dirty="0">
                <a:cs typeface="Times New Roman" panose="02020603050405020304" pitchFamily="18" charset="0"/>
              </a:rPr>
              <a:t> Relevant authorities should take actions to increase the knowledge regarding digital marketing because , some SMEs were unaware of the relative advantages/benefits of shifting digital tools, and available digital tools that can be used to improve their performance.</a:t>
            </a:r>
          </a:p>
          <a:p>
            <a:pPr algn="just"/>
            <a:endParaRPr lang="en-US" sz="2400" dirty="0">
              <a:cs typeface="Times New Roman" panose="02020603050405020304" pitchFamily="18" charset="0"/>
            </a:endParaRPr>
          </a:p>
          <a:p>
            <a:pPr marL="285750" indent="-285750" algn="just">
              <a:buFont typeface="Wingdings" panose="05000000000000000000" pitchFamily="2" charset="2"/>
              <a:buChar char="q"/>
            </a:pPr>
            <a:r>
              <a:rPr lang="en-US" sz="2400" dirty="0">
                <a:cs typeface="Times New Roman" panose="02020603050405020304" pitchFamily="18" charset="0"/>
              </a:rPr>
              <a:t> Research findings show that the usage of all accessible digital tools were low, SME owners should focus on other digital tools also and firms should only invest in digital strategies that have a greater impact on business performance.</a:t>
            </a:r>
          </a:p>
        </p:txBody>
      </p:sp>
      <p:sp>
        <p:nvSpPr>
          <p:cNvPr id="11" name="Slide Number Placeholder 10">
            <a:extLst>
              <a:ext uri="{FF2B5EF4-FFF2-40B4-BE49-F238E27FC236}">
                <a16:creationId xmlns:a16="http://schemas.microsoft.com/office/drawing/2014/main" id="{A547A92D-8993-E6B8-7656-A3E3C5BF250A}"/>
              </a:ext>
            </a:extLst>
          </p:cNvPr>
          <p:cNvSpPr>
            <a:spLocks noGrp="1"/>
          </p:cNvSpPr>
          <p:nvPr>
            <p:ph type="sldNum" sz="quarter" idx="12"/>
          </p:nvPr>
        </p:nvSpPr>
        <p:spPr>
          <a:xfrm>
            <a:off x="9448800" y="6492875"/>
            <a:ext cx="2743200" cy="365125"/>
          </a:xfrm>
        </p:spPr>
        <p:txBody>
          <a:bodyPr/>
          <a:lstStyle/>
          <a:p>
            <a:fld id="{48FC179B-E1DC-44DF-B0E4-66A8D350C2BE}" type="slidenum">
              <a:rPr lang="en-US" b="1" smtClean="0"/>
              <a:t>23</a:t>
            </a:fld>
            <a:endParaRPr lang="en-US" b="1" dirty="0"/>
          </a:p>
        </p:txBody>
      </p:sp>
    </p:spTree>
    <p:extLst>
      <p:ext uri="{BB962C8B-B14F-4D97-AF65-F5344CB8AC3E}">
        <p14:creationId xmlns:p14="http://schemas.microsoft.com/office/powerpoint/2010/main" val="318016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72" y="1234869"/>
            <a:ext cx="11740055" cy="5060616"/>
          </a:xfrm>
          <a:prstGeom prst="rect">
            <a:avLst/>
          </a:prstGeom>
        </p:spPr>
        <p:txBody>
          <a:bodyPr wrap="square">
            <a:spAutoFit/>
          </a:bodyPr>
          <a:lstStyle/>
          <a:p>
            <a:pPr marL="457200" indent="-457200" algn="just">
              <a:lnSpc>
                <a:spcPct val="150000"/>
              </a:lnSpc>
              <a:spcAft>
                <a:spcPts val="800"/>
              </a:spcAft>
            </a:pPr>
            <a:r>
              <a:rPr lang="en-GB" sz="1600" dirty="0" err="1">
                <a:solidFill>
                  <a:srgbClr val="000000"/>
                </a:solidFill>
                <a:effectLst/>
                <a:ea typeface="Times New Roman" panose="02020603050405020304" pitchFamily="18" charset="0"/>
                <a:cs typeface="Times New Roman" panose="02020603050405020304" pitchFamily="18" charset="0"/>
              </a:rPr>
              <a:t>Achieng</a:t>
            </a:r>
            <a:r>
              <a:rPr lang="en-GB" sz="1600" dirty="0">
                <a:solidFill>
                  <a:srgbClr val="000000"/>
                </a:solidFill>
                <a:effectLst/>
                <a:ea typeface="Times New Roman" panose="02020603050405020304" pitchFamily="18" charset="0"/>
                <a:cs typeface="Times New Roman" panose="02020603050405020304" pitchFamily="18" charset="0"/>
              </a:rPr>
              <a:t>, B. (2016). </a:t>
            </a:r>
            <a:r>
              <a:rPr lang="en-GB" sz="1600" i="1" dirty="0">
                <a:solidFill>
                  <a:srgbClr val="000000"/>
                </a:solidFill>
                <a:effectLst/>
                <a:ea typeface="Times New Roman" panose="02020603050405020304" pitchFamily="18" charset="0"/>
                <a:cs typeface="Times New Roman" panose="02020603050405020304" pitchFamily="18" charset="0"/>
              </a:rPr>
              <a:t>HOW SMEs ARE USING ONLINE MARKETING TO IMPROVE THEIR COMPETITIVENESS IN KENYA: A CASE STUDY OF TEMBEA EAST AFRICA SAFARIS</a:t>
            </a:r>
            <a:r>
              <a:rPr lang="en-GB" sz="1600" dirty="0">
                <a:solidFill>
                  <a:srgbClr val="000000"/>
                </a:solidFill>
                <a:effectLst/>
                <a:ea typeface="Times New Roman" panose="02020603050405020304" pitchFamily="18" charset="0"/>
                <a:cs typeface="Times New Roman" panose="02020603050405020304" pitchFamily="18" charset="0"/>
              </a:rPr>
              <a:t>. </a:t>
            </a:r>
          </a:p>
          <a:p>
            <a:pPr marL="457200" indent="-457200" algn="just">
              <a:lnSpc>
                <a:spcPct val="150000"/>
              </a:lnSpc>
              <a:spcAft>
                <a:spcPts val="800"/>
              </a:spcAft>
            </a:pPr>
            <a:r>
              <a:rPr lang="en-GB" sz="1600" dirty="0">
                <a:solidFill>
                  <a:srgbClr val="000000"/>
                </a:solidFill>
                <a:effectLst/>
                <a:ea typeface="Times New Roman" panose="02020603050405020304" pitchFamily="18" charset="0"/>
                <a:cs typeface="Times New Roman" panose="02020603050405020304" pitchFamily="18" charset="0"/>
              </a:rPr>
              <a:t>Al-</a:t>
            </a:r>
            <a:r>
              <a:rPr lang="en-GB" sz="1600" dirty="0" err="1">
                <a:solidFill>
                  <a:srgbClr val="000000"/>
                </a:solidFill>
                <a:effectLst/>
                <a:ea typeface="Times New Roman" panose="02020603050405020304" pitchFamily="18" charset="0"/>
                <a:cs typeface="Times New Roman" panose="02020603050405020304" pitchFamily="18" charset="0"/>
              </a:rPr>
              <a:t>Matari</a:t>
            </a:r>
            <a:r>
              <a:rPr lang="en-GB" sz="1600" dirty="0">
                <a:solidFill>
                  <a:srgbClr val="000000"/>
                </a:solidFill>
                <a:effectLst/>
                <a:ea typeface="Times New Roman" panose="02020603050405020304" pitchFamily="18" charset="0"/>
                <a:cs typeface="Times New Roman" panose="02020603050405020304" pitchFamily="18" charset="0"/>
              </a:rPr>
              <a:t>, E. M., Al-</a:t>
            </a:r>
            <a:r>
              <a:rPr lang="en-GB" sz="1600" dirty="0" err="1">
                <a:solidFill>
                  <a:srgbClr val="000000"/>
                </a:solidFill>
                <a:effectLst/>
                <a:ea typeface="Times New Roman" panose="02020603050405020304" pitchFamily="18" charset="0"/>
                <a:cs typeface="Times New Roman" panose="02020603050405020304" pitchFamily="18" charset="0"/>
              </a:rPr>
              <a:t>Swidi</a:t>
            </a:r>
            <a:r>
              <a:rPr lang="en-GB" sz="1600" dirty="0">
                <a:solidFill>
                  <a:srgbClr val="000000"/>
                </a:solidFill>
                <a:effectLst/>
                <a:ea typeface="Times New Roman" panose="02020603050405020304" pitchFamily="18" charset="0"/>
                <a:cs typeface="Times New Roman" panose="02020603050405020304" pitchFamily="18" charset="0"/>
              </a:rPr>
              <a:t>, A. K., &amp; </a:t>
            </a:r>
            <a:r>
              <a:rPr lang="en-GB" sz="1600" dirty="0" err="1">
                <a:solidFill>
                  <a:srgbClr val="000000"/>
                </a:solidFill>
                <a:effectLst/>
                <a:ea typeface="Times New Roman" panose="02020603050405020304" pitchFamily="18" charset="0"/>
                <a:cs typeface="Times New Roman" panose="02020603050405020304" pitchFamily="18" charset="0"/>
              </a:rPr>
              <a:t>Fadzil</a:t>
            </a:r>
            <a:r>
              <a:rPr lang="en-GB" sz="1600" dirty="0">
                <a:solidFill>
                  <a:srgbClr val="000000"/>
                </a:solidFill>
                <a:effectLst/>
                <a:ea typeface="Times New Roman" panose="02020603050405020304" pitchFamily="18" charset="0"/>
                <a:cs typeface="Times New Roman" panose="02020603050405020304" pitchFamily="18" charset="0"/>
              </a:rPr>
              <a:t>, F. H. B. (2014). The Measurements of Firm Performance’s Dimensions. </a:t>
            </a:r>
            <a:r>
              <a:rPr lang="en-GB" sz="1600" i="1" dirty="0">
                <a:solidFill>
                  <a:srgbClr val="000000"/>
                </a:solidFill>
                <a:effectLst/>
                <a:ea typeface="Times New Roman" panose="02020603050405020304" pitchFamily="18" charset="0"/>
                <a:cs typeface="Times New Roman" panose="02020603050405020304" pitchFamily="18" charset="0"/>
              </a:rPr>
              <a:t>Asian Journal of Finance &amp; Accounting</a:t>
            </a:r>
            <a:r>
              <a:rPr lang="en-GB" sz="1600" dirty="0">
                <a:solidFill>
                  <a:srgbClr val="000000"/>
                </a:solidFill>
                <a:effectLst/>
                <a:ea typeface="Times New Roman" panose="02020603050405020304" pitchFamily="18" charset="0"/>
                <a:cs typeface="Times New Roman" panose="02020603050405020304" pitchFamily="18" charset="0"/>
              </a:rPr>
              <a:t>, </a:t>
            </a:r>
            <a:r>
              <a:rPr lang="en-GB" sz="1600" i="1" dirty="0">
                <a:solidFill>
                  <a:srgbClr val="000000"/>
                </a:solidFill>
                <a:effectLst/>
                <a:ea typeface="Times New Roman" panose="02020603050405020304" pitchFamily="18" charset="0"/>
                <a:cs typeface="Times New Roman" panose="02020603050405020304" pitchFamily="18" charset="0"/>
              </a:rPr>
              <a:t>6</a:t>
            </a:r>
            <a:r>
              <a:rPr lang="en-GB" sz="1600" dirty="0">
                <a:solidFill>
                  <a:srgbClr val="000000"/>
                </a:solidFill>
                <a:effectLst/>
                <a:ea typeface="Times New Roman" panose="02020603050405020304" pitchFamily="18" charset="0"/>
                <a:cs typeface="Times New Roman" panose="02020603050405020304" pitchFamily="18" charset="0"/>
              </a:rPr>
              <a:t>(1), 24. </a:t>
            </a:r>
          </a:p>
          <a:p>
            <a:pPr marL="457200" indent="-457200" algn="just">
              <a:lnSpc>
                <a:spcPct val="150000"/>
              </a:lnSpc>
              <a:spcAft>
                <a:spcPts val="0"/>
              </a:spcAft>
            </a:pPr>
            <a:r>
              <a:rPr lang="en-US" sz="1600" dirty="0">
                <a:effectLst/>
                <a:ea typeface="Calibri" panose="020F0502020204030204" pitchFamily="34" charset="0"/>
                <a:cs typeface="Arial Unicode MS" panose="020B0604020202020204" pitchFamily="34" charset="-128"/>
              </a:rPr>
              <a:t>El-</a:t>
            </a:r>
            <a:r>
              <a:rPr lang="en-US" sz="1600" dirty="0" err="1">
                <a:effectLst/>
                <a:ea typeface="Calibri" panose="020F0502020204030204" pitchFamily="34" charset="0"/>
                <a:cs typeface="Arial Unicode MS" panose="020B0604020202020204" pitchFamily="34" charset="-128"/>
              </a:rPr>
              <a:t>Gohary</a:t>
            </a:r>
            <a:r>
              <a:rPr lang="en-US" sz="1600" dirty="0">
                <a:effectLst/>
                <a:ea typeface="Calibri" panose="020F0502020204030204" pitchFamily="34" charset="0"/>
                <a:cs typeface="Arial Unicode MS" panose="020B0604020202020204" pitchFamily="34" charset="-128"/>
              </a:rPr>
              <a:t>, H. O. A. S. (2010). The impact of E-marketing practices on market performance of small business enterprises. An empirical investigation. Bradscholars.brad.ac.uk. </a:t>
            </a:r>
          </a:p>
          <a:p>
            <a:pPr marL="457200" indent="-457200" algn="just">
              <a:lnSpc>
                <a:spcPct val="150000"/>
              </a:lnSpc>
              <a:spcAft>
                <a:spcPts val="0"/>
              </a:spcAft>
            </a:pPr>
            <a:r>
              <a:rPr lang="en-US" sz="1600" dirty="0" err="1">
                <a:effectLst/>
                <a:ea typeface="Calibri" panose="020F0502020204030204" pitchFamily="34" charset="0"/>
                <a:cs typeface="Arial Unicode MS" panose="020B0604020202020204" pitchFamily="34" charset="-128"/>
              </a:rPr>
              <a:t>Mulunda</a:t>
            </a:r>
            <a:r>
              <a:rPr lang="en-US" sz="1600" dirty="0">
                <a:effectLst/>
                <a:ea typeface="Calibri" panose="020F0502020204030204" pitchFamily="34" charset="0"/>
                <a:cs typeface="Arial Unicode MS" panose="020B0604020202020204" pitchFamily="34" charset="-128"/>
              </a:rPr>
              <a:t>, A. M., </a:t>
            </a:r>
            <a:r>
              <a:rPr lang="en-US" sz="1600" dirty="0" err="1">
                <a:effectLst/>
                <a:ea typeface="Calibri" panose="020F0502020204030204" pitchFamily="34" charset="0"/>
                <a:cs typeface="Arial Unicode MS" panose="020B0604020202020204" pitchFamily="34" charset="-128"/>
              </a:rPr>
              <a:t>Mukabi</a:t>
            </a:r>
            <a:r>
              <a:rPr lang="en-US" sz="1600" dirty="0">
                <a:effectLst/>
                <a:ea typeface="Calibri" panose="020F0502020204030204" pitchFamily="34" charset="0"/>
                <a:cs typeface="Arial Unicode MS" panose="020B0604020202020204" pitchFamily="34" charset="-128"/>
              </a:rPr>
              <a:t>, M., &amp; </a:t>
            </a:r>
            <a:r>
              <a:rPr lang="en-US" sz="1600" dirty="0" err="1">
                <a:effectLst/>
                <a:ea typeface="Calibri" panose="020F0502020204030204" pitchFamily="34" charset="0"/>
                <a:cs typeface="Arial Unicode MS" panose="020B0604020202020204" pitchFamily="34" charset="-128"/>
              </a:rPr>
              <a:t>Macharia</a:t>
            </a:r>
            <a:r>
              <a:rPr lang="en-US" sz="1600" dirty="0">
                <a:effectLst/>
                <a:ea typeface="Calibri" panose="020F0502020204030204" pitchFamily="34" charset="0"/>
                <a:cs typeface="Arial Unicode MS" panose="020B0604020202020204" pitchFamily="34" charset="-128"/>
              </a:rPr>
              <a:t>, R. (2021). The Effect of Social Media Marketing on Sales Growth of Small and Medium Enterprises in the Fashion Industry in Nairobi County, Kenya. International Journal of Business Management, Entrepreneurship and Innovation, 3(2), 62–71. </a:t>
            </a:r>
          </a:p>
          <a:p>
            <a:pPr marL="457200" indent="-457200" algn="just">
              <a:lnSpc>
                <a:spcPct val="150000"/>
              </a:lnSpc>
              <a:spcAft>
                <a:spcPts val="0"/>
              </a:spcAft>
            </a:pPr>
            <a:r>
              <a:rPr lang="en-US" sz="1600" dirty="0">
                <a:effectLst/>
                <a:ea typeface="Calibri" panose="020F0502020204030204" pitchFamily="34" charset="0"/>
                <a:cs typeface="Arial Unicode MS" panose="020B0604020202020204" pitchFamily="34" charset="-128"/>
              </a:rPr>
              <a:t>NATIONAL STRATEGY FOR SMALL AND MEDIUM ENTERPRISE SECTOR DEVELOPMENT IN SRI LANKA White Paper Task Force for Small &amp; Medium Enterprise Sector Development Program. (2002). </a:t>
            </a:r>
          </a:p>
          <a:p>
            <a:pPr marL="457200" indent="-457200" algn="just">
              <a:lnSpc>
                <a:spcPct val="150000"/>
              </a:lnSpc>
              <a:spcAft>
                <a:spcPts val="0"/>
              </a:spcAft>
            </a:pPr>
            <a:r>
              <a:rPr kumimoji="0" lang="en-GB"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Siraj, A. S. M., Vajra, M., &amp; </a:t>
            </a:r>
            <a:r>
              <a:rPr kumimoji="0" lang="en-GB" sz="1600" b="0" i="0" u="none" strike="noStrike" kern="1200" cap="none" spc="0" normalizeH="0" baseline="0" noProof="0" dirty="0" err="1">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Pretheeba</a:t>
            </a:r>
            <a:r>
              <a:rPr kumimoji="0" lang="en-GB"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P. (2021). Social Media Usage and Business Performance among Small and Medium Scale Marketers in Batticaloa, Sri-Lanka. </a:t>
            </a:r>
            <a:r>
              <a:rPr kumimoji="0" lang="en-GB" sz="16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Wayamba Journal of Management</a:t>
            </a:r>
            <a:r>
              <a:rPr kumimoji="0" lang="en-GB"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sz="16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12</a:t>
            </a:r>
            <a:r>
              <a:rPr kumimoji="0" lang="en-GB"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(2), 297</a:t>
            </a:r>
            <a:endParaRPr lang="en-US" sz="1600" dirty="0">
              <a:effectLst/>
              <a:ea typeface="Calibri" panose="020F0502020204030204" pitchFamily="34" charset="0"/>
              <a:cs typeface="Arial Unicode MS" panose="020B0604020202020204" pitchFamily="34" charset="-128"/>
            </a:endParaRPr>
          </a:p>
        </p:txBody>
      </p:sp>
      <p:sp>
        <p:nvSpPr>
          <p:cNvPr id="8" name="Slide Number Placeholder 7"/>
          <p:cNvSpPr>
            <a:spLocks noGrp="1"/>
          </p:cNvSpPr>
          <p:nvPr>
            <p:ph type="sldNum" sz="quarter" idx="12"/>
          </p:nvPr>
        </p:nvSpPr>
        <p:spPr>
          <a:xfrm>
            <a:off x="9448800" y="6492875"/>
            <a:ext cx="2743200" cy="365125"/>
          </a:xfrm>
        </p:spPr>
        <p:txBody>
          <a:bodyPr/>
          <a:lstStyle/>
          <a:p>
            <a:fld id="{19E05AC5-A491-4804-BC62-D1715ECC86C0}" type="slidenum">
              <a:rPr lang="en-GB" sz="1400" smtClean="0">
                <a:solidFill>
                  <a:schemeClr val="tx1">
                    <a:lumMod val="50000"/>
                    <a:lumOff val="50000"/>
                  </a:schemeClr>
                </a:solidFill>
              </a:rPr>
              <a:t>24</a:t>
            </a:fld>
            <a:endParaRPr lang="en-GB" sz="1400" dirty="0">
              <a:solidFill>
                <a:schemeClr val="tx1">
                  <a:lumMod val="50000"/>
                  <a:lumOff val="50000"/>
                </a:schemeClr>
              </a:solidFill>
            </a:endParaRPr>
          </a:p>
        </p:txBody>
      </p:sp>
      <p:sp>
        <p:nvSpPr>
          <p:cNvPr id="3" name="Title 1">
            <a:extLst>
              <a:ext uri="{FF2B5EF4-FFF2-40B4-BE49-F238E27FC236}">
                <a16:creationId xmlns:a16="http://schemas.microsoft.com/office/drawing/2014/main" id="{D2745C16-CDE7-EF8D-7337-FCE0E43232BF}"/>
              </a:ext>
            </a:extLst>
          </p:cNvPr>
          <p:cNvSpPr>
            <a:spLocks noGrp="1"/>
          </p:cNvSpPr>
          <p:nvPr>
            <p:ph type="title"/>
          </p:nvPr>
        </p:nvSpPr>
        <p:spPr>
          <a:xfrm>
            <a:off x="693822" y="0"/>
            <a:ext cx="10515600" cy="1325563"/>
          </a:xfrm>
        </p:spPr>
        <p:txBody>
          <a:bodyPr>
            <a:normAutofit/>
          </a:bodyPr>
          <a:lstStyle/>
          <a:p>
            <a:pPr algn="ctr"/>
            <a:r>
              <a:rPr lang="en-US" sz="4400" u="sng" dirty="0"/>
              <a:t>References</a:t>
            </a:r>
          </a:p>
        </p:txBody>
      </p:sp>
    </p:spTree>
    <p:extLst>
      <p:ext uri="{BB962C8B-B14F-4D97-AF65-F5344CB8AC3E}">
        <p14:creationId xmlns:p14="http://schemas.microsoft.com/office/powerpoint/2010/main" val="178379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573713"/>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a:xfrm>
            <a:off x="9356558" y="6492875"/>
            <a:ext cx="2743200" cy="365125"/>
          </a:xfrm>
        </p:spPr>
        <p:txBody>
          <a:bodyPr/>
          <a:lstStyle/>
          <a:p>
            <a:fld id="{48FC179B-E1DC-44DF-B0E4-66A8D350C2BE}" type="slidenum">
              <a:rPr lang="en-US" smtClean="0"/>
              <a:t>25</a:t>
            </a:fld>
            <a:endParaRPr lang="en-US" dirty="0"/>
          </a:p>
        </p:txBody>
      </p:sp>
    </p:spTree>
    <p:extLst>
      <p:ext uri="{BB962C8B-B14F-4D97-AF65-F5344CB8AC3E}">
        <p14:creationId xmlns:p14="http://schemas.microsoft.com/office/powerpoint/2010/main" val="27920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265521" y="1690688"/>
            <a:ext cx="11660957" cy="4351338"/>
          </a:xfrm>
        </p:spPr>
        <p:txBody>
          <a:bodyPr>
            <a:normAutofit fontScale="85000" lnSpcReduction="10000"/>
          </a:bodyPr>
          <a:lstStyle/>
          <a:p>
            <a:pPr algn="just">
              <a:lnSpc>
                <a:spcPct val="120000"/>
              </a:lnSpc>
            </a:pPr>
            <a:r>
              <a:rPr lang="en-US" sz="2400" dirty="0"/>
              <a:t>Small and medium-sized enterprises (SMEs) are crucial to the success of any economy because they generate employment, contribute to increasing GDP, engage in innovation, and encourage other economic activity</a:t>
            </a:r>
          </a:p>
          <a:p>
            <a:pPr algn="just">
              <a:lnSpc>
                <a:spcPct val="120000"/>
              </a:lnSpc>
            </a:pPr>
            <a:r>
              <a:rPr lang="en-US" sz="2400" dirty="0"/>
              <a:t>In Sri Lanka, a broader area is covered by SMEs such as Agriculture, Manufacturing (mining, construction etc.) and services (trade, transportation, education, healthcare activities, professional services </a:t>
            </a:r>
            <a:r>
              <a:rPr lang="en-US" sz="2400" dirty="0" err="1"/>
              <a:t>etc</a:t>
            </a:r>
            <a:r>
              <a:rPr lang="en-US" sz="2400" dirty="0"/>
              <a:t>,) </a:t>
            </a:r>
          </a:p>
          <a:p>
            <a:pPr algn="just">
              <a:lnSpc>
                <a:spcPct val="120000"/>
              </a:lnSpc>
            </a:pPr>
            <a:r>
              <a:rPr lang="en-US" sz="2400" dirty="0"/>
              <a:t>Kandy District is playing a crucial role in the development of the central region of Sri Lanka and it has a manufacturing &amp; agriculture based economy all over the district.</a:t>
            </a:r>
          </a:p>
          <a:p>
            <a:pPr algn="just">
              <a:lnSpc>
                <a:spcPct val="120000"/>
              </a:lnSpc>
            </a:pPr>
            <a:r>
              <a:rPr lang="en-US" sz="2400" dirty="0"/>
              <a:t>There are 6144 firms registered and 60,836 people are engaged in those SMEs (Department of Census and Statistics 2013 / 2014 ) in Kandy and due to the Covid 19 pandemic, it is revealed that business owners are trying to switch to digital marketing tools instead of traditional approaches to marketing (</a:t>
            </a:r>
            <a:r>
              <a:rPr lang="en-US" sz="2400" dirty="0" err="1"/>
              <a:t>Mehralian</a:t>
            </a:r>
            <a:r>
              <a:rPr lang="en-US" sz="2400" dirty="0"/>
              <a:t> and </a:t>
            </a:r>
            <a:r>
              <a:rPr lang="en-US" sz="2400" dirty="0" err="1"/>
              <a:t>Khazaee</a:t>
            </a:r>
            <a:r>
              <a:rPr lang="en-US" sz="2400" dirty="0"/>
              <a:t>, 2022)</a:t>
            </a:r>
          </a:p>
          <a:p>
            <a:pPr algn="just"/>
            <a:endParaRPr lang="en-US" sz="2400"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Tree>
    <p:extLst>
      <p:ext uri="{BB962C8B-B14F-4D97-AF65-F5344CB8AC3E}">
        <p14:creationId xmlns:p14="http://schemas.microsoft.com/office/powerpoint/2010/main" val="21766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4436"/>
            <a:ext cx="12192000" cy="810532"/>
          </a:xfrm>
          <a:noFill/>
        </p:spPr>
        <p:txBody>
          <a:bodyPr>
            <a:normAutofit fontScale="90000"/>
          </a:bodyPr>
          <a:lstStyle/>
          <a:p>
            <a:pPr algn="ctr"/>
            <a:br>
              <a:rPr lang="en-GB" b="0" u="sng" dirty="0">
                <a:cs typeface="Times New Roman" panose="02020603050405020304" pitchFamily="18" charset="0"/>
              </a:rPr>
            </a:br>
            <a:br>
              <a:rPr lang="en-GB" b="0" u="sng" dirty="0">
                <a:cs typeface="Times New Roman" panose="02020603050405020304" pitchFamily="18" charset="0"/>
              </a:rPr>
            </a:br>
            <a:r>
              <a:rPr lang="en-GB" b="0" u="sng" dirty="0">
                <a:cs typeface="Times New Roman" panose="02020603050405020304" pitchFamily="18" charset="0"/>
              </a:rPr>
              <a:t>Research Problem</a:t>
            </a:r>
            <a:br>
              <a:rPr lang="en-GB" b="0" u="sng" dirty="0">
                <a:cs typeface="Times New Roman" panose="02020603050405020304" pitchFamily="18" charset="0"/>
              </a:rPr>
            </a:br>
            <a:br>
              <a:rPr lang="en-GB" b="0" u="sng" dirty="0">
                <a:cs typeface="Times New Roman" panose="02020603050405020304" pitchFamily="18" charset="0"/>
              </a:rPr>
            </a:br>
            <a:endParaRPr lang="en-GB" b="0" u="sng" dirty="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9145866" y="5859237"/>
            <a:ext cx="2152581" cy="1076291"/>
          </a:xfrm>
          <a:prstGeom prst="rect">
            <a:avLst/>
          </a:prstGeom>
        </p:spPr>
      </p:pic>
      <p:sp>
        <p:nvSpPr>
          <p:cNvPr id="8" name="Rectangle 7"/>
          <p:cNvSpPr/>
          <p:nvPr/>
        </p:nvSpPr>
        <p:spPr>
          <a:xfrm>
            <a:off x="269127" y="1366331"/>
            <a:ext cx="7972676" cy="4524315"/>
          </a:xfrm>
          <a:prstGeom prst="rect">
            <a:avLst/>
          </a:prstGeom>
        </p:spPr>
        <p:txBody>
          <a:bodyPr wrap="square">
            <a:spAutoFit/>
          </a:bodyPr>
          <a:lstStyle/>
          <a:p>
            <a:pPr marL="342900" indent="-342900" algn="just">
              <a:buFont typeface="Arial" panose="020B0604020202020204" pitchFamily="34" charset="0"/>
              <a:buChar char="•"/>
            </a:pPr>
            <a:r>
              <a:rPr lang="en-US" sz="2400" dirty="0">
                <a:cs typeface="Times New Roman" panose="02020603050405020304" pitchFamily="18" charset="0"/>
              </a:rPr>
              <a:t>The adoption of digital marketing channels is likely to be more successful in large enterprises than the small (</a:t>
            </a:r>
            <a:r>
              <a:rPr lang="en-US" sz="2400" dirty="0" err="1">
                <a:cs typeface="Times New Roman" panose="02020603050405020304" pitchFamily="18" charset="0"/>
              </a:rPr>
              <a:t>Lipiainen</a:t>
            </a:r>
            <a:r>
              <a:rPr lang="en-US" sz="2400" dirty="0">
                <a:cs typeface="Times New Roman" panose="02020603050405020304" pitchFamily="18" charset="0"/>
              </a:rPr>
              <a:t> &amp; </a:t>
            </a:r>
            <a:r>
              <a:rPr lang="en-US" sz="2400" dirty="0" err="1">
                <a:cs typeface="Times New Roman" panose="02020603050405020304" pitchFamily="18" charset="0"/>
              </a:rPr>
              <a:t>Karjaluoto</a:t>
            </a:r>
            <a:r>
              <a:rPr lang="en-US" sz="2400" dirty="0">
                <a:cs typeface="Times New Roman" panose="02020603050405020304" pitchFamily="18" charset="0"/>
              </a:rPr>
              <a:t>, 2018) but no accurate information is present with regards to digital usage by SMEs</a:t>
            </a:r>
          </a:p>
          <a:p>
            <a:endParaRPr lang="en-US" sz="2400" dirty="0">
              <a:cs typeface="Times New Roman" panose="02020603050405020304" pitchFamily="18" charset="0"/>
            </a:endParaRPr>
          </a:p>
          <a:p>
            <a:pPr marL="342900" indent="-342900">
              <a:buFont typeface="Arial" panose="020B0604020202020204" pitchFamily="34" charset="0"/>
              <a:buChar char="•"/>
            </a:pPr>
            <a:r>
              <a:rPr lang="en-US" sz="2400" dirty="0">
                <a:cs typeface="Times New Roman" panose="02020603050405020304" pitchFamily="18" charset="0"/>
              </a:rPr>
              <a:t>It is important to find out the Impact of Digital Marketing Assisted by Artificial Intelligence (AI) on the Performance of SMEs</a:t>
            </a:r>
          </a:p>
          <a:p>
            <a:pPr marL="342900" indent="-342900">
              <a:buFont typeface="Arial" panose="020B0604020202020204" pitchFamily="34" charset="0"/>
              <a:buChar char="•"/>
            </a:pPr>
            <a:endParaRPr lang="en-US" sz="2400" dirty="0">
              <a:cs typeface="Times New Roman" panose="02020603050405020304" pitchFamily="18" charset="0"/>
            </a:endParaRPr>
          </a:p>
          <a:p>
            <a:pPr marL="342900" indent="-342900">
              <a:buFont typeface="Arial" panose="020B0604020202020204" pitchFamily="34" charset="0"/>
              <a:buChar char="•"/>
            </a:pPr>
            <a:r>
              <a:rPr lang="en-US" sz="2400" dirty="0">
                <a:cs typeface="Times New Roman" panose="02020603050405020304" pitchFamily="18" charset="0"/>
              </a:rPr>
              <a:t>This research investigation seeks to address the relationship between Digital Marketing tools of SMEs with the  performance of their firms</a:t>
            </a:r>
          </a:p>
        </p:txBody>
      </p:sp>
      <p:grpSp>
        <p:nvGrpSpPr>
          <p:cNvPr id="9" name="Group 8"/>
          <p:cNvGrpSpPr/>
          <p:nvPr/>
        </p:nvGrpSpPr>
        <p:grpSpPr>
          <a:xfrm>
            <a:off x="8403020" y="1924693"/>
            <a:ext cx="3294994" cy="3800953"/>
            <a:chOff x="148883" y="1286809"/>
            <a:chExt cx="4624180" cy="4960607"/>
          </a:xfrm>
        </p:grpSpPr>
        <p:pic>
          <p:nvPicPr>
            <p:cNvPr id="10" name="Picture 9"/>
            <p:cNvPicPr>
              <a:picLocks noChangeAspect="1"/>
            </p:cNvPicPr>
            <p:nvPr/>
          </p:nvPicPr>
          <p:blipFill>
            <a:blip r:embed="rId4"/>
            <a:stretch>
              <a:fillRect/>
            </a:stretch>
          </p:blipFill>
          <p:spPr>
            <a:xfrm>
              <a:off x="155979" y="1286809"/>
              <a:ext cx="2085013" cy="1292464"/>
            </a:xfrm>
            <a:prstGeom prst="rect">
              <a:avLst/>
            </a:prstGeom>
          </p:spPr>
        </p:pic>
        <p:pic>
          <p:nvPicPr>
            <p:cNvPr id="11" name="Picture 10"/>
            <p:cNvPicPr>
              <a:picLocks noChangeAspect="1"/>
            </p:cNvPicPr>
            <p:nvPr/>
          </p:nvPicPr>
          <p:blipFill>
            <a:blip r:embed="rId5"/>
            <a:stretch>
              <a:fillRect/>
            </a:stretch>
          </p:blipFill>
          <p:spPr>
            <a:xfrm>
              <a:off x="148883" y="2651126"/>
              <a:ext cx="2085013" cy="1450974"/>
            </a:xfrm>
            <a:prstGeom prst="rect">
              <a:avLst/>
            </a:prstGeom>
          </p:spPr>
        </p:pic>
        <p:pic>
          <p:nvPicPr>
            <p:cNvPr id="12" name="Picture 11"/>
            <p:cNvPicPr>
              <a:picLocks noChangeAspect="1"/>
            </p:cNvPicPr>
            <p:nvPr/>
          </p:nvPicPr>
          <p:blipFill>
            <a:blip r:embed="rId6"/>
            <a:stretch>
              <a:fillRect/>
            </a:stretch>
          </p:blipFill>
          <p:spPr>
            <a:xfrm>
              <a:off x="148883" y="4135199"/>
              <a:ext cx="2085013" cy="1542422"/>
            </a:xfrm>
            <a:prstGeom prst="rect">
              <a:avLst/>
            </a:prstGeom>
          </p:spPr>
        </p:pic>
        <p:pic>
          <p:nvPicPr>
            <p:cNvPr id="13" name="Picture 12"/>
            <p:cNvPicPr>
              <a:picLocks noChangeAspect="1"/>
            </p:cNvPicPr>
            <p:nvPr/>
          </p:nvPicPr>
          <p:blipFill>
            <a:blip r:embed="rId7"/>
            <a:stretch>
              <a:fillRect/>
            </a:stretch>
          </p:blipFill>
          <p:spPr>
            <a:xfrm>
              <a:off x="2297872" y="1290308"/>
              <a:ext cx="2469094" cy="1285467"/>
            </a:xfrm>
            <a:prstGeom prst="rect">
              <a:avLst/>
            </a:prstGeom>
          </p:spPr>
        </p:pic>
        <p:pic>
          <p:nvPicPr>
            <p:cNvPr id="14" name="Picture 13"/>
            <p:cNvPicPr>
              <a:picLocks noChangeAspect="1"/>
            </p:cNvPicPr>
            <p:nvPr/>
          </p:nvPicPr>
          <p:blipFill>
            <a:blip r:embed="rId8"/>
            <a:stretch>
              <a:fillRect/>
            </a:stretch>
          </p:blipFill>
          <p:spPr>
            <a:xfrm>
              <a:off x="2297872" y="2615871"/>
              <a:ext cx="2469094" cy="1478203"/>
            </a:xfrm>
            <a:prstGeom prst="rect">
              <a:avLst/>
            </a:prstGeom>
          </p:spPr>
        </p:pic>
        <p:pic>
          <p:nvPicPr>
            <p:cNvPr id="15" name="Picture 14"/>
            <p:cNvPicPr>
              <a:picLocks noChangeAspect="1"/>
            </p:cNvPicPr>
            <p:nvPr/>
          </p:nvPicPr>
          <p:blipFill>
            <a:blip r:embed="rId9"/>
            <a:stretch>
              <a:fillRect/>
            </a:stretch>
          </p:blipFill>
          <p:spPr>
            <a:xfrm>
              <a:off x="2291776" y="4147392"/>
              <a:ext cx="2481287" cy="1530229"/>
            </a:xfrm>
            <a:prstGeom prst="rect">
              <a:avLst/>
            </a:prstGeom>
          </p:spPr>
        </p:pic>
        <p:sp>
          <p:nvSpPr>
            <p:cNvPr id="16" name="TextBox 15"/>
            <p:cNvSpPr txBox="1"/>
            <p:nvPr/>
          </p:nvSpPr>
          <p:spPr>
            <a:xfrm>
              <a:off x="148883" y="5845738"/>
              <a:ext cx="4500391" cy="401678"/>
            </a:xfrm>
            <a:prstGeom prst="rect">
              <a:avLst/>
            </a:prstGeom>
            <a:noFill/>
          </p:spPr>
          <p:txBody>
            <a:bodyPr wrap="square" rtlCol="0">
              <a:spAutoFit/>
            </a:bodyPr>
            <a:lstStyle/>
            <a:p>
              <a:r>
                <a:rPr lang="en-GB" sz="1400" b="1" i="1" dirty="0"/>
                <a:t>Fig </a:t>
              </a:r>
              <a:r>
                <a:rPr lang="en-GB" sz="1400" b="1" i="1" dirty="0" err="1"/>
                <a:t>A.Word</a:t>
              </a:r>
              <a:r>
                <a:rPr lang="en-GB" sz="1400" b="1" i="1" dirty="0"/>
                <a:t> clouds based on literature</a:t>
              </a:r>
            </a:p>
          </p:txBody>
        </p:sp>
      </p:grpSp>
      <p:sp>
        <p:nvSpPr>
          <p:cNvPr id="17" name="Slide Number Placeholder 16"/>
          <p:cNvSpPr>
            <a:spLocks noGrp="1"/>
          </p:cNvSpPr>
          <p:nvPr>
            <p:ph type="sldNum" sz="quarter" idx="12"/>
          </p:nvPr>
        </p:nvSpPr>
        <p:spPr>
          <a:xfrm>
            <a:off x="9281503" y="6461147"/>
            <a:ext cx="2743200" cy="365125"/>
          </a:xfrm>
        </p:spPr>
        <p:txBody>
          <a:bodyPr/>
          <a:lstStyle/>
          <a:p>
            <a:fld id="{19E05AC5-A491-4804-BC62-D1715ECC86C0}" type="slidenum">
              <a:rPr lang="en-GB" sz="1600" b="1" smtClean="0">
                <a:solidFill>
                  <a:schemeClr val="tx1"/>
                </a:solidFill>
              </a:rPr>
              <a:t>4</a:t>
            </a:fld>
            <a:endParaRPr lang="en-GB" sz="1600" b="1" dirty="0">
              <a:solidFill>
                <a:schemeClr val="tx1"/>
              </a:solidFill>
            </a:endParaRPr>
          </a:p>
        </p:txBody>
      </p:sp>
      <p:sp>
        <p:nvSpPr>
          <p:cNvPr id="18" name="TextBox 17"/>
          <p:cNvSpPr txBox="1"/>
          <p:nvPr/>
        </p:nvSpPr>
        <p:spPr>
          <a:xfrm>
            <a:off x="0" y="6492240"/>
            <a:ext cx="12202510" cy="365760"/>
          </a:xfrm>
          <a:prstGeom prst="rect">
            <a:avLst/>
          </a:prstGeom>
          <a:solidFill>
            <a:srgbClr val="DAE3F3">
              <a:alpha val="47059"/>
            </a:srgbClr>
          </a:solidFill>
        </p:spPr>
        <p:txBody>
          <a:bodyPr wrap="square" rtlCol="0">
            <a:spAutoFit/>
          </a:bodyPr>
          <a:lstStyle/>
          <a:p>
            <a:pPr algn="ctr"/>
            <a:r>
              <a:rPr lang="en-US" b="1" dirty="0"/>
              <a:t>BSc. Agricultural Sciences and Management: Department of Agribusiness Management</a:t>
            </a:r>
          </a:p>
        </p:txBody>
      </p:sp>
    </p:spTree>
    <p:extLst>
      <p:ext uri="{BB962C8B-B14F-4D97-AF65-F5344CB8AC3E}">
        <p14:creationId xmlns:p14="http://schemas.microsoft.com/office/powerpoint/2010/main" val="259199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2741"/>
            <a:ext cx="10515600" cy="1325563"/>
          </a:xfrm>
        </p:spPr>
        <p:txBody>
          <a:bodyPr>
            <a:normAutofit/>
          </a:bodyPr>
          <a:lstStyle/>
          <a:p>
            <a:pPr marL="0" marR="0" algn="ctr">
              <a:lnSpc>
                <a:spcPct val="150000"/>
              </a:lnSpc>
              <a:spcBef>
                <a:spcPts val="0"/>
              </a:spcBef>
              <a:spcAft>
                <a:spcPts val="800"/>
              </a:spcAft>
            </a:pPr>
            <a:r>
              <a:rPr lang="en-US" b="0" u="sng" dirty="0">
                <a:ea typeface="Calibri" panose="020F0502020204030204" pitchFamily="34" charset="0"/>
                <a:cs typeface="Iskoola Pota" panose="02010503010101010104" pitchFamily="2" charset="0"/>
              </a:rPr>
              <a:t>Objectives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454057" y="1486260"/>
            <a:ext cx="11283885" cy="4351338"/>
          </a:xfrm>
        </p:spPr>
        <p:txBody>
          <a:bodyPr>
            <a:normAutofit fontScale="92500" lnSpcReduction="10000"/>
          </a:bodyPr>
          <a:lstStyle/>
          <a:p>
            <a:pPr marL="0" indent="0" algn="just">
              <a:buNone/>
            </a:pPr>
            <a:r>
              <a:rPr lang="en-US" b="1" dirty="0"/>
              <a:t>Broad Objective</a:t>
            </a:r>
          </a:p>
          <a:p>
            <a:pPr algn="just"/>
            <a:r>
              <a:rPr lang="en-US" dirty="0"/>
              <a:t>To explore the Impact of Digital Marketing on the Performance of SMEs based on growth , profitability and customer satisfaction. </a:t>
            </a:r>
          </a:p>
          <a:p>
            <a:pPr algn="just"/>
            <a:endParaRPr lang="en-US" dirty="0"/>
          </a:p>
          <a:p>
            <a:pPr marL="0" indent="0" algn="just">
              <a:buNone/>
            </a:pPr>
            <a:r>
              <a:rPr lang="en-US" b="1" dirty="0"/>
              <a:t>Specific Objectives</a:t>
            </a:r>
          </a:p>
          <a:p>
            <a:pPr algn="just"/>
            <a:r>
              <a:rPr lang="en-US" dirty="0"/>
              <a:t>To explore the use of digital marketing tools among SMEs in selected DS divisions of Kandy</a:t>
            </a:r>
          </a:p>
          <a:p>
            <a:pPr algn="just"/>
            <a:r>
              <a:rPr lang="en-US" dirty="0"/>
              <a:t>To explore factors that influence moving from non-digital tools to digital tools for marketing</a:t>
            </a:r>
          </a:p>
          <a:p>
            <a:pPr algn="just"/>
            <a:r>
              <a:rPr lang="en-US" dirty="0"/>
              <a:t>To examine the relationship between digital marketing tools and SMEs' performance</a:t>
            </a:r>
          </a:p>
          <a:p>
            <a:pPr algn="just"/>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103434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753359" y="-41392"/>
            <a:ext cx="10515600" cy="1325563"/>
          </a:xfrm>
        </p:spPr>
        <p:txBody>
          <a:bodyPr>
            <a:normAutofit/>
          </a:bodyPr>
          <a:lstStyle/>
          <a:p>
            <a:pPr algn="ctr"/>
            <a:r>
              <a:rPr lang="en-US" sz="4400" b="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sp>
        <p:nvSpPr>
          <p:cNvPr id="3" name="Pentagon 5">
            <a:extLst>
              <a:ext uri="{FF2B5EF4-FFF2-40B4-BE49-F238E27FC236}">
                <a16:creationId xmlns:a16="http://schemas.microsoft.com/office/drawing/2014/main" id="{8DD66B7B-0DEA-2DDE-909D-5BE4E6628A7D}"/>
              </a:ext>
            </a:extLst>
          </p:cNvPr>
          <p:cNvSpPr/>
          <p:nvPr/>
        </p:nvSpPr>
        <p:spPr>
          <a:xfrm>
            <a:off x="374075" y="1525573"/>
            <a:ext cx="1480651" cy="940526"/>
          </a:xfrm>
          <a:prstGeom prst="homePlate">
            <a:avLst/>
          </a:prstGeom>
          <a:solidFill>
            <a:srgbClr val="FFFFFF"/>
          </a:solidFill>
          <a:ln w="1905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Research Location</a:t>
            </a:r>
          </a:p>
        </p:txBody>
      </p:sp>
      <p:sp>
        <p:nvSpPr>
          <p:cNvPr id="5" name="Pentagon 6">
            <a:extLst>
              <a:ext uri="{FF2B5EF4-FFF2-40B4-BE49-F238E27FC236}">
                <a16:creationId xmlns:a16="http://schemas.microsoft.com/office/drawing/2014/main" id="{81B87B5D-4EC8-FDF3-802E-C1C12DFA4BFB}"/>
              </a:ext>
            </a:extLst>
          </p:cNvPr>
          <p:cNvSpPr/>
          <p:nvPr/>
        </p:nvSpPr>
        <p:spPr>
          <a:xfrm>
            <a:off x="2210134" y="1525573"/>
            <a:ext cx="1455974" cy="940526"/>
          </a:xfrm>
          <a:prstGeom prst="homePlate">
            <a:avLst/>
          </a:prstGeom>
          <a:solidFill>
            <a:srgbClr val="FFFFFF"/>
          </a:solidFill>
          <a:ln w="1905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Research Approach</a:t>
            </a:r>
          </a:p>
        </p:txBody>
      </p:sp>
      <p:sp>
        <p:nvSpPr>
          <p:cNvPr id="6" name="Pentagon 7">
            <a:extLst>
              <a:ext uri="{FF2B5EF4-FFF2-40B4-BE49-F238E27FC236}">
                <a16:creationId xmlns:a16="http://schemas.microsoft.com/office/drawing/2014/main" id="{2445C915-CCDF-ED05-8B7F-FEE4631843B0}"/>
              </a:ext>
            </a:extLst>
          </p:cNvPr>
          <p:cNvSpPr/>
          <p:nvPr/>
        </p:nvSpPr>
        <p:spPr>
          <a:xfrm>
            <a:off x="3917025" y="1522383"/>
            <a:ext cx="1666641" cy="940526"/>
          </a:xfrm>
          <a:prstGeom prst="homePlate">
            <a:avLst/>
          </a:prstGeom>
          <a:solidFill>
            <a:srgbClr val="FFFFFF"/>
          </a:solidFill>
          <a:ln w="1905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Research Strategy and type</a:t>
            </a:r>
          </a:p>
        </p:txBody>
      </p:sp>
      <p:sp>
        <p:nvSpPr>
          <p:cNvPr id="7" name="Pentagon 9">
            <a:extLst>
              <a:ext uri="{FF2B5EF4-FFF2-40B4-BE49-F238E27FC236}">
                <a16:creationId xmlns:a16="http://schemas.microsoft.com/office/drawing/2014/main" id="{35258976-1248-474F-485A-A7F7762994CE}"/>
              </a:ext>
            </a:extLst>
          </p:cNvPr>
          <p:cNvSpPr/>
          <p:nvPr/>
        </p:nvSpPr>
        <p:spPr>
          <a:xfrm>
            <a:off x="5829569" y="1529508"/>
            <a:ext cx="1480178" cy="940526"/>
          </a:xfrm>
          <a:prstGeom prst="homePlate">
            <a:avLst/>
          </a:prstGeom>
          <a:solidFill>
            <a:srgbClr val="FFFFFF"/>
          </a:solidFill>
          <a:ln w="1905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Data Collection Method</a:t>
            </a:r>
          </a:p>
        </p:txBody>
      </p:sp>
      <p:sp>
        <p:nvSpPr>
          <p:cNvPr id="9" name="Pentagon 10">
            <a:extLst>
              <a:ext uri="{FF2B5EF4-FFF2-40B4-BE49-F238E27FC236}">
                <a16:creationId xmlns:a16="http://schemas.microsoft.com/office/drawing/2014/main" id="{E190FA80-FFFC-4197-7174-92FB9B671BFF}"/>
              </a:ext>
            </a:extLst>
          </p:cNvPr>
          <p:cNvSpPr/>
          <p:nvPr/>
        </p:nvSpPr>
        <p:spPr>
          <a:xfrm>
            <a:off x="7544709" y="1529508"/>
            <a:ext cx="1480178" cy="940526"/>
          </a:xfrm>
          <a:prstGeom prst="homePlate">
            <a:avLst/>
          </a:prstGeom>
          <a:solidFill>
            <a:srgbClr val="FFFFFF"/>
          </a:solidFill>
          <a:ln w="1905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Data Analysis Method</a:t>
            </a:r>
          </a:p>
        </p:txBody>
      </p:sp>
      <p:sp>
        <p:nvSpPr>
          <p:cNvPr id="10" name="Pentagon 11">
            <a:extLst>
              <a:ext uri="{FF2B5EF4-FFF2-40B4-BE49-F238E27FC236}">
                <a16:creationId xmlns:a16="http://schemas.microsoft.com/office/drawing/2014/main" id="{A1EA0A63-1B65-6935-919B-EAB10BE14F8C}"/>
              </a:ext>
            </a:extLst>
          </p:cNvPr>
          <p:cNvSpPr/>
          <p:nvPr/>
        </p:nvSpPr>
        <p:spPr>
          <a:xfrm>
            <a:off x="9256194" y="1534176"/>
            <a:ext cx="1338877" cy="940526"/>
          </a:xfrm>
          <a:prstGeom prst="homePlate">
            <a:avLst/>
          </a:prstGeom>
          <a:solidFill>
            <a:srgbClr val="FFFFFF"/>
          </a:solidFill>
          <a:ln w="19050" cap="flat" cmpd="sng" algn="ctr">
            <a:solidFill>
              <a:schemeClr val="accent2">
                <a:lumMod val="75000"/>
              </a:scheme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Data Analysis Tool</a:t>
            </a:r>
          </a:p>
        </p:txBody>
      </p:sp>
      <p:sp>
        <p:nvSpPr>
          <p:cNvPr id="11" name="Rectangle 10">
            <a:extLst>
              <a:ext uri="{FF2B5EF4-FFF2-40B4-BE49-F238E27FC236}">
                <a16:creationId xmlns:a16="http://schemas.microsoft.com/office/drawing/2014/main" id="{2D038009-D4A7-B1F7-A423-277C2596A283}"/>
              </a:ext>
            </a:extLst>
          </p:cNvPr>
          <p:cNvSpPr/>
          <p:nvPr/>
        </p:nvSpPr>
        <p:spPr>
          <a:xfrm>
            <a:off x="365957" y="2969950"/>
            <a:ext cx="1451984" cy="2181497"/>
          </a:xfrm>
          <a:prstGeom prst="rect">
            <a:avLst/>
          </a:prstGeom>
          <a:no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Kandy District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08 Divisional Secretariats </a:t>
            </a:r>
          </a:p>
        </p:txBody>
      </p:sp>
      <p:sp>
        <p:nvSpPr>
          <p:cNvPr id="12" name="Rectangle 11">
            <a:extLst>
              <a:ext uri="{FF2B5EF4-FFF2-40B4-BE49-F238E27FC236}">
                <a16:creationId xmlns:a16="http://schemas.microsoft.com/office/drawing/2014/main" id="{042253B2-958D-F71F-5ADC-84490311D643}"/>
              </a:ext>
            </a:extLst>
          </p:cNvPr>
          <p:cNvSpPr/>
          <p:nvPr/>
        </p:nvSpPr>
        <p:spPr>
          <a:xfrm>
            <a:off x="1894736" y="3059323"/>
            <a:ext cx="1685108" cy="100135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Deductive Approach</a:t>
            </a:r>
          </a:p>
        </p:txBody>
      </p:sp>
      <p:sp>
        <p:nvSpPr>
          <p:cNvPr id="13" name="Rectangle 12">
            <a:extLst>
              <a:ext uri="{FF2B5EF4-FFF2-40B4-BE49-F238E27FC236}">
                <a16:creationId xmlns:a16="http://schemas.microsoft.com/office/drawing/2014/main" id="{D67CABDE-9F2A-77AF-36DF-9E045D46D7C7}"/>
              </a:ext>
            </a:extLst>
          </p:cNvPr>
          <p:cNvSpPr/>
          <p:nvPr/>
        </p:nvSpPr>
        <p:spPr>
          <a:xfrm>
            <a:off x="3678942" y="2868866"/>
            <a:ext cx="1888085" cy="2680590"/>
          </a:xfrm>
          <a:prstGeom prst="rect">
            <a:avLst/>
          </a:prstGeom>
          <a:no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Survey method</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Explanatory (Quantitative) Research</a:t>
            </a:r>
          </a:p>
          <a:p>
            <a:pPr marL="285750" marR="0" lvl="0" indent="-285750" algn="ctr" defTabSz="914400" eaLnBrk="1" fontAlgn="auto" latinLnBrk="0" hangingPunct="1">
              <a:lnSpc>
                <a:spcPct val="100000"/>
              </a:lnSpc>
              <a:spcBef>
                <a:spcPts val="0"/>
              </a:spcBef>
              <a:spcAft>
                <a:spcPts val="0"/>
              </a:spcAft>
              <a:buClrTx/>
              <a:buSzTx/>
              <a:buFont typeface="Wingdings" pitchFamily="2" charset="2"/>
              <a:buChar char="v"/>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3FC00F-841F-ACC0-1F81-39B966CC146C}"/>
              </a:ext>
            </a:extLst>
          </p:cNvPr>
          <p:cNvSpPr/>
          <p:nvPr/>
        </p:nvSpPr>
        <p:spPr>
          <a:xfrm>
            <a:off x="5546307" y="3048766"/>
            <a:ext cx="2236763" cy="2883011"/>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Primary data (Structured Questionnaire, In-depth interviews)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Secondary data (Article, Magazines, Research Journals )</a:t>
            </a:r>
          </a:p>
        </p:txBody>
      </p:sp>
      <p:sp>
        <p:nvSpPr>
          <p:cNvPr id="15" name="Rectangle 14">
            <a:extLst>
              <a:ext uri="{FF2B5EF4-FFF2-40B4-BE49-F238E27FC236}">
                <a16:creationId xmlns:a16="http://schemas.microsoft.com/office/drawing/2014/main" id="{F6719868-72E6-8B19-EBCE-8AC36C582BF4}"/>
              </a:ext>
            </a:extLst>
          </p:cNvPr>
          <p:cNvSpPr/>
          <p:nvPr/>
        </p:nvSpPr>
        <p:spPr>
          <a:xfrm>
            <a:off x="7366362" y="3167901"/>
            <a:ext cx="1776549" cy="78419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Quantitative analysis</a:t>
            </a:r>
          </a:p>
        </p:txBody>
      </p:sp>
      <p:sp>
        <p:nvSpPr>
          <p:cNvPr id="16" name="Rectangle 15">
            <a:extLst>
              <a:ext uri="{FF2B5EF4-FFF2-40B4-BE49-F238E27FC236}">
                <a16:creationId xmlns:a16="http://schemas.microsoft.com/office/drawing/2014/main" id="{A934031A-93C1-3241-5358-0D977DCF1033}"/>
              </a:ext>
            </a:extLst>
          </p:cNvPr>
          <p:cNvSpPr/>
          <p:nvPr/>
        </p:nvSpPr>
        <p:spPr>
          <a:xfrm>
            <a:off x="9142911" y="3151270"/>
            <a:ext cx="1672046" cy="1339001"/>
          </a:xfrm>
          <a:prstGeom prst="rect">
            <a:avLst/>
          </a:prstGeom>
          <a:no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SPSS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Microsoft Excel</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7095BE4-2863-486B-558F-25B9FAF60B94}"/>
              </a:ext>
            </a:extLst>
          </p:cNvPr>
          <p:cNvSpPr/>
          <p:nvPr/>
        </p:nvSpPr>
        <p:spPr>
          <a:xfrm>
            <a:off x="10454805" y="3200394"/>
            <a:ext cx="1585170" cy="50320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213 SMEs</a:t>
            </a:r>
          </a:p>
        </p:txBody>
      </p:sp>
      <p:sp>
        <p:nvSpPr>
          <p:cNvPr id="18" name="Pentagon 12">
            <a:extLst>
              <a:ext uri="{FF2B5EF4-FFF2-40B4-BE49-F238E27FC236}">
                <a16:creationId xmlns:a16="http://schemas.microsoft.com/office/drawing/2014/main" id="{D64EFA23-93BC-E958-2747-385C930135BE}"/>
              </a:ext>
            </a:extLst>
          </p:cNvPr>
          <p:cNvSpPr/>
          <p:nvPr/>
        </p:nvSpPr>
        <p:spPr>
          <a:xfrm>
            <a:off x="10675108" y="1553259"/>
            <a:ext cx="1201782" cy="940526"/>
          </a:xfrm>
          <a:prstGeom prst="homePlate">
            <a:avLst/>
          </a:prstGeom>
          <a:solidFill>
            <a:srgbClr val="FFFFFF"/>
          </a:solidFill>
          <a:ln w="190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a:solidFill>
                  <a:schemeClr val="tx1"/>
                </a:solidFill>
                <a:cs typeface="Times New Roman" panose="02020603050405020304" pitchFamily="18" charset="0"/>
              </a:rPr>
              <a:t>Sample Size</a:t>
            </a:r>
          </a:p>
        </p:txBody>
      </p:sp>
    </p:spTree>
    <p:extLst>
      <p:ext uri="{BB962C8B-B14F-4D97-AF65-F5344CB8AC3E}">
        <p14:creationId xmlns:p14="http://schemas.microsoft.com/office/powerpoint/2010/main" val="175458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400110"/>
          </a:xfrm>
          <a:prstGeom prst="rect">
            <a:avLst/>
          </a:prstGeom>
          <a:noFill/>
        </p:spPr>
        <p:txBody>
          <a:bodyPr wrap="square" rtlCol="0">
            <a:spAutoFit/>
          </a:bodyPr>
          <a:lstStyle/>
          <a:p>
            <a:pPr algn="r"/>
            <a:r>
              <a:rPr lang="en-GB" sz="2000" b="1" dirty="0"/>
              <a:t>Objective 01</a:t>
            </a:r>
          </a:p>
        </p:txBody>
      </p:sp>
      <p:sp>
        <p:nvSpPr>
          <p:cNvPr id="2" name="Rectangle 1"/>
          <p:cNvSpPr/>
          <p:nvPr/>
        </p:nvSpPr>
        <p:spPr>
          <a:xfrm>
            <a:off x="1971138" y="6048573"/>
            <a:ext cx="4030270" cy="307777"/>
          </a:xfrm>
          <a:prstGeom prst="rect">
            <a:avLst/>
          </a:prstGeom>
        </p:spPr>
        <p:txBody>
          <a:bodyPr wrap="none">
            <a:spAutoFit/>
          </a:bodyPr>
          <a:lstStyle/>
          <a:p>
            <a:r>
              <a:rPr lang="en-US" sz="1400" b="1" i="1" dirty="0">
                <a:latin typeface="Times New Roman" panose="02020603050405020304" pitchFamily="18" charset="0"/>
                <a:cs typeface="Times New Roman" panose="02020603050405020304" pitchFamily="18" charset="0"/>
              </a:rPr>
              <a:t>Figure 1.1 Present marketing Strategy use by SMEs</a:t>
            </a:r>
            <a:endParaRPr lang="en-GB" sz="1400" b="1" i="1" dirty="0">
              <a:latin typeface="Times New Roman" panose="02020603050405020304" pitchFamily="18" charset="0"/>
              <a:cs typeface="Times New Roman" panose="02020603050405020304" pitchFamily="18" charset="0"/>
            </a:endParaRPr>
          </a:p>
        </p:txBody>
      </p:sp>
      <p:graphicFrame>
        <p:nvGraphicFramePr>
          <p:cNvPr id="11" name="Chart 10"/>
          <p:cNvGraphicFramePr/>
          <p:nvPr>
            <p:extLst>
              <p:ext uri="{D42A27DB-BD31-4B8C-83A1-F6EECF244321}">
                <p14:modId xmlns:p14="http://schemas.microsoft.com/office/powerpoint/2010/main" val="4156178637"/>
              </p:ext>
            </p:extLst>
          </p:nvPr>
        </p:nvGraphicFramePr>
        <p:xfrm>
          <a:off x="10510" y="1297756"/>
          <a:ext cx="8508383" cy="475081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328337" y="2338390"/>
            <a:ext cx="4734911"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cs typeface="Times New Roman" panose="02020603050405020304" pitchFamily="18" charset="0"/>
              </a:rPr>
              <a:t>54.9% of businesses currently use both digital marketing and traditional marketing methods for marketing, while 38.5% use only digital marketing methods</a:t>
            </a:r>
          </a:p>
          <a:p>
            <a:r>
              <a:rPr lang="en-US" sz="2000" dirty="0">
                <a:cs typeface="Times New Roman" panose="02020603050405020304" pitchFamily="18" charset="0"/>
              </a:rPr>
              <a:t> </a:t>
            </a:r>
          </a:p>
          <a:p>
            <a:pPr marL="342900" indent="-342900">
              <a:buFont typeface="Arial" panose="020B0604020202020204" pitchFamily="34" charset="0"/>
              <a:buChar char="•"/>
            </a:pPr>
            <a:r>
              <a:rPr lang="en-US" sz="2000" dirty="0">
                <a:cs typeface="Times New Roman" panose="02020603050405020304" pitchFamily="18" charset="0"/>
              </a:rPr>
              <a:t>Only 6.6% use traditional marketing</a:t>
            </a:r>
            <a:endParaRPr lang="en-GB" sz="2000" dirty="0">
              <a:cs typeface="Times New Roman" panose="02020603050405020304" pitchFamily="18" charset="0"/>
            </a:endParaRPr>
          </a:p>
        </p:txBody>
      </p:sp>
      <p:sp>
        <p:nvSpPr>
          <p:cNvPr id="13" name="Slide Number Placeholder 12"/>
          <p:cNvSpPr>
            <a:spLocks noGrp="1"/>
          </p:cNvSpPr>
          <p:nvPr>
            <p:ph type="sldNum" sz="quarter" idx="12"/>
          </p:nvPr>
        </p:nvSpPr>
        <p:spPr>
          <a:xfrm>
            <a:off x="9320048" y="6463799"/>
            <a:ext cx="2743200" cy="365125"/>
          </a:xfrm>
        </p:spPr>
        <p:txBody>
          <a:bodyPr/>
          <a:lstStyle/>
          <a:p>
            <a:fld id="{19E05AC5-A491-4804-BC62-D1715ECC86C0}" type="slidenum">
              <a:rPr lang="en-GB" b="1" smtClean="0">
                <a:solidFill>
                  <a:schemeClr val="tx1">
                    <a:lumMod val="50000"/>
                    <a:lumOff val="50000"/>
                  </a:schemeClr>
                </a:solidFill>
              </a:rPr>
              <a:t>7</a:t>
            </a:fld>
            <a:endParaRPr lang="en-GB" b="1" dirty="0">
              <a:solidFill>
                <a:schemeClr val="tx1">
                  <a:lumMod val="50000"/>
                  <a:lumOff val="50000"/>
                </a:schemeClr>
              </a:solidFill>
            </a:endParaRPr>
          </a:p>
        </p:txBody>
      </p:sp>
      <p:sp>
        <p:nvSpPr>
          <p:cNvPr id="4" name="Title 1">
            <a:extLst>
              <a:ext uri="{FF2B5EF4-FFF2-40B4-BE49-F238E27FC236}">
                <a16:creationId xmlns:a16="http://schemas.microsoft.com/office/drawing/2014/main" id="{9117F804-CCF9-2226-E99B-341A28A1B697}"/>
              </a:ext>
            </a:extLst>
          </p:cNvPr>
          <p:cNvSpPr>
            <a:spLocks noGrp="1"/>
          </p:cNvSpPr>
          <p:nvPr>
            <p:ph type="title"/>
          </p:nvPr>
        </p:nvSpPr>
        <p:spPr>
          <a:xfrm>
            <a:off x="946484" y="-27807"/>
            <a:ext cx="10515600" cy="1325563"/>
          </a:xfrm>
        </p:spPr>
        <p:txBody>
          <a:bodyPr>
            <a:normAutofit/>
          </a:bodyPr>
          <a:lstStyle/>
          <a:p>
            <a:pPr algn="ctr"/>
            <a:r>
              <a:rPr lang="en-US" sz="4400" b="0" u="sng" dirty="0"/>
              <a:t>Results and Discussion</a:t>
            </a:r>
          </a:p>
        </p:txBody>
      </p:sp>
    </p:spTree>
    <p:extLst>
      <p:ext uri="{BB962C8B-B14F-4D97-AF65-F5344CB8AC3E}">
        <p14:creationId xmlns:p14="http://schemas.microsoft.com/office/powerpoint/2010/main" val="89764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2679" y="5994761"/>
            <a:ext cx="4196790" cy="307777"/>
          </a:xfrm>
          <a:prstGeom prst="rect">
            <a:avLst/>
          </a:prstGeom>
        </p:spPr>
        <p:txBody>
          <a:bodyPr wrap="none">
            <a:spAutoFit/>
          </a:bodyPr>
          <a:lstStyle/>
          <a:p>
            <a:r>
              <a:rPr lang="en-US" sz="1400" b="1" i="1" dirty="0">
                <a:latin typeface="Times New Roman" panose="02020603050405020304" pitchFamily="18" charset="0"/>
                <a:cs typeface="Times New Roman" panose="02020603050405020304" pitchFamily="18" charset="0"/>
              </a:rPr>
              <a:t>Figure 1.2 Preference for digital marketing adoption</a:t>
            </a:r>
            <a:endParaRPr lang="en-GB" sz="1400" b="1" i="1" dirty="0">
              <a:latin typeface="Times New Roman" panose="02020603050405020304" pitchFamily="18" charset="0"/>
              <a:cs typeface="Times New Roman" panose="02020603050405020304" pitchFamily="18" charset="0"/>
            </a:endParaRPr>
          </a:p>
        </p:txBody>
      </p:sp>
      <p:graphicFrame>
        <p:nvGraphicFramePr>
          <p:cNvPr id="9" name="Chart 8"/>
          <p:cNvGraphicFramePr/>
          <p:nvPr>
            <p:extLst>
              <p:ext uri="{D42A27DB-BD31-4B8C-83A1-F6EECF244321}">
                <p14:modId xmlns:p14="http://schemas.microsoft.com/office/powerpoint/2010/main" val="3137378006"/>
              </p:ext>
            </p:extLst>
          </p:nvPr>
        </p:nvGraphicFramePr>
        <p:xfrm>
          <a:off x="5402179" y="611051"/>
          <a:ext cx="6967311" cy="565484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5224689" y="574406"/>
            <a:ext cx="6967311" cy="830997"/>
          </a:xfrm>
          <a:prstGeom prst="rect">
            <a:avLst/>
          </a:prstGeom>
          <a:noFill/>
        </p:spPr>
        <p:txBody>
          <a:bodyPr wrap="square">
            <a:spAutoFit/>
          </a:bodyPr>
          <a:lstStyle/>
          <a:p>
            <a:pPr algn="ctr"/>
            <a:r>
              <a:rPr lang="en-US" sz="2400" b="1" dirty="0">
                <a:cs typeface="Times New Roman" panose="02020603050405020304" pitchFamily="18" charset="0"/>
              </a:rPr>
              <a:t>  Preference for digital marketing adoption/ shift from non-digital tools to digital tools</a:t>
            </a:r>
            <a:endParaRPr lang="en-GB" sz="2400" b="1" dirty="0">
              <a:cs typeface="Times New Roman" panose="02020603050405020304" pitchFamily="18" charset="0"/>
            </a:endParaRPr>
          </a:p>
        </p:txBody>
      </p:sp>
      <p:sp>
        <p:nvSpPr>
          <p:cNvPr id="13" name="Rectangle 12"/>
          <p:cNvSpPr/>
          <p:nvPr/>
        </p:nvSpPr>
        <p:spPr>
          <a:xfrm>
            <a:off x="215265" y="2243530"/>
            <a:ext cx="5633544" cy="3046988"/>
          </a:xfrm>
          <a:prstGeom prst="rect">
            <a:avLst/>
          </a:prstGeom>
        </p:spPr>
        <p:txBody>
          <a:bodyPr wrap="square">
            <a:spAutoFit/>
          </a:bodyPr>
          <a:lstStyle/>
          <a:p>
            <a:pPr marL="342900" indent="-342900">
              <a:buFont typeface="Arial" panose="020B0604020202020204" pitchFamily="34" charset="0"/>
              <a:buChar char="•"/>
            </a:pPr>
            <a:r>
              <a:rPr lang="en-US" sz="2400" dirty="0">
                <a:cs typeface="Times New Roman" panose="02020603050405020304" pitchFamily="18" charset="0"/>
              </a:rPr>
              <a:t>95.8% of SMEs owners prefer to switch from non digital to digital marketing tools/preferred fully adopting digital marketing tools</a:t>
            </a:r>
          </a:p>
          <a:p>
            <a:endParaRPr lang="en-US" sz="2400" dirty="0">
              <a:cs typeface="Times New Roman" panose="02020603050405020304" pitchFamily="18" charset="0"/>
            </a:endParaRPr>
          </a:p>
          <a:p>
            <a:pPr marL="342900" indent="-342900">
              <a:buFont typeface="Arial" panose="020B0604020202020204" pitchFamily="34" charset="0"/>
              <a:buChar char="•"/>
            </a:pPr>
            <a:r>
              <a:rPr lang="en-US" sz="2400" dirty="0">
                <a:cs typeface="Times New Roman" panose="02020603050405020304" pitchFamily="18" charset="0"/>
              </a:rPr>
              <a:t>Only 4.2% prefer using traditionally marketing tools as they do already to their marketing practices</a:t>
            </a:r>
            <a:endParaRPr lang="en-GB" sz="2400" dirty="0">
              <a:cs typeface="Times New Roman" panose="02020603050405020304" pitchFamily="18" charset="0"/>
            </a:endParaRPr>
          </a:p>
        </p:txBody>
      </p:sp>
      <p:sp>
        <p:nvSpPr>
          <p:cNvPr id="14" name="Slide Number Placeholder 13"/>
          <p:cNvSpPr>
            <a:spLocks noGrp="1"/>
          </p:cNvSpPr>
          <p:nvPr>
            <p:ph type="sldNum" sz="quarter" idx="12"/>
          </p:nvPr>
        </p:nvSpPr>
        <p:spPr>
          <a:xfrm>
            <a:off x="9448800" y="6461147"/>
            <a:ext cx="2743200" cy="365125"/>
          </a:xfrm>
        </p:spPr>
        <p:txBody>
          <a:bodyPr/>
          <a:lstStyle/>
          <a:p>
            <a:fld id="{19E05AC5-A491-4804-BC62-D1715ECC86C0}" type="slidenum">
              <a:rPr lang="en-GB" smtClean="0">
                <a:solidFill>
                  <a:schemeClr val="tx1">
                    <a:lumMod val="50000"/>
                    <a:lumOff val="50000"/>
                  </a:schemeClr>
                </a:solidFill>
              </a:rPr>
              <a:t>8</a:t>
            </a:fld>
            <a:endParaRPr lang="en-GB" dirty="0">
              <a:solidFill>
                <a:schemeClr val="tx1">
                  <a:lumMod val="50000"/>
                  <a:lumOff val="50000"/>
                </a:schemeClr>
              </a:solidFill>
            </a:endParaRPr>
          </a:p>
        </p:txBody>
      </p:sp>
    </p:spTree>
    <p:extLst>
      <p:ext uri="{BB962C8B-B14F-4D97-AF65-F5344CB8AC3E}">
        <p14:creationId xmlns:p14="http://schemas.microsoft.com/office/powerpoint/2010/main" val="53326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83688328"/>
              </p:ext>
            </p:extLst>
          </p:nvPr>
        </p:nvGraphicFramePr>
        <p:xfrm>
          <a:off x="5443188" y="1132899"/>
          <a:ext cx="6339336" cy="5143500"/>
        </p:xfrm>
        <a:graphic>
          <a:graphicData uri="http://schemas.openxmlformats.org/drawingml/2006/table">
            <a:tbl>
              <a:tblPr firstRow="1" firstCol="1" bandRow="1"/>
              <a:tblGrid>
                <a:gridCol w="1851865">
                  <a:extLst>
                    <a:ext uri="{9D8B030D-6E8A-4147-A177-3AD203B41FA5}">
                      <a16:colId xmlns:a16="http://schemas.microsoft.com/office/drawing/2014/main" val="20000"/>
                    </a:ext>
                  </a:extLst>
                </a:gridCol>
                <a:gridCol w="1098347">
                  <a:extLst>
                    <a:ext uri="{9D8B030D-6E8A-4147-A177-3AD203B41FA5}">
                      <a16:colId xmlns:a16="http://schemas.microsoft.com/office/drawing/2014/main" val="20001"/>
                    </a:ext>
                  </a:extLst>
                </a:gridCol>
                <a:gridCol w="1441482">
                  <a:extLst>
                    <a:ext uri="{9D8B030D-6E8A-4147-A177-3AD203B41FA5}">
                      <a16:colId xmlns:a16="http://schemas.microsoft.com/office/drawing/2014/main" val="20002"/>
                    </a:ext>
                  </a:extLst>
                </a:gridCol>
                <a:gridCol w="1947642">
                  <a:extLst>
                    <a:ext uri="{9D8B030D-6E8A-4147-A177-3AD203B41FA5}">
                      <a16:colId xmlns:a16="http://schemas.microsoft.com/office/drawing/2014/main" val="20003"/>
                    </a:ext>
                  </a:extLst>
                </a:gridCol>
              </a:tblGrid>
              <a:tr h="274637">
                <a:tc gridSpan="2">
                  <a:txBody>
                    <a:bodyPr/>
                    <a:lstStyle/>
                    <a:p>
                      <a:pPr>
                        <a:lnSpc>
                          <a:spcPct val="107000"/>
                        </a:lnSpc>
                        <a:spcAft>
                          <a:spcPts val="800"/>
                        </a:spcAft>
                      </a:pPr>
                      <a:r>
                        <a:rPr lang="en-US" sz="2200" b="1" dirty="0">
                          <a:effectLst/>
                          <a:latin typeface="+mn-lt"/>
                          <a:ea typeface="Calibri" panose="020F0502020204030204" pitchFamily="34" charset="0"/>
                          <a:cs typeface="Arial Unicode MS" panose="020B0604020202020204" pitchFamily="34" charset="-128"/>
                        </a:rPr>
                        <a:t>Digital Marketing tools</a:t>
                      </a:r>
                      <a:endParaRPr lang="en-GB" sz="2200" b="1"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800"/>
                        </a:spcAft>
                      </a:pPr>
                      <a:r>
                        <a:rPr lang="en-US" sz="2200" b="1">
                          <a:effectLst/>
                          <a:latin typeface="+mn-lt"/>
                          <a:ea typeface="Calibri" panose="020F0502020204030204" pitchFamily="34" charset="0"/>
                          <a:cs typeface="Arial Unicode MS" panose="020B0604020202020204" pitchFamily="34" charset="-128"/>
                        </a:rPr>
                        <a:t>Frequency</a:t>
                      </a:r>
                      <a:endParaRPr lang="en-GB" sz="2200" b="1">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1" dirty="0">
                          <a:effectLst/>
                          <a:latin typeface="+mn-lt"/>
                          <a:ea typeface="Calibri" panose="020F0502020204030204" pitchFamily="34" charset="0"/>
                          <a:cs typeface="Arial Unicode MS" panose="020B0604020202020204" pitchFamily="34" charset="-128"/>
                        </a:rPr>
                        <a:t>Percentage %</a:t>
                      </a:r>
                      <a:endParaRPr lang="en-GB" sz="2200" b="1"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637">
                <a:tc rowSpan="2">
                  <a:txBody>
                    <a:bodyPr/>
                    <a:lstStyle/>
                    <a:p>
                      <a:pPr>
                        <a:lnSpc>
                          <a:spcPct val="107000"/>
                        </a:lnSpc>
                        <a:spcAft>
                          <a:spcPts val="800"/>
                        </a:spcAft>
                      </a:pPr>
                      <a:r>
                        <a:rPr lang="en-US" sz="2200" b="0" dirty="0">
                          <a:effectLst/>
                          <a:latin typeface="+mn-lt"/>
                          <a:ea typeface="Calibri" panose="020F0502020204030204" pitchFamily="34" charset="0"/>
                          <a:cs typeface="Arial Unicode MS" panose="020B0604020202020204" pitchFamily="34" charset="-128"/>
                        </a:rPr>
                        <a:t>Website </a:t>
                      </a:r>
                      <a:endParaRPr lang="en-GB" sz="2200" b="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Yes</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37</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dirty="0">
                          <a:effectLst/>
                          <a:latin typeface="+mn-lt"/>
                          <a:ea typeface="Calibri" panose="020F0502020204030204" pitchFamily="34" charset="0"/>
                          <a:cs typeface="Arial Unicode MS" panose="020B0604020202020204" pitchFamily="34" charset="-128"/>
                        </a:rPr>
                        <a:t>17.4</a:t>
                      </a:r>
                      <a:endParaRPr lang="en-GB" sz="2200" b="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637">
                <a:tc vMerge="1">
                  <a:txBody>
                    <a:bodyPr/>
                    <a:lstStyle/>
                    <a:p>
                      <a:endParaRPr lang="en-GB"/>
                    </a:p>
                  </a:txBody>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No</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176</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82.6</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637">
                <a:tc rowSpan="2">
                  <a:txBody>
                    <a:bodyPr/>
                    <a:lstStyle/>
                    <a:p>
                      <a:pPr>
                        <a:lnSpc>
                          <a:spcPct val="107000"/>
                        </a:lnSpc>
                        <a:spcAft>
                          <a:spcPts val="800"/>
                        </a:spcAft>
                      </a:pPr>
                      <a:r>
                        <a:rPr lang="en-US" sz="2200" b="0" dirty="0">
                          <a:effectLst/>
                          <a:latin typeface="+mn-lt"/>
                          <a:ea typeface="Calibri" panose="020F0502020204030204" pitchFamily="34" charset="0"/>
                          <a:cs typeface="Arial Unicode MS" panose="020B0604020202020204" pitchFamily="34" charset="-128"/>
                        </a:rPr>
                        <a:t>Email </a:t>
                      </a:r>
                      <a:endParaRPr lang="en-GB" sz="2200" b="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Yes</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8</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3.8</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637">
                <a:tc vMerge="1">
                  <a:txBody>
                    <a:bodyPr/>
                    <a:lstStyle/>
                    <a:p>
                      <a:endParaRPr lang="en-GB"/>
                    </a:p>
                  </a:txBody>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No</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213</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100</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637">
                <a:tc rowSpan="2">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Facebook </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Yes</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201</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dirty="0">
                          <a:solidFill>
                            <a:srgbClr val="C00000"/>
                          </a:solidFill>
                          <a:effectLst/>
                          <a:latin typeface="+mn-lt"/>
                          <a:ea typeface="Calibri" panose="020F0502020204030204" pitchFamily="34" charset="0"/>
                          <a:cs typeface="Arial Unicode MS" panose="020B0604020202020204" pitchFamily="34" charset="-128"/>
                        </a:rPr>
                        <a:t>94.4</a:t>
                      </a:r>
                      <a:endParaRPr lang="en-GB" sz="2200" b="0" dirty="0">
                        <a:solidFill>
                          <a:srgbClr val="C00000"/>
                        </a:solidFill>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637">
                <a:tc vMerge="1">
                  <a:txBody>
                    <a:bodyPr/>
                    <a:lstStyle/>
                    <a:p>
                      <a:endParaRPr lang="en-GB"/>
                    </a:p>
                  </a:txBody>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No</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12</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5.6</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637">
                <a:tc rowSpan="2">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Ticktock </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Yes</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60</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28.2</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4637">
                <a:tc vMerge="1">
                  <a:txBody>
                    <a:bodyPr/>
                    <a:lstStyle/>
                    <a:p>
                      <a:endParaRPr lang="en-GB"/>
                    </a:p>
                  </a:txBody>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No</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153</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71.8</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4637">
                <a:tc rowSpan="2">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Instagram </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Yes</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93</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43.7</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4637">
                <a:tc vMerge="1">
                  <a:txBody>
                    <a:bodyPr/>
                    <a:lstStyle/>
                    <a:p>
                      <a:endParaRPr lang="en-GB"/>
                    </a:p>
                  </a:txBody>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No</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120</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56.3</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637">
                <a:tc rowSpan="2">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Whatsapp</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Yes</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204</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dirty="0">
                          <a:solidFill>
                            <a:srgbClr val="C00000"/>
                          </a:solidFill>
                          <a:effectLst/>
                          <a:latin typeface="+mn-lt"/>
                          <a:ea typeface="Calibri" panose="020F0502020204030204" pitchFamily="34" charset="0"/>
                          <a:cs typeface="Arial Unicode MS" panose="020B0604020202020204" pitchFamily="34" charset="-128"/>
                        </a:rPr>
                        <a:t>95.8</a:t>
                      </a:r>
                      <a:endParaRPr lang="en-GB" sz="2200" b="0" dirty="0">
                        <a:solidFill>
                          <a:srgbClr val="C00000"/>
                        </a:solidFill>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4637">
                <a:tc vMerge="1">
                  <a:txBody>
                    <a:bodyPr/>
                    <a:lstStyle/>
                    <a:p>
                      <a:endParaRPr lang="en-GB"/>
                    </a:p>
                  </a:txBody>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No</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9</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4.2</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4637">
                <a:tc rowSpan="2">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Mobile phone</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Yes</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145</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68.1</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4637">
                <a:tc vMerge="1">
                  <a:txBody>
                    <a:bodyPr/>
                    <a:lstStyle/>
                    <a:p>
                      <a:endParaRPr lang="en-GB"/>
                    </a:p>
                  </a:txBody>
                  <a:tcPr/>
                </a:tc>
                <a:tc>
                  <a:txBody>
                    <a:bodyPr/>
                    <a:lstStyle/>
                    <a:p>
                      <a:pP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No</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a:effectLst/>
                          <a:latin typeface="+mn-lt"/>
                          <a:ea typeface="Calibri" panose="020F0502020204030204" pitchFamily="34" charset="0"/>
                          <a:cs typeface="Arial Unicode MS" panose="020B0604020202020204" pitchFamily="34" charset="-128"/>
                        </a:rPr>
                        <a:t>68</a:t>
                      </a:r>
                      <a:endParaRPr lang="en-GB" sz="2200" b="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200" b="0" dirty="0">
                          <a:effectLst/>
                          <a:latin typeface="+mn-lt"/>
                          <a:ea typeface="Calibri" panose="020F0502020204030204" pitchFamily="34" charset="0"/>
                          <a:cs typeface="Arial Unicode MS" panose="020B0604020202020204" pitchFamily="34" charset="-128"/>
                        </a:rPr>
                        <a:t>31.9</a:t>
                      </a:r>
                      <a:endParaRPr lang="en-GB" sz="2200" b="0" dirty="0">
                        <a:effectLst/>
                        <a:latin typeface="+mn-lt"/>
                        <a:ea typeface="Calibri" panose="020F0502020204030204" pitchFamily="34" charset="0"/>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8" name="Rectangle 7"/>
          <p:cNvSpPr/>
          <p:nvPr/>
        </p:nvSpPr>
        <p:spPr>
          <a:xfrm>
            <a:off x="301191" y="2919819"/>
            <a:ext cx="4774326" cy="1569660"/>
          </a:xfrm>
          <a:prstGeom prst="rect">
            <a:avLst/>
          </a:prstGeom>
        </p:spPr>
        <p:txBody>
          <a:bodyPr wrap="square">
            <a:spAutoFit/>
          </a:bodyPr>
          <a:lstStyle/>
          <a:p>
            <a:pPr marL="342900" indent="-342900">
              <a:buFont typeface="Arial" panose="020B0604020202020204" pitchFamily="34" charset="0"/>
              <a:buChar char="•"/>
            </a:pPr>
            <a:r>
              <a:rPr lang="en-US" sz="2400" dirty="0"/>
              <a:t>Majority of SMEs use Facebook and </a:t>
            </a:r>
            <a:r>
              <a:rPr lang="en-US" sz="2400" dirty="0" err="1"/>
              <a:t>WhatsApp</a:t>
            </a:r>
            <a:r>
              <a:rPr lang="en-US" sz="2400" dirty="0"/>
              <a:t> as marketing tools to promote their products and services</a:t>
            </a:r>
          </a:p>
        </p:txBody>
      </p:sp>
      <p:sp>
        <p:nvSpPr>
          <p:cNvPr id="9" name="Rectangle 8"/>
          <p:cNvSpPr/>
          <p:nvPr/>
        </p:nvSpPr>
        <p:spPr>
          <a:xfrm>
            <a:off x="6625526" y="504638"/>
            <a:ext cx="4081887" cy="400110"/>
          </a:xfrm>
          <a:prstGeom prst="rect">
            <a:avLst/>
          </a:prstGeom>
          <a:noFill/>
        </p:spPr>
        <p:txBody>
          <a:bodyPr wrap="none">
            <a:spAutoFit/>
          </a:bodyPr>
          <a:lstStyle/>
          <a:p>
            <a:r>
              <a:rPr lang="en-GB" sz="2000" b="1" dirty="0">
                <a:cs typeface="Times New Roman" panose="02020603050405020304" pitchFamily="18" charset="0"/>
              </a:rPr>
              <a:t>Table 1.1 Digital tools usage by SMEs</a:t>
            </a:r>
          </a:p>
        </p:txBody>
      </p:sp>
      <p:sp>
        <p:nvSpPr>
          <p:cNvPr id="3" name="Slide Number Placeholder 2">
            <a:extLst>
              <a:ext uri="{FF2B5EF4-FFF2-40B4-BE49-F238E27FC236}">
                <a16:creationId xmlns:a16="http://schemas.microsoft.com/office/drawing/2014/main" id="{C78DD966-7CAD-565B-3B9B-8207901267E1}"/>
              </a:ext>
            </a:extLst>
          </p:cNvPr>
          <p:cNvSpPr>
            <a:spLocks noGrp="1"/>
          </p:cNvSpPr>
          <p:nvPr>
            <p:ph type="sldNum" sz="quarter" idx="12"/>
          </p:nvPr>
        </p:nvSpPr>
        <p:spPr>
          <a:xfrm>
            <a:off x="9335813" y="6529301"/>
            <a:ext cx="2743200" cy="365125"/>
          </a:xfrm>
        </p:spPr>
        <p:txBody>
          <a:bodyPr/>
          <a:lstStyle/>
          <a:p>
            <a:fld id="{48FC179B-E1DC-44DF-B0E4-66A8D350C2BE}" type="slidenum">
              <a:rPr lang="en-US" smtClean="0"/>
              <a:t>9</a:t>
            </a:fld>
            <a:endParaRPr lang="en-US"/>
          </a:p>
        </p:txBody>
      </p:sp>
    </p:spTree>
    <p:extLst>
      <p:ext uri="{BB962C8B-B14F-4D97-AF65-F5344CB8AC3E}">
        <p14:creationId xmlns:p14="http://schemas.microsoft.com/office/powerpoint/2010/main" val="1690339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2515</Words>
  <Application>Microsoft Office PowerPoint</Application>
  <PresentationFormat>Widescreen</PresentationFormat>
  <Paragraphs>564</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Impact of Digital Marketing on the Performance of SMEs: Special Reference to Kandy District</vt:lpstr>
      <vt:lpstr>Content</vt:lpstr>
      <vt:lpstr>Introduction</vt:lpstr>
      <vt:lpstr>  Research Problem  </vt:lpstr>
      <vt:lpstr>Objectives</vt:lpstr>
      <vt:lpstr>Material and Methods</vt:lpstr>
      <vt:lpstr>Results and Discussion</vt:lpstr>
      <vt:lpstr>PowerPoint Presentation</vt:lpstr>
      <vt:lpstr>PowerPoint Presentation</vt:lpstr>
      <vt:lpstr>How digital tools help to improve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and Recommendations</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Cinnamon Lab</cp:lastModifiedBy>
  <cp:revision>25</cp:revision>
  <dcterms:created xsi:type="dcterms:W3CDTF">2023-02-09T03:28:20Z</dcterms:created>
  <dcterms:modified xsi:type="dcterms:W3CDTF">2023-03-06T17:43:57Z</dcterms:modified>
</cp:coreProperties>
</file>