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8" r:id="rId4"/>
    <p:sldId id="266" r:id="rId5"/>
    <p:sldId id="267" r:id="rId6"/>
    <p:sldId id="268" r:id="rId7"/>
    <p:sldId id="260" r:id="rId8"/>
    <p:sldId id="261" r:id="rId9"/>
    <p:sldId id="269" r:id="rId10"/>
    <p:sldId id="270" r:id="rId11"/>
    <p:sldId id="273" r:id="rId12"/>
    <p:sldId id="272" r:id="rId13"/>
    <p:sldId id="271" r:id="rId14"/>
    <p:sldId id="274" r:id="rId15"/>
    <p:sldId id="275" r:id="rId16"/>
    <p:sldId id="276" r:id="rId17"/>
    <p:sldId id="262" r:id="rId18"/>
    <p:sldId id="277" r:id="rId19"/>
    <p:sldId id="278" r:id="rId20"/>
    <p:sldId id="279" r:id="rId21"/>
    <p:sldId id="280" r:id="rId22"/>
    <p:sldId id="281" r:id="rId23"/>
    <p:sldId id="263" r:id="rId24"/>
    <p:sldId id="282" r:id="rId25"/>
    <p:sldId id="264" r:id="rId26"/>
    <p:sldId id="283" r:id="rId27"/>
    <p:sldId id="26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111111111111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222112211222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333113311333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444114411444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5551155115555.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a:lstStyle/>
          <a:p>
            <a:pPr>
              <a:defRPr sz="2800"/>
            </a:pPr>
            <a:r>
              <a:rPr lang="en-US" sz="2800"/>
              <a:t>WHC %</a:t>
            </a:r>
          </a:p>
        </c:rich>
      </c:tx>
      <c:layout/>
      <c:overlay val="0"/>
    </c:title>
    <c:autoTitleDeleted val="0"/>
    <c:plotArea>
      <c:layout/>
      <c:barChart>
        <c:barDir val="col"/>
        <c:grouping val="clustered"/>
        <c:varyColors val="0"/>
        <c:ser>
          <c:idx val="0"/>
          <c:order val="0"/>
          <c:tx>
            <c:strRef>
              <c:f>Sheet1!$B$2</c:f>
              <c:strCache>
                <c:ptCount val="1"/>
                <c:pt idx="0">
                  <c:v>WHC</c:v>
                </c:pt>
              </c:strCache>
            </c:strRef>
          </c:tx>
          <c:invertIfNegative val="0"/>
          <c:dPt>
            <c:idx val="0"/>
            <c:invertIfNegative val="0"/>
            <c:bubble3D val="0"/>
            <c:spPr>
              <a:solidFill>
                <a:srgbClr val="3366FF"/>
              </a:solidFill>
            </c:spPr>
          </c:dPt>
          <c:dPt>
            <c:idx val="1"/>
            <c:invertIfNegative val="0"/>
            <c:bubble3D val="0"/>
            <c:spPr>
              <a:solidFill>
                <a:srgbClr val="0033CC"/>
              </a:solidFill>
            </c:spPr>
          </c:dPt>
          <c:dPt>
            <c:idx val="2"/>
            <c:invertIfNegative val="0"/>
            <c:bubble3D val="0"/>
            <c:spPr>
              <a:solidFill>
                <a:srgbClr val="0033CC"/>
              </a:solidFill>
            </c:spPr>
          </c:dPt>
          <c:dPt>
            <c:idx val="3"/>
            <c:invertIfNegative val="0"/>
            <c:bubble3D val="0"/>
            <c:spPr>
              <a:solidFill>
                <a:srgbClr val="B40081"/>
              </a:solidFill>
            </c:spPr>
          </c:dPt>
          <c:dPt>
            <c:idx val="4"/>
            <c:invertIfNegative val="0"/>
            <c:bubble3D val="0"/>
            <c:spPr>
              <a:solidFill>
                <a:srgbClr val="B40081"/>
              </a:solidFill>
            </c:spPr>
          </c:dPt>
          <c:dLbls>
            <c:dLbl>
              <c:idx val="0"/>
              <c:layout/>
              <c:tx>
                <c:rich>
                  <a:bodyPr/>
                  <a:lstStyle/>
                  <a:p>
                    <a:pPr>
                      <a:defRPr sz="1600"/>
                    </a:pPr>
                    <a:r>
                      <a:rPr lang="en-US" sz="1600" dirty="0" smtClean="0"/>
                      <a:t>a</a:t>
                    </a:r>
                    <a:endParaRPr lang="en-US" sz="1600" dirty="0"/>
                  </a:p>
                </c:rich>
              </c:tx>
              <c:spPr/>
              <c:dLblPos val="outEnd"/>
              <c:showLegendKey val="0"/>
              <c:showVal val="1"/>
              <c:showCatName val="0"/>
              <c:showSerName val="0"/>
              <c:showPercent val="0"/>
              <c:showBubbleSize val="0"/>
            </c:dLbl>
            <c:dLbl>
              <c:idx val="1"/>
              <c:layout/>
              <c:tx>
                <c:rich>
                  <a:bodyPr/>
                  <a:lstStyle/>
                  <a:p>
                    <a:pPr>
                      <a:defRPr sz="1600"/>
                    </a:pPr>
                    <a:r>
                      <a:rPr lang="en-US" sz="1600" smtClean="0"/>
                      <a:t>c</a:t>
                    </a:r>
                    <a:endParaRPr lang="en-US" sz="1600"/>
                  </a:p>
                </c:rich>
              </c:tx>
              <c:spPr/>
              <c:dLblPos val="outEnd"/>
              <c:showLegendKey val="0"/>
              <c:showVal val="1"/>
              <c:showCatName val="0"/>
              <c:showSerName val="0"/>
              <c:showPercent val="0"/>
              <c:showBubbleSize val="0"/>
            </c:dLbl>
            <c:dLbl>
              <c:idx val="2"/>
              <c:layout/>
              <c:tx>
                <c:rich>
                  <a:bodyPr/>
                  <a:lstStyle/>
                  <a:p>
                    <a:pPr>
                      <a:defRPr sz="1600"/>
                    </a:pPr>
                    <a:r>
                      <a:rPr lang="en-US" sz="1600" smtClean="0"/>
                      <a:t>b</a:t>
                    </a:r>
                    <a:endParaRPr lang="en-US" sz="1600"/>
                  </a:p>
                </c:rich>
              </c:tx>
              <c:spPr/>
              <c:dLblPos val="outEnd"/>
              <c:showLegendKey val="0"/>
              <c:showVal val="1"/>
              <c:showCatName val="0"/>
              <c:showSerName val="0"/>
              <c:showPercent val="0"/>
              <c:showBubbleSize val="0"/>
            </c:dLbl>
            <c:dLbl>
              <c:idx val="3"/>
              <c:layout>
                <c:manualLayout>
                  <c:x val="-2.9498525073746312E-3"/>
                  <c:y val="-7.0175438596491224E-2"/>
                </c:manualLayout>
              </c:layout>
              <c:tx>
                <c:rich>
                  <a:bodyPr/>
                  <a:lstStyle/>
                  <a:p>
                    <a:pPr>
                      <a:defRPr sz="1600"/>
                    </a:pPr>
                    <a:r>
                      <a:rPr lang="en-US" sz="1600" dirty="0" smtClean="0"/>
                      <a:t>d</a:t>
                    </a:r>
                    <a:endParaRPr lang="en-US" sz="1600" dirty="0"/>
                  </a:p>
                </c:rich>
              </c:tx>
              <c:spPr/>
              <c:dLblPos val="outEnd"/>
              <c:showLegendKey val="0"/>
              <c:showVal val="1"/>
              <c:showCatName val="0"/>
              <c:showSerName val="0"/>
              <c:showPercent val="0"/>
              <c:showBubbleSize val="0"/>
            </c:dLbl>
            <c:dLbl>
              <c:idx val="4"/>
              <c:layout>
                <c:manualLayout>
                  <c:x val="0"/>
                  <c:y val="-5.2631578947368418E-2"/>
                </c:manualLayout>
              </c:layout>
              <c:tx>
                <c:rich>
                  <a:bodyPr/>
                  <a:lstStyle/>
                  <a:p>
                    <a:r>
                      <a:rPr lang="en-US" sz="1600" dirty="0" smtClean="0"/>
                      <a:t>d</a:t>
                    </a:r>
                    <a:endParaRPr lang="en-US" sz="1600" dirty="0"/>
                  </a:p>
                </c:rich>
              </c:tx>
              <c:dLblPos val="outEnd"/>
              <c:showLegendKey val="0"/>
              <c:showVal val="1"/>
              <c:showCatName val="0"/>
              <c:showSerName val="0"/>
              <c:showPercent val="0"/>
              <c:showBubbleSize val="0"/>
            </c:dLbl>
            <c:dLblPos val="outEnd"/>
            <c:showLegendKey val="0"/>
            <c:showVal val="1"/>
            <c:showCatName val="0"/>
            <c:showSerName val="0"/>
            <c:showPercent val="0"/>
            <c:showBubbleSize val="0"/>
            <c:showLeaderLines val="0"/>
          </c:dLbls>
          <c:errBars>
            <c:errBarType val="both"/>
            <c:errValType val="cust"/>
            <c:noEndCap val="0"/>
            <c:plus>
              <c:numRef>
                <c:f>Sheet1!$D$3:$D$7</c:f>
                <c:numCache>
                  <c:formatCode>General</c:formatCode>
                  <c:ptCount val="5"/>
                  <c:pt idx="0">
                    <c:v>0.54155455249986895</c:v>
                  </c:pt>
                  <c:pt idx="1">
                    <c:v>0.73554424294758325</c:v>
                  </c:pt>
                  <c:pt idx="2">
                    <c:v>0.21246489906178229</c:v>
                  </c:pt>
                  <c:pt idx="3">
                    <c:v>2.0149524394717941</c:v>
                  </c:pt>
                  <c:pt idx="4">
                    <c:v>1.1044710649597542</c:v>
                  </c:pt>
                </c:numCache>
              </c:numRef>
            </c:plus>
            <c:minus>
              <c:numRef>
                <c:f>Sheet1!$D$3:$D$7</c:f>
                <c:numCache>
                  <c:formatCode>General</c:formatCode>
                  <c:ptCount val="5"/>
                  <c:pt idx="0">
                    <c:v>0.54155455249986895</c:v>
                  </c:pt>
                  <c:pt idx="1">
                    <c:v>0.73554424294758325</c:v>
                  </c:pt>
                  <c:pt idx="2">
                    <c:v>0.21246489906178229</c:v>
                  </c:pt>
                  <c:pt idx="3">
                    <c:v>2.0149524394717941</c:v>
                  </c:pt>
                  <c:pt idx="4">
                    <c:v>1.1044710649597542</c:v>
                  </c:pt>
                </c:numCache>
              </c:numRef>
            </c:minus>
          </c:errBars>
          <c:cat>
            <c:strRef>
              <c:f>Sheet1!$A$3:$A$7</c:f>
              <c:strCache>
                <c:ptCount val="5"/>
                <c:pt idx="0">
                  <c:v>ISP</c:v>
                </c:pt>
                <c:pt idx="1">
                  <c:v>3%MBF</c:v>
                </c:pt>
                <c:pt idx="2">
                  <c:v>6%MBF</c:v>
                </c:pt>
                <c:pt idx="3">
                  <c:v>3%RF</c:v>
                </c:pt>
                <c:pt idx="4">
                  <c:v>6%RF</c:v>
                </c:pt>
              </c:strCache>
            </c:strRef>
          </c:cat>
          <c:val>
            <c:numRef>
              <c:f>Sheet1!$B$3:$B$7</c:f>
              <c:numCache>
                <c:formatCode>General</c:formatCode>
                <c:ptCount val="5"/>
                <c:pt idx="0">
                  <c:v>18.396000000000001</c:v>
                </c:pt>
                <c:pt idx="1">
                  <c:v>14.853999999999999</c:v>
                </c:pt>
                <c:pt idx="2">
                  <c:v>16.766999999999999</c:v>
                </c:pt>
                <c:pt idx="3">
                  <c:v>5.26</c:v>
                </c:pt>
                <c:pt idx="4">
                  <c:v>5.2460000000000004</c:v>
                </c:pt>
              </c:numCache>
            </c:numRef>
          </c:val>
        </c:ser>
        <c:dLbls>
          <c:dLblPos val="outEnd"/>
          <c:showLegendKey val="0"/>
          <c:showVal val="1"/>
          <c:showCatName val="0"/>
          <c:showSerName val="0"/>
          <c:showPercent val="0"/>
          <c:showBubbleSize val="0"/>
        </c:dLbls>
        <c:gapWidth val="150"/>
        <c:axId val="135848704"/>
        <c:axId val="135850624"/>
      </c:barChart>
      <c:catAx>
        <c:axId val="135848704"/>
        <c:scaling>
          <c:orientation val="minMax"/>
        </c:scaling>
        <c:delete val="0"/>
        <c:axPos val="b"/>
        <c:title>
          <c:tx>
            <c:rich>
              <a:bodyPr/>
              <a:lstStyle/>
              <a:p>
                <a:pPr>
                  <a:defRPr sz="2000"/>
                </a:pPr>
                <a:r>
                  <a:rPr lang="en-US" sz="2000"/>
                  <a:t>Treatments</a:t>
                </a:r>
              </a:p>
            </c:rich>
          </c:tx>
          <c:layout/>
          <c:overlay val="0"/>
        </c:title>
        <c:majorTickMark val="out"/>
        <c:minorTickMark val="none"/>
        <c:tickLblPos val="nextTo"/>
        <c:txPr>
          <a:bodyPr/>
          <a:lstStyle/>
          <a:p>
            <a:pPr>
              <a:defRPr sz="1800"/>
            </a:pPr>
            <a:endParaRPr lang="en-US"/>
          </a:p>
        </c:txPr>
        <c:crossAx val="135850624"/>
        <c:crosses val="autoZero"/>
        <c:auto val="1"/>
        <c:lblAlgn val="ctr"/>
        <c:lblOffset val="100"/>
        <c:noMultiLvlLbl val="0"/>
      </c:catAx>
      <c:valAx>
        <c:axId val="135850624"/>
        <c:scaling>
          <c:orientation val="minMax"/>
        </c:scaling>
        <c:delete val="0"/>
        <c:axPos val="l"/>
        <c:title>
          <c:tx>
            <c:rich>
              <a:bodyPr rot="-5400000" vert="horz"/>
              <a:lstStyle/>
              <a:p>
                <a:pPr>
                  <a:defRPr sz="2000"/>
                </a:pPr>
                <a:r>
                  <a:rPr lang="en-US" sz="2000"/>
                  <a:t>Water</a:t>
                </a:r>
                <a:r>
                  <a:rPr lang="en-US" sz="2000" baseline="0"/>
                  <a:t> Holding capacity %</a:t>
                </a:r>
                <a:endParaRPr lang="en-US" sz="2000"/>
              </a:p>
            </c:rich>
          </c:tx>
          <c:layout>
            <c:manualLayout>
              <c:xMode val="edge"/>
              <c:yMode val="edge"/>
              <c:x val="1.2177483326504902E-2"/>
              <c:y val="0.11532878820099073"/>
            </c:manualLayout>
          </c:layout>
          <c:overlay val="0"/>
        </c:title>
        <c:numFmt formatCode="General" sourceLinked="1"/>
        <c:majorTickMark val="out"/>
        <c:minorTickMark val="none"/>
        <c:tickLblPos val="nextTo"/>
        <c:txPr>
          <a:bodyPr/>
          <a:lstStyle/>
          <a:p>
            <a:pPr>
              <a:defRPr sz="1800"/>
            </a:pPr>
            <a:endParaRPr lang="en-US"/>
          </a:p>
        </c:txPr>
        <c:crossAx val="135848704"/>
        <c:crosses val="autoZero"/>
        <c:crossBetween val="between"/>
      </c:valAx>
    </c:plotArea>
    <c:legend>
      <c:legendPos val="r"/>
      <c:layout/>
      <c:overlay val="0"/>
      <c:txPr>
        <a:bodyPr/>
        <a:lstStyle/>
        <a:p>
          <a:pPr>
            <a:defRPr sz="1800"/>
          </a:pPr>
          <a:endParaRPr lang="en-US"/>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a:lstStyle/>
          <a:p>
            <a:pPr>
              <a:defRPr sz="2400"/>
            </a:pPr>
            <a:r>
              <a:rPr lang="en-US" sz="2400"/>
              <a:t>Cooking loss %</a:t>
            </a:r>
          </a:p>
        </c:rich>
      </c:tx>
      <c:layout/>
      <c:overlay val="0"/>
    </c:title>
    <c:autoTitleDeleted val="0"/>
    <c:plotArea>
      <c:layout>
        <c:manualLayout>
          <c:layoutTarget val="inner"/>
          <c:xMode val="edge"/>
          <c:yMode val="edge"/>
          <c:x val="0.13706777580221827"/>
          <c:y val="0.14660281647486373"/>
          <c:w val="0.73091937600541868"/>
          <c:h val="0.62161291136684838"/>
        </c:manualLayout>
      </c:layout>
      <c:barChart>
        <c:barDir val="col"/>
        <c:grouping val="clustered"/>
        <c:varyColors val="0"/>
        <c:ser>
          <c:idx val="0"/>
          <c:order val="0"/>
          <c:tx>
            <c:strRef>
              <c:f>Sheet1!$B$18</c:f>
              <c:strCache>
                <c:ptCount val="1"/>
                <c:pt idx="0">
                  <c:v>Cooking loss</c:v>
                </c:pt>
              </c:strCache>
            </c:strRef>
          </c:tx>
          <c:invertIfNegative val="0"/>
          <c:dPt>
            <c:idx val="0"/>
            <c:invertIfNegative val="0"/>
            <c:bubble3D val="0"/>
            <c:spPr>
              <a:solidFill>
                <a:srgbClr val="3366FF"/>
              </a:solidFill>
            </c:spPr>
          </c:dPt>
          <c:dPt>
            <c:idx val="1"/>
            <c:invertIfNegative val="0"/>
            <c:bubble3D val="0"/>
            <c:spPr>
              <a:solidFill>
                <a:srgbClr val="0033CC"/>
              </a:solidFill>
            </c:spPr>
          </c:dPt>
          <c:dPt>
            <c:idx val="2"/>
            <c:invertIfNegative val="0"/>
            <c:bubble3D val="0"/>
            <c:spPr>
              <a:solidFill>
                <a:srgbClr val="0033CC"/>
              </a:solidFill>
            </c:spPr>
          </c:dPt>
          <c:dPt>
            <c:idx val="3"/>
            <c:invertIfNegative val="0"/>
            <c:bubble3D val="0"/>
            <c:spPr>
              <a:solidFill>
                <a:srgbClr val="CC0099"/>
              </a:solidFill>
            </c:spPr>
          </c:dPt>
          <c:dPt>
            <c:idx val="4"/>
            <c:invertIfNegative val="0"/>
            <c:bubble3D val="0"/>
            <c:spPr>
              <a:solidFill>
                <a:srgbClr val="CC0099"/>
              </a:solidFill>
            </c:spPr>
          </c:dPt>
          <c:dLbls>
            <c:dLbl>
              <c:idx val="0"/>
              <c:layout/>
              <c:tx>
                <c:rich>
                  <a:bodyPr/>
                  <a:lstStyle/>
                  <a:p>
                    <a:pPr>
                      <a:defRPr sz="1600"/>
                    </a:pPr>
                    <a:r>
                      <a:rPr lang="en-US" sz="1600" smtClean="0"/>
                      <a:t>a</a:t>
                    </a:r>
                    <a:endParaRPr lang="en-US" sz="1600" dirty="0"/>
                  </a:p>
                </c:rich>
              </c:tx>
              <c:spPr/>
              <c:dLblPos val="outEnd"/>
              <c:showLegendKey val="0"/>
              <c:showVal val="1"/>
              <c:showCatName val="0"/>
              <c:showSerName val="0"/>
              <c:showPercent val="0"/>
              <c:showBubbleSize val="0"/>
            </c:dLbl>
            <c:dLbl>
              <c:idx val="1"/>
              <c:layout>
                <c:manualLayout>
                  <c:x val="1.3440860215053765E-3"/>
                  <c:y val="-4.48717948717949E-2"/>
                </c:manualLayout>
              </c:layout>
              <c:tx>
                <c:rich>
                  <a:bodyPr/>
                  <a:lstStyle/>
                  <a:p>
                    <a:r>
                      <a:rPr lang="en-US" sz="1600" dirty="0" err="1" smtClean="0"/>
                      <a:t>ab</a:t>
                    </a:r>
                    <a:endParaRPr lang="en-US" sz="1600" dirty="0"/>
                  </a:p>
                </c:rich>
              </c:tx>
              <c:dLblPos val="outEnd"/>
              <c:showLegendKey val="0"/>
              <c:showVal val="1"/>
              <c:showCatName val="0"/>
              <c:showSerName val="0"/>
              <c:showPercent val="0"/>
              <c:showBubbleSize val="0"/>
            </c:dLbl>
            <c:dLbl>
              <c:idx val="2"/>
              <c:layout/>
              <c:tx>
                <c:rich>
                  <a:bodyPr/>
                  <a:lstStyle/>
                  <a:p>
                    <a:pPr>
                      <a:defRPr sz="1600"/>
                    </a:pPr>
                    <a:r>
                      <a:rPr lang="en-US" sz="1600" dirty="0" smtClean="0"/>
                      <a:t>b</a:t>
                    </a:r>
                    <a:endParaRPr lang="en-US" sz="1600" dirty="0"/>
                  </a:p>
                </c:rich>
              </c:tx>
              <c:spPr/>
              <c:dLblPos val="outEnd"/>
              <c:showLegendKey val="0"/>
              <c:showVal val="1"/>
              <c:showCatName val="0"/>
              <c:showSerName val="0"/>
              <c:showPercent val="0"/>
              <c:showBubbleSize val="0"/>
            </c:dLbl>
            <c:dLbl>
              <c:idx val="3"/>
              <c:layout/>
              <c:tx>
                <c:rich>
                  <a:bodyPr/>
                  <a:lstStyle/>
                  <a:p>
                    <a:pPr>
                      <a:defRPr sz="1600"/>
                    </a:pPr>
                    <a:r>
                      <a:rPr lang="en-US" sz="1600" dirty="0" smtClean="0"/>
                      <a:t>a</a:t>
                    </a:r>
                    <a:endParaRPr lang="en-US" sz="1600" dirty="0"/>
                  </a:p>
                </c:rich>
              </c:tx>
              <c:spPr/>
              <c:dLblPos val="outEnd"/>
              <c:showLegendKey val="0"/>
              <c:showVal val="1"/>
              <c:showCatName val="0"/>
              <c:showSerName val="0"/>
              <c:showPercent val="0"/>
              <c:showBubbleSize val="0"/>
            </c:dLbl>
            <c:dLbl>
              <c:idx val="4"/>
              <c:layout/>
              <c:tx>
                <c:rich>
                  <a:bodyPr/>
                  <a:lstStyle/>
                  <a:p>
                    <a:pPr>
                      <a:defRPr sz="1600"/>
                    </a:pPr>
                    <a:r>
                      <a:rPr lang="en-US" sz="1600" smtClean="0"/>
                      <a:t>a</a:t>
                    </a:r>
                    <a:endParaRPr lang="en-US" sz="1600"/>
                  </a:p>
                </c:rich>
              </c:tx>
              <c:spPr/>
              <c:dLblPos val="outEnd"/>
              <c:showLegendKey val="0"/>
              <c:showVal val="1"/>
              <c:showCatName val="0"/>
              <c:showSerName val="0"/>
              <c:showPercent val="0"/>
              <c:showBubbleSize val="0"/>
            </c:dLbl>
            <c:dLblPos val="outEnd"/>
            <c:showLegendKey val="0"/>
            <c:showVal val="1"/>
            <c:showCatName val="0"/>
            <c:showSerName val="0"/>
            <c:showPercent val="0"/>
            <c:showBubbleSize val="0"/>
            <c:showLeaderLines val="0"/>
          </c:dLbls>
          <c:errBars>
            <c:errBarType val="both"/>
            <c:errValType val="cust"/>
            <c:noEndCap val="0"/>
            <c:plus>
              <c:numRef>
                <c:f>Sheet1!$D$19:$D$23</c:f>
                <c:numCache>
                  <c:formatCode>General</c:formatCode>
                  <c:ptCount val="5"/>
                  <c:pt idx="0">
                    <c:v>1.7320508075688773E-2</c:v>
                  </c:pt>
                  <c:pt idx="1">
                    <c:v>0.81579593036494125</c:v>
                  </c:pt>
                  <c:pt idx="2">
                    <c:v>0.12759440949090731</c:v>
                  </c:pt>
                  <c:pt idx="3">
                    <c:v>0.15877132402714711</c:v>
                  </c:pt>
                  <c:pt idx="4">
                    <c:v>2.0207259421636904E-2</c:v>
                  </c:pt>
                </c:numCache>
              </c:numRef>
            </c:plus>
            <c:minus>
              <c:numRef>
                <c:f>Sheet1!$D$19:$D$23</c:f>
                <c:numCache>
                  <c:formatCode>General</c:formatCode>
                  <c:ptCount val="5"/>
                  <c:pt idx="0">
                    <c:v>1.7320508075688773E-2</c:v>
                  </c:pt>
                  <c:pt idx="1">
                    <c:v>0.81579593036494125</c:v>
                  </c:pt>
                  <c:pt idx="2">
                    <c:v>0.12759440949090731</c:v>
                  </c:pt>
                  <c:pt idx="3">
                    <c:v>0.15877132402714711</c:v>
                  </c:pt>
                  <c:pt idx="4">
                    <c:v>2.0207259421636904E-2</c:v>
                  </c:pt>
                </c:numCache>
              </c:numRef>
            </c:minus>
            <c:spPr>
              <a:ln w="12700"/>
            </c:spPr>
          </c:errBars>
          <c:cat>
            <c:strRef>
              <c:f>Sheet1!$A$19:$A$23</c:f>
              <c:strCache>
                <c:ptCount val="5"/>
                <c:pt idx="0">
                  <c:v>ISP</c:v>
                </c:pt>
                <c:pt idx="1">
                  <c:v>3%MBF</c:v>
                </c:pt>
                <c:pt idx="2">
                  <c:v>6%MBF</c:v>
                </c:pt>
                <c:pt idx="3">
                  <c:v>3%RF</c:v>
                </c:pt>
                <c:pt idx="4">
                  <c:v>6%RF</c:v>
                </c:pt>
              </c:strCache>
            </c:strRef>
          </c:cat>
          <c:val>
            <c:numRef>
              <c:f>Sheet1!$B$19:$B$23</c:f>
              <c:numCache>
                <c:formatCode>General</c:formatCode>
                <c:ptCount val="5"/>
                <c:pt idx="0">
                  <c:v>13.85</c:v>
                </c:pt>
                <c:pt idx="1">
                  <c:v>12.146000000000001</c:v>
                </c:pt>
                <c:pt idx="2">
                  <c:v>10.753</c:v>
                </c:pt>
                <c:pt idx="3">
                  <c:v>12.836</c:v>
                </c:pt>
                <c:pt idx="4">
                  <c:v>12.816000000000001</c:v>
                </c:pt>
              </c:numCache>
            </c:numRef>
          </c:val>
        </c:ser>
        <c:dLbls>
          <c:dLblPos val="outEnd"/>
          <c:showLegendKey val="0"/>
          <c:showVal val="1"/>
          <c:showCatName val="0"/>
          <c:showSerName val="0"/>
          <c:showPercent val="0"/>
          <c:showBubbleSize val="0"/>
        </c:dLbls>
        <c:gapWidth val="150"/>
        <c:axId val="162834304"/>
        <c:axId val="162848768"/>
      </c:barChart>
      <c:catAx>
        <c:axId val="162834304"/>
        <c:scaling>
          <c:orientation val="minMax"/>
        </c:scaling>
        <c:delete val="0"/>
        <c:axPos val="b"/>
        <c:title>
          <c:tx>
            <c:rich>
              <a:bodyPr/>
              <a:lstStyle/>
              <a:p>
                <a:pPr>
                  <a:defRPr sz="2000"/>
                </a:pPr>
                <a:r>
                  <a:rPr lang="en-US" sz="2000"/>
                  <a:t>Treatments</a:t>
                </a:r>
              </a:p>
            </c:rich>
          </c:tx>
          <c:layout/>
          <c:overlay val="0"/>
        </c:title>
        <c:majorTickMark val="out"/>
        <c:minorTickMark val="none"/>
        <c:tickLblPos val="nextTo"/>
        <c:txPr>
          <a:bodyPr/>
          <a:lstStyle/>
          <a:p>
            <a:pPr>
              <a:defRPr sz="1800"/>
            </a:pPr>
            <a:endParaRPr lang="en-US"/>
          </a:p>
        </c:txPr>
        <c:crossAx val="162848768"/>
        <c:crosses val="autoZero"/>
        <c:auto val="1"/>
        <c:lblAlgn val="ctr"/>
        <c:lblOffset val="100"/>
        <c:noMultiLvlLbl val="0"/>
      </c:catAx>
      <c:valAx>
        <c:axId val="162848768"/>
        <c:scaling>
          <c:orientation val="minMax"/>
        </c:scaling>
        <c:delete val="0"/>
        <c:axPos val="l"/>
        <c:title>
          <c:tx>
            <c:rich>
              <a:bodyPr rot="-5400000" vert="horz"/>
              <a:lstStyle/>
              <a:p>
                <a:pPr>
                  <a:defRPr sz="2000"/>
                </a:pPr>
                <a:r>
                  <a:rPr lang="en-US" sz="2000"/>
                  <a:t>Cooking</a:t>
                </a:r>
                <a:r>
                  <a:rPr lang="en-US" sz="2000" baseline="0"/>
                  <a:t> loss %</a:t>
                </a:r>
                <a:endParaRPr lang="en-US" sz="2000"/>
              </a:p>
            </c:rich>
          </c:tx>
          <c:layout/>
          <c:overlay val="0"/>
        </c:title>
        <c:numFmt formatCode="General" sourceLinked="1"/>
        <c:majorTickMark val="out"/>
        <c:minorTickMark val="none"/>
        <c:tickLblPos val="nextTo"/>
        <c:txPr>
          <a:bodyPr/>
          <a:lstStyle/>
          <a:p>
            <a:pPr>
              <a:defRPr sz="1800"/>
            </a:pPr>
            <a:endParaRPr lang="en-US"/>
          </a:p>
        </c:txPr>
        <c:crossAx val="162834304"/>
        <c:crosses val="autoZero"/>
        <c:crossBetween val="between"/>
      </c:valAx>
    </c:plotArea>
    <c:legend>
      <c:legendPos val="r"/>
      <c:layout/>
      <c:overlay val="0"/>
      <c:txPr>
        <a:bodyPr/>
        <a:lstStyle/>
        <a:p>
          <a:pPr>
            <a:defRPr sz="1800"/>
          </a:pPr>
          <a:endParaRPr lang="en-US"/>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a:lstStyle/>
          <a:p>
            <a:pPr>
              <a:defRPr sz="2400"/>
            </a:pPr>
            <a:r>
              <a:rPr lang="en-US" sz="2400" dirty="0"/>
              <a:t>Emulsion</a:t>
            </a:r>
            <a:r>
              <a:rPr lang="en-US" sz="2400" baseline="0" dirty="0"/>
              <a:t> </a:t>
            </a:r>
            <a:r>
              <a:rPr lang="en-US" sz="2400" baseline="0" dirty="0" smtClean="0"/>
              <a:t>stability %</a:t>
            </a:r>
            <a:endParaRPr lang="en-US" sz="2400" dirty="0"/>
          </a:p>
        </c:rich>
      </c:tx>
      <c:layout/>
      <c:overlay val="0"/>
    </c:title>
    <c:autoTitleDeleted val="0"/>
    <c:plotArea>
      <c:layout/>
      <c:barChart>
        <c:barDir val="col"/>
        <c:grouping val="clustered"/>
        <c:varyColors val="0"/>
        <c:ser>
          <c:idx val="0"/>
          <c:order val="0"/>
          <c:tx>
            <c:strRef>
              <c:f>Sheet1!$P$38</c:f>
              <c:strCache>
                <c:ptCount val="1"/>
                <c:pt idx="0">
                  <c:v>TFR</c:v>
                </c:pt>
              </c:strCache>
            </c:strRef>
          </c:tx>
          <c:spPr>
            <a:solidFill>
              <a:srgbClr val="FFC000"/>
            </a:solidFill>
          </c:spPr>
          <c:invertIfNegative val="0"/>
          <c:dLbls>
            <c:dLbl>
              <c:idx val="0"/>
              <c:layout>
                <c:manualLayout>
                  <c:x val="-3.937007874015748E-3"/>
                  <c:y val="-1.7543859649122806E-2"/>
                </c:manualLayout>
              </c:layout>
              <c:tx>
                <c:rich>
                  <a:bodyPr/>
                  <a:lstStyle/>
                  <a:p>
                    <a:pPr>
                      <a:defRPr sz="1600"/>
                    </a:pPr>
                    <a:r>
                      <a:rPr lang="en-US" sz="1600" dirty="0" smtClean="0"/>
                      <a:t>cd</a:t>
                    </a:r>
                    <a:endParaRPr lang="en-US" sz="1600" dirty="0"/>
                  </a:p>
                </c:rich>
              </c:tx>
              <c:spPr/>
              <c:dLblPos val="outEnd"/>
              <c:showLegendKey val="0"/>
              <c:showVal val="1"/>
              <c:showCatName val="0"/>
              <c:showSerName val="0"/>
              <c:showPercent val="0"/>
              <c:showBubbleSize val="0"/>
            </c:dLbl>
            <c:dLbl>
              <c:idx val="1"/>
              <c:layout>
                <c:manualLayout>
                  <c:x val="1.3123359580052493E-3"/>
                  <c:y val="-4.0935672514619881E-2"/>
                </c:manualLayout>
              </c:layout>
              <c:tx>
                <c:rich>
                  <a:bodyPr/>
                  <a:lstStyle/>
                  <a:p>
                    <a:pPr>
                      <a:defRPr sz="1600"/>
                    </a:pPr>
                    <a:r>
                      <a:rPr lang="en-US" sz="1600" dirty="0" err="1" smtClean="0"/>
                      <a:t>bc</a:t>
                    </a:r>
                    <a:endParaRPr lang="en-US" sz="1600" dirty="0"/>
                  </a:p>
                </c:rich>
              </c:tx>
              <c:spPr/>
              <c:dLblPos val="outEnd"/>
              <c:showLegendKey val="0"/>
              <c:showVal val="1"/>
              <c:showCatName val="0"/>
              <c:showSerName val="0"/>
              <c:showPercent val="0"/>
              <c:showBubbleSize val="0"/>
            </c:dLbl>
            <c:dLbl>
              <c:idx val="2"/>
              <c:layout/>
              <c:tx>
                <c:rich>
                  <a:bodyPr/>
                  <a:lstStyle/>
                  <a:p>
                    <a:r>
                      <a:rPr lang="en-US" sz="1600" smtClean="0"/>
                      <a:t>d</a:t>
                    </a:r>
                    <a:endParaRPr lang="en-US" sz="1600"/>
                  </a:p>
                </c:rich>
              </c:tx>
              <c:dLblPos val="outEnd"/>
              <c:showLegendKey val="0"/>
              <c:showVal val="1"/>
              <c:showCatName val="0"/>
              <c:showSerName val="0"/>
              <c:showPercent val="0"/>
              <c:showBubbleSize val="0"/>
            </c:dLbl>
            <c:dLbl>
              <c:idx val="3"/>
              <c:layout>
                <c:manualLayout>
                  <c:x val="1.3123359580052493E-3"/>
                  <c:y val="-2.046783625730994E-2"/>
                </c:manualLayout>
              </c:layout>
              <c:tx>
                <c:rich>
                  <a:bodyPr/>
                  <a:lstStyle/>
                  <a:p>
                    <a:pPr>
                      <a:defRPr sz="1600"/>
                    </a:pPr>
                    <a:r>
                      <a:rPr lang="en-US" sz="1600" dirty="0" smtClean="0"/>
                      <a:t>a</a:t>
                    </a:r>
                    <a:endParaRPr lang="en-US" sz="1600" dirty="0"/>
                  </a:p>
                </c:rich>
              </c:tx>
              <c:spPr/>
              <c:dLblPos val="outEnd"/>
              <c:showLegendKey val="0"/>
              <c:showVal val="1"/>
              <c:showCatName val="0"/>
              <c:showSerName val="0"/>
              <c:showPercent val="0"/>
              <c:showBubbleSize val="0"/>
            </c:dLbl>
            <c:dLbl>
              <c:idx val="4"/>
              <c:layout>
                <c:manualLayout>
                  <c:x val="1.3123359580052493E-3"/>
                  <c:y val="-1.7543859649122806E-2"/>
                </c:manualLayout>
              </c:layout>
              <c:tx>
                <c:rich>
                  <a:bodyPr/>
                  <a:lstStyle/>
                  <a:p>
                    <a:r>
                      <a:rPr lang="en-US" sz="1600" dirty="0" err="1" smtClean="0"/>
                      <a:t>ab</a:t>
                    </a:r>
                    <a:endParaRPr lang="en-US" sz="1600" dirty="0"/>
                  </a:p>
                </c:rich>
              </c:tx>
              <c:dLblPos val="outEnd"/>
              <c:showLegendKey val="0"/>
              <c:showVal val="1"/>
              <c:showCatName val="0"/>
              <c:showSerName val="0"/>
              <c:showPercent val="0"/>
              <c:showBubbleSize val="0"/>
            </c:dLbl>
            <c:dLblPos val="outEnd"/>
            <c:showLegendKey val="0"/>
            <c:showVal val="1"/>
            <c:showCatName val="0"/>
            <c:showSerName val="0"/>
            <c:showPercent val="0"/>
            <c:showBubbleSize val="0"/>
            <c:showLeaderLines val="0"/>
          </c:dLbls>
          <c:errBars>
            <c:errBarType val="both"/>
            <c:errValType val="cust"/>
            <c:noEndCap val="0"/>
            <c:plus>
              <c:numRef>
                <c:f>Sheet1!$D$39:$D$43</c:f>
                <c:numCache>
                  <c:formatCode>General</c:formatCode>
                  <c:ptCount val="5"/>
                  <c:pt idx="0">
                    <c:v>0.18879353802500765</c:v>
                  </c:pt>
                  <c:pt idx="1">
                    <c:v>0.12874911002928655</c:v>
                  </c:pt>
                  <c:pt idx="2">
                    <c:v>0.46880841858197619</c:v>
                  </c:pt>
                  <c:pt idx="3">
                    <c:v>0.35160631393648212</c:v>
                  </c:pt>
                  <c:pt idx="4">
                    <c:v>7.5055534994651349E-3</c:v>
                  </c:pt>
                </c:numCache>
              </c:numRef>
            </c:plus>
            <c:minus>
              <c:numRef>
                <c:f>Sheet1!$D$39:$D$43</c:f>
                <c:numCache>
                  <c:formatCode>General</c:formatCode>
                  <c:ptCount val="5"/>
                  <c:pt idx="0">
                    <c:v>0.18879353802500765</c:v>
                  </c:pt>
                  <c:pt idx="1">
                    <c:v>0.12874911002928655</c:v>
                  </c:pt>
                  <c:pt idx="2">
                    <c:v>0.46880841858197619</c:v>
                  </c:pt>
                  <c:pt idx="3">
                    <c:v>0.35160631393648212</c:v>
                  </c:pt>
                  <c:pt idx="4">
                    <c:v>7.5055534994651349E-3</c:v>
                  </c:pt>
                </c:numCache>
              </c:numRef>
            </c:minus>
            <c:spPr>
              <a:ln w="12700"/>
            </c:spPr>
          </c:errBars>
          <c:cat>
            <c:strRef>
              <c:f>Sheet1!$O$39:$O$43</c:f>
              <c:strCache>
                <c:ptCount val="5"/>
                <c:pt idx="0">
                  <c:v>ISP</c:v>
                </c:pt>
                <c:pt idx="1">
                  <c:v>3%MBF</c:v>
                </c:pt>
                <c:pt idx="2">
                  <c:v>6%MBF</c:v>
                </c:pt>
                <c:pt idx="3">
                  <c:v>3%RF</c:v>
                </c:pt>
                <c:pt idx="4">
                  <c:v>6%RF</c:v>
                </c:pt>
              </c:strCache>
            </c:strRef>
          </c:cat>
          <c:val>
            <c:numRef>
              <c:f>Sheet1!$P$39:$P$43</c:f>
              <c:numCache>
                <c:formatCode>General</c:formatCode>
                <c:ptCount val="5"/>
                <c:pt idx="0">
                  <c:v>17.234000000000002</c:v>
                </c:pt>
                <c:pt idx="1">
                  <c:v>18.442</c:v>
                </c:pt>
                <c:pt idx="2">
                  <c:v>16.59</c:v>
                </c:pt>
                <c:pt idx="3">
                  <c:v>20.34</c:v>
                </c:pt>
                <c:pt idx="4">
                  <c:v>18.898</c:v>
                </c:pt>
              </c:numCache>
            </c:numRef>
          </c:val>
        </c:ser>
        <c:ser>
          <c:idx val="1"/>
          <c:order val="1"/>
          <c:tx>
            <c:strRef>
              <c:f>Sheet1!$Q$38</c:f>
              <c:strCache>
                <c:ptCount val="1"/>
                <c:pt idx="0">
                  <c:v>FL</c:v>
                </c:pt>
              </c:strCache>
            </c:strRef>
          </c:tx>
          <c:spPr>
            <a:solidFill>
              <a:srgbClr val="0070C0"/>
            </a:solidFill>
          </c:spPr>
          <c:invertIfNegative val="0"/>
          <c:dLbls>
            <c:dLbl>
              <c:idx val="0"/>
              <c:layout>
                <c:manualLayout>
                  <c:x val="-2.6246719160104987E-3"/>
                  <c:y val="-3.5087719298245612E-2"/>
                </c:manualLayout>
              </c:layout>
              <c:tx>
                <c:rich>
                  <a:bodyPr/>
                  <a:lstStyle/>
                  <a:p>
                    <a:pPr>
                      <a:defRPr sz="1600"/>
                    </a:pPr>
                    <a:r>
                      <a:rPr lang="en-US" sz="1600" dirty="0" smtClean="0"/>
                      <a:t>b</a:t>
                    </a:r>
                    <a:endParaRPr lang="en-US" sz="1600" dirty="0"/>
                  </a:p>
                </c:rich>
              </c:tx>
              <c:spPr/>
              <c:dLblPos val="outEnd"/>
              <c:showLegendKey val="0"/>
              <c:showVal val="1"/>
              <c:showCatName val="0"/>
              <c:showSerName val="0"/>
              <c:showPercent val="0"/>
              <c:showBubbleSize val="0"/>
            </c:dLbl>
            <c:dLbl>
              <c:idx val="1"/>
              <c:layout>
                <c:manualLayout>
                  <c:x val="-3.937007874015748E-3"/>
                  <c:y val="-2.9239766081871343E-2"/>
                </c:manualLayout>
              </c:layout>
              <c:tx>
                <c:rich>
                  <a:bodyPr/>
                  <a:lstStyle/>
                  <a:p>
                    <a:pPr>
                      <a:defRPr sz="1600"/>
                    </a:pPr>
                    <a:r>
                      <a:rPr lang="en-US" sz="1600" dirty="0" smtClean="0"/>
                      <a:t>b</a:t>
                    </a:r>
                    <a:endParaRPr lang="en-US" sz="1600" dirty="0"/>
                  </a:p>
                </c:rich>
              </c:tx>
              <c:spPr/>
              <c:dLblPos val="outEnd"/>
              <c:showLegendKey val="0"/>
              <c:showVal val="1"/>
              <c:showCatName val="0"/>
              <c:showSerName val="0"/>
              <c:showPercent val="0"/>
              <c:showBubbleSize val="0"/>
            </c:dLbl>
            <c:dLbl>
              <c:idx val="2"/>
              <c:layout>
                <c:manualLayout>
                  <c:x val="0"/>
                  <c:y val="-2.3391812865497075E-2"/>
                </c:manualLayout>
              </c:layout>
              <c:tx>
                <c:rich>
                  <a:bodyPr/>
                  <a:lstStyle/>
                  <a:p>
                    <a:pPr>
                      <a:defRPr sz="1600"/>
                    </a:pPr>
                    <a:r>
                      <a:rPr lang="en-US" sz="1600" dirty="0" smtClean="0"/>
                      <a:t>b</a:t>
                    </a:r>
                    <a:endParaRPr lang="en-US" sz="1600" dirty="0"/>
                  </a:p>
                </c:rich>
              </c:tx>
              <c:spPr/>
              <c:dLblPos val="outEnd"/>
              <c:showLegendKey val="0"/>
              <c:showVal val="1"/>
              <c:showCatName val="0"/>
              <c:showSerName val="0"/>
              <c:showPercent val="0"/>
              <c:showBubbleSize val="0"/>
            </c:dLbl>
            <c:dLbl>
              <c:idx val="3"/>
              <c:layout>
                <c:manualLayout>
                  <c:x val="-1.3123359580052493E-3"/>
                  <c:y val="-8.771929824561403E-3"/>
                </c:manualLayout>
              </c:layout>
              <c:tx>
                <c:rich>
                  <a:bodyPr/>
                  <a:lstStyle/>
                  <a:p>
                    <a:pPr>
                      <a:defRPr sz="1600"/>
                    </a:pPr>
                    <a:r>
                      <a:rPr lang="en-US" sz="1600" dirty="0" smtClean="0"/>
                      <a:t>a</a:t>
                    </a:r>
                    <a:endParaRPr lang="en-US" sz="1600" dirty="0"/>
                  </a:p>
                </c:rich>
              </c:tx>
              <c:spPr/>
              <c:dLblPos val="outEnd"/>
              <c:showLegendKey val="0"/>
              <c:showVal val="1"/>
              <c:showCatName val="0"/>
              <c:showSerName val="0"/>
              <c:showPercent val="0"/>
              <c:showBubbleSize val="0"/>
            </c:dLbl>
            <c:dLbl>
              <c:idx val="4"/>
              <c:layout>
                <c:manualLayout>
                  <c:x val="-2.6246719160104987E-3"/>
                  <c:y val="-5.8479532163742418E-3"/>
                </c:manualLayout>
              </c:layout>
              <c:tx>
                <c:rich>
                  <a:bodyPr/>
                  <a:lstStyle/>
                  <a:p>
                    <a:pPr>
                      <a:defRPr sz="1600"/>
                    </a:pPr>
                    <a:r>
                      <a:rPr lang="en-US" sz="1600" dirty="0" smtClean="0"/>
                      <a:t>a</a:t>
                    </a:r>
                    <a:endParaRPr lang="en-US" sz="1600" dirty="0"/>
                  </a:p>
                </c:rich>
              </c:tx>
              <c:spPr/>
              <c:dLblPos val="outEnd"/>
              <c:showLegendKey val="0"/>
              <c:showVal val="1"/>
              <c:showCatName val="0"/>
              <c:showSerName val="0"/>
              <c:showPercent val="0"/>
              <c:showBubbleSize val="0"/>
            </c:dLbl>
            <c:dLblPos val="outEnd"/>
            <c:showLegendKey val="0"/>
            <c:showVal val="1"/>
            <c:showCatName val="0"/>
            <c:showSerName val="0"/>
            <c:showPercent val="0"/>
            <c:showBubbleSize val="0"/>
            <c:showLeaderLines val="0"/>
          </c:dLbls>
          <c:errBars>
            <c:errBarType val="both"/>
            <c:errValType val="cust"/>
            <c:noEndCap val="0"/>
            <c:plus>
              <c:numRef>
                <c:f>Sheet1!$D$52:$D$56</c:f>
                <c:numCache>
                  <c:formatCode>General</c:formatCode>
                  <c:ptCount val="5"/>
                  <c:pt idx="0">
                    <c:v>2.1298451430405296</c:v>
                  </c:pt>
                  <c:pt idx="1">
                    <c:v>1.2124355652982142</c:v>
                  </c:pt>
                  <c:pt idx="2">
                    <c:v>0.3822058782035323</c:v>
                  </c:pt>
                  <c:pt idx="3">
                    <c:v>0.85390104813145662</c:v>
                  </c:pt>
                  <c:pt idx="4">
                    <c:v>1.3504222796345347</c:v>
                  </c:pt>
                </c:numCache>
              </c:numRef>
            </c:plus>
            <c:minus>
              <c:numRef>
                <c:f>Sheet1!$D$52:$D$56</c:f>
                <c:numCache>
                  <c:formatCode>General</c:formatCode>
                  <c:ptCount val="5"/>
                  <c:pt idx="0">
                    <c:v>2.1298451430405296</c:v>
                  </c:pt>
                  <c:pt idx="1">
                    <c:v>1.2124355652982142</c:v>
                  </c:pt>
                  <c:pt idx="2">
                    <c:v>0.3822058782035323</c:v>
                  </c:pt>
                  <c:pt idx="3">
                    <c:v>0.85390104813145662</c:v>
                  </c:pt>
                  <c:pt idx="4">
                    <c:v>1.3504222796345347</c:v>
                  </c:pt>
                </c:numCache>
              </c:numRef>
            </c:minus>
            <c:spPr>
              <a:ln w="12700"/>
            </c:spPr>
          </c:errBars>
          <c:cat>
            <c:strRef>
              <c:f>Sheet1!$O$39:$O$43</c:f>
              <c:strCache>
                <c:ptCount val="5"/>
                <c:pt idx="0">
                  <c:v>ISP</c:v>
                </c:pt>
                <c:pt idx="1">
                  <c:v>3%MBF</c:v>
                </c:pt>
                <c:pt idx="2">
                  <c:v>6%MBF</c:v>
                </c:pt>
                <c:pt idx="3">
                  <c:v>3%RF</c:v>
                </c:pt>
                <c:pt idx="4">
                  <c:v>6%RF</c:v>
                </c:pt>
              </c:strCache>
            </c:strRef>
          </c:cat>
          <c:val>
            <c:numRef>
              <c:f>Sheet1!$Q$39:$Q$43</c:f>
              <c:numCache>
                <c:formatCode>General</c:formatCode>
                <c:ptCount val="5"/>
                <c:pt idx="0">
                  <c:v>44.628</c:v>
                </c:pt>
                <c:pt idx="1">
                  <c:v>43.720999999999997</c:v>
                </c:pt>
                <c:pt idx="2">
                  <c:v>44.295999999999999</c:v>
                </c:pt>
                <c:pt idx="3">
                  <c:v>55.901000000000003</c:v>
                </c:pt>
                <c:pt idx="4">
                  <c:v>51.024000000000001</c:v>
                </c:pt>
              </c:numCache>
            </c:numRef>
          </c:val>
        </c:ser>
        <c:dLbls>
          <c:dLblPos val="outEnd"/>
          <c:showLegendKey val="0"/>
          <c:showVal val="1"/>
          <c:showCatName val="0"/>
          <c:showSerName val="0"/>
          <c:showPercent val="0"/>
          <c:showBubbleSize val="0"/>
        </c:dLbls>
        <c:gapWidth val="150"/>
        <c:axId val="186425728"/>
        <c:axId val="186427648"/>
      </c:barChart>
      <c:catAx>
        <c:axId val="186425728"/>
        <c:scaling>
          <c:orientation val="minMax"/>
        </c:scaling>
        <c:delete val="0"/>
        <c:axPos val="b"/>
        <c:title>
          <c:tx>
            <c:rich>
              <a:bodyPr/>
              <a:lstStyle/>
              <a:p>
                <a:pPr>
                  <a:defRPr sz="2000"/>
                </a:pPr>
                <a:r>
                  <a:rPr lang="en-US" sz="2000"/>
                  <a:t>Treatment</a:t>
                </a:r>
              </a:p>
            </c:rich>
          </c:tx>
          <c:layout/>
          <c:overlay val="0"/>
        </c:title>
        <c:majorTickMark val="out"/>
        <c:minorTickMark val="none"/>
        <c:tickLblPos val="nextTo"/>
        <c:txPr>
          <a:bodyPr/>
          <a:lstStyle/>
          <a:p>
            <a:pPr>
              <a:defRPr sz="2000"/>
            </a:pPr>
            <a:endParaRPr lang="en-US"/>
          </a:p>
        </c:txPr>
        <c:crossAx val="186427648"/>
        <c:crosses val="autoZero"/>
        <c:auto val="1"/>
        <c:lblAlgn val="ctr"/>
        <c:lblOffset val="100"/>
        <c:noMultiLvlLbl val="0"/>
      </c:catAx>
      <c:valAx>
        <c:axId val="186427648"/>
        <c:scaling>
          <c:orientation val="minMax"/>
        </c:scaling>
        <c:delete val="0"/>
        <c:axPos val="l"/>
        <c:title>
          <c:tx>
            <c:rich>
              <a:bodyPr rot="-5400000" vert="horz"/>
              <a:lstStyle/>
              <a:p>
                <a:pPr>
                  <a:defRPr sz="2000"/>
                </a:pPr>
                <a:r>
                  <a:rPr lang="en-US" sz="2000" dirty="0" smtClean="0"/>
                  <a:t>TFR,FL</a:t>
                </a:r>
                <a:r>
                  <a:rPr lang="en-US" sz="2000" baseline="0" dirty="0" smtClean="0"/>
                  <a:t> %</a:t>
                </a:r>
                <a:endParaRPr lang="en-US" sz="2000" dirty="0"/>
              </a:p>
            </c:rich>
          </c:tx>
          <c:layout/>
          <c:overlay val="0"/>
        </c:title>
        <c:numFmt formatCode="General" sourceLinked="1"/>
        <c:majorTickMark val="out"/>
        <c:minorTickMark val="none"/>
        <c:tickLblPos val="nextTo"/>
        <c:txPr>
          <a:bodyPr/>
          <a:lstStyle/>
          <a:p>
            <a:pPr>
              <a:defRPr sz="2000"/>
            </a:pPr>
            <a:endParaRPr lang="en-US"/>
          </a:p>
        </c:txPr>
        <c:crossAx val="186425728"/>
        <c:crosses val="autoZero"/>
        <c:crossBetween val="between"/>
      </c:valAx>
    </c:plotArea>
    <c:legend>
      <c:legendPos val="r"/>
      <c:layout/>
      <c:overlay val="0"/>
      <c:txPr>
        <a:bodyPr/>
        <a:lstStyle/>
        <a:p>
          <a:pPr>
            <a:defRPr sz="2000"/>
          </a:pPr>
          <a:endParaRPr lang="en-US"/>
        </a:p>
      </c:txPr>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layout/>
      <c:overlay val="0"/>
      <c:txPr>
        <a:bodyPr/>
        <a:lstStyle/>
        <a:p>
          <a:pPr>
            <a:defRPr sz="2800"/>
          </a:pPr>
          <a:endParaRPr lang="en-US"/>
        </a:p>
      </c:txPr>
    </c:title>
    <c:autoTitleDeleted val="0"/>
    <c:plotArea>
      <c:layout>
        <c:manualLayout>
          <c:layoutTarget val="inner"/>
          <c:xMode val="edge"/>
          <c:yMode val="edge"/>
          <c:x val="0.1281224589573362"/>
          <c:y val="0.12329672606713635"/>
          <c:w val="0.72303188204415625"/>
          <c:h val="0.63393493576460835"/>
        </c:manualLayout>
      </c:layout>
      <c:barChart>
        <c:barDir val="col"/>
        <c:grouping val="clustered"/>
        <c:varyColors val="0"/>
        <c:ser>
          <c:idx val="0"/>
          <c:order val="0"/>
          <c:tx>
            <c:strRef>
              <c:f>Sheet2!$B$2</c:f>
              <c:strCache>
                <c:ptCount val="1"/>
                <c:pt idx="0">
                  <c:v>pH</c:v>
                </c:pt>
              </c:strCache>
            </c:strRef>
          </c:tx>
          <c:invertIfNegative val="0"/>
          <c:dPt>
            <c:idx val="0"/>
            <c:invertIfNegative val="0"/>
            <c:bubble3D val="0"/>
            <c:spPr>
              <a:solidFill>
                <a:srgbClr val="3366FF"/>
              </a:solidFill>
            </c:spPr>
          </c:dPt>
          <c:dPt>
            <c:idx val="1"/>
            <c:invertIfNegative val="0"/>
            <c:bubble3D val="0"/>
            <c:spPr>
              <a:solidFill>
                <a:srgbClr val="0033CC"/>
              </a:solidFill>
            </c:spPr>
          </c:dPt>
          <c:dPt>
            <c:idx val="2"/>
            <c:invertIfNegative val="0"/>
            <c:bubble3D val="0"/>
            <c:spPr>
              <a:solidFill>
                <a:srgbClr val="0033CC"/>
              </a:solidFill>
            </c:spPr>
          </c:dPt>
          <c:dPt>
            <c:idx val="3"/>
            <c:invertIfNegative val="0"/>
            <c:bubble3D val="0"/>
            <c:spPr>
              <a:solidFill>
                <a:srgbClr val="CC0099"/>
              </a:solidFill>
            </c:spPr>
          </c:dPt>
          <c:dPt>
            <c:idx val="4"/>
            <c:invertIfNegative val="0"/>
            <c:bubble3D val="0"/>
            <c:spPr>
              <a:solidFill>
                <a:srgbClr val="CC0099"/>
              </a:solidFill>
            </c:spPr>
          </c:dPt>
          <c:dLbls>
            <c:dLbl>
              <c:idx val="0"/>
              <c:layout>
                <c:manualLayout>
                  <c:x val="3.2679738562091504E-3"/>
                  <c:y val="-3.8011695906432746E-2"/>
                </c:manualLayout>
              </c:layout>
              <c:tx>
                <c:rich>
                  <a:bodyPr/>
                  <a:lstStyle/>
                  <a:p>
                    <a:r>
                      <a:rPr lang="en-US" sz="1600" dirty="0" smtClean="0"/>
                      <a:t>b</a:t>
                    </a:r>
                    <a:endParaRPr lang="en-US" dirty="0"/>
                  </a:p>
                </c:rich>
              </c:tx>
              <c:dLblPos val="outEnd"/>
              <c:showLegendKey val="0"/>
              <c:showVal val="1"/>
              <c:showCatName val="0"/>
              <c:showSerName val="0"/>
              <c:showPercent val="0"/>
              <c:showBubbleSize val="0"/>
            </c:dLbl>
            <c:dLbl>
              <c:idx val="1"/>
              <c:layout>
                <c:manualLayout>
                  <c:x val="0"/>
                  <c:y val="-6.4327485380116955E-2"/>
                </c:manualLayout>
              </c:layout>
              <c:tx>
                <c:rich>
                  <a:bodyPr/>
                  <a:lstStyle/>
                  <a:p>
                    <a:r>
                      <a:rPr lang="en-US" smtClean="0"/>
                      <a:t>c</a:t>
                    </a:r>
                    <a:endParaRPr lang="en-US"/>
                  </a:p>
                </c:rich>
              </c:tx>
              <c:dLblPos val="outEnd"/>
              <c:showLegendKey val="0"/>
              <c:showVal val="1"/>
              <c:showCatName val="0"/>
              <c:showSerName val="0"/>
              <c:showPercent val="0"/>
              <c:showBubbleSize val="0"/>
            </c:dLbl>
            <c:dLbl>
              <c:idx val="2"/>
              <c:layout/>
              <c:tx>
                <c:rich>
                  <a:bodyPr/>
                  <a:lstStyle/>
                  <a:p>
                    <a:r>
                      <a:rPr lang="en-US" smtClean="0"/>
                      <a:t>c</a:t>
                    </a:r>
                    <a:endParaRPr lang="en-US"/>
                  </a:p>
                </c:rich>
              </c:tx>
              <c:dLblPos val="outEnd"/>
              <c:showLegendKey val="0"/>
              <c:showVal val="1"/>
              <c:showCatName val="0"/>
              <c:showSerName val="0"/>
              <c:showPercent val="0"/>
              <c:showBubbleSize val="0"/>
            </c:dLbl>
            <c:dLbl>
              <c:idx val="3"/>
              <c:layout/>
              <c:tx>
                <c:rich>
                  <a:bodyPr/>
                  <a:lstStyle/>
                  <a:p>
                    <a:r>
                      <a:rPr lang="en-US" smtClean="0"/>
                      <a:t>a</a:t>
                    </a:r>
                    <a:endParaRPr lang="en-US"/>
                  </a:p>
                </c:rich>
              </c:tx>
              <c:dLblPos val="outEnd"/>
              <c:showLegendKey val="0"/>
              <c:showVal val="1"/>
              <c:showCatName val="0"/>
              <c:showSerName val="0"/>
              <c:showPercent val="0"/>
              <c:showBubbleSize val="0"/>
            </c:dLbl>
            <c:dLbl>
              <c:idx val="4"/>
              <c:layout/>
              <c:tx>
                <c:rich>
                  <a:bodyPr/>
                  <a:lstStyle/>
                  <a:p>
                    <a:r>
                      <a:rPr lang="en-US" smtClean="0"/>
                      <a:t>b</a:t>
                    </a:r>
                    <a:endParaRPr lang="en-US"/>
                  </a:p>
                </c:rich>
              </c:tx>
              <c:dLblPos val="outEnd"/>
              <c:showLegendKey val="0"/>
              <c:showVal val="1"/>
              <c:showCatName val="0"/>
              <c:showSerName val="0"/>
              <c:showPercent val="0"/>
              <c:showBubbleSize val="0"/>
            </c:dLbl>
            <c:txPr>
              <a:bodyPr/>
              <a:lstStyle/>
              <a:p>
                <a:pPr>
                  <a:defRPr sz="1600"/>
                </a:pPr>
                <a:endParaRPr lang="en-US"/>
              </a:p>
            </c:txPr>
            <c:dLblPos val="outEnd"/>
            <c:showLegendKey val="0"/>
            <c:showVal val="1"/>
            <c:showCatName val="0"/>
            <c:showSerName val="0"/>
            <c:showPercent val="0"/>
            <c:showBubbleSize val="0"/>
            <c:showLeaderLines val="0"/>
          </c:dLbls>
          <c:errBars>
            <c:errBarType val="both"/>
            <c:errValType val="cust"/>
            <c:noEndCap val="0"/>
            <c:plus>
              <c:numRef>
                <c:f>Sheet2!$D$3:$D$7</c:f>
                <c:numCache>
                  <c:formatCode>General</c:formatCode>
                  <c:ptCount val="5"/>
                  <c:pt idx="0">
                    <c:v>2.8867513459481291E-2</c:v>
                  </c:pt>
                  <c:pt idx="1">
                    <c:v>6.3508529610858833E-3</c:v>
                  </c:pt>
                  <c:pt idx="2">
                    <c:v>8.6602540378443865E-3</c:v>
                  </c:pt>
                  <c:pt idx="3">
                    <c:v>1.1547005383792516E-2</c:v>
                  </c:pt>
                  <c:pt idx="4">
                    <c:v>1.1547005383792516E-2</c:v>
                  </c:pt>
                </c:numCache>
              </c:numRef>
            </c:plus>
            <c:minus>
              <c:numRef>
                <c:f>Sheet2!$D$3:$D$7</c:f>
                <c:numCache>
                  <c:formatCode>General</c:formatCode>
                  <c:ptCount val="5"/>
                  <c:pt idx="0">
                    <c:v>2.8867513459481291E-2</c:v>
                  </c:pt>
                  <c:pt idx="1">
                    <c:v>6.3508529610858833E-3</c:v>
                  </c:pt>
                  <c:pt idx="2">
                    <c:v>8.6602540378443865E-3</c:v>
                  </c:pt>
                  <c:pt idx="3">
                    <c:v>1.1547005383792516E-2</c:v>
                  </c:pt>
                  <c:pt idx="4">
                    <c:v>1.1547005383792516E-2</c:v>
                  </c:pt>
                </c:numCache>
              </c:numRef>
            </c:minus>
          </c:errBars>
          <c:cat>
            <c:strRef>
              <c:f>Sheet2!$A$3:$A$7</c:f>
              <c:strCache>
                <c:ptCount val="5"/>
                <c:pt idx="0">
                  <c:v>ISP</c:v>
                </c:pt>
                <c:pt idx="1">
                  <c:v>3% MBF</c:v>
                </c:pt>
                <c:pt idx="2">
                  <c:v>6% MBF</c:v>
                </c:pt>
                <c:pt idx="3">
                  <c:v>3% RF</c:v>
                </c:pt>
                <c:pt idx="4">
                  <c:v>6% RF</c:v>
                </c:pt>
              </c:strCache>
            </c:strRef>
          </c:cat>
          <c:val>
            <c:numRef>
              <c:f>Sheet2!$B$3:$B$7</c:f>
              <c:numCache>
                <c:formatCode>General</c:formatCode>
                <c:ptCount val="5"/>
                <c:pt idx="0">
                  <c:v>6.1959999999999997</c:v>
                </c:pt>
                <c:pt idx="1">
                  <c:v>6.1029999999999998</c:v>
                </c:pt>
                <c:pt idx="2">
                  <c:v>6.0960000000000001</c:v>
                </c:pt>
                <c:pt idx="3">
                  <c:v>6.42</c:v>
                </c:pt>
                <c:pt idx="4">
                  <c:v>6.2160000000000002</c:v>
                </c:pt>
              </c:numCache>
            </c:numRef>
          </c:val>
        </c:ser>
        <c:dLbls>
          <c:dLblPos val="outEnd"/>
          <c:showLegendKey val="0"/>
          <c:showVal val="1"/>
          <c:showCatName val="0"/>
          <c:showSerName val="0"/>
          <c:showPercent val="0"/>
          <c:showBubbleSize val="0"/>
        </c:dLbls>
        <c:gapWidth val="150"/>
        <c:axId val="186253312"/>
        <c:axId val="186255232"/>
      </c:barChart>
      <c:catAx>
        <c:axId val="186253312"/>
        <c:scaling>
          <c:orientation val="minMax"/>
        </c:scaling>
        <c:delete val="0"/>
        <c:axPos val="b"/>
        <c:title>
          <c:tx>
            <c:rich>
              <a:bodyPr/>
              <a:lstStyle/>
              <a:p>
                <a:pPr>
                  <a:defRPr sz="2000"/>
                </a:pPr>
                <a:r>
                  <a:rPr lang="en-US" sz="2000"/>
                  <a:t>Treatments</a:t>
                </a:r>
              </a:p>
            </c:rich>
          </c:tx>
          <c:layout/>
          <c:overlay val="0"/>
        </c:title>
        <c:majorTickMark val="out"/>
        <c:minorTickMark val="none"/>
        <c:tickLblPos val="nextTo"/>
        <c:txPr>
          <a:bodyPr/>
          <a:lstStyle/>
          <a:p>
            <a:pPr>
              <a:defRPr sz="2000"/>
            </a:pPr>
            <a:endParaRPr lang="en-US"/>
          </a:p>
        </c:txPr>
        <c:crossAx val="186255232"/>
        <c:crosses val="autoZero"/>
        <c:auto val="1"/>
        <c:lblAlgn val="ctr"/>
        <c:lblOffset val="100"/>
        <c:noMultiLvlLbl val="0"/>
      </c:catAx>
      <c:valAx>
        <c:axId val="186255232"/>
        <c:scaling>
          <c:orientation val="minMax"/>
        </c:scaling>
        <c:delete val="0"/>
        <c:axPos val="l"/>
        <c:title>
          <c:tx>
            <c:rich>
              <a:bodyPr rot="-5400000" vert="horz"/>
              <a:lstStyle/>
              <a:p>
                <a:pPr>
                  <a:defRPr sz="2000"/>
                </a:pPr>
                <a:r>
                  <a:rPr lang="en-US" sz="2000"/>
                  <a:t>pH</a:t>
                </a:r>
                <a:r>
                  <a:rPr lang="en-US" sz="2000" baseline="0"/>
                  <a:t> value</a:t>
                </a:r>
                <a:endParaRPr lang="en-US" sz="2000"/>
              </a:p>
            </c:rich>
          </c:tx>
          <c:layout/>
          <c:overlay val="0"/>
        </c:title>
        <c:numFmt formatCode="General" sourceLinked="1"/>
        <c:majorTickMark val="out"/>
        <c:minorTickMark val="none"/>
        <c:tickLblPos val="nextTo"/>
        <c:txPr>
          <a:bodyPr/>
          <a:lstStyle/>
          <a:p>
            <a:pPr>
              <a:defRPr sz="1800"/>
            </a:pPr>
            <a:endParaRPr lang="en-US"/>
          </a:p>
        </c:txPr>
        <c:crossAx val="186253312"/>
        <c:crosses val="autoZero"/>
        <c:crossBetween val="between"/>
      </c:valAx>
    </c:plotArea>
    <c:legend>
      <c:legendPos val="r"/>
      <c:layout/>
      <c:overlay val="0"/>
      <c:txPr>
        <a:bodyPr/>
        <a:lstStyle/>
        <a:p>
          <a:pPr>
            <a:defRPr sz="2000"/>
          </a:pPr>
          <a:endParaRPr lang="en-US"/>
        </a:p>
      </c:txPr>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0"/>
    <c:plotArea>
      <c:layout>
        <c:manualLayout>
          <c:layoutTarget val="inner"/>
          <c:xMode val="edge"/>
          <c:yMode val="edge"/>
          <c:x val="0.16024037620297463"/>
          <c:y val="0.15432123067949841"/>
          <c:w val="0.49814785651793525"/>
          <c:h val="0.78917395742198893"/>
        </c:manualLayout>
      </c:layout>
      <c:radarChart>
        <c:radarStyle val="marker"/>
        <c:varyColors val="0"/>
        <c:ser>
          <c:idx val="0"/>
          <c:order val="0"/>
          <c:tx>
            <c:strRef>
              <c:f>Sheet5!$B$2</c:f>
              <c:strCache>
                <c:ptCount val="1"/>
                <c:pt idx="0">
                  <c:v>ISP</c:v>
                </c:pt>
              </c:strCache>
            </c:strRef>
          </c:tx>
          <c:marker>
            <c:symbol val="none"/>
          </c:marker>
          <c:cat>
            <c:strRef>
              <c:f>Sheet5!$A$3:$A$9</c:f>
              <c:strCache>
                <c:ptCount val="7"/>
                <c:pt idx="0">
                  <c:v>colour</c:v>
                </c:pt>
                <c:pt idx="1">
                  <c:v>flavour</c:v>
                </c:pt>
                <c:pt idx="2">
                  <c:v>tenderness</c:v>
                </c:pt>
                <c:pt idx="3">
                  <c:v>juiciness</c:v>
                </c:pt>
                <c:pt idx="4">
                  <c:v>texture</c:v>
                </c:pt>
                <c:pt idx="5">
                  <c:v>apperance</c:v>
                </c:pt>
                <c:pt idx="6">
                  <c:v>overal acceptability</c:v>
                </c:pt>
              </c:strCache>
            </c:strRef>
          </c:cat>
          <c:val>
            <c:numRef>
              <c:f>Sheet5!$B$3:$B$9</c:f>
              <c:numCache>
                <c:formatCode>General</c:formatCode>
                <c:ptCount val="7"/>
                <c:pt idx="0">
                  <c:v>4.33</c:v>
                </c:pt>
                <c:pt idx="1">
                  <c:v>4</c:v>
                </c:pt>
                <c:pt idx="2">
                  <c:v>3.63</c:v>
                </c:pt>
                <c:pt idx="3">
                  <c:v>3.63</c:v>
                </c:pt>
                <c:pt idx="4">
                  <c:v>3.47</c:v>
                </c:pt>
                <c:pt idx="5">
                  <c:v>4.13</c:v>
                </c:pt>
                <c:pt idx="6">
                  <c:v>3.93</c:v>
                </c:pt>
              </c:numCache>
            </c:numRef>
          </c:val>
        </c:ser>
        <c:ser>
          <c:idx val="1"/>
          <c:order val="1"/>
          <c:tx>
            <c:strRef>
              <c:f>Sheet5!$C$2</c:f>
              <c:strCache>
                <c:ptCount val="1"/>
                <c:pt idx="0">
                  <c:v>3%MBF</c:v>
                </c:pt>
              </c:strCache>
            </c:strRef>
          </c:tx>
          <c:marker>
            <c:symbol val="none"/>
          </c:marker>
          <c:cat>
            <c:strRef>
              <c:f>Sheet5!$A$3:$A$9</c:f>
              <c:strCache>
                <c:ptCount val="7"/>
                <c:pt idx="0">
                  <c:v>colour</c:v>
                </c:pt>
                <c:pt idx="1">
                  <c:v>flavour</c:v>
                </c:pt>
                <c:pt idx="2">
                  <c:v>tenderness</c:v>
                </c:pt>
                <c:pt idx="3">
                  <c:v>juiciness</c:v>
                </c:pt>
                <c:pt idx="4">
                  <c:v>texture</c:v>
                </c:pt>
                <c:pt idx="5">
                  <c:v>apperance</c:v>
                </c:pt>
                <c:pt idx="6">
                  <c:v>overal acceptability</c:v>
                </c:pt>
              </c:strCache>
            </c:strRef>
          </c:cat>
          <c:val>
            <c:numRef>
              <c:f>Sheet5!$C$3:$C$9</c:f>
              <c:numCache>
                <c:formatCode>General</c:formatCode>
                <c:ptCount val="7"/>
                <c:pt idx="0">
                  <c:v>3.7</c:v>
                </c:pt>
                <c:pt idx="1">
                  <c:v>3.73</c:v>
                </c:pt>
                <c:pt idx="2">
                  <c:v>3.53</c:v>
                </c:pt>
                <c:pt idx="3">
                  <c:v>3.8</c:v>
                </c:pt>
                <c:pt idx="4">
                  <c:v>3.43</c:v>
                </c:pt>
                <c:pt idx="5">
                  <c:v>4</c:v>
                </c:pt>
                <c:pt idx="6">
                  <c:v>3.97</c:v>
                </c:pt>
              </c:numCache>
            </c:numRef>
          </c:val>
        </c:ser>
        <c:ser>
          <c:idx val="2"/>
          <c:order val="2"/>
          <c:tx>
            <c:strRef>
              <c:f>Sheet5!$D$2</c:f>
              <c:strCache>
                <c:ptCount val="1"/>
                <c:pt idx="0">
                  <c:v>6%MBF</c:v>
                </c:pt>
              </c:strCache>
            </c:strRef>
          </c:tx>
          <c:marker>
            <c:symbol val="none"/>
          </c:marker>
          <c:cat>
            <c:strRef>
              <c:f>Sheet5!$A$3:$A$9</c:f>
              <c:strCache>
                <c:ptCount val="7"/>
                <c:pt idx="0">
                  <c:v>colour</c:v>
                </c:pt>
                <c:pt idx="1">
                  <c:v>flavour</c:v>
                </c:pt>
                <c:pt idx="2">
                  <c:v>tenderness</c:v>
                </c:pt>
                <c:pt idx="3">
                  <c:v>juiciness</c:v>
                </c:pt>
                <c:pt idx="4">
                  <c:v>texture</c:v>
                </c:pt>
                <c:pt idx="5">
                  <c:v>apperance</c:v>
                </c:pt>
                <c:pt idx="6">
                  <c:v>overal acceptability</c:v>
                </c:pt>
              </c:strCache>
            </c:strRef>
          </c:cat>
          <c:val>
            <c:numRef>
              <c:f>Sheet5!$D$3:$D$9</c:f>
              <c:numCache>
                <c:formatCode>General</c:formatCode>
                <c:ptCount val="7"/>
                <c:pt idx="0">
                  <c:v>3.67</c:v>
                </c:pt>
                <c:pt idx="1">
                  <c:v>3.43</c:v>
                </c:pt>
                <c:pt idx="2">
                  <c:v>3.43</c:v>
                </c:pt>
                <c:pt idx="3">
                  <c:v>3.87</c:v>
                </c:pt>
                <c:pt idx="4">
                  <c:v>3.67</c:v>
                </c:pt>
                <c:pt idx="5">
                  <c:v>3.93</c:v>
                </c:pt>
                <c:pt idx="6">
                  <c:v>3.73</c:v>
                </c:pt>
              </c:numCache>
            </c:numRef>
          </c:val>
        </c:ser>
        <c:ser>
          <c:idx val="3"/>
          <c:order val="3"/>
          <c:tx>
            <c:strRef>
              <c:f>Sheet5!$E$2</c:f>
              <c:strCache>
                <c:ptCount val="1"/>
                <c:pt idx="0">
                  <c:v>3%RF</c:v>
                </c:pt>
              </c:strCache>
            </c:strRef>
          </c:tx>
          <c:marker>
            <c:symbol val="none"/>
          </c:marker>
          <c:cat>
            <c:strRef>
              <c:f>Sheet5!$A$3:$A$9</c:f>
              <c:strCache>
                <c:ptCount val="7"/>
                <c:pt idx="0">
                  <c:v>colour</c:v>
                </c:pt>
                <c:pt idx="1">
                  <c:v>flavour</c:v>
                </c:pt>
                <c:pt idx="2">
                  <c:v>tenderness</c:v>
                </c:pt>
                <c:pt idx="3">
                  <c:v>juiciness</c:v>
                </c:pt>
                <c:pt idx="4">
                  <c:v>texture</c:v>
                </c:pt>
                <c:pt idx="5">
                  <c:v>apperance</c:v>
                </c:pt>
                <c:pt idx="6">
                  <c:v>overal acceptability</c:v>
                </c:pt>
              </c:strCache>
            </c:strRef>
          </c:cat>
          <c:val>
            <c:numRef>
              <c:f>Sheet5!$E$3:$E$9</c:f>
              <c:numCache>
                <c:formatCode>General</c:formatCode>
                <c:ptCount val="7"/>
                <c:pt idx="0">
                  <c:v>3.67</c:v>
                </c:pt>
                <c:pt idx="1">
                  <c:v>3.37</c:v>
                </c:pt>
                <c:pt idx="2">
                  <c:v>3.6</c:v>
                </c:pt>
                <c:pt idx="3">
                  <c:v>3.77</c:v>
                </c:pt>
                <c:pt idx="4">
                  <c:v>3.83</c:v>
                </c:pt>
                <c:pt idx="5">
                  <c:v>3.87</c:v>
                </c:pt>
                <c:pt idx="6">
                  <c:v>3.57</c:v>
                </c:pt>
              </c:numCache>
            </c:numRef>
          </c:val>
        </c:ser>
        <c:ser>
          <c:idx val="4"/>
          <c:order val="4"/>
          <c:tx>
            <c:strRef>
              <c:f>Sheet5!$F$2</c:f>
              <c:strCache>
                <c:ptCount val="1"/>
                <c:pt idx="0">
                  <c:v>6%RF</c:v>
                </c:pt>
              </c:strCache>
            </c:strRef>
          </c:tx>
          <c:marker>
            <c:symbol val="none"/>
          </c:marker>
          <c:cat>
            <c:strRef>
              <c:f>Sheet5!$A$3:$A$9</c:f>
              <c:strCache>
                <c:ptCount val="7"/>
                <c:pt idx="0">
                  <c:v>colour</c:v>
                </c:pt>
                <c:pt idx="1">
                  <c:v>flavour</c:v>
                </c:pt>
                <c:pt idx="2">
                  <c:v>tenderness</c:v>
                </c:pt>
                <c:pt idx="3">
                  <c:v>juiciness</c:v>
                </c:pt>
                <c:pt idx="4">
                  <c:v>texture</c:v>
                </c:pt>
                <c:pt idx="5">
                  <c:v>apperance</c:v>
                </c:pt>
                <c:pt idx="6">
                  <c:v>overal acceptability</c:v>
                </c:pt>
              </c:strCache>
            </c:strRef>
          </c:cat>
          <c:val>
            <c:numRef>
              <c:f>Sheet5!$F$3:$F$9</c:f>
              <c:numCache>
                <c:formatCode>General</c:formatCode>
                <c:ptCount val="7"/>
                <c:pt idx="0">
                  <c:v>3.67</c:v>
                </c:pt>
                <c:pt idx="1">
                  <c:v>3.53</c:v>
                </c:pt>
                <c:pt idx="2">
                  <c:v>3.77</c:v>
                </c:pt>
                <c:pt idx="3">
                  <c:v>3.7</c:v>
                </c:pt>
                <c:pt idx="4">
                  <c:v>3.8</c:v>
                </c:pt>
                <c:pt idx="5">
                  <c:v>3.8</c:v>
                </c:pt>
                <c:pt idx="6">
                  <c:v>3.7</c:v>
                </c:pt>
              </c:numCache>
            </c:numRef>
          </c:val>
        </c:ser>
        <c:dLbls>
          <c:showLegendKey val="0"/>
          <c:showVal val="0"/>
          <c:showCatName val="0"/>
          <c:showSerName val="0"/>
          <c:showPercent val="0"/>
          <c:showBubbleSize val="0"/>
        </c:dLbls>
        <c:axId val="187318272"/>
        <c:axId val="187319808"/>
      </c:radarChart>
      <c:catAx>
        <c:axId val="187318272"/>
        <c:scaling>
          <c:orientation val="minMax"/>
        </c:scaling>
        <c:delete val="0"/>
        <c:axPos val="b"/>
        <c:majorGridlines/>
        <c:majorTickMark val="out"/>
        <c:minorTickMark val="none"/>
        <c:tickLblPos val="nextTo"/>
        <c:txPr>
          <a:bodyPr/>
          <a:lstStyle/>
          <a:p>
            <a:pPr>
              <a:defRPr sz="2000"/>
            </a:pPr>
            <a:endParaRPr lang="en-US"/>
          </a:p>
        </c:txPr>
        <c:crossAx val="187319808"/>
        <c:crosses val="autoZero"/>
        <c:auto val="1"/>
        <c:lblAlgn val="ctr"/>
        <c:lblOffset val="100"/>
        <c:noMultiLvlLbl val="0"/>
      </c:catAx>
      <c:valAx>
        <c:axId val="187319808"/>
        <c:scaling>
          <c:orientation val="minMax"/>
        </c:scaling>
        <c:delete val="0"/>
        <c:axPos val="l"/>
        <c:majorGridlines/>
        <c:numFmt formatCode="General" sourceLinked="1"/>
        <c:majorTickMark val="cross"/>
        <c:minorTickMark val="none"/>
        <c:tickLblPos val="nextTo"/>
        <c:txPr>
          <a:bodyPr/>
          <a:lstStyle/>
          <a:p>
            <a:pPr>
              <a:defRPr sz="1600"/>
            </a:pPr>
            <a:endParaRPr lang="en-US"/>
          </a:p>
        </c:txPr>
        <c:crossAx val="187318272"/>
        <c:crosses val="autoZero"/>
        <c:crossBetween val="between"/>
      </c:valAx>
    </c:plotArea>
    <c:legend>
      <c:legendPos val="r"/>
      <c:layout>
        <c:manualLayout>
          <c:xMode val="edge"/>
          <c:yMode val="edge"/>
          <c:x val="0.78617251547260292"/>
          <c:y val="0.32530410862103776"/>
          <c:w val="0.21382748452739703"/>
          <c:h val="0.56093024429638605"/>
        </c:manualLayout>
      </c:layout>
      <c:overlay val="0"/>
      <c:txPr>
        <a:bodyPr/>
        <a:lstStyle/>
        <a:p>
          <a:pPr>
            <a:defRPr sz="2000"/>
          </a:pPr>
          <a:endParaRPr lang="en-US"/>
        </a:p>
      </c:txPr>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A99955-9A95-436C-99C3-9249808B2C94}" type="datetimeFigureOut">
              <a:rPr lang="en-US" smtClean="0"/>
              <a:t>02/14/2023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CA908A-40DA-4385-96CA-0E233AB8F071}" type="slidenum">
              <a:rPr lang="en-US" smtClean="0"/>
              <a:t>‹#›</a:t>
            </a:fld>
            <a:endParaRPr lang="en-US"/>
          </a:p>
        </p:txBody>
      </p:sp>
    </p:spTree>
    <p:extLst>
      <p:ext uri="{BB962C8B-B14F-4D97-AF65-F5344CB8AC3E}">
        <p14:creationId xmlns:p14="http://schemas.microsoft.com/office/powerpoint/2010/main" val="3444738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417969-4646-0311-37D1-2E355C591717}"/>
              </a:ext>
            </a:extLst>
          </p:cNvPr>
          <p:cNvSpPr>
            <a:spLocks noGrp="1"/>
          </p:cNvSpPr>
          <p:nvPr>
            <p:ph type="ctrTitle" hasCustomPrompt="1"/>
          </p:nvPr>
        </p:nvSpPr>
        <p:spPr>
          <a:xfrm>
            <a:off x="1524000" y="1122363"/>
            <a:ext cx="9144000" cy="2387600"/>
          </a:xfrm>
        </p:spPr>
        <p:txBody>
          <a:bodyPr anchor="b"/>
          <a:lstStyle>
            <a:lvl1pPr algn="ctr">
              <a:defRPr sz="6000" b="1"/>
            </a:lvl1pPr>
          </a:lstStyle>
          <a:p>
            <a:r>
              <a:rPr lang="en-US" dirty="0"/>
              <a:t>Research Topic</a:t>
            </a:r>
          </a:p>
        </p:txBody>
      </p:sp>
      <p:sp>
        <p:nvSpPr>
          <p:cNvPr id="3" name="Subtitle 2">
            <a:extLst>
              <a:ext uri="{FF2B5EF4-FFF2-40B4-BE49-F238E27FC236}">
                <a16:creationId xmlns="" xmlns:a16="http://schemas.microsoft.com/office/drawing/2014/main" id="{25EAE0CF-F39E-AF3A-21D1-E58FEE7FAB09}"/>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4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Authors</a:t>
            </a:r>
          </a:p>
        </p:txBody>
      </p:sp>
      <p:sp>
        <p:nvSpPr>
          <p:cNvPr id="4" name="Date Placeholder 3">
            <a:extLst>
              <a:ext uri="{FF2B5EF4-FFF2-40B4-BE49-F238E27FC236}">
                <a16:creationId xmlns="" xmlns:a16="http://schemas.microsoft.com/office/drawing/2014/main" id="{717085C5-110D-2BCE-5729-CEE44BA3C7A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 xmlns:a16="http://schemas.microsoft.com/office/drawing/2014/main" id="{789B83A7-1EC4-307E-554D-281220A7C7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BDC7F6B-80C0-4DD9-5B3D-5C7D6043D162}"/>
              </a:ext>
            </a:extLst>
          </p:cNvPr>
          <p:cNvSpPr>
            <a:spLocks noGrp="1"/>
          </p:cNvSpPr>
          <p:nvPr>
            <p:ph type="sldNum" sz="quarter" idx="12"/>
          </p:nvPr>
        </p:nvSpPr>
        <p:spPr>
          <a:xfrm>
            <a:off x="9296400" y="6492875"/>
            <a:ext cx="2743200" cy="365125"/>
          </a:xfrm>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274934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C4EA05-7E01-5383-DBE0-8DD3BF085C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383BAA55-5A9B-2056-A6C3-32F821CF03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D1926F8-0703-66E5-E71D-E1FC8C87EAF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 xmlns:a16="http://schemas.microsoft.com/office/drawing/2014/main" id="{511BC5C9-8250-99C9-BCE1-B4AF3FB194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F16E12C-4B65-E3AF-1721-C890FA4F211C}"/>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1937727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F2F473C-73E3-01D0-7AFC-C38C4A48C1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1896384-DC25-594D-6B35-E3A83B321D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82B6F9C-5D81-9610-48C8-C313116EF81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 xmlns:a16="http://schemas.microsoft.com/office/drawing/2014/main" id="{AF5CB411-649C-341A-0F9E-AB2FBAEF79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7C8CB216-4EC5-B91B-1928-253A567EAC28}"/>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760432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D471F7-8430-D4D9-C410-605B860FD39C}"/>
              </a:ext>
            </a:extLst>
          </p:cNvPr>
          <p:cNvSpPr>
            <a:spLocks noGrp="1"/>
          </p:cNvSpPr>
          <p:nvPr>
            <p:ph type="title" hasCustomPrompt="1"/>
          </p:nvPr>
        </p:nvSpPr>
        <p:spPr/>
        <p:txBody>
          <a:bodyPr>
            <a:normAutofit/>
          </a:bodyPr>
          <a:lstStyle>
            <a:lvl1pPr>
              <a:defRPr sz="4400" b="1">
                <a:latin typeface="+mj-lt"/>
              </a:defRPr>
            </a:lvl1pPr>
          </a:lstStyle>
          <a:p>
            <a:r>
              <a:rPr lang="en-US" dirty="0"/>
              <a:t>Content</a:t>
            </a:r>
          </a:p>
        </p:txBody>
      </p:sp>
      <p:sp>
        <p:nvSpPr>
          <p:cNvPr id="3" name="Content Placeholder 2">
            <a:extLst>
              <a:ext uri="{FF2B5EF4-FFF2-40B4-BE49-F238E27FC236}">
                <a16:creationId xmlns="" xmlns:a16="http://schemas.microsoft.com/office/drawing/2014/main" id="{1733130F-EE6E-3BB1-E1C6-D238555799FC}"/>
              </a:ext>
            </a:extLst>
          </p:cNvPr>
          <p:cNvSpPr>
            <a:spLocks noGrp="1"/>
          </p:cNvSpPr>
          <p:nvPr>
            <p:ph idx="1" hasCustomPrompt="1"/>
          </p:nvPr>
        </p:nvSpPr>
        <p:spPr/>
        <p:txBody>
          <a:bodyPr/>
          <a:lstStyle>
            <a:lvl1pPr marL="457200" indent="-457200">
              <a:buFont typeface="Wingdings" panose="05000000000000000000" pitchFamily="2" charset="2"/>
              <a:buChar char="Ø"/>
              <a:defRPr/>
            </a:lvl1pPr>
          </a:lstStyle>
          <a:p>
            <a:pPr lvl="0"/>
            <a:r>
              <a:rPr lang="en-US" dirty="0"/>
              <a:t>……</a:t>
            </a:r>
          </a:p>
          <a:p>
            <a:pPr lvl="0"/>
            <a:r>
              <a:rPr lang="en-US" dirty="0"/>
              <a:t>……</a:t>
            </a:r>
          </a:p>
          <a:p>
            <a:pPr lvl="0"/>
            <a:r>
              <a:rPr lang="en-US" dirty="0"/>
              <a:t>……</a:t>
            </a:r>
          </a:p>
          <a:p>
            <a:pPr lvl="0"/>
            <a:r>
              <a:rPr lang="en-US" dirty="0"/>
              <a:t>……</a:t>
            </a:r>
          </a:p>
          <a:p>
            <a:pPr lvl="0"/>
            <a:r>
              <a:rPr lang="en-US" dirty="0"/>
              <a:t>…..</a:t>
            </a:r>
          </a:p>
        </p:txBody>
      </p:sp>
      <p:sp>
        <p:nvSpPr>
          <p:cNvPr id="4" name="Date Placeholder 3">
            <a:extLst>
              <a:ext uri="{FF2B5EF4-FFF2-40B4-BE49-F238E27FC236}">
                <a16:creationId xmlns="" xmlns:a16="http://schemas.microsoft.com/office/drawing/2014/main" id="{C6DB1DCA-CC52-136E-CED2-F56D3B8473D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 xmlns:a16="http://schemas.microsoft.com/office/drawing/2014/main" id="{B397FAA6-010F-5EB9-B53A-A0EE7948AC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0B88A30-44ED-403D-5F22-09F89F2E9DD6}"/>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3236359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D471F7-8430-D4D9-C410-605B860FD39C}"/>
              </a:ext>
            </a:extLst>
          </p:cNvPr>
          <p:cNvSpPr>
            <a:spLocks noGrp="1"/>
          </p:cNvSpPr>
          <p:nvPr>
            <p:ph type="title" hasCustomPrompt="1"/>
          </p:nvPr>
        </p:nvSpPr>
        <p:spPr/>
        <p:txBody>
          <a:bodyPr>
            <a:normAutofit/>
          </a:bodyPr>
          <a:lstStyle>
            <a:lvl1pPr>
              <a:defRPr sz="4400" b="1">
                <a:latin typeface="+mj-lt"/>
              </a:defRPr>
            </a:lvl1pPr>
          </a:lstStyle>
          <a:p>
            <a:r>
              <a:rPr lang="en-US" dirty="0"/>
              <a:t>Topic Here……</a:t>
            </a:r>
          </a:p>
        </p:txBody>
      </p:sp>
      <p:sp>
        <p:nvSpPr>
          <p:cNvPr id="3" name="Content Placeholder 2">
            <a:extLst>
              <a:ext uri="{FF2B5EF4-FFF2-40B4-BE49-F238E27FC236}">
                <a16:creationId xmlns="" xmlns:a16="http://schemas.microsoft.com/office/drawing/2014/main" id="{1733130F-EE6E-3BB1-E1C6-D238555799FC}"/>
              </a:ext>
            </a:extLst>
          </p:cNvPr>
          <p:cNvSpPr>
            <a:spLocks noGrp="1"/>
          </p:cNvSpPr>
          <p:nvPr>
            <p:ph idx="1" hasCustomPrompt="1"/>
          </p:nvPr>
        </p:nvSpPr>
        <p:spPr/>
        <p:txBody>
          <a:bodyPr/>
          <a:lstStyle>
            <a:lvl1pPr marL="457200" indent="-457200">
              <a:buFont typeface="Arial" panose="020B0604020202020204" pitchFamily="34" charset="0"/>
              <a:buChar char="•"/>
              <a:defRPr/>
            </a:lvl1pPr>
          </a:lstStyle>
          <a:p>
            <a:pPr lvl="0"/>
            <a:r>
              <a:rPr lang="en-US" dirty="0"/>
              <a:t>……</a:t>
            </a:r>
          </a:p>
          <a:p>
            <a:pPr lvl="0"/>
            <a:r>
              <a:rPr lang="en-US" dirty="0"/>
              <a:t>……</a:t>
            </a:r>
          </a:p>
          <a:p>
            <a:pPr lvl="0"/>
            <a:r>
              <a:rPr lang="en-US" dirty="0"/>
              <a:t>……</a:t>
            </a:r>
          </a:p>
          <a:p>
            <a:pPr lvl="0"/>
            <a:r>
              <a:rPr lang="en-US" dirty="0"/>
              <a:t>……</a:t>
            </a:r>
          </a:p>
          <a:p>
            <a:pPr lvl="0"/>
            <a:r>
              <a:rPr lang="en-US" dirty="0"/>
              <a:t>…..</a:t>
            </a:r>
          </a:p>
        </p:txBody>
      </p:sp>
      <p:sp>
        <p:nvSpPr>
          <p:cNvPr id="4" name="Date Placeholder 3">
            <a:extLst>
              <a:ext uri="{FF2B5EF4-FFF2-40B4-BE49-F238E27FC236}">
                <a16:creationId xmlns="" xmlns:a16="http://schemas.microsoft.com/office/drawing/2014/main" id="{C6DB1DCA-CC52-136E-CED2-F56D3B8473D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 xmlns:a16="http://schemas.microsoft.com/office/drawing/2014/main" id="{B397FAA6-010F-5EB9-B53A-A0EE7948AC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0B88A30-44ED-403D-5F22-09F89F2E9DD6}"/>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1950110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49452A-D6F8-C6AE-3FEA-ADFC57F080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CEAD072-65FF-CF97-B7E8-CB5B22EA1D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142CF0D-0151-44E9-10B8-0738B9EEB7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6DA0FD8-8632-4358-3ED7-0603A4B2BB3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 xmlns:a16="http://schemas.microsoft.com/office/drawing/2014/main" id="{02411A09-9139-A265-D5CF-79C46D5EEC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37D7811F-7FA8-BF72-D8DB-21511B8A391A}"/>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1995905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FD7A8C-0323-E4BB-D073-B752DF7E25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EE0559D-E3F0-4C5F-4D86-808179E8CC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2B72E48-E5D6-4309-FE87-162FA1AF08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DEA7410-28B9-1126-0F82-88CCCC466F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CD13B33-090A-51AD-E7B4-AA38C5B556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489F57A7-6E89-04D9-023A-140844CCB8F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 xmlns:a16="http://schemas.microsoft.com/office/drawing/2014/main" id="{04D958A4-AEFE-A6A8-0386-6589FBB4C5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DB3B3EC1-87F8-80FE-0F81-CDBCA4A4F44C}"/>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1304549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3B1659-B1BC-7FAE-991B-BF09F93A55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97A4906-531C-4B30-7879-310FD641C93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 xmlns:a16="http://schemas.microsoft.com/office/drawing/2014/main" id="{A353892B-0FC9-B7C7-B278-75FBF37E74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76859966-AABE-1811-710F-18CE3CF23EB5}"/>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3800754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AC124B-EF3A-7C52-502B-78199F7ADE9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 xmlns:a16="http://schemas.microsoft.com/office/drawing/2014/main" id="{340B8CAC-C8F4-4045-54C8-67793DDAD4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DED00E0A-0E4F-0283-9D71-27DBDEC97B1E}"/>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10808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FC9EA5-45C2-D087-3AF0-DFEB343683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EF1E509-E2B2-3FF9-0A5B-3508A025D1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9D9F53B-8935-BC25-B503-B4889244FF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45C09E0-9170-0D9A-AC6E-728CA3C5481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 xmlns:a16="http://schemas.microsoft.com/office/drawing/2014/main" id="{339F8903-2675-9F49-D34C-C32DDC4FB9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BCDB0455-5F1B-6A63-20DA-AD38F3C077E2}"/>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1951816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6C56F0-7043-96BF-B4C4-43D1E41459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AFF1898-3C62-34C4-E2B9-88B437588F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4488573-FF6E-CBA7-4CB0-4E874445D7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DF9B5EE-4355-D7FE-2C32-2FEF9FE85BF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 xmlns:a16="http://schemas.microsoft.com/office/drawing/2014/main" id="{06473719-B06C-C3B0-5EF9-CCEAC64322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6C346418-6E63-F759-38D3-A627712D1484}"/>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3967975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3000"/>
            <a:lum/>
          </a:blip>
          <a:srcRect/>
          <a:stretch>
            <a:fillRect t="-35000" b="-2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EE8BA6E-A64F-4653-598A-C97DA36121E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 xmlns:a16="http://schemas.microsoft.com/office/drawing/2014/main" id="{6332B1D3-6A11-F23D-7C31-1F0084E56E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7646B8D-AF73-C7A6-19BB-19FF96778D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 xmlns:a16="http://schemas.microsoft.com/office/drawing/2014/main" id="{322890DE-316E-2527-E356-1E4370DC8B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C179B-E1DC-44DF-B0E4-66A8D350C2BE}" type="slidenum">
              <a:rPr lang="en-US" smtClean="0"/>
              <a:t>‹#›</a:t>
            </a:fld>
            <a:endParaRPr lang="en-US"/>
          </a:p>
        </p:txBody>
      </p:sp>
    </p:spTree>
    <p:extLst>
      <p:ext uri="{BB962C8B-B14F-4D97-AF65-F5344CB8AC3E}">
        <p14:creationId xmlns:p14="http://schemas.microsoft.com/office/powerpoint/2010/main" val="2911773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3000"/>
            <a:lum/>
          </a:blip>
          <a:srcRect/>
          <a:stretch>
            <a:fillRect t="-29000" b="-2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6142CA-5798-0436-B8AE-5C0A3BB06DA4}"/>
              </a:ext>
            </a:extLst>
          </p:cNvPr>
          <p:cNvSpPr>
            <a:spLocks noGrp="1"/>
          </p:cNvSpPr>
          <p:nvPr>
            <p:ph type="ctrTitle"/>
          </p:nvPr>
        </p:nvSpPr>
        <p:spPr>
          <a:xfrm>
            <a:off x="0" y="403412"/>
            <a:ext cx="12192000" cy="2228046"/>
          </a:xfrm>
          <a:noFill/>
          <a:ln>
            <a:solidFill>
              <a:schemeClr val="bg1"/>
            </a:solidFill>
          </a:ln>
        </p:spPr>
        <p:style>
          <a:lnRef idx="2">
            <a:schemeClr val="accent2"/>
          </a:lnRef>
          <a:fillRef idx="1">
            <a:schemeClr val="lt1"/>
          </a:fillRef>
          <a:effectRef idx="0">
            <a:schemeClr val="accent2"/>
          </a:effectRef>
          <a:fontRef idx="minor">
            <a:schemeClr val="dk1"/>
          </a:fontRef>
        </p:style>
        <p:txBody>
          <a:bodyPr>
            <a:noAutofit/>
          </a:bodyPr>
          <a:lstStyle/>
          <a:p>
            <a:r>
              <a:rPr lang="en-US" sz="4000" dirty="0" smtClean="0">
                <a:solidFill>
                  <a:srgbClr val="002060"/>
                </a:solidFill>
                <a:cs typeface="Times New Roman" pitchFamily="18" charset="0"/>
                <a:sym typeface="Calibri"/>
              </a:rPr>
              <a:t/>
            </a:r>
            <a:br>
              <a:rPr lang="en-US" sz="4000" dirty="0" smtClean="0">
                <a:solidFill>
                  <a:srgbClr val="002060"/>
                </a:solidFill>
                <a:cs typeface="Times New Roman" pitchFamily="18" charset="0"/>
                <a:sym typeface="Calibri"/>
              </a:rPr>
            </a:br>
            <a:r>
              <a:rPr lang="en-US" sz="4000" dirty="0">
                <a:solidFill>
                  <a:srgbClr val="002060"/>
                </a:solidFill>
                <a:cs typeface="Times New Roman" pitchFamily="18" charset="0"/>
                <a:sym typeface="Calibri"/>
              </a:rPr>
              <a:t/>
            </a:r>
            <a:br>
              <a:rPr lang="en-US" sz="4000" dirty="0">
                <a:solidFill>
                  <a:srgbClr val="002060"/>
                </a:solidFill>
                <a:cs typeface="Times New Roman" pitchFamily="18" charset="0"/>
                <a:sym typeface="Calibri"/>
              </a:rPr>
            </a:br>
            <a:r>
              <a:rPr lang="en-US" sz="4000" dirty="0" smtClean="0">
                <a:solidFill>
                  <a:srgbClr val="002060"/>
                </a:solidFill>
                <a:cs typeface="Times New Roman" pitchFamily="18" charset="0"/>
                <a:sym typeface="Calibri"/>
              </a:rPr>
              <a:t/>
            </a:r>
            <a:br>
              <a:rPr lang="en-US" sz="4000" dirty="0" smtClean="0">
                <a:solidFill>
                  <a:srgbClr val="002060"/>
                </a:solidFill>
                <a:cs typeface="Times New Roman" pitchFamily="18" charset="0"/>
                <a:sym typeface="Calibri"/>
              </a:rPr>
            </a:br>
            <a:r>
              <a:rPr lang="en-US" sz="4000" dirty="0">
                <a:solidFill>
                  <a:srgbClr val="002060"/>
                </a:solidFill>
                <a:cs typeface="Times New Roman" pitchFamily="18" charset="0"/>
                <a:sym typeface="Calibri"/>
              </a:rPr>
              <a:t/>
            </a:r>
            <a:br>
              <a:rPr lang="en-US" sz="4000" dirty="0">
                <a:solidFill>
                  <a:srgbClr val="002060"/>
                </a:solidFill>
                <a:cs typeface="Times New Roman" pitchFamily="18" charset="0"/>
                <a:sym typeface="Calibri"/>
              </a:rPr>
            </a:br>
            <a:r>
              <a:rPr lang="en-US" sz="4000" dirty="0" smtClean="0">
                <a:solidFill>
                  <a:srgbClr val="002060"/>
                </a:solidFill>
                <a:cs typeface="Times New Roman" pitchFamily="18" charset="0"/>
                <a:sym typeface="Calibri"/>
              </a:rPr>
              <a:t/>
            </a:r>
            <a:br>
              <a:rPr lang="en-US" sz="4000" dirty="0" smtClean="0">
                <a:solidFill>
                  <a:srgbClr val="002060"/>
                </a:solidFill>
                <a:cs typeface="Times New Roman" pitchFamily="18" charset="0"/>
                <a:sym typeface="Calibri"/>
              </a:rPr>
            </a:br>
            <a:r>
              <a:rPr lang="en-US" sz="4000" dirty="0" smtClean="0">
                <a:solidFill>
                  <a:srgbClr val="002060"/>
                </a:solidFill>
                <a:cs typeface="Times New Roman" pitchFamily="18" charset="0"/>
                <a:sym typeface="Calibri"/>
              </a:rPr>
              <a:t>Traditional</a:t>
            </a:r>
            <a:r>
              <a:rPr lang="en-US" sz="4000" dirty="0" smtClean="0">
                <a:ln>
                  <a:solidFill>
                    <a:srgbClr val="FF0000"/>
                  </a:solidFill>
                </a:ln>
                <a:solidFill>
                  <a:srgbClr val="002060"/>
                </a:solidFill>
                <a:cs typeface="Times New Roman" pitchFamily="18" charset="0"/>
                <a:sym typeface="Calibri"/>
              </a:rPr>
              <a:t> </a:t>
            </a:r>
            <a:r>
              <a:rPr lang="en-US" sz="4000" dirty="0">
                <a:solidFill>
                  <a:srgbClr val="002060"/>
                </a:solidFill>
                <a:cs typeface="Times New Roman" pitchFamily="18" charset="0"/>
                <a:sym typeface="Calibri"/>
              </a:rPr>
              <a:t>red rice flour(</a:t>
            </a:r>
            <a:r>
              <a:rPr lang="en-US" sz="4000" i="1" dirty="0" err="1">
                <a:solidFill>
                  <a:srgbClr val="002060"/>
                </a:solidFill>
                <a:cs typeface="Times New Roman" pitchFamily="18" charset="0"/>
                <a:sym typeface="Calibri"/>
              </a:rPr>
              <a:t>Oryza</a:t>
            </a:r>
            <a:r>
              <a:rPr lang="en-US" sz="4000" i="1" dirty="0">
                <a:solidFill>
                  <a:srgbClr val="002060"/>
                </a:solidFill>
                <a:cs typeface="Times New Roman" pitchFamily="18" charset="0"/>
                <a:sym typeface="Calibri"/>
              </a:rPr>
              <a:t> sativa L</a:t>
            </a:r>
            <a:r>
              <a:rPr lang="en-US" sz="4000" dirty="0">
                <a:solidFill>
                  <a:srgbClr val="002060"/>
                </a:solidFill>
                <a:cs typeface="Times New Roman" pitchFamily="18" charset="0"/>
                <a:sym typeface="Calibri"/>
              </a:rPr>
              <a:t>.) and Mung bean (</a:t>
            </a:r>
            <a:r>
              <a:rPr lang="en-US" sz="4000" i="1" dirty="0" err="1">
                <a:solidFill>
                  <a:srgbClr val="002060"/>
                </a:solidFill>
                <a:cs typeface="Times New Roman" pitchFamily="18" charset="0"/>
                <a:sym typeface="Calibri"/>
              </a:rPr>
              <a:t>Vigna</a:t>
            </a:r>
            <a:r>
              <a:rPr lang="en-US" sz="4000" i="1" dirty="0">
                <a:solidFill>
                  <a:srgbClr val="002060"/>
                </a:solidFill>
                <a:cs typeface="Times New Roman" pitchFamily="18" charset="0"/>
                <a:sym typeface="Calibri"/>
              </a:rPr>
              <a:t> </a:t>
            </a:r>
            <a:r>
              <a:rPr lang="en-US" sz="4000" i="1" dirty="0" err="1">
                <a:solidFill>
                  <a:srgbClr val="002060"/>
                </a:solidFill>
                <a:cs typeface="Times New Roman" pitchFamily="18" charset="0"/>
                <a:sym typeface="Calibri"/>
              </a:rPr>
              <a:t>radiata</a:t>
            </a:r>
            <a:r>
              <a:rPr lang="en-US" sz="4000" i="1" dirty="0">
                <a:solidFill>
                  <a:srgbClr val="002060"/>
                </a:solidFill>
                <a:cs typeface="Times New Roman" pitchFamily="18" charset="0"/>
                <a:sym typeface="Calibri"/>
              </a:rPr>
              <a:t> L.</a:t>
            </a:r>
            <a:r>
              <a:rPr lang="en-US" sz="4000" dirty="0">
                <a:solidFill>
                  <a:srgbClr val="002060"/>
                </a:solidFill>
                <a:cs typeface="Times New Roman" pitchFamily="18" charset="0"/>
                <a:sym typeface="Calibri"/>
              </a:rPr>
              <a:t>) flour as  alternatives for soy protein  binder in pork sausage</a:t>
            </a:r>
            <a:endParaRPr lang="en-US" sz="4000" dirty="0">
              <a:solidFill>
                <a:srgbClr val="002060"/>
              </a:solidFill>
            </a:endParaRPr>
          </a:p>
        </p:txBody>
      </p:sp>
      <p:sp>
        <p:nvSpPr>
          <p:cNvPr id="3" name="Subtitle 2">
            <a:extLst>
              <a:ext uri="{FF2B5EF4-FFF2-40B4-BE49-F238E27FC236}">
                <a16:creationId xmlns="" xmlns:a16="http://schemas.microsoft.com/office/drawing/2014/main" id="{6C7029D9-45E1-6988-ED36-1DA4288538E8}"/>
              </a:ext>
            </a:extLst>
          </p:cNvPr>
          <p:cNvSpPr>
            <a:spLocks noGrp="1"/>
          </p:cNvSpPr>
          <p:nvPr>
            <p:ph type="subTitle" idx="1"/>
          </p:nvPr>
        </p:nvSpPr>
        <p:spPr>
          <a:xfrm>
            <a:off x="5163671" y="4304890"/>
            <a:ext cx="6896378" cy="2105330"/>
          </a:xfrm>
          <a:noFill/>
          <a:ln>
            <a:solidFill>
              <a:schemeClr val="bg1"/>
            </a:solidFill>
          </a:ln>
        </p:spPr>
        <p:style>
          <a:lnRef idx="2">
            <a:schemeClr val="accent2"/>
          </a:lnRef>
          <a:fillRef idx="1">
            <a:schemeClr val="lt1"/>
          </a:fillRef>
          <a:effectRef idx="0">
            <a:schemeClr val="accent2"/>
          </a:effectRef>
          <a:fontRef idx="minor">
            <a:schemeClr val="dk1"/>
          </a:fontRef>
        </p:style>
        <p:txBody>
          <a:bodyPr>
            <a:normAutofit/>
          </a:bodyPr>
          <a:lstStyle/>
          <a:p>
            <a:r>
              <a:rPr lang="en-US" sz="1900" b="1" dirty="0" smtClean="0">
                <a:solidFill>
                  <a:schemeClr val="tx1"/>
                </a:solidFill>
              </a:rPr>
              <a:t>W.H.H. </a:t>
            </a:r>
            <a:r>
              <a:rPr lang="en-US" sz="1900" b="1" dirty="0" err="1" smtClean="0">
                <a:solidFill>
                  <a:schemeClr val="tx1"/>
                </a:solidFill>
              </a:rPr>
              <a:t>Madhumali</a:t>
            </a:r>
            <a:r>
              <a:rPr lang="en-US" sz="1900" b="1" dirty="0">
                <a:solidFill>
                  <a:schemeClr val="tx1"/>
                </a:solidFill>
              </a:rPr>
              <a:t> </a:t>
            </a:r>
            <a:r>
              <a:rPr lang="en-US" sz="1900" b="1" dirty="0" smtClean="0">
                <a:solidFill>
                  <a:schemeClr val="tx1"/>
                </a:solidFill>
              </a:rPr>
              <a:t>,  Prof. D.M.A. </a:t>
            </a:r>
            <a:r>
              <a:rPr lang="en-US" sz="1900" b="1" dirty="0" err="1" smtClean="0">
                <a:solidFill>
                  <a:schemeClr val="tx1"/>
                </a:solidFill>
              </a:rPr>
              <a:t>Gunarathne</a:t>
            </a:r>
            <a:r>
              <a:rPr lang="en-US" sz="1900" b="1" dirty="0">
                <a:solidFill>
                  <a:schemeClr val="tx1"/>
                </a:solidFill>
              </a:rPr>
              <a:t> </a:t>
            </a:r>
            <a:r>
              <a:rPr lang="en-US" sz="1900" b="1" dirty="0" smtClean="0">
                <a:solidFill>
                  <a:schemeClr val="tx1"/>
                </a:solidFill>
              </a:rPr>
              <a:t> </a:t>
            </a:r>
          </a:p>
          <a:p>
            <a:pPr lvl="0">
              <a:lnSpc>
                <a:spcPct val="115000"/>
              </a:lnSpc>
              <a:spcBef>
                <a:spcPts val="0"/>
              </a:spcBef>
              <a:spcAft>
                <a:spcPts val="1000"/>
              </a:spcAft>
            </a:pPr>
            <a:r>
              <a:rPr lang="en-US" sz="1900" b="1" dirty="0" smtClean="0">
                <a:solidFill>
                  <a:schemeClr val="tx1"/>
                </a:solidFill>
              </a:rPr>
              <a:t>M.P. </a:t>
            </a:r>
            <a:r>
              <a:rPr lang="en-US" sz="1900" b="1" dirty="0" err="1" smtClean="0">
                <a:solidFill>
                  <a:schemeClr val="tx1"/>
                </a:solidFill>
              </a:rPr>
              <a:t>Senanayake</a:t>
            </a:r>
            <a:endParaRPr lang="en-US" sz="1900" b="1" dirty="0" smtClean="0">
              <a:solidFill>
                <a:schemeClr val="tx1"/>
              </a:solidFill>
            </a:endParaRPr>
          </a:p>
          <a:p>
            <a:pPr lvl="0">
              <a:lnSpc>
                <a:spcPct val="115000"/>
              </a:lnSpc>
              <a:spcBef>
                <a:spcPts val="0"/>
              </a:spcBef>
              <a:spcAft>
                <a:spcPts val="1000"/>
              </a:spcAft>
            </a:pPr>
            <a:r>
              <a:rPr lang="en-US" sz="1900" b="1" i="1" dirty="0" smtClean="0">
                <a:solidFill>
                  <a:prstClr val="black"/>
                </a:solidFill>
                <a:ea typeface="Calibri"/>
                <a:cs typeface="Latha"/>
              </a:rPr>
              <a:t>Department </a:t>
            </a:r>
            <a:r>
              <a:rPr lang="en-US" sz="1900" b="1" i="1" dirty="0">
                <a:solidFill>
                  <a:prstClr val="black"/>
                </a:solidFill>
                <a:ea typeface="Calibri"/>
                <a:cs typeface="Latha"/>
              </a:rPr>
              <a:t>of Livestock Production, Faculty of Agricultural Sciences, Sabaragamuwa University of Sri Lanka</a:t>
            </a:r>
            <a:endParaRPr lang="en-US" sz="1900" b="1" dirty="0">
              <a:solidFill>
                <a:prstClr val="black"/>
              </a:solidFill>
              <a:ea typeface="Calibri"/>
              <a:cs typeface="Latha"/>
            </a:endParaRPr>
          </a:p>
          <a:p>
            <a:pPr lvl="0">
              <a:lnSpc>
                <a:spcPct val="115000"/>
              </a:lnSpc>
              <a:spcBef>
                <a:spcPts val="0"/>
              </a:spcBef>
              <a:spcAft>
                <a:spcPts val="1000"/>
              </a:spcAft>
            </a:pPr>
            <a:r>
              <a:rPr lang="en-US" sz="1900" b="1" i="1" dirty="0" smtClean="0">
                <a:solidFill>
                  <a:prstClr val="black"/>
                </a:solidFill>
                <a:ea typeface="Calibri"/>
                <a:cs typeface="Latha"/>
              </a:rPr>
              <a:t>ADM </a:t>
            </a:r>
            <a:r>
              <a:rPr lang="en-US" sz="1900" b="1" i="1" dirty="0">
                <a:solidFill>
                  <a:prstClr val="black"/>
                </a:solidFill>
                <a:ea typeface="Calibri"/>
                <a:cs typeface="Latha"/>
              </a:rPr>
              <a:t>Food Products (Pvt) Ltd, </a:t>
            </a:r>
            <a:r>
              <a:rPr lang="en-US" sz="1900" b="1" i="1" dirty="0" err="1">
                <a:solidFill>
                  <a:prstClr val="black"/>
                </a:solidFill>
                <a:ea typeface="Calibri"/>
                <a:cs typeface="Latha"/>
              </a:rPr>
              <a:t>Badalgama</a:t>
            </a:r>
            <a:r>
              <a:rPr lang="en-US" sz="1900" b="1" i="1" dirty="0">
                <a:solidFill>
                  <a:prstClr val="black"/>
                </a:solidFill>
                <a:ea typeface="Calibri"/>
                <a:cs typeface="Latha"/>
              </a:rPr>
              <a:t>, Sri Lanka</a:t>
            </a:r>
            <a:endParaRPr lang="en-US" sz="1900" b="1" dirty="0">
              <a:solidFill>
                <a:prstClr val="black"/>
              </a:solidFill>
              <a:ea typeface="Calibri"/>
              <a:cs typeface="Latha"/>
            </a:endParaRPr>
          </a:p>
          <a:p>
            <a:endParaRPr lang="en-US" sz="1900" b="1" dirty="0" smtClean="0">
              <a:solidFill>
                <a:schemeClr val="tx1"/>
              </a:solidFill>
            </a:endParaRPr>
          </a:p>
          <a:p>
            <a:endParaRPr lang="en-US" sz="1900" b="1" dirty="0" smtClean="0">
              <a:solidFill>
                <a:schemeClr val="tx1"/>
              </a:solidFill>
            </a:endParaRPr>
          </a:p>
          <a:p>
            <a:endParaRPr lang="en-US" sz="2400" dirty="0">
              <a:solidFill>
                <a:schemeClr val="tx1">
                  <a:lumMod val="65000"/>
                  <a:lumOff val="35000"/>
                </a:schemeClr>
              </a:solidFill>
            </a:endParaRPr>
          </a:p>
        </p:txBody>
      </p:sp>
      <p:sp>
        <p:nvSpPr>
          <p:cNvPr id="5" name="Slide Number Placeholder 4">
            <a:extLst>
              <a:ext uri="{FF2B5EF4-FFF2-40B4-BE49-F238E27FC236}">
                <a16:creationId xmlns="" xmlns:a16="http://schemas.microsoft.com/office/drawing/2014/main" id="{ABC4BB5B-09EB-1B3A-429A-B87F5F1A078E}"/>
              </a:ext>
            </a:extLst>
          </p:cNvPr>
          <p:cNvSpPr>
            <a:spLocks noGrp="1"/>
          </p:cNvSpPr>
          <p:nvPr>
            <p:ph type="sldNum" sz="quarter" idx="12"/>
          </p:nvPr>
        </p:nvSpPr>
        <p:spPr/>
        <p:txBody>
          <a:bodyPr/>
          <a:lstStyle/>
          <a:p>
            <a:fld id="{48FC179B-E1DC-44DF-B0E4-66A8D350C2BE}" type="slidenum">
              <a:rPr lang="en-US" smtClean="0"/>
              <a:t>1</a:t>
            </a:fld>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024" y="2512287"/>
            <a:ext cx="4554007" cy="4070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96254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789" y="231820"/>
            <a:ext cx="11964473" cy="6259132"/>
          </a:xfrm>
        </p:spPr>
        <p:txBody>
          <a:bodyPr/>
          <a:lstStyle/>
          <a:p>
            <a:pPr marL="0" lvl="0" indent="0" algn="ctr">
              <a:lnSpc>
                <a:spcPct val="100000"/>
              </a:lnSpc>
              <a:spcBef>
                <a:spcPct val="20000"/>
              </a:spcBef>
              <a:buNone/>
            </a:pPr>
            <a:r>
              <a:rPr lang="en-US" b="1" u="sng" dirty="0">
                <a:solidFill>
                  <a:prstClr val="black"/>
                </a:solidFill>
                <a:cs typeface="Calibri"/>
                <a:sym typeface="Calibri"/>
              </a:rPr>
              <a:t>Preparation of flours</a:t>
            </a:r>
          </a:p>
          <a:p>
            <a:pPr marL="0" indent="0">
              <a:buNone/>
            </a:pPr>
            <a:endParaRPr lang="en-US" dirty="0"/>
          </a:p>
        </p:txBody>
      </p:sp>
      <p:sp>
        <p:nvSpPr>
          <p:cNvPr id="4" name="Slide Number Placeholder 3"/>
          <p:cNvSpPr>
            <a:spLocks noGrp="1"/>
          </p:cNvSpPr>
          <p:nvPr>
            <p:ph type="sldNum" sz="quarter" idx="12"/>
          </p:nvPr>
        </p:nvSpPr>
        <p:spPr/>
        <p:txBody>
          <a:bodyPr/>
          <a:lstStyle/>
          <a:p>
            <a:fld id="{48FC179B-E1DC-44DF-B0E4-66A8D350C2BE}" type="slidenum">
              <a:rPr lang="en-US" smtClean="0"/>
              <a:t>10</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433" y="1907334"/>
            <a:ext cx="3200400"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095" y="3937023"/>
            <a:ext cx="2505075" cy="251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9279" y="1907334"/>
            <a:ext cx="2573338"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417" y="4322502"/>
            <a:ext cx="2616200"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1081" y="1676352"/>
            <a:ext cx="2365375"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8519" y="4322502"/>
            <a:ext cx="2730500"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9571755" y="2140994"/>
            <a:ext cx="2437537" cy="830997"/>
          </a:xfrm>
          <a:prstGeom prst="rect">
            <a:avLst/>
          </a:prstGeom>
        </p:spPr>
        <p:txBody>
          <a:bodyPr wrap="square">
            <a:spAutoFit/>
          </a:bodyPr>
          <a:lstStyle/>
          <a:p>
            <a:pPr lvl="0">
              <a:defRPr/>
            </a:pPr>
            <a:r>
              <a:rPr lang="en-US" sz="2400" kern="0" dirty="0" err="1">
                <a:solidFill>
                  <a:sysClr val="windowText" lastClr="000000"/>
                </a:solidFill>
                <a:latin typeface="Calibri" pitchFamily="34" charset="0"/>
                <a:cs typeface="Calibri" pitchFamily="34" charset="0"/>
                <a:sym typeface="Arial"/>
              </a:rPr>
              <a:t>Madathawalu</a:t>
            </a:r>
            <a:r>
              <a:rPr lang="en-US" sz="2400" kern="0" dirty="0">
                <a:solidFill>
                  <a:sysClr val="windowText" lastClr="000000"/>
                </a:solidFill>
                <a:latin typeface="Calibri" pitchFamily="34" charset="0"/>
                <a:cs typeface="Calibri" pitchFamily="34" charset="0"/>
                <a:sym typeface="Arial"/>
              </a:rPr>
              <a:t> red rice flour</a:t>
            </a:r>
          </a:p>
        </p:txBody>
      </p:sp>
      <p:sp>
        <p:nvSpPr>
          <p:cNvPr id="12" name="Rectangle 11"/>
          <p:cNvSpPr/>
          <p:nvPr/>
        </p:nvSpPr>
        <p:spPr>
          <a:xfrm>
            <a:off x="9734310" y="4961902"/>
            <a:ext cx="2274982" cy="461665"/>
          </a:xfrm>
          <a:prstGeom prst="rect">
            <a:avLst/>
          </a:prstGeom>
        </p:spPr>
        <p:txBody>
          <a:bodyPr wrap="none">
            <a:spAutoFit/>
          </a:bodyPr>
          <a:lstStyle/>
          <a:p>
            <a:pPr lvl="0">
              <a:defRPr/>
            </a:pPr>
            <a:r>
              <a:rPr lang="en-US" sz="2400" kern="0" dirty="0">
                <a:solidFill>
                  <a:sysClr val="windowText" lastClr="000000"/>
                </a:solidFill>
                <a:latin typeface="Calibri" pitchFamily="34" charset="0"/>
                <a:cs typeface="Calibri" pitchFamily="34" charset="0"/>
                <a:sym typeface="Arial"/>
              </a:rPr>
              <a:t>Mung bean flour</a:t>
            </a:r>
          </a:p>
        </p:txBody>
      </p:sp>
    </p:spTree>
    <p:extLst>
      <p:ext uri="{BB962C8B-B14F-4D97-AF65-F5344CB8AC3E}">
        <p14:creationId xmlns:p14="http://schemas.microsoft.com/office/powerpoint/2010/main" val="2427246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7577" y="154546"/>
            <a:ext cx="11809927" cy="6273958"/>
          </a:xfrm>
        </p:spPr>
        <p:txBody>
          <a:bodyPr/>
          <a:lstStyle/>
          <a:p>
            <a:pPr marL="0" lvl="0" indent="0" algn="ctr">
              <a:lnSpc>
                <a:spcPct val="100000"/>
              </a:lnSpc>
              <a:spcBef>
                <a:spcPct val="20000"/>
              </a:spcBef>
              <a:buNone/>
            </a:pPr>
            <a:r>
              <a:rPr lang="en-US" b="1" dirty="0" smtClean="0">
                <a:solidFill>
                  <a:prstClr val="black"/>
                </a:solidFill>
                <a:cs typeface="Calibri"/>
                <a:sym typeface="Calibri"/>
              </a:rPr>
              <a:t>                    Research </a:t>
            </a:r>
            <a:r>
              <a:rPr lang="en-US" b="1" dirty="0">
                <a:solidFill>
                  <a:prstClr val="black"/>
                </a:solidFill>
                <a:cs typeface="Calibri"/>
                <a:sym typeface="Calibri"/>
              </a:rPr>
              <a:t>design</a:t>
            </a:r>
            <a:endParaRPr lang="en-US" dirty="0">
              <a:solidFill>
                <a:prstClr val="black"/>
              </a:solidFill>
              <a:cs typeface="Calibri"/>
              <a:sym typeface="Calibri"/>
            </a:endParaRPr>
          </a:p>
          <a:p>
            <a:pPr marL="0" indent="0">
              <a:buNone/>
            </a:pPr>
            <a:endParaRPr lang="en-US" dirty="0"/>
          </a:p>
        </p:txBody>
      </p:sp>
      <p:sp>
        <p:nvSpPr>
          <p:cNvPr id="4" name="Slide Number Placeholder 3"/>
          <p:cNvSpPr>
            <a:spLocks noGrp="1"/>
          </p:cNvSpPr>
          <p:nvPr>
            <p:ph type="sldNum" sz="quarter" idx="12"/>
          </p:nvPr>
        </p:nvSpPr>
        <p:spPr/>
        <p:txBody>
          <a:bodyPr/>
          <a:lstStyle/>
          <a:p>
            <a:fld id="{48FC179B-E1DC-44DF-B0E4-66A8D350C2BE}" type="slidenum">
              <a:rPr lang="en-US" smtClean="0"/>
              <a:t>11</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1538" y="669994"/>
            <a:ext cx="8560158" cy="5758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01769" y="1596826"/>
            <a:ext cx="3159617" cy="1200329"/>
          </a:xfrm>
          <a:prstGeom prst="rect">
            <a:avLst/>
          </a:prstGeom>
        </p:spPr>
        <p:txBody>
          <a:bodyPr wrap="square">
            <a:spAutoFit/>
          </a:bodyPr>
          <a:lstStyle/>
          <a:p>
            <a:pPr marL="342900" lvl="0" indent="-342900">
              <a:buFont typeface="Arial" pitchFamily="34" charset="0"/>
              <a:buChar char="•"/>
              <a:defRPr/>
            </a:pPr>
            <a:r>
              <a:rPr lang="en-US" sz="2400" dirty="0">
                <a:solidFill>
                  <a:prstClr val="black"/>
                </a:solidFill>
                <a:cs typeface="Arial"/>
                <a:sym typeface="Arial"/>
              </a:rPr>
              <a:t>Treatments were designed based on the previous studies</a:t>
            </a:r>
            <a:endParaRPr lang="en-US" kern="0" dirty="0">
              <a:solidFill>
                <a:sysClr val="windowText" lastClr="000000"/>
              </a:solidFill>
              <a:latin typeface="Arial"/>
              <a:cs typeface="Arial"/>
              <a:sym typeface="Arial"/>
            </a:endParaRPr>
          </a:p>
        </p:txBody>
      </p:sp>
    </p:spTree>
    <p:extLst>
      <p:ext uri="{BB962C8B-B14F-4D97-AF65-F5344CB8AC3E}">
        <p14:creationId xmlns:p14="http://schemas.microsoft.com/office/powerpoint/2010/main" val="26026455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909" y="90152"/>
            <a:ext cx="11938715" cy="6349285"/>
          </a:xfrm>
        </p:spPr>
        <p:txBody>
          <a:bodyPr/>
          <a:lstStyle/>
          <a:p>
            <a:pPr marL="0" lvl="0" indent="0" algn="ctr">
              <a:lnSpc>
                <a:spcPct val="100000"/>
              </a:lnSpc>
              <a:spcBef>
                <a:spcPct val="20000"/>
              </a:spcBef>
              <a:buNone/>
            </a:pPr>
            <a:r>
              <a:rPr lang="en-US" b="1" u="sng" dirty="0">
                <a:solidFill>
                  <a:prstClr val="black"/>
                </a:solidFill>
                <a:cs typeface="Calibri"/>
                <a:sym typeface="Calibri"/>
              </a:rPr>
              <a:t>Preparation of sausage</a:t>
            </a:r>
          </a:p>
          <a:p>
            <a:pPr marL="114300" lvl="0" indent="0">
              <a:buClr>
                <a:srgbClr val="000000"/>
              </a:buClr>
              <a:buSzPts val="1800"/>
              <a:buNone/>
            </a:pPr>
            <a:endParaRPr lang="en-US" kern="0" dirty="0" smtClean="0">
              <a:solidFill>
                <a:srgbClr val="000000"/>
              </a:solidFill>
              <a:cs typeface="Calibri"/>
              <a:sym typeface="Calibri"/>
            </a:endParaRPr>
          </a:p>
          <a:p>
            <a:pPr marL="0" lvl="0" indent="0">
              <a:lnSpc>
                <a:spcPct val="100000"/>
              </a:lnSpc>
              <a:spcBef>
                <a:spcPts val="0"/>
              </a:spcBef>
              <a:buNone/>
              <a:defRPr/>
            </a:pPr>
            <a:r>
              <a:rPr lang="en-US" sz="2400" b="1" kern="0" dirty="0" smtClean="0">
                <a:solidFill>
                  <a:srgbClr val="C00000"/>
                </a:solidFill>
                <a:latin typeface="Calibri" pitchFamily="34" charset="0"/>
                <a:cs typeface="Calibri" pitchFamily="34" charset="0"/>
                <a:sym typeface="Arial"/>
              </a:rPr>
              <a:t>Meat </a:t>
            </a:r>
            <a:r>
              <a:rPr lang="en-US" sz="2400" b="1" kern="0" dirty="0">
                <a:solidFill>
                  <a:srgbClr val="C00000"/>
                </a:solidFill>
                <a:latin typeface="Calibri" pitchFamily="34" charset="0"/>
                <a:cs typeface="Calibri" pitchFamily="34" charset="0"/>
                <a:sym typeface="Arial"/>
              </a:rPr>
              <a:t>mincing</a:t>
            </a:r>
          </a:p>
          <a:p>
            <a:pPr marL="0" indent="0">
              <a:buNone/>
            </a:pPr>
            <a:endParaRPr lang="en-US" dirty="0"/>
          </a:p>
        </p:txBody>
      </p:sp>
      <p:sp>
        <p:nvSpPr>
          <p:cNvPr id="4" name="Slide Number Placeholder 3"/>
          <p:cNvSpPr>
            <a:spLocks noGrp="1"/>
          </p:cNvSpPr>
          <p:nvPr>
            <p:ph type="sldNum" sz="quarter" idx="12"/>
          </p:nvPr>
        </p:nvSpPr>
        <p:spPr/>
        <p:txBody>
          <a:bodyPr/>
          <a:lstStyle/>
          <a:p>
            <a:fld id="{48FC179B-E1DC-44DF-B0E4-66A8D350C2BE}" type="slidenum">
              <a:rPr lang="en-US" smtClean="0"/>
              <a:t>12</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3" y="1577412"/>
            <a:ext cx="2182812" cy="26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480" y="1689900"/>
            <a:ext cx="2500312"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5934" y="1759213"/>
            <a:ext cx="2579199" cy="1715168"/>
          </a:xfrm>
          <a:prstGeom prst="rect">
            <a:avLst/>
          </a:prstGeom>
          <a:noFill/>
          <a:ln w="57150">
            <a:solidFill>
              <a:sysClr val="window" lastClr="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Users\USER PC\Desktop\IMG_20221019_1454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26062" y="1690543"/>
            <a:ext cx="2684987" cy="20133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8493" y="4389162"/>
            <a:ext cx="3174891" cy="1777939"/>
          </a:xfrm>
          <a:prstGeom prst="rect">
            <a:avLst/>
          </a:prstGeom>
          <a:noFill/>
          <a:ln w="57150">
            <a:solidFill>
              <a:sysClr val="window" lastClr="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988898" y="1115747"/>
            <a:ext cx="2071401" cy="461665"/>
          </a:xfrm>
          <a:prstGeom prst="rect">
            <a:avLst/>
          </a:prstGeom>
        </p:spPr>
        <p:txBody>
          <a:bodyPr wrap="none">
            <a:spAutoFit/>
          </a:bodyPr>
          <a:lstStyle/>
          <a:p>
            <a:pPr lvl="0">
              <a:defRPr/>
            </a:pPr>
            <a:r>
              <a:rPr lang="en-US" sz="2400" b="1" kern="0" dirty="0">
                <a:solidFill>
                  <a:srgbClr val="C00000"/>
                </a:solidFill>
                <a:latin typeface="Calibri" pitchFamily="34" charset="0"/>
                <a:cs typeface="Calibri" pitchFamily="34" charset="0"/>
                <a:sym typeface="Arial"/>
              </a:rPr>
              <a:t>Bowl chopping</a:t>
            </a:r>
          </a:p>
        </p:txBody>
      </p:sp>
      <p:sp>
        <p:nvSpPr>
          <p:cNvPr id="11" name="Rectangle 10"/>
          <p:cNvSpPr/>
          <p:nvPr/>
        </p:nvSpPr>
        <p:spPr>
          <a:xfrm>
            <a:off x="5841011" y="558884"/>
            <a:ext cx="2556014" cy="1200329"/>
          </a:xfrm>
          <a:prstGeom prst="rect">
            <a:avLst/>
          </a:prstGeom>
        </p:spPr>
        <p:txBody>
          <a:bodyPr wrap="square">
            <a:spAutoFit/>
          </a:bodyPr>
          <a:lstStyle/>
          <a:p>
            <a:pPr lvl="0" algn="ctr">
              <a:defRPr/>
            </a:pPr>
            <a:r>
              <a:rPr lang="en-US" sz="2400" b="1" kern="0" dirty="0">
                <a:solidFill>
                  <a:srgbClr val="C00000"/>
                </a:solidFill>
                <a:latin typeface="Calibri" pitchFamily="34" charset="0"/>
                <a:cs typeface="Calibri" pitchFamily="34" charset="0"/>
                <a:sym typeface="Arial"/>
              </a:rPr>
              <a:t>Stuffing and linking 10cm length</a:t>
            </a:r>
          </a:p>
        </p:txBody>
      </p:sp>
      <p:sp>
        <p:nvSpPr>
          <p:cNvPr id="12" name="Rectangle 11"/>
          <p:cNvSpPr/>
          <p:nvPr/>
        </p:nvSpPr>
        <p:spPr>
          <a:xfrm>
            <a:off x="9829829" y="884914"/>
            <a:ext cx="1297150" cy="461665"/>
          </a:xfrm>
          <a:prstGeom prst="rect">
            <a:avLst/>
          </a:prstGeom>
        </p:spPr>
        <p:txBody>
          <a:bodyPr wrap="none">
            <a:spAutoFit/>
          </a:bodyPr>
          <a:lstStyle/>
          <a:p>
            <a:pPr lvl="0" algn="ctr">
              <a:defRPr/>
            </a:pPr>
            <a:r>
              <a:rPr lang="en-US" sz="2400" b="1" kern="0" dirty="0" smtClean="0">
                <a:solidFill>
                  <a:srgbClr val="C00000"/>
                </a:solidFill>
                <a:latin typeface="Calibri" pitchFamily="34" charset="0"/>
                <a:cs typeface="Calibri" pitchFamily="34" charset="0"/>
                <a:sym typeface="Arial"/>
              </a:rPr>
              <a:t>Cooking</a:t>
            </a:r>
            <a:r>
              <a:rPr lang="en-US" sz="2400" b="1" kern="0" dirty="0" smtClean="0">
                <a:solidFill>
                  <a:srgbClr val="0070C0"/>
                </a:solidFill>
                <a:latin typeface="Arial"/>
                <a:cs typeface="Arial"/>
                <a:sym typeface="Arial"/>
              </a:rPr>
              <a:t> </a:t>
            </a:r>
            <a:endParaRPr lang="en-US" sz="2400" b="1" kern="0" dirty="0">
              <a:solidFill>
                <a:srgbClr val="0070C0"/>
              </a:solidFill>
              <a:latin typeface="Arial"/>
              <a:cs typeface="Arial"/>
              <a:sym typeface="Arial"/>
            </a:endParaRPr>
          </a:p>
        </p:txBody>
      </p:sp>
      <p:sp>
        <p:nvSpPr>
          <p:cNvPr id="13" name="Rectangle 12"/>
          <p:cNvSpPr/>
          <p:nvPr/>
        </p:nvSpPr>
        <p:spPr>
          <a:xfrm>
            <a:off x="8598520" y="3927497"/>
            <a:ext cx="1518364" cy="461665"/>
          </a:xfrm>
          <a:prstGeom prst="rect">
            <a:avLst/>
          </a:prstGeom>
        </p:spPr>
        <p:txBody>
          <a:bodyPr wrap="none">
            <a:spAutoFit/>
          </a:bodyPr>
          <a:lstStyle/>
          <a:p>
            <a:pPr lvl="0">
              <a:defRPr/>
            </a:pPr>
            <a:r>
              <a:rPr lang="en-US" sz="2400" b="1" kern="0" dirty="0">
                <a:solidFill>
                  <a:srgbClr val="C00000"/>
                </a:solidFill>
                <a:latin typeface="Calibri" pitchFamily="34" charset="0"/>
                <a:cs typeface="Calibri" pitchFamily="34" charset="0"/>
                <a:sym typeface="Arial"/>
              </a:rPr>
              <a:t>showering</a:t>
            </a:r>
          </a:p>
        </p:txBody>
      </p:sp>
      <p:sp>
        <p:nvSpPr>
          <p:cNvPr id="14" name="Rectangle 13"/>
          <p:cNvSpPr/>
          <p:nvPr/>
        </p:nvSpPr>
        <p:spPr>
          <a:xfrm>
            <a:off x="6967322" y="5304053"/>
            <a:ext cx="1090362" cy="461665"/>
          </a:xfrm>
          <a:prstGeom prst="rect">
            <a:avLst/>
          </a:prstGeom>
        </p:spPr>
        <p:txBody>
          <a:bodyPr wrap="none">
            <a:spAutoFit/>
          </a:bodyPr>
          <a:lstStyle/>
          <a:p>
            <a:pPr lvl="0" algn="ctr">
              <a:defRPr/>
            </a:pPr>
            <a:r>
              <a:rPr lang="en-US" sz="2400" b="1" kern="0" dirty="0">
                <a:solidFill>
                  <a:srgbClr val="C00000"/>
                </a:solidFill>
                <a:latin typeface="Calibri" pitchFamily="34" charset="0"/>
                <a:cs typeface="Calibri" pitchFamily="34" charset="0"/>
                <a:sym typeface="Arial"/>
              </a:rPr>
              <a:t>chilling</a:t>
            </a:r>
          </a:p>
        </p:txBody>
      </p:sp>
      <p:sp>
        <p:nvSpPr>
          <p:cNvPr id="15" name="Rectangle 14"/>
          <p:cNvSpPr/>
          <p:nvPr/>
        </p:nvSpPr>
        <p:spPr>
          <a:xfrm>
            <a:off x="4205877" y="5276088"/>
            <a:ext cx="1788594" cy="830997"/>
          </a:xfrm>
          <a:prstGeom prst="rect">
            <a:avLst/>
          </a:prstGeom>
        </p:spPr>
        <p:txBody>
          <a:bodyPr wrap="square">
            <a:spAutoFit/>
          </a:bodyPr>
          <a:lstStyle/>
          <a:p>
            <a:pPr lvl="0" algn="ctr">
              <a:defRPr/>
            </a:pPr>
            <a:r>
              <a:rPr lang="en-US" sz="2400" b="1" kern="0" dirty="0" err="1">
                <a:solidFill>
                  <a:srgbClr val="C00000"/>
                </a:solidFill>
                <a:latin typeface="Calibri" pitchFamily="34" charset="0"/>
                <a:cs typeface="Calibri" pitchFamily="34" charset="0"/>
                <a:sym typeface="Arial"/>
              </a:rPr>
              <a:t>Vaccum</a:t>
            </a:r>
            <a:r>
              <a:rPr lang="en-US" sz="2400" b="1" kern="0" dirty="0">
                <a:solidFill>
                  <a:srgbClr val="C00000"/>
                </a:solidFill>
                <a:latin typeface="Calibri" pitchFamily="34" charset="0"/>
                <a:cs typeface="Calibri" pitchFamily="34" charset="0"/>
                <a:sym typeface="Arial"/>
              </a:rPr>
              <a:t> packaging</a:t>
            </a:r>
          </a:p>
        </p:txBody>
      </p:sp>
      <p:sp>
        <p:nvSpPr>
          <p:cNvPr id="16" name="Rectangle 15"/>
          <p:cNvSpPr/>
          <p:nvPr/>
        </p:nvSpPr>
        <p:spPr>
          <a:xfrm>
            <a:off x="111617" y="5126847"/>
            <a:ext cx="3146738" cy="830997"/>
          </a:xfrm>
          <a:prstGeom prst="rect">
            <a:avLst/>
          </a:prstGeom>
        </p:spPr>
        <p:txBody>
          <a:bodyPr wrap="square">
            <a:spAutoFit/>
          </a:bodyPr>
          <a:lstStyle/>
          <a:p>
            <a:pPr lvl="0" algn="ctr">
              <a:defRPr/>
            </a:pPr>
            <a:r>
              <a:rPr lang="en-US" sz="2400" b="1" kern="0" dirty="0">
                <a:solidFill>
                  <a:srgbClr val="C00000"/>
                </a:solidFill>
                <a:latin typeface="Calibri" pitchFamily="34" charset="0"/>
                <a:cs typeface="Calibri" pitchFamily="34" charset="0"/>
                <a:sym typeface="Arial"/>
              </a:rPr>
              <a:t>Freezing</a:t>
            </a:r>
          </a:p>
          <a:p>
            <a:pPr lvl="0" algn="ctr">
              <a:defRPr/>
            </a:pPr>
            <a:r>
              <a:rPr lang="en-US" sz="2400" b="1" kern="0" dirty="0">
                <a:solidFill>
                  <a:srgbClr val="C00000"/>
                </a:solidFill>
                <a:latin typeface="Calibri" pitchFamily="34" charset="0"/>
                <a:cs typeface="Calibri" pitchFamily="34" charset="0"/>
                <a:sym typeface="Arial"/>
              </a:rPr>
              <a:t>(-18 degrees of Celsius</a:t>
            </a:r>
            <a:r>
              <a:rPr lang="en-US" sz="2400" b="1" kern="0" dirty="0">
                <a:solidFill>
                  <a:srgbClr val="C00000"/>
                </a:solidFill>
                <a:latin typeface="Arial"/>
                <a:cs typeface="Arial"/>
                <a:sym typeface="Arial"/>
              </a:rPr>
              <a:t>)</a:t>
            </a:r>
          </a:p>
        </p:txBody>
      </p:sp>
      <p:sp>
        <p:nvSpPr>
          <p:cNvPr id="17" name="Right Arrow 16"/>
          <p:cNvSpPr/>
          <p:nvPr/>
        </p:nvSpPr>
        <p:spPr>
          <a:xfrm>
            <a:off x="2175936" y="2428287"/>
            <a:ext cx="667544" cy="377020"/>
          </a:xfrm>
          <a:prstGeom prst="rightArrow">
            <a:avLst/>
          </a:prstGeom>
          <a:solidFill>
            <a:srgbClr val="C00000"/>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8" name="Right Arrow 17"/>
          <p:cNvSpPr/>
          <p:nvPr/>
        </p:nvSpPr>
        <p:spPr>
          <a:xfrm>
            <a:off x="5283117" y="2579828"/>
            <a:ext cx="658979" cy="377020"/>
          </a:xfrm>
          <a:prstGeom prst="rightArrow">
            <a:avLst/>
          </a:prstGeom>
          <a:solidFill>
            <a:srgbClr val="C00000"/>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9" name="Right Arrow 18"/>
          <p:cNvSpPr/>
          <p:nvPr/>
        </p:nvSpPr>
        <p:spPr>
          <a:xfrm>
            <a:off x="8584406" y="2508086"/>
            <a:ext cx="773296" cy="448762"/>
          </a:xfrm>
          <a:prstGeom prst="rightArrow">
            <a:avLst/>
          </a:prstGeom>
          <a:solidFill>
            <a:srgbClr val="C00000"/>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0" name="Down Arrow 19"/>
          <p:cNvSpPr/>
          <p:nvPr/>
        </p:nvSpPr>
        <p:spPr>
          <a:xfrm>
            <a:off x="10307339" y="3703293"/>
            <a:ext cx="457200" cy="685869"/>
          </a:xfrm>
          <a:prstGeom prst="downArrow">
            <a:avLst/>
          </a:prstGeom>
          <a:solidFill>
            <a:srgbClr val="C00000"/>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1" name="Left Arrow 20"/>
          <p:cNvSpPr/>
          <p:nvPr/>
        </p:nvSpPr>
        <p:spPr>
          <a:xfrm>
            <a:off x="8057684" y="5311514"/>
            <a:ext cx="846154" cy="506309"/>
          </a:xfrm>
          <a:prstGeom prst="leftArrow">
            <a:avLst/>
          </a:prstGeom>
          <a:solidFill>
            <a:srgbClr val="C00000"/>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2" name="Left Arrow 21"/>
          <p:cNvSpPr/>
          <p:nvPr/>
        </p:nvSpPr>
        <p:spPr>
          <a:xfrm>
            <a:off x="5942096" y="5289272"/>
            <a:ext cx="934368" cy="480676"/>
          </a:xfrm>
          <a:prstGeom prst="leftArrow">
            <a:avLst/>
          </a:prstGeom>
          <a:solidFill>
            <a:srgbClr val="C00000"/>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3" name="Left Arrow 22"/>
          <p:cNvSpPr/>
          <p:nvPr/>
        </p:nvSpPr>
        <p:spPr>
          <a:xfrm>
            <a:off x="3258355" y="5542345"/>
            <a:ext cx="1200701" cy="392091"/>
          </a:xfrm>
          <a:prstGeom prst="leftArrow">
            <a:avLst/>
          </a:prstGeom>
          <a:solidFill>
            <a:srgbClr val="C00000"/>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5843751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C179B-E1DC-44DF-B0E4-66A8D350C2BE}" type="slidenum">
              <a:rPr lang="en-US" smtClean="0"/>
              <a:t>13</a:t>
            </a:fld>
            <a:endParaRPr lang="en-US"/>
          </a:p>
        </p:txBody>
      </p:sp>
      <p:pic>
        <p:nvPicPr>
          <p:cNvPr id="5" name="Picture 16" descr="C:\Users\USER PC\Desktop\IMG-20221104-WA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088" y="1691381"/>
            <a:ext cx="2181777" cy="2907961"/>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185088" y="4931467"/>
            <a:ext cx="1939926" cy="646331"/>
          </a:xfrm>
          <a:prstGeom prst="rect">
            <a:avLst/>
          </a:prstGeom>
        </p:spPr>
        <p:txBody>
          <a:bodyPr wrap="square">
            <a:spAutoFit/>
          </a:bodyPr>
          <a:lstStyle/>
          <a:p>
            <a:pPr lvl="0" algn="ctr">
              <a:defRPr/>
            </a:pPr>
            <a:r>
              <a:rPr lang="en-US" b="1" kern="0" dirty="0">
                <a:solidFill>
                  <a:sysClr val="windowText" lastClr="000000"/>
                </a:solidFill>
                <a:latin typeface="Arial"/>
                <a:cs typeface="Arial"/>
                <a:sym typeface="Arial"/>
              </a:rPr>
              <a:t>ISP (</a:t>
            </a:r>
            <a:r>
              <a:rPr lang="en-US" b="1" kern="0" dirty="0">
                <a:solidFill>
                  <a:sysClr val="windowText" lastClr="000000"/>
                </a:solidFill>
                <a:latin typeface="Calibri" pitchFamily="34" charset="0"/>
                <a:cs typeface="Calibri" pitchFamily="34" charset="0"/>
                <a:sym typeface="Arial"/>
              </a:rPr>
              <a:t>control</a:t>
            </a:r>
            <a:r>
              <a:rPr lang="en-US" b="1" kern="0" dirty="0">
                <a:solidFill>
                  <a:sysClr val="windowText" lastClr="000000"/>
                </a:solidFill>
                <a:latin typeface="Arial"/>
                <a:cs typeface="Arial"/>
                <a:sym typeface="Arial"/>
              </a:rPr>
              <a:t> ) </a:t>
            </a:r>
            <a:r>
              <a:rPr lang="en-US" b="1" kern="0" dirty="0">
                <a:solidFill>
                  <a:sysClr val="windowText" lastClr="000000"/>
                </a:solidFill>
                <a:latin typeface="Calibri" pitchFamily="34" charset="0"/>
                <a:cs typeface="Calibri" pitchFamily="34" charset="0"/>
                <a:sym typeface="Arial"/>
              </a:rPr>
              <a:t>sample</a:t>
            </a:r>
          </a:p>
        </p:txBody>
      </p:sp>
      <p:pic>
        <p:nvPicPr>
          <p:cNvPr id="7" name="Picture 13" descr="C:\Users\USER PC\Desktop\IMG-20221104-WA00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2593" y="522732"/>
            <a:ext cx="2106350" cy="2808466"/>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pic>
        <p:nvPicPr>
          <p:cNvPr id="8" name="Picture 15" descr="C:\Users\USER PC\Desktop\IMG-20221104-WA004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2593" y="3712191"/>
            <a:ext cx="1989428" cy="2654490"/>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pic>
        <p:nvPicPr>
          <p:cNvPr id="9" name="Picture 14" descr="C:\Users\USER PC\Desktop\IMG-20221104-WA004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29376" y="522732"/>
            <a:ext cx="1966973" cy="2622630"/>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pic>
        <p:nvPicPr>
          <p:cNvPr id="10" name="Picture 11" descr="C:\Users\USER PC\Desktop\IMG-20221104-WA0047.jpg"/>
          <p:cNvPicPr>
            <a:picLocks noGrp="1" noChangeAspect="1" noChangeArrowheads="1"/>
          </p:cNvPicPr>
          <p:nvPr>
            <p:ph idx="1"/>
          </p:nvPr>
        </p:nvPicPr>
        <p:blipFill>
          <a:blip r:embed="rId6" cstate="print">
            <a:extLst>
              <a:ext uri="{28A0092B-C50C-407E-A947-70E740481C1C}">
                <a14:useLocalDpi xmlns:a14="http://schemas.microsoft.com/office/drawing/2010/main" val="0"/>
              </a:ext>
            </a:extLst>
          </a:blip>
          <a:srcRect/>
          <a:stretch>
            <a:fillRect/>
          </a:stretch>
        </p:blipFill>
        <p:spPr bwMode="auto">
          <a:xfrm>
            <a:off x="7729376" y="3712191"/>
            <a:ext cx="1990867" cy="2654490"/>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5526740" y="1926965"/>
            <a:ext cx="1788460" cy="369332"/>
          </a:xfrm>
          <a:prstGeom prst="rect">
            <a:avLst/>
          </a:prstGeom>
        </p:spPr>
        <p:txBody>
          <a:bodyPr wrap="square">
            <a:spAutoFit/>
          </a:bodyPr>
          <a:lstStyle/>
          <a:p>
            <a:pPr lvl="0">
              <a:defRPr/>
            </a:pPr>
            <a:r>
              <a:rPr lang="en-US" b="1" kern="0" dirty="0">
                <a:solidFill>
                  <a:sysClr val="windowText" lastClr="000000"/>
                </a:solidFill>
                <a:latin typeface="Calibri" pitchFamily="34" charset="0"/>
                <a:cs typeface="Calibri" pitchFamily="34" charset="0"/>
                <a:sym typeface="Arial"/>
              </a:rPr>
              <a:t>3% RF sample</a:t>
            </a:r>
          </a:p>
        </p:txBody>
      </p:sp>
      <p:sp>
        <p:nvSpPr>
          <p:cNvPr id="12" name="Rectangle 11"/>
          <p:cNvSpPr/>
          <p:nvPr/>
        </p:nvSpPr>
        <p:spPr>
          <a:xfrm>
            <a:off x="5620119" y="4931467"/>
            <a:ext cx="1879041" cy="369332"/>
          </a:xfrm>
          <a:prstGeom prst="rect">
            <a:avLst/>
          </a:prstGeom>
        </p:spPr>
        <p:txBody>
          <a:bodyPr wrap="none">
            <a:spAutoFit/>
          </a:bodyPr>
          <a:lstStyle/>
          <a:p>
            <a:pPr lvl="0">
              <a:defRPr/>
            </a:pPr>
            <a:r>
              <a:rPr lang="en-US" b="1" kern="0" dirty="0">
                <a:solidFill>
                  <a:sysClr val="windowText" lastClr="000000"/>
                </a:solidFill>
                <a:latin typeface="Arial"/>
                <a:cs typeface="Arial"/>
                <a:sym typeface="Arial"/>
              </a:rPr>
              <a:t>3% </a:t>
            </a:r>
            <a:r>
              <a:rPr lang="en-US" b="1" kern="0" dirty="0">
                <a:solidFill>
                  <a:sysClr val="windowText" lastClr="000000"/>
                </a:solidFill>
                <a:latin typeface="Calibri" pitchFamily="34" charset="0"/>
                <a:cs typeface="Calibri" pitchFamily="34" charset="0"/>
                <a:sym typeface="Arial"/>
              </a:rPr>
              <a:t>MBF</a:t>
            </a:r>
            <a:r>
              <a:rPr lang="en-US" b="1" kern="0" dirty="0">
                <a:solidFill>
                  <a:sysClr val="windowText" lastClr="000000"/>
                </a:solidFill>
                <a:latin typeface="Arial"/>
                <a:cs typeface="Arial"/>
                <a:sym typeface="Arial"/>
              </a:rPr>
              <a:t> sample</a:t>
            </a:r>
          </a:p>
        </p:txBody>
      </p:sp>
      <p:sp>
        <p:nvSpPr>
          <p:cNvPr id="13" name="Rectangle 12"/>
          <p:cNvSpPr/>
          <p:nvPr/>
        </p:nvSpPr>
        <p:spPr>
          <a:xfrm>
            <a:off x="10188893" y="1742299"/>
            <a:ext cx="1499128" cy="369332"/>
          </a:xfrm>
          <a:prstGeom prst="rect">
            <a:avLst/>
          </a:prstGeom>
        </p:spPr>
        <p:txBody>
          <a:bodyPr wrap="none">
            <a:spAutoFit/>
          </a:bodyPr>
          <a:lstStyle/>
          <a:p>
            <a:pPr lvl="0">
              <a:defRPr/>
            </a:pPr>
            <a:r>
              <a:rPr lang="en-US" b="1" kern="0" dirty="0">
                <a:solidFill>
                  <a:sysClr val="windowText" lastClr="000000"/>
                </a:solidFill>
                <a:latin typeface="Calibri" pitchFamily="34" charset="0"/>
                <a:cs typeface="Calibri" pitchFamily="34" charset="0"/>
                <a:sym typeface="Arial"/>
              </a:rPr>
              <a:t>6% RF sample</a:t>
            </a:r>
          </a:p>
        </p:txBody>
      </p:sp>
      <p:sp>
        <p:nvSpPr>
          <p:cNvPr id="14" name="Rectangle 13"/>
          <p:cNvSpPr/>
          <p:nvPr/>
        </p:nvSpPr>
        <p:spPr>
          <a:xfrm>
            <a:off x="10087903" y="4968962"/>
            <a:ext cx="1701107" cy="369332"/>
          </a:xfrm>
          <a:prstGeom prst="rect">
            <a:avLst/>
          </a:prstGeom>
        </p:spPr>
        <p:txBody>
          <a:bodyPr wrap="none">
            <a:spAutoFit/>
          </a:bodyPr>
          <a:lstStyle/>
          <a:p>
            <a:pPr lvl="0">
              <a:defRPr/>
            </a:pPr>
            <a:r>
              <a:rPr lang="en-US" b="1" kern="0" dirty="0">
                <a:solidFill>
                  <a:sysClr val="windowText" lastClr="000000"/>
                </a:solidFill>
                <a:latin typeface="Calibri" pitchFamily="34" charset="0"/>
                <a:cs typeface="Calibri" pitchFamily="34" charset="0"/>
                <a:sym typeface="Arial"/>
              </a:rPr>
              <a:t>6% MBF sample</a:t>
            </a:r>
          </a:p>
        </p:txBody>
      </p:sp>
    </p:spTree>
    <p:extLst>
      <p:ext uri="{BB962C8B-B14F-4D97-AF65-F5344CB8AC3E}">
        <p14:creationId xmlns:p14="http://schemas.microsoft.com/office/powerpoint/2010/main" val="2956366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031" y="167425"/>
            <a:ext cx="11990231" cy="6310648"/>
          </a:xfrm>
        </p:spPr>
        <p:txBody>
          <a:bodyPr/>
          <a:lstStyle/>
          <a:p>
            <a:pPr marL="0" lvl="0" indent="0" algn="ctr">
              <a:lnSpc>
                <a:spcPct val="100000"/>
              </a:lnSpc>
              <a:spcBef>
                <a:spcPct val="20000"/>
              </a:spcBef>
              <a:buNone/>
            </a:pPr>
            <a:r>
              <a:rPr lang="en-US" b="1" u="sng" dirty="0">
                <a:solidFill>
                  <a:prstClr val="black"/>
                </a:solidFill>
                <a:cs typeface="Calibri"/>
                <a:sym typeface="Calibri"/>
              </a:rPr>
              <a:t>Laboratory analysis</a:t>
            </a:r>
          </a:p>
          <a:p>
            <a:pPr marL="0" indent="0">
              <a:buNone/>
            </a:pPr>
            <a:endParaRPr lang="en-US" dirty="0"/>
          </a:p>
        </p:txBody>
      </p:sp>
      <p:sp>
        <p:nvSpPr>
          <p:cNvPr id="4" name="Slide Number Placeholder 3"/>
          <p:cNvSpPr>
            <a:spLocks noGrp="1"/>
          </p:cNvSpPr>
          <p:nvPr>
            <p:ph type="sldNum" sz="quarter" idx="12"/>
          </p:nvPr>
        </p:nvSpPr>
        <p:spPr/>
        <p:txBody>
          <a:bodyPr/>
          <a:lstStyle/>
          <a:p>
            <a:fld id="{48FC179B-E1DC-44DF-B0E4-66A8D350C2BE}" type="slidenum">
              <a:rPr lang="en-US" smtClean="0"/>
              <a:t>14</a:t>
            </a:fld>
            <a:endParaRPr lang="en-US"/>
          </a:p>
        </p:txBody>
      </p:sp>
      <p:sp>
        <p:nvSpPr>
          <p:cNvPr id="5" name="TextBox 4"/>
          <p:cNvSpPr txBox="1"/>
          <p:nvPr/>
        </p:nvSpPr>
        <p:spPr>
          <a:xfrm>
            <a:off x="466618" y="1109120"/>
            <a:ext cx="7451974" cy="258532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0000"/>
                </a:solidFill>
                <a:effectLst/>
                <a:uLnTx/>
                <a:uFillTx/>
                <a:latin typeface="Calibri" pitchFamily="34" charset="0"/>
                <a:cs typeface="Calibri" pitchFamily="34" charset="0"/>
              </a:rPr>
              <a:t>Proximate analysis –AOAC (2012</a:t>
            </a:r>
            <a:r>
              <a:rPr kumimoji="0" lang="en-US" sz="2400" b="1" i="0" u="none" strike="noStrike" kern="0" cap="none" spc="0" normalizeH="0" baseline="0" noProof="0" dirty="0">
                <a:ln>
                  <a:noFill/>
                </a:ln>
                <a:solidFill>
                  <a:srgbClr val="FF0000"/>
                </a:solidFill>
                <a:effectLst/>
                <a:uLnTx/>
                <a:uFillTx/>
                <a:latin typeface="Calibri" pitchFamily="34" charset="0"/>
                <a:cs typeface="Calibri" pitchFamily="34" charset="0"/>
              </a:rPr>
              <a:t>)</a:t>
            </a:r>
            <a:r>
              <a:rPr kumimoji="0" lang="en-US" sz="2400" b="1" i="0" u="none" strike="noStrike" kern="0" cap="none" spc="0" normalizeH="0" baseline="0" noProof="0" dirty="0" smtClean="0">
                <a:ln>
                  <a:noFill/>
                </a:ln>
                <a:solidFill>
                  <a:srgbClr val="FF0000"/>
                </a:solidFill>
                <a:effectLst/>
                <a:uLnTx/>
                <a:uFillTx/>
                <a:latin typeface="Calibri" pitchFamily="34" charset="0"/>
                <a:cs typeface="Calibri" pitchFamily="34" charset="0"/>
              </a:rPr>
              <a:t> </a:t>
            </a:r>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400"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Protein</a:t>
            </a:r>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400"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Fat</a:t>
            </a:r>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400"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Fiber</a:t>
            </a:r>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400"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Moisture</a:t>
            </a:r>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400"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Ash</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itchFamily="34" charset="0"/>
              <a:cs typeface="Calibri" pitchFamily="34" charset="0"/>
            </a:endParaRPr>
          </a:p>
        </p:txBody>
      </p:sp>
      <p:sp>
        <p:nvSpPr>
          <p:cNvPr id="6" name="TextBox 5"/>
          <p:cNvSpPr txBox="1"/>
          <p:nvPr/>
        </p:nvSpPr>
        <p:spPr>
          <a:xfrm>
            <a:off x="466618" y="3867539"/>
            <a:ext cx="9966574" cy="23083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0000"/>
                </a:solidFill>
                <a:effectLst/>
                <a:uLnTx/>
                <a:uFillTx/>
                <a:latin typeface="Calibri" pitchFamily="34" charset="0"/>
                <a:cs typeface="Calibri" pitchFamily="34" charset="0"/>
              </a:rPr>
              <a:t>Physiochemical analysis</a:t>
            </a:r>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40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Water Holding capacity (WHC)  as described by Jane et al, (2021)</a:t>
            </a:r>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40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Emulsion stability according to method described by Yaro et al, (2021) </a:t>
            </a:r>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40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pH :using digital pH meter (</a:t>
            </a:r>
            <a:r>
              <a:rPr kumimoji="0" lang="en-US" sz="2400" u="none" strike="noStrike" kern="0" cap="none" spc="0" normalizeH="0" baseline="0" noProof="0" dirty="0" err="1" smtClean="0">
                <a:ln>
                  <a:noFill/>
                </a:ln>
                <a:solidFill>
                  <a:sysClr val="windowText" lastClr="000000"/>
                </a:solidFill>
                <a:effectLst/>
                <a:uLnTx/>
                <a:uFillTx/>
                <a:latin typeface="Calibri" pitchFamily="34" charset="0"/>
                <a:cs typeface="Calibri" pitchFamily="34" charset="0"/>
              </a:rPr>
              <a:t>Hach</a:t>
            </a:r>
            <a:r>
              <a:rPr kumimoji="0" lang="en-US" sz="240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 Germany)</a:t>
            </a:r>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40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Cooking loss according to the method described by Jane </a:t>
            </a:r>
            <a:r>
              <a:rPr kumimoji="0" lang="en-US" sz="2400" u="none" strike="noStrike" kern="0" cap="none" spc="0" normalizeH="0" baseline="0" noProof="0" dirty="0">
                <a:ln>
                  <a:noFill/>
                </a:ln>
                <a:solidFill>
                  <a:sysClr val="windowText" lastClr="000000"/>
                </a:solidFill>
                <a:effectLst/>
                <a:uLnTx/>
                <a:uFillTx/>
                <a:latin typeface="Calibri" pitchFamily="34" charset="0"/>
                <a:cs typeface="Calibri" pitchFamily="34" charset="0"/>
              </a:rPr>
              <a:t>et al, (2021)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 </a:t>
            </a:r>
            <a:endParaRPr kumimoji="0" lang="en-US" sz="2400" u="none" strike="noStrike" kern="0" cap="none" spc="0" normalizeH="0" baseline="0" noProof="0" dirty="0">
              <a:ln>
                <a:noFill/>
              </a:ln>
              <a:solidFill>
                <a:sysClr val="windowText" lastClr="000000"/>
              </a:solidFill>
              <a:effectLst/>
              <a:uLnTx/>
              <a:uFillTx/>
              <a:latin typeface="Calibri" pitchFamily="34" charset="0"/>
              <a:cs typeface="Calibri" pitchFamily="34" charset="0"/>
            </a:endParaRPr>
          </a:p>
        </p:txBody>
      </p:sp>
    </p:spTree>
    <p:extLst>
      <p:ext uri="{BB962C8B-B14F-4D97-AF65-F5344CB8AC3E}">
        <p14:creationId xmlns:p14="http://schemas.microsoft.com/office/powerpoint/2010/main" val="15474613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456" y="103031"/>
            <a:ext cx="11706895" cy="6349283"/>
          </a:xfrm>
        </p:spPr>
        <p:txBody>
          <a:bodyPr/>
          <a:lstStyle/>
          <a:p>
            <a:pPr marL="0" lvl="0" indent="0" algn="ctr">
              <a:lnSpc>
                <a:spcPct val="100000"/>
              </a:lnSpc>
              <a:spcBef>
                <a:spcPct val="20000"/>
              </a:spcBef>
              <a:buNone/>
            </a:pPr>
            <a:r>
              <a:rPr lang="en-US" b="1" u="sng" dirty="0">
                <a:solidFill>
                  <a:prstClr val="black"/>
                </a:solidFill>
                <a:cs typeface="Calibri"/>
                <a:sym typeface="Calibri"/>
              </a:rPr>
              <a:t>Sensory evaluation </a:t>
            </a:r>
          </a:p>
          <a:p>
            <a:pPr marL="0" lvl="0" indent="0">
              <a:lnSpc>
                <a:spcPct val="100000"/>
              </a:lnSpc>
              <a:spcBef>
                <a:spcPct val="20000"/>
              </a:spcBef>
              <a:buNone/>
            </a:pPr>
            <a:endParaRPr lang="en-US" sz="2400" u="sng" dirty="0">
              <a:solidFill>
                <a:prstClr val="black"/>
              </a:solidFill>
              <a:cs typeface="Calibri"/>
              <a:sym typeface="Calibri"/>
            </a:endParaRPr>
          </a:p>
          <a:p>
            <a:pPr marL="0" lvl="0" indent="0">
              <a:lnSpc>
                <a:spcPct val="100000"/>
              </a:lnSpc>
              <a:spcBef>
                <a:spcPct val="20000"/>
              </a:spcBef>
              <a:buNone/>
            </a:pPr>
            <a:r>
              <a:rPr lang="en-US" sz="2400" dirty="0">
                <a:solidFill>
                  <a:prstClr val="black"/>
                </a:solidFill>
                <a:cs typeface="Calibri"/>
                <a:sym typeface="Calibri"/>
              </a:rPr>
              <a:t>Five point hedonic scale with seven sensory attributes were evaluated.</a:t>
            </a:r>
          </a:p>
          <a:p>
            <a:pPr marL="342900" lvl="0" indent="-342900">
              <a:lnSpc>
                <a:spcPct val="100000"/>
              </a:lnSpc>
              <a:spcBef>
                <a:spcPct val="20000"/>
              </a:spcBef>
            </a:pPr>
            <a:r>
              <a:rPr lang="en-US" sz="2400" dirty="0">
                <a:solidFill>
                  <a:prstClr val="black"/>
                </a:solidFill>
                <a:cs typeface="Calibri"/>
                <a:sym typeface="Calibri"/>
              </a:rPr>
              <a:t>Texture</a:t>
            </a:r>
          </a:p>
          <a:p>
            <a:pPr marL="342900" lvl="0" indent="-342900">
              <a:lnSpc>
                <a:spcPct val="100000"/>
              </a:lnSpc>
              <a:spcBef>
                <a:spcPct val="20000"/>
              </a:spcBef>
            </a:pPr>
            <a:r>
              <a:rPr lang="en-US" sz="2400" dirty="0">
                <a:solidFill>
                  <a:prstClr val="black"/>
                </a:solidFill>
                <a:cs typeface="Calibri"/>
                <a:sym typeface="Calibri"/>
              </a:rPr>
              <a:t>Tenderness</a:t>
            </a:r>
          </a:p>
          <a:p>
            <a:pPr marL="342900" lvl="0" indent="-342900">
              <a:lnSpc>
                <a:spcPct val="100000"/>
              </a:lnSpc>
              <a:spcBef>
                <a:spcPct val="20000"/>
              </a:spcBef>
            </a:pPr>
            <a:r>
              <a:rPr lang="en-US" sz="2400" dirty="0">
                <a:solidFill>
                  <a:prstClr val="black"/>
                </a:solidFill>
                <a:cs typeface="Calibri"/>
                <a:sym typeface="Calibri"/>
              </a:rPr>
              <a:t>Color</a:t>
            </a:r>
          </a:p>
          <a:p>
            <a:pPr marL="342900" lvl="0" indent="-342900">
              <a:lnSpc>
                <a:spcPct val="100000"/>
              </a:lnSpc>
              <a:spcBef>
                <a:spcPct val="20000"/>
              </a:spcBef>
            </a:pPr>
            <a:r>
              <a:rPr lang="en-US" sz="2400" dirty="0">
                <a:solidFill>
                  <a:prstClr val="black"/>
                </a:solidFill>
                <a:cs typeface="Calibri"/>
                <a:sym typeface="Calibri"/>
              </a:rPr>
              <a:t> Juiciness</a:t>
            </a:r>
          </a:p>
          <a:p>
            <a:pPr marL="342900" lvl="0" indent="-342900">
              <a:lnSpc>
                <a:spcPct val="100000"/>
              </a:lnSpc>
              <a:spcBef>
                <a:spcPct val="20000"/>
              </a:spcBef>
            </a:pPr>
            <a:r>
              <a:rPr lang="en-US" sz="2400" dirty="0">
                <a:solidFill>
                  <a:prstClr val="black"/>
                </a:solidFill>
                <a:cs typeface="Calibri"/>
                <a:sym typeface="Calibri"/>
              </a:rPr>
              <a:t> Flavor</a:t>
            </a:r>
          </a:p>
          <a:p>
            <a:pPr marL="342900" lvl="0" indent="-342900">
              <a:lnSpc>
                <a:spcPct val="100000"/>
              </a:lnSpc>
              <a:spcBef>
                <a:spcPct val="20000"/>
              </a:spcBef>
            </a:pPr>
            <a:r>
              <a:rPr lang="en-US" sz="2400" dirty="0">
                <a:solidFill>
                  <a:prstClr val="black"/>
                </a:solidFill>
                <a:cs typeface="Calibri"/>
                <a:sym typeface="Calibri"/>
              </a:rPr>
              <a:t>Overall acceptability </a:t>
            </a:r>
          </a:p>
          <a:p>
            <a:pPr marL="342900" lvl="0" indent="-342900">
              <a:lnSpc>
                <a:spcPct val="100000"/>
              </a:lnSpc>
              <a:spcBef>
                <a:spcPct val="20000"/>
              </a:spcBef>
            </a:pPr>
            <a:r>
              <a:rPr lang="en-US" sz="2400" dirty="0">
                <a:solidFill>
                  <a:prstClr val="black"/>
                </a:solidFill>
                <a:cs typeface="Calibri"/>
                <a:sym typeface="Calibri"/>
              </a:rPr>
              <a:t>Appearance</a:t>
            </a:r>
          </a:p>
          <a:p>
            <a:pPr marL="0" lvl="0" indent="0">
              <a:lnSpc>
                <a:spcPct val="100000"/>
              </a:lnSpc>
              <a:spcBef>
                <a:spcPct val="20000"/>
              </a:spcBef>
              <a:buNone/>
            </a:pPr>
            <a:r>
              <a:rPr lang="en-US" sz="2400" dirty="0">
                <a:solidFill>
                  <a:prstClr val="black"/>
                </a:solidFill>
                <a:cs typeface="Calibri"/>
                <a:sym typeface="Calibri"/>
              </a:rPr>
              <a:t>Were analyzed by using the five-point hedonic </a:t>
            </a:r>
            <a:r>
              <a:rPr lang="en-US" sz="2400" dirty="0" smtClean="0">
                <a:solidFill>
                  <a:prstClr val="black"/>
                </a:solidFill>
                <a:cs typeface="Calibri"/>
                <a:sym typeface="Calibri"/>
              </a:rPr>
              <a:t>scale </a:t>
            </a:r>
            <a:endParaRPr lang="en-US" sz="2400" dirty="0">
              <a:solidFill>
                <a:prstClr val="black"/>
              </a:solidFill>
              <a:cs typeface="Calibri"/>
              <a:sym typeface="Calibri"/>
            </a:endParaRPr>
          </a:p>
          <a:p>
            <a:pPr marL="0" lvl="0" indent="0">
              <a:lnSpc>
                <a:spcPct val="100000"/>
              </a:lnSpc>
              <a:spcBef>
                <a:spcPct val="20000"/>
              </a:spcBef>
              <a:buNone/>
            </a:pPr>
            <a:r>
              <a:rPr lang="en-US" sz="2400" dirty="0">
                <a:solidFill>
                  <a:prstClr val="black"/>
                </a:solidFill>
                <a:cs typeface="Calibri"/>
                <a:sym typeface="Calibri"/>
              </a:rPr>
              <a:t>(5 = Like extremely, 1= Extremely dislike</a:t>
            </a:r>
            <a:r>
              <a:rPr lang="en-US" sz="2400" dirty="0" smtClean="0">
                <a:solidFill>
                  <a:prstClr val="black"/>
                </a:solidFill>
                <a:cs typeface="Calibri"/>
                <a:sym typeface="Calibri"/>
              </a:rPr>
              <a:t>) with 30 untrained </a:t>
            </a:r>
          </a:p>
          <a:p>
            <a:pPr marL="0" lvl="0" indent="0">
              <a:lnSpc>
                <a:spcPct val="100000"/>
              </a:lnSpc>
              <a:spcBef>
                <a:spcPct val="20000"/>
              </a:spcBef>
              <a:buNone/>
            </a:pPr>
            <a:r>
              <a:rPr lang="en-US" sz="2400" dirty="0" err="1" smtClean="0">
                <a:solidFill>
                  <a:prstClr val="black"/>
                </a:solidFill>
                <a:cs typeface="Calibri"/>
                <a:sym typeface="Calibri"/>
              </a:rPr>
              <a:t>panalists</a:t>
            </a:r>
            <a:r>
              <a:rPr lang="en-US" sz="2400" dirty="0" smtClean="0">
                <a:solidFill>
                  <a:prstClr val="black"/>
                </a:solidFill>
                <a:cs typeface="Calibri"/>
                <a:sym typeface="Calibri"/>
              </a:rPr>
              <a:t> .</a:t>
            </a:r>
            <a:endParaRPr lang="en-US" sz="2400" dirty="0">
              <a:solidFill>
                <a:prstClr val="black"/>
              </a:solidFill>
              <a:cs typeface="Calibri"/>
              <a:sym typeface="Calibri"/>
            </a:endParaRPr>
          </a:p>
          <a:p>
            <a:pPr marL="0" indent="0">
              <a:buNone/>
            </a:pPr>
            <a:endParaRPr lang="en-US" dirty="0"/>
          </a:p>
        </p:txBody>
      </p:sp>
      <p:sp>
        <p:nvSpPr>
          <p:cNvPr id="4" name="Slide Number Placeholder 3"/>
          <p:cNvSpPr>
            <a:spLocks noGrp="1"/>
          </p:cNvSpPr>
          <p:nvPr>
            <p:ph type="sldNum" sz="quarter" idx="12"/>
          </p:nvPr>
        </p:nvSpPr>
        <p:spPr/>
        <p:txBody>
          <a:bodyPr/>
          <a:lstStyle/>
          <a:p>
            <a:fld id="{48FC179B-E1DC-44DF-B0E4-66A8D350C2BE}" type="slidenum">
              <a:rPr lang="en-US" smtClean="0"/>
              <a:t>15</a:t>
            </a:fld>
            <a:endParaRPr lang="en-US"/>
          </a:p>
        </p:txBody>
      </p:sp>
      <p:pic>
        <p:nvPicPr>
          <p:cNvPr id="5" name="Picture 2" descr="C:\Users\USER PC\Documents\IMG-20221109-WA00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7775" y="1896414"/>
            <a:ext cx="314325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0669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425" y="141668"/>
            <a:ext cx="11797048" cy="6284890"/>
          </a:xfrm>
        </p:spPr>
        <p:txBody>
          <a:bodyPr/>
          <a:lstStyle/>
          <a:p>
            <a:pPr marL="0" lvl="0" indent="0" algn="ctr">
              <a:lnSpc>
                <a:spcPct val="100000"/>
              </a:lnSpc>
              <a:spcBef>
                <a:spcPts val="0"/>
              </a:spcBef>
              <a:buNone/>
            </a:pPr>
            <a:r>
              <a:rPr lang="en-US" b="1" dirty="0">
                <a:solidFill>
                  <a:prstClr val="black"/>
                </a:solidFill>
                <a:cs typeface="Times New Roman" pitchFamily="18" charset="0"/>
                <a:sym typeface="Calibri"/>
              </a:rPr>
              <a:t>Data Analysis</a:t>
            </a:r>
          </a:p>
          <a:p>
            <a:pPr marL="342900" lvl="0" indent="-342900">
              <a:lnSpc>
                <a:spcPct val="100000"/>
              </a:lnSpc>
              <a:spcBef>
                <a:spcPct val="20000"/>
              </a:spcBef>
            </a:pPr>
            <a:endParaRPr lang="en-US" sz="2400" dirty="0">
              <a:solidFill>
                <a:prstClr val="black"/>
              </a:solidFill>
              <a:cs typeface="Calibri"/>
              <a:sym typeface="Calibri"/>
            </a:endParaRPr>
          </a:p>
          <a:p>
            <a:pPr marL="342900" lvl="0" indent="-342900">
              <a:lnSpc>
                <a:spcPct val="100000"/>
              </a:lnSpc>
              <a:spcBef>
                <a:spcPct val="20000"/>
              </a:spcBef>
            </a:pPr>
            <a:endParaRPr lang="en-US" sz="2400" dirty="0">
              <a:solidFill>
                <a:prstClr val="black"/>
              </a:solidFill>
              <a:cs typeface="Calibri"/>
              <a:sym typeface="Calibri"/>
            </a:endParaRPr>
          </a:p>
          <a:p>
            <a:pPr marL="342900" lvl="0" indent="-342900">
              <a:lnSpc>
                <a:spcPct val="100000"/>
              </a:lnSpc>
              <a:spcBef>
                <a:spcPct val="20000"/>
              </a:spcBef>
            </a:pPr>
            <a:r>
              <a:rPr lang="en-US" sz="2400" dirty="0">
                <a:solidFill>
                  <a:prstClr val="black"/>
                </a:solidFill>
                <a:cs typeface="Calibri"/>
                <a:sym typeface="Calibri"/>
              </a:rPr>
              <a:t>One way analysis of variance (ANOVA) in  SAS  9.0 version</a:t>
            </a:r>
          </a:p>
          <a:p>
            <a:pPr marL="342900" lvl="0" indent="-342900">
              <a:lnSpc>
                <a:spcPct val="100000"/>
              </a:lnSpc>
              <a:spcBef>
                <a:spcPct val="20000"/>
              </a:spcBef>
            </a:pPr>
            <a:r>
              <a:rPr lang="en-US" sz="2400" dirty="0">
                <a:solidFill>
                  <a:prstClr val="black"/>
                </a:solidFill>
                <a:cs typeface="Calibri"/>
                <a:sym typeface="Calibri"/>
              </a:rPr>
              <a:t>Mean separation –</a:t>
            </a:r>
            <a:r>
              <a:rPr lang="en-US" sz="2400" dirty="0" err="1">
                <a:solidFill>
                  <a:prstClr val="black"/>
                </a:solidFill>
                <a:cs typeface="Calibri"/>
                <a:sym typeface="Calibri"/>
              </a:rPr>
              <a:t>Tukey</a:t>
            </a:r>
            <a:r>
              <a:rPr lang="en-US" sz="2400" dirty="0">
                <a:solidFill>
                  <a:prstClr val="black"/>
                </a:solidFill>
                <a:cs typeface="Calibri"/>
                <a:sym typeface="Calibri"/>
              </a:rPr>
              <a:t> test (ANOVA) at p</a:t>
            </a:r>
            <a:r>
              <a:rPr lang="en-US" sz="2400" dirty="0">
                <a:solidFill>
                  <a:prstClr val="black"/>
                </a:solidFill>
                <a:latin typeface="Yu Gothic UI Semibold"/>
                <a:ea typeface="Yu Gothic UI Semibold"/>
                <a:cs typeface="Calibri"/>
                <a:sym typeface="Calibri"/>
              </a:rPr>
              <a:t>&lt;</a:t>
            </a:r>
            <a:r>
              <a:rPr lang="en-US" sz="2400" dirty="0">
                <a:solidFill>
                  <a:prstClr val="black"/>
                </a:solidFill>
                <a:latin typeface="Times New Roman" pitchFamily="18" charset="0"/>
                <a:ea typeface="Yu Gothic UI Semibold"/>
                <a:cs typeface="Times New Roman" pitchFamily="18" charset="0"/>
                <a:sym typeface="Calibri"/>
              </a:rPr>
              <a:t>0.05</a:t>
            </a:r>
          </a:p>
          <a:p>
            <a:pPr marL="342900" lvl="0" indent="-342900">
              <a:lnSpc>
                <a:spcPct val="100000"/>
              </a:lnSpc>
              <a:spcBef>
                <a:spcPct val="20000"/>
              </a:spcBef>
            </a:pPr>
            <a:r>
              <a:rPr lang="en-US" sz="2400" dirty="0">
                <a:solidFill>
                  <a:prstClr val="black"/>
                </a:solidFill>
                <a:ea typeface="Yu Gothic UI Semibold"/>
                <a:cs typeface="Times New Roman" pitchFamily="18" charset="0"/>
                <a:sym typeface="Calibri"/>
              </a:rPr>
              <a:t>Sensory evaluation – Friedman test (SPSS)</a:t>
            </a:r>
          </a:p>
          <a:p>
            <a:pPr marL="342900" lvl="0" indent="-342900">
              <a:lnSpc>
                <a:spcPct val="100000"/>
              </a:lnSpc>
              <a:spcBef>
                <a:spcPct val="20000"/>
              </a:spcBef>
            </a:pPr>
            <a:r>
              <a:rPr lang="en-US" sz="2400" dirty="0">
                <a:solidFill>
                  <a:prstClr val="black"/>
                </a:solidFill>
                <a:cs typeface="Times New Roman" pitchFamily="18" charset="0"/>
                <a:sym typeface="Calibri"/>
              </a:rPr>
              <a:t>Graphically illustration of the data were done by Microsoft Excel package</a:t>
            </a:r>
          </a:p>
          <a:p>
            <a:endParaRPr lang="en-US" dirty="0"/>
          </a:p>
        </p:txBody>
      </p:sp>
      <p:sp>
        <p:nvSpPr>
          <p:cNvPr id="4" name="Slide Number Placeholder 3"/>
          <p:cNvSpPr>
            <a:spLocks noGrp="1"/>
          </p:cNvSpPr>
          <p:nvPr>
            <p:ph type="sldNum" sz="quarter" idx="12"/>
          </p:nvPr>
        </p:nvSpPr>
        <p:spPr/>
        <p:txBody>
          <a:bodyPr/>
          <a:lstStyle/>
          <a:p>
            <a:fld id="{48FC179B-E1DC-44DF-B0E4-66A8D350C2BE}" type="slidenum">
              <a:rPr lang="en-US" smtClean="0"/>
              <a:t>16</a:t>
            </a:fld>
            <a:endParaRPr lang="en-US"/>
          </a:p>
        </p:txBody>
      </p:sp>
    </p:spTree>
    <p:extLst>
      <p:ext uri="{BB962C8B-B14F-4D97-AF65-F5344CB8AC3E}">
        <p14:creationId xmlns:p14="http://schemas.microsoft.com/office/powerpoint/2010/main" val="29299710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66AA2D-EB97-F029-43DF-78A997A7827F}"/>
              </a:ext>
            </a:extLst>
          </p:cNvPr>
          <p:cNvSpPr>
            <a:spLocks noGrp="1"/>
          </p:cNvSpPr>
          <p:nvPr>
            <p:ph type="title"/>
          </p:nvPr>
        </p:nvSpPr>
        <p:spPr>
          <a:xfrm>
            <a:off x="2047741" y="107548"/>
            <a:ext cx="10027276" cy="755338"/>
          </a:xfrm>
        </p:spPr>
        <p:txBody>
          <a:bodyPr>
            <a:normAutofit/>
          </a:bodyPr>
          <a:lstStyle/>
          <a:p>
            <a:pPr algn="ctr"/>
            <a:r>
              <a:rPr lang="en-US" sz="4400" u="sng" dirty="0">
                <a:latin typeface="+mn-lt"/>
              </a:rPr>
              <a:t>Results and Discussion</a:t>
            </a:r>
          </a:p>
        </p:txBody>
      </p:sp>
      <p:sp>
        <p:nvSpPr>
          <p:cNvPr id="4" name="Slide Number Placeholder 3">
            <a:extLst>
              <a:ext uri="{FF2B5EF4-FFF2-40B4-BE49-F238E27FC236}">
                <a16:creationId xmlns="" xmlns:a16="http://schemas.microsoft.com/office/drawing/2014/main" id="{C7CA4BE0-3BD5-3B8C-61F4-12E8D4FDDB15}"/>
              </a:ext>
            </a:extLst>
          </p:cNvPr>
          <p:cNvSpPr>
            <a:spLocks noGrp="1"/>
          </p:cNvSpPr>
          <p:nvPr>
            <p:ph type="sldNum" sz="quarter" idx="12"/>
          </p:nvPr>
        </p:nvSpPr>
        <p:spPr>
          <a:xfrm>
            <a:off x="9338569" y="6492875"/>
            <a:ext cx="2743200" cy="365125"/>
          </a:xfrm>
        </p:spPr>
        <p:txBody>
          <a:bodyPr/>
          <a:lstStyle/>
          <a:p>
            <a:fld id="{48FC179B-E1DC-44DF-B0E4-66A8D350C2BE}" type="slidenum">
              <a:rPr lang="en-US" smtClean="0"/>
              <a:t>17</a:t>
            </a:fld>
            <a:endParaRPr lang="en-US"/>
          </a:p>
        </p:txBody>
      </p:sp>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265552932"/>
                  </p:ext>
                </p:extLst>
              </p:nvPr>
            </p:nvGraphicFramePr>
            <p:xfrm>
              <a:off x="496709" y="1648496"/>
              <a:ext cx="11442006" cy="3444438"/>
            </p:xfrm>
            <a:graphic>
              <a:graphicData uri="http://schemas.openxmlformats.org/drawingml/2006/table">
                <a:tbl>
                  <a:tblPr/>
                  <a:tblGrid>
                    <a:gridCol w="11442006"/>
                  </a:tblGrid>
                  <a:tr h="555584">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marL="0" marR="0">
                            <a:lnSpc>
                              <a:spcPct val="115000"/>
                            </a:lnSpc>
                            <a:spcBef>
                              <a:spcPts val="0"/>
                            </a:spcBef>
                            <a:spcAft>
                              <a:spcPts val="1000"/>
                            </a:spcAft>
                          </a:pPr>
                          <a:r>
                            <a:rPr lang="en-US" sz="1800" dirty="0">
                              <a:effectLst/>
                              <a:latin typeface="+mn-lt"/>
                              <a:ea typeface="Calibri"/>
                              <a:cs typeface="Latha"/>
                            </a:rPr>
                            <a:t>Treatment     </a:t>
                          </a:r>
                          <a:r>
                            <a:rPr lang="en-US" sz="1800" dirty="0" smtClean="0">
                              <a:effectLst/>
                              <a:latin typeface="+mn-lt"/>
                              <a:ea typeface="Calibri"/>
                              <a:cs typeface="Latha"/>
                            </a:rPr>
                            <a:t>   Moisture </a:t>
                          </a:r>
                          <a:r>
                            <a:rPr lang="en-US" sz="1800" dirty="0">
                              <a:effectLst/>
                              <a:latin typeface="+mn-lt"/>
                              <a:ea typeface="Calibri"/>
                              <a:cs typeface="Latha"/>
                            </a:rPr>
                            <a:t>(%)    </a:t>
                          </a:r>
                          <a:r>
                            <a:rPr lang="en-US" sz="1800" dirty="0" smtClean="0">
                              <a:effectLst/>
                              <a:latin typeface="+mn-lt"/>
                              <a:ea typeface="Calibri"/>
                              <a:cs typeface="Latha"/>
                            </a:rPr>
                            <a:t>      crude Protein </a:t>
                          </a:r>
                          <a:r>
                            <a:rPr lang="en-US" sz="1800" dirty="0">
                              <a:effectLst/>
                              <a:latin typeface="+mn-lt"/>
                              <a:ea typeface="Calibri"/>
                              <a:cs typeface="Latha"/>
                            </a:rPr>
                            <a:t>(%)        </a:t>
                          </a:r>
                          <a:r>
                            <a:rPr lang="en-US" sz="1800" dirty="0" smtClean="0">
                              <a:effectLst/>
                              <a:latin typeface="+mn-lt"/>
                              <a:ea typeface="Calibri"/>
                              <a:cs typeface="Latha"/>
                            </a:rPr>
                            <a:t>crude </a:t>
                          </a:r>
                          <a:r>
                            <a:rPr lang="en-US" sz="1800" dirty="0">
                              <a:effectLst/>
                              <a:latin typeface="+mn-lt"/>
                              <a:ea typeface="Calibri"/>
                              <a:cs typeface="Latha"/>
                            </a:rPr>
                            <a:t>Fat (%)               </a:t>
                          </a:r>
                          <a:r>
                            <a:rPr lang="en-US" sz="1800" dirty="0" smtClean="0">
                              <a:effectLst/>
                              <a:latin typeface="+mn-lt"/>
                              <a:ea typeface="Calibri"/>
                              <a:cs typeface="Latha"/>
                            </a:rPr>
                            <a:t>    </a:t>
                          </a:r>
                          <a:r>
                            <a:rPr lang="en-US" sz="1800" dirty="0">
                              <a:effectLst/>
                              <a:latin typeface="+mn-lt"/>
                              <a:ea typeface="Calibri"/>
                              <a:cs typeface="Latha"/>
                            </a:rPr>
                            <a:t>Ash (%)                 </a:t>
                          </a:r>
                          <a:r>
                            <a:rPr lang="en-US" sz="1800" dirty="0" smtClean="0">
                              <a:effectLst/>
                              <a:latin typeface="+mn-lt"/>
                              <a:ea typeface="Calibri"/>
                              <a:cs typeface="Latha"/>
                            </a:rPr>
                            <a:t>crude Fiber </a:t>
                          </a:r>
                          <a:r>
                            <a:rPr lang="en-US" sz="1800" dirty="0">
                              <a:effectLst/>
                              <a:latin typeface="+mn-lt"/>
                              <a:ea typeface="Calibri"/>
                              <a:cs typeface="Latha"/>
                            </a:rPr>
                            <a:t>(%)</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888854">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marL="0" marR="0">
                            <a:lnSpc>
                              <a:spcPct val="115000"/>
                            </a:lnSpc>
                            <a:spcBef>
                              <a:spcPts val="0"/>
                            </a:spcBef>
                            <a:spcAft>
                              <a:spcPts val="1000"/>
                            </a:spcAft>
                          </a:pPr>
                          <a:r>
                            <a:rPr lang="en-US" sz="1800" dirty="0" smtClean="0">
                              <a:effectLst/>
                              <a:latin typeface="+mn-lt"/>
                              <a:ea typeface="Calibri"/>
                              <a:cs typeface="Latha"/>
                            </a:rPr>
                            <a:t>ISP                   52.276</a:t>
                          </a:r>
                          <a14:m>
                            <m:oMath xmlns:m="http://schemas.openxmlformats.org/officeDocument/2006/math">
                              <m:r>
                                <a:rPr lang="en-US" sz="1800" i="1">
                                  <a:effectLst/>
                                  <a:latin typeface="Cambria Math"/>
                                  <a:ea typeface="Calibri"/>
                                  <a:cs typeface="Times New Roman"/>
                                </a:rPr>
                                <m:t>±0.390</m:t>
                              </m:r>
                            </m:oMath>
                          </a14:m>
                          <a:r>
                            <a:rPr lang="en-US" sz="1800" baseline="30000" dirty="0">
                              <a:effectLst/>
                              <a:latin typeface="+mn-lt"/>
                              <a:ea typeface="Times New Roman"/>
                              <a:cs typeface="Latha"/>
                            </a:rPr>
                            <a:t>a</a:t>
                          </a:r>
                          <a:r>
                            <a:rPr lang="en-US" sz="1800" dirty="0">
                              <a:effectLst/>
                              <a:latin typeface="+mn-lt"/>
                              <a:ea typeface="Times New Roman"/>
                              <a:cs typeface="Latha"/>
                            </a:rPr>
                            <a:t>     </a:t>
                          </a:r>
                          <a:r>
                            <a:rPr lang="en-US" sz="1800" dirty="0" smtClean="0">
                              <a:effectLst/>
                              <a:latin typeface="+mn-lt"/>
                              <a:ea typeface="Times New Roman"/>
                              <a:cs typeface="Latha"/>
                            </a:rPr>
                            <a:t>  </a:t>
                          </a:r>
                          <a:r>
                            <a:rPr lang="en-US" sz="1800" b="1" dirty="0" smtClean="0">
                              <a:solidFill>
                                <a:srgbClr val="FF0000"/>
                              </a:solidFill>
                              <a:effectLst/>
                              <a:latin typeface="+mn-lt"/>
                              <a:ea typeface="Times New Roman"/>
                              <a:cs typeface="Latha"/>
                            </a:rPr>
                            <a:t>19.270</a:t>
                          </a:r>
                          <a14:m>
                            <m:oMath xmlns:m="http://schemas.openxmlformats.org/officeDocument/2006/math">
                              <m:r>
                                <a:rPr lang="en-US" sz="1800" b="1" i="1">
                                  <a:solidFill>
                                    <a:srgbClr val="FF0000"/>
                                  </a:solidFill>
                                  <a:effectLst/>
                                  <a:latin typeface="Cambria Math"/>
                                  <a:ea typeface="Times New Roman"/>
                                  <a:cs typeface="Times New Roman"/>
                                </a:rPr>
                                <m:t>±</m:t>
                              </m:r>
                              <m:r>
                                <a:rPr lang="en-US" sz="1800" b="1" i="1">
                                  <a:solidFill>
                                    <a:srgbClr val="FF0000"/>
                                  </a:solidFill>
                                  <a:effectLst/>
                                  <a:latin typeface="Cambria Math"/>
                                  <a:ea typeface="Times New Roman"/>
                                  <a:cs typeface="Times New Roman"/>
                                </a:rPr>
                                <m:t>𝟎</m:t>
                              </m:r>
                              <m:r>
                                <a:rPr lang="en-US" sz="1800" b="1" i="1">
                                  <a:solidFill>
                                    <a:srgbClr val="FF0000"/>
                                  </a:solidFill>
                                  <a:effectLst/>
                                  <a:latin typeface="Cambria Math"/>
                                  <a:ea typeface="Times New Roman"/>
                                  <a:cs typeface="Times New Roman"/>
                                </a:rPr>
                                <m:t>.</m:t>
                              </m:r>
                              <m:r>
                                <a:rPr lang="en-US" sz="1800" b="1" i="1">
                                  <a:solidFill>
                                    <a:srgbClr val="FF0000"/>
                                  </a:solidFill>
                                  <a:effectLst/>
                                  <a:latin typeface="Cambria Math"/>
                                  <a:ea typeface="Times New Roman"/>
                                  <a:cs typeface="Times New Roman"/>
                                </a:rPr>
                                <m:t>𝟓𝟓𝟏</m:t>
                              </m:r>
                            </m:oMath>
                          </a14:m>
                          <a:r>
                            <a:rPr lang="en-US" sz="1800" b="1" baseline="30000" dirty="0">
                              <a:solidFill>
                                <a:srgbClr val="FF0000"/>
                              </a:solidFill>
                              <a:effectLst/>
                              <a:latin typeface="+mn-lt"/>
                              <a:ea typeface="Times New Roman"/>
                              <a:cs typeface="Latha"/>
                            </a:rPr>
                            <a:t>a</a:t>
                          </a:r>
                          <a:r>
                            <a:rPr lang="en-US" sz="1800" dirty="0">
                              <a:solidFill>
                                <a:srgbClr val="FF0000"/>
                              </a:solidFill>
                              <a:effectLst/>
                              <a:latin typeface="+mn-lt"/>
                              <a:ea typeface="Times New Roman"/>
                              <a:cs typeface="Latha"/>
                            </a:rPr>
                            <a:t>      </a:t>
                          </a:r>
                          <a:r>
                            <a:rPr lang="en-US" sz="1800" dirty="0" smtClean="0">
                              <a:solidFill>
                                <a:srgbClr val="FF0000"/>
                              </a:solidFill>
                              <a:effectLst/>
                              <a:latin typeface="+mn-lt"/>
                              <a:ea typeface="Times New Roman"/>
                              <a:cs typeface="Latha"/>
                            </a:rPr>
                            <a:t>  </a:t>
                          </a:r>
                          <a:r>
                            <a:rPr lang="en-US" sz="1800" dirty="0">
                              <a:effectLst/>
                              <a:latin typeface="+mn-lt"/>
                              <a:ea typeface="Times New Roman"/>
                              <a:cs typeface="Latha"/>
                            </a:rPr>
                            <a:t>21.860</a:t>
                          </a:r>
                          <a14:m>
                            <m:oMath xmlns:m="http://schemas.openxmlformats.org/officeDocument/2006/math">
                              <m:r>
                                <a:rPr lang="en-US" sz="1800" i="1">
                                  <a:effectLst/>
                                  <a:latin typeface="Cambria Math"/>
                                  <a:ea typeface="Times New Roman"/>
                                  <a:cs typeface="Times New Roman"/>
                                </a:rPr>
                                <m:t>±0.941</m:t>
                              </m:r>
                            </m:oMath>
                          </a14:m>
                          <a:r>
                            <a:rPr lang="en-US" sz="1800" baseline="30000" dirty="0" err="1">
                              <a:effectLst/>
                              <a:latin typeface="+mn-lt"/>
                              <a:ea typeface="Times New Roman"/>
                              <a:cs typeface="Latha"/>
                            </a:rPr>
                            <a:t>ab</a:t>
                          </a:r>
                          <a:r>
                            <a:rPr lang="en-US" sz="1800" dirty="0">
                              <a:effectLst/>
                              <a:latin typeface="+mn-lt"/>
                              <a:ea typeface="Times New Roman"/>
                              <a:cs typeface="Latha"/>
                            </a:rPr>
                            <a:t>    </a:t>
                          </a:r>
                          <a:r>
                            <a:rPr lang="en-US" sz="1800" dirty="0" smtClean="0">
                              <a:effectLst/>
                              <a:latin typeface="+mn-lt"/>
                              <a:ea typeface="Times New Roman"/>
                              <a:cs typeface="Latha"/>
                            </a:rPr>
                            <a:t>       </a:t>
                          </a:r>
                          <a:r>
                            <a:rPr lang="en-US" sz="1800" dirty="0">
                              <a:effectLst/>
                              <a:latin typeface="+mn-lt"/>
                              <a:ea typeface="Times New Roman"/>
                              <a:cs typeface="Latha"/>
                            </a:rPr>
                            <a:t>2.838</a:t>
                          </a:r>
                          <a14:m>
                            <m:oMath xmlns:m="http://schemas.openxmlformats.org/officeDocument/2006/math">
                              <m:r>
                                <a:rPr lang="en-US" sz="1800" i="1">
                                  <a:effectLst/>
                                  <a:latin typeface="Cambria Math"/>
                                  <a:ea typeface="Times New Roman"/>
                                  <a:cs typeface="Times New Roman"/>
                                </a:rPr>
                                <m:t>±0.079</m:t>
                              </m:r>
                            </m:oMath>
                          </a14:m>
                          <a:r>
                            <a:rPr lang="en-US" sz="1800" baseline="30000" dirty="0">
                              <a:effectLst/>
                              <a:latin typeface="+mn-lt"/>
                              <a:ea typeface="Times New Roman"/>
                              <a:cs typeface="Latha"/>
                            </a:rPr>
                            <a:t>a</a:t>
                          </a:r>
                          <a:r>
                            <a:rPr lang="en-US" sz="1800" dirty="0">
                              <a:effectLst/>
                              <a:latin typeface="+mn-lt"/>
                              <a:ea typeface="Times New Roman"/>
                              <a:cs typeface="Latha"/>
                            </a:rPr>
                            <a:t>        </a:t>
                          </a:r>
                          <a:r>
                            <a:rPr lang="en-US" sz="1800" dirty="0" smtClean="0">
                              <a:effectLst/>
                              <a:latin typeface="+mn-lt"/>
                              <a:ea typeface="Times New Roman"/>
                              <a:cs typeface="Latha"/>
                            </a:rPr>
                            <a:t>  </a:t>
                          </a:r>
                          <a:r>
                            <a:rPr lang="en-US" sz="1800" dirty="0" smtClean="0">
                              <a:solidFill>
                                <a:srgbClr val="000000"/>
                              </a:solidFill>
                              <a:effectLst/>
                              <a:latin typeface="Calibri"/>
                              <a:ea typeface="Times New Roman"/>
                              <a:cs typeface="Latha"/>
                            </a:rPr>
                            <a:t>0.0010</a:t>
                          </a:r>
                          <a14:m>
                            <m:oMath xmlns:m="http://schemas.openxmlformats.org/officeDocument/2006/math">
                              <m:r>
                                <a:rPr lang="en-US" sz="1800" i="1">
                                  <a:solidFill>
                                    <a:srgbClr val="000000"/>
                                  </a:solidFill>
                                  <a:effectLst/>
                                  <a:latin typeface="Cambria Math"/>
                                  <a:ea typeface="Times New Roman"/>
                                </a:rPr>
                                <m:t>±</m:t>
                              </m:r>
                              <m:r>
                                <a:rPr lang="en-US" sz="1800" i="1">
                                  <a:solidFill>
                                    <a:srgbClr val="000000"/>
                                  </a:solidFill>
                                  <a:effectLst/>
                                  <a:latin typeface="Cambria Math"/>
                                  <a:ea typeface="Times New Roman"/>
                                  <a:cs typeface="Times New Roman"/>
                                </a:rPr>
                                <m:t>0.002</m:t>
                              </m:r>
                            </m:oMath>
                          </a14:m>
                          <a:r>
                            <a:rPr lang="en-US" sz="1800" baseline="30000" dirty="0">
                              <a:solidFill>
                                <a:srgbClr val="000000"/>
                              </a:solidFill>
                              <a:effectLst/>
                              <a:latin typeface="Calibri"/>
                              <a:ea typeface="Times New Roman"/>
                              <a:cs typeface="Latha"/>
                            </a:rPr>
                            <a:t>c</a:t>
                          </a:r>
                          <a:endParaRPr lang="en-US" sz="1800" dirty="0">
                            <a:effectLst/>
                            <a:latin typeface="+mn-lt"/>
                            <a:ea typeface="Calibri"/>
                            <a:cs typeface="Latha"/>
                          </a:endParaRPr>
                        </a:p>
                        <a:p>
                          <a:pPr marL="0" marR="0">
                            <a:lnSpc>
                              <a:spcPct val="115000"/>
                            </a:lnSpc>
                            <a:spcBef>
                              <a:spcPts val="0"/>
                            </a:spcBef>
                            <a:spcAft>
                              <a:spcPts val="1000"/>
                            </a:spcAft>
                          </a:pPr>
                          <a:r>
                            <a:rPr lang="en-US" sz="1800" dirty="0">
                              <a:effectLst/>
                              <a:latin typeface="+mn-lt"/>
                              <a:ea typeface="Calibri"/>
                              <a:cs typeface="Latha"/>
                            </a:rPr>
                            <a:t>3% MBF   </a:t>
                          </a:r>
                          <a:r>
                            <a:rPr lang="en-US" sz="1800" dirty="0" smtClean="0">
                              <a:effectLst/>
                              <a:latin typeface="+mn-lt"/>
                              <a:ea typeface="Calibri"/>
                              <a:cs typeface="Latha"/>
                            </a:rPr>
                            <a:t>       </a:t>
                          </a:r>
                          <a:r>
                            <a:rPr lang="en-US" sz="1800" dirty="0">
                              <a:effectLst/>
                              <a:latin typeface="+mn-lt"/>
                              <a:ea typeface="Calibri"/>
                              <a:cs typeface="Latha"/>
                            </a:rPr>
                            <a:t>53.656</a:t>
                          </a:r>
                          <a14:m>
                            <m:oMath xmlns:m="http://schemas.openxmlformats.org/officeDocument/2006/math">
                              <m:r>
                                <a:rPr lang="en-US" sz="1800" i="1">
                                  <a:effectLst/>
                                  <a:latin typeface="Cambria Math"/>
                                  <a:ea typeface="Calibri"/>
                                  <a:cs typeface="Times New Roman"/>
                                </a:rPr>
                                <m:t>±5.140</m:t>
                              </m:r>
                            </m:oMath>
                          </a14:m>
                          <a:r>
                            <a:rPr lang="en-US" sz="1800" baseline="30000" dirty="0">
                              <a:effectLst/>
                              <a:latin typeface="+mn-lt"/>
                              <a:ea typeface="Times New Roman"/>
                              <a:cs typeface="Latha"/>
                            </a:rPr>
                            <a:t>a</a:t>
                          </a:r>
                          <a:r>
                            <a:rPr lang="en-US" sz="1800" dirty="0">
                              <a:effectLst/>
                              <a:latin typeface="+mn-lt"/>
                              <a:ea typeface="Times New Roman"/>
                              <a:cs typeface="Latha"/>
                            </a:rPr>
                            <a:t>    </a:t>
                          </a:r>
                          <a:r>
                            <a:rPr lang="en-US" sz="1800" dirty="0" smtClean="0">
                              <a:effectLst/>
                              <a:latin typeface="+mn-lt"/>
                              <a:ea typeface="Times New Roman"/>
                              <a:cs typeface="Latha"/>
                            </a:rPr>
                            <a:t>   </a:t>
                          </a:r>
                          <a:r>
                            <a:rPr lang="en-US" sz="1800" dirty="0" smtClean="0">
                              <a:solidFill>
                                <a:srgbClr val="000000"/>
                              </a:solidFill>
                              <a:effectLst/>
                              <a:latin typeface="Calibri"/>
                              <a:ea typeface="Times New Roman"/>
                              <a:cs typeface="Latha"/>
                            </a:rPr>
                            <a:t>16.564</a:t>
                          </a:r>
                          <a14:m>
                            <m:oMath xmlns:m="http://schemas.openxmlformats.org/officeDocument/2006/math">
                              <m:r>
                                <a:rPr lang="en-US" sz="1800" i="1">
                                  <a:solidFill>
                                    <a:srgbClr val="000000"/>
                                  </a:solidFill>
                                  <a:effectLst/>
                                  <a:latin typeface="Cambria Math"/>
                                  <a:ea typeface="Times New Roman"/>
                                </a:rPr>
                                <m:t>±</m:t>
                              </m:r>
                              <m:r>
                                <a:rPr lang="en-US" sz="1800" i="1">
                                  <a:solidFill>
                                    <a:srgbClr val="000000"/>
                                  </a:solidFill>
                                  <a:effectLst/>
                                  <a:latin typeface="Cambria Math"/>
                                  <a:ea typeface="Times New Roman"/>
                                  <a:cs typeface="Times New Roman"/>
                                </a:rPr>
                                <m:t>0.070</m:t>
                              </m:r>
                            </m:oMath>
                          </a14:m>
                          <a:r>
                            <a:rPr lang="en-US" sz="1800" baseline="30000" dirty="0">
                              <a:solidFill>
                                <a:srgbClr val="000000"/>
                              </a:solidFill>
                              <a:effectLst/>
                              <a:latin typeface="Calibri"/>
                              <a:ea typeface="Times New Roman"/>
                              <a:cs typeface="Latha"/>
                            </a:rPr>
                            <a:t> b</a:t>
                          </a:r>
                          <a:r>
                            <a:rPr lang="en-US" sz="1800" dirty="0">
                              <a:solidFill>
                                <a:srgbClr val="000000"/>
                              </a:solidFill>
                              <a:effectLst/>
                              <a:latin typeface="Calibri"/>
                              <a:ea typeface="Times New Roman"/>
                              <a:cs typeface="Latha"/>
                            </a:rPr>
                            <a:t> </a:t>
                          </a:r>
                          <a:r>
                            <a:rPr lang="en-US" sz="1800" dirty="0" smtClean="0">
                              <a:effectLst/>
                              <a:latin typeface="+mn-lt"/>
                              <a:ea typeface="Times New Roman"/>
                              <a:cs typeface="Latha"/>
                            </a:rPr>
                            <a:t>        </a:t>
                          </a:r>
                          <a:r>
                            <a:rPr lang="en-US" sz="1800" dirty="0">
                              <a:effectLst/>
                              <a:latin typeface="+mn-lt"/>
                              <a:ea typeface="Times New Roman"/>
                              <a:cs typeface="Latha"/>
                            </a:rPr>
                            <a:t>19.450</a:t>
                          </a:r>
                          <a14:m>
                            <m:oMath xmlns:m="http://schemas.openxmlformats.org/officeDocument/2006/math">
                              <m:r>
                                <a:rPr lang="en-US" sz="1800" i="1">
                                  <a:effectLst/>
                                  <a:latin typeface="Cambria Math"/>
                                  <a:ea typeface="Times New Roman"/>
                                  <a:cs typeface="Times New Roman"/>
                                </a:rPr>
                                <m:t>±</m:t>
                              </m:r>
                              <m:r>
                                <a:rPr lang="en-US" sz="1800">
                                  <a:effectLst/>
                                  <a:latin typeface="Cambria Math"/>
                                  <a:ea typeface="Times New Roman"/>
                                  <a:cs typeface="Times New Roman"/>
                                </a:rPr>
                                <m:t>0.475</m:t>
                              </m:r>
                            </m:oMath>
                          </a14:m>
                          <a:r>
                            <a:rPr lang="en-US" sz="1800" baseline="30000" dirty="0">
                              <a:effectLst/>
                              <a:latin typeface="+mn-lt"/>
                              <a:ea typeface="Times New Roman"/>
                              <a:cs typeface="Latha"/>
                            </a:rPr>
                            <a:t>c </a:t>
                          </a:r>
                          <a:r>
                            <a:rPr lang="en-US" sz="1800" dirty="0">
                              <a:effectLst/>
                              <a:latin typeface="+mn-lt"/>
                              <a:ea typeface="Times New Roman"/>
                              <a:cs typeface="Latha"/>
                            </a:rPr>
                            <a:t>     </a:t>
                          </a:r>
                          <a:r>
                            <a:rPr lang="en-US" sz="1800" dirty="0" smtClean="0">
                              <a:effectLst/>
                              <a:latin typeface="+mn-lt"/>
                              <a:ea typeface="Times New Roman"/>
                              <a:cs typeface="Latha"/>
                            </a:rPr>
                            <a:t>       </a:t>
                          </a:r>
                          <a:r>
                            <a:rPr lang="en-US" sz="1800" dirty="0">
                              <a:effectLst/>
                              <a:latin typeface="+mn-lt"/>
                              <a:ea typeface="Times New Roman"/>
                              <a:cs typeface="Latha"/>
                            </a:rPr>
                            <a:t>2.839</a:t>
                          </a:r>
                          <a14:m>
                            <m:oMath xmlns:m="http://schemas.openxmlformats.org/officeDocument/2006/math">
                              <m:r>
                                <a:rPr lang="en-US" sz="1800" i="1">
                                  <a:effectLst/>
                                  <a:latin typeface="Cambria Math"/>
                                  <a:ea typeface="Times New Roman"/>
                                  <a:cs typeface="Times New Roman"/>
                                </a:rPr>
                                <m:t>±0.551</m:t>
                              </m:r>
                            </m:oMath>
                          </a14:m>
                          <a:r>
                            <a:rPr lang="en-US" sz="1800" baseline="30000" dirty="0">
                              <a:effectLst/>
                              <a:latin typeface="+mn-lt"/>
                              <a:ea typeface="Times New Roman"/>
                              <a:cs typeface="Latha"/>
                            </a:rPr>
                            <a:t>a</a:t>
                          </a:r>
                          <a:r>
                            <a:rPr lang="en-US" sz="1800" dirty="0">
                              <a:effectLst/>
                              <a:latin typeface="+mn-lt"/>
                              <a:ea typeface="Times New Roman"/>
                              <a:cs typeface="Latha"/>
                            </a:rPr>
                            <a:t>        </a:t>
                          </a:r>
                          <a:r>
                            <a:rPr lang="en-US" sz="1800" dirty="0" smtClean="0">
                              <a:effectLst/>
                              <a:latin typeface="+mn-lt"/>
                              <a:ea typeface="Times New Roman"/>
                              <a:cs typeface="Latha"/>
                            </a:rPr>
                            <a:t>  </a:t>
                          </a:r>
                          <a:r>
                            <a:rPr lang="en-US" sz="1800" b="1" dirty="0" smtClean="0">
                              <a:solidFill>
                                <a:srgbClr val="FF0000"/>
                              </a:solidFill>
                              <a:effectLst/>
                              <a:latin typeface="Calibri"/>
                              <a:ea typeface="Times New Roman"/>
                              <a:cs typeface="Latha"/>
                            </a:rPr>
                            <a:t>0.022</a:t>
                          </a:r>
                          <a14:m>
                            <m:oMath xmlns:m="http://schemas.openxmlformats.org/officeDocument/2006/math">
                              <m:r>
                                <a:rPr lang="en-US" sz="1800" b="1" i="1">
                                  <a:solidFill>
                                    <a:srgbClr val="FF0000"/>
                                  </a:solidFill>
                                  <a:effectLst/>
                                  <a:latin typeface="Cambria Math"/>
                                  <a:ea typeface="Times New Roman"/>
                                </a:rPr>
                                <m:t>±</m:t>
                              </m:r>
                              <m:r>
                                <a:rPr lang="en-US" sz="1800" b="1" i="1">
                                  <a:solidFill>
                                    <a:srgbClr val="FF0000"/>
                                  </a:solidFill>
                                  <a:effectLst/>
                                  <a:latin typeface="Cambria Math"/>
                                  <a:ea typeface="Times New Roman"/>
                                  <a:cs typeface="Times New Roman"/>
                                </a:rPr>
                                <m:t>𝟎</m:t>
                              </m:r>
                              <m:r>
                                <a:rPr lang="en-US" sz="1800" b="1" i="1">
                                  <a:solidFill>
                                    <a:srgbClr val="FF0000"/>
                                  </a:solidFill>
                                  <a:effectLst/>
                                  <a:latin typeface="Cambria Math"/>
                                  <a:ea typeface="Times New Roman"/>
                                  <a:cs typeface="Times New Roman"/>
                                </a:rPr>
                                <m:t>.</m:t>
                              </m:r>
                              <m:r>
                                <a:rPr lang="en-US" sz="1800" b="1" i="1">
                                  <a:solidFill>
                                    <a:srgbClr val="FF0000"/>
                                  </a:solidFill>
                                  <a:effectLst/>
                                  <a:latin typeface="Cambria Math"/>
                                  <a:ea typeface="Times New Roman"/>
                                  <a:cs typeface="Times New Roman"/>
                                </a:rPr>
                                <m:t>𝟎𝟎𝟒</m:t>
                              </m:r>
                            </m:oMath>
                          </a14:m>
                          <a:r>
                            <a:rPr lang="en-US" sz="1800" b="1" baseline="30000" dirty="0">
                              <a:solidFill>
                                <a:srgbClr val="FF0000"/>
                              </a:solidFill>
                              <a:effectLst/>
                              <a:latin typeface="Calibri"/>
                              <a:ea typeface="Times New Roman"/>
                              <a:cs typeface="Latha"/>
                            </a:rPr>
                            <a:t>a</a:t>
                          </a:r>
                          <a:endParaRPr lang="en-US" sz="1800" b="1" dirty="0">
                            <a:solidFill>
                              <a:srgbClr val="FF0000"/>
                            </a:solidFill>
                            <a:effectLst/>
                            <a:latin typeface="+mn-lt"/>
                            <a:ea typeface="Calibri"/>
                            <a:cs typeface="Latha"/>
                          </a:endParaRPr>
                        </a:p>
                        <a:p>
                          <a:pPr marL="0" marR="0">
                            <a:lnSpc>
                              <a:spcPct val="115000"/>
                            </a:lnSpc>
                            <a:spcBef>
                              <a:spcPts val="0"/>
                            </a:spcBef>
                            <a:spcAft>
                              <a:spcPts val="1000"/>
                            </a:spcAft>
                          </a:pPr>
                          <a:r>
                            <a:rPr lang="en-US" sz="1800" dirty="0">
                              <a:effectLst/>
                              <a:latin typeface="+mn-lt"/>
                              <a:ea typeface="Calibri"/>
                              <a:cs typeface="Latha"/>
                            </a:rPr>
                            <a:t>6% MBF   </a:t>
                          </a:r>
                          <a:r>
                            <a:rPr lang="en-US" sz="1800" dirty="0" smtClean="0">
                              <a:effectLst/>
                              <a:latin typeface="+mn-lt"/>
                              <a:ea typeface="Calibri"/>
                              <a:cs typeface="Latha"/>
                            </a:rPr>
                            <a:t>       </a:t>
                          </a:r>
                          <a:r>
                            <a:rPr lang="en-US" sz="1800" dirty="0">
                              <a:effectLst/>
                              <a:latin typeface="+mn-lt"/>
                              <a:ea typeface="Calibri"/>
                              <a:cs typeface="Latha"/>
                            </a:rPr>
                            <a:t>52.700</a:t>
                          </a:r>
                          <a14:m>
                            <m:oMath xmlns:m="http://schemas.openxmlformats.org/officeDocument/2006/math">
                              <m:r>
                                <a:rPr lang="en-US" sz="1800" i="1">
                                  <a:effectLst/>
                                  <a:latin typeface="Cambria Math"/>
                                  <a:ea typeface="Calibri"/>
                                  <a:cs typeface="Times New Roman"/>
                                </a:rPr>
                                <m:t>±1.770</m:t>
                              </m:r>
                            </m:oMath>
                          </a14:m>
                          <a:r>
                            <a:rPr lang="en-US" sz="1800" baseline="30000" dirty="0">
                              <a:effectLst/>
                              <a:latin typeface="+mn-lt"/>
                              <a:ea typeface="Times New Roman"/>
                              <a:cs typeface="Latha"/>
                            </a:rPr>
                            <a:t>a</a:t>
                          </a:r>
                          <a:r>
                            <a:rPr lang="en-US" sz="1800" dirty="0">
                              <a:effectLst/>
                              <a:latin typeface="+mn-lt"/>
                              <a:ea typeface="Times New Roman"/>
                              <a:cs typeface="Latha"/>
                            </a:rPr>
                            <a:t>    </a:t>
                          </a:r>
                          <a:r>
                            <a:rPr lang="en-US" sz="1800" dirty="0" smtClean="0">
                              <a:effectLst/>
                              <a:latin typeface="+mn-lt"/>
                              <a:ea typeface="Times New Roman"/>
                              <a:cs typeface="Latha"/>
                            </a:rPr>
                            <a:t>   </a:t>
                          </a:r>
                          <a:r>
                            <a:rPr lang="en-US" sz="1800" b="1" dirty="0" smtClean="0">
                              <a:solidFill>
                                <a:srgbClr val="FF0000"/>
                              </a:solidFill>
                              <a:effectLst/>
                              <a:latin typeface="+mn-lt"/>
                              <a:ea typeface="Times New Roman"/>
                              <a:cs typeface="Latha"/>
                            </a:rPr>
                            <a:t>17.720</a:t>
                          </a:r>
                          <a14:m>
                            <m:oMath xmlns:m="http://schemas.openxmlformats.org/officeDocument/2006/math">
                              <m:r>
                                <a:rPr lang="en-US" sz="1800" b="1" i="1">
                                  <a:solidFill>
                                    <a:srgbClr val="FF0000"/>
                                  </a:solidFill>
                                  <a:effectLst/>
                                  <a:latin typeface="Cambria Math"/>
                                  <a:ea typeface="Times New Roman"/>
                                  <a:cs typeface="Times New Roman"/>
                                </a:rPr>
                                <m:t>±</m:t>
                              </m:r>
                              <m:r>
                                <a:rPr lang="en-US" sz="1800" b="1" i="1">
                                  <a:solidFill>
                                    <a:srgbClr val="FF0000"/>
                                  </a:solidFill>
                                  <a:effectLst/>
                                  <a:latin typeface="Cambria Math"/>
                                  <a:ea typeface="Times New Roman"/>
                                  <a:cs typeface="Times New Roman"/>
                                </a:rPr>
                                <m:t>𝟎</m:t>
                              </m:r>
                              <m:r>
                                <a:rPr lang="en-US" sz="1800" b="1" i="1">
                                  <a:solidFill>
                                    <a:srgbClr val="FF0000"/>
                                  </a:solidFill>
                                  <a:effectLst/>
                                  <a:latin typeface="Cambria Math"/>
                                  <a:ea typeface="Times New Roman"/>
                                  <a:cs typeface="Times New Roman"/>
                                </a:rPr>
                                <m:t>.</m:t>
                              </m:r>
                              <m:r>
                                <a:rPr lang="en-US" sz="1800" b="1" i="1">
                                  <a:solidFill>
                                    <a:srgbClr val="FF0000"/>
                                  </a:solidFill>
                                  <a:effectLst/>
                                  <a:latin typeface="Cambria Math"/>
                                  <a:ea typeface="Times New Roman"/>
                                  <a:cs typeface="Times New Roman"/>
                                </a:rPr>
                                <m:t>𝟑𝟏𝟏</m:t>
                              </m:r>
                            </m:oMath>
                          </a14:m>
                          <a:r>
                            <a:rPr lang="en-US" sz="1800" b="1" baseline="30000" dirty="0" err="1">
                              <a:solidFill>
                                <a:srgbClr val="FF0000"/>
                              </a:solidFill>
                              <a:effectLst/>
                              <a:latin typeface="+mn-lt"/>
                              <a:ea typeface="Times New Roman"/>
                              <a:cs typeface="Latha"/>
                            </a:rPr>
                            <a:t>ab</a:t>
                          </a:r>
                          <a:r>
                            <a:rPr lang="en-US" sz="1800" dirty="0">
                              <a:solidFill>
                                <a:srgbClr val="FF0000"/>
                              </a:solidFill>
                              <a:effectLst/>
                              <a:latin typeface="+mn-lt"/>
                              <a:ea typeface="Times New Roman"/>
                              <a:cs typeface="Latha"/>
                            </a:rPr>
                            <a:t>    </a:t>
                          </a:r>
                          <a:r>
                            <a:rPr lang="en-US" sz="1800" dirty="0" smtClean="0">
                              <a:solidFill>
                                <a:srgbClr val="FF0000"/>
                              </a:solidFill>
                              <a:effectLst/>
                              <a:latin typeface="+mn-lt"/>
                              <a:ea typeface="Times New Roman"/>
                              <a:cs typeface="Latha"/>
                            </a:rPr>
                            <a:t>   </a:t>
                          </a:r>
                          <a:r>
                            <a:rPr lang="en-US" sz="1800" b="1" dirty="0" smtClean="0">
                              <a:solidFill>
                                <a:srgbClr val="FF0000"/>
                              </a:solidFill>
                              <a:effectLst/>
                              <a:latin typeface="+mn-lt"/>
                              <a:ea typeface="Times New Roman"/>
                              <a:cs typeface="Latha"/>
                            </a:rPr>
                            <a:t>23.010</a:t>
                          </a:r>
                          <a14:m>
                            <m:oMath xmlns:m="http://schemas.openxmlformats.org/officeDocument/2006/math">
                              <m:r>
                                <a:rPr lang="en-US" sz="1800" b="1" i="1">
                                  <a:solidFill>
                                    <a:srgbClr val="FF0000"/>
                                  </a:solidFill>
                                  <a:effectLst/>
                                  <a:latin typeface="Cambria Math"/>
                                  <a:ea typeface="Times New Roman"/>
                                  <a:cs typeface="Times New Roman"/>
                                </a:rPr>
                                <m:t>±</m:t>
                              </m:r>
                              <m:r>
                                <a:rPr lang="en-US" sz="1800" b="1" i="1">
                                  <a:solidFill>
                                    <a:srgbClr val="FF0000"/>
                                  </a:solidFill>
                                  <a:effectLst/>
                                  <a:latin typeface="Cambria Math"/>
                                  <a:ea typeface="Times New Roman"/>
                                  <a:cs typeface="Times New Roman"/>
                                </a:rPr>
                                <m:t>𝟎</m:t>
                              </m:r>
                              <m:r>
                                <a:rPr lang="en-US" sz="1800" b="1" i="1">
                                  <a:solidFill>
                                    <a:srgbClr val="FF0000"/>
                                  </a:solidFill>
                                  <a:effectLst/>
                                  <a:latin typeface="Cambria Math"/>
                                  <a:ea typeface="Times New Roman"/>
                                  <a:cs typeface="Times New Roman"/>
                                </a:rPr>
                                <m:t>.</m:t>
                              </m:r>
                              <m:r>
                                <a:rPr lang="en-US" sz="1800" b="1" i="1">
                                  <a:solidFill>
                                    <a:srgbClr val="FF0000"/>
                                  </a:solidFill>
                                  <a:effectLst/>
                                  <a:latin typeface="Cambria Math"/>
                                  <a:ea typeface="Times New Roman"/>
                                  <a:cs typeface="Times New Roman"/>
                                </a:rPr>
                                <m:t>𝟏𝟏𝟑</m:t>
                              </m:r>
                            </m:oMath>
                          </a14:m>
                          <a:r>
                            <a:rPr lang="en-US" sz="1800" b="1" baseline="30000" dirty="0">
                              <a:solidFill>
                                <a:srgbClr val="FF0000"/>
                              </a:solidFill>
                              <a:effectLst/>
                              <a:latin typeface="+mn-lt"/>
                              <a:ea typeface="Times New Roman"/>
                              <a:cs typeface="Latha"/>
                            </a:rPr>
                            <a:t>a</a:t>
                          </a:r>
                          <a:r>
                            <a:rPr lang="en-US" sz="1800" dirty="0">
                              <a:solidFill>
                                <a:srgbClr val="FF0000"/>
                              </a:solidFill>
                              <a:effectLst/>
                              <a:latin typeface="+mn-lt"/>
                              <a:ea typeface="Times New Roman"/>
                              <a:cs typeface="Latha"/>
                            </a:rPr>
                            <a:t>    </a:t>
                          </a:r>
                          <a:r>
                            <a:rPr lang="en-US" sz="1800" dirty="0" smtClean="0">
                              <a:solidFill>
                                <a:srgbClr val="FF0000"/>
                              </a:solidFill>
                              <a:effectLst/>
                              <a:latin typeface="+mn-lt"/>
                              <a:ea typeface="Times New Roman"/>
                              <a:cs typeface="Latha"/>
                            </a:rPr>
                            <a:t>       </a:t>
                          </a:r>
                          <a:r>
                            <a:rPr lang="en-US" sz="1800" dirty="0">
                              <a:effectLst/>
                              <a:latin typeface="+mn-lt"/>
                              <a:ea typeface="Times New Roman"/>
                              <a:cs typeface="Latha"/>
                            </a:rPr>
                            <a:t>2.460</a:t>
                          </a:r>
                          <a14:m>
                            <m:oMath xmlns:m="http://schemas.openxmlformats.org/officeDocument/2006/math">
                              <m:r>
                                <a:rPr lang="en-US" sz="1800" i="1">
                                  <a:effectLst/>
                                  <a:latin typeface="Cambria Math"/>
                                  <a:ea typeface="Times New Roman"/>
                                  <a:cs typeface="Times New Roman"/>
                                </a:rPr>
                                <m:t>±0.150</m:t>
                              </m:r>
                            </m:oMath>
                          </a14:m>
                          <a:r>
                            <a:rPr lang="en-US" sz="1800" baseline="30000" dirty="0">
                              <a:effectLst/>
                              <a:latin typeface="+mn-lt"/>
                              <a:ea typeface="Times New Roman"/>
                              <a:cs typeface="Latha"/>
                            </a:rPr>
                            <a:t>a</a:t>
                          </a:r>
                          <a:r>
                            <a:rPr lang="en-US" sz="1800" dirty="0">
                              <a:effectLst/>
                              <a:latin typeface="+mn-lt"/>
                              <a:ea typeface="Times New Roman"/>
                              <a:cs typeface="Latha"/>
                            </a:rPr>
                            <a:t>         </a:t>
                          </a:r>
                          <a:r>
                            <a:rPr lang="en-US" sz="1800" b="0" dirty="0" smtClean="0">
                              <a:solidFill>
                                <a:schemeClr val="tx1"/>
                              </a:solidFill>
                              <a:effectLst/>
                              <a:latin typeface="Calibri"/>
                              <a:ea typeface="Times New Roman"/>
                              <a:cs typeface="Latha"/>
                            </a:rPr>
                            <a:t>0.012</a:t>
                          </a:r>
                          <a14:m>
                            <m:oMath xmlns:m="http://schemas.openxmlformats.org/officeDocument/2006/math">
                              <m:r>
                                <a:rPr lang="en-US" sz="1800" b="0" i="1">
                                  <a:solidFill>
                                    <a:schemeClr val="tx1"/>
                                  </a:solidFill>
                                  <a:effectLst/>
                                  <a:latin typeface="Cambria Math"/>
                                  <a:ea typeface="Times New Roman"/>
                                </a:rPr>
                                <m:t>±</m:t>
                              </m:r>
                              <m:r>
                                <a:rPr lang="en-US" sz="1800" b="0" i="1">
                                  <a:solidFill>
                                    <a:schemeClr val="tx1"/>
                                  </a:solidFill>
                                  <a:effectLst/>
                                  <a:latin typeface="Cambria Math"/>
                                  <a:ea typeface="Times New Roman"/>
                                  <a:cs typeface="Times New Roman"/>
                                </a:rPr>
                                <m:t>0.0007</m:t>
                              </m:r>
                            </m:oMath>
                          </a14:m>
                          <a:r>
                            <a:rPr lang="en-US" sz="1800" b="0" baseline="30000" dirty="0" err="1">
                              <a:solidFill>
                                <a:schemeClr val="tx1"/>
                              </a:solidFill>
                              <a:effectLst/>
                              <a:latin typeface="Calibri"/>
                              <a:ea typeface="Times New Roman"/>
                              <a:cs typeface="Latha"/>
                            </a:rPr>
                            <a:t>ab</a:t>
                          </a:r>
                          <a:endParaRPr lang="en-US" sz="1800" b="0" dirty="0">
                            <a:solidFill>
                              <a:schemeClr val="tx1"/>
                            </a:solidFill>
                            <a:effectLst/>
                            <a:latin typeface="+mn-lt"/>
                            <a:ea typeface="Calibri"/>
                            <a:cs typeface="Latha"/>
                          </a:endParaRPr>
                        </a:p>
                        <a:p>
                          <a:pPr marL="0" marR="0">
                            <a:lnSpc>
                              <a:spcPct val="115000"/>
                            </a:lnSpc>
                            <a:spcBef>
                              <a:spcPts val="0"/>
                            </a:spcBef>
                            <a:spcAft>
                              <a:spcPts val="1000"/>
                            </a:spcAft>
                          </a:pPr>
                          <a:r>
                            <a:rPr lang="en-US" sz="1800" dirty="0">
                              <a:effectLst/>
                              <a:latin typeface="+mn-lt"/>
                              <a:ea typeface="Calibri"/>
                              <a:cs typeface="Latha"/>
                            </a:rPr>
                            <a:t>3% RF      </a:t>
                          </a:r>
                          <a:r>
                            <a:rPr lang="en-US" sz="1800" dirty="0" smtClean="0">
                              <a:effectLst/>
                              <a:latin typeface="+mn-lt"/>
                              <a:ea typeface="Calibri"/>
                              <a:cs typeface="Latha"/>
                            </a:rPr>
                            <a:t>       </a:t>
                          </a:r>
                          <a:r>
                            <a:rPr lang="en-US" sz="1800" dirty="0">
                              <a:effectLst/>
                              <a:latin typeface="+mn-lt"/>
                              <a:ea typeface="Calibri"/>
                              <a:cs typeface="Latha"/>
                            </a:rPr>
                            <a:t>51.666</a:t>
                          </a:r>
                          <a14:m>
                            <m:oMath xmlns:m="http://schemas.openxmlformats.org/officeDocument/2006/math">
                              <m:r>
                                <a:rPr lang="en-US" sz="1800" i="1">
                                  <a:effectLst/>
                                  <a:latin typeface="Cambria Math"/>
                                  <a:ea typeface="Calibri"/>
                                  <a:cs typeface="Times New Roman"/>
                                </a:rPr>
                                <m:t>±2.716</m:t>
                              </m:r>
                            </m:oMath>
                          </a14:m>
                          <a:r>
                            <a:rPr lang="en-US" sz="1800" baseline="30000" dirty="0">
                              <a:effectLst/>
                              <a:latin typeface="+mn-lt"/>
                              <a:ea typeface="Times New Roman"/>
                              <a:cs typeface="Latha"/>
                            </a:rPr>
                            <a:t>a</a:t>
                          </a:r>
                          <a:r>
                            <a:rPr lang="en-US" sz="1800" dirty="0">
                              <a:effectLst/>
                              <a:latin typeface="+mn-lt"/>
                              <a:ea typeface="Times New Roman"/>
                              <a:cs typeface="Latha"/>
                            </a:rPr>
                            <a:t>    </a:t>
                          </a:r>
                          <a:r>
                            <a:rPr lang="en-US" sz="1800" dirty="0" smtClean="0">
                              <a:effectLst/>
                              <a:latin typeface="+mn-lt"/>
                              <a:ea typeface="Times New Roman"/>
                              <a:cs typeface="Latha"/>
                            </a:rPr>
                            <a:t>    </a:t>
                          </a:r>
                          <a:r>
                            <a:rPr lang="en-US" sz="1800" dirty="0">
                              <a:effectLst/>
                              <a:latin typeface="+mn-lt"/>
                              <a:ea typeface="Times New Roman"/>
                              <a:cs typeface="Latha"/>
                            </a:rPr>
                            <a:t>15.921</a:t>
                          </a:r>
                          <a14:m>
                            <m:oMath xmlns:m="http://schemas.openxmlformats.org/officeDocument/2006/math">
                              <m:r>
                                <a:rPr lang="en-US" sz="1800" i="1">
                                  <a:effectLst/>
                                  <a:latin typeface="Cambria Math"/>
                                  <a:ea typeface="Times New Roman"/>
                                  <a:cs typeface="Times New Roman"/>
                                </a:rPr>
                                <m:t>±</m:t>
                              </m:r>
                            </m:oMath>
                          </a14:m>
                          <a:r>
                            <a:rPr lang="en-US" sz="1800" dirty="0">
                              <a:effectLst/>
                              <a:latin typeface="+mn-lt"/>
                              <a:ea typeface="Times New Roman"/>
                              <a:cs typeface="Latha"/>
                            </a:rPr>
                            <a:t>0.0.10</a:t>
                          </a:r>
                          <a:r>
                            <a:rPr lang="en-US" sz="1800" baseline="30000" dirty="0">
                              <a:effectLst/>
                              <a:latin typeface="+mn-lt"/>
                              <a:ea typeface="Times New Roman"/>
                              <a:cs typeface="Latha"/>
                            </a:rPr>
                            <a:t>bc</a:t>
                          </a:r>
                          <a:r>
                            <a:rPr lang="en-US" sz="1800" dirty="0">
                              <a:effectLst/>
                              <a:latin typeface="+mn-lt"/>
                              <a:ea typeface="Times New Roman"/>
                              <a:cs typeface="Latha"/>
                            </a:rPr>
                            <a:t>    </a:t>
                          </a:r>
                          <a:r>
                            <a:rPr lang="en-US" sz="1800" dirty="0" smtClean="0">
                              <a:effectLst/>
                              <a:latin typeface="+mn-lt"/>
                              <a:ea typeface="Times New Roman"/>
                              <a:cs typeface="Latha"/>
                            </a:rPr>
                            <a:t>   </a:t>
                          </a:r>
                          <a:r>
                            <a:rPr lang="en-US" sz="1800" dirty="0">
                              <a:effectLst/>
                              <a:latin typeface="+mn-lt"/>
                              <a:ea typeface="Times New Roman"/>
                              <a:cs typeface="Latha"/>
                            </a:rPr>
                            <a:t>20.440</a:t>
                          </a:r>
                          <a14:m>
                            <m:oMath xmlns:m="http://schemas.openxmlformats.org/officeDocument/2006/math">
                              <m:r>
                                <a:rPr lang="en-US" sz="1800" i="1">
                                  <a:effectLst/>
                                  <a:latin typeface="Cambria Math"/>
                                  <a:ea typeface="Times New Roman"/>
                                  <a:cs typeface="Times New Roman"/>
                                </a:rPr>
                                <m:t>±0.070</m:t>
                              </m:r>
                            </m:oMath>
                          </a14:m>
                          <a:r>
                            <a:rPr lang="en-US" sz="1800" baseline="30000" dirty="0" err="1">
                              <a:effectLst/>
                              <a:latin typeface="+mn-lt"/>
                              <a:ea typeface="Times New Roman"/>
                              <a:cs typeface="Latha"/>
                            </a:rPr>
                            <a:t>bc</a:t>
                          </a:r>
                          <a:r>
                            <a:rPr lang="en-US" sz="1800" dirty="0">
                              <a:effectLst/>
                              <a:latin typeface="+mn-lt"/>
                              <a:ea typeface="Times New Roman"/>
                              <a:cs typeface="Latha"/>
                            </a:rPr>
                            <a:t>     </a:t>
                          </a:r>
                          <a:r>
                            <a:rPr lang="en-US" sz="1800" dirty="0" smtClean="0">
                              <a:effectLst/>
                              <a:latin typeface="+mn-lt"/>
                              <a:ea typeface="Times New Roman"/>
                              <a:cs typeface="Latha"/>
                            </a:rPr>
                            <a:t>       </a:t>
                          </a:r>
                          <a:r>
                            <a:rPr lang="en-US" sz="1800" dirty="0">
                              <a:effectLst/>
                              <a:latin typeface="+mn-lt"/>
                              <a:ea typeface="Times New Roman"/>
                              <a:cs typeface="Latha"/>
                            </a:rPr>
                            <a:t>2.719</a:t>
                          </a:r>
                          <a14:m>
                            <m:oMath xmlns:m="http://schemas.openxmlformats.org/officeDocument/2006/math">
                              <m:r>
                                <a:rPr lang="en-US" sz="1800" i="1">
                                  <a:effectLst/>
                                  <a:latin typeface="Cambria Math"/>
                                  <a:ea typeface="Times New Roman"/>
                                  <a:cs typeface="Times New Roman"/>
                                </a:rPr>
                                <m:t>±0.371</m:t>
                              </m:r>
                            </m:oMath>
                          </a14:m>
                          <a:r>
                            <a:rPr lang="en-US" sz="1800" baseline="30000" dirty="0">
                              <a:effectLst/>
                              <a:latin typeface="+mn-lt"/>
                              <a:ea typeface="Times New Roman"/>
                              <a:cs typeface="Latha"/>
                            </a:rPr>
                            <a:t>a</a:t>
                          </a:r>
                          <a:r>
                            <a:rPr lang="en-US" sz="1800" dirty="0">
                              <a:effectLst/>
                              <a:latin typeface="+mn-lt"/>
                              <a:ea typeface="Times New Roman"/>
                              <a:cs typeface="Latha"/>
                            </a:rPr>
                            <a:t>         </a:t>
                          </a:r>
                          <a:r>
                            <a:rPr lang="en-US" sz="1800" dirty="0" smtClean="0">
                              <a:effectLst/>
                              <a:latin typeface="+mn-lt"/>
                              <a:ea typeface="Times New Roman"/>
                              <a:cs typeface="Latha"/>
                            </a:rPr>
                            <a:t> </a:t>
                          </a:r>
                          <a:r>
                            <a:rPr lang="en-US" sz="1800" dirty="0" smtClean="0">
                              <a:solidFill>
                                <a:srgbClr val="000000"/>
                              </a:solidFill>
                              <a:effectLst/>
                              <a:latin typeface="Calibri"/>
                              <a:ea typeface="Times New Roman"/>
                              <a:cs typeface="Latha"/>
                            </a:rPr>
                            <a:t>0.007</a:t>
                          </a:r>
                          <a14:m>
                            <m:oMath xmlns:m="http://schemas.openxmlformats.org/officeDocument/2006/math">
                              <m:r>
                                <a:rPr lang="en-US" sz="1800" i="1">
                                  <a:solidFill>
                                    <a:srgbClr val="000000"/>
                                  </a:solidFill>
                                  <a:effectLst/>
                                  <a:latin typeface="Cambria Math"/>
                                  <a:ea typeface="Times New Roman"/>
                                </a:rPr>
                                <m:t>±</m:t>
                              </m:r>
                              <m:r>
                                <a:rPr lang="en-US" sz="1800" i="1">
                                  <a:solidFill>
                                    <a:srgbClr val="000000"/>
                                  </a:solidFill>
                                  <a:effectLst/>
                                  <a:latin typeface="Cambria Math"/>
                                  <a:ea typeface="Times New Roman"/>
                                  <a:cs typeface="Times New Roman"/>
                                </a:rPr>
                                <m:t>0.001</m:t>
                              </m:r>
                            </m:oMath>
                          </a14:m>
                          <a:r>
                            <a:rPr lang="en-US" sz="1800" baseline="30000" dirty="0">
                              <a:solidFill>
                                <a:srgbClr val="000000"/>
                              </a:solidFill>
                              <a:effectLst/>
                              <a:latin typeface="Calibri"/>
                              <a:ea typeface="Times New Roman"/>
                              <a:cs typeface="Latha"/>
                            </a:rPr>
                            <a:t>b</a:t>
                          </a:r>
                          <a:endParaRPr lang="en-US" sz="1800" dirty="0">
                            <a:effectLst/>
                            <a:latin typeface="+mn-lt"/>
                            <a:ea typeface="Calibri"/>
                            <a:cs typeface="Latha"/>
                          </a:endParaRPr>
                        </a:p>
                        <a:p>
                          <a:pPr marL="0" marR="0">
                            <a:lnSpc>
                              <a:spcPct val="115000"/>
                            </a:lnSpc>
                            <a:spcBef>
                              <a:spcPts val="0"/>
                            </a:spcBef>
                            <a:spcAft>
                              <a:spcPts val="1000"/>
                            </a:spcAft>
                          </a:pPr>
                          <a:r>
                            <a:rPr lang="en-US" sz="1800" dirty="0">
                              <a:effectLst/>
                              <a:latin typeface="+mn-lt"/>
                              <a:ea typeface="Calibri"/>
                              <a:cs typeface="Latha"/>
                            </a:rPr>
                            <a:t>6% RF      </a:t>
                          </a:r>
                          <a:r>
                            <a:rPr lang="en-US" sz="1800" dirty="0" smtClean="0">
                              <a:effectLst/>
                              <a:latin typeface="+mn-lt"/>
                              <a:ea typeface="Calibri"/>
                              <a:cs typeface="Latha"/>
                            </a:rPr>
                            <a:t>       </a:t>
                          </a:r>
                          <a:r>
                            <a:rPr lang="en-US" sz="1800" dirty="0">
                              <a:effectLst/>
                              <a:latin typeface="+mn-lt"/>
                              <a:ea typeface="Calibri"/>
                              <a:cs typeface="Latha"/>
                            </a:rPr>
                            <a:t>49.346</a:t>
                          </a:r>
                          <a14:m>
                            <m:oMath xmlns:m="http://schemas.openxmlformats.org/officeDocument/2006/math">
                              <m:r>
                                <a:rPr lang="en-US" sz="1800" i="1">
                                  <a:effectLst/>
                                  <a:latin typeface="Cambria Math"/>
                                  <a:ea typeface="Calibri"/>
                                  <a:cs typeface="Times New Roman"/>
                                </a:rPr>
                                <m:t>±1.018</m:t>
                              </m:r>
                            </m:oMath>
                          </a14:m>
                          <a:r>
                            <a:rPr lang="en-US" sz="1800" baseline="30000" dirty="0">
                              <a:effectLst/>
                              <a:latin typeface="+mn-lt"/>
                              <a:ea typeface="Calibri"/>
                              <a:cs typeface="Latha"/>
                            </a:rPr>
                            <a:t>a</a:t>
                          </a:r>
                          <a:r>
                            <a:rPr lang="en-US" sz="1800" dirty="0">
                              <a:effectLst/>
                              <a:latin typeface="+mn-lt"/>
                              <a:ea typeface="Calibri"/>
                              <a:cs typeface="Latha"/>
                            </a:rPr>
                            <a:t>    </a:t>
                          </a:r>
                          <a:r>
                            <a:rPr lang="en-US" sz="1800" dirty="0" smtClean="0">
                              <a:effectLst/>
                              <a:latin typeface="+mn-lt"/>
                              <a:ea typeface="Calibri"/>
                              <a:cs typeface="Latha"/>
                            </a:rPr>
                            <a:t>    </a:t>
                          </a:r>
                          <a:r>
                            <a:rPr lang="en-US" sz="1800" dirty="0">
                              <a:effectLst/>
                              <a:latin typeface="+mn-lt"/>
                              <a:ea typeface="Calibri"/>
                              <a:cs typeface="Latha"/>
                            </a:rPr>
                            <a:t>15.155</a:t>
                          </a:r>
                          <a14:m>
                            <m:oMath xmlns:m="http://schemas.openxmlformats.org/officeDocument/2006/math">
                              <m:r>
                                <a:rPr lang="en-US" sz="1800" i="1">
                                  <a:effectLst/>
                                  <a:latin typeface="Cambria Math"/>
                                  <a:ea typeface="Calibri"/>
                                  <a:cs typeface="Times New Roman"/>
                                </a:rPr>
                                <m:t>±0.102</m:t>
                              </m:r>
                            </m:oMath>
                          </a14:m>
                          <a:r>
                            <a:rPr lang="en-US" sz="1800" baseline="30000" dirty="0">
                              <a:effectLst/>
                              <a:latin typeface="+mn-lt"/>
                              <a:ea typeface="Times New Roman"/>
                              <a:cs typeface="Latha"/>
                            </a:rPr>
                            <a:t>c</a:t>
                          </a:r>
                          <a:r>
                            <a:rPr lang="en-US" sz="1800" dirty="0">
                              <a:effectLst/>
                              <a:latin typeface="+mn-lt"/>
                              <a:ea typeface="Times New Roman"/>
                              <a:cs typeface="Latha"/>
                            </a:rPr>
                            <a:t>     </a:t>
                          </a:r>
                          <a:r>
                            <a:rPr lang="en-US" sz="1800" dirty="0" smtClean="0">
                              <a:effectLst/>
                              <a:latin typeface="+mn-lt"/>
                              <a:ea typeface="Times New Roman"/>
                              <a:cs typeface="Latha"/>
                            </a:rPr>
                            <a:t>    </a:t>
                          </a:r>
                          <a:r>
                            <a:rPr lang="en-US" sz="1800" dirty="0">
                              <a:effectLst/>
                              <a:latin typeface="+mn-lt"/>
                              <a:ea typeface="Times New Roman"/>
                              <a:cs typeface="Latha"/>
                            </a:rPr>
                            <a:t>19.330</a:t>
                          </a:r>
                          <a14:m>
                            <m:oMath xmlns:m="http://schemas.openxmlformats.org/officeDocument/2006/math">
                              <m:r>
                                <a:rPr lang="en-US" sz="1800" i="1">
                                  <a:effectLst/>
                                  <a:latin typeface="Cambria Math"/>
                                  <a:ea typeface="Times New Roman"/>
                                  <a:cs typeface="Times New Roman"/>
                                </a:rPr>
                                <m:t>±0.098</m:t>
                              </m:r>
                            </m:oMath>
                          </a14:m>
                          <a:r>
                            <a:rPr lang="en-US" sz="1800" baseline="30000" dirty="0">
                              <a:effectLst/>
                              <a:latin typeface="+mn-lt"/>
                              <a:ea typeface="Times New Roman"/>
                              <a:cs typeface="Latha"/>
                            </a:rPr>
                            <a:t>c</a:t>
                          </a:r>
                          <a:r>
                            <a:rPr lang="en-US" sz="1800" dirty="0">
                              <a:effectLst/>
                              <a:latin typeface="+mn-lt"/>
                              <a:ea typeface="Times New Roman"/>
                              <a:cs typeface="Latha"/>
                            </a:rPr>
                            <a:t>      </a:t>
                          </a:r>
                          <a:r>
                            <a:rPr lang="en-US" sz="1800" dirty="0" smtClean="0">
                              <a:effectLst/>
                              <a:latin typeface="+mn-lt"/>
                              <a:ea typeface="Times New Roman"/>
                              <a:cs typeface="Latha"/>
                            </a:rPr>
                            <a:t>       </a:t>
                          </a:r>
                          <a:r>
                            <a:rPr lang="en-US" sz="1800" baseline="0" dirty="0" smtClean="0">
                              <a:effectLst/>
                              <a:latin typeface="+mn-lt"/>
                              <a:ea typeface="Times New Roman"/>
                              <a:cs typeface="Latha"/>
                            </a:rPr>
                            <a:t> </a:t>
                          </a:r>
                          <a:r>
                            <a:rPr lang="en-US" sz="1800" dirty="0">
                              <a:effectLst/>
                              <a:latin typeface="+mn-lt"/>
                              <a:ea typeface="Times New Roman"/>
                              <a:cs typeface="Latha"/>
                            </a:rPr>
                            <a:t>2.414</a:t>
                          </a:r>
                          <a14:m>
                            <m:oMath xmlns:m="http://schemas.openxmlformats.org/officeDocument/2006/math">
                              <m:r>
                                <a:rPr lang="en-US" sz="1800" i="1">
                                  <a:effectLst/>
                                  <a:latin typeface="Cambria Math"/>
                                  <a:ea typeface="Times New Roman"/>
                                  <a:cs typeface="Times New Roman"/>
                                </a:rPr>
                                <m:t>±0.070</m:t>
                              </m:r>
                            </m:oMath>
                          </a14:m>
                          <a:r>
                            <a:rPr lang="en-US" sz="1800" baseline="30000" dirty="0">
                              <a:effectLst/>
                              <a:latin typeface="+mn-lt"/>
                              <a:ea typeface="Times New Roman"/>
                              <a:cs typeface="Latha"/>
                            </a:rPr>
                            <a:t>a</a:t>
                          </a:r>
                          <a:r>
                            <a:rPr lang="en-US" sz="1800" dirty="0">
                              <a:effectLst/>
                              <a:latin typeface="+mn-lt"/>
                              <a:ea typeface="Times New Roman"/>
                              <a:cs typeface="Latha"/>
                            </a:rPr>
                            <a:t>         </a:t>
                          </a:r>
                          <a:r>
                            <a:rPr lang="en-US" sz="1800" dirty="0" smtClean="0">
                              <a:solidFill>
                                <a:srgbClr val="000000"/>
                              </a:solidFill>
                              <a:effectLst/>
                              <a:latin typeface="Calibri"/>
                              <a:ea typeface="Times New Roman"/>
                              <a:cs typeface="Latha"/>
                            </a:rPr>
                            <a:t>0.005</a:t>
                          </a:r>
                          <a14:m>
                            <m:oMath xmlns:m="http://schemas.openxmlformats.org/officeDocument/2006/math">
                              <m:r>
                                <a:rPr lang="en-US" sz="1800" i="1">
                                  <a:solidFill>
                                    <a:srgbClr val="000000"/>
                                  </a:solidFill>
                                  <a:effectLst/>
                                  <a:latin typeface="Cambria Math"/>
                                  <a:ea typeface="Times New Roman"/>
                                </a:rPr>
                                <m:t>±</m:t>
                              </m:r>
                              <m:r>
                                <a:rPr lang="en-US" sz="1800" i="1">
                                  <a:solidFill>
                                    <a:srgbClr val="000000"/>
                                  </a:solidFill>
                                  <a:effectLst/>
                                  <a:latin typeface="Cambria Math"/>
                                  <a:ea typeface="Times New Roman"/>
                                  <a:cs typeface="Times New Roman"/>
                                </a:rPr>
                                <m:t>0.0007</m:t>
                              </m:r>
                            </m:oMath>
                          </a14:m>
                          <a:r>
                            <a:rPr lang="en-US" sz="1800" baseline="30000" dirty="0">
                              <a:solidFill>
                                <a:srgbClr val="000000"/>
                              </a:solidFill>
                              <a:effectLst/>
                              <a:latin typeface="Calibri"/>
                              <a:ea typeface="Times New Roman"/>
                              <a:cs typeface="Latha"/>
                            </a:rPr>
                            <a:t>b</a:t>
                          </a:r>
                          <a:endParaRPr lang="en-US" sz="1800" dirty="0">
                            <a:effectLst/>
                            <a:latin typeface="+mn-lt"/>
                            <a:ea typeface="Calibri"/>
                            <a:cs typeface="Latha"/>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265552932"/>
                  </p:ext>
                </p:extLst>
              </p:nvPr>
            </p:nvGraphicFramePr>
            <p:xfrm>
              <a:off x="496709" y="1648496"/>
              <a:ext cx="11442006" cy="3444438"/>
            </p:xfrm>
            <a:graphic>
              <a:graphicData uri="http://schemas.openxmlformats.org/drawingml/2006/table">
                <a:tbl>
                  <a:tblPr/>
                  <a:tblGrid>
                    <a:gridCol w="11442006"/>
                  </a:tblGrid>
                  <a:tr h="555584">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marL="0" marR="0">
                            <a:lnSpc>
                              <a:spcPct val="115000"/>
                            </a:lnSpc>
                            <a:spcBef>
                              <a:spcPts val="0"/>
                            </a:spcBef>
                            <a:spcAft>
                              <a:spcPts val="1000"/>
                            </a:spcAft>
                          </a:pPr>
                          <a:r>
                            <a:rPr lang="en-US" sz="1800" dirty="0">
                              <a:effectLst/>
                              <a:latin typeface="+mn-lt"/>
                              <a:ea typeface="Calibri"/>
                              <a:cs typeface="Latha"/>
                            </a:rPr>
                            <a:t>Treatment     </a:t>
                          </a:r>
                          <a:r>
                            <a:rPr lang="en-US" sz="1800" dirty="0" smtClean="0">
                              <a:effectLst/>
                              <a:latin typeface="+mn-lt"/>
                              <a:ea typeface="Calibri"/>
                              <a:cs typeface="Latha"/>
                            </a:rPr>
                            <a:t>   Moisture </a:t>
                          </a:r>
                          <a:r>
                            <a:rPr lang="en-US" sz="1800" dirty="0">
                              <a:effectLst/>
                              <a:latin typeface="+mn-lt"/>
                              <a:ea typeface="Calibri"/>
                              <a:cs typeface="Latha"/>
                            </a:rPr>
                            <a:t>(%)    </a:t>
                          </a:r>
                          <a:r>
                            <a:rPr lang="en-US" sz="1800" dirty="0" smtClean="0">
                              <a:effectLst/>
                              <a:latin typeface="+mn-lt"/>
                              <a:ea typeface="Calibri"/>
                              <a:cs typeface="Latha"/>
                            </a:rPr>
                            <a:t>      </a:t>
                          </a:r>
                          <a:r>
                            <a:rPr lang="en-US" sz="1800" dirty="0" smtClean="0">
                              <a:effectLst/>
                              <a:latin typeface="+mn-lt"/>
                              <a:ea typeface="Calibri"/>
                              <a:cs typeface="Latha"/>
                            </a:rPr>
                            <a:t>crude Protein </a:t>
                          </a:r>
                          <a:r>
                            <a:rPr lang="en-US" sz="1800" dirty="0">
                              <a:effectLst/>
                              <a:latin typeface="+mn-lt"/>
                              <a:ea typeface="Calibri"/>
                              <a:cs typeface="Latha"/>
                            </a:rPr>
                            <a:t>(%)        </a:t>
                          </a:r>
                          <a:r>
                            <a:rPr lang="en-US" sz="1800" dirty="0" smtClean="0">
                              <a:effectLst/>
                              <a:latin typeface="+mn-lt"/>
                              <a:ea typeface="Calibri"/>
                              <a:cs typeface="Latha"/>
                            </a:rPr>
                            <a:t>crude </a:t>
                          </a:r>
                          <a:r>
                            <a:rPr lang="en-US" sz="1800" dirty="0">
                              <a:effectLst/>
                              <a:latin typeface="+mn-lt"/>
                              <a:ea typeface="Calibri"/>
                              <a:cs typeface="Latha"/>
                            </a:rPr>
                            <a:t>Fat (%)               </a:t>
                          </a:r>
                          <a:r>
                            <a:rPr lang="en-US" sz="1800" dirty="0" smtClean="0">
                              <a:effectLst/>
                              <a:latin typeface="+mn-lt"/>
                              <a:ea typeface="Calibri"/>
                              <a:cs typeface="Latha"/>
                            </a:rPr>
                            <a:t>   </a:t>
                          </a:r>
                          <a:r>
                            <a:rPr lang="en-US" sz="1800" dirty="0" smtClean="0">
                              <a:effectLst/>
                              <a:latin typeface="+mn-lt"/>
                              <a:ea typeface="Calibri"/>
                              <a:cs typeface="Latha"/>
                            </a:rPr>
                            <a:t> </a:t>
                          </a:r>
                          <a:r>
                            <a:rPr lang="en-US" sz="1800" dirty="0">
                              <a:effectLst/>
                              <a:latin typeface="+mn-lt"/>
                              <a:ea typeface="Calibri"/>
                              <a:cs typeface="Latha"/>
                            </a:rPr>
                            <a:t>Ash (%)                 </a:t>
                          </a:r>
                          <a:r>
                            <a:rPr lang="en-US" sz="1800" dirty="0" smtClean="0">
                              <a:effectLst/>
                              <a:latin typeface="+mn-lt"/>
                              <a:ea typeface="Calibri"/>
                              <a:cs typeface="Latha"/>
                            </a:rPr>
                            <a:t>crude </a:t>
                          </a:r>
                          <a:r>
                            <a:rPr lang="en-US" sz="1800" dirty="0" smtClean="0">
                              <a:effectLst/>
                              <a:latin typeface="+mn-lt"/>
                              <a:ea typeface="Calibri"/>
                              <a:cs typeface="Latha"/>
                            </a:rPr>
                            <a:t>Fiber </a:t>
                          </a:r>
                          <a:r>
                            <a:rPr lang="en-US" sz="1800" dirty="0">
                              <a:effectLst/>
                              <a:latin typeface="+mn-lt"/>
                              <a:ea typeface="Calibri"/>
                              <a:cs typeface="Latha"/>
                            </a:rPr>
                            <a:t>(%)</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888854">
                    <a:tc>
                      <a:txBody>
                        <a:bodyPr/>
                        <a:lstStyle/>
                        <a:p>
                          <a:endParaRPr lang="en-US"/>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blipFill rotWithShape="1">
                          <a:blip r:embed="rId2"/>
                          <a:stretch>
                            <a:fillRect t="-20886" r="-53" b="-211"/>
                          </a:stretch>
                        </a:blipFill>
                      </a:tcPr>
                    </a:tc>
                  </a:tr>
                </a:tbl>
              </a:graphicData>
            </a:graphic>
          </p:graphicFrame>
        </mc:Fallback>
      </mc:AlternateContent>
      <p:sp>
        <p:nvSpPr>
          <p:cNvPr id="6" name="Rectangle 5"/>
          <p:cNvSpPr/>
          <p:nvPr/>
        </p:nvSpPr>
        <p:spPr>
          <a:xfrm>
            <a:off x="524919" y="1111790"/>
            <a:ext cx="3492110" cy="461665"/>
          </a:xfrm>
          <a:prstGeom prst="rect">
            <a:avLst/>
          </a:prstGeom>
        </p:spPr>
        <p:txBody>
          <a:bodyPr wrap="none">
            <a:spAutoFit/>
          </a:bodyPr>
          <a:lstStyle/>
          <a:p>
            <a:pPr lvl="0"/>
            <a:r>
              <a:rPr lang="en-US" sz="2400" b="1" u="sng" dirty="0">
                <a:solidFill>
                  <a:prstClr val="black"/>
                </a:solidFill>
                <a:cs typeface="Arial"/>
                <a:sym typeface="Arial"/>
              </a:rPr>
              <a:t>Proximate analysis results</a:t>
            </a:r>
          </a:p>
        </p:txBody>
      </p:sp>
      <p:sp>
        <p:nvSpPr>
          <p:cNvPr id="7" name="Rectangle 6"/>
          <p:cNvSpPr/>
          <p:nvPr/>
        </p:nvSpPr>
        <p:spPr>
          <a:xfrm>
            <a:off x="524918" y="5142672"/>
            <a:ext cx="10950157" cy="1200329"/>
          </a:xfrm>
          <a:prstGeom prst="rect">
            <a:avLst/>
          </a:prstGeom>
        </p:spPr>
        <p:txBody>
          <a:bodyPr wrap="square">
            <a:spAutoFit/>
          </a:bodyPr>
          <a:lstStyle/>
          <a:p>
            <a:pPr marL="342900" lvl="0" indent="-342900">
              <a:buClr>
                <a:srgbClr val="000000"/>
              </a:buClr>
              <a:buFont typeface="Arial" pitchFamily="34" charset="0"/>
              <a:buChar char="•"/>
            </a:pPr>
            <a:r>
              <a:rPr lang="en-US" sz="2400" kern="0" dirty="0">
                <a:solidFill>
                  <a:srgbClr val="000000"/>
                </a:solidFill>
                <a:latin typeface="Calibri" pitchFamily="34" charset="0"/>
                <a:cs typeface="Calibri" pitchFamily="34" charset="0"/>
                <a:sym typeface="Arial"/>
              </a:rPr>
              <a:t>The highest protein content was found with ISP followed by  6%MBF and the lowest in RF treated samples. The addition with 3% mung bean flour produced sausage with high fiber</a:t>
            </a:r>
          </a:p>
        </p:txBody>
      </p:sp>
    </p:spTree>
    <p:extLst>
      <p:ext uri="{BB962C8B-B14F-4D97-AF65-F5344CB8AC3E}">
        <p14:creationId xmlns:p14="http://schemas.microsoft.com/office/powerpoint/2010/main" val="35935255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1982" y="1"/>
            <a:ext cx="10045521" cy="875762"/>
          </a:xfrm>
        </p:spPr>
        <p:txBody>
          <a:bodyPr/>
          <a:lstStyle/>
          <a:p>
            <a:pPr algn="ctr"/>
            <a:r>
              <a:rPr lang="en-US" u="sng" dirty="0">
                <a:solidFill>
                  <a:prstClr val="black"/>
                </a:solidFill>
                <a:latin typeface="Calibri"/>
              </a:rPr>
              <a:t>Results and Discussion</a:t>
            </a:r>
            <a:endParaRPr lang="en-US" dirty="0"/>
          </a:p>
        </p:txBody>
      </p:sp>
      <p:sp>
        <p:nvSpPr>
          <p:cNvPr id="3" name="Content Placeholder 2"/>
          <p:cNvSpPr>
            <a:spLocks noGrp="1"/>
          </p:cNvSpPr>
          <p:nvPr>
            <p:ph idx="1"/>
          </p:nvPr>
        </p:nvSpPr>
        <p:spPr>
          <a:xfrm>
            <a:off x="115910" y="1197734"/>
            <a:ext cx="11977352" cy="5267459"/>
          </a:xfrm>
        </p:spPr>
        <p:txBody>
          <a:bodyPr/>
          <a:lstStyle/>
          <a:p>
            <a:pPr marL="114300" lvl="0" indent="0">
              <a:buClr>
                <a:srgbClr val="000000"/>
              </a:buClr>
              <a:buSzPts val="1800"/>
              <a:buNone/>
            </a:pPr>
            <a:r>
              <a:rPr lang="en-US" sz="2400" b="1" u="sng" dirty="0">
                <a:solidFill>
                  <a:prstClr val="black"/>
                </a:solidFill>
                <a:cs typeface="Calibri"/>
                <a:sym typeface="Calibri"/>
              </a:rPr>
              <a:t>Water Holding capacity of pork sausage</a:t>
            </a:r>
          </a:p>
          <a:p>
            <a:pPr marL="114300" lvl="0" indent="0">
              <a:buClr>
                <a:srgbClr val="000000"/>
              </a:buClr>
              <a:buSzPts val="1800"/>
              <a:buNone/>
            </a:pPr>
            <a:endParaRPr lang="en-US" kern="0" dirty="0">
              <a:solidFill>
                <a:srgbClr val="000000"/>
              </a:solidFill>
              <a:cs typeface="Calibri"/>
              <a:sym typeface="Calibri"/>
            </a:endParaRPr>
          </a:p>
          <a:p>
            <a:pPr marL="0" indent="0">
              <a:buNone/>
            </a:pPr>
            <a:endParaRPr lang="en-US" dirty="0"/>
          </a:p>
        </p:txBody>
      </p:sp>
      <p:sp>
        <p:nvSpPr>
          <p:cNvPr id="4" name="Slide Number Placeholder 3"/>
          <p:cNvSpPr>
            <a:spLocks noGrp="1"/>
          </p:cNvSpPr>
          <p:nvPr>
            <p:ph type="sldNum" sz="quarter" idx="12"/>
          </p:nvPr>
        </p:nvSpPr>
        <p:spPr/>
        <p:txBody>
          <a:bodyPr/>
          <a:lstStyle/>
          <a:p>
            <a:fld id="{48FC179B-E1DC-44DF-B0E4-66A8D350C2BE}" type="slidenum">
              <a:rPr lang="en-US" smtClean="0"/>
              <a:t>18</a:t>
            </a:fld>
            <a:endParaRPr lang="en-US"/>
          </a:p>
        </p:txBody>
      </p:sp>
      <p:graphicFrame>
        <p:nvGraphicFramePr>
          <p:cNvPr id="5" name="Chart 4"/>
          <p:cNvGraphicFramePr>
            <a:graphicFrameLocks/>
          </p:cNvGraphicFramePr>
          <p:nvPr>
            <p:extLst>
              <p:ext uri="{D42A27DB-BD31-4B8C-83A1-F6EECF244321}">
                <p14:modId xmlns:p14="http://schemas.microsoft.com/office/powerpoint/2010/main" val="601222255"/>
              </p:ext>
            </p:extLst>
          </p:nvPr>
        </p:nvGraphicFramePr>
        <p:xfrm>
          <a:off x="439844" y="1893193"/>
          <a:ext cx="7300359" cy="3992403"/>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7920506" y="2707629"/>
            <a:ext cx="4005329"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sym typeface="Arial"/>
              </a:rPr>
              <a:t>The highest WHC was found in the control followed by 6% MBF treated sample and the lowest in RF treated samples</a:t>
            </a:r>
            <a:endParaRPr kumimoji="0" lang="en-US" sz="2400" b="0" i="0" u="none" strike="noStrike" kern="0" cap="none" spc="0" normalizeH="0" baseline="0" noProof="0" dirty="0" smtClean="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7" name="Rectangle 6"/>
              <p:cNvSpPr/>
              <p:nvPr/>
            </p:nvSpPr>
            <p:spPr>
              <a:xfrm>
                <a:off x="206062" y="5836157"/>
                <a:ext cx="7353837"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Arial"/>
                    <a:cs typeface="Arial"/>
                    <a:sym typeface="Arial"/>
                  </a:rPr>
                  <a:t>Figure 1: .Data express as mean </a:t>
                </a:r>
                <a14:m>
                  <m:oMath xmlns:m="http://schemas.openxmlformats.org/officeDocument/2006/math">
                    <m:r>
                      <a:rPr kumimoji="0" lang="en-US" sz="1800" b="0" i="1" u="none" strike="noStrike" kern="0" cap="none" spc="0" normalizeH="0" baseline="0" noProof="0" smtClean="0">
                        <a:ln>
                          <a:noFill/>
                        </a:ln>
                        <a:solidFill>
                          <a:sysClr val="windowText" lastClr="000000"/>
                        </a:solidFill>
                        <a:effectLst/>
                        <a:uLnTx/>
                        <a:uFillTx/>
                        <a:latin typeface="Cambria Math"/>
                        <a:ea typeface="Cambria Math"/>
                        <a:sym typeface="Arial"/>
                      </a:rPr>
                      <m:t>±</m:t>
                    </m:r>
                  </m:oMath>
                </a14:m>
                <a:r>
                  <a:rPr kumimoji="0" lang="en-US" sz="1800" b="0" i="0" u="none" strike="noStrike" kern="0" cap="none" spc="0" normalizeH="0" baseline="0" noProof="0" dirty="0" smtClean="0">
                    <a:ln>
                      <a:noFill/>
                    </a:ln>
                    <a:solidFill>
                      <a:sysClr val="windowText" lastClr="000000"/>
                    </a:solidFill>
                    <a:effectLst/>
                    <a:uLnTx/>
                    <a:uFillTx/>
                    <a:latin typeface="Arial"/>
                    <a:cs typeface="Arial"/>
                    <a:sym typeface="Arial"/>
                  </a:rPr>
                  <a:t>SEM.Statistical differences p</a:t>
                </a:r>
                <a:r>
                  <a:rPr kumimoji="0" lang="en-US" sz="1800" b="0" i="0" u="none" strike="noStrike" kern="0" cap="none" spc="0" normalizeH="0" baseline="0" noProof="0" dirty="0" smtClean="0">
                    <a:ln>
                      <a:noFill/>
                    </a:ln>
                    <a:solidFill>
                      <a:sysClr val="windowText" lastClr="000000"/>
                    </a:solidFill>
                    <a:effectLst/>
                    <a:uLnTx/>
                    <a:uFillTx/>
                    <a:latin typeface="Yu Gothic UI Semibold"/>
                    <a:ea typeface="Yu Gothic UI Semibold"/>
                    <a:cs typeface="Arial"/>
                    <a:sym typeface="Arial"/>
                  </a:rPr>
                  <a:t>&lt;0.05</a:t>
                </a:r>
                <a:endParaRPr kumimoji="0" lang="en-US" sz="1800" b="0" i="0" u="none" strike="noStrike" kern="0" cap="none" spc="0" normalizeH="0" baseline="0" noProof="0" dirty="0" smtClean="0">
                  <a:ln>
                    <a:noFill/>
                  </a:ln>
                  <a:solidFill>
                    <a:sysClr val="windowText" lastClr="000000"/>
                  </a:solidFill>
                  <a:effectLst/>
                  <a:uLnTx/>
                  <a:uFillTx/>
                </a:endParaRPr>
              </a:p>
            </p:txBody>
          </p:sp>
        </mc:Choice>
        <mc:Fallback xmlns="">
          <p:sp>
            <p:nvSpPr>
              <p:cNvPr id="7" name="Rectangle 6"/>
              <p:cNvSpPr>
                <a:spLocks noRot="1" noChangeAspect="1" noMove="1" noResize="1" noEditPoints="1" noAdjustHandles="1" noChangeArrowheads="1" noChangeShapeType="1" noTextEdit="1"/>
              </p:cNvSpPr>
              <p:nvPr/>
            </p:nvSpPr>
            <p:spPr>
              <a:xfrm>
                <a:off x="206062" y="5836157"/>
                <a:ext cx="7353837" cy="369332"/>
              </a:xfrm>
              <a:prstGeom prst="rect">
                <a:avLst/>
              </a:prstGeom>
              <a:blipFill rotWithShape="1">
                <a:blip r:embed="rId3"/>
                <a:stretch>
                  <a:fillRect l="-746" t="-9836" b="-24590"/>
                </a:stretch>
              </a:blipFill>
            </p:spPr>
            <p:txBody>
              <a:bodyPr/>
              <a:lstStyle/>
              <a:p>
                <a:r>
                  <a:rPr lang="en-US">
                    <a:noFill/>
                  </a:rPr>
                  <a:t> </a:t>
                </a:r>
              </a:p>
            </p:txBody>
          </p:sp>
        </mc:Fallback>
      </mc:AlternateContent>
    </p:spTree>
    <p:extLst>
      <p:ext uri="{BB962C8B-B14F-4D97-AF65-F5344CB8AC3E}">
        <p14:creationId xmlns:p14="http://schemas.microsoft.com/office/powerpoint/2010/main" val="38880175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4861" y="1"/>
            <a:ext cx="10045521" cy="1120461"/>
          </a:xfrm>
        </p:spPr>
        <p:txBody>
          <a:bodyPr/>
          <a:lstStyle/>
          <a:p>
            <a:pPr algn="ctr"/>
            <a:r>
              <a:rPr lang="en-US" u="sng" dirty="0">
                <a:solidFill>
                  <a:prstClr val="black"/>
                </a:solidFill>
                <a:latin typeface="Calibri"/>
              </a:rPr>
              <a:t>Results and Discussion</a:t>
            </a:r>
            <a:endParaRPr lang="en-US" dirty="0"/>
          </a:p>
        </p:txBody>
      </p:sp>
      <p:sp>
        <p:nvSpPr>
          <p:cNvPr id="3" name="Content Placeholder 2"/>
          <p:cNvSpPr>
            <a:spLocks noGrp="1"/>
          </p:cNvSpPr>
          <p:nvPr>
            <p:ph idx="1"/>
          </p:nvPr>
        </p:nvSpPr>
        <p:spPr>
          <a:xfrm>
            <a:off x="115909" y="1081825"/>
            <a:ext cx="11938715" cy="5331854"/>
          </a:xfrm>
        </p:spPr>
        <p:txBody>
          <a:bodyPr/>
          <a:lstStyle/>
          <a:p>
            <a:pPr marL="0" lvl="0" indent="0">
              <a:lnSpc>
                <a:spcPct val="100000"/>
              </a:lnSpc>
              <a:spcBef>
                <a:spcPct val="20000"/>
              </a:spcBef>
              <a:buNone/>
            </a:pPr>
            <a:r>
              <a:rPr lang="en-US" sz="2400" b="1" u="sng" dirty="0">
                <a:solidFill>
                  <a:prstClr val="black"/>
                </a:solidFill>
                <a:cs typeface="Calibri"/>
                <a:sym typeface="Calibri"/>
              </a:rPr>
              <a:t>Cooking </a:t>
            </a:r>
            <a:r>
              <a:rPr lang="en-US" sz="2400" b="1" u="sng">
                <a:solidFill>
                  <a:prstClr val="black"/>
                </a:solidFill>
                <a:cs typeface="Calibri"/>
                <a:sym typeface="Calibri"/>
              </a:rPr>
              <a:t>loss </a:t>
            </a:r>
            <a:r>
              <a:rPr lang="en-US" sz="2400" b="1" u="sng" smtClean="0">
                <a:solidFill>
                  <a:prstClr val="black"/>
                </a:solidFill>
                <a:cs typeface="Calibri"/>
                <a:sym typeface="Calibri"/>
              </a:rPr>
              <a:t> </a:t>
            </a:r>
            <a:r>
              <a:rPr lang="en-US" sz="2400" b="1" u="sng" dirty="0">
                <a:solidFill>
                  <a:prstClr val="black"/>
                </a:solidFill>
                <a:cs typeface="Calibri"/>
                <a:sym typeface="Calibri"/>
              </a:rPr>
              <a:t>of pork sausage</a:t>
            </a:r>
          </a:p>
          <a:p>
            <a:pPr marL="0" indent="0">
              <a:buNone/>
            </a:pPr>
            <a:endParaRPr lang="en-US" dirty="0"/>
          </a:p>
        </p:txBody>
      </p:sp>
      <p:sp>
        <p:nvSpPr>
          <p:cNvPr id="4" name="Slide Number Placeholder 3"/>
          <p:cNvSpPr>
            <a:spLocks noGrp="1"/>
          </p:cNvSpPr>
          <p:nvPr>
            <p:ph type="sldNum" sz="quarter" idx="12"/>
          </p:nvPr>
        </p:nvSpPr>
        <p:spPr/>
        <p:txBody>
          <a:bodyPr/>
          <a:lstStyle/>
          <a:p>
            <a:fld id="{48FC179B-E1DC-44DF-B0E4-66A8D350C2BE}" type="slidenum">
              <a:rPr lang="en-US" smtClean="0"/>
              <a:t>19</a:t>
            </a:fld>
            <a:endParaRPr lang="en-US"/>
          </a:p>
        </p:txBody>
      </p:sp>
      <p:graphicFrame>
        <p:nvGraphicFramePr>
          <p:cNvPr id="5" name="Chart 4"/>
          <p:cNvGraphicFramePr>
            <a:graphicFrameLocks/>
          </p:cNvGraphicFramePr>
          <p:nvPr>
            <p:extLst>
              <p:ext uri="{D42A27DB-BD31-4B8C-83A1-F6EECF244321}">
                <p14:modId xmlns:p14="http://schemas.microsoft.com/office/powerpoint/2010/main" val="258458930"/>
              </p:ext>
            </p:extLst>
          </p:nvPr>
        </p:nvGraphicFramePr>
        <p:xfrm>
          <a:off x="262423" y="1828800"/>
          <a:ext cx="7571391" cy="3955577"/>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7838941" y="3005095"/>
            <a:ext cx="4182730"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sym typeface="Arial"/>
              </a:rPr>
              <a:t>Sausages with lowest cooking loss was exhibited from MBF treated samples and this is more in 6% MBF treatment</a:t>
            </a:r>
            <a:endParaRPr kumimoji="0" lang="en-US" sz="1800" b="0" i="0" u="none" strike="noStrike" kern="0" cap="none" spc="0" normalizeH="0" baseline="0" noProof="0" dirty="0" smtClean="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7" name="Rectangle 6"/>
              <p:cNvSpPr/>
              <p:nvPr/>
            </p:nvSpPr>
            <p:spPr>
              <a:xfrm>
                <a:off x="253284" y="5784641"/>
                <a:ext cx="8092226" cy="369332"/>
              </a:xfrm>
              <a:prstGeom prst="rect">
                <a:avLst/>
              </a:prstGeom>
            </p:spPr>
            <p:txBody>
              <a:bodyPr wrap="square">
                <a:spAutoFit/>
              </a:bodyPr>
              <a:lstStyle/>
              <a:p>
                <a:pPr lvl="0">
                  <a:defRPr/>
                </a:pPr>
                <a:r>
                  <a:rPr lang="en-US" dirty="0">
                    <a:solidFill>
                      <a:prstClr val="black"/>
                    </a:solidFill>
                    <a:cs typeface="Arial"/>
                    <a:sym typeface="Arial"/>
                  </a:rPr>
                  <a:t>Figure 2 : Data express as mean </a:t>
                </a:r>
                <a14:m>
                  <m:oMath xmlns:m="http://schemas.openxmlformats.org/officeDocument/2006/math">
                    <m:r>
                      <a:rPr lang="en-US" i="1">
                        <a:solidFill>
                          <a:prstClr val="black"/>
                        </a:solidFill>
                        <a:latin typeface="Cambria Math"/>
                        <a:ea typeface="Cambria Math"/>
                        <a:sym typeface="Arial"/>
                      </a:rPr>
                      <m:t>±</m:t>
                    </m:r>
                  </m:oMath>
                </a14:m>
                <a:r>
                  <a:rPr lang="en-US" dirty="0">
                    <a:solidFill>
                      <a:prstClr val="black"/>
                    </a:solidFill>
                    <a:cs typeface="Arial"/>
                    <a:sym typeface="Arial"/>
                  </a:rPr>
                  <a:t>SEM.Statistical differences p</a:t>
                </a:r>
                <a:r>
                  <a:rPr lang="en-US" dirty="0">
                    <a:solidFill>
                      <a:prstClr val="black"/>
                    </a:solidFill>
                    <a:latin typeface="Yu Gothic UI Semibold"/>
                    <a:ea typeface="Yu Gothic UI Semibold"/>
                    <a:cs typeface="Arial"/>
                    <a:sym typeface="Arial"/>
                  </a:rPr>
                  <a:t>&lt;0.05</a:t>
                </a:r>
                <a:endParaRPr lang="en-US" kern="0" dirty="0">
                  <a:solidFill>
                    <a:sysClr val="windowText" lastClr="000000"/>
                  </a:solidFill>
                  <a:latin typeface="Arial"/>
                  <a:cs typeface="Arial"/>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253284" y="5784641"/>
                <a:ext cx="8092226" cy="369332"/>
              </a:xfrm>
              <a:prstGeom prst="rect">
                <a:avLst/>
              </a:prstGeom>
              <a:blipFill rotWithShape="1">
                <a:blip r:embed="rId3"/>
                <a:stretch>
                  <a:fillRect l="-678" t="-9836" b="-24590"/>
                </a:stretch>
              </a:blipFill>
            </p:spPr>
            <p:txBody>
              <a:bodyPr/>
              <a:lstStyle/>
              <a:p>
                <a:r>
                  <a:rPr lang="en-US">
                    <a:noFill/>
                  </a:rPr>
                  <a:t> </a:t>
                </a:r>
              </a:p>
            </p:txBody>
          </p:sp>
        </mc:Fallback>
      </mc:AlternateContent>
    </p:spTree>
    <p:extLst>
      <p:ext uri="{BB962C8B-B14F-4D97-AF65-F5344CB8AC3E}">
        <p14:creationId xmlns:p14="http://schemas.microsoft.com/office/powerpoint/2010/main" val="34602016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7F6B58-BEB4-7EC1-F5FE-DF097D6D6D9E}"/>
              </a:ext>
            </a:extLst>
          </p:cNvPr>
          <p:cNvSpPr>
            <a:spLocks noGrp="1"/>
          </p:cNvSpPr>
          <p:nvPr>
            <p:ph type="title"/>
          </p:nvPr>
        </p:nvSpPr>
        <p:spPr>
          <a:xfrm>
            <a:off x="2060619" y="103031"/>
            <a:ext cx="10040155" cy="811369"/>
          </a:xfrm>
        </p:spPr>
        <p:txBody>
          <a:bodyPr>
            <a:normAutofit/>
          </a:bodyPr>
          <a:lstStyle/>
          <a:p>
            <a:pPr algn="ctr"/>
            <a:r>
              <a:rPr lang="en-US" sz="4400" u="sng" dirty="0">
                <a:latin typeface="+mn-lt"/>
              </a:rPr>
              <a:t>Content for  the presentation</a:t>
            </a:r>
          </a:p>
        </p:txBody>
      </p:sp>
      <p:sp>
        <p:nvSpPr>
          <p:cNvPr id="4" name="Slide Number Placeholder 3">
            <a:extLst>
              <a:ext uri="{FF2B5EF4-FFF2-40B4-BE49-F238E27FC236}">
                <a16:creationId xmlns="" xmlns:a16="http://schemas.microsoft.com/office/drawing/2014/main" id="{6BF8F961-52E7-EAC8-9412-12E4E3384CBB}"/>
              </a:ext>
            </a:extLst>
          </p:cNvPr>
          <p:cNvSpPr>
            <a:spLocks noGrp="1"/>
          </p:cNvSpPr>
          <p:nvPr>
            <p:ph type="sldNum" sz="quarter" idx="12"/>
          </p:nvPr>
        </p:nvSpPr>
        <p:spPr>
          <a:xfrm>
            <a:off x="9329692" y="6492875"/>
            <a:ext cx="2743200" cy="365125"/>
          </a:xfrm>
        </p:spPr>
        <p:txBody>
          <a:bodyPr/>
          <a:lstStyle/>
          <a:p>
            <a:fld id="{48FC179B-E1DC-44DF-B0E4-66A8D350C2BE}" type="slidenum">
              <a:rPr lang="en-US" smtClean="0"/>
              <a:t>2</a:t>
            </a:fld>
            <a:endParaRPr lang="en-US"/>
          </a:p>
        </p:txBody>
      </p:sp>
      <p:grpSp>
        <p:nvGrpSpPr>
          <p:cNvPr id="41" name="Group 40"/>
          <p:cNvGrpSpPr/>
          <p:nvPr/>
        </p:nvGrpSpPr>
        <p:grpSpPr>
          <a:xfrm>
            <a:off x="-4120731" y="101313"/>
            <a:ext cx="15917777" cy="6979837"/>
            <a:chOff x="-4120731" y="101313"/>
            <a:chExt cx="15917777" cy="6979837"/>
          </a:xfrm>
        </p:grpSpPr>
        <p:sp>
          <p:nvSpPr>
            <p:cNvPr id="42" name="Block Arc 41"/>
            <p:cNvSpPr/>
            <p:nvPr/>
          </p:nvSpPr>
          <p:spPr>
            <a:xfrm>
              <a:off x="-4120731" y="101313"/>
              <a:ext cx="6979837" cy="6979837"/>
            </a:xfrm>
            <a:prstGeom prst="blockArc">
              <a:avLst>
                <a:gd name="adj1" fmla="val 18900000"/>
                <a:gd name="adj2" fmla="val 2700000"/>
                <a:gd name="adj3" fmla="val 309"/>
              </a:avLst>
            </a:prstGeom>
          </p:spPr>
          <p:style>
            <a:lnRef idx="2">
              <a:schemeClr val="accent5">
                <a:hueOff val="0"/>
                <a:satOff val="0"/>
                <a:lumOff val="0"/>
                <a:alphaOff val="0"/>
              </a:schemeClr>
            </a:lnRef>
            <a:fillRef idx="0">
              <a:schemeClr val="accent4">
                <a:tint val="90000"/>
                <a:hueOff val="0"/>
                <a:satOff val="0"/>
                <a:lumOff val="0"/>
                <a:alphaOff val="0"/>
              </a:schemeClr>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43" name="Freeform 42"/>
            <p:cNvSpPr/>
            <p:nvPr/>
          </p:nvSpPr>
          <p:spPr>
            <a:xfrm>
              <a:off x="2156288" y="1243283"/>
              <a:ext cx="9370324" cy="634994"/>
            </a:xfrm>
            <a:custGeom>
              <a:avLst/>
              <a:gdLst>
                <a:gd name="connsiteX0" fmla="*/ 0 w 9370324"/>
                <a:gd name="connsiteY0" fmla="*/ 0 h 634994"/>
                <a:gd name="connsiteX1" fmla="*/ 9370324 w 9370324"/>
                <a:gd name="connsiteY1" fmla="*/ 0 h 634994"/>
                <a:gd name="connsiteX2" fmla="*/ 9370324 w 9370324"/>
                <a:gd name="connsiteY2" fmla="*/ 634994 h 634994"/>
                <a:gd name="connsiteX3" fmla="*/ 0 w 9370324"/>
                <a:gd name="connsiteY3" fmla="*/ 634994 h 634994"/>
                <a:gd name="connsiteX4" fmla="*/ 0 w 9370324"/>
                <a:gd name="connsiteY4" fmla="*/ 0 h 634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0324" h="634994">
                  <a:moveTo>
                    <a:pt x="0" y="0"/>
                  </a:moveTo>
                  <a:lnTo>
                    <a:pt x="9370324" y="0"/>
                  </a:lnTo>
                  <a:lnTo>
                    <a:pt x="9370324" y="634994"/>
                  </a:lnTo>
                  <a:lnTo>
                    <a:pt x="0" y="634994"/>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33314" tIns="71120" rIns="71120" bIns="71120" numCol="1" spcCol="1270" anchor="ctr" anchorCtr="0">
              <a:noAutofit/>
            </a:bodyPr>
            <a:lstStyle/>
            <a:p>
              <a:pPr lvl="0" algn="l" defTabSz="1244600">
                <a:lnSpc>
                  <a:spcPct val="90000"/>
                </a:lnSpc>
                <a:spcBef>
                  <a:spcPct val="0"/>
                </a:spcBef>
                <a:spcAft>
                  <a:spcPct val="35000"/>
                </a:spcAft>
              </a:pPr>
              <a:r>
                <a:rPr lang="en-US" sz="2800" b="1" kern="1200" dirty="0" smtClean="0">
                  <a:solidFill>
                    <a:schemeClr val="tx1"/>
                  </a:solidFill>
                </a:rPr>
                <a:t>Introduction</a:t>
              </a:r>
              <a:endParaRPr lang="en-US" sz="2800" b="1" kern="1200" dirty="0">
                <a:solidFill>
                  <a:schemeClr val="tx1"/>
                </a:solidFill>
              </a:endParaRPr>
            </a:p>
          </p:txBody>
        </p:sp>
        <p:sp>
          <p:nvSpPr>
            <p:cNvPr id="44" name="Oval 43"/>
            <p:cNvSpPr/>
            <p:nvPr/>
          </p:nvSpPr>
          <p:spPr>
            <a:xfrm>
              <a:off x="1817103" y="1203402"/>
              <a:ext cx="682384" cy="682384"/>
            </a:xfrm>
            <a:prstGeom prst="ellipse">
              <a:avLst/>
            </a:prstGeom>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5" name="Freeform 44"/>
            <p:cNvSpPr/>
            <p:nvPr/>
          </p:nvSpPr>
          <p:spPr>
            <a:xfrm>
              <a:off x="2660901" y="2079207"/>
              <a:ext cx="9136145" cy="591655"/>
            </a:xfrm>
            <a:custGeom>
              <a:avLst/>
              <a:gdLst>
                <a:gd name="connsiteX0" fmla="*/ 0 w 9136145"/>
                <a:gd name="connsiteY0" fmla="*/ 0 h 591655"/>
                <a:gd name="connsiteX1" fmla="*/ 9136145 w 9136145"/>
                <a:gd name="connsiteY1" fmla="*/ 0 h 591655"/>
                <a:gd name="connsiteX2" fmla="*/ 9136145 w 9136145"/>
                <a:gd name="connsiteY2" fmla="*/ 591655 h 591655"/>
                <a:gd name="connsiteX3" fmla="*/ 0 w 9136145"/>
                <a:gd name="connsiteY3" fmla="*/ 591655 h 591655"/>
                <a:gd name="connsiteX4" fmla="*/ 0 w 9136145"/>
                <a:gd name="connsiteY4" fmla="*/ 0 h 591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6145" h="591655">
                  <a:moveTo>
                    <a:pt x="0" y="0"/>
                  </a:moveTo>
                  <a:lnTo>
                    <a:pt x="9136145" y="0"/>
                  </a:lnTo>
                  <a:lnTo>
                    <a:pt x="9136145" y="591655"/>
                  </a:lnTo>
                  <a:lnTo>
                    <a:pt x="0" y="591655"/>
                  </a:lnTo>
                  <a:lnTo>
                    <a:pt x="0" y="0"/>
                  </a:lnTo>
                  <a:close/>
                </a:path>
              </a:pathLst>
            </a:custGeom>
          </p:spPr>
          <p:style>
            <a:lnRef idx="2">
              <a:schemeClr val="lt1">
                <a:hueOff val="0"/>
                <a:satOff val="0"/>
                <a:lumOff val="0"/>
                <a:alphaOff val="0"/>
              </a:schemeClr>
            </a:lnRef>
            <a:fillRef idx="1">
              <a:schemeClr val="accent4">
                <a:hueOff val="1960178"/>
                <a:satOff val="-8155"/>
                <a:lumOff val="1922"/>
                <a:alphaOff val="0"/>
              </a:schemeClr>
            </a:fillRef>
            <a:effectRef idx="0">
              <a:schemeClr val="accent4">
                <a:hueOff val="1960178"/>
                <a:satOff val="-8155"/>
                <a:lumOff val="1922"/>
                <a:alphaOff val="0"/>
              </a:schemeClr>
            </a:effectRef>
            <a:fontRef idx="minor">
              <a:schemeClr val="lt1"/>
            </a:fontRef>
          </p:style>
          <p:txBody>
            <a:bodyPr spcFirstLastPara="0" vert="horz" wrap="square" lIns="433314" tIns="71120" rIns="71120" bIns="71120" numCol="1" spcCol="1270" anchor="ctr" anchorCtr="0">
              <a:noAutofit/>
            </a:bodyPr>
            <a:lstStyle/>
            <a:p>
              <a:pPr lvl="0" algn="l" defTabSz="1244600">
                <a:lnSpc>
                  <a:spcPct val="90000"/>
                </a:lnSpc>
                <a:spcBef>
                  <a:spcPct val="0"/>
                </a:spcBef>
                <a:spcAft>
                  <a:spcPct val="35000"/>
                </a:spcAft>
              </a:pPr>
              <a:r>
                <a:rPr lang="en-US" sz="2800" b="1" kern="1200" dirty="0" smtClean="0">
                  <a:solidFill>
                    <a:schemeClr val="tx1"/>
                  </a:solidFill>
                </a:rPr>
                <a:t>Objectives</a:t>
              </a:r>
              <a:endParaRPr lang="en-US" sz="2800" b="1" kern="1200" dirty="0">
                <a:solidFill>
                  <a:schemeClr val="tx1"/>
                </a:solidFill>
              </a:endParaRPr>
            </a:p>
          </p:txBody>
        </p:sp>
        <p:sp>
          <p:nvSpPr>
            <p:cNvPr id="46" name="Oval 45"/>
            <p:cNvSpPr/>
            <p:nvPr/>
          </p:nvSpPr>
          <p:spPr>
            <a:xfrm>
              <a:off x="2279562" y="2106165"/>
              <a:ext cx="655560" cy="514374"/>
            </a:xfrm>
            <a:prstGeom prst="ellipse">
              <a:avLst/>
            </a:prstGeom>
          </p:spPr>
          <p:style>
            <a:lnRef idx="2">
              <a:schemeClr val="accent4">
                <a:hueOff val="1960178"/>
                <a:satOff val="-8155"/>
                <a:lumOff val="1922"/>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7" name="Freeform 46"/>
            <p:cNvSpPr/>
            <p:nvPr/>
          </p:nvSpPr>
          <p:spPr>
            <a:xfrm>
              <a:off x="2812679" y="2909157"/>
              <a:ext cx="8905025" cy="545907"/>
            </a:xfrm>
            <a:custGeom>
              <a:avLst/>
              <a:gdLst>
                <a:gd name="connsiteX0" fmla="*/ 0 w 8905025"/>
                <a:gd name="connsiteY0" fmla="*/ 0 h 545907"/>
                <a:gd name="connsiteX1" fmla="*/ 8905025 w 8905025"/>
                <a:gd name="connsiteY1" fmla="*/ 0 h 545907"/>
                <a:gd name="connsiteX2" fmla="*/ 8905025 w 8905025"/>
                <a:gd name="connsiteY2" fmla="*/ 545907 h 545907"/>
                <a:gd name="connsiteX3" fmla="*/ 0 w 8905025"/>
                <a:gd name="connsiteY3" fmla="*/ 545907 h 545907"/>
                <a:gd name="connsiteX4" fmla="*/ 0 w 8905025"/>
                <a:gd name="connsiteY4" fmla="*/ 0 h 545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025" h="545907">
                  <a:moveTo>
                    <a:pt x="0" y="0"/>
                  </a:moveTo>
                  <a:lnTo>
                    <a:pt x="8905025" y="0"/>
                  </a:lnTo>
                  <a:lnTo>
                    <a:pt x="8905025" y="545907"/>
                  </a:lnTo>
                  <a:lnTo>
                    <a:pt x="0" y="545907"/>
                  </a:lnTo>
                  <a:lnTo>
                    <a:pt x="0" y="0"/>
                  </a:lnTo>
                  <a:close/>
                </a:path>
              </a:pathLst>
            </a:custGeom>
          </p:spPr>
          <p:style>
            <a:lnRef idx="2">
              <a:schemeClr val="lt1">
                <a:hueOff val="0"/>
                <a:satOff val="0"/>
                <a:lumOff val="0"/>
                <a:alphaOff val="0"/>
              </a:schemeClr>
            </a:lnRef>
            <a:fillRef idx="1">
              <a:schemeClr val="accent4">
                <a:hueOff val="3920356"/>
                <a:satOff val="-16311"/>
                <a:lumOff val="3843"/>
                <a:alphaOff val="0"/>
              </a:schemeClr>
            </a:fillRef>
            <a:effectRef idx="0">
              <a:schemeClr val="accent4">
                <a:hueOff val="3920356"/>
                <a:satOff val="-16311"/>
                <a:lumOff val="3843"/>
                <a:alphaOff val="0"/>
              </a:schemeClr>
            </a:effectRef>
            <a:fontRef idx="minor">
              <a:schemeClr val="lt1"/>
            </a:fontRef>
          </p:style>
          <p:txBody>
            <a:bodyPr spcFirstLastPara="0" vert="horz" wrap="square" lIns="433314" tIns="71120" rIns="71120" bIns="71120" numCol="1" spcCol="1270" anchor="ctr" anchorCtr="0">
              <a:noAutofit/>
            </a:bodyPr>
            <a:lstStyle/>
            <a:p>
              <a:pPr lvl="0" algn="l" defTabSz="1244600">
                <a:lnSpc>
                  <a:spcPct val="90000"/>
                </a:lnSpc>
                <a:spcBef>
                  <a:spcPct val="0"/>
                </a:spcBef>
                <a:spcAft>
                  <a:spcPct val="35000"/>
                </a:spcAft>
              </a:pPr>
              <a:r>
                <a:rPr lang="en-US" sz="2800" b="1" kern="1200" dirty="0" smtClean="0">
                  <a:solidFill>
                    <a:schemeClr val="tx1"/>
                  </a:solidFill>
                </a:rPr>
                <a:t>Material and Methods</a:t>
              </a:r>
              <a:endParaRPr lang="en-US" sz="2800" b="1" kern="1200" dirty="0">
                <a:solidFill>
                  <a:schemeClr val="tx1"/>
                </a:solidFill>
              </a:endParaRPr>
            </a:p>
          </p:txBody>
        </p:sp>
        <p:sp>
          <p:nvSpPr>
            <p:cNvPr id="48" name="Oval 47"/>
            <p:cNvSpPr/>
            <p:nvPr/>
          </p:nvSpPr>
          <p:spPr>
            <a:xfrm>
              <a:off x="2471487" y="2840918"/>
              <a:ext cx="682384" cy="682384"/>
            </a:xfrm>
            <a:prstGeom prst="ellipse">
              <a:avLst/>
            </a:prstGeom>
          </p:spPr>
          <p:style>
            <a:lnRef idx="2">
              <a:schemeClr val="accent4">
                <a:hueOff val="3920356"/>
                <a:satOff val="-16311"/>
                <a:lumOff val="3843"/>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9" name="Freeform 48"/>
            <p:cNvSpPr/>
            <p:nvPr/>
          </p:nvSpPr>
          <p:spPr>
            <a:xfrm>
              <a:off x="2812679" y="3727396"/>
              <a:ext cx="8905025" cy="545907"/>
            </a:xfrm>
            <a:custGeom>
              <a:avLst/>
              <a:gdLst>
                <a:gd name="connsiteX0" fmla="*/ 0 w 8905025"/>
                <a:gd name="connsiteY0" fmla="*/ 0 h 545907"/>
                <a:gd name="connsiteX1" fmla="*/ 8905025 w 8905025"/>
                <a:gd name="connsiteY1" fmla="*/ 0 h 545907"/>
                <a:gd name="connsiteX2" fmla="*/ 8905025 w 8905025"/>
                <a:gd name="connsiteY2" fmla="*/ 545907 h 545907"/>
                <a:gd name="connsiteX3" fmla="*/ 0 w 8905025"/>
                <a:gd name="connsiteY3" fmla="*/ 545907 h 545907"/>
                <a:gd name="connsiteX4" fmla="*/ 0 w 8905025"/>
                <a:gd name="connsiteY4" fmla="*/ 0 h 545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025" h="545907">
                  <a:moveTo>
                    <a:pt x="0" y="0"/>
                  </a:moveTo>
                  <a:lnTo>
                    <a:pt x="8905025" y="0"/>
                  </a:lnTo>
                  <a:lnTo>
                    <a:pt x="8905025" y="545907"/>
                  </a:lnTo>
                  <a:lnTo>
                    <a:pt x="0" y="545907"/>
                  </a:lnTo>
                  <a:lnTo>
                    <a:pt x="0" y="0"/>
                  </a:lnTo>
                  <a:close/>
                </a:path>
              </a:pathLst>
            </a:custGeom>
          </p:spPr>
          <p:style>
            <a:lnRef idx="2">
              <a:schemeClr val="lt1">
                <a:hueOff val="0"/>
                <a:satOff val="0"/>
                <a:lumOff val="0"/>
                <a:alphaOff val="0"/>
              </a:schemeClr>
            </a:lnRef>
            <a:fillRef idx="1">
              <a:schemeClr val="accent4">
                <a:hueOff val="5880535"/>
                <a:satOff val="-24466"/>
                <a:lumOff val="5765"/>
                <a:alphaOff val="0"/>
              </a:schemeClr>
            </a:fillRef>
            <a:effectRef idx="0">
              <a:schemeClr val="accent4">
                <a:hueOff val="5880535"/>
                <a:satOff val="-24466"/>
                <a:lumOff val="5765"/>
                <a:alphaOff val="0"/>
              </a:schemeClr>
            </a:effectRef>
            <a:fontRef idx="minor">
              <a:schemeClr val="lt1"/>
            </a:fontRef>
          </p:style>
          <p:txBody>
            <a:bodyPr spcFirstLastPara="0" vert="horz" wrap="square" lIns="433314" tIns="71120" rIns="71120" bIns="71120" numCol="1" spcCol="1270" anchor="ctr" anchorCtr="0">
              <a:noAutofit/>
            </a:bodyPr>
            <a:lstStyle/>
            <a:p>
              <a:pPr lvl="0" algn="l" defTabSz="1244600">
                <a:lnSpc>
                  <a:spcPct val="90000"/>
                </a:lnSpc>
                <a:spcBef>
                  <a:spcPct val="0"/>
                </a:spcBef>
                <a:spcAft>
                  <a:spcPct val="35000"/>
                </a:spcAft>
              </a:pPr>
              <a:r>
                <a:rPr lang="en-US" sz="2800" b="1" kern="1200" dirty="0" smtClean="0">
                  <a:solidFill>
                    <a:schemeClr val="tx1"/>
                  </a:solidFill>
                </a:rPr>
                <a:t>Result and Discussion </a:t>
              </a:r>
              <a:endParaRPr lang="en-US" sz="2800" b="1" kern="1200" dirty="0">
                <a:solidFill>
                  <a:schemeClr val="tx1"/>
                </a:solidFill>
              </a:endParaRPr>
            </a:p>
          </p:txBody>
        </p:sp>
        <p:sp>
          <p:nvSpPr>
            <p:cNvPr id="50" name="Oval 49"/>
            <p:cNvSpPr/>
            <p:nvPr/>
          </p:nvSpPr>
          <p:spPr>
            <a:xfrm>
              <a:off x="2471487" y="3659158"/>
              <a:ext cx="682384" cy="682384"/>
            </a:xfrm>
            <a:prstGeom prst="ellipse">
              <a:avLst/>
            </a:prstGeom>
          </p:spPr>
          <p:style>
            <a:lnRef idx="2">
              <a:schemeClr val="accent4">
                <a:hueOff val="5880535"/>
                <a:satOff val="-24466"/>
                <a:lumOff val="576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1" name="Freeform 50"/>
            <p:cNvSpPr/>
            <p:nvPr/>
          </p:nvSpPr>
          <p:spPr>
            <a:xfrm>
              <a:off x="2607342" y="4546155"/>
              <a:ext cx="9110362" cy="545907"/>
            </a:xfrm>
            <a:custGeom>
              <a:avLst/>
              <a:gdLst>
                <a:gd name="connsiteX0" fmla="*/ 0 w 9110362"/>
                <a:gd name="connsiteY0" fmla="*/ 0 h 545907"/>
                <a:gd name="connsiteX1" fmla="*/ 9110362 w 9110362"/>
                <a:gd name="connsiteY1" fmla="*/ 0 h 545907"/>
                <a:gd name="connsiteX2" fmla="*/ 9110362 w 9110362"/>
                <a:gd name="connsiteY2" fmla="*/ 545907 h 545907"/>
                <a:gd name="connsiteX3" fmla="*/ 0 w 9110362"/>
                <a:gd name="connsiteY3" fmla="*/ 545907 h 545907"/>
                <a:gd name="connsiteX4" fmla="*/ 0 w 9110362"/>
                <a:gd name="connsiteY4" fmla="*/ 0 h 545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0362" h="545907">
                  <a:moveTo>
                    <a:pt x="0" y="0"/>
                  </a:moveTo>
                  <a:lnTo>
                    <a:pt x="9110362" y="0"/>
                  </a:lnTo>
                  <a:lnTo>
                    <a:pt x="9110362" y="545907"/>
                  </a:lnTo>
                  <a:lnTo>
                    <a:pt x="0" y="545907"/>
                  </a:lnTo>
                  <a:lnTo>
                    <a:pt x="0" y="0"/>
                  </a:lnTo>
                  <a:close/>
                </a:path>
              </a:pathLst>
            </a:custGeom>
          </p:spPr>
          <p:style>
            <a:lnRef idx="2">
              <a:schemeClr val="lt1">
                <a:hueOff val="0"/>
                <a:satOff val="0"/>
                <a:lumOff val="0"/>
                <a:alphaOff val="0"/>
              </a:schemeClr>
            </a:lnRef>
            <a:fillRef idx="1">
              <a:schemeClr val="accent4">
                <a:hueOff val="7840713"/>
                <a:satOff val="-32622"/>
                <a:lumOff val="7686"/>
                <a:alphaOff val="0"/>
              </a:schemeClr>
            </a:fillRef>
            <a:effectRef idx="0">
              <a:schemeClr val="accent4">
                <a:hueOff val="7840713"/>
                <a:satOff val="-32622"/>
                <a:lumOff val="7686"/>
                <a:alphaOff val="0"/>
              </a:schemeClr>
            </a:effectRef>
            <a:fontRef idx="minor">
              <a:schemeClr val="lt1"/>
            </a:fontRef>
          </p:style>
          <p:txBody>
            <a:bodyPr spcFirstLastPara="0" vert="horz" wrap="square" lIns="433314" tIns="71120" rIns="71120" bIns="71120" numCol="1" spcCol="1270" anchor="ctr" anchorCtr="0">
              <a:noAutofit/>
            </a:bodyPr>
            <a:lstStyle/>
            <a:p>
              <a:pPr lvl="0" algn="l" defTabSz="1244600">
                <a:lnSpc>
                  <a:spcPct val="90000"/>
                </a:lnSpc>
                <a:spcBef>
                  <a:spcPct val="0"/>
                </a:spcBef>
                <a:spcAft>
                  <a:spcPct val="35000"/>
                </a:spcAft>
              </a:pPr>
              <a:r>
                <a:rPr lang="en-US" sz="2800" b="1" kern="1200" dirty="0" smtClean="0">
                  <a:solidFill>
                    <a:schemeClr val="tx1"/>
                  </a:solidFill>
                </a:rPr>
                <a:t>Conclusion and Recommendation</a:t>
              </a:r>
              <a:endParaRPr lang="en-US" sz="2800" b="1" kern="1200" dirty="0">
                <a:solidFill>
                  <a:schemeClr val="tx1"/>
                </a:solidFill>
              </a:endParaRPr>
            </a:p>
          </p:txBody>
        </p:sp>
        <p:sp>
          <p:nvSpPr>
            <p:cNvPr id="52" name="Oval 51"/>
            <p:cNvSpPr/>
            <p:nvPr/>
          </p:nvSpPr>
          <p:spPr>
            <a:xfrm>
              <a:off x="2266149" y="4477916"/>
              <a:ext cx="682384" cy="682384"/>
            </a:xfrm>
            <a:prstGeom prst="ellipse">
              <a:avLst/>
            </a:prstGeom>
          </p:spPr>
          <p:style>
            <a:lnRef idx="2">
              <a:schemeClr val="accent4">
                <a:hueOff val="7840713"/>
                <a:satOff val="-32622"/>
                <a:lumOff val="7686"/>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3" name="Freeform 52"/>
            <p:cNvSpPr/>
            <p:nvPr/>
          </p:nvSpPr>
          <p:spPr>
            <a:xfrm>
              <a:off x="2158295" y="5364913"/>
              <a:ext cx="9559409" cy="545907"/>
            </a:xfrm>
            <a:custGeom>
              <a:avLst/>
              <a:gdLst>
                <a:gd name="connsiteX0" fmla="*/ 0 w 9559409"/>
                <a:gd name="connsiteY0" fmla="*/ 0 h 545907"/>
                <a:gd name="connsiteX1" fmla="*/ 9559409 w 9559409"/>
                <a:gd name="connsiteY1" fmla="*/ 0 h 545907"/>
                <a:gd name="connsiteX2" fmla="*/ 9559409 w 9559409"/>
                <a:gd name="connsiteY2" fmla="*/ 545907 h 545907"/>
                <a:gd name="connsiteX3" fmla="*/ 0 w 9559409"/>
                <a:gd name="connsiteY3" fmla="*/ 545907 h 545907"/>
                <a:gd name="connsiteX4" fmla="*/ 0 w 9559409"/>
                <a:gd name="connsiteY4" fmla="*/ 0 h 545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9409" h="545907">
                  <a:moveTo>
                    <a:pt x="0" y="0"/>
                  </a:moveTo>
                  <a:lnTo>
                    <a:pt x="9559409" y="0"/>
                  </a:lnTo>
                  <a:lnTo>
                    <a:pt x="9559409" y="545907"/>
                  </a:lnTo>
                  <a:lnTo>
                    <a:pt x="0" y="545907"/>
                  </a:lnTo>
                  <a:lnTo>
                    <a:pt x="0" y="0"/>
                  </a:lnTo>
                  <a:close/>
                </a:path>
              </a:pathLst>
            </a:cu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433314" tIns="71120" rIns="71120" bIns="71120" numCol="1" spcCol="1270" anchor="ctr" anchorCtr="0">
              <a:noAutofit/>
            </a:bodyPr>
            <a:lstStyle/>
            <a:p>
              <a:pPr lvl="0" algn="l" defTabSz="1244600">
                <a:lnSpc>
                  <a:spcPct val="90000"/>
                </a:lnSpc>
                <a:spcBef>
                  <a:spcPct val="0"/>
                </a:spcBef>
                <a:spcAft>
                  <a:spcPct val="35000"/>
                </a:spcAft>
              </a:pPr>
              <a:r>
                <a:rPr lang="en-US" sz="2800" b="1" kern="1200" dirty="0" smtClean="0">
                  <a:solidFill>
                    <a:schemeClr val="tx1"/>
                  </a:solidFill>
                </a:rPr>
                <a:t>References</a:t>
              </a:r>
              <a:endParaRPr lang="en-US" sz="2800" b="1" kern="1200" dirty="0">
                <a:solidFill>
                  <a:schemeClr val="tx1"/>
                </a:solidFill>
              </a:endParaRPr>
            </a:p>
          </p:txBody>
        </p:sp>
        <p:sp>
          <p:nvSpPr>
            <p:cNvPr id="54" name="Oval 53"/>
            <p:cNvSpPr/>
            <p:nvPr/>
          </p:nvSpPr>
          <p:spPr>
            <a:xfrm>
              <a:off x="1817103" y="5296674"/>
              <a:ext cx="682384" cy="682384"/>
            </a:xfrm>
            <a:prstGeom prst="ellipse">
              <a:avLst/>
            </a:prstGeom>
          </p:spPr>
          <p:style>
            <a:lnRef idx="2">
              <a:schemeClr val="accent4">
                <a:hueOff val="9800891"/>
                <a:satOff val="-40777"/>
                <a:lumOff val="9608"/>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7" name="TextBox 6"/>
          <p:cNvSpPr txBox="1"/>
          <p:nvPr/>
        </p:nvSpPr>
        <p:spPr>
          <a:xfrm>
            <a:off x="1989785" y="1327511"/>
            <a:ext cx="450761" cy="461665"/>
          </a:xfrm>
          <a:prstGeom prst="rect">
            <a:avLst/>
          </a:prstGeom>
          <a:noFill/>
        </p:spPr>
        <p:txBody>
          <a:bodyPr wrap="square" rtlCol="0">
            <a:spAutoFit/>
          </a:bodyPr>
          <a:lstStyle/>
          <a:p>
            <a:r>
              <a:rPr lang="en-US" sz="2400" dirty="0" smtClean="0"/>
              <a:t> 1</a:t>
            </a:r>
            <a:endParaRPr lang="en-US" sz="2400" dirty="0"/>
          </a:p>
        </p:txBody>
      </p:sp>
      <p:sp>
        <p:nvSpPr>
          <p:cNvPr id="8" name="TextBox 7"/>
          <p:cNvSpPr txBox="1"/>
          <p:nvPr/>
        </p:nvSpPr>
        <p:spPr>
          <a:xfrm>
            <a:off x="2440546" y="2138879"/>
            <a:ext cx="463639" cy="461665"/>
          </a:xfrm>
          <a:prstGeom prst="rect">
            <a:avLst/>
          </a:prstGeom>
          <a:noFill/>
        </p:spPr>
        <p:txBody>
          <a:bodyPr wrap="square" rtlCol="0">
            <a:spAutoFit/>
          </a:bodyPr>
          <a:lstStyle/>
          <a:p>
            <a:r>
              <a:rPr lang="en-US" sz="2400" dirty="0" smtClean="0"/>
              <a:t> 2</a:t>
            </a:r>
            <a:endParaRPr lang="en-US" sz="2400" dirty="0"/>
          </a:p>
        </p:txBody>
      </p:sp>
      <p:sp>
        <p:nvSpPr>
          <p:cNvPr id="9" name="TextBox 8"/>
          <p:cNvSpPr txBox="1"/>
          <p:nvPr/>
        </p:nvSpPr>
        <p:spPr>
          <a:xfrm>
            <a:off x="2607970" y="2911612"/>
            <a:ext cx="386367" cy="461665"/>
          </a:xfrm>
          <a:prstGeom prst="rect">
            <a:avLst/>
          </a:prstGeom>
          <a:noFill/>
        </p:spPr>
        <p:txBody>
          <a:bodyPr wrap="square" rtlCol="0">
            <a:spAutoFit/>
          </a:bodyPr>
          <a:lstStyle/>
          <a:p>
            <a:r>
              <a:rPr lang="en-US" sz="2400" dirty="0" smtClean="0"/>
              <a:t>3</a:t>
            </a:r>
            <a:endParaRPr lang="en-US" sz="2400" dirty="0"/>
          </a:p>
        </p:txBody>
      </p:sp>
      <p:sp>
        <p:nvSpPr>
          <p:cNvPr id="10" name="TextBox 9"/>
          <p:cNvSpPr txBox="1"/>
          <p:nvPr/>
        </p:nvSpPr>
        <p:spPr>
          <a:xfrm>
            <a:off x="2607969" y="3787375"/>
            <a:ext cx="386367" cy="461665"/>
          </a:xfrm>
          <a:prstGeom prst="rect">
            <a:avLst/>
          </a:prstGeom>
          <a:noFill/>
        </p:spPr>
        <p:txBody>
          <a:bodyPr wrap="square" rtlCol="0">
            <a:spAutoFit/>
          </a:bodyPr>
          <a:lstStyle/>
          <a:p>
            <a:r>
              <a:rPr lang="en-US" sz="2400" dirty="0" smtClean="0"/>
              <a:t>4</a:t>
            </a:r>
            <a:endParaRPr lang="en-US" sz="2400" dirty="0"/>
          </a:p>
        </p:txBody>
      </p:sp>
      <p:sp>
        <p:nvSpPr>
          <p:cNvPr id="11" name="TextBox 10"/>
          <p:cNvSpPr txBox="1"/>
          <p:nvPr/>
        </p:nvSpPr>
        <p:spPr>
          <a:xfrm>
            <a:off x="2395469" y="4598745"/>
            <a:ext cx="425002" cy="461665"/>
          </a:xfrm>
          <a:prstGeom prst="rect">
            <a:avLst/>
          </a:prstGeom>
          <a:noFill/>
        </p:spPr>
        <p:txBody>
          <a:bodyPr wrap="square" rtlCol="0">
            <a:spAutoFit/>
          </a:bodyPr>
          <a:lstStyle/>
          <a:p>
            <a:r>
              <a:rPr lang="en-US" sz="2400" b="1" dirty="0" smtClean="0"/>
              <a:t>5</a:t>
            </a:r>
            <a:endParaRPr lang="en-US" sz="2400" b="1" dirty="0"/>
          </a:p>
        </p:txBody>
      </p:sp>
      <p:sp>
        <p:nvSpPr>
          <p:cNvPr id="12" name="TextBox 11"/>
          <p:cNvSpPr txBox="1"/>
          <p:nvPr/>
        </p:nvSpPr>
        <p:spPr>
          <a:xfrm>
            <a:off x="1944708" y="5397235"/>
            <a:ext cx="450761" cy="461665"/>
          </a:xfrm>
          <a:prstGeom prst="rect">
            <a:avLst/>
          </a:prstGeom>
          <a:noFill/>
        </p:spPr>
        <p:txBody>
          <a:bodyPr wrap="square" rtlCol="0">
            <a:spAutoFit/>
          </a:bodyPr>
          <a:lstStyle/>
          <a:p>
            <a:r>
              <a:rPr lang="en-US" sz="2400" b="1" dirty="0" smtClean="0"/>
              <a:t>6</a:t>
            </a:r>
            <a:endParaRPr lang="en-US" sz="2400" b="1" dirty="0"/>
          </a:p>
        </p:txBody>
      </p:sp>
    </p:spTree>
    <p:extLst>
      <p:ext uri="{BB962C8B-B14F-4D97-AF65-F5344CB8AC3E}">
        <p14:creationId xmlns:p14="http://schemas.microsoft.com/office/powerpoint/2010/main" val="17684454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2135" y="1"/>
            <a:ext cx="9878096" cy="862884"/>
          </a:xfrm>
        </p:spPr>
        <p:txBody>
          <a:bodyPr>
            <a:normAutofit/>
          </a:bodyPr>
          <a:lstStyle/>
          <a:p>
            <a:pPr algn="ctr"/>
            <a:r>
              <a:rPr lang="en-US" u="sng" dirty="0">
                <a:solidFill>
                  <a:prstClr val="black"/>
                </a:solidFill>
                <a:latin typeface="Calibri"/>
              </a:rPr>
              <a:t>Results and Discussion</a:t>
            </a:r>
            <a:endParaRPr lang="en-US" dirty="0"/>
          </a:p>
        </p:txBody>
      </p:sp>
      <p:sp>
        <p:nvSpPr>
          <p:cNvPr id="3" name="Content Placeholder 2"/>
          <p:cNvSpPr>
            <a:spLocks noGrp="1"/>
          </p:cNvSpPr>
          <p:nvPr>
            <p:ph idx="1"/>
          </p:nvPr>
        </p:nvSpPr>
        <p:spPr>
          <a:xfrm>
            <a:off x="90152" y="1146220"/>
            <a:ext cx="11938716" cy="5331853"/>
          </a:xfrm>
        </p:spPr>
        <p:txBody>
          <a:bodyPr/>
          <a:lstStyle/>
          <a:p>
            <a:pPr marL="0" lvl="0" indent="0">
              <a:lnSpc>
                <a:spcPct val="100000"/>
              </a:lnSpc>
              <a:spcBef>
                <a:spcPct val="20000"/>
              </a:spcBef>
              <a:buNone/>
            </a:pPr>
            <a:r>
              <a:rPr lang="en-US" sz="2400" b="1" u="sng" dirty="0">
                <a:solidFill>
                  <a:prstClr val="black"/>
                </a:solidFill>
                <a:cs typeface="Calibri"/>
                <a:sym typeface="Calibri"/>
              </a:rPr>
              <a:t>Emulsion stability of pork sausage</a:t>
            </a:r>
            <a:endParaRPr lang="en-US" sz="2400" b="1" dirty="0">
              <a:solidFill>
                <a:prstClr val="black"/>
              </a:solidFill>
              <a:cs typeface="Calibri"/>
              <a:sym typeface="Calibri"/>
            </a:endParaRPr>
          </a:p>
          <a:p>
            <a:pPr marL="0" indent="0">
              <a:buNone/>
            </a:pPr>
            <a:endParaRPr lang="en-US" dirty="0"/>
          </a:p>
        </p:txBody>
      </p:sp>
      <p:sp>
        <p:nvSpPr>
          <p:cNvPr id="4" name="Slide Number Placeholder 3"/>
          <p:cNvSpPr>
            <a:spLocks noGrp="1"/>
          </p:cNvSpPr>
          <p:nvPr>
            <p:ph type="sldNum" sz="quarter" idx="12"/>
          </p:nvPr>
        </p:nvSpPr>
        <p:spPr/>
        <p:txBody>
          <a:bodyPr/>
          <a:lstStyle/>
          <a:p>
            <a:fld id="{48FC179B-E1DC-44DF-B0E4-66A8D350C2BE}" type="slidenum">
              <a:rPr lang="en-US" smtClean="0"/>
              <a:t>20</a:t>
            </a:fld>
            <a:endParaRPr lang="en-US"/>
          </a:p>
        </p:txBody>
      </p:sp>
      <p:graphicFrame>
        <p:nvGraphicFramePr>
          <p:cNvPr id="5" name="Chart 4"/>
          <p:cNvGraphicFramePr>
            <a:graphicFrameLocks/>
          </p:cNvGraphicFramePr>
          <p:nvPr>
            <p:extLst>
              <p:ext uri="{D42A27DB-BD31-4B8C-83A1-F6EECF244321}">
                <p14:modId xmlns:p14="http://schemas.microsoft.com/office/powerpoint/2010/main" val="3397726504"/>
              </p:ext>
            </p:extLst>
          </p:nvPr>
        </p:nvGraphicFramePr>
        <p:xfrm>
          <a:off x="270385" y="1773071"/>
          <a:ext cx="67818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7250806" y="1712889"/>
            <a:ext cx="4687909" cy="3416320"/>
          </a:xfrm>
          <a:prstGeom prst="rect">
            <a:avLst/>
          </a:prstGeom>
        </p:spPr>
        <p:txBody>
          <a:bodyPr wrap="square">
            <a:spAutoFit/>
          </a:bodyPr>
          <a:lstStyle/>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0" cap="none" spc="0" normalizeH="0" baseline="0" noProof="0" dirty="0">
                <a:ln>
                  <a:noFill/>
                </a:ln>
                <a:solidFill>
                  <a:sysClr val="windowText" lastClr="000000"/>
                </a:solidFill>
                <a:effectLst/>
                <a:uLnTx/>
                <a:uFillTx/>
                <a:latin typeface="Calibri" pitchFamily="34" charset="0"/>
                <a:cs typeface="Calibri" pitchFamily="34" charset="0"/>
                <a:sym typeface="Arial"/>
              </a:rPr>
              <a:t>The addition of 3% RF had the highest total fluid release (TFR) indicating weaker emulsion stability among the tested treatments.</a:t>
            </a:r>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0" cap="none" spc="0" normalizeH="0" baseline="0" noProof="0" dirty="0">
              <a:ln>
                <a:noFill/>
              </a:ln>
              <a:solidFill>
                <a:sysClr val="windowText" lastClr="000000"/>
              </a:solidFill>
              <a:effectLst/>
              <a:uLnTx/>
              <a:uFillTx/>
              <a:latin typeface="Calibri" pitchFamily="34" charset="0"/>
              <a:cs typeface="Calibri" pitchFamily="34" charset="0"/>
              <a:sym typeface="Arial"/>
            </a:endParaRPr>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0" cap="none" spc="0" normalizeH="0" baseline="0" noProof="0" dirty="0">
                <a:ln>
                  <a:noFill/>
                </a:ln>
                <a:solidFill>
                  <a:sysClr val="windowText" lastClr="000000"/>
                </a:solidFill>
                <a:effectLst/>
                <a:uLnTx/>
                <a:uFillTx/>
                <a:latin typeface="Calibri" pitchFamily="34" charset="0"/>
                <a:cs typeface="Calibri" pitchFamily="34" charset="0"/>
                <a:sym typeface="Arial"/>
              </a:rPr>
              <a:t>It is apparent  that the WHC has a  negative correlation with  emulsion stability</a:t>
            </a:r>
            <a:endParaRPr kumimoji="0" lang="en-US" sz="1800" b="0" i="0"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7" name="Rectangle 6"/>
              <p:cNvSpPr/>
              <p:nvPr/>
            </p:nvSpPr>
            <p:spPr>
              <a:xfrm>
                <a:off x="266163" y="5797519"/>
                <a:ext cx="7564192"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Arial"/>
                    <a:cs typeface="Arial"/>
                    <a:sym typeface="Arial"/>
                  </a:rPr>
                  <a:t>Figure 3:Data express as mean </a:t>
                </a:r>
                <a14:m>
                  <m:oMath xmlns:m="http://schemas.openxmlformats.org/officeDocument/2006/math">
                    <m:r>
                      <a:rPr kumimoji="0" lang="en-US" sz="1800" b="0" i="1" u="none" strike="noStrike" kern="0" cap="none" spc="0" normalizeH="0" baseline="0" noProof="0" smtClean="0">
                        <a:ln>
                          <a:noFill/>
                        </a:ln>
                        <a:solidFill>
                          <a:sysClr val="windowText" lastClr="000000"/>
                        </a:solidFill>
                        <a:effectLst/>
                        <a:uLnTx/>
                        <a:uFillTx/>
                        <a:latin typeface="Cambria Math"/>
                        <a:ea typeface="Cambria Math"/>
                        <a:sym typeface="Arial"/>
                      </a:rPr>
                      <m:t>±</m:t>
                    </m:r>
                  </m:oMath>
                </a14:m>
                <a:r>
                  <a:rPr kumimoji="0" lang="en-US" sz="1800" b="0" i="0" u="none" strike="noStrike" kern="0" cap="none" spc="0" normalizeH="0" baseline="0" noProof="0" dirty="0" smtClean="0">
                    <a:ln>
                      <a:noFill/>
                    </a:ln>
                    <a:solidFill>
                      <a:sysClr val="windowText" lastClr="000000"/>
                    </a:solidFill>
                    <a:effectLst/>
                    <a:uLnTx/>
                    <a:uFillTx/>
                    <a:latin typeface="Arial"/>
                    <a:cs typeface="Arial"/>
                    <a:sym typeface="Arial"/>
                  </a:rPr>
                  <a:t>SEM.Statistical differences p</a:t>
                </a:r>
                <a:r>
                  <a:rPr kumimoji="0" lang="en-US" sz="1800" b="0" i="0" u="none" strike="noStrike" kern="0" cap="none" spc="0" normalizeH="0" baseline="0" noProof="0" dirty="0" smtClean="0">
                    <a:ln>
                      <a:noFill/>
                    </a:ln>
                    <a:solidFill>
                      <a:sysClr val="windowText" lastClr="000000"/>
                    </a:solidFill>
                    <a:effectLst/>
                    <a:uLnTx/>
                    <a:uFillTx/>
                    <a:latin typeface="Yu Gothic UI Semibold"/>
                    <a:ea typeface="Yu Gothic UI Semibold"/>
                    <a:cs typeface="Arial"/>
                    <a:sym typeface="Arial"/>
                  </a:rPr>
                  <a:t>&lt;0.05</a:t>
                </a:r>
                <a:endParaRPr kumimoji="0" lang="en-US" sz="1800" b="0" i="0" u="none" strike="noStrike" kern="0" cap="none" spc="0" normalizeH="0" baseline="0" noProof="0" dirty="0" smtClean="0">
                  <a:ln>
                    <a:noFill/>
                  </a:ln>
                  <a:solidFill>
                    <a:sysClr val="windowText" lastClr="000000"/>
                  </a:solidFill>
                  <a:effectLst/>
                  <a:uLnTx/>
                  <a:uFillTx/>
                </a:endParaRPr>
              </a:p>
            </p:txBody>
          </p:sp>
        </mc:Choice>
        <mc:Fallback xmlns="">
          <p:sp>
            <p:nvSpPr>
              <p:cNvPr id="7" name="Rectangle 6"/>
              <p:cNvSpPr>
                <a:spLocks noRot="1" noChangeAspect="1" noMove="1" noResize="1" noEditPoints="1" noAdjustHandles="1" noChangeArrowheads="1" noChangeShapeType="1" noTextEdit="1"/>
              </p:cNvSpPr>
              <p:nvPr/>
            </p:nvSpPr>
            <p:spPr>
              <a:xfrm>
                <a:off x="266163" y="5797519"/>
                <a:ext cx="7564192" cy="369332"/>
              </a:xfrm>
              <a:prstGeom prst="rect">
                <a:avLst/>
              </a:prstGeom>
              <a:blipFill rotWithShape="1">
                <a:blip r:embed="rId3"/>
                <a:stretch>
                  <a:fillRect l="-725" t="-9836" b="-24590"/>
                </a:stretch>
              </a:blipFill>
            </p:spPr>
            <p:txBody>
              <a:bodyPr/>
              <a:lstStyle/>
              <a:p>
                <a:r>
                  <a:rPr lang="en-US">
                    <a:noFill/>
                  </a:rPr>
                  <a:t> </a:t>
                </a:r>
              </a:p>
            </p:txBody>
          </p:sp>
        </mc:Fallback>
      </mc:AlternateContent>
    </p:spTree>
    <p:extLst>
      <p:ext uri="{BB962C8B-B14F-4D97-AF65-F5344CB8AC3E}">
        <p14:creationId xmlns:p14="http://schemas.microsoft.com/office/powerpoint/2010/main" val="30434823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4709" y="0"/>
            <a:ext cx="10097037" cy="901521"/>
          </a:xfrm>
        </p:spPr>
        <p:txBody>
          <a:bodyPr/>
          <a:lstStyle/>
          <a:p>
            <a:pPr algn="ctr"/>
            <a:r>
              <a:rPr lang="en-US" u="sng" dirty="0">
                <a:solidFill>
                  <a:prstClr val="black"/>
                </a:solidFill>
                <a:latin typeface="Calibri"/>
              </a:rPr>
              <a:t>Results and Discussion</a:t>
            </a:r>
            <a:endParaRPr lang="en-US" dirty="0"/>
          </a:p>
        </p:txBody>
      </p:sp>
      <p:sp>
        <p:nvSpPr>
          <p:cNvPr id="3" name="Content Placeholder 2"/>
          <p:cNvSpPr>
            <a:spLocks noGrp="1"/>
          </p:cNvSpPr>
          <p:nvPr>
            <p:ph idx="1"/>
          </p:nvPr>
        </p:nvSpPr>
        <p:spPr>
          <a:xfrm>
            <a:off x="180304" y="914400"/>
            <a:ext cx="11912958" cy="5486400"/>
          </a:xfrm>
        </p:spPr>
        <p:txBody>
          <a:bodyPr/>
          <a:lstStyle/>
          <a:p>
            <a:pPr marL="114300" lvl="0" indent="0">
              <a:buClr>
                <a:srgbClr val="000000"/>
              </a:buClr>
              <a:buSzPts val="1800"/>
              <a:buNone/>
            </a:pPr>
            <a:endParaRPr lang="en-US" sz="2400" b="1" u="sng" dirty="0" smtClean="0">
              <a:solidFill>
                <a:prstClr val="black"/>
              </a:solidFill>
              <a:cs typeface="Calibri"/>
              <a:sym typeface="Calibri"/>
            </a:endParaRPr>
          </a:p>
          <a:p>
            <a:pPr marL="114300" lvl="0" indent="0">
              <a:buClr>
                <a:srgbClr val="000000"/>
              </a:buClr>
              <a:buSzPts val="1800"/>
              <a:buNone/>
            </a:pPr>
            <a:r>
              <a:rPr lang="en-US" sz="2400" b="1" u="sng" dirty="0" smtClean="0">
                <a:solidFill>
                  <a:prstClr val="black"/>
                </a:solidFill>
                <a:cs typeface="Calibri"/>
                <a:sym typeface="Calibri"/>
              </a:rPr>
              <a:t>pH </a:t>
            </a:r>
            <a:r>
              <a:rPr lang="en-US" sz="2400" b="1" u="sng" dirty="0">
                <a:solidFill>
                  <a:prstClr val="black"/>
                </a:solidFill>
                <a:cs typeface="Calibri"/>
                <a:sym typeface="Calibri"/>
              </a:rPr>
              <a:t>of pork sausage</a:t>
            </a:r>
            <a:endParaRPr lang="en-US" kern="0" dirty="0">
              <a:solidFill>
                <a:srgbClr val="000000"/>
              </a:solidFill>
              <a:cs typeface="Calibri"/>
              <a:sym typeface="Calibri"/>
            </a:endParaRPr>
          </a:p>
          <a:p>
            <a:pPr marL="0" indent="0">
              <a:buNone/>
            </a:pPr>
            <a:endParaRPr lang="en-US" dirty="0"/>
          </a:p>
        </p:txBody>
      </p:sp>
      <p:sp>
        <p:nvSpPr>
          <p:cNvPr id="4" name="Slide Number Placeholder 3"/>
          <p:cNvSpPr>
            <a:spLocks noGrp="1"/>
          </p:cNvSpPr>
          <p:nvPr>
            <p:ph type="sldNum" sz="quarter" idx="12"/>
          </p:nvPr>
        </p:nvSpPr>
        <p:spPr/>
        <p:txBody>
          <a:bodyPr/>
          <a:lstStyle/>
          <a:p>
            <a:fld id="{48FC179B-E1DC-44DF-B0E4-66A8D350C2BE}" type="slidenum">
              <a:rPr lang="en-US" smtClean="0"/>
              <a:t>21</a:t>
            </a:fld>
            <a:endParaRPr lang="en-US"/>
          </a:p>
        </p:txBody>
      </p:sp>
      <p:graphicFrame>
        <p:nvGraphicFramePr>
          <p:cNvPr id="5" name="Content Placeholder 6"/>
          <p:cNvGraphicFramePr>
            <a:graphicFrameLocks/>
          </p:cNvGraphicFramePr>
          <p:nvPr>
            <p:extLst>
              <p:ext uri="{D42A27DB-BD31-4B8C-83A1-F6EECF244321}">
                <p14:modId xmlns:p14="http://schemas.microsoft.com/office/powerpoint/2010/main" val="3519931447"/>
              </p:ext>
            </p:extLst>
          </p:nvPr>
        </p:nvGraphicFramePr>
        <p:xfrm>
          <a:off x="227166" y="1712890"/>
          <a:ext cx="7500157" cy="391908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7933765" y="2586089"/>
            <a:ext cx="4101353" cy="1938992"/>
          </a:xfrm>
          <a:prstGeom prst="rect">
            <a:avLst/>
          </a:prstGeom>
        </p:spPr>
        <p:txBody>
          <a:bodyPr wrap="square">
            <a:spAutoFit/>
          </a:bodyPr>
          <a:lstStyle/>
          <a:p>
            <a:pPr marL="342900" lvl="0" indent="-342900">
              <a:buFont typeface="Arial" pitchFamily="34" charset="0"/>
              <a:buChar char="•"/>
            </a:pPr>
            <a:r>
              <a:rPr lang="en-US" sz="2400" dirty="0">
                <a:solidFill>
                  <a:prstClr val="black"/>
                </a:solidFill>
                <a:cs typeface="Arial"/>
                <a:sym typeface="Arial"/>
              </a:rPr>
              <a:t>3% MBF and 6%MBF incorporation significantly  reduce the </a:t>
            </a:r>
            <a:r>
              <a:rPr lang="en-US" sz="2400" dirty="0" err="1">
                <a:solidFill>
                  <a:prstClr val="black"/>
                </a:solidFill>
                <a:cs typeface="Arial"/>
                <a:sym typeface="Arial"/>
              </a:rPr>
              <a:t>pH.The</a:t>
            </a:r>
            <a:r>
              <a:rPr lang="en-US" sz="2400" dirty="0">
                <a:solidFill>
                  <a:prstClr val="black"/>
                </a:solidFill>
                <a:cs typeface="Arial"/>
                <a:sym typeface="Arial"/>
              </a:rPr>
              <a:t> highest pH from 3% RF treated samples.</a:t>
            </a:r>
          </a:p>
        </p:txBody>
      </p:sp>
      <mc:AlternateContent xmlns:mc="http://schemas.openxmlformats.org/markup-compatibility/2006" xmlns:a14="http://schemas.microsoft.com/office/drawing/2010/main">
        <mc:Choice Requires="a14">
          <p:sp>
            <p:nvSpPr>
              <p:cNvPr id="7" name="Rectangle 6"/>
              <p:cNvSpPr/>
              <p:nvPr/>
            </p:nvSpPr>
            <p:spPr>
              <a:xfrm>
                <a:off x="291352" y="5781800"/>
                <a:ext cx="8166847" cy="369332"/>
              </a:xfrm>
              <a:prstGeom prst="rect">
                <a:avLst/>
              </a:prstGeom>
            </p:spPr>
            <p:txBody>
              <a:bodyPr wrap="square">
                <a:spAutoFit/>
              </a:bodyPr>
              <a:lstStyle/>
              <a:p>
                <a:pPr lvl="0">
                  <a:defRPr/>
                </a:pPr>
                <a:r>
                  <a:rPr lang="en-US" kern="0" dirty="0">
                    <a:solidFill>
                      <a:sysClr val="windowText" lastClr="000000"/>
                    </a:solidFill>
                    <a:latin typeface="Arial"/>
                    <a:cs typeface="Arial"/>
                    <a:sym typeface="Arial"/>
                  </a:rPr>
                  <a:t>Figure 4: .Data express as mean </a:t>
                </a:r>
                <a14:m>
                  <m:oMath xmlns:m="http://schemas.openxmlformats.org/officeDocument/2006/math">
                    <m:r>
                      <a:rPr lang="en-US" i="1" kern="0">
                        <a:solidFill>
                          <a:sysClr val="windowText" lastClr="000000"/>
                        </a:solidFill>
                        <a:latin typeface="Cambria Math"/>
                        <a:ea typeface="Cambria Math"/>
                        <a:sym typeface="Arial"/>
                      </a:rPr>
                      <m:t>±</m:t>
                    </m:r>
                  </m:oMath>
                </a14:m>
                <a:r>
                  <a:rPr lang="en-US" kern="0" dirty="0">
                    <a:solidFill>
                      <a:sysClr val="windowText" lastClr="000000"/>
                    </a:solidFill>
                    <a:latin typeface="Arial"/>
                    <a:cs typeface="Arial"/>
                    <a:sym typeface="Arial"/>
                  </a:rPr>
                  <a:t>SEM.Statistical differences p</a:t>
                </a:r>
                <a:r>
                  <a:rPr lang="en-US" kern="0" dirty="0">
                    <a:solidFill>
                      <a:sysClr val="windowText" lastClr="000000"/>
                    </a:solidFill>
                    <a:latin typeface="Yu Gothic UI Semibold"/>
                    <a:ea typeface="Yu Gothic UI Semibold"/>
                    <a:cs typeface="Arial"/>
                    <a:sym typeface="Arial"/>
                  </a:rPr>
                  <a:t>&lt;0.05)</a:t>
                </a:r>
                <a:endParaRPr lang="en-US" kern="0" dirty="0">
                  <a:solidFill>
                    <a:sysClr val="windowText" lastClr="000000"/>
                  </a:solidFill>
                  <a:latin typeface="Arial"/>
                  <a:cs typeface="Arial"/>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291352" y="5781800"/>
                <a:ext cx="8166847" cy="369332"/>
              </a:xfrm>
              <a:prstGeom prst="rect">
                <a:avLst/>
              </a:prstGeom>
              <a:blipFill rotWithShape="1">
                <a:blip r:embed="rId3"/>
                <a:stretch>
                  <a:fillRect l="-672"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7480043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4861" y="141669"/>
            <a:ext cx="10045521" cy="901520"/>
          </a:xfrm>
        </p:spPr>
        <p:txBody>
          <a:bodyPr/>
          <a:lstStyle/>
          <a:p>
            <a:pPr algn="ctr"/>
            <a:r>
              <a:rPr lang="en-US" kern="0" dirty="0">
                <a:solidFill>
                  <a:srgbClr val="000000"/>
                </a:solidFill>
                <a:latin typeface="Calibri"/>
                <a:cs typeface="Calibri"/>
                <a:sym typeface="Calibri"/>
              </a:rPr>
              <a:t>Results and Discussion</a:t>
            </a:r>
            <a:endParaRPr lang="en-US" dirty="0"/>
          </a:p>
        </p:txBody>
      </p:sp>
      <p:sp>
        <p:nvSpPr>
          <p:cNvPr id="3" name="Content Placeholder 2"/>
          <p:cNvSpPr>
            <a:spLocks noGrp="1"/>
          </p:cNvSpPr>
          <p:nvPr>
            <p:ph idx="1"/>
          </p:nvPr>
        </p:nvSpPr>
        <p:spPr>
          <a:xfrm>
            <a:off x="115910" y="1120462"/>
            <a:ext cx="11951594" cy="5331853"/>
          </a:xfrm>
        </p:spPr>
        <p:txBody>
          <a:bodyPr/>
          <a:lstStyle/>
          <a:p>
            <a:pPr marL="0" lvl="0" indent="0">
              <a:lnSpc>
                <a:spcPct val="100000"/>
              </a:lnSpc>
              <a:spcBef>
                <a:spcPct val="20000"/>
              </a:spcBef>
              <a:buNone/>
            </a:pPr>
            <a:r>
              <a:rPr lang="en-US" sz="2400" b="1" u="sng" dirty="0">
                <a:solidFill>
                  <a:prstClr val="black"/>
                </a:solidFill>
                <a:cs typeface="Calibri"/>
                <a:sym typeface="Calibri"/>
              </a:rPr>
              <a:t>Sensory evaluation of pork sausage</a:t>
            </a:r>
          </a:p>
          <a:p>
            <a:pPr marL="0" indent="0">
              <a:buNone/>
            </a:pPr>
            <a:endParaRPr lang="en-US" dirty="0"/>
          </a:p>
        </p:txBody>
      </p:sp>
      <p:sp>
        <p:nvSpPr>
          <p:cNvPr id="4" name="Slide Number Placeholder 3"/>
          <p:cNvSpPr>
            <a:spLocks noGrp="1"/>
          </p:cNvSpPr>
          <p:nvPr>
            <p:ph type="sldNum" sz="quarter" idx="12"/>
          </p:nvPr>
        </p:nvSpPr>
        <p:spPr/>
        <p:txBody>
          <a:bodyPr/>
          <a:lstStyle/>
          <a:p>
            <a:fld id="{48FC179B-E1DC-44DF-B0E4-66A8D350C2BE}" type="slidenum">
              <a:rPr lang="en-US" smtClean="0"/>
              <a:t>22</a:t>
            </a:fld>
            <a:endParaRPr lang="en-US"/>
          </a:p>
        </p:txBody>
      </p:sp>
      <p:graphicFrame>
        <p:nvGraphicFramePr>
          <p:cNvPr id="5" name="Chart 4"/>
          <p:cNvGraphicFramePr>
            <a:graphicFrameLocks/>
          </p:cNvGraphicFramePr>
          <p:nvPr>
            <p:extLst>
              <p:ext uri="{D42A27DB-BD31-4B8C-83A1-F6EECF244321}">
                <p14:modId xmlns:p14="http://schemas.microsoft.com/office/powerpoint/2010/main" val="381349749"/>
              </p:ext>
            </p:extLst>
          </p:nvPr>
        </p:nvGraphicFramePr>
        <p:xfrm>
          <a:off x="186770" y="1867438"/>
          <a:ext cx="6986762" cy="4344568"/>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6838682" y="1661375"/>
            <a:ext cx="5215944" cy="2308324"/>
          </a:xfrm>
          <a:prstGeom prst="rect">
            <a:avLst/>
          </a:prstGeom>
        </p:spPr>
        <p:txBody>
          <a:bodyPr wrap="square">
            <a:spAutoFit/>
          </a:bodyPr>
          <a:lstStyle/>
          <a:p>
            <a:pPr marL="342900" lvl="0" indent="-342900">
              <a:buFont typeface="Arial" pitchFamily="34" charset="0"/>
              <a:buChar char="•"/>
              <a:defRPr/>
            </a:pPr>
            <a:r>
              <a:rPr lang="en-US" sz="2400" kern="0" dirty="0">
                <a:solidFill>
                  <a:sysClr val="windowText" lastClr="000000"/>
                </a:solidFill>
                <a:latin typeface="Calibri" pitchFamily="34" charset="0"/>
                <a:cs typeface="Calibri" pitchFamily="34" charset="0"/>
                <a:sym typeface="Arial"/>
              </a:rPr>
              <a:t>There is not significantly difference (p&gt;0.05) in the Tenderness, Juiciness and appearance. </a:t>
            </a:r>
          </a:p>
          <a:p>
            <a:pPr marL="342900" lvl="0" indent="-342900">
              <a:buFont typeface="Arial" pitchFamily="34" charset="0"/>
              <a:buChar char="•"/>
              <a:defRPr/>
            </a:pPr>
            <a:r>
              <a:rPr lang="en-US" sz="2400" kern="0" dirty="0">
                <a:solidFill>
                  <a:sysClr val="windowText" lastClr="000000"/>
                </a:solidFill>
                <a:latin typeface="Calibri" pitchFamily="34" charset="0"/>
                <a:cs typeface="Calibri" pitchFamily="34" charset="0"/>
                <a:sym typeface="Arial"/>
              </a:rPr>
              <a:t>There is a significantly difference (p&lt;0.05) in the </a:t>
            </a:r>
            <a:r>
              <a:rPr lang="en-US" sz="2400" kern="0" dirty="0" err="1">
                <a:solidFill>
                  <a:sysClr val="windowText" lastClr="000000"/>
                </a:solidFill>
                <a:latin typeface="Calibri" pitchFamily="34" charset="0"/>
                <a:cs typeface="Calibri" pitchFamily="34" charset="0"/>
                <a:sym typeface="Arial"/>
              </a:rPr>
              <a:t>colour</a:t>
            </a:r>
            <a:r>
              <a:rPr lang="en-US" sz="2400" kern="0" dirty="0">
                <a:solidFill>
                  <a:sysClr val="windowText" lastClr="000000"/>
                </a:solidFill>
                <a:latin typeface="Calibri" pitchFamily="34" charset="0"/>
                <a:cs typeface="Calibri" pitchFamily="34" charset="0"/>
                <a:sym typeface="Arial"/>
              </a:rPr>
              <a:t>, flavor, texture, and overall </a:t>
            </a:r>
            <a:r>
              <a:rPr lang="en-US" sz="2400" kern="0" dirty="0" smtClean="0">
                <a:solidFill>
                  <a:sysClr val="windowText" lastClr="000000"/>
                </a:solidFill>
                <a:latin typeface="Calibri" pitchFamily="34" charset="0"/>
                <a:cs typeface="Calibri" pitchFamily="34" charset="0"/>
                <a:sym typeface="Arial"/>
              </a:rPr>
              <a:t>acceptability.</a:t>
            </a:r>
            <a:endParaRPr lang="en-US" sz="2400" kern="0" dirty="0">
              <a:solidFill>
                <a:sysClr val="windowText" lastClr="000000"/>
              </a:solidFill>
              <a:latin typeface="Calibri" pitchFamily="34" charset="0"/>
              <a:cs typeface="Calibri" pitchFamily="34" charset="0"/>
              <a:sym typeface="Arial"/>
            </a:endParaRPr>
          </a:p>
        </p:txBody>
      </p:sp>
      <p:sp>
        <p:nvSpPr>
          <p:cNvPr id="8" name="TextBox 7"/>
          <p:cNvSpPr txBox="1"/>
          <p:nvPr/>
        </p:nvSpPr>
        <p:spPr>
          <a:xfrm>
            <a:off x="7468441" y="4213324"/>
            <a:ext cx="3581400" cy="193899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Calibri" pitchFamily="34" charset="0"/>
                <a:cs typeface="Calibri" pitchFamily="34" charset="0"/>
              </a:rPr>
              <a:t>1=Dislike extremely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Calibri" pitchFamily="34" charset="0"/>
                <a:cs typeface="Calibri" pitchFamily="34" charset="0"/>
              </a:rPr>
              <a:t>2=Dislike moderately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Calibri" pitchFamily="34" charset="0"/>
                <a:cs typeface="Calibri" pitchFamily="34" charset="0"/>
              </a:rPr>
              <a:t>3= Like/dislike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Calibri" pitchFamily="34" charset="0"/>
                <a:cs typeface="Calibri" pitchFamily="34" charset="0"/>
              </a:rPr>
              <a:t>4=Like slightly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Calibri" pitchFamily="34" charset="0"/>
                <a:cs typeface="Calibri" pitchFamily="34" charset="0"/>
              </a:rPr>
              <a:t>5=like extremely</a:t>
            </a:r>
            <a:endParaRPr kumimoji="0" lang="en-US" sz="2400" b="0" i="0" u="none" strike="noStrike" kern="0" cap="none" spc="0" normalizeH="0" baseline="0" noProof="0" dirty="0">
              <a:ln>
                <a:noFill/>
              </a:ln>
              <a:solidFill>
                <a:srgbClr val="002060"/>
              </a:solidFill>
              <a:effectLst/>
              <a:uLnTx/>
              <a:uFillTx/>
              <a:latin typeface="Calibri" pitchFamily="34" charset="0"/>
              <a:cs typeface="Calibri" pitchFamily="34" charset="0"/>
            </a:endParaRPr>
          </a:p>
        </p:txBody>
      </p:sp>
    </p:spTree>
    <p:extLst>
      <p:ext uri="{BB962C8B-B14F-4D97-AF65-F5344CB8AC3E}">
        <p14:creationId xmlns:p14="http://schemas.microsoft.com/office/powerpoint/2010/main" val="14414250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66AA2D-EB97-F029-43DF-78A997A7827F}"/>
              </a:ext>
            </a:extLst>
          </p:cNvPr>
          <p:cNvSpPr>
            <a:spLocks noGrp="1"/>
          </p:cNvSpPr>
          <p:nvPr>
            <p:ph type="title"/>
          </p:nvPr>
        </p:nvSpPr>
        <p:spPr>
          <a:xfrm>
            <a:off x="1996226" y="115911"/>
            <a:ext cx="9955368" cy="914399"/>
          </a:xfrm>
        </p:spPr>
        <p:txBody>
          <a:bodyPr>
            <a:normAutofit/>
          </a:bodyPr>
          <a:lstStyle/>
          <a:p>
            <a:pPr algn="ctr"/>
            <a:r>
              <a:rPr lang="en-US" sz="4400" u="sng" dirty="0">
                <a:latin typeface="+mn-lt"/>
              </a:rPr>
              <a:t>Conclusion and Recommendations</a:t>
            </a:r>
          </a:p>
        </p:txBody>
      </p:sp>
      <p:sp>
        <p:nvSpPr>
          <p:cNvPr id="3" name="Content Placeholder 2">
            <a:extLst>
              <a:ext uri="{FF2B5EF4-FFF2-40B4-BE49-F238E27FC236}">
                <a16:creationId xmlns="" xmlns:a16="http://schemas.microsoft.com/office/drawing/2014/main" id="{3989914B-F471-723A-5A29-F6E1BE6E81C9}"/>
              </a:ext>
            </a:extLst>
          </p:cNvPr>
          <p:cNvSpPr>
            <a:spLocks noGrp="1"/>
          </p:cNvSpPr>
          <p:nvPr>
            <p:ph idx="1"/>
          </p:nvPr>
        </p:nvSpPr>
        <p:spPr>
          <a:xfrm>
            <a:off x="193183" y="1120462"/>
            <a:ext cx="11706896" cy="5396248"/>
          </a:xfrm>
        </p:spPr>
        <p:txBody>
          <a:bodyPr/>
          <a:lstStyle/>
          <a:p>
            <a:pPr marL="0" indent="0">
              <a:buNone/>
            </a:pPr>
            <a:endParaRPr lang="en-US" dirty="0"/>
          </a:p>
          <a:p>
            <a:pPr marL="0" lvl="0" indent="0">
              <a:lnSpc>
                <a:spcPct val="100000"/>
              </a:lnSpc>
              <a:spcBef>
                <a:spcPct val="20000"/>
              </a:spcBef>
              <a:buNone/>
            </a:pPr>
            <a:r>
              <a:rPr lang="en-US" sz="3200" b="1" dirty="0">
                <a:solidFill>
                  <a:prstClr val="black"/>
                </a:solidFill>
                <a:ea typeface="+mj-ea"/>
                <a:cs typeface="Times New Roman" pitchFamily="18" charset="0"/>
                <a:sym typeface="Calibri"/>
              </a:rPr>
              <a:t>Conclusion</a:t>
            </a:r>
          </a:p>
          <a:p>
            <a:pPr marL="0" lvl="0" indent="0" algn="just">
              <a:lnSpc>
                <a:spcPct val="100000"/>
              </a:lnSpc>
              <a:spcBef>
                <a:spcPct val="20000"/>
              </a:spcBef>
              <a:buNone/>
            </a:pPr>
            <a:r>
              <a:rPr lang="en-US" sz="2400" dirty="0">
                <a:solidFill>
                  <a:prstClr val="black"/>
                </a:solidFill>
                <a:cs typeface="Calibri"/>
                <a:sym typeface="Calibri"/>
              </a:rPr>
              <a:t>The addition of mung bean flour and rice flour had a significant effect on some nutritional, Physical and sensory Properties of pork sausage compared with ISP reference. In overall evaluation of physical and sensory attributes it can be concluded that product with   3% MBF gave the most desirable quality characteristics over the control and thus could be considered as an potential alternative for ISP</a:t>
            </a:r>
            <a:r>
              <a:rPr lang="en-US" sz="2600" dirty="0">
                <a:solidFill>
                  <a:prstClr val="black"/>
                </a:solidFill>
                <a:cs typeface="Calibri"/>
                <a:sym typeface="Calibri"/>
              </a:rPr>
              <a:t>. </a:t>
            </a:r>
          </a:p>
          <a:p>
            <a:pPr marL="228600" lvl="0" indent="-50800" algn="just">
              <a:spcBef>
                <a:spcPts val="0"/>
              </a:spcBef>
              <a:buClr>
                <a:srgbClr val="000000"/>
              </a:buClr>
              <a:buSzPts val="2800"/>
              <a:buNone/>
            </a:pPr>
            <a:endParaRPr lang="en-US" sz="3200" b="1" dirty="0">
              <a:solidFill>
                <a:prstClr val="black"/>
              </a:solidFill>
              <a:ea typeface="+mj-ea"/>
              <a:cs typeface="Times New Roman" pitchFamily="18" charset="0"/>
              <a:sym typeface="Calibri"/>
            </a:endParaRPr>
          </a:p>
          <a:p>
            <a:pPr marL="0" lvl="0" indent="0">
              <a:lnSpc>
                <a:spcPct val="100000"/>
              </a:lnSpc>
              <a:spcBef>
                <a:spcPct val="20000"/>
              </a:spcBef>
              <a:buNone/>
            </a:pPr>
            <a:r>
              <a:rPr lang="en-US" b="1" dirty="0">
                <a:solidFill>
                  <a:prstClr val="black"/>
                </a:solidFill>
                <a:ea typeface="+mj-ea"/>
                <a:cs typeface="Times New Roman" pitchFamily="18" charset="0"/>
                <a:sym typeface="Calibri"/>
              </a:rPr>
              <a:t>Recommendation</a:t>
            </a:r>
          </a:p>
          <a:p>
            <a:pPr marL="0" lvl="0" indent="0">
              <a:lnSpc>
                <a:spcPct val="100000"/>
              </a:lnSpc>
              <a:spcBef>
                <a:spcPct val="20000"/>
              </a:spcBef>
              <a:buNone/>
            </a:pPr>
            <a:r>
              <a:rPr lang="en-US" sz="2400" dirty="0">
                <a:solidFill>
                  <a:prstClr val="black"/>
                </a:solidFill>
                <a:cs typeface="Calibri"/>
                <a:sym typeface="Calibri"/>
              </a:rPr>
              <a:t>Further experiment are necessary to conduct microbial analysis of pork sausage</a:t>
            </a:r>
            <a:r>
              <a:rPr lang="en-US" dirty="0">
                <a:solidFill>
                  <a:prstClr val="black"/>
                </a:solidFill>
                <a:cs typeface="Calibri"/>
                <a:sym typeface="Calibri"/>
              </a:rPr>
              <a:t>. </a:t>
            </a:r>
          </a:p>
          <a:p>
            <a:pPr marL="228600" lvl="0" indent="-50800">
              <a:spcBef>
                <a:spcPts val="0"/>
              </a:spcBef>
              <a:buClr>
                <a:srgbClr val="000000"/>
              </a:buClr>
              <a:buSzPts val="2800"/>
              <a:buNone/>
            </a:pPr>
            <a:endParaRPr lang="en-US" b="1" dirty="0">
              <a:solidFill>
                <a:prstClr val="black"/>
              </a:solidFill>
              <a:ea typeface="+mj-ea"/>
              <a:cs typeface="Times New Roman" pitchFamily="18" charset="0"/>
              <a:sym typeface="Calibri"/>
            </a:endParaRPr>
          </a:p>
          <a:p>
            <a:endParaRPr lang="en-US" dirty="0"/>
          </a:p>
        </p:txBody>
      </p:sp>
      <p:sp>
        <p:nvSpPr>
          <p:cNvPr id="4" name="Slide Number Placeholder 3">
            <a:extLst>
              <a:ext uri="{FF2B5EF4-FFF2-40B4-BE49-F238E27FC236}">
                <a16:creationId xmlns="" xmlns:a16="http://schemas.microsoft.com/office/drawing/2014/main" id="{C7CA4BE0-3BD5-3B8C-61F4-12E8D4FDDB15}"/>
              </a:ext>
            </a:extLst>
          </p:cNvPr>
          <p:cNvSpPr>
            <a:spLocks noGrp="1"/>
          </p:cNvSpPr>
          <p:nvPr>
            <p:ph type="sldNum" sz="quarter" idx="12"/>
          </p:nvPr>
        </p:nvSpPr>
        <p:spPr>
          <a:xfrm>
            <a:off x="9338569" y="6492875"/>
            <a:ext cx="2743200" cy="365125"/>
          </a:xfrm>
        </p:spPr>
        <p:txBody>
          <a:bodyPr/>
          <a:lstStyle/>
          <a:p>
            <a:fld id="{48FC179B-E1DC-44DF-B0E4-66A8D350C2BE}" type="slidenum">
              <a:rPr lang="en-US" smtClean="0"/>
              <a:t>23</a:t>
            </a:fld>
            <a:endParaRPr lang="en-US"/>
          </a:p>
        </p:txBody>
      </p:sp>
    </p:spTree>
    <p:extLst>
      <p:ext uri="{BB962C8B-B14F-4D97-AF65-F5344CB8AC3E}">
        <p14:creationId xmlns:p14="http://schemas.microsoft.com/office/powerpoint/2010/main" val="40033569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1982" y="159063"/>
            <a:ext cx="10019763" cy="909883"/>
          </a:xfrm>
        </p:spPr>
        <p:txBody>
          <a:bodyPr/>
          <a:lstStyle/>
          <a:p>
            <a:pPr algn="ctr"/>
            <a:r>
              <a:rPr lang="en-US" dirty="0">
                <a:solidFill>
                  <a:prstClr val="black"/>
                </a:solidFill>
                <a:latin typeface="Calibri"/>
                <a:cs typeface="Times New Roman" pitchFamily="18" charset="0"/>
                <a:sym typeface="Calibri"/>
              </a:rPr>
              <a:t>Acknowledgement</a:t>
            </a:r>
            <a:endParaRPr lang="en-US" dirty="0"/>
          </a:p>
        </p:txBody>
      </p:sp>
      <p:sp>
        <p:nvSpPr>
          <p:cNvPr id="3" name="Content Placeholder 2"/>
          <p:cNvSpPr>
            <a:spLocks noGrp="1"/>
          </p:cNvSpPr>
          <p:nvPr>
            <p:ph idx="1"/>
          </p:nvPr>
        </p:nvSpPr>
        <p:spPr>
          <a:xfrm>
            <a:off x="90151" y="1159098"/>
            <a:ext cx="11990231" cy="5215943"/>
          </a:xfrm>
        </p:spPr>
        <p:txBody>
          <a:bodyPr/>
          <a:lstStyle/>
          <a:p>
            <a:pPr marL="342900" lvl="0" indent="-342900">
              <a:lnSpc>
                <a:spcPct val="100000"/>
              </a:lnSpc>
              <a:spcBef>
                <a:spcPct val="20000"/>
              </a:spcBef>
            </a:pPr>
            <a:r>
              <a:rPr lang="en-US" sz="2400" dirty="0">
                <a:solidFill>
                  <a:prstClr val="black"/>
                </a:solidFill>
                <a:cs typeface="Calibri"/>
                <a:sym typeface="Calibri"/>
              </a:rPr>
              <a:t>Prof D.M.A. </a:t>
            </a:r>
            <a:r>
              <a:rPr lang="en-US" sz="2400" dirty="0" err="1">
                <a:solidFill>
                  <a:prstClr val="black"/>
                </a:solidFill>
                <a:cs typeface="Calibri"/>
                <a:sym typeface="Calibri"/>
              </a:rPr>
              <a:t>Gunarathne</a:t>
            </a:r>
            <a:r>
              <a:rPr lang="en-US" sz="2400" dirty="0">
                <a:solidFill>
                  <a:prstClr val="black"/>
                </a:solidFill>
                <a:cs typeface="Calibri"/>
                <a:sym typeface="Calibri"/>
              </a:rPr>
              <a:t>,(internal supervisor) Senior Professor, Department of Livestock Production, Sabaragamuwa University of Sri Lanka   </a:t>
            </a:r>
          </a:p>
          <a:p>
            <a:pPr marL="342900" lvl="0" indent="-342900">
              <a:lnSpc>
                <a:spcPct val="100000"/>
              </a:lnSpc>
              <a:spcBef>
                <a:spcPct val="20000"/>
              </a:spcBef>
            </a:pPr>
            <a:r>
              <a:rPr lang="en-US" sz="2400" dirty="0">
                <a:solidFill>
                  <a:prstClr val="black"/>
                </a:solidFill>
                <a:cs typeface="Calibri"/>
                <a:sym typeface="Calibri"/>
              </a:rPr>
              <a:t> </a:t>
            </a:r>
            <a:r>
              <a:rPr lang="en-US" sz="2400" dirty="0" err="1">
                <a:solidFill>
                  <a:prstClr val="black"/>
                </a:solidFill>
                <a:cs typeface="Calibri"/>
                <a:sym typeface="Calibri"/>
              </a:rPr>
              <a:t>Mr.Manula</a:t>
            </a:r>
            <a:r>
              <a:rPr lang="en-US" sz="2400" dirty="0">
                <a:solidFill>
                  <a:prstClr val="black"/>
                </a:solidFill>
                <a:cs typeface="Calibri"/>
                <a:sym typeface="Calibri"/>
              </a:rPr>
              <a:t> </a:t>
            </a:r>
            <a:r>
              <a:rPr lang="en-US" sz="2400" dirty="0" err="1">
                <a:solidFill>
                  <a:prstClr val="black"/>
                </a:solidFill>
                <a:cs typeface="Calibri"/>
                <a:sym typeface="Calibri"/>
              </a:rPr>
              <a:t>Prabath</a:t>
            </a:r>
            <a:r>
              <a:rPr lang="en-US" sz="2400" dirty="0">
                <a:solidFill>
                  <a:prstClr val="black"/>
                </a:solidFill>
                <a:cs typeface="Calibri"/>
                <a:sym typeface="Calibri"/>
              </a:rPr>
              <a:t>  (External supervisor) Quality Consultant, ADM food Products (PVT) Ltd –Katukenda, </a:t>
            </a:r>
            <a:r>
              <a:rPr lang="en-US" sz="2400" dirty="0" err="1">
                <a:solidFill>
                  <a:prstClr val="black"/>
                </a:solidFill>
                <a:cs typeface="Calibri"/>
                <a:sym typeface="Calibri"/>
              </a:rPr>
              <a:t>Badalgama</a:t>
            </a:r>
            <a:r>
              <a:rPr lang="en-US" sz="2400" dirty="0">
                <a:solidFill>
                  <a:prstClr val="black"/>
                </a:solidFill>
                <a:cs typeface="Calibri"/>
                <a:sym typeface="Calibri"/>
              </a:rPr>
              <a:t>.  </a:t>
            </a:r>
          </a:p>
          <a:p>
            <a:pPr marL="342900" lvl="0" indent="-342900">
              <a:lnSpc>
                <a:spcPct val="100000"/>
              </a:lnSpc>
              <a:spcBef>
                <a:spcPct val="20000"/>
              </a:spcBef>
            </a:pPr>
            <a:r>
              <a:rPr lang="en-US" sz="2400" dirty="0">
                <a:solidFill>
                  <a:prstClr val="black"/>
                </a:solidFill>
                <a:cs typeface="Calibri"/>
                <a:sym typeface="Calibri"/>
              </a:rPr>
              <a:t>Board of directors, other staff members  of ADM food Products (PVT) Ltd Katukenda, </a:t>
            </a:r>
            <a:r>
              <a:rPr lang="en-US" sz="2400" dirty="0" err="1">
                <a:solidFill>
                  <a:prstClr val="black"/>
                </a:solidFill>
                <a:cs typeface="Calibri"/>
                <a:sym typeface="Calibri"/>
              </a:rPr>
              <a:t>Badalgama</a:t>
            </a:r>
            <a:r>
              <a:rPr lang="en-US" sz="2400" dirty="0">
                <a:solidFill>
                  <a:prstClr val="black"/>
                </a:solidFill>
                <a:cs typeface="Calibri"/>
                <a:sym typeface="Calibri"/>
              </a:rPr>
              <a:t> </a:t>
            </a:r>
          </a:p>
          <a:p>
            <a:pPr marL="342900" lvl="0" indent="-342900">
              <a:lnSpc>
                <a:spcPct val="100000"/>
              </a:lnSpc>
              <a:spcBef>
                <a:spcPct val="20000"/>
              </a:spcBef>
            </a:pPr>
            <a:r>
              <a:rPr lang="en-US" sz="2400" dirty="0">
                <a:solidFill>
                  <a:prstClr val="black"/>
                </a:solidFill>
                <a:cs typeface="Calibri"/>
                <a:sym typeface="Calibri"/>
              </a:rPr>
              <a:t>Finally, I wish to kindly remember the help Provided by all the workers at ADM Food Products during these three month period of my industrial training.</a:t>
            </a:r>
          </a:p>
          <a:p>
            <a:pPr marL="342900" lvl="0" indent="-342900">
              <a:lnSpc>
                <a:spcPct val="100000"/>
              </a:lnSpc>
              <a:spcBef>
                <a:spcPct val="20000"/>
              </a:spcBef>
            </a:pPr>
            <a:r>
              <a:rPr lang="en-US" sz="2400" dirty="0" err="1">
                <a:solidFill>
                  <a:prstClr val="black"/>
                </a:solidFill>
                <a:cs typeface="Calibri"/>
                <a:sym typeface="Calibri"/>
              </a:rPr>
              <a:t>Prof.T.S.P.Jayaweera</a:t>
            </a:r>
            <a:r>
              <a:rPr lang="en-US" sz="2400" dirty="0">
                <a:solidFill>
                  <a:prstClr val="black"/>
                </a:solidFill>
                <a:cs typeface="Calibri"/>
                <a:sym typeface="Calibri"/>
              </a:rPr>
              <a:t> Head of the Department </a:t>
            </a:r>
            <a:r>
              <a:rPr lang="en-US" sz="2400" dirty="0" err="1">
                <a:solidFill>
                  <a:prstClr val="black"/>
                </a:solidFill>
                <a:cs typeface="Calibri"/>
                <a:sym typeface="Calibri"/>
              </a:rPr>
              <a:t>Department</a:t>
            </a:r>
            <a:r>
              <a:rPr lang="en-US" sz="2400" dirty="0">
                <a:solidFill>
                  <a:prstClr val="black"/>
                </a:solidFill>
                <a:cs typeface="Calibri"/>
                <a:sym typeface="Calibri"/>
              </a:rPr>
              <a:t> of Livestock Production, Sabaragamuwa University of Sri Lanka </a:t>
            </a:r>
          </a:p>
          <a:p>
            <a:pPr marL="342900" lvl="0" indent="-342900">
              <a:lnSpc>
                <a:spcPct val="100000"/>
              </a:lnSpc>
              <a:spcBef>
                <a:spcPct val="20000"/>
              </a:spcBef>
            </a:pPr>
            <a:r>
              <a:rPr lang="en-US" sz="2400" dirty="0" err="1">
                <a:solidFill>
                  <a:prstClr val="black"/>
                </a:solidFill>
                <a:cs typeface="Calibri"/>
                <a:sym typeface="Calibri"/>
              </a:rPr>
              <a:t>Mrs.G.D.Yasawathi</a:t>
            </a:r>
            <a:r>
              <a:rPr lang="en-US" sz="2400" dirty="0">
                <a:solidFill>
                  <a:prstClr val="black"/>
                </a:solidFill>
                <a:cs typeface="Calibri"/>
                <a:sym typeface="Calibri"/>
              </a:rPr>
              <a:t> and laboratory staff, Department </a:t>
            </a:r>
            <a:r>
              <a:rPr lang="en-US" sz="2400" dirty="0" err="1">
                <a:solidFill>
                  <a:prstClr val="black"/>
                </a:solidFill>
                <a:cs typeface="Calibri"/>
                <a:sym typeface="Calibri"/>
              </a:rPr>
              <a:t>Department</a:t>
            </a:r>
            <a:r>
              <a:rPr lang="en-US" sz="2400" dirty="0">
                <a:solidFill>
                  <a:prstClr val="black"/>
                </a:solidFill>
                <a:cs typeface="Calibri"/>
                <a:sym typeface="Calibri"/>
              </a:rPr>
              <a:t> of Livestock Production, Sabaragamuwa University of Sri Lanka </a:t>
            </a:r>
          </a:p>
          <a:p>
            <a:pPr marL="0" indent="0">
              <a:buNone/>
            </a:pPr>
            <a:endParaRPr lang="en-US" dirty="0"/>
          </a:p>
        </p:txBody>
      </p:sp>
      <p:sp>
        <p:nvSpPr>
          <p:cNvPr id="4" name="Slide Number Placeholder 3"/>
          <p:cNvSpPr>
            <a:spLocks noGrp="1"/>
          </p:cNvSpPr>
          <p:nvPr>
            <p:ph type="sldNum" sz="quarter" idx="12"/>
          </p:nvPr>
        </p:nvSpPr>
        <p:spPr/>
        <p:txBody>
          <a:bodyPr/>
          <a:lstStyle/>
          <a:p>
            <a:fld id="{48FC179B-E1DC-44DF-B0E4-66A8D350C2BE}" type="slidenum">
              <a:rPr lang="en-US" smtClean="0"/>
              <a:t>24</a:t>
            </a:fld>
            <a:endParaRPr lang="en-US"/>
          </a:p>
        </p:txBody>
      </p:sp>
    </p:spTree>
    <p:extLst>
      <p:ext uri="{BB962C8B-B14F-4D97-AF65-F5344CB8AC3E}">
        <p14:creationId xmlns:p14="http://schemas.microsoft.com/office/powerpoint/2010/main" val="7826207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66AA2D-EB97-F029-43DF-78A997A7827F}"/>
              </a:ext>
            </a:extLst>
          </p:cNvPr>
          <p:cNvSpPr>
            <a:spLocks noGrp="1"/>
          </p:cNvSpPr>
          <p:nvPr>
            <p:ph type="title"/>
          </p:nvPr>
        </p:nvSpPr>
        <p:spPr>
          <a:xfrm>
            <a:off x="2073498" y="107548"/>
            <a:ext cx="10014397" cy="858367"/>
          </a:xfrm>
        </p:spPr>
        <p:txBody>
          <a:bodyPr>
            <a:normAutofit/>
          </a:bodyPr>
          <a:lstStyle/>
          <a:p>
            <a:pPr algn="ctr"/>
            <a:r>
              <a:rPr lang="en-US" sz="4400" u="sng" dirty="0">
                <a:latin typeface="+mn-lt"/>
              </a:rPr>
              <a:t>References</a:t>
            </a:r>
          </a:p>
        </p:txBody>
      </p:sp>
      <p:sp>
        <p:nvSpPr>
          <p:cNvPr id="3" name="Content Placeholder 2">
            <a:extLst>
              <a:ext uri="{FF2B5EF4-FFF2-40B4-BE49-F238E27FC236}">
                <a16:creationId xmlns="" xmlns:a16="http://schemas.microsoft.com/office/drawing/2014/main" id="{3989914B-F471-723A-5A29-F6E1BE6E81C9}"/>
              </a:ext>
            </a:extLst>
          </p:cNvPr>
          <p:cNvSpPr>
            <a:spLocks noGrp="1"/>
          </p:cNvSpPr>
          <p:nvPr>
            <p:ph idx="1"/>
          </p:nvPr>
        </p:nvSpPr>
        <p:spPr>
          <a:xfrm>
            <a:off x="193183" y="1133341"/>
            <a:ext cx="11835685" cy="5306095"/>
          </a:xfrm>
        </p:spPr>
        <p:txBody>
          <a:bodyPr>
            <a:normAutofit lnSpcReduction="10000"/>
          </a:bodyPr>
          <a:lstStyle/>
          <a:p>
            <a:pPr>
              <a:lnSpc>
                <a:spcPct val="100000"/>
              </a:lnSpc>
              <a:spcBef>
                <a:spcPct val="20000"/>
              </a:spcBef>
            </a:pPr>
            <a:r>
              <a:rPr lang="en-US" sz="2200" dirty="0" smtClean="0">
                <a:solidFill>
                  <a:prstClr val="black"/>
                </a:solidFill>
                <a:cs typeface="Calibri"/>
                <a:sym typeface="Calibri"/>
              </a:rPr>
              <a:t>Abbas</a:t>
            </a:r>
            <a:r>
              <a:rPr lang="en-US" sz="2200" dirty="0">
                <a:solidFill>
                  <a:prstClr val="black"/>
                </a:solidFill>
                <a:cs typeface="Calibri"/>
                <a:sym typeface="Calibri"/>
              </a:rPr>
              <a:t>, M., &amp; Shah, H. U. (2007). Proximate and mineral composition of mung bean. </a:t>
            </a:r>
            <a:r>
              <a:rPr lang="en-US" sz="2200" i="1" dirty="0" err="1">
                <a:solidFill>
                  <a:prstClr val="black"/>
                </a:solidFill>
                <a:cs typeface="Calibri"/>
                <a:sym typeface="Calibri"/>
              </a:rPr>
              <a:t>Sarhad</a:t>
            </a:r>
            <a:r>
              <a:rPr lang="en-US" sz="2200" i="1" dirty="0">
                <a:solidFill>
                  <a:prstClr val="black"/>
                </a:solidFill>
                <a:cs typeface="Calibri"/>
                <a:sym typeface="Calibri"/>
              </a:rPr>
              <a:t> J. Agric.</a:t>
            </a:r>
            <a:r>
              <a:rPr lang="en-US" sz="2200" dirty="0">
                <a:solidFill>
                  <a:prstClr val="black"/>
                </a:solidFill>
                <a:cs typeface="Calibri"/>
                <a:sym typeface="Calibri"/>
              </a:rPr>
              <a:t>, </a:t>
            </a:r>
            <a:r>
              <a:rPr lang="en-US" sz="2200" i="1" dirty="0">
                <a:solidFill>
                  <a:prstClr val="black"/>
                </a:solidFill>
                <a:cs typeface="Calibri"/>
                <a:sym typeface="Calibri"/>
              </a:rPr>
              <a:t>23</a:t>
            </a:r>
            <a:r>
              <a:rPr lang="en-US" sz="2200" dirty="0">
                <a:solidFill>
                  <a:prstClr val="black"/>
                </a:solidFill>
                <a:cs typeface="Calibri"/>
                <a:sym typeface="Calibri"/>
              </a:rPr>
              <a:t>(2), 2005–2008.</a:t>
            </a:r>
          </a:p>
          <a:p>
            <a:pPr marL="342900" lvl="0" indent="-342900">
              <a:lnSpc>
                <a:spcPct val="100000"/>
              </a:lnSpc>
              <a:spcBef>
                <a:spcPct val="20000"/>
              </a:spcBef>
            </a:pPr>
            <a:r>
              <a:rPr lang="en-US" sz="2200" dirty="0" err="1">
                <a:solidFill>
                  <a:prstClr val="black"/>
                </a:solidFill>
                <a:cs typeface="Calibri"/>
                <a:sym typeface="Calibri"/>
              </a:rPr>
              <a:t>Arrese</a:t>
            </a:r>
            <a:r>
              <a:rPr lang="en-US" sz="2200" dirty="0">
                <a:solidFill>
                  <a:prstClr val="black"/>
                </a:solidFill>
                <a:cs typeface="Calibri"/>
                <a:sym typeface="Calibri"/>
              </a:rPr>
              <a:t>, E. L., Wagner, J. R., </a:t>
            </a:r>
            <a:r>
              <a:rPr lang="en-US" sz="2200" dirty="0" err="1">
                <a:solidFill>
                  <a:prstClr val="black"/>
                </a:solidFill>
                <a:cs typeface="Calibri"/>
                <a:sym typeface="Calibri"/>
              </a:rPr>
              <a:t>Añón</a:t>
            </a:r>
            <a:r>
              <a:rPr lang="en-US" sz="2200" dirty="0">
                <a:solidFill>
                  <a:prstClr val="black"/>
                </a:solidFill>
                <a:cs typeface="Calibri"/>
                <a:sym typeface="Calibri"/>
              </a:rPr>
              <a:t>, M. C., &amp; </a:t>
            </a:r>
            <a:r>
              <a:rPr lang="en-US" sz="2200" dirty="0" err="1">
                <a:solidFill>
                  <a:prstClr val="black"/>
                </a:solidFill>
                <a:cs typeface="Calibri"/>
                <a:sym typeface="Calibri"/>
              </a:rPr>
              <a:t>Sorgentini</a:t>
            </a:r>
            <a:r>
              <a:rPr lang="en-US" sz="2200" dirty="0">
                <a:solidFill>
                  <a:prstClr val="black"/>
                </a:solidFill>
                <a:cs typeface="Calibri"/>
                <a:sym typeface="Calibri"/>
              </a:rPr>
              <a:t>, D. A. (1991). Electrophoretic, Solubility, and Functional Properties of Commercial Soy Protein Isolates. </a:t>
            </a:r>
            <a:r>
              <a:rPr lang="en-US" sz="2200" i="1" dirty="0">
                <a:solidFill>
                  <a:prstClr val="black"/>
                </a:solidFill>
                <a:cs typeface="Calibri"/>
                <a:sym typeface="Calibri"/>
              </a:rPr>
              <a:t>Journal of Agricultural and Food Chemistry</a:t>
            </a:r>
            <a:r>
              <a:rPr lang="en-US" sz="2200" dirty="0">
                <a:solidFill>
                  <a:prstClr val="black"/>
                </a:solidFill>
                <a:cs typeface="Calibri"/>
                <a:sym typeface="Calibri"/>
              </a:rPr>
              <a:t>, </a:t>
            </a:r>
            <a:r>
              <a:rPr lang="en-US" sz="2200" i="1" dirty="0">
                <a:solidFill>
                  <a:prstClr val="black"/>
                </a:solidFill>
                <a:cs typeface="Calibri"/>
                <a:sym typeface="Calibri"/>
              </a:rPr>
              <a:t>39</a:t>
            </a:r>
            <a:r>
              <a:rPr lang="en-US" sz="2200" dirty="0">
                <a:solidFill>
                  <a:prstClr val="black"/>
                </a:solidFill>
                <a:cs typeface="Calibri"/>
                <a:sym typeface="Calibri"/>
              </a:rPr>
              <a:t>(6), 1029–1032. https://doi.org/10.1021/jf00006a004</a:t>
            </a:r>
          </a:p>
          <a:p>
            <a:pPr marL="342900" lvl="0" indent="-342900">
              <a:lnSpc>
                <a:spcPct val="100000"/>
              </a:lnSpc>
              <a:spcBef>
                <a:spcPct val="20000"/>
              </a:spcBef>
            </a:pPr>
            <a:r>
              <a:rPr lang="en-US" sz="2200" dirty="0" err="1">
                <a:solidFill>
                  <a:prstClr val="black"/>
                </a:solidFill>
                <a:cs typeface="Calibri"/>
                <a:sym typeface="Calibri"/>
              </a:rPr>
              <a:t>Dahiya</a:t>
            </a:r>
            <a:r>
              <a:rPr lang="en-US" sz="2200" dirty="0">
                <a:solidFill>
                  <a:prstClr val="black"/>
                </a:solidFill>
                <a:cs typeface="Calibri"/>
                <a:sym typeface="Calibri"/>
              </a:rPr>
              <a:t>, P. K., </a:t>
            </a:r>
            <a:r>
              <a:rPr lang="en-US" sz="2200" dirty="0" err="1">
                <a:solidFill>
                  <a:prstClr val="black"/>
                </a:solidFill>
                <a:cs typeface="Calibri"/>
                <a:sym typeface="Calibri"/>
              </a:rPr>
              <a:t>Linnemann</a:t>
            </a:r>
            <a:r>
              <a:rPr lang="en-US" sz="2200" dirty="0">
                <a:solidFill>
                  <a:prstClr val="black"/>
                </a:solidFill>
                <a:cs typeface="Calibri"/>
                <a:sym typeface="Calibri"/>
              </a:rPr>
              <a:t>, A. R., Van </a:t>
            </a:r>
            <a:r>
              <a:rPr lang="en-US" sz="2200" dirty="0" err="1">
                <a:solidFill>
                  <a:prstClr val="black"/>
                </a:solidFill>
                <a:cs typeface="Calibri"/>
                <a:sym typeface="Calibri"/>
              </a:rPr>
              <a:t>Boekel</a:t>
            </a:r>
            <a:r>
              <a:rPr lang="en-US" sz="2200" dirty="0">
                <a:solidFill>
                  <a:prstClr val="black"/>
                </a:solidFill>
                <a:cs typeface="Calibri"/>
                <a:sym typeface="Calibri"/>
              </a:rPr>
              <a:t>, M. A. J. S., </a:t>
            </a:r>
            <a:r>
              <a:rPr lang="en-US" sz="2200" dirty="0" err="1">
                <a:solidFill>
                  <a:prstClr val="black"/>
                </a:solidFill>
                <a:cs typeface="Calibri"/>
                <a:sym typeface="Calibri"/>
              </a:rPr>
              <a:t>Khetarpaul</a:t>
            </a:r>
            <a:r>
              <a:rPr lang="en-US" sz="2200" dirty="0">
                <a:solidFill>
                  <a:prstClr val="black"/>
                </a:solidFill>
                <a:cs typeface="Calibri"/>
                <a:sym typeface="Calibri"/>
              </a:rPr>
              <a:t>, N., </a:t>
            </a:r>
            <a:r>
              <a:rPr lang="en-US" sz="2200" dirty="0" err="1">
                <a:solidFill>
                  <a:prstClr val="black"/>
                </a:solidFill>
                <a:cs typeface="Calibri"/>
                <a:sym typeface="Calibri"/>
              </a:rPr>
              <a:t>Grewal</a:t>
            </a:r>
            <a:r>
              <a:rPr lang="en-US" sz="2200" dirty="0">
                <a:solidFill>
                  <a:prstClr val="black"/>
                </a:solidFill>
                <a:cs typeface="Calibri"/>
                <a:sym typeface="Calibri"/>
              </a:rPr>
              <a:t>, R. B., &amp; </a:t>
            </a:r>
            <a:r>
              <a:rPr lang="en-US" sz="2200" dirty="0" err="1">
                <a:solidFill>
                  <a:prstClr val="black"/>
                </a:solidFill>
                <a:cs typeface="Calibri"/>
                <a:sym typeface="Calibri"/>
              </a:rPr>
              <a:t>Nout</a:t>
            </a:r>
            <a:r>
              <a:rPr lang="en-US" sz="2200" dirty="0">
                <a:solidFill>
                  <a:prstClr val="black"/>
                </a:solidFill>
                <a:cs typeface="Calibri"/>
                <a:sym typeface="Calibri"/>
              </a:rPr>
              <a:t>, M. J. R. (2015). Mung Bean: Technological and Nutritional Potential. </a:t>
            </a:r>
            <a:r>
              <a:rPr lang="en-US" sz="2200" i="1" dirty="0">
                <a:solidFill>
                  <a:prstClr val="black"/>
                </a:solidFill>
                <a:cs typeface="Calibri"/>
                <a:sym typeface="Calibri"/>
              </a:rPr>
              <a:t>Critical Reviews in Food Science and Nutrition</a:t>
            </a:r>
            <a:r>
              <a:rPr lang="en-US" sz="2200" dirty="0">
                <a:solidFill>
                  <a:prstClr val="black"/>
                </a:solidFill>
                <a:cs typeface="Calibri"/>
                <a:sym typeface="Calibri"/>
              </a:rPr>
              <a:t>, </a:t>
            </a:r>
            <a:r>
              <a:rPr lang="en-US" sz="2200" i="1" dirty="0">
                <a:solidFill>
                  <a:prstClr val="black"/>
                </a:solidFill>
                <a:cs typeface="Calibri"/>
                <a:sym typeface="Calibri"/>
              </a:rPr>
              <a:t>55</a:t>
            </a:r>
            <a:r>
              <a:rPr lang="en-US" sz="2200" dirty="0">
                <a:solidFill>
                  <a:prstClr val="black"/>
                </a:solidFill>
                <a:cs typeface="Calibri"/>
                <a:sym typeface="Calibri"/>
              </a:rPr>
              <a:t>(5), 670–688. https://doi.org/10.1080/10408398.2012.671202</a:t>
            </a:r>
          </a:p>
          <a:p>
            <a:pPr marL="342900" lvl="0" indent="-342900">
              <a:lnSpc>
                <a:spcPct val="100000"/>
              </a:lnSpc>
              <a:spcBef>
                <a:spcPct val="20000"/>
              </a:spcBef>
            </a:pPr>
            <a:r>
              <a:rPr lang="en-US" sz="2200" dirty="0" err="1">
                <a:solidFill>
                  <a:prstClr val="black"/>
                </a:solidFill>
                <a:cs typeface="Calibri"/>
                <a:sym typeface="Calibri"/>
              </a:rPr>
              <a:t>Gunaratne</a:t>
            </a:r>
            <a:r>
              <a:rPr lang="en-US" sz="2200" dirty="0">
                <a:solidFill>
                  <a:prstClr val="black"/>
                </a:solidFill>
                <a:cs typeface="Calibri"/>
                <a:sym typeface="Calibri"/>
              </a:rPr>
              <a:t>, A., Wu, K., Li, D., </a:t>
            </a:r>
            <a:r>
              <a:rPr lang="en-US" sz="2200" dirty="0" err="1">
                <a:solidFill>
                  <a:prstClr val="black"/>
                </a:solidFill>
                <a:cs typeface="Calibri"/>
                <a:sym typeface="Calibri"/>
              </a:rPr>
              <a:t>Bentota</a:t>
            </a:r>
            <a:r>
              <a:rPr lang="en-US" sz="2200" dirty="0">
                <a:solidFill>
                  <a:prstClr val="black"/>
                </a:solidFill>
                <a:cs typeface="Calibri"/>
                <a:sym typeface="Calibri"/>
              </a:rPr>
              <a:t>, A., </a:t>
            </a:r>
            <a:r>
              <a:rPr lang="en-US" sz="2200" dirty="0" err="1">
                <a:solidFill>
                  <a:prstClr val="black"/>
                </a:solidFill>
                <a:cs typeface="Calibri"/>
                <a:sym typeface="Calibri"/>
              </a:rPr>
              <a:t>Corke</a:t>
            </a:r>
            <a:r>
              <a:rPr lang="en-US" sz="2200" dirty="0">
                <a:solidFill>
                  <a:prstClr val="black"/>
                </a:solidFill>
                <a:cs typeface="Calibri"/>
                <a:sym typeface="Calibri"/>
              </a:rPr>
              <a:t>, H., &amp; </a:t>
            </a:r>
            <a:r>
              <a:rPr lang="en-US" sz="2200" dirty="0" err="1">
                <a:solidFill>
                  <a:prstClr val="black"/>
                </a:solidFill>
                <a:cs typeface="Calibri"/>
                <a:sym typeface="Calibri"/>
              </a:rPr>
              <a:t>Cai</a:t>
            </a:r>
            <a:r>
              <a:rPr lang="en-US" sz="2200" dirty="0">
                <a:solidFill>
                  <a:prstClr val="black"/>
                </a:solidFill>
                <a:cs typeface="Calibri"/>
                <a:sym typeface="Calibri"/>
              </a:rPr>
              <a:t>, Y. Z. (2013). Antioxidant activity and nutritional quality of traditional red-grained rice varieties containing </a:t>
            </a:r>
            <a:r>
              <a:rPr lang="en-US" sz="2200" dirty="0" err="1">
                <a:solidFill>
                  <a:prstClr val="black"/>
                </a:solidFill>
                <a:cs typeface="Calibri"/>
                <a:sym typeface="Calibri"/>
              </a:rPr>
              <a:t>proanthocyanidins</a:t>
            </a:r>
            <a:r>
              <a:rPr lang="en-US" sz="2200" dirty="0">
                <a:solidFill>
                  <a:prstClr val="black"/>
                </a:solidFill>
                <a:cs typeface="Calibri"/>
                <a:sym typeface="Calibri"/>
              </a:rPr>
              <a:t>. </a:t>
            </a:r>
            <a:r>
              <a:rPr lang="en-US" sz="2200" i="1" dirty="0">
                <a:solidFill>
                  <a:prstClr val="black"/>
                </a:solidFill>
                <a:cs typeface="Calibri"/>
                <a:sym typeface="Calibri"/>
              </a:rPr>
              <a:t>Food Chemistry</a:t>
            </a:r>
            <a:r>
              <a:rPr lang="en-US" sz="2200" dirty="0">
                <a:solidFill>
                  <a:prstClr val="black"/>
                </a:solidFill>
                <a:cs typeface="Calibri"/>
                <a:sym typeface="Calibri"/>
              </a:rPr>
              <a:t>, </a:t>
            </a:r>
            <a:r>
              <a:rPr lang="en-US" sz="2200" i="1" dirty="0">
                <a:solidFill>
                  <a:prstClr val="black"/>
                </a:solidFill>
                <a:cs typeface="Calibri"/>
                <a:sym typeface="Calibri"/>
              </a:rPr>
              <a:t>138</a:t>
            </a:r>
            <a:r>
              <a:rPr lang="en-US" sz="2200" dirty="0">
                <a:solidFill>
                  <a:prstClr val="black"/>
                </a:solidFill>
                <a:cs typeface="Calibri"/>
                <a:sym typeface="Calibri"/>
              </a:rPr>
              <a:t>(2–3), 1153–1161. https://doi.org/10.1016/j.foodchem.2012.11.129</a:t>
            </a:r>
          </a:p>
          <a:p>
            <a:pPr marL="342900" lvl="0" indent="-342900">
              <a:lnSpc>
                <a:spcPct val="100000"/>
              </a:lnSpc>
              <a:spcBef>
                <a:spcPct val="20000"/>
              </a:spcBef>
            </a:pPr>
            <a:r>
              <a:rPr lang="en-US" sz="2200" dirty="0">
                <a:solidFill>
                  <a:prstClr val="black"/>
                </a:solidFill>
                <a:cs typeface="Calibri"/>
                <a:sym typeface="Calibri"/>
              </a:rPr>
              <a:t>Jane, M., </a:t>
            </a:r>
            <a:r>
              <a:rPr lang="en-US" sz="2200" dirty="0" err="1">
                <a:solidFill>
                  <a:prstClr val="black"/>
                </a:solidFill>
                <a:cs typeface="Calibri"/>
                <a:sym typeface="Calibri"/>
              </a:rPr>
              <a:t>Talknice</a:t>
            </a:r>
            <a:r>
              <a:rPr lang="en-US" sz="2200" dirty="0">
                <a:solidFill>
                  <a:prstClr val="black"/>
                </a:solidFill>
                <a:cs typeface="Calibri"/>
                <a:sym typeface="Calibri"/>
              </a:rPr>
              <a:t>, J., Charles, M., </a:t>
            </a:r>
            <a:r>
              <a:rPr lang="en-US" sz="2200" dirty="0" err="1">
                <a:solidFill>
                  <a:prstClr val="black"/>
                </a:solidFill>
                <a:cs typeface="Calibri"/>
                <a:sym typeface="Calibri"/>
              </a:rPr>
              <a:t>Amiel</a:t>
            </a:r>
            <a:r>
              <a:rPr lang="en-US" sz="2200" dirty="0">
                <a:solidFill>
                  <a:prstClr val="black"/>
                </a:solidFill>
                <a:cs typeface="Calibri"/>
                <a:sym typeface="Calibri"/>
              </a:rPr>
              <a:t>, M., </a:t>
            </a:r>
            <a:r>
              <a:rPr lang="en-US" sz="2200" dirty="0" err="1">
                <a:solidFill>
                  <a:prstClr val="black"/>
                </a:solidFill>
                <a:cs typeface="Calibri"/>
                <a:sym typeface="Calibri"/>
              </a:rPr>
              <a:t>Pepukai</a:t>
            </a:r>
            <a:r>
              <a:rPr lang="en-US" sz="2200" dirty="0">
                <a:solidFill>
                  <a:prstClr val="black"/>
                </a:solidFill>
                <a:cs typeface="Calibri"/>
                <a:sym typeface="Calibri"/>
              </a:rPr>
              <a:t>, M., &amp; Shepherd, M. (2021). Proximate , </a:t>
            </a:r>
            <a:r>
              <a:rPr lang="en-US" sz="2200" dirty="0" err="1">
                <a:solidFill>
                  <a:prstClr val="black"/>
                </a:solidFill>
                <a:cs typeface="Calibri"/>
                <a:sym typeface="Calibri"/>
              </a:rPr>
              <a:t>physico</a:t>
            </a:r>
            <a:r>
              <a:rPr lang="en-US" sz="2200" dirty="0">
                <a:solidFill>
                  <a:prstClr val="black"/>
                </a:solidFill>
                <a:cs typeface="Calibri"/>
                <a:sym typeface="Calibri"/>
              </a:rPr>
              <a:t>-chemical , functional and sensory properties OF quinoa and amaranth flour AS potential binders in beef sausages. </a:t>
            </a:r>
            <a:r>
              <a:rPr lang="en-US" sz="2200" i="1" dirty="0">
                <a:solidFill>
                  <a:prstClr val="black"/>
                </a:solidFill>
                <a:cs typeface="Calibri"/>
                <a:sym typeface="Calibri"/>
              </a:rPr>
              <a:t>Food Chemistry</a:t>
            </a:r>
            <a:r>
              <a:rPr lang="en-US" sz="2200" dirty="0">
                <a:solidFill>
                  <a:prstClr val="black"/>
                </a:solidFill>
                <a:cs typeface="Calibri"/>
                <a:sym typeface="Calibri"/>
              </a:rPr>
              <a:t>, </a:t>
            </a:r>
            <a:r>
              <a:rPr lang="en-US" sz="2200" i="1" dirty="0">
                <a:solidFill>
                  <a:prstClr val="black"/>
                </a:solidFill>
                <a:cs typeface="Calibri"/>
                <a:sym typeface="Calibri"/>
              </a:rPr>
              <a:t>365</a:t>
            </a:r>
            <a:r>
              <a:rPr lang="en-US" sz="2200" dirty="0">
                <a:solidFill>
                  <a:prstClr val="black"/>
                </a:solidFill>
                <a:cs typeface="Calibri"/>
                <a:sym typeface="Calibri"/>
              </a:rPr>
              <a:t>(June), 130619. https://doi.org/10.1016/j.foodchem.2021.130619</a:t>
            </a:r>
          </a:p>
          <a:p>
            <a:endParaRPr lang="en-US" dirty="0"/>
          </a:p>
        </p:txBody>
      </p:sp>
      <p:sp>
        <p:nvSpPr>
          <p:cNvPr id="4" name="Slide Number Placeholder 3">
            <a:extLst>
              <a:ext uri="{FF2B5EF4-FFF2-40B4-BE49-F238E27FC236}">
                <a16:creationId xmlns="" xmlns:a16="http://schemas.microsoft.com/office/drawing/2014/main" id="{C7CA4BE0-3BD5-3B8C-61F4-12E8D4FDDB15}"/>
              </a:ext>
            </a:extLst>
          </p:cNvPr>
          <p:cNvSpPr>
            <a:spLocks noGrp="1"/>
          </p:cNvSpPr>
          <p:nvPr>
            <p:ph type="sldNum" sz="quarter" idx="12"/>
          </p:nvPr>
        </p:nvSpPr>
        <p:spPr>
          <a:xfrm>
            <a:off x="9338569" y="6492875"/>
            <a:ext cx="2743200" cy="365125"/>
          </a:xfrm>
        </p:spPr>
        <p:txBody>
          <a:bodyPr/>
          <a:lstStyle/>
          <a:p>
            <a:fld id="{48FC179B-E1DC-44DF-B0E4-66A8D350C2BE}" type="slidenum">
              <a:rPr lang="en-US" smtClean="0"/>
              <a:t>25</a:t>
            </a:fld>
            <a:endParaRPr lang="en-US"/>
          </a:p>
        </p:txBody>
      </p:sp>
    </p:spTree>
    <p:extLst>
      <p:ext uri="{BB962C8B-B14F-4D97-AF65-F5344CB8AC3E}">
        <p14:creationId xmlns:p14="http://schemas.microsoft.com/office/powerpoint/2010/main" val="31500702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5014" y="1"/>
            <a:ext cx="9903854" cy="940157"/>
          </a:xfrm>
        </p:spPr>
        <p:txBody>
          <a:bodyPr/>
          <a:lstStyle/>
          <a:p>
            <a:pPr algn="ctr"/>
            <a:r>
              <a:rPr lang="en-US" u="sng" dirty="0">
                <a:solidFill>
                  <a:prstClr val="black"/>
                </a:solidFill>
                <a:latin typeface="Calibri"/>
              </a:rPr>
              <a:t>References</a:t>
            </a:r>
            <a:endParaRPr lang="en-US" dirty="0"/>
          </a:p>
        </p:txBody>
      </p:sp>
      <p:sp>
        <p:nvSpPr>
          <p:cNvPr id="3" name="Content Placeholder 2"/>
          <p:cNvSpPr>
            <a:spLocks noGrp="1"/>
          </p:cNvSpPr>
          <p:nvPr>
            <p:ph idx="1"/>
          </p:nvPr>
        </p:nvSpPr>
        <p:spPr>
          <a:xfrm>
            <a:off x="141668" y="1056068"/>
            <a:ext cx="11951594" cy="5409126"/>
          </a:xfrm>
        </p:spPr>
        <p:txBody>
          <a:bodyPr/>
          <a:lstStyle/>
          <a:p>
            <a:pPr marL="342900" lvl="0" indent="-342900">
              <a:lnSpc>
                <a:spcPct val="100000"/>
              </a:lnSpc>
              <a:spcBef>
                <a:spcPct val="20000"/>
              </a:spcBef>
            </a:pPr>
            <a:r>
              <a:rPr lang="en-US" sz="2200" dirty="0">
                <a:solidFill>
                  <a:prstClr val="black"/>
                </a:solidFill>
                <a:cs typeface="Calibri"/>
                <a:sym typeface="Calibri"/>
              </a:rPr>
              <a:t>Jin, S. </a:t>
            </a:r>
            <a:r>
              <a:rPr lang="en-US" sz="2200" dirty="0" err="1">
                <a:solidFill>
                  <a:prstClr val="black"/>
                </a:solidFill>
                <a:cs typeface="Calibri"/>
                <a:sym typeface="Calibri"/>
              </a:rPr>
              <a:t>keun</a:t>
            </a:r>
            <a:r>
              <a:rPr lang="en-US" sz="2200" dirty="0">
                <a:solidFill>
                  <a:prstClr val="black"/>
                </a:solidFill>
                <a:cs typeface="Calibri"/>
                <a:sym typeface="Calibri"/>
              </a:rPr>
              <a:t>, Kim, S. H., Choi, J. S., &amp; </a:t>
            </a:r>
            <a:r>
              <a:rPr lang="en-US" sz="2200" dirty="0" err="1">
                <a:solidFill>
                  <a:prstClr val="black"/>
                </a:solidFill>
                <a:cs typeface="Calibri"/>
                <a:sym typeface="Calibri"/>
              </a:rPr>
              <a:t>Yim</a:t>
            </a:r>
            <a:r>
              <a:rPr lang="en-US" sz="2200" dirty="0">
                <a:solidFill>
                  <a:prstClr val="black"/>
                </a:solidFill>
                <a:cs typeface="Calibri"/>
                <a:sym typeface="Calibri"/>
              </a:rPr>
              <a:t>, D. G. (2019). Effect of diverse binder materials and their addition levels on </a:t>
            </a:r>
            <a:r>
              <a:rPr lang="en-US" sz="2200" dirty="0" err="1">
                <a:solidFill>
                  <a:prstClr val="black"/>
                </a:solidFill>
                <a:cs typeface="Calibri"/>
                <a:sym typeface="Calibri"/>
              </a:rPr>
              <a:t>physico</a:t>
            </a:r>
            <a:r>
              <a:rPr lang="en-US" sz="2200" dirty="0">
                <a:solidFill>
                  <a:prstClr val="black"/>
                </a:solidFill>
                <a:cs typeface="Calibri"/>
                <a:sym typeface="Calibri"/>
              </a:rPr>
              <a:t>-chemical characteristics of sausages. </a:t>
            </a:r>
            <a:r>
              <a:rPr lang="en-US" sz="2200" i="1" dirty="0">
                <a:solidFill>
                  <a:prstClr val="black"/>
                </a:solidFill>
                <a:cs typeface="Calibri"/>
                <a:sym typeface="Calibri"/>
              </a:rPr>
              <a:t>Journal of Food Measurement and Characterization</a:t>
            </a:r>
            <a:r>
              <a:rPr lang="en-US" sz="2200" dirty="0">
                <a:solidFill>
                  <a:prstClr val="black"/>
                </a:solidFill>
                <a:cs typeface="Calibri"/>
                <a:sym typeface="Calibri"/>
              </a:rPr>
              <a:t>, </a:t>
            </a:r>
            <a:r>
              <a:rPr lang="en-US" sz="2200" i="1" dirty="0">
                <a:solidFill>
                  <a:prstClr val="black"/>
                </a:solidFill>
                <a:cs typeface="Calibri"/>
                <a:sym typeface="Calibri"/>
              </a:rPr>
              <a:t>13</a:t>
            </a:r>
            <a:r>
              <a:rPr lang="en-US" sz="2200" dirty="0">
                <a:solidFill>
                  <a:prstClr val="black"/>
                </a:solidFill>
                <a:cs typeface="Calibri"/>
                <a:sym typeface="Calibri"/>
              </a:rPr>
              <a:t>(2), 1558–1565. https://doi.org/10.1007/s11694-019-00071-1</a:t>
            </a:r>
          </a:p>
          <a:p>
            <a:pPr marL="342900" lvl="0" indent="-342900">
              <a:lnSpc>
                <a:spcPct val="100000"/>
              </a:lnSpc>
              <a:spcBef>
                <a:spcPct val="20000"/>
              </a:spcBef>
            </a:pPr>
            <a:r>
              <a:rPr lang="en-US" sz="2200" dirty="0">
                <a:solidFill>
                  <a:prstClr val="black"/>
                </a:solidFill>
                <a:cs typeface="Calibri"/>
                <a:sym typeface="Calibri"/>
              </a:rPr>
              <a:t>Mohan, A. (2014). Basics of sausage making, formulation, processing &amp; safety. </a:t>
            </a:r>
            <a:r>
              <a:rPr lang="en-US" sz="2200" i="1" dirty="0">
                <a:solidFill>
                  <a:prstClr val="black"/>
                </a:solidFill>
                <a:cs typeface="Calibri"/>
                <a:sym typeface="Calibri"/>
              </a:rPr>
              <a:t>UGA Extension</a:t>
            </a:r>
            <a:r>
              <a:rPr lang="en-US" sz="2200" dirty="0">
                <a:solidFill>
                  <a:prstClr val="black"/>
                </a:solidFill>
                <a:cs typeface="Calibri"/>
                <a:sym typeface="Calibri"/>
              </a:rPr>
              <a:t>, 1–48. https://secure.caes.uga.edu/extension/publications/files/pdf/B 1437_1.PDF</a:t>
            </a:r>
          </a:p>
          <a:p>
            <a:pPr marL="342900" lvl="0" indent="-342900">
              <a:lnSpc>
                <a:spcPct val="100000"/>
              </a:lnSpc>
              <a:spcBef>
                <a:spcPct val="20000"/>
              </a:spcBef>
            </a:pPr>
            <a:r>
              <a:rPr lang="en-US" sz="2200" dirty="0">
                <a:solidFill>
                  <a:prstClr val="black"/>
                </a:solidFill>
                <a:cs typeface="Calibri"/>
                <a:sym typeface="Calibri"/>
              </a:rPr>
              <a:t>Pereira, J., Hu, H., Xing, L., Zhang, W., &amp; Zhou, G. (2020). </a:t>
            </a:r>
            <a:r>
              <a:rPr lang="en-US" sz="2200" i="1" dirty="0">
                <a:solidFill>
                  <a:prstClr val="black"/>
                </a:solidFill>
                <a:cs typeface="Calibri"/>
                <a:sym typeface="Calibri"/>
              </a:rPr>
              <a:t>and Tapioca Starch on the Functional Properties and</a:t>
            </a:r>
            <a:r>
              <a:rPr lang="en-US" sz="2200" dirty="0">
                <a:solidFill>
                  <a:prstClr val="black"/>
                </a:solidFill>
                <a:cs typeface="Calibri"/>
                <a:sym typeface="Calibri"/>
              </a:rPr>
              <a:t>.</a:t>
            </a:r>
          </a:p>
          <a:p>
            <a:pPr marL="342900" lvl="0" indent="-342900">
              <a:lnSpc>
                <a:spcPct val="100000"/>
              </a:lnSpc>
              <a:spcBef>
                <a:spcPct val="20000"/>
              </a:spcBef>
            </a:pPr>
            <a:r>
              <a:rPr lang="en-US" sz="2200" dirty="0">
                <a:solidFill>
                  <a:prstClr val="black"/>
                </a:solidFill>
                <a:cs typeface="Calibri"/>
                <a:sym typeface="Calibri"/>
              </a:rPr>
              <a:t>Yang, Q., </a:t>
            </a:r>
            <a:r>
              <a:rPr lang="en-US" sz="2200" dirty="0" err="1">
                <a:solidFill>
                  <a:prstClr val="black"/>
                </a:solidFill>
                <a:cs typeface="Calibri"/>
                <a:sym typeface="Calibri"/>
              </a:rPr>
              <a:t>Ge</a:t>
            </a:r>
            <a:r>
              <a:rPr lang="en-US" sz="2200" dirty="0">
                <a:solidFill>
                  <a:prstClr val="black"/>
                </a:solidFill>
                <a:cs typeface="Calibri"/>
                <a:sym typeface="Calibri"/>
              </a:rPr>
              <a:t>, Y., </a:t>
            </a:r>
            <a:r>
              <a:rPr lang="en-US" sz="2200" dirty="0" err="1">
                <a:solidFill>
                  <a:prstClr val="black"/>
                </a:solidFill>
                <a:cs typeface="Calibri"/>
                <a:sym typeface="Calibri"/>
              </a:rPr>
              <a:t>Gunaratne</a:t>
            </a:r>
            <a:r>
              <a:rPr lang="en-US" sz="2200" dirty="0">
                <a:solidFill>
                  <a:prstClr val="black"/>
                </a:solidFill>
                <a:cs typeface="Calibri"/>
                <a:sym typeface="Calibri"/>
              </a:rPr>
              <a:t>, A., Kong, K., Li, H., </a:t>
            </a:r>
            <a:r>
              <a:rPr lang="en-US" sz="2200" dirty="0" err="1">
                <a:solidFill>
                  <a:prstClr val="black"/>
                </a:solidFill>
                <a:cs typeface="Calibri"/>
                <a:sym typeface="Calibri"/>
              </a:rPr>
              <a:t>Gul</a:t>
            </a:r>
            <a:r>
              <a:rPr lang="en-US" sz="2200" dirty="0">
                <a:solidFill>
                  <a:prstClr val="black"/>
                </a:solidFill>
                <a:cs typeface="Calibri"/>
                <a:sym typeface="Calibri"/>
              </a:rPr>
              <a:t>, K., Kumara, K., </a:t>
            </a:r>
            <a:r>
              <a:rPr lang="en-US" sz="2200" dirty="0" err="1">
                <a:solidFill>
                  <a:prstClr val="black"/>
                </a:solidFill>
                <a:cs typeface="Calibri"/>
                <a:sym typeface="Calibri"/>
              </a:rPr>
              <a:t>Arachchi</a:t>
            </a:r>
            <a:r>
              <a:rPr lang="en-US" sz="2200" dirty="0">
                <a:solidFill>
                  <a:prstClr val="black"/>
                </a:solidFill>
                <a:cs typeface="Calibri"/>
                <a:sym typeface="Calibri"/>
              </a:rPr>
              <a:t>, L. V., Zhu, F., &amp; </a:t>
            </a:r>
            <a:r>
              <a:rPr lang="en-US" sz="2200" dirty="0" err="1">
                <a:solidFill>
                  <a:prstClr val="black"/>
                </a:solidFill>
                <a:cs typeface="Calibri"/>
                <a:sym typeface="Calibri"/>
              </a:rPr>
              <a:t>Corke</a:t>
            </a:r>
            <a:r>
              <a:rPr lang="en-US" sz="2200" dirty="0">
                <a:solidFill>
                  <a:prstClr val="black"/>
                </a:solidFill>
                <a:cs typeface="Calibri"/>
                <a:sym typeface="Calibri"/>
              </a:rPr>
              <a:t>, H. (2020). Phenolic profiles, antioxidant activities, and </a:t>
            </a:r>
            <a:r>
              <a:rPr lang="en-US" sz="2200" dirty="0" err="1">
                <a:solidFill>
                  <a:prstClr val="black"/>
                </a:solidFill>
                <a:cs typeface="Calibri"/>
                <a:sym typeface="Calibri"/>
              </a:rPr>
              <a:t>antiproliferative</a:t>
            </a:r>
            <a:r>
              <a:rPr lang="en-US" sz="2200" dirty="0">
                <a:solidFill>
                  <a:prstClr val="black"/>
                </a:solidFill>
                <a:cs typeface="Calibri"/>
                <a:sym typeface="Calibri"/>
              </a:rPr>
              <a:t> activities of different mung bean (</a:t>
            </a:r>
            <a:r>
              <a:rPr lang="en-US" sz="2200" dirty="0" err="1">
                <a:solidFill>
                  <a:prstClr val="black"/>
                </a:solidFill>
                <a:cs typeface="Calibri"/>
                <a:sym typeface="Calibri"/>
              </a:rPr>
              <a:t>Vigna</a:t>
            </a:r>
            <a:r>
              <a:rPr lang="en-US" sz="2200" dirty="0">
                <a:solidFill>
                  <a:prstClr val="black"/>
                </a:solidFill>
                <a:cs typeface="Calibri"/>
                <a:sym typeface="Calibri"/>
              </a:rPr>
              <a:t> </a:t>
            </a:r>
            <a:r>
              <a:rPr lang="en-US" sz="2200" dirty="0" err="1">
                <a:solidFill>
                  <a:prstClr val="black"/>
                </a:solidFill>
                <a:cs typeface="Calibri"/>
                <a:sym typeface="Calibri"/>
              </a:rPr>
              <a:t>radiata</a:t>
            </a:r>
            <a:r>
              <a:rPr lang="en-US" sz="2200" dirty="0">
                <a:solidFill>
                  <a:prstClr val="black"/>
                </a:solidFill>
                <a:cs typeface="Calibri"/>
                <a:sym typeface="Calibri"/>
              </a:rPr>
              <a:t>) varieties from Sri Lanka. </a:t>
            </a:r>
            <a:r>
              <a:rPr lang="en-US" sz="2200" i="1" dirty="0">
                <a:solidFill>
                  <a:prstClr val="black"/>
                </a:solidFill>
                <a:cs typeface="Calibri"/>
                <a:sym typeface="Calibri"/>
              </a:rPr>
              <a:t>Food Bioscience</a:t>
            </a:r>
            <a:r>
              <a:rPr lang="en-US" sz="2200" dirty="0">
                <a:solidFill>
                  <a:prstClr val="black"/>
                </a:solidFill>
                <a:cs typeface="Calibri"/>
                <a:sym typeface="Calibri"/>
              </a:rPr>
              <a:t>, 100705. https://doi.org/10.1016/j.fbio.2020.100705</a:t>
            </a:r>
          </a:p>
          <a:p>
            <a:pPr marL="342900" lvl="0" indent="-342900">
              <a:lnSpc>
                <a:spcPct val="100000"/>
              </a:lnSpc>
              <a:spcBef>
                <a:spcPct val="20000"/>
              </a:spcBef>
            </a:pPr>
            <a:r>
              <a:rPr lang="en-US" sz="2200" dirty="0" err="1">
                <a:solidFill>
                  <a:prstClr val="black"/>
                </a:solidFill>
                <a:cs typeface="Calibri"/>
                <a:sym typeface="Calibri"/>
              </a:rPr>
              <a:t>Yaro</a:t>
            </a:r>
            <a:r>
              <a:rPr lang="en-US" sz="2200" dirty="0">
                <a:solidFill>
                  <a:prstClr val="black"/>
                </a:solidFill>
                <a:cs typeface="Calibri"/>
                <a:sym typeface="Calibri"/>
              </a:rPr>
              <a:t>, J., </a:t>
            </a:r>
            <a:r>
              <a:rPr lang="en-US" sz="2200" dirty="0" err="1">
                <a:solidFill>
                  <a:prstClr val="black"/>
                </a:solidFill>
                <a:cs typeface="Calibri"/>
                <a:sym typeface="Calibri"/>
              </a:rPr>
              <a:t>Adzitey</a:t>
            </a:r>
            <a:r>
              <a:rPr lang="en-US" sz="2200" dirty="0">
                <a:solidFill>
                  <a:prstClr val="black"/>
                </a:solidFill>
                <a:cs typeface="Calibri"/>
                <a:sym typeface="Calibri"/>
              </a:rPr>
              <a:t>, F., &amp; Huda, N. (2021). </a:t>
            </a:r>
            <a:r>
              <a:rPr lang="en-US" sz="2200" i="1" dirty="0">
                <a:solidFill>
                  <a:prstClr val="black"/>
                </a:solidFill>
                <a:cs typeface="Calibri"/>
                <a:sym typeface="Calibri"/>
              </a:rPr>
              <a:t>Roasted Pearl Millet Flour (</a:t>
            </a:r>
            <a:r>
              <a:rPr lang="en-US" sz="2200" i="1" dirty="0" err="1">
                <a:solidFill>
                  <a:prstClr val="black"/>
                </a:solidFill>
                <a:cs typeface="Calibri"/>
                <a:sym typeface="Calibri"/>
              </a:rPr>
              <a:t>RoPMF</a:t>
            </a:r>
            <a:r>
              <a:rPr lang="en-US" sz="2200" i="1" dirty="0">
                <a:solidFill>
                  <a:prstClr val="black"/>
                </a:solidFill>
                <a:cs typeface="Calibri"/>
                <a:sym typeface="Calibri"/>
              </a:rPr>
              <a:t>) Improved the Mineral Composition of Beef Sausages</a:t>
            </a:r>
            <a:r>
              <a:rPr lang="en-US" sz="2200" dirty="0">
                <a:solidFill>
                  <a:prstClr val="black"/>
                </a:solidFill>
                <a:cs typeface="Calibri"/>
                <a:sym typeface="Calibri"/>
              </a:rPr>
              <a:t>. </a:t>
            </a:r>
            <a:r>
              <a:rPr lang="en-US" sz="2200" i="1" dirty="0">
                <a:solidFill>
                  <a:prstClr val="black"/>
                </a:solidFill>
                <a:cs typeface="Calibri"/>
                <a:sym typeface="Calibri"/>
              </a:rPr>
              <a:t>11</a:t>
            </a:r>
            <a:r>
              <a:rPr lang="en-US" sz="2200" dirty="0">
                <a:solidFill>
                  <a:prstClr val="black"/>
                </a:solidFill>
                <a:cs typeface="Calibri"/>
                <a:sym typeface="Calibri"/>
              </a:rPr>
              <a:t>(2).</a:t>
            </a:r>
          </a:p>
          <a:p>
            <a:pPr marL="0" lvl="0" indent="0">
              <a:lnSpc>
                <a:spcPct val="100000"/>
              </a:lnSpc>
              <a:spcBef>
                <a:spcPct val="20000"/>
              </a:spcBef>
              <a:buNone/>
            </a:pPr>
            <a:endParaRPr lang="en-US" sz="2200" dirty="0">
              <a:solidFill>
                <a:prstClr val="black"/>
              </a:solidFill>
              <a:cs typeface="Calibri"/>
              <a:sym typeface="Calibri"/>
            </a:endParaRPr>
          </a:p>
          <a:p>
            <a:pPr marL="0" indent="0">
              <a:buNone/>
            </a:pPr>
            <a:endParaRPr lang="en-US" dirty="0"/>
          </a:p>
        </p:txBody>
      </p:sp>
      <p:sp>
        <p:nvSpPr>
          <p:cNvPr id="4" name="Slide Number Placeholder 3"/>
          <p:cNvSpPr>
            <a:spLocks noGrp="1"/>
          </p:cNvSpPr>
          <p:nvPr>
            <p:ph type="sldNum" sz="quarter" idx="12"/>
          </p:nvPr>
        </p:nvSpPr>
        <p:spPr/>
        <p:txBody>
          <a:bodyPr/>
          <a:lstStyle/>
          <a:p>
            <a:fld id="{48FC179B-E1DC-44DF-B0E4-66A8D350C2BE}" type="slidenum">
              <a:rPr lang="en-US" smtClean="0"/>
              <a:t>26</a:t>
            </a:fld>
            <a:endParaRPr lang="en-US"/>
          </a:p>
        </p:txBody>
      </p:sp>
    </p:spTree>
    <p:extLst>
      <p:ext uri="{BB962C8B-B14F-4D97-AF65-F5344CB8AC3E}">
        <p14:creationId xmlns:p14="http://schemas.microsoft.com/office/powerpoint/2010/main" val="32027494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EECBED9C-61C2-F5E2-374E-E4D467FF994A}"/>
              </a:ext>
            </a:extLst>
          </p:cNvPr>
          <p:cNvSpPr>
            <a:spLocks noGrp="1"/>
          </p:cNvSpPr>
          <p:nvPr>
            <p:ph type="sldNum" sz="quarter" idx="12"/>
          </p:nvPr>
        </p:nvSpPr>
        <p:spPr/>
        <p:txBody>
          <a:bodyPr/>
          <a:lstStyle/>
          <a:p>
            <a:fld id="{48FC179B-E1DC-44DF-B0E4-66A8D350C2BE}" type="slidenum">
              <a:rPr lang="en-US" smtClean="0"/>
              <a:t>27</a:t>
            </a:fld>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8534" y="243515"/>
            <a:ext cx="7924800" cy="6157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20748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66AA2D-EB97-F029-43DF-78A997A7827F}"/>
              </a:ext>
            </a:extLst>
          </p:cNvPr>
          <p:cNvSpPr>
            <a:spLocks noGrp="1"/>
          </p:cNvSpPr>
          <p:nvPr>
            <p:ph type="title"/>
          </p:nvPr>
        </p:nvSpPr>
        <p:spPr>
          <a:xfrm>
            <a:off x="2021982" y="90152"/>
            <a:ext cx="10170017" cy="953037"/>
          </a:xfrm>
        </p:spPr>
        <p:txBody>
          <a:bodyPr>
            <a:normAutofit/>
          </a:bodyPr>
          <a:lstStyle/>
          <a:p>
            <a:pPr algn="ctr"/>
            <a:r>
              <a:rPr lang="en-US" sz="4400" u="sng" dirty="0" smtClean="0">
                <a:latin typeface="+mn-lt"/>
              </a:rPr>
              <a:t>Introduction</a:t>
            </a:r>
            <a:endParaRPr lang="en-US" sz="4400" u="sng" dirty="0">
              <a:latin typeface="+mn-lt"/>
            </a:endParaRPr>
          </a:p>
        </p:txBody>
      </p:sp>
      <p:sp>
        <p:nvSpPr>
          <p:cNvPr id="3" name="Content Placeholder 2">
            <a:extLst>
              <a:ext uri="{FF2B5EF4-FFF2-40B4-BE49-F238E27FC236}">
                <a16:creationId xmlns="" xmlns:a16="http://schemas.microsoft.com/office/drawing/2014/main" id="{3989914B-F471-723A-5A29-F6E1BE6E81C9}"/>
              </a:ext>
            </a:extLst>
          </p:cNvPr>
          <p:cNvSpPr>
            <a:spLocks noGrp="1"/>
          </p:cNvSpPr>
          <p:nvPr>
            <p:ph idx="1"/>
          </p:nvPr>
        </p:nvSpPr>
        <p:spPr>
          <a:xfrm>
            <a:off x="412124" y="1184855"/>
            <a:ext cx="11642501" cy="5293217"/>
          </a:xfrm>
        </p:spPr>
        <p:txBody>
          <a:bodyPr/>
          <a:lstStyle/>
          <a:p>
            <a:pPr marL="342900" lvl="0" indent="-342900">
              <a:lnSpc>
                <a:spcPct val="100000"/>
              </a:lnSpc>
              <a:spcBef>
                <a:spcPct val="20000"/>
              </a:spcBef>
            </a:pPr>
            <a:r>
              <a:rPr lang="en-US" sz="2400" dirty="0">
                <a:solidFill>
                  <a:prstClr val="black"/>
                </a:solidFill>
                <a:cs typeface="Times New Roman" pitchFamily="18" charset="0"/>
                <a:sym typeface="Calibri"/>
              </a:rPr>
              <a:t>Pork sausage is made from ground meat of pork with other  non-meat ingredients. </a:t>
            </a:r>
          </a:p>
          <a:p>
            <a:pPr marL="342900" lvl="0" indent="-342900">
              <a:lnSpc>
                <a:spcPct val="100000"/>
              </a:lnSpc>
              <a:spcBef>
                <a:spcPct val="20000"/>
              </a:spcBef>
            </a:pPr>
            <a:r>
              <a:rPr lang="en-US" sz="2400" dirty="0">
                <a:solidFill>
                  <a:prstClr val="black"/>
                </a:solidFill>
                <a:cs typeface="Times New Roman" pitchFamily="18" charset="0"/>
                <a:sym typeface="Calibri"/>
              </a:rPr>
              <a:t>Binders are substances that may be added to food to thicken or improve texture</a:t>
            </a:r>
          </a:p>
          <a:p>
            <a:pPr marL="342900" lvl="0" indent="-342900">
              <a:lnSpc>
                <a:spcPct val="100000"/>
              </a:lnSpc>
              <a:spcBef>
                <a:spcPct val="20000"/>
              </a:spcBef>
            </a:pPr>
            <a:r>
              <a:rPr lang="en-US" sz="2400" dirty="0">
                <a:solidFill>
                  <a:prstClr val="black"/>
                </a:solidFill>
                <a:cs typeface="Times New Roman" pitchFamily="18" charset="0"/>
                <a:sym typeface="Calibri"/>
              </a:rPr>
              <a:t>Soy proteins, one of non meat proteins, are widely used as meat binders because of their several functionalities. such as water-holding, binding and emulsifying properties (</a:t>
            </a:r>
            <a:r>
              <a:rPr lang="en-US" sz="2400" dirty="0" err="1">
                <a:solidFill>
                  <a:prstClr val="black"/>
                </a:solidFill>
                <a:cs typeface="Times New Roman" pitchFamily="18" charset="0"/>
                <a:sym typeface="Calibri"/>
              </a:rPr>
              <a:t>Arrese</a:t>
            </a:r>
            <a:r>
              <a:rPr lang="en-US" sz="2400" dirty="0">
                <a:solidFill>
                  <a:prstClr val="black"/>
                </a:solidFill>
                <a:cs typeface="Times New Roman" pitchFamily="18" charset="0"/>
                <a:sym typeface="Calibri"/>
              </a:rPr>
              <a:t> et al., 1991). But ISP is expensive and less nutritive. </a:t>
            </a:r>
          </a:p>
          <a:p>
            <a:pPr marL="0" indent="0">
              <a:buNone/>
            </a:pPr>
            <a:endParaRPr lang="en-US" dirty="0"/>
          </a:p>
          <a:p>
            <a:pPr marL="0" indent="0">
              <a:buNone/>
            </a:pPr>
            <a:endParaRPr lang="en-US" dirty="0"/>
          </a:p>
        </p:txBody>
      </p:sp>
      <p:sp>
        <p:nvSpPr>
          <p:cNvPr id="4" name="Slide Number Placeholder 3">
            <a:extLst>
              <a:ext uri="{FF2B5EF4-FFF2-40B4-BE49-F238E27FC236}">
                <a16:creationId xmlns="" xmlns:a16="http://schemas.microsoft.com/office/drawing/2014/main" id="{C7CA4BE0-3BD5-3B8C-61F4-12E8D4FDDB15}"/>
              </a:ext>
            </a:extLst>
          </p:cNvPr>
          <p:cNvSpPr>
            <a:spLocks noGrp="1"/>
          </p:cNvSpPr>
          <p:nvPr>
            <p:ph type="sldNum" sz="quarter" idx="12"/>
          </p:nvPr>
        </p:nvSpPr>
        <p:spPr>
          <a:xfrm>
            <a:off x="9338569" y="6492875"/>
            <a:ext cx="2743200" cy="365125"/>
          </a:xfrm>
        </p:spPr>
        <p:txBody>
          <a:bodyPr/>
          <a:lstStyle/>
          <a:p>
            <a:fld id="{48FC179B-E1DC-44DF-B0E4-66A8D350C2BE}" type="slidenum">
              <a:rPr lang="en-US" smtClean="0"/>
              <a:t>3</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127" y="3497712"/>
            <a:ext cx="3517900" cy="265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1023" y="3281292"/>
            <a:ext cx="2863671" cy="2869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66514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456" y="1146220"/>
            <a:ext cx="11797048" cy="5254580"/>
          </a:xfrm>
        </p:spPr>
        <p:txBody>
          <a:bodyPr/>
          <a:lstStyle/>
          <a:p>
            <a:pPr marL="342900" lvl="0" indent="-342900">
              <a:lnSpc>
                <a:spcPct val="100000"/>
              </a:lnSpc>
              <a:spcBef>
                <a:spcPts val="0"/>
              </a:spcBef>
            </a:pPr>
            <a:r>
              <a:rPr lang="en-US" sz="2400" dirty="0" err="1">
                <a:solidFill>
                  <a:prstClr val="black"/>
                </a:solidFill>
                <a:cs typeface="Times New Roman" pitchFamily="18" charset="0"/>
                <a:sym typeface="Calibri"/>
              </a:rPr>
              <a:t>Madathawalu</a:t>
            </a:r>
            <a:r>
              <a:rPr lang="en-US" sz="2400" dirty="0">
                <a:solidFill>
                  <a:prstClr val="black"/>
                </a:solidFill>
                <a:cs typeface="Times New Roman" pitchFamily="18" charset="0"/>
                <a:sym typeface="Calibri"/>
              </a:rPr>
              <a:t> is a very popular short-grain red rice variety traditionally cultivated in Sri Lanka.</a:t>
            </a:r>
          </a:p>
          <a:p>
            <a:pPr marL="342900" lvl="0" indent="-342900">
              <a:lnSpc>
                <a:spcPct val="100000"/>
              </a:lnSpc>
              <a:spcBef>
                <a:spcPts val="0"/>
              </a:spcBef>
            </a:pPr>
            <a:r>
              <a:rPr lang="en-US" sz="2400" dirty="0">
                <a:solidFill>
                  <a:prstClr val="black"/>
                </a:solidFill>
                <a:cs typeface="Times New Roman" pitchFamily="18" charset="0"/>
                <a:sym typeface="Calibri"/>
              </a:rPr>
              <a:t>The rice variety is rich in vitamin E (</a:t>
            </a:r>
            <a:r>
              <a:rPr lang="en-US" sz="2400" dirty="0" err="1">
                <a:solidFill>
                  <a:prstClr val="black"/>
                </a:solidFill>
                <a:cs typeface="Times New Roman" pitchFamily="18" charset="0"/>
                <a:sym typeface="Calibri"/>
              </a:rPr>
              <a:t>tocopherols</a:t>
            </a:r>
            <a:r>
              <a:rPr lang="en-US" sz="2400" dirty="0">
                <a:solidFill>
                  <a:prstClr val="black"/>
                </a:solidFill>
                <a:cs typeface="Times New Roman" pitchFamily="18" charset="0"/>
                <a:sym typeface="Calibri"/>
              </a:rPr>
              <a:t> and </a:t>
            </a:r>
            <a:r>
              <a:rPr lang="en-US" sz="2400" dirty="0" err="1">
                <a:solidFill>
                  <a:prstClr val="black"/>
                </a:solidFill>
                <a:cs typeface="Times New Roman" pitchFamily="18" charset="0"/>
                <a:sym typeface="Calibri"/>
              </a:rPr>
              <a:t>tocotrienols</a:t>
            </a:r>
            <a:r>
              <a:rPr lang="en-US" sz="2400" dirty="0">
                <a:solidFill>
                  <a:prstClr val="black"/>
                </a:solidFill>
                <a:cs typeface="Times New Roman" pitchFamily="18" charset="0"/>
                <a:sym typeface="Calibri"/>
              </a:rPr>
              <a:t>)   bioactive compounds (</a:t>
            </a:r>
            <a:r>
              <a:rPr lang="en-US" sz="2400" dirty="0" err="1">
                <a:solidFill>
                  <a:prstClr val="black"/>
                </a:solidFill>
                <a:cs typeface="Times New Roman" pitchFamily="18" charset="0"/>
                <a:sym typeface="Calibri"/>
              </a:rPr>
              <a:t>polyphenolic</a:t>
            </a:r>
            <a:r>
              <a:rPr lang="en-US" sz="2400" dirty="0">
                <a:solidFill>
                  <a:prstClr val="black"/>
                </a:solidFill>
                <a:cs typeface="Times New Roman" pitchFamily="18" charset="0"/>
                <a:sym typeface="Calibri"/>
              </a:rPr>
              <a:t> compound (</a:t>
            </a:r>
            <a:r>
              <a:rPr lang="en-US" sz="2400" dirty="0" err="1">
                <a:solidFill>
                  <a:prstClr val="black"/>
                </a:solidFill>
                <a:cs typeface="Times New Roman" pitchFamily="18" charset="0"/>
                <a:sym typeface="Calibri"/>
              </a:rPr>
              <a:t>Gunaratne</a:t>
            </a:r>
            <a:r>
              <a:rPr lang="en-US" sz="2400" dirty="0">
                <a:solidFill>
                  <a:prstClr val="black"/>
                </a:solidFill>
                <a:cs typeface="Times New Roman" pitchFamily="18" charset="0"/>
                <a:sym typeface="Calibri"/>
              </a:rPr>
              <a:t> et al. (2013). </a:t>
            </a:r>
          </a:p>
          <a:p>
            <a:pPr marL="342900" lvl="0" indent="-342900">
              <a:lnSpc>
                <a:spcPct val="100000"/>
              </a:lnSpc>
              <a:spcBef>
                <a:spcPts val="0"/>
              </a:spcBef>
            </a:pPr>
            <a:r>
              <a:rPr lang="en-US" sz="2400" dirty="0">
                <a:solidFill>
                  <a:prstClr val="black"/>
                </a:solidFill>
                <a:cs typeface="Times New Roman" pitchFamily="18" charset="0"/>
                <a:sym typeface="Calibri"/>
              </a:rPr>
              <a:t>The health benefits of red rice are attributed in part to their phytochemicals, mainly phenolic compounds,  (</a:t>
            </a:r>
            <a:r>
              <a:rPr lang="en-US" sz="2400" dirty="0" err="1">
                <a:solidFill>
                  <a:prstClr val="black"/>
                </a:solidFill>
                <a:cs typeface="Times New Roman" pitchFamily="18" charset="0"/>
                <a:sym typeface="Calibri"/>
              </a:rPr>
              <a:t>Gunaratne</a:t>
            </a:r>
            <a:r>
              <a:rPr lang="en-US" sz="2400" dirty="0">
                <a:solidFill>
                  <a:prstClr val="black"/>
                </a:solidFill>
                <a:cs typeface="Times New Roman" pitchFamily="18" charset="0"/>
                <a:sym typeface="Calibri"/>
              </a:rPr>
              <a:t> et al. (2013).</a:t>
            </a:r>
          </a:p>
          <a:p>
            <a:pPr marL="342900" lvl="0" indent="-342900">
              <a:lnSpc>
                <a:spcPct val="100000"/>
              </a:lnSpc>
              <a:spcBef>
                <a:spcPts val="0"/>
              </a:spcBef>
            </a:pPr>
            <a:r>
              <a:rPr lang="en-US" sz="2400" dirty="0">
                <a:solidFill>
                  <a:prstClr val="black"/>
                </a:solidFill>
                <a:cs typeface="Times New Roman" pitchFamily="18" charset="0"/>
                <a:sym typeface="Calibri"/>
              </a:rPr>
              <a:t>Several studies have shown  that rice flour/starch possess  gelling, water binding, and  thickening abilities and thus may use as a binder for sausage</a:t>
            </a:r>
            <a:r>
              <a:rPr lang="en-US" sz="2400" dirty="0">
                <a:solidFill>
                  <a:prstClr val="black"/>
                </a:solidFill>
                <a:cs typeface="Calibri"/>
                <a:sym typeface="Calibri"/>
              </a:rPr>
              <a:t>.</a:t>
            </a:r>
          </a:p>
          <a:p>
            <a:pPr marL="0" indent="0">
              <a:buNone/>
            </a:pPr>
            <a:endParaRPr lang="en-US" dirty="0"/>
          </a:p>
        </p:txBody>
      </p:sp>
      <p:sp>
        <p:nvSpPr>
          <p:cNvPr id="4" name="Slide Number Placeholder 3"/>
          <p:cNvSpPr>
            <a:spLocks noGrp="1"/>
          </p:cNvSpPr>
          <p:nvPr>
            <p:ph type="sldNum" sz="quarter" idx="12"/>
          </p:nvPr>
        </p:nvSpPr>
        <p:spPr/>
        <p:txBody>
          <a:bodyPr/>
          <a:lstStyle/>
          <a:p>
            <a:fld id="{48FC179B-E1DC-44DF-B0E4-66A8D350C2BE}" type="slidenum">
              <a:rPr lang="en-US" smtClean="0"/>
              <a:t>4</a:t>
            </a:fld>
            <a:endParaRPr lang="en-US"/>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035" y="4141337"/>
            <a:ext cx="2244226" cy="232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5966" y="4103189"/>
            <a:ext cx="4645025" cy="235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438658" y="334851"/>
            <a:ext cx="4726547" cy="584775"/>
          </a:xfrm>
          <a:prstGeom prst="rect">
            <a:avLst/>
          </a:prstGeom>
          <a:noFill/>
        </p:spPr>
        <p:txBody>
          <a:bodyPr wrap="square" rtlCol="0">
            <a:spAutoFit/>
          </a:bodyPr>
          <a:lstStyle/>
          <a:p>
            <a:pPr algn="ctr"/>
            <a:r>
              <a:rPr lang="en-US" sz="3200" b="1" dirty="0" err="1" smtClean="0"/>
              <a:t>Madathawalu</a:t>
            </a:r>
            <a:r>
              <a:rPr lang="en-US" sz="3200" b="1" dirty="0" smtClean="0"/>
              <a:t> Red Rice</a:t>
            </a:r>
            <a:endParaRPr lang="en-US" sz="3200" b="1" dirty="0"/>
          </a:p>
        </p:txBody>
      </p:sp>
    </p:spTree>
    <p:extLst>
      <p:ext uri="{BB962C8B-B14F-4D97-AF65-F5344CB8AC3E}">
        <p14:creationId xmlns:p14="http://schemas.microsoft.com/office/powerpoint/2010/main" val="27481751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668" y="1197735"/>
            <a:ext cx="11745532" cy="5241702"/>
          </a:xfrm>
        </p:spPr>
        <p:txBody>
          <a:bodyPr/>
          <a:lstStyle/>
          <a:p>
            <a:pPr marL="342900" lvl="0" indent="-342900">
              <a:lnSpc>
                <a:spcPct val="100000"/>
              </a:lnSpc>
              <a:spcBef>
                <a:spcPts val="0"/>
              </a:spcBef>
            </a:pPr>
            <a:r>
              <a:rPr lang="en-US" sz="2400" dirty="0">
                <a:solidFill>
                  <a:prstClr val="black"/>
                </a:solidFill>
                <a:cs typeface="Calibri"/>
                <a:sym typeface="Calibri"/>
              </a:rPr>
              <a:t>Mung beans (</a:t>
            </a:r>
            <a:r>
              <a:rPr lang="en-US" sz="2400" i="1" dirty="0" err="1">
                <a:solidFill>
                  <a:prstClr val="black"/>
                </a:solidFill>
                <a:cs typeface="Calibri"/>
                <a:sym typeface="Calibri"/>
              </a:rPr>
              <a:t>Vigna</a:t>
            </a:r>
            <a:r>
              <a:rPr lang="en-US" sz="2400" i="1" dirty="0">
                <a:solidFill>
                  <a:prstClr val="black"/>
                </a:solidFill>
                <a:cs typeface="Calibri"/>
                <a:sym typeface="Calibri"/>
              </a:rPr>
              <a:t> </a:t>
            </a:r>
            <a:r>
              <a:rPr lang="en-US" sz="2400" i="1" dirty="0" err="1">
                <a:solidFill>
                  <a:prstClr val="black"/>
                </a:solidFill>
                <a:cs typeface="Calibri"/>
                <a:sym typeface="Calibri"/>
              </a:rPr>
              <a:t>radiata</a:t>
            </a:r>
            <a:r>
              <a:rPr lang="en-US" sz="2400" i="1" dirty="0">
                <a:solidFill>
                  <a:prstClr val="black"/>
                </a:solidFill>
                <a:cs typeface="Calibri"/>
                <a:sym typeface="Calibri"/>
              </a:rPr>
              <a:t> L</a:t>
            </a:r>
            <a:r>
              <a:rPr lang="en-US" sz="2400" dirty="0">
                <a:solidFill>
                  <a:prstClr val="black"/>
                </a:solidFill>
                <a:cs typeface="Calibri"/>
                <a:sym typeface="Calibri"/>
              </a:rPr>
              <a:t>.) are important dietary grain legumes rich in protein, fiber and bioactive compounds with excellent gelling, pasting , water binding and thickening capacities (</a:t>
            </a:r>
            <a:r>
              <a:rPr lang="en-US" sz="2400" dirty="0" err="1">
                <a:solidFill>
                  <a:prstClr val="black"/>
                </a:solidFill>
                <a:cs typeface="Calibri"/>
                <a:sym typeface="Calibri"/>
              </a:rPr>
              <a:t>Gunaratne</a:t>
            </a:r>
            <a:r>
              <a:rPr lang="en-US" sz="2400" dirty="0">
                <a:solidFill>
                  <a:prstClr val="black"/>
                </a:solidFill>
                <a:cs typeface="Calibri"/>
                <a:sym typeface="Calibri"/>
              </a:rPr>
              <a:t> et al. (2018).</a:t>
            </a:r>
          </a:p>
          <a:p>
            <a:pPr marL="114300" lvl="0" indent="0">
              <a:buClr>
                <a:srgbClr val="000000"/>
              </a:buClr>
              <a:buSzPts val="1800"/>
              <a:buNone/>
            </a:pPr>
            <a:endParaRPr lang="en-US" kern="0" dirty="0">
              <a:solidFill>
                <a:srgbClr val="000000"/>
              </a:solidFill>
              <a:cs typeface="Calibri"/>
              <a:sym typeface="Calibri"/>
            </a:endParaRPr>
          </a:p>
          <a:p>
            <a:pPr marL="0" indent="0">
              <a:buNone/>
            </a:pPr>
            <a:endParaRPr lang="en-US" dirty="0"/>
          </a:p>
        </p:txBody>
      </p:sp>
      <p:sp>
        <p:nvSpPr>
          <p:cNvPr id="4" name="Slide Number Placeholder 3"/>
          <p:cNvSpPr>
            <a:spLocks noGrp="1"/>
          </p:cNvSpPr>
          <p:nvPr>
            <p:ph type="sldNum" sz="quarter" idx="12"/>
          </p:nvPr>
        </p:nvSpPr>
        <p:spPr/>
        <p:txBody>
          <a:bodyPr/>
          <a:lstStyle/>
          <a:p>
            <a:fld id="{48FC179B-E1DC-44DF-B0E4-66A8D350C2BE}" type="slidenum">
              <a:rPr lang="en-US" smtClean="0"/>
              <a:t>5</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452" y="3350513"/>
            <a:ext cx="3298825" cy="265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5178" y="3249186"/>
            <a:ext cx="4376738"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14422" y="347730"/>
            <a:ext cx="4262907" cy="584775"/>
          </a:xfrm>
          <a:prstGeom prst="rect">
            <a:avLst/>
          </a:prstGeom>
          <a:noFill/>
        </p:spPr>
        <p:txBody>
          <a:bodyPr wrap="square" rtlCol="0">
            <a:spAutoFit/>
          </a:bodyPr>
          <a:lstStyle/>
          <a:p>
            <a:pPr algn="ctr"/>
            <a:r>
              <a:rPr lang="en-US" sz="3200" b="1" dirty="0" err="1" smtClean="0"/>
              <a:t>Mung</a:t>
            </a:r>
            <a:r>
              <a:rPr lang="en-US" sz="3200" b="1" dirty="0" smtClean="0"/>
              <a:t> Bean</a:t>
            </a:r>
            <a:endParaRPr lang="en-US" sz="3200" b="1" dirty="0"/>
          </a:p>
        </p:txBody>
      </p:sp>
    </p:spTree>
    <p:extLst>
      <p:ext uri="{BB962C8B-B14F-4D97-AF65-F5344CB8AC3E}">
        <p14:creationId xmlns:p14="http://schemas.microsoft.com/office/powerpoint/2010/main" val="20323030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151" y="1159099"/>
            <a:ext cx="11990231" cy="5293215"/>
          </a:xfrm>
        </p:spPr>
        <p:txBody>
          <a:bodyPr/>
          <a:lstStyle/>
          <a:p>
            <a:pPr marL="0" lvl="0" indent="0">
              <a:lnSpc>
                <a:spcPct val="100000"/>
              </a:lnSpc>
              <a:spcBef>
                <a:spcPct val="20000"/>
              </a:spcBef>
              <a:buNone/>
            </a:pPr>
            <a:r>
              <a:rPr lang="en-US" sz="3200" b="1" u="sng" dirty="0">
                <a:solidFill>
                  <a:prstClr val="black"/>
                </a:solidFill>
                <a:cs typeface="Latha"/>
                <a:sym typeface="Calibri"/>
              </a:rPr>
              <a:t>Significance of the study</a:t>
            </a:r>
          </a:p>
          <a:p>
            <a:pPr marL="0" lvl="0" indent="0">
              <a:lnSpc>
                <a:spcPct val="100000"/>
              </a:lnSpc>
              <a:spcBef>
                <a:spcPct val="20000"/>
              </a:spcBef>
              <a:buNone/>
            </a:pPr>
            <a:endParaRPr lang="en-US" sz="2400" dirty="0">
              <a:solidFill>
                <a:prstClr val="black"/>
              </a:solidFill>
              <a:cs typeface="Latha"/>
              <a:sym typeface="Calibri"/>
            </a:endParaRPr>
          </a:p>
          <a:p>
            <a:pPr marL="0" lvl="0" indent="0">
              <a:lnSpc>
                <a:spcPct val="100000"/>
              </a:lnSpc>
              <a:spcBef>
                <a:spcPct val="20000"/>
              </a:spcBef>
              <a:buNone/>
            </a:pPr>
            <a:r>
              <a:rPr lang="en-US" sz="2400" dirty="0">
                <a:solidFill>
                  <a:prstClr val="black"/>
                </a:solidFill>
                <a:cs typeface="Latha"/>
                <a:sym typeface="Calibri"/>
              </a:rPr>
              <a:t>Isolated soy proteins traditionally  used as a sausage binder. But it is very  expensive.</a:t>
            </a:r>
            <a:endParaRPr lang="en-US" sz="2400" dirty="0">
              <a:solidFill>
                <a:prstClr val="black"/>
              </a:solidFill>
              <a:cs typeface="Calibri"/>
              <a:sym typeface="Calibri"/>
            </a:endParaRPr>
          </a:p>
          <a:p>
            <a:pPr marL="0" lvl="0" indent="0">
              <a:lnSpc>
                <a:spcPct val="100000"/>
              </a:lnSpc>
              <a:spcBef>
                <a:spcPct val="20000"/>
              </a:spcBef>
              <a:buNone/>
            </a:pPr>
            <a:r>
              <a:rPr lang="en-US" sz="2400" dirty="0">
                <a:solidFill>
                  <a:prstClr val="black"/>
                </a:solidFill>
                <a:cs typeface="Calibri"/>
                <a:sym typeface="Calibri"/>
              </a:rPr>
              <a:t>Potential benefits of replacement of isolated soy protein with traditional red rice flour and mung bean flour </a:t>
            </a:r>
          </a:p>
          <a:p>
            <a:pPr marL="342900" lvl="0" indent="-342900">
              <a:lnSpc>
                <a:spcPct val="100000"/>
              </a:lnSpc>
              <a:spcBef>
                <a:spcPct val="20000"/>
              </a:spcBef>
            </a:pPr>
            <a:r>
              <a:rPr lang="en-US" sz="2400" dirty="0">
                <a:solidFill>
                  <a:prstClr val="black"/>
                </a:solidFill>
                <a:cs typeface="Calibri"/>
                <a:sym typeface="Calibri"/>
              </a:rPr>
              <a:t>Cost effective</a:t>
            </a:r>
          </a:p>
          <a:p>
            <a:pPr marL="342900" lvl="0" indent="-342900">
              <a:lnSpc>
                <a:spcPct val="100000"/>
              </a:lnSpc>
              <a:spcBef>
                <a:spcPct val="20000"/>
              </a:spcBef>
            </a:pPr>
            <a:r>
              <a:rPr lang="en-US" sz="2400" dirty="0">
                <a:solidFill>
                  <a:prstClr val="black"/>
                </a:solidFill>
                <a:cs typeface="Calibri"/>
                <a:sym typeface="Calibri"/>
              </a:rPr>
              <a:t>High nutritive value</a:t>
            </a:r>
          </a:p>
          <a:p>
            <a:pPr marL="342900" lvl="0" indent="-342900">
              <a:lnSpc>
                <a:spcPct val="100000"/>
              </a:lnSpc>
              <a:spcBef>
                <a:spcPct val="20000"/>
              </a:spcBef>
            </a:pPr>
            <a:r>
              <a:rPr lang="en-US" sz="2400" dirty="0">
                <a:solidFill>
                  <a:prstClr val="black"/>
                </a:solidFill>
                <a:cs typeface="Calibri"/>
                <a:sym typeface="Calibri"/>
              </a:rPr>
              <a:t>Consumer health benefit/bioactive compounds</a:t>
            </a:r>
          </a:p>
          <a:p>
            <a:pPr marL="342900" lvl="0" indent="-342900">
              <a:lnSpc>
                <a:spcPct val="100000"/>
              </a:lnSpc>
              <a:spcBef>
                <a:spcPct val="20000"/>
              </a:spcBef>
            </a:pPr>
            <a:r>
              <a:rPr lang="en-US" sz="2400" dirty="0">
                <a:solidFill>
                  <a:prstClr val="black"/>
                </a:solidFill>
                <a:cs typeface="Calibri"/>
                <a:sym typeface="Calibri"/>
              </a:rPr>
              <a:t>Benefits for farmers and processers</a:t>
            </a:r>
          </a:p>
          <a:p>
            <a:pPr marL="0" lvl="0" indent="0">
              <a:lnSpc>
                <a:spcPct val="100000"/>
              </a:lnSpc>
              <a:spcBef>
                <a:spcPct val="20000"/>
              </a:spcBef>
              <a:buNone/>
            </a:pPr>
            <a:r>
              <a:rPr lang="en-US" sz="2400" dirty="0">
                <a:solidFill>
                  <a:prstClr val="black"/>
                </a:solidFill>
                <a:cs typeface="Calibri"/>
                <a:sym typeface="Calibri"/>
              </a:rPr>
              <a:t>However, little is known about their application as binder/thickening agents in sausage making</a:t>
            </a:r>
          </a:p>
          <a:p>
            <a:pPr marL="114300" lvl="0" indent="0">
              <a:buClr>
                <a:srgbClr val="000000"/>
              </a:buClr>
              <a:buSzPts val="1800"/>
              <a:buNone/>
            </a:pPr>
            <a:endParaRPr lang="en-US" kern="0" dirty="0">
              <a:solidFill>
                <a:srgbClr val="000000"/>
              </a:solidFill>
              <a:cs typeface="Calibri"/>
              <a:sym typeface="Calibri"/>
            </a:endParaRPr>
          </a:p>
          <a:p>
            <a:pPr marL="0" indent="0">
              <a:buNone/>
            </a:pPr>
            <a:endParaRPr lang="en-US" dirty="0"/>
          </a:p>
        </p:txBody>
      </p:sp>
      <p:sp>
        <p:nvSpPr>
          <p:cNvPr id="4" name="Slide Number Placeholder 3"/>
          <p:cNvSpPr>
            <a:spLocks noGrp="1"/>
          </p:cNvSpPr>
          <p:nvPr>
            <p:ph type="sldNum" sz="quarter" idx="12"/>
          </p:nvPr>
        </p:nvSpPr>
        <p:spPr/>
        <p:txBody>
          <a:bodyPr/>
          <a:lstStyle/>
          <a:p>
            <a:fld id="{48FC179B-E1DC-44DF-B0E4-66A8D350C2BE}" type="slidenum">
              <a:rPr lang="en-US" smtClean="0"/>
              <a:t>6</a:t>
            </a:fld>
            <a:endParaRPr lang="en-US"/>
          </a:p>
        </p:txBody>
      </p:sp>
    </p:spTree>
    <p:extLst>
      <p:ext uri="{BB962C8B-B14F-4D97-AF65-F5344CB8AC3E}">
        <p14:creationId xmlns:p14="http://schemas.microsoft.com/office/powerpoint/2010/main" val="28378888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66AA2D-EB97-F029-43DF-78A997A7827F}"/>
              </a:ext>
            </a:extLst>
          </p:cNvPr>
          <p:cNvSpPr>
            <a:spLocks noGrp="1"/>
          </p:cNvSpPr>
          <p:nvPr>
            <p:ph type="title"/>
          </p:nvPr>
        </p:nvSpPr>
        <p:spPr>
          <a:xfrm>
            <a:off x="2021983" y="120427"/>
            <a:ext cx="10065912" cy="909884"/>
          </a:xfrm>
        </p:spPr>
        <p:txBody>
          <a:bodyPr>
            <a:noAutofit/>
          </a:bodyPr>
          <a:lstStyle/>
          <a:p>
            <a:pPr marL="0" marR="0" algn="ctr">
              <a:lnSpc>
                <a:spcPct val="150000"/>
              </a:lnSpc>
              <a:spcBef>
                <a:spcPts val="0"/>
              </a:spcBef>
              <a:spcAft>
                <a:spcPts val="800"/>
              </a:spcAft>
            </a:pPr>
            <a:r>
              <a:rPr lang="en-US" u="sng" dirty="0">
                <a:latin typeface="+mn-lt"/>
                <a:ea typeface="Calibri" panose="020F0502020204030204" pitchFamily="34" charset="0"/>
                <a:cs typeface="Iskoola Pota" panose="02010503010101010104" pitchFamily="2" charset="0"/>
              </a:rPr>
              <a:t>Objectives</a:t>
            </a:r>
          </a:p>
        </p:txBody>
      </p:sp>
      <p:sp>
        <p:nvSpPr>
          <p:cNvPr id="3" name="Content Placeholder 2">
            <a:extLst>
              <a:ext uri="{FF2B5EF4-FFF2-40B4-BE49-F238E27FC236}">
                <a16:creationId xmlns="" xmlns:a16="http://schemas.microsoft.com/office/drawing/2014/main" id="{3989914B-F471-723A-5A29-F6E1BE6E81C9}"/>
              </a:ext>
            </a:extLst>
          </p:cNvPr>
          <p:cNvSpPr>
            <a:spLocks noGrp="1"/>
          </p:cNvSpPr>
          <p:nvPr>
            <p:ph idx="1"/>
          </p:nvPr>
        </p:nvSpPr>
        <p:spPr>
          <a:xfrm>
            <a:off x="103031" y="1120462"/>
            <a:ext cx="11964473" cy="5306096"/>
          </a:xfrm>
        </p:spPr>
        <p:txBody>
          <a:bodyPr/>
          <a:lstStyle/>
          <a:p>
            <a:pPr marL="0" indent="0">
              <a:buNone/>
            </a:pPr>
            <a:endParaRPr lang="en-US" dirty="0"/>
          </a:p>
          <a:p>
            <a:endParaRPr lang="en-US" dirty="0"/>
          </a:p>
        </p:txBody>
      </p:sp>
      <p:sp>
        <p:nvSpPr>
          <p:cNvPr id="4" name="Slide Number Placeholder 3">
            <a:extLst>
              <a:ext uri="{FF2B5EF4-FFF2-40B4-BE49-F238E27FC236}">
                <a16:creationId xmlns="" xmlns:a16="http://schemas.microsoft.com/office/drawing/2014/main" id="{C7CA4BE0-3BD5-3B8C-61F4-12E8D4FDDB15}"/>
              </a:ext>
            </a:extLst>
          </p:cNvPr>
          <p:cNvSpPr>
            <a:spLocks noGrp="1"/>
          </p:cNvSpPr>
          <p:nvPr>
            <p:ph type="sldNum" sz="quarter" idx="12"/>
          </p:nvPr>
        </p:nvSpPr>
        <p:spPr>
          <a:xfrm>
            <a:off x="9338569" y="6492875"/>
            <a:ext cx="2743200" cy="365125"/>
          </a:xfrm>
        </p:spPr>
        <p:txBody>
          <a:bodyPr/>
          <a:lstStyle/>
          <a:p>
            <a:fld id="{48FC179B-E1DC-44DF-B0E4-66A8D350C2BE}" type="slidenum">
              <a:rPr lang="en-US" smtClean="0"/>
              <a:t>7</a:t>
            </a:fld>
            <a:endParaRPr lang="en-US"/>
          </a:p>
        </p:txBody>
      </p:sp>
      <p:sp>
        <p:nvSpPr>
          <p:cNvPr id="5" name="Rectangle 4"/>
          <p:cNvSpPr/>
          <p:nvPr/>
        </p:nvSpPr>
        <p:spPr>
          <a:xfrm>
            <a:off x="940157" y="1455313"/>
            <a:ext cx="10251583" cy="1089529"/>
          </a:xfrm>
          <a:prstGeom prst="rect">
            <a:avLst/>
          </a:prstGeom>
        </p:spPr>
        <p:txBody>
          <a:bodyPr wrap="square">
            <a:spAutoFit/>
          </a:bodyPr>
          <a:lstStyle/>
          <a:p>
            <a:pPr marL="457200" lvl="0" indent="-342900">
              <a:lnSpc>
                <a:spcPct val="90000"/>
              </a:lnSpc>
              <a:spcBef>
                <a:spcPts val="1000"/>
              </a:spcBef>
              <a:buClr>
                <a:srgbClr val="000000"/>
              </a:buClr>
              <a:buSzPts val="1800"/>
              <a:buFont typeface="Arial"/>
              <a:buChar char="•"/>
            </a:pPr>
            <a:r>
              <a:rPr lang="en-US" sz="2400" dirty="0">
                <a:solidFill>
                  <a:prstClr val="black"/>
                </a:solidFill>
                <a:cs typeface="Calibri"/>
                <a:sym typeface="Calibri"/>
              </a:rPr>
              <a:t>To produce pork sausage and evaluate the suitability of mung bean flour and traditional red rice (</a:t>
            </a:r>
            <a:r>
              <a:rPr lang="en-US" sz="2400" dirty="0" err="1">
                <a:solidFill>
                  <a:prstClr val="black"/>
                </a:solidFill>
                <a:cs typeface="Calibri"/>
                <a:sym typeface="Calibri"/>
              </a:rPr>
              <a:t>Madathawalu</a:t>
            </a:r>
            <a:r>
              <a:rPr lang="en-US" sz="2400" dirty="0">
                <a:solidFill>
                  <a:prstClr val="black"/>
                </a:solidFill>
                <a:cs typeface="Calibri"/>
                <a:sym typeface="Calibri"/>
              </a:rPr>
              <a:t>) flour as replacer for isolated soy protein in pork sausage</a:t>
            </a:r>
            <a:endParaRPr lang="en-US" sz="3200" b="1" u="sng" dirty="0">
              <a:solidFill>
                <a:prstClr val="black"/>
              </a:solidFill>
              <a:ea typeface="+mj-ea"/>
              <a:cs typeface="Calibri"/>
              <a:sym typeface="Calibri"/>
            </a:endParaRPr>
          </a:p>
        </p:txBody>
      </p:sp>
    </p:spTree>
    <p:extLst>
      <p:ext uri="{BB962C8B-B14F-4D97-AF65-F5344CB8AC3E}">
        <p14:creationId xmlns:p14="http://schemas.microsoft.com/office/powerpoint/2010/main" val="10343415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66AA2D-EB97-F029-43DF-78A997A7827F}"/>
              </a:ext>
            </a:extLst>
          </p:cNvPr>
          <p:cNvSpPr>
            <a:spLocks noGrp="1"/>
          </p:cNvSpPr>
          <p:nvPr>
            <p:ph type="title"/>
          </p:nvPr>
        </p:nvSpPr>
        <p:spPr>
          <a:xfrm>
            <a:off x="2073497" y="94669"/>
            <a:ext cx="9981128" cy="909883"/>
          </a:xfrm>
        </p:spPr>
        <p:txBody>
          <a:bodyPr>
            <a:normAutofit/>
          </a:bodyPr>
          <a:lstStyle/>
          <a:p>
            <a:pPr algn="ctr"/>
            <a:r>
              <a:rPr lang="en-US" sz="4400" u="sng" dirty="0">
                <a:latin typeface="+mn-lt"/>
              </a:rPr>
              <a:t>Material and Methods</a:t>
            </a:r>
          </a:p>
        </p:txBody>
      </p:sp>
      <p:sp>
        <p:nvSpPr>
          <p:cNvPr id="3" name="Content Placeholder 2">
            <a:extLst>
              <a:ext uri="{FF2B5EF4-FFF2-40B4-BE49-F238E27FC236}">
                <a16:creationId xmlns="" xmlns:a16="http://schemas.microsoft.com/office/drawing/2014/main" id="{3989914B-F471-723A-5A29-F6E1BE6E81C9}"/>
              </a:ext>
            </a:extLst>
          </p:cNvPr>
          <p:cNvSpPr>
            <a:spLocks noGrp="1"/>
          </p:cNvSpPr>
          <p:nvPr>
            <p:ph idx="1"/>
          </p:nvPr>
        </p:nvSpPr>
        <p:spPr>
          <a:xfrm>
            <a:off x="283334" y="1275008"/>
            <a:ext cx="11809927" cy="5151549"/>
          </a:xfrm>
        </p:spPr>
        <p:txBody>
          <a:bodyPr/>
          <a:lstStyle/>
          <a:p>
            <a:pPr marL="0" lvl="0" indent="0">
              <a:lnSpc>
                <a:spcPct val="100000"/>
              </a:lnSpc>
              <a:spcBef>
                <a:spcPct val="20000"/>
              </a:spcBef>
              <a:buNone/>
            </a:pPr>
            <a:r>
              <a:rPr lang="en-US" b="1" u="sng" dirty="0">
                <a:solidFill>
                  <a:prstClr val="black"/>
                </a:solidFill>
                <a:cs typeface="Calibri"/>
                <a:sym typeface="Calibri"/>
              </a:rPr>
              <a:t>Experimental site-</a:t>
            </a:r>
          </a:p>
          <a:p>
            <a:pPr marL="0" lvl="0" indent="0">
              <a:lnSpc>
                <a:spcPct val="100000"/>
              </a:lnSpc>
              <a:spcBef>
                <a:spcPct val="20000"/>
              </a:spcBef>
              <a:buNone/>
            </a:pPr>
            <a:r>
              <a:rPr lang="en-US" sz="2400" dirty="0">
                <a:solidFill>
                  <a:prstClr val="black"/>
                </a:solidFill>
                <a:cs typeface="Times New Roman" pitchFamily="18" charset="0"/>
                <a:sym typeface="Calibri"/>
              </a:rPr>
              <a:t>The  research was conduct in ADM food Products (Pvt) Ltd in Katukenda and Livestock laboratory of faculty of Agricultural sciences in Sabaragamuwa university of Sri Lanka.</a:t>
            </a:r>
          </a:p>
          <a:p>
            <a:pPr marL="0" lvl="0" indent="0">
              <a:lnSpc>
                <a:spcPct val="100000"/>
              </a:lnSpc>
              <a:spcBef>
                <a:spcPct val="20000"/>
              </a:spcBef>
              <a:buNone/>
            </a:pPr>
            <a:endParaRPr lang="en-US" sz="3200" dirty="0">
              <a:solidFill>
                <a:prstClr val="black"/>
              </a:solidFill>
              <a:cs typeface="Calibri"/>
              <a:sym typeface="Calibri"/>
            </a:endParaRPr>
          </a:p>
        </p:txBody>
      </p:sp>
      <p:sp>
        <p:nvSpPr>
          <p:cNvPr id="4" name="Slide Number Placeholder 3">
            <a:extLst>
              <a:ext uri="{FF2B5EF4-FFF2-40B4-BE49-F238E27FC236}">
                <a16:creationId xmlns="" xmlns:a16="http://schemas.microsoft.com/office/drawing/2014/main" id="{C7CA4BE0-3BD5-3B8C-61F4-12E8D4FDDB15}"/>
              </a:ext>
            </a:extLst>
          </p:cNvPr>
          <p:cNvSpPr>
            <a:spLocks noGrp="1"/>
          </p:cNvSpPr>
          <p:nvPr>
            <p:ph type="sldNum" sz="quarter" idx="12"/>
          </p:nvPr>
        </p:nvSpPr>
        <p:spPr>
          <a:xfrm>
            <a:off x="9338569" y="6492875"/>
            <a:ext cx="2743200" cy="365125"/>
          </a:xfrm>
        </p:spPr>
        <p:txBody>
          <a:bodyPr/>
          <a:lstStyle/>
          <a:p>
            <a:fld id="{48FC179B-E1DC-44DF-B0E4-66A8D350C2BE}" type="slidenum">
              <a:rPr lang="en-US" smtClean="0"/>
              <a:t>8</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500" y="2863518"/>
            <a:ext cx="4694238"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45852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9397" y="180304"/>
            <a:ext cx="11526591" cy="5996660"/>
          </a:xfrm>
        </p:spPr>
        <p:txBody>
          <a:bodyPr>
            <a:normAutofit/>
          </a:bodyPr>
          <a:lstStyle/>
          <a:p>
            <a:pPr marL="0" lvl="0" indent="0" algn="ctr">
              <a:lnSpc>
                <a:spcPct val="100000"/>
              </a:lnSpc>
              <a:spcBef>
                <a:spcPct val="20000"/>
              </a:spcBef>
              <a:buNone/>
            </a:pPr>
            <a:r>
              <a:rPr lang="en-US" b="1" u="sng" dirty="0" smtClean="0">
                <a:solidFill>
                  <a:prstClr val="black"/>
                </a:solidFill>
                <a:cs typeface="Calibri"/>
                <a:sym typeface="Calibri"/>
              </a:rPr>
              <a:t>Materials</a:t>
            </a:r>
            <a:r>
              <a:rPr lang="en-US" u="sng" dirty="0" smtClean="0">
                <a:solidFill>
                  <a:prstClr val="black"/>
                </a:solidFill>
                <a:cs typeface="Calibri"/>
                <a:sym typeface="Calibri"/>
              </a:rPr>
              <a:t>  </a:t>
            </a:r>
            <a:r>
              <a:rPr lang="en-US" b="1" u="sng" dirty="0">
                <a:solidFill>
                  <a:prstClr val="black"/>
                </a:solidFill>
                <a:cs typeface="Calibri"/>
                <a:sym typeface="Calibri"/>
              </a:rPr>
              <a:t>and </a:t>
            </a:r>
            <a:r>
              <a:rPr lang="en-US" b="1" u="sng" dirty="0" smtClean="0">
                <a:solidFill>
                  <a:prstClr val="black"/>
                </a:solidFill>
                <a:cs typeface="Calibri"/>
                <a:sym typeface="Calibri"/>
              </a:rPr>
              <a:t>Equipment</a:t>
            </a:r>
          </a:p>
          <a:p>
            <a:pPr marL="0" lvl="0" indent="0" algn="ctr">
              <a:lnSpc>
                <a:spcPct val="100000"/>
              </a:lnSpc>
              <a:spcBef>
                <a:spcPct val="20000"/>
              </a:spcBef>
              <a:buNone/>
            </a:pPr>
            <a:endParaRPr lang="en-US" b="1" u="sng" dirty="0">
              <a:solidFill>
                <a:prstClr val="black"/>
              </a:solidFill>
              <a:cs typeface="Calibri"/>
              <a:sym typeface="Calibri"/>
            </a:endParaRPr>
          </a:p>
          <a:p>
            <a:pPr marL="342900" lvl="0" indent="-342900">
              <a:lnSpc>
                <a:spcPct val="100000"/>
              </a:lnSpc>
              <a:spcBef>
                <a:spcPct val="20000"/>
              </a:spcBef>
            </a:pPr>
            <a:r>
              <a:rPr lang="en-US" sz="2400" dirty="0">
                <a:solidFill>
                  <a:prstClr val="black"/>
                </a:solidFill>
                <a:cs typeface="Calibri"/>
                <a:sym typeface="Calibri"/>
              </a:rPr>
              <a:t>Pork meat and Pork back fat</a:t>
            </a:r>
          </a:p>
          <a:p>
            <a:pPr marL="342900" lvl="0" indent="-342900">
              <a:lnSpc>
                <a:spcPct val="100000"/>
              </a:lnSpc>
              <a:spcBef>
                <a:spcPct val="20000"/>
              </a:spcBef>
            </a:pPr>
            <a:r>
              <a:rPr lang="en-US" sz="2400" dirty="0">
                <a:solidFill>
                  <a:prstClr val="black"/>
                </a:solidFill>
                <a:cs typeface="Calibri"/>
                <a:sym typeface="Calibri"/>
              </a:rPr>
              <a:t>Isolate soy protein</a:t>
            </a:r>
          </a:p>
          <a:p>
            <a:pPr marL="342900" lvl="0" indent="-342900">
              <a:lnSpc>
                <a:spcPct val="100000"/>
              </a:lnSpc>
              <a:spcBef>
                <a:spcPct val="20000"/>
              </a:spcBef>
            </a:pPr>
            <a:r>
              <a:rPr lang="en-US" sz="2400" dirty="0" err="1">
                <a:solidFill>
                  <a:prstClr val="black"/>
                </a:solidFill>
                <a:cs typeface="Calibri"/>
                <a:sym typeface="Calibri"/>
              </a:rPr>
              <a:t>Madathawalu</a:t>
            </a:r>
            <a:r>
              <a:rPr lang="en-US" sz="2400" dirty="0">
                <a:solidFill>
                  <a:prstClr val="black"/>
                </a:solidFill>
                <a:cs typeface="Calibri"/>
                <a:sym typeface="Calibri"/>
              </a:rPr>
              <a:t> rice flour</a:t>
            </a:r>
          </a:p>
          <a:p>
            <a:pPr marL="342900" lvl="0" indent="-342900">
              <a:lnSpc>
                <a:spcPct val="100000"/>
              </a:lnSpc>
              <a:spcBef>
                <a:spcPct val="20000"/>
              </a:spcBef>
            </a:pPr>
            <a:r>
              <a:rPr lang="en-US" sz="2400" dirty="0">
                <a:solidFill>
                  <a:prstClr val="black"/>
                </a:solidFill>
                <a:cs typeface="Calibri"/>
                <a:sym typeface="Calibri"/>
              </a:rPr>
              <a:t>Mung bean flour</a:t>
            </a:r>
          </a:p>
          <a:p>
            <a:pPr marL="342900" lvl="0" indent="-342900">
              <a:lnSpc>
                <a:spcPct val="100000"/>
              </a:lnSpc>
              <a:spcBef>
                <a:spcPct val="20000"/>
              </a:spcBef>
            </a:pPr>
            <a:r>
              <a:rPr lang="en-US" sz="2400" dirty="0">
                <a:solidFill>
                  <a:prstClr val="black"/>
                </a:solidFill>
                <a:cs typeface="Calibri"/>
                <a:sym typeface="Calibri"/>
              </a:rPr>
              <a:t>Spices and other ingredients in formula</a:t>
            </a:r>
          </a:p>
          <a:p>
            <a:pPr marL="342900" lvl="0" indent="-342900">
              <a:lnSpc>
                <a:spcPct val="100000"/>
              </a:lnSpc>
              <a:spcBef>
                <a:spcPct val="20000"/>
              </a:spcBef>
            </a:pPr>
            <a:r>
              <a:rPr lang="en-US" sz="2400" dirty="0">
                <a:solidFill>
                  <a:prstClr val="black"/>
                </a:solidFill>
                <a:cs typeface="Calibri"/>
                <a:sym typeface="Calibri"/>
              </a:rPr>
              <a:t>8mm meat mincer</a:t>
            </a:r>
          </a:p>
          <a:p>
            <a:pPr marL="342900" lvl="0" indent="-342900">
              <a:lnSpc>
                <a:spcPct val="100000"/>
              </a:lnSpc>
              <a:spcBef>
                <a:spcPct val="20000"/>
              </a:spcBef>
            </a:pPr>
            <a:r>
              <a:rPr lang="en-US" sz="2400" dirty="0">
                <a:solidFill>
                  <a:prstClr val="black"/>
                </a:solidFill>
                <a:cs typeface="Calibri"/>
                <a:sym typeface="Calibri"/>
              </a:rPr>
              <a:t> casing</a:t>
            </a:r>
          </a:p>
          <a:p>
            <a:pPr marL="342900" lvl="0" indent="-342900">
              <a:lnSpc>
                <a:spcPct val="100000"/>
              </a:lnSpc>
              <a:spcBef>
                <a:spcPct val="20000"/>
              </a:spcBef>
            </a:pPr>
            <a:r>
              <a:rPr lang="en-US" sz="2400" dirty="0">
                <a:solidFill>
                  <a:prstClr val="black"/>
                </a:solidFill>
                <a:cs typeface="Calibri"/>
                <a:sym typeface="Calibri"/>
              </a:rPr>
              <a:t>Stuffer</a:t>
            </a:r>
          </a:p>
          <a:p>
            <a:pPr marL="342900" lvl="0" indent="-342900">
              <a:lnSpc>
                <a:spcPct val="100000"/>
              </a:lnSpc>
              <a:spcBef>
                <a:spcPct val="20000"/>
              </a:spcBef>
            </a:pPr>
            <a:r>
              <a:rPr lang="en-US" sz="2400" dirty="0">
                <a:solidFill>
                  <a:prstClr val="black"/>
                </a:solidFill>
                <a:cs typeface="Calibri"/>
                <a:sym typeface="Calibri"/>
              </a:rPr>
              <a:t>Oven </a:t>
            </a:r>
          </a:p>
          <a:p>
            <a:endParaRPr lang="en-US" dirty="0"/>
          </a:p>
        </p:txBody>
      </p:sp>
      <p:sp>
        <p:nvSpPr>
          <p:cNvPr id="4" name="Slide Number Placeholder 3"/>
          <p:cNvSpPr>
            <a:spLocks noGrp="1"/>
          </p:cNvSpPr>
          <p:nvPr>
            <p:ph type="sldNum" sz="quarter" idx="12"/>
          </p:nvPr>
        </p:nvSpPr>
        <p:spPr/>
        <p:txBody>
          <a:bodyPr/>
          <a:lstStyle/>
          <a:p>
            <a:fld id="{48FC179B-E1DC-44DF-B0E4-66A8D350C2BE}" type="slidenum">
              <a:rPr lang="en-US" smtClean="0"/>
              <a:t>9</a:t>
            </a:fld>
            <a:endParaRPr lang="en-US"/>
          </a:p>
        </p:txBody>
      </p:sp>
    </p:spTree>
    <p:extLst>
      <p:ext uri="{BB962C8B-B14F-4D97-AF65-F5344CB8AC3E}">
        <p14:creationId xmlns:p14="http://schemas.microsoft.com/office/powerpoint/2010/main" val="33558996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1027</TotalTime>
  <Words>1778</Words>
  <Application>Microsoft Office PowerPoint</Application>
  <PresentationFormat>Custom</PresentationFormat>
  <Paragraphs>236</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     Traditional red rice flour(Oryza sativa L.) and Mung bean (Vigna radiata L.) flour as  alternatives for soy protein  binder in pork sausage</vt:lpstr>
      <vt:lpstr>Content for  the presentation</vt:lpstr>
      <vt:lpstr>Introduction</vt:lpstr>
      <vt:lpstr>PowerPoint Presentation</vt:lpstr>
      <vt:lpstr>PowerPoint Presentation</vt:lpstr>
      <vt:lpstr>PowerPoint Presentation</vt:lpstr>
      <vt:lpstr>Objectives</vt:lpstr>
      <vt:lpstr>Material and Methods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and Discussion</vt:lpstr>
      <vt:lpstr>Results and Discussion</vt:lpstr>
      <vt:lpstr>Results and Discussion</vt:lpstr>
      <vt:lpstr>Results and Discussion</vt:lpstr>
      <vt:lpstr>Results and Discussion</vt:lpstr>
      <vt:lpstr>Results and Discussion</vt:lpstr>
      <vt:lpstr>Conclusion and Recommendations</vt:lpstr>
      <vt:lpstr>Acknowledgement</vt:lpstr>
      <vt:lpstr>References</vt:lpstr>
      <vt:lpstr>References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 Anuradha</dc:creator>
  <cp:lastModifiedBy>USER PC</cp:lastModifiedBy>
  <cp:revision>69</cp:revision>
  <dcterms:created xsi:type="dcterms:W3CDTF">2023-02-09T03:28:20Z</dcterms:created>
  <dcterms:modified xsi:type="dcterms:W3CDTF">2023-02-14T06:25:32Z</dcterms:modified>
</cp:coreProperties>
</file>