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4" r:id="rId2"/>
  </p:sldIdLst>
  <p:sldSz cx="29883100" cy="41405175"/>
  <p:notesSz cx="6799263" cy="9929813"/>
  <p:defaultTextStyle>
    <a:defPPr>
      <a:defRPr lang="en-US"/>
    </a:defPPr>
    <a:lvl1pPr algn="l" defTabSz="4073525" rtl="0" eaLnBrk="0" fontAlgn="base" hangingPunct="0">
      <a:spcBef>
        <a:spcPct val="0"/>
      </a:spcBef>
      <a:spcAft>
        <a:spcPct val="0"/>
      </a:spcAft>
      <a:defRPr sz="8000" kern="1200">
        <a:solidFill>
          <a:schemeClr val="tx1"/>
        </a:solidFill>
        <a:latin typeface="Arial" panose="020B0604020202020204" pitchFamily="34" charset="0"/>
        <a:ea typeface="+mn-ea"/>
        <a:cs typeface="+mn-cs"/>
      </a:defRPr>
    </a:lvl1pPr>
    <a:lvl2pPr marL="2036763" indent="-1579563" algn="l" defTabSz="4073525" rtl="0" eaLnBrk="0" fontAlgn="base" hangingPunct="0">
      <a:spcBef>
        <a:spcPct val="0"/>
      </a:spcBef>
      <a:spcAft>
        <a:spcPct val="0"/>
      </a:spcAft>
      <a:defRPr sz="8000" kern="1200">
        <a:solidFill>
          <a:schemeClr val="tx1"/>
        </a:solidFill>
        <a:latin typeface="Arial" panose="020B0604020202020204" pitchFamily="34" charset="0"/>
        <a:ea typeface="+mn-ea"/>
        <a:cs typeface="+mn-cs"/>
      </a:defRPr>
    </a:lvl2pPr>
    <a:lvl3pPr marL="4073525" indent="-3159125" algn="l" defTabSz="4073525" rtl="0" eaLnBrk="0" fontAlgn="base" hangingPunct="0">
      <a:spcBef>
        <a:spcPct val="0"/>
      </a:spcBef>
      <a:spcAft>
        <a:spcPct val="0"/>
      </a:spcAft>
      <a:defRPr sz="8000" kern="1200">
        <a:solidFill>
          <a:schemeClr val="tx1"/>
        </a:solidFill>
        <a:latin typeface="Arial" panose="020B0604020202020204" pitchFamily="34" charset="0"/>
        <a:ea typeface="+mn-ea"/>
        <a:cs typeface="+mn-cs"/>
      </a:defRPr>
    </a:lvl3pPr>
    <a:lvl4pPr marL="6110288" indent="-4738688" algn="l" defTabSz="4073525" rtl="0" eaLnBrk="0" fontAlgn="base" hangingPunct="0">
      <a:spcBef>
        <a:spcPct val="0"/>
      </a:spcBef>
      <a:spcAft>
        <a:spcPct val="0"/>
      </a:spcAft>
      <a:defRPr sz="8000" kern="1200">
        <a:solidFill>
          <a:schemeClr val="tx1"/>
        </a:solidFill>
        <a:latin typeface="Arial" panose="020B0604020202020204" pitchFamily="34" charset="0"/>
        <a:ea typeface="+mn-ea"/>
        <a:cs typeface="+mn-cs"/>
      </a:defRPr>
    </a:lvl4pPr>
    <a:lvl5pPr marL="8147050" indent="-6318250" algn="l" defTabSz="4073525" rtl="0" eaLnBrk="0" fontAlgn="base" hangingPunct="0">
      <a:spcBef>
        <a:spcPct val="0"/>
      </a:spcBef>
      <a:spcAft>
        <a:spcPct val="0"/>
      </a:spcAft>
      <a:defRPr sz="8000" kern="1200">
        <a:solidFill>
          <a:schemeClr val="tx1"/>
        </a:solidFill>
        <a:latin typeface="Arial" panose="020B0604020202020204" pitchFamily="34" charset="0"/>
        <a:ea typeface="+mn-ea"/>
        <a:cs typeface="+mn-cs"/>
      </a:defRPr>
    </a:lvl5pPr>
    <a:lvl6pPr marL="2286000" algn="l" defTabSz="914400" rtl="0" eaLnBrk="1" latinLnBrk="0" hangingPunct="1">
      <a:defRPr sz="8000" kern="1200">
        <a:solidFill>
          <a:schemeClr val="tx1"/>
        </a:solidFill>
        <a:latin typeface="Arial" panose="020B0604020202020204" pitchFamily="34" charset="0"/>
        <a:ea typeface="+mn-ea"/>
        <a:cs typeface="+mn-cs"/>
      </a:defRPr>
    </a:lvl6pPr>
    <a:lvl7pPr marL="2743200" algn="l" defTabSz="914400" rtl="0" eaLnBrk="1" latinLnBrk="0" hangingPunct="1">
      <a:defRPr sz="8000" kern="1200">
        <a:solidFill>
          <a:schemeClr val="tx1"/>
        </a:solidFill>
        <a:latin typeface="Arial" panose="020B0604020202020204" pitchFamily="34" charset="0"/>
        <a:ea typeface="+mn-ea"/>
        <a:cs typeface="+mn-cs"/>
      </a:defRPr>
    </a:lvl7pPr>
    <a:lvl8pPr marL="3200400" algn="l" defTabSz="914400" rtl="0" eaLnBrk="1" latinLnBrk="0" hangingPunct="1">
      <a:defRPr sz="8000" kern="1200">
        <a:solidFill>
          <a:schemeClr val="tx1"/>
        </a:solidFill>
        <a:latin typeface="Arial" panose="020B0604020202020204" pitchFamily="34" charset="0"/>
        <a:ea typeface="+mn-ea"/>
        <a:cs typeface="+mn-cs"/>
      </a:defRPr>
    </a:lvl8pPr>
    <a:lvl9pPr marL="3657600" algn="l" defTabSz="914400" rtl="0" eaLnBrk="1" latinLnBrk="0" hangingPunct="1">
      <a:defRPr sz="8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3041">
          <p15:clr>
            <a:srgbClr val="A4A3A4"/>
          </p15:clr>
        </p15:guide>
        <p15:guide id="2" pos="941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namon Lab" initials="CL" lastIdx="1" clrIdx="0">
    <p:extLst>
      <p:ext uri="{19B8F6BF-5375-455C-9EA6-DF929625EA0E}">
        <p15:presenceInfo xmlns:p15="http://schemas.microsoft.com/office/powerpoint/2012/main" userId="Cinnamon La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F7D9"/>
    <a:srgbClr val="DEF4DC"/>
    <a:srgbClr val="F9F973"/>
    <a:srgbClr val="C8DB13"/>
    <a:srgbClr val="46A887"/>
    <a:srgbClr val="D4FCDE"/>
    <a:srgbClr val="F57B17"/>
    <a:srgbClr val="F4740A"/>
    <a:srgbClr val="F79443"/>
    <a:srgbClr val="3781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750" autoAdjust="0"/>
    <p:restoredTop sz="86380" autoAdjust="0"/>
  </p:normalViewPr>
  <p:slideViewPr>
    <p:cSldViewPr>
      <p:cViewPr>
        <p:scale>
          <a:sx n="30" d="100"/>
          <a:sy n="30" d="100"/>
        </p:scale>
        <p:origin x="1430" y="-4253"/>
      </p:cViewPr>
      <p:guideLst>
        <p:guide orient="horz" pos="13041"/>
        <p:guide pos="94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243BD5-E45F-8DD5-8586-2DE3E57C5334}"/>
              </a:ext>
            </a:extLst>
          </p:cNvPr>
          <p:cNvSpPr>
            <a:spLocks noGrp="1"/>
          </p:cNvSpPr>
          <p:nvPr>
            <p:ph type="hdr" sz="quarter"/>
          </p:nvPr>
        </p:nvSpPr>
        <p:spPr>
          <a:xfrm>
            <a:off x="0" y="0"/>
            <a:ext cx="2946400" cy="496888"/>
          </a:xfrm>
          <a:prstGeom prst="rect">
            <a:avLst/>
          </a:prstGeom>
        </p:spPr>
        <p:txBody>
          <a:bodyPr vert="horz" lIns="92034" tIns="46017" rIns="92034" bIns="46017" rtlCol="0"/>
          <a:lstStyle>
            <a:lvl1pPr algn="l" defTabSz="4100039" eaLnBrk="1" fontAlgn="auto" hangingPunct="1">
              <a:spcBef>
                <a:spcPts val="0"/>
              </a:spcBef>
              <a:spcAft>
                <a:spcPts val="0"/>
              </a:spcAft>
              <a:defRPr sz="1200">
                <a:latin typeface="+mn-lt"/>
              </a:defRPr>
            </a:lvl1pPr>
          </a:lstStyle>
          <a:p>
            <a:pPr>
              <a:defRPr/>
            </a:pPr>
            <a:endParaRPr lang="en-AU"/>
          </a:p>
        </p:txBody>
      </p:sp>
      <p:sp>
        <p:nvSpPr>
          <p:cNvPr id="3" name="Date Placeholder 2">
            <a:extLst>
              <a:ext uri="{FF2B5EF4-FFF2-40B4-BE49-F238E27FC236}">
                <a16:creationId xmlns:a16="http://schemas.microsoft.com/office/drawing/2014/main" id="{52AD6E2E-ED19-D2CE-E077-53FBD88C7834}"/>
              </a:ext>
            </a:extLst>
          </p:cNvPr>
          <p:cNvSpPr>
            <a:spLocks noGrp="1"/>
          </p:cNvSpPr>
          <p:nvPr>
            <p:ph type="dt" idx="1"/>
          </p:nvPr>
        </p:nvSpPr>
        <p:spPr>
          <a:xfrm>
            <a:off x="3851275" y="0"/>
            <a:ext cx="2946400" cy="496888"/>
          </a:xfrm>
          <a:prstGeom prst="rect">
            <a:avLst/>
          </a:prstGeom>
        </p:spPr>
        <p:txBody>
          <a:bodyPr vert="horz" lIns="92034" tIns="46017" rIns="92034" bIns="46017" rtlCol="0"/>
          <a:lstStyle>
            <a:lvl1pPr algn="r" defTabSz="4100039" eaLnBrk="1" fontAlgn="auto" hangingPunct="1">
              <a:spcBef>
                <a:spcPts val="0"/>
              </a:spcBef>
              <a:spcAft>
                <a:spcPts val="0"/>
              </a:spcAft>
              <a:defRPr sz="1200">
                <a:latin typeface="+mn-lt"/>
              </a:defRPr>
            </a:lvl1pPr>
          </a:lstStyle>
          <a:p>
            <a:pPr>
              <a:defRPr/>
            </a:pPr>
            <a:fld id="{4BEC13D5-CD20-4F4C-90D6-F93022107493}" type="datetimeFigureOut">
              <a:rPr lang="en-AU"/>
              <a:pPr>
                <a:defRPr/>
              </a:pPr>
              <a:t>14/03/2023</a:t>
            </a:fld>
            <a:endParaRPr lang="en-AU"/>
          </a:p>
        </p:txBody>
      </p:sp>
      <p:sp>
        <p:nvSpPr>
          <p:cNvPr id="4" name="Slide Image Placeholder 3">
            <a:extLst>
              <a:ext uri="{FF2B5EF4-FFF2-40B4-BE49-F238E27FC236}">
                <a16:creationId xmlns:a16="http://schemas.microsoft.com/office/drawing/2014/main" id="{EC1F9826-F93E-F039-7E12-61EC81C12B90}"/>
              </a:ext>
            </a:extLst>
          </p:cNvPr>
          <p:cNvSpPr>
            <a:spLocks noGrp="1" noRot="1" noChangeAspect="1"/>
          </p:cNvSpPr>
          <p:nvPr>
            <p:ph type="sldImg" idx="2"/>
          </p:nvPr>
        </p:nvSpPr>
        <p:spPr>
          <a:xfrm>
            <a:off x="2057400" y="746125"/>
            <a:ext cx="2684463" cy="3721100"/>
          </a:xfrm>
          <a:prstGeom prst="rect">
            <a:avLst/>
          </a:prstGeom>
          <a:noFill/>
          <a:ln w="12700">
            <a:solidFill>
              <a:prstClr val="black"/>
            </a:solidFill>
          </a:ln>
        </p:spPr>
        <p:txBody>
          <a:bodyPr vert="horz" lIns="92034" tIns="46017" rIns="92034" bIns="46017" rtlCol="0" anchor="ctr"/>
          <a:lstStyle/>
          <a:p>
            <a:pPr lvl="0"/>
            <a:endParaRPr lang="en-AU" noProof="0"/>
          </a:p>
        </p:txBody>
      </p:sp>
      <p:sp>
        <p:nvSpPr>
          <p:cNvPr id="5" name="Notes Placeholder 4">
            <a:extLst>
              <a:ext uri="{FF2B5EF4-FFF2-40B4-BE49-F238E27FC236}">
                <a16:creationId xmlns:a16="http://schemas.microsoft.com/office/drawing/2014/main" id="{5A8478F2-3B83-DBD5-015C-7ABAE7F3501A}"/>
              </a:ext>
            </a:extLst>
          </p:cNvPr>
          <p:cNvSpPr>
            <a:spLocks noGrp="1"/>
          </p:cNvSpPr>
          <p:nvPr>
            <p:ph type="body" sz="quarter" idx="3"/>
          </p:nvPr>
        </p:nvSpPr>
        <p:spPr>
          <a:xfrm>
            <a:off x="681038" y="4716463"/>
            <a:ext cx="5437187" cy="4467225"/>
          </a:xfrm>
          <a:prstGeom prst="rect">
            <a:avLst/>
          </a:prstGeom>
        </p:spPr>
        <p:txBody>
          <a:bodyPr vert="horz" lIns="92034" tIns="46017" rIns="92034" bIns="4601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a:extLst>
              <a:ext uri="{FF2B5EF4-FFF2-40B4-BE49-F238E27FC236}">
                <a16:creationId xmlns:a16="http://schemas.microsoft.com/office/drawing/2014/main" id="{2F332FA3-BB04-E30A-7B95-2557783D9F6C}"/>
              </a:ext>
            </a:extLst>
          </p:cNvPr>
          <p:cNvSpPr>
            <a:spLocks noGrp="1"/>
          </p:cNvSpPr>
          <p:nvPr>
            <p:ph type="ftr" sz="quarter" idx="4"/>
          </p:nvPr>
        </p:nvSpPr>
        <p:spPr>
          <a:xfrm>
            <a:off x="0" y="9431338"/>
            <a:ext cx="2946400" cy="496887"/>
          </a:xfrm>
          <a:prstGeom prst="rect">
            <a:avLst/>
          </a:prstGeom>
        </p:spPr>
        <p:txBody>
          <a:bodyPr vert="horz" lIns="92034" tIns="46017" rIns="92034" bIns="46017" rtlCol="0" anchor="b"/>
          <a:lstStyle>
            <a:lvl1pPr algn="l" defTabSz="4100039" eaLnBrk="1" fontAlgn="auto" hangingPunct="1">
              <a:spcBef>
                <a:spcPts val="0"/>
              </a:spcBef>
              <a:spcAft>
                <a:spcPts val="0"/>
              </a:spcAft>
              <a:defRPr sz="1200">
                <a:latin typeface="+mn-lt"/>
              </a:defRPr>
            </a:lvl1pPr>
          </a:lstStyle>
          <a:p>
            <a:pPr>
              <a:defRPr/>
            </a:pPr>
            <a:endParaRPr lang="en-AU"/>
          </a:p>
        </p:txBody>
      </p:sp>
      <p:sp>
        <p:nvSpPr>
          <p:cNvPr id="7" name="Slide Number Placeholder 6">
            <a:extLst>
              <a:ext uri="{FF2B5EF4-FFF2-40B4-BE49-F238E27FC236}">
                <a16:creationId xmlns:a16="http://schemas.microsoft.com/office/drawing/2014/main" id="{7F5B8C3F-407D-42F6-CB54-1DB596C6E270}"/>
              </a:ext>
            </a:extLst>
          </p:cNvPr>
          <p:cNvSpPr>
            <a:spLocks noGrp="1"/>
          </p:cNvSpPr>
          <p:nvPr>
            <p:ph type="sldNum" sz="quarter" idx="5"/>
          </p:nvPr>
        </p:nvSpPr>
        <p:spPr>
          <a:xfrm>
            <a:off x="3851275" y="9431338"/>
            <a:ext cx="2946400" cy="496887"/>
          </a:xfrm>
          <a:prstGeom prst="rect">
            <a:avLst/>
          </a:prstGeom>
        </p:spPr>
        <p:txBody>
          <a:bodyPr vert="horz" wrap="square" lIns="92034" tIns="46017" rIns="92034" bIns="46017" numCol="1" anchor="b" anchorCtr="0" compatLnSpc="1">
            <a:prstTxWarp prst="textNoShape">
              <a:avLst/>
            </a:prstTxWarp>
          </a:bodyPr>
          <a:lstStyle>
            <a:lvl1pPr algn="r" defTabSz="4098925" eaLnBrk="1" hangingPunct="1">
              <a:defRPr sz="1200">
                <a:latin typeface="Calibri" panose="020F0502020204030204" pitchFamily="34" charset="0"/>
              </a:defRPr>
            </a:lvl1pPr>
          </a:lstStyle>
          <a:p>
            <a:pPr>
              <a:defRPr/>
            </a:pPr>
            <a:fld id="{454EE91F-DAC2-45EB-82A5-E672D3EE7E4D}" type="slidenum">
              <a:rPr lang="en-AU" altLang="en-US"/>
              <a:pPr>
                <a:defRPr/>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72DB7CC5-F5B7-48BF-26D8-87E3B5427C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C471A97F-FA21-A11D-FBF5-83B3B22318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100" name="Slide Number Placeholder 3">
            <a:extLst>
              <a:ext uri="{FF2B5EF4-FFF2-40B4-BE49-F238E27FC236}">
                <a16:creationId xmlns:a16="http://schemas.microsoft.com/office/drawing/2014/main" id="{B3515F9D-CA3B-CFA1-73AF-E3F25A75087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098925">
              <a:spcBef>
                <a:spcPct val="30000"/>
              </a:spcBef>
              <a:defRPr sz="1200">
                <a:solidFill>
                  <a:schemeClr val="tx1"/>
                </a:solidFill>
                <a:latin typeface="Calibri" panose="020F0502020204030204" pitchFamily="34" charset="0"/>
              </a:defRPr>
            </a:lvl1pPr>
            <a:lvl2pPr marL="742950" indent="-285750" defTabSz="4098925">
              <a:spcBef>
                <a:spcPct val="30000"/>
              </a:spcBef>
              <a:defRPr sz="1200">
                <a:solidFill>
                  <a:schemeClr val="tx1"/>
                </a:solidFill>
                <a:latin typeface="Calibri" panose="020F0502020204030204" pitchFamily="34" charset="0"/>
              </a:defRPr>
            </a:lvl2pPr>
            <a:lvl3pPr marL="1143000" indent="-228600" defTabSz="4098925">
              <a:spcBef>
                <a:spcPct val="30000"/>
              </a:spcBef>
              <a:defRPr sz="1200">
                <a:solidFill>
                  <a:schemeClr val="tx1"/>
                </a:solidFill>
                <a:latin typeface="Calibri" panose="020F0502020204030204" pitchFamily="34" charset="0"/>
              </a:defRPr>
            </a:lvl3pPr>
            <a:lvl4pPr marL="1600200" indent="-228600" defTabSz="4098925">
              <a:spcBef>
                <a:spcPct val="30000"/>
              </a:spcBef>
              <a:defRPr sz="1200">
                <a:solidFill>
                  <a:schemeClr val="tx1"/>
                </a:solidFill>
                <a:latin typeface="Calibri" panose="020F0502020204030204" pitchFamily="34" charset="0"/>
              </a:defRPr>
            </a:lvl4pPr>
            <a:lvl5pPr marL="2057400" indent="-228600" defTabSz="4098925">
              <a:spcBef>
                <a:spcPct val="30000"/>
              </a:spcBef>
              <a:defRPr sz="1200">
                <a:solidFill>
                  <a:schemeClr val="tx1"/>
                </a:solidFill>
                <a:latin typeface="Calibri" panose="020F0502020204030204" pitchFamily="34" charset="0"/>
              </a:defRPr>
            </a:lvl5pPr>
            <a:lvl6pPr marL="2514600" indent="-228600" defTabSz="4098925"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098925"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098925"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09892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DAB473-8766-488D-920D-7DC35F1318D7}" type="slidenum">
              <a:rPr lang="en-AU" altLang="en-US" smtClean="0"/>
              <a:pPr>
                <a:spcBef>
                  <a:spcPct val="0"/>
                </a:spcBef>
              </a:pPr>
              <a:t>1</a:t>
            </a:fld>
            <a:endParaRPr lang="en-AU"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5" name="Text Placeholder 13"/>
          <p:cNvSpPr>
            <a:spLocks noGrp="1"/>
          </p:cNvSpPr>
          <p:nvPr>
            <p:ph type="body" sz="quarter" idx="10"/>
          </p:nvPr>
        </p:nvSpPr>
        <p:spPr>
          <a:xfrm>
            <a:off x="467942" y="540347"/>
            <a:ext cx="28800000" cy="1440160"/>
          </a:xfrm>
          <a:prstGeom prst="rect">
            <a:avLst/>
          </a:prstGeom>
        </p:spPr>
        <p:txBody>
          <a:bodyPr lIns="36000" rIns="36000" anchor="ctr" anchorCtr="0">
            <a:normAutofit/>
          </a:bodyPr>
          <a:lstStyle>
            <a:lvl1pPr marL="0" indent="0" algn="ctr">
              <a:buFontTx/>
              <a:buNone/>
              <a:defRPr sz="6700" b="1" baseline="0"/>
            </a:lvl1pPr>
          </a:lstStyle>
          <a:p>
            <a:pPr lvl="0"/>
            <a:r>
              <a:rPr lang="en-US" dirty="0"/>
              <a:t>Click to edit Master text styles</a:t>
            </a:r>
          </a:p>
        </p:txBody>
      </p:sp>
      <p:sp>
        <p:nvSpPr>
          <p:cNvPr id="13" name="Picture Placeholder 12"/>
          <p:cNvSpPr>
            <a:spLocks noGrp="1"/>
          </p:cNvSpPr>
          <p:nvPr>
            <p:ph type="pic" sz="quarter" idx="13"/>
          </p:nvPr>
        </p:nvSpPr>
        <p:spPr>
          <a:xfrm>
            <a:off x="24950738" y="540348"/>
            <a:ext cx="4392612" cy="4249141"/>
          </a:xfrm>
          <a:prstGeom prst="rect">
            <a:avLst/>
          </a:prstGeom>
        </p:spPr>
        <p:txBody>
          <a:bodyPr anchor="ctr"/>
          <a:lstStyle>
            <a:lvl1pPr marL="0" indent="0" algn="ctr">
              <a:buFontTx/>
              <a:buNone/>
              <a:defRPr sz="5400"/>
            </a:lvl1pPr>
          </a:lstStyle>
          <a:p>
            <a:pPr lvl="0"/>
            <a:endParaRPr lang="en-AU" noProof="0" dirty="0"/>
          </a:p>
        </p:txBody>
      </p:sp>
      <p:sp>
        <p:nvSpPr>
          <p:cNvPr id="16" name="Picture Placeholder 12"/>
          <p:cNvSpPr>
            <a:spLocks noGrp="1"/>
          </p:cNvSpPr>
          <p:nvPr>
            <p:ph type="pic" sz="quarter" idx="14"/>
          </p:nvPr>
        </p:nvSpPr>
        <p:spPr>
          <a:xfrm>
            <a:off x="15301590" y="38848605"/>
            <a:ext cx="2520280" cy="2160241"/>
          </a:xfrm>
          <a:prstGeom prst="rect">
            <a:avLst/>
          </a:prstGeom>
        </p:spPr>
        <p:txBody>
          <a:bodyPr anchor="ctr"/>
          <a:lstStyle>
            <a:lvl1pPr marL="0" indent="0" algn="ctr">
              <a:buFontTx/>
              <a:buNone/>
              <a:defRPr sz="5400"/>
            </a:lvl1pPr>
          </a:lstStyle>
          <a:p>
            <a:pPr lvl="0"/>
            <a:r>
              <a:rPr lang="en-US" noProof="0" dirty="0"/>
              <a:t>Click icon to add picture</a:t>
            </a:r>
            <a:endParaRPr lang="en-AU" noProof="0" dirty="0"/>
          </a:p>
        </p:txBody>
      </p:sp>
      <p:sp>
        <p:nvSpPr>
          <p:cNvPr id="17" name="Picture Placeholder 12"/>
          <p:cNvSpPr>
            <a:spLocks noGrp="1"/>
          </p:cNvSpPr>
          <p:nvPr>
            <p:ph type="pic" sz="quarter" idx="15"/>
          </p:nvPr>
        </p:nvSpPr>
        <p:spPr>
          <a:xfrm>
            <a:off x="9972998" y="38848605"/>
            <a:ext cx="2520280" cy="2160241"/>
          </a:xfrm>
          <a:prstGeom prst="rect">
            <a:avLst/>
          </a:prstGeom>
        </p:spPr>
        <p:txBody>
          <a:bodyPr anchor="ctr"/>
          <a:lstStyle>
            <a:lvl1pPr marL="0" indent="0" algn="ctr">
              <a:buFontTx/>
              <a:buNone/>
              <a:defRPr sz="5400"/>
            </a:lvl1pPr>
          </a:lstStyle>
          <a:p>
            <a:pPr lvl="0"/>
            <a:r>
              <a:rPr lang="en-US" noProof="0" dirty="0"/>
              <a:t>Click icon to add picture</a:t>
            </a:r>
            <a:endParaRPr lang="en-AU" noProof="0" dirty="0"/>
          </a:p>
        </p:txBody>
      </p:sp>
      <p:sp>
        <p:nvSpPr>
          <p:cNvPr id="18" name="Picture Placeholder 12"/>
          <p:cNvSpPr>
            <a:spLocks noGrp="1"/>
          </p:cNvSpPr>
          <p:nvPr>
            <p:ph type="pic" sz="quarter" idx="16"/>
          </p:nvPr>
        </p:nvSpPr>
        <p:spPr>
          <a:xfrm>
            <a:off x="12637294" y="38848605"/>
            <a:ext cx="2520280" cy="2160241"/>
          </a:xfrm>
          <a:prstGeom prst="rect">
            <a:avLst/>
          </a:prstGeom>
        </p:spPr>
        <p:txBody>
          <a:bodyPr anchor="ctr"/>
          <a:lstStyle>
            <a:lvl1pPr marL="0" indent="0" algn="ctr">
              <a:buFontTx/>
              <a:buNone/>
              <a:defRPr sz="5400"/>
            </a:lvl1pPr>
          </a:lstStyle>
          <a:p>
            <a:pPr lvl="0"/>
            <a:r>
              <a:rPr lang="en-US" noProof="0" dirty="0"/>
              <a:t>Click icon to add picture</a:t>
            </a:r>
            <a:endParaRPr lang="en-AU" noProof="0" dirty="0"/>
          </a:p>
        </p:txBody>
      </p:sp>
    </p:spTree>
    <p:extLst>
      <p:ext uri="{BB962C8B-B14F-4D97-AF65-F5344CB8AC3E}">
        <p14:creationId xmlns:p14="http://schemas.microsoft.com/office/powerpoint/2010/main" val="9991275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6" descr="Mon_Engineering_RGB">
            <a:extLst>
              <a:ext uri="{FF2B5EF4-FFF2-40B4-BE49-F238E27FC236}">
                <a16:creationId xmlns:a16="http://schemas.microsoft.com/office/drawing/2014/main" id="{EED6E104-10D9-0D07-05B1-3983ED8A8CC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3050" y="38782625"/>
            <a:ext cx="962818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a:extLst>
              <a:ext uri="{FF2B5EF4-FFF2-40B4-BE49-F238E27FC236}">
                <a16:creationId xmlns:a16="http://schemas.microsoft.com/office/drawing/2014/main" id="{B5ED4478-1869-BE49-D8E1-EBBEB2B37B19}"/>
              </a:ext>
            </a:extLst>
          </p:cNvPr>
          <p:cNvCxnSpPr/>
          <p:nvPr userDrawn="1"/>
        </p:nvCxnSpPr>
        <p:spPr>
          <a:xfrm>
            <a:off x="539750" y="38704838"/>
            <a:ext cx="28800425"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2F2734A-18A2-0B6F-73AB-7FFD2C4C791E}"/>
              </a:ext>
            </a:extLst>
          </p:cNvPr>
          <p:cNvCxnSpPr/>
          <p:nvPr userDrawn="1"/>
        </p:nvCxnSpPr>
        <p:spPr>
          <a:xfrm>
            <a:off x="539750" y="539750"/>
            <a:ext cx="28800425"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029" name="Rectangle 13">
            <a:extLst>
              <a:ext uri="{FF2B5EF4-FFF2-40B4-BE49-F238E27FC236}">
                <a16:creationId xmlns:a16="http://schemas.microsoft.com/office/drawing/2014/main" id="{412436BA-685F-2480-2BE4-1ED33BAD0171}"/>
              </a:ext>
            </a:extLst>
          </p:cNvPr>
          <p:cNvSpPr>
            <a:spLocks noChangeArrowheads="1"/>
          </p:cNvSpPr>
          <p:nvPr userDrawn="1"/>
        </p:nvSpPr>
        <p:spPr bwMode="auto">
          <a:xfrm>
            <a:off x="903288" y="5005388"/>
            <a:ext cx="28079700" cy="576262"/>
          </a:xfrm>
          <a:prstGeom prst="rect">
            <a:avLst/>
          </a:prstGeom>
          <a:solidFill>
            <a:srgbClr val="DF8E0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47193" tIns="123596" rIns="247193" bIns="123596" anchor="ctr"/>
          <a:lstStyle/>
          <a:p>
            <a:pPr eaLnBrk="1" hangingPunct="1"/>
            <a:endParaRPr lang="en-AU" altLang="en-US">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73" r:id="rId1"/>
  </p:sldLayoutIdLst>
  <p:txStyles>
    <p:titleStyle>
      <a:lvl1pPr algn="ctr" defTabSz="4073525" rtl="0" eaLnBrk="0" fontAlgn="base" hangingPunct="0">
        <a:spcBef>
          <a:spcPct val="0"/>
        </a:spcBef>
        <a:spcAft>
          <a:spcPct val="0"/>
        </a:spcAft>
        <a:defRPr sz="19600" kern="1200">
          <a:solidFill>
            <a:schemeClr val="tx1"/>
          </a:solidFill>
          <a:latin typeface="+mj-lt"/>
          <a:ea typeface="+mj-ea"/>
          <a:cs typeface="+mj-cs"/>
        </a:defRPr>
      </a:lvl1pPr>
      <a:lvl2pPr algn="ctr" defTabSz="4073525" rtl="0" eaLnBrk="0" fontAlgn="base" hangingPunct="0">
        <a:spcBef>
          <a:spcPct val="0"/>
        </a:spcBef>
        <a:spcAft>
          <a:spcPct val="0"/>
        </a:spcAft>
        <a:defRPr sz="19600">
          <a:solidFill>
            <a:schemeClr val="tx1"/>
          </a:solidFill>
          <a:latin typeface="Calibri" pitchFamily="34" charset="0"/>
        </a:defRPr>
      </a:lvl2pPr>
      <a:lvl3pPr algn="ctr" defTabSz="4073525" rtl="0" eaLnBrk="0" fontAlgn="base" hangingPunct="0">
        <a:spcBef>
          <a:spcPct val="0"/>
        </a:spcBef>
        <a:spcAft>
          <a:spcPct val="0"/>
        </a:spcAft>
        <a:defRPr sz="19600">
          <a:solidFill>
            <a:schemeClr val="tx1"/>
          </a:solidFill>
          <a:latin typeface="Calibri" pitchFamily="34" charset="0"/>
        </a:defRPr>
      </a:lvl3pPr>
      <a:lvl4pPr algn="ctr" defTabSz="4073525" rtl="0" eaLnBrk="0" fontAlgn="base" hangingPunct="0">
        <a:spcBef>
          <a:spcPct val="0"/>
        </a:spcBef>
        <a:spcAft>
          <a:spcPct val="0"/>
        </a:spcAft>
        <a:defRPr sz="19600">
          <a:solidFill>
            <a:schemeClr val="tx1"/>
          </a:solidFill>
          <a:latin typeface="Calibri" pitchFamily="34" charset="0"/>
        </a:defRPr>
      </a:lvl4pPr>
      <a:lvl5pPr algn="ctr" defTabSz="4073525" rtl="0" eaLnBrk="0" fontAlgn="base" hangingPunct="0">
        <a:spcBef>
          <a:spcPct val="0"/>
        </a:spcBef>
        <a:spcAft>
          <a:spcPct val="0"/>
        </a:spcAft>
        <a:defRPr sz="19600">
          <a:solidFill>
            <a:schemeClr val="tx1"/>
          </a:solidFill>
          <a:latin typeface="Calibri" pitchFamily="34" charset="0"/>
        </a:defRPr>
      </a:lvl5pPr>
      <a:lvl6pPr marL="457200" algn="ctr" defTabSz="4073525" rtl="0" fontAlgn="base">
        <a:spcBef>
          <a:spcPct val="0"/>
        </a:spcBef>
        <a:spcAft>
          <a:spcPct val="0"/>
        </a:spcAft>
        <a:defRPr sz="19600">
          <a:solidFill>
            <a:schemeClr val="tx1"/>
          </a:solidFill>
          <a:latin typeface="Calibri" pitchFamily="34" charset="0"/>
        </a:defRPr>
      </a:lvl6pPr>
      <a:lvl7pPr marL="914400" algn="ctr" defTabSz="4073525" rtl="0" fontAlgn="base">
        <a:spcBef>
          <a:spcPct val="0"/>
        </a:spcBef>
        <a:spcAft>
          <a:spcPct val="0"/>
        </a:spcAft>
        <a:defRPr sz="19600">
          <a:solidFill>
            <a:schemeClr val="tx1"/>
          </a:solidFill>
          <a:latin typeface="Calibri" pitchFamily="34" charset="0"/>
        </a:defRPr>
      </a:lvl7pPr>
      <a:lvl8pPr marL="1371600" algn="ctr" defTabSz="4073525" rtl="0" fontAlgn="base">
        <a:spcBef>
          <a:spcPct val="0"/>
        </a:spcBef>
        <a:spcAft>
          <a:spcPct val="0"/>
        </a:spcAft>
        <a:defRPr sz="19600">
          <a:solidFill>
            <a:schemeClr val="tx1"/>
          </a:solidFill>
          <a:latin typeface="Calibri" pitchFamily="34" charset="0"/>
        </a:defRPr>
      </a:lvl8pPr>
      <a:lvl9pPr marL="1828800" algn="ctr" defTabSz="4073525" rtl="0" fontAlgn="base">
        <a:spcBef>
          <a:spcPct val="0"/>
        </a:spcBef>
        <a:spcAft>
          <a:spcPct val="0"/>
        </a:spcAft>
        <a:defRPr sz="19600">
          <a:solidFill>
            <a:schemeClr val="tx1"/>
          </a:solidFill>
          <a:latin typeface="Calibri" pitchFamily="34" charset="0"/>
        </a:defRPr>
      </a:lvl9pPr>
    </p:titleStyle>
    <p:bodyStyle>
      <a:lvl1pPr marL="1527175" indent="-1527175" algn="l" defTabSz="4073525" rtl="0" eaLnBrk="0" fontAlgn="base" hangingPunct="0">
        <a:spcBef>
          <a:spcPct val="20000"/>
        </a:spcBef>
        <a:spcAft>
          <a:spcPct val="0"/>
        </a:spcAft>
        <a:buFont typeface="Arial" panose="020B0604020202020204" pitchFamily="34" charset="0"/>
        <a:buChar char="•"/>
        <a:defRPr sz="14300" kern="1200">
          <a:solidFill>
            <a:schemeClr val="tx1"/>
          </a:solidFill>
          <a:latin typeface="+mn-lt"/>
          <a:ea typeface="+mn-ea"/>
          <a:cs typeface="+mn-cs"/>
        </a:defRPr>
      </a:lvl1pPr>
      <a:lvl2pPr marL="3308350" indent="-1271588" algn="l" defTabSz="4073525" rtl="0" eaLnBrk="0" fontAlgn="base" hangingPunct="0">
        <a:spcBef>
          <a:spcPct val="20000"/>
        </a:spcBef>
        <a:spcAft>
          <a:spcPct val="0"/>
        </a:spcAft>
        <a:buFont typeface="Arial" panose="020B0604020202020204" pitchFamily="34" charset="0"/>
        <a:buChar char="–"/>
        <a:defRPr sz="12500" kern="1200">
          <a:solidFill>
            <a:schemeClr val="tx1"/>
          </a:solidFill>
          <a:latin typeface="+mn-lt"/>
          <a:ea typeface="+mn-ea"/>
          <a:cs typeface="+mn-cs"/>
        </a:defRPr>
      </a:lvl2pPr>
      <a:lvl3pPr marL="5091113" indent="-1017588" algn="l" defTabSz="4073525" rtl="0" eaLnBrk="0" fontAlgn="base" hangingPunct="0">
        <a:spcBef>
          <a:spcPct val="20000"/>
        </a:spcBef>
        <a:spcAft>
          <a:spcPct val="0"/>
        </a:spcAft>
        <a:buFont typeface="Arial" panose="020B0604020202020204" pitchFamily="34" charset="0"/>
        <a:buChar char="•"/>
        <a:defRPr sz="10700" kern="1200">
          <a:solidFill>
            <a:schemeClr val="tx1"/>
          </a:solidFill>
          <a:latin typeface="+mn-lt"/>
          <a:ea typeface="+mn-ea"/>
          <a:cs typeface="+mn-cs"/>
        </a:defRPr>
      </a:lvl3pPr>
      <a:lvl4pPr marL="7127875" indent="-1017588" algn="l" defTabSz="4073525" rtl="0" eaLnBrk="0" fontAlgn="base" hangingPunct="0">
        <a:spcBef>
          <a:spcPct val="20000"/>
        </a:spcBef>
        <a:spcAft>
          <a:spcPct val="0"/>
        </a:spcAft>
        <a:buFont typeface="Arial" panose="020B0604020202020204" pitchFamily="34" charset="0"/>
        <a:buChar char="–"/>
        <a:defRPr sz="8900" kern="1200">
          <a:solidFill>
            <a:schemeClr val="tx1"/>
          </a:solidFill>
          <a:latin typeface="+mn-lt"/>
          <a:ea typeface="+mn-ea"/>
          <a:cs typeface="+mn-cs"/>
        </a:defRPr>
      </a:lvl4pPr>
      <a:lvl5pPr marL="9164638" indent="-1017588" algn="l" defTabSz="4073525" rtl="0" eaLnBrk="0" fontAlgn="base" hangingPunct="0">
        <a:spcBef>
          <a:spcPct val="20000"/>
        </a:spcBef>
        <a:spcAft>
          <a:spcPct val="0"/>
        </a:spcAft>
        <a:buFont typeface="Arial" panose="020B0604020202020204" pitchFamily="34" charset="0"/>
        <a:buChar char="»"/>
        <a:defRPr sz="8900" kern="1200">
          <a:solidFill>
            <a:schemeClr val="tx1"/>
          </a:solidFill>
          <a:latin typeface="+mn-lt"/>
          <a:ea typeface="+mn-ea"/>
          <a:cs typeface="+mn-cs"/>
        </a:defRPr>
      </a:lvl5pPr>
      <a:lvl6pPr marL="11202292" indent="-1018390" algn="l" defTabSz="4073561"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39072" indent="-1018390" algn="l" defTabSz="4073561"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75852" indent="-1018390" algn="l" defTabSz="4073561"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12632" indent="-1018390" algn="l" defTabSz="4073561"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3561" rtl="0" eaLnBrk="1" latinLnBrk="0" hangingPunct="1">
        <a:defRPr sz="8000" kern="1200">
          <a:solidFill>
            <a:schemeClr val="tx1"/>
          </a:solidFill>
          <a:latin typeface="+mn-lt"/>
          <a:ea typeface="+mn-ea"/>
          <a:cs typeface="+mn-cs"/>
        </a:defRPr>
      </a:lvl1pPr>
      <a:lvl2pPr marL="2036780" algn="l" defTabSz="4073561" rtl="0" eaLnBrk="1" latinLnBrk="0" hangingPunct="1">
        <a:defRPr sz="8000" kern="1200">
          <a:solidFill>
            <a:schemeClr val="tx1"/>
          </a:solidFill>
          <a:latin typeface="+mn-lt"/>
          <a:ea typeface="+mn-ea"/>
          <a:cs typeface="+mn-cs"/>
        </a:defRPr>
      </a:lvl2pPr>
      <a:lvl3pPr marL="4073561" algn="l" defTabSz="4073561" rtl="0" eaLnBrk="1" latinLnBrk="0" hangingPunct="1">
        <a:defRPr sz="8000" kern="1200">
          <a:solidFill>
            <a:schemeClr val="tx1"/>
          </a:solidFill>
          <a:latin typeface="+mn-lt"/>
          <a:ea typeface="+mn-ea"/>
          <a:cs typeface="+mn-cs"/>
        </a:defRPr>
      </a:lvl3pPr>
      <a:lvl4pPr marL="6110341" algn="l" defTabSz="4073561" rtl="0" eaLnBrk="1" latinLnBrk="0" hangingPunct="1">
        <a:defRPr sz="8000" kern="1200">
          <a:solidFill>
            <a:schemeClr val="tx1"/>
          </a:solidFill>
          <a:latin typeface="+mn-lt"/>
          <a:ea typeface="+mn-ea"/>
          <a:cs typeface="+mn-cs"/>
        </a:defRPr>
      </a:lvl4pPr>
      <a:lvl5pPr marL="8147121" algn="l" defTabSz="4073561" rtl="0" eaLnBrk="1" latinLnBrk="0" hangingPunct="1">
        <a:defRPr sz="8000" kern="1200">
          <a:solidFill>
            <a:schemeClr val="tx1"/>
          </a:solidFill>
          <a:latin typeface="+mn-lt"/>
          <a:ea typeface="+mn-ea"/>
          <a:cs typeface="+mn-cs"/>
        </a:defRPr>
      </a:lvl5pPr>
      <a:lvl6pPr marL="10183901" algn="l" defTabSz="4073561" rtl="0" eaLnBrk="1" latinLnBrk="0" hangingPunct="1">
        <a:defRPr sz="8000" kern="1200">
          <a:solidFill>
            <a:schemeClr val="tx1"/>
          </a:solidFill>
          <a:latin typeface="+mn-lt"/>
          <a:ea typeface="+mn-ea"/>
          <a:cs typeface="+mn-cs"/>
        </a:defRPr>
      </a:lvl6pPr>
      <a:lvl7pPr marL="12220682" algn="l" defTabSz="4073561" rtl="0" eaLnBrk="1" latinLnBrk="0" hangingPunct="1">
        <a:defRPr sz="8000" kern="1200">
          <a:solidFill>
            <a:schemeClr val="tx1"/>
          </a:solidFill>
          <a:latin typeface="+mn-lt"/>
          <a:ea typeface="+mn-ea"/>
          <a:cs typeface="+mn-cs"/>
        </a:defRPr>
      </a:lvl7pPr>
      <a:lvl8pPr marL="14257462" algn="l" defTabSz="4073561" rtl="0" eaLnBrk="1" latinLnBrk="0" hangingPunct="1">
        <a:defRPr sz="8000" kern="1200">
          <a:solidFill>
            <a:schemeClr val="tx1"/>
          </a:solidFill>
          <a:latin typeface="+mn-lt"/>
          <a:ea typeface="+mn-ea"/>
          <a:cs typeface="+mn-cs"/>
        </a:defRPr>
      </a:lvl8pPr>
      <a:lvl9pPr marL="16294242" algn="l" defTabSz="4073561" rtl="0" eaLnBrk="1" latinLnBrk="0" hangingPunct="1">
        <a:defRPr sz="8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erandijayasinghe404@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Text Placeholder 1">
            <a:extLst>
              <a:ext uri="{FF2B5EF4-FFF2-40B4-BE49-F238E27FC236}">
                <a16:creationId xmlns:a16="http://schemas.microsoft.com/office/drawing/2014/main" id="{12E1CB07-8D5E-35D8-F119-9B605154C12F}"/>
              </a:ext>
            </a:extLst>
          </p:cNvPr>
          <p:cNvSpPr>
            <a:spLocks noGrp="1"/>
          </p:cNvSpPr>
          <p:nvPr>
            <p:ph type="body" sz="quarter" idx="10"/>
          </p:nvPr>
        </p:nvSpPr>
        <p:spPr bwMode="auto">
          <a:xfrm>
            <a:off x="3488077" y="521911"/>
            <a:ext cx="23484795" cy="144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tIns="45720" bIns="45720" numCol="1" compatLnSpc="1">
            <a:prstTxWarp prst="textNoShape">
              <a:avLst/>
            </a:prstTxWarp>
            <a:normAutofit fontScale="77500" lnSpcReduction="20000"/>
          </a:bodyPr>
          <a:lstStyle/>
          <a:p>
            <a:r>
              <a:rPr lang="en-AU" altLang="en-US" dirty="0"/>
              <a:t>    </a:t>
            </a:r>
            <a:r>
              <a:rPr lang="en-US" altLang="en-US" dirty="0"/>
              <a:t>Small-scale Farmers’ Perception and Willingness to Application of Organic Fertilizer in </a:t>
            </a:r>
            <a:r>
              <a:rPr lang="en-US" altLang="en-US" dirty="0" err="1"/>
              <a:t>Marassana</a:t>
            </a:r>
            <a:r>
              <a:rPr lang="en-US" altLang="en-US" dirty="0"/>
              <a:t> Administrative Area of Kandy District</a:t>
            </a:r>
            <a:endParaRPr lang="en-AU" altLang="en-US" dirty="0"/>
          </a:p>
        </p:txBody>
      </p:sp>
      <p:pic>
        <p:nvPicPr>
          <p:cNvPr id="3076" name="Picture Placeholder 40" descr="Picture1.tif">
            <a:extLst>
              <a:ext uri="{FF2B5EF4-FFF2-40B4-BE49-F238E27FC236}">
                <a16:creationId xmlns:a16="http://schemas.microsoft.com/office/drawing/2014/main" id="{382F2C6B-C682-417B-A45B-E4BC2AFF0588}"/>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397" r="397"/>
          <a:stretch>
            <a:fillRect/>
          </a:stretch>
        </p:blipFill>
        <p:spPr bwMode="auto">
          <a:xfrm>
            <a:off x="25386889" y="1229905"/>
            <a:ext cx="3976010" cy="38479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Placeholder 3">
            <a:extLst>
              <a:ext uri="{FF2B5EF4-FFF2-40B4-BE49-F238E27FC236}">
                <a16:creationId xmlns:a16="http://schemas.microsoft.com/office/drawing/2014/main" id="{7498A21D-4490-3E06-4F0D-32D63BC51B41}"/>
              </a:ext>
            </a:extLst>
          </p:cNvPr>
          <p:cNvSpPr txBox="1">
            <a:spLocks/>
          </p:cNvSpPr>
          <p:nvPr/>
        </p:nvSpPr>
        <p:spPr bwMode="auto">
          <a:xfrm>
            <a:off x="10189022" y="2361670"/>
            <a:ext cx="13105456"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eaLnBrk="1" hangingPunct="1">
              <a:spcBef>
                <a:spcPct val="20000"/>
              </a:spcBef>
              <a:buFont typeface="Arial" panose="020B0604020202020204" pitchFamily="34" charset="0"/>
              <a:buNone/>
            </a:pPr>
            <a:r>
              <a:rPr lang="en-AU" altLang="en-US" sz="4800" u="sng" dirty="0">
                <a:latin typeface="Calibri" panose="020F0502020204030204" pitchFamily="34" charset="0"/>
              </a:rPr>
              <a:t>MAEK Jayasinghe</a:t>
            </a:r>
            <a:r>
              <a:rPr lang="en-AU" altLang="en-US" sz="4800" baseline="30000" dirty="0">
                <a:latin typeface="Calibri" panose="020F0502020204030204" pitchFamily="34" charset="0"/>
              </a:rPr>
              <a:t>1</a:t>
            </a:r>
            <a:r>
              <a:rPr lang="en-AU" altLang="en-US" sz="4800" dirty="0">
                <a:latin typeface="Calibri" panose="020F0502020204030204" pitchFamily="34" charset="0"/>
              </a:rPr>
              <a:t>, </a:t>
            </a:r>
            <a:r>
              <a:rPr lang="en-AU" altLang="en-US" sz="4800" dirty="0" err="1">
                <a:latin typeface="Calibri" panose="020F0502020204030204" pitchFamily="34" charset="0"/>
              </a:rPr>
              <a:t>Premachandra</a:t>
            </a:r>
            <a:r>
              <a:rPr lang="en-AU" altLang="en-US" sz="4800" dirty="0">
                <a:latin typeface="Calibri" panose="020F0502020204030204" pitchFamily="34" charset="0"/>
              </a:rPr>
              <a:t> Wattage</a:t>
            </a:r>
            <a:r>
              <a:rPr lang="en-AU" altLang="en-US" sz="4800" baseline="30000" dirty="0">
                <a:latin typeface="Calibri" panose="020F0502020204030204" pitchFamily="34" charset="0"/>
              </a:rPr>
              <a:t>1</a:t>
            </a:r>
            <a:endParaRPr lang="en-AU" altLang="en-US" sz="4800" dirty="0">
              <a:latin typeface="Calibri" panose="020F0502020204030204" pitchFamily="34" charset="0"/>
            </a:endParaRPr>
          </a:p>
        </p:txBody>
      </p:sp>
      <p:sp>
        <p:nvSpPr>
          <p:cNvPr id="8" name="Text Placeholder 2">
            <a:extLst>
              <a:ext uri="{FF2B5EF4-FFF2-40B4-BE49-F238E27FC236}">
                <a16:creationId xmlns:a16="http://schemas.microsoft.com/office/drawing/2014/main" id="{5E56BDEF-B446-5528-7279-1C7C2ED9661A}"/>
              </a:ext>
            </a:extLst>
          </p:cNvPr>
          <p:cNvSpPr txBox="1">
            <a:spLocks/>
          </p:cNvSpPr>
          <p:nvPr/>
        </p:nvSpPr>
        <p:spPr>
          <a:xfrm>
            <a:off x="6989950" y="3275194"/>
            <a:ext cx="17344649" cy="2411230"/>
          </a:xfrm>
          <a:prstGeom prst="rect">
            <a:avLst/>
          </a:prstGeom>
        </p:spPr>
        <p:txBody>
          <a:bodyPr/>
          <a:lstStyle>
            <a:lvl1pPr marL="1527585" indent="-1527585" algn="l" defTabSz="4073561"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09768" indent="-1272988" algn="l" defTabSz="4073561"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1951" indent="-1018390" algn="l" defTabSz="4073561"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28731" indent="-1018390" algn="l" defTabSz="4073561"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65511" indent="-1018390" algn="l" defTabSz="4073561"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2292" indent="-1018390" algn="l" defTabSz="4073561"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39072" indent="-1018390" algn="l" defTabSz="4073561"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75852" indent="-1018390" algn="l" defTabSz="4073561"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12632" indent="-1018390" algn="l" defTabSz="4073561" rtl="0" eaLnBrk="1" latinLnBrk="0" hangingPunct="1">
              <a:spcBef>
                <a:spcPct val="20000"/>
              </a:spcBef>
              <a:buFont typeface="Arial" pitchFamily="34" charset="0"/>
              <a:buChar char="•"/>
              <a:defRPr sz="8900" kern="1200">
                <a:solidFill>
                  <a:schemeClr val="tx1"/>
                </a:solidFill>
                <a:latin typeface="+mn-lt"/>
                <a:ea typeface="+mn-ea"/>
                <a:cs typeface="+mn-cs"/>
              </a:defRPr>
            </a:lvl9pPr>
          </a:lstStyle>
          <a:p>
            <a:pPr marL="0" indent="0" algn="ctr" fontAlgn="auto">
              <a:spcAft>
                <a:spcPts val="0"/>
              </a:spcAft>
              <a:buFont typeface="Arial" pitchFamily="34" charset="0"/>
              <a:buNone/>
              <a:defRPr/>
            </a:pPr>
            <a:r>
              <a:rPr lang="en-US" sz="3600" baseline="30000" dirty="0"/>
              <a:t>1</a:t>
            </a:r>
            <a:r>
              <a:rPr lang="en-US" sz="3600" dirty="0"/>
              <a:t>Department of Agribusiness Management, Faculty of Agricultural Sciences, Sabaragamuwa University of Sri Lanka, </a:t>
            </a:r>
            <a:r>
              <a:rPr lang="en-US" sz="3600" dirty="0" err="1"/>
              <a:t>Belihuloya</a:t>
            </a:r>
            <a:endParaRPr lang="en-US" sz="3600" dirty="0"/>
          </a:p>
          <a:p>
            <a:pPr marL="0" indent="0" algn="ctr" fontAlgn="auto">
              <a:spcAft>
                <a:spcPts val="0"/>
              </a:spcAft>
              <a:buFont typeface="Arial" pitchFamily="34" charset="0"/>
              <a:buNone/>
              <a:defRPr/>
            </a:pPr>
            <a:r>
              <a:rPr lang="en-AU" sz="3600" dirty="0"/>
              <a:t>(</a:t>
            </a:r>
            <a:r>
              <a:rPr lang="en-AU" sz="3600" dirty="0">
                <a:hlinkClick r:id="rId4"/>
              </a:rPr>
              <a:t>erandijayasinghe404@gmail.com</a:t>
            </a:r>
            <a:r>
              <a:rPr lang="en-AU" sz="3600" dirty="0"/>
              <a:t>)</a:t>
            </a:r>
          </a:p>
          <a:p>
            <a:pPr marL="0" indent="0" algn="ctr" fontAlgn="auto">
              <a:spcAft>
                <a:spcPts val="0"/>
              </a:spcAft>
              <a:buFont typeface="Arial" pitchFamily="34" charset="0"/>
              <a:buNone/>
              <a:defRPr/>
            </a:pPr>
            <a:endParaRPr lang="en-AU" sz="3600" dirty="0"/>
          </a:p>
          <a:p>
            <a:pPr marL="0" indent="0" algn="ctr" fontAlgn="auto">
              <a:spcAft>
                <a:spcPts val="0"/>
              </a:spcAft>
              <a:buNone/>
              <a:defRPr/>
            </a:pPr>
            <a:endParaRPr lang="en-AU" sz="3600" kern="0" dirty="0"/>
          </a:p>
        </p:txBody>
      </p:sp>
      <p:sp>
        <p:nvSpPr>
          <p:cNvPr id="3080" name="Rectangle 13">
            <a:extLst>
              <a:ext uri="{FF2B5EF4-FFF2-40B4-BE49-F238E27FC236}">
                <a16:creationId xmlns:a16="http://schemas.microsoft.com/office/drawing/2014/main" id="{D1477DE5-A198-D7A0-6DEA-CA351D94E172}"/>
              </a:ext>
            </a:extLst>
          </p:cNvPr>
          <p:cNvSpPr>
            <a:spLocks noChangeArrowheads="1"/>
          </p:cNvSpPr>
          <p:nvPr/>
        </p:nvSpPr>
        <p:spPr bwMode="auto">
          <a:xfrm>
            <a:off x="15230475" y="19810413"/>
            <a:ext cx="13752513" cy="16130587"/>
          </a:xfrm>
          <a:prstGeom prst="rect">
            <a:avLst/>
          </a:prstGeom>
          <a:solidFill>
            <a:srgbClr val="F9EEED">
              <a:alpha val="1490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247193" tIns="123596" rIns="247193" bIns="123596" anchor="ct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eaLnBrk="1" hangingPunct="1"/>
            <a:endParaRPr lang="en-AU" altLang="en-US">
              <a:latin typeface="Calibri" panose="020F0502020204030204" pitchFamily="34" charset="0"/>
            </a:endParaRPr>
          </a:p>
        </p:txBody>
      </p:sp>
      <p:sp>
        <p:nvSpPr>
          <p:cNvPr id="2060" name="Rectangle 6">
            <a:extLst>
              <a:ext uri="{FF2B5EF4-FFF2-40B4-BE49-F238E27FC236}">
                <a16:creationId xmlns:a16="http://schemas.microsoft.com/office/drawing/2014/main" id="{86CA1269-CC80-72E0-1194-1B0D350687CD}"/>
              </a:ext>
            </a:extLst>
          </p:cNvPr>
          <p:cNvSpPr>
            <a:spLocks noChangeArrowheads="1"/>
          </p:cNvSpPr>
          <p:nvPr/>
        </p:nvSpPr>
        <p:spPr bwMode="auto">
          <a:xfrm>
            <a:off x="14621834" y="6090634"/>
            <a:ext cx="14826928" cy="32543674"/>
          </a:xfrm>
          <a:prstGeom prst="rect">
            <a:avLst/>
          </a:prstGeom>
          <a:solidFill>
            <a:srgbClr val="DDF7D9"/>
          </a:solidFill>
          <a:ln>
            <a:noFill/>
            <a:headEnd/>
            <a:tailEnd/>
          </a:ln>
        </p:spPr>
        <p:style>
          <a:lnRef idx="2">
            <a:schemeClr val="accent2"/>
          </a:lnRef>
          <a:fillRef idx="1">
            <a:schemeClr val="lt1"/>
          </a:fillRef>
          <a:effectRef idx="0">
            <a:schemeClr val="accent2"/>
          </a:effectRef>
          <a:fontRef idx="minor">
            <a:schemeClr val="dk1"/>
          </a:fontRef>
        </p:style>
        <p:txBody>
          <a:bodyPr wrap="none" lIns="234744" tIns="117371" rIns="234744" bIns="117371" anchor="ctr"/>
          <a:lstStyle/>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a:p>
            <a:pPr eaLnBrk="1" hangingPunct="1">
              <a:defRPr/>
            </a:pPr>
            <a:endParaRPr lang="en-AU" dirty="0"/>
          </a:p>
        </p:txBody>
      </p:sp>
      <p:sp>
        <p:nvSpPr>
          <p:cNvPr id="3120" name="Text Box 13">
            <a:extLst>
              <a:ext uri="{FF2B5EF4-FFF2-40B4-BE49-F238E27FC236}">
                <a16:creationId xmlns:a16="http://schemas.microsoft.com/office/drawing/2014/main" id="{A762E9F6-CA41-8B19-7C93-B077EA06628B}"/>
              </a:ext>
            </a:extLst>
          </p:cNvPr>
          <p:cNvSpPr txBox="1">
            <a:spLocks noChangeArrowheads="1"/>
          </p:cNvSpPr>
          <p:nvPr/>
        </p:nvSpPr>
        <p:spPr bwMode="auto">
          <a:xfrm>
            <a:off x="353734" y="5868939"/>
            <a:ext cx="13863284" cy="13379094"/>
          </a:xfrm>
          <a:prstGeom prst="rect">
            <a:avLst/>
          </a:prstGeom>
          <a:solidFill>
            <a:schemeClr val="accent2">
              <a:lumMod val="20000"/>
              <a:lumOff val="80000"/>
            </a:schemeClr>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eaLnBrk="1" hangingPunct="1">
              <a:spcBef>
                <a:spcPct val="50000"/>
              </a:spcBef>
            </a:pPr>
            <a:r>
              <a:rPr lang="en-AU" altLang="en-US" sz="4400" b="1" dirty="0">
                <a:solidFill>
                  <a:srgbClr val="F57B17"/>
                </a:solidFill>
                <a:latin typeface="Calibri" panose="020F0502020204030204" pitchFamily="34" charset="0"/>
              </a:rPr>
              <a:t>Introduction</a:t>
            </a:r>
            <a:endParaRPr lang="en-AU" altLang="en-US" sz="4400" dirty="0">
              <a:solidFill>
                <a:srgbClr val="F57B17"/>
              </a:solidFill>
              <a:latin typeface="Calibri" panose="020F0502020204030204" pitchFamily="34" charset="0"/>
            </a:endParaRPr>
          </a:p>
          <a:p>
            <a:pPr marL="571500" indent="-571500" algn="just" eaLnBrk="1" hangingPunct="1">
              <a:spcBef>
                <a:spcPct val="50000"/>
              </a:spcBef>
              <a:buFont typeface="Arial" panose="020B0604020202020204" pitchFamily="34" charset="0"/>
              <a:buChar char="•"/>
            </a:pPr>
            <a:r>
              <a:rPr lang="en-US" altLang="en-US" sz="3600" dirty="0">
                <a:latin typeface="Calibri" panose="020F0502020204030204" pitchFamily="34" charset="0"/>
              </a:rPr>
              <a:t>Sri Lanka has banned importing chemical fertilizers and agrochemicals on April 29, 2021, to become the first country that operates only on organic agriculture. So, it may be with the best hope of protecting the health of the people and the country's natural environment. However, due to the use of chemical fertilizers, soil fertility has reduced, soil acidity has increased, biodiversity has reduced, and above all, crop quality and yields have also not improved. The government also claims that the use of chemical fertilizers has led to water pollution and food poisoning, which has led to an increase in cancer and chronic kidney disease in Sri Lanka</a:t>
            </a:r>
          </a:p>
          <a:p>
            <a:pPr marL="571500" indent="-571500" algn="just" eaLnBrk="1" hangingPunct="1">
              <a:spcBef>
                <a:spcPct val="50000"/>
              </a:spcBef>
              <a:buFont typeface="Arial" panose="020B0604020202020204" pitchFamily="34" charset="0"/>
              <a:buChar char="•"/>
            </a:pPr>
            <a:r>
              <a:rPr lang="en-US" altLang="en-US" sz="3600" dirty="0">
                <a:latin typeface="Calibri" panose="020F0502020204030204" pitchFamily="34" charset="0"/>
              </a:rPr>
              <a:t>More typically, inorganic fertilizer for the application takes a considerable demand in the fertilizer market in Sri Lanka because people believe that inorganic fertilizers increase crop yield and it helps achieve the plant’s specific needs and unavailability of quality organic fertilizer.</a:t>
            </a:r>
          </a:p>
          <a:p>
            <a:pPr marL="571500" indent="-571500" algn="just" eaLnBrk="1" hangingPunct="1">
              <a:spcBef>
                <a:spcPct val="50000"/>
              </a:spcBef>
              <a:buFont typeface="Arial" panose="020B0604020202020204" pitchFamily="34" charset="0"/>
              <a:buChar char="•"/>
            </a:pPr>
            <a:r>
              <a:rPr lang="en-US" altLang="en-US" sz="3600" dirty="0">
                <a:latin typeface="Calibri" panose="020F0502020204030204" pitchFamily="34" charset="0"/>
              </a:rPr>
              <a:t>Willingness to apply, farmers’ commitment to organic fertilizer will provide the necessary ideas for entrepreneurs, who will allow them to reach decisions on how the product can be made more user-friendly. However, to produce organic fertilizer at a commercial level, it is necessary to reveal the farmers’ attitude towards Organic fertilizer.</a:t>
            </a:r>
          </a:p>
        </p:txBody>
      </p:sp>
      <p:sp>
        <p:nvSpPr>
          <p:cNvPr id="3134" name="Text Box 13">
            <a:extLst>
              <a:ext uri="{FF2B5EF4-FFF2-40B4-BE49-F238E27FC236}">
                <a16:creationId xmlns:a16="http://schemas.microsoft.com/office/drawing/2014/main" id="{BF89B3F0-9FFE-5A79-7ADD-D99B6ED6BAA2}"/>
              </a:ext>
            </a:extLst>
          </p:cNvPr>
          <p:cNvSpPr txBox="1">
            <a:spLocks noChangeArrowheads="1"/>
          </p:cNvSpPr>
          <p:nvPr/>
        </p:nvSpPr>
        <p:spPr bwMode="auto">
          <a:xfrm>
            <a:off x="353734" y="31426035"/>
            <a:ext cx="13898882" cy="5777013"/>
          </a:xfrm>
          <a:prstGeom prst="rect">
            <a:avLst/>
          </a:prstGeom>
          <a:solidFill>
            <a:schemeClr val="accent5">
              <a:lumMod val="20000"/>
              <a:lumOff val="80000"/>
            </a:schemeClr>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algn="just" eaLnBrk="1" hangingPunct="1">
              <a:spcBef>
                <a:spcPct val="50000"/>
              </a:spcBef>
            </a:pPr>
            <a:r>
              <a:rPr lang="en-US" altLang="en-US" sz="3600" dirty="0">
                <a:latin typeface="Calibri" panose="020F0502020204030204" pitchFamily="34" charset="0"/>
              </a:rPr>
              <a:t>There are indications that organic fertilizer is not new to farmers in the study area since awareness was above average on a four points scale and perception on the use of the product was also above average on a five point Likert scale </a:t>
            </a:r>
          </a:p>
          <a:p>
            <a:pPr algn="just" eaLnBrk="1" hangingPunct="1">
              <a:spcBef>
                <a:spcPct val="50000"/>
              </a:spcBef>
            </a:pPr>
            <a:r>
              <a:rPr lang="en-US" altLang="en-US" sz="3600" dirty="0">
                <a:latin typeface="Calibri" panose="020F0502020204030204" pitchFamily="34" charset="0"/>
              </a:rPr>
              <a:t>Commercial production of organic fertilizer has a  potential.</a:t>
            </a:r>
          </a:p>
          <a:p>
            <a:pPr algn="just" eaLnBrk="1" hangingPunct="1">
              <a:spcBef>
                <a:spcPct val="50000"/>
              </a:spcBef>
            </a:pPr>
            <a:r>
              <a:rPr lang="en-US" altLang="en-US" sz="3600" dirty="0">
                <a:latin typeface="Calibri" panose="020F0502020204030204" pitchFamily="34" charset="0"/>
              </a:rPr>
              <a:t>Recommend that more awareness programs be conducted to bridge any information gaps that may exist in the use of organic fertilizer in order to strengthen farmers' resolve and organic fertilizer should be  available at the convenient locations with a good quality standard.</a:t>
            </a:r>
          </a:p>
        </p:txBody>
      </p:sp>
      <p:sp>
        <p:nvSpPr>
          <p:cNvPr id="38" name="Rectangle 37">
            <a:extLst>
              <a:ext uri="{FF2B5EF4-FFF2-40B4-BE49-F238E27FC236}">
                <a16:creationId xmlns:a16="http://schemas.microsoft.com/office/drawing/2014/main" id="{73A7E58B-5C4F-8556-9E2F-27EBB53F1E7C}"/>
              </a:ext>
            </a:extLst>
          </p:cNvPr>
          <p:cNvSpPr/>
          <p:nvPr/>
        </p:nvSpPr>
        <p:spPr>
          <a:xfrm>
            <a:off x="353734" y="5297101"/>
            <a:ext cx="29061053" cy="468312"/>
          </a:xfrm>
          <a:prstGeom prst="rect">
            <a:avLst/>
          </a:prstGeom>
          <a:solidFill>
            <a:srgbClr val="F57B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79443"/>
              </a:solidFill>
            </a:endParaRPr>
          </a:p>
        </p:txBody>
      </p:sp>
      <p:sp>
        <p:nvSpPr>
          <p:cNvPr id="3136" name="Text Box 13">
            <a:extLst>
              <a:ext uri="{FF2B5EF4-FFF2-40B4-BE49-F238E27FC236}">
                <a16:creationId xmlns:a16="http://schemas.microsoft.com/office/drawing/2014/main" id="{BCE07497-4EB8-C586-39C6-999E65979446}"/>
              </a:ext>
            </a:extLst>
          </p:cNvPr>
          <p:cNvSpPr txBox="1">
            <a:spLocks noChangeArrowheads="1"/>
          </p:cNvSpPr>
          <p:nvPr/>
        </p:nvSpPr>
        <p:spPr bwMode="auto">
          <a:xfrm>
            <a:off x="1" y="39688291"/>
            <a:ext cx="29883099" cy="1668195"/>
          </a:xfrm>
          <a:prstGeom prst="rect">
            <a:avLst/>
          </a:prstGeom>
          <a:solidFill>
            <a:schemeClr val="accent6">
              <a:lumMod val="20000"/>
              <a:lumOff val="80000"/>
            </a:schemeClr>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algn="ctr" eaLnBrk="1" hangingPunct="1">
              <a:spcBef>
                <a:spcPts val="600"/>
              </a:spcBef>
            </a:pPr>
            <a:r>
              <a:rPr lang="en-AU" altLang="en-US" sz="4400" b="1" dirty="0">
                <a:solidFill>
                  <a:srgbClr val="F4740A"/>
                </a:solidFill>
                <a:latin typeface="Calibri" panose="020F0502020204030204" pitchFamily="34" charset="0"/>
              </a:rPr>
              <a:t>Agricultural Sciences Undergraduate Research Symposium 2023</a:t>
            </a:r>
          </a:p>
          <a:p>
            <a:pPr algn="ctr" eaLnBrk="1" hangingPunct="1">
              <a:spcBef>
                <a:spcPts val="600"/>
              </a:spcBef>
            </a:pPr>
            <a:r>
              <a:rPr lang="en-AU" altLang="en-US" sz="4400" b="1" dirty="0">
                <a:solidFill>
                  <a:srgbClr val="F4740A"/>
                </a:solidFill>
                <a:latin typeface="Calibri" panose="020F0502020204030204" pitchFamily="34" charset="0"/>
              </a:rPr>
              <a:t>Sabaragamuwa University of Sri Lanka</a:t>
            </a:r>
            <a:endParaRPr lang="en-AU" altLang="en-US" sz="4400" dirty="0">
              <a:solidFill>
                <a:srgbClr val="F4740A"/>
              </a:solidFill>
              <a:latin typeface="Calibri" panose="020F0502020204030204" pitchFamily="34" charset="0"/>
            </a:endParaRPr>
          </a:p>
        </p:txBody>
      </p:sp>
      <p:pic>
        <p:nvPicPr>
          <p:cNvPr id="4" name="Picture 3">
            <a:extLst>
              <a:ext uri="{FF2B5EF4-FFF2-40B4-BE49-F238E27FC236}">
                <a16:creationId xmlns:a16="http://schemas.microsoft.com/office/drawing/2014/main" id="{DB32F98F-A23E-4850-A97B-64797F64AFD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8526" y="1050685"/>
            <a:ext cx="5654117" cy="2859773"/>
          </a:xfrm>
          <a:prstGeom prst="rect">
            <a:avLst/>
          </a:prstGeom>
        </p:spPr>
      </p:pic>
      <p:sp>
        <p:nvSpPr>
          <p:cNvPr id="2" name="Text Box 13">
            <a:extLst>
              <a:ext uri="{FF2B5EF4-FFF2-40B4-BE49-F238E27FC236}">
                <a16:creationId xmlns:a16="http://schemas.microsoft.com/office/drawing/2014/main" id="{05A155C6-DF64-29E3-A4BE-8FA4CD750CA7}"/>
              </a:ext>
            </a:extLst>
          </p:cNvPr>
          <p:cNvSpPr txBox="1">
            <a:spLocks noChangeArrowheads="1"/>
          </p:cNvSpPr>
          <p:nvPr/>
        </p:nvSpPr>
        <p:spPr bwMode="auto">
          <a:xfrm>
            <a:off x="305948" y="19823865"/>
            <a:ext cx="14020646" cy="4946016"/>
          </a:xfrm>
          <a:prstGeom prst="rect">
            <a:avLst/>
          </a:prstGeom>
          <a:solidFill>
            <a:srgbClr val="DDF7D9"/>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algn="just" eaLnBrk="1" hangingPunct="1">
              <a:spcBef>
                <a:spcPct val="50000"/>
              </a:spcBef>
            </a:pPr>
            <a:r>
              <a:rPr lang="en-US" altLang="en-US" sz="3600" dirty="0">
                <a:latin typeface="Calibri" panose="020F0502020204030204" pitchFamily="34" charset="0"/>
              </a:rPr>
              <a:t>The objective of this research was </a:t>
            </a:r>
          </a:p>
          <a:p>
            <a:pPr marL="1005840" lvl="1" indent="-571500" algn="just" eaLnBrk="1" hangingPunct="1">
              <a:spcBef>
                <a:spcPct val="50000"/>
              </a:spcBef>
              <a:buFont typeface="Wingdings" panose="05000000000000000000" pitchFamily="2" charset="2"/>
              <a:buChar char="Ø"/>
            </a:pPr>
            <a:r>
              <a:rPr lang="en-US" altLang="en-US" sz="3600" dirty="0">
                <a:latin typeface="Calibri" panose="020F0502020204030204" pitchFamily="34" charset="0"/>
              </a:rPr>
              <a:t>to study  the level of perception and willingness in small-scale farmers when applying organic fertilizer in </a:t>
            </a:r>
            <a:r>
              <a:rPr lang="en-US" altLang="en-US" sz="3600" dirty="0" err="1">
                <a:latin typeface="Calibri" panose="020F0502020204030204" pitchFamily="34" charset="0"/>
              </a:rPr>
              <a:t>Marassana</a:t>
            </a:r>
            <a:r>
              <a:rPr lang="en-US" altLang="en-US" sz="3600" dirty="0">
                <a:latin typeface="Calibri" panose="020F0502020204030204" pitchFamily="34" charset="0"/>
              </a:rPr>
              <a:t> administrative area</a:t>
            </a:r>
          </a:p>
          <a:p>
            <a:pPr marL="1005840" lvl="1" indent="-571500" algn="just" eaLnBrk="1" hangingPunct="1">
              <a:spcBef>
                <a:spcPct val="50000"/>
              </a:spcBef>
              <a:buFont typeface="Wingdings" panose="05000000000000000000" pitchFamily="2" charset="2"/>
              <a:buChar char="Ø"/>
            </a:pPr>
            <a:r>
              <a:rPr lang="en-US" altLang="en-US" sz="3600" dirty="0">
                <a:latin typeface="Calibri" panose="020F0502020204030204" pitchFamily="34" charset="0"/>
              </a:rPr>
              <a:t>to find out is there any potential for prospective organic fertilizer entrepreneurs </a:t>
            </a:r>
          </a:p>
          <a:p>
            <a:pPr marL="1005840" lvl="1" indent="-571500" algn="just" eaLnBrk="1" hangingPunct="1">
              <a:spcBef>
                <a:spcPct val="50000"/>
              </a:spcBef>
              <a:buFont typeface="Wingdings" panose="05000000000000000000" pitchFamily="2" charset="2"/>
              <a:buChar char="Ø"/>
            </a:pPr>
            <a:r>
              <a:rPr lang="en-US" altLang="en-US" sz="3600" dirty="0">
                <a:latin typeface="Calibri" panose="020F0502020204030204" pitchFamily="34" charset="0"/>
              </a:rPr>
              <a:t>to study factors influencing Willingness to apply organic fertilizer</a:t>
            </a:r>
          </a:p>
        </p:txBody>
      </p:sp>
      <p:sp>
        <p:nvSpPr>
          <p:cNvPr id="3" name="Rectangle: Rounded Corners 2">
            <a:extLst>
              <a:ext uri="{FF2B5EF4-FFF2-40B4-BE49-F238E27FC236}">
                <a16:creationId xmlns:a16="http://schemas.microsoft.com/office/drawing/2014/main" id="{EA02E0C8-BB02-C81D-97B0-050FDDAF3B14}"/>
              </a:ext>
            </a:extLst>
          </p:cNvPr>
          <p:cNvSpPr/>
          <p:nvPr/>
        </p:nvSpPr>
        <p:spPr>
          <a:xfrm>
            <a:off x="353734" y="5868939"/>
            <a:ext cx="13863284" cy="763096"/>
          </a:xfrm>
          <a:prstGeom prst="roundRect">
            <a:avLst/>
          </a:prstGeom>
          <a:solidFill>
            <a:srgbClr val="F9F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50000"/>
              </a:spcBef>
            </a:pPr>
            <a:r>
              <a:rPr lang="en-US" sz="4400" b="1" dirty="0">
                <a:solidFill>
                  <a:schemeClr val="accent6">
                    <a:lumMod val="75000"/>
                  </a:schemeClr>
                </a:solidFill>
                <a:latin typeface="Calibri" panose="020F0502020204030204" pitchFamily="34" charset="0"/>
              </a:rPr>
              <a:t>Introduction</a:t>
            </a:r>
          </a:p>
        </p:txBody>
      </p:sp>
      <p:sp>
        <p:nvSpPr>
          <p:cNvPr id="5" name="Rectangle: Rounded Corners 4">
            <a:extLst>
              <a:ext uri="{FF2B5EF4-FFF2-40B4-BE49-F238E27FC236}">
                <a16:creationId xmlns:a16="http://schemas.microsoft.com/office/drawing/2014/main" id="{D22AF10C-F0C5-3B60-4A9A-2F665A2AA49E}"/>
              </a:ext>
            </a:extLst>
          </p:cNvPr>
          <p:cNvSpPr/>
          <p:nvPr/>
        </p:nvSpPr>
        <p:spPr>
          <a:xfrm>
            <a:off x="272878" y="19315634"/>
            <a:ext cx="14106696" cy="605970"/>
          </a:xfrm>
          <a:prstGeom prst="roundRect">
            <a:avLst/>
          </a:prstGeom>
          <a:solidFill>
            <a:srgbClr val="F9F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50000"/>
              </a:spcBef>
            </a:pPr>
            <a:r>
              <a:rPr lang="en-AU" altLang="en-US" sz="4400" b="1" dirty="0">
                <a:solidFill>
                  <a:srgbClr val="F57B17"/>
                </a:solidFill>
                <a:latin typeface="Calibri" panose="020F0502020204030204" pitchFamily="34" charset="0"/>
              </a:rPr>
              <a:t>Objectives</a:t>
            </a:r>
            <a:endParaRPr lang="en-AU" altLang="en-US" sz="4400" dirty="0">
              <a:solidFill>
                <a:srgbClr val="F57B17"/>
              </a:solidFill>
              <a:latin typeface="Calibri" panose="020F0502020204030204" pitchFamily="34" charset="0"/>
            </a:endParaRPr>
          </a:p>
        </p:txBody>
      </p:sp>
      <p:sp>
        <p:nvSpPr>
          <p:cNvPr id="9" name="Rectangle: Rounded Corners 8">
            <a:extLst>
              <a:ext uri="{FF2B5EF4-FFF2-40B4-BE49-F238E27FC236}">
                <a16:creationId xmlns:a16="http://schemas.microsoft.com/office/drawing/2014/main" id="{511C2C7A-EE37-F028-0D7A-61B5C7EEF774}"/>
              </a:ext>
            </a:extLst>
          </p:cNvPr>
          <p:cNvSpPr/>
          <p:nvPr/>
        </p:nvSpPr>
        <p:spPr>
          <a:xfrm>
            <a:off x="368914" y="30768541"/>
            <a:ext cx="13932841" cy="834163"/>
          </a:xfrm>
          <a:prstGeom prst="roundRect">
            <a:avLst/>
          </a:prstGeom>
          <a:solidFill>
            <a:srgbClr val="F9F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50000"/>
              </a:spcBef>
            </a:pPr>
            <a:r>
              <a:rPr lang="en-US" sz="4400" b="1" dirty="0">
                <a:solidFill>
                  <a:srgbClr val="F57B17"/>
                </a:solidFill>
                <a:latin typeface="Calibri" panose="020F0502020204030204" pitchFamily="34" charset="0"/>
              </a:rPr>
              <a:t>Conclusions</a:t>
            </a:r>
          </a:p>
        </p:txBody>
      </p:sp>
      <p:sp>
        <p:nvSpPr>
          <p:cNvPr id="10" name="Text Box 13">
            <a:extLst>
              <a:ext uri="{FF2B5EF4-FFF2-40B4-BE49-F238E27FC236}">
                <a16:creationId xmlns:a16="http://schemas.microsoft.com/office/drawing/2014/main" id="{48918AC4-4031-6305-4512-6B1A94F22218}"/>
              </a:ext>
            </a:extLst>
          </p:cNvPr>
          <p:cNvSpPr txBox="1">
            <a:spLocks noChangeArrowheads="1"/>
          </p:cNvSpPr>
          <p:nvPr/>
        </p:nvSpPr>
        <p:spPr bwMode="auto">
          <a:xfrm>
            <a:off x="343388" y="24893506"/>
            <a:ext cx="13898882" cy="5777013"/>
          </a:xfrm>
          <a:prstGeom prst="rect">
            <a:avLst/>
          </a:prstGeom>
          <a:solidFill>
            <a:srgbClr val="DDF7D9"/>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marL="571500" indent="-571500" algn="just" eaLnBrk="1" hangingPunct="1">
              <a:spcBef>
                <a:spcPct val="50000"/>
              </a:spcBef>
              <a:buFont typeface="Arial" panose="020B0604020202020204" pitchFamily="34" charset="0"/>
              <a:buChar char="•"/>
            </a:pPr>
            <a:endParaRPr lang="en-US" altLang="en-US" sz="3600" dirty="0">
              <a:latin typeface="Calibri" panose="020F0502020204030204" pitchFamily="34" charset="0"/>
            </a:endParaRPr>
          </a:p>
          <a:p>
            <a:pPr marL="571500" indent="-571500" algn="just" eaLnBrk="1" hangingPunct="1">
              <a:spcBef>
                <a:spcPct val="50000"/>
              </a:spcBef>
              <a:buFont typeface="Arial" panose="020B0604020202020204" pitchFamily="34" charset="0"/>
              <a:buChar char="•"/>
            </a:pPr>
            <a:endParaRPr lang="en-US" altLang="en-US" sz="3600" dirty="0">
              <a:latin typeface="Calibri" panose="020F0502020204030204" pitchFamily="34" charset="0"/>
            </a:endParaRPr>
          </a:p>
          <a:p>
            <a:pPr algn="just" eaLnBrk="1" hangingPunct="1">
              <a:spcBef>
                <a:spcPct val="50000"/>
              </a:spcBef>
            </a:pPr>
            <a:endParaRPr lang="en-US" altLang="en-US" sz="3600" dirty="0">
              <a:latin typeface="Calibri" panose="020F0502020204030204" pitchFamily="34" charset="0"/>
            </a:endParaRPr>
          </a:p>
          <a:p>
            <a:pPr marL="571500" indent="-571500" algn="just" eaLnBrk="1" hangingPunct="1">
              <a:spcBef>
                <a:spcPct val="50000"/>
              </a:spcBef>
              <a:buFont typeface="Arial" panose="020B0604020202020204" pitchFamily="34" charset="0"/>
              <a:buChar char="•"/>
            </a:pPr>
            <a:endParaRPr lang="en-US" altLang="en-US" sz="3600" dirty="0">
              <a:latin typeface="Calibri" panose="020F0502020204030204" pitchFamily="34" charset="0"/>
            </a:endParaRPr>
          </a:p>
          <a:p>
            <a:pPr marL="571500" indent="-571500" algn="just" eaLnBrk="1" hangingPunct="1">
              <a:spcBef>
                <a:spcPct val="50000"/>
              </a:spcBef>
              <a:buFont typeface="Arial" panose="020B0604020202020204" pitchFamily="34" charset="0"/>
              <a:buChar char="•"/>
            </a:pPr>
            <a:endParaRPr lang="en-US" altLang="en-US" sz="3600" dirty="0">
              <a:latin typeface="Calibri" panose="020F0502020204030204" pitchFamily="34" charset="0"/>
            </a:endParaRPr>
          </a:p>
          <a:p>
            <a:pPr marL="571500" indent="-571500" algn="just" eaLnBrk="1" hangingPunct="1">
              <a:spcBef>
                <a:spcPct val="50000"/>
              </a:spcBef>
              <a:buFont typeface="Arial" panose="020B0604020202020204" pitchFamily="34" charset="0"/>
              <a:buChar char="•"/>
            </a:pPr>
            <a:endParaRPr lang="en-US" altLang="en-US" sz="3600" dirty="0">
              <a:latin typeface="Calibri" panose="020F0502020204030204" pitchFamily="34" charset="0"/>
            </a:endParaRPr>
          </a:p>
          <a:p>
            <a:pPr marL="571500" indent="-571500" algn="just" eaLnBrk="1" hangingPunct="1">
              <a:spcBef>
                <a:spcPct val="50000"/>
              </a:spcBef>
              <a:buFont typeface="Arial" panose="020B0604020202020204" pitchFamily="34" charset="0"/>
              <a:buChar char="•"/>
            </a:pPr>
            <a:endParaRPr lang="en-US" altLang="en-US" sz="3600" dirty="0">
              <a:latin typeface="Calibri" panose="020F0502020204030204" pitchFamily="34" charset="0"/>
            </a:endParaRPr>
          </a:p>
        </p:txBody>
      </p:sp>
      <p:sp>
        <p:nvSpPr>
          <p:cNvPr id="6" name="Rectangle: Rounded Corners 5">
            <a:extLst>
              <a:ext uri="{FF2B5EF4-FFF2-40B4-BE49-F238E27FC236}">
                <a16:creationId xmlns:a16="http://schemas.microsoft.com/office/drawing/2014/main" id="{8C2EEB5E-0184-4230-3F11-F478AF03CDD1}"/>
              </a:ext>
            </a:extLst>
          </p:cNvPr>
          <p:cNvSpPr/>
          <p:nvPr/>
        </p:nvSpPr>
        <p:spPr>
          <a:xfrm>
            <a:off x="288629" y="24842378"/>
            <a:ext cx="14020646" cy="871468"/>
          </a:xfrm>
          <a:prstGeom prst="roundRect">
            <a:avLst/>
          </a:prstGeom>
          <a:solidFill>
            <a:srgbClr val="F9F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50000"/>
              </a:spcBef>
            </a:pPr>
            <a:r>
              <a:rPr lang="en-US" sz="4400" b="1" dirty="0">
                <a:solidFill>
                  <a:srgbClr val="F57B17"/>
                </a:solidFill>
                <a:latin typeface="Calibri" panose="020F0502020204030204" pitchFamily="34" charset="0"/>
              </a:rPr>
              <a:t>Materials and Methods</a:t>
            </a:r>
          </a:p>
        </p:txBody>
      </p:sp>
      <p:sp>
        <p:nvSpPr>
          <p:cNvPr id="16" name="Text Box 5">
            <a:extLst>
              <a:ext uri="{FF2B5EF4-FFF2-40B4-BE49-F238E27FC236}">
                <a16:creationId xmlns:a16="http://schemas.microsoft.com/office/drawing/2014/main" id="{1784E522-2DE5-160E-EE41-B9920D5C8FF0}"/>
              </a:ext>
            </a:extLst>
          </p:cNvPr>
          <p:cNvSpPr txBox="1">
            <a:spLocks noChangeArrowheads="1"/>
          </p:cNvSpPr>
          <p:nvPr/>
        </p:nvSpPr>
        <p:spPr bwMode="auto">
          <a:xfrm>
            <a:off x="543951" y="25764974"/>
            <a:ext cx="13422195" cy="606366"/>
          </a:xfrm>
          <a:prstGeom prst="rect">
            <a:avLst/>
          </a:prstGeom>
          <a:solidFill>
            <a:schemeClr val="accent3">
              <a:lumMod val="40000"/>
              <a:lumOff val="60000"/>
            </a:schemeClr>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algn="just" eaLnBrk="1" hangingPunct="1">
              <a:spcBef>
                <a:spcPct val="50000"/>
              </a:spcBef>
            </a:pPr>
            <a:r>
              <a:rPr lang="en-AU" altLang="en-US" sz="2400" b="1" dirty="0">
                <a:solidFill>
                  <a:srgbClr val="F57B17"/>
                </a:solidFill>
              </a:rPr>
              <a:t>Table 1</a:t>
            </a:r>
            <a:r>
              <a:rPr lang="en-AU" altLang="en-US" sz="2400" b="1" dirty="0">
                <a:solidFill>
                  <a:srgbClr val="C00000"/>
                </a:solidFill>
              </a:rPr>
              <a:t>: </a:t>
            </a:r>
            <a:r>
              <a:rPr lang="en-AU" altLang="en-US" sz="2400" dirty="0"/>
              <a:t>Describe the Research materials and method</a:t>
            </a:r>
            <a:endParaRPr lang="en-AU" altLang="en-US" sz="2400" dirty="0">
              <a:cs typeface="Arial" panose="020B0604020202020204" pitchFamily="34" charset="0"/>
            </a:endParaRPr>
          </a:p>
        </p:txBody>
      </p:sp>
      <p:sp>
        <p:nvSpPr>
          <p:cNvPr id="20" name="Text Box 5">
            <a:extLst>
              <a:ext uri="{FF2B5EF4-FFF2-40B4-BE49-F238E27FC236}">
                <a16:creationId xmlns:a16="http://schemas.microsoft.com/office/drawing/2014/main" id="{915529DE-7F52-CF8E-4E57-286103AC8502}"/>
              </a:ext>
            </a:extLst>
          </p:cNvPr>
          <p:cNvSpPr txBox="1">
            <a:spLocks noChangeArrowheads="1"/>
          </p:cNvSpPr>
          <p:nvPr/>
        </p:nvSpPr>
        <p:spPr bwMode="auto">
          <a:xfrm>
            <a:off x="15386050" y="6840228"/>
            <a:ext cx="13422195" cy="606366"/>
          </a:xfrm>
          <a:prstGeom prst="rect">
            <a:avLst/>
          </a:prstGeom>
          <a:solidFill>
            <a:schemeClr val="accent3">
              <a:lumMod val="40000"/>
              <a:lumOff val="60000"/>
            </a:schemeClr>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algn="just" eaLnBrk="1" hangingPunct="1">
              <a:spcBef>
                <a:spcPct val="50000"/>
              </a:spcBef>
            </a:pPr>
            <a:r>
              <a:rPr lang="en-AU" altLang="en-US" sz="2400" b="1" dirty="0">
                <a:solidFill>
                  <a:srgbClr val="F57B17"/>
                </a:solidFill>
              </a:rPr>
              <a:t>Table 2</a:t>
            </a:r>
            <a:r>
              <a:rPr lang="en-AU" altLang="en-US" sz="2400" b="1" dirty="0">
                <a:solidFill>
                  <a:srgbClr val="C00000"/>
                </a:solidFill>
              </a:rPr>
              <a:t>: </a:t>
            </a:r>
            <a:r>
              <a:rPr lang="en-AU" altLang="en-US" sz="2400" dirty="0"/>
              <a:t>Socio-economic characteristics of the sample</a:t>
            </a:r>
          </a:p>
        </p:txBody>
      </p:sp>
      <p:graphicFrame>
        <p:nvGraphicFramePr>
          <p:cNvPr id="23" name="Table 23">
            <a:extLst>
              <a:ext uri="{FF2B5EF4-FFF2-40B4-BE49-F238E27FC236}">
                <a16:creationId xmlns:a16="http://schemas.microsoft.com/office/drawing/2014/main" id="{69ACE730-5570-588B-D4E8-9B99BB575898}"/>
              </a:ext>
            </a:extLst>
          </p:cNvPr>
          <p:cNvGraphicFramePr>
            <a:graphicFrameLocks noGrp="1"/>
          </p:cNvGraphicFramePr>
          <p:nvPr>
            <p:extLst>
              <p:ext uri="{D42A27DB-BD31-4B8C-83A1-F6EECF244321}">
                <p14:modId xmlns:p14="http://schemas.microsoft.com/office/powerpoint/2010/main" val="1861488553"/>
              </p:ext>
            </p:extLst>
          </p:nvPr>
        </p:nvGraphicFramePr>
        <p:xfrm>
          <a:off x="15690083" y="7610622"/>
          <a:ext cx="12084199" cy="5151120"/>
        </p:xfrm>
        <a:graphic>
          <a:graphicData uri="http://schemas.openxmlformats.org/drawingml/2006/table">
            <a:tbl>
              <a:tblPr firstRow="1" bandRow="1">
                <a:tableStyleId>{5C22544A-7EE6-4342-B048-85BDC9FD1C3A}</a:tableStyleId>
              </a:tblPr>
              <a:tblGrid>
                <a:gridCol w="3857023">
                  <a:extLst>
                    <a:ext uri="{9D8B030D-6E8A-4147-A177-3AD203B41FA5}">
                      <a16:colId xmlns:a16="http://schemas.microsoft.com/office/drawing/2014/main" val="4065117085"/>
                    </a:ext>
                  </a:extLst>
                </a:gridCol>
                <a:gridCol w="3944853">
                  <a:extLst>
                    <a:ext uri="{9D8B030D-6E8A-4147-A177-3AD203B41FA5}">
                      <a16:colId xmlns:a16="http://schemas.microsoft.com/office/drawing/2014/main" val="700283264"/>
                    </a:ext>
                  </a:extLst>
                </a:gridCol>
                <a:gridCol w="4282323">
                  <a:extLst>
                    <a:ext uri="{9D8B030D-6E8A-4147-A177-3AD203B41FA5}">
                      <a16:colId xmlns:a16="http://schemas.microsoft.com/office/drawing/2014/main" val="4265263210"/>
                    </a:ext>
                  </a:extLst>
                </a:gridCol>
              </a:tblGrid>
              <a:tr h="395282">
                <a:tc>
                  <a:txBody>
                    <a:bodyPr/>
                    <a:lstStyle/>
                    <a:p>
                      <a:r>
                        <a:rPr lang="en-GB" sz="3200" dirty="0">
                          <a:solidFill>
                            <a:schemeClr val="tx1"/>
                          </a:solidFill>
                        </a:rPr>
                        <a:t>Variables</a:t>
                      </a:r>
                      <a:endParaRPr lang="en-GB" sz="3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200" dirty="0">
                          <a:solidFill>
                            <a:schemeClr val="tx1"/>
                          </a:solidFill>
                        </a:rPr>
                        <a:t>Frequency</a:t>
                      </a:r>
                      <a:endParaRPr lang="en-GB" sz="3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GB" sz="3200" dirty="0">
                          <a:solidFill>
                            <a:schemeClr val="tx1"/>
                          </a:solidFill>
                        </a:rPr>
                        <a:t>Percentage%</a:t>
                      </a:r>
                      <a:endParaRPr lang="en-GB" sz="3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4825746"/>
                  </a:ext>
                </a:extLst>
              </a:tr>
              <a:tr h="1054072">
                <a:tc>
                  <a:txBody>
                    <a:bodyPr/>
                    <a:lstStyle/>
                    <a:p>
                      <a:pPr>
                        <a:lnSpc>
                          <a:spcPct val="100000"/>
                        </a:lnSpc>
                      </a:pPr>
                      <a:r>
                        <a:rPr lang="en-GB" sz="3200" b="1" dirty="0">
                          <a:latin typeface="+mn-lt"/>
                        </a:rPr>
                        <a:t>Gender</a:t>
                      </a:r>
                    </a:p>
                    <a:p>
                      <a:pPr>
                        <a:lnSpc>
                          <a:spcPct val="100000"/>
                        </a:lnSpc>
                      </a:pPr>
                      <a:r>
                        <a:rPr lang="en-GB" sz="3200" dirty="0">
                          <a:latin typeface="+mn-lt"/>
                        </a:rPr>
                        <a:t>Male</a:t>
                      </a:r>
                    </a:p>
                    <a:p>
                      <a:pPr>
                        <a:lnSpc>
                          <a:spcPct val="100000"/>
                        </a:lnSpc>
                      </a:pPr>
                      <a:r>
                        <a:rPr lang="en-GB" sz="3200" dirty="0">
                          <a:latin typeface="+mn-lt"/>
                        </a:rPr>
                        <a:t>Female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GB" sz="3200" b="0" dirty="0">
                          <a:effectLst/>
                          <a:latin typeface="+mn-lt"/>
                          <a:ea typeface="Calibri" panose="020F0502020204030204" pitchFamily="34" charset="0"/>
                          <a:cs typeface="Arial Unicode MS"/>
                        </a:rPr>
                        <a:t> </a:t>
                      </a:r>
                      <a:endParaRPr lang="en-US" sz="3200" b="0" dirty="0">
                        <a:effectLst/>
                        <a:latin typeface="+mn-lt"/>
                        <a:ea typeface="Calibri" panose="020F0502020204030204" pitchFamily="34" charset="0"/>
                        <a:cs typeface="Arial Unicode MS"/>
                      </a:endParaRPr>
                    </a:p>
                    <a:p>
                      <a:pPr marL="0" marR="0" algn="r">
                        <a:lnSpc>
                          <a:spcPct val="100000"/>
                        </a:lnSpc>
                        <a:spcBef>
                          <a:spcPts val="0"/>
                        </a:spcBef>
                        <a:spcAft>
                          <a:spcPts val="0"/>
                        </a:spcAft>
                      </a:pPr>
                      <a:r>
                        <a:rPr lang="en-GB" sz="3200" b="0" dirty="0">
                          <a:effectLst/>
                          <a:latin typeface="+mn-lt"/>
                          <a:ea typeface="Calibri" panose="020F0502020204030204" pitchFamily="34" charset="0"/>
                          <a:cs typeface="Arial Unicode MS"/>
                        </a:rPr>
                        <a:t>162</a:t>
                      </a:r>
                      <a:endParaRPr lang="en-US" sz="3200" b="0" dirty="0">
                        <a:effectLst/>
                        <a:latin typeface="+mn-lt"/>
                        <a:ea typeface="Calibri" panose="020F0502020204030204" pitchFamily="34" charset="0"/>
                        <a:cs typeface="Arial Unicode MS"/>
                      </a:endParaRPr>
                    </a:p>
                    <a:p>
                      <a:pPr marL="0" marR="0" algn="r">
                        <a:lnSpc>
                          <a:spcPct val="100000"/>
                        </a:lnSpc>
                        <a:spcBef>
                          <a:spcPts val="0"/>
                        </a:spcBef>
                        <a:spcAft>
                          <a:spcPts val="0"/>
                        </a:spcAft>
                      </a:pPr>
                      <a:r>
                        <a:rPr lang="en-GB" sz="3200" b="0" dirty="0">
                          <a:effectLst/>
                          <a:latin typeface="+mn-lt"/>
                          <a:ea typeface="Calibri" panose="020F0502020204030204" pitchFamily="34" charset="0"/>
                          <a:cs typeface="Arial Unicode MS"/>
                        </a:rPr>
                        <a:t>66</a:t>
                      </a:r>
                      <a:endParaRPr lang="en-US" sz="3200" b="0" dirty="0">
                        <a:effectLst/>
                        <a:latin typeface="+mn-lt"/>
                        <a:ea typeface="Calibri" panose="020F0502020204030204" pitchFamily="34" charset="0"/>
                        <a:cs typeface="Arial Unicode M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r>
                        <a:rPr lang="en-GB" sz="3200" b="0">
                          <a:effectLst/>
                          <a:latin typeface="+mn-lt"/>
                          <a:ea typeface="Calibri" panose="020F0502020204030204" pitchFamily="34" charset="0"/>
                          <a:cs typeface="Arial Unicode MS"/>
                        </a:rPr>
                        <a:t> </a:t>
                      </a:r>
                      <a:endParaRPr lang="en-US" sz="3200" b="0">
                        <a:effectLst/>
                        <a:latin typeface="+mn-lt"/>
                        <a:ea typeface="Calibri" panose="020F0502020204030204" pitchFamily="34" charset="0"/>
                        <a:cs typeface="Arial Unicode MS"/>
                      </a:endParaRPr>
                    </a:p>
                    <a:p>
                      <a:pPr marL="0" marR="0" algn="r">
                        <a:lnSpc>
                          <a:spcPct val="100000"/>
                        </a:lnSpc>
                        <a:spcBef>
                          <a:spcPts val="0"/>
                        </a:spcBef>
                        <a:spcAft>
                          <a:spcPts val="0"/>
                        </a:spcAft>
                      </a:pPr>
                      <a:r>
                        <a:rPr lang="en-GB" sz="3200" b="0">
                          <a:effectLst/>
                          <a:latin typeface="+mn-lt"/>
                          <a:ea typeface="Calibri" panose="020F0502020204030204" pitchFamily="34" charset="0"/>
                          <a:cs typeface="Arial Unicode MS"/>
                        </a:rPr>
                        <a:t>71.1</a:t>
                      </a:r>
                      <a:endParaRPr lang="en-US" sz="3200" b="0">
                        <a:effectLst/>
                        <a:latin typeface="+mn-lt"/>
                        <a:ea typeface="Calibri" panose="020F0502020204030204" pitchFamily="34" charset="0"/>
                        <a:cs typeface="Arial Unicode MS"/>
                      </a:endParaRPr>
                    </a:p>
                    <a:p>
                      <a:pPr marL="0" marR="0" algn="r">
                        <a:lnSpc>
                          <a:spcPct val="100000"/>
                        </a:lnSpc>
                        <a:spcBef>
                          <a:spcPts val="0"/>
                        </a:spcBef>
                        <a:spcAft>
                          <a:spcPts val="0"/>
                        </a:spcAft>
                      </a:pPr>
                      <a:r>
                        <a:rPr lang="en-GB" sz="3200" b="0">
                          <a:effectLst/>
                          <a:latin typeface="+mn-lt"/>
                          <a:ea typeface="Calibri" panose="020F0502020204030204" pitchFamily="34" charset="0"/>
                          <a:cs typeface="Arial Unicode MS"/>
                        </a:rPr>
                        <a:t>28.9</a:t>
                      </a:r>
                      <a:endParaRPr lang="en-US" sz="3200" b="0">
                        <a:effectLst/>
                        <a:latin typeface="+mn-lt"/>
                        <a:ea typeface="Calibri" panose="020F0502020204030204" pitchFamily="34" charset="0"/>
                        <a:cs typeface="Arial Unicode M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4086959"/>
                  </a:ext>
                </a:extLst>
              </a:tr>
              <a:tr h="2314823">
                <a:tc>
                  <a:txBody>
                    <a:bodyPr/>
                    <a:lstStyle/>
                    <a:p>
                      <a:pPr>
                        <a:lnSpc>
                          <a:spcPct val="100000"/>
                        </a:lnSpc>
                      </a:pPr>
                      <a:r>
                        <a:rPr lang="en-GB" sz="3200" b="1" dirty="0">
                          <a:latin typeface="+mn-lt"/>
                        </a:rPr>
                        <a:t>Level of Education</a:t>
                      </a:r>
                    </a:p>
                    <a:p>
                      <a:pPr>
                        <a:lnSpc>
                          <a:spcPct val="100000"/>
                        </a:lnSpc>
                      </a:pPr>
                      <a:r>
                        <a:rPr lang="en-GB" sz="3200" dirty="0">
                          <a:latin typeface="+mn-lt"/>
                        </a:rPr>
                        <a:t>None</a:t>
                      </a:r>
                    </a:p>
                    <a:p>
                      <a:pPr>
                        <a:lnSpc>
                          <a:spcPct val="100000"/>
                        </a:lnSpc>
                      </a:pPr>
                      <a:r>
                        <a:rPr lang="en-GB" sz="3200" dirty="0">
                          <a:latin typeface="+mn-lt"/>
                        </a:rPr>
                        <a:t>Primary</a:t>
                      </a:r>
                    </a:p>
                    <a:p>
                      <a:pPr>
                        <a:lnSpc>
                          <a:spcPct val="100000"/>
                        </a:lnSpc>
                      </a:pPr>
                      <a:r>
                        <a:rPr lang="en-GB" sz="3200" dirty="0">
                          <a:latin typeface="+mn-lt"/>
                        </a:rPr>
                        <a:t>Secondary</a:t>
                      </a:r>
                    </a:p>
                    <a:p>
                      <a:pPr>
                        <a:lnSpc>
                          <a:spcPct val="100000"/>
                        </a:lnSpc>
                      </a:pPr>
                      <a:r>
                        <a:rPr lang="en-GB" sz="3200" dirty="0">
                          <a:latin typeface="+mn-lt"/>
                        </a:rPr>
                        <a:t>University/Diploma</a:t>
                      </a:r>
                    </a:p>
                    <a:p>
                      <a:pPr>
                        <a:lnSpc>
                          <a:spcPct val="100000"/>
                        </a:lnSpc>
                      </a:pPr>
                      <a:r>
                        <a:rPr lang="en-GB" sz="3200" dirty="0">
                          <a:latin typeface="+mn-lt"/>
                        </a:rPr>
                        <a:t>Postgraduate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endParaRPr lang="en-US" sz="3200" b="0" dirty="0">
                        <a:effectLst/>
                        <a:latin typeface="+mn-lt"/>
                        <a:ea typeface="Calibri" panose="020F0502020204030204" pitchFamily="34" charset="0"/>
                        <a:cs typeface="Arial Unicode MS"/>
                      </a:endParaRPr>
                    </a:p>
                    <a:p>
                      <a:pPr marL="0" marR="0" algn="r">
                        <a:lnSpc>
                          <a:spcPct val="100000"/>
                        </a:lnSpc>
                        <a:spcBef>
                          <a:spcPts val="0"/>
                        </a:spcBef>
                        <a:spcAft>
                          <a:spcPts val="0"/>
                        </a:spcAft>
                      </a:pPr>
                      <a:r>
                        <a:rPr lang="en-US" sz="3200" b="0" dirty="0">
                          <a:effectLst/>
                          <a:latin typeface="+mn-lt"/>
                          <a:ea typeface="Calibri" panose="020F0502020204030204" pitchFamily="34" charset="0"/>
                          <a:cs typeface="Arial Unicode MS"/>
                        </a:rPr>
                        <a:t>23</a:t>
                      </a:r>
                    </a:p>
                    <a:p>
                      <a:pPr marL="0" marR="0" algn="r">
                        <a:lnSpc>
                          <a:spcPct val="100000"/>
                        </a:lnSpc>
                        <a:spcBef>
                          <a:spcPts val="0"/>
                        </a:spcBef>
                        <a:spcAft>
                          <a:spcPts val="0"/>
                        </a:spcAft>
                      </a:pPr>
                      <a:r>
                        <a:rPr lang="en-US" sz="3200" b="0" dirty="0">
                          <a:effectLst/>
                          <a:latin typeface="+mn-lt"/>
                          <a:ea typeface="Calibri" panose="020F0502020204030204" pitchFamily="34" charset="0"/>
                          <a:cs typeface="Arial Unicode MS"/>
                        </a:rPr>
                        <a:t>87</a:t>
                      </a:r>
                    </a:p>
                    <a:p>
                      <a:pPr marL="0" marR="0" algn="r">
                        <a:lnSpc>
                          <a:spcPct val="100000"/>
                        </a:lnSpc>
                        <a:spcBef>
                          <a:spcPts val="0"/>
                        </a:spcBef>
                        <a:spcAft>
                          <a:spcPts val="0"/>
                        </a:spcAft>
                      </a:pPr>
                      <a:r>
                        <a:rPr lang="en-US" sz="3200" b="0" dirty="0">
                          <a:effectLst/>
                          <a:latin typeface="+mn-lt"/>
                          <a:ea typeface="Calibri" panose="020F0502020204030204" pitchFamily="34" charset="0"/>
                          <a:cs typeface="Arial Unicode MS"/>
                        </a:rPr>
                        <a:t>101</a:t>
                      </a:r>
                    </a:p>
                    <a:p>
                      <a:pPr marL="0" marR="0" algn="r">
                        <a:lnSpc>
                          <a:spcPct val="100000"/>
                        </a:lnSpc>
                        <a:spcBef>
                          <a:spcPts val="0"/>
                        </a:spcBef>
                        <a:spcAft>
                          <a:spcPts val="0"/>
                        </a:spcAft>
                      </a:pPr>
                      <a:r>
                        <a:rPr lang="en-US" sz="3200" b="0" dirty="0">
                          <a:effectLst/>
                          <a:latin typeface="+mn-lt"/>
                          <a:ea typeface="Calibri" panose="020F0502020204030204" pitchFamily="34" charset="0"/>
                          <a:cs typeface="Arial Unicode MS"/>
                        </a:rPr>
                        <a:t>16</a:t>
                      </a:r>
                    </a:p>
                    <a:p>
                      <a:pPr marL="0" marR="0" algn="r">
                        <a:lnSpc>
                          <a:spcPct val="100000"/>
                        </a:lnSpc>
                        <a:spcBef>
                          <a:spcPts val="0"/>
                        </a:spcBef>
                        <a:spcAft>
                          <a:spcPts val="0"/>
                        </a:spcAft>
                      </a:pPr>
                      <a:r>
                        <a:rPr lang="en-US" sz="3200" b="0" dirty="0">
                          <a:effectLst/>
                          <a:latin typeface="+mn-lt"/>
                          <a:ea typeface="Calibri" panose="020F0502020204030204" pitchFamily="34" charset="0"/>
                          <a:cs typeface="Arial Unicode MS"/>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r">
                        <a:lnSpc>
                          <a:spcPct val="100000"/>
                        </a:lnSpc>
                        <a:spcBef>
                          <a:spcPts val="0"/>
                        </a:spcBef>
                        <a:spcAft>
                          <a:spcPts val="0"/>
                        </a:spcAft>
                      </a:pPr>
                      <a:endParaRPr lang="en-US" sz="3200" b="0" dirty="0">
                        <a:effectLst/>
                        <a:latin typeface="+mn-lt"/>
                        <a:ea typeface="Calibri" panose="020F0502020204030204" pitchFamily="34" charset="0"/>
                        <a:cs typeface="Arial Unicode MS"/>
                      </a:endParaRPr>
                    </a:p>
                    <a:p>
                      <a:pPr marL="0" marR="0" algn="r">
                        <a:lnSpc>
                          <a:spcPct val="100000"/>
                        </a:lnSpc>
                        <a:spcBef>
                          <a:spcPts val="0"/>
                        </a:spcBef>
                        <a:spcAft>
                          <a:spcPts val="0"/>
                        </a:spcAft>
                      </a:pPr>
                      <a:r>
                        <a:rPr lang="en-US" sz="3200" b="0" dirty="0">
                          <a:effectLst/>
                          <a:latin typeface="+mn-lt"/>
                          <a:ea typeface="Calibri" panose="020F0502020204030204" pitchFamily="34" charset="0"/>
                          <a:cs typeface="Arial Unicode MS"/>
                        </a:rPr>
                        <a:t>10.1</a:t>
                      </a:r>
                    </a:p>
                    <a:p>
                      <a:pPr marL="0" marR="0" algn="r">
                        <a:lnSpc>
                          <a:spcPct val="100000"/>
                        </a:lnSpc>
                        <a:spcBef>
                          <a:spcPts val="0"/>
                        </a:spcBef>
                        <a:spcAft>
                          <a:spcPts val="0"/>
                        </a:spcAft>
                      </a:pPr>
                      <a:r>
                        <a:rPr lang="en-US" sz="3200" b="0" dirty="0">
                          <a:effectLst/>
                          <a:latin typeface="+mn-lt"/>
                          <a:ea typeface="Calibri" panose="020F0502020204030204" pitchFamily="34" charset="0"/>
                          <a:cs typeface="Arial Unicode MS"/>
                        </a:rPr>
                        <a:t>38.2</a:t>
                      </a:r>
                    </a:p>
                    <a:p>
                      <a:pPr marL="0" marR="0" algn="r">
                        <a:lnSpc>
                          <a:spcPct val="100000"/>
                        </a:lnSpc>
                        <a:spcBef>
                          <a:spcPts val="0"/>
                        </a:spcBef>
                        <a:spcAft>
                          <a:spcPts val="0"/>
                        </a:spcAft>
                      </a:pPr>
                      <a:r>
                        <a:rPr lang="en-US" sz="3200" b="0" dirty="0">
                          <a:effectLst/>
                          <a:latin typeface="+mn-lt"/>
                          <a:ea typeface="Calibri" panose="020F0502020204030204" pitchFamily="34" charset="0"/>
                          <a:cs typeface="Arial Unicode MS"/>
                        </a:rPr>
                        <a:t>44.3</a:t>
                      </a:r>
                    </a:p>
                    <a:p>
                      <a:pPr marL="0" marR="0" algn="r">
                        <a:lnSpc>
                          <a:spcPct val="100000"/>
                        </a:lnSpc>
                        <a:spcBef>
                          <a:spcPts val="0"/>
                        </a:spcBef>
                        <a:spcAft>
                          <a:spcPts val="0"/>
                        </a:spcAft>
                      </a:pPr>
                      <a:r>
                        <a:rPr lang="en-US" sz="3200" b="0" dirty="0">
                          <a:effectLst/>
                          <a:latin typeface="+mn-lt"/>
                          <a:ea typeface="Calibri" panose="020F0502020204030204" pitchFamily="34" charset="0"/>
                          <a:cs typeface="Arial Unicode MS"/>
                        </a:rPr>
                        <a:t>7.0</a:t>
                      </a:r>
                    </a:p>
                    <a:p>
                      <a:pPr marL="0" marR="0" algn="r">
                        <a:lnSpc>
                          <a:spcPct val="100000"/>
                        </a:lnSpc>
                        <a:spcBef>
                          <a:spcPts val="0"/>
                        </a:spcBef>
                        <a:spcAft>
                          <a:spcPts val="0"/>
                        </a:spcAft>
                      </a:pPr>
                      <a:r>
                        <a:rPr lang="en-US" sz="3200" b="0" dirty="0">
                          <a:effectLst/>
                          <a:latin typeface="+mn-lt"/>
                          <a:ea typeface="Calibri" panose="020F0502020204030204" pitchFamily="34" charset="0"/>
                          <a:cs typeface="Arial Unicode MS"/>
                        </a:rPr>
                        <a:t>0.4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67749282"/>
                  </a:ext>
                </a:extLst>
              </a:tr>
            </a:tbl>
          </a:graphicData>
        </a:graphic>
      </p:graphicFrame>
      <p:sp>
        <p:nvSpPr>
          <p:cNvPr id="24" name="Rectangle: Rounded Corners 23">
            <a:extLst>
              <a:ext uri="{FF2B5EF4-FFF2-40B4-BE49-F238E27FC236}">
                <a16:creationId xmlns:a16="http://schemas.microsoft.com/office/drawing/2014/main" id="{EFF8D62A-6952-41D6-5E70-7C02C3B48118}"/>
              </a:ext>
            </a:extLst>
          </p:cNvPr>
          <p:cNvSpPr/>
          <p:nvPr/>
        </p:nvSpPr>
        <p:spPr>
          <a:xfrm>
            <a:off x="14551758" y="5868939"/>
            <a:ext cx="14856680" cy="871468"/>
          </a:xfrm>
          <a:prstGeom prst="roundRect">
            <a:avLst/>
          </a:prstGeom>
          <a:solidFill>
            <a:srgbClr val="F9F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50000"/>
              </a:spcBef>
            </a:pPr>
            <a:r>
              <a:rPr lang="en-US" sz="4400" b="1" dirty="0">
                <a:solidFill>
                  <a:srgbClr val="F57B17"/>
                </a:solidFill>
                <a:latin typeface="Calibri" panose="020F0502020204030204" pitchFamily="34" charset="0"/>
              </a:rPr>
              <a:t>Results &amp; Discussion</a:t>
            </a:r>
          </a:p>
        </p:txBody>
      </p:sp>
      <p:sp>
        <p:nvSpPr>
          <p:cNvPr id="25" name="Text Box 5">
            <a:extLst>
              <a:ext uri="{FF2B5EF4-FFF2-40B4-BE49-F238E27FC236}">
                <a16:creationId xmlns:a16="http://schemas.microsoft.com/office/drawing/2014/main" id="{CAF9E756-4422-4A77-7E69-BE02A10BF257}"/>
              </a:ext>
            </a:extLst>
          </p:cNvPr>
          <p:cNvSpPr txBox="1">
            <a:spLocks noChangeArrowheads="1"/>
          </p:cNvSpPr>
          <p:nvPr/>
        </p:nvSpPr>
        <p:spPr bwMode="auto">
          <a:xfrm>
            <a:off x="15598990" y="21029780"/>
            <a:ext cx="13422195" cy="606366"/>
          </a:xfrm>
          <a:prstGeom prst="rect">
            <a:avLst/>
          </a:prstGeom>
          <a:solidFill>
            <a:schemeClr val="accent3">
              <a:lumMod val="40000"/>
              <a:lumOff val="60000"/>
            </a:schemeClr>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algn="just" eaLnBrk="1" hangingPunct="1">
              <a:spcBef>
                <a:spcPct val="50000"/>
              </a:spcBef>
            </a:pPr>
            <a:r>
              <a:rPr lang="en-AU" altLang="en-US" sz="2400" b="1" dirty="0">
                <a:solidFill>
                  <a:srgbClr val="F57B17"/>
                </a:solidFill>
              </a:rPr>
              <a:t>Table 4</a:t>
            </a:r>
            <a:r>
              <a:rPr lang="en-AU" altLang="en-US" sz="2400" b="1" dirty="0">
                <a:solidFill>
                  <a:srgbClr val="C00000"/>
                </a:solidFill>
              </a:rPr>
              <a:t>: </a:t>
            </a:r>
            <a:r>
              <a:rPr lang="en-US" altLang="en-US" sz="2400" dirty="0"/>
              <a:t>Farmers’ Perception on the use of organic fertilizers</a:t>
            </a:r>
          </a:p>
        </p:txBody>
      </p:sp>
      <p:graphicFrame>
        <p:nvGraphicFramePr>
          <p:cNvPr id="30" name="Table 30">
            <a:extLst>
              <a:ext uri="{FF2B5EF4-FFF2-40B4-BE49-F238E27FC236}">
                <a16:creationId xmlns:a16="http://schemas.microsoft.com/office/drawing/2014/main" id="{2BC62DA9-7A67-14AE-D007-BA565BF73A3C}"/>
              </a:ext>
            </a:extLst>
          </p:cNvPr>
          <p:cNvGraphicFramePr>
            <a:graphicFrameLocks noGrp="1"/>
          </p:cNvGraphicFramePr>
          <p:nvPr>
            <p:extLst>
              <p:ext uri="{D42A27DB-BD31-4B8C-83A1-F6EECF244321}">
                <p14:modId xmlns:p14="http://schemas.microsoft.com/office/powerpoint/2010/main" val="3842403764"/>
              </p:ext>
            </p:extLst>
          </p:nvPr>
        </p:nvGraphicFramePr>
        <p:xfrm>
          <a:off x="726410" y="26469460"/>
          <a:ext cx="13235942" cy="3779520"/>
        </p:xfrm>
        <a:graphic>
          <a:graphicData uri="http://schemas.openxmlformats.org/drawingml/2006/table">
            <a:tbl>
              <a:tblPr firstRow="1" bandRow="1">
                <a:tableStyleId>{5C22544A-7EE6-4342-B048-85BDC9FD1C3A}</a:tableStyleId>
              </a:tblPr>
              <a:tblGrid>
                <a:gridCol w="6617971">
                  <a:extLst>
                    <a:ext uri="{9D8B030D-6E8A-4147-A177-3AD203B41FA5}">
                      <a16:colId xmlns:a16="http://schemas.microsoft.com/office/drawing/2014/main" val="3010180622"/>
                    </a:ext>
                  </a:extLst>
                </a:gridCol>
                <a:gridCol w="6617971">
                  <a:extLst>
                    <a:ext uri="{9D8B030D-6E8A-4147-A177-3AD203B41FA5}">
                      <a16:colId xmlns:a16="http://schemas.microsoft.com/office/drawing/2014/main" val="3939348780"/>
                    </a:ext>
                  </a:extLst>
                </a:gridCol>
              </a:tblGrid>
              <a:tr h="370840">
                <a:tc>
                  <a:txBody>
                    <a:bodyPr/>
                    <a:lstStyle/>
                    <a:p>
                      <a:r>
                        <a:rPr lang="en-US" sz="3200" b="1" dirty="0">
                          <a:solidFill>
                            <a:schemeClr val="tx1"/>
                          </a:solidFill>
                        </a:rPr>
                        <a:t>Sample Location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b="0" dirty="0" err="1">
                          <a:solidFill>
                            <a:schemeClr val="tx1"/>
                          </a:solidFill>
                        </a:rPr>
                        <a:t>Marassana</a:t>
                      </a:r>
                      <a:r>
                        <a:rPr lang="en-US" sz="3200" b="0" dirty="0">
                          <a:solidFill>
                            <a:schemeClr val="tx1"/>
                          </a:solidFill>
                        </a:rPr>
                        <a:t> administrative area</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8320426"/>
                  </a:ext>
                </a:extLst>
              </a:tr>
              <a:tr h="370840">
                <a:tc>
                  <a:txBody>
                    <a:bodyPr/>
                    <a:lstStyle/>
                    <a:p>
                      <a:r>
                        <a:rPr lang="en-US" sz="3200" b="1" dirty="0">
                          <a:solidFill>
                            <a:schemeClr val="tx1"/>
                          </a:solidFill>
                        </a:rPr>
                        <a:t>Sampling Technique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b="0" dirty="0">
                          <a:solidFill>
                            <a:schemeClr val="tx1"/>
                          </a:solidFill>
                        </a:rPr>
                        <a:t>228 small scale farmers, growing up country vegetables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9143964"/>
                  </a:ext>
                </a:extLst>
              </a:tr>
              <a:tr h="370840">
                <a:tc>
                  <a:txBody>
                    <a:bodyPr/>
                    <a:lstStyle/>
                    <a:p>
                      <a:r>
                        <a:rPr lang="en-US" sz="3200" b="1" dirty="0">
                          <a:solidFill>
                            <a:schemeClr val="tx1"/>
                          </a:solidFill>
                        </a:rPr>
                        <a:t>Data collecting method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b="0" dirty="0">
                          <a:solidFill>
                            <a:schemeClr val="tx1"/>
                          </a:solidFill>
                        </a:rPr>
                        <a:t>Primary data – questionnaire and interviews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1294080"/>
                  </a:ext>
                </a:extLst>
              </a:tr>
              <a:tr h="370840">
                <a:tc>
                  <a:txBody>
                    <a:bodyPr/>
                    <a:lstStyle/>
                    <a:p>
                      <a:r>
                        <a:rPr lang="en-US" sz="3200" b="1" dirty="0">
                          <a:solidFill>
                            <a:schemeClr val="tx1"/>
                          </a:solidFill>
                        </a:rPr>
                        <a:t>Data analysis technique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b="0" dirty="0">
                          <a:solidFill>
                            <a:schemeClr val="tx1"/>
                          </a:solidFill>
                        </a:rPr>
                        <a:t>Binary logistic regression and descriptive statistics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0891675"/>
                  </a:ext>
                </a:extLst>
              </a:tr>
            </a:tbl>
          </a:graphicData>
        </a:graphic>
      </p:graphicFrame>
      <p:graphicFrame>
        <p:nvGraphicFramePr>
          <p:cNvPr id="31" name="Table 30">
            <a:extLst>
              <a:ext uri="{FF2B5EF4-FFF2-40B4-BE49-F238E27FC236}">
                <a16:creationId xmlns:a16="http://schemas.microsoft.com/office/drawing/2014/main" id="{5EC40258-C8F6-6738-66BE-FF0F3E35477C}"/>
              </a:ext>
            </a:extLst>
          </p:cNvPr>
          <p:cNvGraphicFramePr>
            <a:graphicFrameLocks noGrp="1"/>
          </p:cNvGraphicFramePr>
          <p:nvPr>
            <p:extLst>
              <p:ext uri="{D42A27DB-BD31-4B8C-83A1-F6EECF244321}">
                <p14:modId xmlns:p14="http://schemas.microsoft.com/office/powerpoint/2010/main" val="1427089448"/>
              </p:ext>
            </p:extLst>
          </p:nvPr>
        </p:nvGraphicFramePr>
        <p:xfrm>
          <a:off x="14718813" y="13868204"/>
          <a:ext cx="14603414" cy="6960849"/>
        </p:xfrm>
        <a:graphic>
          <a:graphicData uri="http://schemas.openxmlformats.org/drawingml/2006/table">
            <a:tbl>
              <a:tblPr/>
              <a:tblGrid>
                <a:gridCol w="7413993">
                  <a:extLst>
                    <a:ext uri="{9D8B030D-6E8A-4147-A177-3AD203B41FA5}">
                      <a16:colId xmlns:a16="http://schemas.microsoft.com/office/drawing/2014/main" val="1871436222"/>
                    </a:ext>
                  </a:extLst>
                </a:gridCol>
                <a:gridCol w="1430764">
                  <a:extLst>
                    <a:ext uri="{9D8B030D-6E8A-4147-A177-3AD203B41FA5}">
                      <a16:colId xmlns:a16="http://schemas.microsoft.com/office/drawing/2014/main" val="1199562062"/>
                    </a:ext>
                  </a:extLst>
                </a:gridCol>
                <a:gridCol w="1340748">
                  <a:extLst>
                    <a:ext uri="{9D8B030D-6E8A-4147-A177-3AD203B41FA5}">
                      <a16:colId xmlns:a16="http://schemas.microsoft.com/office/drawing/2014/main" val="4289450504"/>
                    </a:ext>
                  </a:extLst>
                </a:gridCol>
                <a:gridCol w="1430764">
                  <a:extLst>
                    <a:ext uri="{9D8B030D-6E8A-4147-A177-3AD203B41FA5}">
                      <a16:colId xmlns:a16="http://schemas.microsoft.com/office/drawing/2014/main" val="1704786525"/>
                    </a:ext>
                  </a:extLst>
                </a:gridCol>
                <a:gridCol w="1252314">
                  <a:extLst>
                    <a:ext uri="{9D8B030D-6E8A-4147-A177-3AD203B41FA5}">
                      <a16:colId xmlns:a16="http://schemas.microsoft.com/office/drawing/2014/main" val="3325287852"/>
                    </a:ext>
                  </a:extLst>
                </a:gridCol>
                <a:gridCol w="1734831">
                  <a:extLst>
                    <a:ext uri="{9D8B030D-6E8A-4147-A177-3AD203B41FA5}">
                      <a16:colId xmlns:a16="http://schemas.microsoft.com/office/drawing/2014/main" val="952268879"/>
                    </a:ext>
                  </a:extLst>
                </a:gridCol>
              </a:tblGrid>
              <a:tr h="1106964">
                <a:tc>
                  <a:txBody>
                    <a:bodyPr/>
                    <a:lstStyle/>
                    <a:p>
                      <a:pPr marL="0" marR="0" algn="ctr">
                        <a:lnSpc>
                          <a:spcPct val="115000"/>
                        </a:lnSpc>
                        <a:spcBef>
                          <a:spcPts val="0"/>
                        </a:spcBef>
                        <a:spcAft>
                          <a:spcPts val="0"/>
                        </a:spcAft>
                      </a:pPr>
                      <a:r>
                        <a:rPr lang="en-GB" sz="2800" b="1" dirty="0">
                          <a:solidFill>
                            <a:srgbClr val="000000"/>
                          </a:solidFill>
                          <a:effectLst/>
                          <a:latin typeface="+mn-lt"/>
                          <a:ea typeface="Calibri" panose="020F0502020204030204" pitchFamily="34" charset="0"/>
                          <a:cs typeface="Times New Roman" panose="02020603050405020304" pitchFamily="18" charset="0"/>
                        </a:rPr>
                        <a:t>Level of awareness</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800" b="1" dirty="0">
                          <a:solidFill>
                            <a:srgbClr val="000000"/>
                          </a:solidFill>
                          <a:effectLst/>
                          <a:latin typeface="+mn-lt"/>
                          <a:ea typeface="Calibri" panose="020F0502020204030204" pitchFamily="34" charset="0"/>
                          <a:cs typeface="Times New Roman" panose="02020603050405020304" pitchFamily="18" charset="0"/>
                        </a:rPr>
                        <a:t>Well aware%</a:t>
                      </a:r>
                      <a:endParaRPr lang="en-US" sz="2800" b="1" dirty="0">
                        <a:effectLst/>
                        <a:latin typeface="+mn-lt"/>
                        <a:ea typeface="Calibri" panose="020F0502020204030204" pitchFamily="34" charset="0"/>
                        <a:cs typeface="Arial Unicode MS"/>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800" b="1">
                          <a:solidFill>
                            <a:srgbClr val="000000"/>
                          </a:solidFill>
                          <a:effectLst/>
                          <a:latin typeface="+mn-lt"/>
                          <a:ea typeface="Calibri" panose="020F0502020204030204" pitchFamily="34" charset="0"/>
                          <a:cs typeface="Times New Roman" panose="02020603050405020304" pitchFamily="18" charset="0"/>
                        </a:rPr>
                        <a:t>Aware</a:t>
                      </a:r>
                      <a:endParaRPr lang="en-US" sz="2800" b="1">
                        <a:effectLst/>
                        <a:latin typeface="+mn-lt"/>
                        <a:ea typeface="Calibri" panose="020F0502020204030204" pitchFamily="34" charset="0"/>
                        <a:cs typeface="Arial Unicode MS"/>
                      </a:endParaRPr>
                    </a:p>
                    <a:p>
                      <a:pPr marL="0" marR="0" algn="ctr">
                        <a:lnSpc>
                          <a:spcPct val="115000"/>
                        </a:lnSpc>
                        <a:spcBef>
                          <a:spcPts val="0"/>
                        </a:spcBef>
                        <a:spcAft>
                          <a:spcPts val="0"/>
                        </a:spcAft>
                      </a:pPr>
                      <a:r>
                        <a:rPr lang="en-GB" sz="2800" b="1">
                          <a:solidFill>
                            <a:srgbClr val="000000"/>
                          </a:solidFill>
                          <a:effectLst/>
                          <a:latin typeface="+mn-lt"/>
                          <a:ea typeface="Calibri" panose="020F0502020204030204" pitchFamily="34" charset="0"/>
                          <a:cs typeface="Times New Roman" panose="02020603050405020304" pitchFamily="18" charset="0"/>
                        </a:rPr>
                        <a:t>%</a:t>
                      </a:r>
                      <a:endParaRPr lang="en-US" sz="2800" b="1">
                        <a:effectLst/>
                        <a:latin typeface="+mn-lt"/>
                        <a:ea typeface="Calibri" panose="020F0502020204030204" pitchFamily="34" charset="0"/>
                        <a:cs typeface="Arial Unicode MS"/>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800" b="1">
                          <a:solidFill>
                            <a:srgbClr val="000000"/>
                          </a:solidFill>
                          <a:effectLst/>
                          <a:latin typeface="+mn-lt"/>
                          <a:ea typeface="Calibri" panose="020F0502020204030204" pitchFamily="34" charset="0"/>
                          <a:cs typeface="Times New Roman" panose="02020603050405020304" pitchFamily="18" charset="0"/>
                        </a:rPr>
                        <a:t>Neutral%</a:t>
                      </a:r>
                      <a:endParaRPr lang="en-US" sz="2800" b="1">
                        <a:effectLst/>
                        <a:latin typeface="+mn-lt"/>
                        <a:ea typeface="Calibri" panose="020F0502020204030204" pitchFamily="34" charset="0"/>
                        <a:cs typeface="Arial Unicode MS"/>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2800" b="1">
                          <a:solidFill>
                            <a:srgbClr val="000000"/>
                          </a:solidFill>
                          <a:effectLst/>
                          <a:latin typeface="+mn-lt"/>
                          <a:ea typeface="Calibri" panose="020F0502020204030204" pitchFamily="34" charset="0"/>
                          <a:cs typeface="Times New Roman" panose="02020603050405020304" pitchFamily="18" charset="0"/>
                        </a:rPr>
                        <a:t>Not aware%</a:t>
                      </a:r>
                      <a:endParaRPr lang="en-US" sz="2800" b="1">
                        <a:effectLst/>
                        <a:latin typeface="+mn-lt"/>
                        <a:ea typeface="Calibri" panose="020F0502020204030204" pitchFamily="34" charset="0"/>
                        <a:cs typeface="Arial Unicode MS"/>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endParaRPr lang="en-GB" sz="2800" b="1" dirty="0">
                        <a:solidFill>
                          <a:srgbClr val="000000"/>
                        </a:solidFill>
                        <a:effectLst/>
                        <a:latin typeface="+mn-lt"/>
                        <a:ea typeface="Calibri" panose="020F0502020204030204" pitchFamily="34" charset="0"/>
                        <a:cs typeface="Times New Roman" panose="02020603050405020304" pitchFamily="18" charset="0"/>
                      </a:endParaRPr>
                    </a:p>
                    <a:p>
                      <a:pPr marL="38100" marR="38100" algn="ctr">
                        <a:lnSpc>
                          <a:spcPts val="1600"/>
                        </a:lnSpc>
                        <a:spcBef>
                          <a:spcPts val="0"/>
                        </a:spcBef>
                        <a:spcAft>
                          <a:spcPts val="0"/>
                        </a:spcAft>
                      </a:pPr>
                      <a:r>
                        <a:rPr lang="en-GB" sz="2800" b="1" dirty="0">
                          <a:solidFill>
                            <a:srgbClr val="000000"/>
                          </a:solidFill>
                          <a:effectLst/>
                          <a:latin typeface="+mn-lt"/>
                          <a:ea typeface="Calibri" panose="020F0502020204030204" pitchFamily="34" charset="0"/>
                          <a:cs typeface="Times New Roman" panose="02020603050405020304" pitchFamily="18" charset="0"/>
                        </a:rPr>
                        <a:t>Mean</a:t>
                      </a: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6553624"/>
                  </a:ext>
                </a:extLst>
              </a:tr>
              <a:tr h="943130">
                <a:tc>
                  <a:txBody>
                    <a:bodyPr/>
                    <a:lstStyle/>
                    <a:p>
                      <a:pPr marL="38100" marR="38100" algn="l">
                        <a:lnSpc>
                          <a:spcPts val="1600"/>
                        </a:lnSpc>
                        <a:spcBef>
                          <a:spcPts val="0"/>
                        </a:spcBef>
                        <a:spcAft>
                          <a:spcPts val="0"/>
                        </a:spcAft>
                      </a:pPr>
                      <a:endParaRPr lang="en-GB" sz="2800" b="0" dirty="0">
                        <a:solidFill>
                          <a:srgbClr val="000000"/>
                        </a:solidFill>
                        <a:effectLst/>
                        <a:latin typeface="+mn-lt"/>
                        <a:ea typeface="Calibri" panose="020F0502020204030204" pitchFamily="34" charset="0"/>
                        <a:cs typeface="Times New Roman" panose="02020603050405020304" pitchFamily="18" charset="0"/>
                      </a:endParaRPr>
                    </a:p>
                    <a:p>
                      <a:pPr marL="38100" marR="38100" algn="l">
                        <a:lnSpc>
                          <a:spcPct val="1000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Organic fertilizer can enhance crop yield?</a:t>
                      </a:r>
                      <a:endParaRPr lang="en-US" sz="2800" b="1" dirty="0">
                        <a:effectLst/>
                        <a:latin typeface="+mn-lt"/>
                        <a:ea typeface="Calibri" panose="020F0502020204030204" pitchFamily="34" charset="0"/>
                        <a:cs typeface="Arial Unicode MS"/>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1.3</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5.7</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56.1</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36.8</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1" dirty="0">
                          <a:solidFill>
                            <a:srgbClr val="000000"/>
                          </a:solidFill>
                          <a:effectLst/>
                          <a:latin typeface="+mn-lt"/>
                          <a:ea typeface="Calibri" panose="020F0502020204030204" pitchFamily="34" charset="0"/>
                          <a:cs typeface="Times New Roman" panose="02020603050405020304" pitchFamily="18" charset="0"/>
                        </a:rPr>
                        <a:t>3.29</a:t>
                      </a:r>
                      <a:r>
                        <a:rPr lang="en-US" sz="2800" b="1" dirty="0">
                          <a:effectLst/>
                          <a:latin typeface="+mn-lt"/>
                        </a:rPr>
                        <a:t> </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4917640"/>
                  </a:ext>
                </a:extLst>
              </a:tr>
              <a:tr h="894817">
                <a:tc>
                  <a:txBody>
                    <a:bodyPr/>
                    <a:lstStyle/>
                    <a:p>
                      <a:pPr marL="38100" marR="38100" algn="l">
                        <a:lnSpc>
                          <a:spcPts val="1600"/>
                        </a:lnSpc>
                        <a:spcBef>
                          <a:spcPts val="0"/>
                        </a:spcBef>
                        <a:spcAft>
                          <a:spcPts val="0"/>
                        </a:spcAft>
                      </a:pPr>
                      <a:endParaRPr lang="en-GB" sz="2800" b="0" dirty="0">
                        <a:solidFill>
                          <a:srgbClr val="000000"/>
                        </a:solidFill>
                        <a:effectLst/>
                        <a:latin typeface="+mn-lt"/>
                        <a:ea typeface="Calibri" panose="020F0502020204030204" pitchFamily="34" charset="0"/>
                        <a:cs typeface="Times New Roman" panose="02020603050405020304" pitchFamily="18" charset="0"/>
                      </a:endParaRPr>
                    </a:p>
                    <a:p>
                      <a:pPr marL="38100" marR="38100" algn="l">
                        <a:lnSpc>
                          <a:spcPct val="1000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Differences in quality, between crops grown with organic and inorganic fertilizers?</a:t>
                      </a:r>
                      <a:endParaRPr lang="en-US" sz="2800" b="1" dirty="0">
                        <a:effectLst/>
                        <a:latin typeface="+mn-lt"/>
                        <a:ea typeface="Calibri" panose="020F0502020204030204" pitchFamily="34" charset="0"/>
                        <a:cs typeface="Arial Unicode MS"/>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0.9</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7</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45.2</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46.9</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1" dirty="0">
                          <a:solidFill>
                            <a:srgbClr val="000000"/>
                          </a:solidFill>
                          <a:effectLst/>
                          <a:latin typeface="+mn-lt"/>
                          <a:ea typeface="Calibri" panose="020F0502020204030204" pitchFamily="34" charset="0"/>
                          <a:cs typeface="Times New Roman" panose="02020603050405020304" pitchFamily="18" charset="0"/>
                        </a:rPr>
                        <a:t>3.19</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4265700"/>
                  </a:ext>
                </a:extLst>
              </a:tr>
              <a:tr h="671450">
                <a:tc>
                  <a:txBody>
                    <a:bodyPr/>
                    <a:lstStyle/>
                    <a:p>
                      <a:pPr marL="38100" marR="38100" algn="l">
                        <a:lnSpc>
                          <a:spcPts val="1600"/>
                        </a:lnSpc>
                        <a:spcBef>
                          <a:spcPts val="0"/>
                        </a:spcBef>
                        <a:spcAft>
                          <a:spcPts val="0"/>
                        </a:spcAft>
                      </a:pPr>
                      <a:endParaRPr lang="en-GB" sz="2800" b="0" dirty="0">
                        <a:solidFill>
                          <a:srgbClr val="000000"/>
                        </a:solidFill>
                        <a:effectLst/>
                        <a:latin typeface="+mn-lt"/>
                        <a:ea typeface="Calibri" panose="020F0502020204030204" pitchFamily="34" charset="0"/>
                        <a:cs typeface="Times New Roman" panose="02020603050405020304" pitchFamily="18" charset="0"/>
                      </a:endParaRPr>
                    </a:p>
                    <a:p>
                      <a:pPr marL="38100" marR="38100" algn="l">
                        <a:lnSpc>
                          <a:spcPct val="1000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Different types of organic fertilizers</a:t>
                      </a:r>
                      <a:endParaRPr lang="en-US" sz="2800" b="1" dirty="0">
                        <a:effectLst/>
                        <a:latin typeface="+mn-lt"/>
                        <a:ea typeface="Calibri" panose="020F0502020204030204" pitchFamily="34" charset="0"/>
                        <a:cs typeface="Arial Unicode MS"/>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1.3</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18.4</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40.4</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39.9</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1" dirty="0">
                          <a:solidFill>
                            <a:srgbClr val="000000"/>
                          </a:solidFill>
                          <a:effectLst/>
                          <a:latin typeface="+mn-lt"/>
                          <a:ea typeface="Calibri" panose="020F0502020204030204" pitchFamily="34" charset="0"/>
                          <a:cs typeface="Times New Roman" panose="02020603050405020304" pitchFamily="18" charset="0"/>
                        </a:rPr>
                        <a:t>3.38</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7084834"/>
                  </a:ext>
                </a:extLst>
              </a:tr>
              <a:tr h="894817">
                <a:tc>
                  <a:txBody>
                    <a:bodyPr/>
                    <a:lstStyle/>
                    <a:p>
                      <a:pPr marL="38100" marR="38100" algn="l">
                        <a:lnSpc>
                          <a:spcPts val="1600"/>
                        </a:lnSpc>
                        <a:spcBef>
                          <a:spcPts val="0"/>
                        </a:spcBef>
                        <a:spcAft>
                          <a:spcPts val="0"/>
                        </a:spcAft>
                      </a:pPr>
                      <a:endParaRPr lang="en-GB" sz="2800" b="0" dirty="0">
                        <a:solidFill>
                          <a:srgbClr val="000000"/>
                        </a:solidFill>
                        <a:effectLst/>
                        <a:latin typeface="+mn-lt"/>
                        <a:ea typeface="Calibri" panose="020F0502020204030204" pitchFamily="34" charset="0"/>
                        <a:cs typeface="Times New Roman" panose="02020603050405020304" pitchFamily="18" charset="0"/>
                      </a:endParaRPr>
                    </a:p>
                    <a:p>
                      <a:pPr marL="38100" marR="38100" algn="l">
                        <a:lnSpc>
                          <a:spcPct val="1000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Characteristics of a good organic fertilizer</a:t>
                      </a:r>
                      <a:endParaRPr lang="en-US" sz="2800" b="1" dirty="0">
                        <a:effectLst/>
                        <a:latin typeface="+mn-lt"/>
                        <a:ea typeface="Calibri" panose="020F0502020204030204" pitchFamily="34" charset="0"/>
                        <a:cs typeface="Arial Unicode MS"/>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1.3</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15.8</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33.3</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49.6</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1" dirty="0">
                          <a:solidFill>
                            <a:srgbClr val="000000"/>
                          </a:solidFill>
                          <a:effectLst/>
                          <a:latin typeface="+mn-lt"/>
                          <a:ea typeface="Calibri" panose="020F0502020204030204" pitchFamily="34" charset="0"/>
                          <a:cs typeface="Times New Roman" panose="02020603050405020304" pitchFamily="18" charset="0"/>
                        </a:rPr>
                        <a:t>3.31</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608857"/>
                  </a:ext>
                </a:extLst>
              </a:tr>
              <a:tr h="894817">
                <a:tc>
                  <a:txBody>
                    <a:bodyPr/>
                    <a:lstStyle/>
                    <a:p>
                      <a:pPr marL="38100" marR="38100" algn="l">
                        <a:lnSpc>
                          <a:spcPts val="1600"/>
                        </a:lnSpc>
                        <a:spcBef>
                          <a:spcPts val="0"/>
                        </a:spcBef>
                        <a:spcAft>
                          <a:spcPts val="0"/>
                        </a:spcAft>
                      </a:pPr>
                      <a:endParaRPr lang="en-GB" sz="2800" b="0" dirty="0">
                        <a:solidFill>
                          <a:srgbClr val="000000"/>
                        </a:solidFill>
                        <a:effectLst/>
                        <a:latin typeface="+mn-lt"/>
                        <a:ea typeface="Calibri" panose="020F0502020204030204" pitchFamily="34" charset="0"/>
                        <a:cs typeface="Times New Roman" panose="02020603050405020304" pitchFamily="18" charset="0"/>
                      </a:endParaRPr>
                    </a:p>
                    <a:p>
                      <a:pPr marL="38100" marR="38100" algn="l">
                        <a:lnSpc>
                          <a:spcPct val="1000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Different crops that can benefit from organic fertilizer</a:t>
                      </a:r>
                      <a:endParaRPr lang="en-US" sz="2800" b="1" dirty="0">
                        <a:effectLst/>
                        <a:latin typeface="+mn-lt"/>
                        <a:ea typeface="Calibri" panose="020F0502020204030204" pitchFamily="34" charset="0"/>
                        <a:cs typeface="Arial Unicode MS"/>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1.8</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18.4</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42.5</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37.3</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1" dirty="0">
                          <a:solidFill>
                            <a:srgbClr val="000000"/>
                          </a:solidFill>
                          <a:effectLst/>
                          <a:latin typeface="+mn-lt"/>
                          <a:ea typeface="Calibri" panose="020F0502020204030204" pitchFamily="34" charset="0"/>
                          <a:cs typeface="Times New Roman" panose="02020603050405020304" pitchFamily="18" charset="0"/>
                        </a:rPr>
                        <a:t>3.15</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1056831"/>
                  </a:ext>
                </a:extLst>
              </a:tr>
              <a:tr h="894817">
                <a:tc>
                  <a:txBody>
                    <a:bodyPr/>
                    <a:lstStyle/>
                    <a:p>
                      <a:pPr marL="38100" marR="38100" algn="l">
                        <a:lnSpc>
                          <a:spcPts val="1600"/>
                        </a:lnSpc>
                        <a:spcBef>
                          <a:spcPts val="0"/>
                        </a:spcBef>
                        <a:spcAft>
                          <a:spcPts val="0"/>
                        </a:spcAft>
                      </a:pPr>
                      <a:endParaRPr lang="en-GB" sz="2800" b="0" dirty="0">
                        <a:solidFill>
                          <a:srgbClr val="000000"/>
                        </a:solidFill>
                        <a:effectLst/>
                        <a:latin typeface="+mn-lt"/>
                        <a:ea typeface="Calibri" panose="020F0502020204030204" pitchFamily="34" charset="0"/>
                        <a:cs typeface="Times New Roman" panose="02020603050405020304" pitchFamily="18" charset="0"/>
                      </a:endParaRPr>
                    </a:p>
                    <a:p>
                      <a:pPr marL="38100" marR="38100" algn="l">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Application of organic fertilizer in the field</a:t>
                      </a:r>
                      <a:endParaRPr lang="en-US" sz="2800" b="1" dirty="0">
                        <a:effectLst/>
                        <a:latin typeface="+mn-lt"/>
                        <a:ea typeface="Calibri" panose="020F0502020204030204" pitchFamily="34" charset="0"/>
                        <a:cs typeface="Arial Unicode MS"/>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3.5</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32.0</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a:solidFill>
                            <a:srgbClr val="000000"/>
                          </a:solidFill>
                          <a:effectLst/>
                          <a:latin typeface="+mn-lt"/>
                          <a:ea typeface="Calibri" panose="020F0502020204030204" pitchFamily="34" charset="0"/>
                          <a:cs typeface="Times New Roman" panose="02020603050405020304" pitchFamily="18" charset="0"/>
                        </a:rPr>
                        <a:t>34.6</a:t>
                      </a:r>
                      <a:endParaRPr lang="en-US" sz="2800" b="1">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0" dirty="0">
                          <a:solidFill>
                            <a:srgbClr val="000000"/>
                          </a:solidFill>
                          <a:effectLst/>
                          <a:latin typeface="+mn-lt"/>
                          <a:ea typeface="Calibri" panose="020F0502020204030204" pitchFamily="34" charset="0"/>
                          <a:cs typeface="Times New Roman" panose="02020603050405020304" pitchFamily="18" charset="0"/>
                        </a:rPr>
                        <a:t>39.9</a:t>
                      </a:r>
                      <a:endParaRPr lang="en-US" sz="2800" b="1" dirty="0">
                        <a:effectLst/>
                        <a:latin typeface="+mn-lt"/>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 marR="38100" algn="ctr">
                        <a:lnSpc>
                          <a:spcPts val="1600"/>
                        </a:lnSpc>
                        <a:spcBef>
                          <a:spcPts val="0"/>
                        </a:spcBef>
                        <a:spcAft>
                          <a:spcPts val="0"/>
                        </a:spcAft>
                      </a:pPr>
                      <a:r>
                        <a:rPr lang="en-GB" sz="2800" b="1" dirty="0">
                          <a:solidFill>
                            <a:srgbClr val="000000"/>
                          </a:solidFill>
                          <a:effectLst/>
                          <a:latin typeface="+mn-lt"/>
                          <a:ea typeface="Calibri" panose="020F0502020204030204" pitchFamily="34" charset="0"/>
                          <a:cs typeface="Times New Roman" panose="02020603050405020304" pitchFamily="18" charset="0"/>
                        </a:rPr>
                        <a:t>3.01</a:t>
                      </a: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046546"/>
                  </a:ext>
                </a:extLst>
              </a:tr>
            </a:tbl>
          </a:graphicData>
        </a:graphic>
      </p:graphicFrame>
      <p:graphicFrame>
        <p:nvGraphicFramePr>
          <p:cNvPr id="32" name="Table 31">
            <a:extLst>
              <a:ext uri="{FF2B5EF4-FFF2-40B4-BE49-F238E27FC236}">
                <a16:creationId xmlns:a16="http://schemas.microsoft.com/office/drawing/2014/main" id="{E4013E64-EAF1-CAE7-B04C-FDEDB8461B57}"/>
              </a:ext>
            </a:extLst>
          </p:cNvPr>
          <p:cNvGraphicFramePr>
            <a:graphicFrameLocks noGrp="1"/>
          </p:cNvGraphicFramePr>
          <p:nvPr>
            <p:extLst>
              <p:ext uri="{D42A27DB-BD31-4B8C-83A1-F6EECF244321}">
                <p14:modId xmlns:p14="http://schemas.microsoft.com/office/powerpoint/2010/main" val="3901350994"/>
              </p:ext>
            </p:extLst>
          </p:nvPr>
        </p:nvGraphicFramePr>
        <p:xfrm>
          <a:off x="14856450" y="21840838"/>
          <a:ext cx="14357696" cy="9456223"/>
        </p:xfrm>
        <a:graphic>
          <a:graphicData uri="http://schemas.openxmlformats.org/drawingml/2006/table">
            <a:tbl>
              <a:tblPr>
                <a:tableStyleId>{5C22544A-7EE6-4342-B048-85BDC9FD1C3A}</a:tableStyleId>
              </a:tblPr>
              <a:tblGrid>
                <a:gridCol w="11364050">
                  <a:extLst>
                    <a:ext uri="{9D8B030D-6E8A-4147-A177-3AD203B41FA5}">
                      <a16:colId xmlns:a16="http://schemas.microsoft.com/office/drawing/2014/main" val="3675209557"/>
                    </a:ext>
                  </a:extLst>
                </a:gridCol>
                <a:gridCol w="2993646">
                  <a:extLst>
                    <a:ext uri="{9D8B030D-6E8A-4147-A177-3AD203B41FA5}">
                      <a16:colId xmlns:a16="http://schemas.microsoft.com/office/drawing/2014/main" val="3535876060"/>
                    </a:ext>
                  </a:extLst>
                </a:gridCol>
              </a:tblGrid>
              <a:tr h="947103">
                <a:tc>
                  <a:txBody>
                    <a:bodyPr/>
                    <a:lstStyle/>
                    <a:p>
                      <a:pPr marL="0" marR="0" algn="l">
                        <a:spcBef>
                          <a:spcPts val="0"/>
                        </a:spcBef>
                        <a:spcAft>
                          <a:spcPts val="0"/>
                        </a:spcAft>
                      </a:pPr>
                      <a:r>
                        <a:rPr lang="en-GB" sz="2800" b="1" dirty="0">
                          <a:effectLst/>
                        </a:rPr>
                        <a:t>perception</a:t>
                      </a:r>
                      <a:endParaRPr lang="en-US" sz="2800" b="1"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spcBef>
                          <a:spcPts val="0"/>
                        </a:spcBef>
                        <a:spcAft>
                          <a:spcPts val="0"/>
                        </a:spcAft>
                      </a:pPr>
                      <a:endParaRPr lang="en-GB" sz="2800" b="1" dirty="0">
                        <a:effectLst/>
                      </a:endParaRPr>
                    </a:p>
                    <a:p>
                      <a:pPr marL="0" marR="0" algn="r">
                        <a:spcBef>
                          <a:spcPts val="0"/>
                        </a:spcBef>
                        <a:spcAft>
                          <a:spcPts val="0"/>
                        </a:spcAft>
                      </a:pPr>
                      <a:r>
                        <a:rPr lang="en-GB" sz="2800" b="1" dirty="0">
                          <a:effectLst/>
                        </a:rPr>
                        <a:t>Mean</a:t>
                      </a:r>
                      <a:endParaRPr lang="en-US" sz="2800" b="1"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0508699"/>
                  </a:ext>
                </a:extLst>
              </a:tr>
              <a:tr h="850466">
                <a:tc>
                  <a:txBody>
                    <a:bodyPr/>
                    <a:lstStyle/>
                    <a:p>
                      <a:pPr marL="0" marR="0" algn="just">
                        <a:spcBef>
                          <a:spcPts val="0"/>
                        </a:spcBef>
                        <a:spcAft>
                          <a:spcPts val="0"/>
                        </a:spcAft>
                      </a:pPr>
                      <a:r>
                        <a:rPr lang="en-GB" sz="2800" dirty="0">
                          <a:effectLst/>
                        </a:rPr>
                        <a:t>1. Organic fertilizer is preferred above inorganic fertilizer.</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GB" sz="2800">
                          <a:effectLst/>
                        </a:rPr>
                        <a:t>2.93</a:t>
                      </a:r>
                      <a:endParaRPr lang="en-US" sz="280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344117"/>
                  </a:ext>
                </a:extLst>
              </a:tr>
              <a:tr h="850466">
                <a:tc>
                  <a:txBody>
                    <a:bodyPr/>
                    <a:lstStyle/>
                    <a:p>
                      <a:pPr marL="0" marR="0" algn="just">
                        <a:spcBef>
                          <a:spcPts val="0"/>
                        </a:spcBef>
                        <a:spcAft>
                          <a:spcPts val="0"/>
                        </a:spcAft>
                      </a:pPr>
                      <a:r>
                        <a:rPr lang="en-GB" sz="2800" dirty="0">
                          <a:effectLst/>
                        </a:rPr>
                        <a:t>2. In comparison to inorganic fertilizer, organic fertilizer is more readily available.</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GB" sz="2800">
                          <a:effectLst/>
                        </a:rPr>
                        <a:t>3.06</a:t>
                      </a:r>
                      <a:endParaRPr lang="en-US" sz="280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8604124"/>
                  </a:ext>
                </a:extLst>
              </a:tr>
              <a:tr h="850466">
                <a:tc>
                  <a:txBody>
                    <a:bodyPr/>
                    <a:lstStyle/>
                    <a:p>
                      <a:pPr marL="0" marR="0" algn="just">
                        <a:spcBef>
                          <a:spcPts val="0"/>
                        </a:spcBef>
                        <a:spcAft>
                          <a:spcPts val="0"/>
                        </a:spcAft>
                      </a:pPr>
                      <a:r>
                        <a:rPr lang="en-GB" sz="2800" dirty="0">
                          <a:effectLst/>
                        </a:rPr>
                        <a:t>3. In comparison to inorganic fertilizer, organic fertilizer is bulkier.</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GB" sz="2800">
                          <a:effectLst/>
                        </a:rPr>
                        <a:t>3.50</a:t>
                      </a:r>
                      <a:endParaRPr lang="en-US" sz="280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8760668"/>
                  </a:ext>
                </a:extLst>
              </a:tr>
              <a:tr h="850466">
                <a:tc>
                  <a:txBody>
                    <a:bodyPr/>
                    <a:lstStyle/>
                    <a:p>
                      <a:pPr marL="0" marR="0" algn="just">
                        <a:spcBef>
                          <a:spcPts val="0"/>
                        </a:spcBef>
                        <a:spcAft>
                          <a:spcPts val="0"/>
                        </a:spcAft>
                      </a:pPr>
                      <a:r>
                        <a:rPr lang="en-GB" sz="2800" dirty="0">
                          <a:effectLst/>
                        </a:rPr>
                        <a:t>4. Organic fertilizers increase crop yield than inorganic fertilizer</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GB" sz="2800" dirty="0">
                          <a:effectLst/>
                        </a:rPr>
                        <a:t>2.48</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1388685"/>
                  </a:ext>
                </a:extLst>
              </a:tr>
              <a:tr h="850466">
                <a:tc>
                  <a:txBody>
                    <a:bodyPr/>
                    <a:lstStyle/>
                    <a:p>
                      <a:pPr marL="0" marR="0" algn="just">
                        <a:spcBef>
                          <a:spcPts val="0"/>
                        </a:spcBef>
                        <a:spcAft>
                          <a:spcPts val="0"/>
                        </a:spcAft>
                      </a:pPr>
                      <a:r>
                        <a:rPr lang="en-GB" sz="2800" dirty="0">
                          <a:effectLst/>
                        </a:rPr>
                        <a:t>5. Organic fertilizer is easier to apply than inorganic fertilizer</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GB" sz="2800">
                          <a:effectLst/>
                        </a:rPr>
                        <a:t>3.67</a:t>
                      </a:r>
                      <a:endParaRPr lang="en-US" sz="280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3148672"/>
                  </a:ext>
                </a:extLst>
              </a:tr>
              <a:tr h="850466">
                <a:tc>
                  <a:txBody>
                    <a:bodyPr/>
                    <a:lstStyle/>
                    <a:p>
                      <a:pPr marL="0" marR="0" algn="just">
                        <a:spcBef>
                          <a:spcPts val="0"/>
                        </a:spcBef>
                        <a:spcAft>
                          <a:spcPts val="0"/>
                        </a:spcAft>
                      </a:pPr>
                      <a:r>
                        <a:rPr lang="en-GB" sz="2800" dirty="0">
                          <a:effectLst/>
                        </a:rPr>
                        <a:t>6. Organic fertilizer is a good substitute for inorganic fertilizers</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GB" sz="2800">
                          <a:effectLst/>
                        </a:rPr>
                        <a:t>2.70</a:t>
                      </a:r>
                      <a:endParaRPr lang="en-US" sz="280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6576832"/>
                  </a:ext>
                </a:extLst>
              </a:tr>
              <a:tr h="850466">
                <a:tc>
                  <a:txBody>
                    <a:bodyPr/>
                    <a:lstStyle/>
                    <a:p>
                      <a:pPr marL="0" marR="0" algn="just">
                        <a:spcBef>
                          <a:spcPts val="0"/>
                        </a:spcBef>
                        <a:spcAft>
                          <a:spcPts val="0"/>
                        </a:spcAft>
                      </a:pPr>
                      <a:r>
                        <a:rPr lang="en-GB" sz="2800" dirty="0">
                          <a:effectLst/>
                        </a:rPr>
                        <a:t>7. Organic fertilizers are safe and Eco-friendly than Inorganic fertilizers</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GB" sz="2800">
                          <a:effectLst/>
                        </a:rPr>
                        <a:t>4.08</a:t>
                      </a:r>
                      <a:endParaRPr lang="en-US" sz="280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7198934"/>
                  </a:ext>
                </a:extLst>
              </a:tr>
              <a:tr h="1275698">
                <a:tc>
                  <a:txBody>
                    <a:bodyPr/>
                    <a:lstStyle/>
                    <a:p>
                      <a:pPr marL="0" marR="0" algn="just">
                        <a:spcBef>
                          <a:spcPts val="0"/>
                        </a:spcBef>
                        <a:spcAft>
                          <a:spcPts val="0"/>
                        </a:spcAft>
                      </a:pPr>
                      <a:r>
                        <a:rPr lang="en-GB" sz="2800" dirty="0">
                          <a:effectLst/>
                        </a:rPr>
                        <a:t>8. I agree with the government suggestion of using 100% organic fertilizer</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GB" sz="2800">
                          <a:effectLst/>
                        </a:rPr>
                        <a:t>2.55</a:t>
                      </a:r>
                      <a:endParaRPr lang="en-US" sz="280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8631531"/>
                  </a:ext>
                </a:extLst>
              </a:tr>
              <a:tr h="850466">
                <a:tc>
                  <a:txBody>
                    <a:bodyPr/>
                    <a:lstStyle/>
                    <a:p>
                      <a:pPr marL="0" marR="0" algn="just">
                        <a:spcBef>
                          <a:spcPts val="0"/>
                        </a:spcBef>
                        <a:spcAft>
                          <a:spcPts val="0"/>
                        </a:spcAft>
                      </a:pPr>
                      <a:r>
                        <a:rPr lang="en-GB" sz="2800" dirty="0">
                          <a:effectLst/>
                        </a:rPr>
                        <a:t>9. Inorganic response quickly and effective in crop growth</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GB" sz="2800" dirty="0">
                          <a:effectLst/>
                        </a:rPr>
                        <a:t>4.05</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7378380"/>
                  </a:ext>
                </a:extLst>
              </a:tr>
              <a:tr h="425233">
                <a:tc>
                  <a:txBody>
                    <a:bodyPr/>
                    <a:lstStyle/>
                    <a:p>
                      <a:pPr marL="0" marR="0" algn="just">
                        <a:spcBef>
                          <a:spcPts val="0"/>
                        </a:spcBef>
                        <a:spcAft>
                          <a:spcPts val="0"/>
                        </a:spcAft>
                      </a:pPr>
                      <a:r>
                        <a:rPr lang="en-GB" sz="2800" dirty="0">
                          <a:effectLst/>
                        </a:rPr>
                        <a:t>10. Inorganic cost effective than organic</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r">
                        <a:spcBef>
                          <a:spcPts val="0"/>
                        </a:spcBef>
                        <a:spcAft>
                          <a:spcPts val="0"/>
                        </a:spcAft>
                      </a:pPr>
                      <a:r>
                        <a:rPr lang="en-GB" sz="2800" dirty="0">
                          <a:effectLst/>
                        </a:rPr>
                        <a:t>3.41</a:t>
                      </a:r>
                      <a:endParaRPr lang="en-US" sz="2800" dirty="0">
                        <a:effectLst/>
                        <a:latin typeface="Times New Roman" panose="02020603050405020304" pitchFamily="18" charset="0"/>
                        <a:ea typeface="Calibri" panose="020F0502020204030204" pitchFamily="34" charset="0"/>
                        <a:cs typeface="Arial Unicode MS"/>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3716521"/>
                  </a:ext>
                </a:extLst>
              </a:tr>
            </a:tbl>
          </a:graphicData>
        </a:graphic>
      </p:graphicFrame>
      <p:sp>
        <p:nvSpPr>
          <p:cNvPr id="33" name="Text Box 5">
            <a:extLst>
              <a:ext uri="{FF2B5EF4-FFF2-40B4-BE49-F238E27FC236}">
                <a16:creationId xmlns:a16="http://schemas.microsoft.com/office/drawing/2014/main" id="{2EA739FD-46E1-2EEF-1825-95D06C51EFA5}"/>
              </a:ext>
            </a:extLst>
          </p:cNvPr>
          <p:cNvSpPr txBox="1">
            <a:spLocks noChangeArrowheads="1"/>
          </p:cNvSpPr>
          <p:nvPr/>
        </p:nvSpPr>
        <p:spPr bwMode="auto">
          <a:xfrm>
            <a:off x="15056859" y="13069739"/>
            <a:ext cx="13422195" cy="606366"/>
          </a:xfrm>
          <a:prstGeom prst="rect">
            <a:avLst/>
          </a:prstGeom>
          <a:solidFill>
            <a:schemeClr val="accent3">
              <a:lumMod val="40000"/>
              <a:lumOff val="60000"/>
            </a:schemeClr>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algn="just" eaLnBrk="1" hangingPunct="1">
              <a:spcBef>
                <a:spcPct val="50000"/>
              </a:spcBef>
            </a:pPr>
            <a:r>
              <a:rPr lang="en-AU" altLang="en-US" sz="2400" b="1" dirty="0">
                <a:solidFill>
                  <a:srgbClr val="F57B17"/>
                </a:solidFill>
              </a:rPr>
              <a:t>Table 3</a:t>
            </a:r>
            <a:r>
              <a:rPr lang="en-AU" altLang="en-US" sz="2400" b="1" dirty="0">
                <a:solidFill>
                  <a:srgbClr val="C00000"/>
                </a:solidFill>
              </a:rPr>
              <a:t>: </a:t>
            </a:r>
            <a:r>
              <a:rPr lang="en-US" altLang="en-US" sz="2400" dirty="0"/>
              <a:t>Level of farmers’ awareness of the use of organic fertilizer</a:t>
            </a:r>
          </a:p>
        </p:txBody>
      </p:sp>
      <p:sp>
        <p:nvSpPr>
          <p:cNvPr id="35" name="Text Box 5">
            <a:extLst>
              <a:ext uri="{FF2B5EF4-FFF2-40B4-BE49-F238E27FC236}">
                <a16:creationId xmlns:a16="http://schemas.microsoft.com/office/drawing/2014/main" id="{EF609A2D-8002-EABF-7135-0170F8F31CA8}"/>
              </a:ext>
            </a:extLst>
          </p:cNvPr>
          <p:cNvSpPr txBox="1">
            <a:spLocks noChangeArrowheads="1"/>
          </p:cNvSpPr>
          <p:nvPr/>
        </p:nvSpPr>
        <p:spPr bwMode="auto">
          <a:xfrm>
            <a:off x="15560793" y="31522796"/>
            <a:ext cx="13422195" cy="606366"/>
          </a:xfrm>
          <a:prstGeom prst="rect">
            <a:avLst/>
          </a:prstGeom>
          <a:solidFill>
            <a:schemeClr val="accent3">
              <a:lumMod val="40000"/>
              <a:lumOff val="60000"/>
            </a:schemeClr>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algn="just" eaLnBrk="1" hangingPunct="1">
              <a:spcBef>
                <a:spcPct val="50000"/>
              </a:spcBef>
            </a:pPr>
            <a:r>
              <a:rPr lang="en-AU" altLang="en-US" sz="2400" b="1" dirty="0">
                <a:solidFill>
                  <a:srgbClr val="F57B17"/>
                </a:solidFill>
              </a:rPr>
              <a:t>Table 5</a:t>
            </a:r>
            <a:r>
              <a:rPr lang="en-AU" altLang="en-US" sz="2400" b="1" dirty="0">
                <a:solidFill>
                  <a:srgbClr val="C00000"/>
                </a:solidFill>
              </a:rPr>
              <a:t>: </a:t>
            </a:r>
            <a:r>
              <a:rPr lang="en-US" altLang="en-US" sz="2400" dirty="0"/>
              <a:t>Farmers’ Perception on the use of organic fertilizers</a:t>
            </a:r>
          </a:p>
        </p:txBody>
      </p:sp>
      <p:graphicFrame>
        <p:nvGraphicFramePr>
          <p:cNvPr id="36" name="Table 35">
            <a:extLst>
              <a:ext uri="{FF2B5EF4-FFF2-40B4-BE49-F238E27FC236}">
                <a16:creationId xmlns:a16="http://schemas.microsoft.com/office/drawing/2014/main" id="{9C8D39B8-62A7-CA10-2D70-655CF57BEDF4}"/>
              </a:ext>
            </a:extLst>
          </p:cNvPr>
          <p:cNvGraphicFramePr>
            <a:graphicFrameLocks noGrp="1"/>
          </p:cNvGraphicFramePr>
          <p:nvPr>
            <p:extLst>
              <p:ext uri="{D42A27DB-BD31-4B8C-83A1-F6EECF244321}">
                <p14:modId xmlns:p14="http://schemas.microsoft.com/office/powerpoint/2010/main" val="3102627627"/>
              </p:ext>
            </p:extLst>
          </p:nvPr>
        </p:nvGraphicFramePr>
        <p:xfrm>
          <a:off x="14923030" y="32445558"/>
          <a:ext cx="14114136" cy="6017706"/>
        </p:xfrm>
        <a:graphic>
          <a:graphicData uri="http://schemas.openxmlformats.org/drawingml/2006/table">
            <a:tbl>
              <a:tblPr>
                <a:tableStyleId>{5C22544A-7EE6-4342-B048-85BDC9FD1C3A}</a:tableStyleId>
              </a:tblPr>
              <a:tblGrid>
                <a:gridCol w="6252732">
                  <a:extLst>
                    <a:ext uri="{9D8B030D-6E8A-4147-A177-3AD203B41FA5}">
                      <a16:colId xmlns:a16="http://schemas.microsoft.com/office/drawing/2014/main" val="3545334360"/>
                    </a:ext>
                  </a:extLst>
                </a:gridCol>
                <a:gridCol w="1310234">
                  <a:extLst>
                    <a:ext uri="{9D8B030D-6E8A-4147-A177-3AD203B41FA5}">
                      <a16:colId xmlns:a16="http://schemas.microsoft.com/office/drawing/2014/main" val="2485686971"/>
                    </a:ext>
                  </a:extLst>
                </a:gridCol>
                <a:gridCol w="1310234">
                  <a:extLst>
                    <a:ext uri="{9D8B030D-6E8A-4147-A177-3AD203B41FA5}">
                      <a16:colId xmlns:a16="http://schemas.microsoft.com/office/drawing/2014/main" val="3384281185"/>
                    </a:ext>
                  </a:extLst>
                </a:gridCol>
                <a:gridCol w="1310234">
                  <a:extLst>
                    <a:ext uri="{9D8B030D-6E8A-4147-A177-3AD203B41FA5}">
                      <a16:colId xmlns:a16="http://schemas.microsoft.com/office/drawing/2014/main" val="4182920685"/>
                    </a:ext>
                  </a:extLst>
                </a:gridCol>
                <a:gridCol w="924318">
                  <a:extLst>
                    <a:ext uri="{9D8B030D-6E8A-4147-A177-3AD203B41FA5}">
                      <a16:colId xmlns:a16="http://schemas.microsoft.com/office/drawing/2014/main" val="3234506381"/>
                    </a:ext>
                  </a:extLst>
                </a:gridCol>
                <a:gridCol w="1696150">
                  <a:extLst>
                    <a:ext uri="{9D8B030D-6E8A-4147-A177-3AD203B41FA5}">
                      <a16:colId xmlns:a16="http://schemas.microsoft.com/office/drawing/2014/main" val="2764958185"/>
                    </a:ext>
                  </a:extLst>
                </a:gridCol>
                <a:gridCol w="1310234">
                  <a:extLst>
                    <a:ext uri="{9D8B030D-6E8A-4147-A177-3AD203B41FA5}">
                      <a16:colId xmlns:a16="http://schemas.microsoft.com/office/drawing/2014/main" val="4084763950"/>
                    </a:ext>
                  </a:extLst>
                </a:gridCol>
              </a:tblGrid>
              <a:tr h="171450">
                <a:tc gridSpan="7">
                  <a:txBody>
                    <a:bodyPr/>
                    <a:lstStyle/>
                    <a:p>
                      <a:pPr marL="0" marR="0" algn="just">
                        <a:lnSpc>
                          <a:spcPct val="115000"/>
                        </a:lnSpc>
                        <a:spcBef>
                          <a:spcPts val="0"/>
                        </a:spcBef>
                        <a:spcAft>
                          <a:spcPts val="0"/>
                        </a:spcAft>
                      </a:pPr>
                      <a:r>
                        <a:rPr lang="en-GB" sz="3200" b="1" dirty="0">
                          <a:effectLst/>
                        </a:rPr>
                        <a:t>Variables in the Equation</a:t>
                      </a:r>
                      <a:endParaRPr lang="en-US" sz="3200" b="1" dirty="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42624897"/>
                  </a:ext>
                </a:extLst>
              </a:tr>
              <a:tr h="171450">
                <a:tc>
                  <a:txBody>
                    <a:bodyPr/>
                    <a:lstStyle/>
                    <a:p>
                      <a:pPr marL="0" marR="0" algn="just">
                        <a:lnSpc>
                          <a:spcPct val="115000"/>
                        </a:lnSpc>
                        <a:spcBef>
                          <a:spcPts val="0"/>
                        </a:spcBef>
                        <a:spcAft>
                          <a:spcPts val="0"/>
                        </a:spcAft>
                      </a:pPr>
                      <a:r>
                        <a:rPr lang="en-GB" sz="3200" dirty="0">
                          <a:effectLst/>
                        </a:rPr>
                        <a:t> </a:t>
                      </a:r>
                      <a:endParaRPr lang="en-US" sz="3200" dirty="0">
                        <a:effectLst/>
                        <a:latin typeface="Times New Roman" panose="02020603050405020304" pitchFamily="18" charset="0"/>
                        <a:ea typeface="Calibri" panose="020F0502020204030204" pitchFamily="34" charset="0"/>
                        <a:cs typeface="Arial Unicode MS"/>
                      </a:endParaRPr>
                    </a:p>
                  </a:txBody>
                  <a:tcPr marL="0" marR="0" marT="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B</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S.E.</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Wald</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df</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Sig.</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Exp(B)</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6561494"/>
                  </a:ext>
                </a:extLst>
              </a:tr>
              <a:tr h="171450">
                <a:tc rowSpan="8">
                  <a:txBody>
                    <a:bodyPr/>
                    <a:lstStyle/>
                    <a:p>
                      <a:pPr marL="0" marR="0" algn="just">
                        <a:lnSpc>
                          <a:spcPct val="115000"/>
                        </a:lnSpc>
                        <a:spcBef>
                          <a:spcPts val="0"/>
                        </a:spcBef>
                        <a:spcAft>
                          <a:spcPts val="0"/>
                        </a:spcAft>
                      </a:pPr>
                      <a:r>
                        <a:rPr lang="en-GB" sz="3200" dirty="0">
                          <a:effectLst/>
                        </a:rPr>
                        <a:t>Gender</a:t>
                      </a:r>
                    </a:p>
                    <a:p>
                      <a:pPr marL="0" marR="0" algn="just">
                        <a:lnSpc>
                          <a:spcPct val="115000"/>
                        </a:lnSpc>
                        <a:spcBef>
                          <a:spcPts val="0"/>
                        </a:spcBef>
                        <a:spcAft>
                          <a:spcPts val="0"/>
                        </a:spcAft>
                      </a:pPr>
                      <a:r>
                        <a:rPr lang="en-GB" sz="3200" dirty="0">
                          <a:effectLst/>
                        </a:rPr>
                        <a:t>Age</a:t>
                      </a:r>
                    </a:p>
                    <a:p>
                      <a:pPr marL="0" marR="0" algn="just">
                        <a:lnSpc>
                          <a:spcPct val="115000"/>
                        </a:lnSpc>
                        <a:spcBef>
                          <a:spcPts val="0"/>
                        </a:spcBef>
                        <a:spcAft>
                          <a:spcPts val="0"/>
                        </a:spcAft>
                      </a:pPr>
                      <a:r>
                        <a:rPr lang="en-GB" sz="3200" dirty="0">
                          <a:effectLst/>
                        </a:rPr>
                        <a:t>Level of Education</a:t>
                      </a:r>
                    </a:p>
                    <a:p>
                      <a:pPr marL="0" marR="0" algn="just">
                        <a:lnSpc>
                          <a:spcPct val="115000"/>
                        </a:lnSpc>
                        <a:spcBef>
                          <a:spcPts val="0"/>
                        </a:spcBef>
                        <a:spcAft>
                          <a:spcPts val="0"/>
                        </a:spcAft>
                      </a:pPr>
                      <a:r>
                        <a:rPr lang="en-GB" sz="3200" dirty="0">
                          <a:effectLst/>
                        </a:rPr>
                        <a:t>Marital Status</a:t>
                      </a:r>
                    </a:p>
                    <a:p>
                      <a:pPr marL="0" marR="0" algn="just">
                        <a:lnSpc>
                          <a:spcPct val="115000"/>
                        </a:lnSpc>
                        <a:spcBef>
                          <a:spcPts val="0"/>
                        </a:spcBef>
                        <a:spcAft>
                          <a:spcPts val="0"/>
                        </a:spcAft>
                      </a:pPr>
                      <a:r>
                        <a:rPr lang="en-GB" sz="3200" dirty="0">
                          <a:effectLst/>
                        </a:rPr>
                        <a:t>Farm land extent</a:t>
                      </a:r>
                    </a:p>
                    <a:p>
                      <a:pPr marL="0" marR="0" algn="just">
                        <a:lnSpc>
                          <a:spcPct val="115000"/>
                        </a:lnSpc>
                        <a:spcBef>
                          <a:spcPts val="0"/>
                        </a:spcBef>
                        <a:spcAft>
                          <a:spcPts val="0"/>
                        </a:spcAft>
                      </a:pPr>
                      <a:r>
                        <a:rPr lang="en-GB" sz="3200" dirty="0">
                          <a:effectLst/>
                        </a:rPr>
                        <a:t>Annual farming income</a:t>
                      </a:r>
                    </a:p>
                    <a:p>
                      <a:pPr marL="0" marR="0" algn="just">
                        <a:lnSpc>
                          <a:spcPct val="115000"/>
                        </a:lnSpc>
                        <a:spcBef>
                          <a:spcPts val="0"/>
                        </a:spcBef>
                        <a:spcAft>
                          <a:spcPts val="0"/>
                        </a:spcAft>
                      </a:pPr>
                      <a:r>
                        <a:rPr lang="en-GB" sz="3200" dirty="0">
                          <a:effectLst/>
                        </a:rPr>
                        <a:t>Awareness of organic farming</a:t>
                      </a:r>
                    </a:p>
                    <a:p>
                      <a:pPr marL="0" marR="0" algn="just">
                        <a:lnSpc>
                          <a:spcPct val="115000"/>
                        </a:lnSpc>
                        <a:spcBef>
                          <a:spcPts val="0"/>
                        </a:spcBef>
                        <a:spcAft>
                          <a:spcPts val="0"/>
                        </a:spcAft>
                      </a:pPr>
                      <a:r>
                        <a:rPr lang="en-GB" sz="3200" dirty="0">
                          <a:effectLst/>
                        </a:rPr>
                        <a:t>Constant</a:t>
                      </a:r>
                      <a:endParaRPr lang="en-US" sz="3200" dirty="0">
                        <a:effectLst/>
                        <a:latin typeface="Times New Roman" panose="02020603050405020304" pitchFamily="18" charset="0"/>
                      </a:endParaRPr>
                    </a:p>
                  </a:txBody>
                  <a:tcPr marL="0" marR="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1.104</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.408</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7.310</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b="1" dirty="0">
                          <a:solidFill>
                            <a:srgbClr val="FF0000"/>
                          </a:solidFill>
                          <a:effectLst/>
                        </a:rPr>
                        <a:t>.007**</a:t>
                      </a:r>
                      <a:endParaRPr lang="en-US" sz="3200" b="1" dirty="0">
                        <a:solidFill>
                          <a:srgbClr val="FF0000"/>
                        </a:solidFill>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3.017</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980592"/>
                  </a:ext>
                </a:extLst>
              </a:tr>
              <a:tr h="91440">
                <a:tc vMerge="1">
                  <a:txBody>
                    <a:bodyPr/>
                    <a:lstStyle/>
                    <a:p>
                      <a:endParaRPr lang="en-US"/>
                    </a:p>
                  </a:txBody>
                  <a:tcPr/>
                </a:tc>
                <a:tc>
                  <a:txBody>
                    <a:bodyPr/>
                    <a:lstStyle/>
                    <a:p>
                      <a:pPr marL="0" marR="0" algn="ctr">
                        <a:lnSpc>
                          <a:spcPct val="115000"/>
                        </a:lnSpc>
                        <a:spcBef>
                          <a:spcPts val="0"/>
                        </a:spcBef>
                        <a:spcAft>
                          <a:spcPts val="0"/>
                        </a:spcAft>
                      </a:pPr>
                      <a:r>
                        <a:rPr lang="en-GB" sz="3200">
                          <a:effectLst/>
                        </a:rPr>
                        <a:t>-.008</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.016</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.220</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dirty="0">
                          <a:effectLst/>
                        </a:rPr>
                        <a:t>1</a:t>
                      </a:r>
                      <a:endParaRPr lang="en-US" sz="3200" dirty="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15000"/>
                        </a:lnSpc>
                        <a:spcBef>
                          <a:spcPts val="0"/>
                        </a:spcBef>
                        <a:spcAft>
                          <a:spcPts val="0"/>
                        </a:spcAft>
                      </a:pPr>
                      <a:r>
                        <a:rPr lang="en-GB" sz="3200">
                          <a:effectLst/>
                        </a:rPr>
                        <a:t>   .639</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.992</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2007277"/>
                  </a:ext>
                </a:extLst>
              </a:tr>
              <a:tr h="91440">
                <a:tc vMerge="1">
                  <a:txBody>
                    <a:bodyPr/>
                    <a:lstStyle/>
                    <a:p>
                      <a:endParaRPr lang="en-US"/>
                    </a:p>
                  </a:txBody>
                  <a:tcPr/>
                </a:tc>
                <a:tc>
                  <a:txBody>
                    <a:bodyPr/>
                    <a:lstStyle/>
                    <a:p>
                      <a:pPr marL="0" marR="0" algn="ctr">
                        <a:lnSpc>
                          <a:spcPct val="115000"/>
                        </a:lnSpc>
                        <a:spcBef>
                          <a:spcPts val="0"/>
                        </a:spcBef>
                        <a:spcAft>
                          <a:spcPts val="0"/>
                        </a:spcAft>
                      </a:pPr>
                      <a:r>
                        <a:rPr lang="en-GB" sz="3200">
                          <a:effectLst/>
                        </a:rPr>
                        <a:t>.652</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.264</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6.088</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dirty="0">
                          <a:solidFill>
                            <a:srgbClr val="FF0000"/>
                          </a:solidFill>
                          <a:effectLst/>
                        </a:rPr>
                        <a:t>.</a:t>
                      </a:r>
                      <a:r>
                        <a:rPr lang="en-GB" sz="3200" b="1" dirty="0">
                          <a:solidFill>
                            <a:srgbClr val="FF0000"/>
                          </a:solidFill>
                          <a:effectLst/>
                        </a:rPr>
                        <a:t>014**</a:t>
                      </a:r>
                      <a:endParaRPr lang="en-US" sz="3200" b="1" dirty="0">
                        <a:solidFill>
                          <a:srgbClr val="FF0000"/>
                        </a:solidFill>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1.920</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0972562"/>
                  </a:ext>
                </a:extLst>
              </a:tr>
              <a:tr h="91440">
                <a:tc vMerge="1">
                  <a:txBody>
                    <a:bodyPr/>
                    <a:lstStyle/>
                    <a:p>
                      <a:endParaRPr lang="en-US"/>
                    </a:p>
                  </a:txBody>
                  <a:tcPr/>
                </a:tc>
                <a:tc>
                  <a:txBody>
                    <a:bodyPr/>
                    <a:lstStyle/>
                    <a:p>
                      <a:pPr marL="0" marR="0" algn="ctr">
                        <a:lnSpc>
                          <a:spcPct val="115000"/>
                        </a:lnSpc>
                        <a:spcBef>
                          <a:spcPts val="0"/>
                        </a:spcBef>
                        <a:spcAft>
                          <a:spcPts val="0"/>
                        </a:spcAft>
                      </a:pPr>
                      <a:r>
                        <a:rPr lang="en-GB" sz="3200">
                          <a:effectLst/>
                        </a:rPr>
                        <a:t>1.467</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.618</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5.638</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b="1" dirty="0">
                          <a:solidFill>
                            <a:srgbClr val="FF0000"/>
                          </a:solidFill>
                          <a:effectLst/>
                        </a:rPr>
                        <a:t>.018**</a:t>
                      </a:r>
                      <a:endParaRPr lang="en-US" sz="3200" b="1" dirty="0">
                        <a:solidFill>
                          <a:srgbClr val="FF0000"/>
                        </a:solidFill>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4.336</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656817"/>
                  </a:ext>
                </a:extLst>
              </a:tr>
              <a:tr h="91440">
                <a:tc vMerge="1">
                  <a:txBody>
                    <a:bodyPr/>
                    <a:lstStyle/>
                    <a:p>
                      <a:endParaRPr lang="en-US"/>
                    </a:p>
                  </a:txBody>
                  <a:tcPr/>
                </a:tc>
                <a:tc>
                  <a:txBody>
                    <a:bodyPr/>
                    <a:lstStyle/>
                    <a:p>
                      <a:pPr marL="0" marR="0" algn="ctr">
                        <a:lnSpc>
                          <a:spcPct val="115000"/>
                        </a:lnSpc>
                        <a:spcBef>
                          <a:spcPts val="0"/>
                        </a:spcBef>
                        <a:spcAft>
                          <a:spcPts val="0"/>
                        </a:spcAft>
                      </a:pPr>
                      <a:r>
                        <a:rPr lang="en-GB" sz="3200">
                          <a:effectLst/>
                        </a:rPr>
                        <a:t>-.683</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.398</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2.937</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15000"/>
                        </a:lnSpc>
                        <a:spcBef>
                          <a:spcPts val="0"/>
                        </a:spcBef>
                        <a:spcAft>
                          <a:spcPts val="0"/>
                        </a:spcAft>
                      </a:pPr>
                      <a:r>
                        <a:rPr lang="en-GB" sz="3200" b="1" dirty="0">
                          <a:solidFill>
                            <a:srgbClr val="FF0000"/>
                          </a:solidFill>
                          <a:effectLst/>
                        </a:rPr>
                        <a:t>  .087*</a:t>
                      </a:r>
                      <a:endParaRPr lang="en-US" sz="3200" b="1" dirty="0">
                        <a:solidFill>
                          <a:srgbClr val="FF0000"/>
                        </a:solidFill>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.505</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802755"/>
                  </a:ext>
                </a:extLst>
              </a:tr>
              <a:tr h="91440">
                <a:tc vMerge="1">
                  <a:txBody>
                    <a:bodyPr/>
                    <a:lstStyle/>
                    <a:p>
                      <a:endParaRPr lang="en-US"/>
                    </a:p>
                  </a:txBody>
                  <a:tcPr/>
                </a:tc>
                <a:tc>
                  <a:txBody>
                    <a:bodyPr/>
                    <a:lstStyle/>
                    <a:p>
                      <a:pPr marL="0" marR="0" algn="ctr">
                        <a:lnSpc>
                          <a:spcPct val="115000"/>
                        </a:lnSpc>
                        <a:spcBef>
                          <a:spcPts val="0"/>
                        </a:spcBef>
                        <a:spcAft>
                          <a:spcPts val="0"/>
                        </a:spcAft>
                      </a:pPr>
                      <a:r>
                        <a:rPr lang="en-GB" sz="3200">
                          <a:effectLst/>
                        </a:rPr>
                        <a:t>.000</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.000</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.221</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15000"/>
                        </a:lnSpc>
                        <a:spcBef>
                          <a:spcPts val="0"/>
                        </a:spcBef>
                        <a:spcAft>
                          <a:spcPts val="0"/>
                        </a:spcAft>
                      </a:pPr>
                      <a:r>
                        <a:rPr lang="en-GB" sz="3200">
                          <a:effectLst/>
                        </a:rPr>
                        <a:t>  .638</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1.000</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2826620"/>
                  </a:ext>
                </a:extLst>
              </a:tr>
              <a:tr h="91440">
                <a:tc vMerge="1">
                  <a:txBody>
                    <a:bodyPr/>
                    <a:lstStyle/>
                    <a:p>
                      <a:endParaRPr lang="en-US"/>
                    </a:p>
                  </a:txBody>
                  <a:tcPr/>
                </a:tc>
                <a:tc>
                  <a:txBody>
                    <a:bodyPr/>
                    <a:lstStyle/>
                    <a:p>
                      <a:pPr marL="0" marR="0" algn="ctr">
                        <a:lnSpc>
                          <a:spcPct val="115000"/>
                        </a:lnSpc>
                        <a:spcBef>
                          <a:spcPts val="0"/>
                        </a:spcBef>
                        <a:spcAft>
                          <a:spcPts val="0"/>
                        </a:spcAft>
                      </a:pPr>
                      <a:r>
                        <a:rPr lang="en-GB" sz="3200">
                          <a:effectLst/>
                        </a:rPr>
                        <a:t>1.703</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.288</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35.016</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b="1" dirty="0">
                          <a:solidFill>
                            <a:srgbClr val="FF0000"/>
                          </a:solidFill>
                          <a:effectLst/>
                        </a:rPr>
                        <a:t>.000***</a:t>
                      </a:r>
                      <a:endParaRPr lang="en-US" sz="3200" b="1" dirty="0">
                        <a:solidFill>
                          <a:srgbClr val="FF0000"/>
                        </a:solidFill>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5.490</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7878089"/>
                  </a:ext>
                </a:extLst>
              </a:tr>
              <a:tr h="91440">
                <a:tc vMerge="1">
                  <a:txBody>
                    <a:bodyPr/>
                    <a:lstStyle/>
                    <a:p>
                      <a:endParaRPr lang="en-US"/>
                    </a:p>
                  </a:txBody>
                  <a:tcPr/>
                </a:tc>
                <a:tc>
                  <a:txBody>
                    <a:bodyPr/>
                    <a:lstStyle/>
                    <a:p>
                      <a:pPr marL="0" marR="0" algn="ctr">
                        <a:lnSpc>
                          <a:spcPct val="115000"/>
                        </a:lnSpc>
                        <a:spcBef>
                          <a:spcPts val="0"/>
                        </a:spcBef>
                        <a:spcAft>
                          <a:spcPts val="0"/>
                        </a:spcAft>
                      </a:pPr>
                      <a:r>
                        <a:rPr lang="en-GB" sz="3200" dirty="0">
                          <a:effectLst/>
                        </a:rPr>
                        <a:t>-6.297</a:t>
                      </a:r>
                      <a:endParaRPr lang="en-US" sz="3200" dirty="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1.845</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11.642</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1</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.001</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GB" sz="3200">
                          <a:effectLst/>
                        </a:rPr>
                        <a:t>.002</a:t>
                      </a:r>
                      <a:endParaRPr lang="en-US" sz="3200">
                        <a:effectLst/>
                        <a:latin typeface="Times New Roman" panose="02020603050405020304" pitchFamily="18" charset="0"/>
                        <a:ea typeface="Calibri" panose="020F0502020204030204" pitchFamily="34" charset="0"/>
                        <a:cs typeface="Arial Unicode M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4712323"/>
                  </a:ext>
                </a:extLst>
              </a:tr>
              <a:tr h="352425">
                <a:tc gridSpan="7">
                  <a:txBody>
                    <a:bodyPr/>
                    <a:lstStyle/>
                    <a:p>
                      <a:pPr marL="0" marR="0" algn="just">
                        <a:lnSpc>
                          <a:spcPct val="115000"/>
                        </a:lnSpc>
                        <a:spcBef>
                          <a:spcPts val="0"/>
                        </a:spcBef>
                        <a:spcAft>
                          <a:spcPts val="0"/>
                        </a:spcAft>
                      </a:pPr>
                      <a:endParaRPr lang="en-US" sz="3200" dirty="0">
                        <a:effectLst/>
                        <a:latin typeface="Times New Roman" panose="02020603050405020304" pitchFamily="18" charset="0"/>
                        <a:ea typeface="Calibri" panose="020F0502020204030204" pitchFamily="34" charset="0"/>
                        <a:cs typeface="Arial Unicode MS"/>
                      </a:endParaRPr>
                    </a:p>
                  </a:txBody>
                  <a:tcPr marL="0" marR="0" marT="0" marB="0">
                    <a:lnT w="12700" cap="flat" cmpd="sng" algn="ctr">
                      <a:solidFill>
                        <a:schemeClr val="tx1"/>
                      </a:solidFill>
                      <a:prstDash val="solid"/>
                      <a:round/>
                      <a:headEnd type="none" w="med" len="med"/>
                      <a:tailEnd type="none" w="med" len="med"/>
                    </a:lnT>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26778103"/>
                  </a:ext>
                </a:extLst>
              </a:tr>
            </a:tbl>
          </a:graphicData>
        </a:graphic>
      </p:graphicFrame>
      <p:sp>
        <p:nvSpPr>
          <p:cNvPr id="7" name="Rectangle: Rounded Corners 6">
            <a:extLst>
              <a:ext uri="{FF2B5EF4-FFF2-40B4-BE49-F238E27FC236}">
                <a16:creationId xmlns:a16="http://schemas.microsoft.com/office/drawing/2014/main" id="{6ADF26F8-04EC-8857-94C0-00E9CA9566BC}"/>
              </a:ext>
            </a:extLst>
          </p:cNvPr>
          <p:cNvSpPr/>
          <p:nvPr/>
        </p:nvSpPr>
        <p:spPr>
          <a:xfrm>
            <a:off x="368914" y="37295818"/>
            <a:ext cx="13932841" cy="834163"/>
          </a:xfrm>
          <a:prstGeom prst="roundRect">
            <a:avLst/>
          </a:prstGeom>
          <a:solidFill>
            <a:srgbClr val="F9F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50000"/>
              </a:spcBef>
            </a:pPr>
            <a:r>
              <a:rPr lang="en-US" sz="4400" b="1" dirty="0">
                <a:solidFill>
                  <a:srgbClr val="F57B17"/>
                </a:solidFill>
                <a:latin typeface="Calibri" panose="020F0502020204030204" pitchFamily="34" charset="0"/>
              </a:rPr>
              <a:t>References</a:t>
            </a:r>
          </a:p>
        </p:txBody>
      </p:sp>
      <p:sp>
        <p:nvSpPr>
          <p:cNvPr id="11" name="Text Box 13">
            <a:extLst>
              <a:ext uri="{FF2B5EF4-FFF2-40B4-BE49-F238E27FC236}">
                <a16:creationId xmlns:a16="http://schemas.microsoft.com/office/drawing/2014/main" id="{4E61F6CD-37A1-B4EA-862C-6F5D87E1584C}"/>
              </a:ext>
            </a:extLst>
          </p:cNvPr>
          <p:cNvSpPr txBox="1">
            <a:spLocks noChangeArrowheads="1"/>
          </p:cNvSpPr>
          <p:nvPr/>
        </p:nvSpPr>
        <p:spPr bwMode="auto">
          <a:xfrm>
            <a:off x="353734" y="38222751"/>
            <a:ext cx="13898882" cy="791032"/>
          </a:xfrm>
          <a:prstGeom prst="rect">
            <a:avLst/>
          </a:prstGeom>
          <a:solidFill>
            <a:srgbClr val="D4FCDE"/>
          </a:solidFill>
          <a:ln>
            <a:noFill/>
          </a:ln>
        </p:spPr>
        <p:txBody>
          <a:bodyPr wrap="square" lIns="234744" tIns="117371" rIns="234744" bIns="117371">
            <a:spAutoFit/>
          </a:bodyPr>
          <a:lstStyle>
            <a:lvl1pPr>
              <a:defRPr sz="8000">
                <a:solidFill>
                  <a:schemeClr val="tx1"/>
                </a:solidFill>
                <a:latin typeface="Arial" panose="020B0604020202020204" pitchFamily="34" charset="0"/>
              </a:defRPr>
            </a:lvl1pPr>
            <a:lvl2pPr marL="742950" indent="-285750">
              <a:defRPr sz="8000">
                <a:solidFill>
                  <a:schemeClr val="tx1"/>
                </a:solidFill>
                <a:latin typeface="Arial" panose="020B0604020202020204" pitchFamily="34" charset="0"/>
              </a:defRPr>
            </a:lvl2pPr>
            <a:lvl3pPr marL="1143000" indent="-228600">
              <a:defRPr sz="8000">
                <a:solidFill>
                  <a:schemeClr val="tx1"/>
                </a:solidFill>
                <a:latin typeface="Arial" panose="020B0604020202020204" pitchFamily="34" charset="0"/>
              </a:defRPr>
            </a:lvl3pPr>
            <a:lvl4pPr marL="1600200" indent="-228600">
              <a:defRPr sz="8000">
                <a:solidFill>
                  <a:schemeClr val="tx1"/>
                </a:solidFill>
                <a:latin typeface="Arial" panose="020B0604020202020204" pitchFamily="34" charset="0"/>
              </a:defRPr>
            </a:lvl4pPr>
            <a:lvl5pPr marL="2057400" indent="-228600">
              <a:defRPr sz="8000">
                <a:solidFill>
                  <a:schemeClr val="tx1"/>
                </a:solidFill>
                <a:latin typeface="Arial" panose="020B0604020202020204" pitchFamily="34" charset="0"/>
              </a:defRPr>
            </a:lvl5pPr>
            <a:lvl6pPr marL="2514600" indent="-228600" defTabSz="4073525" eaLnBrk="0" fontAlgn="base" hangingPunct="0">
              <a:spcBef>
                <a:spcPct val="0"/>
              </a:spcBef>
              <a:spcAft>
                <a:spcPct val="0"/>
              </a:spcAft>
              <a:defRPr sz="8000">
                <a:solidFill>
                  <a:schemeClr val="tx1"/>
                </a:solidFill>
                <a:latin typeface="Arial" panose="020B0604020202020204" pitchFamily="34" charset="0"/>
              </a:defRPr>
            </a:lvl6pPr>
            <a:lvl7pPr marL="2971800" indent="-228600" defTabSz="4073525" eaLnBrk="0" fontAlgn="base" hangingPunct="0">
              <a:spcBef>
                <a:spcPct val="0"/>
              </a:spcBef>
              <a:spcAft>
                <a:spcPct val="0"/>
              </a:spcAft>
              <a:defRPr sz="8000">
                <a:solidFill>
                  <a:schemeClr val="tx1"/>
                </a:solidFill>
                <a:latin typeface="Arial" panose="020B0604020202020204" pitchFamily="34" charset="0"/>
              </a:defRPr>
            </a:lvl7pPr>
            <a:lvl8pPr marL="3429000" indent="-228600" defTabSz="4073525" eaLnBrk="0" fontAlgn="base" hangingPunct="0">
              <a:spcBef>
                <a:spcPct val="0"/>
              </a:spcBef>
              <a:spcAft>
                <a:spcPct val="0"/>
              </a:spcAft>
              <a:defRPr sz="8000">
                <a:solidFill>
                  <a:schemeClr val="tx1"/>
                </a:solidFill>
                <a:latin typeface="Arial" panose="020B0604020202020204" pitchFamily="34" charset="0"/>
              </a:defRPr>
            </a:lvl8pPr>
            <a:lvl9pPr marL="3886200" indent="-228600" defTabSz="4073525" eaLnBrk="0" fontAlgn="base" hangingPunct="0">
              <a:spcBef>
                <a:spcPct val="0"/>
              </a:spcBef>
              <a:spcAft>
                <a:spcPct val="0"/>
              </a:spcAft>
              <a:defRPr sz="8000">
                <a:solidFill>
                  <a:schemeClr val="tx1"/>
                </a:solidFill>
                <a:latin typeface="Arial" panose="020B0604020202020204" pitchFamily="34" charset="0"/>
              </a:defRPr>
            </a:lvl9pPr>
          </a:lstStyle>
          <a:p>
            <a:pPr algn="just" eaLnBrk="1" hangingPunct="1">
              <a:spcBef>
                <a:spcPct val="50000"/>
              </a:spcBef>
            </a:pPr>
            <a:r>
              <a:rPr lang="en-US" altLang="en-US" sz="1800" dirty="0">
                <a:latin typeface="Calibri" panose="020F0502020204030204" pitchFamily="34" charset="0"/>
              </a:rPr>
              <a:t>Okuma &amp; </a:t>
            </a:r>
            <a:r>
              <a:rPr lang="en-US" altLang="en-US" sz="1800" dirty="0" err="1">
                <a:latin typeface="Calibri" panose="020F0502020204030204" pitchFamily="34" charset="0"/>
              </a:rPr>
              <a:t>Isiorhovoja</a:t>
            </a:r>
            <a:r>
              <a:rPr lang="en-US" altLang="en-US" sz="1800" dirty="0">
                <a:latin typeface="Calibri" panose="020F0502020204030204" pitchFamily="34" charset="0"/>
              </a:rPr>
              <a:t>, 2017. Farmers’ Perception and Willingness to Pay for Organic Fertilizer in Delta State, Nigeria. journal of Agriculture and Food Environment/Vol. 4(1): 9-20, 2017http://www.jafedelsu.com</a:t>
            </a:r>
          </a:p>
        </p:txBody>
      </p:sp>
    </p:spTree>
  </p:cSld>
  <p:clrMapOvr>
    <a:masterClrMapping/>
  </p:clrMapOvr>
</p:sld>
</file>

<file path=ppt/theme/theme1.xml><?xml version="1.0" encoding="utf-8"?>
<a:theme xmlns:a="http://schemas.openxmlformats.org/drawingml/2006/main" name="Monash CivEng Poster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3345</TotalTime>
  <Words>930</Words>
  <Application>Microsoft Office PowerPoint</Application>
  <PresentationFormat>Custom</PresentationFormat>
  <Paragraphs>223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Monash CivEng Poster Template</vt:lpstr>
      <vt:lpstr>PowerPoint Presentation</vt:lpstr>
    </vt:vector>
  </TitlesOfParts>
  <Manager>Sandy Peischl</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A0 Portrait</dc:title>
  <dc:creator>Sandy Peischl</dc:creator>
  <cp:lastModifiedBy>Cinnamon Lab</cp:lastModifiedBy>
  <cp:revision>94</cp:revision>
  <dcterms:created xsi:type="dcterms:W3CDTF">2011-09-19T01:48:05Z</dcterms:created>
  <dcterms:modified xsi:type="dcterms:W3CDTF">2023-03-14T02:58:51Z</dcterms:modified>
</cp:coreProperties>
</file>