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drawings/drawing22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drawings/drawing2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drawings/drawing24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drawings/drawing25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drawings/drawing26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drawings/drawing2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4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5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6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8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9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20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21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22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23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24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25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26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27.xml"/><Relationship Id="rId4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C:\Users\NISHADI\Desktop\New%20final%20analyse%20data\Graphs%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C:\Users\NISHADI\Desktop\New%20final%20analyse%20data\Graph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156622791298844"/>
          <c:y val="3.9068039571976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8722557035026"/>
          <c:y val="0.15037391479911166"/>
          <c:w val="0.8315032426743969"/>
          <c:h val="0.59997092671108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FPD!$A$15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FPD!$B$14:$E$14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FPD!$B$15:$E$15</c:f>
              <c:numCache>
                <c:formatCode>General</c:formatCode>
                <c:ptCount val="4"/>
                <c:pt idx="0">
                  <c:v>29</c:v>
                </c:pt>
                <c:pt idx="1">
                  <c:v>15</c:v>
                </c:pt>
                <c:pt idx="2">
                  <c:v>28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FPD!$A$16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FPD!$B$14:$E$14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FPD!$B$16:$E$16</c:f>
              <c:numCache>
                <c:formatCode>General</c:formatCode>
                <c:ptCount val="4"/>
                <c:pt idx="0">
                  <c:v>55</c:v>
                </c:pt>
                <c:pt idx="1">
                  <c:v>14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278760"/>
        <c:axId val="225277976"/>
      </c:barChart>
      <c:catAx>
        <c:axId val="225278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47262719613422982"/>
              <c:y val="0.85504017767009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77976"/>
        <c:crosses val="autoZero"/>
        <c:auto val="1"/>
        <c:lblAlgn val="ctr"/>
        <c:lblOffset val="100"/>
        <c:noMultiLvlLbl val="0"/>
      </c:catAx>
      <c:valAx>
        <c:axId val="22527797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787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876526990471927"/>
          <c:y val="1.4888035402292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07682765037302"/>
          <c:y val="0.19963724304715841"/>
          <c:w val="0.79080639742242298"/>
          <c:h val="0.45822103272033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'Gait score'!$A$10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'Gait score'!$B$9:$E$9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score'!$B$10:$E$10</c:f>
              <c:numCache>
                <c:formatCode>General</c:formatCode>
                <c:ptCount val="4"/>
                <c:pt idx="0">
                  <c:v>74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'Gait score'!$A$11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'Gait score'!$B$9:$E$9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score'!$B$11:$E$11</c:f>
              <c:numCache>
                <c:formatCode>General</c:formatCode>
                <c:ptCount val="4"/>
                <c:pt idx="0">
                  <c:v>80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93160"/>
        <c:axId val="227294728"/>
      </c:barChart>
      <c:catAx>
        <c:axId val="227293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4728"/>
        <c:crosses val="autoZero"/>
        <c:auto val="1"/>
        <c:lblAlgn val="ctr"/>
        <c:lblOffset val="100"/>
        <c:noMultiLvlLbl val="0"/>
      </c:catAx>
      <c:valAx>
        <c:axId val="227294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0116703136396793E-2"/>
              <c:y val="0.18782438842898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3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2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091308673612727"/>
          <c:y val="8.1759563997393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50565134553808"/>
          <c:y val="0.20746005933114756"/>
          <c:w val="0.83431277177562913"/>
          <c:h val="0.59478061821254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'Gait score'!$A$16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'Gait score'!$B$15:$E$15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score'!$B$16:$E$16</c:f>
              <c:numCache>
                <c:formatCode>General</c:formatCode>
                <c:ptCount val="4"/>
                <c:pt idx="0">
                  <c:v>58</c:v>
                </c:pt>
                <c:pt idx="1">
                  <c:v>17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'Gait score'!$A$17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'Gait score'!$B$15:$E$15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score'!$B$17:$E$17</c:f>
              <c:numCache>
                <c:formatCode>General</c:formatCode>
                <c:ptCount val="4"/>
                <c:pt idx="0">
                  <c:v>75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89240"/>
        <c:axId val="227290808"/>
      </c:barChart>
      <c:catAx>
        <c:axId val="227289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49018427424248534"/>
              <c:y val="0.85883389407864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0808"/>
        <c:crosses val="autoZero"/>
        <c:auto val="1"/>
        <c:lblAlgn val="ctr"/>
        <c:lblOffset val="100"/>
        <c:noMultiLvlLbl val="0"/>
      </c:catAx>
      <c:valAx>
        <c:axId val="22729080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1166984639808384E-2"/>
              <c:y val="0.20882969866007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892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2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618509393109233"/>
          <c:y val="3.5760394381917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4703441437584"/>
          <c:y val="0.23341770466560438"/>
          <c:w val="0.84790990823037971"/>
          <c:h val="0.561599032117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'Gait score'!$A$22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'Gait score'!$B$21:$E$21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score'!$B$22:$E$22</c:f>
              <c:numCache>
                <c:formatCode>General</c:formatCode>
                <c:ptCount val="4"/>
                <c:pt idx="0">
                  <c:v>44</c:v>
                </c:pt>
                <c:pt idx="1">
                  <c:v>22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'Gait score'!$A$23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'Gait score'!$B$21:$E$21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score'!$B$23:$E$23</c:f>
              <c:numCache>
                <c:formatCode>General</c:formatCode>
                <c:ptCount val="4"/>
                <c:pt idx="0">
                  <c:v>61</c:v>
                </c:pt>
                <c:pt idx="1">
                  <c:v>16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95120"/>
        <c:axId val="227295512"/>
      </c:barChart>
      <c:catAx>
        <c:axId val="227295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5512"/>
        <c:crosses val="autoZero"/>
        <c:auto val="1"/>
        <c:lblAlgn val="ctr"/>
        <c:lblOffset val="100"/>
        <c:noMultiLvlLbl val="0"/>
      </c:catAx>
      <c:valAx>
        <c:axId val="22729551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4283353939415046E-2"/>
              <c:y val="0.30509715727945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51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5620982165379698"/>
          <c:y val="4.5079581434311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59353020412098"/>
          <c:y val="0.23078787878787879"/>
          <c:w val="0.86006536779034004"/>
          <c:h val="0.44726517205965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cleanliness '!$A$3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cleanliness 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'!$B$3:$M$3</c:f>
              <c:numCache>
                <c:formatCode>General</c:formatCode>
                <c:ptCount val="12"/>
                <c:pt idx="0">
                  <c:v>79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'Plumage cleanliness '!$A$4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cleanliness 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'!$B$4:$M$4</c:f>
              <c:numCache>
                <c:formatCode>General</c:formatCode>
                <c:ptCount val="12"/>
                <c:pt idx="0">
                  <c:v>80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88456"/>
        <c:axId val="227291200"/>
      </c:barChart>
      <c:catAx>
        <c:axId val="227288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0604003072508796"/>
              <c:y val="0.79231288621329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1200"/>
        <c:crosses val="autoZero"/>
        <c:auto val="1"/>
        <c:lblAlgn val="ctr"/>
        <c:lblOffset val="100"/>
        <c:noMultiLvlLbl val="0"/>
      </c:catAx>
      <c:valAx>
        <c:axId val="227291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8922504421527741E-3"/>
              <c:y val="0.20103679093328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88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079926961680466"/>
          <c:y val="4.7176276944804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60958530125491"/>
          <c:y val="0.23427293890232129"/>
          <c:w val="0.87224432502322968"/>
          <c:h val="0.44986705595895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cleanliness '!$A$9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cleanliness '!$B$8:$M$8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'!$B$9:$M$9</c:f>
              <c:numCache>
                <c:formatCode>General</c:formatCode>
                <c:ptCount val="12"/>
                <c:pt idx="0">
                  <c:v>63</c:v>
                </c:pt>
                <c:pt idx="1">
                  <c:v>14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'Plumage cleanliness '!$A$10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cleanliness '!$B$8:$M$8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'!$B$10:$M$10</c:f>
              <c:numCache>
                <c:formatCode>General</c:formatCode>
                <c:ptCount val="12"/>
                <c:pt idx="0">
                  <c:v>73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1716008"/>
        <c:axId val="241720320"/>
      </c:barChart>
      <c:catAx>
        <c:axId val="241716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20320"/>
        <c:crosses val="autoZero"/>
        <c:auto val="1"/>
        <c:lblAlgn val="ctr"/>
        <c:lblOffset val="100"/>
        <c:noMultiLvlLbl val="0"/>
      </c:catAx>
      <c:valAx>
        <c:axId val="24172032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8033528038834866E-2"/>
              <c:y val="0.24324274126115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60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5710042793461803"/>
          <c:y val="3.7036877586763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95775056215553"/>
          <c:y val="0.22400389081910718"/>
          <c:w val="0.83766746765476574"/>
          <c:h val="0.43682898242764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cleanliness '!$A$15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cleanliness '!$B$14:$M$14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'!$B$15:$M$15</c:f>
              <c:numCache>
                <c:formatCode>General</c:formatCode>
                <c:ptCount val="12"/>
                <c:pt idx="0">
                  <c:v>26</c:v>
                </c:pt>
                <c:pt idx="1">
                  <c:v>15</c:v>
                </c:pt>
                <c:pt idx="2">
                  <c:v>19</c:v>
                </c:pt>
                <c:pt idx="3">
                  <c:v>14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'Plumage cleanliness '!$A$16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cleanliness '!$B$14:$M$14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'!$B$16:$M$16</c:f>
              <c:numCache>
                <c:formatCode>General</c:formatCode>
                <c:ptCount val="12"/>
                <c:pt idx="0">
                  <c:v>50</c:v>
                </c:pt>
                <c:pt idx="1">
                  <c:v>18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1713264"/>
        <c:axId val="241718360"/>
      </c:barChart>
      <c:catAx>
        <c:axId val="241713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8360"/>
        <c:crosses val="autoZero"/>
        <c:auto val="1"/>
        <c:lblAlgn val="ctr"/>
        <c:lblOffset val="100"/>
        <c:noMultiLvlLbl val="0"/>
      </c:catAx>
      <c:valAx>
        <c:axId val="24171836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1765262206764315E-2"/>
              <c:y val="0.16435788438798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3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3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51926430493633"/>
          <c:y val="0.22302845668642701"/>
          <c:w val="0.83568376385755017"/>
          <c:h val="0.42113573457935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cleanliness '!$A$21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cleanliness '!$B$20:$M$20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'!$B$21:$M$21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11</c:v>
                </c:pt>
                <c:pt idx="6">
                  <c:v>17</c:v>
                </c:pt>
                <c:pt idx="7">
                  <c:v>10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</c:ser>
        <c:ser>
          <c:idx val="1"/>
          <c:order val="1"/>
          <c:tx>
            <c:strRef>
              <c:f>'Plumage cleanliness '!$A$22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cleanliness '!$B$20:$M$20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'Plumage cleanliness '!$B$22:$M$22</c:f>
              <c:numCache>
                <c:formatCode>General</c:formatCode>
                <c:ptCount val="12"/>
                <c:pt idx="0">
                  <c:v>13</c:v>
                </c:pt>
                <c:pt idx="1">
                  <c:v>19</c:v>
                </c:pt>
                <c:pt idx="2">
                  <c:v>25</c:v>
                </c:pt>
                <c:pt idx="3">
                  <c:v>9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1713656"/>
        <c:axId val="241717968"/>
      </c:barChart>
      <c:catAx>
        <c:axId val="241713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0094055451070385"/>
              <c:y val="0.730351006195418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7968"/>
        <c:crosses val="autoZero"/>
        <c:auto val="1"/>
        <c:lblAlgn val="ctr"/>
        <c:lblOffset val="100"/>
        <c:noMultiLvlLbl val="0"/>
      </c:catAx>
      <c:valAx>
        <c:axId val="24171796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102517596502184E-2"/>
              <c:y val="0.19003599544445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36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790425605520461"/>
          <c:y val="3.2062664317217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46741007326217"/>
          <c:y val="0.19383516921178995"/>
          <c:w val="0.81139239059260282"/>
          <c:h val="0.45696440199010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 - Abdomen'!$A$4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 - Abdomen'!$B$3:$D$3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Abdomen'!$B$4:$D$4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'Plumage clean - Abdomen'!$A$5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 - Abdomen'!$B$3:$D$3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Abdomen'!$B$5:$D$5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1714048"/>
        <c:axId val="241714440"/>
      </c:barChart>
      <c:catAx>
        <c:axId val="24171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1497568108029323"/>
              <c:y val="0.74461324006883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4440"/>
        <c:crosses val="autoZero"/>
        <c:auto val="1"/>
        <c:lblAlgn val="ctr"/>
        <c:lblOffset val="100"/>
        <c:noMultiLvlLbl val="0"/>
      </c:catAx>
      <c:valAx>
        <c:axId val="241714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8892525588552156E-2"/>
              <c:y val="0.22594097906730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4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106827980605478"/>
          <c:y val="4.4419380009931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59245503629877"/>
          <c:y val="0.29309309309309306"/>
          <c:w val="0.80026734562956614"/>
          <c:h val="0.44152089096970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 - Abdomen'!$A$9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 - Abdomen'!$B$8:$D$8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Abdomen'!$B$9:$D$9</c:f>
              <c:numCache>
                <c:formatCode>General</c:formatCode>
                <c:ptCount val="3"/>
                <c:pt idx="0">
                  <c:v>78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'Plumage clean - Abdomen'!$A$10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 - Abdomen'!$B$8:$D$8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Abdomen'!$B$10:$D$10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1716400"/>
        <c:axId val="241715224"/>
      </c:barChart>
      <c:catAx>
        <c:axId val="241716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1415674333889061"/>
              <c:y val="0.81156085219077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5224"/>
        <c:crosses val="autoZero"/>
        <c:auto val="1"/>
        <c:lblAlgn val="ctr"/>
        <c:lblOffset val="100"/>
        <c:noMultiLvlLbl val="0"/>
      </c:catAx>
      <c:valAx>
        <c:axId val="241715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9125553738202689E-2"/>
              <c:y val="0.31210151095977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64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887742957403159"/>
          <c:y val="4.0112249296276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3987937943437"/>
          <c:y val="0.21193967172035663"/>
          <c:w val="0.81546114226842203"/>
          <c:h val="0.485726987092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 - Abdomen'!$A$14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 - Abdomen'!$B$13:$D$13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Abdomen'!$B$14:$D$14</c:f>
              <c:numCache>
                <c:formatCode>General</c:formatCode>
                <c:ptCount val="3"/>
                <c:pt idx="0">
                  <c:v>65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'Plumage clean - Abdomen'!$A$15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 - Abdomen'!$B$13:$D$13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Abdomen'!$B$15:$D$15</c:f>
              <c:numCache>
                <c:formatCode>General</c:formatCode>
                <c:ptCount val="3"/>
                <c:pt idx="0">
                  <c:v>73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1716792"/>
        <c:axId val="241717184"/>
      </c:barChart>
      <c:catAx>
        <c:axId val="241716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7184"/>
        <c:crosses val="autoZero"/>
        <c:auto val="1"/>
        <c:lblAlgn val="ctr"/>
        <c:lblOffset val="100"/>
        <c:noMultiLvlLbl val="0"/>
      </c:catAx>
      <c:valAx>
        <c:axId val="24171718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8281524819096068E-2"/>
              <c:y val="0.25769279811065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67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6823405180085859"/>
          <c:y val="2.1150338266872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41047906488741"/>
          <c:y val="0.15895950147037169"/>
          <c:w val="0.82031921425372989"/>
          <c:h val="0.56422831130772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FPD!$A$3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FPD!$B$2:$E$2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FPD!$B$3:$E$3</c:f>
              <c:numCache>
                <c:formatCode>General</c:formatCode>
                <c:ptCount val="4"/>
                <c:pt idx="0">
                  <c:v>64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FPD!$A$4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FPD!$B$2:$E$2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FPD!$B$4:$E$4</c:f>
              <c:numCache>
                <c:formatCode>General</c:formatCode>
                <c:ptCount val="4"/>
                <c:pt idx="0">
                  <c:v>77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279152"/>
        <c:axId val="225276016"/>
      </c:barChart>
      <c:catAx>
        <c:axId val="22527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49811137267694966"/>
              <c:y val="0.79617192352780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76016"/>
        <c:crosses val="autoZero"/>
        <c:auto val="1"/>
        <c:lblAlgn val="ctr"/>
        <c:lblOffset val="100"/>
        <c:noMultiLvlLbl val="0"/>
      </c:catAx>
      <c:valAx>
        <c:axId val="225276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449589739318217E-2"/>
              <c:y val="0.25588252772963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791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940467709526465"/>
          <c:y val="3.6578418315844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18250574456047"/>
          <c:y val="0.20149603167960636"/>
          <c:w val="0.81277049195651563"/>
          <c:h val="0.4637707254993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'Plumage clean - Abdomen'!$A$19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'Plumage clean - Abdomen'!$B$18:$D$18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Abdomen'!$B$19:$D$19</c:f>
              <c:numCache>
                <c:formatCode>General</c:formatCode>
                <c:ptCount val="3"/>
                <c:pt idx="0">
                  <c:v>31</c:v>
                </c:pt>
                <c:pt idx="1">
                  <c:v>35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'Plumage clean - Abdomen'!$A$20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'Plumage clean - Abdomen'!$B$18:$D$18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'Plumage clean - Abdomen'!$B$20:$D$20</c:f>
              <c:numCache>
                <c:formatCode>General</c:formatCode>
                <c:ptCount val="3"/>
                <c:pt idx="0">
                  <c:v>47</c:v>
                </c:pt>
                <c:pt idx="1">
                  <c:v>22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1719144"/>
        <c:axId val="241719536"/>
      </c:barChart>
      <c:catAx>
        <c:axId val="241719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9536"/>
        <c:crosses val="autoZero"/>
        <c:auto val="1"/>
        <c:lblAlgn val="ctr"/>
        <c:lblOffset val="100"/>
        <c:noMultiLvlLbl val="0"/>
      </c:catAx>
      <c:valAx>
        <c:axId val="2417195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19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duration to stay standing in water </a:t>
            </a:r>
          </a:p>
        </c:rich>
      </c:tx>
      <c:layout>
        <c:manualLayout>
          <c:xMode val="edge"/>
          <c:yMode val="edge"/>
          <c:x val="0.29501620633676051"/>
          <c:y val="5.3105888311291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52297291322501"/>
          <c:y val="0.16235182503950235"/>
          <c:w val="0.65022602364045312"/>
          <c:h val="0.60982500063705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'Latency to lie test'!$B$1</c:f>
              <c:strCache>
                <c:ptCount val="1"/>
                <c:pt idx="0">
                  <c:v>Control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'Latency to lie test'!$B$6</c:f>
                <c:numCache>
                  <c:formatCode>General</c:formatCode>
                  <c:ptCount val="1"/>
                  <c:pt idx="0">
                    <c:v>10.59</c:v>
                  </c:pt>
                </c:numCache>
              </c:numRef>
            </c:plus>
            <c:minus>
              <c:numRef>
                <c:f>'Latency to lie test'!$B$6</c:f>
                <c:numCache>
                  <c:formatCode>General</c:formatCode>
                  <c:ptCount val="1"/>
                  <c:pt idx="0">
                    <c:v>10.59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'Latency to lie test'!$A$2</c:f>
              <c:strCache>
                <c:ptCount val="1"/>
                <c:pt idx="0">
                  <c:v>35  day</c:v>
                </c:pt>
              </c:strCache>
            </c:strRef>
          </c:cat>
          <c:val>
            <c:numRef>
              <c:f>'Latency to lie test'!$B$2</c:f>
              <c:numCache>
                <c:formatCode>General</c:formatCode>
                <c:ptCount val="1"/>
                <c:pt idx="0">
                  <c:v>204.66</c:v>
                </c:pt>
              </c:numCache>
            </c:numRef>
          </c:val>
        </c:ser>
        <c:ser>
          <c:idx val="1"/>
          <c:order val="1"/>
          <c:tx>
            <c:strRef>
              <c:f>'Latency to lie test'!$C$1</c:f>
              <c:strCache>
                <c:ptCount val="1"/>
                <c:pt idx="0">
                  <c:v>Treatment 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'Latency to lie test'!$C$6</c:f>
                <c:numCache>
                  <c:formatCode>General</c:formatCode>
                  <c:ptCount val="1"/>
                  <c:pt idx="0">
                    <c:v>10.28</c:v>
                  </c:pt>
                </c:numCache>
              </c:numRef>
            </c:plus>
            <c:minus>
              <c:numRef>
                <c:f>'Latency to lie test'!$C$6</c:f>
                <c:numCache>
                  <c:formatCode>General</c:formatCode>
                  <c:ptCount val="1"/>
                  <c:pt idx="0">
                    <c:v>10.28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'Latency to lie test'!$A$2</c:f>
              <c:strCache>
                <c:ptCount val="1"/>
                <c:pt idx="0">
                  <c:v>35  day</c:v>
                </c:pt>
              </c:strCache>
            </c:strRef>
          </c:cat>
          <c:val>
            <c:numRef>
              <c:f>'Latency to lie test'!$C$2</c:f>
              <c:numCache>
                <c:formatCode>General</c:formatCode>
                <c:ptCount val="1"/>
                <c:pt idx="0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9"/>
        <c:axId val="242117472"/>
        <c:axId val="242111200"/>
      </c:barChart>
      <c:catAx>
        <c:axId val="24211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Birds'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age (Days)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1200"/>
        <c:crosses val="autoZero"/>
        <c:auto val="1"/>
        <c:lblAlgn val="ctr"/>
        <c:lblOffset val="100"/>
        <c:noMultiLvlLbl val="0"/>
      </c:catAx>
      <c:valAx>
        <c:axId val="242111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duration (Seconds)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8089437628150618E-2"/>
              <c:y val="0.213159671788599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194026018486815"/>
          <c:y val="0.90942397370231642"/>
          <c:w val="0.32396899721335676"/>
          <c:h val="6.3703399332365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en-US" sz="1300" b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leg deformities </a:t>
            </a:r>
            <a:endParaRPr lang="en-US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474406326483135"/>
          <c:y val="3.1829893031509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03836058954169"/>
          <c:y val="0.20277777777777778"/>
          <c:w val="0.8310835857056329"/>
          <c:h val="0.56253376568416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'Leg deformities '!$C$15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'Leg deformities '!$B$16:$B$17</c:f>
              <c:strCache>
                <c:ptCount val="2"/>
                <c:pt idx="0">
                  <c:v>Control </c:v>
                </c:pt>
                <c:pt idx="1">
                  <c:v>Treatment</c:v>
                </c:pt>
              </c:strCache>
            </c:strRef>
          </c:cat>
          <c:val>
            <c:numRef>
              <c:f>'Leg deformities '!$C$16:$C$17</c:f>
              <c:numCache>
                <c:formatCode>General</c:formatCode>
                <c:ptCount val="2"/>
                <c:pt idx="0">
                  <c:v>11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'Leg deformities '!$D$15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'Leg deformities '!$B$16:$B$17</c:f>
              <c:strCache>
                <c:ptCount val="2"/>
                <c:pt idx="0">
                  <c:v>Control </c:v>
                </c:pt>
                <c:pt idx="1">
                  <c:v>Treatment</c:v>
                </c:pt>
              </c:strCache>
            </c:strRef>
          </c:cat>
          <c:val>
            <c:numRef>
              <c:f>'Leg deformities '!$D$16:$D$17</c:f>
              <c:numCache>
                <c:formatCode>General</c:formatCode>
                <c:ptCount val="2"/>
                <c:pt idx="0">
                  <c:v>229</c:v>
                </c:pt>
                <c:pt idx="1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9"/>
        <c:axId val="242117080"/>
        <c:axId val="242117864"/>
      </c:barChart>
      <c:catAx>
        <c:axId val="24211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of birds' age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46964682604505"/>
              <c:y val="0.829644244751687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7864"/>
        <c:crosses val="autoZero"/>
        <c:auto val="0"/>
        <c:lblAlgn val="ctr"/>
        <c:lblOffset val="100"/>
        <c:noMultiLvlLbl val="0"/>
      </c:catAx>
      <c:valAx>
        <c:axId val="242117864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529093478699778E-2"/>
              <c:y val="0.274740542753256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33207247763446"/>
          <c:y val="0.89265005162959032"/>
          <c:w val="0.30206121267022079"/>
          <c:h val="7.3722665400769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226479410496095"/>
          <c:y val="3.479459017487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31483716727845"/>
          <c:y val="8.2393858071801357E-2"/>
          <c:w val="0.8392826556578491"/>
          <c:h val="0.52825751540857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'Litter quality'!$A$3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'Litter quality'!$B$2:$R$2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quality'!$B$3:$R$3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'Litter quality'!$A$4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'Litter quality'!$B$2:$R$2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quality'!$B$4:$R$4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2115120"/>
        <c:axId val="242113552"/>
      </c:barChart>
      <c:catAx>
        <c:axId val="242115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2637046152458922"/>
              <c:y val="0.6933721192865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3552"/>
        <c:crosses val="autoZero"/>
        <c:auto val="1"/>
        <c:lblAlgn val="ctr"/>
        <c:lblOffset val="100"/>
        <c:noMultiLvlLbl val="0"/>
      </c:catAx>
      <c:valAx>
        <c:axId val="24211355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7596722312780074E-2"/>
              <c:y val="0.102379497448315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5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6310992705827625"/>
          <c:y val="0.12306239082084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98230141708924"/>
          <c:y val="0.23391928770213549"/>
          <c:w val="0.86901665631075742"/>
          <c:h val="0.57954896010740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'Litter quality'!$A$8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'Litter quality'!$B$7:$R$7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quality'!$B$8:$R$8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'Litter quality'!$A$9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'Litter quality'!$B$7:$R$7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quality'!$B$9:$R$9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2111984"/>
        <c:axId val="242112768"/>
      </c:barChart>
      <c:catAx>
        <c:axId val="242111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2768"/>
        <c:crosses val="autoZero"/>
        <c:auto val="1"/>
        <c:lblAlgn val="ctr"/>
        <c:lblOffset val="100"/>
        <c:noMultiLvlLbl val="0"/>
      </c:catAx>
      <c:valAx>
        <c:axId val="242112768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5455492974684812E-2"/>
              <c:y val="0.330975600360968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19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721820383119453"/>
          <c:y val="5.6582356321983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15125771528019"/>
          <c:y val="0.20491014391405005"/>
          <c:w val="0.86936970821527393"/>
          <c:h val="0.5916996605065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'Litter quality'!$A$13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'Litter quality'!$B$12:$R$12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quality'!$B$13:$R$13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'Litter quality'!$A$14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'Litter quality'!$B$12:$R$12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quality'!$B$14:$R$14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110808"/>
        <c:axId val="242113944"/>
      </c:barChart>
      <c:catAx>
        <c:axId val="242110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3944"/>
        <c:crosses val="autoZero"/>
        <c:auto val="1"/>
        <c:lblAlgn val="ctr"/>
        <c:lblOffset val="100"/>
        <c:noMultiLvlLbl val="0"/>
      </c:catAx>
      <c:valAx>
        <c:axId val="242113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8813898176342912E-2"/>
              <c:y val="0.2664285629667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08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5756638935651139"/>
          <c:y val="2.4808458837980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3561087031098"/>
          <c:y val="0.17806971307161598"/>
          <c:w val="0.84084261085842593"/>
          <c:h val="0.52876625450548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'Litter quality'!$A$18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'Litter quality'!$B$17:$R$17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quality'!$B$18:$R$18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'Litter quality'!$A$19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'Litter quality'!$B$17:$R$17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'Litter quality'!$B$19:$R$19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114336"/>
        <c:axId val="242114728"/>
      </c:barChart>
      <c:catAx>
        <c:axId val="24211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4728"/>
        <c:crosses val="autoZero"/>
        <c:auto val="1"/>
        <c:lblAlgn val="ctr"/>
        <c:lblOffset val="100"/>
        <c:noMultiLvlLbl val="0"/>
      </c:catAx>
      <c:valAx>
        <c:axId val="242114728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0699579767607135E-2"/>
              <c:y val="0.21986543094654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1143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98042081079686"/>
          <c:y val="0.11199587661813755"/>
          <c:w val="0.80334961216259626"/>
          <c:h val="0.6977485896373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'Body weight'!$B$8</c:f>
              <c:strCache>
                <c:ptCount val="1"/>
                <c:pt idx="0">
                  <c:v>Control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'Body weight'!$G$4:$G$6</c:f>
                <c:numCache>
                  <c:formatCode>General</c:formatCode>
                  <c:ptCount val="3"/>
                  <c:pt idx="0">
                    <c:v>9.4700000000000006</c:v>
                  </c:pt>
                  <c:pt idx="1">
                    <c:v>20.93</c:v>
                  </c:pt>
                  <c:pt idx="2">
                    <c:v>31.41</c:v>
                  </c:pt>
                </c:numCache>
              </c:numRef>
            </c:plus>
            <c:minus>
              <c:numRef>
                <c:f>'Body weight'!$G$4:$G$6</c:f>
                <c:numCache>
                  <c:formatCode>General</c:formatCode>
                  <c:ptCount val="3"/>
                  <c:pt idx="0">
                    <c:v>9.4700000000000006</c:v>
                  </c:pt>
                  <c:pt idx="1">
                    <c:v>20.93</c:v>
                  </c:pt>
                  <c:pt idx="2">
                    <c:v>31.41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'Body weight'!$A$3:$A$5</c:f>
              <c:strCache>
                <c:ptCount val="3"/>
                <c:pt idx="0">
                  <c:v>Week 2</c:v>
                </c:pt>
                <c:pt idx="1">
                  <c:v>Week 3</c:v>
                </c:pt>
                <c:pt idx="2">
                  <c:v>Week 4</c:v>
                </c:pt>
              </c:strCache>
            </c:strRef>
          </c:cat>
          <c:val>
            <c:numRef>
              <c:f>'Body weight'!$B$3:$B$5</c:f>
              <c:numCache>
                <c:formatCode>General</c:formatCode>
                <c:ptCount val="3"/>
                <c:pt idx="0">
                  <c:v>835.12</c:v>
                </c:pt>
                <c:pt idx="1">
                  <c:v>1356.43</c:v>
                </c:pt>
                <c:pt idx="2">
                  <c:v>1751.5</c:v>
                </c:pt>
              </c:numCache>
            </c:numRef>
          </c:val>
        </c:ser>
        <c:ser>
          <c:idx val="1"/>
          <c:order val="1"/>
          <c:tx>
            <c:strRef>
              <c:f>'Body weight'!$C$8</c:f>
              <c:strCache>
                <c:ptCount val="1"/>
                <c:pt idx="0">
                  <c:v>Treatment 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'Body weight'!$H$4:$H$6</c:f>
                <c:numCache>
                  <c:formatCode>General</c:formatCode>
                  <c:ptCount val="3"/>
                  <c:pt idx="0">
                    <c:v>14.02</c:v>
                  </c:pt>
                  <c:pt idx="1">
                    <c:v>13.24</c:v>
                  </c:pt>
                  <c:pt idx="2">
                    <c:v>18.43</c:v>
                  </c:pt>
                </c:numCache>
              </c:numRef>
            </c:plus>
            <c:minus>
              <c:numRef>
                <c:f>'Body weight'!$H$4:$H$6</c:f>
                <c:numCache>
                  <c:formatCode>General</c:formatCode>
                  <c:ptCount val="3"/>
                  <c:pt idx="0">
                    <c:v>14.02</c:v>
                  </c:pt>
                  <c:pt idx="1">
                    <c:v>13.24</c:v>
                  </c:pt>
                  <c:pt idx="2">
                    <c:v>18.43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'Body weight'!$A$3:$A$5</c:f>
              <c:strCache>
                <c:ptCount val="3"/>
                <c:pt idx="0">
                  <c:v>Week 2</c:v>
                </c:pt>
                <c:pt idx="1">
                  <c:v>Week 3</c:v>
                </c:pt>
                <c:pt idx="2">
                  <c:v>Week 4</c:v>
                </c:pt>
              </c:strCache>
            </c:strRef>
          </c:cat>
          <c:val>
            <c:numRef>
              <c:f>'Body weight'!$C$3:$C$5</c:f>
              <c:numCache>
                <c:formatCode>General</c:formatCode>
                <c:ptCount val="3"/>
                <c:pt idx="0">
                  <c:v>897.26</c:v>
                </c:pt>
                <c:pt idx="1">
                  <c:v>1460.81</c:v>
                </c:pt>
                <c:pt idx="2">
                  <c:v>1935.93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2115904"/>
        <c:axId val="242962776"/>
      </c:barChart>
      <c:catAx>
        <c:axId val="242115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Birds'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age (Weeks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962776"/>
        <c:crosses val="autoZero"/>
        <c:auto val="1"/>
        <c:lblAlgn val="ctr"/>
        <c:lblOffset val="100"/>
        <c:noMultiLvlLbl val="0"/>
      </c:catAx>
      <c:valAx>
        <c:axId val="242962776"/>
        <c:scaling>
          <c:orientation val="minMax"/>
          <c:max val="2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Body</a:t>
                </a:r>
                <a:r>
                  <a:rPr lang="en-US" sz="1200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weight (g)</a:t>
                </a:r>
                <a:endParaRPr lang="en-US" sz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346912768782948E-2"/>
              <c:y val="0.26130442729202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11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74808794062034"/>
          <c:y val="0.105733459716096"/>
          <c:w val="0.72609014195806165"/>
          <c:h val="0.69704926731789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'Body weight'!$B$8</c:f>
              <c:strCache>
                <c:ptCount val="1"/>
                <c:pt idx="0">
                  <c:v>Control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'Body weight'!$G$7</c:f>
                <c:numCache>
                  <c:formatCode>General</c:formatCode>
                  <c:ptCount val="1"/>
                  <c:pt idx="0">
                    <c:v>24.96</c:v>
                  </c:pt>
                </c:numCache>
              </c:numRef>
            </c:plus>
            <c:minus>
              <c:numRef>
                <c:f>'Body weight'!$G$7</c:f>
                <c:numCache>
                  <c:formatCode>General</c:formatCode>
                  <c:ptCount val="1"/>
                  <c:pt idx="0">
                    <c:v>24.96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'Body weight'!$A$9</c:f>
              <c:strCache>
                <c:ptCount val="1"/>
                <c:pt idx="0">
                  <c:v>38 day</c:v>
                </c:pt>
              </c:strCache>
            </c:strRef>
          </c:cat>
          <c:val>
            <c:numRef>
              <c:f>'Body weight'!$B$9</c:f>
              <c:numCache>
                <c:formatCode>General</c:formatCode>
                <c:ptCount val="1"/>
                <c:pt idx="0">
                  <c:v>2186.12</c:v>
                </c:pt>
              </c:numCache>
            </c:numRef>
          </c:val>
        </c:ser>
        <c:ser>
          <c:idx val="1"/>
          <c:order val="1"/>
          <c:tx>
            <c:strRef>
              <c:f>'Body weight'!$C$8</c:f>
              <c:strCache>
                <c:ptCount val="1"/>
                <c:pt idx="0">
                  <c:v>Treatment 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'Body weight'!$H$7</c:f>
                <c:numCache>
                  <c:formatCode>General</c:formatCode>
                  <c:ptCount val="1"/>
                  <c:pt idx="0">
                    <c:v>23.83</c:v>
                  </c:pt>
                </c:numCache>
              </c:numRef>
            </c:plus>
            <c:minus>
              <c:numRef>
                <c:f>'Body weight'!$H$7</c:f>
                <c:numCache>
                  <c:formatCode>General</c:formatCode>
                  <c:ptCount val="1"/>
                  <c:pt idx="0">
                    <c:v>23.83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'Body weight'!$A$9</c:f>
              <c:strCache>
                <c:ptCount val="1"/>
                <c:pt idx="0">
                  <c:v>38 day</c:v>
                </c:pt>
              </c:strCache>
            </c:strRef>
          </c:cat>
          <c:val>
            <c:numRef>
              <c:f>'Body weight'!$C$9</c:f>
              <c:numCache>
                <c:formatCode>General</c:formatCode>
                <c:ptCount val="1"/>
                <c:pt idx="0">
                  <c:v>2402.12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42961208"/>
        <c:axId val="242965520"/>
      </c:barChart>
      <c:catAx>
        <c:axId val="242961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Birds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age (Days)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51336663562216012"/>
              <c:y val="0.86700931596583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965520"/>
        <c:crosses val="autoZero"/>
        <c:auto val="1"/>
        <c:lblAlgn val="ctr"/>
        <c:lblOffset val="100"/>
        <c:noMultiLvlLbl val="0"/>
      </c:catAx>
      <c:valAx>
        <c:axId val="242965520"/>
        <c:scaling>
          <c:orientation val="minMax"/>
          <c:max val="26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Body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weight (g)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133921485620749"/>
              <c:y val="0.26027910295512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96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536289040343262"/>
          <c:y val="3.3087914711251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10734309218854"/>
          <c:y val="0.19243717059322168"/>
          <c:w val="0.81021329930599439"/>
          <c:h val="0.49024269783704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FPD!$A$9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</c:dPt>
          <c:cat>
            <c:numRef>
              <c:f>FPD!$B$8:$E$8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FPD!$B$9:$E$9</c:f>
              <c:numCache>
                <c:formatCode>General</c:formatCode>
                <c:ptCount val="4"/>
                <c:pt idx="0">
                  <c:v>39</c:v>
                </c:pt>
                <c:pt idx="1">
                  <c:v>17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FPD!$A$10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FPD!$B$8:$E$8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FPD!$B$10:$E$10</c:f>
              <c:numCache>
                <c:formatCode>General</c:formatCode>
                <c:ptCount val="4"/>
                <c:pt idx="0">
                  <c:v>62</c:v>
                </c:pt>
                <c:pt idx="1">
                  <c:v>11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279544"/>
        <c:axId val="225277192"/>
      </c:barChart>
      <c:catAx>
        <c:axId val="22527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049424736764172"/>
              <c:y val="0.73902906570338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77192"/>
        <c:crosses val="autoZero"/>
        <c:auto val="1"/>
        <c:lblAlgn val="ctr"/>
        <c:lblOffset val="100"/>
        <c:noMultiLvlLbl val="0"/>
      </c:catAx>
      <c:valAx>
        <c:axId val="2252771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2544355429256664E-2"/>
              <c:y val="0.24290475489348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79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117599131792246"/>
          <c:y val="5.6802188579677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0579888451445"/>
          <c:y val="0.19686030690865233"/>
          <c:w val="0.84594836778215221"/>
          <c:h val="0.53381420460255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FPD!$A$21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FPD!$B$20:$E$20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FPD!$B$21:$E$21</c:f>
              <c:numCache>
                <c:formatCode>General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24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FPD!$A$22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FPD!$B$20:$E$20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FPD!$B$22:$E$22</c:f>
              <c:numCache>
                <c:formatCode>General</c:formatCode>
                <c:ptCount val="4"/>
                <c:pt idx="0">
                  <c:v>44</c:v>
                </c:pt>
                <c:pt idx="1">
                  <c:v>14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280720"/>
        <c:axId val="225280328"/>
      </c:barChart>
      <c:catAx>
        <c:axId val="225280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0221315847507431"/>
              <c:y val="0.8093709473666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80328"/>
        <c:crosses val="autoZero"/>
        <c:auto val="1"/>
        <c:lblAlgn val="ctr"/>
        <c:lblOffset val="100"/>
        <c:noMultiLvlLbl val="0"/>
      </c:catAx>
      <c:valAx>
        <c:axId val="2252803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9288771961843183E-2"/>
              <c:y val="0.24864915482910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807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433948878904493"/>
          <c:y val="4.3391668327036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130446933379"/>
          <c:y val="0.20560600422120873"/>
          <c:w val="0.79396607691811594"/>
          <c:h val="0.54817210636306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'Hock burns'!$A$4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'Hock burns'!$B$3:$D$3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burns'!$B$4:$D$4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'Hock burns'!$A$5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'Hock burns'!$B$3:$D$3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burns'!$B$5:$D$5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277584"/>
        <c:axId val="225281504"/>
      </c:barChart>
      <c:catAx>
        <c:axId val="22527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12690844207494"/>
              <c:y val="0.84059230574593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81504"/>
        <c:crosses val="autoZero"/>
        <c:auto val="1"/>
        <c:lblAlgn val="ctr"/>
        <c:lblOffset val="100"/>
        <c:noMultiLvlLbl val="0"/>
      </c:catAx>
      <c:valAx>
        <c:axId val="225281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9291011888126928E-2"/>
              <c:y val="0.21423044624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775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661627170521266"/>
          <c:y val="2.2432712253282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34330157073008"/>
          <c:y val="0.18490741319222798"/>
          <c:w val="0.81323584824144701"/>
          <c:h val="0.57232019420822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'Hock burns'!$A$10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'Hock burns'!$B$9:$D$9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burns'!$B$10:$D$10</c:f>
              <c:numCache>
                <c:formatCode>General</c:formatCode>
                <c:ptCount val="3"/>
                <c:pt idx="0">
                  <c:v>73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'Hock burns'!$A$11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'Hock burns'!$B$9:$D$9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burns'!$B$11:$D$11</c:f>
              <c:numCache>
                <c:formatCode>General</c:formatCode>
                <c:ptCount val="3"/>
                <c:pt idx="0">
                  <c:v>79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282288"/>
        <c:axId val="225283072"/>
      </c:barChart>
      <c:catAx>
        <c:axId val="22528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48715213535732704"/>
              <c:y val="0.83541765728588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83072"/>
        <c:crosses val="autoZero"/>
        <c:auto val="1"/>
        <c:lblAlgn val="ctr"/>
        <c:lblOffset val="100"/>
        <c:noMultiLvlLbl val="0"/>
      </c:catAx>
      <c:valAx>
        <c:axId val="225283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5282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300" b="1" dirty="0" smtClean="0">
                <a:solidFill>
                  <a:schemeClr val="tx1"/>
                </a:solidFill>
              </a:rPr>
              <a:t>Week </a:t>
            </a:r>
            <a:r>
              <a:rPr lang="en-US" sz="1300" b="1" dirty="0">
                <a:solidFill>
                  <a:schemeClr val="tx1"/>
                </a:solidFill>
              </a:rPr>
              <a:t>3</a:t>
            </a:r>
          </a:p>
        </c:rich>
      </c:tx>
      <c:layout>
        <c:manualLayout>
          <c:xMode val="edge"/>
          <c:yMode val="edge"/>
          <c:x val="0.41904667351363684"/>
          <c:y val="2.7283850080441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1920194758264"/>
          <c:y val="0.17934986892649149"/>
          <c:w val="0.83325240594925631"/>
          <c:h val="0.60840501795014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'Hock burns'!$A$16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'Hock burns'!$B$15:$D$15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burns'!$B$16:$D$16</c:f>
              <c:numCache>
                <c:formatCode>General</c:formatCode>
                <c:ptCount val="3"/>
                <c:pt idx="0">
                  <c:v>57</c:v>
                </c:pt>
                <c:pt idx="1">
                  <c:v>23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'Hock burns'!$A$17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'Hock burns'!$B$15:$D$15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burns'!$B$17:$D$17</c:f>
              <c:numCache>
                <c:formatCode>General</c:formatCode>
                <c:ptCount val="3"/>
                <c:pt idx="0">
                  <c:v>74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6251296"/>
        <c:axId val="227291592"/>
      </c:barChart>
      <c:catAx>
        <c:axId val="186251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rgbClr val="000000"/>
                    </a:solidFill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48256213625470729"/>
              <c:y val="0.900131090233777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1592"/>
        <c:crosses val="autoZero"/>
        <c:auto val="1"/>
        <c:lblAlgn val="ctr"/>
        <c:lblOffset val="100"/>
        <c:noMultiLvlLbl val="0"/>
      </c:catAx>
      <c:valAx>
        <c:axId val="2272915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rgbClr val="000000"/>
                    </a:solidFill>
                  </a:rPr>
                  <a:t>Number of birds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2512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25465912247478"/>
          <c:y val="2.4967939118882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28372925616016"/>
          <c:y val="0.1815204678362573"/>
          <c:w val="0.81616083130269712"/>
          <c:h val="0.54162803333793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'Hock burns'!$A$22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'Hock burns'!$B$21:$D$21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burns'!$B$22:$D$22</c:f>
              <c:numCache>
                <c:formatCode>General</c:formatCode>
                <c:ptCount val="3"/>
                <c:pt idx="0">
                  <c:v>18</c:v>
                </c:pt>
                <c:pt idx="1">
                  <c:v>37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'Hock burns'!$A$23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'Hock burns'!$B$21:$D$21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'Hock burns'!$B$23:$D$23</c:f>
              <c:numCache>
                <c:formatCode>General</c:formatCode>
                <c:ptCount val="3"/>
                <c:pt idx="0">
                  <c:v>54</c:v>
                </c:pt>
                <c:pt idx="1">
                  <c:v>21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90024"/>
        <c:axId val="227289632"/>
      </c:barChart>
      <c:catAx>
        <c:axId val="227290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layout>
            <c:manualLayout>
              <c:xMode val="edge"/>
              <c:yMode val="edge"/>
              <c:x val="0.50553746604133953"/>
              <c:y val="0.82617204598336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89632"/>
        <c:crosses val="autoZero"/>
        <c:auto val="1"/>
        <c:lblAlgn val="ctr"/>
        <c:lblOffset val="100"/>
        <c:noMultiLvlLbl val="0"/>
      </c:catAx>
      <c:valAx>
        <c:axId val="22728963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7772058289601534E-2"/>
              <c:y val="0.23457007702290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0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49388283769533"/>
          <c:y val="2.6898408724423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05056325568358"/>
          <c:y val="0.22338687728292947"/>
          <c:w val="0.81266745712002009"/>
          <c:h val="0.48904018788546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'Gait score'!$A$4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'Gait score'!$B$3:$E$3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score'!$B$4:$E$4</c:f>
              <c:numCache>
                <c:formatCode>General</c:formatCode>
                <c:ptCount val="4"/>
                <c:pt idx="0">
                  <c:v>77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'Gait score'!$A$5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  <a:effectLst/>
          </c:spPr>
          <c:invertIfNegative val="0"/>
          <c:cat>
            <c:numRef>
              <c:f>'Gait score'!$B$3:$E$3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'Gait score'!$B$5:$E$5</c:f>
              <c:numCache>
                <c:formatCode>General</c:formatCode>
                <c:ptCount val="4"/>
                <c:pt idx="0">
                  <c:v>80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92768"/>
        <c:axId val="227294336"/>
      </c:barChart>
      <c:catAx>
        <c:axId val="227292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4336"/>
        <c:crosses val="autoZero"/>
        <c:auto val="1"/>
        <c:lblAlgn val="ctr"/>
        <c:lblOffset val="100"/>
        <c:noMultiLvlLbl val="0"/>
      </c:catAx>
      <c:valAx>
        <c:axId val="227294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birds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0555555555555555E-2"/>
              <c:y val="0.22710156022163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2927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0.75188</cdr:x>
      <cdr:y>0.20593</cdr:y>
    </cdr:from>
    <cdr:to>
      <cdr:x>1</cdr:x>
      <cdr:y>0.31923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770867" y="382489"/>
          <a:ext cx="914401" cy="210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0.69578</cdr:x>
      <cdr:y>0.12206</cdr:y>
    </cdr:from>
    <cdr:to>
      <cdr:x>0.94898</cdr:x>
      <cdr:y>0.24862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230573" y="349940"/>
          <a:ext cx="1175638" cy="362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= 0.013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0.74582</cdr:x>
      <cdr:y>0.14672</cdr:y>
    </cdr:from>
    <cdr:to>
      <cdr:x>1</cdr:x>
      <cdr:y>0.27338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570439" y="420341"/>
          <a:ext cx="1216828" cy="3628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0.74237</cdr:x>
      <cdr:y>0.12662</cdr:y>
    </cdr:from>
    <cdr:to>
      <cdr:x>0.98932</cdr:x>
      <cdr:y>0.24812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3623666" y="349974"/>
          <a:ext cx="1205423" cy="3358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0.002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0.78929</cdr:x>
      <cdr:y>0.19798</cdr:y>
    </cdr:from>
    <cdr:to>
      <cdr:x>0.98276</cdr:x>
      <cdr:y>0.29751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3148" y="501981"/>
          <a:ext cx="1089096" cy="252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0.317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0.77965</cdr:x>
      <cdr:y>0.20161</cdr:y>
    </cdr:from>
    <cdr:to>
      <cdr:x>1</cdr:x>
      <cdr:y>0.29254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1820" y="407055"/>
          <a:ext cx="882315" cy="1835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0.024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0.81237</cdr:x>
      <cdr:y>0.17032</cdr:y>
    </cdr:from>
    <cdr:to>
      <cdr:x>1</cdr:x>
      <cdr:y>0.27833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3929" y="435180"/>
          <a:ext cx="1079520" cy="275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0.73159</cdr:x>
      <cdr:y>0.18374</cdr:y>
    </cdr:from>
    <cdr:to>
      <cdr:x>0.92715</cdr:x>
      <cdr:y>0.30081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8601" y="478368"/>
          <a:ext cx="10795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0.78632</cdr:x>
      <cdr:y>0.17398</cdr:y>
    </cdr:from>
    <cdr:to>
      <cdr:x>0.99156</cdr:x>
      <cdr:y>0.3055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36635" y="334857"/>
          <a:ext cx="818702" cy="25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</a:p>
        <a:p xmlns:a="http://schemas.openxmlformats.org/drawingml/2006/main"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0.74491</cdr:x>
      <cdr:y>0.193</cdr:y>
    </cdr:from>
    <cdr:to>
      <cdr:x>0.97676</cdr:x>
      <cdr:y>0.3077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735915" y="569885"/>
          <a:ext cx="1162781" cy="338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1.000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0.68082</cdr:x>
      <cdr:y>0.25448</cdr:y>
    </cdr:from>
    <cdr:to>
      <cdr:x>0.96269</cdr:x>
      <cdr:y>0.3693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14463" y="717480"/>
          <a:ext cx="1413628" cy="323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= 0.156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0.77224</cdr:x>
      <cdr:y>0.1396</cdr:y>
    </cdr:from>
    <cdr:to>
      <cdr:x>0.97932</cdr:x>
      <cdr:y>0.23738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872982" y="402886"/>
          <a:ext cx="1038554" cy="282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0.067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0.72774</cdr:x>
      <cdr:y>0.23529</cdr:y>
    </cdr:from>
    <cdr:to>
      <cdr:x>0.88014</cdr:x>
      <cdr:y>0.31579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8334" y="643467"/>
          <a:ext cx="753533" cy="220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0.78896</cdr:x>
      <cdr:y>0.18833</cdr:y>
    </cdr:from>
    <cdr:to>
      <cdr:x>1</cdr:x>
      <cdr:y>0.28941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6302" y="555041"/>
          <a:ext cx="1023503" cy="297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= 0.025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0.69342</cdr:x>
      <cdr:y>0.18445</cdr:y>
    </cdr:from>
    <cdr:to>
      <cdr:x>0.87295</cdr:x>
      <cdr:y>0.25241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3170" y="772093"/>
          <a:ext cx="1300530" cy="2844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0.002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0.73601</cdr:x>
      <cdr:y>0.13685</cdr:y>
    </cdr:from>
    <cdr:to>
      <cdr:x>0.96292</cdr:x>
      <cdr:y>0.21046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6779" y="416264"/>
          <a:ext cx="1127382" cy="2238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1.000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0.69144</cdr:x>
      <cdr:y>0.26234</cdr:y>
    </cdr:from>
    <cdr:to>
      <cdr:x>0.92158</cdr:x>
      <cdr:y>0.33183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9665" y="796832"/>
          <a:ext cx="1148197" cy="211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0.022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0.74886</cdr:x>
      <cdr:y>0.15152</cdr:y>
    </cdr:from>
    <cdr:to>
      <cdr:x>0.99482</cdr:x>
      <cdr:y>0.22364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20618" y="460871"/>
          <a:ext cx="1222027" cy="2193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0.013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0.74792</cdr:x>
      <cdr:y>0.13808</cdr:y>
    </cdr:from>
    <cdr:to>
      <cdr:x>1</cdr:x>
      <cdr:y>0.2005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2869" y="424117"/>
          <a:ext cx="1251368" cy="1917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0.019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0.46337</cdr:x>
      <cdr:y>0.28473</cdr:y>
    </cdr:from>
    <cdr:to>
      <cdr:x>0.66226</cdr:x>
      <cdr:y>0.35648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943101" y="987281"/>
          <a:ext cx="833988" cy="24878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0.73083</cdr:x>
      <cdr:y>0.15414</cdr:y>
    </cdr:from>
    <cdr:to>
      <cdr:x>0.93288</cdr:x>
      <cdr:y>0.22589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3064668" y="534470"/>
          <a:ext cx="847268" cy="2487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0.20632</cdr:x>
      <cdr:y>0.43876</cdr:y>
    </cdr:from>
    <cdr:to>
      <cdr:x>0.4052</cdr:x>
      <cdr:y>0.51051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865188" y="1521390"/>
          <a:ext cx="833988" cy="24878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0.66713</cdr:x>
      <cdr:y>0.20222</cdr:y>
    </cdr:from>
    <cdr:to>
      <cdr:x>0.82386</cdr:x>
      <cdr:y>0.25778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65220" y="693420"/>
          <a:ext cx="86106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0.76558</cdr:x>
      <cdr:y>0.09187</cdr:y>
    </cdr:from>
    <cdr:to>
      <cdr:x>0.97991</cdr:x>
      <cdr:y>0.16076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0829" y="305388"/>
          <a:ext cx="949314" cy="22901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0.76363</cdr:x>
      <cdr:y>0.14829</cdr:y>
    </cdr:from>
    <cdr:to>
      <cdr:x>0.99687</cdr:x>
      <cdr:y>0.25492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774994" y="414953"/>
          <a:ext cx="1153016" cy="2983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0.68989</cdr:x>
      <cdr:y>0.19077</cdr:y>
    </cdr:from>
    <cdr:to>
      <cdr:x>0.95584</cdr:x>
      <cdr:y>0.33507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386964" y="484850"/>
          <a:ext cx="1305643" cy="366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0.72523</cdr:x>
      <cdr:y>0.14455</cdr:y>
    </cdr:from>
    <cdr:to>
      <cdr:x>0.96549</cdr:x>
      <cdr:y>0.25925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373546" y="354758"/>
          <a:ext cx="1117618" cy="281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 =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1.000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0.77763</cdr:x>
      <cdr:y>0.22954</cdr:y>
    </cdr:from>
    <cdr:to>
      <cdr:x>0.99547</cdr:x>
      <cdr:y>0.36748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491878" y="563344"/>
          <a:ext cx="978188" cy="33854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0.030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0.72884</cdr:x>
      <cdr:y>0.13976</cdr:y>
    </cdr:from>
    <cdr:to>
      <cdr:x>0.95209</cdr:x>
      <cdr:y>0.27669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3193424" y="351825"/>
          <a:ext cx="978170" cy="34470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0.030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0.74164</cdr:x>
      <cdr:y>0.16132</cdr:y>
    </cdr:from>
    <cdr:to>
      <cdr:x>1</cdr:x>
      <cdr:y>0.29299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217231" y="420145"/>
          <a:ext cx="1120764" cy="3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&lt; 0.001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0.73129</cdr:x>
      <cdr:y>0.16395</cdr:y>
    </cdr:from>
    <cdr:to>
      <cdr:x>0.93343</cdr:x>
      <cdr:y>0.26197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0840" y="472676"/>
          <a:ext cx="973217" cy="282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= </a:t>
          </a:r>
          <a:r>
            <a:rPr lang="en-US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0.081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Google Shape;51;p1"/>
          <p:cNvSpPr txBox="1">
            <a:spLocks/>
          </p:cNvSpPr>
          <p:nvPr/>
        </p:nvSpPr>
        <p:spPr>
          <a:xfrm>
            <a:off x="1624717" y="1393690"/>
            <a:ext cx="9282340" cy="201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Effect of Environmental Enrichments on Lameness and Other Welfare Indicators of Broiler Chickens.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1" name="Google Shape;53;p1"/>
          <p:cNvSpPr txBox="1">
            <a:spLocks/>
          </p:cNvSpPr>
          <p:nvPr/>
        </p:nvSpPr>
        <p:spPr>
          <a:xfrm>
            <a:off x="1411653" y="4362233"/>
            <a:ext cx="10310582" cy="213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kern="0" dirty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Wanigasekara  : Department of Livestock Production, Faculty of Agricultural Sciences, Sabaragamuwa University of Sri Lanka</a:t>
            </a:r>
          </a:p>
          <a:p>
            <a:pPr algn="l"/>
            <a:r>
              <a:rPr lang="en-US" sz="1400" kern="0" dirty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RMAS Bandara   : Department of Livestock Production, Faculty of Agricultural Sciences, Sabaragamuwa University of Si Lanka</a:t>
            </a:r>
            <a:endParaRPr lang="en-US" sz="1400" kern="0" baseline="30000" dirty="0" smtClean="0"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kern="0" dirty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TS Samarakone   : Department of Animal Science, Faculty of Agriculture, University of Peradeniya, Sri Lanka</a:t>
            </a:r>
            <a:endParaRPr lang="en-US" sz="1400" kern="0" baseline="30000" dirty="0" smtClean="0"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kern="0" dirty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 Senanayake  : JP Poultry Products (Pvt) Ltd, Walovitawatta, Badalgama, Sri Lanka</a:t>
            </a:r>
            <a:endParaRPr lang="en-US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4928" y="249937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Methodology…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5816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2" indent="0" algn="just">
              <a:lnSpc>
                <a:spcPct val="150000"/>
              </a:lnSpc>
              <a:buFont typeface="Arial"/>
              <a:buNone/>
            </a:pPr>
            <a:r>
              <a:rPr lang="en-US" sz="2400" b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location.</a:t>
            </a:r>
          </a:p>
          <a:p>
            <a:pPr marL="761962" lvl="1" indent="0" algn="just">
              <a:lnSpc>
                <a:spcPct val="150000"/>
              </a:lnSpc>
              <a:buFont typeface="Arial"/>
              <a:buNone/>
            </a:pPr>
            <a:r>
              <a:rPr 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was carried on JP poultry farm, closed house, Sinhagiriwatta, Elibichchiya, Kotadeniyawa.</a:t>
            </a:r>
          </a:p>
          <a:p>
            <a:pPr marL="152392" indent="0" algn="just">
              <a:lnSpc>
                <a:spcPct val="150000"/>
              </a:lnSpc>
              <a:buFont typeface="Arial"/>
              <a:buNone/>
            </a:pPr>
            <a:r>
              <a:rPr lang="en-US" sz="2133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: 26˚C - 24˚C (from day 10 – 42)</a:t>
            </a:r>
            <a:endParaRPr lang="en-US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14360" y="249937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Research Design…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8199" y="1211754"/>
            <a:ext cx="11011293" cy="49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Complete randomized design was used.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Data collected on 2 broiler batches from day 10 - 38.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In one batch included two replicates for control group and two replicates for treatment group each containing 60 birds.</a:t>
            </a:r>
          </a:p>
          <a:p>
            <a:pPr marL="152392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5239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5771" r="6745" b="8234"/>
          <a:stretch/>
        </p:blipFill>
        <p:spPr>
          <a:xfrm>
            <a:off x="1895787" y="3763405"/>
            <a:ext cx="4307050" cy="263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5789" r="13768" b="5068"/>
          <a:stretch/>
        </p:blipFill>
        <p:spPr>
          <a:xfrm>
            <a:off x="6096000" y="4128940"/>
            <a:ext cx="3629320" cy="2339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3224" y="6130035"/>
            <a:ext cx="3201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(With environmental enrichments)</a:t>
            </a:r>
            <a:endParaRPr lang="en-US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4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3091" y="223763"/>
            <a:ext cx="9652845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Environmental enrichments used in treatment group,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6" r="32543"/>
          <a:stretch/>
        </p:blipFill>
        <p:spPr>
          <a:xfrm>
            <a:off x="736410" y="1326933"/>
            <a:ext cx="1457728" cy="116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2" t="38806" r="34601" b="19108"/>
          <a:stretch/>
        </p:blipFill>
        <p:spPr>
          <a:xfrm>
            <a:off x="753313" y="3904461"/>
            <a:ext cx="1468265" cy="1154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3674" r="6383"/>
          <a:stretch/>
        </p:blipFill>
        <p:spPr>
          <a:xfrm>
            <a:off x="744928" y="5187369"/>
            <a:ext cx="1474498" cy="116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094" t="35607" r="10574" b="3907"/>
          <a:stretch/>
        </p:blipFill>
        <p:spPr>
          <a:xfrm>
            <a:off x="726118" y="2637022"/>
            <a:ext cx="1478311" cy="1162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0941" y="1512317"/>
            <a:ext cx="95765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Elevated platforms (3 </a:t>
            </a: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 1ft) </a:t>
            </a: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(Kaukonen </a:t>
            </a:r>
            <a:r>
              <a:rPr lang="en-US" sz="23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al., </a:t>
            </a: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2016) were provided with plastic ramp to facilitate easy access</a:t>
            </a:r>
            <a:r>
              <a:rPr lang="en-US" sz="23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940" y="2810454"/>
            <a:ext cx="97059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Paddy husk area (3 </a:t>
            </a: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 2ft)</a:t>
            </a: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was provided for facilitate dust bathing (Shields et al., 2004</a:t>
            </a:r>
            <a:r>
              <a:rPr lang="en-US" sz="23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2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940" y="4294576"/>
            <a:ext cx="74664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Straw bales (Bailie </a:t>
            </a:r>
            <a:r>
              <a:rPr lang="en-US" sz="23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al.</a:t>
            </a: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2013) were provided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0940" y="5409017"/>
            <a:ext cx="780578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CDs were hanged as strings (Riber </a:t>
            </a:r>
            <a:r>
              <a:rPr lang="en-US" sz="23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al.</a:t>
            </a: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2018)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1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C:\Users\NISHADI\Desktop\jp photoes\research thesis\thesis\Final set up\Capture 2 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20347" r="1961" b="5751"/>
          <a:stretch/>
        </p:blipFill>
        <p:spPr bwMode="auto">
          <a:xfrm>
            <a:off x="397292" y="1805815"/>
            <a:ext cx="3183523" cy="1825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NISHADI\Desktop\jp photoes\research thesis\thesis\Final set up\Capture 4 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b="2"/>
          <a:stretch/>
        </p:blipFill>
        <p:spPr bwMode="auto">
          <a:xfrm>
            <a:off x="397292" y="4449452"/>
            <a:ext cx="3183523" cy="1853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1974" y="1337015"/>
            <a:ext cx="481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 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No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environmental 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enrichments </a:t>
            </a:r>
            <a:endParaRPr lang="en-US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74" y="3980652"/>
            <a:ext cx="562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 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With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environmental 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enrichments </a:t>
            </a:r>
            <a:endParaRPr lang="en-US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2816" r="14738" b="39218"/>
          <a:stretch/>
        </p:blipFill>
        <p:spPr>
          <a:xfrm>
            <a:off x="6303388" y="1304366"/>
            <a:ext cx="4767365" cy="2828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64773" r="50881" b="1406"/>
          <a:stretch/>
        </p:blipFill>
        <p:spPr>
          <a:xfrm>
            <a:off x="7388802" y="4132669"/>
            <a:ext cx="3027817" cy="148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0215" y="5688233"/>
            <a:ext cx="386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distribution</a:t>
            </a:r>
            <a:endParaRPr lang="en-US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4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64672" y="249937"/>
            <a:ext cx="9916795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Worm Running Test to Facilitate Play Behaviour (to enhance leg health by increasing activity)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41219" y="1609939"/>
            <a:ext cx="1121604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1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Worm running test (Liu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et al.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2020) was performed in each replicate in only the treatment group on every four weeks in the morning (8.00am - 8.20am) during the experimental period.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638" y="3847047"/>
            <a:ext cx="289398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5827" lvl="1">
              <a:lnSpc>
                <a:spcPct val="150000"/>
              </a:lnSpc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Worm pecking </a:t>
            </a:r>
          </a:p>
          <a:p>
            <a:pPr marL="795827" lvl="1">
              <a:buFont typeface="Arial"/>
              <a:buNone/>
            </a:pPr>
            <a:r>
              <a:rPr lang="en-US" sz="23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Worm chasing</a:t>
            </a:r>
            <a:endParaRPr lang="en-US" sz="2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795827" lvl="1">
              <a:buFont typeface="Arial"/>
              <a:buNone/>
            </a:pPr>
            <a:r>
              <a:rPr lang="en-US" sz="23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Worm running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4" t="5741" b="2135"/>
          <a:stretch/>
        </p:blipFill>
        <p:spPr>
          <a:xfrm>
            <a:off x="4555685" y="3186259"/>
            <a:ext cx="6675325" cy="31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8200" y="13236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selected 20 birds per replicate </a:t>
            </a:r>
          </a:p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in weekly basis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60328"/>
              </p:ext>
            </p:extLst>
          </p:nvPr>
        </p:nvGraphicFramePr>
        <p:xfrm>
          <a:off x="2426822" y="2718235"/>
          <a:ext cx="7215047" cy="1657561"/>
        </p:xfrm>
        <a:graphic>
          <a:graphicData uri="http://schemas.openxmlformats.org/drawingml/2006/table">
            <a:tbl>
              <a:tblPr firstRow="1" firstCol="1" bandRow="1"/>
              <a:tblGrid>
                <a:gridCol w="1428027"/>
                <a:gridCol w="5787020"/>
              </a:tblGrid>
              <a:tr h="2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Foot pad lesions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blemish or discoloration of foot pad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black lesion (&lt;25% of foot pad) or keratosis of foot pad. 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lesion (25-50% of foot pad) with black coloration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lesion (&gt;50% of foot pad). Black coloration may extend to toes.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1620310" y="2273500"/>
            <a:ext cx="2184819" cy="27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3" marR="0" lvl="8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(Hunter </a:t>
            </a:r>
            <a:r>
              <a:rPr kumimoji="0" lang="en-US" sz="60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et al.</a:t>
            </a:r>
            <a:r>
              <a: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2017)</a:t>
            </a:r>
          </a:p>
          <a:p>
            <a:pPr marL="15239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8681" y="4477732"/>
            <a:ext cx="7768890" cy="1627286"/>
            <a:chOff x="0" y="0"/>
            <a:chExt cx="5935980" cy="1444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9"/>
            <a:stretch/>
          </p:blipFill>
          <p:spPr bwMode="auto">
            <a:xfrm rot="5400000">
              <a:off x="1539240" y="7620"/>
              <a:ext cx="1440815" cy="14338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46"/>
            <a:stretch/>
          </p:blipFill>
          <p:spPr bwMode="auto">
            <a:xfrm>
              <a:off x="0" y="7620"/>
              <a:ext cx="1516380" cy="1432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4" t="12583" r="5331"/>
            <a:stretch/>
          </p:blipFill>
          <p:spPr bwMode="auto">
            <a:xfrm>
              <a:off x="4556760" y="0"/>
              <a:ext cx="1379220" cy="1432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9" r="8239"/>
            <a:stretch/>
          </p:blipFill>
          <p:spPr bwMode="auto">
            <a:xfrm rot="10800000" flipV="1">
              <a:off x="3002280" y="7620"/>
              <a:ext cx="1527810" cy="14338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Text Box 13"/>
          <p:cNvSpPr txBox="1"/>
          <p:nvPr/>
        </p:nvSpPr>
        <p:spPr>
          <a:xfrm>
            <a:off x="2712720" y="6082911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0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4714663" y="6073385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1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3" name="Text Box 13"/>
          <p:cNvSpPr txBox="1"/>
          <p:nvPr/>
        </p:nvSpPr>
        <p:spPr>
          <a:xfrm>
            <a:off x="6798735" y="6073385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2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696960" y="6073385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4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90916" y="361232"/>
            <a:ext cx="9282340" cy="83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Food Pad Dermatitis Assessment…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9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47461" y="329722"/>
            <a:ext cx="9282340" cy="9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Hock Burns Assessment 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15410" y="134264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selected 20 birds per replicate </a:t>
            </a:r>
          </a:p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in weekly basis</a:t>
            </a:r>
          </a:p>
          <a:p>
            <a:pPr marL="152393" lvl="8" indent="0" algn="just">
              <a:buClrTx/>
              <a:buSzPct val="100000"/>
              <a:buFont typeface="Arial"/>
              <a:buNone/>
            </a:pPr>
            <a:endParaRPr lang="en-US" sz="2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999" y="2609135"/>
            <a:ext cx="6620830" cy="1432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1806" y="2285970"/>
            <a:ext cx="27714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3" algn="just">
              <a:buSzPct val="100000"/>
              <a:buFont typeface="Arial"/>
              <a:buNone/>
            </a:pPr>
            <a:r>
              <a:rPr lang="en-US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(Kaukonen </a:t>
            </a:r>
            <a:r>
              <a:rPr lang="en-US" sz="15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al.</a:t>
            </a:r>
            <a:r>
              <a:rPr lang="en-US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2016)</a:t>
            </a:r>
            <a:endParaRPr lang="en-US" sz="1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334" y="4121174"/>
            <a:ext cx="4801751" cy="1975812"/>
          </a:xfrm>
          <a:prstGeom prst="rect">
            <a:avLst/>
          </a:prstGeom>
        </p:spPr>
      </p:pic>
      <p:sp>
        <p:nvSpPr>
          <p:cNvPr id="8" name="Text Box 13"/>
          <p:cNvSpPr txBox="1"/>
          <p:nvPr/>
        </p:nvSpPr>
        <p:spPr>
          <a:xfrm>
            <a:off x="3947657" y="6047628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0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5608444" y="6047628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1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0" name="Text Box 13"/>
          <p:cNvSpPr txBox="1"/>
          <p:nvPr/>
        </p:nvSpPr>
        <p:spPr>
          <a:xfrm>
            <a:off x="7175473" y="6017150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2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399726"/>
            <a:ext cx="9282340" cy="91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Gait Score (Walking ability) Assessment …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32226" y="154395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selected 20 birds per replicate </a:t>
            </a:r>
          </a:p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in weekly basis</a:t>
            </a:r>
          </a:p>
          <a:p>
            <a:pPr marL="152393" lvl="8" indent="0" algn="just">
              <a:buClrTx/>
              <a:buSzPct val="100000"/>
              <a:buFont typeface="Arial"/>
              <a:buNone/>
            </a:pPr>
            <a:endParaRPr lang="en-US" sz="2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19" y="3118864"/>
            <a:ext cx="8943607" cy="201795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314952" y="2663931"/>
            <a:ext cx="2469002" cy="34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3" marR="0" lvl="8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(Mocz </a:t>
            </a:r>
            <a:r>
              <a:rPr kumimoji="0" lang="en-US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et al.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2022)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4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58940" y="298404"/>
            <a:ext cx="9530296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Plumage Cleanliness (Head, back, wings and tail area) Assessment …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8199" y="16720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0982" marR="0" lvl="8" indent="-380982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Randomly selected 20 birds per replicate</a:t>
            </a:r>
          </a:p>
          <a:p>
            <a:pPr marL="380982" marR="0" lvl="0" indent="-380982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Total scores were used for the analysis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19" y="3755991"/>
            <a:ext cx="6730567" cy="1670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0543" y="3267417"/>
            <a:ext cx="3214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(Malchow </a:t>
            </a:r>
            <a:r>
              <a:rPr lang="en-US" sz="15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al.</a:t>
            </a:r>
            <a:r>
              <a:rPr lang="en-US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2019)</a:t>
            </a:r>
            <a:endParaRPr lang="en-US" sz="1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4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298387"/>
            <a:ext cx="9282340" cy="100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Abdominal Cleanliness Assessment...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57656" y="1496899"/>
            <a:ext cx="10515600" cy="464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selected 20 birds per replicate </a:t>
            </a:r>
          </a:p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in weekly basis</a:t>
            </a:r>
          </a:p>
          <a:p>
            <a:pPr marL="609570" lvl="8" indent="-457177" algn="just">
              <a:buClrTx/>
              <a:buSzPct val="100000"/>
              <a:buFont typeface="Arial" panose="020B0604020202020204" pitchFamily="34" charset="0"/>
              <a:buChar char="•"/>
            </a:pPr>
            <a:endParaRPr lang="en-US" sz="2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631" y="2519175"/>
            <a:ext cx="5730737" cy="1696059"/>
          </a:xfrm>
          <a:prstGeom prst="rect">
            <a:avLst/>
          </a:prstGeom>
        </p:spPr>
      </p:pic>
      <p:sp>
        <p:nvSpPr>
          <p:cNvPr id="6" name="Text Box 13"/>
          <p:cNvSpPr txBox="1"/>
          <p:nvPr/>
        </p:nvSpPr>
        <p:spPr>
          <a:xfrm>
            <a:off x="3931972" y="5961023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0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5593870" y="5961023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1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7132335" y="5950293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2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74" y="4359455"/>
            <a:ext cx="4800651" cy="16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  <p:sp>
        <p:nvSpPr>
          <p:cNvPr id="5" name="Google Shape;59;p2"/>
          <p:cNvSpPr txBox="1">
            <a:spLocks/>
          </p:cNvSpPr>
          <p:nvPr/>
        </p:nvSpPr>
        <p:spPr>
          <a:xfrm>
            <a:off x="2290916" y="258662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sym typeface="Calibri"/>
              </a:rPr>
              <a:t>Content for the Presentation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sym typeface="Calibri"/>
            </a:endParaRPr>
          </a:p>
        </p:txBody>
      </p:sp>
      <p:sp>
        <p:nvSpPr>
          <p:cNvPr id="9" name="Google Shape;60;p2"/>
          <p:cNvSpPr txBox="1">
            <a:spLocks/>
          </p:cNvSpPr>
          <p:nvPr/>
        </p:nvSpPr>
        <p:spPr>
          <a:xfrm>
            <a:off x="1285245" y="14381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Objectives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SzPts val="2800"/>
            </a:pPr>
            <a:r>
              <a:rPr lang="en-US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Methodology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SzPts val="2800"/>
            </a:pPr>
            <a:r>
              <a:rPr lang="en-US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and Discussion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SzPts val="2800"/>
            </a:pPr>
            <a:r>
              <a:rPr lang="en-US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SzPts val="2800"/>
            </a:pPr>
            <a:r>
              <a:rPr lang="en-US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References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3767" y="1179728"/>
            <a:ext cx="10515600" cy="485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2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Latency (time duration) to lie test…</a:t>
            </a:r>
          </a:p>
          <a:p>
            <a:pPr marL="152392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Randomly selected 6 birds (10%) per replicate (Aydin, 2018)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Time duration that birds stayed standing in water was measured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Performed in 35</a:t>
            </a:r>
            <a:r>
              <a:rPr kumimoji="0" lang="en-US" sz="23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</a:t>
            </a:r>
            <a:r>
              <a:rPr kumimoji="0" lang="en-US" sz="2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day</a:t>
            </a:r>
          </a:p>
          <a:p>
            <a:pPr marL="15239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5239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Injury Assessment…</a:t>
            </a:r>
          </a:p>
          <a:p>
            <a:pPr marL="15239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95293" marR="0" lvl="8" indent="-3429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1800"/>
              <a:buFont typeface="Arial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Randomly selected 20 birds per replicate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Used dichotomous scale (Yes/No) system</a:t>
            </a:r>
          </a:p>
          <a:p>
            <a:pPr marL="152393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52394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endParaRPr kumimoji="0" lang="en-US" sz="2133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US" sz="2133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16942"/>
          <a:stretch/>
        </p:blipFill>
        <p:spPr>
          <a:xfrm rot="16200000">
            <a:off x="9106390" y="1349421"/>
            <a:ext cx="2163843" cy="27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064444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Assessment of Leg Deformities…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Performed in 38</a:t>
            </a:r>
            <a:r>
              <a:rPr kumimoji="0" lang="en-US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day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Used dichotomous scale (Yes/No) system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52392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12" y="3750500"/>
            <a:ext cx="4608975" cy="209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0686" y="5897999"/>
            <a:ext cx="267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Splay footed </a:t>
            </a:r>
            <a:endParaRPr lang="en-US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851" y="5948292"/>
            <a:ext cx="331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Stretching both legs forward  </a:t>
            </a:r>
            <a:endParaRPr lang="en-US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15410" y="16099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50000"/>
              </a:lnSpc>
              <a:buClrTx/>
              <a:buSzPct val="88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observation	- Two days per week ( Scan sampling method)</a:t>
            </a:r>
          </a:p>
          <a:p>
            <a:pPr algn="just">
              <a:lnSpc>
                <a:spcPct val="150000"/>
              </a:lnSpc>
              <a:buClrTx/>
              <a:buSzPct val="88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periods per day 	- Morning (9am-11am)</a:t>
            </a:r>
          </a:p>
          <a:p>
            <a:pPr marL="152393" indent="0" algn="just">
              <a:lnSpc>
                <a:spcPct val="150000"/>
              </a:lnSpc>
              <a:buClrTx/>
              <a:buSzPct val="88000"/>
              <a:buFont typeface="Arial"/>
              <a:buNone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Afternoon (1pm-3pm) </a:t>
            </a:r>
          </a:p>
          <a:p>
            <a:pPr marL="152393" indent="0" algn="just">
              <a:lnSpc>
                <a:spcPct val="150000"/>
              </a:lnSpc>
              <a:buClrTx/>
              <a:buSzPct val="88000"/>
              <a:buFont typeface="Arial"/>
              <a:buNone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Night (9pm-10pm) 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2891" y="266078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Behaviour Observation…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3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98639"/>
              </p:ext>
            </p:extLst>
          </p:nvPr>
        </p:nvGraphicFramePr>
        <p:xfrm>
          <a:off x="3186033" y="1595360"/>
          <a:ext cx="5675599" cy="517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ocument" r:id="rId3" imgW="5940848" imgH="6043332" progId="Word.Document.12">
                  <p:embed/>
                </p:oleObj>
              </mc:Choice>
              <mc:Fallback>
                <p:oleObj name="Document" r:id="rId3" imgW="5940848" imgH="60433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6033" y="1595360"/>
                        <a:ext cx="5675599" cy="5174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5293" y="1256806"/>
            <a:ext cx="8199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Modified ethogram 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used to observe the behaviours of birds</a:t>
            </a:r>
            <a:r>
              <a:rPr lang="en-US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(Silva </a:t>
            </a:r>
            <a:r>
              <a:rPr lang="en-US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al.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1658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1815" y="319579"/>
            <a:ext cx="9282340" cy="70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Litter Quality Assessment 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5452" y="1142000"/>
            <a:ext cx="112566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locations were sampled from each replicate (middle, corner, in between two feeders, under drinker line) observed in weekly basis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 of all four locations were totaled for statistical analysis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521" y="2581775"/>
            <a:ext cx="23189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(Hunter </a:t>
            </a:r>
            <a:r>
              <a:rPr lang="en-US" sz="15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al.</a:t>
            </a:r>
            <a:r>
              <a:rPr lang="en-US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2017</a:t>
            </a: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34" y="2864818"/>
            <a:ext cx="7145131" cy="1865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203" y="4761439"/>
            <a:ext cx="7554927" cy="1295953"/>
          </a:xfrm>
          <a:prstGeom prst="rect">
            <a:avLst/>
          </a:prstGeom>
        </p:spPr>
      </p:pic>
      <p:sp>
        <p:nvSpPr>
          <p:cNvPr id="8" name="Text Box 13"/>
          <p:cNvSpPr txBox="1"/>
          <p:nvPr/>
        </p:nvSpPr>
        <p:spPr>
          <a:xfrm>
            <a:off x="2665343" y="6057392"/>
            <a:ext cx="963172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0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4182408" y="6057392"/>
            <a:ext cx="963172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1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0" name="Text Box 13"/>
          <p:cNvSpPr txBox="1"/>
          <p:nvPr/>
        </p:nvSpPr>
        <p:spPr>
          <a:xfrm>
            <a:off x="5752183" y="6062748"/>
            <a:ext cx="963172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2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7271388" y="6057392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3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8739500" y="6057392"/>
            <a:ext cx="873760" cy="3149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Latha"/>
                <a:sym typeface="Arial"/>
              </a:rPr>
              <a:t>Score 4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0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372486"/>
            <a:ext cx="9282340" cy="79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Recording Body Weight of the Birds…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57656" y="17890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Randomly selected 20 birds per replicate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Weighing by digital electronic hanging scale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Observed in weekly basis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602" y="3257869"/>
            <a:ext cx="2260795" cy="29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416908"/>
            <a:ext cx="9282340" cy="74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Statistical Analysis…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91668" y="15924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177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Scored data	: Mann Whitney U Test</a:t>
            </a:r>
          </a:p>
          <a:p>
            <a:pPr marL="457177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Behaviour data	: Generalized Linear Model Method</a:t>
            </a:r>
          </a:p>
          <a:p>
            <a:pPr marL="457177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Body weight	: ANOVA</a:t>
            </a:r>
          </a:p>
          <a:p>
            <a:pPr marL="380982" marR="0" lvl="0" indent="-380982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8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177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SAS 9.0 and IBM SPSS Statistics 25 statistical analysis software were used for the analysis.</a:t>
            </a:r>
          </a:p>
          <a:p>
            <a:pPr marL="457177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Graphs were illustrated by using Microsoft Excel 2013.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5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70841" y="132964"/>
            <a:ext cx="7288569" cy="71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kern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Results…</a:t>
            </a:r>
            <a:endParaRPr lang="en-US" sz="3600" kern="0" dirty="0">
              <a:solidFill>
                <a:srgbClr val="146E66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1200" y="1026835"/>
            <a:ext cx="11360800" cy="65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4" indent="0">
              <a:buClr>
                <a:srgbClr val="002060"/>
              </a:buClr>
              <a:buFont typeface="Arial"/>
              <a:buNone/>
            </a:pPr>
            <a:r>
              <a:rPr lang="en-US" sz="2300" kern="0" dirty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Pad Dermatitis (score)</a:t>
            </a:r>
          </a:p>
          <a:p>
            <a:pPr marL="152392" indent="0">
              <a:buClr>
                <a:srgbClr val="002060"/>
              </a:buClr>
              <a:buFont typeface="Arial"/>
              <a:buNone/>
            </a:pPr>
            <a:endParaRPr lang="en-US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611922"/>
              </p:ext>
            </p:extLst>
          </p:nvPr>
        </p:nvGraphicFramePr>
        <p:xfrm>
          <a:off x="1182309" y="4116645"/>
          <a:ext cx="4913691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099634"/>
              </p:ext>
            </p:extLst>
          </p:nvPr>
        </p:nvGraphicFramePr>
        <p:xfrm>
          <a:off x="921607" y="1571281"/>
          <a:ext cx="5174393" cy="264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4879997" y="1789049"/>
            <a:ext cx="1072444" cy="32415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 = 0.002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952800"/>
              </p:ext>
            </p:extLst>
          </p:nvPr>
        </p:nvGraphicFramePr>
        <p:xfrm>
          <a:off x="6084416" y="1550882"/>
          <a:ext cx="4943476" cy="279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205112"/>
              </p:ext>
            </p:extLst>
          </p:nvPr>
        </p:nvGraphicFramePr>
        <p:xfrm>
          <a:off x="6315456" y="4069187"/>
          <a:ext cx="4909424" cy="254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0407194" y="1401333"/>
            <a:ext cx="339365" cy="263951"/>
          </a:xfrm>
          <a:prstGeom prst="rect">
            <a:avLst/>
          </a:prstGeom>
          <a:solidFill>
            <a:srgbClr val="8EB4E3"/>
          </a:solidFill>
          <a:ln w="25400" cap="flat" cmpd="sng" algn="ctr">
            <a:solidFill>
              <a:srgbClr val="8EB4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194" y="1048160"/>
            <a:ext cx="361325" cy="293959"/>
          </a:xfrm>
          <a:prstGeom prst="rect">
            <a:avLst/>
          </a:prstGeom>
          <a:solidFill>
            <a:srgbClr val="00B0F0"/>
          </a:solidFill>
          <a:ln>
            <a:solidFill>
              <a:srgbClr val="E7E6E6">
                <a:lumMod val="75000"/>
              </a:srgb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766889" y="1030003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6559" y="1342119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2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44389" y="258189"/>
            <a:ext cx="7617706" cy="68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300" b="0" kern="0" dirty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Hock Burns (score)</a:t>
            </a:r>
            <a:endParaRPr lang="en-US" sz="2300" b="0" kern="0" dirty="0"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75620"/>
              </p:ext>
            </p:extLst>
          </p:nvPr>
        </p:nvGraphicFramePr>
        <p:xfrm>
          <a:off x="941947" y="1155725"/>
          <a:ext cx="4651700" cy="245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144842"/>
              </p:ext>
            </p:extLst>
          </p:nvPr>
        </p:nvGraphicFramePr>
        <p:xfrm>
          <a:off x="6276493" y="1149594"/>
          <a:ext cx="4490396" cy="245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2795"/>
              </p:ext>
            </p:extLst>
          </p:nvPr>
        </p:nvGraphicFramePr>
        <p:xfrm>
          <a:off x="1104607" y="3912124"/>
          <a:ext cx="4381500" cy="251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758956"/>
              </p:ext>
            </p:extLst>
          </p:nvPr>
        </p:nvGraphicFramePr>
        <p:xfrm>
          <a:off x="6353242" y="3818186"/>
          <a:ext cx="4537826" cy="26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407194" y="1368002"/>
            <a:ext cx="339365" cy="263951"/>
          </a:xfrm>
          <a:prstGeom prst="rect">
            <a:avLst/>
          </a:prstGeom>
          <a:solidFill>
            <a:srgbClr val="8EB4E3"/>
          </a:solidFill>
          <a:ln w="25400" cap="flat" cmpd="sng" algn="ctr">
            <a:solidFill>
              <a:srgbClr val="8EB4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6889" y="1010476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6559" y="1289934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7194" y="1054133"/>
            <a:ext cx="339365" cy="26395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9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2898" y="261619"/>
            <a:ext cx="7020784" cy="6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300" b="0" kern="0" dirty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Gait Score - Walking ability (score)</a:t>
            </a:r>
            <a:endParaRPr lang="en-US" sz="2300" b="0" kern="0" dirty="0"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812983"/>
              </p:ext>
            </p:extLst>
          </p:nvPr>
        </p:nvGraphicFramePr>
        <p:xfrm>
          <a:off x="786424" y="1170807"/>
          <a:ext cx="4814569" cy="288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82692"/>
              </p:ext>
            </p:extLst>
          </p:nvPr>
        </p:nvGraphicFramePr>
        <p:xfrm>
          <a:off x="6083109" y="1286364"/>
          <a:ext cx="4643120" cy="286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803636"/>
              </p:ext>
            </p:extLst>
          </p:nvPr>
        </p:nvGraphicFramePr>
        <p:xfrm>
          <a:off x="879028" y="3874416"/>
          <a:ext cx="4787267" cy="278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169934"/>
              </p:ext>
            </p:extLst>
          </p:nvPr>
        </p:nvGraphicFramePr>
        <p:xfrm>
          <a:off x="6187689" y="3852388"/>
          <a:ext cx="4881245" cy="276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407194" y="1155725"/>
            <a:ext cx="339365" cy="263951"/>
          </a:xfrm>
          <a:prstGeom prst="rect">
            <a:avLst/>
          </a:prstGeom>
          <a:solidFill>
            <a:srgbClr val="8EB4E3"/>
          </a:solidFill>
          <a:ln w="25400" cap="flat" cmpd="sng" algn="ctr">
            <a:solidFill>
              <a:srgbClr val="8EB4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6889" y="765541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6559" y="1077657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7194" y="809198"/>
            <a:ext cx="339365" cy="26395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2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3" name="Google Shape;67;p3"/>
          <p:cNvSpPr txBox="1">
            <a:spLocks/>
          </p:cNvSpPr>
          <p:nvPr/>
        </p:nvSpPr>
        <p:spPr>
          <a:xfrm>
            <a:off x="2290916" y="249937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Introduction…</a:t>
            </a:r>
            <a:endParaRPr lang="en-US" sz="3600" kern="0" dirty="0">
              <a:solidFill>
                <a:srgbClr val="146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68;p3"/>
          <p:cNvSpPr txBox="1">
            <a:spLocks/>
          </p:cNvSpPr>
          <p:nvPr/>
        </p:nvSpPr>
        <p:spPr>
          <a:xfrm>
            <a:off x="688157" y="1216058"/>
            <a:ext cx="11359299" cy="51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7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3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Broiler chickens has been the fastest growing sector in animal production worldwide. </a:t>
            </a:r>
          </a:p>
          <a:p>
            <a:pPr algn="just">
              <a:lnSpc>
                <a:spcPct val="17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3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growth results in skeletal deformities including problems caused by leg weakness that result in lameness. </a:t>
            </a:r>
          </a:p>
          <a:p>
            <a:pPr algn="just">
              <a:lnSpc>
                <a:spcPct val="17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3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poor leg health is considered a major concern impairing broiler welfare. </a:t>
            </a:r>
          </a:p>
          <a:p>
            <a:pPr algn="just">
              <a:lnSpc>
                <a:spcPct val="17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3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reduce the extent of welfare problems, it has been suggested to provide stimulating, enriched environments (Riber </a:t>
            </a:r>
            <a:r>
              <a:rPr lang="en-US" sz="38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3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2018; Mocz </a:t>
            </a:r>
            <a:r>
              <a:rPr lang="en-US" sz="38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3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2022).</a:t>
            </a:r>
          </a:p>
          <a:p>
            <a:pPr algn="just">
              <a:lnSpc>
                <a:spcPct val="17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3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these problems not only would contribute to a better accountability of bird welfare, but also to a higher efficiency of industry.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50132" y="385842"/>
            <a:ext cx="7795146" cy="64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Plumage Cleanliness - Head, back, wings and tail area (score)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821933"/>
              </p:ext>
            </p:extLst>
          </p:nvPr>
        </p:nvGraphicFramePr>
        <p:xfrm>
          <a:off x="295274" y="1659577"/>
          <a:ext cx="5629276" cy="253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76893"/>
              </p:ext>
            </p:extLst>
          </p:nvPr>
        </p:nvGraphicFramePr>
        <p:xfrm>
          <a:off x="6125361" y="1554458"/>
          <a:ext cx="5472196" cy="269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651189"/>
              </p:ext>
            </p:extLst>
          </p:nvPr>
        </p:nvGraphicFramePr>
        <p:xfrm>
          <a:off x="227759" y="4311753"/>
          <a:ext cx="5753449" cy="255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943776"/>
              </p:ext>
            </p:extLst>
          </p:nvPr>
        </p:nvGraphicFramePr>
        <p:xfrm>
          <a:off x="6097162" y="4269828"/>
          <a:ext cx="5318671" cy="256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407194" y="1531289"/>
            <a:ext cx="339365" cy="263951"/>
          </a:xfrm>
          <a:prstGeom prst="rect">
            <a:avLst/>
          </a:prstGeom>
          <a:solidFill>
            <a:srgbClr val="8EB4E3"/>
          </a:solidFill>
          <a:ln w="25400" cap="flat" cmpd="sng" algn="ctr">
            <a:solidFill>
              <a:srgbClr val="8EB4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6889" y="1141105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6559" y="1453221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7194" y="1184762"/>
            <a:ext cx="339365" cy="26395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2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96423" y="315338"/>
            <a:ext cx="6866422" cy="62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Abdominal Cleanliness (score)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473274"/>
              </p:ext>
            </p:extLst>
          </p:nvPr>
        </p:nvGraphicFramePr>
        <p:xfrm>
          <a:off x="517582" y="1390655"/>
          <a:ext cx="5015231" cy="295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89246"/>
              </p:ext>
            </p:extLst>
          </p:nvPr>
        </p:nvGraphicFramePr>
        <p:xfrm>
          <a:off x="6077006" y="1238252"/>
          <a:ext cx="5015231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834603"/>
              </p:ext>
            </p:extLst>
          </p:nvPr>
        </p:nvGraphicFramePr>
        <p:xfrm>
          <a:off x="633151" y="4029076"/>
          <a:ext cx="5015231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94765"/>
              </p:ext>
            </p:extLst>
          </p:nvPr>
        </p:nvGraphicFramePr>
        <p:xfrm>
          <a:off x="6177645" y="4052531"/>
          <a:ext cx="4849805" cy="294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407194" y="1384331"/>
            <a:ext cx="339365" cy="263951"/>
          </a:xfrm>
          <a:prstGeom prst="rect">
            <a:avLst/>
          </a:prstGeom>
          <a:solidFill>
            <a:srgbClr val="8EB4E3"/>
          </a:solidFill>
          <a:ln w="25400" cap="flat" cmpd="sng" algn="ctr">
            <a:solidFill>
              <a:srgbClr val="8EB4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6889" y="994147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6559" y="1306263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7194" y="1037804"/>
            <a:ext cx="339365" cy="26395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7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29103" y="347500"/>
            <a:ext cx="7533794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Latency (duration) to lie test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183593"/>
              </p:ext>
            </p:extLst>
          </p:nvPr>
        </p:nvGraphicFramePr>
        <p:xfrm>
          <a:off x="711233" y="1563079"/>
          <a:ext cx="7244080" cy="418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113" y="2161183"/>
            <a:ext cx="3199897" cy="25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2485539" y="497838"/>
            <a:ext cx="78183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700" kern="0" dirty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Injury Assessment…</a:t>
            </a:r>
            <a:endParaRPr lang="en-US" sz="2700" kern="0" dirty="0">
              <a:solidFill>
                <a:srgbClr val="146E6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00;p8"/>
          <p:cNvSpPr txBox="1">
            <a:spLocks/>
          </p:cNvSpPr>
          <p:nvPr/>
        </p:nvSpPr>
        <p:spPr>
          <a:xfrm>
            <a:off x="875907" y="1481992"/>
            <a:ext cx="9776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Any injury wasn’t observed in both control and treatment groups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 effect of environmental enrichments (including elevated platform, hanging CDs as strings, straw bales and paddy husk area for dust bathing)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24928" y="226489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Leg Deformities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57656" y="1354015"/>
            <a:ext cx="10515600" cy="478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11 birds with leg deformities out of 240 birds in control group and no birds were observed with leg deformities in treatment group.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4945" r="1127" b="1451"/>
          <a:stretch/>
        </p:blipFill>
        <p:spPr>
          <a:xfrm>
            <a:off x="6559672" y="2414691"/>
            <a:ext cx="1513131" cy="1594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2681" r="5033"/>
          <a:stretch/>
        </p:blipFill>
        <p:spPr>
          <a:xfrm>
            <a:off x="6559672" y="4237879"/>
            <a:ext cx="1513131" cy="159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0958" y="3132616"/>
            <a:ext cx="2603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Splay footed – 7 Birds </a:t>
            </a:r>
            <a:endParaRPr lang="en-US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5800" y="4955804"/>
            <a:ext cx="357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Stretching both legs forward – 4 Birds  </a:t>
            </a:r>
            <a:endParaRPr lang="en-US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67400"/>
              </p:ext>
            </p:extLst>
          </p:nvPr>
        </p:nvGraphicFramePr>
        <p:xfrm>
          <a:off x="580292" y="2414691"/>
          <a:ext cx="5515708" cy="369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4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454615"/>
            <a:ext cx="9282340" cy="74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Behaviour observation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8200" y="16729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preening behaviour was significantly (P&lt;0.05) higher in treatment group than the control group during both day and night time in all four weeks.</a:t>
            </a:r>
          </a:p>
          <a:p>
            <a:pPr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resting behaviour was significantly (P&lt;0.05) higher in control  group than the treatment group during both day and night time in all four weeks.</a:t>
            </a:r>
          </a:p>
          <a:p>
            <a:pPr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dust bathing behaviour was more in paddy husk area over the saw dust in treatment group. 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36338" y="307655"/>
            <a:ext cx="6775687" cy="78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Litter Quality (score)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752830"/>
              </p:ext>
            </p:extLst>
          </p:nvPr>
        </p:nvGraphicFramePr>
        <p:xfrm>
          <a:off x="655800" y="1239059"/>
          <a:ext cx="4968381" cy="319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677825"/>
              </p:ext>
            </p:extLst>
          </p:nvPr>
        </p:nvGraphicFramePr>
        <p:xfrm>
          <a:off x="5910607" y="859628"/>
          <a:ext cx="4991519" cy="282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044971"/>
              </p:ext>
            </p:extLst>
          </p:nvPr>
        </p:nvGraphicFramePr>
        <p:xfrm>
          <a:off x="838986" y="3808429"/>
          <a:ext cx="4905363" cy="278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105698"/>
              </p:ext>
            </p:extLst>
          </p:nvPr>
        </p:nvGraphicFramePr>
        <p:xfrm>
          <a:off x="5886017" y="3946921"/>
          <a:ext cx="4964237" cy="289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407194" y="1155725"/>
            <a:ext cx="339365" cy="263951"/>
          </a:xfrm>
          <a:prstGeom prst="rect">
            <a:avLst/>
          </a:prstGeom>
          <a:solidFill>
            <a:srgbClr val="8EB4E3"/>
          </a:solidFill>
          <a:ln w="25400" cap="flat" cmpd="sng" algn="ctr">
            <a:solidFill>
              <a:srgbClr val="8EB4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6889" y="765541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6559" y="1077657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7194" y="809198"/>
            <a:ext cx="339365" cy="26395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0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27647" y="513336"/>
            <a:ext cx="11360800" cy="73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Weight of the Birds</a:t>
            </a:r>
            <a:b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989720"/>
              </p:ext>
            </p:extLst>
          </p:nvPr>
        </p:nvGraphicFramePr>
        <p:xfrm>
          <a:off x="415600" y="1207029"/>
          <a:ext cx="5591175" cy="462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863429"/>
              </p:ext>
            </p:extLst>
          </p:nvPr>
        </p:nvGraphicFramePr>
        <p:xfrm>
          <a:off x="5315697" y="1593719"/>
          <a:ext cx="5905500" cy="412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9781" y="6016951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0398" y="6006199"/>
            <a:ext cx="2215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Treatment group</a:t>
            </a:r>
            <a:endParaRPr lang="en-US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0416" y="6035808"/>
            <a:ext cx="339365" cy="26395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329" y="6024512"/>
            <a:ext cx="36579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107613"/>
            <a:ext cx="9282340" cy="83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Summary of the results…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618" y="1036715"/>
            <a:ext cx="6425396" cy="27195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78881" y="3710723"/>
            <a:ext cx="10794375" cy="308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ClrTx/>
              <a:buFont typeface="Arial"/>
              <a:buNone/>
            </a:pPr>
            <a:r>
              <a:rPr lang="en-US" sz="2600" b="1" kern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Conclusion…</a:t>
            </a:r>
            <a:endParaRPr lang="en-US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26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environmental enrichments reduced the lameness and enhanced the other welfare indicators of broiler chickens reared under closed house conditions.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26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environmental enrichments enhanced the body weight of broiler chickens reared under closed house conditions.</a:t>
            </a:r>
            <a:endParaRPr lang="en-US" sz="2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39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62110" y="1253331"/>
            <a:ext cx="114234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Aydin, A. (2018) ‘Leg Weaknesses and Lameness Assessment Methods in Broiler Chickens’,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Archives of Animal Husbandry &amp; Dairy Science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1(2). Available at:  https://doi.org/10.33552/aahds.2018.01.000506.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Bailie, C.L., Ball, M.E.E. and O’Connell, N.E. (2013) ‘Influence of the provision of natural light and straw bales on activity levels and leg health in commercial broiler chickens’,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7(4), pp. 618–626. Available at: https://doi.org/10.1017/S1751731112002108.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Hunter, J.M.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 ‘Practical assessment and management of foot pad dermatitis in commercial broiler chickens: A field study’,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Applied Poultry Research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26(4), pp. 593–604. Available at: https://doi.org/10.3382/japr/pfx019.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Kaukonen, E., Norring, M. and Valros, A. (2016) ‘Effect of litter quality on foot pad dermatitis, hock burns and breast blisters in broiler breeders during the production period’,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Avian Pathology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45(6), pp. 667–673. Available at: https://doi.org/10.1080/03079457.2016.1197377.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Z.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 ‘Play behaviour reduced by environmental enrichment in fast-growing broiler chickens’,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Animal Behaviour Science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232, pp. 1–34. Available at: https://doi.org/10.1016/j.applanim.2020.105098.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Lourenço da Silva, M.I.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(2021) ‘Behaviour and animal welfare indicators of broiler chickens housed in an enriched environment’,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PloS one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16(9), p. e0256963. Available at: https://doi.org/10.1371/journal.pone.0256963.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Malchow, J.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(2019) ‘Effects of elevated grids on growing male chickens differing in growth performance’,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Veterinary Science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6(JUN), pp. 1–9. Available at: https://doi.org/10.3389/fvets.2019.00203.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Mocz, F.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(2022) ‘Positive Effects of Elevated Platforms and Straw Bales on the Welfare of Fast-Growing Broiler Chickens Reared at Two Different Stocking Densities’,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12(5). Available at: https://doi.org/10.3390/ani12050542.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Riber, A.B.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(2018) ‘Review of environmental enrichment for broiler chickens’,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Poultry Science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97(2), pp. 378–396. Available at: https://doi.org/10.3382/ps/pex344.</a:t>
            </a:r>
          </a:p>
          <a:p>
            <a:pPr algn="just"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Shields, S.J., Garner, J.P. and Mench, J.A. (2004) ‘Dust bathing by broiler chickens: A comparison of preference for four different substrates’, </a:t>
            </a:r>
            <a:r>
              <a:rPr lang="en-US" sz="1400" i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Animal Behaviour Science</a:t>
            </a:r>
            <a:r>
              <a:rPr lang="en-US" sz="1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87(1–2), pp. 69–82. Available at: https://doi.org/10.1016/j.applanim.2004.01.003.</a:t>
            </a:r>
          </a:p>
          <a:p>
            <a:pPr marL="152394" indent="0">
              <a:buFont typeface="Arial"/>
              <a:buNone/>
            </a:pPr>
            <a:endParaRPr lang="en-US" sz="1500" kern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4" indent="0">
              <a:buFont typeface="Arial"/>
              <a:buNone/>
            </a:pPr>
            <a:endParaRPr lang="en-US" sz="1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5501" y="381913"/>
            <a:ext cx="9282340" cy="70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kern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References…</a:t>
            </a:r>
            <a:endParaRPr lang="en-US" sz="2600" kern="0" dirty="0">
              <a:solidFill>
                <a:srgbClr val="146E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24928" y="24722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smtClean="0"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Research Problem…</a:t>
            </a:r>
            <a:endParaRPr lang="en-US" sz="3600" kern="0" dirty="0">
              <a:solidFill>
                <a:srgbClr val="146E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7779" y="1333141"/>
            <a:ext cx="101413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5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 poultry  Products (PVT) Ltd. is one of the rapidly improving broiler meat producer in the country. </a:t>
            </a:r>
          </a:p>
          <a:p>
            <a:pPr algn="just">
              <a:lnSpc>
                <a:spcPct val="15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leg problems were observed in their farm.</a:t>
            </a:r>
          </a:p>
          <a:p>
            <a:pPr algn="just">
              <a:lnSpc>
                <a:spcPct val="150000"/>
              </a:lnSpc>
              <a:buClrTx/>
              <a:buSzPct val="90000"/>
              <a:buFont typeface="Arial" panose="020B0604020202020204" pitchFamily="34" charset="0"/>
              <a:buChar char="•"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leg problems which causing lameness were categorized as, </a:t>
            </a:r>
          </a:p>
          <a:p>
            <a:pPr marL="1219139" lvl="2" indent="0" algn="just">
              <a:buClrTx/>
              <a:buFont typeface="Arial"/>
              <a:buNone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 Pad Dermatitis (FPD)</a:t>
            </a:r>
          </a:p>
          <a:p>
            <a:pPr marL="1219139" lvl="2" indent="0" algn="just">
              <a:buClrTx/>
              <a:buFont typeface="Arial"/>
              <a:buNone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Hock burns</a:t>
            </a:r>
          </a:p>
          <a:p>
            <a:pPr marL="1219139" lvl="2" indent="0" algn="just">
              <a:buClrTx/>
              <a:buFont typeface="Arial"/>
              <a:buNone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Splay footed</a:t>
            </a:r>
          </a:p>
          <a:p>
            <a:pPr marL="1219139" lvl="2" indent="0" algn="just">
              <a:buClrTx/>
              <a:buFont typeface="Arial"/>
              <a:buNone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 both legs forward </a:t>
            </a:r>
          </a:p>
          <a:p>
            <a:pPr marL="1219139" lvl="2" indent="0" algn="just">
              <a:buClrTx/>
              <a:buFont typeface="Arial"/>
              <a:buNone/>
            </a:pPr>
            <a:r>
              <a:rPr lang="en-US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paralysis 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72" y="4008430"/>
            <a:ext cx="3173147" cy="238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311085"/>
            <a:ext cx="9282340" cy="111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Acknowledgement…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8200" y="161936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endParaRPr lang="en-US" kern="0" dirty="0" smtClean="0">
              <a:solidFill>
                <a:srgbClr val="000000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en-US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extend our sincere gratitude to,</a:t>
            </a:r>
          </a:p>
          <a:p>
            <a:pPr marL="609569" lvl="1" indent="0" algn="just">
              <a:buClrTx/>
              <a:buSzPct val="100000"/>
              <a:buFont typeface="Arial"/>
              <a:buNone/>
            </a:pPr>
            <a:endParaRPr lang="en-US" sz="2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469" lvl="1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Nilan Muthumala, Farm manager, JP Poultry Farm, Kotadeniyawa.</a:t>
            </a:r>
          </a:p>
          <a:p>
            <a:pPr marL="952469" lvl="1" algn="just">
              <a:buClrTx/>
              <a:buSzPct val="100000"/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469" lvl="1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the farm staff and workers who helped me at JP Poultry Products (Pvt) Ltd. </a:t>
            </a:r>
            <a:endParaRPr lang="en-US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45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41</a:t>
            </a:fld>
            <a:endParaRPr lang="en-US"/>
          </a:p>
        </p:txBody>
      </p:sp>
      <p:sp>
        <p:nvSpPr>
          <p:cNvPr id="3" name="Google Shape;107;p9"/>
          <p:cNvSpPr txBox="1">
            <a:spLocks/>
          </p:cNvSpPr>
          <p:nvPr/>
        </p:nvSpPr>
        <p:spPr>
          <a:xfrm rot="19809868">
            <a:off x="2393259" y="2577161"/>
            <a:ext cx="79573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8800" b="1" kern="0" smtClean="0">
                <a:solidFill>
                  <a:srgbClr val="146E66"/>
                </a:solidFill>
                <a:latin typeface="Algerian" panose="04020705040A02060702" pitchFamily="82" charset="0"/>
              </a:rPr>
              <a:t>Thank You…</a:t>
            </a:r>
            <a:endParaRPr lang="en-US" sz="8800" b="1" kern="0" dirty="0">
              <a:solidFill>
                <a:srgbClr val="146E66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8561" y="1457134"/>
            <a:ext cx="2557443" cy="1408615"/>
            <a:chOff x="4152205" y="1883651"/>
            <a:chExt cx="4335604" cy="19396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79"/>
            <a:stretch/>
          </p:blipFill>
          <p:spPr>
            <a:xfrm>
              <a:off x="4152205" y="1883651"/>
              <a:ext cx="2190180" cy="19396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9" r="8239"/>
            <a:stretch/>
          </p:blipFill>
          <p:spPr bwMode="auto">
            <a:xfrm rot="10800000" flipV="1">
              <a:off x="6450728" y="1883651"/>
              <a:ext cx="2037081" cy="19396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8561" y="3116252"/>
            <a:ext cx="2557443" cy="1408615"/>
            <a:chOff x="468561" y="3116252"/>
            <a:chExt cx="2557443" cy="1408615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1"/>
            <a:stretch/>
          </p:blipFill>
          <p:spPr>
            <a:xfrm>
              <a:off x="468561" y="3116252"/>
              <a:ext cx="1291922" cy="1408615"/>
            </a:xfrm>
            <a:prstGeom prst="rect">
              <a:avLst/>
            </a:prstGeom>
          </p:spPr>
        </p:pic>
        <p:pic>
          <p:nvPicPr>
            <p:cNvPr id="8" name="Content Placeholder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7" r="11049"/>
            <a:stretch/>
          </p:blipFill>
          <p:spPr>
            <a:xfrm rot="5400000">
              <a:off x="1724729" y="3215912"/>
              <a:ext cx="1400935" cy="120161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96705" y="1613248"/>
            <a:ext cx="8559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2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Footpad Dermatitis (FPD) : Ulcerated lesions can be characterized on the pad of the foot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6004" y="3502182"/>
            <a:ext cx="855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2" lvl="3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Hock burns : Marks found on the upper joints of the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chickens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8561" y="4729167"/>
            <a:ext cx="2557443" cy="1400935"/>
            <a:chOff x="468561" y="4767689"/>
            <a:chExt cx="2557443" cy="15510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4" t="5440" r="1127" b="1452"/>
            <a:stretch/>
          </p:blipFill>
          <p:spPr>
            <a:xfrm>
              <a:off x="468561" y="4767689"/>
              <a:ext cx="1291922" cy="15510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84" t="11571" r="14711" b="6102"/>
            <a:stretch/>
          </p:blipFill>
          <p:spPr>
            <a:xfrm>
              <a:off x="1832818" y="4767689"/>
              <a:ext cx="1193186" cy="155103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096704" y="5021784"/>
            <a:ext cx="82060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Splay footed : Stretching one leg aside and difficult in moving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6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89953" y="1876136"/>
            <a:ext cx="8729222" cy="97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2" marR="0" lvl="2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Stretching both legs forward : Directed both legs forward. Difficult in moving and use wings for movements.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87"/>
          <a:stretch/>
        </p:blipFill>
        <p:spPr>
          <a:xfrm>
            <a:off x="443060" y="1440223"/>
            <a:ext cx="2750695" cy="1849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3060" y="3872723"/>
            <a:ext cx="2750695" cy="1773932"/>
            <a:chOff x="2828222" y="2346685"/>
            <a:chExt cx="5820997" cy="38531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222" y="2348974"/>
              <a:ext cx="2864063" cy="38508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098" y="2346685"/>
              <a:ext cx="2888121" cy="385082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90577" y="4235942"/>
            <a:ext cx="85285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Complete paralysis : Birds are unable to move even with applying a pressure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057656" y="1338606"/>
            <a:ext cx="10515600" cy="480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Percentage of observed leg problems which causing lameness,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94" t="2691" r="10072" b="2086"/>
          <a:stretch/>
        </p:blipFill>
        <p:spPr>
          <a:xfrm>
            <a:off x="2273431" y="1979630"/>
            <a:ext cx="7645138" cy="43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04750" y="1239584"/>
            <a:ext cx="11149050" cy="54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Leg weakness lead to high morbidity and mortality causing poor welfare in chickens.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Enrichment of the broiler house can contribute to greater activity and it can improve the bones of chickens, including their welfare (Weeks and Kestin., 1997)</a:t>
            </a:r>
          </a:p>
          <a:p>
            <a:pPr marL="15239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Hypothesis,</a:t>
            </a:r>
          </a:p>
          <a:p>
            <a:pPr marL="1142943" marR="0" lvl="2" indent="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ts val="18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Providing environmental enrichments in the broiler house with facilitating play behaviour will improve the leg bones of the chickens by enhancing the activity level and will improve their welfare.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6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0916" y="388628"/>
            <a:ext cx="9282340" cy="78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46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Objectives…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6E6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48608" y="1440256"/>
            <a:ext cx="11024647" cy="475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Main objective</a:t>
            </a:r>
          </a:p>
          <a:p>
            <a:pPr marL="914354" marR="0" lvl="2" indent="-380982" algn="just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To asses the effect of environmental enrichments on lameness, plumage cleanliness, footpad dermatitis, hock burns, litter quality and behaviour of broiler chickens.</a:t>
            </a:r>
            <a:endParaRPr kumimoji="0" lang="en-US" sz="2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/>
              <a:buNone/>
              <a:tabLst/>
              <a:defRPr/>
            </a:pPr>
            <a:endParaRPr kumimoji="0" lang="en-US" sz="2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Specific objective</a:t>
            </a:r>
          </a:p>
          <a:p>
            <a:pPr marL="914400" marR="0" lvl="1" indent="-342900" algn="just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To asses the effect of environmental enrichments on body weight of broiler chickens.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6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2183</Words>
  <Application>Microsoft Office PowerPoint</Application>
  <PresentationFormat>Widescreen</PresentationFormat>
  <Paragraphs>364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Algerian</vt:lpstr>
      <vt:lpstr>Arial</vt:lpstr>
      <vt:lpstr>Calibri</vt:lpstr>
      <vt:lpstr>Calibri Light</vt:lpstr>
      <vt:lpstr>Latha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NISHADI</cp:lastModifiedBy>
  <cp:revision>52</cp:revision>
  <dcterms:created xsi:type="dcterms:W3CDTF">2023-02-09T03:28:20Z</dcterms:created>
  <dcterms:modified xsi:type="dcterms:W3CDTF">2023-02-26T12:24:30Z</dcterms:modified>
</cp:coreProperties>
</file>