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6" r:id="rId5"/>
    <p:sldId id="267" r:id="rId6"/>
    <p:sldId id="260" r:id="rId7"/>
    <p:sldId id="261" r:id="rId8"/>
    <p:sldId id="268" r:id="rId9"/>
    <p:sldId id="269" r:id="rId10"/>
    <p:sldId id="270" r:id="rId11"/>
    <p:sldId id="271" r:id="rId12"/>
    <p:sldId id="273" r:id="rId13"/>
    <p:sldId id="272" r:id="rId14"/>
    <p:sldId id="275" r:id="rId15"/>
    <p:sldId id="276" r:id="rId16"/>
    <p:sldId id="277" r:id="rId17"/>
    <p:sldId id="278" r:id="rId18"/>
    <p:sldId id="288" r:id="rId19"/>
    <p:sldId id="289" r:id="rId20"/>
    <p:sldId id="290" r:id="rId21"/>
    <p:sldId id="282" r:id="rId22"/>
    <p:sldId id="284" r:id="rId23"/>
    <p:sldId id="2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8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99955-9A95-436C-99C3-9249808B2C9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A908A-40DA-4385-96CA-0E233AB8F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3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71B0-7D9B-409A-B36E-A76E7E99E94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237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417969-4646-0311-37D1-2E355C5917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Research Topic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EAE0CF-F39E-AF3A-21D1-E58FEE7FAB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7085C5-110D-2BCE-5729-CEE44BA3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9B83A7-1EC4-307E-554D-281220A7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DC7F6B-80C0-4DD9-5B3D-5C7D6043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C4EA05-7E01-5383-DBE0-8DD3BF08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83BAA55-5A9B-2056-A6C3-32F821CF0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1926F8-0703-66E5-E71D-E1FC8C87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1BC5C9-8250-99C9-BCE1-B4AF3FB1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16E12C-4B65-E3AF-1721-C890FA4F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2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F2F473C-73E3-01D0-7AFC-C38C4A48C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1896384-DC25-594D-6B35-E3A83B321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2B6F9C-5D81-9610-48C8-C313116EF8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5CB411-649C-341A-0F9E-AB2FBAE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8CB216-4EC5-B91B-1928-253A567E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3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5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Topic Here……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1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49452A-D6F8-C6AE-3FEA-ADFC57F0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EAD072-65FF-CF97-B7E8-CB5B22EA1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142CF0D-0151-44E9-10B8-0738B9EEB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DA0FD8-8632-4358-3ED7-0603A4B2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411A09-9139-A265-D5CF-79C46D5E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D7811F-7FA8-BF72-D8DB-21511B8A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0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FD7A8C-0323-E4BB-D073-B752DF7E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E0559D-E3F0-4C5F-4D86-808179E8C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B72E48-E5D6-4309-FE87-162FA1AF0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DEA7410-28B9-1126-0F82-88CCCC466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CD13B33-090A-51AD-E7B4-AA38C5B55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9F57A7-6E89-04D9-023A-140844CC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4D958A4-AEFE-A6A8-0386-6589FBB4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B3B3EC1-87F8-80FE-0F81-CDBCA4A4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4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3B1659-B1BC-7FAE-991B-BF09F93A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97A4906-531C-4B30-7879-310FD641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353892B-0FC9-B7C7-B278-75FBF37E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6859966-AABE-1811-710F-18CE3CF2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5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CAC124B-EF3A-7C52-502B-78199F7A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40B8CAC-C8F4-4045-54C8-67793DDA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ED00E0A-0E4F-0283-9D71-27DBDEC9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FC9EA5-45C2-D087-3AF0-DFEB34368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F1E509-E2B2-3FF9-0A5B-3508A025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9D9F53B-8935-BC25-B503-B4889244F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45C09E0-9170-0D9A-AC6E-728CA3C5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9F8903-2675-9F49-D34C-C32DDC4F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DB0455-5F1B-6A63-20DA-AD38F3C0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1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6C56F0-7043-96BF-B4C4-43D1E414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AFF1898-3C62-34C4-E2B9-88B437588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4488573-FF6E-CBA7-4CB0-4E874445D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F9B5EE-4355-D7FE-2C32-2FEF9FE8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473719-B06C-C3B0-5EF9-CCEAC643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346418-6E63-F759-38D3-A627712D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7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EE8BA6E-A64F-4653-598A-C97DA36121E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332B1D3-6A11-F23D-7C31-1F0084E5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646B8D-AF73-C7A6-19BB-19FF9677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2890DE-316E-2527-E356-1E4370DC8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7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6142CA-5798-0436-B8AE-5C0A3BB06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730" y="1285563"/>
            <a:ext cx="11354538" cy="1820967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/>
            </a:r>
            <a:br>
              <a:rPr lang="en-US" sz="3600" dirty="0" smtClean="0">
                <a:solidFill>
                  <a:prstClr val="black"/>
                </a:solidFill>
              </a:rPr>
            </a:br>
            <a:r>
              <a:rPr lang="en-US" sz="3600" dirty="0">
                <a:solidFill>
                  <a:prstClr val="black"/>
                </a:solidFill>
              </a:rPr>
              <a:t/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3600" dirty="0" smtClean="0">
                <a:solidFill>
                  <a:prstClr val="black"/>
                </a:solidFill>
              </a:rPr>
              <a:t/>
            </a:r>
            <a:br>
              <a:rPr lang="en-US" sz="3600" dirty="0" smtClean="0">
                <a:solidFill>
                  <a:prstClr val="black"/>
                </a:solidFill>
              </a:rPr>
            </a:br>
            <a:r>
              <a:rPr lang="en-US" sz="3600" dirty="0">
                <a:solidFill>
                  <a:prstClr val="black"/>
                </a:solidFill>
              </a:rPr>
              <a:t/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3600" dirty="0" smtClean="0">
                <a:solidFill>
                  <a:prstClr val="black"/>
                </a:solidFill>
              </a:rPr>
              <a:t/>
            </a:r>
            <a:br>
              <a:rPr lang="en-US" sz="3600" dirty="0" smtClean="0">
                <a:solidFill>
                  <a:prstClr val="black"/>
                </a:solidFill>
              </a:rPr>
            </a:br>
            <a:r>
              <a:rPr lang="en-US" sz="3600" dirty="0">
                <a:solidFill>
                  <a:prstClr val="black"/>
                </a:solidFill>
              </a:rPr>
              <a:t/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3600" dirty="0" smtClean="0">
                <a:solidFill>
                  <a:prstClr val="black"/>
                </a:solidFill>
              </a:rPr>
              <a:t/>
            </a:r>
            <a:br>
              <a:rPr lang="en-US" sz="3600" dirty="0" smtClean="0">
                <a:solidFill>
                  <a:prstClr val="black"/>
                </a:solidFill>
              </a:rPr>
            </a:br>
            <a:r>
              <a:rPr lang="en-US" sz="3600" dirty="0">
                <a:solidFill>
                  <a:prstClr val="black"/>
                </a:solidFill>
              </a:rPr>
              <a:t/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3600" dirty="0" smtClean="0">
                <a:solidFill>
                  <a:prstClr val="black"/>
                </a:solidFill>
              </a:rPr>
              <a:t/>
            </a:r>
            <a:br>
              <a:rPr lang="en-US" sz="3600" dirty="0" smtClean="0">
                <a:solidFill>
                  <a:prstClr val="black"/>
                </a:solidFill>
              </a:rPr>
            </a:br>
            <a:r>
              <a:rPr lang="en-US" sz="3600" dirty="0">
                <a:solidFill>
                  <a:prstClr val="black"/>
                </a:solidFill>
              </a:rPr>
              <a:t/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3600" dirty="0" smtClean="0">
                <a:solidFill>
                  <a:prstClr val="black"/>
                </a:solidFill>
              </a:rPr>
              <a:t/>
            </a:r>
            <a:br>
              <a:rPr lang="en-US" sz="3600" dirty="0" smtClean="0">
                <a:solidFill>
                  <a:prstClr val="black"/>
                </a:solidFill>
              </a:rPr>
            </a:br>
            <a:r>
              <a:rPr lang="en-US" sz="3600" dirty="0">
                <a:solidFill>
                  <a:prstClr val="black"/>
                </a:solidFill>
              </a:rPr>
              <a:t/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3600" dirty="0" smtClean="0">
                <a:solidFill>
                  <a:prstClr val="black"/>
                </a:solidFill>
              </a:rPr>
              <a:t/>
            </a:r>
            <a:br>
              <a:rPr lang="en-US" sz="3600" dirty="0" smtClean="0">
                <a:solidFill>
                  <a:prstClr val="black"/>
                </a:solidFill>
              </a:rPr>
            </a:br>
            <a:r>
              <a:rPr lang="en-US" sz="3600" dirty="0" smtClean="0">
                <a:solidFill>
                  <a:prstClr val="black"/>
                </a:solidFill>
              </a:rPr>
              <a:t/>
            </a:r>
            <a:br>
              <a:rPr lang="en-US" sz="3600" dirty="0" smtClean="0">
                <a:solidFill>
                  <a:prstClr val="black"/>
                </a:solidFill>
              </a:rPr>
            </a:br>
            <a:r>
              <a:rPr lang="en-US" sz="3600" dirty="0">
                <a:solidFill>
                  <a:prstClr val="black"/>
                </a:solidFill>
              </a:rPr>
              <a:t/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3600" dirty="0" smtClean="0">
                <a:solidFill>
                  <a:prstClr val="black"/>
                </a:solidFill>
              </a:rPr>
              <a:t/>
            </a:r>
            <a:br>
              <a:rPr lang="en-US" sz="3600" dirty="0" smtClean="0">
                <a:solidFill>
                  <a:prstClr val="black"/>
                </a:solidFill>
              </a:rPr>
            </a:br>
            <a:r>
              <a:rPr lang="en-US" sz="3600" dirty="0">
                <a:solidFill>
                  <a:prstClr val="black"/>
                </a:solidFill>
              </a:rPr>
              <a:t/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3600" dirty="0" smtClean="0">
                <a:solidFill>
                  <a:prstClr val="black"/>
                </a:solidFill>
              </a:rPr>
              <a:t/>
            </a:r>
            <a:br>
              <a:rPr lang="en-US" sz="3600" dirty="0" smtClean="0">
                <a:solidFill>
                  <a:prstClr val="black"/>
                </a:solidFill>
              </a:rPr>
            </a:br>
            <a:r>
              <a:rPr lang="en-US" sz="3600" dirty="0">
                <a:solidFill>
                  <a:prstClr val="black"/>
                </a:solidFill>
              </a:rPr>
              <a:t/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4400" dirty="0" smtClean="0">
                <a:solidFill>
                  <a:prstClr val="black"/>
                </a:solidFill>
              </a:rPr>
              <a:t>FIELD </a:t>
            </a:r>
            <a:r>
              <a:rPr lang="en-US" sz="4400" dirty="0">
                <a:solidFill>
                  <a:prstClr val="black"/>
                </a:solidFill>
              </a:rPr>
              <a:t>EVALUATION OF PLANT EXTRACTS </a:t>
            </a:r>
            <a:r>
              <a:rPr lang="en-US" sz="4400" dirty="0" smtClean="0">
                <a:solidFill>
                  <a:prstClr val="black"/>
                </a:solidFill>
              </a:rPr>
              <a:t>AGAINST </a:t>
            </a:r>
            <a:br>
              <a:rPr lang="en-US" sz="4400" dirty="0" smtClean="0">
                <a:solidFill>
                  <a:prstClr val="black"/>
                </a:solidFill>
              </a:rPr>
            </a:br>
            <a:r>
              <a:rPr lang="en-US" sz="4400" dirty="0" smtClean="0">
                <a:solidFill>
                  <a:prstClr val="black"/>
                </a:solidFill>
              </a:rPr>
              <a:t>RICE </a:t>
            </a:r>
            <a:r>
              <a:rPr lang="en-US" sz="4400" dirty="0">
                <a:solidFill>
                  <a:prstClr val="black"/>
                </a:solidFill>
              </a:rPr>
              <a:t>SHEATH BLIGHT (</a:t>
            </a:r>
            <a:r>
              <a:rPr lang="en-US" sz="4400" i="1" dirty="0" err="1">
                <a:solidFill>
                  <a:prstClr val="black"/>
                </a:solidFill>
              </a:rPr>
              <a:t>Rhizoctonia</a:t>
            </a:r>
            <a:r>
              <a:rPr lang="en-US" sz="4400" i="1" dirty="0">
                <a:solidFill>
                  <a:prstClr val="black"/>
                </a:solidFill>
              </a:rPr>
              <a:t> </a:t>
            </a:r>
            <a:r>
              <a:rPr lang="en-US" sz="4400" i="1" dirty="0" err="1">
                <a:solidFill>
                  <a:prstClr val="black"/>
                </a:solidFill>
              </a:rPr>
              <a:t>solani</a:t>
            </a:r>
            <a:r>
              <a:rPr lang="en-US" sz="4400" dirty="0">
                <a:solidFill>
                  <a:prstClr val="black"/>
                </a:solidFill>
              </a:rPr>
              <a:t>) DISEASE</a:t>
            </a:r>
            <a:r>
              <a:rPr lang="en-US" sz="4400" b="0" dirty="0">
                <a:solidFill>
                  <a:prstClr val="black"/>
                </a:solidFill>
              </a:rPr>
              <a:t/>
            </a:r>
            <a:br>
              <a:rPr lang="en-US" sz="4400" b="0" dirty="0">
                <a:solidFill>
                  <a:prstClr val="black"/>
                </a:solidFill>
              </a:rPr>
            </a:b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C7029D9-45E1-6988-ED36-1DA428853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730" y="3247936"/>
            <a:ext cx="11354538" cy="890063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smtClean="0"/>
              <a:t>R. S. S. Rathambalage</a:t>
            </a:r>
            <a:r>
              <a:rPr lang="en-US" sz="2800" b="1" baseline="30000" dirty="0" smtClean="0"/>
              <a:t>1</a:t>
            </a:r>
            <a:r>
              <a:rPr lang="en-US" sz="2800" b="1" dirty="0" smtClean="0"/>
              <a:t>, K. R. D. Gunapala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 </a:t>
            </a:r>
            <a:r>
              <a:rPr lang="en-US" sz="2800" b="1" dirty="0"/>
              <a:t>and </a:t>
            </a:r>
            <a:r>
              <a:rPr lang="en-US" sz="2800" b="1" dirty="0" smtClean="0"/>
              <a:t>W. M. A. U. K. M. Wijesekara</a:t>
            </a:r>
            <a:r>
              <a:rPr lang="en-US" sz="2800" b="1" baseline="30000" dirty="0" smtClean="0"/>
              <a:t>1</a:t>
            </a:r>
            <a:endParaRPr lang="en-US" sz="2800" dirty="0"/>
          </a:p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C4BB5B-09EB-1B3A-429A-B87F5F1A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4B152B19-860D-D292-3F8A-1BA2E3F4049A}"/>
              </a:ext>
            </a:extLst>
          </p:cNvPr>
          <p:cNvSpPr txBox="1">
            <a:spLocks/>
          </p:cNvSpPr>
          <p:nvPr/>
        </p:nvSpPr>
        <p:spPr>
          <a:xfrm>
            <a:off x="418730" y="4354671"/>
            <a:ext cx="11354538" cy="8900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aseline="30000" dirty="0" smtClean="0"/>
              <a:t>1</a:t>
            </a:r>
            <a:r>
              <a:rPr lang="en-US" sz="8000" dirty="0" smtClean="0"/>
              <a:t>Department of Export Agriculture, Faculty of Agricultural Sciences, </a:t>
            </a:r>
            <a:r>
              <a:rPr lang="en-US" sz="8000" dirty="0" err="1" smtClean="0"/>
              <a:t>Sabaragamuwa</a:t>
            </a:r>
            <a:r>
              <a:rPr lang="en-US" sz="8000" dirty="0" smtClean="0"/>
              <a:t> University of Sri Lanka</a:t>
            </a:r>
          </a:p>
          <a:p>
            <a:r>
              <a:rPr lang="en-US" sz="8000" baseline="30000" dirty="0" smtClean="0"/>
              <a:t>2 </a:t>
            </a:r>
            <a:r>
              <a:rPr lang="en-US" sz="8000" dirty="0" smtClean="0"/>
              <a:t>Rice Research and Development Institute, </a:t>
            </a:r>
            <a:r>
              <a:rPr lang="en-US" sz="8000" dirty="0" err="1" smtClean="0"/>
              <a:t>Batalagoda</a:t>
            </a:r>
            <a:r>
              <a:rPr lang="en-US" sz="8000" dirty="0" smtClean="0"/>
              <a:t>, </a:t>
            </a:r>
            <a:r>
              <a:rPr lang="en-US" sz="8000" dirty="0" err="1" smtClean="0"/>
              <a:t>Ibbagamuwa</a:t>
            </a:r>
            <a:r>
              <a:rPr lang="en-US" sz="8000" dirty="0" smtClean="0"/>
              <a:t>, Sri Lanka</a:t>
            </a:r>
          </a:p>
          <a:p>
            <a:endParaRPr lang="en-US" sz="2400" dirty="0"/>
          </a:p>
          <a:p>
            <a:r>
              <a:rPr lang="en-US" sz="2400" dirty="0"/>
              <a:t> </a:t>
            </a:r>
            <a:endParaRPr lang="en-US" sz="2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2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14" y="209393"/>
            <a:ext cx="12569763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                           2</a:t>
            </a:r>
            <a:r>
              <a:rPr lang="en-US" b="1" dirty="0"/>
              <a:t>. Inoculation of the Sheath blight pathogen (</a:t>
            </a:r>
            <a:r>
              <a:rPr lang="en-US" b="1" i="1" dirty="0" err="1"/>
              <a:t>Rhizoctonia</a:t>
            </a:r>
            <a:r>
              <a:rPr lang="en-US" b="1" i="1" dirty="0"/>
              <a:t> </a:t>
            </a:r>
            <a:r>
              <a:rPr lang="en-US" b="1" i="1" dirty="0" err="1"/>
              <a:t>solani</a:t>
            </a:r>
            <a:r>
              <a:rPr lang="en-US" b="1" dirty="0"/>
              <a:t>) </a:t>
            </a:r>
          </a:p>
          <a:p>
            <a:pPr marL="0" indent="0">
              <a:buNone/>
            </a:pPr>
            <a:r>
              <a:rPr lang="en-US" sz="2400" dirty="0" smtClean="0"/>
              <a:t>                                                    (</a:t>
            </a:r>
            <a:r>
              <a:rPr lang="en-US" sz="2400" dirty="0"/>
              <a:t>At 45 days after transplanting of the rice plants)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9862" y="1616079"/>
            <a:ext cx="2214832" cy="1661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"/>
          <a:stretch/>
        </p:blipFill>
        <p:spPr>
          <a:xfrm>
            <a:off x="3495249" y="1609403"/>
            <a:ext cx="2139741" cy="1648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r="4339" b="624"/>
          <a:stretch/>
        </p:blipFill>
        <p:spPr>
          <a:xfrm>
            <a:off x="6632282" y="1640530"/>
            <a:ext cx="1978318" cy="1648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9" r="1038"/>
          <a:stretch/>
        </p:blipFill>
        <p:spPr>
          <a:xfrm>
            <a:off x="9716481" y="1620819"/>
            <a:ext cx="1948138" cy="16333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t="7878" r="4744"/>
          <a:stretch/>
        </p:blipFill>
        <p:spPr>
          <a:xfrm rot="16200000">
            <a:off x="9315453" y="4017781"/>
            <a:ext cx="1719074" cy="22149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8"/>
          <a:stretch/>
        </p:blipFill>
        <p:spPr>
          <a:xfrm>
            <a:off x="5056339" y="4299456"/>
            <a:ext cx="2120198" cy="1704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 r="8477" b="3361"/>
          <a:stretch/>
        </p:blipFill>
        <p:spPr>
          <a:xfrm rot="5400000">
            <a:off x="1433312" y="4250826"/>
            <a:ext cx="1787271" cy="1801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ight Arrow 11"/>
          <p:cNvSpPr/>
          <p:nvPr/>
        </p:nvSpPr>
        <p:spPr>
          <a:xfrm>
            <a:off x="2574014" y="2372069"/>
            <a:ext cx="800100" cy="35237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732862" y="2288434"/>
            <a:ext cx="800100" cy="35237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8806344" y="2242645"/>
            <a:ext cx="800100" cy="35237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11282475" y="3744090"/>
            <a:ext cx="381751" cy="45567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7700303" y="4729376"/>
            <a:ext cx="1041577" cy="405801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3523542" y="4817863"/>
            <a:ext cx="1041577" cy="405801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9914" y="3426618"/>
            <a:ext cx="2639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Rice bran and rice husk 1:1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59822" y="3417208"/>
            <a:ext cx="291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3062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Mixture of rice bran and rice husk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532962" y="3521370"/>
            <a:ext cx="2120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Mixture with Agar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606444" y="3356996"/>
            <a:ext cx="23992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Wrapped from an </a:t>
            </a:r>
            <a:r>
              <a:rPr lang="en-US" sz="2000" b="1" dirty="0" err="1"/>
              <a:t>Aluminium</a:t>
            </a:r>
            <a:r>
              <a:rPr lang="en-US" sz="2000" b="1" dirty="0"/>
              <a:t> foil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206394" y="6090401"/>
            <a:ext cx="20760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7 days old </a:t>
            </a:r>
            <a:r>
              <a:rPr lang="en-US" sz="2000" b="1" i="1" dirty="0" smtClean="0"/>
              <a:t>R. </a:t>
            </a:r>
            <a:r>
              <a:rPr lang="en-US" sz="2000" b="1" i="1" dirty="0" err="1" smtClean="0"/>
              <a:t>solni</a:t>
            </a:r>
            <a:endParaRPr lang="en-US" sz="2000" b="1" i="1" dirty="0"/>
          </a:p>
        </p:txBody>
      </p:sp>
      <p:sp>
        <p:nvSpPr>
          <p:cNvPr id="23" name="Rectangle 22"/>
          <p:cNvSpPr/>
          <p:nvPr/>
        </p:nvSpPr>
        <p:spPr>
          <a:xfrm>
            <a:off x="1158647" y="6030688"/>
            <a:ext cx="23366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Kept in an incubator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08288" y="6045333"/>
            <a:ext cx="20250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Inoculated plants</a:t>
            </a:r>
          </a:p>
        </p:txBody>
      </p:sp>
    </p:spTree>
    <p:extLst>
      <p:ext uri="{BB962C8B-B14F-4D97-AF65-F5344CB8AC3E}">
        <p14:creationId xmlns:p14="http://schemas.microsoft.com/office/powerpoint/2010/main" val="220971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318" y="231820"/>
            <a:ext cx="9048482" cy="63106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Material and Methods cont..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84" y="123319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3. Preparation of plant </a:t>
            </a:r>
            <a:r>
              <a:rPr lang="en-US" b="1" dirty="0" smtClean="0"/>
              <a:t>extracts     </a:t>
            </a:r>
            <a:endParaRPr lang="en-US" b="1" dirty="0"/>
          </a:p>
          <a:p>
            <a:r>
              <a:rPr lang="en-US" dirty="0"/>
              <a:t>Plant extracts were selected according to the findings of </a:t>
            </a:r>
            <a:r>
              <a:rPr lang="en-US" i="1" dirty="0"/>
              <a:t>in vitro </a:t>
            </a:r>
            <a:r>
              <a:rPr lang="en-US" dirty="0"/>
              <a:t>evaluation, which was done previously by RRDI, </a:t>
            </a:r>
            <a:r>
              <a:rPr lang="en-US" dirty="0" err="1"/>
              <a:t>Bathalagoda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919" y="2689148"/>
            <a:ext cx="9080336" cy="30747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44177" y="5954847"/>
            <a:ext cx="2321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Gunapala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., 2022)</a:t>
            </a:r>
          </a:p>
        </p:txBody>
      </p:sp>
    </p:spTree>
    <p:extLst>
      <p:ext uri="{BB962C8B-B14F-4D97-AF65-F5344CB8AC3E}">
        <p14:creationId xmlns:p14="http://schemas.microsoft.com/office/powerpoint/2010/main" val="363397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98002" y="6300173"/>
            <a:ext cx="698500" cy="365125"/>
          </a:xfrm>
        </p:spPr>
        <p:txBody>
          <a:bodyPr/>
          <a:lstStyle/>
          <a:p>
            <a:fld id="{8E5320D6-5C7A-4D7B-BA02-2346F9F1D666}" type="slidenum">
              <a:rPr lang="en-US" sz="2000" b="1">
                <a:solidFill>
                  <a:schemeClr val="tx1"/>
                </a:solidFill>
              </a:rPr>
              <a:t>12</a:t>
            </a:fld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7"/>
          <a:stretch/>
        </p:blipFill>
        <p:spPr>
          <a:xfrm>
            <a:off x="9456953" y="5108847"/>
            <a:ext cx="2261322" cy="1397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166997" y="1178650"/>
            <a:ext cx="8582601" cy="4513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333" b="1" dirty="0"/>
              <a:t>200 g of fresh mature leaves of Clove, </a:t>
            </a:r>
            <a:r>
              <a:rPr lang="en-US" sz="2333" b="1" dirty="0" err="1"/>
              <a:t>Hulanthala</a:t>
            </a:r>
            <a:r>
              <a:rPr lang="en-US" sz="2333" b="1" dirty="0"/>
              <a:t> and bulbs of Garlic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20418" y="1922109"/>
            <a:ext cx="6329010" cy="4513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333" b="1" dirty="0"/>
              <a:t>Washed with tap water and surface sterilization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7157" y="2768425"/>
            <a:ext cx="7055533" cy="8103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333" b="1" dirty="0"/>
              <a:t>Cut in to small pieces and grinded by adding 200 ml of sterilized distilled water as the extracting agent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25500" y="5535350"/>
            <a:ext cx="3810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" dirty="0"/>
          </a:p>
        </p:txBody>
      </p:sp>
      <p:sp>
        <p:nvSpPr>
          <p:cNvPr id="38" name="TextBox 37"/>
          <p:cNvSpPr txBox="1"/>
          <p:nvPr/>
        </p:nvSpPr>
        <p:spPr>
          <a:xfrm>
            <a:off x="1273164" y="3894697"/>
            <a:ext cx="5588000" cy="4513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333" b="1" dirty="0"/>
              <a:t>Filtered through two layers of muslin cloth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70076" y="4703672"/>
            <a:ext cx="5873505" cy="8103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333" b="1" dirty="0"/>
              <a:t>The filtrate was centrifuged at 8000 rpm for 15 minutes in room temperature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7188" y="5714247"/>
            <a:ext cx="6662649" cy="8103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33" b="1" dirty="0"/>
              <a:t>Supernatant was collected and filtered using a </a:t>
            </a:r>
            <a:r>
              <a:rPr lang="en-US" sz="2333" b="1" dirty="0" err="1"/>
              <a:t>Whatman</a:t>
            </a:r>
            <a:r>
              <a:rPr lang="en-US" sz="2333" b="1" dirty="0"/>
              <a:t> No 01 filter paper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38439" y="6119422"/>
            <a:ext cx="2454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(Harish </a:t>
            </a:r>
            <a:r>
              <a:rPr lang="en-US" sz="2000" i="1" dirty="0"/>
              <a:t>et al.</a:t>
            </a:r>
            <a:r>
              <a:rPr lang="en-US" sz="2000" dirty="0"/>
              <a:t>, 2008). 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66"/>
          <a:stretch/>
        </p:blipFill>
        <p:spPr>
          <a:xfrm>
            <a:off x="9196185" y="3686075"/>
            <a:ext cx="2456066" cy="1280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6" t="-1424" r="7330" b="32036"/>
          <a:stretch/>
        </p:blipFill>
        <p:spPr>
          <a:xfrm>
            <a:off x="9278377" y="746591"/>
            <a:ext cx="2215016" cy="1386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5" r="7438" b="8246"/>
          <a:stretch/>
        </p:blipFill>
        <p:spPr>
          <a:xfrm>
            <a:off x="8623121" y="2220477"/>
            <a:ext cx="1449308" cy="1336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4" t="22917" r="30562" b="10927"/>
          <a:stretch/>
        </p:blipFill>
        <p:spPr>
          <a:xfrm rot="5400000">
            <a:off x="10447981" y="2072078"/>
            <a:ext cx="1265539" cy="158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7" name="Down Arrow 46"/>
          <p:cNvSpPr/>
          <p:nvPr/>
        </p:nvSpPr>
        <p:spPr>
          <a:xfrm>
            <a:off x="4067164" y="1599053"/>
            <a:ext cx="391134" cy="313899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48" name="Down Arrow 47"/>
          <p:cNvSpPr/>
          <p:nvPr/>
        </p:nvSpPr>
        <p:spPr>
          <a:xfrm>
            <a:off x="4058283" y="2382608"/>
            <a:ext cx="400015" cy="344105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49" name="Down Arrow 48"/>
          <p:cNvSpPr/>
          <p:nvPr/>
        </p:nvSpPr>
        <p:spPr>
          <a:xfrm>
            <a:off x="4067165" y="3566595"/>
            <a:ext cx="391133" cy="353548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50" name="Down Arrow 49"/>
          <p:cNvSpPr/>
          <p:nvPr/>
        </p:nvSpPr>
        <p:spPr>
          <a:xfrm>
            <a:off x="4084924" y="4376242"/>
            <a:ext cx="364493" cy="341475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51" name="Down Arrow 50"/>
          <p:cNvSpPr/>
          <p:nvPr/>
        </p:nvSpPr>
        <p:spPr>
          <a:xfrm>
            <a:off x="4006829" y="5514022"/>
            <a:ext cx="442588" cy="268418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2552" y="40584"/>
            <a:ext cx="10515600" cy="69209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Material and Methods cont.. </a:t>
            </a:r>
          </a:p>
        </p:txBody>
      </p:sp>
    </p:spTree>
    <p:extLst>
      <p:ext uri="{BB962C8B-B14F-4D97-AF65-F5344CB8AC3E}">
        <p14:creationId xmlns:p14="http://schemas.microsoft.com/office/powerpoint/2010/main" val="311129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499" y="212107"/>
            <a:ext cx="9280301" cy="79397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Material and Methods cont..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50" y="1294090"/>
            <a:ext cx="972354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4. Spraying plant extracts for the inoculated plants</a:t>
            </a:r>
          </a:p>
          <a:p>
            <a:r>
              <a:rPr lang="en-US" dirty="0"/>
              <a:t>Plant extracts were sprayed as solution of 100 % concentration and </a:t>
            </a:r>
            <a:r>
              <a:rPr lang="en-US" dirty="0" err="1"/>
              <a:t>Carbendazim</a:t>
            </a:r>
            <a:r>
              <a:rPr lang="en-US" dirty="0"/>
              <a:t> (50 % WG) was sprayed in the rate of 6 ml/10 l by using 1 l hand sprayer to the experimental pots as per treatments.</a:t>
            </a:r>
          </a:p>
          <a:p>
            <a:endParaRPr lang="en-US" dirty="0" smtClean="0"/>
          </a:p>
          <a:p>
            <a:r>
              <a:rPr lang="en-US" dirty="0" smtClean="0"/>
              <a:t>Spraying </a:t>
            </a:r>
            <a:r>
              <a:rPr lang="en-US" dirty="0"/>
              <a:t>was done one week after inoculation around 4 pm.</a:t>
            </a:r>
          </a:p>
          <a:p>
            <a:endParaRPr lang="en-US" dirty="0"/>
          </a:p>
          <a:p>
            <a:r>
              <a:rPr lang="en-US" dirty="0"/>
              <a:t>Adequate precautions were taken to avoid drifting of spray materials from one plot to the neighboring ones.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61362" y="2691051"/>
            <a:ext cx="2952361" cy="2214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239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20D6-5C7A-4D7B-BA02-2346F9F1D666}" type="slidenum">
              <a:rPr lang="en-US" sz="2000" b="1">
                <a:solidFill>
                  <a:schemeClr val="tx1"/>
                </a:solidFill>
              </a:rPr>
              <a:t>14</a:t>
            </a:fld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7481" y="4433295"/>
            <a:ext cx="10532918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85" indent="-380985">
              <a:buFont typeface="Wingdings" panose="05000000000000000000" pitchFamily="2" charset="2"/>
              <a:buChar char="Ø"/>
            </a:pPr>
            <a:r>
              <a:rPr lang="en-US" sz="2800" dirty="0"/>
              <a:t>Randomized Complete Block Design used</a:t>
            </a:r>
          </a:p>
          <a:p>
            <a:pPr marL="380985" indent="-380985">
              <a:buFont typeface="Wingdings" panose="05000000000000000000" pitchFamily="2" charset="2"/>
              <a:buChar char="Ø"/>
            </a:pPr>
            <a:r>
              <a:rPr lang="en-US" sz="2800" dirty="0"/>
              <a:t>Replicated three times</a:t>
            </a:r>
          </a:p>
          <a:p>
            <a:pPr marL="380985" indent="-380985">
              <a:buFont typeface="Wingdings" panose="05000000000000000000" pitchFamily="2" charset="2"/>
              <a:buChar char="Ø"/>
            </a:pPr>
            <a:r>
              <a:rPr lang="en-US" sz="2800" dirty="0"/>
              <a:t>Pot experiment of fifteen pots with four plants</a:t>
            </a:r>
          </a:p>
          <a:p>
            <a:endParaRPr lang="en-US" sz="2800" dirty="0"/>
          </a:p>
          <a:p>
            <a:endParaRPr lang="en-US" sz="1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22" y="1303802"/>
            <a:ext cx="8514430" cy="2931220"/>
          </a:xfrm>
          <a:solidFill>
            <a:srgbClr val="E5FDD3"/>
          </a:solidFill>
        </p:spPr>
        <p:txBody>
          <a:bodyPr>
            <a:normAutofit fontScale="92500" lnSpcReduction="20000"/>
          </a:bodyPr>
          <a:lstStyle/>
          <a:p>
            <a:r>
              <a:rPr lang="en-US" sz="3000" b="1" dirty="0"/>
              <a:t>T</a:t>
            </a:r>
            <a:r>
              <a:rPr lang="en-US" sz="3000" b="1" baseline="-25000" dirty="0"/>
              <a:t>1</a:t>
            </a:r>
            <a:r>
              <a:rPr lang="en-US" sz="3000" dirty="0"/>
              <a:t> - </a:t>
            </a:r>
            <a:r>
              <a:rPr lang="en-US" sz="3000" b="1" dirty="0"/>
              <a:t>  </a:t>
            </a:r>
            <a:r>
              <a:rPr lang="en-US" sz="3000" dirty="0"/>
              <a:t>Bulbs of Garlic (</a:t>
            </a:r>
            <a:r>
              <a:rPr lang="en-US" sz="3000" i="1" dirty="0"/>
              <a:t>Allium </a:t>
            </a:r>
            <a:r>
              <a:rPr lang="en-US" sz="3000" i="1" dirty="0" err="1"/>
              <a:t>sativum</a:t>
            </a:r>
            <a:r>
              <a:rPr lang="en-US" sz="3000" dirty="0"/>
              <a:t>)</a:t>
            </a:r>
          </a:p>
          <a:p>
            <a:pPr marL="380985" indent="-380985"/>
            <a:r>
              <a:rPr lang="en-US" sz="3000" b="1" dirty="0"/>
              <a:t>T</a:t>
            </a:r>
            <a:r>
              <a:rPr lang="en-US" sz="3000" b="1" baseline="-25000" dirty="0"/>
              <a:t>2</a:t>
            </a:r>
            <a:r>
              <a:rPr lang="en-US" sz="3000" baseline="-25000" dirty="0"/>
              <a:t> </a:t>
            </a:r>
            <a:r>
              <a:rPr lang="en-US" sz="3000" dirty="0"/>
              <a:t>-   Bulbs of Garlic + Leaves of Clove (</a:t>
            </a:r>
            <a:r>
              <a:rPr lang="en-US" sz="3000" i="1" dirty="0" err="1"/>
              <a:t>Syzygium</a:t>
            </a:r>
            <a:r>
              <a:rPr lang="en-US" sz="3000" i="1" dirty="0"/>
              <a:t> </a:t>
            </a:r>
            <a:r>
              <a:rPr lang="en-US" sz="3000" i="1" dirty="0" err="1"/>
              <a:t>aromaticum</a:t>
            </a:r>
            <a:r>
              <a:rPr lang="en-US" sz="3000" dirty="0"/>
              <a:t>)</a:t>
            </a:r>
          </a:p>
          <a:p>
            <a:pPr marL="380985" indent="-380985"/>
            <a:r>
              <a:rPr lang="en-US" sz="3000" b="1" dirty="0"/>
              <a:t>T</a:t>
            </a:r>
            <a:r>
              <a:rPr lang="en-US" sz="3000" b="1" baseline="-25000" dirty="0"/>
              <a:t>3</a:t>
            </a:r>
            <a:r>
              <a:rPr lang="en-US" sz="3000" b="1" dirty="0"/>
              <a:t> </a:t>
            </a:r>
            <a:r>
              <a:rPr lang="en-US" sz="3000" dirty="0"/>
              <a:t>- Bulbs of Garlic + Leaves of Clove + Leaves of </a:t>
            </a:r>
            <a:r>
              <a:rPr lang="en-US" sz="3000" dirty="0" err="1"/>
              <a:t>Hulanthala</a:t>
            </a:r>
            <a:r>
              <a:rPr lang="en-US" sz="3000" dirty="0"/>
              <a:t> (</a:t>
            </a:r>
            <a:r>
              <a:rPr lang="en-US" sz="3000" i="1" dirty="0"/>
              <a:t>Ageratum </a:t>
            </a:r>
            <a:r>
              <a:rPr lang="en-US" sz="3000" i="1" dirty="0" err="1"/>
              <a:t>conyzoides</a:t>
            </a:r>
            <a:r>
              <a:rPr lang="en-US" sz="3000" dirty="0"/>
              <a:t>)</a:t>
            </a:r>
          </a:p>
          <a:p>
            <a:pPr marL="380985" indent="-380985"/>
            <a:r>
              <a:rPr lang="en-US" sz="3000" b="1" dirty="0"/>
              <a:t>T</a:t>
            </a:r>
            <a:r>
              <a:rPr lang="en-US" sz="3000" b="1" baseline="-25000" dirty="0"/>
              <a:t>4</a:t>
            </a:r>
            <a:r>
              <a:rPr lang="en-US" sz="3000" dirty="0"/>
              <a:t> – </a:t>
            </a:r>
            <a:r>
              <a:rPr lang="en-US" sz="3000" dirty="0" err="1"/>
              <a:t>Carbendazim</a:t>
            </a:r>
            <a:r>
              <a:rPr lang="en-US" sz="3000" dirty="0"/>
              <a:t> (50% WG)</a:t>
            </a:r>
          </a:p>
          <a:p>
            <a:pPr marL="380985" indent="-380985"/>
            <a:r>
              <a:rPr lang="en-US" sz="3000" b="1" dirty="0"/>
              <a:t>T</a:t>
            </a:r>
            <a:r>
              <a:rPr lang="en-US" sz="3000" b="1" baseline="-25000" dirty="0"/>
              <a:t>5</a:t>
            </a:r>
            <a:r>
              <a:rPr lang="en-US" sz="3000" baseline="-25000" dirty="0"/>
              <a:t> </a:t>
            </a:r>
            <a:r>
              <a:rPr lang="en-US" sz="3000" dirty="0"/>
              <a:t>- Water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5"/>
          <a:stretch/>
        </p:blipFill>
        <p:spPr>
          <a:xfrm flipH="1">
            <a:off x="9593300" y="3372160"/>
            <a:ext cx="2136012" cy="2592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21983" y="237102"/>
            <a:ext cx="9331817" cy="8252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Material and Methods cont.. </a:t>
            </a:r>
          </a:p>
        </p:txBody>
      </p:sp>
    </p:spTree>
    <p:extLst>
      <p:ext uri="{BB962C8B-B14F-4D97-AF65-F5344CB8AC3E}">
        <p14:creationId xmlns:p14="http://schemas.microsoft.com/office/powerpoint/2010/main" val="153029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176" y="1120043"/>
            <a:ext cx="3927859" cy="12016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1" y="1036040"/>
            <a:ext cx="6574090" cy="1341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602" y="2339423"/>
            <a:ext cx="390504" cy="5375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176" y="2894693"/>
            <a:ext cx="5422135" cy="1294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5708" y="2308436"/>
            <a:ext cx="431838" cy="5994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6969" y="2969559"/>
            <a:ext cx="3129316" cy="10342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4765" y="4213637"/>
            <a:ext cx="1758682" cy="23036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3642" y="4222359"/>
            <a:ext cx="1778000" cy="23250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3190" y="4318911"/>
            <a:ext cx="3114310" cy="20931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1" y="4846978"/>
            <a:ext cx="2958559" cy="10758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239500" y="6211998"/>
            <a:ext cx="1432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43602" y="1"/>
            <a:ext cx="9310197" cy="72984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57791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143000"/>
            <a:ext cx="111125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67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/>
              <a:t>The treatment comparisons were done by using one -way ANOVA with Duncan’s Multiple Range Test (DMRT) by using Statistical Analysis System (SAS) 9.1 version.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/>
              <a:t>Graphical illustrations were done by Microsoft Excel (2013).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20D6-5C7A-4D7B-BA02-2346F9F1D666}" type="slidenum">
              <a:rPr lang="en-US" sz="2000" b="1">
                <a:solidFill>
                  <a:schemeClr val="tx1"/>
                </a:solidFill>
              </a:rPr>
              <a:t>16</a:t>
            </a:fld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09104" y="309093"/>
            <a:ext cx="9344696" cy="83390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Data analysis</a:t>
            </a:r>
          </a:p>
        </p:txBody>
      </p:sp>
    </p:spTree>
    <p:extLst>
      <p:ext uri="{BB962C8B-B14F-4D97-AF65-F5344CB8AC3E}">
        <p14:creationId xmlns:p14="http://schemas.microsoft.com/office/powerpoint/2010/main" val="366503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95" y="776887"/>
            <a:ext cx="11201400" cy="5046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                       Identification </a:t>
            </a:r>
            <a:r>
              <a:rPr lang="en-US" sz="3200" b="1" dirty="0"/>
              <a:t>of isolated </a:t>
            </a:r>
            <a:r>
              <a:rPr lang="en-US" sz="3200" b="1" dirty="0" smtClean="0"/>
              <a:t>fungi</a:t>
            </a:r>
          </a:p>
          <a:p>
            <a:pPr marL="0" indent="0">
              <a:buNone/>
            </a:pPr>
            <a:r>
              <a:rPr lang="en-US" sz="3200" dirty="0" smtClean="0"/>
              <a:t>(</a:t>
            </a:r>
            <a:r>
              <a:rPr lang="en-US" sz="3000" dirty="0" smtClean="0"/>
              <a:t>Morphological </a:t>
            </a:r>
            <a:r>
              <a:rPr lang="en-US" sz="3000" dirty="0"/>
              <a:t>and </a:t>
            </a:r>
            <a:r>
              <a:rPr lang="en-US" sz="3000" dirty="0" smtClean="0"/>
              <a:t>cultural characteristics </a:t>
            </a:r>
            <a:r>
              <a:rPr lang="en-US" sz="3000" dirty="0"/>
              <a:t>of the </a:t>
            </a:r>
            <a:r>
              <a:rPr lang="en-US" sz="3000" dirty="0" smtClean="0"/>
              <a:t>isolate)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20D6-5C7A-4D7B-BA02-2346F9F1D666}" type="slidenum">
              <a:rPr lang="en-US" sz="2000" b="1">
                <a:solidFill>
                  <a:schemeClr val="tx1"/>
                </a:solidFill>
              </a:rPr>
              <a:t>17</a:t>
            </a:fld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9" t="6173" r="19199" b="6171"/>
          <a:stretch/>
        </p:blipFill>
        <p:spPr>
          <a:xfrm rot="5400000">
            <a:off x="4505592" y="1865106"/>
            <a:ext cx="2304903" cy="23609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" t="4321" r="26851" b="5282"/>
          <a:stretch/>
        </p:blipFill>
        <p:spPr>
          <a:xfrm rot="10800000">
            <a:off x="1890660" y="1922175"/>
            <a:ext cx="2211516" cy="2249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800027" y="3970341"/>
            <a:ext cx="24765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         </a:t>
            </a:r>
          </a:p>
          <a:p>
            <a:r>
              <a:rPr lang="en-US" sz="1500" b="1" dirty="0"/>
              <a:t>           </a:t>
            </a:r>
            <a:r>
              <a:rPr lang="en-US" sz="2400" b="1" dirty="0"/>
              <a:t>-Top-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07160" y="3970341"/>
            <a:ext cx="173701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  </a:t>
            </a:r>
          </a:p>
          <a:p>
            <a:r>
              <a:rPr lang="en-US" sz="2400" b="1" dirty="0"/>
              <a:t> -Bottom-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1527" y="4713502"/>
            <a:ext cx="10601335" cy="2226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85" indent="-380985">
              <a:buFont typeface="Wingdings" panose="05000000000000000000" pitchFamily="2" charset="2"/>
              <a:buChar char="Ø"/>
            </a:pPr>
            <a:r>
              <a:rPr lang="en-US" sz="2800" dirty="0" err="1"/>
              <a:t>Sclerotia</a:t>
            </a:r>
            <a:r>
              <a:rPr lang="en-US" sz="2800" dirty="0"/>
              <a:t> were brown to dark brown. </a:t>
            </a:r>
          </a:p>
          <a:p>
            <a:pPr marL="380985" indent="-380985">
              <a:buFont typeface="Wingdings" panose="05000000000000000000" pitchFamily="2" charset="2"/>
              <a:buChar char="Ø"/>
            </a:pPr>
            <a:r>
              <a:rPr lang="en-US" sz="2800" dirty="0"/>
              <a:t>Produced </a:t>
            </a:r>
            <a:r>
              <a:rPr lang="en-US" sz="2800" dirty="0" err="1"/>
              <a:t>sclerotia</a:t>
            </a:r>
            <a:r>
              <a:rPr lang="en-US" sz="2800" dirty="0"/>
              <a:t> near the inoculum, scattered isolate, near margin and also abundant </a:t>
            </a:r>
            <a:r>
              <a:rPr lang="en-US" sz="2800" dirty="0" err="1"/>
              <a:t>sclerotia</a:t>
            </a:r>
            <a:r>
              <a:rPr lang="en-US" sz="2800" dirty="0"/>
              <a:t>. </a:t>
            </a:r>
          </a:p>
          <a:p>
            <a:pPr marL="380985" indent="-380985">
              <a:buFont typeface="Wingdings" panose="05000000000000000000" pitchFamily="2" charset="2"/>
              <a:buChar char="Ø"/>
            </a:pPr>
            <a:r>
              <a:rPr lang="en-US" sz="2800" dirty="0"/>
              <a:t>The findings are in accordance with (Moni </a:t>
            </a:r>
            <a:r>
              <a:rPr lang="en-US" sz="2800" i="1" dirty="0"/>
              <a:t>et al.</a:t>
            </a:r>
            <a:r>
              <a:rPr lang="en-US" sz="2800" dirty="0"/>
              <a:t>, 2016).</a:t>
            </a:r>
          </a:p>
          <a:p>
            <a:pPr marL="380985" indent="-380985">
              <a:buFont typeface="Wingdings" panose="05000000000000000000" pitchFamily="2" charset="2"/>
              <a:buChar char="Ø"/>
            </a:pPr>
            <a:endParaRPr lang="en-US" sz="2667" dirty="0"/>
          </a:p>
        </p:txBody>
      </p:sp>
      <p:sp>
        <p:nvSpPr>
          <p:cNvPr id="9" name="TextBox 8"/>
          <p:cNvSpPr txBox="1"/>
          <p:nvPr/>
        </p:nvSpPr>
        <p:spPr>
          <a:xfrm>
            <a:off x="7088472" y="4194839"/>
            <a:ext cx="4053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Microscopic view of the mycelia under ×100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1" t="26852" r="5846" b="48264"/>
          <a:stretch/>
        </p:blipFill>
        <p:spPr>
          <a:xfrm>
            <a:off x="7160503" y="1893114"/>
            <a:ext cx="2391460" cy="2314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96418" y="-53368"/>
            <a:ext cx="8357381" cy="80663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Results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37085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3408" y="0"/>
            <a:ext cx="10404469" cy="56572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01700" y="5601610"/>
            <a:ext cx="10452100" cy="81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33" dirty="0">
                <a:cs typeface="Calibri" panose="020F0502020204030204" pitchFamily="34" charset="0"/>
              </a:rPr>
              <a:t>T</a:t>
            </a:r>
            <a:r>
              <a:rPr lang="en-US" sz="2333" baseline="-25000" dirty="0">
                <a:cs typeface="Calibri" panose="020F0502020204030204" pitchFamily="34" charset="0"/>
              </a:rPr>
              <a:t>1</a:t>
            </a:r>
            <a:r>
              <a:rPr lang="en-US" sz="2333" dirty="0">
                <a:cs typeface="Calibri" panose="020F0502020204030204" pitchFamily="34" charset="0"/>
              </a:rPr>
              <a:t> - Bulbs of Garlic                    T</a:t>
            </a:r>
            <a:r>
              <a:rPr lang="en-US" sz="2333" baseline="-25000" dirty="0">
                <a:cs typeface="Calibri" panose="020F0502020204030204" pitchFamily="34" charset="0"/>
              </a:rPr>
              <a:t>3</a:t>
            </a:r>
            <a:r>
              <a:rPr lang="en-US" sz="2333" dirty="0">
                <a:cs typeface="Calibri" panose="020F0502020204030204" pitchFamily="34" charset="0"/>
              </a:rPr>
              <a:t>  - Bulbs of Garlic + Clove+ </a:t>
            </a:r>
            <a:r>
              <a:rPr lang="en-US" sz="2333" dirty="0" err="1">
                <a:cs typeface="Calibri" panose="020F0502020204030204" pitchFamily="34" charset="0"/>
              </a:rPr>
              <a:t>Hulanthala</a:t>
            </a:r>
            <a:r>
              <a:rPr lang="en-US" sz="2333" dirty="0">
                <a:cs typeface="Calibri" panose="020F0502020204030204" pitchFamily="34" charset="0"/>
              </a:rPr>
              <a:t>     T</a:t>
            </a:r>
            <a:r>
              <a:rPr lang="en-US" sz="2333" baseline="-25000" dirty="0">
                <a:cs typeface="Calibri" panose="020F0502020204030204" pitchFamily="34" charset="0"/>
              </a:rPr>
              <a:t>5</a:t>
            </a:r>
            <a:r>
              <a:rPr lang="en-US" sz="2333" dirty="0">
                <a:cs typeface="Calibri" panose="020F0502020204030204" pitchFamily="34" charset="0"/>
              </a:rPr>
              <a:t>  - Water                              </a:t>
            </a:r>
          </a:p>
          <a:p>
            <a:r>
              <a:rPr lang="en-US" sz="2333" dirty="0">
                <a:cs typeface="Calibri" panose="020F0502020204030204" pitchFamily="34" charset="0"/>
              </a:rPr>
              <a:t>T</a:t>
            </a:r>
            <a:r>
              <a:rPr lang="en-US" sz="2333" baseline="-25000" dirty="0">
                <a:cs typeface="Calibri" panose="020F0502020204030204" pitchFamily="34" charset="0"/>
              </a:rPr>
              <a:t>2 </a:t>
            </a:r>
            <a:r>
              <a:rPr lang="en-US" sz="2333" dirty="0">
                <a:cs typeface="Calibri" panose="020F0502020204030204" pitchFamily="34" charset="0"/>
              </a:rPr>
              <a:t>-Bulbs of Garlic +Clove         T</a:t>
            </a:r>
            <a:r>
              <a:rPr lang="en-US" sz="2333" baseline="-25000" dirty="0">
                <a:cs typeface="Calibri" panose="020F0502020204030204" pitchFamily="34" charset="0"/>
              </a:rPr>
              <a:t>4</a:t>
            </a:r>
            <a:r>
              <a:rPr lang="en-US" sz="2333" dirty="0">
                <a:cs typeface="Calibri" panose="020F0502020204030204" pitchFamily="34" charset="0"/>
              </a:rPr>
              <a:t> – </a:t>
            </a:r>
            <a:r>
              <a:rPr lang="en-US" sz="2333" dirty="0" err="1">
                <a:cs typeface="Calibri" panose="020F0502020204030204" pitchFamily="34" charset="0"/>
              </a:rPr>
              <a:t>Carbendazim</a:t>
            </a:r>
            <a:r>
              <a:rPr lang="en-US" sz="2333" dirty="0">
                <a:cs typeface="Calibri" panose="020F0502020204030204" pitchFamily="34" charset="0"/>
              </a:rPr>
              <a:t> (50% WG)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7978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038" y="644127"/>
            <a:ext cx="11141879" cy="49266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25038" y="5503798"/>
            <a:ext cx="10452100" cy="81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33" dirty="0">
                <a:cs typeface="Calibri" panose="020F0502020204030204" pitchFamily="34" charset="0"/>
              </a:rPr>
              <a:t>T</a:t>
            </a:r>
            <a:r>
              <a:rPr lang="en-US" sz="2333" baseline="-25000" dirty="0">
                <a:cs typeface="Calibri" panose="020F0502020204030204" pitchFamily="34" charset="0"/>
              </a:rPr>
              <a:t>1</a:t>
            </a:r>
            <a:r>
              <a:rPr lang="en-US" sz="2333" dirty="0">
                <a:cs typeface="Calibri" panose="020F0502020204030204" pitchFamily="34" charset="0"/>
              </a:rPr>
              <a:t> - Bulbs of Garlic                    T</a:t>
            </a:r>
            <a:r>
              <a:rPr lang="en-US" sz="2333" baseline="-25000" dirty="0">
                <a:cs typeface="Calibri" panose="020F0502020204030204" pitchFamily="34" charset="0"/>
              </a:rPr>
              <a:t>3</a:t>
            </a:r>
            <a:r>
              <a:rPr lang="en-US" sz="2333" dirty="0">
                <a:cs typeface="Calibri" panose="020F0502020204030204" pitchFamily="34" charset="0"/>
              </a:rPr>
              <a:t>  - Bulbs of Garlic + Clove+ </a:t>
            </a:r>
            <a:r>
              <a:rPr lang="en-US" sz="2333" dirty="0" err="1">
                <a:cs typeface="Calibri" panose="020F0502020204030204" pitchFamily="34" charset="0"/>
              </a:rPr>
              <a:t>Hulanthala</a:t>
            </a:r>
            <a:r>
              <a:rPr lang="en-US" sz="2333" dirty="0">
                <a:cs typeface="Calibri" panose="020F0502020204030204" pitchFamily="34" charset="0"/>
              </a:rPr>
              <a:t>     T</a:t>
            </a:r>
            <a:r>
              <a:rPr lang="en-US" sz="2333" baseline="-25000" dirty="0">
                <a:cs typeface="Calibri" panose="020F0502020204030204" pitchFamily="34" charset="0"/>
              </a:rPr>
              <a:t>5</a:t>
            </a:r>
            <a:r>
              <a:rPr lang="en-US" sz="2333" dirty="0">
                <a:cs typeface="Calibri" panose="020F0502020204030204" pitchFamily="34" charset="0"/>
              </a:rPr>
              <a:t>  - Water                              </a:t>
            </a:r>
          </a:p>
          <a:p>
            <a:r>
              <a:rPr lang="en-US" sz="2333" dirty="0">
                <a:cs typeface="Calibri" panose="020F0502020204030204" pitchFamily="34" charset="0"/>
              </a:rPr>
              <a:t>T</a:t>
            </a:r>
            <a:r>
              <a:rPr lang="en-US" sz="2333" baseline="-25000" dirty="0">
                <a:cs typeface="Calibri" panose="020F0502020204030204" pitchFamily="34" charset="0"/>
              </a:rPr>
              <a:t>2 </a:t>
            </a:r>
            <a:r>
              <a:rPr lang="en-US" sz="2333" dirty="0">
                <a:cs typeface="Calibri" panose="020F0502020204030204" pitchFamily="34" charset="0"/>
              </a:rPr>
              <a:t>-Bulbs of Garlic +Clove         T</a:t>
            </a:r>
            <a:r>
              <a:rPr lang="en-US" sz="2333" baseline="-25000" dirty="0">
                <a:cs typeface="Calibri" panose="020F0502020204030204" pitchFamily="34" charset="0"/>
              </a:rPr>
              <a:t>4</a:t>
            </a:r>
            <a:r>
              <a:rPr lang="en-US" sz="2333" dirty="0">
                <a:cs typeface="Calibri" panose="020F0502020204030204" pitchFamily="34" charset="0"/>
              </a:rPr>
              <a:t> – </a:t>
            </a:r>
            <a:r>
              <a:rPr lang="en-US" sz="2333" dirty="0" err="1">
                <a:cs typeface="Calibri" panose="020F0502020204030204" pitchFamily="34" charset="0"/>
              </a:rPr>
              <a:t>Carbendazim</a:t>
            </a:r>
            <a:r>
              <a:rPr lang="en-US" sz="2333" dirty="0">
                <a:cs typeface="Calibri" panose="020F0502020204030204" pitchFamily="34" charset="0"/>
              </a:rPr>
              <a:t> (50% WG)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7014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7F6B58-BEB4-7EC1-F5FE-DF097D6D6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+mn-lt"/>
              </a:rPr>
              <a:t>Content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54ADEF-2197-9A5F-5429-3CD03E1AB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Introduction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Objectives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Material and Methods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Results and Discussion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Conclusion and Recommendations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F8F961-52E7-EAC8-9412-12E4E3384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692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3212" y="337747"/>
            <a:ext cx="10833915" cy="527427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4752" y="5587213"/>
            <a:ext cx="10452100" cy="81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33" dirty="0">
                <a:cs typeface="Calibri" panose="020F0502020204030204" pitchFamily="34" charset="0"/>
              </a:rPr>
              <a:t>T</a:t>
            </a:r>
            <a:r>
              <a:rPr lang="en-US" sz="2333" baseline="-25000" dirty="0">
                <a:cs typeface="Calibri" panose="020F0502020204030204" pitchFamily="34" charset="0"/>
              </a:rPr>
              <a:t>1</a:t>
            </a:r>
            <a:r>
              <a:rPr lang="en-US" sz="2333" dirty="0">
                <a:cs typeface="Calibri" panose="020F0502020204030204" pitchFamily="34" charset="0"/>
              </a:rPr>
              <a:t> - Bulbs of Garlic                    T</a:t>
            </a:r>
            <a:r>
              <a:rPr lang="en-US" sz="2333" baseline="-25000" dirty="0">
                <a:cs typeface="Calibri" panose="020F0502020204030204" pitchFamily="34" charset="0"/>
              </a:rPr>
              <a:t>3</a:t>
            </a:r>
            <a:r>
              <a:rPr lang="en-US" sz="2333" dirty="0">
                <a:cs typeface="Calibri" panose="020F0502020204030204" pitchFamily="34" charset="0"/>
              </a:rPr>
              <a:t>  - Bulbs of Garlic + Clove+ </a:t>
            </a:r>
            <a:r>
              <a:rPr lang="en-US" sz="2333" dirty="0" err="1">
                <a:cs typeface="Calibri" panose="020F0502020204030204" pitchFamily="34" charset="0"/>
              </a:rPr>
              <a:t>Hulanthala</a:t>
            </a:r>
            <a:r>
              <a:rPr lang="en-US" sz="2333" dirty="0">
                <a:cs typeface="Calibri" panose="020F0502020204030204" pitchFamily="34" charset="0"/>
              </a:rPr>
              <a:t>     T</a:t>
            </a:r>
            <a:r>
              <a:rPr lang="en-US" sz="2333" baseline="-25000" dirty="0">
                <a:cs typeface="Calibri" panose="020F0502020204030204" pitchFamily="34" charset="0"/>
              </a:rPr>
              <a:t>5</a:t>
            </a:r>
            <a:r>
              <a:rPr lang="en-US" sz="2333" dirty="0">
                <a:cs typeface="Calibri" panose="020F0502020204030204" pitchFamily="34" charset="0"/>
              </a:rPr>
              <a:t>  - Water                              </a:t>
            </a:r>
          </a:p>
          <a:p>
            <a:r>
              <a:rPr lang="en-US" sz="2333" dirty="0">
                <a:cs typeface="Calibri" panose="020F0502020204030204" pitchFamily="34" charset="0"/>
              </a:rPr>
              <a:t>T</a:t>
            </a:r>
            <a:r>
              <a:rPr lang="en-US" sz="2333" baseline="-25000" dirty="0">
                <a:cs typeface="Calibri" panose="020F0502020204030204" pitchFamily="34" charset="0"/>
              </a:rPr>
              <a:t>2 </a:t>
            </a:r>
            <a:r>
              <a:rPr lang="en-US" sz="2333" dirty="0">
                <a:cs typeface="Calibri" panose="020F0502020204030204" pitchFamily="34" charset="0"/>
              </a:rPr>
              <a:t>-Bulbs of Garlic +Clove         T</a:t>
            </a:r>
            <a:r>
              <a:rPr lang="en-US" sz="2333" baseline="-25000" dirty="0">
                <a:cs typeface="Calibri" panose="020F0502020204030204" pitchFamily="34" charset="0"/>
              </a:rPr>
              <a:t>4</a:t>
            </a:r>
            <a:r>
              <a:rPr lang="en-US" sz="2333" dirty="0">
                <a:cs typeface="Calibri" panose="020F0502020204030204" pitchFamily="34" charset="0"/>
              </a:rPr>
              <a:t> – </a:t>
            </a:r>
            <a:r>
              <a:rPr lang="en-US" sz="2333" dirty="0" err="1">
                <a:cs typeface="Calibri" panose="020F0502020204030204" pitchFamily="34" charset="0"/>
              </a:rPr>
              <a:t>Carbendazim</a:t>
            </a:r>
            <a:r>
              <a:rPr lang="en-US" sz="2333" dirty="0">
                <a:cs typeface="Calibri" panose="020F0502020204030204" pitchFamily="34" charset="0"/>
              </a:rPr>
              <a:t> (50% WG)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0694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952500"/>
            <a:ext cx="11811000" cy="5461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67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Pathogen was identified as </a:t>
            </a:r>
            <a:r>
              <a:rPr lang="en-US" b="1" i="1" dirty="0" err="1"/>
              <a:t>Rhizoctonia</a:t>
            </a:r>
            <a:r>
              <a:rPr lang="en-US" b="1" i="1" dirty="0"/>
              <a:t> </a:t>
            </a:r>
            <a:r>
              <a:rPr lang="en-US" b="1" i="1" dirty="0" err="1"/>
              <a:t>solani</a:t>
            </a:r>
            <a:endParaRPr lang="en-US" b="1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Out of all plant extracts, </a:t>
            </a:r>
            <a:r>
              <a:rPr lang="en-US" b="1" i="1" dirty="0"/>
              <a:t>A. </a:t>
            </a:r>
            <a:r>
              <a:rPr lang="en-US" b="1" i="1" dirty="0" err="1"/>
              <a:t>sativum</a:t>
            </a:r>
            <a:r>
              <a:rPr lang="en-US" b="1" dirty="0"/>
              <a:t> (Garlic) </a:t>
            </a:r>
            <a:r>
              <a:rPr lang="en-US" dirty="0"/>
              <a:t>was proved to be the most effective in inhibiting the growth of </a:t>
            </a:r>
            <a:r>
              <a:rPr lang="en-US" b="1" i="1" dirty="0"/>
              <a:t>R. </a:t>
            </a:r>
            <a:r>
              <a:rPr lang="en-US" b="1" i="1" dirty="0" err="1"/>
              <a:t>solani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Effectiveness varies as,</a:t>
            </a:r>
          </a:p>
          <a:p>
            <a:pPr marL="0" indent="0">
              <a:buNone/>
            </a:pPr>
            <a:r>
              <a:rPr lang="en-US" b="1" i="1" dirty="0"/>
              <a:t>               </a:t>
            </a:r>
            <a:r>
              <a:rPr lang="en-US" b="1" dirty="0"/>
              <a:t>Garlic &gt; Garlic +Clove &gt;</a:t>
            </a:r>
            <a:r>
              <a:rPr lang="en-US" b="1" i="1" dirty="0"/>
              <a:t> </a:t>
            </a:r>
            <a:r>
              <a:rPr lang="en-US" b="1" dirty="0"/>
              <a:t>Garlic + Clove + </a:t>
            </a:r>
            <a:r>
              <a:rPr lang="en-US" b="1" dirty="0" err="1"/>
              <a:t>Hulanthala</a:t>
            </a: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Therefore out of these plant extracts, </a:t>
            </a:r>
            <a:r>
              <a:rPr lang="en-US" b="1" i="1" dirty="0"/>
              <a:t>A. </a:t>
            </a:r>
            <a:r>
              <a:rPr lang="en-US" b="1" i="1" dirty="0" err="1"/>
              <a:t>sativum</a:t>
            </a:r>
            <a:r>
              <a:rPr lang="en-US" b="1" dirty="0"/>
              <a:t> (Garlic) </a:t>
            </a:r>
            <a:r>
              <a:rPr lang="en-US" dirty="0"/>
              <a:t>can be introduced as an environmental friendly method to control the sheath blight of </a:t>
            </a:r>
            <a:r>
              <a:rPr lang="en-US" dirty="0" smtClean="0"/>
              <a:t>rice</a:t>
            </a:r>
          </a:p>
          <a:p>
            <a:r>
              <a:rPr lang="en-US" dirty="0"/>
              <a:t>Further studies need to be carried out for identification and isolation of the active (antifungal) compounds in the most effective plant extract.</a:t>
            </a:r>
          </a:p>
          <a:p>
            <a:pPr marL="0" indent="0">
              <a:buNone/>
            </a:pPr>
            <a:r>
              <a:rPr lang="en-US" sz="2667" dirty="0" smtClean="0"/>
              <a:t>  </a:t>
            </a:r>
            <a:endParaRPr lang="en-US" sz="2667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20D6-5C7A-4D7B-BA02-2346F9F1D666}" type="slidenum">
              <a:rPr lang="en-US" sz="2000" b="1">
                <a:solidFill>
                  <a:schemeClr val="tx1"/>
                </a:solidFill>
              </a:rPr>
              <a:t>21</a:t>
            </a:fld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305" y="80303"/>
            <a:ext cx="9004495" cy="87219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Conclusion and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75813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" y="1339850"/>
            <a:ext cx="12164291" cy="5016500"/>
          </a:xfrm>
        </p:spPr>
        <p:txBody>
          <a:bodyPr>
            <a:normAutofit fontScale="92500" lnSpcReduction="10000"/>
          </a:bodyPr>
          <a:lstStyle/>
          <a:p>
            <a:r>
              <a:rPr lang="en-US" sz="2333" dirty="0"/>
              <a:t>Choudhury, D. </a:t>
            </a:r>
            <a:r>
              <a:rPr lang="en-US" sz="2333" i="1" dirty="0"/>
              <a:t>et al.</a:t>
            </a:r>
            <a:r>
              <a:rPr lang="en-US" sz="2333" dirty="0"/>
              <a:t> (2017) ‘Effect of plant extracts against sheath blight of rice caused by </a:t>
            </a:r>
            <a:r>
              <a:rPr lang="en-US" sz="2333" dirty="0" err="1"/>
              <a:t>Rhizoctonia</a:t>
            </a:r>
            <a:r>
              <a:rPr lang="en-US" sz="2333" dirty="0"/>
              <a:t> </a:t>
            </a:r>
            <a:r>
              <a:rPr lang="en-US" sz="2333" dirty="0" err="1"/>
              <a:t>Solani</a:t>
            </a:r>
            <a:r>
              <a:rPr lang="en-US" sz="2333" dirty="0"/>
              <a:t>’, </a:t>
            </a:r>
            <a:r>
              <a:rPr lang="en-US" sz="2333" i="1" dirty="0"/>
              <a:t>~ 399 ~ Journal of </a:t>
            </a:r>
            <a:r>
              <a:rPr lang="en-US" sz="2333" i="1" dirty="0" err="1"/>
              <a:t>Pharmacognosy</a:t>
            </a:r>
            <a:r>
              <a:rPr lang="en-US" sz="2333" i="1" dirty="0"/>
              <a:t> and </a:t>
            </a:r>
            <a:r>
              <a:rPr lang="en-US" sz="2333" i="1" dirty="0" err="1"/>
              <a:t>Phytochemistry</a:t>
            </a:r>
            <a:r>
              <a:rPr lang="en-US" sz="2333" dirty="0"/>
              <a:t>, 6(4), pp. 399–404. </a:t>
            </a:r>
          </a:p>
          <a:p>
            <a:r>
              <a:rPr lang="en-US" sz="2333" dirty="0" err="1"/>
              <a:t>Gunapala</a:t>
            </a:r>
            <a:r>
              <a:rPr lang="en-US" sz="2333" dirty="0"/>
              <a:t>, K.R.D. </a:t>
            </a:r>
            <a:r>
              <a:rPr lang="en-US" sz="2333" i="1" dirty="0"/>
              <a:t>et al.</a:t>
            </a:r>
            <a:r>
              <a:rPr lang="en-US" sz="2333" dirty="0"/>
              <a:t> (2022) ‘Annals of Sri Lanka Department of Agriculture’, 24, pp. 124–127.</a:t>
            </a:r>
          </a:p>
          <a:p>
            <a:r>
              <a:rPr lang="en-US" sz="2333" dirty="0"/>
              <a:t>Harish, S. </a:t>
            </a:r>
            <a:r>
              <a:rPr lang="en-US" sz="2333" i="1" dirty="0"/>
              <a:t>et al.</a:t>
            </a:r>
            <a:r>
              <a:rPr lang="en-US" sz="2333" dirty="0"/>
              <a:t> (2008) ‘Use of plant extracts and biocontrol agents for the management of brown spot disease in rice’, </a:t>
            </a:r>
            <a:r>
              <a:rPr lang="en-US" sz="2333" i="1" dirty="0" err="1"/>
              <a:t>BioControl</a:t>
            </a:r>
            <a:r>
              <a:rPr lang="en-US" sz="2333" dirty="0"/>
              <a:t>, 53(3), pp. 555–567. doi:10.1007/s10526-007-9098-9.</a:t>
            </a:r>
          </a:p>
          <a:p>
            <a:r>
              <a:rPr lang="en-US" sz="2333" dirty="0"/>
              <a:t>Mahmud, H., Hossain, I. and </a:t>
            </a:r>
            <a:r>
              <a:rPr lang="en-US" sz="2333" dirty="0" err="1"/>
              <a:t>Dey</a:t>
            </a:r>
            <a:r>
              <a:rPr lang="en-US" sz="2333" dirty="0"/>
              <a:t>, P. (2020) ‘Advances in Crop Science and Technology Organic Management of Brown Spot and Sheath Blight of Rice Cultivar BRRIdhan29 under Field Condition Enhancing Grain Yield’, 8(4).</a:t>
            </a:r>
          </a:p>
          <a:p>
            <a:r>
              <a:rPr lang="en-US" sz="2333" dirty="0"/>
              <a:t>Moni, Z.R. </a:t>
            </a:r>
            <a:r>
              <a:rPr lang="en-US" sz="2333" i="1" dirty="0"/>
              <a:t>et al.</a:t>
            </a:r>
            <a:r>
              <a:rPr lang="en-US" sz="2333" dirty="0"/>
              <a:t> (2016) ‘Morphological and </a:t>
            </a:r>
            <a:r>
              <a:rPr lang="en-US" sz="2333" dirty="0" err="1"/>
              <a:t>Genetical</a:t>
            </a:r>
            <a:r>
              <a:rPr lang="en-US" sz="2333" dirty="0"/>
              <a:t> Variability among </a:t>
            </a:r>
            <a:r>
              <a:rPr lang="en-US" sz="2333" i="1" dirty="0" err="1"/>
              <a:t>Rhizoctonia</a:t>
            </a:r>
            <a:r>
              <a:rPr lang="en-US" sz="2333" i="1" dirty="0"/>
              <a:t> </a:t>
            </a:r>
            <a:r>
              <a:rPr lang="en-US" sz="2333" i="1" dirty="0" err="1"/>
              <a:t>solani</a:t>
            </a:r>
            <a:r>
              <a:rPr lang="en-US" sz="2333" i="1" dirty="0"/>
              <a:t> </a:t>
            </a:r>
            <a:r>
              <a:rPr lang="en-US" sz="2333" dirty="0"/>
              <a:t>Isolates Causing Sheath Blight Disease of Rice’, </a:t>
            </a:r>
            <a:r>
              <a:rPr lang="en-US" sz="2333" i="1" dirty="0"/>
              <a:t>Rice Science</a:t>
            </a:r>
            <a:r>
              <a:rPr lang="en-US" sz="2333" dirty="0"/>
              <a:t>, 23(1), pp. 42–50. doi:10.1016/j.rsci.2016.01.005.</a:t>
            </a:r>
          </a:p>
          <a:p>
            <a:r>
              <a:rPr lang="en-US" sz="2333" dirty="0" err="1"/>
              <a:t>Suprapta</a:t>
            </a:r>
            <a:r>
              <a:rPr lang="en-US" sz="2333" dirty="0"/>
              <a:t>, D.N. (2016) ‘A Review of Tropical Plants with Antifungal Activities against Plant Fungal Pathogens’, </a:t>
            </a:r>
            <a:r>
              <a:rPr lang="en-US" sz="2333" i="1" dirty="0"/>
              <a:t>Preprints</a:t>
            </a:r>
            <a:r>
              <a:rPr lang="en-US" sz="2333" dirty="0"/>
              <a:t>, (October), pp. 1–13. doi:10.20944/preprints201610.0049.v1.</a:t>
            </a:r>
          </a:p>
          <a:p>
            <a:r>
              <a:rPr lang="en-US" sz="2333" dirty="0" err="1"/>
              <a:t>Tamuli</a:t>
            </a:r>
            <a:r>
              <a:rPr lang="en-US" sz="2333" dirty="0"/>
              <a:t>, P., Das, J. and Boruah, P. (2014) ‘Antifungal activity of </a:t>
            </a:r>
            <a:r>
              <a:rPr lang="en-US" sz="2333" dirty="0" err="1"/>
              <a:t>Vitex</a:t>
            </a:r>
            <a:r>
              <a:rPr lang="en-US" sz="2333" dirty="0"/>
              <a:t> </a:t>
            </a:r>
            <a:r>
              <a:rPr lang="en-US" sz="2333" dirty="0" err="1"/>
              <a:t>negundo</a:t>
            </a:r>
            <a:r>
              <a:rPr lang="en-US" sz="2333" dirty="0"/>
              <a:t> </a:t>
            </a:r>
            <a:r>
              <a:rPr lang="en-US" sz="2333" dirty="0" err="1"/>
              <a:t>linn</a:t>
            </a:r>
            <a:r>
              <a:rPr lang="en-US" sz="2333" dirty="0"/>
              <a:t>. against some </a:t>
            </a:r>
            <a:r>
              <a:rPr lang="en-US" sz="2333" dirty="0" err="1"/>
              <a:t>phytopathogenic</a:t>
            </a:r>
            <a:r>
              <a:rPr lang="en-US" sz="2333" dirty="0"/>
              <a:t> fungi’, </a:t>
            </a:r>
            <a:r>
              <a:rPr lang="en-US" sz="2333" i="1" dirty="0"/>
              <a:t>Plant Archives</a:t>
            </a:r>
            <a:r>
              <a:rPr lang="en-US" sz="2333" dirty="0"/>
              <a:t>, 14(2), pp. 981–982.</a:t>
            </a:r>
          </a:p>
          <a:p>
            <a:pPr marL="0" indent="0">
              <a:buNone/>
            </a:pPr>
            <a:endParaRPr lang="en-US" sz="2333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20D6-5C7A-4D7B-BA02-2346F9F1D666}" type="slidenum">
              <a:rPr lang="en-US" sz="2000" b="1">
                <a:solidFill>
                  <a:schemeClr val="tx1"/>
                </a:solidFill>
              </a:rPr>
              <a:t>22</a:t>
            </a:fld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86929" y="126610"/>
            <a:ext cx="8666871" cy="635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7725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86991" y="2540000"/>
            <a:ext cx="5524500" cy="1323439"/>
          </a:xfrm>
          <a:prstGeom prst="rect">
            <a:avLst/>
          </a:prstGeom>
          <a:solidFill>
            <a:srgbClr val="C4FA9C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66" dirty="0"/>
              <a:t> </a:t>
            </a:r>
            <a:r>
              <a:rPr lang="en-US" sz="8000" b="1" dirty="0"/>
              <a:t>Thank You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20D6-5C7A-4D7B-BA02-2346F9F1D666}" type="slidenum">
              <a:rPr lang="en-US" sz="2000" b="1">
                <a:solidFill>
                  <a:schemeClr val="tx1"/>
                </a:solidFill>
              </a:rPr>
              <a:t>23</a:t>
            </a:fld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8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532" y="1593806"/>
            <a:ext cx="10515600" cy="4351338"/>
          </a:xfrm>
        </p:spPr>
        <p:txBody>
          <a:bodyPr/>
          <a:lstStyle/>
          <a:p>
            <a:pPr algn="just"/>
            <a:r>
              <a:rPr lang="en-US" dirty="0" smtClean="0"/>
              <a:t>Rice </a:t>
            </a:r>
            <a:r>
              <a:rPr lang="en-US" dirty="0"/>
              <a:t>(</a:t>
            </a:r>
            <a:r>
              <a:rPr lang="en-US" i="1" dirty="0" err="1"/>
              <a:t>Oryza</a:t>
            </a:r>
            <a:r>
              <a:rPr lang="en-US" i="1" dirty="0"/>
              <a:t> sativa </a:t>
            </a:r>
            <a:r>
              <a:rPr lang="en-US" dirty="0"/>
              <a:t>L.) is one of the three major food crops in the world.</a:t>
            </a:r>
          </a:p>
          <a:p>
            <a:pPr algn="just"/>
            <a:r>
              <a:rPr lang="en-US" dirty="0" smtClean="0"/>
              <a:t>It </a:t>
            </a:r>
            <a:r>
              <a:rPr lang="en-US" dirty="0"/>
              <a:t>is the staple food and principle crop in terms of food security in Sri Lanka.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283" y="3258354"/>
            <a:ext cx="6930286" cy="24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5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6231" y="365125"/>
            <a:ext cx="8507568" cy="78109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Introduction cont..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896" y="1439032"/>
            <a:ext cx="10515600" cy="4729947"/>
          </a:xfrm>
        </p:spPr>
        <p:txBody>
          <a:bodyPr/>
          <a:lstStyle/>
          <a:p>
            <a:pPr algn="just"/>
            <a:r>
              <a:rPr lang="en-US" b="1" dirty="0"/>
              <a:t>Sheath blight - </a:t>
            </a:r>
            <a:r>
              <a:rPr lang="en-US" b="1" i="1" dirty="0" err="1"/>
              <a:t>Rhizoctonia</a:t>
            </a:r>
            <a:r>
              <a:rPr lang="en-US" b="1" i="1" dirty="0"/>
              <a:t> </a:t>
            </a:r>
            <a:r>
              <a:rPr lang="en-US" b="1" i="1" dirty="0" err="1"/>
              <a:t>solani</a:t>
            </a:r>
            <a:r>
              <a:rPr lang="en-US" dirty="0"/>
              <a:t> (Teleomorph: </a:t>
            </a:r>
            <a:r>
              <a:rPr lang="en-US" i="1" dirty="0" err="1"/>
              <a:t>Thanatephorus</a:t>
            </a:r>
            <a:r>
              <a:rPr lang="en-US" i="1" dirty="0"/>
              <a:t> </a:t>
            </a:r>
            <a:r>
              <a:rPr lang="en-US" i="1" dirty="0" err="1"/>
              <a:t>cucumeris</a:t>
            </a:r>
            <a:r>
              <a:rPr lang="en-US" i="1" dirty="0"/>
              <a:t>)</a:t>
            </a:r>
            <a:r>
              <a:rPr lang="en-US" b="1" i="1" dirty="0"/>
              <a:t> </a:t>
            </a:r>
          </a:p>
          <a:p>
            <a:pPr algn="just"/>
            <a:r>
              <a:rPr lang="en-US" dirty="0"/>
              <a:t>A fungal disease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0" t="48718" r="41894" b="22918"/>
          <a:stretch/>
        </p:blipFill>
        <p:spPr>
          <a:xfrm>
            <a:off x="3600294" y="2975018"/>
            <a:ext cx="2180174" cy="2519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7" t="29012" r="12506" b="15432"/>
          <a:stretch/>
        </p:blipFill>
        <p:spPr>
          <a:xfrm rot="5400000">
            <a:off x="5536290" y="3219196"/>
            <a:ext cx="2519139" cy="2030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846231" y="5681527"/>
            <a:ext cx="6130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- </a:t>
            </a:r>
            <a:r>
              <a:rPr lang="en-US" sz="2800" b="1" dirty="0"/>
              <a:t>Symptoms of sheath blight disease -</a:t>
            </a:r>
          </a:p>
        </p:txBody>
      </p:sp>
    </p:spTree>
    <p:extLst>
      <p:ext uri="{BB962C8B-B14F-4D97-AF65-F5344CB8AC3E}">
        <p14:creationId xmlns:p14="http://schemas.microsoft.com/office/powerpoint/2010/main" val="395860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650" y="365126"/>
            <a:ext cx="9190149" cy="70567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Introduction cont..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925" y="1185034"/>
            <a:ext cx="2415403" cy="15452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07" y="2829355"/>
            <a:ext cx="2653180" cy="173458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66167" y="4662971"/>
            <a:ext cx="2653180" cy="1793543"/>
          </a:xfrm>
          <a:prstGeom prst="ellipse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049" y="1472717"/>
            <a:ext cx="2155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  Economic    crisis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15180" y="3000978"/>
            <a:ext cx="25230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Undesirable effects for the environment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4707" y="5010082"/>
            <a:ext cx="3036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Banning of agrochemicals</a:t>
            </a:r>
            <a:endParaRPr lang="en-US" sz="28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8148" y="3287519"/>
            <a:ext cx="1511939" cy="62184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889999" y="2730322"/>
            <a:ext cx="2856511" cy="1833616"/>
          </a:xfrm>
          <a:prstGeom prst="ellipse">
            <a:avLst/>
          </a:prstGeom>
          <a:solidFill>
            <a:srgbClr val="99FF99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062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62768" y="3004148"/>
            <a:ext cx="25109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062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Alternatives for the management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6422" y="3385722"/>
            <a:ext cx="1511939" cy="6218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8273" y="2829355"/>
            <a:ext cx="2753331" cy="186747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83622" y="3119515"/>
            <a:ext cx="2205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062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Plant extracts</a:t>
            </a:r>
          </a:p>
        </p:txBody>
      </p:sp>
    </p:spTree>
    <p:extLst>
      <p:ext uri="{BB962C8B-B14F-4D97-AF65-F5344CB8AC3E}">
        <p14:creationId xmlns:p14="http://schemas.microsoft.com/office/powerpoint/2010/main" val="250526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700"/>
            <a:ext cx="10515600" cy="1325563"/>
          </a:xfrm>
        </p:spPr>
        <p:txBody>
          <a:bodyPr>
            <a:norm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latin typeface="+mn-lt"/>
                <a:ea typeface="Calibri" panose="020F0502020204030204" pitchFamily="34" charset="0"/>
                <a:cs typeface="Iskoola Pota" panose="02010503010101010104" pitchFamily="2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775" y="1465263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b="1" dirty="0"/>
              <a:t>General Objective</a:t>
            </a:r>
            <a:endParaRPr lang="en-US" sz="3200" dirty="0"/>
          </a:p>
          <a:p>
            <a:pPr>
              <a:spcAft>
                <a:spcPts val="1200"/>
              </a:spcAft>
            </a:pPr>
            <a:r>
              <a:rPr lang="en-US" sz="3000" dirty="0"/>
              <a:t>To study about the potentials of using plant extracts in managing sheath blight in rice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b="1" dirty="0"/>
              <a:t>Specific Objectives</a:t>
            </a:r>
          </a:p>
          <a:p>
            <a:r>
              <a:rPr lang="en-US" sz="3000" dirty="0"/>
              <a:t>To isolate the pathogen </a:t>
            </a:r>
            <a:r>
              <a:rPr lang="en-US" sz="3000" b="1" i="1" dirty="0" err="1"/>
              <a:t>Rhizoctonia</a:t>
            </a:r>
            <a:r>
              <a:rPr lang="en-US" sz="3000" b="1" i="1" dirty="0"/>
              <a:t> </a:t>
            </a:r>
            <a:r>
              <a:rPr lang="en-US" sz="3000" b="1" i="1" dirty="0" err="1"/>
              <a:t>solani</a:t>
            </a:r>
            <a:endParaRPr lang="en-US" sz="3000" b="1" dirty="0"/>
          </a:p>
          <a:p>
            <a:r>
              <a:rPr lang="en-US" sz="3000" dirty="0"/>
              <a:t>To study the efficacy of the different plant extracts and its combinations against the </a:t>
            </a:r>
            <a:r>
              <a:rPr lang="en-US" sz="3000" b="1" dirty="0"/>
              <a:t>sheath blight (</a:t>
            </a:r>
            <a:r>
              <a:rPr lang="en-US" sz="3000" b="1" i="1" dirty="0" err="1"/>
              <a:t>Rhizoctonia</a:t>
            </a:r>
            <a:r>
              <a:rPr lang="en-US" sz="3000" b="1" i="1" dirty="0"/>
              <a:t> </a:t>
            </a:r>
            <a:r>
              <a:rPr lang="en-US" sz="3000" b="1" i="1" dirty="0" err="1"/>
              <a:t>solani</a:t>
            </a:r>
            <a:r>
              <a:rPr lang="en-US" sz="3000" b="1" dirty="0"/>
              <a:t>)</a:t>
            </a:r>
            <a:r>
              <a:rPr lang="en-US" sz="3000" dirty="0"/>
              <a:t> of rice </a:t>
            </a:r>
          </a:p>
          <a:p>
            <a:r>
              <a:rPr lang="en-US" sz="3000" dirty="0"/>
              <a:t>To introduce an environmental friendly method to control the sheath blight of rice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Material and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291" y="1690688"/>
            <a:ext cx="7597462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Selection of rice variety</a:t>
            </a:r>
          </a:p>
          <a:p>
            <a:r>
              <a:rPr lang="en-US" dirty="0" err="1"/>
              <a:t>Bg</a:t>
            </a:r>
            <a:r>
              <a:rPr lang="en-US" dirty="0"/>
              <a:t> 379 </a:t>
            </a:r>
            <a:r>
              <a:rPr lang="en-US" dirty="0" smtClean="0"/>
              <a:t>-2 </a:t>
            </a:r>
            <a:endParaRPr lang="en-US" dirty="0"/>
          </a:p>
          <a:p>
            <a:pPr marL="0" indent="0">
              <a:buNone/>
            </a:pPr>
            <a:r>
              <a:rPr lang="en-US" sz="3200" dirty="0"/>
              <a:t>          </a:t>
            </a:r>
          </a:p>
          <a:p>
            <a:pPr marL="0" indent="0">
              <a:buNone/>
            </a:pPr>
            <a:r>
              <a:rPr lang="en-US" sz="3200" b="1" dirty="0"/>
              <a:t>Experimental location</a:t>
            </a:r>
          </a:p>
          <a:p>
            <a:r>
              <a:rPr lang="en-US" dirty="0"/>
              <a:t>Pathology laboratory and the research field of Rice Research and Development Institute (RRDI), </a:t>
            </a:r>
            <a:r>
              <a:rPr lang="en-US" dirty="0" err="1"/>
              <a:t>Bathalagoda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762" y="2326350"/>
            <a:ext cx="4168007" cy="301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8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332" y="43875"/>
            <a:ext cx="9194468" cy="118967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Material and </a:t>
            </a:r>
            <a:r>
              <a:rPr lang="en-US" sz="4000" dirty="0" smtClean="0">
                <a:latin typeface="+mn-lt"/>
              </a:rPr>
              <a:t>Methods </a:t>
            </a:r>
            <a:r>
              <a:rPr lang="en-US" sz="4000" dirty="0">
                <a:latin typeface="+mn-lt"/>
              </a:rPr>
              <a:t>cont..</a:t>
            </a:r>
            <a:r>
              <a:rPr lang="en-US" sz="4000" dirty="0" smtClean="0">
                <a:latin typeface="+mn-lt"/>
              </a:rPr>
              <a:t> </a:t>
            </a:r>
            <a:endParaRPr lang="en-US" sz="4000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796" y="1979705"/>
            <a:ext cx="2635877" cy="294910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305" y="3192340"/>
            <a:ext cx="615749" cy="4145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054" y="1979705"/>
            <a:ext cx="2256559" cy="29491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356" y="3248663"/>
            <a:ext cx="615749" cy="4145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4848" y="1979705"/>
            <a:ext cx="2778285" cy="14985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4848" y="3390668"/>
            <a:ext cx="2778285" cy="1526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3133" y="3203598"/>
            <a:ext cx="615749" cy="4145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8882" y="2009486"/>
            <a:ext cx="2245766" cy="2937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796" y="4947103"/>
            <a:ext cx="2115495" cy="9205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6952" y="4952133"/>
            <a:ext cx="2115495" cy="9205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64017" y="4944695"/>
            <a:ext cx="2115495" cy="92057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60658" y="5127492"/>
            <a:ext cx="19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3062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Inoculation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9132" y="4696605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3062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Isolation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28560" y="4944695"/>
            <a:ext cx="2501287" cy="954107"/>
          </a:xfrm>
          <a:prstGeom prst="rect">
            <a:avLst/>
          </a:prstGeom>
          <a:noFill/>
          <a:ln w="285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13062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Preparation of     plant extracts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630827" y="5057190"/>
            <a:ext cx="2348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3062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Spraying</a:t>
            </a:r>
          </a:p>
        </p:txBody>
      </p:sp>
    </p:spTree>
    <p:extLst>
      <p:ext uri="{BB962C8B-B14F-4D97-AF65-F5344CB8AC3E}">
        <p14:creationId xmlns:p14="http://schemas.microsoft.com/office/powerpoint/2010/main" val="220248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288" y="54536"/>
            <a:ext cx="9035603" cy="43336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Material and Methods cont..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619" y="5395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Isolation of the pathogen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6281" y="1154238"/>
            <a:ext cx="4729263" cy="87762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062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Collection of diseased samples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851327" y="2445081"/>
            <a:ext cx="5108502" cy="126827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1430338" marR="0" lvl="0" indent="0" defTabSz="13062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9213" marR="0" lvl="0" indent="0" algn="ctr" defTabSz="13062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9213" marR="0" lvl="0" indent="0" algn="ctr" defTabSz="13062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9213" marR="0" lvl="0" indent="0" algn="ctr" defTabSz="13062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Preparation of PDA (Potato Dextrose Agar) media and culturing of the pathogen 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662113" marR="0" lvl="0" indent="0" defTabSz="13062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3062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3062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1138" y="4126577"/>
            <a:ext cx="3179548" cy="573998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062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Sub-culturing 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7335" y="5126889"/>
            <a:ext cx="4976486" cy="1354217"/>
          </a:xfrm>
          <a:prstGeom prst="rect">
            <a:avLst/>
          </a:prstGeom>
          <a:noFill/>
          <a:ln w="285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49213" marR="0" lvl="0" indent="0" defTabSz="13062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Identification of isolated  fungi</a:t>
            </a:r>
          </a:p>
          <a:p>
            <a:pPr marL="49213" marR="0" lvl="0" defTabSz="13062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Morphological</a:t>
            </a:r>
            <a:r>
              <a:rPr lang="en-US" sz="2800" kern="0" dirty="0">
                <a:solidFill>
                  <a:prstClr val="black"/>
                </a:solidFill>
              </a:rPr>
              <a:t> </a:t>
            </a:r>
            <a:r>
              <a:rPr lang="en-US" sz="2800" kern="0" dirty="0" smtClean="0">
                <a:solidFill>
                  <a:prstClr val="black"/>
                </a:solidFill>
              </a:rPr>
              <a:t>and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Cultural</a:t>
            </a:r>
          </a:p>
          <a:p>
            <a:pPr marL="0" marR="0" lvl="0" indent="0" defTabSz="13062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2958289" y="2053822"/>
            <a:ext cx="447289" cy="391259"/>
          </a:xfrm>
          <a:prstGeom prst="downArrow">
            <a:avLst/>
          </a:prstGeom>
          <a:solidFill>
            <a:sysClr val="windowText" lastClr="000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062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958289" y="3781122"/>
            <a:ext cx="447289" cy="358548"/>
          </a:xfrm>
          <a:prstGeom prst="downArrow">
            <a:avLst/>
          </a:prstGeom>
          <a:solidFill>
            <a:sysClr val="windowText" lastClr="000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062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2915801" y="4726728"/>
            <a:ext cx="489777" cy="400161"/>
          </a:xfrm>
          <a:prstGeom prst="downArrow">
            <a:avLst/>
          </a:prstGeom>
          <a:solidFill>
            <a:sysClr val="windowText" lastClr="000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062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7" t="29012" r="12506" b="15432"/>
          <a:stretch/>
        </p:blipFill>
        <p:spPr>
          <a:xfrm rot="5400000">
            <a:off x="7283684" y="419039"/>
            <a:ext cx="1434069" cy="1156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8" descr="C:\Users\MY\Desktop\4.1 reaserch\photos\15-11-2021\IMG_20211115_14080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973" y="317831"/>
            <a:ext cx="1612990" cy="1268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" t="49550" r="61899" b="28227"/>
          <a:stretch/>
        </p:blipFill>
        <p:spPr>
          <a:xfrm rot="5400000">
            <a:off x="7260774" y="2181049"/>
            <a:ext cx="1466485" cy="8303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5" t="6185" r="38853" b="68042"/>
          <a:stretch/>
        </p:blipFill>
        <p:spPr>
          <a:xfrm>
            <a:off x="9134670" y="1808155"/>
            <a:ext cx="1502802" cy="1443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3" descr="C:\Users\MY\Desktop\4.1 reaserch\photos\all new\20220106_132801133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14296" y="3410417"/>
            <a:ext cx="1342814" cy="14786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7" t="5295" r="23192" b="3865"/>
          <a:stretch/>
        </p:blipFill>
        <p:spPr>
          <a:xfrm rot="10800000">
            <a:off x="9134670" y="3406090"/>
            <a:ext cx="1453241" cy="1484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8" t="12116" r="28310" b="5760"/>
          <a:stretch/>
        </p:blipFill>
        <p:spPr>
          <a:xfrm rot="10800000">
            <a:off x="7118740" y="4986930"/>
            <a:ext cx="1460010" cy="14600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9479" r="20885" b="4136"/>
          <a:stretch/>
        </p:blipFill>
        <p:spPr>
          <a:xfrm rot="10800000">
            <a:off x="9134669" y="5021094"/>
            <a:ext cx="1406374" cy="14376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911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1230</Words>
  <Application>Microsoft Office PowerPoint</Application>
  <PresentationFormat>Widescreen</PresentationFormat>
  <Paragraphs>159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Iskoola Pota</vt:lpstr>
      <vt:lpstr>Wingdings</vt:lpstr>
      <vt:lpstr>Office Theme</vt:lpstr>
      <vt:lpstr>                   FIELD EVALUATION OF PLANT EXTRACTS AGAINST  RICE SHEATH BLIGHT (Rhizoctonia solani) DISEASE </vt:lpstr>
      <vt:lpstr>Content</vt:lpstr>
      <vt:lpstr>Introduction</vt:lpstr>
      <vt:lpstr>Introduction cont..</vt:lpstr>
      <vt:lpstr>Introduction cont..</vt:lpstr>
      <vt:lpstr>Objectives</vt:lpstr>
      <vt:lpstr>Material and Methods</vt:lpstr>
      <vt:lpstr>Material and Methods cont.. </vt:lpstr>
      <vt:lpstr>Material and Methods cont.. </vt:lpstr>
      <vt:lpstr>PowerPoint Presentation</vt:lpstr>
      <vt:lpstr>Material and Methods cont.. </vt:lpstr>
      <vt:lpstr>Material and Methods cont.. </vt:lpstr>
      <vt:lpstr>Material and Methods cont.. </vt:lpstr>
      <vt:lpstr>Material and Methods cont.. </vt:lpstr>
      <vt:lpstr>Data collection</vt:lpstr>
      <vt:lpstr>Data analysis</vt:lpstr>
      <vt:lpstr>Results and Discussion</vt:lpstr>
      <vt:lpstr>PowerPoint Presentation</vt:lpstr>
      <vt:lpstr>PowerPoint Presentation</vt:lpstr>
      <vt:lpstr>PowerPoint Presentation</vt:lpstr>
      <vt:lpstr>Conclusion and Recommendations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M.D. Anuradha</dc:creator>
  <cp:lastModifiedBy>Microsoft account</cp:lastModifiedBy>
  <cp:revision>48</cp:revision>
  <dcterms:created xsi:type="dcterms:W3CDTF">2023-02-09T03:28:20Z</dcterms:created>
  <dcterms:modified xsi:type="dcterms:W3CDTF">2023-03-25T18:32:27Z</dcterms:modified>
</cp:coreProperties>
</file>