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66" r:id="rId5"/>
    <p:sldId id="267" r:id="rId6"/>
    <p:sldId id="268" r:id="rId7"/>
    <p:sldId id="260" r:id="rId8"/>
    <p:sldId id="261" r:id="rId9"/>
    <p:sldId id="269" r:id="rId10"/>
    <p:sldId id="270" r:id="rId11"/>
    <p:sldId id="271" r:id="rId12"/>
    <p:sldId id="262" r:id="rId13"/>
    <p:sldId id="272" r:id="rId14"/>
    <p:sldId id="273" r:id="rId15"/>
    <p:sldId id="274" r:id="rId16"/>
    <p:sldId id="275" r:id="rId17"/>
    <p:sldId id="276" r:id="rId18"/>
    <p:sldId id="277" r:id="rId19"/>
    <p:sldId id="278" r:id="rId20"/>
    <p:sldId id="279" r:id="rId21"/>
    <p:sldId id="280" r:id="rId22"/>
    <p:sldId id="281" r:id="rId23"/>
    <p:sldId id="263" r:id="rId24"/>
    <p:sldId id="282" r:id="rId25"/>
    <p:sldId id="264"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avidu\Downloads\New%20folder\veg%20incoperate\New%20folder\data%20enter\to%20be%20send\16AGA1274-Graph.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avidu\Downloads\New%20folder\veg%20incoperate\New%20folder\data%20enter\to%20be%20send\16AGA1274-Graph.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avidu\Downloads\New%20folder\veg%20incoperate\New%20folder\data%20enter\to%20be%20send\16AGA1274-Graph.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physicochemical!$B$3</c:f>
              <c:strCache>
                <c:ptCount val="1"/>
                <c:pt idx="0">
                  <c:v>Cooking yield (%)</c:v>
                </c:pt>
              </c:strCache>
            </c:strRef>
          </c:tx>
          <c:spPr>
            <a:solidFill>
              <a:schemeClr val="accent1"/>
            </a:solidFill>
            <a:ln>
              <a:noFill/>
            </a:ln>
            <a:effectLst/>
          </c:spPr>
          <c:invertIfNegative val="0"/>
          <c:dLbls>
            <c:dLbl>
              <c:idx val="0"/>
              <c:layout>
                <c:manualLayout>
                  <c:x val="0"/>
                  <c:y val="-2.7777777777777783E-2"/>
                </c:manualLayout>
              </c:layout>
              <c:tx>
                <c:rich>
                  <a:bodyPr/>
                  <a:lstStyle/>
                  <a:p>
                    <a:fld id="{E443C683-044F-4EAD-8895-45A9B60E19D1}"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19A1-4069-A5F4-75FA020DED0E}"/>
                </c:ext>
              </c:extLst>
            </c:dLbl>
            <c:dLbl>
              <c:idx val="1"/>
              <c:layout>
                <c:manualLayout>
                  <c:x val="-5.0925337632079971E-17"/>
                  <c:y val="-3.2407407407407419E-2"/>
                </c:manualLayout>
              </c:layout>
              <c:tx>
                <c:rich>
                  <a:bodyPr/>
                  <a:lstStyle/>
                  <a:p>
                    <a:fld id="{F6609F78-7872-46B7-8D5E-1F83406AF15F}"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19A1-4069-A5F4-75FA020DED0E}"/>
                </c:ext>
              </c:extLst>
            </c:dLbl>
            <c:dLbl>
              <c:idx val="2"/>
              <c:layout>
                <c:manualLayout>
                  <c:x val="-1.0185067526415994E-16"/>
                  <c:y val="-4.1666666666666685E-2"/>
                </c:manualLayout>
              </c:layout>
              <c:tx>
                <c:rich>
                  <a:bodyPr/>
                  <a:lstStyle/>
                  <a:p>
                    <a:fld id="{22AC30F7-24AE-47D8-9710-9927ADEEE3AD}"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19A1-4069-A5F4-75FA020DED0E}"/>
                </c:ext>
              </c:extLst>
            </c:dLbl>
            <c:dLbl>
              <c:idx val="3"/>
              <c:layout>
                <c:manualLayout>
                  <c:x val="-1.0185067526415994E-16"/>
                  <c:y val="-2.7777777777777776E-2"/>
                </c:manualLayout>
              </c:layout>
              <c:tx>
                <c:rich>
                  <a:bodyPr/>
                  <a:lstStyle/>
                  <a:p>
                    <a:fld id="{613445BF-4FBA-412F-A048-85DC0D6C4A26}"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19A1-4069-A5F4-75FA020DED0E}"/>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physicochemical!$B$8</c:f>
                <c:numCache>
                  <c:formatCode>General</c:formatCode>
                  <c:ptCount val="1"/>
                  <c:pt idx="0">
                    <c:v>0.25409999999999999</c:v>
                  </c:pt>
                </c:numCache>
              </c:numRef>
            </c:plus>
            <c:minus>
              <c:numRef>
                <c:f>physicochemical!$B$8</c:f>
                <c:numCache>
                  <c:formatCode>General</c:formatCode>
                  <c:ptCount val="1"/>
                  <c:pt idx="0">
                    <c:v>0.25409999999999999</c:v>
                  </c:pt>
                </c:numCache>
              </c:numRef>
            </c:minus>
            <c:spPr>
              <a:noFill/>
              <a:ln w="9525" cap="flat" cmpd="sng" algn="ctr">
                <a:solidFill>
                  <a:schemeClr val="tx1">
                    <a:lumMod val="65000"/>
                    <a:lumOff val="35000"/>
                  </a:schemeClr>
                </a:solidFill>
                <a:round/>
              </a:ln>
              <a:effectLst/>
            </c:spPr>
          </c:errBars>
          <c:cat>
            <c:strRef>
              <c:f>physicochemical!$A$4:$A$7</c:f>
              <c:strCache>
                <c:ptCount val="4"/>
                <c:pt idx="0">
                  <c:v>Control</c:v>
                </c:pt>
                <c:pt idx="1">
                  <c:v>VM6%</c:v>
                </c:pt>
                <c:pt idx="2">
                  <c:v>VM12%</c:v>
                </c:pt>
                <c:pt idx="3">
                  <c:v>VM18%</c:v>
                </c:pt>
              </c:strCache>
            </c:strRef>
          </c:cat>
          <c:val>
            <c:numRef>
              <c:f>physicochemical!$B$4:$B$7</c:f>
              <c:numCache>
                <c:formatCode>0.00</c:formatCode>
                <c:ptCount val="4"/>
                <c:pt idx="0">
                  <c:v>92.177000000000007</c:v>
                </c:pt>
                <c:pt idx="1">
                  <c:v>91.823499999999996</c:v>
                </c:pt>
                <c:pt idx="2">
                  <c:v>90.99</c:v>
                </c:pt>
                <c:pt idx="3">
                  <c:v>89.338999999999999</c:v>
                </c:pt>
              </c:numCache>
            </c:numRef>
          </c:val>
          <c:extLst>
            <c:ext xmlns:c15="http://schemas.microsoft.com/office/drawing/2012/chart" uri="{02D57815-91ED-43cb-92C2-25804820EDAC}">
              <c15:datalabelsRange>
                <c15:f>physicochemical!$C$4:$C$7</c15:f>
                <c15:dlblRangeCache>
                  <c:ptCount val="4"/>
                  <c:pt idx="0">
                    <c:v>a</c:v>
                  </c:pt>
                  <c:pt idx="1">
                    <c:v>a</c:v>
                  </c:pt>
                  <c:pt idx="2">
                    <c:v>b</c:v>
                  </c:pt>
                  <c:pt idx="3">
                    <c:v>c</c:v>
                  </c:pt>
                </c15:dlblRangeCache>
              </c15:datalabelsRange>
            </c:ext>
            <c:ext xmlns:c16="http://schemas.microsoft.com/office/drawing/2014/chart" uri="{C3380CC4-5D6E-409C-BE32-E72D297353CC}">
              <c16:uniqueId val="{00000004-19A1-4069-A5F4-75FA020DED0E}"/>
            </c:ext>
          </c:extLst>
        </c:ser>
        <c:dLbls>
          <c:dLblPos val="outEnd"/>
          <c:showLegendKey val="0"/>
          <c:showVal val="1"/>
          <c:showCatName val="0"/>
          <c:showSerName val="0"/>
          <c:showPercent val="0"/>
          <c:showBubbleSize val="0"/>
        </c:dLbls>
        <c:gapWidth val="219"/>
        <c:overlap val="-27"/>
        <c:axId val="1882783504"/>
        <c:axId val="1882785680"/>
      </c:barChart>
      <c:catAx>
        <c:axId val="188278350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b="1" dirty="0">
                    <a:latin typeface="+mn-lt"/>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Times New Roman" panose="02020603050405020304" pitchFamily="18" charset="0"/>
              </a:defRPr>
            </a:pPr>
            <a:endParaRPr lang="en-US"/>
          </a:p>
        </c:txPr>
        <c:crossAx val="1882785680"/>
        <c:crosses val="autoZero"/>
        <c:auto val="1"/>
        <c:lblAlgn val="ctr"/>
        <c:lblOffset val="100"/>
        <c:noMultiLvlLbl val="0"/>
      </c:catAx>
      <c:valAx>
        <c:axId val="188278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Times New Roman" panose="02020603050405020304" pitchFamily="18" charset="0"/>
                  </a:defRPr>
                </a:pPr>
                <a:r>
                  <a:rPr lang="en-GB" sz="2400" b="1">
                    <a:latin typeface="+mn-lt"/>
                  </a:rPr>
                  <a:t>Cooking Yield (%)</a:t>
                </a:r>
              </a:p>
            </c:rich>
          </c:tx>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Times New Roman" panose="02020603050405020304" pitchFamily="18"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83504"/>
        <c:crosses val="autoZero"/>
        <c:crossBetween val="between"/>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c:f>
              <c:strCache>
                <c:ptCount val="1"/>
                <c:pt idx="0">
                  <c:v>Extract release volume</c:v>
                </c:pt>
              </c:strCache>
            </c:strRef>
          </c:tx>
          <c:spPr>
            <a:solidFill>
              <a:schemeClr val="accent1"/>
            </a:solidFill>
            <a:ln>
              <a:noFill/>
            </a:ln>
            <a:effectLst/>
          </c:spPr>
          <c:invertIfNegative val="0"/>
          <c:dLbls>
            <c:dLbl>
              <c:idx val="0"/>
              <c:layout>
                <c:manualLayout>
                  <c:x val="0"/>
                  <c:y val="-1.3888888888888888E-2"/>
                </c:manualLayout>
              </c:layout>
              <c:tx>
                <c:rich>
                  <a:bodyPr/>
                  <a:lstStyle/>
                  <a:p>
                    <a:fld id="{7CE2371F-1AEC-457A-964A-1532D8DD7E7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DBE8-4275-926A-02651FE98585}"/>
                </c:ext>
              </c:extLst>
            </c:dLbl>
            <c:dLbl>
              <c:idx val="1"/>
              <c:layout>
                <c:manualLayout>
                  <c:x val="-5.0925337632079971E-17"/>
                  <c:y val="-2.3148148148148192E-2"/>
                </c:manualLayout>
              </c:layout>
              <c:tx>
                <c:rich>
                  <a:bodyPr/>
                  <a:lstStyle/>
                  <a:p>
                    <a:fld id="{ECA875AB-F21A-4D45-82DE-896265C5750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DBE8-4275-926A-02651FE98585}"/>
                </c:ext>
              </c:extLst>
            </c:dLbl>
            <c:dLbl>
              <c:idx val="2"/>
              <c:layout>
                <c:manualLayout>
                  <c:x val="-2.7777777777778798E-3"/>
                  <c:y val="-3.2407407407407406E-2"/>
                </c:manualLayout>
              </c:layout>
              <c:tx>
                <c:rich>
                  <a:bodyPr/>
                  <a:lstStyle/>
                  <a:p>
                    <a:fld id="{CAABB225-4B6D-4423-8D3A-8D41D371C88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DBE8-4275-926A-02651FE98585}"/>
                </c:ext>
              </c:extLst>
            </c:dLbl>
            <c:dLbl>
              <c:idx val="3"/>
              <c:layout>
                <c:manualLayout>
                  <c:x val="0"/>
                  <c:y val="-2.777777777777779E-2"/>
                </c:manualLayout>
              </c:layout>
              <c:tx>
                <c:rich>
                  <a:bodyPr/>
                  <a:lstStyle/>
                  <a:p>
                    <a:fld id="{1F973A22-974B-49A9-9DFF-9C21BA052E5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DBE8-4275-926A-02651FE9858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Sheet1!$D$7</c:f>
                <c:numCache>
                  <c:formatCode>General</c:formatCode>
                  <c:ptCount val="1"/>
                  <c:pt idx="0">
                    <c:v>0.13980000000000001</c:v>
                  </c:pt>
                </c:numCache>
              </c:numRef>
            </c:plus>
            <c:minus>
              <c:numRef>
                <c:f>Sheet1!$D$7</c:f>
                <c:numCache>
                  <c:formatCode>General</c:formatCode>
                  <c:ptCount val="1"/>
                  <c:pt idx="0">
                    <c:v>0.13980000000000001</c:v>
                  </c:pt>
                </c:numCache>
              </c:numRef>
            </c:minus>
            <c:spPr>
              <a:noFill/>
              <a:ln w="9525" cap="flat" cmpd="sng" algn="ctr">
                <a:solidFill>
                  <a:schemeClr val="tx1">
                    <a:lumMod val="65000"/>
                    <a:lumOff val="35000"/>
                  </a:schemeClr>
                </a:solidFill>
                <a:round/>
              </a:ln>
              <a:effectLst/>
            </c:spPr>
          </c:errBars>
          <c:cat>
            <c:strRef>
              <c:f>Sheet1!$A$3:$A$6</c:f>
              <c:strCache>
                <c:ptCount val="4"/>
                <c:pt idx="0">
                  <c:v>Control</c:v>
                </c:pt>
                <c:pt idx="1">
                  <c:v>VM6%</c:v>
                </c:pt>
                <c:pt idx="2">
                  <c:v>VM12%</c:v>
                </c:pt>
                <c:pt idx="3">
                  <c:v>VM18%</c:v>
                </c:pt>
              </c:strCache>
            </c:strRef>
          </c:cat>
          <c:val>
            <c:numRef>
              <c:f>Sheet1!$D$3:$D$6</c:f>
              <c:numCache>
                <c:formatCode>General</c:formatCode>
                <c:ptCount val="4"/>
                <c:pt idx="0">
                  <c:v>34.674999999999997</c:v>
                </c:pt>
                <c:pt idx="1">
                  <c:v>34.35</c:v>
                </c:pt>
                <c:pt idx="2">
                  <c:v>34.700000000000003</c:v>
                </c:pt>
                <c:pt idx="3">
                  <c:v>35.799999999999997</c:v>
                </c:pt>
              </c:numCache>
            </c:numRef>
          </c:val>
          <c:extLst>
            <c:ext xmlns:c15="http://schemas.microsoft.com/office/drawing/2012/chart" uri="{02D57815-91ED-43cb-92C2-25804820EDAC}">
              <c15:datalabelsRange>
                <c15:f>Sheet1!$E$3:$E$6</c15:f>
                <c15:dlblRangeCache>
                  <c:ptCount val="4"/>
                  <c:pt idx="0">
                    <c:v>b</c:v>
                  </c:pt>
                  <c:pt idx="1">
                    <c:v>b</c:v>
                  </c:pt>
                  <c:pt idx="2">
                    <c:v>b</c:v>
                  </c:pt>
                  <c:pt idx="3">
                    <c:v>a</c:v>
                  </c:pt>
                </c15:dlblRangeCache>
              </c15:datalabelsRange>
            </c:ext>
            <c:ext xmlns:c16="http://schemas.microsoft.com/office/drawing/2014/chart" uri="{C3380CC4-5D6E-409C-BE32-E72D297353CC}">
              <c16:uniqueId val="{00000004-DBE8-4275-926A-02651FE98585}"/>
            </c:ext>
          </c:extLst>
        </c:ser>
        <c:dLbls>
          <c:showLegendKey val="0"/>
          <c:showVal val="1"/>
          <c:showCatName val="0"/>
          <c:showSerName val="0"/>
          <c:showPercent val="0"/>
          <c:showBubbleSize val="0"/>
        </c:dLbls>
        <c:gapWidth val="219"/>
        <c:overlap val="-27"/>
        <c:axId val="1882784048"/>
        <c:axId val="1882771536"/>
      </c:barChart>
      <c:catAx>
        <c:axId val="188278404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71536"/>
        <c:crosses val="autoZero"/>
        <c:auto val="1"/>
        <c:lblAlgn val="ctr"/>
        <c:lblOffset val="100"/>
        <c:noMultiLvlLbl val="0"/>
      </c:catAx>
      <c:valAx>
        <c:axId val="1882771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dirty="0">
                    <a:solidFill>
                      <a:schemeClr val="tx1"/>
                    </a:solidFill>
                    <a:latin typeface="+mn-lt"/>
                    <a:cs typeface="Times New Roman" panose="02020603050405020304" pitchFamily="18" charset="0"/>
                  </a:rPr>
                  <a:t>Extract</a:t>
                </a:r>
                <a:r>
                  <a:rPr lang="en-GB" sz="2000" baseline="0" dirty="0">
                    <a:solidFill>
                      <a:schemeClr val="tx1"/>
                    </a:solidFill>
                    <a:latin typeface="+mn-lt"/>
                    <a:cs typeface="Times New Roman" panose="02020603050405020304" pitchFamily="18" charset="0"/>
                  </a:rPr>
                  <a:t> Release Volume (ml)</a:t>
                </a:r>
                <a:endParaRPr lang="en-GB" sz="2000" dirty="0">
                  <a:solidFill>
                    <a:schemeClr val="tx1"/>
                  </a:solidFill>
                  <a:latin typeface="+mn-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84048"/>
        <c:crosses val="autoZero"/>
        <c:crossBetween val="between"/>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physicochemical!$H$3</c:f>
              <c:strCache>
                <c:ptCount val="1"/>
                <c:pt idx="0">
                  <c:v>Moisture retention (%)</c:v>
                </c:pt>
              </c:strCache>
            </c:strRef>
          </c:tx>
          <c:spPr>
            <a:solidFill>
              <a:schemeClr val="accent1"/>
            </a:solidFill>
            <a:ln>
              <a:noFill/>
            </a:ln>
            <a:effectLst/>
          </c:spPr>
          <c:invertIfNegative val="0"/>
          <c:dLbls>
            <c:dLbl>
              <c:idx val="0"/>
              <c:layout>
                <c:manualLayout>
                  <c:x val="0"/>
                  <c:y val="-8.3333333333333287E-2"/>
                </c:manualLayout>
              </c:layout>
              <c:tx>
                <c:rich>
                  <a:bodyPr/>
                  <a:lstStyle/>
                  <a:p>
                    <a:fld id="{56F927DD-2C61-4582-A8BC-A8944100891D}"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209F-41DD-8B33-E49AB4D441B6}"/>
                </c:ext>
              </c:extLst>
            </c:dLbl>
            <c:dLbl>
              <c:idx val="1"/>
              <c:layout>
                <c:manualLayout>
                  <c:x val="-5.0925337632079971E-17"/>
                  <c:y val="-5.5555555555555552E-2"/>
                </c:manualLayout>
              </c:layout>
              <c:tx>
                <c:rich>
                  <a:bodyPr/>
                  <a:lstStyle/>
                  <a:p>
                    <a:fld id="{A7B0014B-69A4-4C17-892B-3E270FA47C56}"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209F-41DD-8B33-E49AB4D441B6}"/>
                </c:ext>
              </c:extLst>
            </c:dLbl>
            <c:dLbl>
              <c:idx val="2"/>
              <c:layout>
                <c:manualLayout>
                  <c:x val="0"/>
                  <c:y val="-4.1666666666666664E-2"/>
                </c:manualLayout>
              </c:layout>
              <c:tx>
                <c:rich>
                  <a:bodyPr/>
                  <a:lstStyle/>
                  <a:p>
                    <a:fld id="{9936C5FC-B65E-488A-B5DD-710F2CC78469}"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209F-41DD-8B33-E49AB4D441B6}"/>
                </c:ext>
              </c:extLst>
            </c:dLbl>
            <c:dLbl>
              <c:idx val="3"/>
              <c:layout>
                <c:manualLayout>
                  <c:x val="-2.7777777777778798E-3"/>
                  <c:y val="-6.4814814814814811E-2"/>
                </c:manualLayout>
              </c:layout>
              <c:tx>
                <c:rich>
                  <a:bodyPr/>
                  <a:lstStyle/>
                  <a:p>
                    <a:fld id="{60114CA2-564A-4300-83D5-7978BC0D812D}"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209F-41DD-8B33-E49AB4D441B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physicochemical!$H$8</c:f>
                <c:numCache>
                  <c:formatCode>General</c:formatCode>
                  <c:ptCount val="1"/>
                  <c:pt idx="0">
                    <c:v>0.45889999999999997</c:v>
                  </c:pt>
                </c:numCache>
              </c:numRef>
            </c:plus>
            <c:minus>
              <c:numRef>
                <c:f>physicochemical!$H$8</c:f>
                <c:numCache>
                  <c:formatCode>General</c:formatCode>
                  <c:ptCount val="1"/>
                  <c:pt idx="0">
                    <c:v>0.45889999999999997</c:v>
                  </c:pt>
                </c:numCache>
              </c:numRef>
            </c:minus>
            <c:spPr>
              <a:noFill/>
              <a:ln w="9525" cap="flat" cmpd="sng" algn="ctr">
                <a:solidFill>
                  <a:schemeClr val="tx1">
                    <a:lumMod val="65000"/>
                    <a:lumOff val="35000"/>
                  </a:schemeClr>
                </a:solidFill>
                <a:round/>
              </a:ln>
              <a:effectLst/>
            </c:spPr>
          </c:errBars>
          <c:cat>
            <c:strRef>
              <c:f>physicochemical!$A$4:$A$7</c:f>
              <c:strCache>
                <c:ptCount val="4"/>
                <c:pt idx="0">
                  <c:v>Control</c:v>
                </c:pt>
                <c:pt idx="1">
                  <c:v>VM6%</c:v>
                </c:pt>
                <c:pt idx="2">
                  <c:v>VM12%</c:v>
                </c:pt>
                <c:pt idx="3">
                  <c:v>VM18%</c:v>
                </c:pt>
              </c:strCache>
            </c:strRef>
          </c:cat>
          <c:val>
            <c:numRef>
              <c:f>physicochemical!$H$4:$H$7</c:f>
              <c:numCache>
                <c:formatCode>General</c:formatCode>
                <c:ptCount val="4"/>
                <c:pt idx="0">
                  <c:v>58.293500000000002</c:v>
                </c:pt>
                <c:pt idx="1">
                  <c:v>60.07</c:v>
                </c:pt>
                <c:pt idx="2">
                  <c:v>60.915999999999997</c:v>
                </c:pt>
                <c:pt idx="3">
                  <c:v>60.649000000000001</c:v>
                </c:pt>
              </c:numCache>
            </c:numRef>
          </c:val>
          <c:extLst>
            <c:ext xmlns:c15="http://schemas.microsoft.com/office/drawing/2012/chart" uri="{02D57815-91ED-43cb-92C2-25804820EDAC}">
              <c15:datalabelsRange>
                <c15:f>physicochemical!$I$4:$I$7</c15:f>
                <c15:dlblRangeCache>
                  <c:ptCount val="4"/>
                  <c:pt idx="0">
                    <c:v>b</c:v>
                  </c:pt>
                  <c:pt idx="1">
                    <c:v>a</c:v>
                  </c:pt>
                  <c:pt idx="2">
                    <c:v>a</c:v>
                  </c:pt>
                  <c:pt idx="3">
                    <c:v>a</c:v>
                  </c:pt>
                </c15:dlblRangeCache>
              </c15:datalabelsRange>
            </c:ext>
            <c:ext xmlns:c16="http://schemas.microsoft.com/office/drawing/2014/chart" uri="{C3380CC4-5D6E-409C-BE32-E72D297353CC}">
              <c16:uniqueId val="{00000004-209F-41DD-8B33-E49AB4D441B6}"/>
            </c:ext>
          </c:extLst>
        </c:ser>
        <c:dLbls>
          <c:dLblPos val="outEnd"/>
          <c:showLegendKey val="0"/>
          <c:showVal val="1"/>
          <c:showCatName val="0"/>
          <c:showSerName val="0"/>
          <c:showPercent val="0"/>
          <c:showBubbleSize val="0"/>
        </c:dLbls>
        <c:gapWidth val="219"/>
        <c:overlap val="-27"/>
        <c:axId val="1882782960"/>
        <c:axId val="1882775344"/>
      </c:barChart>
      <c:catAx>
        <c:axId val="18827829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75344"/>
        <c:crosses val="autoZero"/>
        <c:auto val="1"/>
        <c:lblAlgn val="ctr"/>
        <c:lblOffset val="100"/>
        <c:noMultiLvlLbl val="0"/>
      </c:catAx>
      <c:valAx>
        <c:axId val="1882775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GB" sz="2000">
                    <a:solidFill>
                      <a:schemeClr val="tx1"/>
                    </a:solidFill>
                    <a:latin typeface="+mn-lt"/>
                    <a:cs typeface="Times New Roman" panose="02020603050405020304" pitchFamily="18" charset="0"/>
                  </a:rPr>
                  <a:t>Moisture Retention (%) </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1882782960"/>
        <c:crosses val="autoZero"/>
        <c:crossBetween val="between"/>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'[Book1(2).xlsx]Sheet2'!$B$38</c:f>
              <c:strCache>
                <c:ptCount val="1"/>
                <c:pt idx="0">
                  <c:v>Toughness</c:v>
                </c:pt>
              </c:strCache>
            </c:strRef>
          </c:tx>
          <c:spPr>
            <a:solidFill>
              <a:schemeClr val="accent1"/>
            </a:solidFill>
            <a:ln>
              <a:noFill/>
            </a:ln>
            <a:effectLst/>
          </c:spPr>
          <c:invertIfNegative val="0"/>
          <c:cat>
            <c:strRef>
              <c:f>'[Book1(2).xlsx]Sheet2'!$A$39:$A$42</c:f>
              <c:strCache>
                <c:ptCount val="4"/>
                <c:pt idx="0">
                  <c:v>Control</c:v>
                </c:pt>
                <c:pt idx="1">
                  <c:v>VM6%</c:v>
                </c:pt>
                <c:pt idx="2">
                  <c:v>VM12%</c:v>
                </c:pt>
                <c:pt idx="3">
                  <c:v>VM18%</c:v>
                </c:pt>
              </c:strCache>
            </c:strRef>
          </c:cat>
          <c:val>
            <c:numRef>
              <c:f>'[Book1(2).xlsx]Sheet2'!$B$39:$B$42</c:f>
              <c:numCache>
                <c:formatCode>General</c:formatCode>
                <c:ptCount val="4"/>
                <c:pt idx="0">
                  <c:v>7</c:v>
                </c:pt>
                <c:pt idx="1">
                  <c:v>6</c:v>
                </c:pt>
                <c:pt idx="2">
                  <c:v>6</c:v>
                </c:pt>
                <c:pt idx="3">
                  <c:v>5</c:v>
                </c:pt>
              </c:numCache>
            </c:numRef>
          </c:val>
          <c:extLst>
            <c:ext xmlns:c16="http://schemas.microsoft.com/office/drawing/2014/chart" uri="{C3380CC4-5D6E-409C-BE32-E72D297353CC}">
              <c16:uniqueId val="{00000000-5337-4142-8F51-60789D8EAC85}"/>
            </c:ext>
          </c:extLst>
        </c:ser>
        <c:ser>
          <c:idx val="1"/>
          <c:order val="1"/>
          <c:tx>
            <c:strRef>
              <c:f>'[Book1(2).xlsx]Sheet2'!$C$38</c:f>
              <c:strCache>
                <c:ptCount val="1"/>
                <c:pt idx="0">
                  <c:v>colour</c:v>
                </c:pt>
              </c:strCache>
            </c:strRef>
          </c:tx>
          <c:spPr>
            <a:solidFill>
              <a:schemeClr val="accent2"/>
            </a:solidFill>
            <a:ln>
              <a:noFill/>
            </a:ln>
            <a:effectLst/>
          </c:spPr>
          <c:invertIfNegative val="0"/>
          <c:cat>
            <c:strRef>
              <c:f>'[Book1(2).xlsx]Sheet2'!$A$39:$A$42</c:f>
              <c:strCache>
                <c:ptCount val="4"/>
                <c:pt idx="0">
                  <c:v>Control</c:v>
                </c:pt>
                <c:pt idx="1">
                  <c:v>VM6%</c:v>
                </c:pt>
                <c:pt idx="2">
                  <c:v>VM12%</c:v>
                </c:pt>
                <c:pt idx="3">
                  <c:v>VM18%</c:v>
                </c:pt>
              </c:strCache>
            </c:strRef>
          </c:cat>
          <c:val>
            <c:numRef>
              <c:f>'[Book1(2).xlsx]Sheet2'!$C$39:$C$42</c:f>
              <c:numCache>
                <c:formatCode>General</c:formatCode>
                <c:ptCount val="4"/>
                <c:pt idx="0">
                  <c:v>6</c:v>
                </c:pt>
                <c:pt idx="1">
                  <c:v>7</c:v>
                </c:pt>
                <c:pt idx="2">
                  <c:v>7</c:v>
                </c:pt>
                <c:pt idx="3">
                  <c:v>5</c:v>
                </c:pt>
              </c:numCache>
            </c:numRef>
          </c:val>
          <c:extLst>
            <c:ext xmlns:c16="http://schemas.microsoft.com/office/drawing/2014/chart" uri="{C3380CC4-5D6E-409C-BE32-E72D297353CC}">
              <c16:uniqueId val="{00000001-5337-4142-8F51-60789D8EAC85}"/>
            </c:ext>
          </c:extLst>
        </c:ser>
        <c:ser>
          <c:idx val="2"/>
          <c:order val="2"/>
          <c:tx>
            <c:strRef>
              <c:f>'[Book1(2).xlsx]Sheet2'!$D$38</c:f>
              <c:strCache>
                <c:ptCount val="1"/>
                <c:pt idx="0">
                  <c:v>Appearance</c:v>
                </c:pt>
              </c:strCache>
            </c:strRef>
          </c:tx>
          <c:spPr>
            <a:solidFill>
              <a:schemeClr val="accent3"/>
            </a:solidFill>
            <a:ln>
              <a:noFill/>
            </a:ln>
            <a:effectLst/>
          </c:spPr>
          <c:invertIfNegative val="0"/>
          <c:cat>
            <c:strRef>
              <c:f>'[Book1(2).xlsx]Sheet2'!$A$39:$A$42</c:f>
              <c:strCache>
                <c:ptCount val="4"/>
                <c:pt idx="0">
                  <c:v>Control</c:v>
                </c:pt>
                <c:pt idx="1">
                  <c:v>VM6%</c:v>
                </c:pt>
                <c:pt idx="2">
                  <c:v>VM12%</c:v>
                </c:pt>
                <c:pt idx="3">
                  <c:v>VM18%</c:v>
                </c:pt>
              </c:strCache>
            </c:strRef>
          </c:cat>
          <c:val>
            <c:numRef>
              <c:f>'[Book1(2).xlsx]Sheet2'!$D$39:$D$42</c:f>
              <c:numCache>
                <c:formatCode>General</c:formatCode>
                <c:ptCount val="4"/>
                <c:pt idx="0">
                  <c:v>6</c:v>
                </c:pt>
                <c:pt idx="1">
                  <c:v>6</c:v>
                </c:pt>
                <c:pt idx="2">
                  <c:v>7</c:v>
                </c:pt>
                <c:pt idx="3">
                  <c:v>5</c:v>
                </c:pt>
              </c:numCache>
            </c:numRef>
          </c:val>
          <c:extLst>
            <c:ext xmlns:c16="http://schemas.microsoft.com/office/drawing/2014/chart" uri="{C3380CC4-5D6E-409C-BE32-E72D297353CC}">
              <c16:uniqueId val="{00000002-5337-4142-8F51-60789D8EAC85}"/>
            </c:ext>
          </c:extLst>
        </c:ser>
        <c:ser>
          <c:idx val="3"/>
          <c:order val="3"/>
          <c:tx>
            <c:strRef>
              <c:f>'[Book1(2).xlsx]Sheet2'!$E$38</c:f>
              <c:strCache>
                <c:ptCount val="1"/>
                <c:pt idx="0">
                  <c:v>aroma</c:v>
                </c:pt>
              </c:strCache>
            </c:strRef>
          </c:tx>
          <c:spPr>
            <a:solidFill>
              <a:schemeClr val="accent4"/>
            </a:solidFill>
            <a:ln>
              <a:noFill/>
            </a:ln>
            <a:effectLst/>
          </c:spPr>
          <c:invertIfNegative val="0"/>
          <c:cat>
            <c:strRef>
              <c:f>'[Book1(2).xlsx]Sheet2'!$A$39:$A$42</c:f>
              <c:strCache>
                <c:ptCount val="4"/>
                <c:pt idx="0">
                  <c:v>Control</c:v>
                </c:pt>
                <c:pt idx="1">
                  <c:v>VM6%</c:v>
                </c:pt>
                <c:pt idx="2">
                  <c:v>VM12%</c:v>
                </c:pt>
                <c:pt idx="3">
                  <c:v>VM18%</c:v>
                </c:pt>
              </c:strCache>
            </c:strRef>
          </c:cat>
          <c:val>
            <c:numRef>
              <c:f>'[Book1(2).xlsx]Sheet2'!$E$39:$E$42</c:f>
              <c:numCache>
                <c:formatCode>General</c:formatCode>
                <c:ptCount val="4"/>
                <c:pt idx="0">
                  <c:v>7</c:v>
                </c:pt>
                <c:pt idx="1">
                  <c:v>6</c:v>
                </c:pt>
                <c:pt idx="2">
                  <c:v>6</c:v>
                </c:pt>
                <c:pt idx="3">
                  <c:v>6</c:v>
                </c:pt>
              </c:numCache>
            </c:numRef>
          </c:val>
          <c:extLst>
            <c:ext xmlns:c16="http://schemas.microsoft.com/office/drawing/2014/chart" uri="{C3380CC4-5D6E-409C-BE32-E72D297353CC}">
              <c16:uniqueId val="{00000003-5337-4142-8F51-60789D8EAC85}"/>
            </c:ext>
          </c:extLst>
        </c:ser>
        <c:ser>
          <c:idx val="4"/>
          <c:order val="4"/>
          <c:tx>
            <c:strRef>
              <c:f>'[Book1(2).xlsx]Sheet2'!$F$38</c:f>
              <c:strCache>
                <c:ptCount val="1"/>
                <c:pt idx="0">
                  <c:v>Flavour</c:v>
                </c:pt>
              </c:strCache>
            </c:strRef>
          </c:tx>
          <c:spPr>
            <a:solidFill>
              <a:schemeClr val="accent5"/>
            </a:solidFill>
            <a:ln>
              <a:noFill/>
            </a:ln>
            <a:effectLst/>
          </c:spPr>
          <c:invertIfNegative val="0"/>
          <c:cat>
            <c:strRef>
              <c:f>'[Book1(2).xlsx]Sheet2'!$A$39:$A$42</c:f>
              <c:strCache>
                <c:ptCount val="4"/>
                <c:pt idx="0">
                  <c:v>Control</c:v>
                </c:pt>
                <c:pt idx="1">
                  <c:v>VM6%</c:v>
                </c:pt>
                <c:pt idx="2">
                  <c:v>VM12%</c:v>
                </c:pt>
                <c:pt idx="3">
                  <c:v>VM18%</c:v>
                </c:pt>
              </c:strCache>
            </c:strRef>
          </c:cat>
          <c:val>
            <c:numRef>
              <c:f>'[Book1(2).xlsx]Sheet2'!$F$39:$F$42</c:f>
              <c:numCache>
                <c:formatCode>General</c:formatCode>
                <c:ptCount val="4"/>
                <c:pt idx="0">
                  <c:v>6</c:v>
                </c:pt>
                <c:pt idx="1">
                  <c:v>7</c:v>
                </c:pt>
                <c:pt idx="2">
                  <c:v>7</c:v>
                </c:pt>
                <c:pt idx="3">
                  <c:v>4</c:v>
                </c:pt>
              </c:numCache>
            </c:numRef>
          </c:val>
          <c:extLst>
            <c:ext xmlns:c16="http://schemas.microsoft.com/office/drawing/2014/chart" uri="{C3380CC4-5D6E-409C-BE32-E72D297353CC}">
              <c16:uniqueId val="{00000004-5337-4142-8F51-60789D8EAC85}"/>
            </c:ext>
          </c:extLst>
        </c:ser>
        <c:ser>
          <c:idx val="5"/>
          <c:order val="5"/>
          <c:tx>
            <c:strRef>
              <c:f>'[Book1(2).xlsx]Sheet2'!$G$38</c:f>
              <c:strCache>
                <c:ptCount val="1"/>
                <c:pt idx="0">
                  <c:v>Juiciness</c:v>
                </c:pt>
              </c:strCache>
            </c:strRef>
          </c:tx>
          <c:spPr>
            <a:solidFill>
              <a:schemeClr val="accent6"/>
            </a:solidFill>
            <a:ln>
              <a:noFill/>
            </a:ln>
            <a:effectLst/>
          </c:spPr>
          <c:invertIfNegative val="0"/>
          <c:cat>
            <c:strRef>
              <c:f>'[Book1(2).xlsx]Sheet2'!$A$39:$A$42</c:f>
              <c:strCache>
                <c:ptCount val="4"/>
                <c:pt idx="0">
                  <c:v>Control</c:v>
                </c:pt>
                <c:pt idx="1">
                  <c:v>VM6%</c:v>
                </c:pt>
                <c:pt idx="2">
                  <c:v>VM12%</c:v>
                </c:pt>
                <c:pt idx="3">
                  <c:v>VM18%</c:v>
                </c:pt>
              </c:strCache>
            </c:strRef>
          </c:cat>
          <c:val>
            <c:numRef>
              <c:f>'[Book1(2).xlsx]Sheet2'!$G$39:$G$42</c:f>
              <c:numCache>
                <c:formatCode>General</c:formatCode>
                <c:ptCount val="4"/>
                <c:pt idx="0">
                  <c:v>4</c:v>
                </c:pt>
                <c:pt idx="1">
                  <c:v>5</c:v>
                </c:pt>
                <c:pt idx="2">
                  <c:v>6</c:v>
                </c:pt>
                <c:pt idx="3">
                  <c:v>7</c:v>
                </c:pt>
              </c:numCache>
            </c:numRef>
          </c:val>
          <c:extLst>
            <c:ext xmlns:c16="http://schemas.microsoft.com/office/drawing/2014/chart" uri="{C3380CC4-5D6E-409C-BE32-E72D297353CC}">
              <c16:uniqueId val="{00000005-5337-4142-8F51-60789D8EAC85}"/>
            </c:ext>
          </c:extLst>
        </c:ser>
        <c:ser>
          <c:idx val="6"/>
          <c:order val="6"/>
          <c:tx>
            <c:strRef>
              <c:f>'[Book1(2).xlsx]Sheet2'!$H$38</c:f>
              <c:strCache>
                <c:ptCount val="1"/>
                <c:pt idx="0">
                  <c:v>Overall acceptability</c:v>
                </c:pt>
              </c:strCache>
            </c:strRef>
          </c:tx>
          <c:spPr>
            <a:solidFill>
              <a:schemeClr val="accent1">
                <a:lumMod val="60000"/>
              </a:schemeClr>
            </a:solidFill>
            <a:ln>
              <a:noFill/>
            </a:ln>
            <a:effectLst/>
          </c:spPr>
          <c:invertIfNegative val="0"/>
          <c:cat>
            <c:strRef>
              <c:f>'[Book1(2).xlsx]Sheet2'!$A$39:$A$42</c:f>
              <c:strCache>
                <c:ptCount val="4"/>
                <c:pt idx="0">
                  <c:v>Control</c:v>
                </c:pt>
                <c:pt idx="1">
                  <c:v>VM6%</c:v>
                </c:pt>
                <c:pt idx="2">
                  <c:v>VM12%</c:v>
                </c:pt>
                <c:pt idx="3">
                  <c:v>VM18%</c:v>
                </c:pt>
              </c:strCache>
            </c:strRef>
          </c:cat>
          <c:val>
            <c:numRef>
              <c:f>'[Book1(2).xlsx]Sheet2'!$H$39:$H$42</c:f>
              <c:numCache>
                <c:formatCode>General</c:formatCode>
                <c:ptCount val="4"/>
                <c:pt idx="0">
                  <c:v>6</c:v>
                </c:pt>
                <c:pt idx="1">
                  <c:v>7</c:v>
                </c:pt>
                <c:pt idx="2">
                  <c:v>5</c:v>
                </c:pt>
                <c:pt idx="3">
                  <c:v>4</c:v>
                </c:pt>
              </c:numCache>
            </c:numRef>
          </c:val>
          <c:extLst>
            <c:ext xmlns:c16="http://schemas.microsoft.com/office/drawing/2014/chart" uri="{C3380CC4-5D6E-409C-BE32-E72D297353CC}">
              <c16:uniqueId val="{00000006-5337-4142-8F51-60789D8EAC85}"/>
            </c:ext>
          </c:extLst>
        </c:ser>
        <c:dLbls>
          <c:showLegendKey val="0"/>
          <c:showVal val="0"/>
          <c:showCatName val="0"/>
          <c:showSerName val="0"/>
          <c:showPercent val="0"/>
          <c:showBubbleSize val="0"/>
        </c:dLbls>
        <c:gapWidth val="150"/>
        <c:overlap val="100"/>
        <c:axId val="2083392688"/>
        <c:axId val="2083396496"/>
      </c:barChart>
      <c:catAx>
        <c:axId val="208339268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83396496"/>
        <c:crosses val="autoZero"/>
        <c:auto val="1"/>
        <c:lblAlgn val="ctr"/>
        <c:lblOffset val="100"/>
        <c:tickMarkSkip val="1"/>
        <c:noMultiLvlLbl val="0"/>
      </c:catAx>
      <c:valAx>
        <c:axId val="208339649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Score</a:t>
                </a:r>
                <a:r>
                  <a:rPr lang="en-GB" sz="2000" baseline="0">
                    <a:solidFill>
                      <a:schemeClr val="tx1"/>
                    </a:solidFill>
                    <a:latin typeface="+mn-lt"/>
                    <a:cs typeface="Times New Roman" panose="02020603050405020304" pitchFamily="18" charset="0"/>
                  </a:rPr>
                  <a:t>  value</a:t>
                </a:r>
                <a:endParaRPr lang="en-GB" sz="2000">
                  <a:solidFill>
                    <a:schemeClr val="tx1"/>
                  </a:solidFill>
                  <a:latin typeface="+mn-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83392688"/>
        <c:crosses val="autoZero"/>
        <c:crossBetween val="between"/>
      </c:valAx>
      <c:spPr>
        <a:noFill/>
        <a:ln>
          <a:noFill/>
        </a:ln>
        <a:effectLst/>
      </c:spPr>
    </c:plotArea>
    <c:legend>
      <c:legendPos val="b"/>
      <c:layout>
        <c:manualLayout>
          <c:xMode val="edge"/>
          <c:yMode val="edge"/>
          <c:x val="0"/>
          <c:y val="0.80921663355802331"/>
          <c:w val="0.99187141616659347"/>
          <c:h val="0.17514407339548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noFill/>
    <a:ln>
      <a:solidFill>
        <a:schemeClr val="accent1">
          <a:lumMod val="7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physicochemical!$J$3</c:f>
              <c:strCache>
                <c:ptCount val="1"/>
                <c:pt idx="0">
                  <c:v>pH</c:v>
                </c:pt>
              </c:strCache>
            </c:strRef>
          </c:tx>
          <c:spPr>
            <a:solidFill>
              <a:schemeClr val="accent1"/>
            </a:solidFill>
            <a:ln>
              <a:noFill/>
            </a:ln>
            <a:effectLst/>
          </c:spPr>
          <c:invertIfNegative val="0"/>
          <c:dLbls>
            <c:dLbl>
              <c:idx val="0"/>
              <c:layout/>
              <c:tx>
                <c:rich>
                  <a:bodyPr/>
                  <a:lstStyle/>
                  <a:p>
                    <a:fld id="{F64AA92E-3041-4519-AE1E-CBFF12F52373}"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40F9-4C96-A76F-3488AAF83020}"/>
                </c:ext>
              </c:extLst>
            </c:dLbl>
            <c:dLbl>
              <c:idx val="1"/>
              <c:layout/>
              <c:tx>
                <c:rich>
                  <a:bodyPr/>
                  <a:lstStyle/>
                  <a:p>
                    <a:fld id="{3B5C70E4-0F95-45A8-A026-571163E657B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BCBE-4EF5-8071-5D783EBDF772}"/>
                </c:ext>
              </c:extLst>
            </c:dLbl>
            <c:dLbl>
              <c:idx val="2"/>
              <c:layout/>
              <c:tx>
                <c:rich>
                  <a:bodyPr/>
                  <a:lstStyle/>
                  <a:p>
                    <a:fld id="{F2718B4B-5155-4C32-9C43-8C3B0C58B209}"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BCBE-4EF5-8071-5D783EBDF772}"/>
                </c:ext>
              </c:extLst>
            </c:dLbl>
            <c:dLbl>
              <c:idx val="3"/>
              <c:layout/>
              <c:tx>
                <c:rich>
                  <a:bodyPr/>
                  <a:lstStyle/>
                  <a:p>
                    <a:fld id="{CA51B593-2CDA-44B5-A3FA-E20A8244BAD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BCBE-4EF5-8071-5D783EBDF77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physicochemical!$J$8</c:f>
                <c:numCache>
                  <c:formatCode>General</c:formatCode>
                  <c:ptCount val="1"/>
                  <c:pt idx="0">
                    <c:v>6.7999999999999996E-3</c:v>
                  </c:pt>
                </c:numCache>
              </c:numRef>
            </c:plus>
            <c:minus>
              <c:numRef>
                <c:f>physicochemical!$J$8</c:f>
                <c:numCache>
                  <c:formatCode>General</c:formatCode>
                  <c:ptCount val="1"/>
                  <c:pt idx="0">
                    <c:v>6.7999999999999996E-3</c:v>
                  </c:pt>
                </c:numCache>
              </c:numRef>
            </c:minus>
            <c:spPr>
              <a:noFill/>
              <a:ln w="9525" cap="flat" cmpd="sng" algn="ctr">
                <a:solidFill>
                  <a:schemeClr val="tx1">
                    <a:lumMod val="65000"/>
                    <a:lumOff val="35000"/>
                  </a:schemeClr>
                </a:solidFill>
                <a:round/>
              </a:ln>
              <a:effectLst/>
            </c:spPr>
          </c:errBars>
          <c:cat>
            <c:strRef>
              <c:f>physicochemical!$A$4:$A$7</c:f>
              <c:strCache>
                <c:ptCount val="4"/>
                <c:pt idx="0">
                  <c:v>Control</c:v>
                </c:pt>
                <c:pt idx="1">
                  <c:v>VM6%</c:v>
                </c:pt>
                <c:pt idx="2">
                  <c:v>VM12%</c:v>
                </c:pt>
                <c:pt idx="3">
                  <c:v>VM18%</c:v>
                </c:pt>
              </c:strCache>
            </c:strRef>
          </c:cat>
          <c:val>
            <c:numRef>
              <c:f>physicochemical!$J$4:$J$7</c:f>
              <c:numCache>
                <c:formatCode>General</c:formatCode>
                <c:ptCount val="4"/>
                <c:pt idx="0">
                  <c:v>6.3674999999999997</c:v>
                </c:pt>
                <c:pt idx="1">
                  <c:v>6.29</c:v>
                </c:pt>
                <c:pt idx="2">
                  <c:v>6.2374999999999998</c:v>
                </c:pt>
                <c:pt idx="3">
                  <c:v>6.1375000000000002</c:v>
                </c:pt>
              </c:numCache>
            </c:numRef>
          </c:val>
          <c:extLst>
            <c:ext xmlns:c15="http://schemas.microsoft.com/office/drawing/2012/chart" uri="{02D57815-91ED-43cb-92C2-25804820EDAC}">
              <c15:datalabelsRange>
                <c15:f>physicochemical!$K$4:$K$7</c15:f>
                <c15:dlblRangeCache>
                  <c:ptCount val="4"/>
                  <c:pt idx="0">
                    <c:v>a</c:v>
                  </c:pt>
                  <c:pt idx="1">
                    <c:v>b</c:v>
                  </c:pt>
                  <c:pt idx="2">
                    <c:v>c</c:v>
                  </c:pt>
                  <c:pt idx="3">
                    <c:v>d</c:v>
                  </c:pt>
                </c15:dlblRangeCache>
              </c15:datalabelsRange>
            </c:ext>
            <c:ext xmlns:c16="http://schemas.microsoft.com/office/drawing/2014/chart" uri="{C3380CC4-5D6E-409C-BE32-E72D297353CC}">
              <c16:uniqueId val="{00000004-40F9-4C96-A76F-3488AAF83020}"/>
            </c:ext>
          </c:extLst>
        </c:ser>
        <c:dLbls>
          <c:dLblPos val="outEnd"/>
          <c:showLegendKey val="0"/>
          <c:showVal val="1"/>
          <c:showCatName val="0"/>
          <c:showSerName val="0"/>
          <c:showPercent val="0"/>
          <c:showBubbleSize val="0"/>
        </c:dLbls>
        <c:gapWidth val="219"/>
        <c:overlap val="-27"/>
        <c:axId val="2091472400"/>
        <c:axId val="2091464240"/>
      </c:barChart>
      <c:catAx>
        <c:axId val="209147240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latin typeface="+mn-lt"/>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91464240"/>
        <c:crosses val="autoZero"/>
        <c:auto val="1"/>
        <c:lblAlgn val="ctr"/>
        <c:lblOffset val="100"/>
        <c:noMultiLvlLbl val="0"/>
      </c:catAx>
      <c:valAx>
        <c:axId val="209146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pH</a:t>
                </a:r>
                <a:r>
                  <a:rPr lang="en-GB" sz="2000" baseline="0">
                    <a:solidFill>
                      <a:schemeClr val="tx1"/>
                    </a:solidFill>
                    <a:latin typeface="+mn-lt"/>
                    <a:cs typeface="Times New Roman" panose="02020603050405020304" pitchFamily="18" charset="0"/>
                  </a:rPr>
                  <a:t> Value</a:t>
                </a:r>
                <a:endParaRPr lang="en-GB" sz="2000">
                  <a:solidFill>
                    <a:schemeClr val="tx1"/>
                  </a:solidFill>
                  <a:latin typeface="+mn-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91472400"/>
        <c:crosses val="autoZero"/>
        <c:crossBetween val="between"/>
      </c:valAx>
      <c:spPr>
        <a:noFill/>
        <a:ln>
          <a:noFill/>
        </a:ln>
        <a:effectLst/>
      </c:spPr>
    </c:plotArea>
    <c:plotVisOnly val="1"/>
    <c:dispBlanksAs val="gap"/>
    <c:showDLblsOverMax val="0"/>
  </c:chart>
  <c:spPr>
    <a:noFill/>
    <a:ln>
      <a:solidFill>
        <a:schemeClr val="accent1">
          <a:lumMod val="50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layout/>
              <c:tx>
                <c:rich>
                  <a:bodyPr/>
                  <a:lstStyle/>
                  <a:p>
                    <a:fld id="{754F9362-EB7D-4138-AFD0-6F1149D30600}" type="CELLRANGE">
                      <a:rPr lang="en-US" dirty="0"/>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120A-4E56-9295-79A7C50DFEEA}"/>
                </c:ext>
              </c:extLst>
            </c:dLbl>
            <c:dLbl>
              <c:idx val="1"/>
              <c:layout/>
              <c:tx>
                <c:rich>
                  <a:bodyPr/>
                  <a:lstStyle/>
                  <a:p>
                    <a:fld id="{10442296-38BB-488D-82FE-CEDDDBFC2E7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348C-4AA1-9121-E149AB874319}"/>
                </c:ext>
              </c:extLst>
            </c:dLbl>
            <c:dLbl>
              <c:idx val="2"/>
              <c:layout/>
              <c:tx>
                <c:rich>
                  <a:bodyPr/>
                  <a:lstStyle/>
                  <a:p>
                    <a:fld id="{7BFA628E-2E52-4A1B-BF62-31C8E495F998}"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348C-4AA1-9121-E149AB874319}"/>
                </c:ext>
              </c:extLst>
            </c:dLbl>
            <c:dLbl>
              <c:idx val="3"/>
              <c:layout/>
              <c:tx>
                <c:rich>
                  <a:bodyPr/>
                  <a:lstStyle/>
                  <a:p>
                    <a:fld id="{AE2CC6DB-E2AF-4822-9BB0-21D96E37A1F0}"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348C-4AA1-9121-E149AB87431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errBars>
            <c:errBarType val="both"/>
            <c:errValType val="cust"/>
            <c:noEndCap val="0"/>
            <c:plus>
              <c:numRef>
                <c:f>physicochemical!$F$8</c:f>
                <c:numCache>
                  <c:formatCode>General</c:formatCode>
                  <c:ptCount val="1"/>
                  <c:pt idx="0">
                    <c:v>0.19089999999999999</c:v>
                  </c:pt>
                </c:numCache>
              </c:numRef>
            </c:plus>
            <c:minus>
              <c:numRef>
                <c:f>physicochemical!$F$8</c:f>
                <c:numCache>
                  <c:formatCode>General</c:formatCode>
                  <c:ptCount val="1"/>
                  <c:pt idx="0">
                    <c:v>0.19089999999999999</c:v>
                  </c:pt>
                </c:numCache>
              </c:numRef>
            </c:minus>
            <c:spPr>
              <a:noFill/>
              <a:ln w="9525" cap="flat" cmpd="sng" algn="ctr">
                <a:solidFill>
                  <a:schemeClr val="tx1">
                    <a:lumMod val="65000"/>
                    <a:lumOff val="35000"/>
                  </a:schemeClr>
                </a:solidFill>
                <a:round/>
              </a:ln>
              <a:effectLst/>
            </c:spPr>
          </c:errBars>
          <c:cat>
            <c:strRef>
              <c:f>physicochemical!$A$4:$A$7</c:f>
              <c:strCache>
                <c:ptCount val="4"/>
                <c:pt idx="0">
                  <c:v>Control</c:v>
                </c:pt>
                <c:pt idx="1">
                  <c:v>VM6%</c:v>
                </c:pt>
                <c:pt idx="2">
                  <c:v>VM12%</c:v>
                </c:pt>
                <c:pt idx="3">
                  <c:v>VM18%</c:v>
                </c:pt>
              </c:strCache>
            </c:strRef>
          </c:cat>
          <c:val>
            <c:numRef>
              <c:f>physicochemical!$F$4:$F$7</c:f>
              <c:numCache>
                <c:formatCode>General</c:formatCode>
                <c:ptCount val="4"/>
                <c:pt idx="0">
                  <c:v>33.9313</c:v>
                </c:pt>
                <c:pt idx="1">
                  <c:v>34.337800000000001</c:v>
                </c:pt>
                <c:pt idx="2">
                  <c:v>36.151800000000001</c:v>
                </c:pt>
                <c:pt idx="3">
                  <c:v>37.353299999999997</c:v>
                </c:pt>
              </c:numCache>
            </c:numRef>
          </c:val>
          <c:extLst>
            <c:ext xmlns:c15="http://schemas.microsoft.com/office/drawing/2012/chart" uri="{02D57815-91ED-43cb-92C2-25804820EDAC}">
              <c15:datalabelsRange>
                <c15:f>physicochemical!$G$4:$G$7</c15:f>
                <c15:dlblRangeCache>
                  <c:ptCount val="4"/>
                  <c:pt idx="0">
                    <c:v>c</c:v>
                  </c:pt>
                  <c:pt idx="1">
                    <c:v>c</c:v>
                  </c:pt>
                  <c:pt idx="2">
                    <c:v>b</c:v>
                  </c:pt>
                  <c:pt idx="3">
                    <c:v>a</c:v>
                  </c:pt>
                </c15:dlblRangeCache>
              </c15:datalabelsRange>
            </c:ext>
            <c:ext xmlns:c16="http://schemas.microsoft.com/office/drawing/2014/chart" uri="{C3380CC4-5D6E-409C-BE32-E72D297353CC}">
              <c16:uniqueId val="{00000004-120A-4E56-9295-79A7C50DFEEA}"/>
            </c:ext>
          </c:extLst>
        </c:ser>
        <c:dLbls>
          <c:dLblPos val="outEnd"/>
          <c:showLegendKey val="0"/>
          <c:showVal val="1"/>
          <c:showCatName val="0"/>
          <c:showSerName val="0"/>
          <c:showPercent val="0"/>
          <c:showBubbleSize val="0"/>
        </c:dLbls>
        <c:gapWidth val="219"/>
        <c:overlap val="-27"/>
        <c:axId val="2091468048"/>
        <c:axId val="2091468592"/>
      </c:barChart>
      <c:catAx>
        <c:axId val="209146804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dirty="0" smtClean="0">
                    <a:solidFill>
                      <a:schemeClr val="tx1"/>
                    </a:solidFill>
                    <a:latin typeface="+mn-lt"/>
                    <a:cs typeface="Times New Roman" panose="02020603050405020304" pitchFamily="18" charset="0"/>
                  </a:rPr>
                  <a:t>Treatment</a:t>
                </a:r>
                <a:endParaRPr lang="en-GB" sz="2000" dirty="0">
                  <a:solidFill>
                    <a:schemeClr val="tx1"/>
                  </a:solidFill>
                  <a:latin typeface="+mn-lt"/>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91468592"/>
        <c:crosses val="autoZero"/>
        <c:auto val="1"/>
        <c:lblAlgn val="ctr"/>
        <c:lblOffset val="100"/>
        <c:noMultiLvlLbl val="0"/>
      </c:catAx>
      <c:valAx>
        <c:axId val="2091468592"/>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Water</a:t>
                </a:r>
                <a:r>
                  <a:rPr lang="en-GB" sz="2000" baseline="0">
                    <a:solidFill>
                      <a:schemeClr val="tx1"/>
                    </a:solidFill>
                    <a:latin typeface="+mn-lt"/>
                    <a:cs typeface="Times New Roman" panose="02020603050405020304" pitchFamily="18" charset="0"/>
                  </a:rPr>
                  <a:t> Holding Capasity (%) </a:t>
                </a:r>
                <a:endParaRPr lang="en-GB" sz="2000">
                  <a:solidFill>
                    <a:schemeClr val="tx1"/>
                  </a:solidFill>
                  <a:latin typeface="+mn-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Times New Roman" panose="02020603050405020304" pitchFamily="18" charset="0"/>
              </a:defRPr>
            </a:pPr>
            <a:endParaRPr lang="en-US"/>
          </a:p>
        </c:txPr>
        <c:crossAx val="2091468048"/>
        <c:crosses val="autoZero"/>
        <c:crossBetween val="between"/>
      </c:valAx>
      <c:spPr>
        <a:noFill/>
        <a:ln>
          <a:noFill/>
        </a:ln>
        <a:effectLst/>
      </c:spPr>
    </c:plotArea>
    <c:plotVisOnly val="1"/>
    <c:dispBlanksAs val="gap"/>
    <c:showDLblsOverMax val="0"/>
  </c:chart>
  <c:spPr>
    <a:noFill/>
    <a:ln>
      <a:solidFill>
        <a:schemeClr val="accent5">
          <a:lumMod val="75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colour!$M$15:$M$16</c:f>
              <c:strCache>
                <c:ptCount val="2"/>
                <c:pt idx="1">
                  <c:v> External colour lightness L*</c:v>
                </c:pt>
              </c:strCache>
            </c:strRef>
          </c:tx>
          <c:spPr>
            <a:solidFill>
              <a:schemeClr val="accent1"/>
            </a:solidFill>
            <a:ln>
              <a:noFill/>
            </a:ln>
            <a:effectLst/>
          </c:spPr>
          <c:invertIfNegative val="0"/>
          <c:dLbls>
            <c:dLbl>
              <c:idx val="0"/>
              <c:layout/>
              <c:tx>
                <c:rich>
                  <a:bodyPr/>
                  <a:lstStyle/>
                  <a:p>
                    <a:fld id="{8845D852-77B9-4C39-9607-CBAA59A91D08}"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2BD8-4C0E-9123-95707923ACAF}"/>
                </c:ext>
              </c:extLst>
            </c:dLbl>
            <c:dLbl>
              <c:idx val="1"/>
              <c:layout/>
              <c:tx>
                <c:rich>
                  <a:bodyPr/>
                  <a:lstStyle/>
                  <a:p>
                    <a:fld id="{A87F3613-0E1B-4BA8-9251-A4C3F1891DD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A8B6-4CE5-8515-081250DFE111}"/>
                </c:ext>
              </c:extLst>
            </c:dLbl>
            <c:dLbl>
              <c:idx val="2"/>
              <c:layout/>
              <c:tx>
                <c:rich>
                  <a:bodyPr/>
                  <a:lstStyle/>
                  <a:p>
                    <a:fld id="{E6F7167E-B21E-4E52-B0D4-AADD69967AE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A8B6-4CE5-8515-081250DFE111}"/>
                </c:ext>
              </c:extLst>
            </c:dLbl>
            <c:dLbl>
              <c:idx val="3"/>
              <c:layout/>
              <c:tx>
                <c:rich>
                  <a:bodyPr/>
                  <a:lstStyle/>
                  <a:p>
                    <a:fld id="{3F933AF3-E6A2-49F7-B59C-98D17D6957A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A8B6-4CE5-8515-081250DFE11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errBars>
            <c:errBarType val="both"/>
            <c:errValType val="cust"/>
            <c:noEndCap val="0"/>
            <c:plus>
              <c:numRef>
                <c:f>colour!$M$21</c:f>
                <c:numCache>
                  <c:formatCode>General</c:formatCode>
                  <c:ptCount val="1"/>
                  <c:pt idx="0">
                    <c:v>0.34250000000000003</c:v>
                  </c:pt>
                </c:numCache>
              </c:numRef>
            </c:plus>
            <c:minus>
              <c:numRef>
                <c:f>colour!$M$21</c:f>
                <c:numCache>
                  <c:formatCode>General</c:formatCode>
                  <c:ptCount val="1"/>
                  <c:pt idx="0">
                    <c:v>0.34250000000000003</c:v>
                  </c:pt>
                </c:numCache>
              </c:numRef>
            </c:minus>
            <c:spPr>
              <a:noFill/>
              <a:ln w="9525">
                <a:solidFill>
                  <a:schemeClr val="tx1">
                    <a:lumMod val="50000"/>
                    <a:lumOff val="50000"/>
                  </a:schemeClr>
                </a:solidFill>
                <a:round/>
              </a:ln>
              <a:effectLst/>
            </c:spPr>
          </c:errBars>
          <c:cat>
            <c:strRef>
              <c:f>colour!$L$17:$L$20</c:f>
              <c:strCache>
                <c:ptCount val="4"/>
                <c:pt idx="0">
                  <c:v>Control</c:v>
                </c:pt>
                <c:pt idx="1">
                  <c:v>VM6%</c:v>
                </c:pt>
                <c:pt idx="2">
                  <c:v>VM12%</c:v>
                </c:pt>
                <c:pt idx="3">
                  <c:v>VM18%</c:v>
                </c:pt>
              </c:strCache>
            </c:strRef>
          </c:cat>
          <c:val>
            <c:numRef>
              <c:f>colour!$M$17:$M$20</c:f>
              <c:numCache>
                <c:formatCode>General</c:formatCode>
                <c:ptCount val="4"/>
                <c:pt idx="0">
                  <c:v>59.494999999999997</c:v>
                </c:pt>
                <c:pt idx="1">
                  <c:v>54.642499999999998</c:v>
                </c:pt>
                <c:pt idx="2">
                  <c:v>56.034999999999997</c:v>
                </c:pt>
                <c:pt idx="3">
                  <c:v>57.56</c:v>
                </c:pt>
              </c:numCache>
            </c:numRef>
          </c:val>
          <c:extLst>
            <c:ext xmlns:c15="http://schemas.microsoft.com/office/drawing/2012/chart" uri="{02D57815-91ED-43cb-92C2-25804820EDAC}">
              <c15:datalabelsRange>
                <c15:f>colour!$S$6:$S$9</c15:f>
                <c15:dlblRangeCache>
                  <c:ptCount val="4"/>
                  <c:pt idx="0">
                    <c:v>a</c:v>
                  </c:pt>
                  <c:pt idx="1">
                    <c:v>d</c:v>
                  </c:pt>
                  <c:pt idx="2">
                    <c:v>c</c:v>
                  </c:pt>
                  <c:pt idx="3">
                    <c:v>b</c:v>
                  </c:pt>
                </c15:dlblRangeCache>
              </c15:datalabelsRange>
            </c:ext>
            <c:ext xmlns:c16="http://schemas.microsoft.com/office/drawing/2014/chart" uri="{C3380CC4-5D6E-409C-BE32-E72D297353CC}">
              <c16:uniqueId val="{00000004-2BD8-4C0E-9123-95707923ACAF}"/>
            </c:ext>
          </c:extLst>
        </c:ser>
        <c:ser>
          <c:idx val="1"/>
          <c:order val="1"/>
          <c:tx>
            <c:strRef>
              <c:f>colour!$N$15:$N$16</c:f>
              <c:strCache>
                <c:ptCount val="2"/>
                <c:pt idx="1">
                  <c:v>Internal  colour lightness L*</c:v>
                </c:pt>
              </c:strCache>
            </c:strRef>
          </c:tx>
          <c:spPr>
            <a:solidFill>
              <a:schemeClr val="accent2"/>
            </a:solidFill>
            <a:ln>
              <a:noFill/>
            </a:ln>
            <a:effectLst/>
          </c:spPr>
          <c:invertIfNegative val="0"/>
          <c:dLbls>
            <c:delete val="1"/>
          </c:dLbls>
          <c:errBars>
            <c:errBarType val="both"/>
            <c:errValType val="cust"/>
            <c:noEndCap val="0"/>
            <c:plus>
              <c:numRef>
                <c:f>colour!$N$21</c:f>
                <c:numCache>
                  <c:formatCode>General</c:formatCode>
                  <c:ptCount val="1"/>
                  <c:pt idx="0">
                    <c:v>0.83330000000000004</c:v>
                  </c:pt>
                </c:numCache>
              </c:numRef>
            </c:plus>
            <c:minus>
              <c:numRef>
                <c:f>colour!$N$21</c:f>
                <c:numCache>
                  <c:formatCode>General</c:formatCode>
                  <c:ptCount val="1"/>
                  <c:pt idx="0">
                    <c:v>0.83330000000000004</c:v>
                  </c:pt>
                </c:numCache>
              </c:numRef>
            </c:minus>
            <c:spPr>
              <a:noFill/>
              <a:ln w="9525">
                <a:solidFill>
                  <a:schemeClr val="tx1">
                    <a:lumMod val="50000"/>
                    <a:lumOff val="50000"/>
                  </a:schemeClr>
                </a:solidFill>
                <a:round/>
              </a:ln>
              <a:effectLst/>
            </c:spPr>
          </c:errBars>
          <c:cat>
            <c:strRef>
              <c:f>colour!$L$17:$L$20</c:f>
              <c:strCache>
                <c:ptCount val="4"/>
                <c:pt idx="0">
                  <c:v>Control</c:v>
                </c:pt>
                <c:pt idx="1">
                  <c:v>VM6%</c:v>
                </c:pt>
                <c:pt idx="2">
                  <c:v>VM12%</c:v>
                </c:pt>
                <c:pt idx="3">
                  <c:v>VM18%</c:v>
                </c:pt>
              </c:strCache>
            </c:strRef>
          </c:cat>
          <c:val>
            <c:numRef>
              <c:f>colour!$N$17:$N$20</c:f>
              <c:numCache>
                <c:formatCode>General</c:formatCode>
                <c:ptCount val="4"/>
                <c:pt idx="0">
                  <c:v>64.402500000000003</c:v>
                </c:pt>
                <c:pt idx="1">
                  <c:v>63.325000000000003</c:v>
                </c:pt>
                <c:pt idx="2">
                  <c:v>63.32</c:v>
                </c:pt>
                <c:pt idx="3">
                  <c:v>62.564999999999998</c:v>
                </c:pt>
              </c:numCache>
            </c:numRef>
          </c:val>
          <c:extLst>
            <c:ext xmlns:c16="http://schemas.microsoft.com/office/drawing/2014/chart" uri="{C3380CC4-5D6E-409C-BE32-E72D297353CC}">
              <c16:uniqueId val="{00000005-2BD8-4C0E-9123-95707923ACAF}"/>
            </c:ext>
          </c:extLst>
        </c:ser>
        <c:dLbls>
          <c:dLblPos val="outEnd"/>
          <c:showLegendKey val="0"/>
          <c:showVal val="1"/>
          <c:showCatName val="0"/>
          <c:showSerName val="0"/>
          <c:showPercent val="0"/>
          <c:showBubbleSize val="0"/>
        </c:dLbls>
        <c:gapWidth val="199"/>
        <c:axId val="2091473488"/>
        <c:axId val="2091476752"/>
      </c:barChart>
      <c:catAx>
        <c:axId val="2091473488"/>
        <c:scaling>
          <c:orientation val="minMax"/>
        </c:scaling>
        <c:delete val="0"/>
        <c:axPos val="b"/>
        <c:title>
          <c:tx>
            <c:rich>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GB" sz="2000" cap="none">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tx1"/>
                </a:solidFill>
                <a:latin typeface="+mn-lt"/>
                <a:ea typeface="+mn-ea"/>
                <a:cs typeface="Times New Roman" panose="02020603050405020304" pitchFamily="18" charset="0"/>
              </a:defRPr>
            </a:pPr>
            <a:endParaRPr lang="en-US"/>
          </a:p>
        </c:txPr>
        <c:crossAx val="2091476752"/>
        <c:crosses val="autoZero"/>
        <c:auto val="1"/>
        <c:lblAlgn val="ctr"/>
        <c:lblOffset val="100"/>
        <c:noMultiLvlLbl val="0"/>
      </c:catAx>
      <c:valAx>
        <c:axId val="2091476752"/>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r>
                  <a:rPr lang="en-GB" sz="2000" cap="none">
                    <a:solidFill>
                      <a:schemeClr val="tx1"/>
                    </a:solidFill>
                    <a:latin typeface="+mn-lt"/>
                    <a:cs typeface="Times New Roman" panose="02020603050405020304" pitchFamily="18" charset="0"/>
                  </a:rPr>
                  <a:t>Lightness (L*) </a:t>
                </a:r>
              </a:p>
            </c:rich>
          </c:tx>
          <c:layout/>
          <c:overlay val="0"/>
          <c:spPr>
            <a:noFill/>
            <a:ln>
              <a:noFill/>
            </a:ln>
            <a:effectLst/>
          </c:spPr>
          <c:txPr>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914734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legendEntry>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legend>
    <c:plotVisOnly val="1"/>
    <c:dispBlanksAs val="gap"/>
    <c:showDLblsOverMax val="0"/>
  </c:chart>
  <c:spPr>
    <a:noFill/>
    <a:ln>
      <a:solidFill>
        <a:schemeClr val="accent1">
          <a:lumMod val="50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colour!$M$40</c:f>
              <c:strCache>
                <c:ptCount val="1"/>
                <c:pt idx="0">
                  <c:v>External colour yellowness b*</c:v>
                </c:pt>
              </c:strCache>
            </c:strRef>
          </c:tx>
          <c:spPr>
            <a:solidFill>
              <a:schemeClr val="accent1"/>
            </a:solidFill>
            <a:ln>
              <a:noFill/>
            </a:ln>
            <a:effectLst/>
          </c:spPr>
          <c:invertIfNegative val="0"/>
          <c:dLbls>
            <c:dLbl>
              <c:idx val="0"/>
              <c:layout/>
              <c:tx>
                <c:rich>
                  <a:bodyPr/>
                  <a:lstStyle/>
                  <a:p>
                    <a:fld id="{E152FEBC-D85C-4D76-B60A-A558C12951E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6B45-4F45-89C2-C018F2102F21}"/>
                </c:ext>
              </c:extLst>
            </c:dLbl>
            <c:dLbl>
              <c:idx val="1"/>
              <c:layout/>
              <c:tx>
                <c:rich>
                  <a:bodyPr/>
                  <a:lstStyle/>
                  <a:p>
                    <a:fld id="{ECC66292-563F-4CC7-B0A2-B41A6E8D179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FBC8-4B79-9FFE-DBC39C22E6C4}"/>
                </c:ext>
              </c:extLst>
            </c:dLbl>
            <c:dLbl>
              <c:idx val="2"/>
              <c:layout/>
              <c:tx>
                <c:rich>
                  <a:bodyPr/>
                  <a:lstStyle/>
                  <a:p>
                    <a:fld id="{56A04CD1-189D-455D-A44B-7259EEE1638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FBC8-4B79-9FFE-DBC39C22E6C4}"/>
                </c:ext>
              </c:extLst>
            </c:dLbl>
            <c:dLbl>
              <c:idx val="3"/>
              <c:layout/>
              <c:tx>
                <c:rich>
                  <a:bodyPr/>
                  <a:lstStyle/>
                  <a:p>
                    <a:fld id="{797A9356-FAAC-4903-98D3-4AEBF66AB31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FBC8-4B79-9FFE-DBC39C22E6C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errBars>
            <c:errBarType val="both"/>
            <c:errValType val="cust"/>
            <c:noEndCap val="0"/>
            <c:plus>
              <c:numRef>
                <c:f>colour!$M$45</c:f>
                <c:numCache>
                  <c:formatCode>General</c:formatCode>
                  <c:ptCount val="1"/>
                  <c:pt idx="0">
                    <c:v>1.1540999999999999</c:v>
                  </c:pt>
                </c:numCache>
              </c:numRef>
            </c:plus>
            <c:minus>
              <c:numRef>
                <c:f>colour!$M$45</c:f>
                <c:numCache>
                  <c:formatCode>General</c:formatCode>
                  <c:ptCount val="1"/>
                  <c:pt idx="0">
                    <c:v>1.1540999999999999</c:v>
                  </c:pt>
                </c:numCache>
              </c:numRef>
            </c:minus>
            <c:spPr>
              <a:noFill/>
              <a:ln w="9525">
                <a:solidFill>
                  <a:schemeClr val="tx1">
                    <a:lumMod val="50000"/>
                    <a:lumOff val="50000"/>
                  </a:schemeClr>
                </a:solidFill>
                <a:round/>
              </a:ln>
              <a:effectLst/>
            </c:spPr>
          </c:errBars>
          <c:cat>
            <c:strRef>
              <c:f>colour!$L$41:$L$44</c:f>
              <c:strCache>
                <c:ptCount val="4"/>
                <c:pt idx="0">
                  <c:v>Control</c:v>
                </c:pt>
                <c:pt idx="1">
                  <c:v>VM6%</c:v>
                </c:pt>
                <c:pt idx="2">
                  <c:v>VM12%</c:v>
                </c:pt>
                <c:pt idx="3">
                  <c:v>VM18%</c:v>
                </c:pt>
              </c:strCache>
            </c:strRef>
          </c:cat>
          <c:val>
            <c:numRef>
              <c:f>colour!$M$41:$M$44</c:f>
              <c:numCache>
                <c:formatCode>General</c:formatCode>
                <c:ptCount val="4"/>
                <c:pt idx="0">
                  <c:v>26.542000000000002</c:v>
                </c:pt>
                <c:pt idx="1">
                  <c:v>28.567499999999999</c:v>
                </c:pt>
                <c:pt idx="2">
                  <c:v>34.115000000000002</c:v>
                </c:pt>
                <c:pt idx="3">
                  <c:v>32.572499999999998</c:v>
                </c:pt>
              </c:numCache>
            </c:numRef>
          </c:val>
          <c:extLst>
            <c:ext xmlns:c15="http://schemas.microsoft.com/office/drawing/2012/chart" uri="{02D57815-91ED-43cb-92C2-25804820EDAC}">
              <c15:datalabelsRange>
                <c15:f>colour!$U$6:$U$9</c15:f>
                <c15:dlblRangeCache>
                  <c:ptCount val="4"/>
                  <c:pt idx="0">
                    <c:v>b</c:v>
                  </c:pt>
                  <c:pt idx="1">
                    <c:v>b</c:v>
                  </c:pt>
                  <c:pt idx="2">
                    <c:v>a</c:v>
                  </c:pt>
                  <c:pt idx="3">
                    <c:v>a</c:v>
                  </c:pt>
                </c15:dlblRangeCache>
              </c15:datalabelsRange>
            </c:ext>
            <c:ext xmlns:c16="http://schemas.microsoft.com/office/drawing/2014/chart" uri="{C3380CC4-5D6E-409C-BE32-E72D297353CC}">
              <c16:uniqueId val="{00000004-6B45-4F45-89C2-C018F2102F21}"/>
            </c:ext>
          </c:extLst>
        </c:ser>
        <c:ser>
          <c:idx val="1"/>
          <c:order val="1"/>
          <c:tx>
            <c:strRef>
              <c:f>colour!$N$40</c:f>
              <c:strCache>
                <c:ptCount val="1"/>
                <c:pt idx="0">
                  <c:v>Internal colour yellowness b*</c:v>
                </c:pt>
              </c:strCache>
            </c:strRef>
          </c:tx>
          <c:spPr>
            <a:solidFill>
              <a:schemeClr val="accent2"/>
            </a:solidFill>
            <a:ln>
              <a:noFill/>
            </a:ln>
            <a:effectLst/>
          </c:spPr>
          <c:invertIfNegative val="0"/>
          <c:dLbls>
            <c:delete val="1"/>
          </c:dLbls>
          <c:errBars>
            <c:errBarType val="both"/>
            <c:errValType val="cust"/>
            <c:noEndCap val="0"/>
            <c:plus>
              <c:numRef>
                <c:f>colour!$N$45</c:f>
                <c:numCache>
                  <c:formatCode>General</c:formatCode>
                  <c:ptCount val="1"/>
                  <c:pt idx="0">
                    <c:v>1.6698</c:v>
                  </c:pt>
                </c:numCache>
              </c:numRef>
            </c:plus>
            <c:minus>
              <c:numRef>
                <c:f>colour!$N$45</c:f>
                <c:numCache>
                  <c:formatCode>General</c:formatCode>
                  <c:ptCount val="1"/>
                  <c:pt idx="0">
                    <c:v>1.6698</c:v>
                  </c:pt>
                </c:numCache>
              </c:numRef>
            </c:minus>
            <c:spPr>
              <a:noFill/>
              <a:ln w="9525">
                <a:solidFill>
                  <a:schemeClr val="tx1">
                    <a:lumMod val="50000"/>
                    <a:lumOff val="50000"/>
                  </a:schemeClr>
                </a:solidFill>
                <a:round/>
              </a:ln>
              <a:effectLst/>
            </c:spPr>
          </c:errBars>
          <c:cat>
            <c:strRef>
              <c:f>colour!$L$41:$L$44</c:f>
              <c:strCache>
                <c:ptCount val="4"/>
                <c:pt idx="0">
                  <c:v>Control</c:v>
                </c:pt>
                <c:pt idx="1">
                  <c:v>VM6%</c:v>
                </c:pt>
                <c:pt idx="2">
                  <c:v>VM12%</c:v>
                </c:pt>
                <c:pt idx="3">
                  <c:v>VM18%</c:v>
                </c:pt>
              </c:strCache>
            </c:strRef>
          </c:cat>
          <c:val>
            <c:numRef>
              <c:f>colour!$N$41:$N$44</c:f>
              <c:numCache>
                <c:formatCode>General</c:formatCode>
                <c:ptCount val="4"/>
                <c:pt idx="0">
                  <c:v>22.8675</c:v>
                </c:pt>
                <c:pt idx="1">
                  <c:v>26.0975</c:v>
                </c:pt>
                <c:pt idx="2">
                  <c:v>28.512499999999999</c:v>
                </c:pt>
                <c:pt idx="3">
                  <c:v>27.39</c:v>
                </c:pt>
              </c:numCache>
            </c:numRef>
          </c:val>
          <c:extLst>
            <c:ext xmlns:c16="http://schemas.microsoft.com/office/drawing/2014/chart" uri="{C3380CC4-5D6E-409C-BE32-E72D297353CC}">
              <c16:uniqueId val="{00000005-6B45-4F45-89C2-C018F2102F21}"/>
            </c:ext>
          </c:extLst>
        </c:ser>
        <c:dLbls>
          <c:showLegendKey val="0"/>
          <c:showVal val="1"/>
          <c:showCatName val="0"/>
          <c:showSerName val="0"/>
          <c:showPercent val="0"/>
          <c:showBubbleSize val="0"/>
        </c:dLbls>
        <c:gapWidth val="199"/>
        <c:axId val="2091462608"/>
        <c:axId val="2091477296"/>
      </c:barChart>
      <c:catAx>
        <c:axId val="2091462608"/>
        <c:scaling>
          <c:orientation val="minMax"/>
        </c:scaling>
        <c:delete val="0"/>
        <c:axPos val="b"/>
        <c:title>
          <c:tx>
            <c:rich>
              <a:bodyPr rot="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r>
                  <a:rPr lang="en-GB" sz="2000" cap="none">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tx1"/>
                </a:solidFill>
                <a:latin typeface="+mn-lt"/>
                <a:ea typeface="+mn-ea"/>
                <a:cs typeface="Times New Roman" panose="02020603050405020304" pitchFamily="18" charset="0"/>
              </a:defRPr>
            </a:pPr>
            <a:endParaRPr lang="en-US"/>
          </a:p>
        </c:txPr>
        <c:crossAx val="2091477296"/>
        <c:crosses val="autoZero"/>
        <c:auto val="1"/>
        <c:lblAlgn val="ctr"/>
        <c:lblOffset val="100"/>
        <c:noMultiLvlLbl val="0"/>
      </c:catAx>
      <c:valAx>
        <c:axId val="2091477296"/>
        <c:scaling>
          <c:orientation val="minMax"/>
        </c:scaling>
        <c:delete val="0"/>
        <c:axPos val="l"/>
        <c:title>
          <c:tx>
            <c:rich>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r>
                  <a:rPr lang="en-GB" sz="2000" cap="none">
                    <a:solidFill>
                      <a:schemeClr val="tx1"/>
                    </a:solidFill>
                    <a:latin typeface="+mn-lt"/>
                    <a:cs typeface="Times New Roman" panose="02020603050405020304" pitchFamily="18" charset="0"/>
                  </a:rPr>
                  <a:t>Yellowness (b*)</a:t>
                </a:r>
              </a:p>
            </c:rich>
          </c:tx>
          <c:layout/>
          <c:overlay val="0"/>
          <c:spPr>
            <a:noFill/>
            <a:ln>
              <a:noFill/>
            </a:ln>
            <a:effectLst/>
          </c:spPr>
          <c:txPr>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91462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noFill/>
    <a:ln>
      <a:solidFill>
        <a:schemeClr val="accent1">
          <a:lumMod val="50000"/>
        </a:schemeClr>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colour!$M$31</c:f>
              <c:strCache>
                <c:ptCount val="1"/>
                <c:pt idx="0">
                  <c:v>External colour Redness a *</c:v>
                </c:pt>
              </c:strCache>
            </c:strRef>
          </c:tx>
          <c:spPr>
            <a:solidFill>
              <a:schemeClr val="accent1"/>
            </a:solidFill>
            <a:ln>
              <a:noFill/>
            </a:ln>
            <a:effectLst/>
          </c:spPr>
          <c:invertIfNegative val="0"/>
          <c:dLbls>
            <c:dLbl>
              <c:idx val="0"/>
              <c:layout/>
              <c:tx>
                <c:rich>
                  <a:bodyPr/>
                  <a:lstStyle/>
                  <a:p>
                    <a:fld id="{7BAE86EB-17E0-4CCF-8B85-4CEC4E6FCB4B}"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4CC1-4FB4-9C4A-4DA8D6F70DB7}"/>
                </c:ext>
              </c:extLst>
            </c:dLbl>
            <c:dLbl>
              <c:idx val="1"/>
              <c:layout/>
              <c:tx>
                <c:rich>
                  <a:bodyPr/>
                  <a:lstStyle/>
                  <a:p>
                    <a:fld id="{5E464CE2-17F0-4037-9869-D6CAF152D64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39EB-47C5-9887-31161951EBD3}"/>
                </c:ext>
              </c:extLst>
            </c:dLbl>
            <c:dLbl>
              <c:idx val="2"/>
              <c:layout/>
              <c:tx>
                <c:rich>
                  <a:bodyPr/>
                  <a:lstStyle/>
                  <a:p>
                    <a:fld id="{BC9C5992-4E97-466F-9863-295C9AA6D2B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39EB-47C5-9887-31161951EBD3}"/>
                </c:ext>
              </c:extLst>
            </c:dLbl>
            <c:dLbl>
              <c:idx val="3"/>
              <c:layout/>
              <c:tx>
                <c:rich>
                  <a:bodyPr/>
                  <a:lstStyle/>
                  <a:p>
                    <a:fld id="{5C78D7B1-51CA-49ED-8F63-8077CAE6322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39EB-47C5-9887-31161951EBD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a:solidFill>
                        <a:schemeClr val="tx1">
                          <a:lumMod val="35000"/>
                          <a:lumOff val="65000"/>
                        </a:schemeClr>
                      </a:solidFill>
                    </a:ln>
                    <a:effectLst/>
                  </c:spPr>
                </c15:leaderLines>
              </c:ext>
            </c:extLst>
          </c:dLbls>
          <c:errBars>
            <c:errBarType val="both"/>
            <c:errValType val="cust"/>
            <c:noEndCap val="0"/>
            <c:plus>
              <c:numRef>
                <c:f>colour!$M$36</c:f>
                <c:numCache>
                  <c:formatCode>General</c:formatCode>
                  <c:ptCount val="1"/>
                  <c:pt idx="0">
                    <c:v>0.63180000000000003</c:v>
                  </c:pt>
                </c:numCache>
              </c:numRef>
            </c:plus>
            <c:minus>
              <c:numRef>
                <c:f>colour!$M$36</c:f>
                <c:numCache>
                  <c:formatCode>General</c:formatCode>
                  <c:ptCount val="1"/>
                  <c:pt idx="0">
                    <c:v>0.63180000000000003</c:v>
                  </c:pt>
                </c:numCache>
              </c:numRef>
            </c:minus>
            <c:spPr>
              <a:noFill/>
              <a:ln w="9525">
                <a:solidFill>
                  <a:schemeClr val="tx1">
                    <a:lumMod val="50000"/>
                    <a:lumOff val="50000"/>
                  </a:schemeClr>
                </a:solidFill>
                <a:round/>
              </a:ln>
              <a:effectLst/>
            </c:spPr>
          </c:errBars>
          <c:cat>
            <c:strRef>
              <c:f>colour!$L$32:$L$35</c:f>
              <c:strCache>
                <c:ptCount val="4"/>
                <c:pt idx="0">
                  <c:v>Control</c:v>
                </c:pt>
                <c:pt idx="1">
                  <c:v>VM6%</c:v>
                </c:pt>
                <c:pt idx="2">
                  <c:v>VM12%</c:v>
                </c:pt>
                <c:pt idx="3">
                  <c:v>VM18%</c:v>
                </c:pt>
              </c:strCache>
            </c:strRef>
          </c:cat>
          <c:val>
            <c:numRef>
              <c:f>colour!$M$32:$M$35</c:f>
              <c:numCache>
                <c:formatCode>General</c:formatCode>
                <c:ptCount val="4"/>
                <c:pt idx="0">
                  <c:v>12.887499999999999</c:v>
                </c:pt>
                <c:pt idx="1">
                  <c:v>17.024999999999999</c:v>
                </c:pt>
                <c:pt idx="2">
                  <c:v>17.774999999999999</c:v>
                </c:pt>
                <c:pt idx="3">
                  <c:v>18.295000000000002</c:v>
                </c:pt>
              </c:numCache>
            </c:numRef>
          </c:val>
          <c:extLst>
            <c:ext xmlns:c15="http://schemas.microsoft.com/office/drawing/2012/chart" uri="{02D57815-91ED-43cb-92C2-25804820EDAC}">
              <c15:datalabelsRange>
                <c15:f>colour!$T$6:$T$9</c15:f>
                <c15:dlblRangeCache>
                  <c:ptCount val="4"/>
                  <c:pt idx="0">
                    <c:v>b</c:v>
                  </c:pt>
                  <c:pt idx="1">
                    <c:v>a</c:v>
                  </c:pt>
                  <c:pt idx="2">
                    <c:v>a</c:v>
                  </c:pt>
                  <c:pt idx="3">
                    <c:v>a</c:v>
                  </c:pt>
                </c15:dlblRangeCache>
              </c15:datalabelsRange>
            </c:ext>
            <c:ext xmlns:c16="http://schemas.microsoft.com/office/drawing/2014/chart" uri="{C3380CC4-5D6E-409C-BE32-E72D297353CC}">
              <c16:uniqueId val="{00000004-4CC1-4FB4-9C4A-4DA8D6F70DB7}"/>
            </c:ext>
          </c:extLst>
        </c:ser>
        <c:ser>
          <c:idx val="1"/>
          <c:order val="1"/>
          <c:tx>
            <c:strRef>
              <c:f>colour!$N$31</c:f>
              <c:strCache>
                <c:ptCount val="1"/>
                <c:pt idx="0">
                  <c:v>Internal colour Redness a *</c:v>
                </c:pt>
              </c:strCache>
            </c:strRef>
          </c:tx>
          <c:spPr>
            <a:solidFill>
              <a:schemeClr val="accent2"/>
            </a:solidFill>
            <a:ln>
              <a:noFill/>
            </a:ln>
            <a:effectLst/>
          </c:spPr>
          <c:invertIfNegative val="0"/>
          <c:dLbls>
            <c:delete val="1"/>
          </c:dLbls>
          <c:errBars>
            <c:errBarType val="both"/>
            <c:errValType val="cust"/>
            <c:noEndCap val="0"/>
            <c:plus>
              <c:numRef>
                <c:f>colour!$N$36</c:f>
                <c:numCache>
                  <c:formatCode>General</c:formatCode>
                  <c:ptCount val="1"/>
                  <c:pt idx="0">
                    <c:v>0.9052</c:v>
                  </c:pt>
                </c:numCache>
              </c:numRef>
            </c:plus>
            <c:minus>
              <c:numRef>
                <c:f>colour!$N$36</c:f>
                <c:numCache>
                  <c:formatCode>General</c:formatCode>
                  <c:ptCount val="1"/>
                  <c:pt idx="0">
                    <c:v>0.9052</c:v>
                  </c:pt>
                </c:numCache>
              </c:numRef>
            </c:minus>
            <c:spPr>
              <a:noFill/>
              <a:ln w="9525">
                <a:solidFill>
                  <a:schemeClr val="tx1">
                    <a:lumMod val="50000"/>
                    <a:lumOff val="50000"/>
                  </a:schemeClr>
                </a:solidFill>
                <a:round/>
              </a:ln>
              <a:effectLst/>
            </c:spPr>
          </c:errBars>
          <c:cat>
            <c:strRef>
              <c:f>colour!$L$32:$L$35</c:f>
              <c:strCache>
                <c:ptCount val="4"/>
                <c:pt idx="0">
                  <c:v>Control</c:v>
                </c:pt>
                <c:pt idx="1">
                  <c:v>VM6%</c:v>
                </c:pt>
                <c:pt idx="2">
                  <c:v>VM12%</c:v>
                </c:pt>
                <c:pt idx="3">
                  <c:v>VM18%</c:v>
                </c:pt>
              </c:strCache>
            </c:strRef>
          </c:cat>
          <c:val>
            <c:numRef>
              <c:f>colour!$N$32:$N$35</c:f>
              <c:numCache>
                <c:formatCode>General</c:formatCode>
                <c:ptCount val="4"/>
                <c:pt idx="0">
                  <c:v>12.532500000000001</c:v>
                </c:pt>
                <c:pt idx="1">
                  <c:v>14.827500000000001</c:v>
                </c:pt>
                <c:pt idx="2">
                  <c:v>15.9625</c:v>
                </c:pt>
                <c:pt idx="3">
                  <c:v>15.76</c:v>
                </c:pt>
              </c:numCache>
            </c:numRef>
          </c:val>
          <c:extLst>
            <c:ext xmlns:c16="http://schemas.microsoft.com/office/drawing/2014/chart" uri="{C3380CC4-5D6E-409C-BE32-E72D297353CC}">
              <c16:uniqueId val="{00000005-4CC1-4FB4-9C4A-4DA8D6F70DB7}"/>
            </c:ext>
          </c:extLst>
        </c:ser>
        <c:dLbls>
          <c:dLblPos val="outEnd"/>
          <c:showLegendKey val="0"/>
          <c:showVal val="1"/>
          <c:showCatName val="0"/>
          <c:showSerName val="0"/>
          <c:showPercent val="0"/>
          <c:showBubbleSize val="0"/>
        </c:dLbls>
        <c:gapWidth val="199"/>
        <c:axId val="2091463152"/>
        <c:axId val="2091469136"/>
      </c:barChart>
      <c:catAx>
        <c:axId val="2091463152"/>
        <c:scaling>
          <c:orientation val="minMax"/>
        </c:scaling>
        <c:delete val="0"/>
        <c:axPos val="b"/>
        <c:title>
          <c:tx>
            <c:rich>
              <a:bodyPr rot="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r>
                  <a:rPr lang="en-GB" sz="2000" cap="none">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tx1"/>
                </a:solidFill>
                <a:latin typeface="+mn-lt"/>
                <a:ea typeface="+mn-ea"/>
                <a:cs typeface="Times New Roman" panose="02020603050405020304" pitchFamily="18" charset="0"/>
              </a:defRPr>
            </a:pPr>
            <a:endParaRPr lang="en-US"/>
          </a:p>
        </c:txPr>
        <c:crossAx val="2091469136"/>
        <c:crosses val="autoZero"/>
        <c:auto val="1"/>
        <c:lblAlgn val="ctr"/>
        <c:lblOffset val="100"/>
        <c:noMultiLvlLbl val="0"/>
      </c:catAx>
      <c:valAx>
        <c:axId val="2091469136"/>
        <c:scaling>
          <c:orientation val="minMax"/>
        </c:scaling>
        <c:delete val="0"/>
        <c:axPos val="l"/>
        <c:title>
          <c:tx>
            <c:rich>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r>
                  <a:rPr lang="en-GB" sz="2000" cap="none">
                    <a:solidFill>
                      <a:schemeClr val="tx1"/>
                    </a:solidFill>
                    <a:latin typeface="+mn-lt"/>
                    <a:cs typeface="Times New Roman" panose="02020603050405020304" pitchFamily="18" charset="0"/>
                  </a:rPr>
                  <a:t>Redness (a*)</a:t>
                </a:r>
              </a:p>
            </c:rich>
          </c:tx>
          <c:layout>
            <c:manualLayout>
              <c:xMode val="edge"/>
              <c:yMode val="edge"/>
              <c:x val="2.5462962962962962E-2"/>
              <c:y val="0.23971422791632749"/>
            </c:manualLayout>
          </c:layout>
          <c:overlay val="0"/>
          <c:spPr>
            <a:noFill/>
            <a:ln>
              <a:noFill/>
            </a:ln>
            <a:effectLst/>
          </c:spPr>
          <c:txPr>
            <a:bodyPr rot="-5400000" spcFirstLastPara="1" vertOverflow="ellipsis" vert="horz" wrap="square" anchor="ctr" anchorCtr="1"/>
            <a:lstStyle/>
            <a:p>
              <a:pPr>
                <a:defRPr sz="2000" b="0" i="0" u="none" strike="noStrike" kern="1200" cap="none"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914631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noFill/>
    <a:ln>
      <a:solidFill>
        <a:schemeClr val="accent1">
          <a:lumMod val="50000"/>
        </a:schemeClr>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hardness!$A$9</c:f>
              <c:strCache>
                <c:ptCount val="1"/>
                <c:pt idx="0">
                  <c:v>hardness (N) mean</c:v>
                </c:pt>
              </c:strCache>
            </c:strRef>
          </c:tx>
          <c:spPr>
            <a:solidFill>
              <a:schemeClr val="accent1"/>
            </a:solidFill>
            <a:ln>
              <a:noFill/>
            </a:ln>
            <a:effectLst/>
          </c:spPr>
          <c:invertIfNegative val="0"/>
          <c:dLbls>
            <c:dLbl>
              <c:idx val="0"/>
              <c:layout>
                <c:manualLayout>
                  <c:x val="-2.5462668816039986E-17"/>
                  <c:y val="0"/>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fld id="{3CB3FEC0-0918-4DCB-993D-A52905B50F7E}" type="CELLRANGE">
                      <a:rPr lang="en-US"/>
                      <a:pPr>
                        <a:defRPr sz="1600">
                          <a:cs typeface="Times New Roman" panose="02020603050405020304" pitchFamily="18"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F70C-4323-804C-079B2EF289F6}"/>
                </c:ext>
              </c:extLst>
            </c:dLbl>
            <c:dLbl>
              <c:idx val="1"/>
              <c:layout>
                <c:manualLayout>
                  <c:x val="0"/>
                  <c:y val="-2.0506847368622806E-17"/>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fld id="{82F4C465-02ED-433B-98ED-9CB3D49A841F}" type="CELLRANGE">
                      <a:rPr lang="en-US"/>
                      <a:pPr>
                        <a:defRPr sz="1600">
                          <a:cs typeface="Times New Roman" panose="02020603050405020304" pitchFamily="18"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F70C-4323-804C-079B2EF289F6}"/>
                </c:ext>
              </c:extLst>
            </c:dLbl>
            <c:dLbl>
              <c:idx val="2"/>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fld id="{561D63FE-08FD-4ABD-A3D5-051FFAFB2DAD}" type="CELLRANGE">
                      <a:rPr lang="en-GB"/>
                      <a:pPr>
                        <a:defRPr sz="1600">
                          <a:cs typeface="Times New Roman" panose="02020603050405020304" pitchFamily="18"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BB87-41A0-9D37-EB40E9CB6F04}"/>
                </c:ext>
              </c:extLst>
            </c:dLbl>
            <c:dLbl>
              <c:idx val="3"/>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fld id="{BE33DA11-93E3-4679-B253-6D74D3DB34FF}" type="CELLRANGE">
                      <a:rPr lang="en-GB"/>
                      <a:pPr>
                        <a:defRPr sz="1600">
                          <a:cs typeface="Times New Roman" panose="02020603050405020304" pitchFamily="18"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1-BB87-41A0-9D37-EB40E9CB6F0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errBars>
            <c:errBarType val="both"/>
            <c:errValType val="cust"/>
            <c:noEndCap val="0"/>
            <c:plus>
              <c:numRef>
                <c:f>hardness!$E$11</c:f>
                <c:numCache>
                  <c:formatCode>General</c:formatCode>
                  <c:ptCount val="1"/>
                  <c:pt idx="0">
                    <c:v>0.36720000000000003</c:v>
                  </c:pt>
                </c:numCache>
              </c:numRef>
            </c:plus>
            <c:minus>
              <c:numRef>
                <c:f>hardness!$E$11</c:f>
                <c:numCache>
                  <c:formatCode>General</c:formatCode>
                  <c:ptCount val="1"/>
                  <c:pt idx="0">
                    <c:v>0.36720000000000003</c:v>
                  </c:pt>
                </c:numCache>
              </c:numRef>
            </c:minus>
            <c:spPr>
              <a:noFill/>
              <a:ln w="9525" cap="flat" cmpd="sng" algn="ctr">
                <a:solidFill>
                  <a:schemeClr val="tx1"/>
                </a:solidFill>
                <a:round/>
              </a:ln>
              <a:effectLst/>
            </c:spPr>
          </c:errBars>
          <c:cat>
            <c:strRef>
              <c:f>hardness!$B$8:$E$8</c:f>
              <c:strCache>
                <c:ptCount val="4"/>
                <c:pt idx="0">
                  <c:v>VM0%</c:v>
                </c:pt>
                <c:pt idx="1">
                  <c:v>VM6%</c:v>
                </c:pt>
                <c:pt idx="2">
                  <c:v>VM12%</c:v>
                </c:pt>
                <c:pt idx="3">
                  <c:v>VM18%</c:v>
                </c:pt>
              </c:strCache>
            </c:strRef>
          </c:cat>
          <c:val>
            <c:numRef>
              <c:f>hardness!$B$9:$E$9</c:f>
              <c:numCache>
                <c:formatCode>General</c:formatCode>
                <c:ptCount val="4"/>
                <c:pt idx="0">
                  <c:v>10.44875</c:v>
                </c:pt>
                <c:pt idx="1">
                  <c:v>9.4093999999999998</c:v>
                </c:pt>
                <c:pt idx="2">
                  <c:v>7.9284999999999997</c:v>
                </c:pt>
                <c:pt idx="3">
                  <c:v>7.2201000000000004</c:v>
                </c:pt>
              </c:numCache>
            </c:numRef>
          </c:val>
          <c:extLst>
            <c:ext xmlns:c15="http://schemas.microsoft.com/office/drawing/2012/chart" uri="{02D57815-91ED-43cb-92C2-25804820EDAC}">
              <c15:datalabelsRange>
                <c15:f>hardness!$B$12:$E$12</c15:f>
                <c15:dlblRangeCache>
                  <c:ptCount val="4"/>
                  <c:pt idx="0">
                    <c:v>a</c:v>
                  </c:pt>
                  <c:pt idx="1">
                    <c:v>a</c:v>
                  </c:pt>
                  <c:pt idx="2">
                    <c:v>b</c:v>
                  </c:pt>
                  <c:pt idx="3">
                    <c:v>b</c:v>
                  </c:pt>
                </c15:dlblRangeCache>
              </c15:datalabelsRange>
            </c:ext>
            <c:ext xmlns:c16="http://schemas.microsoft.com/office/drawing/2014/chart" uri="{C3380CC4-5D6E-409C-BE32-E72D297353CC}">
              <c16:uniqueId val="{00000004-F70C-4323-804C-079B2EF289F6}"/>
            </c:ext>
          </c:extLst>
        </c:ser>
        <c:dLbls>
          <c:dLblPos val="outEnd"/>
          <c:showLegendKey val="0"/>
          <c:showVal val="1"/>
          <c:showCatName val="0"/>
          <c:showSerName val="0"/>
          <c:showPercent val="0"/>
          <c:showBubbleSize val="0"/>
        </c:dLbls>
        <c:gapWidth val="219"/>
        <c:overlap val="-27"/>
        <c:axId val="2091471856"/>
        <c:axId val="2091470224"/>
      </c:barChart>
      <c:catAx>
        <c:axId val="2091471856"/>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GB" sz="2000" b="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91470224"/>
        <c:crosses val="autoZero"/>
        <c:auto val="1"/>
        <c:lblAlgn val="ctr"/>
        <c:lblOffset val="100"/>
        <c:noMultiLvlLbl val="0"/>
      </c:catAx>
      <c:valAx>
        <c:axId val="2091470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GB" sz="2000" b="0">
                    <a:solidFill>
                      <a:schemeClr val="tx1"/>
                    </a:solidFill>
                    <a:latin typeface="+mn-lt"/>
                    <a:cs typeface="Times New Roman" panose="02020603050405020304" pitchFamily="18" charset="0"/>
                  </a:rPr>
                  <a:t>Hardness (N)</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91471856"/>
        <c:crosses val="autoZero"/>
        <c:crossBetween val="between"/>
      </c:valAx>
      <c:spPr>
        <a:noFill/>
        <a:ln>
          <a:noFill/>
        </a:ln>
        <a:effectLst/>
      </c:spPr>
    </c:plotArea>
    <c:plotVisOnly val="1"/>
    <c:dispBlanksAs val="gap"/>
    <c:showDLblsOverMax val="0"/>
  </c:chart>
  <c:spPr>
    <a:noFill/>
    <a:ln w="9525" cap="flat" cmpd="sng" algn="ctr">
      <a:solidFill>
        <a:schemeClr val="accent1">
          <a:lumMod val="50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c:f>
              <c:strCache>
                <c:ptCount val="1"/>
                <c:pt idx="0">
                  <c:v>Folding test</c:v>
                </c:pt>
              </c:strCache>
            </c:strRef>
          </c:tx>
          <c:spPr>
            <a:solidFill>
              <a:schemeClr val="accent1"/>
            </a:solidFill>
            <a:ln>
              <a:noFill/>
            </a:ln>
            <a:effectLst/>
          </c:spPr>
          <c:invertIfNegative val="0"/>
          <c:dLbls>
            <c:dLbl>
              <c:idx val="0"/>
              <c:layout>
                <c:manualLayout>
                  <c:x val="2.5462668816039986E-17"/>
                  <c:y val="-2.777777777777779E-2"/>
                </c:manualLayout>
              </c:layout>
              <c:tx>
                <c:rich>
                  <a:bodyPr/>
                  <a:lstStyle/>
                  <a:p>
                    <a:fld id="{20FC286E-A5C2-4012-82B1-C74E036472C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9B2E-487B-BB73-7933F7725BD9}"/>
                </c:ext>
              </c:extLst>
            </c:dLbl>
            <c:dLbl>
              <c:idx val="1"/>
              <c:layout>
                <c:manualLayout>
                  <c:x val="8.745832033629759E-3"/>
                  <c:y val="-4.1666581022247226E-2"/>
                </c:manualLayout>
              </c:layout>
              <c:tx>
                <c:rich>
                  <a:bodyPr/>
                  <a:lstStyle/>
                  <a:p>
                    <a:fld id="{42A3FD78-3645-4FD2-8C0D-38E8AEA0639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9B2E-487B-BB73-7933F7725BD9}"/>
                </c:ext>
              </c:extLst>
            </c:dLbl>
            <c:dLbl>
              <c:idx val="2"/>
              <c:layout>
                <c:manualLayout>
                  <c:x val="0"/>
                  <c:y val="-3.2407407407407426E-2"/>
                </c:manualLayout>
              </c:layout>
              <c:tx>
                <c:rich>
                  <a:bodyPr/>
                  <a:lstStyle/>
                  <a:p>
                    <a:fld id="{562EFE3A-BFE3-4C97-882D-5EFDB5DE903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9B2E-487B-BB73-7933F7725BD9}"/>
                </c:ext>
              </c:extLst>
            </c:dLbl>
            <c:dLbl>
              <c:idx val="3"/>
              <c:layout>
                <c:manualLayout>
                  <c:x val="-1.0185067526415994E-16"/>
                  <c:y val="-4.6296296296296294E-2"/>
                </c:manualLayout>
              </c:layout>
              <c:tx>
                <c:rich>
                  <a:bodyPr/>
                  <a:lstStyle/>
                  <a:p>
                    <a:fld id="{811F49AF-2C75-4B5E-A63B-8ED570E2F36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9B2E-487B-BB73-7933F7725BD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Sheet1!$B$7</c:f>
                <c:numCache>
                  <c:formatCode>General</c:formatCode>
                  <c:ptCount val="1"/>
                  <c:pt idx="0">
                    <c:v>0.26019999999999999</c:v>
                  </c:pt>
                </c:numCache>
              </c:numRef>
            </c:plus>
            <c:minus>
              <c:numRef>
                <c:f>Sheet1!$B$7</c:f>
                <c:numCache>
                  <c:formatCode>General</c:formatCode>
                  <c:ptCount val="1"/>
                  <c:pt idx="0">
                    <c:v>0.26019999999999999</c:v>
                  </c:pt>
                </c:numCache>
              </c:numRef>
            </c:minus>
            <c:spPr>
              <a:noFill/>
              <a:ln w="9525" cap="flat" cmpd="sng" algn="ctr">
                <a:solidFill>
                  <a:schemeClr val="tx1">
                    <a:lumMod val="65000"/>
                    <a:lumOff val="35000"/>
                  </a:schemeClr>
                </a:solidFill>
                <a:round/>
              </a:ln>
              <a:effectLst/>
            </c:spPr>
          </c:errBars>
          <c:cat>
            <c:strRef>
              <c:f>Sheet1!$A$3:$A$6</c:f>
              <c:strCache>
                <c:ptCount val="4"/>
                <c:pt idx="0">
                  <c:v>Control</c:v>
                </c:pt>
                <c:pt idx="1">
                  <c:v>VM6%</c:v>
                </c:pt>
                <c:pt idx="2">
                  <c:v>VM12%</c:v>
                </c:pt>
                <c:pt idx="3">
                  <c:v>VM18%</c:v>
                </c:pt>
              </c:strCache>
            </c:strRef>
          </c:cat>
          <c:val>
            <c:numRef>
              <c:f>Sheet1!$B$3:$B$6</c:f>
              <c:numCache>
                <c:formatCode>General</c:formatCode>
                <c:ptCount val="4"/>
                <c:pt idx="0">
                  <c:v>4.25</c:v>
                </c:pt>
                <c:pt idx="1">
                  <c:v>4.25</c:v>
                </c:pt>
                <c:pt idx="2">
                  <c:v>3.5</c:v>
                </c:pt>
                <c:pt idx="3">
                  <c:v>2.25</c:v>
                </c:pt>
              </c:numCache>
            </c:numRef>
          </c:val>
          <c:extLst>
            <c:ext xmlns:c15="http://schemas.microsoft.com/office/drawing/2012/chart" uri="{02D57815-91ED-43cb-92C2-25804820EDAC}">
              <c15:datalabelsRange>
                <c15:f>Sheet1!$C$3:$C$6</c15:f>
                <c15:dlblRangeCache>
                  <c:ptCount val="4"/>
                  <c:pt idx="0">
                    <c:v>a</c:v>
                  </c:pt>
                  <c:pt idx="1">
                    <c:v>a</c:v>
                  </c:pt>
                  <c:pt idx="2">
                    <c:v>a</c:v>
                  </c:pt>
                  <c:pt idx="3">
                    <c:v>b</c:v>
                  </c:pt>
                </c15:dlblRangeCache>
              </c15:datalabelsRange>
            </c:ext>
            <c:ext xmlns:c16="http://schemas.microsoft.com/office/drawing/2014/chart" uri="{C3380CC4-5D6E-409C-BE32-E72D297353CC}">
              <c16:uniqueId val="{00000004-9B2E-487B-BB73-7933F7725BD9}"/>
            </c:ext>
          </c:extLst>
        </c:ser>
        <c:dLbls>
          <c:showLegendKey val="0"/>
          <c:showVal val="1"/>
          <c:showCatName val="0"/>
          <c:showSerName val="0"/>
          <c:showPercent val="0"/>
          <c:showBubbleSize val="0"/>
        </c:dLbls>
        <c:gapWidth val="219"/>
        <c:overlap val="-27"/>
        <c:axId val="2091465872"/>
        <c:axId val="2091466960"/>
      </c:barChart>
      <c:catAx>
        <c:axId val="209146587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Times New Roman" panose="02020603050405020304" pitchFamily="18" charset="0"/>
              </a:defRPr>
            </a:pPr>
            <a:endParaRPr lang="en-US"/>
          </a:p>
        </c:txPr>
        <c:crossAx val="2091466960"/>
        <c:crosses val="autoZero"/>
        <c:auto val="1"/>
        <c:lblAlgn val="ctr"/>
        <c:lblOffset val="100"/>
        <c:noMultiLvlLbl val="0"/>
      </c:catAx>
      <c:valAx>
        <c:axId val="2091466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Folding</a:t>
                </a:r>
                <a:r>
                  <a:rPr lang="en-GB" sz="2000" baseline="0">
                    <a:solidFill>
                      <a:schemeClr val="tx1"/>
                    </a:solidFill>
                    <a:latin typeface="+mn-lt"/>
                    <a:cs typeface="Times New Roman" panose="02020603050405020304" pitchFamily="18" charset="0"/>
                  </a:rPr>
                  <a:t> test</a:t>
                </a:r>
                <a:endParaRPr lang="en-GB" sz="2000">
                  <a:solidFill>
                    <a:schemeClr val="tx1"/>
                  </a:solidFill>
                  <a:latin typeface="+mn-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2091465872"/>
        <c:crosses val="autoZero"/>
        <c:crossBetween val="between"/>
      </c:valAx>
      <c:spPr>
        <a:noFill/>
        <a:ln>
          <a:noFill/>
        </a:ln>
        <a:effectLst/>
      </c:spPr>
    </c:plotArea>
    <c:plotVisOnly val="1"/>
    <c:dispBlanksAs val="gap"/>
    <c:showDLblsOverMax val="0"/>
  </c:chart>
  <c:spPr>
    <a:noFill/>
    <a:ln w="9525" cap="flat" cmpd="sng" algn="ctr">
      <a:solidFill>
        <a:schemeClr val="accent1">
          <a:lumMod val="50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12270341207353"/>
          <c:y val="5.0925925925925923E-2"/>
          <c:w val="0.82498840769903758"/>
          <c:h val="0.74350320793234181"/>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3.109815354713321E-2"/>
                </c:manualLayout>
              </c:layout>
              <c:tx>
                <c:rich>
                  <a:bodyPr/>
                  <a:lstStyle/>
                  <a:p>
                    <a:fld id="{2F5F8A47-C45D-4E0B-BCF4-57ED7B268DA5}"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83DA-41DC-9C0D-91D0036EC73E}"/>
                </c:ext>
              </c:extLst>
            </c:dLbl>
            <c:dLbl>
              <c:idx val="1"/>
              <c:layout>
                <c:manualLayout>
                  <c:x val="-2.5445292620866074E-3"/>
                  <c:y val="-5.0534499514091349E-2"/>
                </c:manualLayout>
              </c:layout>
              <c:tx>
                <c:rich>
                  <a:bodyPr/>
                  <a:lstStyle/>
                  <a:p>
                    <a:fld id="{EE4F9DB9-D0E4-4BDF-B5B2-F1FB44651E48}"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83DA-41DC-9C0D-91D0036EC73E}"/>
                </c:ext>
              </c:extLst>
            </c:dLbl>
            <c:dLbl>
              <c:idx val="2"/>
              <c:layout>
                <c:manualLayout>
                  <c:x val="2.5445292620865142E-3"/>
                  <c:y val="-4.6647230320699742E-2"/>
                </c:manualLayout>
              </c:layout>
              <c:tx>
                <c:rich>
                  <a:bodyPr/>
                  <a:lstStyle/>
                  <a:p>
                    <a:fld id="{88AC95C6-BAF2-4732-8125-A036D806ACE5}"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83DA-41DC-9C0D-91D0036EC73E}"/>
                </c:ext>
              </c:extLst>
            </c:dLbl>
            <c:dLbl>
              <c:idx val="3"/>
              <c:layout>
                <c:manualLayout>
                  <c:x val="0"/>
                  <c:y val="-2.3323615160349854E-2"/>
                </c:manualLayout>
              </c:layout>
              <c:tx>
                <c:rich>
                  <a:bodyPr/>
                  <a:lstStyle/>
                  <a:p>
                    <a:fld id="{613026FF-858D-49DE-A35A-1606CE460049}"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83DA-41DC-9C0D-91D0036EC73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Sheet1!$F$7</c:f>
                <c:numCache>
                  <c:formatCode>General</c:formatCode>
                  <c:ptCount val="1"/>
                  <c:pt idx="0">
                    <c:v>0.17199999999999999</c:v>
                  </c:pt>
                </c:numCache>
              </c:numRef>
            </c:plus>
            <c:minus>
              <c:numRef>
                <c:f>Sheet1!$F$7</c:f>
                <c:numCache>
                  <c:formatCode>General</c:formatCode>
                  <c:ptCount val="1"/>
                  <c:pt idx="0">
                    <c:v>0.17199999999999999</c:v>
                  </c:pt>
                </c:numCache>
              </c:numRef>
            </c:minus>
            <c:spPr>
              <a:noFill/>
              <a:ln w="9525" cap="flat" cmpd="sng" algn="ctr">
                <a:solidFill>
                  <a:schemeClr val="tx1">
                    <a:lumMod val="65000"/>
                    <a:lumOff val="35000"/>
                  </a:schemeClr>
                </a:solidFill>
                <a:round/>
              </a:ln>
              <a:effectLst/>
            </c:spPr>
          </c:errBars>
          <c:cat>
            <c:strRef>
              <c:f>Sheet1!$A$3:$A$6</c:f>
              <c:strCache>
                <c:ptCount val="4"/>
                <c:pt idx="0">
                  <c:v>Control</c:v>
                </c:pt>
                <c:pt idx="1">
                  <c:v>VM6%</c:v>
                </c:pt>
                <c:pt idx="2">
                  <c:v>VM12%</c:v>
                </c:pt>
                <c:pt idx="3">
                  <c:v>VM18%</c:v>
                </c:pt>
              </c:strCache>
            </c:strRef>
          </c:cat>
          <c:val>
            <c:numRef>
              <c:f>Sheet1!$F$3:$F$6</c:f>
              <c:numCache>
                <c:formatCode>General</c:formatCode>
                <c:ptCount val="4"/>
                <c:pt idx="0">
                  <c:v>14.51</c:v>
                </c:pt>
                <c:pt idx="1">
                  <c:v>14.525</c:v>
                </c:pt>
                <c:pt idx="2">
                  <c:v>15.2575</c:v>
                </c:pt>
                <c:pt idx="3">
                  <c:v>15.9</c:v>
                </c:pt>
              </c:numCache>
            </c:numRef>
          </c:val>
          <c:extLst>
            <c:ext xmlns:c15="http://schemas.microsoft.com/office/drawing/2012/chart" uri="{02D57815-91ED-43cb-92C2-25804820EDAC}">
              <c15:datalabelsRange>
                <c15:f>Sheet1!$G$3:$G$6</c15:f>
                <c15:dlblRangeCache>
                  <c:ptCount val="4"/>
                  <c:pt idx="0">
                    <c:v>c</c:v>
                  </c:pt>
                  <c:pt idx="1">
                    <c:v>c</c:v>
                  </c:pt>
                  <c:pt idx="2">
                    <c:v>b</c:v>
                  </c:pt>
                  <c:pt idx="3">
                    <c:v>a</c:v>
                  </c:pt>
                </c15:dlblRangeCache>
              </c15:datalabelsRange>
            </c:ext>
            <c:ext xmlns:c16="http://schemas.microsoft.com/office/drawing/2014/chart" uri="{C3380CC4-5D6E-409C-BE32-E72D297353CC}">
              <c16:uniqueId val="{00000004-83DA-41DC-9C0D-91D0036EC73E}"/>
            </c:ext>
          </c:extLst>
        </c:ser>
        <c:dLbls>
          <c:dLblPos val="outEnd"/>
          <c:showLegendKey val="0"/>
          <c:showVal val="1"/>
          <c:showCatName val="0"/>
          <c:showSerName val="0"/>
          <c:showPercent val="0"/>
          <c:showBubbleSize val="0"/>
        </c:dLbls>
        <c:gapWidth val="219"/>
        <c:overlap val="-27"/>
        <c:axId val="1882774800"/>
        <c:axId val="1882784592"/>
      </c:barChart>
      <c:catAx>
        <c:axId val="188277480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Treatments</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84592"/>
        <c:crosses val="autoZero"/>
        <c:auto val="1"/>
        <c:lblAlgn val="ctr"/>
        <c:lblOffset val="100"/>
        <c:noMultiLvlLbl val="0"/>
      </c:catAx>
      <c:valAx>
        <c:axId val="1882784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r>
                  <a:rPr lang="en-GB" sz="2000">
                    <a:solidFill>
                      <a:schemeClr val="tx1"/>
                    </a:solidFill>
                    <a:latin typeface="+mn-lt"/>
                    <a:cs typeface="Times New Roman" panose="02020603050405020304" pitchFamily="18" charset="0"/>
                  </a:rPr>
                  <a:t>Juiciness %</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Times New Roman" panose="02020603050405020304" pitchFamily="18" charset="0"/>
              </a:defRPr>
            </a:pPr>
            <a:endParaRPr lang="en-US"/>
          </a:p>
        </c:txPr>
        <c:crossAx val="1882774800"/>
        <c:crosses val="autoZero"/>
        <c:crossBetween val="between"/>
      </c:valAx>
      <c:spPr>
        <a:noFill/>
        <a:ln>
          <a:noFill/>
        </a:ln>
        <a:effectLst/>
      </c:spPr>
    </c:plotArea>
    <c:plotVisOnly val="1"/>
    <c:dispBlanksAs val="gap"/>
    <c:showDLblsOverMax val="0"/>
  </c:chart>
  <c:spPr>
    <a:noFill/>
    <a:ln>
      <a:solidFill>
        <a:schemeClr val="accent1">
          <a:lumMod val="7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23FBDA-3DC9-4853-8149-BC5D93FDB4F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3AD539E-D357-4EC1-96EE-E95C55B1E02C}">
      <dgm:prSet phldrT="[Text]" custT="1"/>
      <dgm:spPr/>
      <dgm:t>
        <a:bodyPr/>
        <a:lstStyle/>
        <a:p>
          <a:r>
            <a:rPr lang="en-GB" sz="2400" b="1" dirty="0" smtClean="0">
              <a:solidFill>
                <a:schemeClr val="tx1"/>
              </a:solidFill>
            </a:rPr>
            <a:t>Modification of carcass composition</a:t>
          </a:r>
          <a:endParaRPr lang="en-US" sz="2400" b="1" dirty="0">
            <a:solidFill>
              <a:schemeClr val="tx1"/>
            </a:solidFill>
          </a:endParaRPr>
        </a:p>
      </dgm:t>
    </dgm:pt>
    <dgm:pt modelId="{51E11B6C-12A1-479A-B98D-E2EE5496464D}" type="parTrans" cxnId="{ABE3064C-E08B-4568-8C2B-D16E0722AEBE}">
      <dgm:prSet/>
      <dgm:spPr/>
      <dgm:t>
        <a:bodyPr/>
        <a:lstStyle/>
        <a:p>
          <a:endParaRPr lang="en-US" sz="2000">
            <a:solidFill>
              <a:schemeClr val="tx1"/>
            </a:solidFill>
          </a:endParaRPr>
        </a:p>
      </dgm:t>
    </dgm:pt>
    <dgm:pt modelId="{17F0C20B-08C1-4E4A-9D69-F29FD3BAFF8A}" type="sibTrans" cxnId="{ABE3064C-E08B-4568-8C2B-D16E0722AEBE}">
      <dgm:prSet/>
      <dgm:spPr/>
      <dgm:t>
        <a:bodyPr/>
        <a:lstStyle/>
        <a:p>
          <a:endParaRPr lang="en-US" sz="2000">
            <a:solidFill>
              <a:schemeClr val="tx1"/>
            </a:solidFill>
          </a:endParaRPr>
        </a:p>
      </dgm:t>
    </dgm:pt>
    <dgm:pt modelId="{EFDB19DC-75BD-4267-8CF8-FF0FCA37AC1F}">
      <dgm:prSet phldrT="[Text]" custT="1"/>
      <dgm:spPr/>
      <dgm:t>
        <a:bodyPr/>
        <a:lstStyle/>
        <a:p>
          <a:r>
            <a:rPr lang="en-GB" sz="2400" b="1" dirty="0" smtClean="0">
              <a:solidFill>
                <a:schemeClr val="tx1"/>
              </a:solidFill>
            </a:rPr>
            <a:t>Manipulation of meat raw materials</a:t>
          </a:r>
          <a:endParaRPr lang="en-US" sz="2400" b="1" dirty="0">
            <a:solidFill>
              <a:schemeClr val="tx1"/>
            </a:solidFill>
          </a:endParaRPr>
        </a:p>
      </dgm:t>
    </dgm:pt>
    <dgm:pt modelId="{5085989C-406E-4532-908C-AC6E97CC8492}" type="parTrans" cxnId="{9ACD704C-49CD-4CA6-A485-8104E57274C7}">
      <dgm:prSet/>
      <dgm:spPr/>
      <dgm:t>
        <a:bodyPr/>
        <a:lstStyle/>
        <a:p>
          <a:endParaRPr lang="en-US" sz="2000">
            <a:solidFill>
              <a:schemeClr val="tx1"/>
            </a:solidFill>
          </a:endParaRPr>
        </a:p>
      </dgm:t>
    </dgm:pt>
    <dgm:pt modelId="{423105CB-AB3F-4E0F-810B-BF0328591EE4}" type="sibTrans" cxnId="{9ACD704C-49CD-4CA6-A485-8104E57274C7}">
      <dgm:prSet/>
      <dgm:spPr/>
      <dgm:t>
        <a:bodyPr/>
        <a:lstStyle/>
        <a:p>
          <a:endParaRPr lang="en-US" sz="2000">
            <a:solidFill>
              <a:schemeClr val="tx1"/>
            </a:solidFill>
          </a:endParaRPr>
        </a:p>
      </dgm:t>
    </dgm:pt>
    <dgm:pt modelId="{34CBAF94-1E65-4AAC-A48C-8233F36ABA55}">
      <dgm:prSet phldrT="[Text]" custT="1"/>
      <dgm:spPr/>
      <dgm:t>
        <a:bodyPr/>
        <a:lstStyle/>
        <a:p>
          <a:r>
            <a:rPr lang="en-GB" sz="2400" b="1" dirty="0" smtClean="0">
              <a:solidFill>
                <a:schemeClr val="tx1"/>
              </a:solidFill>
            </a:rPr>
            <a:t>Reduction of fat content and modification of the fatty acid profile</a:t>
          </a:r>
        </a:p>
      </dgm:t>
    </dgm:pt>
    <dgm:pt modelId="{8D5E859A-75CC-4FF1-B758-79AE52400CD1}" type="parTrans" cxnId="{EE9FC8E3-96C3-42AE-99B2-FF198912522F}">
      <dgm:prSet/>
      <dgm:spPr/>
      <dgm:t>
        <a:bodyPr/>
        <a:lstStyle/>
        <a:p>
          <a:endParaRPr lang="en-US" sz="2000">
            <a:solidFill>
              <a:schemeClr val="tx1"/>
            </a:solidFill>
          </a:endParaRPr>
        </a:p>
      </dgm:t>
    </dgm:pt>
    <dgm:pt modelId="{E76C560F-A1EB-4A93-8585-38E92DFAA0C3}" type="sibTrans" cxnId="{EE9FC8E3-96C3-42AE-99B2-FF198912522F}">
      <dgm:prSet/>
      <dgm:spPr/>
      <dgm:t>
        <a:bodyPr/>
        <a:lstStyle/>
        <a:p>
          <a:endParaRPr lang="en-US" sz="2000">
            <a:solidFill>
              <a:schemeClr val="tx1"/>
            </a:solidFill>
          </a:endParaRPr>
        </a:p>
      </dgm:t>
    </dgm:pt>
    <dgm:pt modelId="{B44CE644-0339-4755-8194-A90B71D72518}">
      <dgm:prSet phldrT="[Text]" custT="1"/>
      <dgm:spPr/>
      <dgm:t>
        <a:bodyPr/>
        <a:lstStyle/>
        <a:p>
          <a:r>
            <a:rPr lang="en-GB" sz="2400" b="1" dirty="0" smtClean="0">
              <a:solidFill>
                <a:schemeClr val="tx1"/>
              </a:solidFill>
            </a:rPr>
            <a:t>Reduction of cholesterol</a:t>
          </a:r>
        </a:p>
      </dgm:t>
    </dgm:pt>
    <dgm:pt modelId="{71CD53B0-AB55-498D-B606-102669D958AF}" type="parTrans" cxnId="{F3623B83-2D76-4A23-953D-67026541E8C9}">
      <dgm:prSet/>
      <dgm:spPr/>
      <dgm:t>
        <a:bodyPr/>
        <a:lstStyle/>
        <a:p>
          <a:endParaRPr lang="en-US" sz="2000">
            <a:solidFill>
              <a:schemeClr val="tx1"/>
            </a:solidFill>
          </a:endParaRPr>
        </a:p>
      </dgm:t>
    </dgm:pt>
    <dgm:pt modelId="{ED59A18F-8407-4D61-A186-8EE62D27D282}" type="sibTrans" cxnId="{F3623B83-2D76-4A23-953D-67026541E8C9}">
      <dgm:prSet/>
      <dgm:spPr/>
      <dgm:t>
        <a:bodyPr/>
        <a:lstStyle/>
        <a:p>
          <a:endParaRPr lang="en-US" sz="2000">
            <a:solidFill>
              <a:schemeClr val="tx1"/>
            </a:solidFill>
          </a:endParaRPr>
        </a:p>
      </dgm:t>
    </dgm:pt>
    <dgm:pt modelId="{7844B6ED-BA8A-4E63-9C5E-90C2C07CCDD4}">
      <dgm:prSet phldrT="[Text]" custT="1"/>
      <dgm:spPr/>
      <dgm:t>
        <a:bodyPr/>
        <a:lstStyle/>
        <a:p>
          <a:r>
            <a:rPr lang="en-GB" sz="2400" b="1" i="0" dirty="0" smtClean="0">
              <a:solidFill>
                <a:schemeClr val="tx1"/>
              </a:solidFill>
            </a:rPr>
            <a:t>Reduction of calories</a:t>
          </a:r>
        </a:p>
      </dgm:t>
    </dgm:pt>
    <dgm:pt modelId="{94835EC5-FA0A-4A5A-8697-ADFEF8258ECD}" type="parTrans" cxnId="{A320B913-16C7-4F52-B5A7-125D93D03826}">
      <dgm:prSet/>
      <dgm:spPr/>
      <dgm:t>
        <a:bodyPr/>
        <a:lstStyle/>
        <a:p>
          <a:endParaRPr lang="en-US" sz="2000">
            <a:solidFill>
              <a:schemeClr val="tx1"/>
            </a:solidFill>
          </a:endParaRPr>
        </a:p>
      </dgm:t>
    </dgm:pt>
    <dgm:pt modelId="{20BC4840-BFF3-4DD8-B075-3CEEFA2E6DC3}" type="sibTrans" cxnId="{A320B913-16C7-4F52-B5A7-125D93D03826}">
      <dgm:prSet/>
      <dgm:spPr/>
      <dgm:t>
        <a:bodyPr/>
        <a:lstStyle/>
        <a:p>
          <a:endParaRPr lang="en-US" sz="2000">
            <a:solidFill>
              <a:schemeClr val="tx1"/>
            </a:solidFill>
          </a:endParaRPr>
        </a:p>
      </dgm:t>
    </dgm:pt>
    <dgm:pt modelId="{3D6E082D-3549-4618-8F5B-92F4EEE9B084}">
      <dgm:prSet phldrT="[Text]" custT="1"/>
      <dgm:spPr/>
      <dgm:t>
        <a:bodyPr/>
        <a:lstStyle/>
        <a:p>
          <a:r>
            <a:rPr lang="en-GB" sz="2400" b="1" dirty="0" smtClean="0">
              <a:solidFill>
                <a:schemeClr val="tx1"/>
              </a:solidFill>
            </a:rPr>
            <a:t>Reduction of sodium content</a:t>
          </a:r>
        </a:p>
      </dgm:t>
    </dgm:pt>
    <dgm:pt modelId="{F9F543CD-06D1-43E7-A07A-6FAD41328B6E}" type="parTrans" cxnId="{1C0A4FD2-59BA-42C2-910B-17FC3EA4A9CA}">
      <dgm:prSet/>
      <dgm:spPr/>
      <dgm:t>
        <a:bodyPr/>
        <a:lstStyle/>
        <a:p>
          <a:endParaRPr lang="en-US" sz="2000">
            <a:solidFill>
              <a:schemeClr val="tx1"/>
            </a:solidFill>
          </a:endParaRPr>
        </a:p>
      </dgm:t>
    </dgm:pt>
    <dgm:pt modelId="{949D8DED-69EE-4A98-BFB5-D16BCB83A171}" type="sibTrans" cxnId="{1C0A4FD2-59BA-42C2-910B-17FC3EA4A9CA}">
      <dgm:prSet/>
      <dgm:spPr/>
      <dgm:t>
        <a:bodyPr/>
        <a:lstStyle/>
        <a:p>
          <a:endParaRPr lang="en-US" sz="2000">
            <a:solidFill>
              <a:schemeClr val="tx1"/>
            </a:solidFill>
          </a:endParaRPr>
        </a:p>
      </dgm:t>
    </dgm:pt>
    <dgm:pt modelId="{6FDC551D-3097-4A1A-A513-616424CBED5D}">
      <dgm:prSet phldrT="[Text]"/>
      <dgm:spPr/>
      <dgm:t>
        <a:bodyPr/>
        <a:lstStyle/>
        <a:p>
          <a:endParaRPr lang="en-GB" sz="2000" dirty="0" smtClean="0">
            <a:solidFill>
              <a:schemeClr val="tx1"/>
            </a:solidFill>
          </a:endParaRPr>
        </a:p>
      </dgm:t>
    </dgm:pt>
    <dgm:pt modelId="{A7677745-D5AA-4A85-8403-C1DBA2AB199C}" type="parTrans" cxnId="{BD495D72-392A-48AF-8FD6-C53FA0ADC169}">
      <dgm:prSet/>
      <dgm:spPr/>
      <dgm:t>
        <a:bodyPr/>
        <a:lstStyle/>
        <a:p>
          <a:endParaRPr lang="en-US" sz="2000">
            <a:solidFill>
              <a:schemeClr val="tx1"/>
            </a:solidFill>
          </a:endParaRPr>
        </a:p>
      </dgm:t>
    </dgm:pt>
    <dgm:pt modelId="{5FD9BF2C-F347-43C2-A18F-CF406DE711A4}" type="sibTrans" cxnId="{BD495D72-392A-48AF-8FD6-C53FA0ADC169}">
      <dgm:prSet/>
      <dgm:spPr/>
      <dgm:t>
        <a:bodyPr/>
        <a:lstStyle/>
        <a:p>
          <a:endParaRPr lang="en-US" sz="2000">
            <a:solidFill>
              <a:schemeClr val="tx1"/>
            </a:solidFill>
          </a:endParaRPr>
        </a:p>
      </dgm:t>
    </dgm:pt>
    <dgm:pt modelId="{440A5C2A-E5F1-42AA-9421-FAD420C40544}">
      <dgm:prSet phldrT="[Text]"/>
      <dgm:spPr/>
      <dgm:t>
        <a:bodyPr/>
        <a:lstStyle/>
        <a:p>
          <a:endParaRPr lang="en-GB" sz="2000" dirty="0" smtClean="0">
            <a:solidFill>
              <a:schemeClr val="tx1"/>
            </a:solidFill>
          </a:endParaRPr>
        </a:p>
      </dgm:t>
    </dgm:pt>
    <dgm:pt modelId="{71E7EBB2-030A-490C-9E04-D6A6D08F6CC3}" type="parTrans" cxnId="{A4397956-FEEB-40E3-BB8D-5ED2A6D3EC84}">
      <dgm:prSet/>
      <dgm:spPr/>
      <dgm:t>
        <a:bodyPr/>
        <a:lstStyle/>
        <a:p>
          <a:endParaRPr lang="en-US" sz="2000">
            <a:solidFill>
              <a:schemeClr val="tx1"/>
            </a:solidFill>
          </a:endParaRPr>
        </a:p>
      </dgm:t>
    </dgm:pt>
    <dgm:pt modelId="{58057122-C4C1-44A2-8EB2-1A0914B136ED}" type="sibTrans" cxnId="{A4397956-FEEB-40E3-BB8D-5ED2A6D3EC84}">
      <dgm:prSet/>
      <dgm:spPr/>
      <dgm:t>
        <a:bodyPr/>
        <a:lstStyle/>
        <a:p>
          <a:endParaRPr lang="en-US" sz="2000">
            <a:solidFill>
              <a:schemeClr val="tx1"/>
            </a:solidFill>
          </a:endParaRPr>
        </a:p>
      </dgm:t>
    </dgm:pt>
    <dgm:pt modelId="{D68BAF5E-F1C6-48EE-A99A-516A87086E91}">
      <dgm:prSet phldrT="[Text]" custT="1"/>
      <dgm:spPr>
        <a:solidFill>
          <a:srgbClr val="FFFF00"/>
        </a:solidFill>
      </dgm:spPr>
      <dgm:t>
        <a:bodyPr/>
        <a:lstStyle/>
        <a:p>
          <a:r>
            <a:rPr lang="en-US" sz="2400" b="1" dirty="0" smtClean="0">
              <a:solidFill>
                <a:srgbClr val="C00000"/>
              </a:solidFill>
            </a:rPr>
            <a:t>Incorporation of health beneficial or functional ingredients</a:t>
          </a:r>
          <a:endParaRPr lang="en-GB" sz="2400" b="1" dirty="0" smtClean="0">
            <a:solidFill>
              <a:srgbClr val="C00000"/>
            </a:solidFill>
          </a:endParaRPr>
        </a:p>
      </dgm:t>
    </dgm:pt>
    <dgm:pt modelId="{1916D5D9-9B33-498A-AE89-87A9CC65DD41}" type="parTrans" cxnId="{8288CB8E-9046-4453-BD56-04B16B7CAEA5}">
      <dgm:prSet/>
      <dgm:spPr/>
      <dgm:t>
        <a:bodyPr/>
        <a:lstStyle/>
        <a:p>
          <a:endParaRPr lang="en-US" sz="2000">
            <a:solidFill>
              <a:schemeClr val="tx1"/>
            </a:solidFill>
          </a:endParaRPr>
        </a:p>
      </dgm:t>
    </dgm:pt>
    <dgm:pt modelId="{EC325DED-DF5E-4261-BA34-1B9BDCD2FD3F}" type="sibTrans" cxnId="{8288CB8E-9046-4453-BD56-04B16B7CAEA5}">
      <dgm:prSet/>
      <dgm:spPr/>
      <dgm:t>
        <a:bodyPr/>
        <a:lstStyle/>
        <a:p>
          <a:endParaRPr lang="en-US" sz="2000">
            <a:solidFill>
              <a:schemeClr val="tx1"/>
            </a:solidFill>
          </a:endParaRPr>
        </a:p>
      </dgm:t>
    </dgm:pt>
    <dgm:pt modelId="{4216B727-8779-4109-B8B6-0587CDC78139}" type="pres">
      <dgm:prSet presAssocID="{3E23FBDA-3DC9-4853-8149-BC5D93FDB4F7}" presName="Name0" presStyleCnt="0">
        <dgm:presLayoutVars>
          <dgm:chMax val="7"/>
          <dgm:chPref val="7"/>
          <dgm:dir/>
        </dgm:presLayoutVars>
      </dgm:prSet>
      <dgm:spPr/>
      <dgm:t>
        <a:bodyPr/>
        <a:lstStyle/>
        <a:p>
          <a:endParaRPr lang="en-US"/>
        </a:p>
      </dgm:t>
    </dgm:pt>
    <dgm:pt modelId="{70C67735-2022-45F5-9DDD-E6A694414738}" type="pres">
      <dgm:prSet presAssocID="{3E23FBDA-3DC9-4853-8149-BC5D93FDB4F7}" presName="Name1" presStyleCnt="0"/>
      <dgm:spPr/>
    </dgm:pt>
    <dgm:pt modelId="{7B43EE9F-04CC-454C-A484-957927D844B4}" type="pres">
      <dgm:prSet presAssocID="{3E23FBDA-3DC9-4853-8149-BC5D93FDB4F7}" presName="cycle" presStyleCnt="0"/>
      <dgm:spPr/>
    </dgm:pt>
    <dgm:pt modelId="{B66C61F7-491F-4334-AF2A-2615369E7454}" type="pres">
      <dgm:prSet presAssocID="{3E23FBDA-3DC9-4853-8149-BC5D93FDB4F7}" presName="srcNode" presStyleLbl="node1" presStyleIdx="0" presStyleCnt="7"/>
      <dgm:spPr/>
    </dgm:pt>
    <dgm:pt modelId="{E0D21F72-1AB7-46C9-A050-ACA18A135508}" type="pres">
      <dgm:prSet presAssocID="{3E23FBDA-3DC9-4853-8149-BC5D93FDB4F7}" presName="conn" presStyleLbl="parChTrans1D2" presStyleIdx="0" presStyleCnt="1" custLinFactNeighborX="-178" custLinFactNeighborY="-1603"/>
      <dgm:spPr/>
      <dgm:t>
        <a:bodyPr/>
        <a:lstStyle/>
        <a:p>
          <a:endParaRPr lang="en-US"/>
        </a:p>
      </dgm:t>
    </dgm:pt>
    <dgm:pt modelId="{982497C0-4F4B-43EB-AF25-C0004338C41C}" type="pres">
      <dgm:prSet presAssocID="{3E23FBDA-3DC9-4853-8149-BC5D93FDB4F7}" presName="extraNode" presStyleLbl="node1" presStyleIdx="0" presStyleCnt="7"/>
      <dgm:spPr/>
    </dgm:pt>
    <dgm:pt modelId="{0EB90A12-8EEA-49E3-8CC2-76EE1DAD5FB5}" type="pres">
      <dgm:prSet presAssocID="{3E23FBDA-3DC9-4853-8149-BC5D93FDB4F7}" presName="dstNode" presStyleLbl="node1" presStyleIdx="0" presStyleCnt="7"/>
      <dgm:spPr/>
    </dgm:pt>
    <dgm:pt modelId="{225A5C79-121D-44EA-B15B-302540AE4D17}" type="pres">
      <dgm:prSet presAssocID="{33AD539E-D357-4EC1-96EE-E95C55B1E02C}" presName="text_1" presStyleLbl="node1" presStyleIdx="0" presStyleCnt="7">
        <dgm:presLayoutVars>
          <dgm:bulletEnabled val="1"/>
        </dgm:presLayoutVars>
      </dgm:prSet>
      <dgm:spPr/>
      <dgm:t>
        <a:bodyPr/>
        <a:lstStyle/>
        <a:p>
          <a:endParaRPr lang="en-US"/>
        </a:p>
      </dgm:t>
    </dgm:pt>
    <dgm:pt modelId="{92F85776-2EB2-4C17-B0D6-234162E58B5E}" type="pres">
      <dgm:prSet presAssocID="{33AD539E-D357-4EC1-96EE-E95C55B1E02C}" presName="accent_1" presStyleCnt="0"/>
      <dgm:spPr/>
    </dgm:pt>
    <dgm:pt modelId="{554DB16C-75D5-4D1A-8878-A9F224F47205}" type="pres">
      <dgm:prSet presAssocID="{33AD539E-D357-4EC1-96EE-E95C55B1E02C}" presName="accentRepeatNode" presStyleLbl="solidFgAcc1" presStyleIdx="0" presStyleCnt="7"/>
      <dgm:spPr/>
    </dgm:pt>
    <dgm:pt modelId="{DB6AC02F-6A13-4361-A32E-66747A97962B}" type="pres">
      <dgm:prSet presAssocID="{EFDB19DC-75BD-4267-8CF8-FF0FCA37AC1F}" presName="text_2" presStyleLbl="node1" presStyleIdx="1" presStyleCnt="7">
        <dgm:presLayoutVars>
          <dgm:bulletEnabled val="1"/>
        </dgm:presLayoutVars>
      </dgm:prSet>
      <dgm:spPr/>
      <dgm:t>
        <a:bodyPr/>
        <a:lstStyle/>
        <a:p>
          <a:endParaRPr lang="en-US"/>
        </a:p>
      </dgm:t>
    </dgm:pt>
    <dgm:pt modelId="{CF8DDA80-0216-4848-959E-08217A82F2F1}" type="pres">
      <dgm:prSet presAssocID="{EFDB19DC-75BD-4267-8CF8-FF0FCA37AC1F}" presName="accent_2" presStyleCnt="0"/>
      <dgm:spPr/>
    </dgm:pt>
    <dgm:pt modelId="{B50AB4C9-7A9E-4B10-B444-42701C50BD52}" type="pres">
      <dgm:prSet presAssocID="{EFDB19DC-75BD-4267-8CF8-FF0FCA37AC1F}" presName="accentRepeatNode" presStyleLbl="solidFgAcc1" presStyleIdx="1" presStyleCnt="7"/>
      <dgm:spPr/>
    </dgm:pt>
    <dgm:pt modelId="{0D3C8CFF-2F58-4482-8609-87F7A74FDA23}" type="pres">
      <dgm:prSet presAssocID="{34CBAF94-1E65-4AAC-A48C-8233F36ABA55}" presName="text_3" presStyleLbl="node1" presStyleIdx="2" presStyleCnt="7">
        <dgm:presLayoutVars>
          <dgm:bulletEnabled val="1"/>
        </dgm:presLayoutVars>
      </dgm:prSet>
      <dgm:spPr/>
      <dgm:t>
        <a:bodyPr/>
        <a:lstStyle/>
        <a:p>
          <a:endParaRPr lang="en-US"/>
        </a:p>
      </dgm:t>
    </dgm:pt>
    <dgm:pt modelId="{CC2EF134-21E6-4B24-A7B0-902A1E9D9397}" type="pres">
      <dgm:prSet presAssocID="{34CBAF94-1E65-4AAC-A48C-8233F36ABA55}" presName="accent_3" presStyleCnt="0"/>
      <dgm:spPr/>
    </dgm:pt>
    <dgm:pt modelId="{06EA7753-9541-4048-B564-F3A6D7200109}" type="pres">
      <dgm:prSet presAssocID="{34CBAF94-1E65-4AAC-A48C-8233F36ABA55}" presName="accentRepeatNode" presStyleLbl="solidFgAcc1" presStyleIdx="2" presStyleCnt="7"/>
      <dgm:spPr/>
    </dgm:pt>
    <dgm:pt modelId="{BBF022B9-C978-4893-90A8-68131D35AFFA}" type="pres">
      <dgm:prSet presAssocID="{B44CE644-0339-4755-8194-A90B71D72518}" presName="text_4" presStyleLbl="node1" presStyleIdx="3" presStyleCnt="7">
        <dgm:presLayoutVars>
          <dgm:bulletEnabled val="1"/>
        </dgm:presLayoutVars>
      </dgm:prSet>
      <dgm:spPr/>
      <dgm:t>
        <a:bodyPr/>
        <a:lstStyle/>
        <a:p>
          <a:endParaRPr lang="en-US"/>
        </a:p>
      </dgm:t>
    </dgm:pt>
    <dgm:pt modelId="{B988D1AE-D504-402F-A027-6798A87D3301}" type="pres">
      <dgm:prSet presAssocID="{B44CE644-0339-4755-8194-A90B71D72518}" presName="accent_4" presStyleCnt="0"/>
      <dgm:spPr/>
    </dgm:pt>
    <dgm:pt modelId="{09530C6D-6BA9-4264-9B14-88949E77A441}" type="pres">
      <dgm:prSet presAssocID="{B44CE644-0339-4755-8194-A90B71D72518}" presName="accentRepeatNode" presStyleLbl="solidFgAcc1" presStyleIdx="3" presStyleCnt="7"/>
      <dgm:spPr/>
    </dgm:pt>
    <dgm:pt modelId="{0CD4558C-F7FD-429F-A14F-A78422E0ABFC}" type="pres">
      <dgm:prSet presAssocID="{7844B6ED-BA8A-4E63-9C5E-90C2C07CCDD4}" presName="text_5" presStyleLbl="node1" presStyleIdx="4" presStyleCnt="7">
        <dgm:presLayoutVars>
          <dgm:bulletEnabled val="1"/>
        </dgm:presLayoutVars>
      </dgm:prSet>
      <dgm:spPr/>
      <dgm:t>
        <a:bodyPr/>
        <a:lstStyle/>
        <a:p>
          <a:endParaRPr lang="en-US"/>
        </a:p>
      </dgm:t>
    </dgm:pt>
    <dgm:pt modelId="{FD9D2C68-5014-4D42-9FD3-E8968F31BC6E}" type="pres">
      <dgm:prSet presAssocID="{7844B6ED-BA8A-4E63-9C5E-90C2C07CCDD4}" presName="accent_5" presStyleCnt="0"/>
      <dgm:spPr/>
    </dgm:pt>
    <dgm:pt modelId="{596EEE74-F4B5-474F-B50A-C0C86E1018E1}" type="pres">
      <dgm:prSet presAssocID="{7844B6ED-BA8A-4E63-9C5E-90C2C07CCDD4}" presName="accentRepeatNode" presStyleLbl="solidFgAcc1" presStyleIdx="4" presStyleCnt="7"/>
      <dgm:spPr/>
    </dgm:pt>
    <dgm:pt modelId="{AF9EAF28-17BB-4272-922D-EEC5A64C4A6A}" type="pres">
      <dgm:prSet presAssocID="{3D6E082D-3549-4618-8F5B-92F4EEE9B084}" presName="text_6" presStyleLbl="node1" presStyleIdx="5" presStyleCnt="7" custLinFactNeighborX="834" custLinFactNeighborY="-1262">
        <dgm:presLayoutVars>
          <dgm:bulletEnabled val="1"/>
        </dgm:presLayoutVars>
      </dgm:prSet>
      <dgm:spPr/>
      <dgm:t>
        <a:bodyPr/>
        <a:lstStyle/>
        <a:p>
          <a:endParaRPr lang="en-US"/>
        </a:p>
      </dgm:t>
    </dgm:pt>
    <dgm:pt modelId="{A3F85075-C5D5-4C77-B338-D21555074DE7}" type="pres">
      <dgm:prSet presAssocID="{3D6E082D-3549-4618-8F5B-92F4EEE9B084}" presName="accent_6" presStyleCnt="0"/>
      <dgm:spPr/>
    </dgm:pt>
    <dgm:pt modelId="{C98C710B-E1A4-4855-8AD3-4E98E13AF631}" type="pres">
      <dgm:prSet presAssocID="{3D6E082D-3549-4618-8F5B-92F4EEE9B084}" presName="accentRepeatNode" presStyleLbl="solidFgAcc1" presStyleIdx="5" presStyleCnt="7"/>
      <dgm:spPr/>
    </dgm:pt>
    <dgm:pt modelId="{F79B5715-236E-4BA9-8DD7-B5CBA9830192}" type="pres">
      <dgm:prSet presAssocID="{D68BAF5E-F1C6-48EE-A99A-516A87086E91}" presName="text_7" presStyleLbl="node1" presStyleIdx="6" presStyleCnt="7" custLinFactNeighborX="3694" custLinFactNeighborY="2928">
        <dgm:presLayoutVars>
          <dgm:bulletEnabled val="1"/>
        </dgm:presLayoutVars>
      </dgm:prSet>
      <dgm:spPr/>
      <dgm:t>
        <a:bodyPr/>
        <a:lstStyle/>
        <a:p>
          <a:endParaRPr lang="en-US"/>
        </a:p>
      </dgm:t>
    </dgm:pt>
    <dgm:pt modelId="{51214B15-F03F-4DC6-81A9-C48DF0031FEA}" type="pres">
      <dgm:prSet presAssocID="{D68BAF5E-F1C6-48EE-A99A-516A87086E91}" presName="accent_7" presStyleCnt="0"/>
      <dgm:spPr/>
    </dgm:pt>
    <dgm:pt modelId="{791703D9-1B5B-4591-AC28-E9B4B224B6B1}" type="pres">
      <dgm:prSet presAssocID="{D68BAF5E-F1C6-48EE-A99A-516A87086E91}" presName="accentRepeatNode" presStyleLbl="solidFgAcc1" presStyleIdx="6" presStyleCnt="7"/>
      <dgm:spPr/>
    </dgm:pt>
  </dgm:ptLst>
  <dgm:cxnLst>
    <dgm:cxn modelId="{E47A2207-5874-47B2-8042-5184E6C0C9CA}" type="presOf" srcId="{17F0C20B-08C1-4E4A-9D69-F29FD3BAFF8A}" destId="{E0D21F72-1AB7-46C9-A050-ACA18A135508}" srcOrd="0" destOrd="0" presId="urn:microsoft.com/office/officeart/2008/layout/VerticalCurvedList"/>
    <dgm:cxn modelId="{1C0A4FD2-59BA-42C2-910B-17FC3EA4A9CA}" srcId="{3E23FBDA-3DC9-4853-8149-BC5D93FDB4F7}" destId="{3D6E082D-3549-4618-8F5B-92F4EEE9B084}" srcOrd="5" destOrd="0" parTransId="{F9F543CD-06D1-43E7-A07A-6FAD41328B6E}" sibTransId="{949D8DED-69EE-4A98-BFB5-D16BCB83A171}"/>
    <dgm:cxn modelId="{62370EEC-789A-4286-976A-DE8D4F742E71}" type="presOf" srcId="{EFDB19DC-75BD-4267-8CF8-FF0FCA37AC1F}" destId="{DB6AC02F-6A13-4361-A32E-66747A97962B}" srcOrd="0" destOrd="0" presId="urn:microsoft.com/office/officeart/2008/layout/VerticalCurvedList"/>
    <dgm:cxn modelId="{F3623B83-2D76-4A23-953D-67026541E8C9}" srcId="{3E23FBDA-3DC9-4853-8149-BC5D93FDB4F7}" destId="{B44CE644-0339-4755-8194-A90B71D72518}" srcOrd="3" destOrd="0" parTransId="{71CD53B0-AB55-498D-B606-102669D958AF}" sibTransId="{ED59A18F-8407-4D61-A186-8EE62D27D282}"/>
    <dgm:cxn modelId="{B0B6730B-4777-4B66-BBA8-33B081533161}" type="presOf" srcId="{B44CE644-0339-4755-8194-A90B71D72518}" destId="{BBF022B9-C978-4893-90A8-68131D35AFFA}" srcOrd="0" destOrd="0" presId="urn:microsoft.com/office/officeart/2008/layout/VerticalCurvedList"/>
    <dgm:cxn modelId="{9ACD704C-49CD-4CA6-A485-8104E57274C7}" srcId="{3E23FBDA-3DC9-4853-8149-BC5D93FDB4F7}" destId="{EFDB19DC-75BD-4267-8CF8-FF0FCA37AC1F}" srcOrd="1" destOrd="0" parTransId="{5085989C-406E-4532-908C-AC6E97CC8492}" sibTransId="{423105CB-AB3F-4E0F-810B-BF0328591EE4}"/>
    <dgm:cxn modelId="{BD495D72-392A-48AF-8FD6-C53FA0ADC169}" srcId="{3E23FBDA-3DC9-4853-8149-BC5D93FDB4F7}" destId="{6FDC551D-3097-4A1A-A513-616424CBED5D}" srcOrd="8" destOrd="0" parTransId="{A7677745-D5AA-4A85-8403-C1DBA2AB199C}" sibTransId="{5FD9BF2C-F347-43C2-A18F-CF406DE711A4}"/>
    <dgm:cxn modelId="{EE9FC8E3-96C3-42AE-99B2-FF198912522F}" srcId="{3E23FBDA-3DC9-4853-8149-BC5D93FDB4F7}" destId="{34CBAF94-1E65-4AAC-A48C-8233F36ABA55}" srcOrd="2" destOrd="0" parTransId="{8D5E859A-75CC-4FF1-B758-79AE52400CD1}" sibTransId="{E76C560F-A1EB-4A93-8585-38E92DFAA0C3}"/>
    <dgm:cxn modelId="{35108B5E-AEA1-4FEA-9753-B1425D93C71C}" type="presOf" srcId="{D68BAF5E-F1C6-48EE-A99A-516A87086E91}" destId="{F79B5715-236E-4BA9-8DD7-B5CBA9830192}" srcOrd="0" destOrd="0" presId="urn:microsoft.com/office/officeart/2008/layout/VerticalCurvedList"/>
    <dgm:cxn modelId="{A3F475E1-118E-42F6-A6D4-67D6778E8EF1}" type="presOf" srcId="{34CBAF94-1E65-4AAC-A48C-8233F36ABA55}" destId="{0D3C8CFF-2F58-4482-8609-87F7A74FDA23}" srcOrd="0" destOrd="0" presId="urn:microsoft.com/office/officeart/2008/layout/VerticalCurvedList"/>
    <dgm:cxn modelId="{0F0FB0E0-FACA-4FD0-AA89-1F89810B056C}" type="presOf" srcId="{3E23FBDA-3DC9-4853-8149-BC5D93FDB4F7}" destId="{4216B727-8779-4109-B8B6-0587CDC78139}" srcOrd="0" destOrd="0" presId="urn:microsoft.com/office/officeart/2008/layout/VerticalCurvedList"/>
    <dgm:cxn modelId="{6C155A4C-E9CD-44BB-88B7-2CCEBEE8F363}" type="presOf" srcId="{7844B6ED-BA8A-4E63-9C5E-90C2C07CCDD4}" destId="{0CD4558C-F7FD-429F-A14F-A78422E0ABFC}" srcOrd="0" destOrd="0" presId="urn:microsoft.com/office/officeart/2008/layout/VerticalCurvedList"/>
    <dgm:cxn modelId="{A320B913-16C7-4F52-B5A7-125D93D03826}" srcId="{3E23FBDA-3DC9-4853-8149-BC5D93FDB4F7}" destId="{7844B6ED-BA8A-4E63-9C5E-90C2C07CCDD4}" srcOrd="4" destOrd="0" parTransId="{94835EC5-FA0A-4A5A-8697-ADFEF8258ECD}" sibTransId="{20BC4840-BFF3-4DD8-B075-3CEEFA2E6DC3}"/>
    <dgm:cxn modelId="{1DBFDD9F-8558-4DAB-AC44-6AE095BB189D}" type="presOf" srcId="{33AD539E-D357-4EC1-96EE-E95C55B1E02C}" destId="{225A5C79-121D-44EA-B15B-302540AE4D17}" srcOrd="0" destOrd="0" presId="urn:microsoft.com/office/officeart/2008/layout/VerticalCurvedList"/>
    <dgm:cxn modelId="{466B99B1-C605-4339-8C2D-1730F23C57A3}" type="presOf" srcId="{3D6E082D-3549-4618-8F5B-92F4EEE9B084}" destId="{AF9EAF28-17BB-4272-922D-EEC5A64C4A6A}" srcOrd="0" destOrd="0" presId="urn:microsoft.com/office/officeart/2008/layout/VerticalCurvedList"/>
    <dgm:cxn modelId="{A4397956-FEEB-40E3-BB8D-5ED2A6D3EC84}" srcId="{3E23FBDA-3DC9-4853-8149-BC5D93FDB4F7}" destId="{440A5C2A-E5F1-42AA-9421-FAD420C40544}" srcOrd="7" destOrd="0" parTransId="{71E7EBB2-030A-490C-9E04-D6A6D08F6CC3}" sibTransId="{58057122-C4C1-44A2-8EB2-1A0914B136ED}"/>
    <dgm:cxn modelId="{8288CB8E-9046-4453-BD56-04B16B7CAEA5}" srcId="{3E23FBDA-3DC9-4853-8149-BC5D93FDB4F7}" destId="{D68BAF5E-F1C6-48EE-A99A-516A87086E91}" srcOrd="6" destOrd="0" parTransId="{1916D5D9-9B33-498A-AE89-87A9CC65DD41}" sibTransId="{EC325DED-DF5E-4261-BA34-1B9BDCD2FD3F}"/>
    <dgm:cxn modelId="{ABE3064C-E08B-4568-8C2B-D16E0722AEBE}" srcId="{3E23FBDA-3DC9-4853-8149-BC5D93FDB4F7}" destId="{33AD539E-D357-4EC1-96EE-E95C55B1E02C}" srcOrd="0" destOrd="0" parTransId="{51E11B6C-12A1-479A-B98D-E2EE5496464D}" sibTransId="{17F0C20B-08C1-4E4A-9D69-F29FD3BAFF8A}"/>
    <dgm:cxn modelId="{FEF221AB-FF28-4B6A-827A-77E6DFB0251F}" type="presParOf" srcId="{4216B727-8779-4109-B8B6-0587CDC78139}" destId="{70C67735-2022-45F5-9DDD-E6A694414738}" srcOrd="0" destOrd="0" presId="urn:microsoft.com/office/officeart/2008/layout/VerticalCurvedList"/>
    <dgm:cxn modelId="{6BB4C5D3-CEAF-4430-88FB-7F938C2F9CA6}" type="presParOf" srcId="{70C67735-2022-45F5-9DDD-E6A694414738}" destId="{7B43EE9F-04CC-454C-A484-957927D844B4}" srcOrd="0" destOrd="0" presId="urn:microsoft.com/office/officeart/2008/layout/VerticalCurvedList"/>
    <dgm:cxn modelId="{59938B58-2609-4A9E-95AF-4D151F2F9E70}" type="presParOf" srcId="{7B43EE9F-04CC-454C-A484-957927D844B4}" destId="{B66C61F7-491F-4334-AF2A-2615369E7454}" srcOrd="0" destOrd="0" presId="urn:microsoft.com/office/officeart/2008/layout/VerticalCurvedList"/>
    <dgm:cxn modelId="{ACEA2C1D-4EC7-4F75-B39B-3807834448B6}" type="presParOf" srcId="{7B43EE9F-04CC-454C-A484-957927D844B4}" destId="{E0D21F72-1AB7-46C9-A050-ACA18A135508}" srcOrd="1" destOrd="0" presId="urn:microsoft.com/office/officeart/2008/layout/VerticalCurvedList"/>
    <dgm:cxn modelId="{DC791169-A973-4B84-8B64-47EDDED3B138}" type="presParOf" srcId="{7B43EE9F-04CC-454C-A484-957927D844B4}" destId="{982497C0-4F4B-43EB-AF25-C0004338C41C}" srcOrd="2" destOrd="0" presId="urn:microsoft.com/office/officeart/2008/layout/VerticalCurvedList"/>
    <dgm:cxn modelId="{8E3C1F76-1C6C-4B22-99C6-EB89A05C873A}" type="presParOf" srcId="{7B43EE9F-04CC-454C-A484-957927D844B4}" destId="{0EB90A12-8EEA-49E3-8CC2-76EE1DAD5FB5}" srcOrd="3" destOrd="0" presId="urn:microsoft.com/office/officeart/2008/layout/VerticalCurvedList"/>
    <dgm:cxn modelId="{F914ED84-6362-4103-AD51-E03729B7AE3D}" type="presParOf" srcId="{70C67735-2022-45F5-9DDD-E6A694414738}" destId="{225A5C79-121D-44EA-B15B-302540AE4D17}" srcOrd="1" destOrd="0" presId="urn:microsoft.com/office/officeart/2008/layout/VerticalCurvedList"/>
    <dgm:cxn modelId="{9DF99AD9-FCA0-44D2-8DFC-B9717CD8D1DC}" type="presParOf" srcId="{70C67735-2022-45F5-9DDD-E6A694414738}" destId="{92F85776-2EB2-4C17-B0D6-234162E58B5E}" srcOrd="2" destOrd="0" presId="urn:microsoft.com/office/officeart/2008/layout/VerticalCurvedList"/>
    <dgm:cxn modelId="{1817D16D-0C32-4C95-B6EA-997689BFC962}" type="presParOf" srcId="{92F85776-2EB2-4C17-B0D6-234162E58B5E}" destId="{554DB16C-75D5-4D1A-8878-A9F224F47205}" srcOrd="0" destOrd="0" presId="urn:microsoft.com/office/officeart/2008/layout/VerticalCurvedList"/>
    <dgm:cxn modelId="{3618D18A-5F03-4996-8BB4-49D90672929E}" type="presParOf" srcId="{70C67735-2022-45F5-9DDD-E6A694414738}" destId="{DB6AC02F-6A13-4361-A32E-66747A97962B}" srcOrd="3" destOrd="0" presId="urn:microsoft.com/office/officeart/2008/layout/VerticalCurvedList"/>
    <dgm:cxn modelId="{FBB4A8C1-2B46-43B1-A21F-0FD7C188BFE4}" type="presParOf" srcId="{70C67735-2022-45F5-9DDD-E6A694414738}" destId="{CF8DDA80-0216-4848-959E-08217A82F2F1}" srcOrd="4" destOrd="0" presId="urn:microsoft.com/office/officeart/2008/layout/VerticalCurvedList"/>
    <dgm:cxn modelId="{64530B65-73E5-4498-8EF4-EBA5FF4A47D1}" type="presParOf" srcId="{CF8DDA80-0216-4848-959E-08217A82F2F1}" destId="{B50AB4C9-7A9E-4B10-B444-42701C50BD52}" srcOrd="0" destOrd="0" presId="urn:microsoft.com/office/officeart/2008/layout/VerticalCurvedList"/>
    <dgm:cxn modelId="{BAE279A7-B56B-4F35-9BD6-A198CB720FEA}" type="presParOf" srcId="{70C67735-2022-45F5-9DDD-E6A694414738}" destId="{0D3C8CFF-2F58-4482-8609-87F7A74FDA23}" srcOrd="5" destOrd="0" presId="urn:microsoft.com/office/officeart/2008/layout/VerticalCurvedList"/>
    <dgm:cxn modelId="{426239C6-7080-415C-AA91-A0EA841900AF}" type="presParOf" srcId="{70C67735-2022-45F5-9DDD-E6A694414738}" destId="{CC2EF134-21E6-4B24-A7B0-902A1E9D9397}" srcOrd="6" destOrd="0" presId="urn:microsoft.com/office/officeart/2008/layout/VerticalCurvedList"/>
    <dgm:cxn modelId="{D3AEB0A4-DAFA-44D1-96C9-644A32455B2F}" type="presParOf" srcId="{CC2EF134-21E6-4B24-A7B0-902A1E9D9397}" destId="{06EA7753-9541-4048-B564-F3A6D7200109}" srcOrd="0" destOrd="0" presId="urn:microsoft.com/office/officeart/2008/layout/VerticalCurvedList"/>
    <dgm:cxn modelId="{C3354065-97D9-4E6F-9652-FB887C8D01FE}" type="presParOf" srcId="{70C67735-2022-45F5-9DDD-E6A694414738}" destId="{BBF022B9-C978-4893-90A8-68131D35AFFA}" srcOrd="7" destOrd="0" presId="urn:microsoft.com/office/officeart/2008/layout/VerticalCurvedList"/>
    <dgm:cxn modelId="{BE35CCF6-98BA-48F1-9D84-D0E49CF9AFBA}" type="presParOf" srcId="{70C67735-2022-45F5-9DDD-E6A694414738}" destId="{B988D1AE-D504-402F-A027-6798A87D3301}" srcOrd="8" destOrd="0" presId="urn:microsoft.com/office/officeart/2008/layout/VerticalCurvedList"/>
    <dgm:cxn modelId="{893A7BF5-D696-4CD2-8921-593254E5D3F4}" type="presParOf" srcId="{B988D1AE-D504-402F-A027-6798A87D3301}" destId="{09530C6D-6BA9-4264-9B14-88949E77A441}" srcOrd="0" destOrd="0" presId="urn:microsoft.com/office/officeart/2008/layout/VerticalCurvedList"/>
    <dgm:cxn modelId="{6AB6730D-E1B6-47BA-8D34-B6F52C6B077E}" type="presParOf" srcId="{70C67735-2022-45F5-9DDD-E6A694414738}" destId="{0CD4558C-F7FD-429F-A14F-A78422E0ABFC}" srcOrd="9" destOrd="0" presId="urn:microsoft.com/office/officeart/2008/layout/VerticalCurvedList"/>
    <dgm:cxn modelId="{13F4868F-EE15-4C96-AA42-FB088A1080C3}" type="presParOf" srcId="{70C67735-2022-45F5-9DDD-E6A694414738}" destId="{FD9D2C68-5014-4D42-9FD3-E8968F31BC6E}" srcOrd="10" destOrd="0" presId="urn:microsoft.com/office/officeart/2008/layout/VerticalCurvedList"/>
    <dgm:cxn modelId="{4525FB95-6087-4CE8-B1D6-DDA149B611AA}" type="presParOf" srcId="{FD9D2C68-5014-4D42-9FD3-E8968F31BC6E}" destId="{596EEE74-F4B5-474F-B50A-C0C86E1018E1}" srcOrd="0" destOrd="0" presId="urn:microsoft.com/office/officeart/2008/layout/VerticalCurvedList"/>
    <dgm:cxn modelId="{7F61A2C2-0A16-4C63-8416-856F2BA57495}" type="presParOf" srcId="{70C67735-2022-45F5-9DDD-E6A694414738}" destId="{AF9EAF28-17BB-4272-922D-EEC5A64C4A6A}" srcOrd="11" destOrd="0" presId="urn:microsoft.com/office/officeart/2008/layout/VerticalCurvedList"/>
    <dgm:cxn modelId="{57445928-670A-4459-A0DE-148E7347CA49}" type="presParOf" srcId="{70C67735-2022-45F5-9DDD-E6A694414738}" destId="{A3F85075-C5D5-4C77-B338-D21555074DE7}" srcOrd="12" destOrd="0" presId="urn:microsoft.com/office/officeart/2008/layout/VerticalCurvedList"/>
    <dgm:cxn modelId="{8D70B753-14E6-49F9-A7CF-F395DCA15717}" type="presParOf" srcId="{A3F85075-C5D5-4C77-B338-D21555074DE7}" destId="{C98C710B-E1A4-4855-8AD3-4E98E13AF631}" srcOrd="0" destOrd="0" presId="urn:microsoft.com/office/officeart/2008/layout/VerticalCurvedList"/>
    <dgm:cxn modelId="{08B94474-1202-43A9-8FDE-9971955BACAB}" type="presParOf" srcId="{70C67735-2022-45F5-9DDD-E6A694414738}" destId="{F79B5715-236E-4BA9-8DD7-B5CBA9830192}" srcOrd="13" destOrd="0" presId="urn:microsoft.com/office/officeart/2008/layout/VerticalCurvedList"/>
    <dgm:cxn modelId="{6BF75840-FA1C-4A81-8844-3291AB644231}" type="presParOf" srcId="{70C67735-2022-45F5-9DDD-E6A694414738}" destId="{51214B15-F03F-4DC6-81A9-C48DF0031FEA}" srcOrd="14" destOrd="0" presId="urn:microsoft.com/office/officeart/2008/layout/VerticalCurvedList"/>
    <dgm:cxn modelId="{A4F327B0-0ACD-4063-8F44-D0CB7A146CAD}" type="presParOf" srcId="{51214B15-F03F-4DC6-81A9-C48DF0031FEA}" destId="{791703D9-1B5B-4591-AC28-E9B4B224B6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4E886-5E2E-4397-B5C1-923D52098138}" type="doc">
      <dgm:prSet loTypeId="urn:microsoft.com/office/officeart/2005/8/layout/vList3" loCatId="list" qsTypeId="urn:microsoft.com/office/officeart/2005/8/quickstyle/simple3" qsCatId="simple" csTypeId="urn:microsoft.com/office/officeart/2005/8/colors/accent1_1" csCatId="accent1" phldr="1"/>
      <dgm:spPr/>
    </dgm:pt>
    <dgm:pt modelId="{19CA67A1-5FC9-4B8F-B19A-49706A69EE97}">
      <dgm:prSet phldrT="[Text]" custT="1"/>
      <dgm:spPr/>
      <dgm:t>
        <a:bodyPr/>
        <a:lstStyle/>
        <a:p>
          <a:r>
            <a:rPr lang="en-GB" sz="2000" b="1" dirty="0" smtClean="0"/>
            <a:t>Carrot (</a:t>
          </a:r>
          <a:r>
            <a:rPr lang="en-GB" sz="2000" b="1" i="1" dirty="0" err="1" smtClean="0"/>
            <a:t>Daucus</a:t>
          </a:r>
          <a:r>
            <a:rPr lang="en-GB" sz="2000" b="1" i="1" dirty="0" smtClean="0"/>
            <a:t> carota</a:t>
          </a:r>
          <a:r>
            <a:rPr lang="en-GB" sz="2000" b="1" dirty="0" smtClean="0"/>
            <a:t>)</a:t>
          </a:r>
        </a:p>
        <a:p>
          <a:r>
            <a:rPr lang="en-GB" sz="2000" b="0" dirty="0" smtClean="0">
              <a:solidFill>
                <a:schemeClr val="accent1">
                  <a:lumMod val="75000"/>
                </a:schemeClr>
              </a:solidFill>
            </a:rPr>
            <a:t>Contains high amounts of alpha and beta carotene, ascorbic acid other phytochemical including phenolic compounds and organic acids </a:t>
          </a:r>
          <a:r>
            <a:rPr lang="en-GB" sz="2000" b="0" dirty="0" smtClean="0">
              <a:solidFill>
                <a:srgbClr val="FF0000"/>
              </a:solidFill>
            </a:rPr>
            <a:t>(Crude fiber- 1.2%) </a:t>
          </a:r>
          <a:endParaRPr lang="en-US" sz="2000" b="0" dirty="0">
            <a:solidFill>
              <a:srgbClr val="FF0000"/>
            </a:solidFill>
          </a:endParaRPr>
        </a:p>
      </dgm:t>
    </dgm:pt>
    <dgm:pt modelId="{94A037D8-9547-43D8-9103-0167B7C58B3E}" type="parTrans" cxnId="{83B106FF-A875-496B-B4BB-E97DB748ECB6}">
      <dgm:prSet/>
      <dgm:spPr/>
      <dgm:t>
        <a:bodyPr/>
        <a:lstStyle/>
        <a:p>
          <a:endParaRPr lang="en-US"/>
        </a:p>
      </dgm:t>
    </dgm:pt>
    <dgm:pt modelId="{5179E023-A0AB-4805-ACDC-6EF45D6F1F0A}" type="sibTrans" cxnId="{83B106FF-A875-496B-B4BB-E97DB748ECB6}">
      <dgm:prSet/>
      <dgm:spPr/>
      <dgm:t>
        <a:bodyPr/>
        <a:lstStyle/>
        <a:p>
          <a:endParaRPr lang="en-US"/>
        </a:p>
      </dgm:t>
    </dgm:pt>
    <dgm:pt modelId="{C7CA27D0-DF59-48EB-BA89-75B692AFB1E3}">
      <dgm:prSet phldrT="[Text]" custT="1"/>
      <dgm:spPr/>
      <dgm:t>
        <a:bodyPr/>
        <a:lstStyle/>
        <a:p>
          <a:r>
            <a:rPr lang="en-US" sz="2000" b="1" i="1" dirty="0" smtClean="0"/>
            <a:t>Moringa </a:t>
          </a:r>
          <a:r>
            <a:rPr lang="en-US" sz="2000" b="1" i="1" dirty="0" err="1" smtClean="0"/>
            <a:t>oleifera</a:t>
          </a:r>
          <a:r>
            <a:rPr lang="en-US" sz="2000" b="1" i="1" dirty="0" smtClean="0"/>
            <a:t> </a:t>
          </a:r>
          <a:r>
            <a:rPr lang="en-US" sz="2000" b="1" dirty="0" smtClean="0"/>
            <a:t>(</a:t>
          </a:r>
          <a:r>
            <a:rPr lang="en-US" sz="2000" b="1" dirty="0" err="1" smtClean="0"/>
            <a:t>Murunga</a:t>
          </a:r>
          <a:r>
            <a:rPr lang="en-US" sz="2000" b="1" dirty="0" smtClean="0"/>
            <a:t>/</a:t>
          </a:r>
          <a:r>
            <a:rPr lang="en-US" sz="2000" b="1" dirty="0" err="1" smtClean="0"/>
            <a:t>Drumstic</a:t>
          </a:r>
          <a:r>
            <a:rPr lang="en-US" sz="2000" b="1" dirty="0" smtClean="0"/>
            <a:t>) leaves</a:t>
          </a:r>
        </a:p>
        <a:p>
          <a:r>
            <a:rPr lang="en-US" sz="2000" dirty="0" smtClean="0"/>
            <a:t> </a:t>
          </a:r>
          <a:r>
            <a:rPr lang="en-US" sz="2000" b="0" dirty="0" smtClean="0">
              <a:solidFill>
                <a:schemeClr val="accent1">
                  <a:lumMod val="75000"/>
                </a:schemeClr>
              </a:solidFill>
            </a:rPr>
            <a:t>Strong antioxidant and antibacterial activity, high amount of ascorbic acid, estrogenic substances, beta sitosterol, iron, calcium, phosphorus, copper, vitamin A, C, E), riboflavin, nicotinic acid, pyridoxine, beta carotene, protein, and amino acids </a:t>
          </a:r>
          <a:r>
            <a:rPr lang="en-US" sz="2000" b="0" dirty="0" smtClean="0">
              <a:solidFill>
                <a:srgbClr val="FF0000"/>
              </a:solidFill>
            </a:rPr>
            <a:t>(Crude fiber-11.23%)</a:t>
          </a:r>
          <a:endParaRPr lang="en-US" sz="2000" b="0" dirty="0" smtClean="0">
            <a:solidFill>
              <a:schemeClr val="accent1">
                <a:lumMod val="75000"/>
              </a:schemeClr>
            </a:solidFill>
          </a:endParaRPr>
        </a:p>
      </dgm:t>
    </dgm:pt>
    <dgm:pt modelId="{DA7CB136-0566-4AE8-B8C4-1BC59D0637A4}" type="parTrans" cxnId="{66E05BC7-E304-46AF-9B83-8C1C9A77FA70}">
      <dgm:prSet/>
      <dgm:spPr/>
      <dgm:t>
        <a:bodyPr/>
        <a:lstStyle/>
        <a:p>
          <a:endParaRPr lang="en-US"/>
        </a:p>
      </dgm:t>
    </dgm:pt>
    <dgm:pt modelId="{46E998BB-D6C5-41B7-89AB-10067A14F123}" type="sibTrans" cxnId="{66E05BC7-E304-46AF-9B83-8C1C9A77FA70}">
      <dgm:prSet/>
      <dgm:spPr/>
      <dgm:t>
        <a:bodyPr/>
        <a:lstStyle/>
        <a:p>
          <a:endParaRPr lang="en-US"/>
        </a:p>
      </dgm:t>
    </dgm:pt>
    <dgm:pt modelId="{931857DD-84AC-4A05-B70B-CAE27478B51F}">
      <dgm:prSet custT="1"/>
      <dgm:spPr/>
      <dgm:t>
        <a:bodyPr/>
        <a:lstStyle/>
        <a:p>
          <a:r>
            <a:rPr lang="en-GB" sz="2000" b="1" dirty="0" smtClean="0"/>
            <a:t>Pumpkin </a:t>
          </a:r>
          <a:r>
            <a:rPr lang="en-GB" sz="2000" b="1" i="1" dirty="0" smtClean="0"/>
            <a:t>(Cucurbita maxima</a:t>
          </a:r>
          <a:r>
            <a:rPr lang="en-GB" sz="2000" b="1" dirty="0" smtClean="0"/>
            <a:t>) </a:t>
          </a:r>
        </a:p>
        <a:p>
          <a:r>
            <a:rPr lang="en-GB" sz="2000" b="0" dirty="0" smtClean="0">
              <a:solidFill>
                <a:schemeClr val="accent1">
                  <a:lumMod val="75000"/>
                </a:schemeClr>
              </a:solidFill>
            </a:rPr>
            <a:t>A good source of carotenoids, minerals, dietary fiber and ascorbic acid when it ripes, also have several health benefits. Fruit's pulp has sedative, emollient, and cooling properties </a:t>
          </a:r>
          <a:r>
            <a:rPr lang="en-GB" sz="2000" b="0" dirty="0" smtClean="0">
              <a:solidFill>
                <a:srgbClr val="FF0000"/>
              </a:solidFill>
            </a:rPr>
            <a:t>(Crude fiber 2.85%)</a:t>
          </a:r>
          <a:endParaRPr lang="en-GB" sz="2000" b="0" dirty="0">
            <a:solidFill>
              <a:srgbClr val="FF0000"/>
            </a:solidFill>
          </a:endParaRPr>
        </a:p>
      </dgm:t>
    </dgm:pt>
    <dgm:pt modelId="{29BDB32D-14F7-4CD0-B385-9C2272C00471}" type="parTrans" cxnId="{FB1705CB-7769-4CAB-A59E-3E220AF6DAC1}">
      <dgm:prSet/>
      <dgm:spPr/>
      <dgm:t>
        <a:bodyPr/>
        <a:lstStyle/>
        <a:p>
          <a:endParaRPr lang="en-US"/>
        </a:p>
      </dgm:t>
    </dgm:pt>
    <dgm:pt modelId="{924FB754-828C-4C2C-923D-DBDD7CF828BF}" type="sibTrans" cxnId="{FB1705CB-7769-4CAB-A59E-3E220AF6DAC1}">
      <dgm:prSet/>
      <dgm:spPr/>
      <dgm:t>
        <a:bodyPr/>
        <a:lstStyle/>
        <a:p>
          <a:endParaRPr lang="en-US"/>
        </a:p>
      </dgm:t>
    </dgm:pt>
    <dgm:pt modelId="{07A10838-094D-4AB6-877D-875AF53CE85B}" type="pres">
      <dgm:prSet presAssocID="{D5D4E886-5E2E-4397-B5C1-923D52098138}" presName="linearFlow" presStyleCnt="0">
        <dgm:presLayoutVars>
          <dgm:dir/>
          <dgm:resizeHandles val="exact"/>
        </dgm:presLayoutVars>
      </dgm:prSet>
      <dgm:spPr/>
    </dgm:pt>
    <dgm:pt modelId="{1A997D54-8E16-4607-B08A-4EB62FF56175}" type="pres">
      <dgm:prSet presAssocID="{931857DD-84AC-4A05-B70B-CAE27478B51F}" presName="composite" presStyleCnt="0"/>
      <dgm:spPr/>
    </dgm:pt>
    <dgm:pt modelId="{F91E70EF-22FE-439D-8AD9-53247A1501AD}" type="pres">
      <dgm:prSet presAssocID="{931857DD-84AC-4A05-B70B-CAE27478B51F}" presName="imgShp" presStyleLbl="fgImgPlace1" presStyleIdx="0" presStyleCnt="3" custScaleX="127375" custScaleY="132202" custLinFactX="-4182" custLinFactNeighborX="-100000" custLinFactNeighborY="-258"/>
      <dgm:spPr>
        <a:blipFill rotWithShape="1">
          <a:blip xmlns:r="http://schemas.openxmlformats.org/officeDocument/2006/relationships" r:embed="rId1"/>
          <a:stretch>
            <a:fillRect/>
          </a:stretch>
        </a:blipFill>
      </dgm:spPr>
    </dgm:pt>
    <dgm:pt modelId="{27166225-E4AA-456F-8DA5-9BCD21D1204E}" type="pres">
      <dgm:prSet presAssocID="{931857DD-84AC-4A05-B70B-CAE27478B51F}" presName="txShp" presStyleLbl="node1" presStyleIdx="0" presStyleCnt="3" custScaleX="138403" custScaleY="131369" custLinFactNeighborX="5437" custLinFactNeighborY="-476">
        <dgm:presLayoutVars>
          <dgm:bulletEnabled val="1"/>
        </dgm:presLayoutVars>
      </dgm:prSet>
      <dgm:spPr/>
      <dgm:t>
        <a:bodyPr/>
        <a:lstStyle/>
        <a:p>
          <a:endParaRPr lang="en-US"/>
        </a:p>
      </dgm:t>
    </dgm:pt>
    <dgm:pt modelId="{F29B1229-C4DE-4698-9DBB-51C0B12EF628}" type="pres">
      <dgm:prSet presAssocID="{924FB754-828C-4C2C-923D-DBDD7CF828BF}" presName="spacing" presStyleCnt="0"/>
      <dgm:spPr/>
    </dgm:pt>
    <dgm:pt modelId="{CB398A70-E584-486E-996E-A06E905CD911}" type="pres">
      <dgm:prSet presAssocID="{19CA67A1-5FC9-4B8F-B19A-49706A69EE97}" presName="composite" presStyleCnt="0"/>
      <dgm:spPr/>
    </dgm:pt>
    <dgm:pt modelId="{E4632591-A362-4755-9695-77E4A7394769}" type="pres">
      <dgm:prSet presAssocID="{19CA67A1-5FC9-4B8F-B19A-49706A69EE97}" presName="imgShp" presStyleLbl="fgImgPlace1" presStyleIdx="1" presStyleCnt="3" custScaleX="146602" custScaleY="143080" custLinFactNeighborX="-75542" custLinFactNeighborY="-1736"/>
      <dgm:spPr>
        <a:blipFill rotWithShape="1">
          <a:blip xmlns:r="http://schemas.openxmlformats.org/officeDocument/2006/relationships" r:embed="rId2"/>
          <a:stretch>
            <a:fillRect/>
          </a:stretch>
        </a:blipFill>
      </dgm:spPr>
      <dgm:t>
        <a:bodyPr/>
        <a:lstStyle/>
        <a:p>
          <a:endParaRPr lang="en-US"/>
        </a:p>
      </dgm:t>
    </dgm:pt>
    <dgm:pt modelId="{1BAA04D3-45F3-47F1-A018-534B8BDDB082}" type="pres">
      <dgm:prSet presAssocID="{19CA67A1-5FC9-4B8F-B19A-49706A69EE97}" presName="txShp" presStyleLbl="node1" presStyleIdx="1" presStyleCnt="3" custScaleX="136607" custScaleY="171793" custLinFactNeighborX="6775" custLinFactNeighborY="-2579">
        <dgm:presLayoutVars>
          <dgm:bulletEnabled val="1"/>
        </dgm:presLayoutVars>
      </dgm:prSet>
      <dgm:spPr/>
      <dgm:t>
        <a:bodyPr/>
        <a:lstStyle/>
        <a:p>
          <a:endParaRPr lang="en-US"/>
        </a:p>
      </dgm:t>
    </dgm:pt>
    <dgm:pt modelId="{63ECD86E-665E-4647-BA57-73D1A4358D02}" type="pres">
      <dgm:prSet presAssocID="{5179E023-A0AB-4805-ACDC-6EF45D6F1F0A}" presName="spacing" presStyleCnt="0"/>
      <dgm:spPr/>
    </dgm:pt>
    <dgm:pt modelId="{BD583125-7DE8-4A28-857B-BC1453F163CC}" type="pres">
      <dgm:prSet presAssocID="{C7CA27D0-DF59-48EB-BA89-75B692AFB1E3}" presName="composite" presStyleCnt="0"/>
      <dgm:spPr/>
    </dgm:pt>
    <dgm:pt modelId="{162DEEDE-1D84-45C0-A2A5-8AB847B0CCC5}" type="pres">
      <dgm:prSet presAssocID="{C7CA27D0-DF59-48EB-BA89-75B692AFB1E3}" presName="imgShp" presStyleLbl="fgImgPlace1" presStyleIdx="2" presStyleCnt="3" custScaleX="138255" custScaleY="131708" custLinFactX="-14057" custLinFactNeighborX="-100000" custLinFactNeighborY="-15569"/>
      <dgm:spPr>
        <a:blipFill rotWithShape="1">
          <a:blip xmlns:r="http://schemas.openxmlformats.org/officeDocument/2006/relationships" r:embed="rId3"/>
          <a:stretch>
            <a:fillRect/>
          </a:stretch>
        </a:blipFill>
      </dgm:spPr>
    </dgm:pt>
    <dgm:pt modelId="{677751AE-4748-4B55-B21B-04A59037742D}" type="pres">
      <dgm:prSet presAssocID="{C7CA27D0-DF59-48EB-BA89-75B692AFB1E3}" presName="txShp" presStyleLbl="node1" presStyleIdx="2" presStyleCnt="3" custScaleX="136156" custScaleY="128452" custLinFactNeighborX="1426" custLinFactNeighborY="-8143">
        <dgm:presLayoutVars>
          <dgm:bulletEnabled val="1"/>
        </dgm:presLayoutVars>
      </dgm:prSet>
      <dgm:spPr/>
      <dgm:t>
        <a:bodyPr/>
        <a:lstStyle/>
        <a:p>
          <a:endParaRPr lang="en-US"/>
        </a:p>
      </dgm:t>
    </dgm:pt>
  </dgm:ptLst>
  <dgm:cxnLst>
    <dgm:cxn modelId="{98536A43-043D-4874-86BC-44C66B5787CB}" type="presOf" srcId="{931857DD-84AC-4A05-B70B-CAE27478B51F}" destId="{27166225-E4AA-456F-8DA5-9BCD21D1204E}" srcOrd="0" destOrd="0" presId="urn:microsoft.com/office/officeart/2005/8/layout/vList3"/>
    <dgm:cxn modelId="{66E05BC7-E304-46AF-9B83-8C1C9A77FA70}" srcId="{D5D4E886-5E2E-4397-B5C1-923D52098138}" destId="{C7CA27D0-DF59-48EB-BA89-75B692AFB1E3}" srcOrd="2" destOrd="0" parTransId="{DA7CB136-0566-4AE8-B8C4-1BC59D0637A4}" sibTransId="{46E998BB-D6C5-41B7-89AB-10067A14F123}"/>
    <dgm:cxn modelId="{4065616C-08A5-49DC-9A69-5B821B84DA36}" type="presOf" srcId="{C7CA27D0-DF59-48EB-BA89-75B692AFB1E3}" destId="{677751AE-4748-4B55-B21B-04A59037742D}" srcOrd="0" destOrd="0" presId="urn:microsoft.com/office/officeart/2005/8/layout/vList3"/>
    <dgm:cxn modelId="{3FD2EC48-C569-4FAF-A1DC-2436A5860D7A}" type="presOf" srcId="{D5D4E886-5E2E-4397-B5C1-923D52098138}" destId="{07A10838-094D-4AB6-877D-875AF53CE85B}" srcOrd="0" destOrd="0" presId="urn:microsoft.com/office/officeart/2005/8/layout/vList3"/>
    <dgm:cxn modelId="{167F4EC2-3222-44C3-B74C-551CB679B557}" type="presOf" srcId="{19CA67A1-5FC9-4B8F-B19A-49706A69EE97}" destId="{1BAA04D3-45F3-47F1-A018-534B8BDDB082}" srcOrd="0" destOrd="0" presId="urn:microsoft.com/office/officeart/2005/8/layout/vList3"/>
    <dgm:cxn modelId="{83B106FF-A875-496B-B4BB-E97DB748ECB6}" srcId="{D5D4E886-5E2E-4397-B5C1-923D52098138}" destId="{19CA67A1-5FC9-4B8F-B19A-49706A69EE97}" srcOrd="1" destOrd="0" parTransId="{94A037D8-9547-43D8-9103-0167B7C58B3E}" sibTransId="{5179E023-A0AB-4805-ACDC-6EF45D6F1F0A}"/>
    <dgm:cxn modelId="{FB1705CB-7769-4CAB-A59E-3E220AF6DAC1}" srcId="{D5D4E886-5E2E-4397-B5C1-923D52098138}" destId="{931857DD-84AC-4A05-B70B-CAE27478B51F}" srcOrd="0" destOrd="0" parTransId="{29BDB32D-14F7-4CD0-B385-9C2272C00471}" sibTransId="{924FB754-828C-4C2C-923D-DBDD7CF828BF}"/>
    <dgm:cxn modelId="{B39479F1-E151-41F1-9513-8A611737FB36}" type="presParOf" srcId="{07A10838-094D-4AB6-877D-875AF53CE85B}" destId="{1A997D54-8E16-4607-B08A-4EB62FF56175}" srcOrd="0" destOrd="0" presId="urn:microsoft.com/office/officeart/2005/8/layout/vList3"/>
    <dgm:cxn modelId="{D2A0F450-D6E4-473E-A569-0B12F6FDE5A8}" type="presParOf" srcId="{1A997D54-8E16-4607-B08A-4EB62FF56175}" destId="{F91E70EF-22FE-439D-8AD9-53247A1501AD}" srcOrd="0" destOrd="0" presId="urn:microsoft.com/office/officeart/2005/8/layout/vList3"/>
    <dgm:cxn modelId="{81E81961-D3B3-43F7-B739-4FB72B54AB13}" type="presParOf" srcId="{1A997D54-8E16-4607-B08A-4EB62FF56175}" destId="{27166225-E4AA-456F-8DA5-9BCD21D1204E}" srcOrd="1" destOrd="0" presId="urn:microsoft.com/office/officeart/2005/8/layout/vList3"/>
    <dgm:cxn modelId="{65EC3EB4-013B-43C1-93FB-47906130C631}" type="presParOf" srcId="{07A10838-094D-4AB6-877D-875AF53CE85B}" destId="{F29B1229-C4DE-4698-9DBB-51C0B12EF628}" srcOrd="1" destOrd="0" presId="urn:microsoft.com/office/officeart/2005/8/layout/vList3"/>
    <dgm:cxn modelId="{612F00EC-3C9F-4A72-B0A9-313491FB0A6F}" type="presParOf" srcId="{07A10838-094D-4AB6-877D-875AF53CE85B}" destId="{CB398A70-E584-486E-996E-A06E905CD911}" srcOrd="2" destOrd="0" presId="urn:microsoft.com/office/officeart/2005/8/layout/vList3"/>
    <dgm:cxn modelId="{DC149544-039F-490E-A4E4-23301792A06F}" type="presParOf" srcId="{CB398A70-E584-486E-996E-A06E905CD911}" destId="{E4632591-A362-4755-9695-77E4A7394769}" srcOrd="0" destOrd="0" presId="urn:microsoft.com/office/officeart/2005/8/layout/vList3"/>
    <dgm:cxn modelId="{B3887001-937C-4ACD-BFFB-F7C15EE581A0}" type="presParOf" srcId="{CB398A70-E584-486E-996E-A06E905CD911}" destId="{1BAA04D3-45F3-47F1-A018-534B8BDDB082}" srcOrd="1" destOrd="0" presId="urn:microsoft.com/office/officeart/2005/8/layout/vList3"/>
    <dgm:cxn modelId="{1774CD84-6DE8-4D93-BE9C-ECBB15BA5CD6}" type="presParOf" srcId="{07A10838-094D-4AB6-877D-875AF53CE85B}" destId="{63ECD86E-665E-4647-BA57-73D1A4358D02}" srcOrd="3" destOrd="0" presId="urn:microsoft.com/office/officeart/2005/8/layout/vList3"/>
    <dgm:cxn modelId="{8E87B53B-09A2-423B-9E98-7D8654EF9E95}" type="presParOf" srcId="{07A10838-094D-4AB6-877D-875AF53CE85B}" destId="{BD583125-7DE8-4A28-857B-BC1453F163CC}" srcOrd="4" destOrd="0" presId="urn:microsoft.com/office/officeart/2005/8/layout/vList3"/>
    <dgm:cxn modelId="{3B1D0441-6E44-42C4-AC93-A95D87342E5D}" type="presParOf" srcId="{BD583125-7DE8-4A28-857B-BC1453F163CC}" destId="{162DEEDE-1D84-45C0-A2A5-8AB847B0CCC5}" srcOrd="0" destOrd="0" presId="urn:microsoft.com/office/officeart/2005/8/layout/vList3"/>
    <dgm:cxn modelId="{B1F8CDE6-DAC1-40C5-AD3B-940EE78C4DFC}" type="presParOf" srcId="{BD583125-7DE8-4A28-857B-BC1453F163CC}" destId="{677751AE-4748-4B55-B21B-04A59037742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21F72-1AB7-46C9-A050-ACA18A135508}">
      <dsp:nvSpPr>
        <dsp:cNvPr id="0" name=""/>
        <dsp:cNvSpPr/>
      </dsp:nvSpPr>
      <dsp:spPr>
        <a:xfrm>
          <a:off x="-4639091" y="-799969"/>
          <a:ext cx="5527207" cy="5527207"/>
        </a:xfrm>
        <a:prstGeom prst="blockArc">
          <a:avLst>
            <a:gd name="adj1" fmla="val 18900000"/>
            <a:gd name="adj2" fmla="val 2700000"/>
            <a:gd name="adj3" fmla="val 39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A5C79-121D-44EA-B15B-302540AE4D17}">
      <dsp:nvSpPr>
        <dsp:cNvPr id="0" name=""/>
        <dsp:cNvSpPr/>
      </dsp:nvSpPr>
      <dsp:spPr>
        <a:xfrm>
          <a:off x="287928" y="186589"/>
          <a:ext cx="9185513" cy="3730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Modification of carcass composition</a:t>
          </a:r>
          <a:endParaRPr lang="en-US" sz="2400" b="1" kern="1200" dirty="0">
            <a:solidFill>
              <a:schemeClr val="tx1"/>
            </a:solidFill>
          </a:endParaRPr>
        </a:p>
      </dsp:txBody>
      <dsp:txXfrm>
        <a:off x="287928" y="186589"/>
        <a:ext cx="9185513" cy="373014"/>
      </dsp:txXfrm>
    </dsp:sp>
    <dsp:sp modelId="{554DB16C-75D5-4D1A-8878-A9F224F47205}">
      <dsp:nvSpPr>
        <dsp:cNvPr id="0" name=""/>
        <dsp:cNvSpPr/>
      </dsp:nvSpPr>
      <dsp:spPr>
        <a:xfrm>
          <a:off x="54794" y="139962"/>
          <a:ext cx="466267" cy="46626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6AC02F-6A13-4361-A32E-66747A97962B}">
      <dsp:nvSpPr>
        <dsp:cNvPr id="0" name=""/>
        <dsp:cNvSpPr/>
      </dsp:nvSpPr>
      <dsp:spPr>
        <a:xfrm>
          <a:off x="625726" y="746438"/>
          <a:ext cx="8847715" cy="37301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Manipulation of meat raw materials</a:t>
          </a:r>
          <a:endParaRPr lang="en-US" sz="2400" b="1" kern="1200" dirty="0">
            <a:solidFill>
              <a:schemeClr val="tx1"/>
            </a:solidFill>
          </a:endParaRPr>
        </a:p>
      </dsp:txBody>
      <dsp:txXfrm>
        <a:off x="625726" y="746438"/>
        <a:ext cx="8847715" cy="373014"/>
      </dsp:txXfrm>
    </dsp:sp>
    <dsp:sp modelId="{B50AB4C9-7A9E-4B10-B444-42701C50BD52}">
      <dsp:nvSpPr>
        <dsp:cNvPr id="0" name=""/>
        <dsp:cNvSpPr/>
      </dsp:nvSpPr>
      <dsp:spPr>
        <a:xfrm>
          <a:off x="392592" y="699812"/>
          <a:ext cx="466267" cy="4662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3C8CFF-2F58-4482-8609-87F7A74FDA23}">
      <dsp:nvSpPr>
        <dsp:cNvPr id="0" name=""/>
        <dsp:cNvSpPr/>
      </dsp:nvSpPr>
      <dsp:spPr>
        <a:xfrm>
          <a:off x="810838" y="1305878"/>
          <a:ext cx="8662604" cy="3730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Reduction of fat content and modification of the fatty acid profile</a:t>
          </a:r>
        </a:p>
      </dsp:txBody>
      <dsp:txXfrm>
        <a:off x="810838" y="1305878"/>
        <a:ext cx="8662604" cy="373014"/>
      </dsp:txXfrm>
    </dsp:sp>
    <dsp:sp modelId="{06EA7753-9541-4048-B564-F3A6D7200109}">
      <dsp:nvSpPr>
        <dsp:cNvPr id="0" name=""/>
        <dsp:cNvSpPr/>
      </dsp:nvSpPr>
      <dsp:spPr>
        <a:xfrm>
          <a:off x="577704" y="1259251"/>
          <a:ext cx="466267" cy="466267"/>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022B9-C978-4893-90A8-68131D35AFFA}">
      <dsp:nvSpPr>
        <dsp:cNvPr id="0" name=""/>
        <dsp:cNvSpPr/>
      </dsp:nvSpPr>
      <dsp:spPr>
        <a:xfrm>
          <a:off x="869942" y="1865727"/>
          <a:ext cx="8603499" cy="37301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Reduction of cholesterol</a:t>
          </a:r>
        </a:p>
      </dsp:txBody>
      <dsp:txXfrm>
        <a:off x="869942" y="1865727"/>
        <a:ext cx="8603499" cy="373014"/>
      </dsp:txXfrm>
    </dsp:sp>
    <dsp:sp modelId="{09530C6D-6BA9-4264-9B14-88949E77A441}">
      <dsp:nvSpPr>
        <dsp:cNvPr id="0" name=""/>
        <dsp:cNvSpPr/>
      </dsp:nvSpPr>
      <dsp:spPr>
        <a:xfrm>
          <a:off x="636808" y="1819101"/>
          <a:ext cx="466267" cy="46626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4558C-F7FD-429F-A14F-A78422E0ABFC}">
      <dsp:nvSpPr>
        <dsp:cNvPr id="0" name=""/>
        <dsp:cNvSpPr/>
      </dsp:nvSpPr>
      <dsp:spPr>
        <a:xfrm>
          <a:off x="810838" y="2425577"/>
          <a:ext cx="8662604" cy="3730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i="0" kern="1200" dirty="0" smtClean="0">
              <a:solidFill>
                <a:schemeClr val="tx1"/>
              </a:solidFill>
            </a:rPr>
            <a:t>Reduction of calories</a:t>
          </a:r>
        </a:p>
      </dsp:txBody>
      <dsp:txXfrm>
        <a:off x="810838" y="2425577"/>
        <a:ext cx="8662604" cy="373014"/>
      </dsp:txXfrm>
    </dsp:sp>
    <dsp:sp modelId="{596EEE74-F4B5-474F-B50A-C0C86E1018E1}">
      <dsp:nvSpPr>
        <dsp:cNvPr id="0" name=""/>
        <dsp:cNvSpPr/>
      </dsp:nvSpPr>
      <dsp:spPr>
        <a:xfrm>
          <a:off x="577704" y="2378950"/>
          <a:ext cx="466267" cy="46626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9EAF28-17BB-4272-922D-EEC5A64C4A6A}">
      <dsp:nvSpPr>
        <dsp:cNvPr id="0" name=""/>
        <dsp:cNvSpPr/>
      </dsp:nvSpPr>
      <dsp:spPr>
        <a:xfrm>
          <a:off x="680521" y="2980309"/>
          <a:ext cx="8847715" cy="3730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Reduction of sodium content</a:t>
          </a:r>
        </a:p>
      </dsp:txBody>
      <dsp:txXfrm>
        <a:off x="680521" y="2980309"/>
        <a:ext cx="8847715" cy="373014"/>
      </dsp:txXfrm>
    </dsp:sp>
    <dsp:sp modelId="{C98C710B-E1A4-4855-8AD3-4E98E13AF631}">
      <dsp:nvSpPr>
        <dsp:cNvPr id="0" name=""/>
        <dsp:cNvSpPr/>
      </dsp:nvSpPr>
      <dsp:spPr>
        <a:xfrm>
          <a:off x="392592" y="2938390"/>
          <a:ext cx="466267" cy="466267"/>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9B5715-236E-4BA9-8DD7-B5CBA9830192}">
      <dsp:nvSpPr>
        <dsp:cNvPr id="0" name=""/>
        <dsp:cNvSpPr/>
      </dsp:nvSpPr>
      <dsp:spPr>
        <a:xfrm>
          <a:off x="342723" y="3555788"/>
          <a:ext cx="9185513" cy="373014"/>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0" tIns="60960" rIns="60960" bIns="6096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C00000"/>
              </a:solidFill>
            </a:rPr>
            <a:t>Incorporation of health beneficial or functional ingredients</a:t>
          </a:r>
          <a:endParaRPr lang="en-GB" sz="2400" b="1" kern="1200" dirty="0" smtClean="0">
            <a:solidFill>
              <a:srgbClr val="C00000"/>
            </a:solidFill>
          </a:endParaRPr>
        </a:p>
      </dsp:txBody>
      <dsp:txXfrm>
        <a:off x="342723" y="3555788"/>
        <a:ext cx="9185513" cy="373014"/>
      </dsp:txXfrm>
    </dsp:sp>
    <dsp:sp modelId="{791703D9-1B5B-4591-AC28-E9B4B224B6B1}">
      <dsp:nvSpPr>
        <dsp:cNvPr id="0" name=""/>
        <dsp:cNvSpPr/>
      </dsp:nvSpPr>
      <dsp:spPr>
        <a:xfrm>
          <a:off x="54794" y="3498239"/>
          <a:ext cx="466267" cy="46626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66225-E4AA-456F-8DA5-9BCD21D1204E}">
      <dsp:nvSpPr>
        <dsp:cNvPr id="0" name=""/>
        <dsp:cNvSpPr/>
      </dsp:nvSpPr>
      <dsp:spPr>
        <a:xfrm rot="10800000">
          <a:off x="858443" y="2291"/>
          <a:ext cx="10400612" cy="1357410"/>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5648" tIns="76200" rIns="142240" bIns="76200" numCol="1" spcCol="1270" anchor="ctr" anchorCtr="0">
          <a:noAutofit/>
        </a:bodyPr>
        <a:lstStyle/>
        <a:p>
          <a:pPr lvl="0" algn="ctr" defTabSz="889000">
            <a:lnSpc>
              <a:spcPct val="90000"/>
            </a:lnSpc>
            <a:spcBef>
              <a:spcPct val="0"/>
            </a:spcBef>
            <a:spcAft>
              <a:spcPct val="35000"/>
            </a:spcAft>
          </a:pPr>
          <a:r>
            <a:rPr lang="en-GB" sz="2000" b="1" kern="1200" dirty="0" smtClean="0"/>
            <a:t>Pumpkin </a:t>
          </a:r>
          <a:r>
            <a:rPr lang="en-GB" sz="2000" b="1" i="1" kern="1200" dirty="0" smtClean="0"/>
            <a:t>(Cucurbita maxima</a:t>
          </a:r>
          <a:r>
            <a:rPr lang="en-GB" sz="2000" b="1" kern="1200" dirty="0" smtClean="0"/>
            <a:t>) </a:t>
          </a:r>
        </a:p>
        <a:p>
          <a:pPr lvl="0" algn="ctr" defTabSz="889000">
            <a:lnSpc>
              <a:spcPct val="90000"/>
            </a:lnSpc>
            <a:spcBef>
              <a:spcPct val="0"/>
            </a:spcBef>
            <a:spcAft>
              <a:spcPct val="35000"/>
            </a:spcAft>
          </a:pPr>
          <a:r>
            <a:rPr lang="en-GB" sz="2000" b="0" kern="1200" dirty="0" smtClean="0">
              <a:solidFill>
                <a:schemeClr val="accent1">
                  <a:lumMod val="75000"/>
                </a:schemeClr>
              </a:solidFill>
            </a:rPr>
            <a:t>A good source of carotenoids, minerals, dietary fiber and ascorbic acid when it ripes, also have several health benefits. Fruit's pulp has sedative, emollient, and cooling properties </a:t>
          </a:r>
          <a:r>
            <a:rPr lang="en-GB" sz="2000" b="0" kern="1200" dirty="0" smtClean="0">
              <a:solidFill>
                <a:srgbClr val="FF0000"/>
              </a:solidFill>
            </a:rPr>
            <a:t>(Crude fiber 2.85%)</a:t>
          </a:r>
          <a:endParaRPr lang="en-GB" sz="2000" b="0" kern="1200" dirty="0">
            <a:solidFill>
              <a:srgbClr val="FF0000"/>
            </a:solidFill>
          </a:endParaRPr>
        </a:p>
      </dsp:txBody>
      <dsp:txXfrm rot="10800000">
        <a:off x="1197795" y="2291"/>
        <a:ext cx="10061260" cy="1357410"/>
      </dsp:txXfrm>
    </dsp:sp>
    <dsp:sp modelId="{F91E70EF-22FE-439D-8AD9-53247A1501AD}">
      <dsp:nvSpPr>
        <dsp:cNvPr id="0" name=""/>
        <dsp:cNvSpPr/>
      </dsp:nvSpPr>
      <dsp:spPr>
        <a:xfrm>
          <a:off x="158244" y="240"/>
          <a:ext cx="1316141" cy="1366018"/>
        </a:xfrm>
        <a:prstGeom prst="ellipse">
          <a:avLst/>
        </a:prstGeom>
        <a:blipFill rotWithShape="1">
          <a:blip xmlns:r="http://schemas.openxmlformats.org/officeDocument/2006/relationships" r:embed="rId1"/>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BAA04D3-45F3-47F1-A018-534B8BDDB082}">
      <dsp:nvSpPr>
        <dsp:cNvPr id="0" name=""/>
        <dsp:cNvSpPr/>
      </dsp:nvSpPr>
      <dsp:spPr>
        <a:xfrm rot="10800000">
          <a:off x="1026472" y="1650718"/>
          <a:ext cx="10265648" cy="1775104"/>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5648" tIns="76200" rIns="142240" bIns="76200" numCol="1" spcCol="1270" anchor="ctr" anchorCtr="0">
          <a:noAutofit/>
        </a:bodyPr>
        <a:lstStyle/>
        <a:p>
          <a:pPr lvl="0" algn="ctr" defTabSz="889000">
            <a:lnSpc>
              <a:spcPct val="90000"/>
            </a:lnSpc>
            <a:spcBef>
              <a:spcPct val="0"/>
            </a:spcBef>
            <a:spcAft>
              <a:spcPct val="35000"/>
            </a:spcAft>
          </a:pPr>
          <a:r>
            <a:rPr lang="en-GB" sz="2000" b="1" kern="1200" dirty="0" smtClean="0"/>
            <a:t>Carrot (</a:t>
          </a:r>
          <a:r>
            <a:rPr lang="en-GB" sz="2000" b="1" i="1" kern="1200" dirty="0" err="1" smtClean="0"/>
            <a:t>Daucus</a:t>
          </a:r>
          <a:r>
            <a:rPr lang="en-GB" sz="2000" b="1" i="1" kern="1200" dirty="0" smtClean="0"/>
            <a:t> carota</a:t>
          </a:r>
          <a:r>
            <a:rPr lang="en-GB" sz="2000" b="1" kern="1200" dirty="0" smtClean="0"/>
            <a:t>)</a:t>
          </a:r>
        </a:p>
        <a:p>
          <a:pPr lvl="0" algn="ctr" defTabSz="889000">
            <a:lnSpc>
              <a:spcPct val="90000"/>
            </a:lnSpc>
            <a:spcBef>
              <a:spcPct val="0"/>
            </a:spcBef>
            <a:spcAft>
              <a:spcPct val="35000"/>
            </a:spcAft>
          </a:pPr>
          <a:r>
            <a:rPr lang="en-GB" sz="2000" b="0" kern="1200" dirty="0" smtClean="0">
              <a:solidFill>
                <a:schemeClr val="accent1">
                  <a:lumMod val="75000"/>
                </a:schemeClr>
              </a:solidFill>
            </a:rPr>
            <a:t>Contains high amounts of alpha and beta carotene, ascorbic acid other phytochemical including phenolic compounds and organic acids </a:t>
          </a:r>
          <a:r>
            <a:rPr lang="en-GB" sz="2000" b="0" kern="1200" dirty="0" smtClean="0">
              <a:solidFill>
                <a:srgbClr val="FF0000"/>
              </a:solidFill>
            </a:rPr>
            <a:t>(Crude fiber- 1.2%) </a:t>
          </a:r>
          <a:endParaRPr lang="en-US" sz="2000" b="0" kern="1200" dirty="0">
            <a:solidFill>
              <a:srgbClr val="FF0000"/>
            </a:solidFill>
          </a:endParaRPr>
        </a:p>
      </dsp:txBody>
      <dsp:txXfrm rot="10800000">
        <a:off x="1470248" y="1650718"/>
        <a:ext cx="9821872" cy="1775104"/>
      </dsp:txXfrm>
    </dsp:sp>
    <dsp:sp modelId="{E4632591-A362-4755-9695-77E4A7394769}">
      <dsp:nvSpPr>
        <dsp:cNvPr id="0" name=""/>
        <dsp:cNvSpPr/>
      </dsp:nvSpPr>
      <dsp:spPr>
        <a:xfrm>
          <a:off x="354841" y="1807772"/>
          <a:ext cx="1514810" cy="1478418"/>
        </a:xfrm>
        <a:prstGeom prst="ellipse">
          <a:avLst/>
        </a:prstGeom>
        <a:blipFill rotWithShape="1">
          <a:blip xmlns:r="http://schemas.openxmlformats.org/officeDocument/2006/relationships" r:embed="rId2"/>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77751AE-4748-4B55-B21B-04A59037742D}">
      <dsp:nvSpPr>
        <dsp:cNvPr id="0" name=""/>
        <dsp:cNvSpPr/>
      </dsp:nvSpPr>
      <dsp:spPr>
        <a:xfrm rot="10800000">
          <a:off x="641455" y="3693595"/>
          <a:ext cx="10231756" cy="1327270"/>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5648" tIns="76200" rIns="142240" bIns="76200" numCol="1" spcCol="1270" anchor="ctr" anchorCtr="0">
          <a:noAutofit/>
        </a:bodyPr>
        <a:lstStyle/>
        <a:p>
          <a:pPr lvl="0" algn="ctr" defTabSz="889000">
            <a:lnSpc>
              <a:spcPct val="90000"/>
            </a:lnSpc>
            <a:spcBef>
              <a:spcPct val="0"/>
            </a:spcBef>
            <a:spcAft>
              <a:spcPct val="35000"/>
            </a:spcAft>
          </a:pPr>
          <a:r>
            <a:rPr lang="en-US" sz="2000" b="1" i="1" kern="1200" dirty="0" smtClean="0"/>
            <a:t>Moringa </a:t>
          </a:r>
          <a:r>
            <a:rPr lang="en-US" sz="2000" b="1" i="1" kern="1200" dirty="0" err="1" smtClean="0"/>
            <a:t>oleifera</a:t>
          </a:r>
          <a:r>
            <a:rPr lang="en-US" sz="2000" b="1" i="1" kern="1200" dirty="0" smtClean="0"/>
            <a:t> </a:t>
          </a:r>
          <a:r>
            <a:rPr lang="en-US" sz="2000" b="1" kern="1200" dirty="0" smtClean="0"/>
            <a:t>(</a:t>
          </a:r>
          <a:r>
            <a:rPr lang="en-US" sz="2000" b="1" kern="1200" dirty="0" err="1" smtClean="0"/>
            <a:t>Murunga</a:t>
          </a:r>
          <a:r>
            <a:rPr lang="en-US" sz="2000" b="1" kern="1200" dirty="0" smtClean="0"/>
            <a:t>/</a:t>
          </a:r>
          <a:r>
            <a:rPr lang="en-US" sz="2000" b="1" kern="1200" dirty="0" err="1" smtClean="0"/>
            <a:t>Drumstic</a:t>
          </a:r>
          <a:r>
            <a:rPr lang="en-US" sz="2000" b="1" kern="1200" dirty="0" smtClean="0"/>
            <a:t>) leaves</a:t>
          </a:r>
        </a:p>
        <a:p>
          <a:pPr lvl="0" algn="ctr" defTabSz="889000">
            <a:lnSpc>
              <a:spcPct val="90000"/>
            </a:lnSpc>
            <a:spcBef>
              <a:spcPct val="0"/>
            </a:spcBef>
            <a:spcAft>
              <a:spcPct val="35000"/>
            </a:spcAft>
          </a:pPr>
          <a:r>
            <a:rPr lang="en-US" sz="2000" kern="1200" dirty="0" smtClean="0"/>
            <a:t> </a:t>
          </a:r>
          <a:r>
            <a:rPr lang="en-US" sz="2000" b="0" kern="1200" dirty="0" smtClean="0">
              <a:solidFill>
                <a:schemeClr val="accent1">
                  <a:lumMod val="75000"/>
                </a:schemeClr>
              </a:solidFill>
            </a:rPr>
            <a:t>Strong antioxidant and antibacterial activity, high amount of ascorbic acid, estrogenic substances, beta sitosterol, iron, calcium, phosphorus, copper, vitamin A, C, E), riboflavin, nicotinic acid, pyridoxine, beta carotene, protein, and amino acids </a:t>
          </a:r>
          <a:r>
            <a:rPr lang="en-US" sz="2000" b="0" kern="1200" dirty="0" smtClean="0">
              <a:solidFill>
                <a:srgbClr val="FF0000"/>
              </a:solidFill>
            </a:rPr>
            <a:t>(Crude fiber-11.23%)</a:t>
          </a:r>
          <a:endParaRPr lang="en-US" sz="2000" b="0" kern="1200" dirty="0" smtClean="0">
            <a:solidFill>
              <a:schemeClr val="accent1">
                <a:lumMod val="75000"/>
              </a:schemeClr>
            </a:solidFill>
          </a:endParaRPr>
        </a:p>
      </dsp:txBody>
      <dsp:txXfrm rot="10800000">
        <a:off x="973272" y="3693595"/>
        <a:ext cx="9899939" cy="1327270"/>
      </dsp:txXfrm>
    </dsp:sp>
    <dsp:sp modelId="{162DEEDE-1D84-45C0-A2A5-8AB847B0CCC5}">
      <dsp:nvSpPr>
        <dsp:cNvPr id="0" name=""/>
        <dsp:cNvSpPr/>
      </dsp:nvSpPr>
      <dsp:spPr>
        <a:xfrm>
          <a:off x="0" y="3600041"/>
          <a:ext cx="1428562" cy="1360913"/>
        </a:xfrm>
        <a:prstGeom prst="ellipse">
          <a:avLst/>
        </a:prstGeom>
        <a:blipFill rotWithShape="1">
          <a:blip xmlns:r="http://schemas.openxmlformats.org/officeDocument/2006/relationships" r:embed="rId3"/>
          <a:stretch>
            <a:fillRect/>
          </a:stretch>
        </a:blip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99955-9A95-436C-99C3-9249808B2C94}"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A908A-40DA-4385-96CA-0E233AB8F071}" type="slidenum">
              <a:rPr lang="en-US" smtClean="0"/>
              <a:t>‹#›</a:t>
            </a:fld>
            <a:endParaRPr lang="en-US"/>
          </a:p>
        </p:txBody>
      </p:sp>
    </p:spTree>
    <p:extLst>
      <p:ext uri="{BB962C8B-B14F-4D97-AF65-F5344CB8AC3E}">
        <p14:creationId xmlns:p14="http://schemas.microsoft.com/office/powerpoint/2010/main" val="344473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969-4646-0311-37D1-2E355C591717}"/>
              </a:ext>
            </a:extLst>
          </p:cNvPr>
          <p:cNvSpPr>
            <a:spLocks noGrp="1"/>
          </p:cNvSpPr>
          <p:nvPr>
            <p:ph type="ctrTitle" hasCustomPrompt="1"/>
          </p:nvPr>
        </p:nvSpPr>
        <p:spPr>
          <a:xfrm>
            <a:off x="1524000" y="1122363"/>
            <a:ext cx="9144000" cy="2387600"/>
          </a:xfrm>
        </p:spPr>
        <p:txBody>
          <a:bodyPr anchor="b"/>
          <a:lstStyle>
            <a:lvl1pPr algn="ctr">
              <a:defRPr sz="6000" b="1"/>
            </a:lvl1pPr>
          </a:lstStyle>
          <a:p>
            <a:r>
              <a:rPr lang="en-US" dirty="0"/>
              <a:t>Research Topic</a:t>
            </a:r>
          </a:p>
        </p:txBody>
      </p:sp>
      <p:sp>
        <p:nvSpPr>
          <p:cNvPr id="3" name="Subtitle 2">
            <a:extLst>
              <a:ext uri="{FF2B5EF4-FFF2-40B4-BE49-F238E27FC236}">
                <a16:creationId xmlns:a16="http://schemas.microsoft.com/office/drawing/2014/main" id="{25EAE0CF-F39E-AF3A-21D1-E58FEE7FAB09}"/>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4" name="Date Placeholder 3">
            <a:extLst>
              <a:ext uri="{FF2B5EF4-FFF2-40B4-BE49-F238E27FC236}">
                <a16:creationId xmlns:a16="http://schemas.microsoft.com/office/drawing/2014/main" id="{717085C5-110D-2BCE-5729-CEE44BA3C7A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89B83A7-1EC4-307E-554D-281220A7C7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C7F6B-80C0-4DD9-5B3D-5C7D6043D162}"/>
              </a:ext>
            </a:extLst>
          </p:cNvPr>
          <p:cNvSpPr>
            <a:spLocks noGrp="1"/>
          </p:cNvSpPr>
          <p:nvPr>
            <p:ph type="sldNum" sz="quarter" idx="12"/>
          </p:nvPr>
        </p:nvSpPr>
        <p:spPr>
          <a:xfrm>
            <a:off x="9296400" y="6492875"/>
            <a:ext cx="2743200" cy="365125"/>
          </a:xfrm>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27493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4EA05-7E01-5383-DBE0-8DD3BF085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3BAA55-5A9B-2056-A6C3-32F821CF0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926F8-0703-66E5-E71D-E1FC8C87EAF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1BC5C9-8250-99C9-BCE1-B4AF3FB19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16E12C-4B65-E3AF-1721-C890FA4F211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3772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2F473C-73E3-01D0-7AFC-C38C4A48C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96384-DC25-594D-6B35-E3A83B321D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F9C-5D81-9610-48C8-C313116EF8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F5CB411-649C-341A-0F9E-AB2FBAEF79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8CB216-4EC5-B91B-1928-253A567EAC28}"/>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76043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Content</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Wingdings" panose="05000000000000000000" pitchFamily="2" charset="2"/>
              <a:buChar char="Ø"/>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23635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71F7-8430-D4D9-C410-605B860FD39C}"/>
              </a:ext>
            </a:extLst>
          </p:cNvPr>
          <p:cNvSpPr>
            <a:spLocks noGrp="1"/>
          </p:cNvSpPr>
          <p:nvPr>
            <p:ph type="title" hasCustomPrompt="1"/>
          </p:nvPr>
        </p:nvSpPr>
        <p:spPr/>
        <p:txBody>
          <a:bodyPr>
            <a:normAutofit/>
          </a:bodyPr>
          <a:lstStyle>
            <a:lvl1pPr>
              <a:defRPr sz="4400" b="1">
                <a:latin typeface="+mj-lt"/>
              </a:defRPr>
            </a:lvl1pPr>
          </a:lstStyle>
          <a:p>
            <a:r>
              <a:rPr lang="en-US" dirty="0"/>
              <a:t>Topic Here……</a:t>
            </a:r>
          </a:p>
        </p:txBody>
      </p:sp>
      <p:sp>
        <p:nvSpPr>
          <p:cNvPr id="3" name="Content Placeholder 2">
            <a:extLst>
              <a:ext uri="{FF2B5EF4-FFF2-40B4-BE49-F238E27FC236}">
                <a16:creationId xmlns:a16="http://schemas.microsoft.com/office/drawing/2014/main" id="{1733130F-EE6E-3BB1-E1C6-D238555799FC}"/>
              </a:ext>
            </a:extLst>
          </p:cNvPr>
          <p:cNvSpPr>
            <a:spLocks noGrp="1"/>
          </p:cNvSpPr>
          <p:nvPr>
            <p:ph idx="1" hasCustomPrompt="1"/>
          </p:nvPr>
        </p:nvSpPr>
        <p:spPr/>
        <p:txBody>
          <a:bodyPr/>
          <a:lstStyle>
            <a:lvl1pPr marL="457200" indent="-457200">
              <a:buFont typeface="Arial" panose="020B0604020202020204" pitchFamily="34" charset="0"/>
              <a:buChar char="•"/>
              <a:defRPr/>
            </a:lvl1pPr>
          </a:lstStyle>
          <a:p>
            <a:pPr lvl="0"/>
            <a:r>
              <a:rPr lang="en-US" dirty="0"/>
              <a:t>……</a:t>
            </a:r>
          </a:p>
          <a:p>
            <a:pPr lvl="0"/>
            <a:r>
              <a:rPr lang="en-US" dirty="0"/>
              <a:t>……</a:t>
            </a:r>
          </a:p>
          <a:p>
            <a:pPr lvl="0"/>
            <a:r>
              <a:rPr lang="en-US" dirty="0"/>
              <a:t>……</a:t>
            </a:r>
          </a:p>
          <a:p>
            <a:pPr lvl="0"/>
            <a:r>
              <a:rPr lang="en-US" dirty="0"/>
              <a:t>……</a:t>
            </a:r>
          </a:p>
          <a:p>
            <a:pPr lvl="0"/>
            <a:r>
              <a:rPr lang="en-US" dirty="0"/>
              <a:t>…..</a:t>
            </a:r>
          </a:p>
        </p:txBody>
      </p:sp>
      <p:sp>
        <p:nvSpPr>
          <p:cNvPr id="4" name="Date Placeholder 3">
            <a:extLst>
              <a:ext uri="{FF2B5EF4-FFF2-40B4-BE49-F238E27FC236}">
                <a16:creationId xmlns:a16="http://schemas.microsoft.com/office/drawing/2014/main" id="{C6DB1DCA-CC52-136E-CED2-F56D3B8473D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397FAA6-010F-5EB9-B53A-A0EE7948A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88A30-44ED-403D-5F22-09F89F2E9DD6}"/>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0110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452A-D6F8-C6AE-3FEA-ADFC57F08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AD072-65FF-CF97-B7E8-CB5B22EA1D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2CF0D-0151-44E9-10B8-0738B9EEB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DA0FD8-8632-4358-3ED7-0603A4B2BB3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2411A09-9139-A265-D5CF-79C46D5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D7811F-7FA8-BF72-D8DB-21511B8A391A}"/>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9590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7A8C-0323-E4BB-D073-B752DF7E2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E0559D-E3F0-4C5F-4D86-808179E8C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B72E48-E5D6-4309-FE87-162FA1AF0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A7410-28B9-1126-0F82-88CCCC466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13B33-090A-51AD-E7B4-AA38C5B556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9F57A7-6E89-04D9-023A-140844CCB8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4D958A4-AEFE-A6A8-0386-6589FBB4C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3B3EC1-87F8-80FE-0F81-CDBCA4A4F44C}"/>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30454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1659-B1BC-7FAE-991B-BF09F93A5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7A4906-531C-4B30-7879-310FD641C93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A353892B-0FC9-B7C7-B278-75FBF37E7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859966-AABE-1811-710F-18CE3CF23EB5}"/>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8007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AC124B-EF3A-7C52-502B-78199F7ADE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340B8CAC-C8F4-4045-54C8-67793DDAD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D00E0A-0E4F-0283-9D71-27DBDEC97B1E}"/>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080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9EA5-45C2-D087-3AF0-DFEB3436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1E509-E2B2-3FF9-0A5B-3508A025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D9F53B-8935-BC25-B503-B4889244F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C09E0-9170-0D9A-AC6E-728CA3C548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39F8903-2675-9F49-D34C-C32DDC4FB9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DB0455-5F1B-6A63-20DA-AD38F3C077E2}"/>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195181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56F0-7043-96BF-B4C4-43D1E4145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F1898-3C62-34C4-E2B9-88B43758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88573-FF6E-CBA7-4CB0-4E874445D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9B5EE-4355-D7FE-2C32-2FEF9FE85BF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6473719-B06C-C3B0-5EF9-CCEAC6432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346418-6E63-F759-38D3-A627712D1484}"/>
              </a:ext>
            </a:extLst>
          </p:cNvPr>
          <p:cNvSpPr>
            <a:spLocks noGrp="1"/>
          </p:cNvSpPr>
          <p:nvPr>
            <p:ph type="sldNum" sz="quarter" idx="12"/>
          </p:nvPr>
        </p:nvSpPr>
        <p:spPr/>
        <p:txBody>
          <a:bodyPr/>
          <a:lstStyle/>
          <a:p>
            <a:fld id="{48FC179B-E1DC-44DF-B0E4-66A8D350C2BE}" type="slidenum">
              <a:rPr lang="en-US" smtClean="0"/>
              <a:t>‹#›</a:t>
            </a:fld>
            <a:endParaRPr lang="en-US"/>
          </a:p>
        </p:txBody>
      </p:sp>
    </p:spTree>
    <p:extLst>
      <p:ext uri="{BB962C8B-B14F-4D97-AF65-F5344CB8AC3E}">
        <p14:creationId xmlns:p14="http://schemas.microsoft.com/office/powerpoint/2010/main" val="396797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8BA6E-A64F-4653-598A-C97DA36121E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332B1D3-6A11-F23D-7C31-1F0084E56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646B8D-AF73-C7A6-19BB-19FF96778D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22890DE-316E-2527-E356-1E4370DC8B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C179B-E1DC-44DF-B0E4-66A8D350C2BE}" type="slidenum">
              <a:rPr lang="en-US" smtClean="0"/>
              <a:t>‹#›</a:t>
            </a:fld>
            <a:endParaRPr lang="en-US"/>
          </a:p>
        </p:txBody>
      </p:sp>
    </p:spTree>
    <p:extLst>
      <p:ext uri="{BB962C8B-B14F-4D97-AF65-F5344CB8AC3E}">
        <p14:creationId xmlns:p14="http://schemas.microsoft.com/office/powerpoint/2010/main" val="29117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7029D9-45E1-6988-ED36-1DA4288538E8}"/>
              </a:ext>
            </a:extLst>
          </p:cNvPr>
          <p:cNvSpPr>
            <a:spLocks noGrp="1"/>
          </p:cNvSpPr>
          <p:nvPr>
            <p:ph type="subTitle" idx="1"/>
          </p:nvPr>
        </p:nvSpPr>
        <p:spPr>
          <a:xfrm>
            <a:off x="268605" y="3797386"/>
            <a:ext cx="8861747" cy="890063"/>
          </a:xfrm>
          <a:noFill/>
          <a:ln>
            <a:noFill/>
          </a:ln>
        </p:spPr>
        <p:style>
          <a:lnRef idx="2">
            <a:schemeClr val="accent2"/>
          </a:lnRef>
          <a:fillRef idx="1">
            <a:schemeClr val="lt1"/>
          </a:fillRef>
          <a:effectRef idx="0">
            <a:schemeClr val="accent2"/>
          </a:effectRef>
          <a:fontRef idx="minor">
            <a:schemeClr val="dk1"/>
          </a:fontRef>
        </p:style>
        <p:txBody>
          <a:bodyPr>
            <a:normAutofit/>
          </a:bodyPr>
          <a:lstStyle/>
          <a:p>
            <a:r>
              <a:rPr lang="en-GB" sz="2400" u="sng" dirty="0"/>
              <a:t>MKDH Lakshika</a:t>
            </a:r>
            <a:r>
              <a:rPr lang="en-GB" sz="2400" u="sng" baseline="30000" dirty="0"/>
              <a:t>1*</a:t>
            </a:r>
            <a:r>
              <a:rPr lang="en-GB" sz="2400" dirty="0"/>
              <a:t>,</a:t>
            </a:r>
            <a:r>
              <a:rPr lang="en-GB" sz="2400" b="1" dirty="0"/>
              <a:t> </a:t>
            </a:r>
            <a:r>
              <a:rPr lang="en-GB" sz="2400" dirty="0"/>
              <a:t>RK Mutucumarana</a:t>
            </a:r>
            <a:r>
              <a:rPr lang="en-GB" sz="2400" baseline="30000" dirty="0"/>
              <a:t>1</a:t>
            </a:r>
            <a:r>
              <a:rPr lang="en-GB" sz="2400" dirty="0"/>
              <a:t>, WAAS Weerasooriya</a:t>
            </a:r>
            <a:r>
              <a:rPr lang="en-GB" sz="2400" baseline="30000" dirty="0"/>
              <a:t>2</a:t>
            </a:r>
            <a:endParaRPr lang="en-GB" sz="2400" b="1" dirty="0"/>
          </a:p>
          <a:p>
            <a:endParaRPr lang="en-US"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ABC4BB5B-09EB-1B3A-429A-B87F5F1A078E}"/>
              </a:ext>
            </a:extLst>
          </p:cNvPr>
          <p:cNvSpPr>
            <a:spLocks noGrp="1"/>
          </p:cNvSpPr>
          <p:nvPr>
            <p:ph type="sldNum" sz="quarter" idx="12"/>
          </p:nvPr>
        </p:nvSpPr>
        <p:spPr/>
        <p:txBody>
          <a:bodyPr/>
          <a:lstStyle/>
          <a:p>
            <a:fld id="{48FC179B-E1DC-44DF-B0E4-66A8D350C2BE}" type="slidenum">
              <a:rPr lang="en-US" smtClean="0"/>
              <a:t>1</a:t>
            </a:fld>
            <a:endParaRPr lang="en-US" dirty="0"/>
          </a:p>
        </p:txBody>
      </p:sp>
      <p:sp>
        <p:nvSpPr>
          <p:cNvPr id="8" name="Subtitle 2">
            <a:extLst>
              <a:ext uri="{FF2B5EF4-FFF2-40B4-BE49-F238E27FC236}">
                <a16:creationId xmlns:a16="http://schemas.microsoft.com/office/drawing/2014/main" id="{4B152B19-860D-D292-3F8A-1BA2E3F4049A}"/>
              </a:ext>
            </a:extLst>
          </p:cNvPr>
          <p:cNvSpPr txBox="1">
            <a:spLocks/>
          </p:cNvSpPr>
          <p:nvPr/>
        </p:nvSpPr>
        <p:spPr>
          <a:xfrm>
            <a:off x="268605" y="5195725"/>
            <a:ext cx="8270543" cy="12574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000" i="1" baseline="30000" dirty="0" smtClean="0"/>
              <a:t>1</a:t>
            </a:r>
            <a:r>
              <a:rPr lang="en-US" sz="2000" i="1" dirty="0" smtClean="0"/>
              <a:t>Department </a:t>
            </a:r>
            <a:r>
              <a:rPr lang="en-US" sz="2000" i="1" dirty="0"/>
              <a:t>of Livestock Production, Faculty of Agricultural Sciences, Sabaragamuwa University of Sri Lanka</a:t>
            </a:r>
            <a:endParaRPr lang="en-GB" sz="2000" dirty="0"/>
          </a:p>
          <a:p>
            <a:r>
              <a:rPr lang="en-US" sz="2000" i="1" dirty="0"/>
              <a:t>2. Gills International [Pvt.] Ltd., Katunayake, Sri </a:t>
            </a:r>
            <a:r>
              <a:rPr lang="en-US" sz="2000" i="1" dirty="0" smtClean="0"/>
              <a:t>Lanka</a:t>
            </a:r>
            <a:endParaRPr lang="en-GB" sz="2000" dirty="0"/>
          </a:p>
        </p:txBody>
      </p:sp>
      <p:sp>
        <p:nvSpPr>
          <p:cNvPr id="6" name="TextBox 5"/>
          <p:cNvSpPr txBox="1"/>
          <p:nvPr/>
        </p:nvSpPr>
        <p:spPr>
          <a:xfrm>
            <a:off x="268605" y="1227962"/>
            <a:ext cx="11454821" cy="1754326"/>
          </a:xfrm>
          <a:prstGeom prst="rect">
            <a:avLst/>
          </a:prstGeom>
          <a:solidFill>
            <a:schemeClr val="accent1">
              <a:lumMod val="50000"/>
            </a:schemeClr>
          </a:solidFill>
        </p:spPr>
        <p:txBody>
          <a:bodyPr wrap="square" rtlCol="0">
            <a:spAutoFit/>
          </a:bodyPr>
          <a:lstStyle/>
          <a:p>
            <a:pPr algn="ctr"/>
            <a:r>
              <a:rPr lang="en-GB" sz="3600" b="1" dirty="0">
                <a:solidFill>
                  <a:schemeClr val="bg1"/>
                </a:solidFill>
              </a:rPr>
              <a:t>Impact of Selected Vegetable Mixture Incorporation on Physicochemical, Nutritional and Organoleptic Properties of Chicken Sausages </a:t>
            </a:r>
            <a:endParaRPr lang="en-GB" sz="3600" dirty="0">
              <a:solidFill>
                <a:schemeClr val="bg1"/>
              </a:solidFill>
            </a:endParaRPr>
          </a:p>
        </p:txBody>
      </p:sp>
      <p:pic>
        <p:nvPicPr>
          <p:cNvPr id="7" name="Picture 6"/>
          <p:cNvPicPr>
            <a:picLocks noChangeAspect="1"/>
          </p:cNvPicPr>
          <p:nvPr/>
        </p:nvPicPr>
        <p:blipFill>
          <a:blip r:embed="rId2"/>
          <a:stretch>
            <a:fillRect/>
          </a:stretch>
        </p:blipFill>
        <p:spPr>
          <a:xfrm>
            <a:off x="8843748" y="3289110"/>
            <a:ext cx="2997629" cy="3045438"/>
          </a:xfrm>
          <a:prstGeom prst="rect">
            <a:avLst/>
          </a:prstGeom>
        </p:spPr>
      </p:pic>
    </p:spTree>
    <p:extLst>
      <p:ext uri="{BB962C8B-B14F-4D97-AF65-F5344CB8AC3E}">
        <p14:creationId xmlns:p14="http://schemas.microsoft.com/office/powerpoint/2010/main" val="1209625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10</a:t>
            </a:fld>
            <a:endParaRPr lang="en-US"/>
          </a:p>
        </p:txBody>
      </p:sp>
      <p:grpSp>
        <p:nvGrpSpPr>
          <p:cNvPr id="5" name="Group 4"/>
          <p:cNvGrpSpPr/>
          <p:nvPr/>
        </p:nvGrpSpPr>
        <p:grpSpPr>
          <a:xfrm>
            <a:off x="301706" y="198677"/>
            <a:ext cx="11577243" cy="6305487"/>
            <a:chOff x="350533" y="296499"/>
            <a:chExt cx="11746471" cy="6391911"/>
          </a:xfrm>
        </p:grpSpPr>
        <p:sp>
          <p:nvSpPr>
            <p:cNvPr id="6" name="Right Arrow 5"/>
            <p:cNvSpPr/>
            <p:nvPr/>
          </p:nvSpPr>
          <p:spPr>
            <a:xfrm>
              <a:off x="5885288" y="865263"/>
              <a:ext cx="588301" cy="398207"/>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own Arrow 6"/>
            <p:cNvSpPr/>
            <p:nvPr/>
          </p:nvSpPr>
          <p:spPr>
            <a:xfrm>
              <a:off x="9343510" y="1872508"/>
              <a:ext cx="457200" cy="47630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Arrow 7"/>
            <p:cNvSpPr/>
            <p:nvPr/>
          </p:nvSpPr>
          <p:spPr>
            <a:xfrm>
              <a:off x="5843150" y="1777231"/>
              <a:ext cx="588301" cy="398207"/>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Down Arrow 8"/>
            <p:cNvSpPr/>
            <p:nvPr/>
          </p:nvSpPr>
          <p:spPr>
            <a:xfrm>
              <a:off x="9359798" y="3396781"/>
              <a:ext cx="424623" cy="424020"/>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own Arrow 9"/>
            <p:cNvSpPr/>
            <p:nvPr/>
          </p:nvSpPr>
          <p:spPr>
            <a:xfrm>
              <a:off x="9376087" y="5284544"/>
              <a:ext cx="424623" cy="313474"/>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p:cNvGrpSpPr/>
            <p:nvPr/>
          </p:nvGrpSpPr>
          <p:grpSpPr>
            <a:xfrm>
              <a:off x="350533" y="296499"/>
              <a:ext cx="5534755" cy="1229432"/>
              <a:chOff x="729474" y="387143"/>
              <a:chExt cx="5534755" cy="1229432"/>
            </a:xfrm>
          </p:grpSpPr>
          <p:sp>
            <p:nvSpPr>
              <p:cNvPr id="27" name="TextBox 26"/>
              <p:cNvSpPr txBox="1"/>
              <p:nvPr/>
            </p:nvSpPr>
            <p:spPr>
              <a:xfrm rot="10800000" flipH="1" flipV="1">
                <a:off x="2495403" y="659589"/>
                <a:ext cx="3768826" cy="842387"/>
              </a:xfrm>
              <a:prstGeom prst="rect">
                <a:avLst/>
              </a:prstGeom>
              <a:noFill/>
              <a:ln w="76200">
                <a:solidFill>
                  <a:schemeClr val="accent4">
                    <a:lumMod val="75000"/>
                  </a:schemeClr>
                </a:solidFill>
              </a:ln>
            </p:spPr>
            <p:txBody>
              <a:bodyPr wrap="square" rtlCol="0">
                <a:spAutoFit/>
              </a:bodyPr>
              <a:lstStyle/>
              <a:p>
                <a:pPr algn="ctr"/>
                <a:r>
                  <a:rPr lang="en-GB" sz="2400" dirty="0" smtClean="0"/>
                  <a:t>Lean meat cutting in to smaller chunks and mincing</a:t>
                </a:r>
                <a:endParaRPr lang="en-GB" sz="2400" dirty="0"/>
              </a:p>
            </p:txBody>
          </p:sp>
          <p:pic>
            <p:nvPicPr>
              <p:cNvPr id="28" name="Picture 27"/>
              <p:cNvPicPr>
                <a:picLocks noChangeAspect="1"/>
              </p:cNvPicPr>
              <p:nvPr/>
            </p:nvPicPr>
            <p:blipFill rotWithShape="1">
              <a:blip r:embed="rId2"/>
              <a:srcRect l="9808" r="36393" b="2731"/>
              <a:stretch/>
            </p:blipFill>
            <p:spPr>
              <a:xfrm>
                <a:off x="729474" y="387143"/>
                <a:ext cx="1676973" cy="12294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nvGrpSpPr>
            <p:cNvPr id="12" name="Group 11"/>
            <p:cNvGrpSpPr/>
            <p:nvPr/>
          </p:nvGrpSpPr>
          <p:grpSpPr>
            <a:xfrm>
              <a:off x="420707" y="1663011"/>
              <a:ext cx="5410377" cy="1049002"/>
              <a:chOff x="705448" y="1835980"/>
              <a:chExt cx="5410377" cy="1037449"/>
            </a:xfrm>
          </p:grpSpPr>
          <p:sp>
            <p:nvSpPr>
              <p:cNvPr id="25" name="Rectangle 24"/>
              <p:cNvSpPr/>
              <p:nvPr/>
            </p:nvSpPr>
            <p:spPr>
              <a:xfrm>
                <a:off x="2312247" y="1951834"/>
                <a:ext cx="3803578" cy="833109"/>
              </a:xfrm>
              <a:prstGeom prst="rect">
                <a:avLst/>
              </a:prstGeom>
              <a:noFill/>
              <a:ln w="76200">
                <a:solidFill>
                  <a:schemeClr val="accent4">
                    <a:lumMod val="75000"/>
                  </a:schemeClr>
                </a:solidFill>
              </a:ln>
            </p:spPr>
            <p:txBody>
              <a:bodyPr wrap="square">
                <a:spAutoFit/>
              </a:bodyPr>
              <a:lstStyle/>
              <a:p>
                <a:pPr algn="ctr"/>
                <a:r>
                  <a:rPr lang="en-GB" sz="2400" dirty="0" smtClean="0"/>
                  <a:t>Preparation of the vegetable mixture</a:t>
                </a:r>
              </a:p>
            </p:txBody>
          </p:sp>
          <p:pic>
            <p:nvPicPr>
              <p:cNvPr id="26" name="Picture 25"/>
              <p:cNvPicPr>
                <a:picLocks noChangeAspect="1"/>
              </p:cNvPicPr>
              <p:nvPr/>
            </p:nvPicPr>
            <p:blipFill rotWithShape="1">
              <a:blip r:embed="rId3"/>
              <a:srcRect l="6923" r="16346" b="12467"/>
              <a:stretch/>
            </p:blipFill>
            <p:spPr>
              <a:xfrm>
                <a:off x="705448" y="1835980"/>
                <a:ext cx="1587547" cy="10374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nvGrpSpPr>
            <p:cNvPr id="13" name="Group 12"/>
            <p:cNvGrpSpPr/>
            <p:nvPr/>
          </p:nvGrpSpPr>
          <p:grpSpPr>
            <a:xfrm>
              <a:off x="6485655" y="879562"/>
              <a:ext cx="5542374" cy="1176095"/>
              <a:chOff x="6445904" y="1257463"/>
              <a:chExt cx="5542374" cy="1176095"/>
            </a:xfrm>
          </p:grpSpPr>
          <p:sp>
            <p:nvSpPr>
              <p:cNvPr id="23" name="Rectangle 22"/>
              <p:cNvSpPr/>
              <p:nvPr/>
            </p:nvSpPr>
            <p:spPr>
              <a:xfrm>
                <a:off x="8184409" y="1320145"/>
                <a:ext cx="3803869" cy="830997"/>
              </a:xfrm>
              <a:prstGeom prst="rect">
                <a:avLst/>
              </a:prstGeom>
              <a:noFill/>
              <a:ln w="76200">
                <a:solidFill>
                  <a:schemeClr val="accent4">
                    <a:lumMod val="75000"/>
                  </a:schemeClr>
                </a:solidFill>
              </a:ln>
            </p:spPr>
            <p:txBody>
              <a:bodyPr wrap="square">
                <a:spAutoFit/>
              </a:bodyPr>
              <a:lstStyle/>
              <a:p>
                <a:pPr algn="ctr"/>
                <a:r>
                  <a:rPr lang="en-GB" sz="2400" dirty="0"/>
                  <a:t>B</a:t>
                </a:r>
                <a:r>
                  <a:rPr lang="en-GB" sz="2400" dirty="0" smtClean="0"/>
                  <a:t>owl chopping meat with non meat ingredients</a:t>
                </a:r>
              </a:p>
            </p:txBody>
          </p:sp>
          <p:pic>
            <p:nvPicPr>
              <p:cNvPr id="24" name="Picture 23"/>
              <p:cNvPicPr>
                <a:picLocks noChangeAspect="1"/>
              </p:cNvPicPr>
              <p:nvPr/>
            </p:nvPicPr>
            <p:blipFill rotWithShape="1">
              <a:blip r:embed="rId4"/>
              <a:srcRect l="24578" t="7633" r="12473" b="2766"/>
              <a:stretch/>
            </p:blipFill>
            <p:spPr>
              <a:xfrm>
                <a:off x="6445904" y="1257463"/>
                <a:ext cx="1645283" cy="117609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nvGrpSpPr>
            <p:cNvPr id="14" name="Group 13"/>
            <p:cNvGrpSpPr/>
            <p:nvPr/>
          </p:nvGrpSpPr>
          <p:grpSpPr>
            <a:xfrm>
              <a:off x="6516616" y="2256688"/>
              <a:ext cx="5580388" cy="1155690"/>
              <a:chOff x="6531917" y="2838638"/>
              <a:chExt cx="5482309" cy="1155690"/>
            </a:xfrm>
          </p:grpSpPr>
          <p:sp>
            <p:nvSpPr>
              <p:cNvPr id="21" name="Rectangle 20"/>
              <p:cNvSpPr/>
              <p:nvPr/>
            </p:nvSpPr>
            <p:spPr>
              <a:xfrm>
                <a:off x="8170605" y="3046793"/>
                <a:ext cx="3843621" cy="848978"/>
              </a:xfrm>
              <a:prstGeom prst="rect">
                <a:avLst/>
              </a:prstGeom>
              <a:noFill/>
              <a:ln w="76200">
                <a:solidFill>
                  <a:schemeClr val="accent4">
                    <a:lumMod val="75000"/>
                  </a:schemeClr>
                </a:solidFill>
              </a:ln>
            </p:spPr>
            <p:txBody>
              <a:bodyPr wrap="square">
                <a:spAutoFit/>
              </a:bodyPr>
              <a:lstStyle/>
              <a:p>
                <a:pPr algn="ctr"/>
                <a:r>
                  <a:rPr lang="en-GB" sz="2400" dirty="0" smtClean="0"/>
                  <a:t>Stuffing  into cellulose casings</a:t>
                </a:r>
              </a:p>
            </p:txBody>
          </p:sp>
          <p:pic>
            <p:nvPicPr>
              <p:cNvPr id="22" name="Picture 21"/>
              <p:cNvPicPr>
                <a:picLocks noChangeAspect="1"/>
              </p:cNvPicPr>
              <p:nvPr/>
            </p:nvPicPr>
            <p:blipFill rotWithShape="1">
              <a:blip r:embed="rId5"/>
              <a:srcRect l="5192" t="30033" b="16497"/>
              <a:stretch/>
            </p:blipFill>
            <p:spPr>
              <a:xfrm>
                <a:off x="6531917" y="2838638"/>
                <a:ext cx="1655017" cy="11556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nvGrpSpPr>
            <p:cNvPr id="15" name="Group 14"/>
            <p:cNvGrpSpPr/>
            <p:nvPr/>
          </p:nvGrpSpPr>
          <p:grpSpPr>
            <a:xfrm>
              <a:off x="6473589" y="5507566"/>
              <a:ext cx="5623413" cy="1180844"/>
              <a:chOff x="6573254" y="5513481"/>
              <a:chExt cx="5623413" cy="1180844"/>
            </a:xfrm>
          </p:grpSpPr>
          <p:sp>
            <p:nvSpPr>
              <p:cNvPr id="19" name="Rectangle 18"/>
              <p:cNvSpPr/>
              <p:nvPr/>
            </p:nvSpPr>
            <p:spPr>
              <a:xfrm>
                <a:off x="8083078" y="5694386"/>
                <a:ext cx="4113589" cy="848978"/>
              </a:xfrm>
              <a:prstGeom prst="rect">
                <a:avLst/>
              </a:prstGeom>
              <a:noFill/>
              <a:ln w="76200">
                <a:solidFill>
                  <a:schemeClr val="accent4">
                    <a:lumMod val="75000"/>
                  </a:schemeClr>
                </a:solidFill>
              </a:ln>
            </p:spPr>
            <p:txBody>
              <a:bodyPr wrap="square">
                <a:spAutoFit/>
              </a:bodyPr>
              <a:lstStyle/>
              <a:p>
                <a:pPr algn="ctr"/>
                <a:r>
                  <a:rPr lang="en-GB" sz="2400" dirty="0" smtClean="0"/>
                  <a:t>Showering, peeling, vacuum packing and freezing</a:t>
                </a:r>
              </a:p>
            </p:txBody>
          </p:sp>
          <p:pic>
            <p:nvPicPr>
              <p:cNvPr id="20" name="Picture 19"/>
              <p:cNvPicPr>
                <a:picLocks noChangeAspect="1"/>
              </p:cNvPicPr>
              <p:nvPr/>
            </p:nvPicPr>
            <p:blipFill rotWithShape="1">
              <a:blip r:embed="rId6"/>
              <a:srcRect t="29443" r="20218" b="19305"/>
              <a:stretch/>
            </p:blipFill>
            <p:spPr>
              <a:xfrm rot="16200000">
                <a:off x="6817540" y="5269195"/>
                <a:ext cx="1180844" cy="16694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nvGrpSpPr>
            <p:cNvPr id="16" name="Group 15"/>
            <p:cNvGrpSpPr/>
            <p:nvPr/>
          </p:nvGrpSpPr>
          <p:grpSpPr>
            <a:xfrm>
              <a:off x="6467518" y="3888509"/>
              <a:ext cx="5531233" cy="1306123"/>
              <a:chOff x="6522744" y="4036330"/>
              <a:chExt cx="5531233" cy="1306123"/>
            </a:xfrm>
          </p:grpSpPr>
          <p:sp>
            <p:nvSpPr>
              <p:cNvPr id="17" name="Rectangle 16"/>
              <p:cNvSpPr/>
              <p:nvPr/>
            </p:nvSpPr>
            <p:spPr>
              <a:xfrm>
                <a:off x="8250107" y="4116151"/>
                <a:ext cx="3803870" cy="1226302"/>
              </a:xfrm>
              <a:prstGeom prst="rect">
                <a:avLst/>
              </a:prstGeom>
              <a:noFill/>
              <a:ln w="76200">
                <a:solidFill>
                  <a:schemeClr val="accent4">
                    <a:lumMod val="75000"/>
                  </a:schemeClr>
                </a:solidFill>
              </a:ln>
            </p:spPr>
            <p:txBody>
              <a:bodyPr wrap="square">
                <a:spAutoFit/>
              </a:bodyPr>
              <a:lstStyle/>
              <a:p>
                <a:pPr algn="ctr"/>
                <a:r>
                  <a:rPr lang="en-GB" sz="2400" dirty="0" smtClean="0"/>
                  <a:t>Cooking </a:t>
                </a:r>
                <a:r>
                  <a:rPr lang="en-GB" sz="2400" dirty="0"/>
                  <a:t>until core temperature </a:t>
                </a:r>
                <a:r>
                  <a:rPr lang="en-GB" sz="2400" dirty="0" smtClean="0"/>
                  <a:t>reaches to </a:t>
                </a:r>
              </a:p>
              <a:p>
                <a:pPr algn="ctr"/>
                <a:r>
                  <a:rPr lang="en-GB" sz="2400" dirty="0" smtClean="0"/>
                  <a:t>72 ± 2°C</a:t>
                </a:r>
                <a:endParaRPr lang="en-GB" sz="2400" dirty="0"/>
              </a:p>
            </p:txBody>
          </p:sp>
          <p:pic>
            <p:nvPicPr>
              <p:cNvPr id="18" name="Picture 17"/>
              <p:cNvPicPr>
                <a:picLocks noChangeAspect="1"/>
              </p:cNvPicPr>
              <p:nvPr/>
            </p:nvPicPr>
            <p:blipFill rotWithShape="1">
              <a:blip r:embed="rId7"/>
              <a:srcRect l="-303" t="30048" r="691" b="38772"/>
              <a:stretch/>
            </p:blipFill>
            <p:spPr>
              <a:xfrm>
                <a:off x="6522744" y="4036330"/>
                <a:ext cx="1739111" cy="12801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grpSp>
    </p:spTree>
    <p:extLst>
      <p:ext uri="{BB962C8B-B14F-4D97-AF65-F5344CB8AC3E}">
        <p14:creationId xmlns:p14="http://schemas.microsoft.com/office/powerpoint/2010/main" val="3696797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11</a:t>
            </a:fld>
            <a:endParaRPr lang="en-US"/>
          </a:p>
        </p:txBody>
      </p:sp>
      <p:sp>
        <p:nvSpPr>
          <p:cNvPr id="5" name="Content Placeholder 4"/>
          <p:cNvSpPr>
            <a:spLocks noGrp="1"/>
          </p:cNvSpPr>
          <p:nvPr>
            <p:ph idx="1"/>
          </p:nvPr>
        </p:nvSpPr>
        <p:spPr>
          <a:xfrm>
            <a:off x="452476" y="1256353"/>
            <a:ext cx="3871124" cy="535531"/>
          </a:xfrm>
          <a:prstGeom prst="rect">
            <a:avLst/>
          </a:prstGeom>
        </p:spPr>
        <p:txBody>
          <a:bodyPr wrap="none">
            <a:spAutoFit/>
          </a:bodyPr>
          <a:lstStyle/>
          <a:p>
            <a:pPr marL="0" indent="0" algn="ctr">
              <a:buNone/>
            </a:pPr>
            <a:r>
              <a:rPr lang="en-GB" sz="3200" b="1" dirty="0" smtClean="0">
                <a:solidFill>
                  <a:schemeClr val="accent1">
                    <a:lumMod val="50000"/>
                  </a:schemeClr>
                </a:solidFill>
              </a:rPr>
              <a:t>Analytical procedures</a:t>
            </a:r>
            <a:endParaRPr lang="en-GB" sz="3200" b="1" dirty="0">
              <a:solidFill>
                <a:schemeClr val="accent1">
                  <a:lumMod val="50000"/>
                </a:schemeClr>
              </a:solidFill>
            </a:endParaRPr>
          </a:p>
        </p:txBody>
      </p:sp>
      <p:sp>
        <p:nvSpPr>
          <p:cNvPr id="6" name="Content Placeholder 2"/>
          <p:cNvSpPr txBox="1">
            <a:spLocks/>
          </p:cNvSpPr>
          <p:nvPr/>
        </p:nvSpPr>
        <p:spPr>
          <a:xfrm>
            <a:off x="452476" y="1791884"/>
            <a:ext cx="11298246" cy="202563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Gross energy (GE) and proximate analysis  (AOAC, 2005)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Physicochemical parameters including pH, Cooking yield and Cooking loss,  Water Holding Capacity (WHC), Texture (hardness), Juiciness, Moisture-retention, Colour measurements (CIE-L*a*b), Folding test, Extract release volume (ERV),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Sensory evaluation- Toughness, colour, appearance, aroma, flavour, juiciness and overall acceptability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Rectangle 6"/>
          <p:cNvSpPr/>
          <p:nvPr/>
        </p:nvSpPr>
        <p:spPr>
          <a:xfrm>
            <a:off x="452476" y="3935256"/>
            <a:ext cx="3379580" cy="584775"/>
          </a:xfrm>
          <a:prstGeom prst="rect">
            <a:avLst/>
          </a:prstGeom>
        </p:spPr>
        <p:txBody>
          <a:bodyPr wrap="none">
            <a:spAutoFit/>
          </a:bodyPr>
          <a:lstStyle/>
          <a:p>
            <a:r>
              <a:rPr lang="en-GB" sz="3200" b="1" dirty="0">
                <a:solidFill>
                  <a:schemeClr val="accent1">
                    <a:lumMod val="50000"/>
                  </a:schemeClr>
                </a:solidFill>
              </a:rPr>
              <a:t>Statistical </a:t>
            </a:r>
            <a:r>
              <a:rPr lang="en-GB" sz="3200" b="1" dirty="0" smtClean="0">
                <a:solidFill>
                  <a:schemeClr val="accent1">
                    <a:lumMod val="50000"/>
                  </a:schemeClr>
                </a:solidFill>
              </a:rPr>
              <a:t>analysis</a:t>
            </a:r>
            <a:endParaRPr lang="en-GB" sz="3200" b="1" dirty="0">
              <a:solidFill>
                <a:schemeClr val="accent1">
                  <a:lumMod val="50000"/>
                </a:schemeClr>
              </a:solidFill>
            </a:endParaRPr>
          </a:p>
        </p:txBody>
      </p:sp>
      <p:sp>
        <p:nvSpPr>
          <p:cNvPr id="8" name="Content Placeholder 2"/>
          <p:cNvSpPr txBox="1">
            <a:spLocks/>
          </p:cNvSpPr>
          <p:nvPr/>
        </p:nvSpPr>
        <p:spPr>
          <a:xfrm>
            <a:off x="452476" y="4637773"/>
            <a:ext cx="10288067" cy="1713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smtClean="0"/>
              <a:t>The data were statistically analysed using one-way ANOVA procedure using SAS version 9.0-</a:t>
            </a:r>
            <a:r>
              <a:rPr lang="en-GB" sz="2400" dirty="0"/>
              <a:t> </a:t>
            </a:r>
            <a:r>
              <a:rPr lang="en-GB" sz="2400" dirty="0" smtClean="0"/>
              <a:t>and the sensory data were analysed using Freidman test, Minitab</a:t>
            </a:r>
          </a:p>
          <a:p>
            <a:r>
              <a:rPr lang="en-GB" sz="2400" dirty="0" smtClean="0"/>
              <a:t>All the graphs were illustrated using Microsoft Excel 2010 version</a:t>
            </a:r>
            <a:endParaRPr lang="en-GB" sz="2400" dirty="0"/>
          </a:p>
        </p:txBody>
      </p:sp>
    </p:spTree>
    <p:extLst>
      <p:ext uri="{BB962C8B-B14F-4D97-AF65-F5344CB8AC3E}">
        <p14:creationId xmlns:p14="http://schemas.microsoft.com/office/powerpoint/2010/main" val="3904236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838200" y="184150"/>
            <a:ext cx="10515600" cy="1325563"/>
          </a:xfrm>
        </p:spPr>
        <p:txBody>
          <a:bodyPr>
            <a:normAutofit/>
          </a:bodyPr>
          <a:lstStyle/>
          <a:p>
            <a:pPr algn="ctr"/>
            <a:r>
              <a:rPr lang="en-US" sz="4400" u="sng" dirty="0"/>
              <a:t>Results and Discussion</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12</a:t>
            </a:fld>
            <a:endParaRPr lang="en-US"/>
          </a:p>
        </p:txBody>
      </p:sp>
      <p:sp>
        <p:nvSpPr>
          <p:cNvPr id="6" name="Pentagon 5"/>
          <p:cNvSpPr/>
          <p:nvPr/>
        </p:nvSpPr>
        <p:spPr>
          <a:xfrm>
            <a:off x="275689" y="1509713"/>
            <a:ext cx="8707271" cy="796759"/>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1. Proximate composition and Gross energy</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552084444"/>
              </p:ext>
            </p:extLst>
          </p:nvPr>
        </p:nvGraphicFramePr>
        <p:xfrm>
          <a:off x="275690" y="2430934"/>
          <a:ext cx="8922900" cy="3642321"/>
        </p:xfrm>
        <a:graphic>
          <a:graphicData uri="http://schemas.openxmlformats.org/drawingml/2006/table">
            <a:tbl>
              <a:tblPr firstRow="1" firstCol="1" bandRow="1"/>
              <a:tblGrid>
                <a:gridCol w="2267224">
                  <a:extLst>
                    <a:ext uri="{9D8B030D-6E8A-4147-A177-3AD203B41FA5}">
                      <a16:colId xmlns:a16="http://schemas.microsoft.com/office/drawing/2014/main" val="2295090807"/>
                    </a:ext>
                  </a:extLst>
                </a:gridCol>
                <a:gridCol w="1707996">
                  <a:extLst>
                    <a:ext uri="{9D8B030D-6E8A-4147-A177-3AD203B41FA5}">
                      <a16:colId xmlns:a16="http://schemas.microsoft.com/office/drawing/2014/main" val="3176858932"/>
                    </a:ext>
                  </a:extLst>
                </a:gridCol>
                <a:gridCol w="1707996">
                  <a:extLst>
                    <a:ext uri="{9D8B030D-6E8A-4147-A177-3AD203B41FA5}">
                      <a16:colId xmlns:a16="http://schemas.microsoft.com/office/drawing/2014/main" val="478221555"/>
                    </a:ext>
                  </a:extLst>
                </a:gridCol>
                <a:gridCol w="1619842">
                  <a:extLst>
                    <a:ext uri="{9D8B030D-6E8A-4147-A177-3AD203B41FA5}">
                      <a16:colId xmlns:a16="http://schemas.microsoft.com/office/drawing/2014/main" val="2862221388"/>
                    </a:ext>
                  </a:extLst>
                </a:gridCol>
                <a:gridCol w="1619842">
                  <a:extLst>
                    <a:ext uri="{9D8B030D-6E8A-4147-A177-3AD203B41FA5}">
                      <a16:colId xmlns:a16="http://schemas.microsoft.com/office/drawing/2014/main" val="2686312089"/>
                    </a:ext>
                  </a:extLst>
                </a:gridCol>
              </a:tblGrid>
              <a:tr h="383402">
                <a:tc rowSpan="2">
                  <a:txBody>
                    <a:bodyPr/>
                    <a:lstStyle/>
                    <a:p>
                      <a:pPr algn="l">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Parameters</a:t>
                      </a:r>
                      <a:r>
                        <a:rPr lang="en-GB" sz="2400" b="1" baseline="30000" dirty="0">
                          <a:solidFill>
                            <a:srgbClr val="000000"/>
                          </a:solidFill>
                          <a:effectLst/>
                          <a:latin typeface="+mn-lt"/>
                          <a:ea typeface="Calibri" panose="020F0502020204030204" pitchFamily="34" charset="0"/>
                          <a:cs typeface="Times New Roman" panose="02020603050405020304" pitchFamily="18" charset="0"/>
                        </a:rPr>
                        <a:t>1</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4">
                  <a:txBody>
                    <a:bodyPr/>
                    <a:lstStyle/>
                    <a:p>
                      <a:pPr algn="ctr">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Levels of incorporation of the vegetable mixture</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97342994"/>
                  </a:ext>
                </a:extLst>
              </a:tr>
              <a:tr h="383402">
                <a:tc vMerge="1">
                  <a:txBody>
                    <a:bodyPr/>
                    <a:lstStyle/>
                    <a:p>
                      <a:endParaRPr lang="en-GB"/>
                    </a:p>
                  </a:txBody>
                  <a:tcPr/>
                </a:tc>
                <a:tc>
                  <a:txBody>
                    <a:bodyPr/>
                    <a:lstStyle/>
                    <a:p>
                      <a:pPr algn="l">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Control</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VM6%</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VM12%</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a:spcAft>
                          <a:spcPts val="0"/>
                        </a:spcAft>
                      </a:pPr>
                      <a:r>
                        <a:rPr lang="en-GB" sz="2400" b="1" dirty="0">
                          <a:solidFill>
                            <a:srgbClr val="000000"/>
                          </a:solidFill>
                          <a:effectLst/>
                          <a:latin typeface="+mn-lt"/>
                          <a:ea typeface="Calibri" panose="020F0502020204030204" pitchFamily="34" charset="0"/>
                          <a:cs typeface="Times New Roman" panose="02020603050405020304" pitchFamily="18" charset="0"/>
                        </a:rPr>
                        <a:t>VM18%</a:t>
                      </a:r>
                      <a:endParaRPr lang="en-GB" sz="2400" dirty="0">
                        <a:solidFill>
                          <a:srgbClr val="000000"/>
                        </a:solidFill>
                        <a:effectLst/>
                        <a:latin typeface="+mn-lt"/>
                        <a:ea typeface="Calibri" panose="020F0502020204030204" pitchFamily="34" charset="0"/>
                        <a:cs typeface="Iskoola Pota" panose="02010503010101010104" pitchFamily="2"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69654690"/>
                  </a:ext>
                </a:extLst>
              </a:tr>
              <a:tr h="479253">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Moisture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63.23</a:t>
                      </a:r>
                      <a:r>
                        <a:rPr lang="en-GB" sz="2000" u="sng">
                          <a:solidFill>
                            <a:srgbClr val="000000"/>
                          </a:solidFill>
                          <a:effectLst/>
                          <a:latin typeface="+mn-lt"/>
                          <a:ea typeface="Calibri" panose="020F0502020204030204" pitchFamily="34" charset="0"/>
                          <a:cs typeface="Times New Roman" panose="02020603050405020304" pitchFamily="18" charset="0"/>
                        </a:rPr>
                        <a:t>+</a:t>
                      </a:r>
                      <a:r>
                        <a:rPr lang="en-GB" sz="2000">
                          <a:solidFill>
                            <a:srgbClr val="000000"/>
                          </a:solidFill>
                          <a:effectLst/>
                          <a:latin typeface="+mn-lt"/>
                          <a:ea typeface="Calibri" panose="020F0502020204030204" pitchFamily="34" charset="0"/>
                          <a:cs typeface="Times New Roman" panose="02020603050405020304" pitchFamily="18" charset="0"/>
                        </a:rPr>
                        <a:t>0.14</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66.52 </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 0.12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66.83</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 0.19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67.22</a:t>
                      </a:r>
                      <a:r>
                        <a:rPr lang="en-GB" sz="2000" u="sng">
                          <a:solidFill>
                            <a:srgbClr val="000000"/>
                          </a:solidFill>
                          <a:effectLst/>
                          <a:latin typeface="+mn-lt"/>
                          <a:ea typeface="Calibri" panose="020F0502020204030204" pitchFamily="34" charset="0"/>
                          <a:cs typeface="Times New Roman" panose="02020603050405020304" pitchFamily="18" charset="0"/>
                        </a:rPr>
                        <a:t>+</a:t>
                      </a:r>
                      <a:r>
                        <a:rPr lang="en-GB" sz="2000">
                          <a:solidFill>
                            <a:srgbClr val="000000"/>
                          </a:solidFill>
                          <a:effectLst/>
                          <a:latin typeface="+mn-lt"/>
                          <a:ea typeface="Calibri" panose="020F0502020204030204" pitchFamily="34" charset="0"/>
                          <a:cs typeface="Times New Roman" panose="02020603050405020304" pitchFamily="18" charset="0"/>
                        </a:rPr>
                        <a:t> 0.68</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06215646"/>
                  </a:ext>
                </a:extLst>
              </a:tr>
              <a:tr h="479253">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Crude protein %</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16.95</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 0.07</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16.66</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 0.22</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16.24</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0.11</a:t>
                      </a:r>
                    </a:p>
                  </a:txBody>
                  <a:tcPr marL="68580" marR="68580" marT="0" marB="0">
                    <a:lnL>
                      <a:noFill/>
                    </a:lnL>
                    <a:lnR>
                      <a:noFill/>
                    </a:lnR>
                    <a:lnT>
                      <a:noFill/>
                    </a:lnT>
                    <a:lnB>
                      <a:noFill/>
                    </a:lnB>
                  </a:tcPr>
                </a:tc>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15.92</a:t>
                      </a:r>
                      <a:r>
                        <a:rPr lang="en-GB" sz="2000" u="sng">
                          <a:solidFill>
                            <a:srgbClr val="000000"/>
                          </a:solidFill>
                          <a:effectLst/>
                          <a:latin typeface="+mn-lt"/>
                          <a:ea typeface="Calibri" panose="020F0502020204030204" pitchFamily="34" charset="0"/>
                          <a:cs typeface="Times New Roman" panose="02020603050405020304" pitchFamily="18" charset="0"/>
                        </a:rPr>
                        <a:t>+</a:t>
                      </a:r>
                      <a:r>
                        <a:rPr lang="en-GB" sz="2000">
                          <a:solidFill>
                            <a:srgbClr val="000000"/>
                          </a:solidFill>
                          <a:effectLst/>
                          <a:latin typeface="+mn-lt"/>
                          <a:ea typeface="Calibri" panose="020F0502020204030204" pitchFamily="34" charset="0"/>
                          <a:cs typeface="Times New Roman" panose="02020603050405020304" pitchFamily="18" charset="0"/>
                        </a:rPr>
                        <a:t>0.14</a:t>
                      </a:r>
                    </a:p>
                  </a:txBody>
                  <a:tcPr marL="68580" marR="68580" marT="0" marB="0">
                    <a:lnL>
                      <a:noFill/>
                    </a:lnL>
                    <a:lnR>
                      <a:noFill/>
                    </a:lnR>
                    <a:lnT>
                      <a:noFill/>
                    </a:lnT>
                    <a:lnB>
                      <a:noFill/>
                    </a:lnB>
                  </a:tcPr>
                </a:tc>
                <a:extLst>
                  <a:ext uri="{0D108BD9-81ED-4DB2-BD59-A6C34878D82A}">
                    <a16:rowId xmlns:a16="http://schemas.microsoft.com/office/drawing/2014/main" val="4278000232"/>
                  </a:ext>
                </a:extLst>
              </a:tr>
              <a:tr h="479253">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Ether extract %</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13.61</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0.03</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13.12</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0.10</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12.77</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0.24</a:t>
                      </a:r>
                    </a:p>
                  </a:txBody>
                  <a:tcPr marL="68580" marR="68580" marT="0" marB="0">
                    <a:lnL>
                      <a:noFill/>
                    </a:lnL>
                    <a:lnR>
                      <a:noFill/>
                    </a:lnR>
                    <a:lnT>
                      <a:noFill/>
                    </a:lnT>
                    <a:lnB>
                      <a:noFill/>
                    </a:lnB>
                  </a:tcPr>
                </a:tc>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12.45</a:t>
                      </a:r>
                      <a:r>
                        <a:rPr lang="en-GB" sz="2000" u="sng">
                          <a:solidFill>
                            <a:srgbClr val="000000"/>
                          </a:solidFill>
                          <a:effectLst/>
                          <a:latin typeface="+mn-lt"/>
                          <a:ea typeface="Calibri" panose="020F0502020204030204" pitchFamily="34" charset="0"/>
                          <a:cs typeface="Times New Roman" panose="02020603050405020304" pitchFamily="18" charset="0"/>
                        </a:rPr>
                        <a:t>+</a:t>
                      </a:r>
                      <a:r>
                        <a:rPr lang="en-GB" sz="2000">
                          <a:solidFill>
                            <a:srgbClr val="000000"/>
                          </a:solidFill>
                          <a:effectLst/>
                          <a:latin typeface="+mn-lt"/>
                          <a:ea typeface="Calibri" panose="020F0502020204030204" pitchFamily="34" charset="0"/>
                          <a:cs typeface="Times New Roman" panose="02020603050405020304" pitchFamily="18" charset="0"/>
                        </a:rPr>
                        <a:t>0.01</a:t>
                      </a:r>
                    </a:p>
                  </a:txBody>
                  <a:tcPr marL="68580" marR="68580" marT="0" marB="0">
                    <a:lnL>
                      <a:noFill/>
                    </a:lnL>
                    <a:lnR>
                      <a:noFill/>
                    </a:lnR>
                    <a:lnT>
                      <a:noFill/>
                    </a:lnT>
                    <a:lnB>
                      <a:noFill/>
                    </a:lnB>
                  </a:tcPr>
                </a:tc>
                <a:extLst>
                  <a:ext uri="{0D108BD9-81ED-4DB2-BD59-A6C34878D82A}">
                    <a16:rowId xmlns:a16="http://schemas.microsoft.com/office/drawing/2014/main" val="1052384545"/>
                  </a:ext>
                </a:extLst>
              </a:tr>
              <a:tr h="479253">
                <a:tc>
                  <a:txBody>
                    <a:bodyPr/>
                    <a:lstStyle/>
                    <a:p>
                      <a:pPr algn="l">
                        <a:lnSpc>
                          <a:spcPct val="150000"/>
                        </a:lnSpc>
                        <a:spcAft>
                          <a:spcPts val="0"/>
                        </a:spcAft>
                      </a:pPr>
                      <a:r>
                        <a:rPr lang="en-GB" sz="2000">
                          <a:solidFill>
                            <a:srgbClr val="000000"/>
                          </a:solidFill>
                          <a:effectLst/>
                          <a:latin typeface="+mn-lt"/>
                          <a:ea typeface="Calibri" panose="020F0502020204030204" pitchFamily="34" charset="0"/>
                          <a:cs typeface="Times New Roman" panose="02020603050405020304" pitchFamily="18" charset="0"/>
                        </a:rPr>
                        <a:t>Crude fiber %</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0.32</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0.32</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0.52</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0.33</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0.68</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0.01</a:t>
                      </a:r>
                    </a:p>
                  </a:txBody>
                  <a:tcPr marL="68580" marR="68580" marT="0" marB="0">
                    <a:lnL>
                      <a:noFill/>
                    </a:lnL>
                    <a:lnR>
                      <a:noFill/>
                    </a:lnR>
                    <a:lnT>
                      <a:noFill/>
                    </a:lnT>
                    <a:lnB>
                      <a:noFill/>
                    </a:lnB>
                  </a:tcPr>
                </a:tc>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1.38</a:t>
                      </a:r>
                      <a:r>
                        <a:rPr lang="en-GB" sz="2000" u="sng" dirty="0">
                          <a:solidFill>
                            <a:srgbClr val="000000"/>
                          </a:solidFill>
                          <a:effectLst/>
                          <a:latin typeface="+mn-lt"/>
                          <a:ea typeface="Calibri" panose="020F0502020204030204" pitchFamily="34" charset="0"/>
                          <a:cs typeface="Times New Roman" panose="02020603050405020304" pitchFamily="18" charset="0"/>
                        </a:rPr>
                        <a:t>+</a:t>
                      </a:r>
                      <a:r>
                        <a:rPr lang="en-GB" sz="2000" dirty="0">
                          <a:solidFill>
                            <a:srgbClr val="000000"/>
                          </a:solidFill>
                          <a:effectLst/>
                          <a:latin typeface="+mn-lt"/>
                          <a:ea typeface="Calibri" panose="020F0502020204030204" pitchFamily="34" charset="0"/>
                          <a:cs typeface="Times New Roman" panose="02020603050405020304" pitchFamily="18" charset="0"/>
                        </a:rPr>
                        <a:t>0.02</a:t>
                      </a:r>
                    </a:p>
                  </a:txBody>
                  <a:tcPr marL="68580" marR="68580" marT="0" marB="0">
                    <a:lnL>
                      <a:noFill/>
                    </a:lnL>
                    <a:lnR>
                      <a:noFill/>
                    </a:lnR>
                    <a:lnT>
                      <a:noFill/>
                    </a:lnT>
                    <a:lnB>
                      <a:noFill/>
                    </a:lnB>
                  </a:tcPr>
                </a:tc>
                <a:extLst>
                  <a:ext uri="{0D108BD9-81ED-4DB2-BD59-A6C34878D82A}">
                    <a16:rowId xmlns:a16="http://schemas.microsoft.com/office/drawing/2014/main" val="2313198724"/>
                  </a:ext>
                </a:extLst>
              </a:tr>
              <a:tr h="958505">
                <a:tc>
                  <a:txBody>
                    <a:bodyPr/>
                    <a:lstStyle/>
                    <a:p>
                      <a:pPr algn="l">
                        <a:lnSpc>
                          <a:spcPct val="150000"/>
                        </a:lnSpc>
                        <a:spcAft>
                          <a:spcPts val="0"/>
                        </a:spcAft>
                      </a:pPr>
                      <a:r>
                        <a:rPr lang="en-GB" sz="2000" dirty="0">
                          <a:solidFill>
                            <a:srgbClr val="000000"/>
                          </a:solidFill>
                          <a:effectLst/>
                          <a:latin typeface="+mn-lt"/>
                          <a:ea typeface="Calibri" panose="020F0502020204030204" pitchFamily="34" charset="0"/>
                          <a:cs typeface="Times New Roman" panose="02020603050405020304" pitchFamily="18" charset="0"/>
                        </a:rPr>
                        <a:t>Ash </a:t>
                      </a:r>
                      <a:r>
                        <a:rPr lang="en-GB" sz="2000" dirty="0" smtClean="0">
                          <a:solidFill>
                            <a:srgbClr val="000000"/>
                          </a:solidFill>
                          <a:effectLst/>
                          <a:latin typeface="+mn-lt"/>
                          <a:ea typeface="Calibri" panose="020F0502020204030204" pitchFamily="34" charset="0"/>
                          <a:cs typeface="Times New Roman" panose="02020603050405020304" pitchFamily="18" charset="0"/>
                        </a:rPr>
                        <a:t>%</a:t>
                      </a:r>
                    </a:p>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Gross energy </a:t>
                      </a:r>
                      <a:endParaRPr lang="en-GB"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2.84</a:t>
                      </a:r>
                      <a:r>
                        <a:rPr lang="en-GB" sz="2000" u="sng" dirty="0" smtClean="0">
                          <a:solidFill>
                            <a:srgbClr val="000000"/>
                          </a:solidFill>
                          <a:effectLst/>
                          <a:latin typeface="+mn-lt"/>
                          <a:ea typeface="Calibri" panose="020F0502020204030204" pitchFamily="34" charset="0"/>
                          <a:cs typeface="Times New Roman" panose="02020603050405020304" pitchFamily="18" charset="0"/>
                        </a:rPr>
                        <a:t>+</a:t>
                      </a:r>
                      <a:r>
                        <a:rPr lang="en-GB" sz="2000" dirty="0" smtClean="0">
                          <a:solidFill>
                            <a:srgbClr val="000000"/>
                          </a:solidFill>
                          <a:effectLst/>
                          <a:latin typeface="+mn-lt"/>
                          <a:ea typeface="Calibri" panose="020F0502020204030204" pitchFamily="34" charset="0"/>
                          <a:cs typeface="Times New Roman" panose="02020603050405020304" pitchFamily="18" charset="0"/>
                        </a:rPr>
                        <a:t>0.01</a:t>
                      </a:r>
                    </a:p>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16.19 MJ/kg</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2.72</a:t>
                      </a:r>
                      <a:r>
                        <a:rPr lang="en-GB" sz="2000" u="sng" dirty="0" smtClean="0">
                          <a:solidFill>
                            <a:srgbClr val="000000"/>
                          </a:solidFill>
                          <a:effectLst/>
                          <a:latin typeface="+mn-lt"/>
                          <a:ea typeface="Calibri" panose="020F0502020204030204" pitchFamily="34" charset="0"/>
                          <a:cs typeface="Times New Roman" panose="02020603050405020304" pitchFamily="18" charset="0"/>
                        </a:rPr>
                        <a:t>+</a:t>
                      </a:r>
                      <a:r>
                        <a:rPr lang="en-GB" sz="2000" dirty="0" smtClean="0">
                          <a:solidFill>
                            <a:srgbClr val="000000"/>
                          </a:solidFill>
                          <a:effectLst/>
                          <a:latin typeface="+mn-lt"/>
                          <a:ea typeface="Calibri" panose="020F0502020204030204" pitchFamily="34" charset="0"/>
                          <a:cs typeface="Times New Roman" panose="02020603050405020304" pitchFamily="18" charset="0"/>
                        </a:rPr>
                        <a:t>0.01</a:t>
                      </a:r>
                    </a:p>
                    <a:p>
                      <a:pPr algn="l">
                        <a:lnSpc>
                          <a:spcPct val="150000"/>
                        </a:lnSpc>
                        <a:spcAft>
                          <a:spcPts val="0"/>
                        </a:spcAft>
                      </a:pPr>
                      <a:r>
                        <a:rPr lang="en-GB" sz="2000" kern="1200" dirty="0" smtClean="0">
                          <a:solidFill>
                            <a:schemeClr val="tx1"/>
                          </a:solidFill>
                          <a:effectLst/>
                          <a:latin typeface="+mn-lt"/>
                          <a:ea typeface="+mn-ea"/>
                          <a:cs typeface="Times New Roman" panose="02020603050405020304" pitchFamily="18" charset="0"/>
                        </a:rPr>
                        <a:t>15.99 MJ/kg</a:t>
                      </a:r>
                      <a:endParaRPr lang="en-GB"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2.58</a:t>
                      </a:r>
                      <a:r>
                        <a:rPr lang="en-GB" sz="2000" u="sng" dirty="0" smtClean="0">
                          <a:solidFill>
                            <a:srgbClr val="000000"/>
                          </a:solidFill>
                          <a:effectLst/>
                          <a:latin typeface="+mn-lt"/>
                          <a:ea typeface="Calibri" panose="020F0502020204030204" pitchFamily="34" charset="0"/>
                          <a:cs typeface="Times New Roman" panose="02020603050405020304" pitchFamily="18" charset="0"/>
                        </a:rPr>
                        <a:t>+</a:t>
                      </a:r>
                      <a:r>
                        <a:rPr lang="en-GB" sz="2000" dirty="0" smtClean="0">
                          <a:solidFill>
                            <a:srgbClr val="000000"/>
                          </a:solidFill>
                          <a:effectLst/>
                          <a:latin typeface="+mn-lt"/>
                          <a:ea typeface="Calibri" panose="020F0502020204030204" pitchFamily="34" charset="0"/>
                          <a:cs typeface="Times New Roman" panose="02020603050405020304" pitchFamily="18" charset="0"/>
                        </a:rPr>
                        <a:t>0.01</a:t>
                      </a:r>
                    </a:p>
                    <a:p>
                      <a:pPr algn="l">
                        <a:lnSpc>
                          <a:spcPct val="150000"/>
                        </a:lnSpc>
                        <a:spcAft>
                          <a:spcPts val="0"/>
                        </a:spcAft>
                      </a:pPr>
                      <a:r>
                        <a:rPr lang="en-GB" sz="2000" kern="1200" dirty="0" smtClean="0">
                          <a:solidFill>
                            <a:schemeClr val="tx1"/>
                          </a:solidFill>
                          <a:effectLst/>
                          <a:latin typeface="+mn-lt"/>
                          <a:ea typeface="+mn-ea"/>
                          <a:cs typeface="Times New Roman" panose="02020603050405020304" pitchFamily="18" charset="0"/>
                        </a:rPr>
                        <a:t>17.68 MJ/kg</a:t>
                      </a:r>
                      <a:endParaRPr lang="en-GB" sz="20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2000" dirty="0" smtClean="0">
                          <a:solidFill>
                            <a:srgbClr val="000000"/>
                          </a:solidFill>
                          <a:effectLst/>
                          <a:latin typeface="+mn-lt"/>
                          <a:ea typeface="Calibri" panose="020F0502020204030204" pitchFamily="34" charset="0"/>
                          <a:cs typeface="Times New Roman" panose="02020603050405020304" pitchFamily="18" charset="0"/>
                        </a:rPr>
                        <a:t>2.39</a:t>
                      </a:r>
                      <a:r>
                        <a:rPr lang="en-GB" sz="2000" u="sng" dirty="0" smtClean="0">
                          <a:solidFill>
                            <a:srgbClr val="000000"/>
                          </a:solidFill>
                          <a:effectLst/>
                          <a:latin typeface="+mn-lt"/>
                          <a:ea typeface="Calibri" panose="020F0502020204030204" pitchFamily="34" charset="0"/>
                          <a:cs typeface="Times New Roman" panose="02020603050405020304" pitchFamily="18" charset="0"/>
                        </a:rPr>
                        <a:t>+</a:t>
                      </a:r>
                      <a:r>
                        <a:rPr lang="en-GB" sz="2000" dirty="0" smtClean="0">
                          <a:solidFill>
                            <a:srgbClr val="000000"/>
                          </a:solidFill>
                          <a:effectLst/>
                          <a:latin typeface="+mn-lt"/>
                          <a:ea typeface="Calibri" panose="020F0502020204030204" pitchFamily="34" charset="0"/>
                          <a:cs typeface="Times New Roman" panose="02020603050405020304" pitchFamily="18" charset="0"/>
                        </a:rPr>
                        <a:t>0.01</a:t>
                      </a:r>
                    </a:p>
                    <a:p>
                      <a:pPr algn="l">
                        <a:lnSpc>
                          <a:spcPct val="150000"/>
                        </a:lnSpc>
                        <a:spcAft>
                          <a:spcPts val="0"/>
                        </a:spcAft>
                      </a:pPr>
                      <a:r>
                        <a:rPr lang="en-GB" sz="2000" kern="1200" dirty="0" smtClean="0">
                          <a:solidFill>
                            <a:schemeClr val="tx1"/>
                          </a:solidFill>
                          <a:effectLst/>
                          <a:latin typeface="+mn-lt"/>
                          <a:ea typeface="+mn-ea"/>
                          <a:cs typeface="Times New Roman" panose="02020603050405020304" pitchFamily="18" charset="0"/>
                        </a:rPr>
                        <a:t>18.12 MJ/kg </a:t>
                      </a:r>
                      <a:endParaRPr lang="en-GB" sz="2000" dirty="0" smtClean="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4577604"/>
                  </a:ext>
                </a:extLst>
              </a:tr>
            </a:tbl>
          </a:graphicData>
        </a:graphic>
      </p:graphicFrame>
    </p:spTree>
    <p:extLst>
      <p:ext uri="{BB962C8B-B14F-4D97-AF65-F5344CB8AC3E}">
        <p14:creationId xmlns:p14="http://schemas.microsoft.com/office/powerpoint/2010/main" val="3593525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13</a:t>
            </a:fld>
            <a:endParaRPr lang="en-US"/>
          </a:p>
        </p:txBody>
      </p:sp>
      <p:sp>
        <p:nvSpPr>
          <p:cNvPr id="5" name="Pentagon 4"/>
          <p:cNvSpPr/>
          <p:nvPr/>
        </p:nvSpPr>
        <p:spPr>
          <a:xfrm>
            <a:off x="204716" y="1278167"/>
            <a:ext cx="6787662" cy="82647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2. Cooking yield %</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1136449079"/>
              </p:ext>
            </p:extLst>
          </p:nvPr>
        </p:nvGraphicFramePr>
        <p:xfrm>
          <a:off x="204716" y="2268688"/>
          <a:ext cx="6673756" cy="41549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073127" y="2268688"/>
            <a:ext cx="4750776" cy="4154984"/>
          </a:xfrm>
          <a:prstGeom prst="rect">
            <a:avLst/>
          </a:prstGeom>
          <a:solidFill>
            <a:schemeClr val="accent1">
              <a:lumMod val="20000"/>
              <a:lumOff val="80000"/>
            </a:schemeClr>
          </a:solidFill>
        </p:spPr>
        <p:txBody>
          <a:bodyPr wrap="square" rtlCol="0">
            <a:spAutoFit/>
          </a:bodyPr>
          <a:lstStyle/>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Cooking yields </a:t>
            </a:r>
            <a:r>
              <a:rPr lang="en-GB" sz="2400" dirty="0"/>
              <a:t>of the control and the chicken sausages incorporated with 6% vegetable mixture were similar (P&gt;0.05</a:t>
            </a:r>
            <a:r>
              <a:rPr lang="en-GB" sz="2400" dirty="0" smtClean="0"/>
              <a:t>)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Increasing </a:t>
            </a:r>
            <a:r>
              <a:rPr lang="en-GB" sz="2400" dirty="0"/>
              <a:t>inclusion levels from 6% to 18% </a:t>
            </a:r>
            <a:r>
              <a:rPr lang="en-GB" sz="2400" u="sng" dirty="0"/>
              <a:t>reduced</a:t>
            </a:r>
            <a:r>
              <a:rPr lang="en-GB" sz="2400" dirty="0"/>
              <a:t> the cooking </a:t>
            </a:r>
            <a:r>
              <a:rPr lang="en-GB" sz="2400" dirty="0" smtClean="0"/>
              <a:t>yield significantly (P&lt;0.05)</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889458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14</a:t>
            </a:fld>
            <a:endParaRPr lang="en-US"/>
          </a:p>
        </p:txBody>
      </p:sp>
      <p:sp>
        <p:nvSpPr>
          <p:cNvPr id="5" name="Pentagon 4"/>
          <p:cNvSpPr/>
          <p:nvPr/>
        </p:nvSpPr>
        <p:spPr>
          <a:xfrm>
            <a:off x="163773" y="1209927"/>
            <a:ext cx="6787662" cy="82647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3</a:t>
            </a:r>
            <a:r>
              <a:rPr lang="en-GB" sz="3200" b="1" dirty="0" smtClean="0">
                <a:solidFill>
                  <a:schemeClr val="bg1"/>
                </a:solidFill>
              </a:rPr>
              <a:t>. pH value</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2830332230"/>
              </p:ext>
            </p:extLst>
          </p:nvPr>
        </p:nvGraphicFramePr>
        <p:xfrm>
          <a:off x="163773" y="2110155"/>
          <a:ext cx="6787662" cy="424619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055893" y="2098309"/>
            <a:ext cx="4636302" cy="42698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smtClean="0">
                <a:solidFill>
                  <a:schemeClr val="tx1"/>
                </a:solidFill>
              </a:rPr>
              <a:t>Sausage pH </a:t>
            </a:r>
            <a:r>
              <a:rPr lang="en-GB" sz="2400" dirty="0">
                <a:solidFill>
                  <a:schemeClr val="tx1"/>
                </a:solidFill>
              </a:rPr>
              <a:t>was </a:t>
            </a:r>
            <a:r>
              <a:rPr lang="en-GB" sz="2400" dirty="0" smtClean="0">
                <a:solidFill>
                  <a:schemeClr val="tx1"/>
                </a:solidFill>
              </a:rPr>
              <a:t>declined (P&lt;0.05</a:t>
            </a:r>
            <a:r>
              <a:rPr lang="en-GB" sz="2400" dirty="0">
                <a:solidFill>
                  <a:schemeClr val="tx1"/>
                </a:solidFill>
              </a:rPr>
              <a:t>) </a:t>
            </a:r>
            <a:r>
              <a:rPr lang="en-GB" sz="2400" dirty="0" smtClean="0">
                <a:solidFill>
                  <a:schemeClr val="tx1"/>
                </a:solidFill>
              </a:rPr>
              <a:t>with </a:t>
            </a:r>
            <a:r>
              <a:rPr lang="en-GB" sz="2400" dirty="0">
                <a:solidFill>
                  <a:schemeClr val="tx1"/>
                </a:solidFill>
              </a:rPr>
              <a:t>increasing </a:t>
            </a:r>
            <a:r>
              <a:rPr lang="en-GB" sz="2400" dirty="0" smtClean="0">
                <a:solidFill>
                  <a:schemeClr val="tx1"/>
                </a:solidFill>
              </a:rPr>
              <a:t>levels </a:t>
            </a:r>
            <a:r>
              <a:rPr lang="en-GB" sz="2400" dirty="0">
                <a:solidFill>
                  <a:schemeClr val="tx1"/>
                </a:solidFill>
              </a:rPr>
              <a:t>of </a:t>
            </a:r>
            <a:r>
              <a:rPr lang="en-GB" sz="2400" dirty="0" smtClean="0">
                <a:solidFill>
                  <a:schemeClr val="tx1"/>
                </a:solidFill>
              </a:rPr>
              <a:t>the vegetable mixture</a:t>
            </a:r>
            <a:endParaRPr lang="en-GB" sz="2400" dirty="0">
              <a:solidFill>
                <a:schemeClr val="tx1"/>
              </a:solidFill>
            </a:endParaRPr>
          </a:p>
        </p:txBody>
      </p:sp>
    </p:spTree>
    <p:extLst>
      <p:ext uri="{BB962C8B-B14F-4D97-AF65-F5344CB8AC3E}">
        <p14:creationId xmlns:p14="http://schemas.microsoft.com/office/powerpoint/2010/main" val="4225105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15</a:t>
            </a:fld>
            <a:endParaRPr lang="en-US"/>
          </a:p>
        </p:txBody>
      </p:sp>
      <p:sp>
        <p:nvSpPr>
          <p:cNvPr id="5" name="Pentagon 4"/>
          <p:cNvSpPr/>
          <p:nvPr/>
        </p:nvSpPr>
        <p:spPr>
          <a:xfrm>
            <a:off x="204716" y="1182632"/>
            <a:ext cx="6752492" cy="82647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4. Water holding capacity %</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2662367644"/>
              </p:ext>
            </p:extLst>
          </p:nvPr>
        </p:nvGraphicFramePr>
        <p:xfrm>
          <a:off x="204716" y="2086464"/>
          <a:ext cx="6400800" cy="42698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752492" y="2086464"/>
            <a:ext cx="5117123" cy="42698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smtClean="0">
                <a:solidFill>
                  <a:schemeClr val="tx1"/>
                </a:solidFill>
              </a:rPr>
              <a:t>The </a:t>
            </a:r>
            <a:r>
              <a:rPr lang="en-GB" sz="2400" dirty="0">
                <a:solidFill>
                  <a:schemeClr val="tx1"/>
                </a:solidFill>
              </a:rPr>
              <a:t>highest </a:t>
            </a:r>
            <a:r>
              <a:rPr lang="en-GB" sz="2400" dirty="0" smtClean="0">
                <a:solidFill>
                  <a:schemeClr val="tx1"/>
                </a:solidFill>
              </a:rPr>
              <a:t>(P&lt;0.05</a:t>
            </a:r>
            <a:r>
              <a:rPr lang="en-GB" sz="2400" dirty="0">
                <a:solidFill>
                  <a:schemeClr val="tx1"/>
                </a:solidFill>
              </a:rPr>
              <a:t>) WHC was </a:t>
            </a:r>
            <a:r>
              <a:rPr lang="en-GB" sz="2400" dirty="0" smtClean="0">
                <a:solidFill>
                  <a:schemeClr val="tx1"/>
                </a:solidFill>
              </a:rPr>
              <a:t>reported from the </a:t>
            </a:r>
            <a:r>
              <a:rPr lang="en-GB" sz="2400" dirty="0">
                <a:solidFill>
                  <a:schemeClr val="tx1"/>
                </a:solidFill>
              </a:rPr>
              <a:t>sausage incorporated with 18% vegetable </a:t>
            </a:r>
            <a:r>
              <a:rPr lang="en-GB" sz="2400" dirty="0" smtClean="0">
                <a:solidFill>
                  <a:schemeClr val="tx1"/>
                </a:solidFill>
              </a:rPr>
              <a:t>mixture</a:t>
            </a:r>
          </a:p>
          <a:p>
            <a:pPr marL="342900" indent="-342900">
              <a:buFont typeface="Arial" panose="020B0604020202020204" pitchFamily="34" charset="0"/>
              <a:buChar char="•"/>
            </a:pPr>
            <a:endParaRPr lang="en-GB" sz="2400" dirty="0" smtClean="0">
              <a:solidFill>
                <a:schemeClr val="tx1"/>
              </a:solidFill>
            </a:endParaRPr>
          </a:p>
          <a:p>
            <a:pPr marL="342900" indent="-342900">
              <a:buFont typeface="Arial" panose="020B0604020202020204" pitchFamily="34" charset="0"/>
              <a:buChar char="•"/>
            </a:pPr>
            <a:r>
              <a:rPr lang="en-GB" sz="2400" dirty="0" smtClean="0">
                <a:solidFill>
                  <a:schemeClr val="tx1"/>
                </a:solidFill>
              </a:rPr>
              <a:t>WHC </a:t>
            </a:r>
            <a:r>
              <a:rPr lang="en-GB" sz="2400" dirty="0">
                <a:solidFill>
                  <a:schemeClr val="tx1"/>
                </a:solidFill>
              </a:rPr>
              <a:t>of sausage samples from the control and 6% inclusion rate were similar (P&gt;0.05</a:t>
            </a:r>
            <a:r>
              <a:rPr lang="en-GB" sz="2400" dirty="0" smtClean="0">
                <a:solidFill>
                  <a:schemeClr val="tx1"/>
                </a:solidFill>
              </a:rPr>
              <a:t>)</a:t>
            </a:r>
            <a:endParaRPr lang="en-GB" sz="2400" dirty="0">
              <a:solidFill>
                <a:schemeClr val="tx1"/>
              </a:solidFill>
            </a:endParaRPr>
          </a:p>
        </p:txBody>
      </p:sp>
    </p:spTree>
    <p:extLst>
      <p:ext uri="{BB962C8B-B14F-4D97-AF65-F5344CB8AC3E}">
        <p14:creationId xmlns:p14="http://schemas.microsoft.com/office/powerpoint/2010/main" val="3082753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16</a:t>
            </a:fld>
            <a:endParaRPr lang="en-US"/>
          </a:p>
        </p:txBody>
      </p:sp>
      <p:sp>
        <p:nvSpPr>
          <p:cNvPr id="5" name="Pentagon 4"/>
          <p:cNvSpPr/>
          <p:nvPr/>
        </p:nvSpPr>
        <p:spPr>
          <a:xfrm>
            <a:off x="204717" y="1196279"/>
            <a:ext cx="6646459" cy="618873"/>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5. Sausage colour</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61923841"/>
              </p:ext>
            </p:extLst>
          </p:nvPr>
        </p:nvGraphicFramePr>
        <p:xfrm>
          <a:off x="204717" y="2086464"/>
          <a:ext cx="6646459" cy="426988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951435" y="2086464"/>
            <a:ext cx="5117123" cy="42698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smtClean="0">
                <a:solidFill>
                  <a:schemeClr val="tx1"/>
                </a:solidFill>
              </a:rPr>
              <a:t>External </a:t>
            </a:r>
            <a:r>
              <a:rPr lang="en-GB" sz="2400" dirty="0">
                <a:solidFill>
                  <a:schemeClr val="tx1"/>
                </a:solidFill>
              </a:rPr>
              <a:t>surface </a:t>
            </a:r>
            <a:r>
              <a:rPr lang="en-GB" sz="2400" dirty="0" smtClean="0">
                <a:solidFill>
                  <a:schemeClr val="tx1"/>
                </a:solidFill>
              </a:rPr>
              <a:t>lightness (L*) values were different (P&lt;0.05)</a:t>
            </a:r>
          </a:p>
          <a:p>
            <a:endParaRPr lang="en-GB" sz="2400" dirty="0" smtClean="0">
              <a:solidFill>
                <a:schemeClr val="tx1"/>
              </a:solidFill>
            </a:endParaRPr>
          </a:p>
          <a:p>
            <a:pPr marL="342900" indent="-342900">
              <a:buFont typeface="Arial" panose="020B0604020202020204" pitchFamily="34" charset="0"/>
              <a:buChar char="•"/>
            </a:pPr>
            <a:r>
              <a:rPr lang="en-GB" sz="2400" dirty="0" smtClean="0">
                <a:solidFill>
                  <a:schemeClr val="tx1"/>
                </a:solidFill>
              </a:rPr>
              <a:t>The highest L* was reported from the control and </a:t>
            </a:r>
            <a:r>
              <a:rPr lang="en-GB" sz="2400" dirty="0">
                <a:solidFill>
                  <a:schemeClr val="tx1"/>
                </a:solidFill>
              </a:rPr>
              <a:t>this finding indicates that </a:t>
            </a:r>
            <a:r>
              <a:rPr lang="en-GB" sz="2400" dirty="0" smtClean="0">
                <a:solidFill>
                  <a:schemeClr val="tx1"/>
                </a:solidFill>
              </a:rPr>
              <a:t>the control </a:t>
            </a:r>
            <a:r>
              <a:rPr lang="en-GB" sz="2400" dirty="0">
                <a:solidFill>
                  <a:schemeClr val="tx1"/>
                </a:solidFill>
              </a:rPr>
              <a:t>has the lightest </a:t>
            </a:r>
            <a:r>
              <a:rPr lang="en-GB" sz="2400" dirty="0" smtClean="0">
                <a:solidFill>
                  <a:schemeClr val="tx1"/>
                </a:solidFill>
              </a:rPr>
              <a:t>colour</a:t>
            </a:r>
            <a:endParaRPr lang="en-GB" sz="2400" dirty="0">
              <a:solidFill>
                <a:schemeClr val="tx1"/>
              </a:solidFill>
            </a:endParaRPr>
          </a:p>
        </p:txBody>
      </p:sp>
    </p:spTree>
    <p:extLst>
      <p:ext uri="{BB962C8B-B14F-4D97-AF65-F5344CB8AC3E}">
        <p14:creationId xmlns:p14="http://schemas.microsoft.com/office/powerpoint/2010/main" val="11544595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17</a:t>
            </a:fld>
            <a:endParaRPr lang="en-US"/>
          </a:p>
        </p:txBody>
      </p:sp>
      <p:graphicFrame>
        <p:nvGraphicFramePr>
          <p:cNvPr id="6" name="Chart 5"/>
          <p:cNvGraphicFramePr/>
          <p:nvPr>
            <p:extLst>
              <p:ext uri="{D42A27DB-BD31-4B8C-83A1-F6EECF244321}">
                <p14:modId xmlns:p14="http://schemas.microsoft.com/office/powerpoint/2010/main" val="83841263"/>
              </p:ext>
            </p:extLst>
          </p:nvPr>
        </p:nvGraphicFramePr>
        <p:xfrm>
          <a:off x="6238600" y="1251413"/>
          <a:ext cx="5591909" cy="46368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2352509032"/>
              </p:ext>
            </p:extLst>
          </p:nvPr>
        </p:nvGraphicFramePr>
        <p:xfrm>
          <a:off x="386861" y="1251413"/>
          <a:ext cx="5631801" cy="4636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94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18</a:t>
            </a:fld>
            <a:endParaRPr lang="en-US"/>
          </a:p>
        </p:txBody>
      </p:sp>
      <p:sp>
        <p:nvSpPr>
          <p:cNvPr id="5" name="Pentagon 4"/>
          <p:cNvSpPr/>
          <p:nvPr/>
        </p:nvSpPr>
        <p:spPr>
          <a:xfrm>
            <a:off x="464023" y="1297682"/>
            <a:ext cx="7806519" cy="82647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6. Texture (Hardness value) and Folding test</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1653087590"/>
              </p:ext>
            </p:extLst>
          </p:nvPr>
        </p:nvGraphicFramePr>
        <p:xfrm>
          <a:off x="464023" y="2511188"/>
          <a:ext cx="5722349" cy="34581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2045782763"/>
              </p:ext>
            </p:extLst>
          </p:nvPr>
        </p:nvGraphicFramePr>
        <p:xfrm>
          <a:off x="6332561" y="2511188"/>
          <a:ext cx="5472752" cy="3458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5345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19</a:t>
            </a:fld>
            <a:endParaRPr lang="en-US"/>
          </a:p>
        </p:txBody>
      </p:sp>
      <p:sp>
        <p:nvSpPr>
          <p:cNvPr id="5" name="Pentagon 4"/>
          <p:cNvSpPr/>
          <p:nvPr/>
        </p:nvSpPr>
        <p:spPr>
          <a:xfrm>
            <a:off x="245659" y="1291814"/>
            <a:ext cx="6787662" cy="826478"/>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7</a:t>
            </a:r>
            <a:r>
              <a:rPr lang="en-GB" sz="3200" b="1" dirty="0" smtClean="0">
                <a:solidFill>
                  <a:schemeClr val="bg1"/>
                </a:solidFill>
              </a:rPr>
              <a:t>. Juiciness</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3569213333"/>
              </p:ext>
            </p:extLst>
          </p:nvPr>
        </p:nvGraphicFramePr>
        <p:xfrm>
          <a:off x="245659" y="2331303"/>
          <a:ext cx="6629400" cy="402504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033320" y="2331304"/>
            <a:ext cx="4870939" cy="402504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chemeClr val="tx1"/>
                </a:solidFill>
              </a:rPr>
              <a:t>The juiciness of </a:t>
            </a:r>
            <a:r>
              <a:rPr lang="en-GB" sz="2400" dirty="0" smtClean="0">
                <a:solidFill>
                  <a:schemeClr val="tx1"/>
                </a:solidFill>
              </a:rPr>
              <a:t>chicken </a:t>
            </a:r>
            <a:r>
              <a:rPr lang="en-GB" sz="2400" dirty="0">
                <a:solidFill>
                  <a:schemeClr val="tx1"/>
                </a:solidFill>
              </a:rPr>
              <a:t>sausages incorporated with </a:t>
            </a:r>
            <a:r>
              <a:rPr lang="en-GB" sz="2400" dirty="0" smtClean="0">
                <a:solidFill>
                  <a:schemeClr val="tx1"/>
                </a:solidFill>
              </a:rPr>
              <a:t>the vegetable </a:t>
            </a:r>
            <a:r>
              <a:rPr lang="en-GB" sz="2400" dirty="0">
                <a:solidFill>
                  <a:schemeClr val="tx1"/>
                </a:solidFill>
              </a:rPr>
              <a:t>mixture ranged from 14.51 to 15.9 </a:t>
            </a:r>
            <a:r>
              <a:rPr lang="en-GB" sz="2400" dirty="0" smtClean="0">
                <a:solidFill>
                  <a:schemeClr val="tx1"/>
                </a:solidFill>
              </a:rPr>
              <a:t>%.</a:t>
            </a:r>
          </a:p>
          <a:p>
            <a:pPr marL="342900" indent="-342900">
              <a:buFont typeface="Arial" panose="020B0604020202020204" pitchFamily="34" charset="0"/>
              <a:buChar char="•"/>
            </a:pPr>
            <a:endParaRPr lang="en-GB" sz="2400" dirty="0" smtClean="0">
              <a:solidFill>
                <a:schemeClr val="tx1"/>
              </a:solidFill>
            </a:endParaRPr>
          </a:p>
          <a:p>
            <a:pPr marL="342900" indent="-342900">
              <a:buFont typeface="Arial" panose="020B0604020202020204" pitchFamily="34" charset="0"/>
              <a:buChar char="•"/>
            </a:pPr>
            <a:r>
              <a:rPr lang="en-GB" sz="2400" dirty="0" smtClean="0">
                <a:solidFill>
                  <a:schemeClr val="tx1"/>
                </a:solidFill>
              </a:rPr>
              <a:t>Chicken </a:t>
            </a:r>
            <a:r>
              <a:rPr lang="en-GB" sz="2400" dirty="0">
                <a:solidFill>
                  <a:schemeClr val="tx1"/>
                </a:solidFill>
              </a:rPr>
              <a:t>sausages </a:t>
            </a:r>
            <a:r>
              <a:rPr lang="en-GB" sz="2400" dirty="0" smtClean="0">
                <a:solidFill>
                  <a:schemeClr val="tx1"/>
                </a:solidFill>
              </a:rPr>
              <a:t>had </a:t>
            </a:r>
            <a:r>
              <a:rPr lang="en-GB" sz="2400" dirty="0">
                <a:solidFill>
                  <a:schemeClr val="tx1"/>
                </a:solidFill>
              </a:rPr>
              <a:t>18% vegetable mixture showed the highest juiciness (P&lt;0.05) </a:t>
            </a:r>
            <a:r>
              <a:rPr lang="en-GB" sz="2400" dirty="0" smtClean="0">
                <a:solidFill>
                  <a:schemeClr val="tx1"/>
                </a:solidFill>
              </a:rPr>
              <a:t>value</a:t>
            </a:r>
            <a:endParaRPr lang="en-GB" sz="3200" dirty="0">
              <a:solidFill>
                <a:schemeClr val="tx1"/>
              </a:solidFill>
            </a:endParaRPr>
          </a:p>
        </p:txBody>
      </p:sp>
    </p:spTree>
    <p:extLst>
      <p:ext uri="{BB962C8B-B14F-4D97-AF65-F5344CB8AC3E}">
        <p14:creationId xmlns:p14="http://schemas.microsoft.com/office/powerpoint/2010/main" val="3753286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B58-BEB4-7EC1-F5FE-DF097D6D6D9E}"/>
              </a:ext>
            </a:extLst>
          </p:cNvPr>
          <p:cNvSpPr>
            <a:spLocks noGrp="1"/>
          </p:cNvSpPr>
          <p:nvPr>
            <p:ph type="title"/>
          </p:nvPr>
        </p:nvSpPr>
        <p:spPr>
          <a:xfrm>
            <a:off x="4436920" y="1173707"/>
            <a:ext cx="3188199" cy="651918"/>
          </a:xfrm>
        </p:spPr>
        <p:txBody>
          <a:bodyPr>
            <a:normAutofit fontScale="90000"/>
          </a:bodyPr>
          <a:lstStyle/>
          <a:p>
            <a:pPr algn="ctr"/>
            <a:r>
              <a:rPr lang="en-GB" dirty="0">
                <a:latin typeface="+mn-lt"/>
              </a:rPr>
              <a:t>Content</a:t>
            </a:r>
            <a:endParaRPr lang="en-US" sz="4400" u="sng" dirty="0">
              <a:latin typeface="+mn-lt"/>
            </a:endParaRPr>
          </a:p>
        </p:txBody>
      </p:sp>
      <p:sp>
        <p:nvSpPr>
          <p:cNvPr id="3" name="Content Placeholder 2">
            <a:extLst>
              <a:ext uri="{FF2B5EF4-FFF2-40B4-BE49-F238E27FC236}">
                <a16:creationId xmlns:a16="http://schemas.microsoft.com/office/drawing/2014/main" id="{2A54ADEF-2197-9A5F-5429-3CD03E1AB326}"/>
              </a:ext>
            </a:extLst>
          </p:cNvPr>
          <p:cNvSpPr>
            <a:spLocks noGrp="1"/>
          </p:cNvSpPr>
          <p:nvPr>
            <p:ph idx="1"/>
          </p:nvPr>
        </p:nvSpPr>
        <p:spPr>
          <a:xfrm>
            <a:off x="838201" y="1825625"/>
            <a:ext cx="5780963" cy="4288572"/>
          </a:xfrm>
        </p:spPr>
        <p:txBody>
          <a:bodyPr>
            <a:normAutofit/>
          </a:bodyPr>
          <a:lstStyle/>
          <a:p>
            <a:pPr marL="0" marR="0">
              <a:lnSpc>
                <a:spcPct val="15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Introduction</a:t>
            </a:r>
          </a:p>
          <a:p>
            <a:pPr marL="0" marR="0">
              <a:lnSpc>
                <a:spcPct val="15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Objectives</a:t>
            </a:r>
          </a:p>
          <a:p>
            <a:pPr marL="0" marR="0" algn="just">
              <a:lnSpc>
                <a:spcPct val="11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Material and Methods</a:t>
            </a:r>
          </a:p>
          <a:p>
            <a:pPr marL="0" marR="0" algn="just">
              <a:lnSpc>
                <a:spcPct val="15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Results and Discussion</a:t>
            </a:r>
          </a:p>
          <a:p>
            <a:pPr marL="0" marR="0" algn="just">
              <a:lnSpc>
                <a:spcPct val="15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Conclusion and Recommendations</a:t>
            </a:r>
          </a:p>
          <a:p>
            <a:pPr marL="0" marR="0" algn="just">
              <a:lnSpc>
                <a:spcPct val="150000"/>
              </a:lnSpc>
              <a:spcBef>
                <a:spcPts val="0"/>
              </a:spcBef>
              <a:spcAft>
                <a:spcPts val="800"/>
              </a:spcAft>
              <a:buFont typeface="Wingdings" panose="05000000000000000000" pitchFamily="2" charset="2"/>
              <a:buChar char="§"/>
            </a:pPr>
            <a:r>
              <a:rPr lang="en-US" dirty="0">
                <a:ea typeface="Calibri" panose="020F0502020204030204" pitchFamily="34" charset="0"/>
                <a:cs typeface="Iskoola Pota" panose="02010503010101010104" pitchFamily="2" charset="0"/>
              </a:rPr>
              <a:t>References</a:t>
            </a:r>
          </a:p>
        </p:txBody>
      </p:sp>
      <p:sp>
        <p:nvSpPr>
          <p:cNvPr id="4" name="Slide Number Placeholder 3">
            <a:extLst>
              <a:ext uri="{FF2B5EF4-FFF2-40B4-BE49-F238E27FC236}">
                <a16:creationId xmlns:a16="http://schemas.microsoft.com/office/drawing/2014/main" id="{6BF8F961-52E7-EAC8-9412-12E4E3384CBB}"/>
              </a:ext>
            </a:extLst>
          </p:cNvPr>
          <p:cNvSpPr>
            <a:spLocks noGrp="1"/>
          </p:cNvSpPr>
          <p:nvPr>
            <p:ph type="sldNum" sz="quarter" idx="12"/>
          </p:nvPr>
        </p:nvSpPr>
        <p:spPr>
          <a:xfrm>
            <a:off x="9329692" y="6492875"/>
            <a:ext cx="2743200" cy="365125"/>
          </a:xfrm>
        </p:spPr>
        <p:txBody>
          <a:bodyPr/>
          <a:lstStyle/>
          <a:p>
            <a:fld id="{48FC179B-E1DC-44DF-B0E4-66A8D350C2BE}" type="slidenum">
              <a:rPr lang="en-US" smtClean="0"/>
              <a:t>2</a:t>
            </a:fld>
            <a:endParaRPr lang="en-US"/>
          </a:p>
        </p:txBody>
      </p:sp>
    </p:spTree>
    <p:extLst>
      <p:ext uri="{BB962C8B-B14F-4D97-AF65-F5344CB8AC3E}">
        <p14:creationId xmlns:p14="http://schemas.microsoft.com/office/powerpoint/2010/main" val="176844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20</a:t>
            </a:fld>
            <a:endParaRPr lang="en-US"/>
          </a:p>
        </p:txBody>
      </p:sp>
      <p:sp>
        <p:nvSpPr>
          <p:cNvPr id="5" name="Pentagon 4"/>
          <p:cNvSpPr/>
          <p:nvPr/>
        </p:nvSpPr>
        <p:spPr>
          <a:xfrm>
            <a:off x="286603" y="1223742"/>
            <a:ext cx="6664832" cy="535151"/>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8. Extract release volume</a:t>
            </a:r>
            <a:endParaRPr lang="en-GB" sz="3200" b="1" dirty="0">
              <a:solidFill>
                <a:schemeClr val="bg1"/>
              </a:solidFill>
            </a:endParaRPr>
          </a:p>
        </p:txBody>
      </p:sp>
      <p:graphicFrame>
        <p:nvGraphicFramePr>
          <p:cNvPr id="6" name="Chart 5"/>
          <p:cNvGraphicFramePr/>
          <p:nvPr>
            <p:extLst>
              <p:ext uri="{D42A27DB-BD31-4B8C-83A1-F6EECF244321}">
                <p14:modId xmlns:p14="http://schemas.microsoft.com/office/powerpoint/2010/main" val="1820789625"/>
              </p:ext>
            </p:extLst>
          </p:nvPr>
        </p:nvGraphicFramePr>
        <p:xfrm>
          <a:off x="386471" y="2142699"/>
          <a:ext cx="6414839" cy="402258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951435" y="2142700"/>
            <a:ext cx="5054921" cy="40225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chemeClr val="tx1"/>
                </a:solidFill>
              </a:rPr>
              <a:t>Chicken sausages incorporated with 18% vegetable mixture showed </a:t>
            </a:r>
            <a:r>
              <a:rPr lang="en-GB" sz="2400" dirty="0" smtClean="0">
                <a:solidFill>
                  <a:schemeClr val="tx1"/>
                </a:solidFill>
              </a:rPr>
              <a:t>the </a:t>
            </a:r>
            <a:r>
              <a:rPr lang="en-GB" sz="2400" dirty="0">
                <a:solidFill>
                  <a:schemeClr val="tx1"/>
                </a:solidFill>
              </a:rPr>
              <a:t>highest </a:t>
            </a:r>
            <a:r>
              <a:rPr lang="en-GB" sz="2400" dirty="0" smtClean="0">
                <a:solidFill>
                  <a:schemeClr val="tx1"/>
                </a:solidFill>
              </a:rPr>
              <a:t>ERV (</a:t>
            </a:r>
            <a:r>
              <a:rPr lang="en-GB" sz="2400" dirty="0">
                <a:solidFill>
                  <a:schemeClr val="tx1"/>
                </a:solidFill>
              </a:rPr>
              <a:t>P&lt;0.05) </a:t>
            </a:r>
            <a:endParaRPr lang="en-GB" sz="2400" dirty="0" smtClean="0">
              <a:solidFill>
                <a:schemeClr val="tx1"/>
              </a:solidFill>
            </a:endParaRPr>
          </a:p>
          <a:p>
            <a:pPr marL="342900" indent="-342900">
              <a:buFont typeface="Arial" panose="020B0604020202020204" pitchFamily="34" charset="0"/>
              <a:buChar char="•"/>
            </a:pPr>
            <a:endParaRPr lang="en-GB" sz="2400" dirty="0">
              <a:solidFill>
                <a:schemeClr val="tx1"/>
              </a:solidFill>
            </a:endParaRPr>
          </a:p>
          <a:p>
            <a:pPr marL="342900" indent="-342900">
              <a:buFont typeface="Arial" panose="020B0604020202020204" pitchFamily="34" charset="0"/>
              <a:buChar char="•"/>
            </a:pPr>
            <a:r>
              <a:rPr lang="en-GB" sz="2400" dirty="0" smtClean="0">
                <a:solidFill>
                  <a:schemeClr val="tx1"/>
                </a:solidFill>
              </a:rPr>
              <a:t>ERV </a:t>
            </a:r>
            <a:r>
              <a:rPr lang="en-GB" sz="2400" dirty="0">
                <a:solidFill>
                  <a:schemeClr val="tx1"/>
                </a:solidFill>
              </a:rPr>
              <a:t>of the </a:t>
            </a:r>
            <a:r>
              <a:rPr lang="en-GB" sz="2400" dirty="0" smtClean="0">
                <a:solidFill>
                  <a:schemeClr val="tx1"/>
                </a:solidFill>
              </a:rPr>
              <a:t>control</a:t>
            </a:r>
            <a:r>
              <a:rPr lang="en-GB" sz="2400" dirty="0">
                <a:solidFill>
                  <a:schemeClr val="tx1"/>
                </a:solidFill>
              </a:rPr>
              <a:t>, chicken sausages </a:t>
            </a:r>
            <a:r>
              <a:rPr lang="en-GB" sz="2400" dirty="0" smtClean="0">
                <a:solidFill>
                  <a:schemeClr val="tx1"/>
                </a:solidFill>
              </a:rPr>
              <a:t>with 6</a:t>
            </a:r>
            <a:r>
              <a:rPr lang="en-GB" sz="2400" dirty="0">
                <a:solidFill>
                  <a:schemeClr val="tx1"/>
                </a:solidFill>
              </a:rPr>
              <a:t>% and 12% vegetable </a:t>
            </a:r>
            <a:r>
              <a:rPr lang="en-GB" sz="2400" dirty="0" smtClean="0">
                <a:solidFill>
                  <a:schemeClr val="tx1"/>
                </a:solidFill>
              </a:rPr>
              <a:t>mixture were </a:t>
            </a:r>
            <a:r>
              <a:rPr lang="en-GB" sz="2400" dirty="0">
                <a:solidFill>
                  <a:schemeClr val="tx1"/>
                </a:solidFill>
              </a:rPr>
              <a:t>similar (P&gt;0.05</a:t>
            </a:r>
            <a:r>
              <a:rPr lang="en-GB" sz="2400" dirty="0" smtClean="0">
                <a:solidFill>
                  <a:schemeClr val="tx1"/>
                </a:solidFill>
              </a:rPr>
              <a:t>)</a:t>
            </a:r>
            <a:endParaRPr lang="en-GB" sz="2400" dirty="0">
              <a:solidFill>
                <a:schemeClr val="tx1"/>
              </a:solidFill>
            </a:endParaRPr>
          </a:p>
        </p:txBody>
      </p:sp>
    </p:spTree>
    <p:extLst>
      <p:ext uri="{BB962C8B-B14F-4D97-AF65-F5344CB8AC3E}">
        <p14:creationId xmlns:p14="http://schemas.microsoft.com/office/powerpoint/2010/main" val="1271531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21</a:t>
            </a:fld>
            <a:endParaRPr lang="en-US"/>
          </a:p>
        </p:txBody>
      </p:sp>
      <p:sp>
        <p:nvSpPr>
          <p:cNvPr id="7" name="Pentagon 6"/>
          <p:cNvSpPr/>
          <p:nvPr/>
        </p:nvSpPr>
        <p:spPr>
          <a:xfrm>
            <a:off x="190210" y="1208760"/>
            <a:ext cx="6742853" cy="770165"/>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9</a:t>
            </a:r>
            <a:r>
              <a:rPr lang="en-GB" sz="3200" b="1" dirty="0" smtClean="0">
                <a:solidFill>
                  <a:schemeClr val="bg1"/>
                </a:solidFill>
              </a:rPr>
              <a:t>. Moisture retention</a:t>
            </a:r>
            <a:endParaRPr lang="en-GB" sz="3200" b="1" dirty="0">
              <a:solidFill>
                <a:schemeClr val="bg1"/>
              </a:solidFill>
            </a:endParaRPr>
          </a:p>
        </p:txBody>
      </p:sp>
      <p:graphicFrame>
        <p:nvGraphicFramePr>
          <p:cNvPr id="8" name="Chart 7"/>
          <p:cNvGraphicFramePr/>
          <p:nvPr>
            <p:extLst>
              <p:ext uri="{D42A27DB-BD31-4B8C-83A1-F6EECF244321}">
                <p14:modId xmlns:p14="http://schemas.microsoft.com/office/powerpoint/2010/main" val="4078068330"/>
              </p:ext>
            </p:extLst>
          </p:nvPr>
        </p:nvGraphicFramePr>
        <p:xfrm>
          <a:off x="190210" y="2188881"/>
          <a:ext cx="5849449" cy="404263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6207632" y="2206733"/>
            <a:ext cx="5662246" cy="40426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dirty="0">
                <a:solidFill>
                  <a:schemeClr val="tx1"/>
                </a:solidFill>
              </a:rPr>
              <a:t>The moisture retention of chicken sausages </a:t>
            </a:r>
            <a:r>
              <a:rPr lang="en-GB" sz="2400" dirty="0" smtClean="0">
                <a:solidFill>
                  <a:schemeClr val="tx1"/>
                </a:solidFill>
              </a:rPr>
              <a:t>with </a:t>
            </a:r>
            <a:r>
              <a:rPr lang="en-GB" sz="2400" dirty="0">
                <a:solidFill>
                  <a:schemeClr val="tx1"/>
                </a:solidFill>
              </a:rPr>
              <a:t>vegetables were similar (P&gt;0.05</a:t>
            </a:r>
            <a:r>
              <a:rPr lang="en-GB" sz="2400" dirty="0" smtClean="0">
                <a:solidFill>
                  <a:schemeClr val="tx1"/>
                </a:solidFill>
              </a:rPr>
              <a:t>) </a:t>
            </a:r>
          </a:p>
          <a:p>
            <a:pPr marL="342900" indent="-342900">
              <a:buFont typeface="Arial" panose="020B0604020202020204" pitchFamily="34" charset="0"/>
              <a:buChar char="•"/>
            </a:pPr>
            <a:endParaRPr lang="en-GB" sz="2400" dirty="0" smtClean="0">
              <a:solidFill>
                <a:schemeClr val="tx1"/>
              </a:solidFill>
            </a:endParaRPr>
          </a:p>
          <a:p>
            <a:pPr marL="342900" indent="-342900">
              <a:buFont typeface="Arial" panose="020B0604020202020204" pitchFamily="34" charset="0"/>
              <a:buChar char="•"/>
            </a:pPr>
            <a:r>
              <a:rPr lang="en-GB" sz="2400" dirty="0" smtClean="0">
                <a:solidFill>
                  <a:schemeClr val="tx1"/>
                </a:solidFill>
              </a:rPr>
              <a:t>Moisture </a:t>
            </a:r>
            <a:r>
              <a:rPr lang="en-GB" sz="2400" dirty="0">
                <a:solidFill>
                  <a:schemeClr val="tx1"/>
                </a:solidFill>
              </a:rPr>
              <a:t>retention of the control sample was lower (P&lt;0.05) </a:t>
            </a:r>
            <a:r>
              <a:rPr lang="en-GB" sz="2400" dirty="0" smtClean="0">
                <a:solidFill>
                  <a:schemeClr val="tx1"/>
                </a:solidFill>
              </a:rPr>
              <a:t>than </a:t>
            </a:r>
            <a:r>
              <a:rPr lang="en-GB" sz="2400" dirty="0">
                <a:solidFill>
                  <a:schemeClr val="tx1"/>
                </a:solidFill>
              </a:rPr>
              <a:t>the other three </a:t>
            </a:r>
            <a:r>
              <a:rPr lang="en-GB" sz="2400" dirty="0" smtClean="0">
                <a:solidFill>
                  <a:schemeClr val="tx1"/>
                </a:solidFill>
              </a:rPr>
              <a:t>treatments</a:t>
            </a:r>
            <a:endParaRPr lang="en-GB" sz="2400" dirty="0">
              <a:solidFill>
                <a:schemeClr val="tx1"/>
              </a:solidFill>
            </a:endParaRPr>
          </a:p>
        </p:txBody>
      </p:sp>
    </p:spTree>
    <p:extLst>
      <p:ext uri="{BB962C8B-B14F-4D97-AF65-F5344CB8AC3E}">
        <p14:creationId xmlns:p14="http://schemas.microsoft.com/office/powerpoint/2010/main" val="4105698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22</a:t>
            </a:fld>
            <a:endParaRPr lang="en-US"/>
          </a:p>
        </p:txBody>
      </p:sp>
      <p:sp>
        <p:nvSpPr>
          <p:cNvPr id="5" name="Pentagon 4"/>
          <p:cNvSpPr/>
          <p:nvPr/>
        </p:nvSpPr>
        <p:spPr>
          <a:xfrm>
            <a:off x="2333511" y="397770"/>
            <a:ext cx="7211961" cy="647604"/>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rPr>
              <a:t>10. Sensory attributes</a:t>
            </a:r>
            <a:endParaRPr lang="en-GB" b="1" dirty="0"/>
          </a:p>
        </p:txBody>
      </p:sp>
      <p:graphicFrame>
        <p:nvGraphicFramePr>
          <p:cNvPr id="6" name="Chart 5">
            <a:extLst>
              <a:ext uri="{FF2B5EF4-FFF2-40B4-BE49-F238E27FC236}">
                <a16:creationId xmlns:a16="http://schemas.microsoft.com/office/drawing/2014/main" id="{00000000-0008-0000-0100-000002000000}"/>
              </a:ext>
            </a:extLst>
          </p:cNvPr>
          <p:cNvGraphicFramePr/>
          <p:nvPr>
            <p:extLst>
              <p:ext uri="{D42A27DB-BD31-4B8C-83A1-F6EECF244321}">
                <p14:modId xmlns:p14="http://schemas.microsoft.com/office/powerpoint/2010/main" val="1389426733"/>
              </p:ext>
            </p:extLst>
          </p:nvPr>
        </p:nvGraphicFramePr>
        <p:xfrm>
          <a:off x="436727" y="1433015"/>
          <a:ext cx="6318915" cy="494873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592529" y="1433015"/>
            <a:ext cx="5390205" cy="494873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dirty="0" smtClean="0">
                <a:solidFill>
                  <a:schemeClr val="tx1"/>
                </a:solidFill>
              </a:rPr>
              <a:t>The </a:t>
            </a:r>
            <a:r>
              <a:rPr lang="en-GB" dirty="0">
                <a:solidFill>
                  <a:schemeClr val="tx1"/>
                </a:solidFill>
              </a:rPr>
              <a:t>highest toughness </a:t>
            </a:r>
            <a:r>
              <a:rPr lang="en-GB" dirty="0" smtClean="0">
                <a:solidFill>
                  <a:schemeClr val="tx1"/>
                </a:solidFill>
              </a:rPr>
              <a:t>score - control.</a:t>
            </a:r>
          </a:p>
          <a:p>
            <a:pPr marL="342900" indent="-342900">
              <a:buFont typeface="Arial" panose="020B0604020202020204" pitchFamily="34" charset="0"/>
              <a:buChar char="•"/>
            </a:pPr>
            <a:r>
              <a:rPr lang="en-GB" dirty="0">
                <a:solidFill>
                  <a:schemeClr val="tx1"/>
                </a:solidFill>
              </a:rPr>
              <a:t>The lowest toughness score </a:t>
            </a:r>
            <a:r>
              <a:rPr lang="en-GB" dirty="0" smtClean="0">
                <a:solidFill>
                  <a:schemeClr val="tx1"/>
                </a:solidFill>
              </a:rPr>
              <a:t>- </a:t>
            </a:r>
            <a:r>
              <a:rPr lang="en-GB" dirty="0">
                <a:solidFill>
                  <a:srgbClr val="FF0000"/>
                </a:solidFill>
              </a:rPr>
              <a:t>VM18</a:t>
            </a:r>
            <a:r>
              <a:rPr lang="en-GB" dirty="0" smtClean="0">
                <a:solidFill>
                  <a:srgbClr val="FF0000"/>
                </a:solidFill>
              </a:rPr>
              <a:t>%</a:t>
            </a:r>
            <a:endParaRPr lang="en-GB" dirty="0">
              <a:solidFill>
                <a:srgbClr val="FF0000"/>
              </a:solidFill>
            </a:endParaRPr>
          </a:p>
          <a:p>
            <a:endParaRPr lang="en-GB" dirty="0">
              <a:solidFill>
                <a:schemeClr val="tx1"/>
              </a:solidFill>
            </a:endParaRPr>
          </a:p>
          <a:p>
            <a:pPr marL="342900" indent="-342900">
              <a:buFont typeface="Arial" panose="020B0604020202020204" pitchFamily="34" charset="0"/>
              <a:buChar char="•"/>
            </a:pPr>
            <a:r>
              <a:rPr lang="en-GB" dirty="0" smtClean="0">
                <a:solidFill>
                  <a:schemeClr val="tx1"/>
                </a:solidFill>
              </a:rPr>
              <a:t>The </a:t>
            </a:r>
            <a:r>
              <a:rPr lang="en-GB" dirty="0">
                <a:solidFill>
                  <a:schemeClr val="tx1"/>
                </a:solidFill>
              </a:rPr>
              <a:t>highest score for </a:t>
            </a:r>
            <a:r>
              <a:rPr lang="en-GB" dirty="0" smtClean="0">
                <a:solidFill>
                  <a:schemeClr val="tx1"/>
                </a:solidFill>
              </a:rPr>
              <a:t>colour - </a:t>
            </a:r>
            <a:r>
              <a:rPr lang="en-GB" dirty="0" smtClean="0">
                <a:solidFill>
                  <a:srgbClr val="FF0000"/>
                </a:solidFill>
              </a:rPr>
              <a:t>VM12%</a:t>
            </a:r>
            <a:endParaRPr lang="en-GB" dirty="0" smtClean="0">
              <a:solidFill>
                <a:schemeClr val="tx1"/>
              </a:solidFill>
            </a:endParaRPr>
          </a:p>
          <a:p>
            <a:pPr marL="342900" indent="-342900">
              <a:buFont typeface="Arial" panose="020B0604020202020204" pitchFamily="34" charset="0"/>
              <a:buChar char="•"/>
            </a:pPr>
            <a:r>
              <a:rPr lang="en-GB" dirty="0">
                <a:solidFill>
                  <a:schemeClr val="tx1"/>
                </a:solidFill>
              </a:rPr>
              <a:t>T</a:t>
            </a:r>
            <a:r>
              <a:rPr lang="en-GB" dirty="0" smtClean="0">
                <a:solidFill>
                  <a:schemeClr val="tx1"/>
                </a:solidFill>
              </a:rPr>
              <a:t>he </a:t>
            </a:r>
            <a:r>
              <a:rPr lang="en-GB" dirty="0">
                <a:solidFill>
                  <a:schemeClr val="tx1"/>
                </a:solidFill>
              </a:rPr>
              <a:t>lowest </a:t>
            </a:r>
            <a:r>
              <a:rPr lang="en-GB" dirty="0" smtClean="0">
                <a:solidFill>
                  <a:schemeClr val="tx1"/>
                </a:solidFill>
              </a:rPr>
              <a:t>score for colour - VM18</a:t>
            </a:r>
            <a:r>
              <a:rPr lang="en-GB" dirty="0">
                <a:solidFill>
                  <a:schemeClr val="tx1"/>
                </a:solidFill>
              </a:rPr>
              <a:t>% </a:t>
            </a:r>
            <a:endParaRPr lang="en-GB" dirty="0" smtClean="0">
              <a:solidFill>
                <a:schemeClr val="tx1"/>
              </a:solidFill>
            </a:endParaRPr>
          </a:p>
          <a:p>
            <a:pPr marL="342900" indent="-342900">
              <a:buFont typeface="Arial" panose="020B0604020202020204" pitchFamily="34" charset="0"/>
              <a:buChar char="•"/>
            </a:pPr>
            <a:endParaRPr lang="en-GB" dirty="0" smtClean="0">
              <a:solidFill>
                <a:schemeClr val="tx1"/>
              </a:solidFill>
            </a:endParaRPr>
          </a:p>
          <a:p>
            <a:pPr marL="342900" indent="-342900">
              <a:buFont typeface="Arial" panose="020B0604020202020204" pitchFamily="34" charset="0"/>
              <a:buChar char="•"/>
            </a:pPr>
            <a:r>
              <a:rPr lang="en-GB" dirty="0">
                <a:solidFill>
                  <a:schemeClr val="tx1"/>
                </a:solidFill>
              </a:rPr>
              <a:t>The highest score for </a:t>
            </a:r>
            <a:r>
              <a:rPr lang="en-GB" dirty="0" smtClean="0">
                <a:solidFill>
                  <a:schemeClr val="tx1"/>
                </a:solidFill>
              </a:rPr>
              <a:t>appearance-  </a:t>
            </a:r>
            <a:r>
              <a:rPr lang="en-GB" dirty="0" smtClean="0">
                <a:solidFill>
                  <a:srgbClr val="FF0000"/>
                </a:solidFill>
              </a:rPr>
              <a:t>VM12%</a:t>
            </a:r>
          </a:p>
          <a:p>
            <a:pPr marL="342900" indent="-342900">
              <a:buFont typeface="Arial" panose="020B0604020202020204" pitchFamily="34" charset="0"/>
              <a:buChar char="•"/>
            </a:pPr>
            <a:r>
              <a:rPr lang="en-GB" dirty="0">
                <a:solidFill>
                  <a:schemeClr val="tx1"/>
                </a:solidFill>
              </a:rPr>
              <a:t>T</a:t>
            </a:r>
            <a:r>
              <a:rPr lang="en-GB" dirty="0" smtClean="0">
                <a:solidFill>
                  <a:schemeClr val="tx1"/>
                </a:solidFill>
              </a:rPr>
              <a:t>he </a:t>
            </a:r>
            <a:r>
              <a:rPr lang="en-GB" dirty="0">
                <a:solidFill>
                  <a:schemeClr val="tx1"/>
                </a:solidFill>
              </a:rPr>
              <a:t>lowest appearance </a:t>
            </a:r>
            <a:r>
              <a:rPr lang="en-GB" dirty="0" smtClean="0">
                <a:solidFill>
                  <a:schemeClr val="tx1"/>
                </a:solidFill>
              </a:rPr>
              <a:t>score- VM18%. </a:t>
            </a:r>
          </a:p>
          <a:p>
            <a:pPr marL="342900" indent="-342900">
              <a:buFont typeface="Arial" panose="020B0604020202020204" pitchFamily="34" charset="0"/>
              <a:buChar char="•"/>
            </a:pPr>
            <a:endParaRPr lang="en-GB" dirty="0" smtClean="0">
              <a:solidFill>
                <a:schemeClr val="tx1"/>
              </a:solidFill>
            </a:endParaRPr>
          </a:p>
          <a:p>
            <a:pPr marL="342900" indent="-342900">
              <a:buFont typeface="Arial" panose="020B0604020202020204" pitchFamily="34" charset="0"/>
              <a:buChar char="•"/>
            </a:pPr>
            <a:r>
              <a:rPr lang="en-GB" dirty="0">
                <a:solidFill>
                  <a:schemeClr val="tx1"/>
                </a:solidFill>
              </a:rPr>
              <a:t>The </a:t>
            </a:r>
            <a:r>
              <a:rPr lang="en-GB" dirty="0" smtClean="0">
                <a:solidFill>
                  <a:schemeClr val="tx1"/>
                </a:solidFill>
              </a:rPr>
              <a:t>highest score for aroma - </a:t>
            </a:r>
            <a:r>
              <a:rPr lang="en-GB" dirty="0" smtClean="0">
                <a:solidFill>
                  <a:srgbClr val="FF0000"/>
                </a:solidFill>
              </a:rPr>
              <a:t>Control </a:t>
            </a:r>
            <a:r>
              <a:rPr lang="en-GB" dirty="0">
                <a:solidFill>
                  <a:schemeClr val="tx1"/>
                </a:solidFill>
              </a:rPr>
              <a:t>sample than the other three </a:t>
            </a:r>
            <a:r>
              <a:rPr lang="en-GB" dirty="0" smtClean="0">
                <a:solidFill>
                  <a:schemeClr val="tx1"/>
                </a:solidFill>
              </a:rPr>
              <a:t>treatments.</a:t>
            </a:r>
          </a:p>
          <a:p>
            <a:pPr marL="342900" indent="-342900">
              <a:buFont typeface="Arial" panose="020B0604020202020204" pitchFamily="34" charset="0"/>
              <a:buChar char="•"/>
            </a:pPr>
            <a:endParaRPr lang="en-GB" dirty="0">
              <a:solidFill>
                <a:schemeClr val="tx1"/>
              </a:solidFill>
            </a:endParaRPr>
          </a:p>
          <a:p>
            <a:pPr marL="342900" indent="-342900">
              <a:buFont typeface="Arial" panose="020B0604020202020204" pitchFamily="34" charset="0"/>
              <a:buChar char="•"/>
            </a:pPr>
            <a:r>
              <a:rPr lang="en-GB" dirty="0" smtClean="0">
                <a:solidFill>
                  <a:schemeClr val="tx1"/>
                </a:solidFill>
              </a:rPr>
              <a:t>The </a:t>
            </a:r>
            <a:r>
              <a:rPr lang="en-GB" dirty="0">
                <a:solidFill>
                  <a:schemeClr val="tx1"/>
                </a:solidFill>
              </a:rPr>
              <a:t>highest score for </a:t>
            </a:r>
            <a:r>
              <a:rPr lang="en-GB" dirty="0" smtClean="0">
                <a:solidFill>
                  <a:schemeClr val="tx1"/>
                </a:solidFill>
              </a:rPr>
              <a:t>flavour- </a:t>
            </a:r>
            <a:r>
              <a:rPr lang="en-GB" dirty="0" smtClean="0">
                <a:solidFill>
                  <a:srgbClr val="FF0000"/>
                </a:solidFill>
              </a:rPr>
              <a:t>VM12</a:t>
            </a:r>
            <a:r>
              <a:rPr lang="en-GB" dirty="0">
                <a:solidFill>
                  <a:srgbClr val="FF0000"/>
                </a:solidFill>
              </a:rPr>
              <a:t>%</a:t>
            </a:r>
            <a:r>
              <a:rPr lang="en-GB" dirty="0">
                <a:solidFill>
                  <a:schemeClr val="tx1"/>
                </a:solidFill>
              </a:rPr>
              <a:t> </a:t>
            </a:r>
            <a:endParaRPr lang="en-GB" dirty="0" smtClean="0">
              <a:solidFill>
                <a:schemeClr val="tx1"/>
              </a:solidFill>
            </a:endParaRPr>
          </a:p>
          <a:p>
            <a:pPr marL="342900" indent="-342900">
              <a:buFont typeface="Arial" panose="020B0604020202020204" pitchFamily="34" charset="0"/>
              <a:buChar char="•"/>
            </a:pPr>
            <a:r>
              <a:rPr lang="en-GB" dirty="0" smtClean="0">
                <a:solidFill>
                  <a:schemeClr val="tx1"/>
                </a:solidFill>
              </a:rPr>
              <a:t>The </a:t>
            </a:r>
            <a:r>
              <a:rPr lang="en-GB" dirty="0">
                <a:solidFill>
                  <a:schemeClr val="tx1"/>
                </a:solidFill>
              </a:rPr>
              <a:t>lowest score for flavour </a:t>
            </a:r>
            <a:r>
              <a:rPr lang="en-GB" dirty="0" smtClean="0">
                <a:solidFill>
                  <a:schemeClr val="tx1"/>
                </a:solidFill>
              </a:rPr>
              <a:t>- VM18%.</a:t>
            </a:r>
          </a:p>
          <a:p>
            <a:pPr marL="342900" indent="-342900">
              <a:buFont typeface="Arial" panose="020B0604020202020204" pitchFamily="34" charset="0"/>
              <a:buChar char="•"/>
            </a:pPr>
            <a:endParaRPr lang="en-GB" dirty="0">
              <a:solidFill>
                <a:schemeClr val="tx1"/>
              </a:solidFill>
            </a:endParaRPr>
          </a:p>
          <a:p>
            <a:pPr marL="342900" indent="-342900">
              <a:buFont typeface="Arial" panose="020B0604020202020204" pitchFamily="34" charset="0"/>
              <a:buChar char="•"/>
            </a:pPr>
            <a:r>
              <a:rPr lang="en-GB" dirty="0">
                <a:solidFill>
                  <a:schemeClr val="tx1"/>
                </a:solidFill>
              </a:rPr>
              <a:t>An increasing trend of </a:t>
            </a:r>
            <a:r>
              <a:rPr lang="en-GB" dirty="0" smtClean="0">
                <a:solidFill>
                  <a:schemeClr val="tx1"/>
                </a:solidFill>
              </a:rPr>
              <a:t>juiciness from control to </a:t>
            </a:r>
            <a:r>
              <a:rPr lang="en-GB" dirty="0" smtClean="0">
                <a:solidFill>
                  <a:srgbClr val="FF0000"/>
                </a:solidFill>
              </a:rPr>
              <a:t>VM18%</a:t>
            </a:r>
          </a:p>
          <a:p>
            <a:pPr marL="342900" indent="-342900">
              <a:buFont typeface="Arial" panose="020B0604020202020204" pitchFamily="34" charset="0"/>
              <a:buChar char="•"/>
            </a:pPr>
            <a:r>
              <a:rPr lang="en-GB" dirty="0" smtClean="0">
                <a:solidFill>
                  <a:schemeClr val="tx1"/>
                </a:solidFill>
              </a:rPr>
              <a:t>Highest overall acceptability –</a:t>
            </a:r>
            <a:r>
              <a:rPr lang="en-GB" dirty="0" smtClean="0">
                <a:solidFill>
                  <a:srgbClr val="FF0000"/>
                </a:solidFill>
              </a:rPr>
              <a:t>VM12%</a:t>
            </a:r>
            <a:endParaRPr lang="en-GB" dirty="0">
              <a:solidFill>
                <a:schemeClr val="tx1"/>
              </a:solidFill>
            </a:endParaRPr>
          </a:p>
        </p:txBody>
      </p:sp>
    </p:spTree>
    <p:extLst>
      <p:ext uri="{BB962C8B-B14F-4D97-AF65-F5344CB8AC3E}">
        <p14:creationId xmlns:p14="http://schemas.microsoft.com/office/powerpoint/2010/main" val="3781571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2688609" y="242294"/>
            <a:ext cx="5689980" cy="1325563"/>
          </a:xfrm>
        </p:spPr>
        <p:txBody>
          <a:bodyPr>
            <a:normAutofit/>
          </a:bodyPr>
          <a:lstStyle/>
          <a:p>
            <a:pPr algn="ctr"/>
            <a:r>
              <a:rPr lang="en-US" sz="4400" u="sng" dirty="0" smtClean="0"/>
              <a:t>Conclusion</a:t>
            </a:r>
            <a:endParaRPr lang="en-US" sz="4400" u="sng"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23</a:t>
            </a:fld>
            <a:endParaRPr lang="en-US"/>
          </a:p>
        </p:txBody>
      </p:sp>
      <p:sp>
        <p:nvSpPr>
          <p:cNvPr id="6" name="Content Placeholder 5"/>
          <p:cNvSpPr>
            <a:spLocks noGrp="1"/>
          </p:cNvSpPr>
          <p:nvPr>
            <p:ph idx="1"/>
          </p:nvPr>
        </p:nvSpPr>
        <p:spPr>
          <a:xfrm>
            <a:off x="300251" y="1156884"/>
            <a:ext cx="11614244" cy="3911840"/>
          </a:xfrm>
          <a:prstGeom prst="rect">
            <a:avLst/>
          </a:prstGeom>
        </p:spPr>
        <p:txBody>
          <a:bodyPr wrap="square">
            <a:spAutoFit/>
          </a:bodyPr>
          <a:lstStyle/>
          <a:p>
            <a:endParaRPr lang="en-GB" sz="2400" dirty="0" smtClean="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dirty="0" smtClean="0">
                <a:cs typeface="Times New Roman" panose="02020603050405020304" pitchFamily="18" charset="0"/>
              </a:rPr>
              <a:t>Inclusion of  the vegetable mixture </a:t>
            </a:r>
            <a:r>
              <a:rPr lang="en-GB" sz="2800" b="1" dirty="0" smtClean="0">
                <a:cs typeface="Times New Roman" panose="02020603050405020304" pitchFamily="18" charset="0"/>
              </a:rPr>
              <a:t>favourably altered </a:t>
            </a:r>
            <a:r>
              <a:rPr lang="en-GB" sz="2800" b="1" dirty="0">
                <a:cs typeface="Times New Roman" panose="02020603050405020304" pitchFamily="18" charset="0"/>
              </a:rPr>
              <a:t>the physicochemical </a:t>
            </a:r>
            <a:r>
              <a:rPr lang="en-GB" sz="2800" dirty="0">
                <a:cs typeface="Times New Roman" panose="02020603050405020304" pitchFamily="18" charset="0"/>
              </a:rPr>
              <a:t>properties of sausages and </a:t>
            </a:r>
            <a:r>
              <a:rPr lang="en-GB" sz="2800" dirty="0" smtClean="0">
                <a:cs typeface="Times New Roman" panose="02020603050405020304" pitchFamily="18" charset="0"/>
              </a:rPr>
              <a:t>therefore can </a:t>
            </a:r>
            <a:r>
              <a:rPr lang="en-GB" sz="2800" dirty="0">
                <a:cs typeface="Times New Roman" panose="02020603050405020304" pitchFamily="18" charset="0"/>
              </a:rPr>
              <a:t>be used as a substitute to chicken at any level </a:t>
            </a:r>
            <a:r>
              <a:rPr lang="en-GB" sz="2800" dirty="0" smtClean="0">
                <a:cs typeface="Times New Roman" panose="02020603050405020304" pitchFamily="18" charset="0"/>
              </a:rPr>
              <a:t>tested</a:t>
            </a:r>
          </a:p>
          <a:p>
            <a:r>
              <a:rPr lang="en-US" dirty="0">
                <a:cs typeface="Times New Roman" panose="02020603050405020304" pitchFamily="18" charset="0"/>
              </a:rPr>
              <a:t>In overall the present study concluded that the inclusion of minced vegetable mixture in the sausage formulation at </a:t>
            </a:r>
            <a:r>
              <a:rPr lang="en-US" b="1" dirty="0">
                <a:cs typeface="Times New Roman" panose="02020603050405020304" pitchFamily="18" charset="0"/>
              </a:rPr>
              <a:t>18% </a:t>
            </a:r>
            <a:r>
              <a:rPr lang="en-US" dirty="0">
                <a:cs typeface="Times New Roman" panose="02020603050405020304" pitchFamily="18" charset="0"/>
              </a:rPr>
              <a:t>level maximally contributes to the development of physicochemical properties </a:t>
            </a:r>
            <a:r>
              <a:rPr lang="en-US" dirty="0" smtClean="0">
                <a:cs typeface="Times New Roman" panose="02020603050405020304" pitchFamily="18" charset="0"/>
              </a:rPr>
              <a:t>tested</a:t>
            </a:r>
            <a:endParaRPr lang="en-GB" sz="2800" dirty="0" smtClean="0">
              <a:cs typeface="Times New Roman" panose="02020603050405020304" pitchFamily="18" charset="0"/>
            </a:endParaRPr>
          </a:p>
          <a:p>
            <a:pPr marL="457200" indent="-457200">
              <a:buFont typeface="Arial" panose="020B0604020202020204" pitchFamily="34" charset="0"/>
              <a:buChar char="•"/>
            </a:pPr>
            <a:r>
              <a:rPr lang="en-GB" sz="2800" dirty="0" smtClean="0">
                <a:cs typeface="Times New Roman" panose="02020603050405020304" pitchFamily="18" charset="0"/>
              </a:rPr>
              <a:t>Substitution </a:t>
            </a:r>
            <a:r>
              <a:rPr lang="en-GB" sz="2800" dirty="0">
                <a:cs typeface="Times New Roman" panose="02020603050405020304" pitchFamily="18" charset="0"/>
              </a:rPr>
              <a:t>of chicken with </a:t>
            </a:r>
            <a:r>
              <a:rPr lang="en-GB" sz="2800" b="1" dirty="0">
                <a:cs typeface="Times New Roman" panose="02020603050405020304" pitchFamily="18" charset="0"/>
              </a:rPr>
              <a:t>6%</a:t>
            </a:r>
            <a:r>
              <a:rPr lang="en-GB" sz="2800" dirty="0">
                <a:cs typeface="Times New Roman" panose="02020603050405020304" pitchFamily="18" charset="0"/>
              </a:rPr>
              <a:t> and </a:t>
            </a:r>
            <a:r>
              <a:rPr lang="en-GB" sz="2800" b="1" dirty="0">
                <a:cs typeface="Times New Roman" panose="02020603050405020304" pitchFamily="18" charset="0"/>
              </a:rPr>
              <a:t>12%</a:t>
            </a:r>
            <a:r>
              <a:rPr lang="en-GB" sz="2800" dirty="0">
                <a:cs typeface="Times New Roman" panose="02020603050405020304" pitchFamily="18" charset="0"/>
              </a:rPr>
              <a:t> of vegetable mixture attracted panellists the </a:t>
            </a:r>
            <a:r>
              <a:rPr lang="en-GB" sz="2800" dirty="0" smtClean="0">
                <a:cs typeface="Times New Roman" panose="02020603050405020304" pitchFamily="18" charset="0"/>
              </a:rPr>
              <a:t>most </a:t>
            </a:r>
          </a:p>
        </p:txBody>
      </p:sp>
    </p:spTree>
    <p:extLst>
      <p:ext uri="{BB962C8B-B14F-4D97-AF65-F5344CB8AC3E}">
        <p14:creationId xmlns:p14="http://schemas.microsoft.com/office/powerpoint/2010/main" val="4003356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63" y="528899"/>
            <a:ext cx="4094328" cy="972356"/>
          </a:xfrm>
        </p:spPr>
        <p:txBody>
          <a:bodyPr/>
          <a:lstStyle/>
          <a:p>
            <a:r>
              <a:rPr lang="en-GB" u="sng" dirty="0" smtClean="0"/>
              <a:t>Further studies</a:t>
            </a:r>
            <a:endParaRPr lang="en-GB" u="sng" dirty="0"/>
          </a:p>
        </p:txBody>
      </p:sp>
      <p:sp>
        <p:nvSpPr>
          <p:cNvPr id="4" name="Slide Number Placeholder 3"/>
          <p:cNvSpPr>
            <a:spLocks noGrp="1"/>
          </p:cNvSpPr>
          <p:nvPr>
            <p:ph type="sldNum" sz="quarter" idx="12"/>
          </p:nvPr>
        </p:nvSpPr>
        <p:spPr/>
        <p:txBody>
          <a:bodyPr/>
          <a:lstStyle/>
          <a:p>
            <a:fld id="{48FC179B-E1DC-44DF-B0E4-66A8D350C2BE}" type="slidenum">
              <a:rPr lang="en-US" smtClean="0"/>
              <a:t>24</a:t>
            </a:fld>
            <a:endParaRPr lang="en-US"/>
          </a:p>
        </p:txBody>
      </p:sp>
      <p:sp>
        <p:nvSpPr>
          <p:cNvPr id="5" name="Content Placeholder 2"/>
          <p:cNvSpPr>
            <a:spLocks noGrp="1"/>
          </p:cNvSpPr>
          <p:nvPr>
            <p:ph idx="1"/>
          </p:nvPr>
        </p:nvSpPr>
        <p:spPr/>
        <p:txBody>
          <a:bodyPr>
            <a:normAutofit/>
          </a:bodyPr>
          <a:lstStyle/>
          <a:p>
            <a:r>
              <a:rPr lang="en-GB" dirty="0" smtClean="0"/>
              <a:t>Focus on the </a:t>
            </a:r>
            <a:r>
              <a:rPr lang="en-GB" dirty="0"/>
              <a:t>use of carrot and pumpkin in other meat products particularly in dehydrated powder </a:t>
            </a:r>
            <a:r>
              <a:rPr lang="en-GB" dirty="0" smtClean="0"/>
              <a:t>form</a:t>
            </a:r>
          </a:p>
          <a:p>
            <a:r>
              <a:rPr lang="en-GB" dirty="0" smtClean="0"/>
              <a:t>Identify </a:t>
            </a:r>
            <a:r>
              <a:rPr lang="en-GB" dirty="0"/>
              <a:t>the shelf life of the chicken sausages incorporated with </a:t>
            </a:r>
            <a:r>
              <a:rPr lang="en-GB" dirty="0" smtClean="0"/>
              <a:t>vegetables</a:t>
            </a:r>
          </a:p>
          <a:p>
            <a:r>
              <a:rPr lang="en-GB" dirty="0"/>
              <a:t>M</a:t>
            </a:r>
            <a:r>
              <a:rPr lang="en-GB" dirty="0" smtClean="0"/>
              <a:t>icrobiological characteristics</a:t>
            </a:r>
          </a:p>
          <a:p>
            <a:r>
              <a:rPr lang="en-GB" dirty="0"/>
              <a:t>M</a:t>
            </a:r>
            <a:r>
              <a:rPr lang="en-GB" dirty="0" smtClean="0"/>
              <a:t>arket survey</a:t>
            </a:r>
            <a:r>
              <a:rPr lang="en-GB" dirty="0"/>
              <a:t> </a:t>
            </a:r>
          </a:p>
          <a:p>
            <a:endParaRPr lang="en-GB" dirty="0"/>
          </a:p>
        </p:txBody>
      </p:sp>
    </p:spTree>
    <p:extLst>
      <p:ext uri="{BB962C8B-B14F-4D97-AF65-F5344CB8AC3E}">
        <p14:creationId xmlns:p14="http://schemas.microsoft.com/office/powerpoint/2010/main" val="2657778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879144" y="104136"/>
            <a:ext cx="10515600" cy="1325563"/>
          </a:xfrm>
        </p:spPr>
        <p:txBody>
          <a:bodyPr>
            <a:normAutofit/>
          </a:bodyPr>
          <a:lstStyle/>
          <a:p>
            <a:pPr algn="ctr"/>
            <a:r>
              <a:rPr lang="en-US" sz="4400" u="sng" dirty="0"/>
              <a:t>References</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25</a:t>
            </a:fld>
            <a:endParaRPr lang="en-US"/>
          </a:p>
        </p:txBody>
      </p:sp>
      <p:sp>
        <p:nvSpPr>
          <p:cNvPr id="6" name="Content Placeholder 2"/>
          <p:cNvSpPr>
            <a:spLocks noGrp="1"/>
          </p:cNvSpPr>
          <p:nvPr>
            <p:ph idx="1"/>
          </p:nvPr>
        </p:nvSpPr>
        <p:spPr>
          <a:xfrm>
            <a:off x="489614" y="1143238"/>
            <a:ext cx="11294660" cy="4351338"/>
          </a:xfrm>
        </p:spPr>
        <p:txBody>
          <a:bodyPr>
            <a:noAutofit/>
          </a:bodyPr>
          <a:lstStyle/>
          <a:p>
            <a:r>
              <a:rPr lang="en-GB" sz="1800" dirty="0">
                <a:cs typeface="Times New Roman" panose="02020603050405020304" pitchFamily="18" charset="0"/>
              </a:rPr>
              <a:t>Abdolghafour, B. and </a:t>
            </a:r>
            <a:r>
              <a:rPr lang="en-GB" sz="1800" dirty="0" err="1">
                <a:cs typeface="Times New Roman" panose="02020603050405020304" pitchFamily="18" charset="0"/>
              </a:rPr>
              <a:t>Saghir</a:t>
            </a:r>
            <a:r>
              <a:rPr lang="en-GB" sz="1800" dirty="0">
                <a:cs typeface="Times New Roman" panose="02020603050405020304" pitchFamily="18" charset="0"/>
              </a:rPr>
              <a:t>, </a:t>
            </a:r>
            <a:r>
              <a:rPr lang="en-GB" sz="1800" dirty="0" smtClean="0">
                <a:cs typeface="Times New Roman" panose="02020603050405020304" pitchFamily="18" charset="0"/>
              </a:rPr>
              <a:t>A. (2014</a:t>
            </a:r>
            <a:r>
              <a:rPr lang="en-GB" sz="1800" dirty="0">
                <a:cs typeface="Times New Roman" panose="02020603050405020304" pitchFamily="18" charset="0"/>
              </a:rPr>
              <a:t>)</a:t>
            </a:r>
            <a:r>
              <a:rPr lang="en-GB" sz="1800" dirty="0" smtClean="0">
                <a:cs typeface="Times New Roman" panose="02020603050405020304" pitchFamily="18" charset="0"/>
              </a:rPr>
              <a:t> </a:t>
            </a:r>
            <a:r>
              <a:rPr lang="en-GB" sz="1800" dirty="0">
                <a:cs typeface="Times New Roman" panose="02020603050405020304" pitchFamily="18" charset="0"/>
              </a:rPr>
              <a:t>Effect of whey protein concentrate on quality and shelf life of buffalo meat emulsion sausage. </a:t>
            </a:r>
            <a:r>
              <a:rPr lang="en-GB" sz="1800" i="1" dirty="0">
                <a:cs typeface="Times New Roman" panose="02020603050405020304" pitchFamily="18" charset="0"/>
              </a:rPr>
              <a:t>Scholars Journal of Agriculture and Veterinary Sciences</a:t>
            </a:r>
            <a:r>
              <a:rPr lang="en-GB" sz="1800" dirty="0">
                <a:cs typeface="Times New Roman" panose="02020603050405020304" pitchFamily="18" charset="0"/>
              </a:rPr>
              <a:t>, </a:t>
            </a:r>
            <a:r>
              <a:rPr lang="en-GB" sz="1800" i="1" dirty="0">
                <a:cs typeface="Times New Roman" panose="02020603050405020304" pitchFamily="18" charset="0"/>
              </a:rPr>
              <a:t>1</a:t>
            </a:r>
            <a:r>
              <a:rPr lang="en-GB" sz="1800" dirty="0">
                <a:cs typeface="Times New Roman" panose="02020603050405020304" pitchFamily="18" charset="0"/>
              </a:rPr>
              <a:t>(4), pp.201-210.</a:t>
            </a:r>
          </a:p>
          <a:p>
            <a:r>
              <a:rPr lang="en-GB" sz="1800" dirty="0" smtClean="0">
                <a:cs typeface="Times New Roman" panose="02020603050405020304" pitchFamily="18" charset="0"/>
              </a:rPr>
              <a:t>AOAC </a:t>
            </a:r>
            <a:r>
              <a:rPr lang="en-GB" sz="1800" dirty="0">
                <a:cs typeface="Times New Roman" panose="02020603050405020304" pitchFamily="18" charset="0"/>
              </a:rPr>
              <a:t>(</a:t>
            </a:r>
            <a:r>
              <a:rPr lang="en-GB" sz="1800" dirty="0" smtClean="0">
                <a:cs typeface="Times New Roman" panose="02020603050405020304" pitchFamily="18" charset="0"/>
              </a:rPr>
              <a:t>2005) </a:t>
            </a:r>
            <a:r>
              <a:rPr lang="en-GB" sz="1800" dirty="0">
                <a:cs typeface="Times New Roman" panose="02020603050405020304" pitchFamily="18" charset="0"/>
              </a:rPr>
              <a:t>Official Methods of Analysis, 17th </a:t>
            </a:r>
            <a:r>
              <a:rPr lang="en-GB" sz="1800" dirty="0" err="1">
                <a:cs typeface="Times New Roman" panose="02020603050405020304" pitchFamily="18" charset="0"/>
              </a:rPr>
              <a:t>edn</a:t>
            </a:r>
            <a:r>
              <a:rPr lang="en-GB" sz="1800" dirty="0">
                <a:cs typeface="Times New Roman" panose="02020603050405020304" pitchFamily="18" charset="0"/>
              </a:rPr>
              <a:t>. Association of Official Analytical     Chemists, Washington DC</a:t>
            </a:r>
          </a:p>
          <a:p>
            <a:r>
              <a:rPr lang="en-US" sz="1800" dirty="0">
                <a:cs typeface="Times New Roman" panose="02020603050405020304" pitchFamily="18" charset="0"/>
              </a:rPr>
              <a:t>Ayo, J., J. </a:t>
            </a:r>
            <a:r>
              <a:rPr lang="en-US" sz="1800" dirty="0" err="1">
                <a:cs typeface="Times New Roman" panose="02020603050405020304" pitchFamily="18" charset="0"/>
              </a:rPr>
              <a:t>Carballo</a:t>
            </a:r>
            <a:r>
              <a:rPr lang="en-US" sz="1800" dirty="0">
                <a:cs typeface="Times New Roman" panose="02020603050405020304" pitchFamily="18" charset="0"/>
              </a:rPr>
              <a:t>, M.T. </a:t>
            </a:r>
            <a:r>
              <a:rPr lang="en-US" sz="1800" dirty="0" err="1">
                <a:cs typeface="Times New Roman" panose="02020603050405020304" pitchFamily="18" charset="0"/>
              </a:rPr>
              <a:t>Solas</a:t>
            </a:r>
            <a:r>
              <a:rPr lang="en-US" sz="1800" dirty="0">
                <a:cs typeface="Times New Roman" panose="02020603050405020304" pitchFamily="18" charset="0"/>
              </a:rPr>
              <a:t> and F. </a:t>
            </a:r>
            <a:r>
              <a:rPr lang="en-US" sz="1800" dirty="0" smtClean="0">
                <a:cs typeface="Times New Roman" panose="02020603050405020304" pitchFamily="18" charset="0"/>
              </a:rPr>
              <a:t>Jimenez-</a:t>
            </a:r>
            <a:r>
              <a:rPr lang="en-US" sz="1800" dirty="0" err="1" smtClean="0">
                <a:cs typeface="Times New Roman" panose="02020603050405020304" pitchFamily="18" charset="0"/>
              </a:rPr>
              <a:t>Colmenero</a:t>
            </a:r>
            <a:r>
              <a:rPr lang="en-US" sz="1800" dirty="0" smtClean="0">
                <a:cs typeface="Times New Roman" panose="02020603050405020304" pitchFamily="18" charset="0"/>
              </a:rPr>
              <a:t> (2008). </a:t>
            </a:r>
            <a:r>
              <a:rPr lang="en-US" sz="1800" dirty="0">
                <a:cs typeface="Times New Roman" panose="02020603050405020304" pitchFamily="18" charset="0"/>
              </a:rPr>
              <a:t>Physicochemical and sensory properties of healthier frankfurters as affected by walnut and fat content. Food Chem., 107: 1547-1552.</a:t>
            </a:r>
            <a:r>
              <a:rPr lang="en-GB" sz="1800" dirty="0">
                <a:cs typeface="Times New Roman" panose="02020603050405020304" pitchFamily="18" charset="0"/>
              </a:rPr>
              <a:t> </a:t>
            </a:r>
            <a:endParaRPr lang="en-GB" sz="1800" dirty="0" smtClean="0">
              <a:cs typeface="Times New Roman" panose="02020603050405020304" pitchFamily="18" charset="0"/>
            </a:endParaRPr>
          </a:p>
          <a:p>
            <a:r>
              <a:rPr lang="en-US" sz="1800" dirty="0" err="1">
                <a:cs typeface="Times New Roman" panose="02020603050405020304" pitchFamily="18" charset="0"/>
              </a:rPr>
              <a:t>Ikhlas</a:t>
            </a:r>
            <a:r>
              <a:rPr lang="en-US" sz="1800" dirty="0">
                <a:cs typeface="Times New Roman" panose="02020603050405020304" pitchFamily="18" charset="0"/>
              </a:rPr>
              <a:t>, B., Huda, N., &amp; </a:t>
            </a:r>
            <a:r>
              <a:rPr lang="en-US" sz="1800" dirty="0" err="1">
                <a:cs typeface="Times New Roman" panose="02020603050405020304" pitchFamily="18" charset="0"/>
              </a:rPr>
              <a:t>Noryati</a:t>
            </a:r>
            <a:r>
              <a:rPr lang="en-US" sz="1800" dirty="0">
                <a:cs typeface="Times New Roman" panose="02020603050405020304" pitchFamily="18" charset="0"/>
              </a:rPr>
              <a:t>, I. (2011). Chemical composition and physicochemical properties of meatballs prepared from mechanically deboned quail meat using various types of flour. International Journal of Poultry Science, 10(1), 30–37. https://doi.org/10.3923/ijps.2011.30.37</a:t>
            </a:r>
            <a:endParaRPr lang="en-GB" sz="1800" dirty="0" smtClean="0">
              <a:cs typeface="Times New Roman" panose="02020603050405020304" pitchFamily="18" charset="0"/>
            </a:endParaRPr>
          </a:p>
          <a:p>
            <a:r>
              <a:rPr lang="en-US" sz="1800" dirty="0" smtClean="0">
                <a:solidFill>
                  <a:prstClr val="black"/>
                </a:solidFill>
                <a:cs typeface="Times New Roman" panose="02020603050405020304" pitchFamily="18" charset="0"/>
              </a:rPr>
              <a:t>Lanier </a:t>
            </a:r>
            <a:r>
              <a:rPr lang="en-US" sz="1800" dirty="0">
                <a:solidFill>
                  <a:prstClr val="black"/>
                </a:solidFill>
                <a:cs typeface="Times New Roman" panose="02020603050405020304" pitchFamily="18" charset="0"/>
              </a:rPr>
              <a:t>TC (1992) Measurement of </a:t>
            </a:r>
            <a:r>
              <a:rPr lang="en-US" sz="1800" dirty="0" err="1">
                <a:solidFill>
                  <a:prstClr val="black"/>
                </a:solidFill>
                <a:cs typeface="Times New Roman" panose="02020603050405020304" pitchFamily="18" charset="0"/>
              </a:rPr>
              <a:t>surimi</a:t>
            </a:r>
            <a:r>
              <a:rPr lang="en-US" sz="1800" dirty="0">
                <a:solidFill>
                  <a:prstClr val="black"/>
                </a:solidFill>
                <a:cs typeface="Times New Roman" panose="02020603050405020304" pitchFamily="18" charset="0"/>
              </a:rPr>
              <a:t> composition and </a:t>
            </a:r>
            <a:r>
              <a:rPr lang="en-US" sz="1800" dirty="0" smtClean="0">
                <a:solidFill>
                  <a:prstClr val="black"/>
                </a:solidFill>
                <a:cs typeface="Times New Roman" panose="02020603050405020304" pitchFamily="18" charset="0"/>
              </a:rPr>
              <a:t>functional properties</a:t>
            </a:r>
            <a:r>
              <a:rPr lang="en-US" sz="1800" dirty="0">
                <a:solidFill>
                  <a:prstClr val="black"/>
                </a:solidFill>
                <a:cs typeface="Times New Roman" panose="02020603050405020304" pitchFamily="18" charset="0"/>
              </a:rPr>
              <a:t>. In: Lanier TC, Lee CM (</a:t>
            </a:r>
            <a:r>
              <a:rPr lang="en-US" sz="1800" dirty="0" smtClean="0">
                <a:solidFill>
                  <a:prstClr val="black"/>
                </a:solidFill>
                <a:cs typeface="Times New Roman" panose="02020603050405020304" pitchFamily="18" charset="0"/>
              </a:rPr>
              <a:t>eds.) </a:t>
            </a:r>
            <a:r>
              <a:rPr lang="en-US" sz="1800" dirty="0" err="1">
                <a:solidFill>
                  <a:prstClr val="black"/>
                </a:solidFill>
                <a:cs typeface="Times New Roman" panose="02020603050405020304" pitchFamily="18" charset="0"/>
              </a:rPr>
              <a:t>Surimi</a:t>
            </a:r>
            <a:r>
              <a:rPr lang="en-US" sz="1800" dirty="0">
                <a:solidFill>
                  <a:prstClr val="black"/>
                </a:solidFill>
                <a:cs typeface="Times New Roman" panose="02020603050405020304" pitchFamily="18" charset="0"/>
              </a:rPr>
              <a:t> </a:t>
            </a:r>
            <a:r>
              <a:rPr lang="en-US" sz="1800" dirty="0" smtClean="0">
                <a:solidFill>
                  <a:prstClr val="black"/>
                </a:solidFill>
                <a:cs typeface="Times New Roman" panose="02020603050405020304" pitchFamily="18" charset="0"/>
              </a:rPr>
              <a:t>technology</a:t>
            </a:r>
            <a:r>
              <a:rPr lang="en-US" sz="1800" dirty="0">
                <a:solidFill>
                  <a:prstClr val="black"/>
                </a:solidFill>
                <a:cs typeface="Times New Roman" panose="02020603050405020304" pitchFamily="18" charset="0"/>
              </a:rPr>
              <a:t>. </a:t>
            </a:r>
            <a:r>
              <a:rPr lang="en-US" sz="1800" dirty="0" smtClean="0">
                <a:solidFill>
                  <a:prstClr val="black"/>
                </a:solidFill>
                <a:cs typeface="Times New Roman" panose="02020603050405020304" pitchFamily="18" charset="0"/>
              </a:rPr>
              <a:t>Marcel Dekker Inc., </a:t>
            </a:r>
            <a:r>
              <a:rPr lang="en-US" sz="1800" dirty="0">
                <a:solidFill>
                  <a:prstClr val="black"/>
                </a:solidFill>
                <a:cs typeface="Times New Roman" panose="02020603050405020304" pitchFamily="18" charset="0"/>
              </a:rPr>
              <a:t>New York, </a:t>
            </a:r>
            <a:r>
              <a:rPr lang="en-US" sz="1800" dirty="0" smtClean="0">
                <a:solidFill>
                  <a:prstClr val="black"/>
                </a:solidFill>
                <a:cs typeface="Times New Roman" panose="02020603050405020304" pitchFamily="18" charset="0"/>
              </a:rPr>
              <a:t>pp. 123–163.</a:t>
            </a:r>
          </a:p>
          <a:p>
            <a:r>
              <a:rPr lang="en-US" sz="1800" dirty="0">
                <a:solidFill>
                  <a:prstClr val="black"/>
                </a:solidFill>
                <a:cs typeface="Times New Roman" panose="02020603050405020304" pitchFamily="18" charset="0"/>
              </a:rPr>
              <a:t>Lin, K.W. and H.Y. Huang, </a:t>
            </a:r>
            <a:r>
              <a:rPr lang="en-US" sz="1800" dirty="0" smtClean="0">
                <a:solidFill>
                  <a:prstClr val="black"/>
                </a:solidFill>
                <a:cs typeface="Times New Roman" panose="02020603050405020304" pitchFamily="18" charset="0"/>
              </a:rPr>
              <a:t>(2003). </a:t>
            </a:r>
            <a:r>
              <a:rPr lang="en-US" sz="1800" dirty="0" err="1">
                <a:solidFill>
                  <a:prstClr val="black"/>
                </a:solidFill>
                <a:cs typeface="Times New Roman" panose="02020603050405020304" pitchFamily="18" charset="0"/>
              </a:rPr>
              <a:t>Konjac</a:t>
            </a:r>
            <a:r>
              <a:rPr lang="en-US" sz="1800" dirty="0">
                <a:solidFill>
                  <a:prstClr val="black"/>
                </a:solidFill>
                <a:cs typeface="Times New Roman" panose="02020603050405020304" pitchFamily="18" charset="0"/>
              </a:rPr>
              <a:t>/</a:t>
            </a:r>
            <a:r>
              <a:rPr lang="en-US" sz="1800" dirty="0" err="1">
                <a:solidFill>
                  <a:prstClr val="black"/>
                </a:solidFill>
                <a:cs typeface="Times New Roman" panose="02020603050405020304" pitchFamily="18" charset="0"/>
              </a:rPr>
              <a:t>gellan</a:t>
            </a:r>
            <a:r>
              <a:rPr lang="en-US" sz="1800" dirty="0">
                <a:solidFill>
                  <a:prstClr val="black"/>
                </a:solidFill>
                <a:cs typeface="Times New Roman" panose="02020603050405020304" pitchFamily="18" charset="0"/>
              </a:rPr>
              <a:t> gum mixed gels improve the quality of reduced-fat frankfurters. Meat Sci., 65: 749-755.</a:t>
            </a:r>
            <a:endParaRPr lang="en-GB" sz="1800" dirty="0" smtClean="0">
              <a:solidFill>
                <a:prstClr val="black"/>
              </a:solidFill>
              <a:cs typeface="Times New Roman" panose="02020603050405020304" pitchFamily="18" charset="0"/>
            </a:endParaRPr>
          </a:p>
          <a:p>
            <a:pPr marL="0" indent="0">
              <a:lnSpc>
                <a:spcPct val="100000"/>
              </a:lnSpc>
              <a:spcBef>
                <a:spcPts val="0"/>
              </a:spcBef>
              <a:buNone/>
            </a:pPr>
            <a:endParaRPr lang="en-GB" sz="1800" dirty="0" smtClean="0">
              <a:solidFill>
                <a:prstClr val="black"/>
              </a:solidFill>
              <a:cs typeface="Times New Roman" panose="02020603050405020304" pitchFamily="18" charset="0"/>
            </a:endParaRPr>
          </a:p>
          <a:p>
            <a:pPr>
              <a:lnSpc>
                <a:spcPct val="100000"/>
              </a:lnSpc>
              <a:spcBef>
                <a:spcPts val="0"/>
              </a:spcBef>
            </a:pPr>
            <a:r>
              <a:rPr lang="en-US" sz="1800" dirty="0">
                <a:solidFill>
                  <a:prstClr val="black"/>
                </a:solidFill>
                <a:cs typeface="Times New Roman" panose="02020603050405020304" pitchFamily="18" charset="0"/>
              </a:rPr>
              <a:t>Lynda, D.C. (2018) Effect of Cooking Method on Meat Texture in Normal and Woody Broiler Breast Fillets Using Instrumental Analysis and Descriptive Sensory Analysis, </a:t>
            </a:r>
            <a:r>
              <a:rPr lang="en-US" sz="1800" dirty="0" err="1" smtClean="0">
                <a:solidFill>
                  <a:prstClr val="black"/>
                </a:solidFill>
                <a:cs typeface="Times New Roman" panose="02020603050405020304" pitchFamily="18" charset="0"/>
              </a:rPr>
              <a:t>Scholarworks@UARK</a:t>
            </a:r>
            <a:endParaRPr lang="en-US" sz="1800" dirty="0" smtClean="0">
              <a:solidFill>
                <a:prstClr val="black"/>
              </a:solidFill>
              <a:cs typeface="Times New Roman" panose="02020603050405020304" pitchFamily="18" charset="0"/>
            </a:endParaRPr>
          </a:p>
          <a:p>
            <a:pPr>
              <a:lnSpc>
                <a:spcPct val="100000"/>
              </a:lnSpc>
              <a:spcBef>
                <a:spcPts val="0"/>
              </a:spcBef>
            </a:pPr>
            <a:endParaRPr lang="en-GB" sz="1800" dirty="0" smtClean="0"/>
          </a:p>
          <a:p>
            <a:pPr>
              <a:lnSpc>
                <a:spcPct val="100000"/>
              </a:lnSpc>
              <a:spcBef>
                <a:spcPts val="0"/>
              </a:spcBef>
            </a:pPr>
            <a:r>
              <a:rPr lang="en-GB" sz="1800" dirty="0" smtClean="0"/>
              <a:t>El </a:t>
            </a:r>
            <a:r>
              <a:rPr lang="en-GB" sz="1800" dirty="0" err="1"/>
              <a:t>Khatib</a:t>
            </a:r>
            <a:r>
              <a:rPr lang="en-GB" sz="1800" dirty="0"/>
              <a:t>, S. and </a:t>
            </a:r>
            <a:r>
              <a:rPr lang="en-GB" sz="1800" dirty="0" err="1"/>
              <a:t>Muhieddine</a:t>
            </a:r>
            <a:r>
              <a:rPr lang="en-GB" sz="1800" dirty="0"/>
              <a:t>, M., 2020. Nutritional profile and medicinal properties of pumpkin fruit pulp. </a:t>
            </a:r>
            <a:r>
              <a:rPr lang="en-GB" sz="1800" i="1" dirty="0"/>
              <a:t>The Health Benefits of Foods-Current Knowledge and Further Development</a:t>
            </a:r>
            <a:r>
              <a:rPr lang="en-GB" sz="1800" dirty="0"/>
              <a:t>, pp.1-20</a:t>
            </a:r>
            <a:endParaRPr lang="en-US" sz="1800" dirty="0" smtClean="0">
              <a:solidFill>
                <a:prstClr val="black"/>
              </a:solidFill>
              <a:cs typeface="Times New Roman" panose="02020603050405020304" pitchFamily="18" charset="0"/>
            </a:endParaRPr>
          </a:p>
          <a:p>
            <a:pPr marL="0" indent="0">
              <a:lnSpc>
                <a:spcPct val="100000"/>
              </a:lnSpc>
              <a:spcBef>
                <a:spcPts val="0"/>
              </a:spcBef>
              <a:buNone/>
            </a:pPr>
            <a:endParaRPr lang="en-US" sz="1800" dirty="0" smtClean="0">
              <a:solidFill>
                <a:prstClr val="black"/>
              </a:solidFill>
              <a:latin typeface="Times New Roman" panose="02020603050405020304" pitchFamily="18" charset="0"/>
              <a:cs typeface="Times New Roman" panose="02020603050405020304" pitchFamily="18" charset="0"/>
            </a:endParaRPr>
          </a:p>
          <a:p>
            <a:pPr>
              <a:lnSpc>
                <a:spcPct val="100000"/>
              </a:lnSpc>
              <a:spcBef>
                <a:spcPts val="0"/>
              </a:spcBef>
            </a:pPr>
            <a:endParaRPr lang="en-US" sz="1800" dirty="0">
              <a:solidFill>
                <a:prstClr val="black"/>
              </a:solidFill>
              <a:latin typeface="Times New Roman" panose="02020603050405020304" pitchFamily="18" charset="0"/>
              <a:cs typeface="Times New Roman" panose="02020603050405020304" pitchFamily="18" charset="0"/>
            </a:endParaRPr>
          </a:p>
          <a:p>
            <a:pPr>
              <a:lnSpc>
                <a:spcPct val="100000"/>
              </a:lnSpc>
              <a:spcBef>
                <a:spcPts val="0"/>
              </a:spcBef>
            </a:pPr>
            <a:endParaRPr lang="en-GB" sz="1800" dirty="0">
              <a:solidFill>
                <a:prstClr val="black"/>
              </a:solid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endParaRPr lang="en-GB" sz="1800" dirty="0">
              <a:solidFill>
                <a:prstClr val="black"/>
              </a:solidFill>
              <a:latin typeface="Times New Roman" panose="02020603050405020304" pitchFamily="18" charset="0"/>
              <a:cs typeface="Times New Roman" panose="02020603050405020304" pitchFamily="18" charset="0"/>
            </a:endParaRPr>
          </a:p>
          <a:p>
            <a:pPr marL="0" indent="0">
              <a:buNone/>
            </a:pPr>
            <a:endParaRPr lang="en-GB" sz="1600" dirty="0" smtClean="0">
              <a:latin typeface="Times New Roman" panose="02020603050405020304" pitchFamily="18" charset="0"/>
              <a:cs typeface="Times New Roman" panose="02020603050405020304" pitchFamily="18" charset="0"/>
            </a:endParaRPr>
          </a:p>
          <a:p>
            <a:pPr marL="0" indent="0">
              <a:buNone/>
            </a:pPr>
            <a:r>
              <a:rPr lang="en-GB"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50070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F9E5-0E49-850E-F5C9-8747106A61A6}"/>
              </a:ext>
            </a:extLst>
          </p:cNvPr>
          <p:cNvSpPr>
            <a:spLocks noGrp="1"/>
          </p:cNvSpPr>
          <p:nvPr>
            <p:ph type="title"/>
          </p:nvPr>
        </p:nvSpPr>
        <p:spPr>
          <a:xfrm>
            <a:off x="838199" y="2766218"/>
            <a:ext cx="10639567" cy="2269806"/>
          </a:xfrm>
        </p:spPr>
        <p:txBody>
          <a:bodyPr>
            <a:normAutofit/>
          </a:bodyPr>
          <a:lstStyle/>
          <a:p>
            <a:pPr algn="ctr"/>
            <a:r>
              <a:rPr lang="en-US" sz="5400" b="1" dirty="0"/>
              <a:t>Thank </a:t>
            </a:r>
            <a:r>
              <a:rPr lang="en-US" sz="5400" b="1" dirty="0" smtClean="0"/>
              <a:t>You…</a:t>
            </a:r>
            <a:endParaRPr lang="en-US" sz="5400" b="1" dirty="0"/>
          </a:p>
        </p:txBody>
      </p:sp>
      <p:sp>
        <p:nvSpPr>
          <p:cNvPr id="3" name="Slide Number Placeholder 2">
            <a:extLst>
              <a:ext uri="{FF2B5EF4-FFF2-40B4-BE49-F238E27FC236}">
                <a16:creationId xmlns:a16="http://schemas.microsoft.com/office/drawing/2014/main" id="{EECBED9C-61C2-F5E2-374E-E4D467FF994A}"/>
              </a:ext>
            </a:extLst>
          </p:cNvPr>
          <p:cNvSpPr>
            <a:spLocks noGrp="1"/>
          </p:cNvSpPr>
          <p:nvPr>
            <p:ph type="sldNum" sz="quarter" idx="12"/>
          </p:nvPr>
        </p:nvSpPr>
        <p:spPr/>
        <p:txBody>
          <a:bodyPr/>
          <a:lstStyle/>
          <a:p>
            <a:fld id="{48FC179B-E1DC-44DF-B0E4-66A8D350C2BE}" type="slidenum">
              <a:rPr lang="en-US" smtClean="0"/>
              <a:t>26</a:t>
            </a:fld>
            <a:endParaRPr lang="en-US"/>
          </a:p>
        </p:txBody>
      </p:sp>
    </p:spTree>
    <p:extLst>
      <p:ext uri="{BB962C8B-B14F-4D97-AF65-F5344CB8AC3E}">
        <p14:creationId xmlns:p14="http://schemas.microsoft.com/office/powerpoint/2010/main" val="2792074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1040648" y="133187"/>
            <a:ext cx="10639567" cy="1122407"/>
          </a:xfrm>
        </p:spPr>
        <p:txBody>
          <a:bodyPr>
            <a:normAutofit/>
          </a:bodyPr>
          <a:lstStyle/>
          <a:p>
            <a:pPr algn="ctr"/>
            <a:r>
              <a:rPr lang="en-US" sz="4400" u="sng" dirty="0"/>
              <a:t>Introduction</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a:xfrm>
            <a:off x="490961" y="1255594"/>
            <a:ext cx="11450471" cy="4908175"/>
          </a:xfrm>
        </p:spPr>
        <p:txBody>
          <a:bodyPr/>
          <a:lstStyle/>
          <a:p>
            <a:pPr marL="0" indent="0">
              <a:buNone/>
            </a:pPr>
            <a:r>
              <a:rPr lang="en-GB" b="1" dirty="0">
                <a:solidFill>
                  <a:schemeClr val="accent1">
                    <a:lumMod val="75000"/>
                  </a:schemeClr>
                </a:solidFill>
              </a:rPr>
              <a:t>Chicken products </a:t>
            </a:r>
          </a:p>
          <a:p>
            <a:r>
              <a:rPr lang="en-GB" dirty="0" smtClean="0"/>
              <a:t>Widely </a:t>
            </a:r>
            <a:r>
              <a:rPr lang="en-GB" dirty="0"/>
              <a:t>spreaded all over the </a:t>
            </a:r>
            <a:r>
              <a:rPr lang="en-GB" dirty="0" smtClean="0"/>
              <a:t>world</a:t>
            </a:r>
          </a:p>
          <a:p>
            <a:r>
              <a:rPr lang="en-GB" dirty="0" smtClean="0"/>
              <a:t>In </a:t>
            </a:r>
            <a:r>
              <a:rPr lang="en-GB" dirty="0"/>
              <a:t>Sri Lanka, chicken sausages have been identified as one of the most popular foodstuffs</a:t>
            </a:r>
          </a:p>
          <a:p>
            <a:r>
              <a:rPr lang="en-GB" b="1" dirty="0"/>
              <a:t>Dietary fibres are the key ingredient deficient in meat and meat </a:t>
            </a:r>
            <a:r>
              <a:rPr lang="en-GB" b="1" dirty="0" smtClean="0"/>
              <a:t>products</a:t>
            </a:r>
            <a:endParaRPr lang="en-GB" dirty="0"/>
          </a:p>
          <a:p>
            <a:r>
              <a:rPr lang="en-GB" dirty="0"/>
              <a:t>Regular consumption of meat products therefore may lead to various health </a:t>
            </a:r>
            <a:r>
              <a:rPr lang="en-GB" dirty="0" smtClean="0"/>
              <a:t>disorders.</a:t>
            </a:r>
            <a:endParaRPr lang="en-GB"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3</a:t>
            </a:fld>
            <a:endParaRPr lang="en-US"/>
          </a:p>
        </p:txBody>
      </p:sp>
      <p:grpSp>
        <p:nvGrpSpPr>
          <p:cNvPr id="6" name="Group 5"/>
          <p:cNvGrpSpPr/>
          <p:nvPr/>
        </p:nvGrpSpPr>
        <p:grpSpPr>
          <a:xfrm>
            <a:off x="1160060" y="4722124"/>
            <a:ext cx="9647701" cy="1606197"/>
            <a:chOff x="196073" y="4518041"/>
            <a:chExt cx="11150034" cy="2228251"/>
          </a:xfrm>
        </p:grpSpPr>
        <p:pic>
          <p:nvPicPr>
            <p:cNvPr id="7" name="Picture 6"/>
            <p:cNvPicPr>
              <a:picLocks noChangeAspect="1"/>
            </p:cNvPicPr>
            <p:nvPr/>
          </p:nvPicPr>
          <p:blipFill rotWithShape="1">
            <a:blip r:embed="rId2"/>
            <a:srcRect l="3612" r="1396" b="5334"/>
            <a:stretch/>
          </p:blipFill>
          <p:spPr>
            <a:xfrm>
              <a:off x="196073" y="4518041"/>
              <a:ext cx="3878825" cy="2228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stretch>
              <a:fillRect/>
            </a:stretch>
          </p:blipFill>
          <p:spPr>
            <a:xfrm>
              <a:off x="6170129" y="4528362"/>
              <a:ext cx="2217930" cy="2217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stretch>
              <a:fillRect/>
            </a:stretch>
          </p:blipFill>
          <p:spPr>
            <a:xfrm>
              <a:off x="8388059" y="4527756"/>
              <a:ext cx="2958048" cy="2218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stretch>
              <a:fillRect/>
            </a:stretch>
          </p:blipFill>
          <p:spPr>
            <a:xfrm>
              <a:off x="3607137" y="4527756"/>
              <a:ext cx="2599106" cy="2218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2176651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4</a:t>
            </a:fld>
            <a:endParaRPr lang="en-US"/>
          </a:p>
        </p:txBody>
      </p:sp>
      <p:sp>
        <p:nvSpPr>
          <p:cNvPr id="5" name="Content Placeholder 4"/>
          <p:cNvSpPr txBox="1">
            <a:spLocks noGrp="1"/>
          </p:cNvSpPr>
          <p:nvPr>
            <p:ph idx="1"/>
          </p:nvPr>
        </p:nvSpPr>
        <p:spPr>
          <a:xfrm>
            <a:off x="972880" y="1223224"/>
            <a:ext cx="9793407" cy="1456809"/>
          </a:xfrm>
          <a:prstGeom prst="rect">
            <a:avLst/>
          </a:prstGeom>
          <a:noFill/>
        </p:spPr>
        <p:txBody>
          <a:bodyPr wrap="square" rtlCol="0">
            <a:spAutoFit/>
          </a:bodyPr>
          <a:lstStyle/>
          <a:p>
            <a:pPr marL="0" indent="0">
              <a:buNone/>
            </a:pPr>
            <a:r>
              <a:rPr lang="en-GB" sz="3200" b="1" u="sng" dirty="0" smtClean="0">
                <a:solidFill>
                  <a:schemeClr val="accent5"/>
                </a:solidFill>
              </a:rPr>
              <a:t>Strategies to achieve healthier meat and meat products..</a:t>
            </a:r>
            <a:endParaRPr lang="en-GB" sz="2400" u="sng" dirty="0" smtClean="0">
              <a:solidFill>
                <a:schemeClr val="accent5"/>
              </a:solidFill>
            </a:endParaRPr>
          </a:p>
          <a:p>
            <a:endParaRPr lang="en-GB" sz="2400" dirty="0">
              <a:solidFill>
                <a:schemeClr val="accent5"/>
              </a:solidFill>
            </a:endParaRPr>
          </a:p>
          <a:p>
            <a:endParaRPr lang="en-GB" sz="2400" dirty="0" smtClean="0">
              <a:solidFill>
                <a:schemeClr val="accent5"/>
              </a:solidFill>
            </a:endParaRPr>
          </a:p>
        </p:txBody>
      </p:sp>
      <p:graphicFrame>
        <p:nvGraphicFramePr>
          <p:cNvPr id="6" name="Diagram 5"/>
          <p:cNvGraphicFramePr/>
          <p:nvPr>
            <p:extLst>
              <p:ext uri="{D42A27DB-BD31-4B8C-83A1-F6EECF244321}">
                <p14:modId xmlns:p14="http://schemas.microsoft.com/office/powerpoint/2010/main" val="3622329218"/>
              </p:ext>
            </p:extLst>
          </p:nvPr>
        </p:nvGraphicFramePr>
        <p:xfrm>
          <a:off x="1105466" y="1951629"/>
          <a:ext cx="9528237" cy="4104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893539" y="6016311"/>
            <a:ext cx="3918014" cy="400110"/>
          </a:xfrm>
          <a:prstGeom prst="rect">
            <a:avLst/>
          </a:prstGeom>
          <a:solidFill>
            <a:schemeClr val="bg1"/>
          </a:solidFill>
        </p:spPr>
        <p:txBody>
          <a:bodyPr wrap="square" rtlCol="0">
            <a:spAutoFit/>
          </a:bodyPr>
          <a:lstStyle/>
          <a:p>
            <a:r>
              <a:rPr lang="en-GB" sz="2000" b="1" dirty="0" err="1" smtClean="0"/>
              <a:t>Carballo</a:t>
            </a:r>
            <a:r>
              <a:rPr lang="en-GB" sz="2000" b="1" dirty="0" smtClean="0"/>
              <a:t> et al. </a:t>
            </a:r>
            <a:r>
              <a:rPr lang="en-GB" sz="2000" b="1" dirty="0"/>
              <a:t>(2001</a:t>
            </a:r>
            <a:r>
              <a:rPr lang="en-GB" sz="2000" b="1" dirty="0" smtClean="0"/>
              <a:t>) </a:t>
            </a:r>
            <a:endParaRPr lang="en-GB" sz="2000" b="1" dirty="0"/>
          </a:p>
        </p:txBody>
      </p:sp>
    </p:spTree>
    <p:extLst>
      <p:ext uri="{BB962C8B-B14F-4D97-AF65-F5344CB8AC3E}">
        <p14:creationId xmlns:p14="http://schemas.microsoft.com/office/powerpoint/2010/main" val="917166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z="1800" b="1" smtClean="0"/>
              <a:t>5</a:t>
            </a:fld>
            <a:endParaRPr lang="en-US" sz="1800" b="1" dirty="0"/>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568881571"/>
              </p:ext>
            </p:extLst>
          </p:nvPr>
        </p:nvGraphicFramePr>
        <p:xfrm>
          <a:off x="395784" y="1231616"/>
          <a:ext cx="11300347" cy="5124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711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C179B-E1DC-44DF-B0E4-66A8D350C2BE}" type="slidenum">
              <a:rPr lang="en-US" smtClean="0"/>
              <a:t>6</a:t>
            </a:fld>
            <a:endParaRPr lang="en-US"/>
          </a:p>
        </p:txBody>
      </p:sp>
      <p:sp>
        <p:nvSpPr>
          <p:cNvPr id="5" name="Title 1"/>
          <p:cNvSpPr>
            <a:spLocks noGrp="1"/>
          </p:cNvSpPr>
          <p:nvPr>
            <p:ph idx="1"/>
          </p:nvPr>
        </p:nvSpPr>
        <p:spPr>
          <a:xfrm>
            <a:off x="668338" y="1214438"/>
            <a:ext cx="10685462" cy="4962525"/>
          </a:xfrm>
        </p:spPr>
        <p:txBody>
          <a:bodyPr>
            <a:normAutofit/>
          </a:bodyPr>
          <a:lstStyle/>
          <a:p>
            <a:pPr marL="0" lvl="0" indent="0">
              <a:lnSpc>
                <a:spcPct val="100000"/>
              </a:lnSpc>
              <a:spcBef>
                <a:spcPts val="0"/>
              </a:spcBef>
              <a:buNone/>
            </a:pPr>
            <a:r>
              <a:rPr lang="en-GB" sz="2800" b="1" u="sng" dirty="0" smtClean="0">
                <a:solidFill>
                  <a:srgbClr val="5B9BD5">
                    <a:lumMod val="75000"/>
                  </a:srgbClr>
                </a:solidFill>
                <a:latin typeface="Calibri" panose="020F0502020204030204"/>
              </a:rPr>
              <a:t>Nutritional profile of pumpkin, carrot and drumstick leaves</a:t>
            </a:r>
          </a:p>
          <a:p>
            <a:pPr marL="0" lvl="0" indent="0">
              <a:lnSpc>
                <a:spcPct val="100000"/>
              </a:lnSpc>
              <a:spcBef>
                <a:spcPts val="0"/>
              </a:spcBef>
              <a:buNone/>
            </a:pPr>
            <a:endParaRPr lang="en-GB" sz="2800" b="1" u="sng" dirty="0" smtClean="0">
              <a:solidFill>
                <a:srgbClr val="5B9BD5">
                  <a:lumMod val="75000"/>
                </a:srgbClr>
              </a:solidFill>
              <a:latin typeface="Calibri" panose="020F0502020204030204"/>
            </a:endParaRPr>
          </a:p>
          <a:p>
            <a:pPr marL="0" lvl="0" indent="0">
              <a:lnSpc>
                <a:spcPct val="100000"/>
              </a:lnSpc>
              <a:spcBef>
                <a:spcPts val="0"/>
              </a:spcBef>
              <a:buNone/>
            </a:pPr>
            <a:endParaRPr lang="en-US" u="sng" dirty="0"/>
          </a:p>
        </p:txBody>
      </p:sp>
      <p:pic>
        <p:nvPicPr>
          <p:cNvPr id="6" name="Picture 5"/>
          <p:cNvPicPr>
            <a:picLocks noChangeAspect="1"/>
          </p:cNvPicPr>
          <p:nvPr/>
        </p:nvPicPr>
        <p:blipFill>
          <a:blip r:embed="rId2"/>
          <a:stretch>
            <a:fillRect/>
          </a:stretch>
        </p:blipFill>
        <p:spPr>
          <a:xfrm>
            <a:off x="668338" y="1704788"/>
            <a:ext cx="9663017" cy="4000686"/>
          </a:xfrm>
          <a:prstGeom prst="rect">
            <a:avLst/>
          </a:prstGeom>
        </p:spPr>
      </p:pic>
      <p:sp>
        <p:nvSpPr>
          <p:cNvPr id="7" name="TextBox 6"/>
          <p:cNvSpPr txBox="1"/>
          <p:nvPr/>
        </p:nvSpPr>
        <p:spPr>
          <a:xfrm>
            <a:off x="838200" y="5833131"/>
            <a:ext cx="10001250" cy="707886"/>
          </a:xfrm>
          <a:prstGeom prst="rect">
            <a:avLst/>
          </a:prstGeom>
          <a:noFill/>
        </p:spPr>
        <p:txBody>
          <a:bodyPr wrap="square" rtlCol="0">
            <a:spAutoFit/>
          </a:bodyPr>
          <a:lstStyle/>
          <a:p>
            <a:r>
              <a:rPr lang="en-US" sz="2000" dirty="0" smtClean="0">
                <a:solidFill>
                  <a:srgbClr val="FF0000"/>
                </a:solidFill>
              </a:rPr>
              <a:t>Sources</a:t>
            </a:r>
            <a:r>
              <a:rPr lang="en-US" sz="2000" dirty="0" smtClean="0"/>
              <a:t>: </a:t>
            </a:r>
            <a:r>
              <a:rPr lang="en-GB" b="1" dirty="0" err="1" smtClean="0"/>
              <a:t>Mohaammed</a:t>
            </a:r>
            <a:r>
              <a:rPr lang="en-GB" b="1" dirty="0" smtClean="0"/>
              <a:t> </a:t>
            </a:r>
            <a:r>
              <a:rPr lang="en-GB" b="1" dirty="0"/>
              <a:t>et </a:t>
            </a:r>
            <a:r>
              <a:rPr lang="en-GB" b="1" dirty="0" smtClean="0"/>
              <a:t>al. (2014); </a:t>
            </a:r>
            <a:r>
              <a:rPr lang="en-GB" sz="2000" b="1" dirty="0" err="1" smtClean="0"/>
              <a:t>Khatib</a:t>
            </a:r>
            <a:r>
              <a:rPr lang="en-GB" sz="2000" b="1" dirty="0" smtClean="0"/>
              <a:t> et al. (2020</a:t>
            </a:r>
            <a:r>
              <a:rPr lang="en-US" sz="2000" b="1" dirty="0" smtClean="0"/>
              <a:t> ); </a:t>
            </a:r>
            <a:r>
              <a:rPr lang="en-US" sz="2000" b="1" dirty="0" err="1" smtClean="0"/>
              <a:t>Sobhy</a:t>
            </a:r>
            <a:r>
              <a:rPr lang="en-US" sz="2000" b="1" dirty="0" smtClean="0"/>
              <a:t> et al. (2015).</a:t>
            </a:r>
          </a:p>
          <a:p>
            <a:endParaRPr lang="en-US" sz="2000" dirty="0" smtClean="0"/>
          </a:p>
        </p:txBody>
      </p:sp>
    </p:spTree>
    <p:extLst>
      <p:ext uri="{BB962C8B-B14F-4D97-AF65-F5344CB8AC3E}">
        <p14:creationId xmlns:p14="http://schemas.microsoft.com/office/powerpoint/2010/main" val="4048110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p:txBody>
          <a:bodyPr>
            <a:normAutofit/>
          </a:bodyPr>
          <a:lstStyle/>
          <a:p>
            <a:pPr marL="0" marR="0" algn="ctr">
              <a:lnSpc>
                <a:spcPct val="150000"/>
              </a:lnSpc>
              <a:spcBef>
                <a:spcPts val="0"/>
              </a:spcBef>
              <a:spcAft>
                <a:spcPts val="800"/>
              </a:spcAft>
            </a:pPr>
            <a:r>
              <a:rPr lang="en-US" u="sng" dirty="0">
                <a:ea typeface="Calibri" panose="020F0502020204030204" pitchFamily="34" charset="0"/>
                <a:cs typeface="Iskoola Pota" panose="02010503010101010104" pitchFamily="2" charset="0"/>
              </a:rPr>
              <a:t>Objectives</a:t>
            </a:r>
          </a:p>
        </p:txBody>
      </p:sp>
      <p:sp>
        <p:nvSpPr>
          <p:cNvPr id="3" name="Content Placeholder 2">
            <a:extLst>
              <a:ext uri="{FF2B5EF4-FFF2-40B4-BE49-F238E27FC236}">
                <a16:creationId xmlns:a16="http://schemas.microsoft.com/office/drawing/2014/main" id="{3989914B-F471-723A-5A29-F6E1BE6E81C9}"/>
              </a:ext>
            </a:extLst>
          </p:cNvPr>
          <p:cNvSpPr>
            <a:spLocks noGrp="1"/>
          </p:cNvSpPr>
          <p:nvPr>
            <p:ph idx="1"/>
          </p:nvPr>
        </p:nvSpPr>
        <p:spPr>
          <a:xfrm>
            <a:off x="838200" y="2141537"/>
            <a:ext cx="10803340" cy="1952791"/>
          </a:xfrm>
        </p:spPr>
        <p:txBody>
          <a:bodyPr/>
          <a:lstStyle/>
          <a:p>
            <a:r>
              <a:rPr lang="en-GB" dirty="0"/>
              <a:t>To evaluate the </a:t>
            </a:r>
            <a:r>
              <a:rPr lang="en-GB" b="1" u="sng" dirty="0"/>
              <a:t>proximate composition</a:t>
            </a:r>
            <a:r>
              <a:rPr lang="en-GB" dirty="0"/>
              <a:t>, </a:t>
            </a:r>
            <a:r>
              <a:rPr lang="en-GB" b="1" u="sng" dirty="0"/>
              <a:t>physicochemical</a:t>
            </a:r>
            <a:r>
              <a:rPr lang="en-GB" dirty="0"/>
              <a:t> and </a:t>
            </a:r>
            <a:r>
              <a:rPr lang="en-GB" b="1" u="sng" dirty="0"/>
              <a:t>sensory characteristics </a:t>
            </a:r>
            <a:r>
              <a:rPr lang="en-GB" dirty="0"/>
              <a:t>of chicken sausage incorporated with different levels of vegetable mixture containing </a:t>
            </a:r>
            <a:r>
              <a:rPr lang="en-GB" i="1" dirty="0"/>
              <a:t>Cucurbita maxima, </a:t>
            </a:r>
            <a:r>
              <a:rPr lang="en-GB" i="1" dirty="0" err="1"/>
              <a:t>Daucus</a:t>
            </a:r>
            <a:r>
              <a:rPr lang="en-GB" i="1" dirty="0"/>
              <a:t> </a:t>
            </a:r>
            <a:r>
              <a:rPr lang="en-GB" i="1" dirty="0" err="1"/>
              <a:t>carota</a:t>
            </a:r>
            <a:r>
              <a:rPr lang="en-GB" i="1" dirty="0"/>
              <a:t> and Moringa </a:t>
            </a:r>
            <a:r>
              <a:rPr lang="en-GB" i="1" dirty="0" err="1"/>
              <a:t>oleifera</a:t>
            </a:r>
            <a:r>
              <a:rPr lang="en-GB" i="1" dirty="0"/>
              <a:t>,  </a:t>
            </a:r>
            <a:r>
              <a:rPr lang="en-GB" dirty="0"/>
              <a:t>respectively at 6%, 12% and 18% levels</a:t>
            </a:r>
          </a:p>
          <a:p>
            <a:pPr marL="0" indent="0">
              <a:buNone/>
            </a:pPr>
            <a:endParaRPr lang="en-US" dirty="0"/>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7</a:t>
            </a:fld>
            <a:endParaRPr lang="en-US"/>
          </a:p>
        </p:txBody>
      </p:sp>
      <p:pic>
        <p:nvPicPr>
          <p:cNvPr id="5" name="Picture 4"/>
          <p:cNvPicPr>
            <a:picLocks noChangeAspect="1"/>
          </p:cNvPicPr>
          <p:nvPr/>
        </p:nvPicPr>
        <p:blipFill rotWithShape="1">
          <a:blip r:embed="rId2"/>
          <a:srcRect l="9256" t="28378" b="21735"/>
          <a:stretch/>
        </p:blipFill>
        <p:spPr>
          <a:xfrm>
            <a:off x="9239535" y="3630303"/>
            <a:ext cx="2402006" cy="2603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4341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AA2D-EB97-F029-43DF-78A997A7827F}"/>
              </a:ext>
            </a:extLst>
          </p:cNvPr>
          <p:cNvSpPr>
            <a:spLocks noGrp="1"/>
          </p:cNvSpPr>
          <p:nvPr>
            <p:ph type="title"/>
          </p:nvPr>
        </p:nvSpPr>
        <p:spPr>
          <a:xfrm>
            <a:off x="838200" y="207585"/>
            <a:ext cx="10515600" cy="1325563"/>
          </a:xfrm>
        </p:spPr>
        <p:txBody>
          <a:bodyPr>
            <a:normAutofit/>
          </a:bodyPr>
          <a:lstStyle/>
          <a:p>
            <a:pPr algn="ctr"/>
            <a:r>
              <a:rPr lang="en-US" sz="4400" u="sng" dirty="0" smtClean="0"/>
              <a:t>Materials </a:t>
            </a:r>
            <a:r>
              <a:rPr lang="en-US" sz="4400" u="sng" dirty="0"/>
              <a:t>and Methods</a:t>
            </a:r>
          </a:p>
        </p:txBody>
      </p:sp>
      <p:sp>
        <p:nvSpPr>
          <p:cNvPr id="4" name="Slide Number Placeholder 3">
            <a:extLst>
              <a:ext uri="{FF2B5EF4-FFF2-40B4-BE49-F238E27FC236}">
                <a16:creationId xmlns:a16="http://schemas.microsoft.com/office/drawing/2014/main" id="{C7CA4BE0-3BD5-3B8C-61F4-12E8D4FDDB15}"/>
              </a:ext>
            </a:extLst>
          </p:cNvPr>
          <p:cNvSpPr>
            <a:spLocks noGrp="1"/>
          </p:cNvSpPr>
          <p:nvPr>
            <p:ph type="sldNum" sz="quarter" idx="12"/>
          </p:nvPr>
        </p:nvSpPr>
        <p:spPr>
          <a:xfrm>
            <a:off x="9338569" y="6492875"/>
            <a:ext cx="2743200" cy="365125"/>
          </a:xfrm>
        </p:spPr>
        <p:txBody>
          <a:bodyPr/>
          <a:lstStyle/>
          <a:p>
            <a:fld id="{48FC179B-E1DC-44DF-B0E4-66A8D350C2BE}" type="slidenum">
              <a:rPr lang="en-US" smtClean="0"/>
              <a:t>8</a:t>
            </a:fld>
            <a:endParaRPr lang="en-US"/>
          </a:p>
        </p:txBody>
      </p:sp>
      <p:sp>
        <p:nvSpPr>
          <p:cNvPr id="6" name="Content Placeholder 2"/>
          <p:cNvSpPr>
            <a:spLocks noGrp="1"/>
          </p:cNvSpPr>
          <p:nvPr>
            <p:ph idx="1"/>
          </p:nvPr>
        </p:nvSpPr>
        <p:spPr>
          <a:xfrm>
            <a:off x="377588" y="1303934"/>
            <a:ext cx="10322257" cy="4094716"/>
          </a:xfrm>
        </p:spPr>
        <p:txBody>
          <a:bodyPr>
            <a:normAutofit/>
          </a:bodyPr>
          <a:lstStyle/>
          <a:p>
            <a:pPr marL="0" indent="0">
              <a:buNone/>
            </a:pPr>
            <a:r>
              <a:rPr lang="en-GB" b="1" u="sng" dirty="0" smtClean="0"/>
              <a:t>Location</a:t>
            </a:r>
            <a:r>
              <a:rPr lang="en-GB" b="1" dirty="0"/>
              <a:t> </a:t>
            </a:r>
            <a:r>
              <a:rPr lang="en-GB" dirty="0" smtClean="0"/>
              <a:t>  -   Laboratories </a:t>
            </a:r>
            <a:r>
              <a:rPr lang="en-GB" dirty="0"/>
              <a:t>of the Faculty of Agricultural </a:t>
            </a:r>
            <a:r>
              <a:rPr lang="en-GB" dirty="0" smtClean="0"/>
              <a:t>Sciences, Sabaragamuwa </a:t>
            </a:r>
            <a:r>
              <a:rPr lang="en-GB" dirty="0"/>
              <a:t>University of Sri </a:t>
            </a:r>
            <a:r>
              <a:rPr lang="en-GB" dirty="0" smtClean="0"/>
              <a:t>Lanka</a:t>
            </a:r>
          </a:p>
          <a:p>
            <a:pPr marL="0" indent="0">
              <a:buNone/>
            </a:pPr>
            <a:endParaRPr lang="en-GB" sz="1200" dirty="0"/>
          </a:p>
          <a:p>
            <a:pPr marL="0" indent="0">
              <a:buNone/>
            </a:pPr>
            <a:r>
              <a:rPr lang="en-GB" b="1" u="sng" dirty="0" smtClean="0"/>
              <a:t>The </a:t>
            </a:r>
            <a:r>
              <a:rPr lang="en-GB" b="1" u="sng" dirty="0"/>
              <a:t>experimental </a:t>
            </a:r>
            <a:r>
              <a:rPr lang="en-GB" b="1" u="sng" dirty="0" smtClean="0"/>
              <a:t>design: CRD</a:t>
            </a:r>
          </a:p>
          <a:p>
            <a:pPr marL="0" indent="0">
              <a:buNone/>
            </a:pPr>
            <a:endParaRPr lang="en-GB" b="1" u="sng" dirty="0"/>
          </a:p>
        </p:txBody>
      </p:sp>
      <p:pic>
        <p:nvPicPr>
          <p:cNvPr id="7" name="Picture 6"/>
          <p:cNvPicPr>
            <a:picLocks noChangeAspect="1"/>
          </p:cNvPicPr>
          <p:nvPr/>
        </p:nvPicPr>
        <p:blipFill>
          <a:blip r:embed="rId2"/>
          <a:stretch>
            <a:fillRect/>
          </a:stretch>
        </p:blipFill>
        <p:spPr>
          <a:xfrm>
            <a:off x="377588" y="2956396"/>
            <a:ext cx="5749026" cy="2213040"/>
          </a:xfrm>
          <a:prstGeom prst="rect">
            <a:avLst/>
          </a:prstGeom>
        </p:spPr>
      </p:pic>
      <p:sp>
        <p:nvSpPr>
          <p:cNvPr id="8" name="Rectangle 7"/>
          <p:cNvSpPr/>
          <p:nvPr/>
        </p:nvSpPr>
        <p:spPr>
          <a:xfrm>
            <a:off x="227463" y="5060254"/>
            <a:ext cx="9405257" cy="1323439"/>
          </a:xfrm>
          <a:prstGeom prst="rect">
            <a:avLst/>
          </a:prstGeom>
        </p:spPr>
        <p:txBody>
          <a:bodyPr wrap="square">
            <a:spAutoFit/>
          </a:bodyPr>
          <a:lstStyle/>
          <a:p>
            <a:r>
              <a:rPr lang="en-GB" sz="2000" dirty="0"/>
              <a:t>Control: </a:t>
            </a:r>
            <a:r>
              <a:rPr lang="en-GB" sz="2000" dirty="0" smtClean="0"/>
              <a:t>Sausages </a:t>
            </a:r>
            <a:r>
              <a:rPr lang="en-GB" sz="2000" dirty="0"/>
              <a:t>incorporated with </a:t>
            </a:r>
            <a:r>
              <a:rPr lang="en-GB" sz="2000" dirty="0" smtClean="0"/>
              <a:t>the </a:t>
            </a:r>
            <a:r>
              <a:rPr lang="en-GB" sz="2000" dirty="0"/>
              <a:t>vegetable mixture at 0% inclusion </a:t>
            </a:r>
            <a:r>
              <a:rPr lang="en-GB" sz="2000" dirty="0" smtClean="0"/>
              <a:t>level.</a:t>
            </a:r>
            <a:endParaRPr lang="en-GB" sz="2000" dirty="0"/>
          </a:p>
          <a:p>
            <a:r>
              <a:rPr lang="en-GB" sz="2000" dirty="0"/>
              <a:t>VM6: Sausages incorporated with </a:t>
            </a:r>
            <a:r>
              <a:rPr lang="en-GB" sz="2000" dirty="0" smtClean="0"/>
              <a:t>the </a:t>
            </a:r>
            <a:r>
              <a:rPr lang="en-GB" sz="2000" dirty="0"/>
              <a:t>vegetable mixture at 6% inclusion level.</a:t>
            </a:r>
          </a:p>
          <a:p>
            <a:r>
              <a:rPr lang="en-GB" sz="2000" dirty="0"/>
              <a:t>VM12: Sausages incorporated with </a:t>
            </a:r>
            <a:r>
              <a:rPr lang="en-GB" sz="2000" dirty="0" smtClean="0"/>
              <a:t>the </a:t>
            </a:r>
            <a:r>
              <a:rPr lang="en-GB" sz="2000" dirty="0"/>
              <a:t>vegetable mixture at 6% inclusion level.</a:t>
            </a:r>
          </a:p>
          <a:p>
            <a:r>
              <a:rPr lang="en-GB" sz="2000" dirty="0"/>
              <a:t>VM18: Sausages incorporated with </a:t>
            </a:r>
            <a:r>
              <a:rPr lang="en-GB" sz="2000" dirty="0" smtClean="0"/>
              <a:t>the </a:t>
            </a:r>
            <a:r>
              <a:rPr lang="en-GB" sz="2000" dirty="0"/>
              <a:t>vegetable mixture at 18% inclusion level</a:t>
            </a:r>
            <a:r>
              <a:rPr lang="en-GB" sz="2000" dirty="0" smtClean="0"/>
              <a:t>.</a:t>
            </a:r>
            <a:endParaRPr lang="en-GB" sz="2000" dirty="0"/>
          </a:p>
        </p:txBody>
      </p:sp>
    </p:spTree>
    <p:extLst>
      <p:ext uri="{BB962C8B-B14F-4D97-AF65-F5344CB8AC3E}">
        <p14:creationId xmlns:p14="http://schemas.microsoft.com/office/powerpoint/2010/main" val="1754585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37861" y="1648204"/>
            <a:ext cx="6377198" cy="4708145"/>
          </a:xfrm>
          <a:prstGeom prst="rect">
            <a:avLst/>
          </a:prstGeom>
        </p:spPr>
      </p:pic>
      <p:sp>
        <p:nvSpPr>
          <p:cNvPr id="4" name="Slide Number Placeholder 3"/>
          <p:cNvSpPr>
            <a:spLocks noGrp="1"/>
          </p:cNvSpPr>
          <p:nvPr>
            <p:ph type="sldNum" sz="quarter" idx="12"/>
          </p:nvPr>
        </p:nvSpPr>
        <p:spPr/>
        <p:txBody>
          <a:bodyPr/>
          <a:lstStyle/>
          <a:p>
            <a:fld id="{48FC179B-E1DC-44DF-B0E4-66A8D350C2BE}" type="slidenum">
              <a:rPr lang="en-US" smtClean="0"/>
              <a:t>9</a:t>
            </a:fld>
            <a:endParaRPr lang="en-US"/>
          </a:p>
        </p:txBody>
      </p:sp>
      <p:sp>
        <p:nvSpPr>
          <p:cNvPr id="5" name="Title 4"/>
          <p:cNvSpPr>
            <a:spLocks noGrp="1"/>
          </p:cNvSpPr>
          <p:nvPr>
            <p:ph type="title"/>
          </p:nvPr>
        </p:nvSpPr>
        <p:spPr>
          <a:xfrm>
            <a:off x="838200" y="610785"/>
            <a:ext cx="10515600" cy="1325563"/>
          </a:xfrm>
          <a:prstGeom prst="rect">
            <a:avLst/>
          </a:prstGeom>
        </p:spPr>
        <p:txBody>
          <a:bodyPr wrap="none">
            <a:spAutoFit/>
          </a:bodyPr>
          <a:lstStyle/>
          <a:p>
            <a:r>
              <a:rPr lang="en-GB" sz="2800" b="1" dirty="0">
                <a:solidFill>
                  <a:schemeClr val="accent1">
                    <a:lumMod val="75000"/>
                  </a:schemeClr>
                </a:solidFill>
              </a:rPr>
              <a:t>Formulae of prepared vegetable-chicken sausages (per 100g)</a:t>
            </a:r>
          </a:p>
        </p:txBody>
      </p:sp>
      <p:graphicFrame>
        <p:nvGraphicFramePr>
          <p:cNvPr id="7" name="Table 6"/>
          <p:cNvGraphicFramePr>
            <a:graphicFrameLocks noGrp="1"/>
          </p:cNvGraphicFramePr>
          <p:nvPr>
            <p:extLst>
              <p:ext uri="{D42A27DB-BD31-4B8C-83A1-F6EECF244321}">
                <p14:modId xmlns:p14="http://schemas.microsoft.com/office/powerpoint/2010/main" val="2879995765"/>
              </p:ext>
            </p:extLst>
          </p:nvPr>
        </p:nvGraphicFramePr>
        <p:xfrm>
          <a:off x="7397087" y="2904495"/>
          <a:ext cx="4244686" cy="2467581"/>
        </p:xfrm>
        <a:graphic>
          <a:graphicData uri="http://schemas.openxmlformats.org/drawingml/2006/table">
            <a:tbl>
              <a:tblPr>
                <a:tableStyleId>{5C22544A-7EE6-4342-B048-85BDC9FD1C3A}</a:tableStyleId>
              </a:tblPr>
              <a:tblGrid>
                <a:gridCol w="1916394">
                  <a:extLst>
                    <a:ext uri="{9D8B030D-6E8A-4147-A177-3AD203B41FA5}">
                      <a16:colId xmlns:a16="http://schemas.microsoft.com/office/drawing/2014/main" val="650435577"/>
                    </a:ext>
                  </a:extLst>
                </a:gridCol>
                <a:gridCol w="2328292">
                  <a:extLst>
                    <a:ext uri="{9D8B030D-6E8A-4147-A177-3AD203B41FA5}">
                      <a16:colId xmlns:a16="http://schemas.microsoft.com/office/drawing/2014/main" val="1318498512"/>
                    </a:ext>
                  </a:extLst>
                </a:gridCol>
              </a:tblGrid>
              <a:tr h="432919">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smtClean="0"/>
                        <a:t>Formulation of vegetable mixture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07000"/>
                        </a:lnSpc>
                        <a:spcAft>
                          <a:spcPts val="0"/>
                        </a:spcAft>
                      </a:pPr>
                      <a:endParaRPr lang="en-GB" sz="2400" b="1"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3003477"/>
                  </a:ext>
                </a:extLst>
              </a:tr>
              <a:tr h="678221">
                <a:tc>
                  <a:txBody>
                    <a:bodyPr/>
                    <a:lstStyle/>
                    <a:p>
                      <a:pPr algn="just">
                        <a:lnSpc>
                          <a:spcPct val="107000"/>
                        </a:lnSpc>
                        <a:spcAft>
                          <a:spcPts val="0"/>
                        </a:spcAft>
                      </a:pPr>
                      <a:r>
                        <a:rPr lang="en-GB" sz="2000" b="1" dirty="0" smtClean="0">
                          <a:effectLst/>
                          <a:latin typeface="+mn-lt"/>
                          <a:ea typeface="+mn-ea"/>
                          <a:cs typeface="+mn-cs"/>
                        </a:rPr>
                        <a:t>Vegetable</a:t>
                      </a:r>
                      <a:r>
                        <a:rPr lang="en-GB" sz="2000" b="1" baseline="0" dirty="0" smtClean="0">
                          <a:effectLst/>
                          <a:latin typeface="+mn-lt"/>
                          <a:ea typeface="+mn-ea"/>
                          <a:cs typeface="+mn-cs"/>
                        </a:rPr>
                        <a:t> </a:t>
                      </a:r>
                      <a:endParaRPr lang="en-GB" sz="2000" b="1"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000" b="1" baseline="0" dirty="0" smtClean="0">
                          <a:effectLst/>
                          <a:latin typeface="+mn-lt"/>
                          <a:ea typeface="+mn-ea"/>
                          <a:cs typeface="+mn-cs"/>
                        </a:rPr>
                        <a:t>% of vegetable </a:t>
                      </a:r>
                      <a:endParaRPr lang="en-GB" sz="2000" b="1"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344849"/>
                  </a:ext>
                </a:extLst>
              </a:tr>
              <a:tr h="339110">
                <a:tc>
                  <a:txBody>
                    <a:bodyPr/>
                    <a:lstStyle/>
                    <a:p>
                      <a:pPr algn="just">
                        <a:lnSpc>
                          <a:spcPct val="107000"/>
                        </a:lnSpc>
                        <a:spcAft>
                          <a:spcPts val="0"/>
                        </a:spcAft>
                      </a:pPr>
                      <a:r>
                        <a:rPr lang="en-GB" sz="2000" dirty="0" smtClean="0">
                          <a:effectLst/>
                          <a:latin typeface="+mn-lt"/>
                          <a:ea typeface="+mn-ea"/>
                          <a:cs typeface="+mn-cs"/>
                        </a:rPr>
                        <a:t>Pumpkin</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000" dirty="0">
                          <a:effectLst/>
                        </a:rPr>
                        <a:t>          </a:t>
                      </a:r>
                      <a:r>
                        <a:rPr lang="en-GB" sz="2000" dirty="0" smtClean="0">
                          <a:effectLst/>
                        </a:rPr>
                        <a:t>54%</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4784611"/>
                  </a:ext>
                </a:extLst>
              </a:tr>
              <a:tr h="339110">
                <a:tc>
                  <a:txBody>
                    <a:bodyPr/>
                    <a:lstStyle/>
                    <a:p>
                      <a:pPr algn="just">
                        <a:lnSpc>
                          <a:spcPct val="107000"/>
                        </a:lnSpc>
                        <a:spcAft>
                          <a:spcPts val="0"/>
                        </a:spcAft>
                      </a:pPr>
                      <a:r>
                        <a:rPr lang="en-GB" sz="2000" dirty="0" smtClean="0">
                          <a:effectLst/>
                          <a:latin typeface="+mn-lt"/>
                          <a:ea typeface="+mn-ea"/>
                          <a:cs typeface="+mn-cs"/>
                        </a:rPr>
                        <a:t>Carrot</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000" dirty="0">
                          <a:effectLst/>
                        </a:rPr>
                        <a:t>       </a:t>
                      </a:r>
                      <a:r>
                        <a:rPr lang="en-GB" sz="2000" dirty="0" smtClean="0">
                          <a:effectLst/>
                        </a:rPr>
                        <a:t>   45.25%</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7253203"/>
                  </a:ext>
                </a:extLst>
              </a:tr>
              <a:tr h="678221">
                <a:tc>
                  <a:txBody>
                    <a:bodyPr/>
                    <a:lstStyle/>
                    <a:p>
                      <a:pPr algn="just">
                        <a:lnSpc>
                          <a:spcPct val="107000"/>
                        </a:lnSpc>
                        <a:spcAft>
                          <a:spcPts val="0"/>
                        </a:spcAft>
                      </a:pPr>
                      <a:r>
                        <a:rPr lang="en-GB" sz="2000" dirty="0" smtClean="0">
                          <a:effectLst/>
                          <a:latin typeface="+mn-lt"/>
                          <a:ea typeface="+mn-ea"/>
                          <a:cs typeface="+mn-cs"/>
                        </a:rPr>
                        <a:t>Drumstick</a:t>
                      </a:r>
                      <a:r>
                        <a:rPr lang="en-GB" sz="2000" baseline="0" dirty="0" smtClean="0">
                          <a:effectLst/>
                          <a:latin typeface="+mn-lt"/>
                          <a:ea typeface="+mn-ea"/>
                          <a:cs typeface="+mn-cs"/>
                        </a:rPr>
                        <a:t> leave powder</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000" dirty="0">
                          <a:effectLst/>
                        </a:rPr>
                        <a:t>          </a:t>
                      </a:r>
                      <a:r>
                        <a:rPr lang="en-GB" sz="2000" dirty="0" smtClean="0">
                          <a:effectLst/>
                        </a:rPr>
                        <a:t>0.75%</a:t>
                      </a:r>
                      <a:endParaRPr lang="en-GB" sz="2000" dirty="0">
                        <a:effectLst/>
                        <a:latin typeface="Times New Roman" panose="02020603050405020304" pitchFamily="18" charset="0"/>
                        <a:ea typeface="Calibri" panose="020F0502020204030204" pitchFamily="34" charset="0"/>
                        <a:cs typeface="Iskoola Pota" panose="02010503010101010104"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551424"/>
                  </a:ext>
                </a:extLst>
              </a:tr>
            </a:tbl>
          </a:graphicData>
        </a:graphic>
      </p:graphicFrame>
    </p:spTree>
    <p:extLst>
      <p:ext uri="{BB962C8B-B14F-4D97-AF65-F5344CB8AC3E}">
        <p14:creationId xmlns:p14="http://schemas.microsoft.com/office/powerpoint/2010/main" val="520395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1550</Words>
  <Application>Microsoft Office PowerPoint</Application>
  <PresentationFormat>Widescreen</PresentationFormat>
  <Paragraphs>256</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Iskoola Pota</vt:lpstr>
      <vt:lpstr>Times New Roman</vt:lpstr>
      <vt:lpstr>Wingdings</vt:lpstr>
      <vt:lpstr>Office Theme</vt:lpstr>
      <vt:lpstr>PowerPoint Presentation</vt:lpstr>
      <vt:lpstr>Content</vt:lpstr>
      <vt:lpstr>Introduction</vt:lpstr>
      <vt:lpstr>PowerPoint Presentation</vt:lpstr>
      <vt:lpstr>PowerPoint Presentation</vt:lpstr>
      <vt:lpstr>PowerPoint Presentation</vt:lpstr>
      <vt:lpstr>Objectives</vt:lpstr>
      <vt:lpstr>Materials and Methods</vt:lpstr>
      <vt:lpstr>Formulae of prepared vegetable-chicken sausages (per 100g)</vt:lpstr>
      <vt:lpstr>PowerPoint Presentation</vt:lpstr>
      <vt:lpstr>PowerPoint Presentation</vt:lpstr>
      <vt:lpstr>Results and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Further studies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Anuradha</dc:creator>
  <cp:lastModifiedBy>ravidu</cp:lastModifiedBy>
  <cp:revision>74</cp:revision>
  <dcterms:created xsi:type="dcterms:W3CDTF">2023-02-09T03:28:20Z</dcterms:created>
  <dcterms:modified xsi:type="dcterms:W3CDTF">2023-04-09T04:45:39Z</dcterms:modified>
</cp:coreProperties>
</file>