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drawings/drawing3.xml" ContentType="application/vnd.openxmlformats-officedocument.drawingml.chartshapes+xml"/>
  <Override PartName="/ppt/charts/chart7.xml" ContentType="application/vnd.openxmlformats-officedocument.drawingml.chart+xml"/>
  <Override PartName="/ppt/theme/themeOverride7.xml" ContentType="application/vnd.openxmlformats-officedocument.themeOverride+xml"/>
  <Override PartName="/ppt/drawings/drawing4.xml" ContentType="application/vnd.openxmlformats-officedocument.drawingml.chartshapes+xml"/>
  <Override PartName="/ppt/charts/chart8.xml" ContentType="application/vnd.openxmlformats-officedocument.drawingml.chart+xml"/>
  <Override PartName="/ppt/theme/themeOverride8.xml" ContentType="application/vnd.openxmlformats-officedocument.themeOverride+xml"/>
  <Override PartName="/ppt/drawings/drawing5.xml" ContentType="application/vnd.openxmlformats-officedocument.drawingml.chartshapes+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drawings/drawing6.xml" ContentType="application/vnd.openxmlformats-officedocument.drawingml.chartshapes+xml"/>
  <Override PartName="/ppt/charts/chart30.xml" ContentType="application/vnd.openxmlformats-officedocument.drawingml.chart+xml"/>
  <Override PartName="/ppt/drawings/drawing7.xml" ContentType="application/vnd.openxmlformats-officedocument.drawingml.chartshapes+xml"/>
  <Override PartName="/ppt/charts/chart31.xml" ContentType="application/vnd.openxmlformats-officedocument.drawingml.chart+xml"/>
  <Override PartName="/ppt/theme/themeOverride9.xml" ContentType="application/vnd.openxmlformats-officedocument.themeOverride+xml"/>
  <Override PartName="/ppt/drawings/drawing8.xml" ContentType="application/vnd.openxmlformats-officedocument.drawingml.chartshapes+xml"/>
  <Override PartName="/ppt/charts/chart32.xml" ContentType="application/vnd.openxmlformats-officedocument.drawingml.chart+xml"/>
  <Override PartName="/ppt/theme/themeOverride10.xml" ContentType="application/vnd.openxmlformats-officedocument.themeOverride+xml"/>
  <Override PartName="/ppt/drawings/drawing9.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7" r:id="rId3"/>
    <p:sldId id="258" r:id="rId4"/>
    <p:sldId id="266" r:id="rId5"/>
    <p:sldId id="260" r:id="rId6"/>
    <p:sldId id="261" r:id="rId7"/>
    <p:sldId id="267" r:id="rId8"/>
    <p:sldId id="268" r:id="rId9"/>
    <p:sldId id="269" r:id="rId10"/>
    <p:sldId id="270" r:id="rId11"/>
    <p:sldId id="271" r:id="rId12"/>
    <p:sldId id="262" r:id="rId13"/>
    <p:sldId id="272" r:id="rId14"/>
    <p:sldId id="273" r:id="rId15"/>
    <p:sldId id="274" r:id="rId16"/>
    <p:sldId id="275" r:id="rId17"/>
    <p:sldId id="276" r:id="rId18"/>
    <p:sldId id="277" r:id="rId19"/>
    <p:sldId id="278" r:id="rId20"/>
    <p:sldId id="279" r:id="rId21"/>
    <p:sldId id="280" r:id="rId22"/>
    <p:sldId id="281" r:id="rId23"/>
    <p:sldId id="263" r:id="rId24"/>
    <p:sldId id="282" r:id="rId25"/>
    <p:sldId id="264" r:id="rId26"/>
    <p:sldId id="283" r:id="rId27"/>
    <p:sldId id="284" r:id="rId28"/>
    <p:sldId id="265"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64" d="100"/>
          <a:sy n="64" d="100"/>
        </p:scale>
        <p:origin x="-108" y="-31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1" Type="http://schemas.openxmlformats.org/officeDocument/2006/relationships/oleObject" Target="file:///C:\Users\pc\Desktop\research%20data\buffering%20capacities.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pc\Desktop\research%20data\buffering%20capacities.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pc\Desktop\madhushani%20sas%20input%20data\buffering%20capacities.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Users\pc\Desktop\madhushani%20sas%20input%20data\buffering%20capacities.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C:\Users\pc\Desktop\madhushani%20sas%20input%20data\buffering%20capacities.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C:\Users\pc\Desktop\research%20data\buffering%20capacities.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C:\Users\pc\Desktop\research%20data\buffering%20capacities.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C:\Users\pc\Desktop\research%20data\buffering%20capacities.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C:\Users\pc\Desktop\madhushani%20sas%20input%20data\buffering%20capacities.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C:\Users\pc\Desktop\madhushani%20sas%20input%20data\buffering%20capacities.xlsx" TargetMode="Externa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embeddings/oleObject2.bin"/><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1" Type="http://schemas.openxmlformats.org/officeDocument/2006/relationships/oleObject" Target="file:///C:\Users\pc\Desktop\madhushani%20sas%20input%20data\buffering%20capacities.xlsx"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file:///C:\Users\pc\Desktop\research%20data\buffering%20capacities.xlsx"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file:///C:\Users\pc\Desktop\research%20data\buffering%20capacities.xlsx"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file:///C:\Users\pc\Desktop\research%20data\buffering%20capacities.xlsx" TargetMode="External"/></Relationships>
</file>

<file path=ppt/charts/_rels/chart24.xml.rels><?xml version="1.0" encoding="UTF-8" standalone="yes"?>
<Relationships xmlns="http://schemas.openxmlformats.org/package/2006/relationships"><Relationship Id="rId1" Type="http://schemas.openxmlformats.org/officeDocument/2006/relationships/oleObject" Target="file:///C:\Users\pc\Desktop\madhushani%20sas%20input%20data\buffering%20capacities.xlsx" TargetMode="External"/></Relationships>
</file>

<file path=ppt/charts/_rels/chart25.xml.rels><?xml version="1.0" encoding="UTF-8" standalone="yes"?>
<Relationships xmlns="http://schemas.openxmlformats.org/package/2006/relationships"><Relationship Id="rId1" Type="http://schemas.openxmlformats.org/officeDocument/2006/relationships/oleObject" Target="file:///C:\Users\pc\Desktop\madhushani%20sas%20input%20data\buffering%20capacities.xlsx" TargetMode="External"/></Relationships>
</file>

<file path=ppt/charts/_rels/chart26.xml.rels><?xml version="1.0" encoding="UTF-8" standalone="yes"?>
<Relationships xmlns="http://schemas.openxmlformats.org/package/2006/relationships"><Relationship Id="rId1" Type="http://schemas.openxmlformats.org/officeDocument/2006/relationships/oleObject" Target="file:///C:\Users\pc\Desktop\madhushani%20sas%20input%20data\buffering%20capacities.xlsx" TargetMode="External"/></Relationships>
</file>

<file path=ppt/charts/_rels/chart27.xml.rels><?xml version="1.0" encoding="UTF-8" standalone="yes"?>
<Relationships xmlns="http://schemas.openxmlformats.org/package/2006/relationships"><Relationship Id="rId1" Type="http://schemas.openxmlformats.org/officeDocument/2006/relationships/oleObject" Target="file:///C:\Users\pc\Desktop\research%20data\buffering%20capacities.xlsx" TargetMode="External"/></Relationships>
</file>

<file path=ppt/charts/_rels/chart28.xml.rels><?xml version="1.0" encoding="UTF-8" standalone="yes"?>
<Relationships xmlns="http://schemas.openxmlformats.org/package/2006/relationships"><Relationship Id="rId1" Type="http://schemas.openxmlformats.org/officeDocument/2006/relationships/oleObject" Target="file:///C:\Users\pc\Desktop\madhushani%20sas%20input%20data\buffering%20capacities.xlsx" TargetMode="External"/></Relationships>
</file>

<file path=ppt/charts/_rels/chart29.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oleObject" Target="file:///C:\Users\pc\Desktop\Fly%20Ash\plant%20data%20graphs.xlsx" TargetMode="External"/></Relationships>
</file>

<file path=ppt/charts/_rels/chart3.xml.rels><?xml version="1.0" encoding="UTF-8" standalone="yes"?>
<Relationships xmlns="http://schemas.openxmlformats.org/package/2006/relationships"><Relationship Id="rId2" Type="http://schemas.openxmlformats.org/officeDocument/2006/relationships/oleObject" Target="../embeddings/oleObject3.bin"/><Relationship Id="rId1" Type="http://schemas.openxmlformats.org/officeDocument/2006/relationships/themeOverride" Target="../theme/themeOverride3.xml"/></Relationships>
</file>

<file path=ppt/charts/_rels/chart30.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oleObject" Target="file:///C:\Users\pc\Desktop\Fly%20Ash\plant%20data%20graphs.xlsx" TargetMode="External"/></Relationships>
</file>

<file path=ppt/charts/_rels/chart31.xml.rels><?xml version="1.0" encoding="UTF-8" standalone="yes"?>
<Relationships xmlns="http://schemas.openxmlformats.org/package/2006/relationships"><Relationship Id="rId3" Type="http://schemas.openxmlformats.org/officeDocument/2006/relationships/chartUserShapes" Target="../drawings/drawing8.xml"/><Relationship Id="rId2" Type="http://schemas.openxmlformats.org/officeDocument/2006/relationships/oleObject" Target="../embeddings/oleObject9.bin"/><Relationship Id="rId1" Type="http://schemas.openxmlformats.org/officeDocument/2006/relationships/themeOverride" Target="../theme/themeOverride9.xml"/></Relationships>
</file>

<file path=ppt/charts/_rels/chart32.xml.rels><?xml version="1.0" encoding="UTF-8" standalone="yes"?>
<Relationships xmlns="http://schemas.openxmlformats.org/package/2006/relationships"><Relationship Id="rId3" Type="http://schemas.openxmlformats.org/officeDocument/2006/relationships/chartUserShapes" Target="../drawings/drawing9.xml"/><Relationship Id="rId2" Type="http://schemas.openxmlformats.org/officeDocument/2006/relationships/oleObject" Target="../embeddings/oleObject10.bin"/><Relationship Id="rId1" Type="http://schemas.openxmlformats.org/officeDocument/2006/relationships/themeOverride" Target="../theme/themeOverride10.xml"/></Relationships>
</file>

<file path=ppt/charts/_rels/chart4.xml.rels><?xml version="1.0" encoding="UTF-8" standalone="yes"?>
<Relationships xmlns="http://schemas.openxmlformats.org/package/2006/relationships"><Relationship Id="rId2" Type="http://schemas.openxmlformats.org/officeDocument/2006/relationships/oleObject" Target="../embeddings/oleObject4.bin"/><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embeddings/oleObject5.bin"/><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oleObject" Target="../embeddings/oleObject6.bin"/><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oleObject" Target="../embeddings/oleObject7.bin"/><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oleObject" Target="../embeddings/oleObject8.bin"/><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1" Type="http://schemas.openxmlformats.org/officeDocument/2006/relationships/oleObject" Target="file:///C:\Users\pc\Desktop\research%20data\buffering%20capaciti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rgbClr val="002060"/>
            </a:solidFill>
            <a:ln>
              <a:noFill/>
            </a:ln>
            <a:effectLst/>
          </c:spPr>
          <c:invertIfNegative val="0"/>
          <c:cat>
            <c:strRef>
              <c:f>[2]Sheet3!$C$6:$C$15</c:f>
              <c:strCache>
                <c:ptCount val="10"/>
                <c:pt idx="0">
                  <c:v>T1</c:v>
                </c:pt>
                <c:pt idx="1">
                  <c:v>T2</c:v>
                </c:pt>
                <c:pt idx="2">
                  <c:v>T3</c:v>
                </c:pt>
                <c:pt idx="3">
                  <c:v>T4</c:v>
                </c:pt>
                <c:pt idx="4">
                  <c:v>T5</c:v>
                </c:pt>
                <c:pt idx="5">
                  <c:v>T6</c:v>
                </c:pt>
                <c:pt idx="6">
                  <c:v>T7</c:v>
                </c:pt>
                <c:pt idx="7">
                  <c:v>T8</c:v>
                </c:pt>
                <c:pt idx="8">
                  <c:v>T9</c:v>
                </c:pt>
                <c:pt idx="9">
                  <c:v>T10</c:v>
                </c:pt>
              </c:strCache>
            </c:strRef>
          </c:cat>
          <c:val>
            <c:numRef>
              <c:f>[2]Sheet3!$D$6:$D$15</c:f>
              <c:numCache>
                <c:formatCode>General</c:formatCode>
                <c:ptCount val="10"/>
                <c:pt idx="0">
                  <c:v>6.36</c:v>
                </c:pt>
                <c:pt idx="1">
                  <c:v>6.41</c:v>
                </c:pt>
                <c:pt idx="2">
                  <c:v>6.41</c:v>
                </c:pt>
                <c:pt idx="3">
                  <c:v>6.47</c:v>
                </c:pt>
                <c:pt idx="4">
                  <c:v>6.37</c:v>
                </c:pt>
                <c:pt idx="5">
                  <c:v>6.37</c:v>
                </c:pt>
                <c:pt idx="6">
                  <c:v>6.48</c:v>
                </c:pt>
                <c:pt idx="7">
                  <c:v>6.53</c:v>
                </c:pt>
                <c:pt idx="8">
                  <c:v>6.35</c:v>
                </c:pt>
                <c:pt idx="9">
                  <c:v>6.77</c:v>
                </c:pt>
              </c:numCache>
            </c:numRef>
          </c:val>
          <c:extLst xmlns:c16r2="http://schemas.microsoft.com/office/drawing/2015/06/chart">
            <c:ext xmlns:c16="http://schemas.microsoft.com/office/drawing/2014/chart" uri="{C3380CC4-5D6E-409C-BE32-E72D297353CC}">
              <c16:uniqueId val="{00000000-7D08-4F46-8FF8-6CC847A59119}"/>
            </c:ext>
          </c:extLst>
        </c:ser>
        <c:dLbls>
          <c:showLegendKey val="0"/>
          <c:showVal val="0"/>
          <c:showCatName val="0"/>
          <c:showSerName val="0"/>
          <c:showPercent val="0"/>
          <c:showBubbleSize val="0"/>
        </c:dLbls>
        <c:gapWidth val="219"/>
        <c:overlap val="-27"/>
        <c:axId val="21217664"/>
        <c:axId val="21219584"/>
      </c:barChart>
      <c:catAx>
        <c:axId val="21217664"/>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r>
                  <a:rPr lang="en-US" sz="1600">
                    <a:solidFill>
                      <a:schemeClr val="tx1"/>
                    </a:solidFill>
                  </a:rPr>
                  <a:t>Treatments</a:t>
                </a:r>
              </a:p>
            </c:rich>
          </c:tx>
          <c:layout/>
          <c:overlay val="0"/>
          <c:spPr>
            <a:noFill/>
            <a:ln>
              <a:noFill/>
            </a:ln>
            <a:effectLst/>
          </c:sp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21219584"/>
        <c:crosses val="autoZero"/>
        <c:auto val="1"/>
        <c:lblAlgn val="ctr"/>
        <c:lblOffset val="100"/>
        <c:noMultiLvlLbl val="0"/>
      </c:catAx>
      <c:valAx>
        <c:axId val="212195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solidFill>
                    <a:latin typeface="+mn-lt"/>
                    <a:ea typeface="+mn-ea"/>
                    <a:cs typeface="+mn-cs"/>
                  </a:defRPr>
                </a:pPr>
                <a:r>
                  <a:rPr lang="en-US" sz="1800">
                    <a:solidFill>
                      <a:schemeClr val="tx1"/>
                    </a:solidFill>
                  </a:rPr>
                  <a:t>pH values</a:t>
                </a:r>
              </a:p>
            </c:rich>
          </c:tx>
          <c:layout/>
          <c:overlay val="0"/>
          <c:spPr>
            <a:noFill/>
            <a:ln>
              <a:noFill/>
            </a:ln>
            <a:effectLst/>
          </c:sp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21217664"/>
        <c:crosses val="autoZero"/>
        <c:crossBetween val="between"/>
      </c:valAx>
      <c:spPr>
        <a:noFill/>
        <a:ln>
          <a:noFill/>
        </a:ln>
        <a:effectLst/>
      </c:spPr>
    </c:plotArea>
    <c:plotVisOnly val="1"/>
    <c:dispBlanksAs val="gap"/>
    <c:showDLblsOverMax val="0"/>
  </c:chart>
  <c:spPr>
    <a:noFill/>
    <a:ln w="9525" cap="flat" cmpd="sng" algn="ctr">
      <a:solidFill>
        <a:schemeClr val="tx1"/>
      </a:solidFill>
      <a:round/>
    </a:ln>
    <a:effectLst/>
  </c:spPr>
  <c:txPr>
    <a:bodyPr/>
    <a:lstStyle/>
    <a:p>
      <a:pPr>
        <a:defRPr/>
      </a:pPr>
      <a:endParaRPr lang="en-US"/>
    </a:p>
  </c:txPr>
  <c:externalData r:id="rId2">
    <c:autoUpdate val="0"/>
  </c:externalData>
  <c:userShapes r:id="rId3"/>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n-US" sz="1600" b="0" dirty="0">
                <a:solidFill>
                  <a:sysClr val="windowText" lastClr="000000"/>
                </a:solidFill>
              </a:rPr>
              <a:t>Treatment</a:t>
            </a:r>
            <a:r>
              <a:rPr lang="en-US" sz="1600" b="0" baseline="0" dirty="0">
                <a:solidFill>
                  <a:sysClr val="windowText" lastClr="000000"/>
                </a:solidFill>
              </a:rPr>
              <a:t> 2</a:t>
            </a:r>
          </a:p>
        </c:rich>
      </c:tx>
      <c:layout/>
      <c:overlay val="0"/>
      <c:spPr>
        <a:noFill/>
        <a:ln>
          <a:noFill/>
        </a:ln>
        <a:effectLst/>
      </c:spPr>
    </c:title>
    <c:autoTitleDeleted val="0"/>
    <c:plotArea>
      <c:layout>
        <c:manualLayout>
          <c:layoutTarget val="inner"/>
          <c:xMode val="edge"/>
          <c:yMode val="edge"/>
          <c:x val="0.15711947534708295"/>
          <c:y val="0.2043526170798898"/>
          <c:w val="0.79698240132852027"/>
          <c:h val="0.4182182599075942"/>
        </c:manualLayout>
      </c:layout>
      <c:scatterChart>
        <c:scatterStyle val="lineMarker"/>
        <c:varyColors val="0"/>
        <c:ser>
          <c:idx val="0"/>
          <c:order val="0"/>
          <c:tx>
            <c:v>control 0ml Ca(OH)2</c:v>
          </c:tx>
          <c:spPr>
            <a:ln w="19050" cap="rnd">
              <a:solidFill>
                <a:schemeClr val="accent1"/>
              </a:solidFill>
              <a:round/>
            </a:ln>
            <a:effectLst/>
          </c:spPr>
          <c:marker>
            <c:symbol val="circle"/>
            <c:size val="5"/>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9525">
                <a:solidFill>
                  <a:schemeClr val="accent1"/>
                </a:solidFill>
                <a:round/>
              </a:ln>
              <a:effectLst/>
            </c:spPr>
          </c:marker>
          <c:xVal>
            <c:numRef>
              <c:f>'pH buffering'!$A$25:$A$41</c:f>
              <c:numCache>
                <c:formatCode>General</c:formatCode>
                <c:ptCount val="17"/>
                <c:pt idx="0">
                  <c:v>0</c:v>
                </c:pt>
                <c:pt idx="1">
                  <c:v>10</c:v>
                </c:pt>
                <c:pt idx="2">
                  <c:v>20</c:v>
                </c:pt>
                <c:pt idx="3">
                  <c:v>30</c:v>
                </c:pt>
                <c:pt idx="4">
                  <c:v>40</c:v>
                </c:pt>
                <c:pt idx="5">
                  <c:v>60</c:v>
                </c:pt>
                <c:pt idx="6">
                  <c:v>80</c:v>
                </c:pt>
                <c:pt idx="7">
                  <c:v>100</c:v>
                </c:pt>
                <c:pt idx="8">
                  <c:v>120</c:v>
                </c:pt>
                <c:pt idx="9">
                  <c:v>140</c:v>
                </c:pt>
                <c:pt idx="10">
                  <c:v>160</c:v>
                </c:pt>
                <c:pt idx="11">
                  <c:v>180</c:v>
                </c:pt>
                <c:pt idx="12">
                  <c:v>200</c:v>
                </c:pt>
                <c:pt idx="13">
                  <c:v>220</c:v>
                </c:pt>
                <c:pt idx="14">
                  <c:v>240</c:v>
                </c:pt>
                <c:pt idx="15">
                  <c:v>280</c:v>
                </c:pt>
                <c:pt idx="16">
                  <c:v>300</c:v>
                </c:pt>
              </c:numCache>
            </c:numRef>
          </c:xVal>
          <c:yVal>
            <c:numRef>
              <c:f>'pH buffering'!$B$25:$B$41</c:f>
              <c:numCache>
                <c:formatCode>General</c:formatCode>
                <c:ptCount val="17"/>
                <c:pt idx="0">
                  <c:v>6.4</c:v>
                </c:pt>
                <c:pt idx="1">
                  <c:v>6.23</c:v>
                </c:pt>
                <c:pt idx="2">
                  <c:v>6.16</c:v>
                </c:pt>
                <c:pt idx="3">
                  <c:v>6.15</c:v>
                </c:pt>
                <c:pt idx="4">
                  <c:v>6.14</c:v>
                </c:pt>
                <c:pt idx="5">
                  <c:v>6.13</c:v>
                </c:pt>
                <c:pt idx="6">
                  <c:v>6.12</c:v>
                </c:pt>
                <c:pt idx="7">
                  <c:v>6.12</c:v>
                </c:pt>
                <c:pt idx="8">
                  <c:v>6.11</c:v>
                </c:pt>
                <c:pt idx="9">
                  <c:v>6.13</c:v>
                </c:pt>
                <c:pt idx="10">
                  <c:v>6.13</c:v>
                </c:pt>
                <c:pt idx="11">
                  <c:v>6.13</c:v>
                </c:pt>
                <c:pt idx="12">
                  <c:v>6.13</c:v>
                </c:pt>
                <c:pt idx="13">
                  <c:v>6.13</c:v>
                </c:pt>
                <c:pt idx="14">
                  <c:v>6.13</c:v>
                </c:pt>
                <c:pt idx="15">
                  <c:v>6.13</c:v>
                </c:pt>
                <c:pt idx="16">
                  <c:v>6.13</c:v>
                </c:pt>
              </c:numCache>
            </c:numRef>
          </c:yVal>
          <c:smooth val="0"/>
          <c:extLst xmlns:c16r2="http://schemas.microsoft.com/office/drawing/2015/06/chart">
            <c:ext xmlns:c16="http://schemas.microsoft.com/office/drawing/2014/chart" uri="{C3380CC4-5D6E-409C-BE32-E72D297353CC}">
              <c16:uniqueId val="{00000000-A19F-433A-A6FC-41549A61E63B}"/>
            </c:ext>
          </c:extLst>
        </c:ser>
        <c:ser>
          <c:idx val="1"/>
          <c:order val="1"/>
          <c:tx>
            <c:v>1ml Ca(OH)2</c:v>
          </c:tx>
          <c:spPr>
            <a:ln w="19050" cap="rnd">
              <a:solidFill>
                <a:schemeClr val="accent2"/>
              </a:solidFill>
              <a:round/>
            </a:ln>
            <a:effectLst/>
          </c:spPr>
          <c:marker>
            <c:symbol val="circle"/>
            <c:size val="5"/>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9525">
                <a:solidFill>
                  <a:schemeClr val="accent2"/>
                </a:solidFill>
                <a:round/>
              </a:ln>
              <a:effectLst/>
            </c:spPr>
          </c:marker>
          <c:xVal>
            <c:numRef>
              <c:f>'pH buffering'!$A$25:$A$41</c:f>
              <c:numCache>
                <c:formatCode>General</c:formatCode>
                <c:ptCount val="17"/>
                <c:pt idx="0">
                  <c:v>0</c:v>
                </c:pt>
                <c:pt idx="1">
                  <c:v>10</c:v>
                </c:pt>
                <c:pt idx="2">
                  <c:v>20</c:v>
                </c:pt>
                <c:pt idx="3">
                  <c:v>30</c:v>
                </c:pt>
                <c:pt idx="4">
                  <c:v>40</c:v>
                </c:pt>
                <c:pt idx="5">
                  <c:v>60</c:v>
                </c:pt>
                <c:pt idx="6">
                  <c:v>80</c:v>
                </c:pt>
                <c:pt idx="7">
                  <c:v>100</c:v>
                </c:pt>
                <c:pt idx="8">
                  <c:v>120</c:v>
                </c:pt>
                <c:pt idx="9">
                  <c:v>140</c:v>
                </c:pt>
                <c:pt idx="10">
                  <c:v>160</c:v>
                </c:pt>
                <c:pt idx="11">
                  <c:v>180</c:v>
                </c:pt>
                <c:pt idx="12">
                  <c:v>200</c:v>
                </c:pt>
                <c:pt idx="13">
                  <c:v>220</c:v>
                </c:pt>
                <c:pt idx="14">
                  <c:v>240</c:v>
                </c:pt>
                <c:pt idx="15">
                  <c:v>280</c:v>
                </c:pt>
                <c:pt idx="16">
                  <c:v>300</c:v>
                </c:pt>
              </c:numCache>
            </c:numRef>
          </c:xVal>
          <c:yVal>
            <c:numRef>
              <c:f>'pH buffering'!$C$25:$C$41</c:f>
              <c:numCache>
                <c:formatCode>General</c:formatCode>
                <c:ptCount val="17"/>
                <c:pt idx="0">
                  <c:v>7.23</c:v>
                </c:pt>
                <c:pt idx="1">
                  <c:v>7.53</c:v>
                </c:pt>
                <c:pt idx="2">
                  <c:v>7.65</c:v>
                </c:pt>
                <c:pt idx="3">
                  <c:v>7.69</c:v>
                </c:pt>
                <c:pt idx="4">
                  <c:v>7.71</c:v>
                </c:pt>
                <c:pt idx="5">
                  <c:v>7.71</c:v>
                </c:pt>
                <c:pt idx="6">
                  <c:v>7.7</c:v>
                </c:pt>
                <c:pt idx="7">
                  <c:v>7.7</c:v>
                </c:pt>
                <c:pt idx="8">
                  <c:v>7.69</c:v>
                </c:pt>
                <c:pt idx="9">
                  <c:v>7.69</c:v>
                </c:pt>
                <c:pt idx="10">
                  <c:v>7.6</c:v>
                </c:pt>
                <c:pt idx="11">
                  <c:v>7.6</c:v>
                </c:pt>
                <c:pt idx="12">
                  <c:v>7.6</c:v>
                </c:pt>
                <c:pt idx="13">
                  <c:v>7.6</c:v>
                </c:pt>
                <c:pt idx="14">
                  <c:v>7.6</c:v>
                </c:pt>
                <c:pt idx="15">
                  <c:v>7.6</c:v>
                </c:pt>
                <c:pt idx="16">
                  <c:v>7.6</c:v>
                </c:pt>
              </c:numCache>
            </c:numRef>
          </c:yVal>
          <c:smooth val="0"/>
          <c:extLst xmlns:c16r2="http://schemas.microsoft.com/office/drawing/2015/06/chart">
            <c:ext xmlns:c16="http://schemas.microsoft.com/office/drawing/2014/chart" uri="{C3380CC4-5D6E-409C-BE32-E72D297353CC}">
              <c16:uniqueId val="{00000001-A19F-433A-A6FC-41549A61E63B}"/>
            </c:ext>
          </c:extLst>
        </c:ser>
        <c:ser>
          <c:idx val="2"/>
          <c:order val="2"/>
          <c:tx>
            <c:v>2ml Ca(OH)2</c:v>
          </c:tx>
          <c:spPr>
            <a:ln w="15875" cap="rnd">
              <a:solidFill>
                <a:schemeClr val="tx1"/>
              </a:solidFill>
              <a:round/>
            </a:ln>
            <a:effectLst/>
          </c:spPr>
          <c:marker>
            <c:symbol val="circle"/>
            <c:size val="5"/>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w="9525">
                <a:solidFill>
                  <a:schemeClr val="accent3"/>
                </a:solidFill>
                <a:round/>
              </a:ln>
              <a:effectLst/>
            </c:spPr>
          </c:marker>
          <c:xVal>
            <c:numRef>
              <c:f>'pH buffering'!$A$25:$A$41</c:f>
              <c:numCache>
                <c:formatCode>General</c:formatCode>
                <c:ptCount val="17"/>
                <c:pt idx="0">
                  <c:v>0</c:v>
                </c:pt>
                <c:pt idx="1">
                  <c:v>10</c:v>
                </c:pt>
                <c:pt idx="2">
                  <c:v>20</c:v>
                </c:pt>
                <c:pt idx="3">
                  <c:v>30</c:v>
                </c:pt>
                <c:pt idx="4">
                  <c:v>40</c:v>
                </c:pt>
                <c:pt idx="5">
                  <c:v>60</c:v>
                </c:pt>
                <c:pt idx="6">
                  <c:v>80</c:v>
                </c:pt>
                <c:pt idx="7">
                  <c:v>100</c:v>
                </c:pt>
                <c:pt idx="8">
                  <c:v>120</c:v>
                </c:pt>
                <c:pt idx="9">
                  <c:v>140</c:v>
                </c:pt>
                <c:pt idx="10">
                  <c:v>160</c:v>
                </c:pt>
                <c:pt idx="11">
                  <c:v>180</c:v>
                </c:pt>
                <c:pt idx="12">
                  <c:v>200</c:v>
                </c:pt>
                <c:pt idx="13">
                  <c:v>220</c:v>
                </c:pt>
                <c:pt idx="14">
                  <c:v>240</c:v>
                </c:pt>
                <c:pt idx="15">
                  <c:v>280</c:v>
                </c:pt>
                <c:pt idx="16">
                  <c:v>300</c:v>
                </c:pt>
              </c:numCache>
            </c:numRef>
          </c:xVal>
          <c:yVal>
            <c:numRef>
              <c:f>'pH buffering'!$D$25:$D$41</c:f>
              <c:numCache>
                <c:formatCode>General</c:formatCode>
                <c:ptCount val="17"/>
                <c:pt idx="0">
                  <c:v>8.6999999999999993</c:v>
                </c:pt>
                <c:pt idx="1">
                  <c:v>8.66</c:v>
                </c:pt>
                <c:pt idx="2">
                  <c:v>8.64</c:v>
                </c:pt>
                <c:pt idx="3">
                  <c:v>8.6199999999999992</c:v>
                </c:pt>
                <c:pt idx="4">
                  <c:v>8.61</c:v>
                </c:pt>
                <c:pt idx="5">
                  <c:v>8.57</c:v>
                </c:pt>
                <c:pt idx="6">
                  <c:v>8.5500000000000007</c:v>
                </c:pt>
                <c:pt idx="7">
                  <c:v>8.52</c:v>
                </c:pt>
                <c:pt idx="8">
                  <c:v>8.49</c:v>
                </c:pt>
                <c:pt idx="9">
                  <c:v>8.44</c:v>
                </c:pt>
                <c:pt idx="10">
                  <c:v>8.42</c:v>
                </c:pt>
                <c:pt idx="11">
                  <c:v>8.41</c:v>
                </c:pt>
                <c:pt idx="12">
                  <c:v>8.41</c:v>
                </c:pt>
                <c:pt idx="13">
                  <c:v>8.41</c:v>
                </c:pt>
                <c:pt idx="14">
                  <c:v>8.41</c:v>
                </c:pt>
                <c:pt idx="15">
                  <c:v>8.41</c:v>
                </c:pt>
                <c:pt idx="16">
                  <c:v>8.41</c:v>
                </c:pt>
              </c:numCache>
            </c:numRef>
          </c:yVal>
          <c:smooth val="0"/>
          <c:extLst xmlns:c16r2="http://schemas.microsoft.com/office/drawing/2015/06/chart">
            <c:ext xmlns:c16="http://schemas.microsoft.com/office/drawing/2014/chart" uri="{C3380CC4-5D6E-409C-BE32-E72D297353CC}">
              <c16:uniqueId val="{00000002-A19F-433A-A6FC-41549A61E63B}"/>
            </c:ext>
          </c:extLst>
        </c:ser>
        <c:dLbls>
          <c:showLegendKey val="0"/>
          <c:showVal val="0"/>
          <c:showCatName val="0"/>
          <c:showSerName val="0"/>
          <c:showPercent val="0"/>
          <c:showBubbleSize val="0"/>
        </c:dLbls>
        <c:axId val="28669824"/>
        <c:axId val="28676096"/>
      </c:scatterChart>
      <c:valAx>
        <c:axId val="28669824"/>
        <c:scaling>
          <c:orientation val="minMax"/>
        </c:scaling>
        <c:delete val="0"/>
        <c:axPos val="b"/>
        <c:majorGridlines>
          <c:spPr>
            <a:ln w="9525" cap="flat" cmpd="sng" algn="ctr">
              <a:solidFill>
                <a:schemeClr val="tx2">
                  <a:lumMod val="15000"/>
                  <a:lumOff val="85000"/>
                </a:schemeClr>
              </a:solidFill>
              <a:round/>
            </a:ln>
            <a:effectLst/>
          </c:spPr>
        </c:majorGridlines>
        <c:title>
          <c:tx>
            <c:rich>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r>
                  <a:rPr lang="en-US" sz="1100" b="0">
                    <a:solidFill>
                      <a:sysClr val="windowText" lastClr="000000"/>
                    </a:solidFill>
                  </a:rPr>
                  <a:t>Time (min)</a:t>
                </a:r>
              </a:p>
            </c:rich>
          </c:tx>
          <c:layout/>
          <c:overlay val="0"/>
          <c:spPr>
            <a:noFill/>
            <a:ln>
              <a:noFill/>
            </a:ln>
            <a:effectLst/>
          </c:spPr>
        </c:title>
        <c:numFmt formatCode="General" sourceLinked="1"/>
        <c:majorTickMark val="none"/>
        <c:minorTickMark val="none"/>
        <c:tickLblPos val="nextTo"/>
        <c:spPr>
          <a:noFill/>
          <a:ln>
            <a:solidFill>
              <a:schemeClr val="tx2">
                <a:lumMod val="40000"/>
                <a:lumOff val="60000"/>
              </a:schemeClr>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28676096"/>
        <c:crosses val="autoZero"/>
        <c:crossBetween val="midCat"/>
      </c:valAx>
      <c:valAx>
        <c:axId val="28676096"/>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r>
                  <a:rPr lang="en-US" b="0">
                    <a:solidFill>
                      <a:sysClr val="windowText" lastClr="000000"/>
                    </a:solidFill>
                  </a:rPr>
                  <a:t>pH</a:t>
                </a:r>
              </a:p>
            </c:rich>
          </c:tx>
          <c:layout/>
          <c:overlay val="0"/>
          <c:spPr>
            <a:noFill/>
            <a:ln>
              <a:noFill/>
            </a:ln>
            <a:effectLst/>
          </c:spPr>
        </c:title>
        <c:numFmt formatCode="General" sourceLinked="1"/>
        <c:majorTickMark val="none"/>
        <c:minorTickMark val="none"/>
        <c:tickLblPos val="nextTo"/>
        <c:spPr>
          <a:noFill/>
          <a:ln>
            <a:solidFill>
              <a:schemeClr val="tx2">
                <a:lumMod val="40000"/>
                <a:lumOff val="60000"/>
              </a:schemeClr>
            </a:solid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28669824"/>
        <c:crosses val="autoZero"/>
        <c:crossBetween val="midCat"/>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solidFill>
      <a:schemeClr val="bg1"/>
    </a:solidFill>
    <a:ln w="12700" cap="flat" cmpd="sng" algn="ctr">
      <a:solidFill>
        <a:schemeClr val="tx1"/>
      </a:solidFill>
      <a:round/>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n-US" sz="1600" b="0" dirty="0">
                <a:solidFill>
                  <a:sysClr val="windowText" lastClr="000000"/>
                </a:solidFill>
              </a:rPr>
              <a:t>Treatment</a:t>
            </a:r>
            <a:r>
              <a:rPr lang="en-US" sz="1600" b="0" baseline="0" dirty="0">
                <a:solidFill>
                  <a:sysClr val="windowText" lastClr="000000"/>
                </a:solidFill>
              </a:rPr>
              <a:t> 3</a:t>
            </a:r>
            <a:endParaRPr lang="en-US" sz="1600" b="0" dirty="0">
              <a:solidFill>
                <a:sysClr val="windowText" lastClr="000000"/>
              </a:solidFill>
            </a:endParaRPr>
          </a:p>
        </c:rich>
      </c:tx>
      <c:layout/>
      <c:overlay val="0"/>
      <c:spPr>
        <a:noFill/>
        <a:ln>
          <a:noFill/>
        </a:ln>
        <a:effectLst/>
      </c:spPr>
    </c:title>
    <c:autoTitleDeleted val="0"/>
    <c:plotArea>
      <c:layout/>
      <c:scatterChart>
        <c:scatterStyle val="lineMarker"/>
        <c:varyColors val="0"/>
        <c:ser>
          <c:idx val="0"/>
          <c:order val="0"/>
          <c:tx>
            <c:v>control 0ml Ca(OH)2</c:v>
          </c:tx>
          <c:spPr>
            <a:ln w="19050" cap="rnd">
              <a:solidFill>
                <a:schemeClr val="accent1"/>
              </a:solidFill>
              <a:round/>
            </a:ln>
            <a:effectLst/>
          </c:spPr>
          <c:marker>
            <c:symbol val="circle"/>
            <c:size val="5"/>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9525">
                <a:solidFill>
                  <a:schemeClr val="accent1"/>
                </a:solidFill>
                <a:round/>
              </a:ln>
              <a:effectLst/>
            </c:spPr>
          </c:marker>
          <c:xVal>
            <c:numRef>
              <c:f>'pH buffering'!$A$45:$A$61</c:f>
              <c:numCache>
                <c:formatCode>General</c:formatCode>
                <c:ptCount val="17"/>
                <c:pt idx="0">
                  <c:v>0</c:v>
                </c:pt>
                <c:pt idx="1">
                  <c:v>10</c:v>
                </c:pt>
                <c:pt idx="2">
                  <c:v>20</c:v>
                </c:pt>
                <c:pt idx="3">
                  <c:v>30</c:v>
                </c:pt>
                <c:pt idx="4">
                  <c:v>40</c:v>
                </c:pt>
                <c:pt idx="5">
                  <c:v>60</c:v>
                </c:pt>
                <c:pt idx="6">
                  <c:v>80</c:v>
                </c:pt>
                <c:pt idx="7">
                  <c:v>100</c:v>
                </c:pt>
                <c:pt idx="8">
                  <c:v>120</c:v>
                </c:pt>
                <c:pt idx="9">
                  <c:v>140</c:v>
                </c:pt>
                <c:pt idx="10">
                  <c:v>160</c:v>
                </c:pt>
                <c:pt idx="11">
                  <c:v>180</c:v>
                </c:pt>
                <c:pt idx="12">
                  <c:v>200</c:v>
                </c:pt>
                <c:pt idx="13">
                  <c:v>220</c:v>
                </c:pt>
                <c:pt idx="14">
                  <c:v>240</c:v>
                </c:pt>
                <c:pt idx="15">
                  <c:v>280</c:v>
                </c:pt>
                <c:pt idx="16">
                  <c:v>300</c:v>
                </c:pt>
              </c:numCache>
            </c:numRef>
          </c:xVal>
          <c:yVal>
            <c:numRef>
              <c:f>'pH buffering'!$B$45:$B$61</c:f>
              <c:numCache>
                <c:formatCode>General</c:formatCode>
                <c:ptCount val="17"/>
                <c:pt idx="0">
                  <c:v>6.5</c:v>
                </c:pt>
                <c:pt idx="1">
                  <c:v>6.15</c:v>
                </c:pt>
                <c:pt idx="2">
                  <c:v>6.16</c:v>
                </c:pt>
                <c:pt idx="3">
                  <c:v>6.16</c:v>
                </c:pt>
                <c:pt idx="4">
                  <c:v>6.16</c:v>
                </c:pt>
                <c:pt idx="5">
                  <c:v>6.16</c:v>
                </c:pt>
                <c:pt idx="6">
                  <c:v>6.14</c:v>
                </c:pt>
                <c:pt idx="7">
                  <c:v>6.13</c:v>
                </c:pt>
                <c:pt idx="8">
                  <c:v>6.13</c:v>
                </c:pt>
                <c:pt idx="9">
                  <c:v>6.13</c:v>
                </c:pt>
                <c:pt idx="10">
                  <c:v>6.13</c:v>
                </c:pt>
                <c:pt idx="11">
                  <c:v>6.13</c:v>
                </c:pt>
                <c:pt idx="12">
                  <c:v>6.13</c:v>
                </c:pt>
                <c:pt idx="13">
                  <c:v>6.13</c:v>
                </c:pt>
                <c:pt idx="14">
                  <c:v>6.13</c:v>
                </c:pt>
                <c:pt idx="15">
                  <c:v>6.13</c:v>
                </c:pt>
                <c:pt idx="16">
                  <c:v>6.13</c:v>
                </c:pt>
              </c:numCache>
            </c:numRef>
          </c:yVal>
          <c:smooth val="0"/>
          <c:extLst xmlns:c16r2="http://schemas.microsoft.com/office/drawing/2015/06/chart">
            <c:ext xmlns:c16="http://schemas.microsoft.com/office/drawing/2014/chart" uri="{C3380CC4-5D6E-409C-BE32-E72D297353CC}">
              <c16:uniqueId val="{00000000-D93C-40B8-9479-FAE5BA9CDB78}"/>
            </c:ext>
          </c:extLst>
        </c:ser>
        <c:ser>
          <c:idx val="1"/>
          <c:order val="1"/>
          <c:tx>
            <c:v>1ml Ca(OH)2</c:v>
          </c:tx>
          <c:spPr>
            <a:ln w="19050" cap="rnd">
              <a:solidFill>
                <a:schemeClr val="accent2"/>
              </a:solidFill>
              <a:round/>
            </a:ln>
            <a:effectLst/>
          </c:spPr>
          <c:marker>
            <c:symbol val="circle"/>
            <c:size val="5"/>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9525">
                <a:solidFill>
                  <a:schemeClr val="accent2"/>
                </a:solidFill>
                <a:round/>
              </a:ln>
              <a:effectLst/>
            </c:spPr>
          </c:marker>
          <c:xVal>
            <c:numRef>
              <c:f>'pH buffering'!$A$45:$A$61</c:f>
              <c:numCache>
                <c:formatCode>General</c:formatCode>
                <c:ptCount val="17"/>
                <c:pt idx="0">
                  <c:v>0</c:v>
                </c:pt>
                <c:pt idx="1">
                  <c:v>10</c:v>
                </c:pt>
                <c:pt idx="2">
                  <c:v>20</c:v>
                </c:pt>
                <c:pt idx="3">
                  <c:v>30</c:v>
                </c:pt>
                <c:pt idx="4">
                  <c:v>40</c:v>
                </c:pt>
                <c:pt idx="5">
                  <c:v>60</c:v>
                </c:pt>
                <c:pt idx="6">
                  <c:v>80</c:v>
                </c:pt>
                <c:pt idx="7">
                  <c:v>100</c:v>
                </c:pt>
                <c:pt idx="8">
                  <c:v>120</c:v>
                </c:pt>
                <c:pt idx="9">
                  <c:v>140</c:v>
                </c:pt>
                <c:pt idx="10">
                  <c:v>160</c:v>
                </c:pt>
                <c:pt idx="11">
                  <c:v>180</c:v>
                </c:pt>
                <c:pt idx="12">
                  <c:v>200</c:v>
                </c:pt>
                <c:pt idx="13">
                  <c:v>220</c:v>
                </c:pt>
                <c:pt idx="14">
                  <c:v>240</c:v>
                </c:pt>
                <c:pt idx="15">
                  <c:v>280</c:v>
                </c:pt>
                <c:pt idx="16">
                  <c:v>300</c:v>
                </c:pt>
              </c:numCache>
            </c:numRef>
          </c:xVal>
          <c:yVal>
            <c:numRef>
              <c:f>'pH buffering'!$C$45:$C$61</c:f>
              <c:numCache>
                <c:formatCode>General</c:formatCode>
                <c:ptCount val="17"/>
                <c:pt idx="0">
                  <c:v>7.82</c:v>
                </c:pt>
                <c:pt idx="1">
                  <c:v>7.63</c:v>
                </c:pt>
                <c:pt idx="2">
                  <c:v>7.57</c:v>
                </c:pt>
                <c:pt idx="3">
                  <c:v>7.56</c:v>
                </c:pt>
                <c:pt idx="4">
                  <c:v>7.56</c:v>
                </c:pt>
                <c:pt idx="5">
                  <c:v>7.45</c:v>
                </c:pt>
                <c:pt idx="6">
                  <c:v>7.48</c:v>
                </c:pt>
                <c:pt idx="7">
                  <c:v>7.55</c:v>
                </c:pt>
                <c:pt idx="8">
                  <c:v>7.58</c:v>
                </c:pt>
                <c:pt idx="9">
                  <c:v>7.62</c:v>
                </c:pt>
                <c:pt idx="10">
                  <c:v>7.64</c:v>
                </c:pt>
                <c:pt idx="11">
                  <c:v>7.65</c:v>
                </c:pt>
                <c:pt idx="12">
                  <c:v>7.65</c:v>
                </c:pt>
                <c:pt idx="13">
                  <c:v>7.65</c:v>
                </c:pt>
                <c:pt idx="14">
                  <c:v>7.65</c:v>
                </c:pt>
                <c:pt idx="15">
                  <c:v>7.65</c:v>
                </c:pt>
                <c:pt idx="16">
                  <c:v>7.65</c:v>
                </c:pt>
              </c:numCache>
            </c:numRef>
          </c:yVal>
          <c:smooth val="0"/>
          <c:extLst xmlns:c16r2="http://schemas.microsoft.com/office/drawing/2015/06/chart">
            <c:ext xmlns:c16="http://schemas.microsoft.com/office/drawing/2014/chart" uri="{C3380CC4-5D6E-409C-BE32-E72D297353CC}">
              <c16:uniqueId val="{00000001-D93C-40B8-9479-FAE5BA9CDB78}"/>
            </c:ext>
          </c:extLst>
        </c:ser>
        <c:ser>
          <c:idx val="2"/>
          <c:order val="2"/>
          <c:tx>
            <c:v>2ml Ca(OH)2</c:v>
          </c:tx>
          <c:spPr>
            <a:ln w="19050" cap="rnd">
              <a:solidFill>
                <a:schemeClr val="tx1"/>
              </a:solidFill>
              <a:round/>
            </a:ln>
            <a:effectLst/>
          </c:spPr>
          <c:marker>
            <c:symbol val="circle"/>
            <c:size val="5"/>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w="9525">
                <a:solidFill>
                  <a:schemeClr val="accent3"/>
                </a:solidFill>
                <a:round/>
              </a:ln>
              <a:effectLst/>
            </c:spPr>
          </c:marker>
          <c:xVal>
            <c:numRef>
              <c:f>'pH buffering'!$A$45:$A$61</c:f>
              <c:numCache>
                <c:formatCode>General</c:formatCode>
                <c:ptCount val="17"/>
                <c:pt idx="0">
                  <c:v>0</c:v>
                </c:pt>
                <c:pt idx="1">
                  <c:v>10</c:v>
                </c:pt>
                <c:pt idx="2">
                  <c:v>20</c:v>
                </c:pt>
                <c:pt idx="3">
                  <c:v>30</c:v>
                </c:pt>
                <c:pt idx="4">
                  <c:v>40</c:v>
                </c:pt>
                <c:pt idx="5">
                  <c:v>60</c:v>
                </c:pt>
                <c:pt idx="6">
                  <c:v>80</c:v>
                </c:pt>
                <c:pt idx="7">
                  <c:v>100</c:v>
                </c:pt>
                <c:pt idx="8">
                  <c:v>120</c:v>
                </c:pt>
                <c:pt idx="9">
                  <c:v>140</c:v>
                </c:pt>
                <c:pt idx="10">
                  <c:v>160</c:v>
                </c:pt>
                <c:pt idx="11">
                  <c:v>180</c:v>
                </c:pt>
                <c:pt idx="12">
                  <c:v>200</c:v>
                </c:pt>
                <c:pt idx="13">
                  <c:v>220</c:v>
                </c:pt>
                <c:pt idx="14">
                  <c:v>240</c:v>
                </c:pt>
                <c:pt idx="15">
                  <c:v>280</c:v>
                </c:pt>
                <c:pt idx="16">
                  <c:v>300</c:v>
                </c:pt>
              </c:numCache>
            </c:numRef>
          </c:xVal>
          <c:yVal>
            <c:numRef>
              <c:f>'pH buffering'!$D$45:$D$61</c:f>
              <c:numCache>
                <c:formatCode>General</c:formatCode>
                <c:ptCount val="17"/>
                <c:pt idx="0">
                  <c:v>8.1999999999999993</c:v>
                </c:pt>
                <c:pt idx="1">
                  <c:v>8.26</c:v>
                </c:pt>
                <c:pt idx="2">
                  <c:v>8.2799999999999994</c:v>
                </c:pt>
                <c:pt idx="3">
                  <c:v>8.3000000000000007</c:v>
                </c:pt>
                <c:pt idx="4">
                  <c:v>8.32</c:v>
                </c:pt>
                <c:pt idx="5">
                  <c:v>8.31</c:v>
                </c:pt>
                <c:pt idx="6">
                  <c:v>8.3000000000000007</c:v>
                </c:pt>
                <c:pt idx="7">
                  <c:v>8.26</c:v>
                </c:pt>
                <c:pt idx="8">
                  <c:v>8.24</c:v>
                </c:pt>
                <c:pt idx="9">
                  <c:v>8.1999999999999993</c:v>
                </c:pt>
                <c:pt idx="10">
                  <c:v>8.18</c:v>
                </c:pt>
                <c:pt idx="11">
                  <c:v>8.16</c:v>
                </c:pt>
                <c:pt idx="12">
                  <c:v>8.15</c:v>
                </c:pt>
                <c:pt idx="13">
                  <c:v>8.15</c:v>
                </c:pt>
                <c:pt idx="14">
                  <c:v>8.15</c:v>
                </c:pt>
                <c:pt idx="15">
                  <c:v>8.15</c:v>
                </c:pt>
                <c:pt idx="16">
                  <c:v>8.15</c:v>
                </c:pt>
              </c:numCache>
            </c:numRef>
          </c:yVal>
          <c:smooth val="0"/>
          <c:extLst xmlns:c16r2="http://schemas.microsoft.com/office/drawing/2015/06/chart">
            <c:ext xmlns:c16="http://schemas.microsoft.com/office/drawing/2014/chart" uri="{C3380CC4-5D6E-409C-BE32-E72D297353CC}">
              <c16:uniqueId val="{00000002-D93C-40B8-9479-FAE5BA9CDB78}"/>
            </c:ext>
          </c:extLst>
        </c:ser>
        <c:dLbls>
          <c:showLegendKey val="0"/>
          <c:showVal val="0"/>
          <c:showCatName val="0"/>
          <c:showSerName val="0"/>
          <c:showPercent val="0"/>
          <c:showBubbleSize val="0"/>
        </c:dLbls>
        <c:axId val="28846720"/>
        <c:axId val="28861568"/>
      </c:scatterChart>
      <c:valAx>
        <c:axId val="28846720"/>
        <c:scaling>
          <c:orientation val="minMax"/>
        </c:scaling>
        <c:delete val="0"/>
        <c:axPos val="b"/>
        <c:majorGridlines>
          <c:spPr>
            <a:ln w="9525" cap="flat" cmpd="sng" algn="ctr">
              <a:solidFill>
                <a:schemeClr val="tx2">
                  <a:lumMod val="15000"/>
                  <a:lumOff val="85000"/>
                </a:schemeClr>
              </a:solidFill>
              <a:round/>
            </a:ln>
            <a:effectLst/>
          </c:spPr>
        </c:majorGridlines>
        <c:title>
          <c:tx>
            <c:rich>
              <a:bodyPr rot="0" spcFirstLastPara="1" vertOverflow="ellipsis" vert="horz" wrap="square" anchor="ctr" anchorCtr="1"/>
              <a:lstStyle/>
              <a:p>
                <a:pPr>
                  <a:defRPr sz="900" b="1" i="0" u="none" strike="noStrike" kern="1200" baseline="0">
                    <a:solidFill>
                      <a:schemeClr val="tx2"/>
                    </a:solidFill>
                    <a:latin typeface="+mn-lt"/>
                    <a:ea typeface="+mn-ea"/>
                    <a:cs typeface="+mn-cs"/>
                  </a:defRPr>
                </a:pPr>
                <a:r>
                  <a:rPr lang="en-US" sz="1100" b="0">
                    <a:solidFill>
                      <a:sysClr val="windowText" lastClr="000000"/>
                    </a:solidFill>
                  </a:rPr>
                  <a:t>Time</a:t>
                </a:r>
                <a:r>
                  <a:rPr lang="en-US" sz="1100" b="0" baseline="0">
                    <a:solidFill>
                      <a:sysClr val="windowText" lastClr="000000"/>
                    </a:solidFill>
                  </a:rPr>
                  <a:t> (min)</a:t>
                </a:r>
                <a:endParaRPr lang="en-US" sz="1100" b="0">
                  <a:solidFill>
                    <a:sysClr val="windowText" lastClr="000000"/>
                  </a:solidFill>
                </a:endParaRPr>
              </a:p>
            </c:rich>
          </c:tx>
          <c:layout/>
          <c:overlay val="0"/>
          <c:spPr>
            <a:noFill/>
            <a:ln>
              <a:noFill/>
            </a:ln>
            <a:effectLst/>
          </c:spPr>
        </c:title>
        <c:numFmt formatCode="General" sourceLinked="1"/>
        <c:majorTickMark val="none"/>
        <c:minorTickMark val="none"/>
        <c:tickLblPos val="nextTo"/>
        <c:spPr>
          <a:noFill/>
          <a:ln>
            <a:solidFill>
              <a:schemeClr val="tx2">
                <a:lumMod val="40000"/>
                <a:lumOff val="60000"/>
              </a:schemeClr>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28861568"/>
        <c:crosses val="autoZero"/>
        <c:crossBetween val="midCat"/>
      </c:valAx>
      <c:valAx>
        <c:axId val="28861568"/>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r>
                  <a:rPr lang="en-US" b="0">
                    <a:solidFill>
                      <a:sysClr val="windowText" lastClr="000000"/>
                    </a:solidFill>
                  </a:rPr>
                  <a:t>pH</a:t>
                </a:r>
              </a:p>
            </c:rich>
          </c:tx>
          <c:layout/>
          <c:overlay val="0"/>
          <c:spPr>
            <a:noFill/>
            <a:ln>
              <a:noFill/>
            </a:ln>
            <a:effectLst/>
          </c:spPr>
        </c:title>
        <c:numFmt formatCode="General" sourceLinked="1"/>
        <c:majorTickMark val="none"/>
        <c:minorTickMark val="none"/>
        <c:tickLblPos val="nextTo"/>
        <c:spPr>
          <a:noFill/>
          <a:ln>
            <a:solidFill>
              <a:schemeClr val="tx2">
                <a:lumMod val="40000"/>
                <a:lumOff val="60000"/>
              </a:schemeClr>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28846720"/>
        <c:crosses val="autoZero"/>
        <c:crossBetween val="midCat"/>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solidFill>
      <a:schemeClr val="bg1"/>
    </a:solidFill>
    <a:ln w="9525" cap="flat" cmpd="sng" algn="ctr">
      <a:solidFill>
        <a:sysClr val="windowText" lastClr="000000"/>
      </a:solidFill>
      <a:round/>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892388451443564E-2"/>
          <c:y val="0.22064724919093853"/>
          <c:w val="0.87449353553028097"/>
          <c:h val="0.60978467497388067"/>
        </c:manualLayout>
      </c:layout>
      <c:scatterChart>
        <c:scatterStyle val="lineMarker"/>
        <c:varyColors val="0"/>
        <c:ser>
          <c:idx val="0"/>
          <c:order val="0"/>
          <c:tx>
            <c:strRef>
              <c:f>'pH buffering'!$P$3</c:f>
              <c:strCache>
                <c:ptCount val="1"/>
                <c:pt idx="0">
                  <c:v>pH value</c:v>
                </c:pt>
              </c:strCache>
            </c:strRef>
          </c:tx>
          <c:spPr>
            <a:ln w="25400" cap="rnd">
              <a:solidFill>
                <a:srgbClr val="002060"/>
              </a:solid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0"/>
            <c:dispEq val="1"/>
            <c:trendlineLbl>
              <c:layout>
                <c:manualLayout>
                  <c:x val="-4.6818637622380407E-2"/>
                  <c:y val="-1.4136771365887462E-2"/>
                </c:manualLayout>
              </c:layout>
              <c:numFmt formatCode="General" sourceLinked="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trendlineLbl>
          </c:trendline>
          <c:xVal>
            <c:numRef>
              <c:f>'pH buffering'!$O$4:$O$6</c:f>
              <c:numCache>
                <c:formatCode>General</c:formatCode>
                <c:ptCount val="3"/>
                <c:pt idx="0">
                  <c:v>0</c:v>
                </c:pt>
                <c:pt idx="1">
                  <c:v>1</c:v>
                </c:pt>
                <c:pt idx="2">
                  <c:v>2</c:v>
                </c:pt>
              </c:numCache>
            </c:numRef>
          </c:xVal>
          <c:yVal>
            <c:numRef>
              <c:f>'pH buffering'!$P$4:$P$6</c:f>
              <c:numCache>
                <c:formatCode>General</c:formatCode>
                <c:ptCount val="3"/>
                <c:pt idx="0">
                  <c:v>6.12</c:v>
                </c:pt>
                <c:pt idx="1">
                  <c:v>7.56</c:v>
                </c:pt>
                <c:pt idx="2">
                  <c:v>8.6199999999999992</c:v>
                </c:pt>
              </c:numCache>
            </c:numRef>
          </c:yVal>
          <c:smooth val="0"/>
          <c:extLst xmlns:c16r2="http://schemas.microsoft.com/office/drawing/2015/06/chart">
            <c:ext xmlns:c16="http://schemas.microsoft.com/office/drawing/2014/chart" uri="{C3380CC4-5D6E-409C-BE32-E72D297353CC}">
              <c16:uniqueId val="{00000000-4178-4754-A802-F83BC80EF151}"/>
            </c:ext>
          </c:extLst>
        </c:ser>
        <c:dLbls>
          <c:showLegendKey val="0"/>
          <c:showVal val="0"/>
          <c:showCatName val="0"/>
          <c:showSerName val="0"/>
          <c:showPercent val="0"/>
          <c:showBubbleSize val="0"/>
        </c:dLbls>
        <c:axId val="28900352"/>
        <c:axId val="28883584"/>
      </c:scatterChart>
      <c:valAx>
        <c:axId val="28900352"/>
        <c:scaling>
          <c:orientation val="minMax"/>
        </c:scaling>
        <c:delete val="0"/>
        <c:axPos val="b"/>
        <c:majorGridlines>
          <c:spPr>
            <a:ln w="9525" cap="flat" cmpd="sng" algn="ctr">
              <a:noFill/>
              <a:round/>
            </a:ln>
            <a:effectLst/>
          </c:spPr>
        </c:majorGridlines>
        <c:title>
          <c:tx>
            <c:rich>
              <a:bodyPr/>
              <a:lstStyle/>
              <a:p>
                <a:pPr>
                  <a:defRPr/>
                </a:pPr>
                <a:r>
                  <a:rPr lang="en-US" dirty="0" smtClean="0"/>
                  <a:t>Ca(OH)2 amount (ml)</a:t>
                </a:r>
                <a:endParaRPr lang="en-US" dirty="0"/>
              </a:p>
            </c:rich>
          </c:tx>
          <c:layout/>
          <c:overlay val="0"/>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28883584"/>
        <c:crosses val="autoZero"/>
        <c:crossBetween val="midCat"/>
      </c:valAx>
      <c:valAx>
        <c:axId val="28883584"/>
        <c:scaling>
          <c:orientation val="minMax"/>
        </c:scaling>
        <c:delete val="0"/>
        <c:axPos val="l"/>
        <c:majorGridlines>
          <c:spPr>
            <a:ln w="9525" cap="flat" cmpd="sng" algn="ctr">
              <a:noFill/>
              <a:round/>
            </a:ln>
            <a:effectLst/>
          </c:spPr>
        </c:majorGridlines>
        <c:title>
          <c:tx>
            <c:rich>
              <a:bodyPr rot="-5400000" vert="horz"/>
              <a:lstStyle/>
              <a:p>
                <a:pPr>
                  <a:defRPr/>
                </a:pPr>
                <a:r>
                  <a:rPr lang="en-US" dirty="0" smtClean="0"/>
                  <a:t>pH</a:t>
                </a:r>
                <a:endParaRPr lang="en-US" dirty="0"/>
              </a:p>
            </c:rich>
          </c:tx>
          <c:layout/>
          <c:overlay val="0"/>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28900352"/>
        <c:crosses val="autoZero"/>
        <c:crossBetween val="midCat"/>
      </c:valAx>
      <c:spPr>
        <a:noFill/>
        <a:ln>
          <a:noFill/>
        </a:ln>
        <a:effectLst/>
      </c:spPr>
    </c:plotArea>
    <c:plotVisOnly val="1"/>
    <c:dispBlanksAs val="gap"/>
    <c:showDLblsOverMax val="0"/>
  </c:chart>
  <c:spPr>
    <a:noFill/>
    <a:ln>
      <a:solidFill>
        <a:schemeClr val="tx1"/>
      </a:solid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'pH buffering'!$P$25</c:f>
              <c:strCache>
                <c:ptCount val="1"/>
                <c:pt idx="0">
                  <c:v>pH value</c:v>
                </c:pt>
              </c:strCache>
            </c:strRef>
          </c:tx>
          <c:spPr>
            <a:ln w="19050" cap="rnd">
              <a:solidFill>
                <a:srgbClr val="002060"/>
              </a:solidFill>
              <a:round/>
            </a:ln>
            <a:effectLst/>
          </c:spPr>
          <c:marker>
            <c:symbol val="circle"/>
            <c:size val="5"/>
            <c:spPr>
              <a:solidFill>
                <a:schemeClr val="accent1"/>
              </a:solidFill>
              <a:ln w="9525">
                <a:solidFill>
                  <a:schemeClr val="accent1"/>
                </a:solidFill>
              </a:ln>
              <a:effectLst/>
            </c:spPr>
          </c:marker>
          <c:trendline>
            <c:spPr>
              <a:ln w="19050" cap="rnd">
                <a:solidFill>
                  <a:srgbClr val="002060"/>
                </a:solidFill>
                <a:prstDash val="sysDot"/>
              </a:ln>
              <a:effectLst/>
            </c:spPr>
            <c:trendlineType val="linear"/>
            <c:dispRSqr val="0"/>
            <c:dispEq val="1"/>
            <c:trendlineLbl>
              <c:layout>
                <c:manualLayout>
                  <c:x val="-6.1631044267102801E-2"/>
                  <c:y val="-4.4718932170460329E-2"/>
                </c:manualLayout>
              </c:layout>
              <c:numFmt formatCode="General" sourceLinked="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trendlineLbl>
          </c:trendline>
          <c:xVal>
            <c:numRef>
              <c:f>'pH buffering'!$O$26:$O$28</c:f>
              <c:numCache>
                <c:formatCode>General</c:formatCode>
                <c:ptCount val="3"/>
                <c:pt idx="0">
                  <c:v>0</c:v>
                </c:pt>
                <c:pt idx="1">
                  <c:v>1</c:v>
                </c:pt>
                <c:pt idx="2">
                  <c:v>2</c:v>
                </c:pt>
              </c:numCache>
            </c:numRef>
          </c:xVal>
          <c:yVal>
            <c:numRef>
              <c:f>'pH buffering'!$P$26:$P$28</c:f>
              <c:numCache>
                <c:formatCode>General</c:formatCode>
                <c:ptCount val="3"/>
                <c:pt idx="0">
                  <c:v>6.13</c:v>
                </c:pt>
                <c:pt idx="1">
                  <c:v>7.6</c:v>
                </c:pt>
                <c:pt idx="2">
                  <c:v>8.41</c:v>
                </c:pt>
              </c:numCache>
            </c:numRef>
          </c:yVal>
          <c:smooth val="0"/>
          <c:extLst xmlns:c16r2="http://schemas.microsoft.com/office/drawing/2015/06/chart">
            <c:ext xmlns:c16="http://schemas.microsoft.com/office/drawing/2014/chart" uri="{C3380CC4-5D6E-409C-BE32-E72D297353CC}">
              <c16:uniqueId val="{00000000-E643-4C23-B9C2-DFD0FCC0EFBE}"/>
            </c:ext>
          </c:extLst>
        </c:ser>
        <c:dLbls>
          <c:showLegendKey val="0"/>
          <c:showVal val="0"/>
          <c:showCatName val="0"/>
          <c:showSerName val="0"/>
          <c:showPercent val="0"/>
          <c:showBubbleSize val="0"/>
        </c:dLbls>
        <c:axId val="28800512"/>
        <c:axId val="28802432"/>
      </c:scatterChart>
      <c:valAx>
        <c:axId val="28800512"/>
        <c:scaling>
          <c:orientation val="minMax"/>
        </c:scaling>
        <c:delete val="0"/>
        <c:axPos val="b"/>
        <c:majorGridlines>
          <c:spPr>
            <a:ln w="9525" cap="flat" cmpd="sng" algn="ctr">
              <a:noFill/>
              <a:round/>
            </a:ln>
            <a:effectLst/>
          </c:spPr>
        </c:majorGridlines>
        <c:title>
          <c:tx>
            <c:rich>
              <a:bodyPr/>
              <a:lstStyle/>
              <a:p>
                <a:pPr>
                  <a:defRPr/>
                </a:pPr>
                <a:r>
                  <a:rPr lang="en-US" dirty="0" smtClean="0"/>
                  <a:t>Ca(OH)2 amount (ml)</a:t>
                </a:r>
                <a:endParaRPr lang="en-US" dirty="0"/>
              </a:p>
            </c:rich>
          </c:tx>
          <c:layout/>
          <c:overlay val="0"/>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28802432"/>
        <c:crosses val="autoZero"/>
        <c:crossBetween val="midCat"/>
      </c:valAx>
      <c:valAx>
        <c:axId val="28802432"/>
        <c:scaling>
          <c:orientation val="minMax"/>
        </c:scaling>
        <c:delete val="0"/>
        <c:axPos val="l"/>
        <c:majorGridlines>
          <c:spPr>
            <a:ln w="9525" cap="flat" cmpd="sng" algn="ctr">
              <a:noFill/>
              <a:round/>
            </a:ln>
            <a:effectLst/>
          </c:spPr>
        </c:majorGridlines>
        <c:title>
          <c:tx>
            <c:rich>
              <a:bodyPr rot="-5400000" vert="horz"/>
              <a:lstStyle/>
              <a:p>
                <a:pPr>
                  <a:defRPr/>
                </a:pPr>
                <a:r>
                  <a:rPr lang="en-US" dirty="0" smtClean="0"/>
                  <a:t>pH</a:t>
                </a:r>
                <a:endParaRPr lang="en-US" dirty="0"/>
              </a:p>
            </c:rich>
          </c:tx>
          <c:layout/>
          <c:overlay val="0"/>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28800512"/>
        <c:crosses val="autoZero"/>
        <c:crossBetween val="midCat"/>
      </c:valAx>
      <c:spPr>
        <a:noFill/>
        <a:ln>
          <a:noFill/>
        </a:ln>
        <a:effectLst/>
      </c:spPr>
    </c:plotArea>
    <c:plotVisOnly val="1"/>
    <c:dispBlanksAs val="gap"/>
    <c:showDLblsOverMax val="0"/>
  </c:chart>
  <c:spPr>
    <a:noFill/>
    <a:ln>
      <a:solidFill>
        <a:schemeClr val="tx1"/>
      </a:solid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'pH buffering'!$P$45</c:f>
              <c:strCache>
                <c:ptCount val="1"/>
                <c:pt idx="0">
                  <c:v>pH value</c:v>
                </c:pt>
              </c:strCache>
            </c:strRef>
          </c:tx>
          <c:spPr>
            <a:ln w="19050" cap="rnd">
              <a:solidFill>
                <a:srgbClr val="002060"/>
              </a:solid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0"/>
            <c:dispEq val="1"/>
            <c:trendlineLbl>
              <c:layout>
                <c:manualLayout>
                  <c:x val="-5.6907889471024223E-2"/>
                  <c:y val="-5.0680484501604957E-2"/>
                </c:manualLayout>
              </c:layout>
              <c:numFmt formatCode="General" sourceLinked="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trendlineLbl>
          </c:trendline>
          <c:xVal>
            <c:numRef>
              <c:f>'pH buffering'!$O$46:$O$48</c:f>
              <c:numCache>
                <c:formatCode>General</c:formatCode>
                <c:ptCount val="3"/>
                <c:pt idx="0">
                  <c:v>0</c:v>
                </c:pt>
                <c:pt idx="1">
                  <c:v>1</c:v>
                </c:pt>
                <c:pt idx="2">
                  <c:v>2</c:v>
                </c:pt>
              </c:numCache>
            </c:numRef>
          </c:xVal>
          <c:yVal>
            <c:numRef>
              <c:f>'pH buffering'!$P$46:$P$48</c:f>
              <c:numCache>
                <c:formatCode>General</c:formatCode>
                <c:ptCount val="3"/>
                <c:pt idx="0">
                  <c:v>6.13</c:v>
                </c:pt>
                <c:pt idx="1">
                  <c:v>7.65</c:v>
                </c:pt>
                <c:pt idx="2">
                  <c:v>8.15</c:v>
                </c:pt>
              </c:numCache>
            </c:numRef>
          </c:yVal>
          <c:smooth val="0"/>
          <c:extLst xmlns:c16r2="http://schemas.microsoft.com/office/drawing/2015/06/chart">
            <c:ext xmlns:c16="http://schemas.microsoft.com/office/drawing/2014/chart" uri="{C3380CC4-5D6E-409C-BE32-E72D297353CC}">
              <c16:uniqueId val="{00000000-840F-4447-A165-D706A2A9FCD7}"/>
            </c:ext>
          </c:extLst>
        </c:ser>
        <c:dLbls>
          <c:showLegendKey val="0"/>
          <c:showVal val="0"/>
          <c:showCatName val="0"/>
          <c:showSerName val="0"/>
          <c:showPercent val="0"/>
          <c:showBubbleSize val="0"/>
        </c:dLbls>
        <c:axId val="28914048"/>
        <c:axId val="28915968"/>
      </c:scatterChart>
      <c:valAx>
        <c:axId val="28914048"/>
        <c:scaling>
          <c:orientation val="minMax"/>
        </c:scaling>
        <c:delete val="0"/>
        <c:axPos val="b"/>
        <c:majorGridlines>
          <c:spPr>
            <a:ln w="9525" cap="flat" cmpd="sng" algn="ctr">
              <a:noFill/>
              <a:round/>
            </a:ln>
            <a:effectLst/>
          </c:spPr>
        </c:majorGridlines>
        <c:title>
          <c:tx>
            <c:rich>
              <a:bodyPr/>
              <a:lstStyle/>
              <a:p>
                <a:pPr>
                  <a:defRPr/>
                </a:pPr>
                <a:r>
                  <a:rPr lang="en-US" dirty="0" smtClean="0"/>
                  <a:t>Ca(OH)2 amount (ml)</a:t>
                </a:r>
                <a:endParaRPr lang="en-US" dirty="0"/>
              </a:p>
            </c:rich>
          </c:tx>
          <c:layout/>
          <c:overlay val="0"/>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28915968"/>
        <c:crosses val="autoZero"/>
        <c:crossBetween val="midCat"/>
      </c:valAx>
      <c:valAx>
        <c:axId val="28915968"/>
        <c:scaling>
          <c:orientation val="minMax"/>
        </c:scaling>
        <c:delete val="0"/>
        <c:axPos val="l"/>
        <c:majorGridlines>
          <c:spPr>
            <a:ln w="9525" cap="flat" cmpd="sng" algn="ctr">
              <a:noFill/>
              <a:round/>
            </a:ln>
            <a:effectLst/>
          </c:spPr>
        </c:majorGridlines>
        <c:title>
          <c:tx>
            <c:rich>
              <a:bodyPr rot="-5400000" vert="horz"/>
              <a:lstStyle/>
              <a:p>
                <a:pPr>
                  <a:defRPr/>
                </a:pPr>
                <a:r>
                  <a:rPr lang="en-US" dirty="0" smtClean="0"/>
                  <a:t>pH</a:t>
                </a:r>
                <a:endParaRPr lang="en-US" dirty="0"/>
              </a:p>
            </c:rich>
          </c:tx>
          <c:layout/>
          <c:overlay val="0"/>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28914048"/>
        <c:crosses val="autoZero"/>
        <c:crossBetween val="midCat"/>
      </c:valAx>
      <c:spPr>
        <a:noFill/>
        <a:ln>
          <a:noFill/>
        </a:ln>
        <a:effectLst/>
      </c:spPr>
    </c:plotArea>
    <c:plotVisOnly val="1"/>
    <c:dispBlanksAs val="gap"/>
    <c:showDLblsOverMax val="0"/>
  </c:chart>
  <c:spPr>
    <a:noFill/>
    <a:ln>
      <a:solidFill>
        <a:schemeClr val="tx1"/>
      </a:solid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n-US" sz="1600" b="0" dirty="0">
                <a:solidFill>
                  <a:sysClr val="windowText" lastClr="000000"/>
                </a:solidFill>
              </a:rPr>
              <a:t>Treatment</a:t>
            </a:r>
            <a:r>
              <a:rPr lang="en-US" sz="1600" b="0" baseline="0" dirty="0">
                <a:solidFill>
                  <a:sysClr val="windowText" lastClr="000000"/>
                </a:solidFill>
              </a:rPr>
              <a:t> 4</a:t>
            </a:r>
            <a:endParaRPr lang="en-US" sz="1600" dirty="0">
              <a:solidFill>
                <a:sysClr val="windowText" lastClr="000000"/>
              </a:solidFill>
            </a:endParaRPr>
          </a:p>
        </c:rich>
      </c:tx>
      <c:layout/>
      <c:overlay val="0"/>
      <c:spPr>
        <a:noFill/>
        <a:ln>
          <a:noFill/>
        </a:ln>
        <a:effectLst/>
      </c:spPr>
    </c:title>
    <c:autoTitleDeleted val="0"/>
    <c:plotArea>
      <c:layout>
        <c:manualLayout>
          <c:layoutTarget val="inner"/>
          <c:xMode val="edge"/>
          <c:yMode val="edge"/>
          <c:x val="0.17137260889480227"/>
          <c:y val="0.1924254215304799"/>
          <c:w val="0.7812035683905163"/>
          <c:h val="0.45217439259781245"/>
        </c:manualLayout>
      </c:layout>
      <c:scatterChart>
        <c:scatterStyle val="lineMarker"/>
        <c:varyColors val="0"/>
        <c:ser>
          <c:idx val="0"/>
          <c:order val="0"/>
          <c:tx>
            <c:v>control 0ml Ca(OH)2</c:v>
          </c:tx>
          <c:spPr>
            <a:ln w="19050" cap="rnd">
              <a:solidFill>
                <a:schemeClr val="accent1"/>
              </a:solidFill>
              <a:round/>
            </a:ln>
            <a:effectLst/>
          </c:spPr>
          <c:marker>
            <c:symbol val="circle"/>
            <c:size val="5"/>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9525">
                <a:solidFill>
                  <a:schemeClr val="accent1"/>
                </a:solidFill>
                <a:round/>
              </a:ln>
              <a:effectLst/>
            </c:spPr>
          </c:marker>
          <c:xVal>
            <c:numRef>
              <c:f>'pH buffering'!$A$65:$A$81</c:f>
              <c:numCache>
                <c:formatCode>General</c:formatCode>
                <c:ptCount val="17"/>
                <c:pt idx="0">
                  <c:v>0</c:v>
                </c:pt>
                <c:pt idx="1">
                  <c:v>10</c:v>
                </c:pt>
                <c:pt idx="2">
                  <c:v>20</c:v>
                </c:pt>
                <c:pt idx="3">
                  <c:v>30</c:v>
                </c:pt>
                <c:pt idx="4">
                  <c:v>40</c:v>
                </c:pt>
                <c:pt idx="5">
                  <c:v>60</c:v>
                </c:pt>
                <c:pt idx="6">
                  <c:v>80</c:v>
                </c:pt>
                <c:pt idx="7">
                  <c:v>100</c:v>
                </c:pt>
                <c:pt idx="8">
                  <c:v>120</c:v>
                </c:pt>
                <c:pt idx="9">
                  <c:v>140</c:v>
                </c:pt>
                <c:pt idx="10">
                  <c:v>160</c:v>
                </c:pt>
                <c:pt idx="11">
                  <c:v>180</c:v>
                </c:pt>
                <c:pt idx="12">
                  <c:v>200</c:v>
                </c:pt>
                <c:pt idx="13">
                  <c:v>220</c:v>
                </c:pt>
                <c:pt idx="14">
                  <c:v>240</c:v>
                </c:pt>
                <c:pt idx="15">
                  <c:v>280</c:v>
                </c:pt>
                <c:pt idx="16">
                  <c:v>300</c:v>
                </c:pt>
              </c:numCache>
            </c:numRef>
          </c:xVal>
          <c:yVal>
            <c:numRef>
              <c:f>'pH buffering'!$B$65:$B$81</c:f>
              <c:numCache>
                <c:formatCode>General</c:formatCode>
                <c:ptCount val="17"/>
                <c:pt idx="0">
                  <c:v>6.41</c:v>
                </c:pt>
                <c:pt idx="1">
                  <c:v>6.4</c:v>
                </c:pt>
                <c:pt idx="2">
                  <c:v>6.38</c:v>
                </c:pt>
                <c:pt idx="3">
                  <c:v>6.36</c:v>
                </c:pt>
                <c:pt idx="4">
                  <c:v>6.34</c:v>
                </c:pt>
                <c:pt idx="5">
                  <c:v>6.32</c:v>
                </c:pt>
                <c:pt idx="6">
                  <c:v>6.3</c:v>
                </c:pt>
                <c:pt idx="7">
                  <c:v>6.27</c:v>
                </c:pt>
                <c:pt idx="8">
                  <c:v>6.25</c:v>
                </c:pt>
                <c:pt idx="9">
                  <c:v>6.24</c:v>
                </c:pt>
                <c:pt idx="10">
                  <c:v>6.21</c:v>
                </c:pt>
                <c:pt idx="11">
                  <c:v>6.18</c:v>
                </c:pt>
                <c:pt idx="12">
                  <c:v>6.18</c:v>
                </c:pt>
                <c:pt idx="13">
                  <c:v>6.18</c:v>
                </c:pt>
                <c:pt idx="14">
                  <c:v>6.18</c:v>
                </c:pt>
                <c:pt idx="15">
                  <c:v>6.18</c:v>
                </c:pt>
                <c:pt idx="16">
                  <c:v>6.18</c:v>
                </c:pt>
              </c:numCache>
            </c:numRef>
          </c:yVal>
          <c:smooth val="0"/>
          <c:extLst xmlns:c16r2="http://schemas.microsoft.com/office/drawing/2015/06/chart">
            <c:ext xmlns:c16="http://schemas.microsoft.com/office/drawing/2014/chart" uri="{C3380CC4-5D6E-409C-BE32-E72D297353CC}">
              <c16:uniqueId val="{00000000-6ADF-4CE9-9A83-32C1AD71DB2D}"/>
            </c:ext>
          </c:extLst>
        </c:ser>
        <c:ser>
          <c:idx val="1"/>
          <c:order val="1"/>
          <c:tx>
            <c:v>1ml Ca(OH)2</c:v>
          </c:tx>
          <c:spPr>
            <a:ln w="19050" cap="rnd">
              <a:solidFill>
                <a:schemeClr val="accent2"/>
              </a:solidFill>
              <a:round/>
            </a:ln>
            <a:effectLst/>
          </c:spPr>
          <c:marker>
            <c:symbol val="circle"/>
            <c:size val="5"/>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9525">
                <a:solidFill>
                  <a:schemeClr val="accent2"/>
                </a:solidFill>
                <a:round/>
              </a:ln>
              <a:effectLst/>
            </c:spPr>
          </c:marker>
          <c:xVal>
            <c:numRef>
              <c:f>'pH buffering'!$A$65:$A$81</c:f>
              <c:numCache>
                <c:formatCode>General</c:formatCode>
                <c:ptCount val="17"/>
                <c:pt idx="0">
                  <c:v>0</c:v>
                </c:pt>
                <c:pt idx="1">
                  <c:v>10</c:v>
                </c:pt>
                <c:pt idx="2">
                  <c:v>20</c:v>
                </c:pt>
                <c:pt idx="3">
                  <c:v>30</c:v>
                </c:pt>
                <c:pt idx="4">
                  <c:v>40</c:v>
                </c:pt>
                <c:pt idx="5">
                  <c:v>60</c:v>
                </c:pt>
                <c:pt idx="6">
                  <c:v>80</c:v>
                </c:pt>
                <c:pt idx="7">
                  <c:v>100</c:v>
                </c:pt>
                <c:pt idx="8">
                  <c:v>120</c:v>
                </c:pt>
                <c:pt idx="9">
                  <c:v>140</c:v>
                </c:pt>
                <c:pt idx="10">
                  <c:v>160</c:v>
                </c:pt>
                <c:pt idx="11">
                  <c:v>180</c:v>
                </c:pt>
                <c:pt idx="12">
                  <c:v>200</c:v>
                </c:pt>
                <c:pt idx="13">
                  <c:v>220</c:v>
                </c:pt>
                <c:pt idx="14">
                  <c:v>240</c:v>
                </c:pt>
                <c:pt idx="15">
                  <c:v>280</c:v>
                </c:pt>
                <c:pt idx="16">
                  <c:v>300</c:v>
                </c:pt>
              </c:numCache>
            </c:numRef>
          </c:xVal>
          <c:yVal>
            <c:numRef>
              <c:f>'pH buffering'!$C$65:$C$81</c:f>
              <c:numCache>
                <c:formatCode>General</c:formatCode>
                <c:ptCount val="17"/>
                <c:pt idx="0">
                  <c:v>7.52</c:v>
                </c:pt>
                <c:pt idx="1">
                  <c:v>7.46</c:v>
                </c:pt>
                <c:pt idx="2">
                  <c:v>7.4</c:v>
                </c:pt>
                <c:pt idx="3">
                  <c:v>7.31</c:v>
                </c:pt>
                <c:pt idx="4">
                  <c:v>7.28</c:v>
                </c:pt>
                <c:pt idx="5">
                  <c:v>7.24</c:v>
                </c:pt>
                <c:pt idx="6">
                  <c:v>7.19</c:v>
                </c:pt>
                <c:pt idx="7">
                  <c:v>7.16</c:v>
                </c:pt>
                <c:pt idx="8">
                  <c:v>7.14</c:v>
                </c:pt>
                <c:pt idx="9">
                  <c:v>7.12</c:v>
                </c:pt>
                <c:pt idx="10">
                  <c:v>7.11</c:v>
                </c:pt>
                <c:pt idx="11">
                  <c:v>7.1</c:v>
                </c:pt>
                <c:pt idx="12">
                  <c:v>7.1</c:v>
                </c:pt>
                <c:pt idx="13">
                  <c:v>7.1</c:v>
                </c:pt>
                <c:pt idx="14">
                  <c:v>7.1</c:v>
                </c:pt>
                <c:pt idx="15">
                  <c:v>7.1</c:v>
                </c:pt>
                <c:pt idx="16">
                  <c:v>7.1</c:v>
                </c:pt>
              </c:numCache>
            </c:numRef>
          </c:yVal>
          <c:smooth val="0"/>
          <c:extLst xmlns:c16r2="http://schemas.microsoft.com/office/drawing/2015/06/chart">
            <c:ext xmlns:c16="http://schemas.microsoft.com/office/drawing/2014/chart" uri="{C3380CC4-5D6E-409C-BE32-E72D297353CC}">
              <c16:uniqueId val="{00000001-6ADF-4CE9-9A83-32C1AD71DB2D}"/>
            </c:ext>
          </c:extLst>
        </c:ser>
        <c:ser>
          <c:idx val="2"/>
          <c:order val="2"/>
          <c:tx>
            <c:v>2ml Ca(OH)2</c:v>
          </c:tx>
          <c:spPr>
            <a:ln w="19050" cap="rnd">
              <a:solidFill>
                <a:schemeClr val="tx1"/>
              </a:solidFill>
              <a:round/>
            </a:ln>
            <a:effectLst/>
          </c:spPr>
          <c:marker>
            <c:symbol val="circle"/>
            <c:size val="5"/>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w="9525">
                <a:solidFill>
                  <a:schemeClr val="accent3"/>
                </a:solidFill>
                <a:round/>
              </a:ln>
              <a:effectLst/>
            </c:spPr>
          </c:marker>
          <c:xVal>
            <c:numRef>
              <c:f>'pH buffering'!$A$65:$A$81</c:f>
              <c:numCache>
                <c:formatCode>General</c:formatCode>
                <c:ptCount val="17"/>
                <c:pt idx="0">
                  <c:v>0</c:v>
                </c:pt>
                <c:pt idx="1">
                  <c:v>10</c:v>
                </c:pt>
                <c:pt idx="2">
                  <c:v>20</c:v>
                </c:pt>
                <c:pt idx="3">
                  <c:v>30</c:v>
                </c:pt>
                <c:pt idx="4">
                  <c:v>40</c:v>
                </c:pt>
                <c:pt idx="5">
                  <c:v>60</c:v>
                </c:pt>
                <c:pt idx="6">
                  <c:v>80</c:v>
                </c:pt>
                <c:pt idx="7">
                  <c:v>100</c:v>
                </c:pt>
                <c:pt idx="8">
                  <c:v>120</c:v>
                </c:pt>
                <c:pt idx="9">
                  <c:v>140</c:v>
                </c:pt>
                <c:pt idx="10">
                  <c:v>160</c:v>
                </c:pt>
                <c:pt idx="11">
                  <c:v>180</c:v>
                </c:pt>
                <c:pt idx="12">
                  <c:v>200</c:v>
                </c:pt>
                <c:pt idx="13">
                  <c:v>220</c:v>
                </c:pt>
                <c:pt idx="14">
                  <c:v>240</c:v>
                </c:pt>
                <c:pt idx="15">
                  <c:v>280</c:v>
                </c:pt>
                <c:pt idx="16">
                  <c:v>300</c:v>
                </c:pt>
              </c:numCache>
            </c:numRef>
          </c:xVal>
          <c:yVal>
            <c:numRef>
              <c:f>'pH buffering'!$D$65:$D$81</c:f>
              <c:numCache>
                <c:formatCode>General</c:formatCode>
                <c:ptCount val="17"/>
                <c:pt idx="0">
                  <c:v>8.6999999999999993</c:v>
                </c:pt>
                <c:pt idx="1">
                  <c:v>8.66</c:v>
                </c:pt>
                <c:pt idx="2">
                  <c:v>8.6199999999999992</c:v>
                </c:pt>
                <c:pt idx="3">
                  <c:v>8.61</c:v>
                </c:pt>
                <c:pt idx="4">
                  <c:v>8.58</c:v>
                </c:pt>
                <c:pt idx="5">
                  <c:v>8.56</c:v>
                </c:pt>
                <c:pt idx="6">
                  <c:v>8.52</c:v>
                </c:pt>
                <c:pt idx="7">
                  <c:v>8.4700000000000006</c:v>
                </c:pt>
                <c:pt idx="8">
                  <c:v>8.4499999999999993</c:v>
                </c:pt>
                <c:pt idx="9">
                  <c:v>8.42</c:v>
                </c:pt>
                <c:pt idx="10">
                  <c:v>8.39</c:v>
                </c:pt>
                <c:pt idx="11">
                  <c:v>8.35</c:v>
                </c:pt>
                <c:pt idx="12">
                  <c:v>8.33</c:v>
                </c:pt>
                <c:pt idx="13">
                  <c:v>8.32</c:v>
                </c:pt>
                <c:pt idx="14">
                  <c:v>8.32</c:v>
                </c:pt>
                <c:pt idx="15">
                  <c:v>8.32</c:v>
                </c:pt>
                <c:pt idx="16">
                  <c:v>8.32</c:v>
                </c:pt>
              </c:numCache>
            </c:numRef>
          </c:yVal>
          <c:smooth val="0"/>
          <c:extLst xmlns:c16r2="http://schemas.microsoft.com/office/drawing/2015/06/chart">
            <c:ext xmlns:c16="http://schemas.microsoft.com/office/drawing/2014/chart" uri="{C3380CC4-5D6E-409C-BE32-E72D297353CC}">
              <c16:uniqueId val="{00000002-6ADF-4CE9-9A83-32C1AD71DB2D}"/>
            </c:ext>
          </c:extLst>
        </c:ser>
        <c:dLbls>
          <c:showLegendKey val="0"/>
          <c:showVal val="0"/>
          <c:showCatName val="0"/>
          <c:showSerName val="0"/>
          <c:showPercent val="0"/>
          <c:showBubbleSize val="0"/>
        </c:dLbls>
        <c:axId val="28521984"/>
        <c:axId val="28532736"/>
      </c:scatterChart>
      <c:valAx>
        <c:axId val="28521984"/>
        <c:scaling>
          <c:orientation val="minMax"/>
        </c:scaling>
        <c:delete val="0"/>
        <c:axPos val="b"/>
        <c:majorGridlines>
          <c:spPr>
            <a:ln w="9525" cap="flat" cmpd="sng" algn="ctr">
              <a:solidFill>
                <a:schemeClr val="tx2">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n-US" sz="1100" b="0">
                    <a:solidFill>
                      <a:sysClr val="windowText" lastClr="000000"/>
                    </a:solidFill>
                  </a:rPr>
                  <a:t>Time (min)</a:t>
                </a:r>
              </a:p>
            </c:rich>
          </c:tx>
          <c:layout/>
          <c:overlay val="0"/>
          <c:spPr>
            <a:noFill/>
            <a:ln>
              <a:noFill/>
            </a:ln>
            <a:effectLst/>
          </c:spPr>
        </c:title>
        <c:numFmt formatCode="General" sourceLinked="1"/>
        <c:majorTickMark val="none"/>
        <c:minorTickMark val="none"/>
        <c:tickLblPos val="nextTo"/>
        <c:spPr>
          <a:noFill/>
          <a:ln>
            <a:solidFill>
              <a:schemeClr val="tx2">
                <a:lumMod val="40000"/>
                <a:lumOff val="60000"/>
              </a:schemeClr>
            </a:solid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28532736"/>
        <c:crosses val="autoZero"/>
        <c:crossBetween val="midCat"/>
      </c:valAx>
      <c:valAx>
        <c:axId val="28532736"/>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r>
                  <a:rPr lang="en-US" sz="1100" b="0">
                    <a:solidFill>
                      <a:sysClr val="windowText" lastClr="000000"/>
                    </a:solidFill>
                  </a:rPr>
                  <a:t>pH</a:t>
                </a:r>
              </a:p>
            </c:rich>
          </c:tx>
          <c:layout/>
          <c:overlay val="0"/>
          <c:spPr>
            <a:noFill/>
            <a:ln>
              <a:noFill/>
            </a:ln>
            <a:effectLst/>
          </c:spPr>
        </c:title>
        <c:numFmt formatCode="General" sourceLinked="1"/>
        <c:majorTickMark val="none"/>
        <c:minorTickMark val="none"/>
        <c:tickLblPos val="nextTo"/>
        <c:spPr>
          <a:noFill/>
          <a:ln>
            <a:solidFill>
              <a:schemeClr val="tx2">
                <a:lumMod val="40000"/>
                <a:lumOff val="60000"/>
              </a:schemeClr>
            </a:solid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28521984"/>
        <c:crosses val="autoZero"/>
        <c:crossBetween val="midCat"/>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n-US" b="0">
                <a:solidFill>
                  <a:sysClr val="windowText" lastClr="000000"/>
                </a:solidFill>
              </a:rPr>
              <a:t>Treatment 5</a:t>
            </a:r>
          </a:p>
        </c:rich>
      </c:tx>
      <c:layout/>
      <c:overlay val="0"/>
      <c:spPr>
        <a:noFill/>
        <a:ln>
          <a:noFill/>
        </a:ln>
        <a:effectLst/>
      </c:spPr>
    </c:title>
    <c:autoTitleDeleted val="0"/>
    <c:plotArea>
      <c:layout/>
      <c:scatterChart>
        <c:scatterStyle val="lineMarker"/>
        <c:varyColors val="0"/>
        <c:ser>
          <c:idx val="0"/>
          <c:order val="0"/>
          <c:tx>
            <c:v>control 0ml Ca(OH)2</c:v>
          </c:tx>
          <c:spPr>
            <a:ln w="19050" cap="rnd">
              <a:solidFill>
                <a:schemeClr val="accent1"/>
              </a:solidFill>
              <a:round/>
            </a:ln>
            <a:effectLst/>
          </c:spPr>
          <c:marker>
            <c:symbol val="circle"/>
            <c:size val="5"/>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9525">
                <a:solidFill>
                  <a:schemeClr val="accent1"/>
                </a:solidFill>
                <a:round/>
              </a:ln>
              <a:effectLst/>
            </c:spPr>
          </c:marker>
          <c:xVal>
            <c:numRef>
              <c:f>'pH buffering'!$A$85:$A$102</c:f>
              <c:numCache>
                <c:formatCode>General</c:formatCode>
                <c:ptCount val="18"/>
                <c:pt idx="0">
                  <c:v>0</c:v>
                </c:pt>
                <c:pt idx="1">
                  <c:v>10</c:v>
                </c:pt>
                <c:pt idx="2">
                  <c:v>20</c:v>
                </c:pt>
                <c:pt idx="3">
                  <c:v>30</c:v>
                </c:pt>
                <c:pt idx="4">
                  <c:v>40</c:v>
                </c:pt>
                <c:pt idx="5">
                  <c:v>60</c:v>
                </c:pt>
                <c:pt idx="6">
                  <c:v>80</c:v>
                </c:pt>
                <c:pt idx="7">
                  <c:v>100</c:v>
                </c:pt>
                <c:pt idx="8">
                  <c:v>120</c:v>
                </c:pt>
                <c:pt idx="9">
                  <c:v>140</c:v>
                </c:pt>
                <c:pt idx="10">
                  <c:v>160</c:v>
                </c:pt>
                <c:pt idx="11">
                  <c:v>180</c:v>
                </c:pt>
                <c:pt idx="12">
                  <c:v>200</c:v>
                </c:pt>
                <c:pt idx="13">
                  <c:v>220</c:v>
                </c:pt>
                <c:pt idx="14">
                  <c:v>240</c:v>
                </c:pt>
                <c:pt idx="15">
                  <c:v>280</c:v>
                </c:pt>
                <c:pt idx="16">
                  <c:v>300</c:v>
                </c:pt>
                <c:pt idx="17">
                  <c:v>360</c:v>
                </c:pt>
              </c:numCache>
            </c:numRef>
          </c:xVal>
          <c:yVal>
            <c:numRef>
              <c:f>'pH buffering'!$B$85:$B$102</c:f>
              <c:numCache>
                <c:formatCode>General</c:formatCode>
                <c:ptCount val="18"/>
                <c:pt idx="0">
                  <c:v>5.96</c:v>
                </c:pt>
                <c:pt idx="1">
                  <c:v>6.02</c:v>
                </c:pt>
                <c:pt idx="2">
                  <c:v>6.03</c:v>
                </c:pt>
                <c:pt idx="3">
                  <c:v>6.02</c:v>
                </c:pt>
                <c:pt idx="4">
                  <c:v>6.03</c:v>
                </c:pt>
                <c:pt idx="5">
                  <c:v>6.04</c:v>
                </c:pt>
                <c:pt idx="6">
                  <c:v>6.03</c:v>
                </c:pt>
                <c:pt idx="7">
                  <c:v>6.03</c:v>
                </c:pt>
                <c:pt idx="8">
                  <c:v>6.01</c:v>
                </c:pt>
                <c:pt idx="9">
                  <c:v>6.02</c:v>
                </c:pt>
                <c:pt idx="10">
                  <c:v>6.02</c:v>
                </c:pt>
                <c:pt idx="11">
                  <c:v>6.02</c:v>
                </c:pt>
                <c:pt idx="12">
                  <c:v>6.02</c:v>
                </c:pt>
                <c:pt idx="13">
                  <c:v>6.02</c:v>
                </c:pt>
                <c:pt idx="14">
                  <c:v>6.02</c:v>
                </c:pt>
                <c:pt idx="15">
                  <c:v>6.02</c:v>
                </c:pt>
                <c:pt idx="16">
                  <c:v>6.02</c:v>
                </c:pt>
                <c:pt idx="17">
                  <c:v>6.02</c:v>
                </c:pt>
              </c:numCache>
            </c:numRef>
          </c:yVal>
          <c:smooth val="0"/>
          <c:extLst xmlns:c16r2="http://schemas.microsoft.com/office/drawing/2015/06/chart">
            <c:ext xmlns:c16="http://schemas.microsoft.com/office/drawing/2014/chart" uri="{C3380CC4-5D6E-409C-BE32-E72D297353CC}">
              <c16:uniqueId val="{00000000-675C-4E0A-ADA3-2345AD448054}"/>
            </c:ext>
          </c:extLst>
        </c:ser>
        <c:ser>
          <c:idx val="1"/>
          <c:order val="1"/>
          <c:tx>
            <c:v>1ml Ca(OH)2</c:v>
          </c:tx>
          <c:spPr>
            <a:ln w="19050" cap="rnd">
              <a:solidFill>
                <a:schemeClr val="accent2"/>
              </a:solidFill>
              <a:round/>
            </a:ln>
            <a:effectLst/>
          </c:spPr>
          <c:marker>
            <c:symbol val="circle"/>
            <c:size val="5"/>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9525">
                <a:solidFill>
                  <a:schemeClr val="accent2"/>
                </a:solidFill>
                <a:round/>
              </a:ln>
              <a:effectLst/>
            </c:spPr>
          </c:marker>
          <c:xVal>
            <c:numRef>
              <c:f>'pH buffering'!$A$85:$A$102</c:f>
              <c:numCache>
                <c:formatCode>General</c:formatCode>
                <c:ptCount val="18"/>
                <c:pt idx="0">
                  <c:v>0</c:v>
                </c:pt>
                <c:pt idx="1">
                  <c:v>10</c:v>
                </c:pt>
                <c:pt idx="2">
                  <c:v>20</c:v>
                </c:pt>
                <c:pt idx="3">
                  <c:v>30</c:v>
                </c:pt>
                <c:pt idx="4">
                  <c:v>40</c:v>
                </c:pt>
                <c:pt idx="5">
                  <c:v>60</c:v>
                </c:pt>
                <c:pt idx="6">
                  <c:v>80</c:v>
                </c:pt>
                <c:pt idx="7">
                  <c:v>100</c:v>
                </c:pt>
                <c:pt idx="8">
                  <c:v>120</c:v>
                </c:pt>
                <c:pt idx="9">
                  <c:v>140</c:v>
                </c:pt>
                <c:pt idx="10">
                  <c:v>160</c:v>
                </c:pt>
                <c:pt idx="11">
                  <c:v>180</c:v>
                </c:pt>
                <c:pt idx="12">
                  <c:v>200</c:v>
                </c:pt>
                <c:pt idx="13">
                  <c:v>220</c:v>
                </c:pt>
                <c:pt idx="14">
                  <c:v>240</c:v>
                </c:pt>
                <c:pt idx="15">
                  <c:v>280</c:v>
                </c:pt>
                <c:pt idx="16">
                  <c:v>300</c:v>
                </c:pt>
                <c:pt idx="17">
                  <c:v>360</c:v>
                </c:pt>
              </c:numCache>
            </c:numRef>
          </c:xVal>
          <c:yVal>
            <c:numRef>
              <c:f>'pH buffering'!$C$85:$C$102</c:f>
              <c:numCache>
                <c:formatCode>General</c:formatCode>
                <c:ptCount val="18"/>
                <c:pt idx="0">
                  <c:v>7.78</c:v>
                </c:pt>
                <c:pt idx="1">
                  <c:v>7.68</c:v>
                </c:pt>
                <c:pt idx="2">
                  <c:v>7.62</c:v>
                </c:pt>
                <c:pt idx="3">
                  <c:v>7.53</c:v>
                </c:pt>
                <c:pt idx="4">
                  <c:v>7.51</c:v>
                </c:pt>
                <c:pt idx="5">
                  <c:v>7.5</c:v>
                </c:pt>
                <c:pt idx="6">
                  <c:v>7.49</c:v>
                </c:pt>
                <c:pt idx="7">
                  <c:v>7.48</c:v>
                </c:pt>
                <c:pt idx="8">
                  <c:v>7.47</c:v>
                </c:pt>
                <c:pt idx="9">
                  <c:v>7.48</c:v>
                </c:pt>
                <c:pt idx="10">
                  <c:v>7.5</c:v>
                </c:pt>
                <c:pt idx="11">
                  <c:v>7.5</c:v>
                </c:pt>
                <c:pt idx="12">
                  <c:v>7.49</c:v>
                </c:pt>
                <c:pt idx="13">
                  <c:v>7.49</c:v>
                </c:pt>
                <c:pt idx="14">
                  <c:v>7.49</c:v>
                </c:pt>
                <c:pt idx="15">
                  <c:v>7.49</c:v>
                </c:pt>
                <c:pt idx="16">
                  <c:v>7.49</c:v>
                </c:pt>
                <c:pt idx="17">
                  <c:v>7.49</c:v>
                </c:pt>
              </c:numCache>
            </c:numRef>
          </c:yVal>
          <c:smooth val="0"/>
          <c:extLst xmlns:c16r2="http://schemas.microsoft.com/office/drawing/2015/06/chart">
            <c:ext xmlns:c16="http://schemas.microsoft.com/office/drawing/2014/chart" uri="{C3380CC4-5D6E-409C-BE32-E72D297353CC}">
              <c16:uniqueId val="{00000001-675C-4E0A-ADA3-2345AD448054}"/>
            </c:ext>
          </c:extLst>
        </c:ser>
        <c:ser>
          <c:idx val="2"/>
          <c:order val="2"/>
          <c:tx>
            <c:v>2ml Ca(OH)2</c:v>
          </c:tx>
          <c:spPr>
            <a:ln w="19050" cap="rnd">
              <a:solidFill>
                <a:schemeClr val="tx1"/>
              </a:solidFill>
              <a:round/>
            </a:ln>
            <a:effectLst/>
          </c:spPr>
          <c:marker>
            <c:symbol val="circle"/>
            <c:size val="5"/>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w="9525">
                <a:solidFill>
                  <a:schemeClr val="accent3"/>
                </a:solidFill>
                <a:round/>
              </a:ln>
              <a:effectLst/>
            </c:spPr>
          </c:marker>
          <c:xVal>
            <c:numRef>
              <c:f>'pH buffering'!$A$85:$A$102</c:f>
              <c:numCache>
                <c:formatCode>General</c:formatCode>
                <c:ptCount val="18"/>
                <c:pt idx="0">
                  <c:v>0</c:v>
                </c:pt>
                <c:pt idx="1">
                  <c:v>10</c:v>
                </c:pt>
                <c:pt idx="2">
                  <c:v>20</c:v>
                </c:pt>
                <c:pt idx="3">
                  <c:v>30</c:v>
                </c:pt>
                <c:pt idx="4">
                  <c:v>40</c:v>
                </c:pt>
                <c:pt idx="5">
                  <c:v>60</c:v>
                </c:pt>
                <c:pt idx="6">
                  <c:v>80</c:v>
                </c:pt>
                <c:pt idx="7">
                  <c:v>100</c:v>
                </c:pt>
                <c:pt idx="8">
                  <c:v>120</c:v>
                </c:pt>
                <c:pt idx="9">
                  <c:v>140</c:v>
                </c:pt>
                <c:pt idx="10">
                  <c:v>160</c:v>
                </c:pt>
                <c:pt idx="11">
                  <c:v>180</c:v>
                </c:pt>
                <c:pt idx="12">
                  <c:v>200</c:v>
                </c:pt>
                <c:pt idx="13">
                  <c:v>220</c:v>
                </c:pt>
                <c:pt idx="14">
                  <c:v>240</c:v>
                </c:pt>
                <c:pt idx="15">
                  <c:v>280</c:v>
                </c:pt>
                <c:pt idx="16">
                  <c:v>300</c:v>
                </c:pt>
                <c:pt idx="17">
                  <c:v>360</c:v>
                </c:pt>
              </c:numCache>
            </c:numRef>
          </c:xVal>
          <c:yVal>
            <c:numRef>
              <c:f>'pH buffering'!$D$85:$D$102</c:f>
              <c:numCache>
                <c:formatCode>General</c:formatCode>
                <c:ptCount val="18"/>
                <c:pt idx="0">
                  <c:v>9.07</c:v>
                </c:pt>
                <c:pt idx="1">
                  <c:v>9.06</c:v>
                </c:pt>
                <c:pt idx="2">
                  <c:v>9.02</c:v>
                </c:pt>
                <c:pt idx="3">
                  <c:v>8.9600000000000009</c:v>
                </c:pt>
                <c:pt idx="4">
                  <c:v>8.94</c:v>
                </c:pt>
                <c:pt idx="5">
                  <c:v>8.91</c:v>
                </c:pt>
                <c:pt idx="6">
                  <c:v>8.89</c:v>
                </c:pt>
                <c:pt idx="7">
                  <c:v>8.82</c:v>
                </c:pt>
                <c:pt idx="8">
                  <c:v>8.77</c:v>
                </c:pt>
                <c:pt idx="9">
                  <c:v>8.74</c:v>
                </c:pt>
                <c:pt idx="10">
                  <c:v>8.69</c:v>
                </c:pt>
                <c:pt idx="11">
                  <c:v>8.61</c:v>
                </c:pt>
                <c:pt idx="12">
                  <c:v>8.57</c:v>
                </c:pt>
                <c:pt idx="13">
                  <c:v>8.44</c:v>
                </c:pt>
                <c:pt idx="14">
                  <c:v>8.4600000000000009</c:v>
                </c:pt>
                <c:pt idx="15">
                  <c:v>8.42</c:v>
                </c:pt>
                <c:pt idx="16">
                  <c:v>8.42</c:v>
                </c:pt>
                <c:pt idx="17">
                  <c:v>8.42</c:v>
                </c:pt>
              </c:numCache>
            </c:numRef>
          </c:yVal>
          <c:smooth val="0"/>
          <c:extLst xmlns:c16r2="http://schemas.microsoft.com/office/drawing/2015/06/chart">
            <c:ext xmlns:c16="http://schemas.microsoft.com/office/drawing/2014/chart" uri="{C3380CC4-5D6E-409C-BE32-E72D297353CC}">
              <c16:uniqueId val="{00000002-675C-4E0A-ADA3-2345AD448054}"/>
            </c:ext>
          </c:extLst>
        </c:ser>
        <c:dLbls>
          <c:showLegendKey val="0"/>
          <c:showVal val="0"/>
          <c:showCatName val="0"/>
          <c:showSerName val="0"/>
          <c:showPercent val="0"/>
          <c:showBubbleSize val="0"/>
        </c:dLbls>
        <c:axId val="28568192"/>
        <c:axId val="28718208"/>
      </c:scatterChart>
      <c:valAx>
        <c:axId val="28568192"/>
        <c:scaling>
          <c:orientation val="minMax"/>
        </c:scaling>
        <c:delete val="0"/>
        <c:axPos val="b"/>
        <c:majorGridlines>
          <c:spPr>
            <a:ln w="9525" cap="flat" cmpd="sng" algn="ctr">
              <a:solidFill>
                <a:schemeClr val="tx2">
                  <a:lumMod val="15000"/>
                  <a:lumOff val="85000"/>
                </a:schemeClr>
              </a:solidFill>
              <a:round/>
            </a:ln>
            <a:effectLst/>
          </c:spPr>
        </c:majorGridlines>
        <c:title>
          <c:tx>
            <c:rich>
              <a:bodyPr rot="0" spcFirstLastPara="1" vertOverflow="ellipsis" vert="horz" wrap="square" anchor="ctr" anchorCtr="1"/>
              <a:lstStyle/>
              <a:p>
                <a:pPr>
                  <a:defRPr sz="900" b="1" i="0" u="none" strike="noStrike" kern="1200" baseline="0">
                    <a:solidFill>
                      <a:schemeClr val="tx2"/>
                    </a:solidFill>
                    <a:latin typeface="+mn-lt"/>
                    <a:ea typeface="+mn-ea"/>
                    <a:cs typeface="+mn-cs"/>
                  </a:defRPr>
                </a:pPr>
                <a:r>
                  <a:rPr lang="en-US" sz="1100" b="0">
                    <a:solidFill>
                      <a:sysClr val="windowText" lastClr="000000"/>
                    </a:solidFill>
                  </a:rPr>
                  <a:t>Time</a:t>
                </a:r>
                <a:r>
                  <a:rPr lang="en-US" sz="1100" b="0" baseline="0">
                    <a:solidFill>
                      <a:sysClr val="windowText" lastClr="000000"/>
                    </a:solidFill>
                  </a:rPr>
                  <a:t> (min)</a:t>
                </a:r>
                <a:endParaRPr lang="en-US" sz="1100" b="0">
                  <a:solidFill>
                    <a:sysClr val="windowText" lastClr="000000"/>
                  </a:solidFill>
                </a:endParaRPr>
              </a:p>
            </c:rich>
          </c:tx>
          <c:layout/>
          <c:overlay val="0"/>
          <c:spPr>
            <a:noFill/>
            <a:ln>
              <a:noFill/>
            </a:ln>
            <a:effectLst/>
          </c:spPr>
        </c:title>
        <c:numFmt formatCode="General" sourceLinked="1"/>
        <c:majorTickMark val="none"/>
        <c:minorTickMark val="none"/>
        <c:tickLblPos val="nextTo"/>
        <c:spPr>
          <a:noFill/>
          <a:ln>
            <a:solidFill>
              <a:schemeClr val="tx2">
                <a:lumMod val="40000"/>
                <a:lumOff val="60000"/>
              </a:schemeClr>
            </a:solid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28718208"/>
        <c:crosses val="autoZero"/>
        <c:crossBetween val="midCat"/>
      </c:valAx>
      <c:valAx>
        <c:axId val="28718208"/>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r>
                  <a:rPr lang="en-US" b="0">
                    <a:solidFill>
                      <a:sysClr val="windowText" lastClr="000000"/>
                    </a:solidFill>
                  </a:rPr>
                  <a:t>pH</a:t>
                </a:r>
              </a:p>
            </c:rich>
          </c:tx>
          <c:layout/>
          <c:overlay val="0"/>
          <c:spPr>
            <a:noFill/>
            <a:ln>
              <a:noFill/>
            </a:ln>
            <a:effectLst/>
          </c:spPr>
        </c:title>
        <c:numFmt formatCode="General" sourceLinked="1"/>
        <c:majorTickMark val="none"/>
        <c:minorTickMark val="none"/>
        <c:tickLblPos val="nextTo"/>
        <c:spPr>
          <a:noFill/>
          <a:ln>
            <a:solidFill>
              <a:schemeClr val="tx2">
                <a:lumMod val="40000"/>
                <a:lumOff val="60000"/>
              </a:schemeClr>
            </a:solid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28568192"/>
        <c:crosses val="autoZero"/>
        <c:crossBetween val="midCat"/>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n-US" b="0">
                <a:solidFill>
                  <a:sysClr val="windowText" lastClr="000000"/>
                </a:solidFill>
              </a:rPr>
              <a:t>Treatment 6</a:t>
            </a:r>
          </a:p>
        </c:rich>
      </c:tx>
      <c:layout/>
      <c:overlay val="0"/>
      <c:spPr>
        <a:noFill/>
        <a:ln>
          <a:noFill/>
        </a:ln>
        <a:effectLst/>
      </c:spPr>
    </c:title>
    <c:autoTitleDeleted val="0"/>
    <c:plotArea>
      <c:layout/>
      <c:scatterChart>
        <c:scatterStyle val="lineMarker"/>
        <c:varyColors val="0"/>
        <c:ser>
          <c:idx val="0"/>
          <c:order val="0"/>
          <c:tx>
            <c:v>control 0ml Ca(OH)2</c:v>
          </c:tx>
          <c:spPr>
            <a:ln w="19050" cap="rnd">
              <a:solidFill>
                <a:schemeClr val="accent1"/>
              </a:solidFill>
              <a:round/>
            </a:ln>
            <a:effectLst/>
          </c:spPr>
          <c:marker>
            <c:symbol val="circle"/>
            <c:size val="5"/>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9525">
                <a:solidFill>
                  <a:schemeClr val="accent1"/>
                </a:solidFill>
                <a:round/>
              </a:ln>
              <a:effectLst/>
            </c:spPr>
          </c:marker>
          <c:xVal>
            <c:numRef>
              <c:f>'pH buffering'!$A$106:$A$123</c:f>
              <c:numCache>
                <c:formatCode>General</c:formatCode>
                <c:ptCount val="18"/>
                <c:pt idx="0">
                  <c:v>0</c:v>
                </c:pt>
                <c:pt idx="1">
                  <c:v>10</c:v>
                </c:pt>
                <c:pt idx="2">
                  <c:v>20</c:v>
                </c:pt>
                <c:pt idx="3">
                  <c:v>30</c:v>
                </c:pt>
                <c:pt idx="4">
                  <c:v>40</c:v>
                </c:pt>
                <c:pt idx="5">
                  <c:v>60</c:v>
                </c:pt>
                <c:pt idx="6">
                  <c:v>80</c:v>
                </c:pt>
                <c:pt idx="7">
                  <c:v>100</c:v>
                </c:pt>
                <c:pt idx="8">
                  <c:v>120</c:v>
                </c:pt>
                <c:pt idx="9">
                  <c:v>140</c:v>
                </c:pt>
                <c:pt idx="10">
                  <c:v>160</c:v>
                </c:pt>
                <c:pt idx="11">
                  <c:v>180</c:v>
                </c:pt>
                <c:pt idx="12">
                  <c:v>200</c:v>
                </c:pt>
                <c:pt idx="13">
                  <c:v>220</c:v>
                </c:pt>
                <c:pt idx="14">
                  <c:v>240</c:v>
                </c:pt>
                <c:pt idx="15">
                  <c:v>280</c:v>
                </c:pt>
                <c:pt idx="16">
                  <c:v>300</c:v>
                </c:pt>
                <c:pt idx="17">
                  <c:v>360</c:v>
                </c:pt>
              </c:numCache>
            </c:numRef>
          </c:xVal>
          <c:yVal>
            <c:numRef>
              <c:f>'pH buffering'!$B$106:$B$123</c:f>
              <c:numCache>
                <c:formatCode>General</c:formatCode>
                <c:ptCount val="18"/>
                <c:pt idx="0">
                  <c:v>5.98</c:v>
                </c:pt>
                <c:pt idx="1">
                  <c:v>6</c:v>
                </c:pt>
                <c:pt idx="2">
                  <c:v>6.01</c:v>
                </c:pt>
                <c:pt idx="3">
                  <c:v>6.02</c:v>
                </c:pt>
                <c:pt idx="4">
                  <c:v>6.04</c:v>
                </c:pt>
                <c:pt idx="5">
                  <c:v>6.06</c:v>
                </c:pt>
                <c:pt idx="6">
                  <c:v>6.08</c:v>
                </c:pt>
                <c:pt idx="7">
                  <c:v>6.08</c:v>
                </c:pt>
                <c:pt idx="8">
                  <c:v>6.08</c:v>
                </c:pt>
                <c:pt idx="9">
                  <c:v>6.08</c:v>
                </c:pt>
                <c:pt idx="10">
                  <c:v>6.08</c:v>
                </c:pt>
                <c:pt idx="11">
                  <c:v>6.08</c:v>
                </c:pt>
                <c:pt idx="12">
                  <c:v>6.08</c:v>
                </c:pt>
                <c:pt idx="13">
                  <c:v>6.08</c:v>
                </c:pt>
                <c:pt idx="14">
                  <c:v>6.08</c:v>
                </c:pt>
                <c:pt idx="15">
                  <c:v>6.08</c:v>
                </c:pt>
                <c:pt idx="16">
                  <c:v>6.08</c:v>
                </c:pt>
                <c:pt idx="17">
                  <c:v>6.08</c:v>
                </c:pt>
              </c:numCache>
            </c:numRef>
          </c:yVal>
          <c:smooth val="0"/>
          <c:extLst xmlns:c16r2="http://schemas.microsoft.com/office/drawing/2015/06/chart">
            <c:ext xmlns:c16="http://schemas.microsoft.com/office/drawing/2014/chart" uri="{C3380CC4-5D6E-409C-BE32-E72D297353CC}">
              <c16:uniqueId val="{00000000-0749-4472-9A62-A4E82D80597A}"/>
            </c:ext>
          </c:extLst>
        </c:ser>
        <c:ser>
          <c:idx val="1"/>
          <c:order val="1"/>
          <c:tx>
            <c:v>1ml Ca(OH)2</c:v>
          </c:tx>
          <c:spPr>
            <a:ln w="19050" cap="rnd">
              <a:solidFill>
                <a:schemeClr val="accent2"/>
              </a:solidFill>
              <a:round/>
            </a:ln>
            <a:effectLst/>
          </c:spPr>
          <c:marker>
            <c:symbol val="circle"/>
            <c:size val="5"/>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9525">
                <a:solidFill>
                  <a:schemeClr val="accent2"/>
                </a:solidFill>
                <a:round/>
              </a:ln>
              <a:effectLst/>
            </c:spPr>
          </c:marker>
          <c:xVal>
            <c:numRef>
              <c:f>'pH buffering'!$A$106:$A$123</c:f>
              <c:numCache>
                <c:formatCode>General</c:formatCode>
                <c:ptCount val="18"/>
                <c:pt idx="0">
                  <c:v>0</c:v>
                </c:pt>
                <c:pt idx="1">
                  <c:v>10</c:v>
                </c:pt>
                <c:pt idx="2">
                  <c:v>20</c:v>
                </c:pt>
                <c:pt idx="3">
                  <c:v>30</c:v>
                </c:pt>
                <c:pt idx="4">
                  <c:v>40</c:v>
                </c:pt>
                <c:pt idx="5">
                  <c:v>60</c:v>
                </c:pt>
                <c:pt idx="6">
                  <c:v>80</c:v>
                </c:pt>
                <c:pt idx="7">
                  <c:v>100</c:v>
                </c:pt>
                <c:pt idx="8">
                  <c:v>120</c:v>
                </c:pt>
                <c:pt idx="9">
                  <c:v>140</c:v>
                </c:pt>
                <c:pt idx="10">
                  <c:v>160</c:v>
                </c:pt>
                <c:pt idx="11">
                  <c:v>180</c:v>
                </c:pt>
                <c:pt idx="12">
                  <c:v>200</c:v>
                </c:pt>
                <c:pt idx="13">
                  <c:v>220</c:v>
                </c:pt>
                <c:pt idx="14">
                  <c:v>240</c:v>
                </c:pt>
                <c:pt idx="15">
                  <c:v>280</c:v>
                </c:pt>
                <c:pt idx="16">
                  <c:v>300</c:v>
                </c:pt>
                <c:pt idx="17">
                  <c:v>360</c:v>
                </c:pt>
              </c:numCache>
            </c:numRef>
          </c:xVal>
          <c:yVal>
            <c:numRef>
              <c:f>'pH buffering'!$C$106:$C$123</c:f>
              <c:numCache>
                <c:formatCode>General</c:formatCode>
                <c:ptCount val="18"/>
                <c:pt idx="0">
                  <c:v>7.99</c:v>
                </c:pt>
                <c:pt idx="1">
                  <c:v>7.93</c:v>
                </c:pt>
                <c:pt idx="2">
                  <c:v>7.89</c:v>
                </c:pt>
                <c:pt idx="3">
                  <c:v>7.86</c:v>
                </c:pt>
                <c:pt idx="4">
                  <c:v>7.84</c:v>
                </c:pt>
                <c:pt idx="5">
                  <c:v>7.83</c:v>
                </c:pt>
                <c:pt idx="6">
                  <c:v>7.82</c:v>
                </c:pt>
                <c:pt idx="7">
                  <c:v>7.8</c:v>
                </c:pt>
                <c:pt idx="8">
                  <c:v>7.79</c:v>
                </c:pt>
                <c:pt idx="9">
                  <c:v>7.78</c:v>
                </c:pt>
                <c:pt idx="10">
                  <c:v>7.77</c:v>
                </c:pt>
                <c:pt idx="11">
                  <c:v>7.76</c:v>
                </c:pt>
                <c:pt idx="12">
                  <c:v>7.76</c:v>
                </c:pt>
                <c:pt idx="13">
                  <c:v>7.76</c:v>
                </c:pt>
                <c:pt idx="14">
                  <c:v>7.75</c:v>
                </c:pt>
                <c:pt idx="15">
                  <c:v>7.75</c:v>
                </c:pt>
                <c:pt idx="16">
                  <c:v>7.75</c:v>
                </c:pt>
                <c:pt idx="17">
                  <c:v>7.75</c:v>
                </c:pt>
              </c:numCache>
            </c:numRef>
          </c:yVal>
          <c:smooth val="0"/>
          <c:extLst xmlns:c16r2="http://schemas.microsoft.com/office/drawing/2015/06/chart">
            <c:ext xmlns:c16="http://schemas.microsoft.com/office/drawing/2014/chart" uri="{C3380CC4-5D6E-409C-BE32-E72D297353CC}">
              <c16:uniqueId val="{00000001-0749-4472-9A62-A4E82D80597A}"/>
            </c:ext>
          </c:extLst>
        </c:ser>
        <c:ser>
          <c:idx val="2"/>
          <c:order val="2"/>
          <c:tx>
            <c:v>2ml Ca(OH)2</c:v>
          </c:tx>
          <c:spPr>
            <a:ln w="19050" cap="rnd">
              <a:solidFill>
                <a:schemeClr val="tx1"/>
              </a:solidFill>
              <a:round/>
            </a:ln>
            <a:effectLst/>
          </c:spPr>
          <c:marker>
            <c:symbol val="circle"/>
            <c:size val="5"/>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w="9525">
                <a:solidFill>
                  <a:schemeClr val="accent3"/>
                </a:solidFill>
                <a:round/>
              </a:ln>
              <a:effectLst/>
            </c:spPr>
          </c:marker>
          <c:xVal>
            <c:numRef>
              <c:f>'pH buffering'!$A$106:$A$123</c:f>
              <c:numCache>
                <c:formatCode>General</c:formatCode>
                <c:ptCount val="18"/>
                <c:pt idx="0">
                  <c:v>0</c:v>
                </c:pt>
                <c:pt idx="1">
                  <c:v>10</c:v>
                </c:pt>
                <c:pt idx="2">
                  <c:v>20</c:v>
                </c:pt>
                <c:pt idx="3">
                  <c:v>30</c:v>
                </c:pt>
                <c:pt idx="4">
                  <c:v>40</c:v>
                </c:pt>
                <c:pt idx="5">
                  <c:v>60</c:v>
                </c:pt>
                <c:pt idx="6">
                  <c:v>80</c:v>
                </c:pt>
                <c:pt idx="7">
                  <c:v>100</c:v>
                </c:pt>
                <c:pt idx="8">
                  <c:v>120</c:v>
                </c:pt>
                <c:pt idx="9">
                  <c:v>140</c:v>
                </c:pt>
                <c:pt idx="10">
                  <c:v>160</c:v>
                </c:pt>
                <c:pt idx="11">
                  <c:v>180</c:v>
                </c:pt>
                <c:pt idx="12">
                  <c:v>200</c:v>
                </c:pt>
                <c:pt idx="13">
                  <c:v>220</c:v>
                </c:pt>
                <c:pt idx="14">
                  <c:v>240</c:v>
                </c:pt>
                <c:pt idx="15">
                  <c:v>280</c:v>
                </c:pt>
                <c:pt idx="16">
                  <c:v>300</c:v>
                </c:pt>
                <c:pt idx="17">
                  <c:v>360</c:v>
                </c:pt>
              </c:numCache>
            </c:numRef>
          </c:xVal>
          <c:yVal>
            <c:numRef>
              <c:f>'pH buffering'!$D$106:$D$123</c:f>
              <c:numCache>
                <c:formatCode>General</c:formatCode>
                <c:ptCount val="18"/>
                <c:pt idx="0">
                  <c:v>8.61</c:v>
                </c:pt>
                <c:pt idx="1">
                  <c:v>8.5399999999999991</c:v>
                </c:pt>
                <c:pt idx="2">
                  <c:v>8.49</c:v>
                </c:pt>
                <c:pt idx="3">
                  <c:v>8.51</c:v>
                </c:pt>
                <c:pt idx="4">
                  <c:v>8.52</c:v>
                </c:pt>
                <c:pt idx="5">
                  <c:v>8.52</c:v>
                </c:pt>
                <c:pt idx="6">
                  <c:v>8.51</c:v>
                </c:pt>
                <c:pt idx="7">
                  <c:v>8.5</c:v>
                </c:pt>
                <c:pt idx="8">
                  <c:v>8.48</c:v>
                </c:pt>
                <c:pt idx="9">
                  <c:v>8.4700000000000006</c:v>
                </c:pt>
                <c:pt idx="10">
                  <c:v>8.4600000000000009</c:v>
                </c:pt>
                <c:pt idx="11">
                  <c:v>8.44</c:v>
                </c:pt>
                <c:pt idx="12">
                  <c:v>8.43</c:v>
                </c:pt>
                <c:pt idx="13">
                  <c:v>8.39</c:v>
                </c:pt>
                <c:pt idx="14">
                  <c:v>8.33</c:v>
                </c:pt>
                <c:pt idx="15">
                  <c:v>8.31</c:v>
                </c:pt>
                <c:pt idx="16">
                  <c:v>8.31</c:v>
                </c:pt>
                <c:pt idx="17">
                  <c:v>8.31</c:v>
                </c:pt>
              </c:numCache>
            </c:numRef>
          </c:yVal>
          <c:smooth val="0"/>
          <c:extLst xmlns:c16r2="http://schemas.microsoft.com/office/drawing/2015/06/chart">
            <c:ext xmlns:c16="http://schemas.microsoft.com/office/drawing/2014/chart" uri="{C3380CC4-5D6E-409C-BE32-E72D297353CC}">
              <c16:uniqueId val="{00000002-0749-4472-9A62-A4E82D80597A}"/>
            </c:ext>
          </c:extLst>
        </c:ser>
        <c:dLbls>
          <c:showLegendKey val="0"/>
          <c:showVal val="0"/>
          <c:showCatName val="0"/>
          <c:showSerName val="0"/>
          <c:showPercent val="0"/>
          <c:showBubbleSize val="0"/>
        </c:dLbls>
        <c:axId val="87609344"/>
        <c:axId val="87611648"/>
      </c:scatterChart>
      <c:valAx>
        <c:axId val="87609344"/>
        <c:scaling>
          <c:orientation val="minMax"/>
        </c:scaling>
        <c:delete val="0"/>
        <c:axPos val="b"/>
        <c:majorGridlines>
          <c:spPr>
            <a:ln w="9525" cap="flat" cmpd="sng" algn="ctr">
              <a:solidFill>
                <a:schemeClr val="tx2">
                  <a:lumMod val="15000"/>
                  <a:lumOff val="85000"/>
                </a:schemeClr>
              </a:solidFill>
              <a:round/>
            </a:ln>
            <a:effectLst/>
          </c:spPr>
        </c:majorGridlines>
        <c:title>
          <c:tx>
            <c:rich>
              <a:bodyPr rot="0" spcFirstLastPara="1" vertOverflow="ellipsis" vert="horz" wrap="square" anchor="ctr" anchorCtr="1"/>
              <a:lstStyle/>
              <a:p>
                <a:pPr>
                  <a:defRPr sz="900" b="1" i="0" u="none" strike="noStrike" kern="1200" baseline="0">
                    <a:solidFill>
                      <a:schemeClr val="tx2"/>
                    </a:solidFill>
                    <a:latin typeface="+mn-lt"/>
                    <a:ea typeface="+mn-ea"/>
                    <a:cs typeface="+mn-cs"/>
                  </a:defRPr>
                </a:pPr>
                <a:r>
                  <a:rPr lang="en-US" sz="1100" b="0">
                    <a:solidFill>
                      <a:sysClr val="windowText" lastClr="000000"/>
                    </a:solidFill>
                  </a:rPr>
                  <a:t>Time</a:t>
                </a:r>
                <a:r>
                  <a:rPr lang="en-US" sz="1100" b="0" baseline="0">
                    <a:solidFill>
                      <a:sysClr val="windowText" lastClr="000000"/>
                    </a:solidFill>
                  </a:rPr>
                  <a:t> (min)</a:t>
                </a:r>
                <a:endParaRPr lang="en-US" sz="1100" b="0">
                  <a:solidFill>
                    <a:sysClr val="windowText" lastClr="000000"/>
                  </a:solidFill>
                </a:endParaRPr>
              </a:p>
            </c:rich>
          </c:tx>
          <c:layout/>
          <c:overlay val="0"/>
          <c:spPr>
            <a:noFill/>
            <a:ln>
              <a:noFill/>
            </a:ln>
            <a:effectLst/>
          </c:spPr>
        </c:title>
        <c:numFmt formatCode="General" sourceLinked="1"/>
        <c:majorTickMark val="none"/>
        <c:minorTickMark val="none"/>
        <c:tickLblPos val="nextTo"/>
        <c:spPr>
          <a:noFill/>
          <a:ln>
            <a:solidFill>
              <a:schemeClr val="tx2">
                <a:lumMod val="40000"/>
                <a:lumOff val="60000"/>
              </a:schemeClr>
            </a:solid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87611648"/>
        <c:crosses val="autoZero"/>
        <c:crossBetween val="midCat"/>
      </c:valAx>
      <c:valAx>
        <c:axId val="87611648"/>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r>
                  <a:rPr lang="en-US" sz="1100" b="0">
                    <a:solidFill>
                      <a:sysClr val="windowText" lastClr="000000"/>
                    </a:solidFill>
                  </a:rPr>
                  <a:t>pH</a:t>
                </a:r>
              </a:p>
            </c:rich>
          </c:tx>
          <c:layout/>
          <c:overlay val="0"/>
          <c:spPr>
            <a:noFill/>
            <a:ln>
              <a:noFill/>
            </a:ln>
            <a:effectLst/>
          </c:spPr>
        </c:title>
        <c:numFmt formatCode="General" sourceLinked="1"/>
        <c:majorTickMark val="none"/>
        <c:minorTickMark val="none"/>
        <c:tickLblPos val="nextTo"/>
        <c:spPr>
          <a:noFill/>
          <a:ln>
            <a:solidFill>
              <a:schemeClr val="tx2">
                <a:lumMod val="40000"/>
                <a:lumOff val="60000"/>
              </a:schemeClr>
            </a:solid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87609344"/>
        <c:crosses val="autoZero"/>
        <c:crossBetween val="midCat"/>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solidFill>
      <a:schemeClr val="bg1"/>
    </a:solidFill>
    <a:ln w="9525" cap="flat" cmpd="sng" algn="ctr">
      <a:solidFill>
        <a:sysClr val="windowText" lastClr="000000"/>
      </a:solidFill>
      <a:round/>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'pH buffering'!$P$64</c:f>
              <c:strCache>
                <c:ptCount val="1"/>
                <c:pt idx="0">
                  <c:v>pH value</c:v>
                </c:pt>
              </c:strCache>
            </c:strRef>
          </c:tx>
          <c:spPr>
            <a:ln w="19050" cap="rnd">
              <a:solidFill>
                <a:srgbClr val="002060"/>
              </a:solid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0"/>
            <c:dispEq val="1"/>
            <c:trendlineLbl>
              <c:layout>
                <c:manualLayout>
                  <c:x val="4.922396298400844E-2"/>
                  <c:y val="0.12300348158508488"/>
                </c:manualLayout>
              </c:layout>
              <c:numFmt formatCode="General" sourceLinked="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trendlineLbl>
          </c:trendline>
          <c:xVal>
            <c:numRef>
              <c:f>'pH buffering'!$O$65:$O$67</c:f>
              <c:numCache>
                <c:formatCode>General</c:formatCode>
                <c:ptCount val="3"/>
                <c:pt idx="0">
                  <c:v>0</c:v>
                </c:pt>
                <c:pt idx="1">
                  <c:v>1</c:v>
                </c:pt>
                <c:pt idx="2">
                  <c:v>2</c:v>
                </c:pt>
              </c:numCache>
            </c:numRef>
          </c:xVal>
          <c:yVal>
            <c:numRef>
              <c:f>'pH buffering'!$P$65:$P$67</c:f>
              <c:numCache>
                <c:formatCode>General</c:formatCode>
                <c:ptCount val="3"/>
                <c:pt idx="0">
                  <c:v>6.18</c:v>
                </c:pt>
                <c:pt idx="1">
                  <c:v>7.1</c:v>
                </c:pt>
                <c:pt idx="2">
                  <c:v>8.32</c:v>
                </c:pt>
              </c:numCache>
            </c:numRef>
          </c:yVal>
          <c:smooth val="0"/>
          <c:extLst xmlns:c16r2="http://schemas.microsoft.com/office/drawing/2015/06/chart">
            <c:ext xmlns:c16="http://schemas.microsoft.com/office/drawing/2014/chart" uri="{C3380CC4-5D6E-409C-BE32-E72D297353CC}">
              <c16:uniqueId val="{00000000-5276-4708-9116-D350FBBA6CDA}"/>
            </c:ext>
          </c:extLst>
        </c:ser>
        <c:dLbls>
          <c:showLegendKey val="0"/>
          <c:showVal val="0"/>
          <c:showCatName val="0"/>
          <c:showSerName val="0"/>
          <c:showPercent val="0"/>
          <c:showBubbleSize val="0"/>
        </c:dLbls>
        <c:axId val="87506944"/>
        <c:axId val="87508864"/>
      </c:scatterChart>
      <c:valAx>
        <c:axId val="87506944"/>
        <c:scaling>
          <c:orientation val="minMax"/>
        </c:scaling>
        <c:delete val="0"/>
        <c:axPos val="b"/>
        <c:majorGridlines>
          <c:spPr>
            <a:ln w="9525" cap="flat" cmpd="sng" algn="ctr">
              <a:noFill/>
              <a:round/>
            </a:ln>
            <a:effectLst/>
          </c:spPr>
        </c:majorGridlines>
        <c:title>
          <c:tx>
            <c:rich>
              <a:bodyPr/>
              <a:lstStyle/>
              <a:p>
                <a:pPr>
                  <a:defRPr/>
                </a:pPr>
                <a:r>
                  <a:rPr lang="en-US" dirty="0" smtClean="0"/>
                  <a:t>Ca(OH)2 amount (ml)</a:t>
                </a:r>
                <a:endParaRPr lang="en-US" dirty="0"/>
              </a:p>
            </c:rich>
          </c:tx>
          <c:layout/>
          <c:overlay val="0"/>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87508864"/>
        <c:crosses val="autoZero"/>
        <c:crossBetween val="midCat"/>
      </c:valAx>
      <c:valAx>
        <c:axId val="87508864"/>
        <c:scaling>
          <c:orientation val="minMax"/>
        </c:scaling>
        <c:delete val="0"/>
        <c:axPos val="l"/>
        <c:majorGridlines>
          <c:spPr>
            <a:ln w="9525" cap="flat" cmpd="sng" algn="ctr">
              <a:noFill/>
              <a:round/>
            </a:ln>
            <a:effectLst/>
          </c:spPr>
        </c:majorGridlines>
        <c:title>
          <c:tx>
            <c:rich>
              <a:bodyPr rot="-5400000" vert="horz"/>
              <a:lstStyle/>
              <a:p>
                <a:pPr>
                  <a:defRPr/>
                </a:pPr>
                <a:r>
                  <a:rPr lang="en-US" dirty="0" smtClean="0"/>
                  <a:t>pH</a:t>
                </a:r>
                <a:endParaRPr lang="en-US" dirty="0"/>
              </a:p>
            </c:rich>
          </c:tx>
          <c:layout/>
          <c:overlay val="0"/>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87506944"/>
        <c:crosses val="autoZero"/>
        <c:crossBetween val="midCat"/>
      </c:valAx>
      <c:spPr>
        <a:noFill/>
        <a:ln>
          <a:noFill/>
        </a:ln>
        <a:effectLst/>
      </c:spPr>
    </c:plotArea>
    <c:plotVisOnly val="1"/>
    <c:dispBlanksAs val="gap"/>
    <c:showDLblsOverMax val="0"/>
  </c:chart>
  <c:spPr>
    <a:noFill/>
    <a:ln>
      <a:solidFill>
        <a:schemeClr val="tx1"/>
      </a:solid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'pH buffering'!$P$84</c:f>
              <c:strCache>
                <c:ptCount val="1"/>
                <c:pt idx="0">
                  <c:v>pH values</c:v>
                </c:pt>
              </c:strCache>
            </c:strRef>
          </c:tx>
          <c:spPr>
            <a:ln w="19050" cap="rnd">
              <a:solidFill>
                <a:srgbClr val="002060"/>
              </a:solid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0"/>
            <c:dispEq val="1"/>
            <c:trendlineLbl>
              <c:layout>
                <c:manualLayout>
                  <c:x val="8.2675037529361534E-2"/>
                  <c:y val="0.12519901619922502"/>
                </c:manualLayout>
              </c:layout>
              <c:numFmt formatCode="General" sourceLinked="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trendlineLbl>
          </c:trendline>
          <c:xVal>
            <c:numRef>
              <c:f>'pH buffering'!$O$85:$O$87</c:f>
              <c:numCache>
                <c:formatCode>General</c:formatCode>
                <c:ptCount val="3"/>
                <c:pt idx="0">
                  <c:v>0</c:v>
                </c:pt>
                <c:pt idx="1">
                  <c:v>1</c:v>
                </c:pt>
                <c:pt idx="2">
                  <c:v>2</c:v>
                </c:pt>
              </c:numCache>
            </c:numRef>
          </c:xVal>
          <c:yVal>
            <c:numRef>
              <c:f>'pH buffering'!$P$85:$P$87</c:f>
              <c:numCache>
                <c:formatCode>General</c:formatCode>
                <c:ptCount val="3"/>
                <c:pt idx="0">
                  <c:v>6.02</c:v>
                </c:pt>
                <c:pt idx="1">
                  <c:v>7.49</c:v>
                </c:pt>
                <c:pt idx="2">
                  <c:v>8.42</c:v>
                </c:pt>
              </c:numCache>
            </c:numRef>
          </c:yVal>
          <c:smooth val="0"/>
          <c:extLst xmlns:c16r2="http://schemas.microsoft.com/office/drawing/2015/06/chart">
            <c:ext xmlns:c16="http://schemas.microsoft.com/office/drawing/2014/chart" uri="{C3380CC4-5D6E-409C-BE32-E72D297353CC}">
              <c16:uniqueId val="{00000000-0134-4D6B-A426-4BA999BB0EF6}"/>
            </c:ext>
          </c:extLst>
        </c:ser>
        <c:dLbls>
          <c:showLegendKey val="0"/>
          <c:showVal val="0"/>
          <c:showCatName val="0"/>
          <c:showSerName val="0"/>
          <c:showPercent val="0"/>
          <c:showBubbleSize val="0"/>
        </c:dLbls>
        <c:axId val="87587456"/>
        <c:axId val="87626496"/>
      </c:scatterChart>
      <c:valAx>
        <c:axId val="87587456"/>
        <c:scaling>
          <c:orientation val="minMax"/>
        </c:scaling>
        <c:delete val="0"/>
        <c:axPos val="b"/>
        <c:majorGridlines>
          <c:spPr>
            <a:ln w="9525" cap="flat" cmpd="sng" algn="ctr">
              <a:noFill/>
              <a:round/>
            </a:ln>
            <a:effectLst/>
          </c:spPr>
        </c:majorGridlines>
        <c:title>
          <c:tx>
            <c:rich>
              <a:bodyPr/>
              <a:lstStyle/>
              <a:p>
                <a:pPr>
                  <a:defRPr/>
                </a:pPr>
                <a:r>
                  <a:rPr lang="en-US" dirty="0" smtClean="0"/>
                  <a:t>Ca(OH)2 amount (ml)</a:t>
                </a:r>
                <a:endParaRPr lang="en-US" dirty="0"/>
              </a:p>
            </c:rich>
          </c:tx>
          <c:layout/>
          <c:overlay val="0"/>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87626496"/>
        <c:crosses val="autoZero"/>
        <c:crossBetween val="midCat"/>
      </c:valAx>
      <c:valAx>
        <c:axId val="87626496"/>
        <c:scaling>
          <c:orientation val="minMax"/>
        </c:scaling>
        <c:delete val="0"/>
        <c:axPos val="l"/>
        <c:majorGridlines>
          <c:spPr>
            <a:ln w="9525" cap="flat" cmpd="sng" algn="ctr">
              <a:noFill/>
              <a:round/>
            </a:ln>
            <a:effectLst/>
          </c:spPr>
        </c:majorGridlines>
        <c:title>
          <c:tx>
            <c:rich>
              <a:bodyPr rot="-5400000" vert="horz"/>
              <a:lstStyle/>
              <a:p>
                <a:pPr>
                  <a:defRPr/>
                </a:pPr>
                <a:r>
                  <a:rPr lang="en-US" dirty="0" smtClean="0"/>
                  <a:t>pH</a:t>
                </a:r>
                <a:endParaRPr lang="en-US" dirty="0"/>
              </a:p>
            </c:rich>
          </c:tx>
          <c:layout/>
          <c:overlay val="0"/>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87587456"/>
        <c:crosses val="autoZero"/>
        <c:crossBetween val="midCat"/>
      </c:valAx>
      <c:spPr>
        <a:noFill/>
        <a:ln>
          <a:noFill/>
        </a:ln>
        <a:effectLst/>
      </c:spPr>
    </c:plotArea>
    <c:plotVisOnly val="1"/>
    <c:dispBlanksAs val="gap"/>
    <c:showDLblsOverMax val="0"/>
  </c:chart>
  <c:spPr>
    <a:noFill/>
    <a:ln>
      <a:solidFill>
        <a:schemeClr val="tx1"/>
      </a:solid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rgbClr val="002060"/>
            </a:solidFill>
            <a:ln>
              <a:noFill/>
            </a:ln>
            <a:effectLst/>
          </c:spPr>
          <c:invertIfNegative val="0"/>
          <c:val>
            <c:numRef>
              <c:f>Sheet1!$H$4:$H$13</c:f>
              <c:numCache>
                <c:formatCode>General</c:formatCode>
                <c:ptCount val="10"/>
                <c:pt idx="0">
                  <c:v>78.194999999999993</c:v>
                </c:pt>
                <c:pt idx="1">
                  <c:v>54.7575</c:v>
                </c:pt>
                <c:pt idx="2">
                  <c:v>49.44</c:v>
                </c:pt>
                <c:pt idx="3">
                  <c:v>54.41</c:v>
                </c:pt>
                <c:pt idx="4">
                  <c:v>51.757499999999993</c:v>
                </c:pt>
                <c:pt idx="5">
                  <c:v>40.305</c:v>
                </c:pt>
                <c:pt idx="6">
                  <c:v>49.81</c:v>
                </c:pt>
                <c:pt idx="7">
                  <c:v>54.8</c:v>
                </c:pt>
                <c:pt idx="8">
                  <c:v>61.622499999999995</c:v>
                </c:pt>
                <c:pt idx="9">
                  <c:v>45.055</c:v>
                </c:pt>
              </c:numCache>
            </c:numRef>
          </c:val>
          <c:extLst xmlns:c16r2="http://schemas.microsoft.com/office/drawing/2015/06/chart">
            <c:ext xmlns:c16="http://schemas.microsoft.com/office/drawing/2014/chart" uri="{C3380CC4-5D6E-409C-BE32-E72D297353CC}">
              <c16:uniqueId val="{00000000-6658-4DCA-B4A9-34EFD429D1E5}"/>
            </c:ext>
          </c:extLst>
        </c:ser>
        <c:dLbls>
          <c:showLegendKey val="0"/>
          <c:showVal val="0"/>
          <c:showCatName val="0"/>
          <c:showSerName val="0"/>
          <c:showPercent val="0"/>
          <c:showBubbleSize val="0"/>
        </c:dLbls>
        <c:gapWidth val="219"/>
        <c:overlap val="-27"/>
        <c:axId val="21301888"/>
        <c:axId val="21304064"/>
      </c:barChart>
      <c:catAx>
        <c:axId val="21301888"/>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r>
                  <a:rPr lang="en-US" sz="1600">
                    <a:solidFill>
                      <a:schemeClr val="tx1"/>
                    </a:solidFill>
                  </a:rPr>
                  <a:t>Treatments</a:t>
                </a:r>
              </a:p>
            </c:rich>
          </c:tx>
          <c:layout/>
          <c:overlay val="0"/>
          <c:spPr>
            <a:noFill/>
            <a:ln>
              <a:noFill/>
            </a:ln>
            <a:effectLst/>
          </c:spPr>
        </c:title>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21304064"/>
        <c:crosses val="autoZero"/>
        <c:auto val="1"/>
        <c:lblAlgn val="ctr"/>
        <c:lblOffset val="100"/>
        <c:noMultiLvlLbl val="0"/>
      </c:catAx>
      <c:valAx>
        <c:axId val="213040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solidFill>
                    <a:latin typeface="+mn-lt"/>
                    <a:ea typeface="+mn-ea"/>
                    <a:cs typeface="+mn-cs"/>
                  </a:defRPr>
                </a:pPr>
                <a:r>
                  <a:rPr lang="en-US" sz="1600">
                    <a:solidFill>
                      <a:schemeClr val="tx1"/>
                    </a:solidFill>
                  </a:rPr>
                  <a:t>EC (mS/cm)</a:t>
                </a:r>
              </a:p>
            </c:rich>
          </c:tx>
          <c:layout/>
          <c:overlay val="0"/>
          <c:spPr>
            <a:noFill/>
            <a:ln>
              <a:noFill/>
            </a:ln>
            <a:effectLst/>
          </c:sp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21301888"/>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a:pPr>
      <a:endParaRPr lang="en-US"/>
    </a:p>
  </c:txPr>
  <c:externalData r:id="rId2">
    <c:autoUpdate val="0"/>
  </c:externalData>
  <c:userShapes r:id="rId3"/>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'pH buffering'!$P$105</c:f>
              <c:strCache>
                <c:ptCount val="1"/>
                <c:pt idx="0">
                  <c:v>pH value</c:v>
                </c:pt>
              </c:strCache>
            </c:strRef>
          </c:tx>
          <c:spPr>
            <a:ln w="19050" cap="rnd">
              <a:solidFill>
                <a:srgbClr val="002060"/>
              </a:solid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0"/>
            <c:dispEq val="1"/>
            <c:trendlineLbl>
              <c:layout>
                <c:manualLayout>
                  <c:x val="0.1245890041327261"/>
                  <c:y val="0.15666666666666668"/>
                </c:manualLayout>
              </c:layout>
              <c:numFmt formatCode="General" sourceLinked="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trendlineLbl>
          </c:trendline>
          <c:xVal>
            <c:numRef>
              <c:f>'pH buffering'!$O$106:$O$108</c:f>
              <c:numCache>
                <c:formatCode>General</c:formatCode>
                <c:ptCount val="3"/>
                <c:pt idx="0">
                  <c:v>0</c:v>
                </c:pt>
                <c:pt idx="1">
                  <c:v>1</c:v>
                </c:pt>
                <c:pt idx="2">
                  <c:v>2</c:v>
                </c:pt>
              </c:numCache>
            </c:numRef>
          </c:xVal>
          <c:yVal>
            <c:numRef>
              <c:f>'pH buffering'!$P$106:$P$108</c:f>
              <c:numCache>
                <c:formatCode>General</c:formatCode>
                <c:ptCount val="3"/>
                <c:pt idx="0">
                  <c:v>6.08</c:v>
                </c:pt>
                <c:pt idx="1">
                  <c:v>7.75</c:v>
                </c:pt>
                <c:pt idx="2">
                  <c:v>8.31</c:v>
                </c:pt>
              </c:numCache>
            </c:numRef>
          </c:yVal>
          <c:smooth val="0"/>
          <c:extLst xmlns:c16r2="http://schemas.microsoft.com/office/drawing/2015/06/chart">
            <c:ext xmlns:c16="http://schemas.microsoft.com/office/drawing/2014/chart" uri="{C3380CC4-5D6E-409C-BE32-E72D297353CC}">
              <c16:uniqueId val="{00000000-56D7-4A65-B87B-CB74773A271D}"/>
            </c:ext>
          </c:extLst>
        </c:ser>
        <c:dLbls>
          <c:showLegendKey val="0"/>
          <c:showVal val="0"/>
          <c:showCatName val="0"/>
          <c:showSerName val="0"/>
          <c:showPercent val="0"/>
          <c:showBubbleSize val="0"/>
        </c:dLbls>
        <c:axId val="87672320"/>
        <c:axId val="87674240"/>
      </c:scatterChart>
      <c:valAx>
        <c:axId val="87672320"/>
        <c:scaling>
          <c:orientation val="minMax"/>
        </c:scaling>
        <c:delete val="0"/>
        <c:axPos val="b"/>
        <c:majorGridlines>
          <c:spPr>
            <a:ln w="9525" cap="flat" cmpd="sng" algn="ctr">
              <a:noFill/>
              <a:round/>
            </a:ln>
            <a:effectLst/>
          </c:spPr>
        </c:majorGridlines>
        <c:title>
          <c:tx>
            <c:rich>
              <a:bodyPr/>
              <a:lstStyle/>
              <a:p>
                <a:pPr>
                  <a:defRPr/>
                </a:pPr>
                <a:r>
                  <a:rPr lang="en-US" dirty="0" smtClean="0"/>
                  <a:t>Ca(OH)2 amount (ml)</a:t>
                </a:r>
                <a:endParaRPr lang="en-US" dirty="0"/>
              </a:p>
            </c:rich>
          </c:tx>
          <c:layout/>
          <c:overlay val="0"/>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87674240"/>
        <c:crosses val="autoZero"/>
        <c:crossBetween val="midCat"/>
      </c:valAx>
      <c:valAx>
        <c:axId val="87674240"/>
        <c:scaling>
          <c:orientation val="minMax"/>
        </c:scaling>
        <c:delete val="0"/>
        <c:axPos val="l"/>
        <c:majorGridlines>
          <c:spPr>
            <a:ln w="9525" cap="flat" cmpd="sng" algn="ctr">
              <a:noFill/>
              <a:round/>
            </a:ln>
            <a:effectLst/>
          </c:spPr>
        </c:majorGridlines>
        <c:title>
          <c:tx>
            <c:rich>
              <a:bodyPr rot="-5400000" vert="horz"/>
              <a:lstStyle/>
              <a:p>
                <a:pPr>
                  <a:defRPr/>
                </a:pPr>
                <a:r>
                  <a:rPr lang="en-US" dirty="0" smtClean="0"/>
                  <a:t>pH</a:t>
                </a:r>
                <a:endParaRPr lang="en-US" dirty="0"/>
              </a:p>
            </c:rich>
          </c:tx>
          <c:layout/>
          <c:overlay val="0"/>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87672320"/>
        <c:crosses val="autoZero"/>
        <c:crossBetween val="midCat"/>
      </c:valAx>
      <c:spPr>
        <a:noFill/>
        <a:ln>
          <a:noFill/>
        </a:ln>
        <a:effectLst/>
      </c:spPr>
    </c:plotArea>
    <c:plotVisOnly val="1"/>
    <c:dispBlanksAs val="gap"/>
    <c:showDLblsOverMax val="0"/>
  </c:chart>
  <c:spPr>
    <a:noFill/>
    <a:ln>
      <a:solidFill>
        <a:schemeClr val="tx1"/>
      </a:solidFill>
    </a:ln>
    <a:effectLst/>
  </c:spPr>
  <c:txPr>
    <a:bodyPr/>
    <a:lstStyle/>
    <a:p>
      <a:pPr>
        <a:defRPr/>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n-US" b="0">
                <a:solidFill>
                  <a:sysClr val="windowText" lastClr="000000"/>
                </a:solidFill>
              </a:rPr>
              <a:t>Treatment</a:t>
            </a:r>
            <a:r>
              <a:rPr lang="en-US" b="0" baseline="0">
                <a:solidFill>
                  <a:sysClr val="windowText" lastClr="000000"/>
                </a:solidFill>
              </a:rPr>
              <a:t> 7</a:t>
            </a:r>
            <a:endParaRPr lang="en-US" b="0">
              <a:solidFill>
                <a:sysClr val="windowText" lastClr="000000"/>
              </a:solidFill>
            </a:endParaRPr>
          </a:p>
        </c:rich>
      </c:tx>
      <c:layout/>
      <c:overlay val="0"/>
      <c:spPr>
        <a:noFill/>
        <a:ln>
          <a:noFill/>
        </a:ln>
        <a:effectLst/>
      </c:spPr>
    </c:title>
    <c:autoTitleDeleted val="0"/>
    <c:plotArea>
      <c:layout/>
      <c:scatterChart>
        <c:scatterStyle val="lineMarker"/>
        <c:varyColors val="0"/>
        <c:ser>
          <c:idx val="0"/>
          <c:order val="0"/>
          <c:tx>
            <c:v>control 0ml Ca(OH)2</c:v>
          </c:tx>
          <c:spPr>
            <a:ln w="19050" cap="rnd">
              <a:solidFill>
                <a:schemeClr val="accent1"/>
              </a:solidFill>
              <a:round/>
            </a:ln>
            <a:effectLst/>
          </c:spPr>
          <c:marker>
            <c:symbol val="circle"/>
            <c:size val="5"/>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9525">
                <a:solidFill>
                  <a:schemeClr val="accent1"/>
                </a:solidFill>
                <a:round/>
              </a:ln>
              <a:effectLst/>
            </c:spPr>
          </c:marker>
          <c:xVal>
            <c:numRef>
              <c:f>'pH buffering'!$A$127:$A$145</c:f>
              <c:numCache>
                <c:formatCode>General</c:formatCode>
                <c:ptCount val="19"/>
                <c:pt idx="0">
                  <c:v>0</c:v>
                </c:pt>
                <c:pt idx="1">
                  <c:v>10</c:v>
                </c:pt>
                <c:pt idx="2">
                  <c:v>20</c:v>
                </c:pt>
                <c:pt idx="3">
                  <c:v>30</c:v>
                </c:pt>
                <c:pt idx="4">
                  <c:v>40</c:v>
                </c:pt>
                <c:pt idx="5">
                  <c:v>60</c:v>
                </c:pt>
                <c:pt idx="6">
                  <c:v>80</c:v>
                </c:pt>
                <c:pt idx="7">
                  <c:v>100</c:v>
                </c:pt>
                <c:pt idx="8">
                  <c:v>120</c:v>
                </c:pt>
                <c:pt idx="9">
                  <c:v>140</c:v>
                </c:pt>
                <c:pt idx="10">
                  <c:v>160</c:v>
                </c:pt>
                <c:pt idx="11">
                  <c:v>180</c:v>
                </c:pt>
                <c:pt idx="12">
                  <c:v>200</c:v>
                </c:pt>
                <c:pt idx="13">
                  <c:v>220</c:v>
                </c:pt>
                <c:pt idx="14">
                  <c:v>240</c:v>
                </c:pt>
                <c:pt idx="15">
                  <c:v>280</c:v>
                </c:pt>
                <c:pt idx="16">
                  <c:v>300</c:v>
                </c:pt>
                <c:pt idx="17">
                  <c:v>360</c:v>
                </c:pt>
                <c:pt idx="18">
                  <c:v>420</c:v>
                </c:pt>
              </c:numCache>
            </c:numRef>
          </c:xVal>
          <c:yVal>
            <c:numRef>
              <c:f>'pH buffering'!$B$127:$B$145</c:f>
              <c:numCache>
                <c:formatCode>General</c:formatCode>
                <c:ptCount val="19"/>
                <c:pt idx="0">
                  <c:v>6.66</c:v>
                </c:pt>
                <c:pt idx="1">
                  <c:v>6.48</c:v>
                </c:pt>
                <c:pt idx="2">
                  <c:v>6.34</c:v>
                </c:pt>
                <c:pt idx="3">
                  <c:v>6.25</c:v>
                </c:pt>
                <c:pt idx="4">
                  <c:v>6.16</c:v>
                </c:pt>
                <c:pt idx="5">
                  <c:v>6.14</c:v>
                </c:pt>
                <c:pt idx="6">
                  <c:v>6.11</c:v>
                </c:pt>
                <c:pt idx="7">
                  <c:v>6.09</c:v>
                </c:pt>
                <c:pt idx="8">
                  <c:v>6.08</c:v>
                </c:pt>
                <c:pt idx="9">
                  <c:v>6.05</c:v>
                </c:pt>
                <c:pt idx="10">
                  <c:v>6.04</c:v>
                </c:pt>
                <c:pt idx="11">
                  <c:v>6.04</c:v>
                </c:pt>
                <c:pt idx="12">
                  <c:v>6.04</c:v>
                </c:pt>
                <c:pt idx="13">
                  <c:v>6.04</c:v>
                </c:pt>
                <c:pt idx="14">
                  <c:v>6.04</c:v>
                </c:pt>
                <c:pt idx="15">
                  <c:v>6.04</c:v>
                </c:pt>
                <c:pt idx="16">
                  <c:v>6.04</c:v>
                </c:pt>
                <c:pt idx="17">
                  <c:v>6.04</c:v>
                </c:pt>
                <c:pt idx="18">
                  <c:v>6.04</c:v>
                </c:pt>
              </c:numCache>
            </c:numRef>
          </c:yVal>
          <c:smooth val="0"/>
          <c:extLst xmlns:c16r2="http://schemas.microsoft.com/office/drawing/2015/06/chart">
            <c:ext xmlns:c16="http://schemas.microsoft.com/office/drawing/2014/chart" uri="{C3380CC4-5D6E-409C-BE32-E72D297353CC}">
              <c16:uniqueId val="{00000000-C9E4-47D9-B430-5605438E2D44}"/>
            </c:ext>
          </c:extLst>
        </c:ser>
        <c:ser>
          <c:idx val="1"/>
          <c:order val="1"/>
          <c:tx>
            <c:v>1ml Ca(OH)2</c:v>
          </c:tx>
          <c:spPr>
            <a:ln w="19050" cap="rnd">
              <a:solidFill>
                <a:schemeClr val="accent2"/>
              </a:solidFill>
              <a:round/>
            </a:ln>
            <a:effectLst/>
          </c:spPr>
          <c:marker>
            <c:symbol val="circle"/>
            <c:size val="5"/>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9525">
                <a:solidFill>
                  <a:schemeClr val="accent2"/>
                </a:solidFill>
                <a:round/>
              </a:ln>
              <a:effectLst/>
            </c:spPr>
          </c:marker>
          <c:xVal>
            <c:numRef>
              <c:f>'pH buffering'!$A$127:$A$145</c:f>
              <c:numCache>
                <c:formatCode>General</c:formatCode>
                <c:ptCount val="19"/>
                <c:pt idx="0">
                  <c:v>0</c:v>
                </c:pt>
                <c:pt idx="1">
                  <c:v>10</c:v>
                </c:pt>
                <c:pt idx="2">
                  <c:v>20</c:v>
                </c:pt>
                <c:pt idx="3">
                  <c:v>30</c:v>
                </c:pt>
                <c:pt idx="4">
                  <c:v>40</c:v>
                </c:pt>
                <c:pt idx="5">
                  <c:v>60</c:v>
                </c:pt>
                <c:pt idx="6">
                  <c:v>80</c:v>
                </c:pt>
                <c:pt idx="7">
                  <c:v>100</c:v>
                </c:pt>
                <c:pt idx="8">
                  <c:v>120</c:v>
                </c:pt>
                <c:pt idx="9">
                  <c:v>140</c:v>
                </c:pt>
                <c:pt idx="10">
                  <c:v>160</c:v>
                </c:pt>
                <c:pt idx="11">
                  <c:v>180</c:v>
                </c:pt>
                <c:pt idx="12">
                  <c:v>200</c:v>
                </c:pt>
                <c:pt idx="13">
                  <c:v>220</c:v>
                </c:pt>
                <c:pt idx="14">
                  <c:v>240</c:v>
                </c:pt>
                <c:pt idx="15">
                  <c:v>280</c:v>
                </c:pt>
                <c:pt idx="16">
                  <c:v>300</c:v>
                </c:pt>
                <c:pt idx="17">
                  <c:v>360</c:v>
                </c:pt>
                <c:pt idx="18">
                  <c:v>420</c:v>
                </c:pt>
              </c:numCache>
            </c:numRef>
          </c:xVal>
          <c:yVal>
            <c:numRef>
              <c:f>'pH buffering'!$C$127:$C$145</c:f>
              <c:numCache>
                <c:formatCode>General</c:formatCode>
                <c:ptCount val="19"/>
                <c:pt idx="0">
                  <c:v>8.2100000000000009</c:v>
                </c:pt>
                <c:pt idx="1">
                  <c:v>7.74</c:v>
                </c:pt>
                <c:pt idx="2">
                  <c:v>7.57</c:v>
                </c:pt>
                <c:pt idx="3">
                  <c:v>7.51</c:v>
                </c:pt>
                <c:pt idx="4">
                  <c:v>7.49</c:v>
                </c:pt>
                <c:pt idx="5">
                  <c:v>7.49</c:v>
                </c:pt>
                <c:pt idx="6">
                  <c:v>7.48</c:v>
                </c:pt>
                <c:pt idx="7">
                  <c:v>7.47</c:v>
                </c:pt>
                <c:pt idx="8">
                  <c:v>7.44</c:v>
                </c:pt>
                <c:pt idx="9">
                  <c:v>7.47</c:v>
                </c:pt>
                <c:pt idx="10">
                  <c:v>7.47</c:v>
                </c:pt>
                <c:pt idx="11">
                  <c:v>7.5</c:v>
                </c:pt>
                <c:pt idx="12">
                  <c:v>7.56</c:v>
                </c:pt>
                <c:pt idx="13">
                  <c:v>7.88</c:v>
                </c:pt>
                <c:pt idx="14">
                  <c:v>8.1</c:v>
                </c:pt>
                <c:pt idx="15">
                  <c:v>7.94</c:v>
                </c:pt>
                <c:pt idx="16">
                  <c:v>7.94</c:v>
                </c:pt>
                <c:pt idx="17">
                  <c:v>7.94</c:v>
                </c:pt>
                <c:pt idx="18">
                  <c:v>7.94</c:v>
                </c:pt>
              </c:numCache>
            </c:numRef>
          </c:yVal>
          <c:smooth val="0"/>
          <c:extLst xmlns:c16r2="http://schemas.microsoft.com/office/drawing/2015/06/chart">
            <c:ext xmlns:c16="http://schemas.microsoft.com/office/drawing/2014/chart" uri="{C3380CC4-5D6E-409C-BE32-E72D297353CC}">
              <c16:uniqueId val="{00000001-C9E4-47D9-B430-5605438E2D44}"/>
            </c:ext>
          </c:extLst>
        </c:ser>
        <c:ser>
          <c:idx val="2"/>
          <c:order val="2"/>
          <c:tx>
            <c:v>2ml Ca(OH)2</c:v>
          </c:tx>
          <c:spPr>
            <a:ln w="19050" cap="rnd">
              <a:solidFill>
                <a:schemeClr val="tx1"/>
              </a:solidFill>
              <a:round/>
            </a:ln>
            <a:effectLst/>
          </c:spPr>
          <c:marker>
            <c:symbol val="circle"/>
            <c:size val="5"/>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w="9525">
                <a:solidFill>
                  <a:schemeClr val="accent3"/>
                </a:solidFill>
                <a:round/>
              </a:ln>
              <a:effectLst/>
            </c:spPr>
          </c:marker>
          <c:xVal>
            <c:numRef>
              <c:f>'pH buffering'!$A$127:$A$145</c:f>
              <c:numCache>
                <c:formatCode>General</c:formatCode>
                <c:ptCount val="19"/>
                <c:pt idx="0">
                  <c:v>0</c:v>
                </c:pt>
                <c:pt idx="1">
                  <c:v>10</c:v>
                </c:pt>
                <c:pt idx="2">
                  <c:v>20</c:v>
                </c:pt>
                <c:pt idx="3">
                  <c:v>30</c:v>
                </c:pt>
                <c:pt idx="4">
                  <c:v>40</c:v>
                </c:pt>
                <c:pt idx="5">
                  <c:v>60</c:v>
                </c:pt>
                <c:pt idx="6">
                  <c:v>80</c:v>
                </c:pt>
                <c:pt idx="7">
                  <c:v>100</c:v>
                </c:pt>
                <c:pt idx="8">
                  <c:v>120</c:v>
                </c:pt>
                <c:pt idx="9">
                  <c:v>140</c:v>
                </c:pt>
                <c:pt idx="10">
                  <c:v>160</c:v>
                </c:pt>
                <c:pt idx="11">
                  <c:v>180</c:v>
                </c:pt>
                <c:pt idx="12">
                  <c:v>200</c:v>
                </c:pt>
                <c:pt idx="13">
                  <c:v>220</c:v>
                </c:pt>
                <c:pt idx="14">
                  <c:v>240</c:v>
                </c:pt>
                <c:pt idx="15">
                  <c:v>280</c:v>
                </c:pt>
                <c:pt idx="16">
                  <c:v>300</c:v>
                </c:pt>
                <c:pt idx="17">
                  <c:v>360</c:v>
                </c:pt>
                <c:pt idx="18">
                  <c:v>420</c:v>
                </c:pt>
              </c:numCache>
            </c:numRef>
          </c:xVal>
          <c:yVal>
            <c:numRef>
              <c:f>'pH buffering'!$D$127:$D$145</c:f>
              <c:numCache>
                <c:formatCode>General</c:formatCode>
                <c:ptCount val="19"/>
                <c:pt idx="0">
                  <c:v>8.52</c:v>
                </c:pt>
                <c:pt idx="1">
                  <c:v>8.33</c:v>
                </c:pt>
                <c:pt idx="2">
                  <c:v>8.0500000000000007</c:v>
                </c:pt>
                <c:pt idx="3">
                  <c:v>8.0399999999999991</c:v>
                </c:pt>
                <c:pt idx="4">
                  <c:v>7.99</c:v>
                </c:pt>
                <c:pt idx="5">
                  <c:v>7.91</c:v>
                </c:pt>
                <c:pt idx="6">
                  <c:v>7.69</c:v>
                </c:pt>
                <c:pt idx="7">
                  <c:v>7.71</c:v>
                </c:pt>
                <c:pt idx="8">
                  <c:v>7.73</c:v>
                </c:pt>
                <c:pt idx="9">
                  <c:v>7.8</c:v>
                </c:pt>
                <c:pt idx="10">
                  <c:v>7.83</c:v>
                </c:pt>
                <c:pt idx="11">
                  <c:v>7.89</c:v>
                </c:pt>
                <c:pt idx="12">
                  <c:v>7.99</c:v>
                </c:pt>
                <c:pt idx="13">
                  <c:v>8.15</c:v>
                </c:pt>
                <c:pt idx="14">
                  <c:v>8.18</c:v>
                </c:pt>
                <c:pt idx="15">
                  <c:v>8.23</c:v>
                </c:pt>
                <c:pt idx="16">
                  <c:v>8.35</c:v>
                </c:pt>
                <c:pt idx="17">
                  <c:v>8.35</c:v>
                </c:pt>
                <c:pt idx="18">
                  <c:v>8.35</c:v>
                </c:pt>
              </c:numCache>
            </c:numRef>
          </c:yVal>
          <c:smooth val="0"/>
          <c:extLst xmlns:c16r2="http://schemas.microsoft.com/office/drawing/2015/06/chart">
            <c:ext xmlns:c16="http://schemas.microsoft.com/office/drawing/2014/chart" uri="{C3380CC4-5D6E-409C-BE32-E72D297353CC}">
              <c16:uniqueId val="{00000002-C9E4-47D9-B430-5605438E2D44}"/>
            </c:ext>
          </c:extLst>
        </c:ser>
        <c:dLbls>
          <c:showLegendKey val="0"/>
          <c:showVal val="0"/>
          <c:showCatName val="0"/>
          <c:showSerName val="0"/>
          <c:showPercent val="0"/>
          <c:showBubbleSize val="0"/>
        </c:dLbls>
        <c:axId val="87739008"/>
        <c:axId val="87745664"/>
      </c:scatterChart>
      <c:valAx>
        <c:axId val="87739008"/>
        <c:scaling>
          <c:orientation val="minMax"/>
        </c:scaling>
        <c:delete val="0"/>
        <c:axPos val="b"/>
        <c:majorGridlines>
          <c:spPr>
            <a:ln w="9525" cap="flat" cmpd="sng" algn="ctr">
              <a:solidFill>
                <a:schemeClr val="tx2">
                  <a:lumMod val="15000"/>
                  <a:lumOff val="85000"/>
                </a:schemeClr>
              </a:solidFill>
              <a:round/>
            </a:ln>
            <a:effectLst/>
          </c:spPr>
        </c:majorGridlines>
        <c:title>
          <c:tx>
            <c:rich>
              <a:bodyPr rot="0" spcFirstLastPara="1" vertOverflow="ellipsis" vert="horz" wrap="square" anchor="ctr" anchorCtr="1"/>
              <a:lstStyle/>
              <a:p>
                <a:pPr>
                  <a:defRPr sz="900" b="1" i="0" u="none" strike="noStrike" kern="1200" baseline="0">
                    <a:solidFill>
                      <a:schemeClr val="tx2"/>
                    </a:solidFill>
                    <a:latin typeface="+mn-lt"/>
                    <a:ea typeface="+mn-ea"/>
                    <a:cs typeface="+mn-cs"/>
                  </a:defRPr>
                </a:pPr>
                <a:r>
                  <a:rPr lang="en-US" sz="1100" b="0">
                    <a:solidFill>
                      <a:sysClr val="windowText" lastClr="000000"/>
                    </a:solidFill>
                  </a:rPr>
                  <a:t>Time (min)</a:t>
                </a:r>
              </a:p>
            </c:rich>
          </c:tx>
          <c:layout/>
          <c:overlay val="0"/>
          <c:spPr>
            <a:noFill/>
            <a:ln>
              <a:noFill/>
            </a:ln>
            <a:effectLst/>
          </c:spPr>
        </c:title>
        <c:numFmt formatCode="General" sourceLinked="1"/>
        <c:majorTickMark val="none"/>
        <c:minorTickMark val="none"/>
        <c:tickLblPos val="nextTo"/>
        <c:spPr>
          <a:noFill/>
          <a:ln>
            <a:solidFill>
              <a:schemeClr val="tx2">
                <a:lumMod val="40000"/>
                <a:lumOff val="60000"/>
              </a:schemeClr>
            </a:solid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87745664"/>
        <c:crosses val="autoZero"/>
        <c:crossBetween val="midCat"/>
      </c:valAx>
      <c:valAx>
        <c:axId val="87745664"/>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r>
                  <a:rPr lang="en-US" sz="1100" b="0">
                    <a:solidFill>
                      <a:sysClr val="windowText" lastClr="000000"/>
                    </a:solidFill>
                  </a:rPr>
                  <a:t>pH</a:t>
                </a:r>
              </a:p>
            </c:rich>
          </c:tx>
          <c:layout/>
          <c:overlay val="0"/>
          <c:spPr>
            <a:noFill/>
            <a:ln>
              <a:noFill/>
            </a:ln>
            <a:effectLst/>
          </c:spPr>
        </c:title>
        <c:numFmt formatCode="General" sourceLinked="1"/>
        <c:majorTickMark val="none"/>
        <c:minorTickMark val="none"/>
        <c:tickLblPos val="nextTo"/>
        <c:spPr>
          <a:noFill/>
          <a:ln>
            <a:solidFill>
              <a:schemeClr val="tx2">
                <a:lumMod val="40000"/>
                <a:lumOff val="60000"/>
              </a:schemeClr>
            </a:solid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crossAx val="87739008"/>
        <c:crosses val="autoZero"/>
        <c:crossBetween val="midCat"/>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solidFill>
      <a:schemeClr val="bg1"/>
    </a:solidFill>
    <a:ln w="9525" cap="flat" cmpd="sng" algn="ctr">
      <a:solidFill>
        <a:sysClr val="windowText" lastClr="000000"/>
      </a:solidFill>
      <a:round/>
    </a:ln>
    <a:effectLst/>
  </c:spPr>
  <c:txPr>
    <a:bodyPr/>
    <a:lstStyle/>
    <a:p>
      <a:pPr>
        <a:defRPr/>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n-US" b="0">
                <a:solidFill>
                  <a:sysClr val="windowText" lastClr="000000"/>
                </a:solidFill>
              </a:rPr>
              <a:t>Treatment</a:t>
            </a:r>
            <a:r>
              <a:rPr lang="en-US" b="0" baseline="0">
                <a:solidFill>
                  <a:sysClr val="windowText" lastClr="000000"/>
                </a:solidFill>
              </a:rPr>
              <a:t> 8</a:t>
            </a:r>
            <a:endParaRPr lang="en-US" b="0">
              <a:solidFill>
                <a:sysClr val="windowText" lastClr="000000"/>
              </a:solidFill>
            </a:endParaRPr>
          </a:p>
        </c:rich>
      </c:tx>
      <c:layout/>
      <c:overlay val="0"/>
      <c:spPr>
        <a:noFill/>
        <a:ln>
          <a:noFill/>
        </a:ln>
        <a:effectLst/>
      </c:spPr>
    </c:title>
    <c:autoTitleDeleted val="0"/>
    <c:plotArea>
      <c:layout/>
      <c:scatterChart>
        <c:scatterStyle val="lineMarker"/>
        <c:varyColors val="0"/>
        <c:ser>
          <c:idx val="0"/>
          <c:order val="0"/>
          <c:tx>
            <c:v>control 0ml Ca(OH)2</c:v>
          </c:tx>
          <c:spPr>
            <a:ln w="19050" cap="rnd">
              <a:solidFill>
                <a:schemeClr val="accent1"/>
              </a:solidFill>
              <a:round/>
            </a:ln>
            <a:effectLst/>
          </c:spPr>
          <c:marker>
            <c:symbol val="circle"/>
            <c:size val="5"/>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9525">
                <a:solidFill>
                  <a:schemeClr val="accent1"/>
                </a:solidFill>
                <a:round/>
              </a:ln>
              <a:effectLst/>
            </c:spPr>
          </c:marker>
          <c:xVal>
            <c:numRef>
              <c:f>'pH buffering'!$A$149:$A$169</c:f>
              <c:numCache>
                <c:formatCode>General</c:formatCode>
                <c:ptCount val="21"/>
                <c:pt idx="0">
                  <c:v>0</c:v>
                </c:pt>
                <c:pt idx="1">
                  <c:v>10</c:v>
                </c:pt>
                <c:pt idx="2">
                  <c:v>20</c:v>
                </c:pt>
                <c:pt idx="3">
                  <c:v>30</c:v>
                </c:pt>
                <c:pt idx="4">
                  <c:v>40</c:v>
                </c:pt>
                <c:pt idx="5">
                  <c:v>60</c:v>
                </c:pt>
                <c:pt idx="6">
                  <c:v>80</c:v>
                </c:pt>
                <c:pt idx="7">
                  <c:v>100</c:v>
                </c:pt>
                <c:pt idx="8">
                  <c:v>120</c:v>
                </c:pt>
                <c:pt idx="9">
                  <c:v>140</c:v>
                </c:pt>
                <c:pt idx="10">
                  <c:v>160</c:v>
                </c:pt>
                <c:pt idx="11">
                  <c:v>180</c:v>
                </c:pt>
                <c:pt idx="12">
                  <c:v>200</c:v>
                </c:pt>
                <c:pt idx="13">
                  <c:v>220</c:v>
                </c:pt>
                <c:pt idx="14">
                  <c:v>240</c:v>
                </c:pt>
                <c:pt idx="15">
                  <c:v>280</c:v>
                </c:pt>
                <c:pt idx="16">
                  <c:v>300</c:v>
                </c:pt>
                <c:pt idx="17">
                  <c:v>360</c:v>
                </c:pt>
                <c:pt idx="18">
                  <c:v>420</c:v>
                </c:pt>
                <c:pt idx="19">
                  <c:v>480</c:v>
                </c:pt>
                <c:pt idx="20">
                  <c:v>560</c:v>
                </c:pt>
              </c:numCache>
            </c:numRef>
          </c:xVal>
          <c:yVal>
            <c:numRef>
              <c:f>'pH buffering'!$B$149:$B$169</c:f>
              <c:numCache>
                <c:formatCode>General</c:formatCode>
                <c:ptCount val="21"/>
                <c:pt idx="0">
                  <c:v>7.06</c:v>
                </c:pt>
                <c:pt idx="1">
                  <c:v>6.62</c:v>
                </c:pt>
                <c:pt idx="2">
                  <c:v>6.37</c:v>
                </c:pt>
                <c:pt idx="3">
                  <c:v>6.32</c:v>
                </c:pt>
                <c:pt idx="4">
                  <c:v>6.32</c:v>
                </c:pt>
                <c:pt idx="5">
                  <c:v>6.3</c:v>
                </c:pt>
                <c:pt idx="6">
                  <c:v>6.31</c:v>
                </c:pt>
                <c:pt idx="7">
                  <c:v>6.3</c:v>
                </c:pt>
                <c:pt idx="8">
                  <c:v>6.29</c:v>
                </c:pt>
                <c:pt idx="9">
                  <c:v>6.27</c:v>
                </c:pt>
                <c:pt idx="10">
                  <c:v>6.26</c:v>
                </c:pt>
                <c:pt idx="11">
                  <c:v>6.23</c:v>
                </c:pt>
                <c:pt idx="12">
                  <c:v>6.21</c:v>
                </c:pt>
                <c:pt idx="13">
                  <c:v>6.18</c:v>
                </c:pt>
                <c:pt idx="14">
                  <c:v>6.18</c:v>
                </c:pt>
                <c:pt idx="15">
                  <c:v>6.18</c:v>
                </c:pt>
                <c:pt idx="16">
                  <c:v>6.18</c:v>
                </c:pt>
                <c:pt idx="17">
                  <c:v>6.18</c:v>
                </c:pt>
                <c:pt idx="18">
                  <c:v>6.18</c:v>
                </c:pt>
                <c:pt idx="19">
                  <c:v>6.18</c:v>
                </c:pt>
                <c:pt idx="20">
                  <c:v>6.18</c:v>
                </c:pt>
              </c:numCache>
            </c:numRef>
          </c:yVal>
          <c:smooth val="0"/>
          <c:extLst xmlns:c16r2="http://schemas.microsoft.com/office/drawing/2015/06/chart">
            <c:ext xmlns:c16="http://schemas.microsoft.com/office/drawing/2014/chart" uri="{C3380CC4-5D6E-409C-BE32-E72D297353CC}">
              <c16:uniqueId val="{00000000-8331-465E-AE05-90C6BC925496}"/>
            </c:ext>
          </c:extLst>
        </c:ser>
        <c:ser>
          <c:idx val="1"/>
          <c:order val="1"/>
          <c:tx>
            <c:v>1ml Ca(OH)2</c:v>
          </c:tx>
          <c:spPr>
            <a:ln w="19050" cap="rnd">
              <a:solidFill>
                <a:schemeClr val="accent2"/>
              </a:solidFill>
              <a:round/>
            </a:ln>
            <a:effectLst/>
          </c:spPr>
          <c:marker>
            <c:symbol val="circle"/>
            <c:size val="5"/>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9525">
                <a:solidFill>
                  <a:schemeClr val="accent2"/>
                </a:solidFill>
                <a:round/>
              </a:ln>
              <a:effectLst/>
            </c:spPr>
          </c:marker>
          <c:xVal>
            <c:numRef>
              <c:f>'pH buffering'!$A$149:$A$169</c:f>
              <c:numCache>
                <c:formatCode>General</c:formatCode>
                <c:ptCount val="21"/>
                <c:pt idx="0">
                  <c:v>0</c:v>
                </c:pt>
                <c:pt idx="1">
                  <c:v>10</c:v>
                </c:pt>
                <c:pt idx="2">
                  <c:v>20</c:v>
                </c:pt>
                <c:pt idx="3">
                  <c:v>30</c:v>
                </c:pt>
                <c:pt idx="4">
                  <c:v>40</c:v>
                </c:pt>
                <c:pt idx="5">
                  <c:v>60</c:v>
                </c:pt>
                <c:pt idx="6">
                  <c:v>80</c:v>
                </c:pt>
                <c:pt idx="7">
                  <c:v>100</c:v>
                </c:pt>
                <c:pt idx="8">
                  <c:v>120</c:v>
                </c:pt>
                <c:pt idx="9">
                  <c:v>140</c:v>
                </c:pt>
                <c:pt idx="10">
                  <c:v>160</c:v>
                </c:pt>
                <c:pt idx="11">
                  <c:v>180</c:v>
                </c:pt>
                <c:pt idx="12">
                  <c:v>200</c:v>
                </c:pt>
                <c:pt idx="13">
                  <c:v>220</c:v>
                </c:pt>
                <c:pt idx="14">
                  <c:v>240</c:v>
                </c:pt>
                <c:pt idx="15">
                  <c:v>280</c:v>
                </c:pt>
                <c:pt idx="16">
                  <c:v>300</c:v>
                </c:pt>
                <c:pt idx="17">
                  <c:v>360</c:v>
                </c:pt>
                <c:pt idx="18">
                  <c:v>420</c:v>
                </c:pt>
                <c:pt idx="19">
                  <c:v>480</c:v>
                </c:pt>
                <c:pt idx="20">
                  <c:v>560</c:v>
                </c:pt>
              </c:numCache>
            </c:numRef>
          </c:xVal>
          <c:yVal>
            <c:numRef>
              <c:f>'pH buffering'!$C$149:$C$169</c:f>
              <c:numCache>
                <c:formatCode>General</c:formatCode>
                <c:ptCount val="21"/>
                <c:pt idx="0">
                  <c:v>8.4600000000000009</c:v>
                </c:pt>
                <c:pt idx="1">
                  <c:v>8.32</c:v>
                </c:pt>
                <c:pt idx="2">
                  <c:v>8.26</c:v>
                </c:pt>
                <c:pt idx="3">
                  <c:v>8.24</c:v>
                </c:pt>
                <c:pt idx="4">
                  <c:v>8.23</c:v>
                </c:pt>
                <c:pt idx="5">
                  <c:v>8.1999999999999993</c:v>
                </c:pt>
                <c:pt idx="6">
                  <c:v>8.16</c:v>
                </c:pt>
                <c:pt idx="7">
                  <c:v>8.11</c:v>
                </c:pt>
                <c:pt idx="8">
                  <c:v>8.08</c:v>
                </c:pt>
                <c:pt idx="9">
                  <c:v>8.0500000000000007</c:v>
                </c:pt>
                <c:pt idx="10">
                  <c:v>8.0399999999999991</c:v>
                </c:pt>
                <c:pt idx="11">
                  <c:v>8</c:v>
                </c:pt>
                <c:pt idx="12">
                  <c:v>7.99</c:v>
                </c:pt>
                <c:pt idx="13">
                  <c:v>7.98</c:v>
                </c:pt>
                <c:pt idx="14">
                  <c:v>7.97</c:v>
                </c:pt>
                <c:pt idx="15">
                  <c:v>7.97</c:v>
                </c:pt>
                <c:pt idx="16">
                  <c:v>7.97</c:v>
                </c:pt>
                <c:pt idx="17">
                  <c:v>7.97</c:v>
                </c:pt>
                <c:pt idx="18">
                  <c:v>7.97</c:v>
                </c:pt>
                <c:pt idx="19">
                  <c:v>7.97</c:v>
                </c:pt>
                <c:pt idx="20">
                  <c:v>7.97</c:v>
                </c:pt>
              </c:numCache>
            </c:numRef>
          </c:yVal>
          <c:smooth val="0"/>
          <c:extLst xmlns:c16r2="http://schemas.microsoft.com/office/drawing/2015/06/chart">
            <c:ext xmlns:c16="http://schemas.microsoft.com/office/drawing/2014/chart" uri="{C3380CC4-5D6E-409C-BE32-E72D297353CC}">
              <c16:uniqueId val="{00000001-8331-465E-AE05-90C6BC925496}"/>
            </c:ext>
          </c:extLst>
        </c:ser>
        <c:ser>
          <c:idx val="2"/>
          <c:order val="2"/>
          <c:tx>
            <c:v>2ml Ca(OH)2</c:v>
          </c:tx>
          <c:spPr>
            <a:ln w="19050" cap="rnd">
              <a:solidFill>
                <a:schemeClr val="tx1"/>
              </a:solidFill>
              <a:round/>
            </a:ln>
            <a:effectLst/>
          </c:spPr>
          <c:marker>
            <c:symbol val="circle"/>
            <c:size val="5"/>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w="9525">
                <a:solidFill>
                  <a:schemeClr val="accent3"/>
                </a:solidFill>
                <a:round/>
              </a:ln>
              <a:effectLst/>
            </c:spPr>
          </c:marker>
          <c:xVal>
            <c:numRef>
              <c:f>'pH buffering'!$A$149:$A$169</c:f>
              <c:numCache>
                <c:formatCode>General</c:formatCode>
                <c:ptCount val="21"/>
                <c:pt idx="0">
                  <c:v>0</c:v>
                </c:pt>
                <c:pt idx="1">
                  <c:v>10</c:v>
                </c:pt>
                <c:pt idx="2">
                  <c:v>20</c:v>
                </c:pt>
                <c:pt idx="3">
                  <c:v>30</c:v>
                </c:pt>
                <c:pt idx="4">
                  <c:v>40</c:v>
                </c:pt>
                <c:pt idx="5">
                  <c:v>60</c:v>
                </c:pt>
                <c:pt idx="6">
                  <c:v>80</c:v>
                </c:pt>
                <c:pt idx="7">
                  <c:v>100</c:v>
                </c:pt>
                <c:pt idx="8">
                  <c:v>120</c:v>
                </c:pt>
                <c:pt idx="9">
                  <c:v>140</c:v>
                </c:pt>
                <c:pt idx="10">
                  <c:v>160</c:v>
                </c:pt>
                <c:pt idx="11">
                  <c:v>180</c:v>
                </c:pt>
                <c:pt idx="12">
                  <c:v>200</c:v>
                </c:pt>
                <c:pt idx="13">
                  <c:v>220</c:v>
                </c:pt>
                <c:pt idx="14">
                  <c:v>240</c:v>
                </c:pt>
                <c:pt idx="15">
                  <c:v>280</c:v>
                </c:pt>
                <c:pt idx="16">
                  <c:v>300</c:v>
                </c:pt>
                <c:pt idx="17">
                  <c:v>360</c:v>
                </c:pt>
                <c:pt idx="18">
                  <c:v>420</c:v>
                </c:pt>
                <c:pt idx="19">
                  <c:v>480</c:v>
                </c:pt>
                <c:pt idx="20">
                  <c:v>560</c:v>
                </c:pt>
              </c:numCache>
            </c:numRef>
          </c:xVal>
          <c:yVal>
            <c:numRef>
              <c:f>'pH buffering'!$D$149:$D$169</c:f>
              <c:numCache>
                <c:formatCode>General</c:formatCode>
                <c:ptCount val="21"/>
                <c:pt idx="0">
                  <c:v>8.83</c:v>
                </c:pt>
                <c:pt idx="1">
                  <c:v>8.82</c:v>
                </c:pt>
                <c:pt idx="2">
                  <c:v>8.92</c:v>
                </c:pt>
                <c:pt idx="3">
                  <c:v>8.93</c:v>
                </c:pt>
                <c:pt idx="4">
                  <c:v>8.9600000000000009</c:v>
                </c:pt>
                <c:pt idx="5">
                  <c:v>8.93</c:v>
                </c:pt>
                <c:pt idx="6">
                  <c:v>8.9</c:v>
                </c:pt>
                <c:pt idx="7">
                  <c:v>8.8800000000000008</c:v>
                </c:pt>
                <c:pt idx="8">
                  <c:v>8.86</c:v>
                </c:pt>
                <c:pt idx="9">
                  <c:v>8.85</c:v>
                </c:pt>
                <c:pt idx="10">
                  <c:v>8.82</c:v>
                </c:pt>
                <c:pt idx="11">
                  <c:v>8.7799999999999994</c:v>
                </c:pt>
                <c:pt idx="12">
                  <c:v>8.77</c:v>
                </c:pt>
                <c:pt idx="13">
                  <c:v>8.75</c:v>
                </c:pt>
                <c:pt idx="14">
                  <c:v>8.74</c:v>
                </c:pt>
                <c:pt idx="15">
                  <c:v>8.7200000000000006</c:v>
                </c:pt>
                <c:pt idx="16">
                  <c:v>8.6999999999999993</c:v>
                </c:pt>
                <c:pt idx="17">
                  <c:v>8.6199999999999992</c:v>
                </c:pt>
                <c:pt idx="18">
                  <c:v>8.56</c:v>
                </c:pt>
                <c:pt idx="19">
                  <c:v>8.56</c:v>
                </c:pt>
                <c:pt idx="20">
                  <c:v>8.56</c:v>
                </c:pt>
              </c:numCache>
            </c:numRef>
          </c:yVal>
          <c:smooth val="0"/>
          <c:extLst xmlns:c16r2="http://schemas.microsoft.com/office/drawing/2015/06/chart">
            <c:ext xmlns:c16="http://schemas.microsoft.com/office/drawing/2014/chart" uri="{C3380CC4-5D6E-409C-BE32-E72D297353CC}">
              <c16:uniqueId val="{00000002-8331-465E-AE05-90C6BC925496}"/>
            </c:ext>
          </c:extLst>
        </c:ser>
        <c:dLbls>
          <c:showLegendKey val="0"/>
          <c:showVal val="0"/>
          <c:showCatName val="0"/>
          <c:showSerName val="0"/>
          <c:showPercent val="0"/>
          <c:showBubbleSize val="0"/>
        </c:dLbls>
        <c:axId val="87787776"/>
        <c:axId val="87794432"/>
      </c:scatterChart>
      <c:valAx>
        <c:axId val="87787776"/>
        <c:scaling>
          <c:orientation val="minMax"/>
        </c:scaling>
        <c:delete val="0"/>
        <c:axPos val="b"/>
        <c:majorGridlines>
          <c:spPr>
            <a:ln w="9525" cap="flat" cmpd="sng" algn="ctr">
              <a:solidFill>
                <a:schemeClr val="tx2">
                  <a:lumMod val="15000"/>
                  <a:lumOff val="85000"/>
                </a:schemeClr>
              </a:solidFill>
              <a:round/>
            </a:ln>
            <a:effectLst/>
          </c:spPr>
        </c:majorGridlines>
        <c:title>
          <c:tx>
            <c:rich>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r>
                  <a:rPr lang="en-US" sz="1100" b="0">
                    <a:solidFill>
                      <a:sysClr val="windowText" lastClr="000000"/>
                    </a:solidFill>
                  </a:rPr>
                  <a:t>Time (min)</a:t>
                </a:r>
              </a:p>
            </c:rich>
          </c:tx>
          <c:layout/>
          <c:overlay val="0"/>
          <c:spPr>
            <a:noFill/>
            <a:ln>
              <a:noFill/>
            </a:ln>
            <a:effectLst/>
          </c:spPr>
        </c:title>
        <c:numFmt formatCode="General" sourceLinked="1"/>
        <c:majorTickMark val="none"/>
        <c:minorTickMark val="none"/>
        <c:tickLblPos val="nextTo"/>
        <c:spPr>
          <a:noFill/>
          <a:ln>
            <a:solidFill>
              <a:schemeClr val="tx2">
                <a:lumMod val="40000"/>
                <a:lumOff val="60000"/>
              </a:schemeClr>
            </a:solid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87794432"/>
        <c:crosses val="autoZero"/>
        <c:crossBetween val="midCat"/>
      </c:valAx>
      <c:valAx>
        <c:axId val="87794432"/>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r>
                  <a:rPr lang="en-US" sz="1100" b="0">
                    <a:solidFill>
                      <a:sysClr val="windowText" lastClr="000000"/>
                    </a:solidFill>
                  </a:rPr>
                  <a:t>pH</a:t>
                </a:r>
              </a:p>
            </c:rich>
          </c:tx>
          <c:layout/>
          <c:overlay val="0"/>
          <c:spPr>
            <a:noFill/>
            <a:ln>
              <a:noFill/>
            </a:ln>
            <a:effectLst/>
          </c:spPr>
        </c:title>
        <c:numFmt formatCode="General" sourceLinked="1"/>
        <c:majorTickMark val="none"/>
        <c:minorTickMark val="none"/>
        <c:tickLblPos val="nextTo"/>
        <c:spPr>
          <a:noFill/>
          <a:ln>
            <a:solidFill>
              <a:schemeClr val="tx2">
                <a:lumMod val="40000"/>
                <a:lumOff val="60000"/>
              </a:schemeClr>
            </a:solid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87787776"/>
        <c:crosses val="autoZero"/>
        <c:crossBetween val="midCat"/>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solidFill>
      <a:schemeClr val="bg1"/>
    </a:solidFill>
    <a:ln w="9525" cap="flat" cmpd="sng" algn="ctr">
      <a:solidFill>
        <a:sysClr val="windowText" lastClr="000000"/>
      </a:solidFill>
      <a:round/>
    </a:ln>
    <a:effectLst/>
  </c:spPr>
  <c:txPr>
    <a:bodyPr/>
    <a:lstStyle/>
    <a:p>
      <a:pPr>
        <a:defRPr/>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n-US" b="0">
                <a:solidFill>
                  <a:sysClr val="windowText" lastClr="000000"/>
                </a:solidFill>
              </a:rPr>
              <a:t>Treatment</a:t>
            </a:r>
            <a:r>
              <a:rPr lang="en-US" b="0" baseline="0">
                <a:solidFill>
                  <a:sysClr val="windowText" lastClr="000000"/>
                </a:solidFill>
              </a:rPr>
              <a:t> 9</a:t>
            </a:r>
            <a:endParaRPr lang="en-US" b="0">
              <a:solidFill>
                <a:sysClr val="windowText" lastClr="000000"/>
              </a:solidFill>
            </a:endParaRPr>
          </a:p>
        </c:rich>
      </c:tx>
      <c:layout/>
      <c:overlay val="0"/>
      <c:spPr>
        <a:noFill/>
        <a:ln>
          <a:noFill/>
        </a:ln>
        <a:effectLst/>
      </c:spPr>
    </c:title>
    <c:autoTitleDeleted val="0"/>
    <c:plotArea>
      <c:layout/>
      <c:scatterChart>
        <c:scatterStyle val="lineMarker"/>
        <c:varyColors val="0"/>
        <c:ser>
          <c:idx val="0"/>
          <c:order val="0"/>
          <c:tx>
            <c:v>control 0ml Ca(OH)2</c:v>
          </c:tx>
          <c:spPr>
            <a:ln w="19050" cap="rnd">
              <a:solidFill>
                <a:schemeClr val="accent1"/>
              </a:solidFill>
              <a:round/>
            </a:ln>
            <a:effectLst/>
          </c:spPr>
          <c:marker>
            <c:symbol val="circle"/>
            <c:size val="5"/>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9525">
                <a:solidFill>
                  <a:schemeClr val="accent1"/>
                </a:solidFill>
                <a:round/>
              </a:ln>
              <a:effectLst/>
            </c:spPr>
          </c:marker>
          <c:xVal>
            <c:numRef>
              <c:f>'pH buffering'!$A$173:$A$193</c:f>
              <c:numCache>
                <c:formatCode>General</c:formatCode>
                <c:ptCount val="21"/>
                <c:pt idx="0">
                  <c:v>0</c:v>
                </c:pt>
                <c:pt idx="1">
                  <c:v>10</c:v>
                </c:pt>
                <c:pt idx="2">
                  <c:v>20</c:v>
                </c:pt>
                <c:pt idx="3">
                  <c:v>30</c:v>
                </c:pt>
                <c:pt idx="4">
                  <c:v>40</c:v>
                </c:pt>
                <c:pt idx="5">
                  <c:v>60</c:v>
                </c:pt>
                <c:pt idx="6">
                  <c:v>80</c:v>
                </c:pt>
                <c:pt idx="7">
                  <c:v>100</c:v>
                </c:pt>
                <c:pt idx="8">
                  <c:v>120</c:v>
                </c:pt>
                <c:pt idx="9">
                  <c:v>140</c:v>
                </c:pt>
                <c:pt idx="10">
                  <c:v>160</c:v>
                </c:pt>
                <c:pt idx="11">
                  <c:v>180</c:v>
                </c:pt>
                <c:pt idx="12">
                  <c:v>200</c:v>
                </c:pt>
                <c:pt idx="13">
                  <c:v>220</c:v>
                </c:pt>
                <c:pt idx="14">
                  <c:v>240</c:v>
                </c:pt>
                <c:pt idx="15">
                  <c:v>280</c:v>
                </c:pt>
                <c:pt idx="16">
                  <c:v>300</c:v>
                </c:pt>
                <c:pt idx="17">
                  <c:v>360</c:v>
                </c:pt>
                <c:pt idx="18">
                  <c:v>420</c:v>
                </c:pt>
                <c:pt idx="19">
                  <c:v>480</c:v>
                </c:pt>
                <c:pt idx="20">
                  <c:v>560</c:v>
                </c:pt>
              </c:numCache>
            </c:numRef>
          </c:xVal>
          <c:yVal>
            <c:numRef>
              <c:f>'pH buffering'!$B$173:$B$193</c:f>
              <c:numCache>
                <c:formatCode>General</c:formatCode>
                <c:ptCount val="21"/>
                <c:pt idx="0">
                  <c:v>6.46</c:v>
                </c:pt>
                <c:pt idx="1">
                  <c:v>6.31</c:v>
                </c:pt>
                <c:pt idx="2">
                  <c:v>6.39</c:v>
                </c:pt>
                <c:pt idx="3">
                  <c:v>6.53</c:v>
                </c:pt>
                <c:pt idx="4">
                  <c:v>6.48</c:v>
                </c:pt>
                <c:pt idx="5">
                  <c:v>6.44</c:v>
                </c:pt>
                <c:pt idx="6">
                  <c:v>6.42</c:v>
                </c:pt>
                <c:pt idx="7">
                  <c:v>6.43</c:v>
                </c:pt>
                <c:pt idx="8">
                  <c:v>6.39</c:v>
                </c:pt>
                <c:pt idx="9">
                  <c:v>6.37</c:v>
                </c:pt>
                <c:pt idx="10">
                  <c:v>6.3</c:v>
                </c:pt>
                <c:pt idx="11">
                  <c:v>6.26</c:v>
                </c:pt>
                <c:pt idx="12">
                  <c:v>6.2</c:v>
                </c:pt>
                <c:pt idx="13">
                  <c:v>6.17</c:v>
                </c:pt>
                <c:pt idx="14">
                  <c:v>6.16</c:v>
                </c:pt>
                <c:pt idx="15">
                  <c:v>6.16</c:v>
                </c:pt>
                <c:pt idx="16">
                  <c:v>6.16</c:v>
                </c:pt>
                <c:pt idx="17">
                  <c:v>6.16</c:v>
                </c:pt>
                <c:pt idx="18">
                  <c:v>6.16</c:v>
                </c:pt>
                <c:pt idx="19">
                  <c:v>6.16</c:v>
                </c:pt>
                <c:pt idx="20">
                  <c:v>6.16</c:v>
                </c:pt>
              </c:numCache>
            </c:numRef>
          </c:yVal>
          <c:smooth val="0"/>
          <c:extLst xmlns:c16r2="http://schemas.microsoft.com/office/drawing/2015/06/chart">
            <c:ext xmlns:c16="http://schemas.microsoft.com/office/drawing/2014/chart" uri="{C3380CC4-5D6E-409C-BE32-E72D297353CC}">
              <c16:uniqueId val="{00000000-5421-471F-9811-91CAFEA6E27F}"/>
            </c:ext>
          </c:extLst>
        </c:ser>
        <c:ser>
          <c:idx val="1"/>
          <c:order val="1"/>
          <c:tx>
            <c:v>1ml Ca(OH)2</c:v>
          </c:tx>
          <c:spPr>
            <a:ln w="19050" cap="rnd">
              <a:solidFill>
                <a:schemeClr val="accent2"/>
              </a:solidFill>
              <a:round/>
            </a:ln>
            <a:effectLst/>
          </c:spPr>
          <c:marker>
            <c:symbol val="circle"/>
            <c:size val="5"/>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9525">
                <a:solidFill>
                  <a:schemeClr val="accent2"/>
                </a:solidFill>
                <a:round/>
              </a:ln>
              <a:effectLst/>
            </c:spPr>
          </c:marker>
          <c:xVal>
            <c:numRef>
              <c:f>'pH buffering'!$A$173:$A$193</c:f>
              <c:numCache>
                <c:formatCode>General</c:formatCode>
                <c:ptCount val="21"/>
                <c:pt idx="0">
                  <c:v>0</c:v>
                </c:pt>
                <c:pt idx="1">
                  <c:v>10</c:v>
                </c:pt>
                <c:pt idx="2">
                  <c:v>20</c:v>
                </c:pt>
                <c:pt idx="3">
                  <c:v>30</c:v>
                </c:pt>
                <c:pt idx="4">
                  <c:v>40</c:v>
                </c:pt>
                <c:pt idx="5">
                  <c:v>60</c:v>
                </c:pt>
                <c:pt idx="6">
                  <c:v>80</c:v>
                </c:pt>
                <c:pt idx="7">
                  <c:v>100</c:v>
                </c:pt>
                <c:pt idx="8">
                  <c:v>120</c:v>
                </c:pt>
                <c:pt idx="9">
                  <c:v>140</c:v>
                </c:pt>
                <c:pt idx="10">
                  <c:v>160</c:v>
                </c:pt>
                <c:pt idx="11">
                  <c:v>180</c:v>
                </c:pt>
                <c:pt idx="12">
                  <c:v>200</c:v>
                </c:pt>
                <c:pt idx="13">
                  <c:v>220</c:v>
                </c:pt>
                <c:pt idx="14">
                  <c:v>240</c:v>
                </c:pt>
                <c:pt idx="15">
                  <c:v>280</c:v>
                </c:pt>
                <c:pt idx="16">
                  <c:v>300</c:v>
                </c:pt>
                <c:pt idx="17">
                  <c:v>360</c:v>
                </c:pt>
                <c:pt idx="18">
                  <c:v>420</c:v>
                </c:pt>
                <c:pt idx="19">
                  <c:v>480</c:v>
                </c:pt>
                <c:pt idx="20">
                  <c:v>560</c:v>
                </c:pt>
              </c:numCache>
            </c:numRef>
          </c:xVal>
          <c:yVal>
            <c:numRef>
              <c:f>'pH buffering'!$C$173:$C$193</c:f>
              <c:numCache>
                <c:formatCode>General</c:formatCode>
                <c:ptCount val="21"/>
                <c:pt idx="0">
                  <c:v>7.73</c:v>
                </c:pt>
                <c:pt idx="1">
                  <c:v>7.5</c:v>
                </c:pt>
                <c:pt idx="2">
                  <c:v>7.47</c:v>
                </c:pt>
                <c:pt idx="3">
                  <c:v>7.46</c:v>
                </c:pt>
                <c:pt idx="4">
                  <c:v>7.46</c:v>
                </c:pt>
                <c:pt idx="5">
                  <c:v>7.45</c:v>
                </c:pt>
                <c:pt idx="6">
                  <c:v>7.44</c:v>
                </c:pt>
                <c:pt idx="7">
                  <c:v>7.43</c:v>
                </c:pt>
                <c:pt idx="8">
                  <c:v>7.41</c:v>
                </c:pt>
                <c:pt idx="9">
                  <c:v>7.39</c:v>
                </c:pt>
                <c:pt idx="10">
                  <c:v>7.37</c:v>
                </c:pt>
                <c:pt idx="11">
                  <c:v>7.35</c:v>
                </c:pt>
                <c:pt idx="12">
                  <c:v>7.32</c:v>
                </c:pt>
                <c:pt idx="13">
                  <c:v>7.3</c:v>
                </c:pt>
                <c:pt idx="14">
                  <c:v>7.27</c:v>
                </c:pt>
                <c:pt idx="15">
                  <c:v>7.23</c:v>
                </c:pt>
                <c:pt idx="16">
                  <c:v>7.23</c:v>
                </c:pt>
                <c:pt idx="17">
                  <c:v>7.23</c:v>
                </c:pt>
                <c:pt idx="18">
                  <c:v>7.23</c:v>
                </c:pt>
                <c:pt idx="19">
                  <c:v>7.23</c:v>
                </c:pt>
                <c:pt idx="20">
                  <c:v>7.23</c:v>
                </c:pt>
              </c:numCache>
            </c:numRef>
          </c:yVal>
          <c:smooth val="0"/>
          <c:extLst xmlns:c16r2="http://schemas.microsoft.com/office/drawing/2015/06/chart">
            <c:ext xmlns:c16="http://schemas.microsoft.com/office/drawing/2014/chart" uri="{C3380CC4-5D6E-409C-BE32-E72D297353CC}">
              <c16:uniqueId val="{00000001-5421-471F-9811-91CAFEA6E27F}"/>
            </c:ext>
          </c:extLst>
        </c:ser>
        <c:ser>
          <c:idx val="2"/>
          <c:order val="2"/>
          <c:tx>
            <c:v>2ml Ca(OH)2</c:v>
          </c:tx>
          <c:spPr>
            <a:ln w="19050" cap="rnd">
              <a:solidFill>
                <a:schemeClr val="tx1"/>
              </a:solidFill>
              <a:round/>
            </a:ln>
            <a:effectLst/>
          </c:spPr>
          <c:marker>
            <c:symbol val="circle"/>
            <c:size val="5"/>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w="9525">
                <a:solidFill>
                  <a:schemeClr val="accent3"/>
                </a:solidFill>
                <a:round/>
              </a:ln>
              <a:effectLst/>
            </c:spPr>
          </c:marker>
          <c:xVal>
            <c:numRef>
              <c:f>'pH buffering'!$A$173:$A$193</c:f>
              <c:numCache>
                <c:formatCode>General</c:formatCode>
                <c:ptCount val="21"/>
                <c:pt idx="0">
                  <c:v>0</c:v>
                </c:pt>
                <c:pt idx="1">
                  <c:v>10</c:v>
                </c:pt>
                <c:pt idx="2">
                  <c:v>20</c:v>
                </c:pt>
                <c:pt idx="3">
                  <c:v>30</c:v>
                </c:pt>
                <c:pt idx="4">
                  <c:v>40</c:v>
                </c:pt>
                <c:pt idx="5">
                  <c:v>60</c:v>
                </c:pt>
                <c:pt idx="6">
                  <c:v>80</c:v>
                </c:pt>
                <c:pt idx="7">
                  <c:v>100</c:v>
                </c:pt>
                <c:pt idx="8">
                  <c:v>120</c:v>
                </c:pt>
                <c:pt idx="9">
                  <c:v>140</c:v>
                </c:pt>
                <c:pt idx="10">
                  <c:v>160</c:v>
                </c:pt>
                <c:pt idx="11">
                  <c:v>180</c:v>
                </c:pt>
                <c:pt idx="12">
                  <c:v>200</c:v>
                </c:pt>
                <c:pt idx="13">
                  <c:v>220</c:v>
                </c:pt>
                <c:pt idx="14">
                  <c:v>240</c:v>
                </c:pt>
                <c:pt idx="15">
                  <c:v>280</c:v>
                </c:pt>
                <c:pt idx="16">
                  <c:v>300</c:v>
                </c:pt>
                <c:pt idx="17">
                  <c:v>360</c:v>
                </c:pt>
                <c:pt idx="18">
                  <c:v>420</c:v>
                </c:pt>
                <c:pt idx="19">
                  <c:v>480</c:v>
                </c:pt>
                <c:pt idx="20">
                  <c:v>560</c:v>
                </c:pt>
              </c:numCache>
            </c:numRef>
          </c:xVal>
          <c:yVal>
            <c:numRef>
              <c:f>'pH buffering'!$D$173:$D$193</c:f>
              <c:numCache>
                <c:formatCode>General</c:formatCode>
                <c:ptCount val="21"/>
                <c:pt idx="0">
                  <c:v>8.82</c:v>
                </c:pt>
                <c:pt idx="1">
                  <c:v>9.08</c:v>
                </c:pt>
                <c:pt idx="2">
                  <c:v>9.09</c:v>
                </c:pt>
                <c:pt idx="3">
                  <c:v>8.98</c:v>
                </c:pt>
                <c:pt idx="4">
                  <c:v>8.93</c:v>
                </c:pt>
                <c:pt idx="5">
                  <c:v>8.8800000000000008</c:v>
                </c:pt>
                <c:pt idx="6">
                  <c:v>8.86</c:v>
                </c:pt>
                <c:pt idx="7">
                  <c:v>8.82</c:v>
                </c:pt>
                <c:pt idx="8">
                  <c:v>8.81</c:v>
                </c:pt>
                <c:pt idx="9">
                  <c:v>8.8000000000000007</c:v>
                </c:pt>
                <c:pt idx="10">
                  <c:v>8.7799999999999994</c:v>
                </c:pt>
                <c:pt idx="11">
                  <c:v>8.76</c:v>
                </c:pt>
                <c:pt idx="12">
                  <c:v>8.75</c:v>
                </c:pt>
                <c:pt idx="13">
                  <c:v>8.69</c:v>
                </c:pt>
                <c:pt idx="14">
                  <c:v>8.73</c:v>
                </c:pt>
                <c:pt idx="15">
                  <c:v>8.7200000000000006</c:v>
                </c:pt>
                <c:pt idx="16">
                  <c:v>8.67</c:v>
                </c:pt>
                <c:pt idx="17">
                  <c:v>8.67</c:v>
                </c:pt>
                <c:pt idx="18">
                  <c:v>8.67</c:v>
                </c:pt>
                <c:pt idx="19">
                  <c:v>8.67</c:v>
                </c:pt>
                <c:pt idx="20">
                  <c:v>8.67</c:v>
                </c:pt>
              </c:numCache>
            </c:numRef>
          </c:yVal>
          <c:smooth val="0"/>
          <c:extLst xmlns:c16r2="http://schemas.microsoft.com/office/drawing/2015/06/chart">
            <c:ext xmlns:c16="http://schemas.microsoft.com/office/drawing/2014/chart" uri="{C3380CC4-5D6E-409C-BE32-E72D297353CC}">
              <c16:uniqueId val="{00000002-5421-471F-9811-91CAFEA6E27F}"/>
            </c:ext>
          </c:extLst>
        </c:ser>
        <c:dLbls>
          <c:showLegendKey val="0"/>
          <c:showVal val="0"/>
          <c:showCatName val="0"/>
          <c:showSerName val="0"/>
          <c:showPercent val="0"/>
          <c:showBubbleSize val="0"/>
        </c:dLbls>
        <c:axId val="87821696"/>
        <c:axId val="87832448"/>
      </c:scatterChart>
      <c:valAx>
        <c:axId val="87821696"/>
        <c:scaling>
          <c:orientation val="minMax"/>
        </c:scaling>
        <c:delete val="0"/>
        <c:axPos val="b"/>
        <c:majorGridlines>
          <c:spPr>
            <a:ln w="9525" cap="flat" cmpd="sng" algn="ctr">
              <a:solidFill>
                <a:schemeClr val="tx2">
                  <a:lumMod val="15000"/>
                  <a:lumOff val="85000"/>
                </a:schemeClr>
              </a:solidFill>
              <a:round/>
            </a:ln>
            <a:effectLst/>
          </c:spPr>
        </c:majorGridlines>
        <c:title>
          <c:tx>
            <c:rich>
              <a:bodyPr rot="0" spcFirstLastPara="1" vertOverflow="ellipsis" vert="horz" wrap="square" anchor="ctr" anchorCtr="1"/>
              <a:lstStyle/>
              <a:p>
                <a:pPr>
                  <a:defRPr sz="900" b="1" i="0" u="none" strike="noStrike" kern="1200" baseline="0">
                    <a:solidFill>
                      <a:schemeClr val="tx2"/>
                    </a:solidFill>
                    <a:latin typeface="+mn-lt"/>
                    <a:ea typeface="+mn-ea"/>
                    <a:cs typeface="+mn-cs"/>
                  </a:defRPr>
                </a:pPr>
                <a:r>
                  <a:rPr lang="en-US" sz="1100" b="0">
                    <a:solidFill>
                      <a:sysClr val="windowText" lastClr="000000"/>
                    </a:solidFill>
                  </a:rPr>
                  <a:t>Time (min)</a:t>
                </a:r>
              </a:p>
            </c:rich>
          </c:tx>
          <c:layout/>
          <c:overlay val="0"/>
          <c:spPr>
            <a:noFill/>
            <a:ln>
              <a:noFill/>
            </a:ln>
            <a:effectLst/>
          </c:spPr>
        </c:title>
        <c:numFmt formatCode="General" sourceLinked="1"/>
        <c:majorTickMark val="none"/>
        <c:minorTickMark val="none"/>
        <c:tickLblPos val="nextTo"/>
        <c:spPr>
          <a:noFill/>
          <a:ln>
            <a:solidFill>
              <a:schemeClr val="tx2">
                <a:lumMod val="40000"/>
                <a:lumOff val="60000"/>
              </a:schemeClr>
            </a:solid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87832448"/>
        <c:crosses val="autoZero"/>
        <c:crossBetween val="midCat"/>
      </c:valAx>
      <c:valAx>
        <c:axId val="87832448"/>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r>
                  <a:rPr lang="en-US" sz="1100" b="0">
                    <a:solidFill>
                      <a:sysClr val="windowText" lastClr="000000"/>
                    </a:solidFill>
                  </a:rPr>
                  <a:t>pH</a:t>
                </a:r>
              </a:p>
            </c:rich>
          </c:tx>
          <c:layout/>
          <c:overlay val="0"/>
          <c:spPr>
            <a:noFill/>
            <a:ln>
              <a:noFill/>
            </a:ln>
            <a:effectLst/>
          </c:spPr>
        </c:title>
        <c:numFmt formatCode="General" sourceLinked="1"/>
        <c:majorTickMark val="none"/>
        <c:minorTickMark val="none"/>
        <c:tickLblPos val="nextTo"/>
        <c:spPr>
          <a:noFill/>
          <a:ln>
            <a:solidFill>
              <a:schemeClr val="tx2">
                <a:lumMod val="40000"/>
                <a:lumOff val="60000"/>
              </a:schemeClr>
            </a:solid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87821696"/>
        <c:crosses val="autoZero"/>
        <c:crossBetween val="midCat"/>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solidFill>
      <a:schemeClr val="bg1"/>
    </a:solidFill>
    <a:ln w="9525" cap="flat" cmpd="sng" algn="ctr">
      <a:solidFill>
        <a:sysClr val="windowText" lastClr="000000"/>
      </a:solidFill>
      <a:round/>
    </a:ln>
    <a:effectLst/>
  </c:spPr>
  <c:txPr>
    <a:bodyPr/>
    <a:lstStyle/>
    <a:p>
      <a:pPr>
        <a:defRPr/>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'pH buffering'!$P$125</c:f>
              <c:strCache>
                <c:ptCount val="1"/>
                <c:pt idx="0">
                  <c:v>pH value</c:v>
                </c:pt>
              </c:strCache>
            </c:strRef>
          </c:tx>
          <c:spPr>
            <a:ln w="19050" cap="rnd">
              <a:solidFill>
                <a:srgbClr val="002060"/>
              </a:solid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0"/>
            <c:dispEq val="1"/>
            <c:trendlineLbl>
              <c:layout>
                <c:manualLayout>
                  <c:x val="0.17726785676137877"/>
                  <c:y val="0.13963297331496102"/>
                </c:manualLayout>
              </c:layout>
              <c:numFmt formatCode="General" sourceLinked="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trendlineLbl>
          </c:trendline>
          <c:xVal>
            <c:numRef>
              <c:f>'pH buffering'!$O$126:$O$128</c:f>
              <c:numCache>
                <c:formatCode>General</c:formatCode>
                <c:ptCount val="3"/>
                <c:pt idx="0">
                  <c:v>0</c:v>
                </c:pt>
                <c:pt idx="1">
                  <c:v>1</c:v>
                </c:pt>
                <c:pt idx="2">
                  <c:v>2</c:v>
                </c:pt>
              </c:numCache>
            </c:numRef>
          </c:xVal>
          <c:yVal>
            <c:numRef>
              <c:f>'pH buffering'!$P$126:$P$128</c:f>
              <c:numCache>
                <c:formatCode>General</c:formatCode>
                <c:ptCount val="3"/>
                <c:pt idx="0">
                  <c:v>6.04</c:v>
                </c:pt>
                <c:pt idx="1">
                  <c:v>7.94</c:v>
                </c:pt>
                <c:pt idx="2">
                  <c:v>8.35</c:v>
                </c:pt>
              </c:numCache>
            </c:numRef>
          </c:yVal>
          <c:smooth val="0"/>
          <c:extLst xmlns:c16r2="http://schemas.microsoft.com/office/drawing/2015/06/chart">
            <c:ext xmlns:c16="http://schemas.microsoft.com/office/drawing/2014/chart" uri="{C3380CC4-5D6E-409C-BE32-E72D297353CC}">
              <c16:uniqueId val="{00000000-302F-4373-B741-8D70AB6D3170}"/>
            </c:ext>
          </c:extLst>
        </c:ser>
        <c:dLbls>
          <c:showLegendKey val="0"/>
          <c:showVal val="0"/>
          <c:showCatName val="0"/>
          <c:showSerName val="0"/>
          <c:showPercent val="0"/>
          <c:showBubbleSize val="0"/>
        </c:dLbls>
        <c:axId val="87868544"/>
        <c:axId val="87870464"/>
      </c:scatterChart>
      <c:valAx>
        <c:axId val="87868544"/>
        <c:scaling>
          <c:orientation val="minMax"/>
        </c:scaling>
        <c:delete val="0"/>
        <c:axPos val="b"/>
        <c:majorGridlines>
          <c:spPr>
            <a:ln w="9525" cap="flat" cmpd="sng" algn="ctr">
              <a:noFill/>
              <a:round/>
            </a:ln>
            <a:effectLst/>
          </c:spPr>
        </c:majorGridlines>
        <c:title>
          <c:tx>
            <c:rich>
              <a:bodyPr/>
              <a:lstStyle/>
              <a:p>
                <a:pPr>
                  <a:defRPr/>
                </a:pPr>
                <a:r>
                  <a:rPr lang="en-US" dirty="0" smtClean="0"/>
                  <a:t>Ca(OH02 amount (ml)</a:t>
                </a:r>
                <a:endParaRPr lang="en-US" dirty="0"/>
              </a:p>
            </c:rich>
          </c:tx>
          <c:layout/>
          <c:overlay val="0"/>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87870464"/>
        <c:crosses val="autoZero"/>
        <c:crossBetween val="midCat"/>
      </c:valAx>
      <c:valAx>
        <c:axId val="87870464"/>
        <c:scaling>
          <c:orientation val="minMax"/>
        </c:scaling>
        <c:delete val="0"/>
        <c:axPos val="l"/>
        <c:majorGridlines>
          <c:spPr>
            <a:ln w="9525" cap="flat" cmpd="sng" algn="ctr">
              <a:noFill/>
              <a:round/>
            </a:ln>
            <a:effectLst/>
          </c:spPr>
        </c:majorGridlines>
        <c:title>
          <c:tx>
            <c:rich>
              <a:bodyPr rot="-5400000" vert="horz"/>
              <a:lstStyle/>
              <a:p>
                <a:pPr>
                  <a:defRPr/>
                </a:pPr>
                <a:r>
                  <a:rPr lang="en-US" dirty="0" smtClean="0"/>
                  <a:t>pH</a:t>
                </a:r>
                <a:endParaRPr lang="en-US" dirty="0"/>
              </a:p>
            </c:rich>
          </c:tx>
          <c:layout/>
          <c:overlay val="0"/>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87868544"/>
        <c:crosses val="autoZero"/>
        <c:crossBetween val="midCat"/>
      </c:valAx>
      <c:spPr>
        <a:noFill/>
        <a:ln>
          <a:noFill/>
        </a:ln>
        <a:effectLst/>
      </c:spPr>
    </c:plotArea>
    <c:plotVisOnly val="1"/>
    <c:dispBlanksAs val="gap"/>
    <c:showDLblsOverMax val="0"/>
  </c:chart>
  <c:spPr>
    <a:noFill/>
    <a:ln>
      <a:solidFill>
        <a:schemeClr val="tx1"/>
      </a:solidFill>
    </a:ln>
    <a:effectLst/>
  </c:spPr>
  <c:txPr>
    <a:bodyPr/>
    <a:lstStyle/>
    <a:p>
      <a:pPr>
        <a:defRPr/>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'pH buffering'!$P$149</c:f>
              <c:strCache>
                <c:ptCount val="1"/>
                <c:pt idx="0">
                  <c:v>pH value</c:v>
                </c:pt>
              </c:strCache>
            </c:strRef>
          </c:tx>
          <c:spPr>
            <a:ln w="19050" cap="rnd">
              <a:solidFill>
                <a:srgbClr val="002060"/>
              </a:solid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0"/>
            <c:dispEq val="1"/>
            <c:trendlineLbl>
              <c:layout>
                <c:manualLayout>
                  <c:x val="3.5832020997375327E-2"/>
                  <c:y val="0.13836471135308701"/>
                </c:manualLayout>
              </c:layout>
              <c:numFmt formatCode="General" sourceLinked="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trendlineLbl>
          </c:trendline>
          <c:xVal>
            <c:numRef>
              <c:f>'pH buffering'!$O$150:$O$152</c:f>
              <c:numCache>
                <c:formatCode>General</c:formatCode>
                <c:ptCount val="3"/>
                <c:pt idx="0">
                  <c:v>0</c:v>
                </c:pt>
                <c:pt idx="1">
                  <c:v>1</c:v>
                </c:pt>
                <c:pt idx="2">
                  <c:v>2</c:v>
                </c:pt>
              </c:numCache>
            </c:numRef>
          </c:xVal>
          <c:yVal>
            <c:numRef>
              <c:f>'pH buffering'!$P$150:$P$152</c:f>
              <c:numCache>
                <c:formatCode>General</c:formatCode>
                <c:ptCount val="3"/>
                <c:pt idx="0">
                  <c:v>6.18</c:v>
                </c:pt>
                <c:pt idx="1">
                  <c:v>7.97</c:v>
                </c:pt>
                <c:pt idx="2">
                  <c:v>8.56</c:v>
                </c:pt>
              </c:numCache>
            </c:numRef>
          </c:yVal>
          <c:smooth val="0"/>
          <c:extLst xmlns:c16r2="http://schemas.microsoft.com/office/drawing/2015/06/chart">
            <c:ext xmlns:c16="http://schemas.microsoft.com/office/drawing/2014/chart" uri="{C3380CC4-5D6E-409C-BE32-E72D297353CC}">
              <c16:uniqueId val="{00000000-E18A-47FB-A983-5677C63EDEC4}"/>
            </c:ext>
          </c:extLst>
        </c:ser>
        <c:dLbls>
          <c:showLegendKey val="0"/>
          <c:showVal val="0"/>
          <c:showCatName val="0"/>
          <c:showSerName val="0"/>
          <c:showPercent val="0"/>
          <c:showBubbleSize val="0"/>
        </c:dLbls>
        <c:axId val="87920640"/>
        <c:axId val="87922560"/>
      </c:scatterChart>
      <c:valAx>
        <c:axId val="87920640"/>
        <c:scaling>
          <c:orientation val="minMax"/>
        </c:scaling>
        <c:delete val="0"/>
        <c:axPos val="b"/>
        <c:majorGridlines>
          <c:spPr>
            <a:ln w="9525" cap="flat" cmpd="sng" algn="ctr">
              <a:noFill/>
              <a:round/>
            </a:ln>
            <a:effectLst/>
          </c:spPr>
        </c:majorGridlines>
        <c:title>
          <c:tx>
            <c:rich>
              <a:bodyPr/>
              <a:lstStyle/>
              <a:p>
                <a:pPr>
                  <a:defRPr/>
                </a:pPr>
                <a:r>
                  <a:rPr lang="en-US" dirty="0" smtClean="0"/>
                  <a:t>Ca(OH)2 amount (m)</a:t>
                </a:r>
                <a:endParaRPr lang="en-US" dirty="0"/>
              </a:p>
            </c:rich>
          </c:tx>
          <c:layout/>
          <c:overlay val="0"/>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87922560"/>
        <c:crosses val="autoZero"/>
        <c:crossBetween val="midCat"/>
      </c:valAx>
      <c:valAx>
        <c:axId val="87922560"/>
        <c:scaling>
          <c:orientation val="minMax"/>
        </c:scaling>
        <c:delete val="0"/>
        <c:axPos val="l"/>
        <c:majorGridlines>
          <c:spPr>
            <a:ln w="9525" cap="flat" cmpd="sng" algn="ctr">
              <a:noFill/>
              <a:round/>
            </a:ln>
            <a:effectLst/>
          </c:spPr>
        </c:majorGridlines>
        <c:title>
          <c:tx>
            <c:rich>
              <a:bodyPr rot="-5400000" vert="horz"/>
              <a:lstStyle/>
              <a:p>
                <a:pPr>
                  <a:defRPr/>
                </a:pPr>
                <a:r>
                  <a:rPr lang="en-US" dirty="0" smtClean="0"/>
                  <a:t>pH</a:t>
                </a:r>
                <a:endParaRPr lang="en-US" dirty="0"/>
              </a:p>
            </c:rich>
          </c:tx>
          <c:layout/>
          <c:overlay val="0"/>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87920640"/>
        <c:crosses val="autoZero"/>
        <c:crossBetween val="midCat"/>
      </c:valAx>
      <c:spPr>
        <a:noFill/>
        <a:ln>
          <a:noFill/>
        </a:ln>
        <a:effectLst/>
      </c:spPr>
    </c:plotArea>
    <c:plotVisOnly val="1"/>
    <c:dispBlanksAs val="gap"/>
    <c:showDLblsOverMax val="0"/>
  </c:chart>
  <c:spPr>
    <a:noFill/>
    <a:ln>
      <a:solidFill>
        <a:schemeClr val="tx1"/>
      </a:solidFill>
    </a:ln>
    <a:effectLst/>
  </c:spPr>
  <c:txPr>
    <a:bodyPr/>
    <a:lstStyle/>
    <a:p>
      <a:pPr>
        <a:defRPr/>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'pH buffering'!$P$173</c:f>
              <c:strCache>
                <c:ptCount val="1"/>
                <c:pt idx="0">
                  <c:v>pH value</c:v>
                </c:pt>
              </c:strCache>
            </c:strRef>
          </c:tx>
          <c:spPr>
            <a:ln w="19050" cap="rnd">
              <a:solidFill>
                <a:srgbClr val="002060"/>
              </a:solid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0"/>
            <c:dispEq val="1"/>
            <c:trendlineLbl>
              <c:layout>
                <c:manualLayout>
                  <c:x val="9.8991145991528112E-2"/>
                  <c:y val="0.15076622139106957"/>
                </c:manualLayout>
              </c:layout>
              <c:numFmt formatCode="General" sourceLinked="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trendlineLbl>
          </c:trendline>
          <c:xVal>
            <c:numRef>
              <c:f>'pH buffering'!$O$174:$O$176</c:f>
              <c:numCache>
                <c:formatCode>General</c:formatCode>
                <c:ptCount val="3"/>
                <c:pt idx="0">
                  <c:v>0</c:v>
                </c:pt>
                <c:pt idx="1">
                  <c:v>1</c:v>
                </c:pt>
                <c:pt idx="2">
                  <c:v>2</c:v>
                </c:pt>
              </c:numCache>
            </c:numRef>
          </c:xVal>
          <c:yVal>
            <c:numRef>
              <c:f>'pH buffering'!$P$174:$P$176</c:f>
              <c:numCache>
                <c:formatCode>General</c:formatCode>
                <c:ptCount val="3"/>
                <c:pt idx="0">
                  <c:v>6.16</c:v>
                </c:pt>
                <c:pt idx="1">
                  <c:v>7.23</c:v>
                </c:pt>
                <c:pt idx="2">
                  <c:v>8.67</c:v>
                </c:pt>
              </c:numCache>
            </c:numRef>
          </c:yVal>
          <c:smooth val="0"/>
          <c:extLst xmlns:c16r2="http://schemas.microsoft.com/office/drawing/2015/06/chart">
            <c:ext xmlns:c16="http://schemas.microsoft.com/office/drawing/2014/chart" uri="{C3380CC4-5D6E-409C-BE32-E72D297353CC}">
              <c16:uniqueId val="{00000000-CBB0-46DB-AB06-D73D8BD41770}"/>
            </c:ext>
          </c:extLst>
        </c:ser>
        <c:dLbls>
          <c:showLegendKey val="0"/>
          <c:showVal val="0"/>
          <c:showCatName val="0"/>
          <c:showSerName val="0"/>
          <c:showPercent val="0"/>
          <c:showBubbleSize val="0"/>
        </c:dLbls>
        <c:axId val="87939712"/>
        <c:axId val="87962368"/>
      </c:scatterChart>
      <c:valAx>
        <c:axId val="87939712"/>
        <c:scaling>
          <c:orientation val="minMax"/>
        </c:scaling>
        <c:delete val="0"/>
        <c:axPos val="b"/>
        <c:majorGridlines>
          <c:spPr>
            <a:ln w="9525" cap="flat" cmpd="sng" algn="ctr">
              <a:noFill/>
              <a:round/>
            </a:ln>
            <a:effectLst/>
          </c:spPr>
        </c:majorGridlines>
        <c:title>
          <c:tx>
            <c:rich>
              <a:bodyPr/>
              <a:lstStyle/>
              <a:p>
                <a:pPr>
                  <a:defRPr/>
                </a:pPr>
                <a:r>
                  <a:rPr lang="en-US" dirty="0" smtClean="0"/>
                  <a:t>Ca(Oh)2 amount (ml)</a:t>
                </a:r>
                <a:endParaRPr lang="en-US" dirty="0"/>
              </a:p>
            </c:rich>
          </c:tx>
          <c:layout/>
          <c:overlay val="0"/>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87962368"/>
        <c:crosses val="autoZero"/>
        <c:crossBetween val="midCat"/>
      </c:valAx>
      <c:valAx>
        <c:axId val="87962368"/>
        <c:scaling>
          <c:orientation val="minMax"/>
        </c:scaling>
        <c:delete val="0"/>
        <c:axPos val="l"/>
        <c:majorGridlines>
          <c:spPr>
            <a:ln w="9525" cap="flat" cmpd="sng" algn="ctr">
              <a:noFill/>
              <a:round/>
            </a:ln>
            <a:effectLst/>
          </c:spPr>
        </c:majorGridlines>
        <c:title>
          <c:tx>
            <c:rich>
              <a:bodyPr rot="-5400000" vert="horz"/>
              <a:lstStyle/>
              <a:p>
                <a:pPr>
                  <a:defRPr/>
                </a:pPr>
                <a:r>
                  <a:rPr lang="en-US" dirty="0" smtClean="0"/>
                  <a:t>pH</a:t>
                </a:r>
                <a:endParaRPr lang="en-US" dirty="0"/>
              </a:p>
            </c:rich>
          </c:tx>
          <c:layout/>
          <c:overlay val="0"/>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87939712"/>
        <c:crosses val="autoZero"/>
        <c:crossBetween val="midCat"/>
      </c:valAx>
      <c:spPr>
        <a:noFill/>
        <a:ln>
          <a:noFill/>
        </a:ln>
        <a:effectLst/>
      </c:spPr>
    </c:plotArea>
    <c:plotVisOnly val="1"/>
    <c:dispBlanksAs val="gap"/>
    <c:showDLblsOverMax val="0"/>
  </c:chart>
  <c:spPr>
    <a:noFill/>
    <a:ln>
      <a:solidFill>
        <a:schemeClr val="tx1"/>
      </a:solidFill>
    </a:ln>
    <a:effectLst/>
  </c:spPr>
  <c:txPr>
    <a:bodyPr/>
    <a:lstStyle/>
    <a:p>
      <a:pPr>
        <a:defRPr/>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n-US" b="0">
                <a:solidFill>
                  <a:sysClr val="windowText" lastClr="000000"/>
                </a:solidFill>
              </a:rPr>
              <a:t>Treatment 10</a:t>
            </a:r>
          </a:p>
        </c:rich>
      </c:tx>
      <c:layout/>
      <c:overlay val="0"/>
      <c:spPr>
        <a:noFill/>
        <a:ln>
          <a:noFill/>
        </a:ln>
        <a:effectLst/>
      </c:spPr>
    </c:title>
    <c:autoTitleDeleted val="0"/>
    <c:plotArea>
      <c:layout/>
      <c:scatterChart>
        <c:scatterStyle val="lineMarker"/>
        <c:varyColors val="0"/>
        <c:ser>
          <c:idx val="0"/>
          <c:order val="0"/>
          <c:tx>
            <c:v>control 0ml Ca(OH)2</c:v>
          </c:tx>
          <c:spPr>
            <a:ln w="19050" cap="rnd">
              <a:solidFill>
                <a:schemeClr val="accent1"/>
              </a:solidFill>
              <a:round/>
            </a:ln>
            <a:effectLst/>
          </c:spPr>
          <c:marker>
            <c:symbol val="circle"/>
            <c:size val="5"/>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9525">
                <a:solidFill>
                  <a:schemeClr val="accent1"/>
                </a:solidFill>
                <a:round/>
              </a:ln>
              <a:effectLst/>
            </c:spPr>
          </c:marker>
          <c:xVal>
            <c:numRef>
              <c:f>'pH buffering'!$A$197:$A$217</c:f>
              <c:numCache>
                <c:formatCode>General</c:formatCode>
                <c:ptCount val="21"/>
                <c:pt idx="0">
                  <c:v>0</c:v>
                </c:pt>
                <c:pt idx="1">
                  <c:v>10</c:v>
                </c:pt>
                <c:pt idx="2">
                  <c:v>20</c:v>
                </c:pt>
                <c:pt idx="3">
                  <c:v>30</c:v>
                </c:pt>
                <c:pt idx="4">
                  <c:v>40</c:v>
                </c:pt>
                <c:pt idx="5">
                  <c:v>60</c:v>
                </c:pt>
                <c:pt idx="6">
                  <c:v>80</c:v>
                </c:pt>
                <c:pt idx="7">
                  <c:v>100</c:v>
                </c:pt>
                <c:pt idx="8">
                  <c:v>120</c:v>
                </c:pt>
                <c:pt idx="9">
                  <c:v>140</c:v>
                </c:pt>
                <c:pt idx="10">
                  <c:v>160</c:v>
                </c:pt>
                <c:pt idx="11">
                  <c:v>180</c:v>
                </c:pt>
                <c:pt idx="12">
                  <c:v>200</c:v>
                </c:pt>
                <c:pt idx="13">
                  <c:v>220</c:v>
                </c:pt>
                <c:pt idx="14">
                  <c:v>240</c:v>
                </c:pt>
                <c:pt idx="15">
                  <c:v>280</c:v>
                </c:pt>
                <c:pt idx="16">
                  <c:v>300</c:v>
                </c:pt>
                <c:pt idx="17">
                  <c:v>360</c:v>
                </c:pt>
                <c:pt idx="18">
                  <c:v>420</c:v>
                </c:pt>
                <c:pt idx="19">
                  <c:v>480</c:v>
                </c:pt>
                <c:pt idx="20">
                  <c:v>560</c:v>
                </c:pt>
              </c:numCache>
            </c:numRef>
          </c:xVal>
          <c:yVal>
            <c:numRef>
              <c:f>'pH buffering'!$B$197:$B$217</c:f>
              <c:numCache>
                <c:formatCode>General</c:formatCode>
                <c:ptCount val="21"/>
                <c:pt idx="0">
                  <c:v>7.01</c:v>
                </c:pt>
                <c:pt idx="1">
                  <c:v>6.51</c:v>
                </c:pt>
                <c:pt idx="2">
                  <c:v>6.43</c:v>
                </c:pt>
                <c:pt idx="3">
                  <c:v>6.32</c:v>
                </c:pt>
                <c:pt idx="4">
                  <c:v>6.3</c:v>
                </c:pt>
                <c:pt idx="5">
                  <c:v>6.3</c:v>
                </c:pt>
                <c:pt idx="6">
                  <c:v>6.3</c:v>
                </c:pt>
                <c:pt idx="7">
                  <c:v>6.3</c:v>
                </c:pt>
                <c:pt idx="8">
                  <c:v>6.3</c:v>
                </c:pt>
                <c:pt idx="9">
                  <c:v>6.3</c:v>
                </c:pt>
                <c:pt idx="10">
                  <c:v>6.3</c:v>
                </c:pt>
                <c:pt idx="11">
                  <c:v>6.3</c:v>
                </c:pt>
                <c:pt idx="12">
                  <c:v>6.3</c:v>
                </c:pt>
                <c:pt idx="13">
                  <c:v>6.3</c:v>
                </c:pt>
                <c:pt idx="14">
                  <c:v>6.3</c:v>
                </c:pt>
                <c:pt idx="15">
                  <c:v>6.3</c:v>
                </c:pt>
                <c:pt idx="16">
                  <c:v>6.3</c:v>
                </c:pt>
                <c:pt idx="17">
                  <c:v>6.3</c:v>
                </c:pt>
                <c:pt idx="18">
                  <c:v>6.3</c:v>
                </c:pt>
                <c:pt idx="19">
                  <c:v>6.3</c:v>
                </c:pt>
                <c:pt idx="20">
                  <c:v>6.3</c:v>
                </c:pt>
              </c:numCache>
            </c:numRef>
          </c:yVal>
          <c:smooth val="0"/>
          <c:extLst xmlns:c16r2="http://schemas.microsoft.com/office/drawing/2015/06/chart">
            <c:ext xmlns:c16="http://schemas.microsoft.com/office/drawing/2014/chart" uri="{C3380CC4-5D6E-409C-BE32-E72D297353CC}">
              <c16:uniqueId val="{00000000-F20C-4552-A14D-341925A3AEF3}"/>
            </c:ext>
          </c:extLst>
        </c:ser>
        <c:ser>
          <c:idx val="1"/>
          <c:order val="1"/>
          <c:tx>
            <c:v>1ml Ca(OH)2</c:v>
          </c:tx>
          <c:spPr>
            <a:ln w="19050" cap="rnd">
              <a:solidFill>
                <a:schemeClr val="accent2"/>
              </a:solidFill>
              <a:round/>
            </a:ln>
            <a:effectLst/>
          </c:spPr>
          <c:marker>
            <c:symbol val="circle"/>
            <c:size val="5"/>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9525">
                <a:solidFill>
                  <a:schemeClr val="accent2"/>
                </a:solidFill>
                <a:round/>
              </a:ln>
              <a:effectLst/>
            </c:spPr>
          </c:marker>
          <c:xVal>
            <c:numRef>
              <c:f>'pH buffering'!$A$197:$A$217</c:f>
              <c:numCache>
                <c:formatCode>General</c:formatCode>
                <c:ptCount val="21"/>
                <c:pt idx="0">
                  <c:v>0</c:v>
                </c:pt>
                <c:pt idx="1">
                  <c:v>10</c:v>
                </c:pt>
                <c:pt idx="2">
                  <c:v>20</c:v>
                </c:pt>
                <c:pt idx="3">
                  <c:v>30</c:v>
                </c:pt>
                <c:pt idx="4">
                  <c:v>40</c:v>
                </c:pt>
                <c:pt idx="5">
                  <c:v>60</c:v>
                </c:pt>
                <c:pt idx="6">
                  <c:v>80</c:v>
                </c:pt>
                <c:pt idx="7">
                  <c:v>100</c:v>
                </c:pt>
                <c:pt idx="8">
                  <c:v>120</c:v>
                </c:pt>
                <c:pt idx="9">
                  <c:v>140</c:v>
                </c:pt>
                <c:pt idx="10">
                  <c:v>160</c:v>
                </c:pt>
                <c:pt idx="11">
                  <c:v>180</c:v>
                </c:pt>
                <c:pt idx="12">
                  <c:v>200</c:v>
                </c:pt>
                <c:pt idx="13">
                  <c:v>220</c:v>
                </c:pt>
                <c:pt idx="14">
                  <c:v>240</c:v>
                </c:pt>
                <c:pt idx="15">
                  <c:v>280</c:v>
                </c:pt>
                <c:pt idx="16">
                  <c:v>300</c:v>
                </c:pt>
                <c:pt idx="17">
                  <c:v>360</c:v>
                </c:pt>
                <c:pt idx="18">
                  <c:v>420</c:v>
                </c:pt>
                <c:pt idx="19">
                  <c:v>480</c:v>
                </c:pt>
                <c:pt idx="20">
                  <c:v>560</c:v>
                </c:pt>
              </c:numCache>
            </c:numRef>
          </c:xVal>
          <c:yVal>
            <c:numRef>
              <c:f>'pH buffering'!$C$197:$C$217</c:f>
              <c:numCache>
                <c:formatCode>General</c:formatCode>
                <c:ptCount val="21"/>
                <c:pt idx="0">
                  <c:v>8.39</c:v>
                </c:pt>
                <c:pt idx="1">
                  <c:v>8.41</c:v>
                </c:pt>
                <c:pt idx="2">
                  <c:v>8.39</c:v>
                </c:pt>
                <c:pt idx="3">
                  <c:v>8.3800000000000008</c:v>
                </c:pt>
                <c:pt idx="4">
                  <c:v>8.36</c:v>
                </c:pt>
                <c:pt idx="5">
                  <c:v>8.34</c:v>
                </c:pt>
                <c:pt idx="6">
                  <c:v>8.32</c:v>
                </c:pt>
                <c:pt idx="7">
                  <c:v>8.3000000000000007</c:v>
                </c:pt>
                <c:pt idx="8">
                  <c:v>8.2899999999999991</c:v>
                </c:pt>
                <c:pt idx="9">
                  <c:v>8.2799999999999994</c:v>
                </c:pt>
                <c:pt idx="10">
                  <c:v>8.26</c:v>
                </c:pt>
                <c:pt idx="11">
                  <c:v>8.24</c:v>
                </c:pt>
                <c:pt idx="12">
                  <c:v>8.2100000000000009</c:v>
                </c:pt>
                <c:pt idx="13">
                  <c:v>8.18</c:v>
                </c:pt>
                <c:pt idx="14">
                  <c:v>8.16</c:v>
                </c:pt>
                <c:pt idx="15">
                  <c:v>8.15</c:v>
                </c:pt>
                <c:pt idx="16">
                  <c:v>8.15</c:v>
                </c:pt>
                <c:pt idx="17">
                  <c:v>8.15</c:v>
                </c:pt>
                <c:pt idx="18">
                  <c:v>8.15</c:v>
                </c:pt>
                <c:pt idx="19">
                  <c:v>8.15</c:v>
                </c:pt>
                <c:pt idx="20">
                  <c:v>8.15</c:v>
                </c:pt>
              </c:numCache>
            </c:numRef>
          </c:yVal>
          <c:smooth val="0"/>
          <c:extLst xmlns:c16r2="http://schemas.microsoft.com/office/drawing/2015/06/chart">
            <c:ext xmlns:c16="http://schemas.microsoft.com/office/drawing/2014/chart" uri="{C3380CC4-5D6E-409C-BE32-E72D297353CC}">
              <c16:uniqueId val="{00000001-F20C-4552-A14D-341925A3AEF3}"/>
            </c:ext>
          </c:extLst>
        </c:ser>
        <c:ser>
          <c:idx val="2"/>
          <c:order val="2"/>
          <c:tx>
            <c:v>2ml Ca(OH)2</c:v>
          </c:tx>
          <c:spPr>
            <a:ln w="19050" cap="rnd">
              <a:solidFill>
                <a:schemeClr val="accent3"/>
              </a:solidFill>
              <a:round/>
            </a:ln>
            <a:effectLst/>
          </c:spPr>
          <c:marker>
            <c:symbol val="circle"/>
            <c:size val="5"/>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w="9525">
                <a:solidFill>
                  <a:schemeClr val="accent3"/>
                </a:solidFill>
                <a:round/>
              </a:ln>
              <a:effectLst/>
            </c:spPr>
          </c:marker>
          <c:xVal>
            <c:numRef>
              <c:f>'pH buffering'!$A$197:$A$217</c:f>
              <c:numCache>
                <c:formatCode>General</c:formatCode>
                <c:ptCount val="21"/>
                <c:pt idx="0">
                  <c:v>0</c:v>
                </c:pt>
                <c:pt idx="1">
                  <c:v>10</c:v>
                </c:pt>
                <c:pt idx="2">
                  <c:v>20</c:v>
                </c:pt>
                <c:pt idx="3">
                  <c:v>30</c:v>
                </c:pt>
                <c:pt idx="4">
                  <c:v>40</c:v>
                </c:pt>
                <c:pt idx="5">
                  <c:v>60</c:v>
                </c:pt>
                <c:pt idx="6">
                  <c:v>80</c:v>
                </c:pt>
                <c:pt idx="7">
                  <c:v>100</c:v>
                </c:pt>
                <c:pt idx="8">
                  <c:v>120</c:v>
                </c:pt>
                <c:pt idx="9">
                  <c:v>140</c:v>
                </c:pt>
                <c:pt idx="10">
                  <c:v>160</c:v>
                </c:pt>
                <c:pt idx="11">
                  <c:v>180</c:v>
                </c:pt>
                <c:pt idx="12">
                  <c:v>200</c:v>
                </c:pt>
                <c:pt idx="13">
                  <c:v>220</c:v>
                </c:pt>
                <c:pt idx="14">
                  <c:v>240</c:v>
                </c:pt>
                <c:pt idx="15">
                  <c:v>280</c:v>
                </c:pt>
                <c:pt idx="16">
                  <c:v>300</c:v>
                </c:pt>
                <c:pt idx="17">
                  <c:v>360</c:v>
                </c:pt>
                <c:pt idx="18">
                  <c:v>420</c:v>
                </c:pt>
                <c:pt idx="19">
                  <c:v>480</c:v>
                </c:pt>
                <c:pt idx="20">
                  <c:v>560</c:v>
                </c:pt>
              </c:numCache>
            </c:numRef>
          </c:xVal>
          <c:yVal>
            <c:numRef>
              <c:f>'pH buffering'!$D$197:$D$217</c:f>
              <c:numCache>
                <c:formatCode>General</c:formatCode>
                <c:ptCount val="21"/>
                <c:pt idx="0">
                  <c:v>9.48</c:v>
                </c:pt>
                <c:pt idx="1">
                  <c:v>9.3699999999999992</c:v>
                </c:pt>
                <c:pt idx="2">
                  <c:v>9.2899999999999991</c:v>
                </c:pt>
                <c:pt idx="3">
                  <c:v>9.2100000000000009</c:v>
                </c:pt>
                <c:pt idx="4">
                  <c:v>9.14</c:v>
                </c:pt>
                <c:pt idx="5">
                  <c:v>9.02</c:v>
                </c:pt>
                <c:pt idx="6">
                  <c:v>8.9600000000000009</c:v>
                </c:pt>
                <c:pt idx="7">
                  <c:v>8.94</c:v>
                </c:pt>
                <c:pt idx="8">
                  <c:v>8.9</c:v>
                </c:pt>
                <c:pt idx="9">
                  <c:v>8.8800000000000008</c:v>
                </c:pt>
                <c:pt idx="10">
                  <c:v>8.8699999999999992</c:v>
                </c:pt>
                <c:pt idx="11">
                  <c:v>8.84</c:v>
                </c:pt>
                <c:pt idx="12">
                  <c:v>8.81</c:v>
                </c:pt>
                <c:pt idx="13">
                  <c:v>8.7899999999999991</c:v>
                </c:pt>
                <c:pt idx="14">
                  <c:v>8.77</c:v>
                </c:pt>
                <c:pt idx="15">
                  <c:v>8.74</c:v>
                </c:pt>
                <c:pt idx="16">
                  <c:v>8.7200000000000006</c:v>
                </c:pt>
                <c:pt idx="17">
                  <c:v>8.67</c:v>
                </c:pt>
                <c:pt idx="18">
                  <c:v>8.67</c:v>
                </c:pt>
                <c:pt idx="19">
                  <c:v>8.67</c:v>
                </c:pt>
                <c:pt idx="20">
                  <c:v>8.67</c:v>
                </c:pt>
              </c:numCache>
            </c:numRef>
          </c:yVal>
          <c:smooth val="0"/>
          <c:extLst xmlns:c16r2="http://schemas.microsoft.com/office/drawing/2015/06/chart">
            <c:ext xmlns:c16="http://schemas.microsoft.com/office/drawing/2014/chart" uri="{C3380CC4-5D6E-409C-BE32-E72D297353CC}">
              <c16:uniqueId val="{00000002-F20C-4552-A14D-341925A3AEF3}"/>
            </c:ext>
          </c:extLst>
        </c:ser>
        <c:dLbls>
          <c:showLegendKey val="0"/>
          <c:showVal val="0"/>
          <c:showCatName val="0"/>
          <c:showSerName val="0"/>
          <c:showPercent val="0"/>
          <c:showBubbleSize val="0"/>
        </c:dLbls>
        <c:axId val="88013056"/>
        <c:axId val="88023808"/>
      </c:scatterChart>
      <c:valAx>
        <c:axId val="88013056"/>
        <c:scaling>
          <c:orientation val="minMax"/>
        </c:scaling>
        <c:delete val="0"/>
        <c:axPos val="b"/>
        <c:majorGridlines>
          <c:spPr>
            <a:ln w="9525" cap="flat" cmpd="sng" algn="ctr">
              <a:solidFill>
                <a:schemeClr val="tx2">
                  <a:lumMod val="15000"/>
                  <a:lumOff val="85000"/>
                </a:schemeClr>
              </a:solidFill>
              <a:round/>
            </a:ln>
            <a:effectLst/>
          </c:spPr>
        </c:majorGridlines>
        <c:title>
          <c:tx>
            <c:rich>
              <a:bodyPr rot="0" spcFirstLastPara="1" vertOverflow="ellipsis" vert="horz" wrap="square" anchor="ctr" anchorCtr="1"/>
              <a:lstStyle/>
              <a:p>
                <a:pPr>
                  <a:defRPr sz="900" b="1" i="0" u="none" strike="noStrike" kern="1200" baseline="0">
                    <a:solidFill>
                      <a:schemeClr val="tx2"/>
                    </a:solidFill>
                    <a:latin typeface="+mn-lt"/>
                    <a:ea typeface="+mn-ea"/>
                    <a:cs typeface="+mn-cs"/>
                  </a:defRPr>
                </a:pPr>
                <a:r>
                  <a:rPr lang="en-US" sz="1100" b="0">
                    <a:solidFill>
                      <a:sysClr val="windowText" lastClr="000000"/>
                    </a:solidFill>
                  </a:rPr>
                  <a:t>Time (min)</a:t>
                </a:r>
              </a:p>
            </c:rich>
          </c:tx>
          <c:layout/>
          <c:overlay val="0"/>
          <c:spPr>
            <a:noFill/>
            <a:ln>
              <a:noFill/>
            </a:ln>
            <a:effectLst/>
          </c:spPr>
        </c:title>
        <c:numFmt formatCode="General" sourceLinked="1"/>
        <c:majorTickMark val="none"/>
        <c:minorTickMark val="none"/>
        <c:tickLblPos val="nextTo"/>
        <c:spPr>
          <a:noFill/>
          <a:ln>
            <a:solidFill>
              <a:schemeClr val="tx2">
                <a:lumMod val="40000"/>
                <a:lumOff val="60000"/>
              </a:schemeClr>
            </a:solid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88023808"/>
        <c:crosses val="autoZero"/>
        <c:crossBetween val="midCat"/>
      </c:valAx>
      <c:valAx>
        <c:axId val="88023808"/>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r>
                  <a:rPr lang="en-US" sz="1100" b="0">
                    <a:solidFill>
                      <a:sysClr val="windowText" lastClr="000000"/>
                    </a:solidFill>
                  </a:rPr>
                  <a:t>pH</a:t>
                </a:r>
              </a:p>
            </c:rich>
          </c:tx>
          <c:layout/>
          <c:overlay val="0"/>
          <c:spPr>
            <a:noFill/>
            <a:ln>
              <a:noFill/>
            </a:ln>
            <a:effectLst/>
          </c:spPr>
        </c:title>
        <c:numFmt formatCode="General" sourceLinked="1"/>
        <c:majorTickMark val="none"/>
        <c:minorTickMark val="none"/>
        <c:tickLblPos val="nextTo"/>
        <c:spPr>
          <a:noFill/>
          <a:ln>
            <a:solidFill>
              <a:schemeClr val="tx2">
                <a:lumMod val="40000"/>
                <a:lumOff val="60000"/>
              </a:schemeClr>
            </a:solid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88013056"/>
        <c:crosses val="autoZero"/>
        <c:crossBetween val="midCat"/>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w="9525" cap="flat" cmpd="sng" algn="ctr">
      <a:solidFill>
        <a:sysClr val="windowText" lastClr="000000"/>
      </a:solidFill>
      <a:round/>
    </a:ln>
    <a:effectLst/>
  </c:spPr>
  <c:txPr>
    <a:bodyPr/>
    <a:lstStyle/>
    <a:p>
      <a:pPr>
        <a:defRPr/>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'pH buffering'!$P$196</c:f>
              <c:strCache>
                <c:ptCount val="1"/>
                <c:pt idx="0">
                  <c:v>pH value</c:v>
                </c:pt>
              </c:strCache>
            </c:strRef>
          </c:tx>
          <c:spPr>
            <a:ln w="19050" cap="rnd">
              <a:solidFill>
                <a:srgbClr val="002060"/>
              </a:solid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0"/>
            <c:dispEq val="1"/>
            <c:trendlineLbl>
              <c:layout>
                <c:manualLayout>
                  <c:x val="1.7689552383863157E-2"/>
                  <c:y val="0.15942851218613721"/>
                </c:manualLayout>
              </c:layout>
              <c:numFmt formatCode="General" sourceLinked="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trendlineLbl>
          </c:trendline>
          <c:xVal>
            <c:numRef>
              <c:f>'pH buffering'!$O$197:$O$199</c:f>
              <c:numCache>
                <c:formatCode>General</c:formatCode>
                <c:ptCount val="3"/>
                <c:pt idx="0">
                  <c:v>0</c:v>
                </c:pt>
                <c:pt idx="1">
                  <c:v>1</c:v>
                </c:pt>
                <c:pt idx="2">
                  <c:v>2</c:v>
                </c:pt>
              </c:numCache>
            </c:numRef>
          </c:xVal>
          <c:yVal>
            <c:numRef>
              <c:f>'pH buffering'!$P$197:$P$199</c:f>
              <c:numCache>
                <c:formatCode>General</c:formatCode>
                <c:ptCount val="3"/>
                <c:pt idx="0">
                  <c:v>6.3</c:v>
                </c:pt>
                <c:pt idx="1">
                  <c:v>8.15</c:v>
                </c:pt>
                <c:pt idx="2">
                  <c:v>8.67</c:v>
                </c:pt>
              </c:numCache>
            </c:numRef>
          </c:yVal>
          <c:smooth val="0"/>
          <c:extLst xmlns:c16r2="http://schemas.microsoft.com/office/drawing/2015/06/chart">
            <c:ext xmlns:c16="http://schemas.microsoft.com/office/drawing/2014/chart" uri="{C3380CC4-5D6E-409C-BE32-E72D297353CC}">
              <c16:uniqueId val="{00000000-131B-42E1-9C3D-1C94510F1E60}"/>
            </c:ext>
          </c:extLst>
        </c:ser>
        <c:dLbls>
          <c:showLegendKey val="0"/>
          <c:showVal val="0"/>
          <c:showCatName val="0"/>
          <c:showSerName val="0"/>
          <c:showPercent val="0"/>
          <c:showBubbleSize val="0"/>
        </c:dLbls>
        <c:axId val="88059904"/>
        <c:axId val="88061824"/>
      </c:scatterChart>
      <c:valAx>
        <c:axId val="88059904"/>
        <c:scaling>
          <c:orientation val="minMax"/>
          <c:max val="3"/>
          <c:min val="0"/>
        </c:scaling>
        <c:delete val="0"/>
        <c:axPos val="b"/>
        <c:majorGridlines>
          <c:spPr>
            <a:ln w="9525" cap="flat" cmpd="sng" algn="ctr">
              <a:noFill/>
              <a:round/>
            </a:ln>
            <a:effectLst/>
          </c:spPr>
        </c:majorGridlines>
        <c:title>
          <c:tx>
            <c:rich>
              <a:bodyPr/>
              <a:lstStyle/>
              <a:p>
                <a:pPr>
                  <a:defRPr/>
                </a:pPr>
                <a:r>
                  <a:rPr lang="en-US" dirty="0" smtClean="0"/>
                  <a:t>Ca(OH)2 amount (ml)</a:t>
                </a:r>
                <a:endParaRPr lang="en-US" dirty="0"/>
              </a:p>
            </c:rich>
          </c:tx>
          <c:layout/>
          <c:overlay val="0"/>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88061824"/>
        <c:crosses val="autoZero"/>
        <c:crossBetween val="midCat"/>
        <c:majorUnit val="1"/>
        <c:minorUnit val="0.1"/>
      </c:valAx>
      <c:valAx>
        <c:axId val="88061824"/>
        <c:scaling>
          <c:orientation val="minMax"/>
        </c:scaling>
        <c:delete val="0"/>
        <c:axPos val="l"/>
        <c:majorGridlines>
          <c:spPr>
            <a:ln w="9525" cap="flat" cmpd="sng" algn="ctr">
              <a:noFill/>
              <a:round/>
            </a:ln>
            <a:effectLst/>
          </c:spPr>
        </c:majorGridlines>
        <c:title>
          <c:tx>
            <c:rich>
              <a:bodyPr rot="-5400000" vert="horz"/>
              <a:lstStyle/>
              <a:p>
                <a:pPr>
                  <a:defRPr/>
                </a:pPr>
                <a:r>
                  <a:rPr lang="en-US" dirty="0" smtClean="0"/>
                  <a:t>pH</a:t>
                </a:r>
                <a:endParaRPr lang="en-US" dirty="0"/>
              </a:p>
            </c:rich>
          </c:tx>
          <c:layout/>
          <c:overlay val="0"/>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88059904"/>
        <c:crosses val="autoZero"/>
        <c:crossBetween val="midCat"/>
      </c:valAx>
      <c:spPr>
        <a:noFill/>
        <a:ln>
          <a:noFill/>
        </a:ln>
        <a:effectLst/>
      </c:spPr>
    </c:plotArea>
    <c:plotVisOnly val="1"/>
    <c:dispBlanksAs val="gap"/>
    <c:showDLblsOverMax val="0"/>
  </c:chart>
  <c:spPr>
    <a:noFill/>
    <a:ln>
      <a:solidFill>
        <a:schemeClr val="tx1"/>
      </a:solidFill>
    </a:ln>
    <a:effectLst/>
  </c:spPr>
  <c:txPr>
    <a:bodyPr/>
    <a:lstStyle/>
    <a:p>
      <a:pPr>
        <a:defRPr/>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2">
                <a:lumMod val="50000"/>
              </a:schemeClr>
            </a:solidFill>
            <a:ln>
              <a:noFill/>
            </a:ln>
            <a:effectLst/>
          </c:spPr>
          <c:invertIfNegative val="0"/>
          <c:val>
            <c:numRef>
              <c:f>Sheet2!$I$24:$I$33</c:f>
              <c:numCache>
                <c:formatCode>General</c:formatCode>
                <c:ptCount val="10"/>
                <c:pt idx="0">
                  <c:v>177</c:v>
                </c:pt>
                <c:pt idx="1">
                  <c:v>191</c:v>
                </c:pt>
                <c:pt idx="2">
                  <c:v>186.75</c:v>
                </c:pt>
                <c:pt idx="3">
                  <c:v>172.25</c:v>
                </c:pt>
                <c:pt idx="4">
                  <c:v>186.75</c:v>
                </c:pt>
                <c:pt idx="5">
                  <c:v>182.5</c:v>
                </c:pt>
                <c:pt idx="6">
                  <c:v>186</c:v>
                </c:pt>
                <c:pt idx="7">
                  <c:v>181.5</c:v>
                </c:pt>
                <c:pt idx="8">
                  <c:v>190.75</c:v>
                </c:pt>
                <c:pt idx="9">
                  <c:v>116</c:v>
                </c:pt>
              </c:numCache>
            </c:numRef>
          </c:val>
          <c:extLst xmlns:c16r2="http://schemas.microsoft.com/office/drawing/2015/06/chart">
            <c:ext xmlns:c16="http://schemas.microsoft.com/office/drawing/2014/chart" uri="{C3380CC4-5D6E-409C-BE32-E72D297353CC}">
              <c16:uniqueId val="{00000000-4D3D-4780-8053-9A475153A62D}"/>
            </c:ext>
          </c:extLst>
        </c:ser>
        <c:dLbls>
          <c:showLegendKey val="0"/>
          <c:showVal val="0"/>
          <c:showCatName val="0"/>
          <c:showSerName val="0"/>
          <c:showPercent val="0"/>
          <c:showBubbleSize val="0"/>
        </c:dLbls>
        <c:gapWidth val="219"/>
        <c:overlap val="-27"/>
        <c:axId val="88121344"/>
        <c:axId val="88122880"/>
      </c:barChart>
      <c:catAx>
        <c:axId val="88121344"/>
        <c:scaling>
          <c:orientation val="minMax"/>
        </c:scaling>
        <c:delete val="0"/>
        <c:axPos val="b"/>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88122880"/>
        <c:crosses val="autoZero"/>
        <c:auto val="1"/>
        <c:lblAlgn val="ctr"/>
        <c:lblOffset val="100"/>
        <c:noMultiLvlLbl val="0"/>
      </c:catAx>
      <c:valAx>
        <c:axId val="8812288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600" b="0" dirty="0" smtClean="0">
                    <a:solidFill>
                      <a:schemeClr val="tx1"/>
                    </a:solidFill>
                  </a:rPr>
                  <a:t>Plant</a:t>
                </a:r>
                <a:r>
                  <a:rPr lang="en-US" sz="1600" b="0" baseline="0" dirty="0" smtClean="0">
                    <a:solidFill>
                      <a:schemeClr val="tx1"/>
                    </a:solidFill>
                  </a:rPr>
                  <a:t> height</a:t>
                </a:r>
                <a:endParaRPr lang="en-US" sz="1600" b="0" dirty="0">
                  <a:solidFill>
                    <a:schemeClr val="tx1"/>
                  </a:solidFill>
                </a:endParaRPr>
              </a:p>
            </c:rich>
          </c:tx>
          <c:layout/>
          <c:overlay val="0"/>
          <c:spPr>
            <a:noFill/>
            <a:ln>
              <a:noFill/>
            </a:ln>
            <a:effectLst/>
          </c:spPr>
        </c:title>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88121344"/>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rgbClr val="002060"/>
            </a:solidFill>
            <a:ln>
              <a:noFill/>
            </a:ln>
            <a:effectLst/>
          </c:spPr>
          <c:invertIfNegative val="0"/>
          <c:cat>
            <c:strRef>
              <c:f>Sheet8!$C$5:$C$14</c:f>
              <c:strCache>
                <c:ptCount val="10"/>
                <c:pt idx="0">
                  <c:v>T1</c:v>
                </c:pt>
                <c:pt idx="1">
                  <c:v>T2</c:v>
                </c:pt>
                <c:pt idx="2">
                  <c:v>T3</c:v>
                </c:pt>
                <c:pt idx="3">
                  <c:v>T4</c:v>
                </c:pt>
                <c:pt idx="4">
                  <c:v>T5</c:v>
                </c:pt>
                <c:pt idx="5">
                  <c:v>T6</c:v>
                </c:pt>
                <c:pt idx="6">
                  <c:v>T7</c:v>
                </c:pt>
                <c:pt idx="7">
                  <c:v>T8</c:v>
                </c:pt>
                <c:pt idx="8">
                  <c:v>T9</c:v>
                </c:pt>
                <c:pt idx="9">
                  <c:v>T10</c:v>
                </c:pt>
              </c:strCache>
            </c:strRef>
          </c:cat>
          <c:val>
            <c:numRef>
              <c:f>Sheet8!$D$5:$D$14</c:f>
              <c:numCache>
                <c:formatCode>General</c:formatCode>
                <c:ptCount val="10"/>
                <c:pt idx="0">
                  <c:v>2.9</c:v>
                </c:pt>
                <c:pt idx="1">
                  <c:v>2.77</c:v>
                </c:pt>
                <c:pt idx="2">
                  <c:v>2.46</c:v>
                </c:pt>
                <c:pt idx="3">
                  <c:v>2.77</c:v>
                </c:pt>
                <c:pt idx="4">
                  <c:v>2.13</c:v>
                </c:pt>
                <c:pt idx="5">
                  <c:v>3.21</c:v>
                </c:pt>
                <c:pt idx="6">
                  <c:v>3.27</c:v>
                </c:pt>
                <c:pt idx="7">
                  <c:v>2.68</c:v>
                </c:pt>
                <c:pt idx="8">
                  <c:v>3.04</c:v>
                </c:pt>
                <c:pt idx="9">
                  <c:v>1.44</c:v>
                </c:pt>
              </c:numCache>
            </c:numRef>
          </c:val>
          <c:extLst xmlns:c16r2="http://schemas.microsoft.com/office/drawing/2015/06/chart">
            <c:ext xmlns:c16="http://schemas.microsoft.com/office/drawing/2014/chart" uri="{C3380CC4-5D6E-409C-BE32-E72D297353CC}">
              <c16:uniqueId val="{00000000-2004-4005-96BA-C0C6739A16A8}"/>
            </c:ext>
          </c:extLst>
        </c:ser>
        <c:dLbls>
          <c:showLegendKey val="0"/>
          <c:showVal val="0"/>
          <c:showCatName val="0"/>
          <c:showSerName val="0"/>
          <c:showPercent val="0"/>
          <c:showBubbleSize val="0"/>
        </c:dLbls>
        <c:gapWidth val="219"/>
        <c:overlap val="-27"/>
        <c:axId val="21793408"/>
        <c:axId val="21799680"/>
      </c:barChart>
      <c:catAx>
        <c:axId val="21793408"/>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r>
                  <a:rPr lang="en-US" sz="1600">
                    <a:solidFill>
                      <a:schemeClr val="tx1"/>
                    </a:solidFill>
                  </a:rPr>
                  <a:t>Treatments</a:t>
                </a:r>
              </a:p>
            </c:rich>
          </c:tx>
          <c:layout/>
          <c:overlay val="0"/>
          <c:spPr>
            <a:noFill/>
            <a:ln>
              <a:noFill/>
            </a:ln>
            <a:effectLst/>
          </c:sp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21799680"/>
        <c:crosses val="autoZero"/>
        <c:auto val="1"/>
        <c:lblAlgn val="ctr"/>
        <c:lblOffset val="100"/>
        <c:noMultiLvlLbl val="0"/>
      </c:catAx>
      <c:valAx>
        <c:axId val="2179968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solidFill>
                    <a:latin typeface="+mn-lt"/>
                    <a:ea typeface="+mn-ea"/>
                    <a:cs typeface="+mn-cs"/>
                  </a:defRPr>
                </a:pPr>
                <a:r>
                  <a:rPr lang="en-US" sz="1600" b="0">
                    <a:solidFill>
                      <a:schemeClr val="tx1"/>
                    </a:solidFill>
                  </a:rPr>
                  <a:t>CEC (cmol/kg)</a:t>
                </a:r>
              </a:p>
            </c:rich>
          </c:tx>
          <c:layout/>
          <c:overlay val="0"/>
          <c:spPr>
            <a:noFill/>
            <a:ln>
              <a:noFill/>
            </a:ln>
            <a:effectLst/>
          </c:sp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21793408"/>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a:pPr>
      <a:endParaRPr lang="en-US"/>
    </a:p>
  </c:txPr>
  <c:externalData r:id="rId2">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val>
            <c:numRef>
              <c:f>Sheet1!$H$3:$H$12</c:f>
              <c:numCache>
                <c:formatCode>General</c:formatCode>
                <c:ptCount val="10"/>
                <c:pt idx="0">
                  <c:v>38.97</c:v>
                </c:pt>
                <c:pt idx="1">
                  <c:v>58.417499999999997</c:v>
                </c:pt>
                <c:pt idx="2">
                  <c:v>51.627499999999998</c:v>
                </c:pt>
                <c:pt idx="3">
                  <c:v>49.765000000000001</c:v>
                </c:pt>
                <c:pt idx="4">
                  <c:v>54.445</c:v>
                </c:pt>
                <c:pt idx="5">
                  <c:v>60.23</c:v>
                </c:pt>
                <c:pt idx="6">
                  <c:v>53.765000000000001</c:v>
                </c:pt>
                <c:pt idx="7">
                  <c:v>58.18</c:v>
                </c:pt>
                <c:pt idx="8">
                  <c:v>57.92</c:v>
                </c:pt>
                <c:pt idx="9">
                  <c:v>12.245000000000001</c:v>
                </c:pt>
              </c:numCache>
            </c:numRef>
          </c:val>
          <c:extLst xmlns:c16r2="http://schemas.microsoft.com/office/drawing/2015/06/chart">
            <c:ext xmlns:c16="http://schemas.microsoft.com/office/drawing/2014/chart" uri="{C3380CC4-5D6E-409C-BE32-E72D297353CC}">
              <c16:uniqueId val="{00000000-5774-4CA5-B1AB-78733B9A75E2}"/>
            </c:ext>
          </c:extLst>
        </c:ser>
        <c:dLbls>
          <c:showLegendKey val="0"/>
          <c:showVal val="0"/>
          <c:showCatName val="0"/>
          <c:showSerName val="0"/>
          <c:showPercent val="0"/>
          <c:showBubbleSize val="0"/>
        </c:dLbls>
        <c:gapWidth val="219"/>
        <c:overlap val="-27"/>
        <c:axId val="88262144"/>
        <c:axId val="88264064"/>
      </c:barChart>
      <c:catAx>
        <c:axId val="88262144"/>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r>
                  <a:rPr lang="en-US" sz="1600">
                    <a:solidFill>
                      <a:schemeClr val="tx1"/>
                    </a:solidFill>
                  </a:rPr>
                  <a:t>Treatments</a:t>
                </a:r>
              </a:p>
            </c:rich>
          </c:tx>
          <c:layout/>
          <c:overlay val="0"/>
          <c:spPr>
            <a:noFill/>
            <a:ln>
              <a:noFill/>
            </a:ln>
            <a:effectLst/>
          </c:spPr>
        </c:title>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88264064"/>
        <c:crosses val="autoZero"/>
        <c:auto val="1"/>
        <c:lblAlgn val="ctr"/>
        <c:lblOffset val="100"/>
        <c:noMultiLvlLbl val="0"/>
      </c:catAx>
      <c:valAx>
        <c:axId val="882640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solidFill>
                    <a:latin typeface="+mn-lt"/>
                    <a:ea typeface="+mn-ea"/>
                    <a:cs typeface="+mn-cs"/>
                  </a:defRPr>
                </a:pPr>
                <a:r>
                  <a:rPr lang="en-US" sz="1600" b="0">
                    <a:solidFill>
                      <a:schemeClr val="tx1"/>
                    </a:solidFill>
                  </a:rPr>
                  <a:t>Shoot dry weight (g)</a:t>
                </a:r>
              </a:p>
            </c:rich>
          </c:tx>
          <c:layout/>
          <c:overlay val="0"/>
          <c:spPr>
            <a:noFill/>
            <a:ln>
              <a:noFill/>
            </a:ln>
            <a:effectLst/>
          </c:spPr>
        </c:title>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88262144"/>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a:pPr>
      <a:endParaRPr lang="en-US"/>
    </a:p>
  </c:txPr>
  <c:externalData r:id="rId1">
    <c:autoUpdate val="0"/>
  </c:externalData>
  <c:userShapes r:id="rId2"/>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rgbClr val="002060"/>
            </a:solidFill>
            <a:ln>
              <a:noFill/>
            </a:ln>
            <a:effectLst/>
          </c:spPr>
          <c:invertIfNegative val="0"/>
          <c:val>
            <c:numRef>
              <c:f>Sheet1!$K$4:$K$13</c:f>
              <c:numCache>
                <c:formatCode>General</c:formatCode>
                <c:ptCount val="10"/>
                <c:pt idx="0">
                  <c:v>21.427499999999998</c:v>
                </c:pt>
                <c:pt idx="1">
                  <c:v>30.73</c:v>
                </c:pt>
                <c:pt idx="2">
                  <c:v>29.907499999999999</c:v>
                </c:pt>
                <c:pt idx="3">
                  <c:v>30.445</c:v>
                </c:pt>
                <c:pt idx="4">
                  <c:v>32.83</c:v>
                </c:pt>
                <c:pt idx="5">
                  <c:v>36.86</c:v>
                </c:pt>
                <c:pt idx="6">
                  <c:v>29.517499999999998</c:v>
                </c:pt>
                <c:pt idx="7">
                  <c:v>33.602499999999999</c:v>
                </c:pt>
                <c:pt idx="8">
                  <c:v>42.4925</c:v>
                </c:pt>
                <c:pt idx="9">
                  <c:v>7.0949999999999998</c:v>
                </c:pt>
              </c:numCache>
            </c:numRef>
          </c:val>
          <c:extLst xmlns:c16r2="http://schemas.microsoft.com/office/drawing/2015/06/chart">
            <c:ext xmlns:c16="http://schemas.microsoft.com/office/drawing/2014/chart" uri="{C3380CC4-5D6E-409C-BE32-E72D297353CC}">
              <c16:uniqueId val="{00000000-35A7-4A7E-9F49-71DC29D7AF24}"/>
            </c:ext>
          </c:extLst>
        </c:ser>
        <c:dLbls>
          <c:showLegendKey val="0"/>
          <c:showVal val="0"/>
          <c:showCatName val="0"/>
          <c:showSerName val="0"/>
          <c:showPercent val="0"/>
          <c:showBubbleSize val="0"/>
        </c:dLbls>
        <c:gapWidth val="219"/>
        <c:overlap val="-27"/>
        <c:axId val="96992256"/>
        <c:axId val="96625792"/>
      </c:barChart>
      <c:catAx>
        <c:axId val="9699225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600" dirty="0" smtClean="0">
                    <a:solidFill>
                      <a:schemeClr val="tx1"/>
                    </a:solidFill>
                  </a:rPr>
                  <a:t>Treatments</a:t>
                </a:r>
                <a:r>
                  <a:rPr lang="en-US" dirty="0" smtClean="0"/>
                  <a:t> </a:t>
                </a:r>
                <a:endParaRPr lang="en-US" dirty="0"/>
              </a:p>
            </c:rich>
          </c:tx>
          <c:layout/>
          <c:overlay val="0"/>
          <c:spPr>
            <a:noFill/>
            <a:ln>
              <a:noFill/>
            </a:ln>
            <a:effectLst/>
          </c:spPr>
        </c:title>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96625792"/>
        <c:crosses val="autoZero"/>
        <c:auto val="1"/>
        <c:lblAlgn val="ctr"/>
        <c:lblOffset val="100"/>
        <c:noMultiLvlLbl val="0"/>
      </c:catAx>
      <c:valAx>
        <c:axId val="966257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600" dirty="0" smtClean="0">
                    <a:solidFill>
                      <a:schemeClr val="tx1"/>
                    </a:solidFill>
                  </a:rPr>
                  <a:t>Root dry weight</a:t>
                </a:r>
                <a:endParaRPr lang="en-US" sz="1600" dirty="0">
                  <a:solidFill>
                    <a:schemeClr val="tx1"/>
                  </a:solidFill>
                </a:endParaRPr>
              </a:p>
            </c:rich>
          </c:tx>
          <c:layout/>
          <c:overlay val="0"/>
          <c:spPr>
            <a:noFill/>
            <a:ln>
              <a:noFill/>
            </a:ln>
            <a:effectLst/>
          </c:sp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96992256"/>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a:pPr>
      <a:endParaRPr lang="en-US"/>
    </a:p>
  </c:txPr>
  <c:externalData r:id="rId2">
    <c:autoUpdate val="0"/>
  </c:externalData>
  <c:userShapes r:id="rId3"/>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rgbClr val="00B050"/>
            </a:solidFill>
            <a:ln>
              <a:noFill/>
            </a:ln>
            <a:effectLst/>
          </c:spPr>
          <c:invertIfNegative val="0"/>
          <c:val>
            <c:numRef>
              <c:f>Sheet4!$I$21:$I$30</c:f>
              <c:numCache>
                <c:formatCode>General</c:formatCode>
                <c:ptCount val="10"/>
                <c:pt idx="0">
                  <c:v>60.397500000000008</c:v>
                </c:pt>
                <c:pt idx="1">
                  <c:v>89.147500000000008</c:v>
                </c:pt>
                <c:pt idx="2">
                  <c:v>81.534999999999997</c:v>
                </c:pt>
                <c:pt idx="3">
                  <c:v>80.210000000000008</c:v>
                </c:pt>
                <c:pt idx="4">
                  <c:v>87.282499999999999</c:v>
                </c:pt>
                <c:pt idx="5">
                  <c:v>97.09</c:v>
                </c:pt>
                <c:pt idx="6">
                  <c:v>83.282499999999999</c:v>
                </c:pt>
                <c:pt idx="7">
                  <c:v>91.782499999999999</c:v>
                </c:pt>
                <c:pt idx="8">
                  <c:v>95.412500000000023</c:v>
                </c:pt>
                <c:pt idx="9">
                  <c:v>19.337499999999999</c:v>
                </c:pt>
              </c:numCache>
            </c:numRef>
          </c:val>
          <c:extLst xmlns:c16r2="http://schemas.microsoft.com/office/drawing/2015/06/chart">
            <c:ext xmlns:c16="http://schemas.microsoft.com/office/drawing/2014/chart" uri="{C3380CC4-5D6E-409C-BE32-E72D297353CC}">
              <c16:uniqueId val="{00000000-FEFC-403B-9822-F75B69A94322}"/>
            </c:ext>
          </c:extLst>
        </c:ser>
        <c:dLbls>
          <c:showLegendKey val="0"/>
          <c:showVal val="0"/>
          <c:showCatName val="0"/>
          <c:showSerName val="0"/>
          <c:showPercent val="0"/>
          <c:showBubbleSize val="0"/>
        </c:dLbls>
        <c:gapWidth val="219"/>
        <c:overlap val="-27"/>
        <c:axId val="96732288"/>
        <c:axId val="96734208"/>
      </c:barChart>
      <c:catAx>
        <c:axId val="96732288"/>
        <c:scaling>
          <c:orientation val="minMax"/>
        </c:scaling>
        <c:delete val="0"/>
        <c:axPos val="b"/>
        <c:title>
          <c:tx>
            <c:rich>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r>
                  <a:rPr lang="en-US" sz="1600">
                    <a:solidFill>
                      <a:sysClr val="windowText" lastClr="000000"/>
                    </a:solidFill>
                  </a:rPr>
                  <a:t>Treatments</a:t>
                </a:r>
              </a:p>
            </c:rich>
          </c:tx>
          <c:layout/>
          <c:overlay val="0"/>
          <c:spPr>
            <a:noFill/>
            <a:ln>
              <a:noFill/>
            </a:ln>
            <a:effectLst/>
          </c:spPr>
        </c:title>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crossAx val="96734208"/>
        <c:crosses val="autoZero"/>
        <c:auto val="1"/>
        <c:lblAlgn val="ctr"/>
        <c:lblOffset val="100"/>
        <c:noMultiLvlLbl val="0"/>
      </c:catAx>
      <c:valAx>
        <c:axId val="967342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r>
                  <a:rPr lang="en-US" sz="1600">
                    <a:solidFill>
                      <a:sysClr val="windowText" lastClr="000000"/>
                    </a:solidFill>
                  </a:rPr>
                  <a:t>Total dry weight (g)</a:t>
                </a:r>
              </a:p>
            </c:rich>
          </c:tx>
          <c:layout/>
          <c:overlay val="0"/>
          <c:spPr>
            <a:noFill/>
            <a:ln>
              <a:noFill/>
            </a:ln>
            <a:effectLst/>
          </c:sp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crossAx val="96732288"/>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a:pPr>
      <a:endParaRPr lang="en-US"/>
    </a:p>
  </c:txPr>
  <c:externalData r:id="rId2">
    <c:autoUpdate val="0"/>
  </c:externalData>
  <c:userShapes r:id="rId3"/>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rgbClr val="191B5B"/>
            </a:solidFill>
            <a:ln>
              <a:noFill/>
            </a:ln>
            <a:effectLst/>
          </c:spPr>
          <c:invertIfNegative val="0"/>
          <c:cat>
            <c:strRef>
              <c:f>Sheet7!$C$3:$C$12</c:f>
              <c:strCache>
                <c:ptCount val="10"/>
                <c:pt idx="0">
                  <c:v>T1</c:v>
                </c:pt>
                <c:pt idx="1">
                  <c:v>T2</c:v>
                </c:pt>
                <c:pt idx="2">
                  <c:v>T3</c:v>
                </c:pt>
                <c:pt idx="3">
                  <c:v>T4</c:v>
                </c:pt>
                <c:pt idx="4">
                  <c:v>T5</c:v>
                </c:pt>
                <c:pt idx="5">
                  <c:v>T6</c:v>
                </c:pt>
                <c:pt idx="6">
                  <c:v>T7</c:v>
                </c:pt>
                <c:pt idx="7">
                  <c:v>T8</c:v>
                </c:pt>
                <c:pt idx="8">
                  <c:v>T9</c:v>
                </c:pt>
                <c:pt idx="9">
                  <c:v>T10</c:v>
                </c:pt>
              </c:strCache>
            </c:strRef>
          </c:cat>
          <c:val>
            <c:numRef>
              <c:f>Sheet7!$D$3:$D$12</c:f>
              <c:numCache>
                <c:formatCode>General</c:formatCode>
                <c:ptCount val="10"/>
                <c:pt idx="0">
                  <c:v>2.5499999999999998</c:v>
                </c:pt>
                <c:pt idx="1">
                  <c:v>2.66</c:v>
                </c:pt>
                <c:pt idx="2">
                  <c:v>2.4300000000000002</c:v>
                </c:pt>
                <c:pt idx="3">
                  <c:v>2.5</c:v>
                </c:pt>
                <c:pt idx="4">
                  <c:v>2.5299999999999998</c:v>
                </c:pt>
                <c:pt idx="5">
                  <c:v>2.4</c:v>
                </c:pt>
                <c:pt idx="6">
                  <c:v>2.41</c:v>
                </c:pt>
                <c:pt idx="7">
                  <c:v>2.41</c:v>
                </c:pt>
                <c:pt idx="8">
                  <c:v>2.34</c:v>
                </c:pt>
                <c:pt idx="9">
                  <c:v>2.33</c:v>
                </c:pt>
              </c:numCache>
            </c:numRef>
          </c:val>
          <c:extLst xmlns:c16r2="http://schemas.microsoft.com/office/drawing/2015/06/chart">
            <c:ext xmlns:c16="http://schemas.microsoft.com/office/drawing/2014/chart" uri="{C3380CC4-5D6E-409C-BE32-E72D297353CC}">
              <c16:uniqueId val="{00000000-8EEE-4740-B6E1-3C6589AE588B}"/>
            </c:ext>
          </c:extLst>
        </c:ser>
        <c:dLbls>
          <c:showLegendKey val="0"/>
          <c:showVal val="0"/>
          <c:showCatName val="0"/>
          <c:showSerName val="0"/>
          <c:showPercent val="0"/>
          <c:showBubbleSize val="0"/>
        </c:dLbls>
        <c:gapWidth val="219"/>
        <c:overlap val="-27"/>
        <c:axId val="21844736"/>
        <c:axId val="21846656"/>
      </c:barChart>
      <c:catAx>
        <c:axId val="21844736"/>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r>
                  <a:rPr lang="en-US" sz="1600">
                    <a:solidFill>
                      <a:schemeClr val="tx1"/>
                    </a:solidFill>
                  </a:rPr>
                  <a:t>Treatments</a:t>
                </a:r>
              </a:p>
            </c:rich>
          </c:tx>
          <c:layout/>
          <c:overlay val="0"/>
          <c:spPr>
            <a:noFill/>
            <a:ln>
              <a:noFill/>
            </a:ln>
            <a:effectLst/>
          </c:sp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21846656"/>
        <c:crosses val="autoZero"/>
        <c:auto val="1"/>
        <c:lblAlgn val="ctr"/>
        <c:lblOffset val="100"/>
        <c:noMultiLvlLbl val="0"/>
      </c:catAx>
      <c:valAx>
        <c:axId val="218466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solidFill>
                    <a:latin typeface="+mn-lt"/>
                    <a:ea typeface="+mn-ea"/>
                    <a:cs typeface="+mn-cs"/>
                  </a:defRPr>
                </a:pPr>
                <a:r>
                  <a:rPr lang="en-US" sz="1600">
                    <a:solidFill>
                      <a:schemeClr val="tx1"/>
                    </a:solidFill>
                  </a:rPr>
                  <a:t>Organic Carbon %</a:t>
                </a:r>
              </a:p>
            </c:rich>
          </c:tx>
          <c:layout/>
          <c:overlay val="0"/>
          <c:spPr>
            <a:noFill/>
            <a:ln>
              <a:noFill/>
            </a:ln>
            <a:effectLst/>
          </c:sp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21844736"/>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rgbClr val="002060"/>
            </a:solidFill>
            <a:ln>
              <a:noFill/>
            </a:ln>
            <a:effectLst/>
          </c:spPr>
          <c:invertIfNegative val="0"/>
          <c:cat>
            <c:strRef>
              <c:f>[1]Sheet9!$C$2:$C$11</c:f>
              <c:strCache>
                <c:ptCount val="10"/>
                <c:pt idx="0">
                  <c:v>T1</c:v>
                </c:pt>
                <c:pt idx="1">
                  <c:v>T2</c:v>
                </c:pt>
                <c:pt idx="2">
                  <c:v>T3</c:v>
                </c:pt>
                <c:pt idx="3">
                  <c:v>T4</c:v>
                </c:pt>
                <c:pt idx="4">
                  <c:v>T5</c:v>
                </c:pt>
                <c:pt idx="5">
                  <c:v>T6</c:v>
                </c:pt>
                <c:pt idx="6">
                  <c:v>T7</c:v>
                </c:pt>
                <c:pt idx="7">
                  <c:v>T8</c:v>
                </c:pt>
                <c:pt idx="8">
                  <c:v>T9</c:v>
                </c:pt>
                <c:pt idx="9">
                  <c:v>T10</c:v>
                </c:pt>
              </c:strCache>
            </c:strRef>
          </c:cat>
          <c:val>
            <c:numRef>
              <c:f>[1]Sheet9!$D$2:$D$11</c:f>
              <c:numCache>
                <c:formatCode>General</c:formatCode>
                <c:ptCount val="10"/>
                <c:pt idx="0">
                  <c:v>614.80999999999995</c:v>
                </c:pt>
                <c:pt idx="1">
                  <c:v>550</c:v>
                </c:pt>
                <c:pt idx="2">
                  <c:v>574.48</c:v>
                </c:pt>
                <c:pt idx="3">
                  <c:v>572.86</c:v>
                </c:pt>
                <c:pt idx="4">
                  <c:v>562</c:v>
                </c:pt>
                <c:pt idx="5">
                  <c:v>542.04999999999995</c:v>
                </c:pt>
                <c:pt idx="6">
                  <c:v>548.04999999999995</c:v>
                </c:pt>
                <c:pt idx="7">
                  <c:v>548.19000000000005</c:v>
                </c:pt>
                <c:pt idx="8">
                  <c:v>540.98</c:v>
                </c:pt>
                <c:pt idx="9">
                  <c:v>546.83000000000004</c:v>
                </c:pt>
              </c:numCache>
            </c:numRef>
          </c:val>
          <c:extLst xmlns:c16r2="http://schemas.microsoft.com/office/drawing/2015/06/chart">
            <c:ext xmlns:c16="http://schemas.microsoft.com/office/drawing/2014/chart" uri="{C3380CC4-5D6E-409C-BE32-E72D297353CC}">
              <c16:uniqueId val="{00000000-7E81-461C-87E3-B141E5F8CCAF}"/>
            </c:ext>
          </c:extLst>
        </c:ser>
        <c:dLbls>
          <c:showLegendKey val="0"/>
          <c:showVal val="0"/>
          <c:showCatName val="0"/>
          <c:showSerName val="0"/>
          <c:showPercent val="0"/>
          <c:showBubbleSize val="0"/>
        </c:dLbls>
        <c:gapWidth val="219"/>
        <c:overlap val="-27"/>
        <c:axId val="86429696"/>
        <c:axId val="86431616"/>
      </c:barChart>
      <c:catAx>
        <c:axId val="86429696"/>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r>
                  <a:rPr lang="en-US" sz="1600">
                    <a:solidFill>
                      <a:schemeClr val="tx1"/>
                    </a:solidFill>
                  </a:rPr>
                  <a:t>Treatments</a:t>
                </a:r>
              </a:p>
            </c:rich>
          </c:tx>
          <c:layout/>
          <c:overlay val="0"/>
          <c:spPr>
            <a:noFill/>
            <a:ln>
              <a:noFill/>
            </a:ln>
            <a:effectLst/>
          </c:sp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86431616"/>
        <c:crosses val="autoZero"/>
        <c:auto val="1"/>
        <c:lblAlgn val="ctr"/>
        <c:lblOffset val="100"/>
        <c:noMultiLvlLbl val="0"/>
      </c:catAx>
      <c:valAx>
        <c:axId val="86431616"/>
        <c:scaling>
          <c:orientation val="minMax"/>
          <c:max val="700"/>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600" b="0" i="0" u="none" strike="noStrike" kern="1200" baseline="0">
                    <a:solidFill>
                      <a:schemeClr val="tx1"/>
                    </a:solidFill>
                    <a:latin typeface="+mn-lt"/>
                    <a:ea typeface="+mn-ea"/>
                    <a:cs typeface="+mn-cs"/>
                  </a:defRPr>
                </a:pPr>
                <a:r>
                  <a:rPr lang="en-US" sz="1600">
                    <a:solidFill>
                      <a:schemeClr val="tx1"/>
                    </a:solidFill>
                  </a:rPr>
                  <a:t>Total N (mg/kg)</a:t>
                </a:r>
              </a:p>
            </c:rich>
          </c:tx>
          <c:layout/>
          <c:overlay val="0"/>
          <c:spPr>
            <a:noFill/>
            <a:ln>
              <a:noFill/>
            </a:ln>
            <a:effectLst/>
          </c:sp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86429696"/>
        <c:crosses val="autoZero"/>
        <c:crossBetween val="between"/>
        <c:majorUnit val="100"/>
        <c:minorUnit val="100"/>
      </c:valAx>
      <c:spPr>
        <a:noFill/>
        <a:ln>
          <a:noFill/>
        </a:ln>
        <a:effectLst/>
      </c:spPr>
    </c:plotArea>
    <c:plotVisOnly val="1"/>
    <c:dispBlanksAs val="gap"/>
    <c:showDLblsOverMax val="0"/>
  </c:chart>
  <c:spPr>
    <a:noFill/>
    <a:ln>
      <a:solidFill>
        <a:schemeClr val="tx1"/>
      </a:solidFill>
    </a:ln>
    <a:effectLst/>
  </c:spPr>
  <c:txPr>
    <a:bodyPr/>
    <a:lstStyle/>
    <a:p>
      <a:pPr>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rgbClr val="002060"/>
            </a:solidFill>
            <a:ln>
              <a:noFill/>
            </a:ln>
            <a:effectLst/>
          </c:spPr>
          <c:invertIfNegative val="0"/>
          <c:cat>
            <c:strRef>
              <c:f>[1]Sheet10!$C$3:$C$12</c:f>
              <c:strCache>
                <c:ptCount val="10"/>
                <c:pt idx="0">
                  <c:v>T1</c:v>
                </c:pt>
                <c:pt idx="1">
                  <c:v>T2</c:v>
                </c:pt>
                <c:pt idx="2">
                  <c:v>T3</c:v>
                </c:pt>
                <c:pt idx="3">
                  <c:v>T4</c:v>
                </c:pt>
                <c:pt idx="4">
                  <c:v>T5</c:v>
                </c:pt>
                <c:pt idx="5">
                  <c:v>T6</c:v>
                </c:pt>
                <c:pt idx="6">
                  <c:v>T7</c:v>
                </c:pt>
                <c:pt idx="7">
                  <c:v>T8</c:v>
                </c:pt>
                <c:pt idx="8">
                  <c:v>T9</c:v>
                </c:pt>
                <c:pt idx="9">
                  <c:v>T10</c:v>
                </c:pt>
              </c:strCache>
            </c:strRef>
          </c:cat>
          <c:val>
            <c:numRef>
              <c:f>[1]Sheet10!$D$3:$D$12</c:f>
              <c:numCache>
                <c:formatCode>General</c:formatCode>
                <c:ptCount val="10"/>
                <c:pt idx="0">
                  <c:v>4.3</c:v>
                </c:pt>
                <c:pt idx="1">
                  <c:v>3.71</c:v>
                </c:pt>
                <c:pt idx="2">
                  <c:v>3.83</c:v>
                </c:pt>
                <c:pt idx="3">
                  <c:v>4.18</c:v>
                </c:pt>
                <c:pt idx="4">
                  <c:v>4.26</c:v>
                </c:pt>
                <c:pt idx="5">
                  <c:v>4.16</c:v>
                </c:pt>
                <c:pt idx="6">
                  <c:v>4.91</c:v>
                </c:pt>
                <c:pt idx="7">
                  <c:v>4.8600000000000003</c:v>
                </c:pt>
                <c:pt idx="8">
                  <c:v>3.88</c:v>
                </c:pt>
                <c:pt idx="9">
                  <c:v>5.25</c:v>
                </c:pt>
              </c:numCache>
            </c:numRef>
          </c:val>
          <c:extLst xmlns:c16r2="http://schemas.microsoft.com/office/drawing/2015/06/chart">
            <c:ext xmlns:c16="http://schemas.microsoft.com/office/drawing/2014/chart" uri="{C3380CC4-5D6E-409C-BE32-E72D297353CC}">
              <c16:uniqueId val="{00000000-9507-40BA-90DD-39147104D78B}"/>
            </c:ext>
          </c:extLst>
        </c:ser>
        <c:dLbls>
          <c:showLegendKey val="0"/>
          <c:showVal val="0"/>
          <c:showCatName val="0"/>
          <c:showSerName val="0"/>
          <c:showPercent val="0"/>
          <c:showBubbleSize val="0"/>
        </c:dLbls>
        <c:gapWidth val="219"/>
        <c:overlap val="-27"/>
        <c:axId val="86464384"/>
        <c:axId val="86470656"/>
      </c:barChart>
      <c:catAx>
        <c:axId val="86464384"/>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r>
                  <a:rPr lang="en-US" sz="1600">
                    <a:solidFill>
                      <a:schemeClr val="tx1"/>
                    </a:solidFill>
                  </a:rPr>
                  <a:t>Treatments</a:t>
                </a:r>
              </a:p>
            </c:rich>
          </c:tx>
          <c:layout/>
          <c:overlay val="0"/>
          <c:spPr>
            <a:noFill/>
            <a:ln>
              <a:noFill/>
            </a:ln>
            <a:effectLst/>
          </c:sp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86470656"/>
        <c:crosses val="autoZero"/>
        <c:auto val="1"/>
        <c:lblAlgn val="ctr"/>
        <c:lblOffset val="100"/>
        <c:noMultiLvlLbl val="0"/>
      </c:catAx>
      <c:valAx>
        <c:axId val="86470656"/>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600" b="0" i="0" u="none" strike="noStrike" kern="1200" baseline="0">
                    <a:solidFill>
                      <a:schemeClr val="tx1"/>
                    </a:solidFill>
                    <a:latin typeface="+mn-lt"/>
                    <a:ea typeface="+mn-ea"/>
                    <a:cs typeface="+mn-cs"/>
                  </a:defRPr>
                </a:pPr>
                <a:r>
                  <a:rPr lang="en-US" sz="1600">
                    <a:solidFill>
                      <a:schemeClr val="tx1"/>
                    </a:solidFill>
                  </a:rPr>
                  <a:t>Available P (mg/kg)</a:t>
                </a:r>
              </a:p>
            </c:rich>
          </c:tx>
          <c:layout/>
          <c:overlay val="0"/>
          <c:spPr>
            <a:noFill/>
            <a:ln>
              <a:noFill/>
            </a:ln>
            <a:effectLst/>
          </c:sp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86464384"/>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a:pPr>
      <a:endParaRPr lang="en-US"/>
    </a:p>
  </c:txPr>
  <c:externalData r:id="rId2">
    <c:autoUpdate val="0"/>
  </c:externalData>
  <c:userShapes r:id="rId3"/>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rgbClr val="002060"/>
            </a:solidFill>
            <a:ln>
              <a:noFill/>
            </a:ln>
            <a:effectLst/>
          </c:spPr>
          <c:invertIfNegative val="0"/>
          <c:cat>
            <c:strRef>
              <c:f>[1]Sheet11!$C$4:$C$13</c:f>
              <c:strCache>
                <c:ptCount val="10"/>
                <c:pt idx="0">
                  <c:v>T1</c:v>
                </c:pt>
                <c:pt idx="1">
                  <c:v>T2</c:v>
                </c:pt>
                <c:pt idx="2">
                  <c:v>T3</c:v>
                </c:pt>
                <c:pt idx="3">
                  <c:v>T4</c:v>
                </c:pt>
                <c:pt idx="4">
                  <c:v>T5</c:v>
                </c:pt>
                <c:pt idx="5">
                  <c:v>T6</c:v>
                </c:pt>
                <c:pt idx="6">
                  <c:v>T7</c:v>
                </c:pt>
                <c:pt idx="7">
                  <c:v>T8</c:v>
                </c:pt>
                <c:pt idx="8">
                  <c:v>T9</c:v>
                </c:pt>
                <c:pt idx="9">
                  <c:v>T10</c:v>
                </c:pt>
              </c:strCache>
            </c:strRef>
          </c:cat>
          <c:val>
            <c:numRef>
              <c:f>[1]Sheet11!$D$4:$D$13</c:f>
              <c:numCache>
                <c:formatCode>General</c:formatCode>
                <c:ptCount val="10"/>
                <c:pt idx="0">
                  <c:v>332.93</c:v>
                </c:pt>
                <c:pt idx="1">
                  <c:v>265.8</c:v>
                </c:pt>
                <c:pt idx="2">
                  <c:v>295.76</c:v>
                </c:pt>
                <c:pt idx="3">
                  <c:v>287.58999999999997</c:v>
                </c:pt>
                <c:pt idx="4">
                  <c:v>288.95</c:v>
                </c:pt>
                <c:pt idx="5">
                  <c:v>243.72</c:v>
                </c:pt>
                <c:pt idx="6">
                  <c:v>266.45999999999998</c:v>
                </c:pt>
                <c:pt idx="7">
                  <c:v>261.66000000000003</c:v>
                </c:pt>
                <c:pt idx="8">
                  <c:v>244.7</c:v>
                </c:pt>
                <c:pt idx="9">
                  <c:v>232.4</c:v>
                </c:pt>
              </c:numCache>
            </c:numRef>
          </c:val>
          <c:extLst xmlns:c16r2="http://schemas.microsoft.com/office/drawing/2015/06/chart">
            <c:ext xmlns:c16="http://schemas.microsoft.com/office/drawing/2014/chart" uri="{C3380CC4-5D6E-409C-BE32-E72D297353CC}">
              <c16:uniqueId val="{00000000-879E-4937-BBBC-5508D0BF4693}"/>
            </c:ext>
          </c:extLst>
        </c:ser>
        <c:dLbls>
          <c:showLegendKey val="0"/>
          <c:showVal val="0"/>
          <c:showCatName val="0"/>
          <c:showSerName val="0"/>
          <c:showPercent val="0"/>
          <c:showBubbleSize val="0"/>
        </c:dLbls>
        <c:gapWidth val="219"/>
        <c:overlap val="-27"/>
        <c:axId val="96256384"/>
        <c:axId val="96258304"/>
      </c:barChart>
      <c:catAx>
        <c:axId val="96256384"/>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r>
                  <a:rPr lang="en-US" sz="1600">
                    <a:solidFill>
                      <a:schemeClr val="tx1"/>
                    </a:solidFill>
                  </a:rPr>
                  <a:t>Treatments</a:t>
                </a:r>
              </a:p>
            </c:rich>
          </c:tx>
          <c:layout/>
          <c:overlay val="0"/>
          <c:spPr>
            <a:noFill/>
            <a:ln>
              <a:noFill/>
            </a:ln>
            <a:effectLst/>
          </c:sp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96258304"/>
        <c:crosses val="autoZero"/>
        <c:auto val="1"/>
        <c:lblAlgn val="ctr"/>
        <c:lblOffset val="100"/>
        <c:noMultiLvlLbl val="0"/>
      </c:catAx>
      <c:valAx>
        <c:axId val="96258304"/>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600" b="0" i="0" u="none" strike="noStrike" kern="1200" baseline="0">
                    <a:solidFill>
                      <a:schemeClr val="tx1"/>
                    </a:solidFill>
                    <a:latin typeface="+mn-lt"/>
                    <a:ea typeface="+mn-ea"/>
                    <a:cs typeface="+mn-cs"/>
                  </a:defRPr>
                </a:pPr>
                <a:r>
                  <a:rPr lang="en-US" sz="1600">
                    <a:solidFill>
                      <a:schemeClr val="tx1"/>
                    </a:solidFill>
                  </a:rPr>
                  <a:t>Exchangeable K (mg/kg)</a:t>
                </a:r>
              </a:p>
            </c:rich>
          </c:tx>
          <c:layout/>
          <c:overlay val="0"/>
          <c:spPr>
            <a:noFill/>
            <a:ln>
              <a:noFill/>
            </a:ln>
            <a:effectLst/>
          </c:sp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96256384"/>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a:pPr>
      <a:endParaRPr lang="en-US"/>
    </a:p>
  </c:txPr>
  <c:externalData r:id="rId2">
    <c:autoUpdate val="0"/>
  </c:externalData>
  <c:userShapes r:id="rId3"/>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rgbClr val="0070C0"/>
            </a:solidFill>
            <a:ln>
              <a:noFill/>
            </a:ln>
            <a:effectLst/>
          </c:spPr>
          <c:invertIfNegative val="0"/>
          <c:cat>
            <c:strRef>
              <c:f>[1]Sheet14!$C$3:$C$12</c:f>
              <c:strCache>
                <c:ptCount val="10"/>
                <c:pt idx="0">
                  <c:v>T1</c:v>
                </c:pt>
                <c:pt idx="1">
                  <c:v>T2</c:v>
                </c:pt>
                <c:pt idx="2">
                  <c:v>T3</c:v>
                </c:pt>
                <c:pt idx="3">
                  <c:v>T4</c:v>
                </c:pt>
                <c:pt idx="4">
                  <c:v>T5</c:v>
                </c:pt>
                <c:pt idx="5">
                  <c:v>T6</c:v>
                </c:pt>
                <c:pt idx="6">
                  <c:v>T7</c:v>
                </c:pt>
                <c:pt idx="7">
                  <c:v>T8</c:v>
                </c:pt>
                <c:pt idx="8">
                  <c:v>T9</c:v>
                </c:pt>
                <c:pt idx="9">
                  <c:v>T10</c:v>
                </c:pt>
              </c:strCache>
            </c:strRef>
          </c:cat>
          <c:val>
            <c:numRef>
              <c:f>[1]Sheet14!$D$3:$D$12</c:f>
              <c:numCache>
                <c:formatCode>General</c:formatCode>
                <c:ptCount val="10"/>
                <c:pt idx="0">
                  <c:v>0.39</c:v>
                </c:pt>
                <c:pt idx="1">
                  <c:v>0.35</c:v>
                </c:pt>
                <c:pt idx="2">
                  <c:v>0.43</c:v>
                </c:pt>
                <c:pt idx="3">
                  <c:v>0.48</c:v>
                </c:pt>
                <c:pt idx="4">
                  <c:v>0.34</c:v>
                </c:pt>
                <c:pt idx="5">
                  <c:v>0.2</c:v>
                </c:pt>
                <c:pt idx="6">
                  <c:v>0.2</c:v>
                </c:pt>
                <c:pt idx="7">
                  <c:v>0.2</c:v>
                </c:pt>
                <c:pt idx="8">
                  <c:v>0.21</c:v>
                </c:pt>
                <c:pt idx="9">
                  <c:v>0.19</c:v>
                </c:pt>
              </c:numCache>
            </c:numRef>
          </c:val>
          <c:extLst xmlns:c16r2="http://schemas.microsoft.com/office/drawing/2015/06/chart">
            <c:ext xmlns:c16="http://schemas.microsoft.com/office/drawing/2014/chart" uri="{C3380CC4-5D6E-409C-BE32-E72D297353CC}">
              <c16:uniqueId val="{00000000-543D-4892-891C-3C90C44D790B}"/>
            </c:ext>
          </c:extLst>
        </c:ser>
        <c:dLbls>
          <c:showLegendKey val="0"/>
          <c:showVal val="0"/>
          <c:showCatName val="0"/>
          <c:showSerName val="0"/>
          <c:showPercent val="0"/>
          <c:showBubbleSize val="0"/>
        </c:dLbls>
        <c:gapWidth val="219"/>
        <c:overlap val="-27"/>
        <c:axId val="96909568"/>
        <c:axId val="96924032"/>
      </c:barChart>
      <c:catAx>
        <c:axId val="96909568"/>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r>
                  <a:rPr lang="en-US" sz="1600">
                    <a:solidFill>
                      <a:schemeClr val="tx1"/>
                    </a:solidFill>
                  </a:rPr>
                  <a:t>Treatments</a:t>
                </a:r>
              </a:p>
            </c:rich>
          </c:tx>
          <c:layout/>
          <c:overlay val="0"/>
          <c:spPr>
            <a:noFill/>
            <a:ln>
              <a:noFill/>
            </a:ln>
            <a:effectLst/>
          </c:sp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96924032"/>
        <c:crosses val="autoZero"/>
        <c:auto val="1"/>
        <c:lblAlgn val="ctr"/>
        <c:lblOffset val="100"/>
        <c:noMultiLvlLbl val="0"/>
      </c:catAx>
      <c:valAx>
        <c:axId val="969240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solidFill>
                    <a:latin typeface="+mn-lt"/>
                    <a:ea typeface="+mn-ea"/>
                    <a:cs typeface="+mn-cs"/>
                  </a:defRPr>
                </a:pPr>
                <a:r>
                  <a:rPr lang="en-US" sz="1600">
                    <a:solidFill>
                      <a:schemeClr val="tx1"/>
                    </a:solidFill>
                  </a:rPr>
                  <a:t>Available Zn (mg/kg)</a:t>
                </a:r>
              </a:p>
            </c:rich>
          </c:tx>
          <c:layout/>
          <c:overlay val="0"/>
          <c:spPr>
            <a:noFill/>
            <a:ln>
              <a:noFill/>
            </a:ln>
            <a:effectLst/>
          </c:sp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96909568"/>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a:pPr>
      <a:endParaRPr lang="en-US"/>
    </a:p>
  </c:txPr>
  <c:externalData r:id="rId2">
    <c:autoUpdate val="0"/>
  </c:externalData>
  <c:userShapes r:id="rId3"/>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en-US" sz="1600" dirty="0">
                <a:solidFill>
                  <a:sysClr val="windowText" lastClr="000000"/>
                </a:solidFill>
              </a:rPr>
              <a:t>Treatment 1</a:t>
            </a:r>
          </a:p>
        </c:rich>
      </c:tx>
      <c:layout/>
      <c:overlay val="0"/>
      <c:spPr>
        <a:noFill/>
        <a:ln>
          <a:noFill/>
        </a:ln>
        <a:effectLst/>
      </c:spPr>
    </c:title>
    <c:autoTitleDeleted val="0"/>
    <c:plotArea>
      <c:layout/>
      <c:scatterChart>
        <c:scatterStyle val="lineMarker"/>
        <c:varyColors val="0"/>
        <c:ser>
          <c:idx val="0"/>
          <c:order val="0"/>
          <c:tx>
            <c:v>control (0ml Ca(OH)2)</c:v>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'pH buffering'!$A$5:$A$21</c:f>
              <c:numCache>
                <c:formatCode>General</c:formatCode>
                <c:ptCount val="17"/>
                <c:pt idx="0">
                  <c:v>0</c:v>
                </c:pt>
                <c:pt idx="1">
                  <c:v>10</c:v>
                </c:pt>
                <c:pt idx="2">
                  <c:v>20</c:v>
                </c:pt>
                <c:pt idx="3">
                  <c:v>30</c:v>
                </c:pt>
                <c:pt idx="4">
                  <c:v>40</c:v>
                </c:pt>
                <c:pt idx="5">
                  <c:v>60</c:v>
                </c:pt>
                <c:pt idx="6">
                  <c:v>80</c:v>
                </c:pt>
                <c:pt idx="7">
                  <c:v>100</c:v>
                </c:pt>
                <c:pt idx="8">
                  <c:v>120</c:v>
                </c:pt>
                <c:pt idx="9">
                  <c:v>140</c:v>
                </c:pt>
                <c:pt idx="10">
                  <c:v>160</c:v>
                </c:pt>
                <c:pt idx="11">
                  <c:v>180</c:v>
                </c:pt>
                <c:pt idx="12">
                  <c:v>200</c:v>
                </c:pt>
                <c:pt idx="13">
                  <c:v>220</c:v>
                </c:pt>
                <c:pt idx="14">
                  <c:v>240</c:v>
                </c:pt>
                <c:pt idx="15">
                  <c:v>280</c:v>
                </c:pt>
                <c:pt idx="16">
                  <c:v>300</c:v>
                </c:pt>
              </c:numCache>
            </c:numRef>
          </c:xVal>
          <c:yVal>
            <c:numRef>
              <c:f>'pH buffering'!$B$5:$B$21</c:f>
              <c:numCache>
                <c:formatCode>General</c:formatCode>
                <c:ptCount val="17"/>
                <c:pt idx="0">
                  <c:v>6.04</c:v>
                </c:pt>
                <c:pt idx="1">
                  <c:v>6.08</c:v>
                </c:pt>
                <c:pt idx="2">
                  <c:v>6.1</c:v>
                </c:pt>
                <c:pt idx="3">
                  <c:v>6.1</c:v>
                </c:pt>
                <c:pt idx="4">
                  <c:v>6.1</c:v>
                </c:pt>
                <c:pt idx="5">
                  <c:v>6.11</c:v>
                </c:pt>
                <c:pt idx="6">
                  <c:v>6.11</c:v>
                </c:pt>
                <c:pt idx="7">
                  <c:v>6.12</c:v>
                </c:pt>
                <c:pt idx="8">
                  <c:v>6.12</c:v>
                </c:pt>
                <c:pt idx="9">
                  <c:v>6.12</c:v>
                </c:pt>
                <c:pt idx="10">
                  <c:v>6.12</c:v>
                </c:pt>
                <c:pt idx="11">
                  <c:v>6.12</c:v>
                </c:pt>
                <c:pt idx="12">
                  <c:v>6.12</c:v>
                </c:pt>
                <c:pt idx="13">
                  <c:v>6.12</c:v>
                </c:pt>
                <c:pt idx="14">
                  <c:v>6.12</c:v>
                </c:pt>
                <c:pt idx="15">
                  <c:v>6.12</c:v>
                </c:pt>
                <c:pt idx="16">
                  <c:v>6.12</c:v>
                </c:pt>
              </c:numCache>
            </c:numRef>
          </c:yVal>
          <c:smooth val="0"/>
          <c:extLst xmlns:c16r2="http://schemas.microsoft.com/office/drawing/2015/06/chart">
            <c:ext xmlns:c16="http://schemas.microsoft.com/office/drawing/2014/chart" uri="{C3380CC4-5D6E-409C-BE32-E72D297353CC}">
              <c16:uniqueId val="{00000000-E06A-46D1-AC43-2CBC14E66894}"/>
            </c:ext>
          </c:extLst>
        </c:ser>
        <c:ser>
          <c:idx val="1"/>
          <c:order val="1"/>
          <c:tx>
            <c:v>1ml Ca(OH)2</c:v>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'pH buffering'!$A$5:$A$21</c:f>
              <c:numCache>
                <c:formatCode>General</c:formatCode>
                <c:ptCount val="17"/>
                <c:pt idx="0">
                  <c:v>0</c:v>
                </c:pt>
                <c:pt idx="1">
                  <c:v>10</c:v>
                </c:pt>
                <c:pt idx="2">
                  <c:v>20</c:v>
                </c:pt>
                <c:pt idx="3">
                  <c:v>30</c:v>
                </c:pt>
                <c:pt idx="4">
                  <c:v>40</c:v>
                </c:pt>
                <c:pt idx="5">
                  <c:v>60</c:v>
                </c:pt>
                <c:pt idx="6">
                  <c:v>80</c:v>
                </c:pt>
                <c:pt idx="7">
                  <c:v>100</c:v>
                </c:pt>
                <c:pt idx="8">
                  <c:v>120</c:v>
                </c:pt>
                <c:pt idx="9">
                  <c:v>140</c:v>
                </c:pt>
                <c:pt idx="10">
                  <c:v>160</c:v>
                </c:pt>
                <c:pt idx="11">
                  <c:v>180</c:v>
                </c:pt>
                <c:pt idx="12">
                  <c:v>200</c:v>
                </c:pt>
                <c:pt idx="13">
                  <c:v>220</c:v>
                </c:pt>
                <c:pt idx="14">
                  <c:v>240</c:v>
                </c:pt>
                <c:pt idx="15">
                  <c:v>280</c:v>
                </c:pt>
                <c:pt idx="16">
                  <c:v>300</c:v>
                </c:pt>
              </c:numCache>
            </c:numRef>
          </c:xVal>
          <c:yVal>
            <c:numRef>
              <c:f>'pH buffering'!$C$5:$C$21</c:f>
              <c:numCache>
                <c:formatCode>General</c:formatCode>
                <c:ptCount val="17"/>
                <c:pt idx="0">
                  <c:v>7.75</c:v>
                </c:pt>
                <c:pt idx="1">
                  <c:v>7.66</c:v>
                </c:pt>
                <c:pt idx="2">
                  <c:v>7.57</c:v>
                </c:pt>
                <c:pt idx="3">
                  <c:v>7.53</c:v>
                </c:pt>
                <c:pt idx="4">
                  <c:v>7.47</c:v>
                </c:pt>
                <c:pt idx="5">
                  <c:v>7.46</c:v>
                </c:pt>
                <c:pt idx="6">
                  <c:v>7.43</c:v>
                </c:pt>
                <c:pt idx="7">
                  <c:v>7.52</c:v>
                </c:pt>
                <c:pt idx="8">
                  <c:v>7.53</c:v>
                </c:pt>
                <c:pt idx="9">
                  <c:v>7.54</c:v>
                </c:pt>
                <c:pt idx="10">
                  <c:v>7.56</c:v>
                </c:pt>
                <c:pt idx="11">
                  <c:v>7.56</c:v>
                </c:pt>
                <c:pt idx="12">
                  <c:v>7.56</c:v>
                </c:pt>
                <c:pt idx="13">
                  <c:v>7.56</c:v>
                </c:pt>
                <c:pt idx="14">
                  <c:v>7.56</c:v>
                </c:pt>
                <c:pt idx="15">
                  <c:v>7.56</c:v>
                </c:pt>
                <c:pt idx="16">
                  <c:v>7.56</c:v>
                </c:pt>
              </c:numCache>
            </c:numRef>
          </c:yVal>
          <c:smooth val="0"/>
          <c:extLst xmlns:c16r2="http://schemas.microsoft.com/office/drawing/2015/06/chart">
            <c:ext xmlns:c16="http://schemas.microsoft.com/office/drawing/2014/chart" uri="{C3380CC4-5D6E-409C-BE32-E72D297353CC}">
              <c16:uniqueId val="{00000001-E06A-46D1-AC43-2CBC14E66894}"/>
            </c:ext>
          </c:extLst>
        </c:ser>
        <c:ser>
          <c:idx val="2"/>
          <c:order val="2"/>
          <c:tx>
            <c:v>2ml Ca(OH)2</c:v>
          </c:tx>
          <c:spPr>
            <a:ln w="19050" cap="rnd">
              <a:solidFill>
                <a:schemeClr val="tx1"/>
              </a:solidFill>
              <a:round/>
            </a:ln>
            <a:effectLst/>
          </c:spPr>
          <c:marker>
            <c:symbol val="circle"/>
            <c:size val="5"/>
            <c:spPr>
              <a:solidFill>
                <a:schemeClr val="accent3"/>
              </a:solidFill>
              <a:ln w="9525">
                <a:solidFill>
                  <a:schemeClr val="accent3"/>
                </a:solidFill>
              </a:ln>
              <a:effectLst/>
            </c:spPr>
          </c:marker>
          <c:xVal>
            <c:numRef>
              <c:f>'pH buffering'!$A$5:$A$21</c:f>
              <c:numCache>
                <c:formatCode>General</c:formatCode>
                <c:ptCount val="17"/>
                <c:pt idx="0">
                  <c:v>0</c:v>
                </c:pt>
                <c:pt idx="1">
                  <c:v>10</c:v>
                </c:pt>
                <c:pt idx="2">
                  <c:v>20</c:v>
                </c:pt>
                <c:pt idx="3">
                  <c:v>30</c:v>
                </c:pt>
                <c:pt idx="4">
                  <c:v>40</c:v>
                </c:pt>
                <c:pt idx="5">
                  <c:v>60</c:v>
                </c:pt>
                <c:pt idx="6">
                  <c:v>80</c:v>
                </c:pt>
                <c:pt idx="7">
                  <c:v>100</c:v>
                </c:pt>
                <c:pt idx="8">
                  <c:v>120</c:v>
                </c:pt>
                <c:pt idx="9">
                  <c:v>140</c:v>
                </c:pt>
                <c:pt idx="10">
                  <c:v>160</c:v>
                </c:pt>
                <c:pt idx="11">
                  <c:v>180</c:v>
                </c:pt>
                <c:pt idx="12">
                  <c:v>200</c:v>
                </c:pt>
                <c:pt idx="13">
                  <c:v>220</c:v>
                </c:pt>
                <c:pt idx="14">
                  <c:v>240</c:v>
                </c:pt>
                <c:pt idx="15">
                  <c:v>280</c:v>
                </c:pt>
                <c:pt idx="16">
                  <c:v>300</c:v>
                </c:pt>
              </c:numCache>
            </c:numRef>
          </c:xVal>
          <c:yVal>
            <c:numRef>
              <c:f>'pH buffering'!$D$5:$D$21</c:f>
              <c:numCache>
                <c:formatCode>General</c:formatCode>
                <c:ptCount val="17"/>
                <c:pt idx="0">
                  <c:v>8.8800000000000008</c:v>
                </c:pt>
                <c:pt idx="1">
                  <c:v>8.84</c:v>
                </c:pt>
                <c:pt idx="2">
                  <c:v>8.81</c:v>
                </c:pt>
                <c:pt idx="3">
                  <c:v>8.76</c:v>
                </c:pt>
                <c:pt idx="4">
                  <c:v>8.76</c:v>
                </c:pt>
                <c:pt idx="5">
                  <c:v>8.73</c:v>
                </c:pt>
                <c:pt idx="6">
                  <c:v>8.7100000000000009</c:v>
                </c:pt>
                <c:pt idx="7">
                  <c:v>8.69</c:v>
                </c:pt>
                <c:pt idx="8">
                  <c:v>8.6999999999999993</c:v>
                </c:pt>
                <c:pt idx="9">
                  <c:v>8.69</c:v>
                </c:pt>
                <c:pt idx="10">
                  <c:v>8.64</c:v>
                </c:pt>
                <c:pt idx="11">
                  <c:v>8.6199999999999992</c:v>
                </c:pt>
                <c:pt idx="12">
                  <c:v>8.6199999999999992</c:v>
                </c:pt>
                <c:pt idx="13">
                  <c:v>8.6199999999999992</c:v>
                </c:pt>
                <c:pt idx="14">
                  <c:v>8.6199999999999992</c:v>
                </c:pt>
                <c:pt idx="15">
                  <c:v>8.6199999999999992</c:v>
                </c:pt>
                <c:pt idx="16">
                  <c:v>8.6199999999999992</c:v>
                </c:pt>
              </c:numCache>
            </c:numRef>
          </c:yVal>
          <c:smooth val="0"/>
          <c:extLst xmlns:c16r2="http://schemas.microsoft.com/office/drawing/2015/06/chart">
            <c:ext xmlns:c16="http://schemas.microsoft.com/office/drawing/2014/chart" uri="{C3380CC4-5D6E-409C-BE32-E72D297353CC}">
              <c16:uniqueId val="{00000002-E06A-46D1-AC43-2CBC14E66894}"/>
            </c:ext>
          </c:extLst>
        </c:ser>
        <c:dLbls>
          <c:showLegendKey val="0"/>
          <c:showVal val="0"/>
          <c:showCatName val="0"/>
          <c:showSerName val="0"/>
          <c:showPercent val="0"/>
          <c:showBubbleSize val="0"/>
        </c:dLbls>
        <c:axId val="28758784"/>
        <c:axId val="28760704"/>
      </c:scatterChart>
      <c:valAx>
        <c:axId val="2875878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n-US" sz="1100">
                    <a:solidFill>
                      <a:sysClr val="windowText" lastClr="000000"/>
                    </a:solidFill>
                  </a:rPr>
                  <a:t>Time (min)</a:t>
                </a:r>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28760704"/>
        <c:crosses val="autoZero"/>
        <c:crossBetween val="midCat"/>
      </c:valAx>
      <c:valAx>
        <c:axId val="2876070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n-US">
                    <a:solidFill>
                      <a:sysClr val="windowText" lastClr="000000"/>
                    </a:solidFill>
                  </a:rPr>
                  <a:t>pH</a:t>
                </a:r>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28758784"/>
        <c:crosses val="autoZero"/>
        <c:crossBetween val="midCat"/>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solidFill>
      <a:schemeClr val="bg1"/>
    </a:solidFill>
    <a:ln w="9525" cap="flat" cmpd="sng" algn="ctr">
      <a:solidFill>
        <a:sysClr val="windowText" lastClr="000000"/>
      </a:solidFill>
      <a:round/>
    </a:ln>
    <a:effectLst/>
  </c:spPr>
  <c:txPr>
    <a:bodyPr/>
    <a:lstStyle/>
    <a:p>
      <a:pPr>
        <a:defRPr/>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0.59128</cdr:x>
      <cdr:y>0.39803</cdr:y>
    </cdr:from>
    <cdr:to>
      <cdr:x>0.63642</cdr:x>
      <cdr:y>0.48439</cdr:y>
    </cdr:to>
    <cdr:sp macro="" textlink="">
      <cdr:nvSpPr>
        <cdr:cNvPr id="2" name="TextBox 1"/>
        <cdr:cNvSpPr txBox="1"/>
      </cdr:nvSpPr>
      <cdr:spPr>
        <a:xfrm xmlns:a="http://schemas.openxmlformats.org/drawingml/2006/main">
          <a:off x="3141307" y="1243520"/>
          <a:ext cx="239843" cy="269823"/>
        </a:xfrm>
        <a:prstGeom xmlns:a="http://schemas.openxmlformats.org/drawingml/2006/main" prst="rect">
          <a:avLst/>
        </a:prstGeom>
        <a:ln xmlns:a="http://schemas.openxmlformats.org/drawingml/2006/main">
          <a:noFill/>
        </a:ln>
      </cdr:spPr>
      <cdr:txBody>
        <a:bodyPr xmlns:a="http://schemas.openxmlformats.org/drawingml/2006/main" vertOverflow="clip" wrap="square" rtlCol="0"/>
        <a:lstStyle xmlns:a="http://schemas.openxmlformats.org/drawingml/2006/main"/>
        <a:p xmlns:a="http://schemas.openxmlformats.org/drawingml/2006/main">
          <a:r>
            <a:rPr lang="en-US" sz="1400" dirty="0" smtClean="0"/>
            <a:t>a</a:t>
          </a:r>
          <a:endParaRPr lang="en-US" sz="1400" dirty="0"/>
        </a:p>
      </cdr:txBody>
    </cdr:sp>
  </cdr:relSizeAnchor>
  <cdr:relSizeAnchor xmlns:cdr="http://schemas.openxmlformats.org/drawingml/2006/chartDrawing">
    <cdr:from>
      <cdr:x>0.26133</cdr:x>
      <cdr:y>0.3903</cdr:y>
    </cdr:from>
    <cdr:to>
      <cdr:x>0.30648</cdr:x>
      <cdr:y>0.47666</cdr:y>
    </cdr:to>
    <cdr:sp macro="" textlink="">
      <cdr:nvSpPr>
        <cdr:cNvPr id="3" name="TextBox 1"/>
        <cdr:cNvSpPr txBox="1"/>
      </cdr:nvSpPr>
      <cdr:spPr>
        <a:xfrm xmlns:a="http://schemas.openxmlformats.org/drawingml/2006/main">
          <a:off x="1388391" y="1219370"/>
          <a:ext cx="239843" cy="269823"/>
        </a:xfrm>
        <a:prstGeom xmlns:a="http://schemas.openxmlformats.org/drawingml/2006/main" prst="rect">
          <a:avLst/>
        </a:prstGeom>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smtClean="0"/>
            <a:t>a</a:t>
          </a:r>
          <a:endParaRPr lang="en-US" sz="1400" dirty="0"/>
        </a:p>
      </cdr:txBody>
    </cdr:sp>
  </cdr:relSizeAnchor>
  <cdr:relSizeAnchor xmlns:cdr="http://schemas.openxmlformats.org/drawingml/2006/chartDrawing">
    <cdr:from>
      <cdr:x>0.34972</cdr:x>
      <cdr:y>0.3807</cdr:y>
    </cdr:from>
    <cdr:to>
      <cdr:x>0.39487</cdr:x>
      <cdr:y>0.46707</cdr:y>
    </cdr:to>
    <cdr:sp macro="" textlink="">
      <cdr:nvSpPr>
        <cdr:cNvPr id="4" name="TextBox 1"/>
        <cdr:cNvSpPr txBox="1"/>
      </cdr:nvSpPr>
      <cdr:spPr>
        <a:xfrm xmlns:a="http://schemas.openxmlformats.org/drawingml/2006/main">
          <a:off x="1857982" y="1189389"/>
          <a:ext cx="239843" cy="269823"/>
        </a:xfrm>
        <a:prstGeom xmlns:a="http://schemas.openxmlformats.org/drawingml/2006/main" prst="rect">
          <a:avLst/>
        </a:prstGeom>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smtClean="0"/>
            <a:t>a</a:t>
          </a:r>
          <a:endParaRPr lang="en-US" sz="1400" dirty="0"/>
        </a:p>
      </cdr:txBody>
    </cdr:sp>
  </cdr:relSizeAnchor>
  <cdr:relSizeAnchor xmlns:cdr="http://schemas.openxmlformats.org/drawingml/2006/chartDrawing">
    <cdr:from>
      <cdr:x>0.42624</cdr:x>
      <cdr:y>0.32312</cdr:y>
    </cdr:from>
    <cdr:to>
      <cdr:x>0.47138</cdr:x>
      <cdr:y>0.40949</cdr:y>
    </cdr:to>
    <cdr:sp macro="" textlink="">
      <cdr:nvSpPr>
        <cdr:cNvPr id="5" name="TextBox 1"/>
        <cdr:cNvSpPr txBox="1"/>
      </cdr:nvSpPr>
      <cdr:spPr>
        <a:xfrm xmlns:a="http://schemas.openxmlformats.org/drawingml/2006/main">
          <a:off x="2264501" y="1009507"/>
          <a:ext cx="239843" cy="269823"/>
        </a:xfrm>
        <a:prstGeom xmlns:a="http://schemas.openxmlformats.org/drawingml/2006/main" prst="rect">
          <a:avLst/>
        </a:prstGeom>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smtClean="0"/>
            <a:t>a</a:t>
          </a:r>
          <a:endParaRPr lang="en-US" sz="1400" dirty="0"/>
        </a:p>
      </cdr:txBody>
    </cdr:sp>
  </cdr:relSizeAnchor>
  <cdr:relSizeAnchor xmlns:cdr="http://schemas.openxmlformats.org/drawingml/2006/chartDrawing">
    <cdr:from>
      <cdr:x>0.5</cdr:x>
      <cdr:y>0.40949</cdr:y>
    </cdr:from>
    <cdr:to>
      <cdr:x>0.54514</cdr:x>
      <cdr:y>0.49586</cdr:y>
    </cdr:to>
    <cdr:sp macro="" textlink="">
      <cdr:nvSpPr>
        <cdr:cNvPr id="6" name="TextBox 1"/>
        <cdr:cNvSpPr txBox="1"/>
      </cdr:nvSpPr>
      <cdr:spPr>
        <a:xfrm xmlns:a="http://schemas.openxmlformats.org/drawingml/2006/main">
          <a:off x="2656369" y="1279330"/>
          <a:ext cx="239843" cy="269823"/>
        </a:xfrm>
        <a:prstGeom xmlns:a="http://schemas.openxmlformats.org/drawingml/2006/main" prst="rect">
          <a:avLst/>
        </a:prstGeom>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smtClean="0"/>
            <a:t>a</a:t>
          </a:r>
          <a:endParaRPr lang="en-US" sz="1400" dirty="0"/>
        </a:p>
      </cdr:txBody>
    </cdr:sp>
  </cdr:relSizeAnchor>
  <cdr:relSizeAnchor xmlns:cdr="http://schemas.openxmlformats.org/drawingml/2006/chartDrawing">
    <cdr:from>
      <cdr:x>0.20018</cdr:x>
      <cdr:y>0.40949</cdr:y>
    </cdr:from>
    <cdr:to>
      <cdr:x>0.24532</cdr:x>
      <cdr:y>0.49586</cdr:y>
    </cdr:to>
    <cdr:sp macro="" textlink="">
      <cdr:nvSpPr>
        <cdr:cNvPr id="7" name="TextBox 1"/>
        <cdr:cNvSpPr txBox="1"/>
      </cdr:nvSpPr>
      <cdr:spPr>
        <a:xfrm xmlns:a="http://schemas.openxmlformats.org/drawingml/2006/main">
          <a:off x="1063504" y="1279330"/>
          <a:ext cx="239843" cy="269823"/>
        </a:xfrm>
        <a:prstGeom xmlns:a="http://schemas.openxmlformats.org/drawingml/2006/main" prst="rect">
          <a:avLst/>
        </a:prstGeom>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en-US" sz="1400" dirty="0"/>
        </a:p>
      </cdr:txBody>
    </cdr:sp>
  </cdr:relSizeAnchor>
  <cdr:relSizeAnchor xmlns:cdr="http://schemas.openxmlformats.org/drawingml/2006/chartDrawing">
    <cdr:from>
      <cdr:x>0.18607</cdr:x>
      <cdr:y>0.42388</cdr:y>
    </cdr:from>
    <cdr:to>
      <cdr:x>0.23122</cdr:x>
      <cdr:y>0.51025</cdr:y>
    </cdr:to>
    <cdr:sp macro="" textlink="">
      <cdr:nvSpPr>
        <cdr:cNvPr id="8" name="TextBox 1"/>
        <cdr:cNvSpPr txBox="1"/>
      </cdr:nvSpPr>
      <cdr:spPr>
        <a:xfrm xmlns:a="http://schemas.openxmlformats.org/drawingml/2006/main">
          <a:off x="988553" y="1324301"/>
          <a:ext cx="239843" cy="269823"/>
        </a:xfrm>
        <a:prstGeom xmlns:a="http://schemas.openxmlformats.org/drawingml/2006/main" prst="rect">
          <a:avLst/>
        </a:prstGeom>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smtClean="0"/>
            <a:t>a</a:t>
          </a:r>
          <a:endParaRPr lang="en-US" sz="1400" dirty="0"/>
        </a:p>
      </cdr:txBody>
    </cdr:sp>
  </cdr:relSizeAnchor>
  <cdr:relSizeAnchor xmlns:cdr="http://schemas.openxmlformats.org/drawingml/2006/chartDrawing">
    <cdr:from>
      <cdr:x>0.66574</cdr:x>
      <cdr:y>0.30873</cdr:y>
    </cdr:from>
    <cdr:to>
      <cdr:x>0.71088</cdr:x>
      <cdr:y>0.3951</cdr:y>
    </cdr:to>
    <cdr:sp macro="" textlink="">
      <cdr:nvSpPr>
        <cdr:cNvPr id="10" name="TextBox 1"/>
        <cdr:cNvSpPr txBox="1"/>
      </cdr:nvSpPr>
      <cdr:spPr>
        <a:xfrm xmlns:a="http://schemas.openxmlformats.org/drawingml/2006/main">
          <a:off x="3536881" y="964536"/>
          <a:ext cx="239843" cy="269823"/>
        </a:xfrm>
        <a:prstGeom xmlns:a="http://schemas.openxmlformats.org/drawingml/2006/main" prst="rect">
          <a:avLst/>
        </a:prstGeom>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smtClean="0"/>
            <a:t>a</a:t>
          </a:r>
          <a:endParaRPr lang="en-US" sz="1400" dirty="0"/>
        </a:p>
      </cdr:txBody>
    </cdr:sp>
  </cdr:relSizeAnchor>
  <cdr:relSizeAnchor xmlns:cdr="http://schemas.openxmlformats.org/drawingml/2006/chartDrawing">
    <cdr:from>
      <cdr:x>0.75267</cdr:x>
      <cdr:y>0.27514</cdr:y>
    </cdr:from>
    <cdr:to>
      <cdr:x>0.79782</cdr:x>
      <cdr:y>0.36151</cdr:y>
    </cdr:to>
    <cdr:sp macro="" textlink="">
      <cdr:nvSpPr>
        <cdr:cNvPr id="11" name="TextBox 1"/>
        <cdr:cNvSpPr txBox="1"/>
      </cdr:nvSpPr>
      <cdr:spPr>
        <a:xfrm xmlns:a="http://schemas.openxmlformats.org/drawingml/2006/main">
          <a:off x="3998753" y="859605"/>
          <a:ext cx="239843" cy="269823"/>
        </a:xfrm>
        <a:prstGeom xmlns:a="http://schemas.openxmlformats.org/drawingml/2006/main" prst="rect">
          <a:avLst/>
        </a:prstGeom>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smtClean="0"/>
            <a:t>a</a:t>
          </a:r>
          <a:endParaRPr lang="en-US" sz="1400" dirty="0"/>
        </a:p>
      </cdr:txBody>
    </cdr:sp>
  </cdr:relSizeAnchor>
  <cdr:relSizeAnchor xmlns:cdr="http://schemas.openxmlformats.org/drawingml/2006/chartDrawing">
    <cdr:from>
      <cdr:x>0.82374</cdr:x>
      <cdr:y>0.41909</cdr:y>
    </cdr:from>
    <cdr:to>
      <cdr:x>0.86889</cdr:x>
      <cdr:y>0.50545</cdr:y>
    </cdr:to>
    <cdr:sp macro="" textlink="">
      <cdr:nvSpPr>
        <cdr:cNvPr id="12" name="TextBox 1"/>
        <cdr:cNvSpPr txBox="1"/>
      </cdr:nvSpPr>
      <cdr:spPr>
        <a:xfrm xmlns:a="http://schemas.openxmlformats.org/drawingml/2006/main">
          <a:off x="4376330" y="1309310"/>
          <a:ext cx="239843" cy="269823"/>
        </a:xfrm>
        <a:prstGeom xmlns:a="http://schemas.openxmlformats.org/drawingml/2006/main" prst="rect">
          <a:avLst/>
        </a:prstGeom>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smtClean="0"/>
            <a:t>a</a:t>
          </a:r>
          <a:endParaRPr lang="en-US" sz="1400" dirty="0"/>
        </a:p>
      </cdr:txBody>
    </cdr:sp>
  </cdr:relSizeAnchor>
  <cdr:relSizeAnchor xmlns:cdr="http://schemas.openxmlformats.org/drawingml/2006/chartDrawing">
    <cdr:from>
      <cdr:x>0.9084</cdr:x>
      <cdr:y>0.08644</cdr:y>
    </cdr:from>
    <cdr:to>
      <cdr:x>0.95354</cdr:x>
      <cdr:y>0.1728</cdr:y>
    </cdr:to>
    <cdr:sp macro="" textlink="">
      <cdr:nvSpPr>
        <cdr:cNvPr id="13" name="TextBox 1"/>
        <cdr:cNvSpPr txBox="1"/>
      </cdr:nvSpPr>
      <cdr:spPr>
        <a:xfrm xmlns:a="http://schemas.openxmlformats.org/drawingml/2006/main">
          <a:off x="4826088" y="270045"/>
          <a:ext cx="239843" cy="269823"/>
        </a:xfrm>
        <a:prstGeom xmlns:a="http://schemas.openxmlformats.org/drawingml/2006/main" prst="rect">
          <a:avLst/>
        </a:prstGeom>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smtClean="0"/>
            <a:t>a</a:t>
          </a:r>
          <a:endParaRPr lang="en-US" sz="1400" dirty="0"/>
        </a:p>
      </cdr:txBody>
    </cdr:sp>
  </cdr:relSizeAnchor>
</c:userShapes>
</file>

<file path=ppt/drawings/drawing2.xml><?xml version="1.0" encoding="utf-8"?>
<c:userShapes xmlns:c="http://schemas.openxmlformats.org/drawingml/2006/chart">
  <cdr:relSizeAnchor xmlns:cdr="http://schemas.openxmlformats.org/drawingml/2006/chartDrawing">
    <cdr:from>
      <cdr:x>0.18292</cdr:x>
      <cdr:y>0.10735</cdr:y>
    </cdr:from>
    <cdr:to>
      <cdr:x>0.22536</cdr:x>
      <cdr:y>0.19382</cdr:y>
    </cdr:to>
    <cdr:sp macro="" textlink="">
      <cdr:nvSpPr>
        <cdr:cNvPr id="2" name="TextBox 1"/>
        <cdr:cNvSpPr txBox="1"/>
      </cdr:nvSpPr>
      <cdr:spPr>
        <a:xfrm xmlns:a="http://schemas.openxmlformats.org/drawingml/2006/main">
          <a:off x="1033524" y="334950"/>
          <a:ext cx="239843" cy="269823"/>
        </a:xfrm>
        <a:prstGeom xmlns:a="http://schemas.openxmlformats.org/drawingml/2006/main" prst="rect">
          <a:avLst/>
        </a:prstGeom>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smtClean="0"/>
            <a:t>a</a:t>
          </a:r>
          <a:endParaRPr lang="en-US" sz="1400" dirty="0"/>
        </a:p>
      </cdr:txBody>
    </cdr:sp>
  </cdr:relSizeAnchor>
  <cdr:relSizeAnchor xmlns:cdr="http://schemas.openxmlformats.org/drawingml/2006/chartDrawing">
    <cdr:from>
      <cdr:x>0.26781</cdr:x>
      <cdr:y>0.27068</cdr:y>
    </cdr:from>
    <cdr:to>
      <cdr:x>0.31026</cdr:x>
      <cdr:y>0.35716</cdr:y>
    </cdr:to>
    <cdr:sp macro="" textlink="">
      <cdr:nvSpPr>
        <cdr:cNvPr id="3" name="TextBox 1"/>
        <cdr:cNvSpPr txBox="1"/>
      </cdr:nvSpPr>
      <cdr:spPr>
        <a:xfrm xmlns:a="http://schemas.openxmlformats.org/drawingml/2006/main">
          <a:off x="1513208" y="844615"/>
          <a:ext cx="239843" cy="269823"/>
        </a:xfrm>
        <a:prstGeom xmlns:a="http://schemas.openxmlformats.org/drawingml/2006/main" prst="rect">
          <a:avLst/>
        </a:prstGeom>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smtClean="0"/>
            <a:t>a</a:t>
          </a:r>
          <a:endParaRPr lang="en-US" sz="1400" dirty="0"/>
        </a:p>
      </cdr:txBody>
    </cdr:sp>
  </cdr:relSizeAnchor>
  <cdr:relSizeAnchor xmlns:cdr="http://schemas.openxmlformats.org/drawingml/2006/chartDrawing">
    <cdr:from>
      <cdr:x>0.34578</cdr:x>
      <cdr:y>0.30618</cdr:y>
    </cdr:from>
    <cdr:to>
      <cdr:x>0.38823</cdr:x>
      <cdr:y>0.39265</cdr:y>
    </cdr:to>
    <cdr:sp macro="" textlink="">
      <cdr:nvSpPr>
        <cdr:cNvPr id="5" name="TextBox 1"/>
        <cdr:cNvSpPr txBox="1"/>
      </cdr:nvSpPr>
      <cdr:spPr>
        <a:xfrm xmlns:a="http://schemas.openxmlformats.org/drawingml/2006/main">
          <a:off x="1953752" y="955375"/>
          <a:ext cx="239843" cy="269823"/>
        </a:xfrm>
        <a:prstGeom xmlns:a="http://schemas.openxmlformats.org/drawingml/2006/main" prst="rect">
          <a:avLst/>
        </a:prstGeom>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smtClean="0"/>
            <a:t>a</a:t>
          </a:r>
          <a:endParaRPr lang="en-US" sz="1400" dirty="0"/>
        </a:p>
      </cdr:txBody>
    </cdr:sp>
  </cdr:relSizeAnchor>
  <cdr:relSizeAnchor xmlns:cdr="http://schemas.openxmlformats.org/drawingml/2006/chartDrawing">
    <cdr:from>
      <cdr:x>0.42306</cdr:x>
      <cdr:y>0.26294</cdr:y>
    </cdr:from>
    <cdr:to>
      <cdr:x>0.46551</cdr:x>
      <cdr:y>0.34942</cdr:y>
    </cdr:to>
    <cdr:sp macro="" textlink="">
      <cdr:nvSpPr>
        <cdr:cNvPr id="6" name="TextBox 1"/>
        <cdr:cNvSpPr txBox="1"/>
      </cdr:nvSpPr>
      <cdr:spPr>
        <a:xfrm xmlns:a="http://schemas.openxmlformats.org/drawingml/2006/main">
          <a:off x="2390412" y="820465"/>
          <a:ext cx="239843" cy="269823"/>
        </a:xfrm>
        <a:prstGeom xmlns:a="http://schemas.openxmlformats.org/drawingml/2006/main" prst="rect">
          <a:avLst/>
        </a:prstGeom>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smtClean="0"/>
            <a:t>a</a:t>
          </a:r>
          <a:endParaRPr lang="en-US" sz="1400" dirty="0"/>
        </a:p>
      </cdr:txBody>
    </cdr:sp>
  </cdr:relSizeAnchor>
  <cdr:relSizeAnchor xmlns:cdr="http://schemas.openxmlformats.org/drawingml/2006/chartDrawing">
    <cdr:from>
      <cdr:x>0.50296</cdr:x>
      <cdr:y>0.29844</cdr:y>
    </cdr:from>
    <cdr:to>
      <cdr:x>0.54541</cdr:x>
      <cdr:y>0.38491</cdr:y>
    </cdr:to>
    <cdr:sp macro="" textlink="">
      <cdr:nvSpPr>
        <cdr:cNvPr id="7" name="TextBox 1"/>
        <cdr:cNvSpPr txBox="1"/>
      </cdr:nvSpPr>
      <cdr:spPr>
        <a:xfrm xmlns:a="http://schemas.openxmlformats.org/drawingml/2006/main">
          <a:off x="2841844" y="931226"/>
          <a:ext cx="239843" cy="269823"/>
        </a:xfrm>
        <a:prstGeom xmlns:a="http://schemas.openxmlformats.org/drawingml/2006/main" prst="rect">
          <a:avLst/>
        </a:prstGeom>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smtClean="0"/>
            <a:t>a</a:t>
          </a:r>
          <a:endParaRPr lang="en-US" sz="1400" dirty="0"/>
        </a:p>
      </cdr:txBody>
    </cdr:sp>
  </cdr:relSizeAnchor>
  <cdr:relSizeAnchor xmlns:cdr="http://schemas.openxmlformats.org/drawingml/2006/chartDrawing">
    <cdr:from>
      <cdr:x>0.59389</cdr:x>
      <cdr:y>0.3705</cdr:y>
    </cdr:from>
    <cdr:to>
      <cdr:x>0.63634</cdr:x>
      <cdr:y>0.45698</cdr:y>
    </cdr:to>
    <cdr:sp macro="" textlink="">
      <cdr:nvSpPr>
        <cdr:cNvPr id="8" name="TextBox 1"/>
        <cdr:cNvSpPr txBox="1"/>
      </cdr:nvSpPr>
      <cdr:spPr>
        <a:xfrm xmlns:a="http://schemas.openxmlformats.org/drawingml/2006/main">
          <a:off x="3355612" y="1156078"/>
          <a:ext cx="239843" cy="269823"/>
        </a:xfrm>
        <a:prstGeom xmlns:a="http://schemas.openxmlformats.org/drawingml/2006/main" prst="rect">
          <a:avLst/>
        </a:prstGeom>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smtClean="0"/>
            <a:t>a</a:t>
          </a:r>
          <a:endParaRPr lang="en-US" sz="1400" dirty="0"/>
        </a:p>
      </cdr:txBody>
    </cdr:sp>
  </cdr:relSizeAnchor>
  <cdr:relSizeAnchor xmlns:cdr="http://schemas.openxmlformats.org/drawingml/2006/chartDrawing">
    <cdr:from>
      <cdr:x>0.67348</cdr:x>
      <cdr:y>0.30805</cdr:y>
    </cdr:from>
    <cdr:to>
      <cdr:x>0.71593</cdr:x>
      <cdr:y>0.39452</cdr:y>
    </cdr:to>
    <cdr:sp macro="" textlink="">
      <cdr:nvSpPr>
        <cdr:cNvPr id="9" name="TextBox 1"/>
        <cdr:cNvSpPr txBox="1"/>
      </cdr:nvSpPr>
      <cdr:spPr>
        <a:xfrm xmlns:a="http://schemas.openxmlformats.org/drawingml/2006/main">
          <a:off x="3805317" y="961206"/>
          <a:ext cx="239843" cy="269823"/>
        </a:xfrm>
        <a:prstGeom xmlns:a="http://schemas.openxmlformats.org/drawingml/2006/main" prst="rect">
          <a:avLst/>
        </a:prstGeom>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smtClean="0"/>
            <a:t>a</a:t>
          </a:r>
          <a:endParaRPr lang="en-US" sz="1400" dirty="0"/>
        </a:p>
      </cdr:txBody>
    </cdr:sp>
  </cdr:relSizeAnchor>
  <cdr:relSizeAnchor xmlns:cdr="http://schemas.openxmlformats.org/drawingml/2006/chartDrawing">
    <cdr:from>
      <cdr:x>0.75307</cdr:x>
      <cdr:y>0.27922</cdr:y>
    </cdr:from>
    <cdr:to>
      <cdr:x>0.79552</cdr:x>
      <cdr:y>0.3657</cdr:y>
    </cdr:to>
    <cdr:sp macro="" textlink="">
      <cdr:nvSpPr>
        <cdr:cNvPr id="10" name="TextBox 1"/>
        <cdr:cNvSpPr txBox="1"/>
      </cdr:nvSpPr>
      <cdr:spPr>
        <a:xfrm xmlns:a="http://schemas.openxmlformats.org/drawingml/2006/main">
          <a:off x="4255022" y="871265"/>
          <a:ext cx="239843" cy="269823"/>
        </a:xfrm>
        <a:prstGeom xmlns:a="http://schemas.openxmlformats.org/drawingml/2006/main" prst="rect">
          <a:avLst/>
        </a:prstGeom>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smtClean="0"/>
            <a:t>a</a:t>
          </a:r>
          <a:endParaRPr lang="en-US" sz="1400" dirty="0"/>
        </a:p>
      </cdr:txBody>
    </cdr:sp>
  </cdr:relSizeAnchor>
  <cdr:relSizeAnchor xmlns:cdr="http://schemas.openxmlformats.org/drawingml/2006/chartDrawing">
    <cdr:from>
      <cdr:x>0.83531</cdr:x>
      <cdr:y>0.24079</cdr:y>
    </cdr:from>
    <cdr:to>
      <cdr:x>0.87776</cdr:x>
      <cdr:y>0.32727</cdr:y>
    </cdr:to>
    <cdr:sp macro="" textlink="">
      <cdr:nvSpPr>
        <cdr:cNvPr id="11" name="TextBox 1"/>
        <cdr:cNvSpPr txBox="1"/>
      </cdr:nvSpPr>
      <cdr:spPr>
        <a:xfrm xmlns:a="http://schemas.openxmlformats.org/drawingml/2006/main">
          <a:off x="4719717" y="751344"/>
          <a:ext cx="239843" cy="269823"/>
        </a:xfrm>
        <a:prstGeom xmlns:a="http://schemas.openxmlformats.org/drawingml/2006/main" prst="rect">
          <a:avLst/>
        </a:prstGeom>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smtClean="0"/>
            <a:t>a</a:t>
          </a:r>
          <a:endParaRPr lang="en-US" sz="1400" dirty="0"/>
        </a:p>
      </cdr:txBody>
    </cdr:sp>
  </cdr:relSizeAnchor>
  <cdr:relSizeAnchor xmlns:cdr="http://schemas.openxmlformats.org/drawingml/2006/chartDrawing">
    <cdr:from>
      <cdr:x>0.91356</cdr:x>
      <cdr:y>0.34168</cdr:y>
    </cdr:from>
    <cdr:to>
      <cdr:x>0.95601</cdr:x>
      <cdr:y>0.42815</cdr:y>
    </cdr:to>
    <cdr:sp macro="" textlink="">
      <cdr:nvSpPr>
        <cdr:cNvPr id="12" name="TextBox 1"/>
        <cdr:cNvSpPr txBox="1"/>
      </cdr:nvSpPr>
      <cdr:spPr>
        <a:xfrm xmlns:a="http://schemas.openxmlformats.org/drawingml/2006/main">
          <a:off x="5161861" y="1066137"/>
          <a:ext cx="239843" cy="269823"/>
        </a:xfrm>
        <a:prstGeom xmlns:a="http://schemas.openxmlformats.org/drawingml/2006/main" prst="rect">
          <a:avLst/>
        </a:prstGeom>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smtClean="0"/>
            <a:t>a</a:t>
          </a:r>
          <a:endParaRPr lang="en-US" sz="1400" dirty="0"/>
        </a:p>
      </cdr:txBody>
    </cdr:sp>
  </cdr:relSizeAnchor>
</c:userShapes>
</file>

<file path=ppt/drawings/drawing3.xml><?xml version="1.0" encoding="utf-8"?>
<c:userShapes xmlns:c="http://schemas.openxmlformats.org/drawingml/2006/chart">
  <cdr:relSizeAnchor xmlns:cdr="http://schemas.openxmlformats.org/drawingml/2006/chartDrawing">
    <cdr:from>
      <cdr:x>0.46759</cdr:x>
      <cdr:y>0.14272</cdr:y>
    </cdr:from>
    <cdr:to>
      <cdr:x>0.53392</cdr:x>
      <cdr:y>0.23656</cdr:y>
    </cdr:to>
    <cdr:sp macro="" textlink="">
      <cdr:nvSpPr>
        <cdr:cNvPr id="2" name="TextBox 1"/>
        <cdr:cNvSpPr txBox="1"/>
      </cdr:nvSpPr>
      <cdr:spPr>
        <a:xfrm xmlns:a="http://schemas.openxmlformats.org/drawingml/2006/main">
          <a:off x="2642015" y="434755"/>
          <a:ext cx="374754" cy="285861"/>
        </a:xfrm>
        <a:prstGeom xmlns:a="http://schemas.openxmlformats.org/drawingml/2006/main" prst="rect">
          <a:avLst/>
        </a:prstGeom>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err="1" smtClean="0"/>
            <a:t>bc</a:t>
          </a:r>
          <a:endParaRPr lang="en-US" sz="1400" dirty="0"/>
        </a:p>
      </cdr:txBody>
    </cdr:sp>
  </cdr:relSizeAnchor>
  <cdr:relSizeAnchor xmlns:cdr="http://schemas.openxmlformats.org/drawingml/2006/chartDrawing">
    <cdr:from>
      <cdr:x>0.23351</cdr:x>
      <cdr:y>0.20282</cdr:y>
    </cdr:from>
    <cdr:to>
      <cdr:x>0.27596</cdr:x>
      <cdr:y>0.2914</cdr:y>
    </cdr:to>
    <cdr:sp macro="" textlink="">
      <cdr:nvSpPr>
        <cdr:cNvPr id="3" name="TextBox 1"/>
        <cdr:cNvSpPr txBox="1"/>
      </cdr:nvSpPr>
      <cdr:spPr>
        <a:xfrm xmlns:a="http://schemas.openxmlformats.org/drawingml/2006/main">
          <a:off x="1319379" y="617835"/>
          <a:ext cx="239843" cy="269823"/>
        </a:xfrm>
        <a:prstGeom xmlns:a="http://schemas.openxmlformats.org/drawingml/2006/main" prst="rect">
          <a:avLst/>
        </a:prstGeom>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a:t>c</a:t>
          </a:r>
        </a:p>
      </cdr:txBody>
    </cdr:sp>
  </cdr:relSizeAnchor>
  <cdr:relSizeAnchor xmlns:cdr="http://schemas.openxmlformats.org/drawingml/2006/chartDrawing">
    <cdr:from>
      <cdr:x>0.32328</cdr:x>
      <cdr:y>0.20282</cdr:y>
    </cdr:from>
    <cdr:to>
      <cdr:x>0.36573</cdr:x>
      <cdr:y>0.2914</cdr:y>
    </cdr:to>
    <cdr:sp macro="" textlink="">
      <cdr:nvSpPr>
        <cdr:cNvPr id="4" name="TextBox 1"/>
        <cdr:cNvSpPr txBox="1"/>
      </cdr:nvSpPr>
      <cdr:spPr>
        <a:xfrm xmlns:a="http://schemas.openxmlformats.org/drawingml/2006/main">
          <a:off x="1826616" y="617835"/>
          <a:ext cx="239843" cy="269823"/>
        </a:xfrm>
        <a:prstGeom xmlns:a="http://schemas.openxmlformats.org/drawingml/2006/main" prst="rect">
          <a:avLst/>
        </a:prstGeom>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a:t>c</a:t>
          </a:r>
        </a:p>
      </cdr:txBody>
    </cdr:sp>
  </cdr:relSizeAnchor>
  <cdr:relSizeAnchor xmlns:cdr="http://schemas.openxmlformats.org/drawingml/2006/chartDrawing">
    <cdr:from>
      <cdr:x>0.39648</cdr:x>
      <cdr:y>0.15853</cdr:y>
    </cdr:from>
    <cdr:to>
      <cdr:x>0.4628</cdr:x>
      <cdr:y>0.24711</cdr:y>
    </cdr:to>
    <cdr:sp macro="" textlink="">
      <cdr:nvSpPr>
        <cdr:cNvPr id="5" name="TextBox 1"/>
        <cdr:cNvSpPr txBox="1"/>
      </cdr:nvSpPr>
      <cdr:spPr>
        <a:xfrm xmlns:a="http://schemas.openxmlformats.org/drawingml/2006/main">
          <a:off x="2240204" y="482923"/>
          <a:ext cx="374754" cy="269823"/>
        </a:xfrm>
        <a:prstGeom xmlns:a="http://schemas.openxmlformats.org/drawingml/2006/main" prst="rect">
          <a:avLst/>
        </a:prstGeom>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err="1" smtClean="0"/>
            <a:t>bc</a:t>
          </a:r>
          <a:endParaRPr lang="en-US" sz="1400" dirty="0"/>
        </a:p>
      </cdr:txBody>
    </cdr:sp>
  </cdr:relSizeAnchor>
  <cdr:relSizeAnchor xmlns:cdr="http://schemas.openxmlformats.org/drawingml/2006/chartDrawing">
    <cdr:from>
      <cdr:x>0.15662</cdr:x>
      <cdr:y>0.15202</cdr:y>
    </cdr:from>
    <cdr:to>
      <cdr:x>0.22295</cdr:x>
      <cdr:y>0.2195</cdr:y>
    </cdr:to>
    <cdr:sp macro="" textlink="">
      <cdr:nvSpPr>
        <cdr:cNvPr id="6" name="TextBox 1"/>
        <cdr:cNvSpPr txBox="1"/>
      </cdr:nvSpPr>
      <cdr:spPr>
        <a:xfrm xmlns:a="http://schemas.openxmlformats.org/drawingml/2006/main">
          <a:off x="884963" y="463072"/>
          <a:ext cx="374754" cy="205563"/>
        </a:xfrm>
        <a:prstGeom xmlns:a="http://schemas.openxmlformats.org/drawingml/2006/main" prst="rect">
          <a:avLst/>
        </a:prstGeom>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err="1" smtClean="0"/>
            <a:t>bc</a:t>
          </a:r>
          <a:endParaRPr lang="en-US" sz="1400" dirty="0"/>
        </a:p>
      </cdr:txBody>
    </cdr:sp>
  </cdr:relSizeAnchor>
  <cdr:relSizeAnchor xmlns:cdr="http://schemas.openxmlformats.org/drawingml/2006/chartDrawing">
    <cdr:from>
      <cdr:x>0.56253</cdr:x>
      <cdr:y>0.13534</cdr:y>
    </cdr:from>
    <cdr:to>
      <cdr:x>0.62886</cdr:x>
      <cdr:y>0.23656</cdr:y>
    </cdr:to>
    <cdr:sp macro="" textlink="">
      <cdr:nvSpPr>
        <cdr:cNvPr id="7" name="TextBox 1"/>
        <cdr:cNvSpPr txBox="1"/>
      </cdr:nvSpPr>
      <cdr:spPr>
        <a:xfrm xmlns:a="http://schemas.openxmlformats.org/drawingml/2006/main">
          <a:off x="3178458" y="412271"/>
          <a:ext cx="374754" cy="308345"/>
        </a:xfrm>
        <a:prstGeom xmlns:a="http://schemas.openxmlformats.org/drawingml/2006/main" prst="rect">
          <a:avLst/>
        </a:prstGeom>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err="1" smtClean="0"/>
            <a:t>bc</a:t>
          </a:r>
          <a:endParaRPr lang="en-US" sz="1400" dirty="0"/>
        </a:p>
      </cdr:txBody>
    </cdr:sp>
  </cdr:relSizeAnchor>
  <cdr:relSizeAnchor xmlns:cdr="http://schemas.openxmlformats.org/drawingml/2006/chartDrawing">
    <cdr:from>
      <cdr:x>0.62182</cdr:x>
      <cdr:y>0.09105</cdr:y>
    </cdr:from>
    <cdr:to>
      <cdr:x>0.71993</cdr:x>
      <cdr:y>0.17963</cdr:y>
    </cdr:to>
    <cdr:sp macro="" textlink="">
      <cdr:nvSpPr>
        <cdr:cNvPr id="8" name="TextBox 1"/>
        <cdr:cNvSpPr txBox="1"/>
      </cdr:nvSpPr>
      <cdr:spPr>
        <a:xfrm xmlns:a="http://schemas.openxmlformats.org/drawingml/2006/main">
          <a:off x="3513447" y="277360"/>
          <a:ext cx="554338" cy="269823"/>
        </a:xfrm>
        <a:prstGeom xmlns:a="http://schemas.openxmlformats.org/drawingml/2006/main" prst="rect">
          <a:avLst/>
        </a:prstGeom>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err="1" smtClean="0"/>
            <a:t>abc</a:t>
          </a:r>
          <a:endParaRPr lang="en-US" sz="1400" dirty="0"/>
        </a:p>
      </cdr:txBody>
    </cdr:sp>
  </cdr:relSizeAnchor>
  <cdr:relSizeAnchor xmlns:cdr="http://schemas.openxmlformats.org/drawingml/2006/chartDrawing">
    <cdr:from>
      <cdr:x>0.90477</cdr:x>
      <cdr:y>0.04676</cdr:y>
    </cdr:from>
    <cdr:to>
      <cdr:x>0.9711</cdr:x>
      <cdr:y>0.11425</cdr:y>
    </cdr:to>
    <cdr:sp macro="" textlink="">
      <cdr:nvSpPr>
        <cdr:cNvPr id="9" name="TextBox 1"/>
        <cdr:cNvSpPr txBox="1"/>
      </cdr:nvSpPr>
      <cdr:spPr>
        <a:xfrm xmlns:a="http://schemas.openxmlformats.org/drawingml/2006/main">
          <a:off x="5112190" y="142449"/>
          <a:ext cx="374754" cy="205563"/>
        </a:xfrm>
        <a:prstGeom xmlns:a="http://schemas.openxmlformats.org/drawingml/2006/main" prst="rect">
          <a:avLst/>
        </a:prstGeom>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a:t>a</a:t>
          </a:r>
        </a:p>
      </cdr:txBody>
    </cdr:sp>
  </cdr:relSizeAnchor>
  <cdr:relSizeAnchor xmlns:cdr="http://schemas.openxmlformats.org/drawingml/2006/chartDrawing">
    <cdr:from>
      <cdr:x>0.83412</cdr:x>
      <cdr:y>0.20282</cdr:y>
    </cdr:from>
    <cdr:to>
      <cdr:x>0.87657</cdr:x>
      <cdr:y>0.2914</cdr:y>
    </cdr:to>
    <cdr:sp macro="" textlink="">
      <cdr:nvSpPr>
        <cdr:cNvPr id="10" name="TextBox 1"/>
        <cdr:cNvSpPr txBox="1"/>
      </cdr:nvSpPr>
      <cdr:spPr>
        <a:xfrm xmlns:a="http://schemas.openxmlformats.org/drawingml/2006/main">
          <a:off x="4712986" y="617835"/>
          <a:ext cx="239843" cy="269823"/>
        </a:xfrm>
        <a:prstGeom xmlns:a="http://schemas.openxmlformats.org/drawingml/2006/main" prst="rect">
          <a:avLst/>
        </a:prstGeom>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a:t>c</a:t>
          </a:r>
        </a:p>
      </cdr:txBody>
    </cdr:sp>
  </cdr:relSizeAnchor>
</c:userShapes>
</file>

<file path=ppt/drawings/drawing4.xml><?xml version="1.0" encoding="utf-8"?>
<c:userShapes xmlns:c="http://schemas.openxmlformats.org/drawingml/2006/chart">
  <cdr:relSizeAnchor xmlns:cdr="http://schemas.openxmlformats.org/drawingml/2006/chartDrawing">
    <cdr:from>
      <cdr:x>0.25513</cdr:x>
      <cdr:y>0.13457</cdr:y>
    </cdr:from>
    <cdr:to>
      <cdr:x>0.33244</cdr:x>
      <cdr:y>0.24632</cdr:y>
    </cdr:to>
    <cdr:sp macro="" textlink="">
      <cdr:nvSpPr>
        <cdr:cNvPr id="2" name="TextBox 1"/>
        <cdr:cNvSpPr txBox="1"/>
      </cdr:nvSpPr>
      <cdr:spPr>
        <a:xfrm xmlns:a="http://schemas.openxmlformats.org/drawingml/2006/main">
          <a:off x="1375683" y="396718"/>
          <a:ext cx="416859" cy="32948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smtClean="0"/>
            <a:t>ab</a:t>
          </a:r>
          <a:endParaRPr lang="en-US" sz="1800" dirty="0"/>
        </a:p>
      </cdr:txBody>
    </cdr:sp>
  </cdr:relSizeAnchor>
  <cdr:relSizeAnchor xmlns:cdr="http://schemas.openxmlformats.org/drawingml/2006/chartDrawing">
    <cdr:from>
      <cdr:x>0.33892</cdr:x>
      <cdr:y>0.06045</cdr:y>
    </cdr:from>
    <cdr:to>
      <cdr:x>0.41623</cdr:x>
      <cdr:y>0.17099</cdr:y>
    </cdr:to>
    <cdr:sp macro="" textlink="">
      <cdr:nvSpPr>
        <cdr:cNvPr id="3" name="TextBox 2"/>
        <cdr:cNvSpPr txBox="1"/>
      </cdr:nvSpPr>
      <cdr:spPr>
        <a:xfrm xmlns:a="http://schemas.openxmlformats.org/drawingml/2006/main">
          <a:off x="1835610" y="198114"/>
          <a:ext cx="418710" cy="36224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smtClean="0"/>
            <a:t>ab</a:t>
          </a:r>
          <a:endParaRPr lang="en-US" sz="1800" dirty="0"/>
        </a:p>
      </cdr:txBody>
    </cdr:sp>
  </cdr:relSizeAnchor>
  <cdr:relSizeAnchor xmlns:cdr="http://schemas.openxmlformats.org/drawingml/2006/chartDrawing">
    <cdr:from>
      <cdr:x>0.41959</cdr:x>
      <cdr:y>0.07311</cdr:y>
    </cdr:from>
    <cdr:to>
      <cdr:x>0.51685</cdr:x>
      <cdr:y>0.18924</cdr:y>
    </cdr:to>
    <cdr:sp macro="" textlink="">
      <cdr:nvSpPr>
        <cdr:cNvPr id="4" name="TextBox 3"/>
        <cdr:cNvSpPr txBox="1"/>
      </cdr:nvSpPr>
      <cdr:spPr>
        <a:xfrm xmlns:a="http://schemas.openxmlformats.org/drawingml/2006/main">
          <a:off x="2272475" y="239602"/>
          <a:ext cx="526758" cy="38056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smtClean="0"/>
            <a:t>ab</a:t>
          </a:r>
          <a:endParaRPr lang="en-US" sz="1800" dirty="0"/>
        </a:p>
      </cdr:txBody>
    </cdr:sp>
  </cdr:relSizeAnchor>
  <cdr:relSizeAnchor xmlns:cdr="http://schemas.openxmlformats.org/drawingml/2006/chartDrawing">
    <cdr:from>
      <cdr:x>0.50351</cdr:x>
      <cdr:y>0.07535</cdr:y>
    </cdr:from>
    <cdr:to>
      <cdr:x>0.59079</cdr:x>
      <cdr:y>0.17798</cdr:y>
    </cdr:to>
    <cdr:sp macro="" textlink="">
      <cdr:nvSpPr>
        <cdr:cNvPr id="5" name="TextBox 4"/>
        <cdr:cNvSpPr txBox="1"/>
      </cdr:nvSpPr>
      <cdr:spPr>
        <a:xfrm xmlns:a="http://schemas.openxmlformats.org/drawingml/2006/main">
          <a:off x="2727008" y="246933"/>
          <a:ext cx="472707" cy="33632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smtClean="0"/>
            <a:t>ab</a:t>
          </a:r>
          <a:endParaRPr lang="en-US" sz="1800" dirty="0"/>
        </a:p>
      </cdr:txBody>
    </cdr:sp>
  </cdr:relSizeAnchor>
  <cdr:relSizeAnchor xmlns:cdr="http://schemas.openxmlformats.org/drawingml/2006/chartDrawing">
    <cdr:from>
      <cdr:x>0.57768</cdr:x>
      <cdr:y>0.17212</cdr:y>
    </cdr:from>
    <cdr:to>
      <cdr:x>0.65998</cdr:x>
      <cdr:y>0.27246</cdr:y>
    </cdr:to>
    <cdr:sp macro="" textlink="">
      <cdr:nvSpPr>
        <cdr:cNvPr id="6" name="TextBox 5"/>
        <cdr:cNvSpPr txBox="1"/>
      </cdr:nvSpPr>
      <cdr:spPr>
        <a:xfrm xmlns:a="http://schemas.openxmlformats.org/drawingml/2006/main">
          <a:off x="3128706" y="564060"/>
          <a:ext cx="445736" cy="32882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smtClean="0"/>
            <a:t>ab</a:t>
          </a:r>
          <a:endParaRPr lang="en-US" sz="1800" dirty="0"/>
        </a:p>
      </cdr:txBody>
    </cdr:sp>
  </cdr:relSizeAnchor>
  <cdr:relSizeAnchor xmlns:cdr="http://schemas.openxmlformats.org/drawingml/2006/chartDrawing">
    <cdr:from>
      <cdr:x>0.64871</cdr:x>
      <cdr:y>0.12801</cdr:y>
    </cdr:from>
    <cdr:to>
      <cdr:x>0.73849</cdr:x>
      <cdr:y>0.26238</cdr:y>
    </cdr:to>
    <cdr:sp macro="" textlink="">
      <cdr:nvSpPr>
        <cdr:cNvPr id="7" name="TextBox 6"/>
        <cdr:cNvSpPr txBox="1"/>
      </cdr:nvSpPr>
      <cdr:spPr>
        <a:xfrm xmlns:a="http://schemas.openxmlformats.org/drawingml/2006/main">
          <a:off x="3513407" y="419484"/>
          <a:ext cx="486248" cy="44034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smtClean="0"/>
            <a:t>ab</a:t>
          </a:r>
          <a:endParaRPr lang="en-US" sz="1800" dirty="0"/>
        </a:p>
      </cdr:txBody>
    </cdr:sp>
  </cdr:relSizeAnchor>
  <cdr:relSizeAnchor xmlns:cdr="http://schemas.openxmlformats.org/drawingml/2006/chartDrawing">
    <cdr:from>
      <cdr:x>0.73849</cdr:x>
      <cdr:y>0.13224</cdr:y>
    </cdr:from>
    <cdr:to>
      <cdr:x>0.83825</cdr:x>
      <cdr:y>0.22575</cdr:y>
    </cdr:to>
    <cdr:sp macro="" textlink="">
      <cdr:nvSpPr>
        <cdr:cNvPr id="8" name="TextBox 7"/>
        <cdr:cNvSpPr txBox="1"/>
      </cdr:nvSpPr>
      <cdr:spPr>
        <a:xfrm xmlns:a="http://schemas.openxmlformats.org/drawingml/2006/main">
          <a:off x="3999655" y="433370"/>
          <a:ext cx="540298" cy="30643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smtClean="0"/>
            <a:t>ab</a:t>
          </a:r>
          <a:endParaRPr lang="en-US" sz="1800" dirty="0"/>
        </a:p>
      </cdr:txBody>
    </cdr:sp>
  </cdr:relSizeAnchor>
  <cdr:relSizeAnchor xmlns:cdr="http://schemas.openxmlformats.org/drawingml/2006/chartDrawing">
    <cdr:from>
      <cdr:x>0.82052</cdr:x>
      <cdr:y>0.16645</cdr:y>
    </cdr:from>
    <cdr:to>
      <cdr:x>0.89782</cdr:x>
      <cdr:y>0.26679</cdr:y>
    </cdr:to>
    <cdr:sp macro="" textlink="">
      <cdr:nvSpPr>
        <cdr:cNvPr id="9" name="TextBox 8"/>
        <cdr:cNvSpPr txBox="1"/>
      </cdr:nvSpPr>
      <cdr:spPr>
        <a:xfrm xmlns:a="http://schemas.openxmlformats.org/drawingml/2006/main">
          <a:off x="4443936" y="545466"/>
          <a:ext cx="418656" cy="32882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smtClean="0"/>
            <a:t>ab</a:t>
          </a:r>
          <a:endParaRPr lang="en-US" sz="1800" dirty="0"/>
        </a:p>
      </cdr:txBody>
    </cdr:sp>
  </cdr:relSizeAnchor>
  <cdr:relSizeAnchor xmlns:cdr="http://schemas.openxmlformats.org/drawingml/2006/chartDrawing">
    <cdr:from>
      <cdr:x>0.90309</cdr:x>
      <cdr:y>0.20295</cdr:y>
    </cdr:from>
    <cdr:to>
      <cdr:x>0.96544</cdr:x>
      <cdr:y>0.28961</cdr:y>
    </cdr:to>
    <cdr:sp macro="" textlink="">
      <cdr:nvSpPr>
        <cdr:cNvPr id="10" name="TextBox 9"/>
        <cdr:cNvSpPr txBox="1"/>
      </cdr:nvSpPr>
      <cdr:spPr>
        <a:xfrm xmlns:a="http://schemas.openxmlformats.org/drawingml/2006/main">
          <a:off x="4891122" y="665092"/>
          <a:ext cx="337687" cy="28399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smtClean="0"/>
            <a:t>b</a:t>
          </a:r>
          <a:endParaRPr lang="en-US" sz="1800" dirty="0"/>
        </a:p>
      </cdr:txBody>
    </cdr:sp>
  </cdr:relSizeAnchor>
  <cdr:relSizeAnchor xmlns:cdr="http://schemas.openxmlformats.org/drawingml/2006/chartDrawing">
    <cdr:from>
      <cdr:x>0.18643</cdr:x>
      <cdr:y>0</cdr:y>
    </cdr:from>
    <cdr:to>
      <cdr:x>0.23886</cdr:x>
      <cdr:y>0.09109</cdr:y>
    </cdr:to>
    <cdr:sp macro="" textlink="">
      <cdr:nvSpPr>
        <cdr:cNvPr id="11" name="TextBox 1"/>
        <cdr:cNvSpPr txBox="1"/>
      </cdr:nvSpPr>
      <cdr:spPr>
        <a:xfrm xmlns:a="http://schemas.openxmlformats.org/drawingml/2006/main">
          <a:off x="1009712" y="0"/>
          <a:ext cx="283925" cy="29851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dirty="0" smtClean="0"/>
            <a:t>a</a:t>
          </a:r>
          <a:endParaRPr lang="en-US" sz="1800" dirty="0"/>
        </a:p>
      </cdr:txBody>
    </cdr:sp>
  </cdr:relSizeAnchor>
</c:userShapes>
</file>

<file path=ppt/drawings/drawing5.xml><?xml version="1.0" encoding="utf-8"?>
<c:userShapes xmlns:c="http://schemas.openxmlformats.org/drawingml/2006/chart">
  <cdr:relSizeAnchor xmlns:cdr="http://schemas.openxmlformats.org/drawingml/2006/chartDrawing">
    <cdr:from>
      <cdr:x>0.33953</cdr:x>
      <cdr:y>0.13345</cdr:y>
    </cdr:from>
    <cdr:to>
      <cdr:x>0.38978</cdr:x>
      <cdr:y>0.22473</cdr:y>
    </cdr:to>
    <cdr:sp macro="" textlink="">
      <cdr:nvSpPr>
        <cdr:cNvPr id="2" name="TextBox 1"/>
        <cdr:cNvSpPr txBox="1"/>
      </cdr:nvSpPr>
      <cdr:spPr>
        <a:xfrm xmlns:a="http://schemas.openxmlformats.org/drawingml/2006/main">
          <a:off x="1918431" y="436422"/>
          <a:ext cx="283925" cy="29851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smtClean="0"/>
            <a:t>a</a:t>
          </a:r>
          <a:endParaRPr lang="en-US" sz="1800" dirty="0"/>
        </a:p>
      </cdr:txBody>
    </cdr:sp>
  </cdr:relSizeAnchor>
  <cdr:relSizeAnchor xmlns:cdr="http://schemas.openxmlformats.org/drawingml/2006/chartDrawing">
    <cdr:from>
      <cdr:x>0.24723</cdr:x>
      <cdr:y>0.24066</cdr:y>
    </cdr:from>
    <cdr:to>
      <cdr:x>0.29748</cdr:x>
      <cdr:y>0.33194</cdr:y>
    </cdr:to>
    <cdr:sp macro="" textlink="">
      <cdr:nvSpPr>
        <cdr:cNvPr id="3" name="TextBox 1"/>
        <cdr:cNvSpPr txBox="1"/>
      </cdr:nvSpPr>
      <cdr:spPr>
        <a:xfrm xmlns:a="http://schemas.openxmlformats.org/drawingml/2006/main">
          <a:off x="1396900" y="787026"/>
          <a:ext cx="283925" cy="29851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dirty="0" smtClean="0"/>
            <a:t>a</a:t>
          </a:r>
          <a:endParaRPr lang="en-US" sz="1800" dirty="0"/>
        </a:p>
      </cdr:txBody>
    </cdr:sp>
  </cdr:relSizeAnchor>
  <cdr:relSizeAnchor xmlns:cdr="http://schemas.openxmlformats.org/drawingml/2006/chartDrawing">
    <cdr:from>
      <cdr:x>0.16371</cdr:x>
      <cdr:y>0.19482</cdr:y>
    </cdr:from>
    <cdr:to>
      <cdr:x>0.21396</cdr:x>
      <cdr:y>0.2861</cdr:y>
    </cdr:to>
    <cdr:sp macro="" textlink="">
      <cdr:nvSpPr>
        <cdr:cNvPr id="4" name="TextBox 1"/>
        <cdr:cNvSpPr txBox="1"/>
      </cdr:nvSpPr>
      <cdr:spPr>
        <a:xfrm xmlns:a="http://schemas.openxmlformats.org/drawingml/2006/main">
          <a:off x="924992" y="637124"/>
          <a:ext cx="283925" cy="29851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dirty="0" smtClean="0"/>
            <a:t>a</a:t>
          </a:r>
          <a:endParaRPr lang="en-US" sz="1800" dirty="0"/>
        </a:p>
      </cdr:txBody>
    </cdr:sp>
  </cdr:relSizeAnchor>
  <cdr:relSizeAnchor xmlns:cdr="http://schemas.openxmlformats.org/drawingml/2006/chartDrawing">
    <cdr:from>
      <cdr:x>0.41485</cdr:x>
      <cdr:y>0.10773</cdr:y>
    </cdr:from>
    <cdr:to>
      <cdr:x>0.4651</cdr:x>
      <cdr:y>0.19901</cdr:y>
    </cdr:to>
    <cdr:sp macro="" textlink="">
      <cdr:nvSpPr>
        <cdr:cNvPr id="5" name="TextBox 1"/>
        <cdr:cNvSpPr txBox="1"/>
      </cdr:nvSpPr>
      <cdr:spPr>
        <a:xfrm xmlns:a="http://schemas.openxmlformats.org/drawingml/2006/main">
          <a:off x="2343985" y="352311"/>
          <a:ext cx="283925" cy="29851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dirty="0" smtClean="0"/>
            <a:t>a</a:t>
          </a:r>
          <a:endParaRPr lang="en-US" sz="1800" dirty="0"/>
        </a:p>
      </cdr:txBody>
    </cdr:sp>
  </cdr:relSizeAnchor>
  <cdr:relSizeAnchor xmlns:cdr="http://schemas.openxmlformats.org/drawingml/2006/chartDrawing">
    <cdr:from>
      <cdr:x>0.5</cdr:x>
      <cdr:y>0.26816</cdr:y>
    </cdr:from>
    <cdr:to>
      <cdr:x>0.55025</cdr:x>
      <cdr:y>0.35944</cdr:y>
    </cdr:to>
    <cdr:sp macro="" textlink="">
      <cdr:nvSpPr>
        <cdr:cNvPr id="6" name="TextBox 1"/>
        <cdr:cNvSpPr txBox="1"/>
      </cdr:nvSpPr>
      <cdr:spPr>
        <a:xfrm xmlns:a="http://schemas.openxmlformats.org/drawingml/2006/main">
          <a:off x="2825127" y="876967"/>
          <a:ext cx="283925" cy="29851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dirty="0" smtClean="0"/>
            <a:t>a</a:t>
          </a:r>
          <a:endParaRPr lang="en-US" sz="1800" dirty="0"/>
        </a:p>
      </cdr:txBody>
    </cdr:sp>
  </cdr:relSizeAnchor>
  <cdr:relSizeAnchor xmlns:cdr="http://schemas.openxmlformats.org/drawingml/2006/chartDrawing">
    <cdr:from>
      <cdr:x>0.57933</cdr:x>
      <cdr:y>0.42401</cdr:y>
    </cdr:from>
    <cdr:to>
      <cdr:x>0.62958</cdr:x>
      <cdr:y>0.51529</cdr:y>
    </cdr:to>
    <cdr:sp macro="" textlink="">
      <cdr:nvSpPr>
        <cdr:cNvPr id="7" name="TextBox 1"/>
        <cdr:cNvSpPr txBox="1"/>
      </cdr:nvSpPr>
      <cdr:spPr>
        <a:xfrm xmlns:a="http://schemas.openxmlformats.org/drawingml/2006/main">
          <a:off x="3273375" y="1386632"/>
          <a:ext cx="283925" cy="29851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dirty="0" smtClean="0"/>
            <a:t>a</a:t>
          </a:r>
          <a:endParaRPr lang="en-US" sz="1800" dirty="0"/>
        </a:p>
      </cdr:txBody>
    </cdr:sp>
  </cdr:relSizeAnchor>
  <cdr:relSizeAnchor xmlns:cdr="http://schemas.openxmlformats.org/drawingml/2006/chartDrawing">
    <cdr:from>
      <cdr:x>0.66158</cdr:x>
      <cdr:y>0.42401</cdr:y>
    </cdr:from>
    <cdr:to>
      <cdr:x>0.71183</cdr:x>
      <cdr:y>0.51529</cdr:y>
    </cdr:to>
    <cdr:sp macro="" textlink="">
      <cdr:nvSpPr>
        <cdr:cNvPr id="8" name="TextBox 1"/>
        <cdr:cNvSpPr txBox="1"/>
      </cdr:nvSpPr>
      <cdr:spPr>
        <a:xfrm xmlns:a="http://schemas.openxmlformats.org/drawingml/2006/main">
          <a:off x="3738071" y="1386632"/>
          <a:ext cx="283925" cy="29851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dirty="0" smtClean="0"/>
            <a:t>a</a:t>
          </a:r>
          <a:endParaRPr lang="en-US" sz="1800" dirty="0"/>
        </a:p>
      </cdr:txBody>
    </cdr:sp>
  </cdr:relSizeAnchor>
  <cdr:relSizeAnchor xmlns:cdr="http://schemas.openxmlformats.org/drawingml/2006/chartDrawing">
    <cdr:from>
      <cdr:x>0.91096</cdr:x>
      <cdr:y>0.41026</cdr:y>
    </cdr:from>
    <cdr:to>
      <cdr:x>0.96121</cdr:x>
      <cdr:y>0.50154</cdr:y>
    </cdr:to>
    <cdr:sp macro="" textlink="">
      <cdr:nvSpPr>
        <cdr:cNvPr id="9" name="TextBox 1"/>
        <cdr:cNvSpPr txBox="1"/>
      </cdr:nvSpPr>
      <cdr:spPr>
        <a:xfrm xmlns:a="http://schemas.openxmlformats.org/drawingml/2006/main">
          <a:off x="5147146" y="1341662"/>
          <a:ext cx="283925" cy="29851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dirty="0" smtClean="0"/>
            <a:t>a</a:t>
          </a:r>
          <a:endParaRPr lang="en-US" sz="1800" dirty="0"/>
        </a:p>
      </cdr:txBody>
    </cdr:sp>
  </cdr:relSizeAnchor>
  <cdr:relSizeAnchor xmlns:cdr="http://schemas.openxmlformats.org/drawingml/2006/chartDrawing">
    <cdr:from>
      <cdr:x>0.74382</cdr:x>
      <cdr:y>0.42401</cdr:y>
    </cdr:from>
    <cdr:to>
      <cdr:x>0.79407</cdr:x>
      <cdr:y>0.51529</cdr:y>
    </cdr:to>
    <cdr:sp macro="" textlink="">
      <cdr:nvSpPr>
        <cdr:cNvPr id="10" name="TextBox 1"/>
        <cdr:cNvSpPr txBox="1"/>
      </cdr:nvSpPr>
      <cdr:spPr>
        <a:xfrm xmlns:a="http://schemas.openxmlformats.org/drawingml/2006/main">
          <a:off x="4202766" y="1386632"/>
          <a:ext cx="283925" cy="29851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dirty="0" smtClean="0"/>
            <a:t>a</a:t>
          </a:r>
          <a:endParaRPr lang="en-US" sz="1800" dirty="0"/>
        </a:p>
      </cdr:txBody>
    </cdr:sp>
  </cdr:relSizeAnchor>
  <cdr:relSizeAnchor xmlns:cdr="http://schemas.openxmlformats.org/drawingml/2006/chartDrawing">
    <cdr:from>
      <cdr:x>0.82096</cdr:x>
      <cdr:y>0.40567</cdr:y>
    </cdr:from>
    <cdr:to>
      <cdr:x>0.87121</cdr:x>
      <cdr:y>0.49695</cdr:y>
    </cdr:to>
    <cdr:sp macro="" textlink="">
      <cdr:nvSpPr>
        <cdr:cNvPr id="11" name="TextBox 1"/>
        <cdr:cNvSpPr txBox="1"/>
      </cdr:nvSpPr>
      <cdr:spPr>
        <a:xfrm xmlns:a="http://schemas.openxmlformats.org/drawingml/2006/main">
          <a:off x="4638643" y="1326671"/>
          <a:ext cx="283925" cy="29851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dirty="0" smtClean="0"/>
            <a:t>a</a:t>
          </a:r>
          <a:endParaRPr lang="en-US" sz="1800" dirty="0"/>
        </a:p>
      </cdr:txBody>
    </cdr:sp>
  </cdr:relSizeAnchor>
</c:userShapes>
</file>

<file path=ppt/drawings/drawing6.xml><?xml version="1.0" encoding="utf-8"?>
<c:userShapes xmlns:c="http://schemas.openxmlformats.org/drawingml/2006/chart">
  <cdr:relSizeAnchor xmlns:cdr="http://schemas.openxmlformats.org/drawingml/2006/chartDrawing">
    <cdr:from>
      <cdr:x>0.90552</cdr:x>
      <cdr:y>0.35614</cdr:y>
    </cdr:from>
    <cdr:to>
      <cdr:x>0.96856</cdr:x>
      <cdr:y>0.45722</cdr:y>
    </cdr:to>
    <cdr:sp macro="" textlink="">
      <cdr:nvSpPr>
        <cdr:cNvPr id="3" name="TextBox 2"/>
        <cdr:cNvSpPr txBox="1"/>
      </cdr:nvSpPr>
      <cdr:spPr>
        <a:xfrm xmlns:a="http://schemas.openxmlformats.org/drawingml/2006/main">
          <a:off x="4719938" y="1057206"/>
          <a:ext cx="328612" cy="30003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smtClean="0"/>
            <a:t>b</a:t>
          </a:r>
          <a:endParaRPr lang="en-US" sz="1800" dirty="0"/>
        </a:p>
      </cdr:txBody>
    </cdr:sp>
  </cdr:relSizeAnchor>
  <cdr:relSizeAnchor xmlns:cdr="http://schemas.openxmlformats.org/drawingml/2006/chartDrawing">
    <cdr:from>
      <cdr:x>0.83495</cdr:x>
      <cdr:y>0.15106</cdr:y>
    </cdr:from>
    <cdr:to>
      <cdr:x>0.89799</cdr:x>
      <cdr:y>0.25214</cdr:y>
    </cdr:to>
    <cdr:sp macro="" textlink="">
      <cdr:nvSpPr>
        <cdr:cNvPr id="4" name="TextBox 1"/>
        <cdr:cNvSpPr txBox="1"/>
      </cdr:nvSpPr>
      <cdr:spPr>
        <a:xfrm xmlns:a="http://schemas.openxmlformats.org/drawingml/2006/main">
          <a:off x="4542545" y="448423"/>
          <a:ext cx="342967" cy="30005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dirty="0"/>
            <a:t>a</a:t>
          </a:r>
        </a:p>
      </cdr:txBody>
    </cdr:sp>
  </cdr:relSizeAnchor>
  <cdr:relSizeAnchor xmlns:cdr="http://schemas.openxmlformats.org/drawingml/2006/chartDrawing">
    <cdr:from>
      <cdr:x>0.74777</cdr:x>
      <cdr:y>0.16818</cdr:y>
    </cdr:from>
    <cdr:to>
      <cdr:x>0.81081</cdr:x>
      <cdr:y>0.26926</cdr:y>
    </cdr:to>
    <cdr:sp macro="" textlink="">
      <cdr:nvSpPr>
        <cdr:cNvPr id="5" name="TextBox 1"/>
        <cdr:cNvSpPr txBox="1"/>
      </cdr:nvSpPr>
      <cdr:spPr>
        <a:xfrm xmlns:a="http://schemas.openxmlformats.org/drawingml/2006/main">
          <a:off x="4068241" y="499223"/>
          <a:ext cx="342967" cy="30005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dirty="0"/>
            <a:t>a</a:t>
          </a:r>
        </a:p>
      </cdr:txBody>
    </cdr:sp>
  </cdr:relSizeAnchor>
  <cdr:relSizeAnchor xmlns:cdr="http://schemas.openxmlformats.org/drawingml/2006/chartDrawing">
    <cdr:from>
      <cdr:x>0.66987</cdr:x>
      <cdr:y>0.15808</cdr:y>
    </cdr:from>
    <cdr:to>
      <cdr:x>0.73291</cdr:x>
      <cdr:y>0.25916</cdr:y>
    </cdr:to>
    <cdr:sp macro="" textlink="">
      <cdr:nvSpPr>
        <cdr:cNvPr id="6" name="TextBox 1"/>
        <cdr:cNvSpPr txBox="1"/>
      </cdr:nvSpPr>
      <cdr:spPr>
        <a:xfrm xmlns:a="http://schemas.openxmlformats.org/drawingml/2006/main">
          <a:off x="3644406" y="469243"/>
          <a:ext cx="342967" cy="30005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dirty="0"/>
            <a:t>a</a:t>
          </a:r>
        </a:p>
      </cdr:txBody>
    </cdr:sp>
  </cdr:relSizeAnchor>
  <cdr:relSizeAnchor xmlns:cdr="http://schemas.openxmlformats.org/drawingml/2006/chartDrawing">
    <cdr:from>
      <cdr:x>0.58754</cdr:x>
      <cdr:y>0.17827</cdr:y>
    </cdr:from>
    <cdr:to>
      <cdr:x>0.65058</cdr:x>
      <cdr:y>0.27935</cdr:y>
    </cdr:to>
    <cdr:sp macro="" textlink="">
      <cdr:nvSpPr>
        <cdr:cNvPr id="7" name="TextBox 1"/>
        <cdr:cNvSpPr txBox="1"/>
      </cdr:nvSpPr>
      <cdr:spPr>
        <a:xfrm xmlns:a="http://schemas.openxmlformats.org/drawingml/2006/main">
          <a:off x="3196508" y="529204"/>
          <a:ext cx="342967" cy="30005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dirty="0"/>
            <a:t>a</a:t>
          </a:r>
        </a:p>
      </cdr:txBody>
    </cdr:sp>
  </cdr:relSizeAnchor>
  <cdr:relSizeAnchor xmlns:cdr="http://schemas.openxmlformats.org/drawingml/2006/chartDrawing">
    <cdr:from>
      <cdr:x>0.5</cdr:x>
      <cdr:y>0.16818</cdr:y>
    </cdr:from>
    <cdr:to>
      <cdr:x>0.56304</cdr:x>
      <cdr:y>0.26926</cdr:y>
    </cdr:to>
    <cdr:sp macro="" textlink="">
      <cdr:nvSpPr>
        <cdr:cNvPr id="8" name="TextBox 1"/>
        <cdr:cNvSpPr txBox="1"/>
      </cdr:nvSpPr>
      <cdr:spPr>
        <a:xfrm xmlns:a="http://schemas.openxmlformats.org/drawingml/2006/main">
          <a:off x="2720238" y="499223"/>
          <a:ext cx="342967" cy="30005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dirty="0"/>
            <a:t>a</a:t>
          </a:r>
        </a:p>
      </cdr:txBody>
    </cdr:sp>
  </cdr:relSizeAnchor>
  <cdr:relSizeAnchor xmlns:cdr="http://schemas.openxmlformats.org/drawingml/2006/chartDrawing">
    <cdr:from>
      <cdr:x>0.43163</cdr:x>
      <cdr:y>0.21362</cdr:y>
    </cdr:from>
    <cdr:to>
      <cdr:x>0.49467</cdr:x>
      <cdr:y>0.3147</cdr:y>
    </cdr:to>
    <cdr:sp macro="" textlink="">
      <cdr:nvSpPr>
        <cdr:cNvPr id="9" name="TextBox 1"/>
        <cdr:cNvSpPr txBox="1"/>
      </cdr:nvSpPr>
      <cdr:spPr>
        <a:xfrm xmlns:a="http://schemas.openxmlformats.org/drawingml/2006/main">
          <a:off x="2348290" y="634134"/>
          <a:ext cx="342967" cy="30005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dirty="0"/>
            <a:t>a</a:t>
          </a:r>
        </a:p>
      </cdr:txBody>
    </cdr:sp>
  </cdr:relSizeAnchor>
  <cdr:relSizeAnchor xmlns:cdr="http://schemas.openxmlformats.org/drawingml/2006/chartDrawing">
    <cdr:from>
      <cdr:x>0.33732</cdr:x>
      <cdr:y>0.16313</cdr:y>
    </cdr:from>
    <cdr:to>
      <cdr:x>0.40036</cdr:x>
      <cdr:y>0.26421</cdr:y>
    </cdr:to>
    <cdr:sp macro="" textlink="">
      <cdr:nvSpPr>
        <cdr:cNvPr id="10" name="TextBox 1"/>
        <cdr:cNvSpPr txBox="1"/>
      </cdr:nvSpPr>
      <cdr:spPr>
        <a:xfrm xmlns:a="http://schemas.openxmlformats.org/drawingml/2006/main">
          <a:off x="1835155" y="484233"/>
          <a:ext cx="342967" cy="30005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dirty="0"/>
            <a:t>a</a:t>
          </a:r>
        </a:p>
      </cdr:txBody>
    </cdr:sp>
  </cdr:relSizeAnchor>
  <cdr:relSizeAnchor xmlns:cdr="http://schemas.openxmlformats.org/drawingml/2006/chartDrawing">
    <cdr:from>
      <cdr:x>0.27566</cdr:x>
      <cdr:y>0.14293</cdr:y>
    </cdr:from>
    <cdr:to>
      <cdr:x>0.3387</cdr:x>
      <cdr:y>0.24401</cdr:y>
    </cdr:to>
    <cdr:sp macro="" textlink="">
      <cdr:nvSpPr>
        <cdr:cNvPr id="11" name="TextBox 1"/>
        <cdr:cNvSpPr txBox="1"/>
      </cdr:nvSpPr>
      <cdr:spPr>
        <a:xfrm xmlns:a="http://schemas.openxmlformats.org/drawingml/2006/main">
          <a:off x="1499699" y="424271"/>
          <a:ext cx="342967" cy="30005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dirty="0"/>
            <a:t>a</a:t>
          </a:r>
        </a:p>
      </cdr:txBody>
    </cdr:sp>
  </cdr:relSizeAnchor>
  <cdr:relSizeAnchor xmlns:cdr="http://schemas.openxmlformats.org/drawingml/2006/chartDrawing">
    <cdr:from>
      <cdr:x>0.17846</cdr:x>
      <cdr:y>0.19342</cdr:y>
    </cdr:from>
    <cdr:to>
      <cdr:x>0.2415</cdr:x>
      <cdr:y>0.2945</cdr:y>
    </cdr:to>
    <cdr:sp macro="" textlink="">
      <cdr:nvSpPr>
        <cdr:cNvPr id="12" name="TextBox 1"/>
        <cdr:cNvSpPr txBox="1"/>
      </cdr:nvSpPr>
      <cdr:spPr>
        <a:xfrm xmlns:a="http://schemas.openxmlformats.org/drawingml/2006/main">
          <a:off x="970932" y="574174"/>
          <a:ext cx="342967" cy="30005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dirty="0"/>
            <a:t>a</a:t>
          </a:r>
        </a:p>
      </cdr:txBody>
    </cdr:sp>
  </cdr:relSizeAnchor>
</c:userShapes>
</file>

<file path=ppt/drawings/drawing7.xml><?xml version="1.0" encoding="utf-8"?>
<c:userShapes xmlns:c="http://schemas.openxmlformats.org/drawingml/2006/chart">
  <cdr:relSizeAnchor xmlns:cdr="http://schemas.openxmlformats.org/drawingml/2006/chartDrawing">
    <cdr:from>
      <cdr:x>0.31557</cdr:x>
      <cdr:y>0.1139</cdr:y>
    </cdr:from>
    <cdr:to>
      <cdr:x>0.42477</cdr:x>
      <cdr:y>0.29386</cdr:y>
    </cdr:to>
    <cdr:sp macro="" textlink="">
      <cdr:nvSpPr>
        <cdr:cNvPr id="2" name="TextBox 1"/>
        <cdr:cNvSpPr txBox="1"/>
      </cdr:nvSpPr>
      <cdr:spPr>
        <a:xfrm xmlns:a="http://schemas.openxmlformats.org/drawingml/2006/main">
          <a:off x="1794838" y="338106"/>
          <a:ext cx="621086" cy="53420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smtClean="0"/>
            <a:t>ab</a:t>
          </a:r>
          <a:endParaRPr lang="en-US" sz="1800" dirty="0"/>
        </a:p>
      </cdr:txBody>
    </cdr:sp>
  </cdr:relSizeAnchor>
  <cdr:relSizeAnchor xmlns:cdr="http://schemas.openxmlformats.org/drawingml/2006/chartDrawing">
    <cdr:from>
      <cdr:x>0.40029</cdr:x>
      <cdr:y>0.15532</cdr:y>
    </cdr:from>
    <cdr:to>
      <cdr:x>0.4897</cdr:x>
      <cdr:y>0.31631</cdr:y>
    </cdr:to>
    <cdr:sp macro="" textlink="">
      <cdr:nvSpPr>
        <cdr:cNvPr id="3" name="TextBox 2"/>
        <cdr:cNvSpPr txBox="1"/>
      </cdr:nvSpPr>
      <cdr:spPr>
        <a:xfrm xmlns:a="http://schemas.openxmlformats.org/drawingml/2006/main">
          <a:off x="2276717" y="461057"/>
          <a:ext cx="508529" cy="47789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smtClean="0"/>
            <a:t>ab</a:t>
          </a:r>
          <a:endParaRPr lang="en-US" sz="1800" dirty="0"/>
        </a:p>
      </cdr:txBody>
    </cdr:sp>
  </cdr:relSizeAnchor>
  <cdr:relSizeAnchor xmlns:cdr="http://schemas.openxmlformats.org/drawingml/2006/chartDrawing">
    <cdr:from>
      <cdr:x>0.16145</cdr:x>
      <cdr:y>0.245</cdr:y>
    </cdr:from>
    <cdr:to>
      <cdr:x>0.22872</cdr:x>
      <cdr:y>0.36496</cdr:y>
    </cdr:to>
    <cdr:sp macro="" textlink="">
      <cdr:nvSpPr>
        <cdr:cNvPr id="4" name="TextBox 3"/>
        <cdr:cNvSpPr txBox="1"/>
      </cdr:nvSpPr>
      <cdr:spPr>
        <a:xfrm xmlns:a="http://schemas.openxmlformats.org/drawingml/2006/main">
          <a:off x="918239" y="727266"/>
          <a:ext cx="382605" cy="35609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smtClean="0"/>
            <a:t>b</a:t>
          </a:r>
          <a:endParaRPr lang="en-US" sz="1800" dirty="0"/>
        </a:p>
      </cdr:txBody>
    </cdr:sp>
  </cdr:relSizeAnchor>
  <cdr:relSizeAnchor xmlns:cdr="http://schemas.openxmlformats.org/drawingml/2006/chartDrawing">
    <cdr:from>
      <cdr:x>0.9091</cdr:x>
      <cdr:y>0.48477</cdr:y>
    </cdr:from>
    <cdr:to>
      <cdr:x>0.95375</cdr:x>
      <cdr:y>0.62298</cdr:y>
    </cdr:to>
    <cdr:sp macro="" textlink="">
      <cdr:nvSpPr>
        <cdr:cNvPr id="6" name="TextBox 5"/>
        <cdr:cNvSpPr txBox="1"/>
      </cdr:nvSpPr>
      <cdr:spPr>
        <a:xfrm xmlns:a="http://schemas.openxmlformats.org/drawingml/2006/main">
          <a:off x="5170602" y="1439023"/>
          <a:ext cx="253951" cy="41027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smtClean="0"/>
            <a:t>c</a:t>
          </a:r>
          <a:endParaRPr lang="en-US" sz="1800" dirty="0"/>
        </a:p>
      </cdr:txBody>
    </cdr:sp>
  </cdr:relSizeAnchor>
  <cdr:relSizeAnchor xmlns:cdr="http://schemas.openxmlformats.org/drawingml/2006/chartDrawing">
    <cdr:from>
      <cdr:x>0.82342</cdr:x>
      <cdr:y>0.07223</cdr:y>
    </cdr:from>
    <cdr:to>
      <cdr:x>0.88372</cdr:x>
      <cdr:y>0.17331</cdr:y>
    </cdr:to>
    <cdr:sp macro="" textlink="">
      <cdr:nvSpPr>
        <cdr:cNvPr id="7" name="TextBox 1"/>
        <cdr:cNvSpPr txBox="1"/>
      </cdr:nvSpPr>
      <cdr:spPr>
        <a:xfrm xmlns:a="http://schemas.openxmlformats.org/drawingml/2006/main">
          <a:off x="4683286" y="214410"/>
          <a:ext cx="342967" cy="30005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dirty="0"/>
            <a:t>a</a:t>
          </a:r>
        </a:p>
      </cdr:txBody>
    </cdr:sp>
  </cdr:relSizeAnchor>
  <cdr:relSizeAnchor xmlns:cdr="http://schemas.openxmlformats.org/drawingml/2006/chartDrawing">
    <cdr:from>
      <cdr:x>0.73974</cdr:x>
      <cdr:y>0.07728</cdr:y>
    </cdr:from>
    <cdr:to>
      <cdr:x>0.80004</cdr:x>
      <cdr:y>0.17836</cdr:y>
    </cdr:to>
    <cdr:sp macro="" textlink="">
      <cdr:nvSpPr>
        <cdr:cNvPr id="8" name="TextBox 1"/>
        <cdr:cNvSpPr txBox="1"/>
      </cdr:nvSpPr>
      <cdr:spPr>
        <a:xfrm xmlns:a="http://schemas.openxmlformats.org/drawingml/2006/main">
          <a:off x="4207370" y="229400"/>
          <a:ext cx="342967" cy="30005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dirty="0"/>
            <a:t>a</a:t>
          </a:r>
        </a:p>
      </cdr:txBody>
    </cdr:sp>
  </cdr:relSizeAnchor>
  <cdr:relSizeAnchor xmlns:cdr="http://schemas.openxmlformats.org/drawingml/2006/chartDrawing">
    <cdr:from>
      <cdr:x>0.57567</cdr:x>
      <cdr:y>0.06435</cdr:y>
    </cdr:from>
    <cdr:to>
      <cdr:x>0.63598</cdr:x>
      <cdr:y>0.16543</cdr:y>
    </cdr:to>
    <cdr:sp macro="" textlink="">
      <cdr:nvSpPr>
        <cdr:cNvPr id="9" name="TextBox 1"/>
        <cdr:cNvSpPr txBox="1"/>
      </cdr:nvSpPr>
      <cdr:spPr>
        <a:xfrm xmlns:a="http://schemas.openxmlformats.org/drawingml/2006/main">
          <a:off x="3274210" y="191017"/>
          <a:ext cx="342967" cy="30005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dirty="0"/>
            <a:t>a</a:t>
          </a:r>
        </a:p>
      </cdr:txBody>
    </cdr:sp>
  </cdr:relSizeAnchor>
  <cdr:relSizeAnchor xmlns:cdr="http://schemas.openxmlformats.org/drawingml/2006/chartDrawing">
    <cdr:from>
      <cdr:x>0.64684</cdr:x>
      <cdr:y>0.11768</cdr:y>
    </cdr:from>
    <cdr:to>
      <cdr:x>0.72958</cdr:x>
      <cdr:y>0.19675</cdr:y>
    </cdr:to>
    <cdr:sp macro="" textlink="">
      <cdr:nvSpPr>
        <cdr:cNvPr id="10" name="TextBox 1"/>
        <cdr:cNvSpPr txBox="1"/>
      </cdr:nvSpPr>
      <cdr:spPr>
        <a:xfrm xmlns:a="http://schemas.openxmlformats.org/drawingml/2006/main">
          <a:off x="3678945" y="349323"/>
          <a:ext cx="470606" cy="23472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dirty="0" err="1" smtClean="0"/>
            <a:t>ab</a:t>
          </a:r>
          <a:endParaRPr lang="en-US" sz="1800" dirty="0"/>
        </a:p>
      </cdr:txBody>
    </cdr:sp>
  </cdr:relSizeAnchor>
  <cdr:relSizeAnchor xmlns:cdr="http://schemas.openxmlformats.org/drawingml/2006/chartDrawing">
    <cdr:from>
      <cdr:x>0.24495</cdr:x>
      <cdr:y>0.08233</cdr:y>
    </cdr:from>
    <cdr:to>
      <cdr:x>0.30525</cdr:x>
      <cdr:y>0.18341</cdr:y>
    </cdr:to>
    <cdr:sp macro="" textlink="">
      <cdr:nvSpPr>
        <cdr:cNvPr id="11" name="TextBox 1"/>
        <cdr:cNvSpPr txBox="1"/>
      </cdr:nvSpPr>
      <cdr:spPr>
        <a:xfrm xmlns:a="http://schemas.openxmlformats.org/drawingml/2006/main">
          <a:off x="1393201" y="244390"/>
          <a:ext cx="342967" cy="30005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dirty="0"/>
            <a:t>a</a:t>
          </a:r>
        </a:p>
      </cdr:txBody>
    </cdr:sp>
  </cdr:relSizeAnchor>
  <cdr:relSizeAnchor xmlns:cdr="http://schemas.openxmlformats.org/drawingml/2006/chartDrawing">
    <cdr:from>
      <cdr:x>0.47304</cdr:x>
      <cdr:y>0.10758</cdr:y>
    </cdr:from>
    <cdr:to>
      <cdr:x>0.55698</cdr:x>
      <cdr:y>0.1816</cdr:y>
    </cdr:to>
    <cdr:sp macro="" textlink="">
      <cdr:nvSpPr>
        <cdr:cNvPr id="12" name="TextBox 1"/>
        <cdr:cNvSpPr txBox="1"/>
      </cdr:nvSpPr>
      <cdr:spPr>
        <a:xfrm xmlns:a="http://schemas.openxmlformats.org/drawingml/2006/main">
          <a:off x="2690446" y="319341"/>
          <a:ext cx="477459" cy="21973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dirty="0" err="1" smtClean="0"/>
            <a:t>ab</a:t>
          </a:r>
          <a:endParaRPr lang="en-US" sz="1800" dirty="0"/>
        </a:p>
      </cdr:txBody>
    </cdr:sp>
  </cdr:relSizeAnchor>
</c:userShapes>
</file>

<file path=ppt/drawings/drawing8.xml><?xml version="1.0" encoding="utf-8"?>
<c:userShapes xmlns:c="http://schemas.openxmlformats.org/drawingml/2006/chart">
  <cdr:relSizeAnchor xmlns:cdr="http://schemas.openxmlformats.org/drawingml/2006/chartDrawing">
    <cdr:from>
      <cdr:x>0.66142</cdr:x>
      <cdr:y>0.21371</cdr:y>
    </cdr:from>
    <cdr:to>
      <cdr:x>0.71892</cdr:x>
      <cdr:y>0.30921</cdr:y>
    </cdr:to>
    <cdr:sp macro="" textlink="">
      <cdr:nvSpPr>
        <cdr:cNvPr id="2" name="TextBox 1"/>
        <cdr:cNvSpPr txBox="1"/>
      </cdr:nvSpPr>
      <cdr:spPr>
        <a:xfrm xmlns:a="http://schemas.openxmlformats.org/drawingml/2006/main">
          <a:off x="3598440" y="608567"/>
          <a:ext cx="312827" cy="27194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smtClean="0"/>
            <a:t>a</a:t>
          </a:r>
          <a:endParaRPr lang="en-US" sz="1800" dirty="0"/>
        </a:p>
      </cdr:txBody>
    </cdr:sp>
  </cdr:relSizeAnchor>
  <cdr:relSizeAnchor xmlns:cdr="http://schemas.openxmlformats.org/drawingml/2006/chartDrawing">
    <cdr:from>
      <cdr:x>0.75188</cdr:x>
      <cdr:y>0.1672</cdr:y>
    </cdr:from>
    <cdr:to>
      <cdr:x>0.8097</cdr:x>
      <cdr:y>0.27751</cdr:y>
    </cdr:to>
    <cdr:sp macro="" textlink="">
      <cdr:nvSpPr>
        <cdr:cNvPr id="3" name="TextBox 2"/>
        <cdr:cNvSpPr txBox="1"/>
      </cdr:nvSpPr>
      <cdr:spPr>
        <a:xfrm xmlns:a="http://schemas.openxmlformats.org/drawingml/2006/main">
          <a:off x="4090573" y="476100"/>
          <a:ext cx="314568" cy="31411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smtClean="0"/>
            <a:t>a</a:t>
          </a:r>
          <a:endParaRPr lang="en-US" sz="1800" dirty="0"/>
        </a:p>
      </cdr:txBody>
    </cdr:sp>
  </cdr:relSizeAnchor>
  <cdr:relSizeAnchor xmlns:cdr="http://schemas.openxmlformats.org/drawingml/2006/chartDrawing">
    <cdr:from>
      <cdr:x>0.82459</cdr:x>
      <cdr:y>0.04738</cdr:y>
    </cdr:from>
    <cdr:to>
      <cdr:x>0.88493</cdr:x>
      <cdr:y>0.15577</cdr:y>
    </cdr:to>
    <cdr:sp macro="" textlink="">
      <cdr:nvSpPr>
        <cdr:cNvPr id="4" name="TextBox 3"/>
        <cdr:cNvSpPr txBox="1"/>
      </cdr:nvSpPr>
      <cdr:spPr>
        <a:xfrm xmlns:a="http://schemas.openxmlformats.org/drawingml/2006/main">
          <a:off x="4486160" y="134912"/>
          <a:ext cx="328278" cy="30864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smtClean="0"/>
            <a:t>a</a:t>
          </a:r>
          <a:endParaRPr lang="en-US" sz="1800" dirty="0"/>
        </a:p>
      </cdr:txBody>
    </cdr:sp>
  </cdr:relSizeAnchor>
  <cdr:relSizeAnchor xmlns:cdr="http://schemas.openxmlformats.org/drawingml/2006/chartDrawing">
    <cdr:from>
      <cdr:x>0.57538</cdr:x>
      <cdr:y>0.12794</cdr:y>
    </cdr:from>
    <cdr:to>
      <cdr:x>0.63842</cdr:x>
      <cdr:y>0.23331</cdr:y>
    </cdr:to>
    <cdr:sp macro="" textlink="">
      <cdr:nvSpPr>
        <cdr:cNvPr id="5" name="TextBox 1"/>
        <cdr:cNvSpPr txBox="1"/>
      </cdr:nvSpPr>
      <cdr:spPr>
        <a:xfrm xmlns:a="http://schemas.openxmlformats.org/drawingml/2006/main">
          <a:off x="3130348" y="364311"/>
          <a:ext cx="342967" cy="30005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dirty="0"/>
            <a:t>a</a:t>
          </a:r>
        </a:p>
      </cdr:txBody>
    </cdr:sp>
  </cdr:relSizeAnchor>
  <cdr:relSizeAnchor xmlns:cdr="http://schemas.openxmlformats.org/drawingml/2006/chartDrawing">
    <cdr:from>
      <cdr:x>0.49084</cdr:x>
      <cdr:y>0.18584</cdr:y>
    </cdr:from>
    <cdr:to>
      <cdr:x>0.55388</cdr:x>
      <cdr:y>0.29122</cdr:y>
    </cdr:to>
    <cdr:sp macro="" textlink="">
      <cdr:nvSpPr>
        <cdr:cNvPr id="6" name="TextBox 1"/>
        <cdr:cNvSpPr txBox="1"/>
      </cdr:nvSpPr>
      <cdr:spPr>
        <a:xfrm xmlns:a="http://schemas.openxmlformats.org/drawingml/2006/main">
          <a:off x="2670387" y="529204"/>
          <a:ext cx="342967" cy="30005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dirty="0"/>
            <a:t>a</a:t>
          </a:r>
        </a:p>
      </cdr:txBody>
    </cdr:sp>
  </cdr:relSizeAnchor>
  <cdr:relSizeAnchor xmlns:cdr="http://schemas.openxmlformats.org/drawingml/2006/chartDrawing">
    <cdr:from>
      <cdr:x>0.40851</cdr:x>
      <cdr:y>0.19637</cdr:y>
    </cdr:from>
    <cdr:to>
      <cdr:x>0.47155</cdr:x>
      <cdr:y>0.30174</cdr:y>
    </cdr:to>
    <cdr:sp macro="" textlink="">
      <cdr:nvSpPr>
        <cdr:cNvPr id="7" name="TextBox 1"/>
        <cdr:cNvSpPr txBox="1"/>
      </cdr:nvSpPr>
      <cdr:spPr>
        <a:xfrm xmlns:a="http://schemas.openxmlformats.org/drawingml/2006/main">
          <a:off x="2222489" y="559183"/>
          <a:ext cx="342967" cy="30005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dirty="0"/>
            <a:t>a</a:t>
          </a:r>
        </a:p>
      </cdr:txBody>
    </cdr:sp>
  </cdr:relSizeAnchor>
  <cdr:relSizeAnchor xmlns:cdr="http://schemas.openxmlformats.org/drawingml/2006/chartDrawing">
    <cdr:from>
      <cdr:x>0.32095</cdr:x>
      <cdr:y>0.21216</cdr:y>
    </cdr:from>
    <cdr:to>
      <cdr:x>0.38399</cdr:x>
      <cdr:y>0.31754</cdr:y>
    </cdr:to>
    <cdr:sp macro="" textlink="">
      <cdr:nvSpPr>
        <cdr:cNvPr id="8" name="TextBox 1"/>
        <cdr:cNvSpPr txBox="1"/>
      </cdr:nvSpPr>
      <cdr:spPr>
        <a:xfrm xmlns:a="http://schemas.openxmlformats.org/drawingml/2006/main">
          <a:off x="1746135" y="604154"/>
          <a:ext cx="342967" cy="30005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dirty="0"/>
            <a:t>a</a:t>
          </a:r>
        </a:p>
      </cdr:txBody>
    </cdr:sp>
  </cdr:relSizeAnchor>
  <cdr:relSizeAnchor xmlns:cdr="http://schemas.openxmlformats.org/drawingml/2006/chartDrawing">
    <cdr:from>
      <cdr:x>0.2585</cdr:x>
      <cdr:y>0.18931</cdr:y>
    </cdr:from>
    <cdr:to>
      <cdr:x>0.32095</cdr:x>
      <cdr:y>0.31227</cdr:y>
    </cdr:to>
    <cdr:sp macro="" textlink="">
      <cdr:nvSpPr>
        <cdr:cNvPr id="9" name="TextBox 1"/>
        <cdr:cNvSpPr txBox="1"/>
      </cdr:nvSpPr>
      <cdr:spPr>
        <a:xfrm xmlns:a="http://schemas.openxmlformats.org/drawingml/2006/main">
          <a:off x="1406357" y="539084"/>
          <a:ext cx="339778" cy="35013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dirty="0"/>
            <a:t>a</a:t>
          </a:r>
        </a:p>
      </cdr:txBody>
    </cdr:sp>
  </cdr:relSizeAnchor>
  <cdr:relSizeAnchor xmlns:cdr="http://schemas.openxmlformats.org/drawingml/2006/chartDrawing">
    <cdr:from>
      <cdr:x>0.16134</cdr:x>
      <cdr:y>0.31218</cdr:y>
    </cdr:from>
    <cdr:to>
      <cdr:x>0.24748</cdr:x>
      <cdr:y>0.39988</cdr:y>
    </cdr:to>
    <cdr:sp macro="" textlink="">
      <cdr:nvSpPr>
        <cdr:cNvPr id="10" name="TextBox 1"/>
        <cdr:cNvSpPr txBox="1"/>
      </cdr:nvSpPr>
      <cdr:spPr>
        <a:xfrm xmlns:a="http://schemas.openxmlformats.org/drawingml/2006/main">
          <a:off x="877743" y="888967"/>
          <a:ext cx="468653" cy="24972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dirty="0" err="1" smtClean="0"/>
            <a:t>ab</a:t>
          </a:r>
          <a:endParaRPr lang="en-US" sz="1800" dirty="0"/>
        </a:p>
      </cdr:txBody>
    </cdr:sp>
  </cdr:relSizeAnchor>
  <cdr:relSizeAnchor xmlns:cdr="http://schemas.openxmlformats.org/drawingml/2006/chartDrawing">
    <cdr:from>
      <cdr:x>0.89664</cdr:x>
      <cdr:y>0.51222</cdr:y>
    </cdr:from>
    <cdr:to>
      <cdr:x>0.95968</cdr:x>
      <cdr:y>0.6176</cdr:y>
    </cdr:to>
    <cdr:sp macro="" textlink="">
      <cdr:nvSpPr>
        <cdr:cNvPr id="11" name="TextBox 1"/>
        <cdr:cNvSpPr txBox="1"/>
      </cdr:nvSpPr>
      <cdr:spPr>
        <a:xfrm xmlns:a="http://schemas.openxmlformats.org/drawingml/2006/main">
          <a:off x="4878158" y="1458593"/>
          <a:ext cx="342967" cy="30005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dirty="0"/>
            <a:t>b</a:t>
          </a:r>
        </a:p>
      </cdr:txBody>
    </cdr:sp>
  </cdr:relSizeAnchor>
</c:userShapes>
</file>

<file path=ppt/drawings/drawing9.xml><?xml version="1.0" encoding="utf-8"?>
<c:userShapes xmlns:c="http://schemas.openxmlformats.org/drawingml/2006/chart">
  <cdr:relSizeAnchor xmlns:cdr="http://schemas.openxmlformats.org/drawingml/2006/chartDrawing">
    <cdr:from>
      <cdr:x>0.75271</cdr:x>
      <cdr:y>0.07977</cdr:y>
    </cdr:from>
    <cdr:to>
      <cdr:x>0.83378</cdr:x>
      <cdr:y>0.21215</cdr:y>
    </cdr:to>
    <cdr:sp macro="" textlink="">
      <cdr:nvSpPr>
        <cdr:cNvPr id="2" name="TextBox 1"/>
        <cdr:cNvSpPr txBox="1"/>
      </cdr:nvSpPr>
      <cdr:spPr>
        <a:xfrm xmlns:a="http://schemas.openxmlformats.org/drawingml/2006/main">
          <a:off x="4119857" y="222535"/>
          <a:ext cx="443753" cy="36933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800" dirty="0" smtClean="0"/>
            <a:t>a</a:t>
          </a:r>
          <a:endParaRPr lang="en-US" sz="1800" dirty="0"/>
        </a:p>
      </cdr:txBody>
    </cdr:sp>
  </cdr:relSizeAnchor>
  <cdr:relSizeAnchor xmlns:cdr="http://schemas.openxmlformats.org/drawingml/2006/chartDrawing">
    <cdr:from>
      <cdr:x>0.66319</cdr:x>
      <cdr:y>0.12262</cdr:y>
    </cdr:from>
    <cdr:to>
      <cdr:x>0.72953</cdr:x>
      <cdr:y>0.25501</cdr:y>
    </cdr:to>
    <cdr:sp macro="" textlink="">
      <cdr:nvSpPr>
        <cdr:cNvPr id="3" name="TextBox 2"/>
        <cdr:cNvSpPr txBox="1"/>
      </cdr:nvSpPr>
      <cdr:spPr>
        <a:xfrm xmlns:a="http://schemas.openxmlformats.org/drawingml/2006/main">
          <a:off x="3784002" y="345499"/>
          <a:ext cx="378520" cy="37302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smtClean="0"/>
            <a:t>a</a:t>
          </a:r>
          <a:endParaRPr lang="en-US" sz="1800" dirty="0"/>
        </a:p>
      </cdr:txBody>
    </cdr:sp>
  </cdr:relSizeAnchor>
  <cdr:relSizeAnchor xmlns:cdr="http://schemas.openxmlformats.org/drawingml/2006/chartDrawing">
    <cdr:from>
      <cdr:x>0.58161</cdr:x>
      <cdr:y>0.08175</cdr:y>
    </cdr:from>
    <cdr:to>
      <cdr:x>0.65286</cdr:x>
      <cdr:y>0.21512</cdr:y>
    </cdr:to>
    <cdr:sp macro="" textlink="">
      <cdr:nvSpPr>
        <cdr:cNvPr id="4" name="TextBox 3"/>
        <cdr:cNvSpPr txBox="1"/>
      </cdr:nvSpPr>
      <cdr:spPr>
        <a:xfrm xmlns:a="http://schemas.openxmlformats.org/drawingml/2006/main">
          <a:off x="3318517" y="230345"/>
          <a:ext cx="406536" cy="37578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smtClean="0"/>
            <a:t>a</a:t>
          </a:r>
          <a:endParaRPr lang="en-US" sz="1800" dirty="0"/>
        </a:p>
      </cdr:txBody>
    </cdr:sp>
  </cdr:relSizeAnchor>
  <cdr:relSizeAnchor xmlns:cdr="http://schemas.openxmlformats.org/drawingml/2006/chartDrawing">
    <cdr:from>
      <cdr:x>0.5042</cdr:x>
      <cdr:y>0.12794</cdr:y>
    </cdr:from>
    <cdr:to>
      <cdr:x>0.57791</cdr:x>
      <cdr:y>0.24814</cdr:y>
    </cdr:to>
    <cdr:sp macro="" textlink="">
      <cdr:nvSpPr>
        <cdr:cNvPr id="5" name="TextBox 4"/>
        <cdr:cNvSpPr txBox="1"/>
      </cdr:nvSpPr>
      <cdr:spPr>
        <a:xfrm xmlns:a="http://schemas.openxmlformats.org/drawingml/2006/main">
          <a:off x="2876841" y="360489"/>
          <a:ext cx="420571" cy="33867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smtClean="0"/>
            <a:t>a</a:t>
          </a:r>
          <a:endParaRPr lang="en-US" sz="1800" dirty="0"/>
        </a:p>
      </cdr:txBody>
    </cdr:sp>
  </cdr:relSizeAnchor>
  <cdr:relSizeAnchor xmlns:cdr="http://schemas.openxmlformats.org/drawingml/2006/chartDrawing">
    <cdr:from>
      <cdr:x>0.42734</cdr:x>
      <cdr:y>0.14596</cdr:y>
    </cdr:from>
    <cdr:to>
      <cdr:x>0.4863</cdr:x>
      <cdr:y>0.24078</cdr:y>
    </cdr:to>
    <cdr:sp macro="" textlink="">
      <cdr:nvSpPr>
        <cdr:cNvPr id="6" name="TextBox 5"/>
        <cdr:cNvSpPr txBox="1"/>
      </cdr:nvSpPr>
      <cdr:spPr>
        <a:xfrm xmlns:a="http://schemas.openxmlformats.org/drawingml/2006/main">
          <a:off x="2339003" y="407201"/>
          <a:ext cx="322729" cy="26453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smtClean="0"/>
            <a:t>a</a:t>
          </a:r>
          <a:endParaRPr lang="en-US" sz="1800" dirty="0"/>
        </a:p>
      </cdr:txBody>
    </cdr:sp>
  </cdr:relSizeAnchor>
  <cdr:relSizeAnchor xmlns:cdr="http://schemas.openxmlformats.org/drawingml/2006/chartDrawing">
    <cdr:from>
      <cdr:x>0.33821</cdr:x>
      <cdr:y>0.15627</cdr:y>
    </cdr:from>
    <cdr:to>
      <cdr:x>0.39472</cdr:x>
      <cdr:y>0.26003</cdr:y>
    </cdr:to>
    <cdr:sp macro="" textlink="">
      <cdr:nvSpPr>
        <cdr:cNvPr id="7" name="TextBox 6"/>
        <cdr:cNvSpPr txBox="1"/>
      </cdr:nvSpPr>
      <cdr:spPr>
        <a:xfrm xmlns:a="http://schemas.openxmlformats.org/drawingml/2006/main">
          <a:off x="1929751" y="440309"/>
          <a:ext cx="322432" cy="29235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smtClean="0"/>
            <a:t>a</a:t>
          </a:r>
          <a:endParaRPr lang="en-US" sz="1800" dirty="0"/>
        </a:p>
      </cdr:txBody>
    </cdr:sp>
  </cdr:relSizeAnchor>
  <cdr:relSizeAnchor xmlns:cdr="http://schemas.openxmlformats.org/drawingml/2006/chartDrawing">
    <cdr:from>
      <cdr:x>0.2628</cdr:x>
      <cdr:y>0.1173</cdr:y>
    </cdr:from>
    <cdr:to>
      <cdr:x>0.31931</cdr:x>
      <cdr:y>0.23157</cdr:y>
    </cdr:to>
    <cdr:sp macro="" textlink="">
      <cdr:nvSpPr>
        <cdr:cNvPr id="8" name="TextBox 7"/>
        <cdr:cNvSpPr txBox="1"/>
      </cdr:nvSpPr>
      <cdr:spPr>
        <a:xfrm xmlns:a="http://schemas.openxmlformats.org/drawingml/2006/main">
          <a:off x="1499487" y="330509"/>
          <a:ext cx="322432" cy="32196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smtClean="0"/>
            <a:t>a</a:t>
          </a:r>
          <a:endParaRPr lang="en-US" sz="1800" dirty="0"/>
        </a:p>
      </cdr:txBody>
    </cdr:sp>
  </cdr:relSizeAnchor>
  <cdr:relSizeAnchor xmlns:cdr="http://schemas.openxmlformats.org/drawingml/2006/chartDrawing">
    <cdr:from>
      <cdr:x>0.17431</cdr:x>
      <cdr:y>0.28359</cdr:y>
    </cdr:from>
    <cdr:to>
      <cdr:x>0.25364</cdr:x>
      <cdr:y>0.37754</cdr:y>
    </cdr:to>
    <cdr:sp macro="" textlink="">
      <cdr:nvSpPr>
        <cdr:cNvPr id="9" name="TextBox 1"/>
        <cdr:cNvSpPr txBox="1"/>
      </cdr:nvSpPr>
      <cdr:spPr>
        <a:xfrm xmlns:a="http://schemas.openxmlformats.org/drawingml/2006/main">
          <a:off x="994575" y="799027"/>
          <a:ext cx="452653" cy="26471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dirty="0" smtClean="0"/>
            <a:t>a</a:t>
          </a:r>
          <a:endParaRPr lang="en-US" sz="1800" dirty="0"/>
        </a:p>
      </cdr:txBody>
    </cdr:sp>
  </cdr:relSizeAnchor>
  <cdr:relSizeAnchor xmlns:cdr="http://schemas.openxmlformats.org/drawingml/2006/chartDrawing">
    <cdr:from>
      <cdr:x>0.83293</cdr:x>
      <cdr:y>0.08674</cdr:y>
    </cdr:from>
    <cdr:to>
      <cdr:x>0.91307</cdr:x>
      <cdr:y>0.19133</cdr:y>
    </cdr:to>
    <cdr:sp macro="" textlink="">
      <cdr:nvSpPr>
        <cdr:cNvPr id="10" name="TextBox 1"/>
        <cdr:cNvSpPr txBox="1"/>
      </cdr:nvSpPr>
      <cdr:spPr>
        <a:xfrm xmlns:a="http://schemas.openxmlformats.org/drawingml/2006/main">
          <a:off x="4752515" y="244391"/>
          <a:ext cx="457243" cy="29469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dirty="0" smtClean="0"/>
            <a:t>a</a:t>
          </a:r>
          <a:endParaRPr lang="en-US" sz="1800" dirty="0"/>
        </a:p>
      </cdr:txBody>
    </cdr:sp>
  </cdr:relSizeAnchor>
  <cdr:relSizeAnchor xmlns:cdr="http://schemas.openxmlformats.org/drawingml/2006/chartDrawing">
    <cdr:from>
      <cdr:x>0.89962</cdr:x>
      <cdr:y>0.50703</cdr:y>
    </cdr:from>
    <cdr:to>
      <cdr:x>0.95972</cdr:x>
      <cdr:y>0.61353</cdr:y>
    </cdr:to>
    <cdr:sp macro="" textlink="">
      <cdr:nvSpPr>
        <cdr:cNvPr id="11" name="TextBox 1"/>
        <cdr:cNvSpPr txBox="1"/>
      </cdr:nvSpPr>
      <cdr:spPr>
        <a:xfrm xmlns:a="http://schemas.openxmlformats.org/drawingml/2006/main">
          <a:off x="5132990" y="1428613"/>
          <a:ext cx="342967" cy="30005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dirty="0"/>
            <a:t>b</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A99955-9A95-436C-99C3-9249808B2C94}" type="datetimeFigureOut">
              <a:rPr lang="en-US" smtClean="0"/>
              <a:t>3/12/2023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CA908A-40DA-4385-96CA-0E233AB8F071}" type="slidenum">
              <a:rPr lang="en-US" smtClean="0"/>
              <a:t>‹#›</a:t>
            </a:fld>
            <a:endParaRPr lang="en-US"/>
          </a:p>
        </p:txBody>
      </p:sp>
    </p:spTree>
    <p:extLst>
      <p:ext uri="{BB962C8B-B14F-4D97-AF65-F5344CB8AC3E}">
        <p14:creationId xmlns:p14="http://schemas.microsoft.com/office/powerpoint/2010/main" val="34447386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D417969-4646-0311-37D1-2E355C591717}"/>
              </a:ext>
            </a:extLst>
          </p:cNvPr>
          <p:cNvSpPr>
            <a:spLocks noGrp="1"/>
          </p:cNvSpPr>
          <p:nvPr>
            <p:ph type="ctrTitle" hasCustomPrompt="1"/>
          </p:nvPr>
        </p:nvSpPr>
        <p:spPr>
          <a:xfrm>
            <a:off x="1524000" y="1122363"/>
            <a:ext cx="9144000" cy="2387600"/>
          </a:xfrm>
        </p:spPr>
        <p:txBody>
          <a:bodyPr anchor="b"/>
          <a:lstStyle>
            <a:lvl1pPr algn="ctr">
              <a:defRPr sz="6000" b="1"/>
            </a:lvl1pPr>
          </a:lstStyle>
          <a:p>
            <a:r>
              <a:rPr lang="en-US" dirty="0"/>
              <a:t>Research Topic</a:t>
            </a:r>
          </a:p>
        </p:txBody>
      </p:sp>
      <p:sp>
        <p:nvSpPr>
          <p:cNvPr id="3" name="Subtitle 2">
            <a:extLst>
              <a:ext uri="{FF2B5EF4-FFF2-40B4-BE49-F238E27FC236}">
                <a16:creationId xmlns:a16="http://schemas.microsoft.com/office/drawing/2014/main" xmlns="" id="{25EAE0CF-F39E-AF3A-21D1-E58FEE7FAB09}"/>
              </a:ext>
            </a:extLst>
          </p:cNvPr>
          <p:cNvSpPr>
            <a:spLocks noGrp="1"/>
          </p:cNvSpPr>
          <p:nvPr>
            <p:ph type="subTitle" idx="1" hasCustomPrompt="1"/>
          </p:nvPr>
        </p:nvSpPr>
        <p:spPr>
          <a:xfrm>
            <a:off x="1524000" y="3602038"/>
            <a:ext cx="9144000" cy="1655762"/>
          </a:xfrm>
        </p:spPr>
        <p:txBody>
          <a:bodyPr>
            <a:normAutofit/>
          </a:bodyPr>
          <a:lstStyle>
            <a:lvl1pPr marL="0" indent="0" algn="ctr">
              <a:buNone/>
              <a:defRPr sz="4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Authors</a:t>
            </a:r>
          </a:p>
        </p:txBody>
      </p:sp>
      <p:sp>
        <p:nvSpPr>
          <p:cNvPr id="4" name="Date Placeholder 3">
            <a:extLst>
              <a:ext uri="{FF2B5EF4-FFF2-40B4-BE49-F238E27FC236}">
                <a16:creationId xmlns:a16="http://schemas.microsoft.com/office/drawing/2014/main" xmlns="" id="{717085C5-110D-2BCE-5729-CEE44BA3C7AC}"/>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xmlns="" id="{789B83A7-1EC4-307E-554D-281220A7C77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BBDC7F6B-80C0-4DD9-5B3D-5C7D6043D162}"/>
              </a:ext>
            </a:extLst>
          </p:cNvPr>
          <p:cNvSpPr>
            <a:spLocks noGrp="1"/>
          </p:cNvSpPr>
          <p:nvPr>
            <p:ph type="sldNum" sz="quarter" idx="12"/>
          </p:nvPr>
        </p:nvSpPr>
        <p:spPr>
          <a:xfrm>
            <a:off x="9296400" y="6492875"/>
            <a:ext cx="2743200" cy="365125"/>
          </a:xfrm>
        </p:spPr>
        <p:txBody>
          <a:bodyPr/>
          <a:lstStyle/>
          <a:p>
            <a:fld id="{48FC179B-E1DC-44DF-B0E4-66A8D350C2BE}" type="slidenum">
              <a:rPr lang="en-US" smtClean="0"/>
              <a:t>‹#›</a:t>
            </a:fld>
            <a:endParaRPr lang="en-US"/>
          </a:p>
        </p:txBody>
      </p:sp>
    </p:spTree>
    <p:extLst>
      <p:ext uri="{BB962C8B-B14F-4D97-AF65-F5344CB8AC3E}">
        <p14:creationId xmlns:p14="http://schemas.microsoft.com/office/powerpoint/2010/main" val="274934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EC4EA05-7E01-5383-DBE0-8DD3BF085C3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383BAA55-5A9B-2056-A6C3-32F821CF032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D1926F8-0703-66E5-E71D-E1FC8C87EAFA}"/>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xmlns="" id="{511BC5C9-8250-99C9-BCE1-B4AF3FB1944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1F16E12C-4B65-E3AF-1721-C890FA4F211C}"/>
              </a:ext>
            </a:extLst>
          </p:cNvPr>
          <p:cNvSpPr>
            <a:spLocks noGrp="1"/>
          </p:cNvSpPr>
          <p:nvPr>
            <p:ph type="sldNum" sz="quarter" idx="12"/>
          </p:nvPr>
        </p:nvSpPr>
        <p:spPr/>
        <p:txBody>
          <a:bodyPr/>
          <a:lstStyle/>
          <a:p>
            <a:fld id="{48FC179B-E1DC-44DF-B0E4-66A8D350C2BE}" type="slidenum">
              <a:rPr lang="en-US" smtClean="0"/>
              <a:t>‹#›</a:t>
            </a:fld>
            <a:endParaRPr lang="en-US"/>
          </a:p>
        </p:txBody>
      </p:sp>
    </p:spTree>
    <p:extLst>
      <p:ext uri="{BB962C8B-B14F-4D97-AF65-F5344CB8AC3E}">
        <p14:creationId xmlns:p14="http://schemas.microsoft.com/office/powerpoint/2010/main" val="1937727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8F2F473C-73E3-01D0-7AFC-C38C4A48C10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F1896384-DC25-594D-6B35-E3A83B321D5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82B6F9C-5D81-9610-48C8-C313116EF817}"/>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xmlns="" id="{AF5CB411-649C-341A-0F9E-AB2FBAEF79E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7C8CB216-4EC5-B91B-1928-253A567EAC28}"/>
              </a:ext>
            </a:extLst>
          </p:cNvPr>
          <p:cNvSpPr>
            <a:spLocks noGrp="1"/>
          </p:cNvSpPr>
          <p:nvPr>
            <p:ph type="sldNum" sz="quarter" idx="12"/>
          </p:nvPr>
        </p:nvSpPr>
        <p:spPr/>
        <p:txBody>
          <a:bodyPr/>
          <a:lstStyle/>
          <a:p>
            <a:fld id="{48FC179B-E1DC-44DF-B0E4-66A8D350C2BE}" type="slidenum">
              <a:rPr lang="en-US" smtClean="0"/>
              <a:t>‹#›</a:t>
            </a:fld>
            <a:endParaRPr lang="en-US"/>
          </a:p>
        </p:txBody>
      </p:sp>
    </p:spTree>
    <p:extLst>
      <p:ext uri="{BB962C8B-B14F-4D97-AF65-F5344CB8AC3E}">
        <p14:creationId xmlns:p14="http://schemas.microsoft.com/office/powerpoint/2010/main" val="760432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D471F7-8430-D4D9-C410-605B860FD39C}"/>
              </a:ext>
            </a:extLst>
          </p:cNvPr>
          <p:cNvSpPr>
            <a:spLocks noGrp="1"/>
          </p:cNvSpPr>
          <p:nvPr>
            <p:ph type="title" hasCustomPrompt="1"/>
          </p:nvPr>
        </p:nvSpPr>
        <p:spPr/>
        <p:txBody>
          <a:bodyPr>
            <a:normAutofit/>
          </a:bodyPr>
          <a:lstStyle>
            <a:lvl1pPr>
              <a:defRPr sz="4400" b="1">
                <a:latin typeface="+mj-lt"/>
              </a:defRPr>
            </a:lvl1pPr>
          </a:lstStyle>
          <a:p>
            <a:r>
              <a:rPr lang="en-US" dirty="0"/>
              <a:t>Content</a:t>
            </a:r>
          </a:p>
        </p:txBody>
      </p:sp>
      <p:sp>
        <p:nvSpPr>
          <p:cNvPr id="3" name="Content Placeholder 2">
            <a:extLst>
              <a:ext uri="{FF2B5EF4-FFF2-40B4-BE49-F238E27FC236}">
                <a16:creationId xmlns:a16="http://schemas.microsoft.com/office/drawing/2014/main" xmlns="" id="{1733130F-EE6E-3BB1-E1C6-D238555799FC}"/>
              </a:ext>
            </a:extLst>
          </p:cNvPr>
          <p:cNvSpPr>
            <a:spLocks noGrp="1"/>
          </p:cNvSpPr>
          <p:nvPr>
            <p:ph idx="1" hasCustomPrompt="1"/>
          </p:nvPr>
        </p:nvSpPr>
        <p:spPr/>
        <p:txBody>
          <a:bodyPr/>
          <a:lstStyle>
            <a:lvl1pPr marL="457200" indent="-457200">
              <a:buFont typeface="Wingdings" panose="05000000000000000000" pitchFamily="2" charset="2"/>
              <a:buChar char="Ø"/>
              <a:defRPr/>
            </a:lvl1pPr>
          </a:lstStyle>
          <a:p>
            <a:pPr lvl="0"/>
            <a:r>
              <a:rPr lang="en-US" dirty="0"/>
              <a:t>……</a:t>
            </a:r>
          </a:p>
          <a:p>
            <a:pPr lvl="0"/>
            <a:r>
              <a:rPr lang="en-US" dirty="0"/>
              <a:t>……</a:t>
            </a:r>
          </a:p>
          <a:p>
            <a:pPr lvl="0"/>
            <a:r>
              <a:rPr lang="en-US" dirty="0"/>
              <a:t>……</a:t>
            </a:r>
          </a:p>
          <a:p>
            <a:pPr lvl="0"/>
            <a:r>
              <a:rPr lang="en-US" dirty="0"/>
              <a:t>……</a:t>
            </a:r>
          </a:p>
          <a:p>
            <a:pPr lvl="0"/>
            <a:r>
              <a:rPr lang="en-US" dirty="0"/>
              <a:t>…..</a:t>
            </a:r>
          </a:p>
        </p:txBody>
      </p:sp>
      <p:sp>
        <p:nvSpPr>
          <p:cNvPr id="4" name="Date Placeholder 3">
            <a:extLst>
              <a:ext uri="{FF2B5EF4-FFF2-40B4-BE49-F238E27FC236}">
                <a16:creationId xmlns:a16="http://schemas.microsoft.com/office/drawing/2014/main" xmlns="" id="{C6DB1DCA-CC52-136E-CED2-F56D3B8473D7}"/>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xmlns="" id="{B397FAA6-010F-5EB9-B53A-A0EE7948AC8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50B88A30-44ED-403D-5F22-09F89F2E9DD6}"/>
              </a:ext>
            </a:extLst>
          </p:cNvPr>
          <p:cNvSpPr>
            <a:spLocks noGrp="1"/>
          </p:cNvSpPr>
          <p:nvPr>
            <p:ph type="sldNum" sz="quarter" idx="12"/>
          </p:nvPr>
        </p:nvSpPr>
        <p:spPr/>
        <p:txBody>
          <a:bodyPr/>
          <a:lstStyle/>
          <a:p>
            <a:fld id="{48FC179B-E1DC-44DF-B0E4-66A8D350C2BE}" type="slidenum">
              <a:rPr lang="en-US" smtClean="0"/>
              <a:t>‹#›</a:t>
            </a:fld>
            <a:endParaRPr lang="en-US"/>
          </a:p>
        </p:txBody>
      </p:sp>
    </p:spTree>
    <p:extLst>
      <p:ext uri="{BB962C8B-B14F-4D97-AF65-F5344CB8AC3E}">
        <p14:creationId xmlns:p14="http://schemas.microsoft.com/office/powerpoint/2010/main" val="3236359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D471F7-8430-D4D9-C410-605B860FD39C}"/>
              </a:ext>
            </a:extLst>
          </p:cNvPr>
          <p:cNvSpPr>
            <a:spLocks noGrp="1"/>
          </p:cNvSpPr>
          <p:nvPr>
            <p:ph type="title" hasCustomPrompt="1"/>
          </p:nvPr>
        </p:nvSpPr>
        <p:spPr/>
        <p:txBody>
          <a:bodyPr>
            <a:normAutofit/>
          </a:bodyPr>
          <a:lstStyle>
            <a:lvl1pPr>
              <a:defRPr sz="4400" b="1">
                <a:latin typeface="+mj-lt"/>
              </a:defRPr>
            </a:lvl1pPr>
          </a:lstStyle>
          <a:p>
            <a:r>
              <a:rPr lang="en-US" dirty="0"/>
              <a:t>Topic Here……</a:t>
            </a:r>
          </a:p>
        </p:txBody>
      </p:sp>
      <p:sp>
        <p:nvSpPr>
          <p:cNvPr id="3" name="Content Placeholder 2">
            <a:extLst>
              <a:ext uri="{FF2B5EF4-FFF2-40B4-BE49-F238E27FC236}">
                <a16:creationId xmlns:a16="http://schemas.microsoft.com/office/drawing/2014/main" xmlns="" id="{1733130F-EE6E-3BB1-E1C6-D238555799FC}"/>
              </a:ext>
            </a:extLst>
          </p:cNvPr>
          <p:cNvSpPr>
            <a:spLocks noGrp="1"/>
          </p:cNvSpPr>
          <p:nvPr>
            <p:ph idx="1" hasCustomPrompt="1"/>
          </p:nvPr>
        </p:nvSpPr>
        <p:spPr/>
        <p:txBody>
          <a:bodyPr/>
          <a:lstStyle>
            <a:lvl1pPr marL="457200" indent="-457200">
              <a:buFont typeface="Arial" panose="020B0604020202020204" pitchFamily="34" charset="0"/>
              <a:buChar char="•"/>
              <a:defRPr/>
            </a:lvl1pPr>
          </a:lstStyle>
          <a:p>
            <a:pPr lvl="0"/>
            <a:r>
              <a:rPr lang="en-US" dirty="0"/>
              <a:t>……</a:t>
            </a:r>
          </a:p>
          <a:p>
            <a:pPr lvl="0"/>
            <a:r>
              <a:rPr lang="en-US" dirty="0"/>
              <a:t>……</a:t>
            </a:r>
          </a:p>
          <a:p>
            <a:pPr lvl="0"/>
            <a:r>
              <a:rPr lang="en-US" dirty="0"/>
              <a:t>……</a:t>
            </a:r>
          </a:p>
          <a:p>
            <a:pPr lvl="0"/>
            <a:r>
              <a:rPr lang="en-US" dirty="0"/>
              <a:t>……</a:t>
            </a:r>
          </a:p>
          <a:p>
            <a:pPr lvl="0"/>
            <a:r>
              <a:rPr lang="en-US" dirty="0"/>
              <a:t>…..</a:t>
            </a:r>
          </a:p>
        </p:txBody>
      </p:sp>
      <p:sp>
        <p:nvSpPr>
          <p:cNvPr id="4" name="Date Placeholder 3">
            <a:extLst>
              <a:ext uri="{FF2B5EF4-FFF2-40B4-BE49-F238E27FC236}">
                <a16:creationId xmlns:a16="http://schemas.microsoft.com/office/drawing/2014/main" xmlns="" id="{C6DB1DCA-CC52-136E-CED2-F56D3B8473D7}"/>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xmlns="" id="{B397FAA6-010F-5EB9-B53A-A0EE7948AC8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50B88A30-44ED-403D-5F22-09F89F2E9DD6}"/>
              </a:ext>
            </a:extLst>
          </p:cNvPr>
          <p:cNvSpPr>
            <a:spLocks noGrp="1"/>
          </p:cNvSpPr>
          <p:nvPr>
            <p:ph type="sldNum" sz="quarter" idx="12"/>
          </p:nvPr>
        </p:nvSpPr>
        <p:spPr/>
        <p:txBody>
          <a:bodyPr/>
          <a:lstStyle/>
          <a:p>
            <a:fld id="{48FC179B-E1DC-44DF-B0E4-66A8D350C2BE}" type="slidenum">
              <a:rPr lang="en-US" smtClean="0"/>
              <a:t>‹#›</a:t>
            </a:fld>
            <a:endParaRPr lang="en-US"/>
          </a:p>
        </p:txBody>
      </p:sp>
    </p:spTree>
    <p:extLst>
      <p:ext uri="{BB962C8B-B14F-4D97-AF65-F5344CB8AC3E}">
        <p14:creationId xmlns:p14="http://schemas.microsoft.com/office/powerpoint/2010/main" val="1950110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B49452A-D6F8-C6AE-3FEA-ADFC57F080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CEAD072-65FF-CF97-B7E8-CB5B22EA1D2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6142CF0D-0151-44E9-10B8-0738B9EEB72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B6DA0FD8-8632-4358-3ED7-0603A4B2BB36}"/>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xmlns="" id="{02411A09-9139-A265-D5CF-79C46D5EEC7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37D7811F-7FA8-BF72-D8DB-21511B8A391A}"/>
              </a:ext>
            </a:extLst>
          </p:cNvPr>
          <p:cNvSpPr>
            <a:spLocks noGrp="1"/>
          </p:cNvSpPr>
          <p:nvPr>
            <p:ph type="sldNum" sz="quarter" idx="12"/>
          </p:nvPr>
        </p:nvSpPr>
        <p:spPr/>
        <p:txBody>
          <a:bodyPr/>
          <a:lstStyle/>
          <a:p>
            <a:fld id="{48FC179B-E1DC-44DF-B0E4-66A8D350C2BE}" type="slidenum">
              <a:rPr lang="en-US" smtClean="0"/>
              <a:t>‹#›</a:t>
            </a:fld>
            <a:endParaRPr lang="en-US"/>
          </a:p>
        </p:txBody>
      </p:sp>
    </p:spTree>
    <p:extLst>
      <p:ext uri="{BB962C8B-B14F-4D97-AF65-F5344CB8AC3E}">
        <p14:creationId xmlns:p14="http://schemas.microsoft.com/office/powerpoint/2010/main" val="1995905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FD7A8C-0323-E4BB-D073-B752DF7E25C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4EE0559D-E3F0-4C5F-4D86-808179E8CC8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B2B72E48-E5D6-4309-FE87-162FA1AF08A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6DEA7410-28B9-1126-0F82-88CCCC466F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0CD13B33-090A-51AD-E7B4-AA38C5B5565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489F57A7-6E89-04D9-023A-140844CCB8FF}"/>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8" name="Footer Placeholder 7">
            <a:extLst>
              <a:ext uri="{FF2B5EF4-FFF2-40B4-BE49-F238E27FC236}">
                <a16:creationId xmlns:a16="http://schemas.microsoft.com/office/drawing/2014/main" xmlns="" id="{04D958A4-AEFE-A6A8-0386-6589FBB4C5D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xmlns="" id="{DB3B3EC1-87F8-80FE-0F81-CDBCA4A4F44C}"/>
              </a:ext>
            </a:extLst>
          </p:cNvPr>
          <p:cNvSpPr>
            <a:spLocks noGrp="1"/>
          </p:cNvSpPr>
          <p:nvPr>
            <p:ph type="sldNum" sz="quarter" idx="12"/>
          </p:nvPr>
        </p:nvSpPr>
        <p:spPr/>
        <p:txBody>
          <a:bodyPr/>
          <a:lstStyle/>
          <a:p>
            <a:fld id="{48FC179B-E1DC-44DF-B0E4-66A8D350C2BE}" type="slidenum">
              <a:rPr lang="en-US" smtClean="0"/>
              <a:t>‹#›</a:t>
            </a:fld>
            <a:endParaRPr lang="en-US"/>
          </a:p>
        </p:txBody>
      </p:sp>
    </p:spTree>
    <p:extLst>
      <p:ext uri="{BB962C8B-B14F-4D97-AF65-F5344CB8AC3E}">
        <p14:creationId xmlns:p14="http://schemas.microsoft.com/office/powerpoint/2010/main" val="13045493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93B1659-B1BC-7FAE-991B-BF09F93A55C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397A4906-531C-4B30-7879-310FD641C933}"/>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4" name="Footer Placeholder 3">
            <a:extLst>
              <a:ext uri="{FF2B5EF4-FFF2-40B4-BE49-F238E27FC236}">
                <a16:creationId xmlns:a16="http://schemas.microsoft.com/office/drawing/2014/main" xmlns="" id="{A353892B-0FC9-B7C7-B278-75FBF37E74B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xmlns="" id="{76859966-AABE-1811-710F-18CE3CF23EB5}"/>
              </a:ext>
            </a:extLst>
          </p:cNvPr>
          <p:cNvSpPr>
            <a:spLocks noGrp="1"/>
          </p:cNvSpPr>
          <p:nvPr>
            <p:ph type="sldNum" sz="quarter" idx="12"/>
          </p:nvPr>
        </p:nvSpPr>
        <p:spPr/>
        <p:txBody>
          <a:bodyPr/>
          <a:lstStyle/>
          <a:p>
            <a:fld id="{48FC179B-E1DC-44DF-B0E4-66A8D350C2BE}" type="slidenum">
              <a:rPr lang="en-US" smtClean="0"/>
              <a:t>‹#›</a:t>
            </a:fld>
            <a:endParaRPr lang="en-US"/>
          </a:p>
        </p:txBody>
      </p:sp>
    </p:spTree>
    <p:extLst>
      <p:ext uri="{BB962C8B-B14F-4D97-AF65-F5344CB8AC3E}">
        <p14:creationId xmlns:p14="http://schemas.microsoft.com/office/powerpoint/2010/main" val="3800754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BCAC124B-EF3A-7C52-502B-78199F7ADE9B}"/>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3" name="Footer Placeholder 2">
            <a:extLst>
              <a:ext uri="{FF2B5EF4-FFF2-40B4-BE49-F238E27FC236}">
                <a16:creationId xmlns:a16="http://schemas.microsoft.com/office/drawing/2014/main" xmlns="" id="{340B8CAC-C8F4-4045-54C8-67793DDAD4A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xmlns="" id="{DED00E0A-0E4F-0283-9D71-27DBDEC97B1E}"/>
              </a:ext>
            </a:extLst>
          </p:cNvPr>
          <p:cNvSpPr>
            <a:spLocks noGrp="1"/>
          </p:cNvSpPr>
          <p:nvPr>
            <p:ph type="sldNum" sz="quarter" idx="12"/>
          </p:nvPr>
        </p:nvSpPr>
        <p:spPr/>
        <p:txBody>
          <a:bodyPr/>
          <a:lstStyle/>
          <a:p>
            <a:fld id="{48FC179B-E1DC-44DF-B0E4-66A8D350C2BE}" type="slidenum">
              <a:rPr lang="en-US" smtClean="0"/>
              <a:t>‹#›</a:t>
            </a:fld>
            <a:endParaRPr lang="en-US"/>
          </a:p>
        </p:txBody>
      </p:sp>
    </p:spTree>
    <p:extLst>
      <p:ext uri="{BB962C8B-B14F-4D97-AF65-F5344CB8AC3E}">
        <p14:creationId xmlns:p14="http://schemas.microsoft.com/office/powerpoint/2010/main" val="108085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7FC9EA5-45C2-D087-3AF0-DFEB343683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6EF1E509-E2B2-3FF9-0A5B-3508A025D1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B9D9F53B-8935-BC25-B503-B4889244FF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545C09E0-9170-0D9A-AC6E-728CA3C54819}"/>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xmlns="" id="{339F8903-2675-9F49-D34C-C32DDC4FB91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BCDB0455-5F1B-6A63-20DA-AD38F3C077E2}"/>
              </a:ext>
            </a:extLst>
          </p:cNvPr>
          <p:cNvSpPr>
            <a:spLocks noGrp="1"/>
          </p:cNvSpPr>
          <p:nvPr>
            <p:ph type="sldNum" sz="quarter" idx="12"/>
          </p:nvPr>
        </p:nvSpPr>
        <p:spPr/>
        <p:txBody>
          <a:bodyPr/>
          <a:lstStyle/>
          <a:p>
            <a:fld id="{48FC179B-E1DC-44DF-B0E4-66A8D350C2BE}" type="slidenum">
              <a:rPr lang="en-US" smtClean="0"/>
              <a:t>‹#›</a:t>
            </a:fld>
            <a:endParaRPr lang="en-US"/>
          </a:p>
        </p:txBody>
      </p:sp>
    </p:spTree>
    <p:extLst>
      <p:ext uri="{BB962C8B-B14F-4D97-AF65-F5344CB8AC3E}">
        <p14:creationId xmlns:p14="http://schemas.microsoft.com/office/powerpoint/2010/main" val="1951816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6C56F0-7043-96BF-B4C4-43D1E41459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BAFF1898-3C62-34C4-E2B9-88B437588FD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54488573-FF6E-CBA7-4CB0-4E874445D7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FDF9B5EE-4355-D7FE-2C32-2FEF9FE85BF9}"/>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xmlns="" id="{06473719-B06C-C3B0-5EF9-CCEAC643226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6C346418-6E63-F759-38D3-A627712D1484}"/>
              </a:ext>
            </a:extLst>
          </p:cNvPr>
          <p:cNvSpPr>
            <a:spLocks noGrp="1"/>
          </p:cNvSpPr>
          <p:nvPr>
            <p:ph type="sldNum" sz="quarter" idx="12"/>
          </p:nvPr>
        </p:nvSpPr>
        <p:spPr/>
        <p:txBody>
          <a:bodyPr/>
          <a:lstStyle/>
          <a:p>
            <a:fld id="{48FC179B-E1DC-44DF-B0E4-66A8D350C2BE}" type="slidenum">
              <a:rPr lang="en-US" smtClean="0"/>
              <a:t>‹#›</a:t>
            </a:fld>
            <a:endParaRPr lang="en-US"/>
          </a:p>
        </p:txBody>
      </p:sp>
    </p:spTree>
    <p:extLst>
      <p:ext uri="{BB962C8B-B14F-4D97-AF65-F5344CB8AC3E}">
        <p14:creationId xmlns:p14="http://schemas.microsoft.com/office/powerpoint/2010/main" val="3967975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0EE8BA6E-A64F-4653-598A-C97DA36121E5}"/>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xmlns="" id="{6332B1D3-6A11-F23D-7C31-1F0084E56E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F7646B8D-AF73-C7A6-19BB-19FF96778D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xmlns="" id="{322890DE-316E-2527-E356-1E4370DC8B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C179B-E1DC-44DF-B0E4-66A8D350C2BE}" type="slidenum">
              <a:rPr lang="en-US" smtClean="0"/>
              <a:t>‹#›</a:t>
            </a:fld>
            <a:endParaRPr lang="en-US"/>
          </a:p>
        </p:txBody>
      </p:sp>
    </p:spTree>
    <p:extLst>
      <p:ext uri="{BB962C8B-B14F-4D97-AF65-F5344CB8AC3E}">
        <p14:creationId xmlns:p14="http://schemas.microsoft.com/office/powerpoint/2010/main" val="29117732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chart" Target="../charts/chart2.xml"/><Relationship Id="rId4" Type="http://schemas.openxmlformats.org/officeDocument/2006/relationships/chart" Target="../charts/chart1.xml"/></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chart" Target="../charts/chart10.xml"/><Relationship Id="rId7" Type="http://schemas.openxmlformats.org/officeDocument/2006/relationships/chart" Target="../charts/chart14.xml"/><Relationship Id="rId2" Type="http://schemas.openxmlformats.org/officeDocument/2006/relationships/chart" Target="../charts/chart9.xml"/><Relationship Id="rId1" Type="http://schemas.openxmlformats.org/officeDocument/2006/relationships/slideLayout" Target="../slideLayouts/slideLayout7.xml"/><Relationship Id="rId6" Type="http://schemas.openxmlformats.org/officeDocument/2006/relationships/chart" Target="../charts/chart13.xml"/><Relationship Id="rId5" Type="http://schemas.openxmlformats.org/officeDocument/2006/relationships/chart" Target="../charts/chart12.xml"/><Relationship Id="rId4" Type="http://schemas.openxmlformats.org/officeDocument/2006/relationships/chart" Target="../charts/chart11.xml"/></Relationships>
</file>

<file path=ppt/slides/_rels/slide18.xml.rels><?xml version="1.0" encoding="UTF-8" standalone="yes"?>
<Relationships xmlns="http://schemas.openxmlformats.org/package/2006/relationships"><Relationship Id="rId8" Type="http://schemas.openxmlformats.org/officeDocument/2006/relationships/chart" Target="../charts/chart20.xml"/><Relationship Id="rId3" Type="http://schemas.openxmlformats.org/officeDocument/2006/relationships/chart" Target="../charts/chart15.xml"/><Relationship Id="rId7" Type="http://schemas.openxmlformats.org/officeDocument/2006/relationships/chart" Target="../charts/chart19.xml"/><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chart" Target="../charts/chart18.xml"/><Relationship Id="rId5" Type="http://schemas.openxmlformats.org/officeDocument/2006/relationships/chart" Target="../charts/chart17.xml"/><Relationship Id="rId4" Type="http://schemas.openxmlformats.org/officeDocument/2006/relationships/chart" Target="../charts/chart16.xml"/></Relationships>
</file>

<file path=ppt/slides/_rels/slide19.xml.rels><?xml version="1.0" encoding="UTF-8" standalone="yes"?>
<Relationships xmlns="http://schemas.openxmlformats.org/package/2006/relationships"><Relationship Id="rId8" Type="http://schemas.openxmlformats.org/officeDocument/2006/relationships/chart" Target="../charts/chart26.xml"/><Relationship Id="rId3" Type="http://schemas.openxmlformats.org/officeDocument/2006/relationships/chart" Target="../charts/chart21.xml"/><Relationship Id="rId7" Type="http://schemas.openxmlformats.org/officeDocument/2006/relationships/chart" Target="../charts/chart25.xml"/><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chart" Target="../charts/chart24.xml"/><Relationship Id="rId5" Type="http://schemas.openxmlformats.org/officeDocument/2006/relationships/chart" Target="../charts/chart23.xml"/><Relationship Id="rId4" Type="http://schemas.openxmlformats.org/officeDocument/2006/relationships/chart" Target="../charts/char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chart" Target="../charts/chart30.xml"/></Relationships>
</file>

<file path=ppt/slides/_rels/slide22.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chart" Target="../charts/chart3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hyperlink" Target="https://doi.org/10.1007/s12355-011-0097-x" TargetMode="Externa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hyperlink" Target="https://doi.org/10.3390/jcs6100283"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6142CA-5798-0436-B8AE-5C0A3BB06DA4}"/>
              </a:ext>
            </a:extLst>
          </p:cNvPr>
          <p:cNvSpPr>
            <a:spLocks noGrp="1"/>
          </p:cNvSpPr>
          <p:nvPr>
            <p:ph type="ctrTitle"/>
          </p:nvPr>
        </p:nvSpPr>
        <p:spPr>
          <a:xfrm>
            <a:off x="524655" y="1409075"/>
            <a:ext cx="11248613" cy="1642305"/>
          </a:xfrm>
          <a:noFill/>
        </p:spPr>
        <p:style>
          <a:lnRef idx="2">
            <a:schemeClr val="accent2"/>
          </a:lnRef>
          <a:fillRef idx="1">
            <a:schemeClr val="lt1"/>
          </a:fillRef>
          <a:effectRef idx="0">
            <a:schemeClr val="accent2"/>
          </a:effectRef>
          <a:fontRef idx="minor">
            <a:schemeClr val="dk1"/>
          </a:fontRef>
        </p:style>
        <p:txBody>
          <a:bodyPr>
            <a:noAutofit/>
          </a:bodyPr>
          <a:lstStyle/>
          <a:p>
            <a:r>
              <a:rPr lang="en-US" sz="3600" dirty="0">
                <a:solidFill>
                  <a:schemeClr val="tx1">
                    <a:lumMod val="95000"/>
                    <a:lumOff val="5000"/>
                  </a:schemeClr>
                </a:solidFill>
              </a:rPr>
              <a:t>A Comparison of the Effect of Sugarcane Bagasse-based </a:t>
            </a:r>
            <a:br>
              <a:rPr lang="en-US" sz="3600" dirty="0">
                <a:solidFill>
                  <a:schemeClr val="tx1">
                    <a:lumMod val="95000"/>
                    <a:lumOff val="5000"/>
                  </a:schemeClr>
                </a:solidFill>
              </a:rPr>
            </a:br>
            <a:r>
              <a:rPr lang="en-US" sz="3600" dirty="0" smtClean="0">
                <a:solidFill>
                  <a:schemeClr val="tx1">
                    <a:lumMod val="95000"/>
                    <a:lumOff val="5000"/>
                  </a:schemeClr>
                </a:solidFill>
              </a:rPr>
              <a:t>Biochar </a:t>
            </a:r>
            <a:r>
              <a:rPr lang="en-US" sz="3600" dirty="0">
                <a:solidFill>
                  <a:schemeClr val="tx1">
                    <a:lumMod val="95000"/>
                    <a:lumOff val="5000"/>
                  </a:schemeClr>
                </a:solidFill>
              </a:rPr>
              <a:t>and </a:t>
            </a:r>
            <a:r>
              <a:rPr lang="en-US" sz="3600" dirty="0" smtClean="0">
                <a:solidFill>
                  <a:schemeClr val="tx1">
                    <a:lumMod val="95000"/>
                    <a:lumOff val="5000"/>
                  </a:schemeClr>
                </a:solidFill>
              </a:rPr>
              <a:t>Boiler ash </a:t>
            </a:r>
            <a:r>
              <a:rPr lang="en-US" sz="3600" dirty="0">
                <a:solidFill>
                  <a:schemeClr val="tx1">
                    <a:lumMod val="95000"/>
                    <a:lumOff val="5000"/>
                  </a:schemeClr>
                </a:solidFill>
              </a:rPr>
              <a:t>on Soil </a:t>
            </a:r>
            <a:r>
              <a:rPr lang="en-US" sz="3600" dirty="0" smtClean="0">
                <a:solidFill>
                  <a:schemeClr val="tx1">
                    <a:lumMod val="95000"/>
                    <a:lumOff val="5000"/>
                  </a:schemeClr>
                </a:solidFill>
              </a:rPr>
              <a:t>Physicochemical </a:t>
            </a:r>
            <a:r>
              <a:rPr lang="en-US" sz="3600" dirty="0">
                <a:solidFill>
                  <a:schemeClr val="tx1">
                    <a:lumMod val="95000"/>
                    <a:lumOff val="5000"/>
                  </a:schemeClr>
                </a:solidFill>
              </a:rPr>
              <a:t>Properties and Initial Growth of Sugarcane</a:t>
            </a:r>
          </a:p>
        </p:txBody>
      </p:sp>
      <p:sp>
        <p:nvSpPr>
          <p:cNvPr id="3" name="Subtitle 2">
            <a:extLst>
              <a:ext uri="{FF2B5EF4-FFF2-40B4-BE49-F238E27FC236}">
                <a16:creationId xmlns:a16="http://schemas.microsoft.com/office/drawing/2014/main" xmlns="" id="{6C7029D9-45E1-6988-ED36-1DA4288538E8}"/>
              </a:ext>
            </a:extLst>
          </p:cNvPr>
          <p:cNvSpPr>
            <a:spLocks noGrp="1"/>
          </p:cNvSpPr>
          <p:nvPr>
            <p:ph type="subTitle" idx="1"/>
          </p:nvPr>
        </p:nvSpPr>
        <p:spPr>
          <a:xfrm>
            <a:off x="418730" y="3482117"/>
            <a:ext cx="11354538" cy="890063"/>
          </a:xfrm>
          <a:noFill/>
        </p:spPr>
        <p:style>
          <a:lnRef idx="2">
            <a:schemeClr val="accent2"/>
          </a:lnRef>
          <a:fillRef idx="1">
            <a:schemeClr val="lt1"/>
          </a:fillRef>
          <a:effectRef idx="0">
            <a:schemeClr val="accent2"/>
          </a:effectRef>
          <a:fontRef idx="minor">
            <a:schemeClr val="dk1"/>
          </a:fontRef>
        </p:style>
        <p:txBody>
          <a:bodyPr>
            <a:normAutofit fontScale="92500"/>
          </a:bodyPr>
          <a:lstStyle/>
          <a:p>
            <a:pPr algn="just"/>
            <a:r>
              <a:rPr lang="en-US" dirty="0"/>
              <a:t>K.G.K. </a:t>
            </a:r>
            <a:r>
              <a:rPr lang="en-US" dirty="0" smtClean="0"/>
              <a:t>Madhushani, </a:t>
            </a:r>
            <a:r>
              <a:rPr lang="en-US" dirty="0"/>
              <a:t>A.D. </a:t>
            </a:r>
            <a:r>
              <a:rPr lang="en-US" dirty="0" err="1"/>
              <a:t>Ampitiyawatta</a:t>
            </a:r>
            <a:r>
              <a:rPr lang="en-US" dirty="0" smtClean="0"/>
              <a:t>, </a:t>
            </a:r>
            <a:r>
              <a:rPr lang="en-US" dirty="0"/>
              <a:t>B.R. </a:t>
            </a:r>
            <a:r>
              <a:rPr lang="en-US" dirty="0" err="1" smtClean="0"/>
              <a:t>Kulasekara</a:t>
            </a:r>
            <a:endParaRPr lang="en-US" dirty="0"/>
          </a:p>
        </p:txBody>
      </p:sp>
      <p:sp>
        <p:nvSpPr>
          <p:cNvPr id="5" name="Slide Number Placeholder 4">
            <a:extLst>
              <a:ext uri="{FF2B5EF4-FFF2-40B4-BE49-F238E27FC236}">
                <a16:creationId xmlns:a16="http://schemas.microsoft.com/office/drawing/2014/main" xmlns="" id="{ABC4BB5B-09EB-1B3A-429A-B87F5F1A078E}"/>
              </a:ext>
            </a:extLst>
          </p:cNvPr>
          <p:cNvSpPr>
            <a:spLocks noGrp="1"/>
          </p:cNvSpPr>
          <p:nvPr>
            <p:ph type="sldNum" sz="quarter" idx="12"/>
          </p:nvPr>
        </p:nvSpPr>
        <p:spPr/>
        <p:txBody>
          <a:bodyPr/>
          <a:lstStyle/>
          <a:p>
            <a:fld id="{48FC179B-E1DC-44DF-B0E4-66A8D350C2BE}" type="slidenum">
              <a:rPr lang="en-US" smtClean="0"/>
              <a:t>1</a:t>
            </a:fld>
            <a:endParaRPr lang="en-US" dirty="0"/>
          </a:p>
        </p:txBody>
      </p:sp>
      <p:sp>
        <p:nvSpPr>
          <p:cNvPr id="8" name="Subtitle 2">
            <a:extLst>
              <a:ext uri="{FF2B5EF4-FFF2-40B4-BE49-F238E27FC236}">
                <a16:creationId xmlns:a16="http://schemas.microsoft.com/office/drawing/2014/main" xmlns="" id="{4B152B19-860D-D292-3F8A-1BA2E3F4049A}"/>
              </a:ext>
            </a:extLst>
          </p:cNvPr>
          <p:cNvSpPr txBox="1">
            <a:spLocks/>
          </p:cNvSpPr>
          <p:nvPr/>
        </p:nvSpPr>
        <p:spPr>
          <a:xfrm>
            <a:off x="433720" y="4757024"/>
            <a:ext cx="11354538" cy="890063"/>
          </a:xfrm>
          <a:prstGeom prst="rect">
            <a:avLst/>
          </a:prstGeom>
          <a:noFill/>
        </p:spPr>
        <p:style>
          <a:lnRef idx="2">
            <a:schemeClr val="accent2"/>
          </a:lnRef>
          <a:fillRef idx="1">
            <a:schemeClr val="lt1"/>
          </a:fillRef>
          <a:effectRef idx="0">
            <a:schemeClr val="accent2"/>
          </a:effectRef>
          <a:fontRef idx="minor">
            <a:schemeClr val="dk1"/>
          </a:fontRef>
        </p:style>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4000" kern="1200">
                <a:solidFill>
                  <a:schemeClr val="dk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dk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dk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9pPr>
          </a:lstStyle>
          <a:p>
            <a:r>
              <a:rPr lang="en-US" sz="2400" i="1" dirty="0" smtClean="0"/>
              <a:t>Faculty </a:t>
            </a:r>
            <a:r>
              <a:rPr lang="en-US" sz="2400" i="1" dirty="0"/>
              <a:t>of Agricultural Sciences, </a:t>
            </a:r>
            <a:r>
              <a:rPr lang="en-US" sz="2400" i="1" dirty="0" err="1"/>
              <a:t>Sabaragamuwa</a:t>
            </a:r>
            <a:r>
              <a:rPr lang="en-US" sz="2400" i="1" dirty="0"/>
              <a:t> University of Sri Lanka, </a:t>
            </a:r>
            <a:r>
              <a:rPr lang="en-US" sz="2400" i="1" dirty="0" err="1"/>
              <a:t>Belihuloya</a:t>
            </a:r>
            <a:r>
              <a:rPr lang="en-US" sz="2400" i="1" dirty="0"/>
              <a:t>, Sri Lanka</a:t>
            </a:r>
            <a:endParaRPr lang="en-US" sz="2400" dirty="0"/>
          </a:p>
          <a:p>
            <a:r>
              <a:rPr lang="en-US" sz="2400" i="1" dirty="0" smtClean="0"/>
              <a:t>Sugarcane </a:t>
            </a:r>
            <a:r>
              <a:rPr lang="en-US" sz="2400" i="1" dirty="0"/>
              <a:t>Research Institute, </a:t>
            </a:r>
            <a:r>
              <a:rPr lang="en-US" sz="2400" i="1" dirty="0" err="1"/>
              <a:t>Uda</a:t>
            </a:r>
            <a:r>
              <a:rPr lang="en-US" sz="2400" i="1" dirty="0"/>
              <a:t> </a:t>
            </a:r>
            <a:r>
              <a:rPr lang="en-US" sz="2400" i="1" dirty="0" err="1"/>
              <a:t>Walawe</a:t>
            </a:r>
            <a:r>
              <a:rPr lang="en-US" sz="2400" i="1" dirty="0"/>
              <a:t>, Sri Lanka</a:t>
            </a:r>
            <a:endParaRPr lang="en-US" sz="2400" dirty="0"/>
          </a:p>
          <a:p>
            <a:endParaRPr lang="en-US" sz="2400" i="1" dirty="0">
              <a:solidFill>
                <a:schemeClr val="tx1">
                  <a:lumMod val="65000"/>
                  <a:lumOff val="35000"/>
                </a:schemeClr>
              </a:solidFill>
            </a:endParaRPr>
          </a:p>
        </p:txBody>
      </p:sp>
    </p:spTree>
    <p:extLst>
      <p:ext uri="{BB962C8B-B14F-4D97-AF65-F5344CB8AC3E}">
        <p14:creationId xmlns:p14="http://schemas.microsoft.com/office/powerpoint/2010/main" val="12096254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8FC179B-E1DC-44DF-B0E4-66A8D350C2BE}" type="slidenum">
              <a:rPr lang="en-US" smtClean="0"/>
              <a:t>10</a:t>
            </a:fld>
            <a:endParaRPr lang="en-US"/>
          </a:p>
        </p:txBody>
      </p:sp>
      <p:sp>
        <p:nvSpPr>
          <p:cNvPr id="3" name="Rectangle 2"/>
          <p:cNvSpPr/>
          <p:nvPr/>
        </p:nvSpPr>
        <p:spPr>
          <a:xfrm>
            <a:off x="3721079" y="501133"/>
            <a:ext cx="5373843" cy="584775"/>
          </a:xfrm>
          <a:prstGeom prst="rect">
            <a:avLst/>
          </a:prstGeom>
        </p:spPr>
        <p:txBody>
          <a:bodyPr wrap="none">
            <a:spAutoFit/>
          </a:bodyPr>
          <a:lstStyle/>
          <a:p>
            <a:r>
              <a:rPr lang="en-US" sz="3200" b="1" u="sng" dirty="0"/>
              <a:t>Materials and methods cont.…</a:t>
            </a:r>
          </a:p>
        </p:txBody>
      </p:sp>
      <p:sp>
        <p:nvSpPr>
          <p:cNvPr id="4" name="Rectangle 3"/>
          <p:cNvSpPr/>
          <p:nvPr/>
        </p:nvSpPr>
        <p:spPr>
          <a:xfrm>
            <a:off x="394740" y="1397675"/>
            <a:ext cx="7460105" cy="3108543"/>
          </a:xfrm>
          <a:prstGeom prst="rect">
            <a:avLst/>
          </a:prstGeom>
        </p:spPr>
        <p:txBody>
          <a:bodyPr wrap="square">
            <a:spAutoFit/>
          </a:bodyPr>
          <a:lstStyle/>
          <a:p>
            <a:r>
              <a:rPr lang="en-US" sz="2800" b="1" dirty="0"/>
              <a:t>Plant growth parameters</a:t>
            </a:r>
          </a:p>
          <a:p>
            <a:endParaRPr lang="en-US" sz="2800" dirty="0"/>
          </a:p>
          <a:p>
            <a:r>
              <a:rPr lang="en-US" sz="2800" dirty="0"/>
              <a:t>3 months after planting,</a:t>
            </a:r>
          </a:p>
          <a:p>
            <a:pPr marL="457200" indent="-457200">
              <a:buFont typeface="Arial" pitchFamily="34" charset="0"/>
              <a:buChar char="•"/>
            </a:pPr>
            <a:r>
              <a:rPr lang="en-US" sz="2800" dirty="0"/>
              <a:t>Plant height</a:t>
            </a:r>
          </a:p>
          <a:p>
            <a:pPr marL="457200" indent="-457200">
              <a:buFont typeface="Arial" pitchFamily="34" charset="0"/>
              <a:buChar char="•"/>
            </a:pPr>
            <a:r>
              <a:rPr lang="en-US" sz="2800" dirty="0"/>
              <a:t>Shoot dry weight (SDW)</a:t>
            </a:r>
          </a:p>
          <a:p>
            <a:pPr marL="457200" indent="-457200">
              <a:buFont typeface="Arial" pitchFamily="34" charset="0"/>
              <a:buChar char="•"/>
            </a:pPr>
            <a:r>
              <a:rPr lang="en-US" sz="2800" dirty="0"/>
              <a:t>Root dry weight (RDW)</a:t>
            </a:r>
          </a:p>
          <a:p>
            <a:pPr marL="457200" indent="-457200">
              <a:buFont typeface="Arial" pitchFamily="34" charset="0"/>
              <a:buChar char="•"/>
            </a:pPr>
            <a:r>
              <a:rPr lang="en-US" sz="2800" dirty="0"/>
              <a:t>Total dry weight (TDW)</a:t>
            </a:r>
          </a:p>
        </p:txBody>
      </p:sp>
      <p:sp>
        <p:nvSpPr>
          <p:cNvPr id="5" name="Rectangle 4"/>
          <p:cNvSpPr/>
          <p:nvPr/>
        </p:nvSpPr>
        <p:spPr>
          <a:xfrm>
            <a:off x="394740" y="4679802"/>
            <a:ext cx="10832893" cy="1077218"/>
          </a:xfrm>
          <a:prstGeom prst="rect">
            <a:avLst/>
          </a:prstGeom>
        </p:spPr>
        <p:txBody>
          <a:bodyPr wrap="square">
            <a:spAutoFit/>
          </a:bodyPr>
          <a:lstStyle/>
          <a:p>
            <a:r>
              <a:rPr lang="en-US" sz="3200" dirty="0"/>
              <a:t>Soil samples were collected from each pot to analyze soil for their physical and chemical parameters</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1227" y="1911833"/>
            <a:ext cx="1858000" cy="2658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9425" y="1911833"/>
            <a:ext cx="1741956" cy="2658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64985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8FC179B-E1DC-44DF-B0E4-66A8D350C2BE}" type="slidenum">
              <a:rPr lang="en-US" smtClean="0"/>
              <a:t>11</a:t>
            </a:fld>
            <a:endParaRPr lang="en-US"/>
          </a:p>
        </p:txBody>
      </p:sp>
      <p:sp>
        <p:nvSpPr>
          <p:cNvPr id="3" name="Rectangle 2"/>
          <p:cNvSpPr/>
          <p:nvPr/>
        </p:nvSpPr>
        <p:spPr>
          <a:xfrm>
            <a:off x="3701409" y="380096"/>
            <a:ext cx="5373843" cy="584775"/>
          </a:xfrm>
          <a:prstGeom prst="rect">
            <a:avLst/>
          </a:prstGeom>
        </p:spPr>
        <p:txBody>
          <a:bodyPr wrap="none">
            <a:spAutoFit/>
          </a:bodyPr>
          <a:lstStyle/>
          <a:p>
            <a:r>
              <a:rPr lang="en-US" sz="3200" b="1" u="sng" dirty="0"/>
              <a:t>Materials and methods cont.…</a:t>
            </a:r>
          </a:p>
        </p:txBody>
      </p:sp>
      <p:sp>
        <p:nvSpPr>
          <p:cNvPr id="4" name="Rectangle 3"/>
          <p:cNvSpPr/>
          <p:nvPr/>
        </p:nvSpPr>
        <p:spPr>
          <a:xfrm>
            <a:off x="355409" y="1112192"/>
            <a:ext cx="6975307" cy="584775"/>
          </a:xfrm>
          <a:prstGeom prst="rect">
            <a:avLst/>
          </a:prstGeom>
        </p:spPr>
        <p:txBody>
          <a:bodyPr wrap="none">
            <a:spAutoFit/>
          </a:bodyPr>
          <a:lstStyle/>
          <a:p>
            <a:r>
              <a:rPr lang="en-US" sz="3200" b="1" dirty="0"/>
              <a:t>Soil physicochemical properties analysis</a:t>
            </a:r>
          </a:p>
        </p:txBody>
      </p:sp>
      <p:grpSp>
        <p:nvGrpSpPr>
          <p:cNvPr id="5" name="Group 4"/>
          <p:cNvGrpSpPr/>
          <p:nvPr/>
        </p:nvGrpSpPr>
        <p:grpSpPr>
          <a:xfrm>
            <a:off x="378856" y="1592285"/>
            <a:ext cx="9449487" cy="4358810"/>
            <a:chOff x="378856" y="1592285"/>
            <a:chExt cx="9449487" cy="3837154"/>
          </a:xfrm>
        </p:grpSpPr>
        <p:sp>
          <p:nvSpPr>
            <p:cNvPr id="6" name="TextBox 5">
              <a:extLst>
                <a:ext uri="{FF2B5EF4-FFF2-40B4-BE49-F238E27FC236}">
                  <a16:creationId xmlns:a16="http://schemas.microsoft.com/office/drawing/2014/main" xmlns="" id="{DF87FA6A-D8D9-FFBA-4EAB-384C60F28F5F}"/>
                </a:ext>
              </a:extLst>
            </p:cNvPr>
            <p:cNvSpPr txBox="1"/>
            <p:nvPr/>
          </p:nvSpPr>
          <p:spPr>
            <a:xfrm>
              <a:off x="381338" y="2082435"/>
              <a:ext cx="2487300" cy="408623"/>
            </a:xfrm>
            <a:prstGeom prst="roundRect">
              <a:avLst/>
            </a:prstGeom>
            <a:solidFill>
              <a:schemeClr val="bg1"/>
            </a:solidFill>
            <a:ln w="12700">
              <a:solidFill>
                <a:srgbClr val="7030A0"/>
              </a:solidFill>
            </a:ln>
          </p:spPr>
          <p:txBody>
            <a:bodyPr wrap="square" rtlCol="0">
              <a:spAutoFit/>
            </a:bodyPr>
            <a:lstStyle/>
            <a:p>
              <a:pPr algn="ctr"/>
              <a:r>
                <a:rPr lang="en-US" dirty="0"/>
                <a:t>Soil EC</a:t>
              </a:r>
            </a:p>
          </p:txBody>
        </p:sp>
        <p:sp>
          <p:nvSpPr>
            <p:cNvPr id="7" name="TextBox 6">
              <a:extLst>
                <a:ext uri="{FF2B5EF4-FFF2-40B4-BE49-F238E27FC236}">
                  <a16:creationId xmlns:a16="http://schemas.microsoft.com/office/drawing/2014/main" xmlns="" id="{2CB4D4CA-A40E-E9F0-58EC-BD8D28F80167}"/>
                </a:ext>
              </a:extLst>
            </p:cNvPr>
            <p:cNvSpPr txBox="1"/>
            <p:nvPr/>
          </p:nvSpPr>
          <p:spPr>
            <a:xfrm>
              <a:off x="396613" y="1612619"/>
              <a:ext cx="2456750" cy="408623"/>
            </a:xfrm>
            <a:prstGeom prst="roundRect">
              <a:avLst/>
            </a:prstGeom>
            <a:solidFill>
              <a:schemeClr val="bg1"/>
            </a:solidFill>
            <a:ln w="12700">
              <a:solidFill>
                <a:srgbClr val="7030A0"/>
              </a:solidFill>
            </a:ln>
          </p:spPr>
          <p:txBody>
            <a:bodyPr wrap="square" rtlCol="0">
              <a:spAutoFit/>
            </a:bodyPr>
            <a:lstStyle/>
            <a:p>
              <a:pPr algn="ctr"/>
              <a:r>
                <a:rPr lang="en-US" dirty="0"/>
                <a:t>Soil pH</a:t>
              </a:r>
            </a:p>
          </p:txBody>
        </p:sp>
        <p:sp>
          <p:nvSpPr>
            <p:cNvPr id="8" name="TextBox 7">
              <a:extLst>
                <a:ext uri="{FF2B5EF4-FFF2-40B4-BE49-F238E27FC236}">
                  <a16:creationId xmlns:a16="http://schemas.microsoft.com/office/drawing/2014/main" xmlns="" id="{F4A8E46F-1172-C179-4759-AE2F4FC63C47}"/>
                </a:ext>
              </a:extLst>
            </p:cNvPr>
            <p:cNvSpPr txBox="1"/>
            <p:nvPr/>
          </p:nvSpPr>
          <p:spPr>
            <a:xfrm>
              <a:off x="396613" y="2568497"/>
              <a:ext cx="2473608" cy="408623"/>
            </a:xfrm>
            <a:prstGeom prst="roundRect">
              <a:avLst/>
            </a:prstGeom>
            <a:solidFill>
              <a:schemeClr val="bg1"/>
            </a:solidFill>
            <a:ln w="12700">
              <a:solidFill>
                <a:srgbClr val="7030A0"/>
              </a:solidFill>
            </a:ln>
          </p:spPr>
          <p:txBody>
            <a:bodyPr wrap="square" rtlCol="0">
              <a:spAutoFit/>
            </a:bodyPr>
            <a:lstStyle/>
            <a:p>
              <a:pPr algn="ctr"/>
              <a:r>
                <a:rPr lang="en-US" dirty="0" smtClean="0"/>
                <a:t>Soil CEC</a:t>
              </a:r>
              <a:endParaRPr lang="en-US" dirty="0"/>
            </a:p>
          </p:txBody>
        </p:sp>
        <p:sp>
          <p:nvSpPr>
            <p:cNvPr id="9" name="TextBox 8">
              <a:extLst>
                <a:ext uri="{FF2B5EF4-FFF2-40B4-BE49-F238E27FC236}">
                  <a16:creationId xmlns:a16="http://schemas.microsoft.com/office/drawing/2014/main" xmlns="" id="{3E561276-A033-DDCC-DB75-1A1FCCAC3F5F}"/>
                </a:ext>
              </a:extLst>
            </p:cNvPr>
            <p:cNvSpPr txBox="1"/>
            <p:nvPr/>
          </p:nvSpPr>
          <p:spPr>
            <a:xfrm>
              <a:off x="3787881" y="2082434"/>
              <a:ext cx="2932274" cy="408623"/>
            </a:xfrm>
            <a:prstGeom prst="roundRect">
              <a:avLst/>
            </a:prstGeom>
            <a:solidFill>
              <a:schemeClr val="accent4">
                <a:lumMod val="40000"/>
                <a:lumOff val="60000"/>
              </a:schemeClr>
            </a:solidFill>
            <a:ln>
              <a:solidFill>
                <a:srgbClr val="CC0099"/>
              </a:solidFill>
            </a:ln>
          </p:spPr>
          <p:txBody>
            <a:bodyPr wrap="square" rtlCol="0">
              <a:spAutoFit/>
            </a:bodyPr>
            <a:lstStyle/>
            <a:p>
              <a:r>
                <a:rPr lang="en-US" dirty="0">
                  <a:cs typeface="Times New Roman" panose="02020603050405020304" pitchFamily="18" charset="0"/>
                </a:rPr>
                <a:t>E</a:t>
              </a:r>
              <a:r>
                <a:rPr lang="en-US" sz="1800" dirty="0">
                  <a:cs typeface="Times New Roman" panose="02020603050405020304" pitchFamily="18" charset="0"/>
                </a:rPr>
                <a:t>lectrical conductivity meter</a:t>
              </a:r>
              <a:endParaRPr lang="en-US" dirty="0"/>
            </a:p>
          </p:txBody>
        </p:sp>
        <p:sp>
          <p:nvSpPr>
            <p:cNvPr id="10" name="Arrow: Right 39">
              <a:extLst>
                <a:ext uri="{FF2B5EF4-FFF2-40B4-BE49-F238E27FC236}">
                  <a16:creationId xmlns:a16="http://schemas.microsoft.com/office/drawing/2014/main" xmlns="" id="{D92A55A7-6268-E97E-578C-826C09438D33}"/>
                </a:ext>
              </a:extLst>
            </p:cNvPr>
            <p:cNvSpPr/>
            <p:nvPr/>
          </p:nvSpPr>
          <p:spPr>
            <a:xfrm>
              <a:off x="2996305" y="2201851"/>
              <a:ext cx="727969" cy="17755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40">
              <a:extLst>
                <a:ext uri="{FF2B5EF4-FFF2-40B4-BE49-F238E27FC236}">
                  <a16:creationId xmlns:a16="http://schemas.microsoft.com/office/drawing/2014/main" xmlns="" id="{B40C6584-787D-143B-AEE3-8D652E1B690B}"/>
                </a:ext>
              </a:extLst>
            </p:cNvPr>
            <p:cNvSpPr/>
            <p:nvPr/>
          </p:nvSpPr>
          <p:spPr>
            <a:xfrm>
              <a:off x="2996305" y="2669386"/>
              <a:ext cx="727969" cy="17755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rrow: Right 43">
              <a:extLst>
                <a:ext uri="{FF2B5EF4-FFF2-40B4-BE49-F238E27FC236}">
                  <a16:creationId xmlns:a16="http://schemas.microsoft.com/office/drawing/2014/main" xmlns="" id="{5FF88A57-0F43-3F64-C4FF-049AA59EEC8B}"/>
                </a:ext>
              </a:extLst>
            </p:cNvPr>
            <p:cNvSpPr/>
            <p:nvPr/>
          </p:nvSpPr>
          <p:spPr>
            <a:xfrm>
              <a:off x="2996305" y="1720489"/>
              <a:ext cx="727969" cy="15221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xmlns="" id="{9EC95313-1F82-39E5-A02A-DD02A3FB23CE}"/>
                </a:ext>
              </a:extLst>
            </p:cNvPr>
            <p:cNvSpPr txBox="1"/>
            <p:nvPr/>
          </p:nvSpPr>
          <p:spPr>
            <a:xfrm>
              <a:off x="3787881" y="1592285"/>
              <a:ext cx="1172460" cy="408623"/>
            </a:xfrm>
            <a:prstGeom prst="roundRect">
              <a:avLst/>
            </a:prstGeom>
            <a:solidFill>
              <a:schemeClr val="accent4">
                <a:lumMod val="40000"/>
                <a:lumOff val="60000"/>
              </a:schemeClr>
            </a:solidFill>
            <a:ln>
              <a:solidFill>
                <a:srgbClr val="CC0099"/>
              </a:solidFill>
            </a:ln>
          </p:spPr>
          <p:txBody>
            <a:bodyPr wrap="square" rtlCol="0">
              <a:spAutoFit/>
            </a:bodyPr>
            <a:lstStyle/>
            <a:p>
              <a:r>
                <a:rPr lang="en-US" dirty="0"/>
                <a:t>pH meter</a:t>
              </a:r>
            </a:p>
          </p:txBody>
        </p:sp>
        <p:sp>
          <p:nvSpPr>
            <p:cNvPr id="14" name="TextBox 13">
              <a:extLst>
                <a:ext uri="{FF2B5EF4-FFF2-40B4-BE49-F238E27FC236}">
                  <a16:creationId xmlns:a16="http://schemas.microsoft.com/office/drawing/2014/main" xmlns="" id="{BCDE001C-32C7-8D03-42A5-C05C997A7BE2}"/>
                </a:ext>
              </a:extLst>
            </p:cNvPr>
            <p:cNvSpPr txBox="1"/>
            <p:nvPr/>
          </p:nvSpPr>
          <p:spPr>
            <a:xfrm>
              <a:off x="3755370" y="2553851"/>
              <a:ext cx="5333951" cy="408623"/>
            </a:xfrm>
            <a:prstGeom prst="roundRect">
              <a:avLst/>
            </a:prstGeom>
            <a:solidFill>
              <a:schemeClr val="accent4">
                <a:lumMod val="40000"/>
                <a:lumOff val="60000"/>
              </a:schemeClr>
            </a:solidFill>
            <a:ln>
              <a:solidFill>
                <a:srgbClr val="CC0099"/>
              </a:solidFill>
            </a:ln>
          </p:spPr>
          <p:txBody>
            <a:bodyPr wrap="square" rtlCol="0">
              <a:spAutoFit/>
            </a:bodyPr>
            <a:lstStyle/>
            <a:p>
              <a:r>
                <a:rPr lang="en-US" dirty="0"/>
                <a:t>95 % ethanol and standard Na stock solution </a:t>
              </a:r>
              <a:r>
                <a:rPr lang="en-US" dirty="0" smtClean="0"/>
                <a:t>method</a:t>
              </a:r>
              <a:endParaRPr lang="en-US" dirty="0"/>
            </a:p>
          </p:txBody>
        </p:sp>
        <p:sp>
          <p:nvSpPr>
            <p:cNvPr id="15" name="TextBox 14">
              <a:extLst>
                <a:ext uri="{FF2B5EF4-FFF2-40B4-BE49-F238E27FC236}">
                  <a16:creationId xmlns:a16="http://schemas.microsoft.com/office/drawing/2014/main" xmlns="" id="{EECA93FD-9B84-AA93-902F-163D2C981D87}"/>
                </a:ext>
              </a:extLst>
            </p:cNvPr>
            <p:cNvSpPr txBox="1"/>
            <p:nvPr/>
          </p:nvSpPr>
          <p:spPr>
            <a:xfrm>
              <a:off x="399096" y="4031478"/>
              <a:ext cx="2451786" cy="408623"/>
            </a:xfrm>
            <a:prstGeom prst="roundRect">
              <a:avLst/>
            </a:prstGeom>
            <a:solidFill>
              <a:schemeClr val="bg1"/>
            </a:solidFill>
            <a:ln w="12700">
              <a:solidFill>
                <a:srgbClr val="7030A0"/>
              </a:solidFill>
            </a:ln>
          </p:spPr>
          <p:txBody>
            <a:bodyPr wrap="square" rtlCol="0">
              <a:spAutoFit/>
            </a:bodyPr>
            <a:lstStyle/>
            <a:p>
              <a:pPr algn="ctr"/>
              <a:r>
                <a:rPr lang="en-US" dirty="0"/>
                <a:t>Available P</a:t>
              </a:r>
              <a:endParaRPr lang="en-US" dirty="0">
                <a:solidFill>
                  <a:schemeClr val="bg1"/>
                </a:solidFill>
              </a:endParaRPr>
            </a:p>
          </p:txBody>
        </p:sp>
        <p:grpSp>
          <p:nvGrpSpPr>
            <p:cNvPr id="16" name="Group 15"/>
            <p:cNvGrpSpPr/>
            <p:nvPr/>
          </p:nvGrpSpPr>
          <p:grpSpPr>
            <a:xfrm>
              <a:off x="378856" y="3055620"/>
              <a:ext cx="6299750" cy="421758"/>
              <a:chOff x="5621028" y="5075058"/>
              <a:chExt cx="6299750" cy="421758"/>
            </a:xfrm>
          </p:grpSpPr>
          <p:sp>
            <p:nvSpPr>
              <p:cNvPr id="33" name="TextBox 32">
                <a:extLst>
                  <a:ext uri="{FF2B5EF4-FFF2-40B4-BE49-F238E27FC236}">
                    <a16:creationId xmlns:a16="http://schemas.microsoft.com/office/drawing/2014/main" xmlns="" id="{F4A8E46F-1172-C179-4759-AE2F4FC63C47}"/>
                  </a:ext>
                </a:extLst>
              </p:cNvPr>
              <p:cNvSpPr txBox="1"/>
              <p:nvPr/>
            </p:nvSpPr>
            <p:spPr>
              <a:xfrm>
                <a:off x="5621028" y="5088193"/>
                <a:ext cx="2473608" cy="408623"/>
              </a:xfrm>
              <a:prstGeom prst="roundRect">
                <a:avLst/>
              </a:prstGeom>
              <a:solidFill>
                <a:schemeClr val="bg1"/>
              </a:solidFill>
              <a:ln w="12700">
                <a:solidFill>
                  <a:srgbClr val="7030A0"/>
                </a:solidFill>
              </a:ln>
            </p:spPr>
            <p:txBody>
              <a:bodyPr wrap="square" rtlCol="0">
                <a:spAutoFit/>
              </a:bodyPr>
              <a:lstStyle/>
              <a:p>
                <a:pPr algn="ctr"/>
                <a:r>
                  <a:rPr lang="en-US" dirty="0"/>
                  <a:t>Soil </a:t>
                </a:r>
                <a:r>
                  <a:rPr lang="en-US" dirty="0" smtClean="0"/>
                  <a:t>organic carbon</a:t>
                </a:r>
                <a:endParaRPr lang="en-US" dirty="0"/>
              </a:p>
            </p:txBody>
          </p:sp>
          <p:sp>
            <p:nvSpPr>
              <p:cNvPr id="34" name="Arrow: Right 40">
                <a:extLst>
                  <a:ext uri="{FF2B5EF4-FFF2-40B4-BE49-F238E27FC236}">
                    <a16:creationId xmlns:a16="http://schemas.microsoft.com/office/drawing/2014/main" xmlns="" id="{B40C6584-787D-143B-AEE3-8D652E1B690B}"/>
                  </a:ext>
                </a:extLst>
              </p:cNvPr>
              <p:cNvSpPr/>
              <p:nvPr/>
            </p:nvSpPr>
            <p:spPr>
              <a:xfrm>
                <a:off x="8220719" y="5173548"/>
                <a:ext cx="727969" cy="17755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xmlns="" id="{BCDE001C-32C7-8D03-42A5-C05C997A7BE2}"/>
                  </a:ext>
                </a:extLst>
              </p:cNvPr>
              <p:cNvSpPr txBox="1"/>
              <p:nvPr/>
            </p:nvSpPr>
            <p:spPr>
              <a:xfrm>
                <a:off x="9000921" y="5075058"/>
                <a:ext cx="2919857" cy="408623"/>
              </a:xfrm>
              <a:prstGeom prst="roundRect">
                <a:avLst/>
              </a:prstGeom>
              <a:solidFill>
                <a:schemeClr val="accent4">
                  <a:lumMod val="40000"/>
                  <a:lumOff val="60000"/>
                </a:schemeClr>
              </a:solidFill>
              <a:ln>
                <a:solidFill>
                  <a:srgbClr val="CC0099"/>
                </a:solidFill>
              </a:ln>
            </p:spPr>
            <p:txBody>
              <a:bodyPr wrap="square" rtlCol="0">
                <a:spAutoFit/>
              </a:bodyPr>
              <a:lstStyle/>
              <a:p>
                <a:pPr lvl="0"/>
                <a:r>
                  <a:rPr lang="en-US" dirty="0">
                    <a:solidFill>
                      <a:srgbClr val="00171F"/>
                    </a:solidFill>
                  </a:rPr>
                  <a:t>Walkley and Black method </a:t>
                </a:r>
              </a:p>
            </p:txBody>
          </p:sp>
        </p:grpSp>
        <p:sp>
          <p:nvSpPr>
            <p:cNvPr id="17" name="TextBox 16">
              <a:extLst>
                <a:ext uri="{FF2B5EF4-FFF2-40B4-BE49-F238E27FC236}">
                  <a16:creationId xmlns:a16="http://schemas.microsoft.com/office/drawing/2014/main" xmlns="" id="{EECA93FD-9B84-AA93-902F-163D2C981D87}"/>
                </a:ext>
              </a:extLst>
            </p:cNvPr>
            <p:cNvSpPr txBox="1"/>
            <p:nvPr/>
          </p:nvSpPr>
          <p:spPr>
            <a:xfrm>
              <a:off x="378856" y="4514602"/>
              <a:ext cx="2451786" cy="408623"/>
            </a:xfrm>
            <a:prstGeom prst="roundRect">
              <a:avLst/>
            </a:prstGeom>
            <a:solidFill>
              <a:schemeClr val="bg1"/>
            </a:solidFill>
            <a:ln w="12700">
              <a:solidFill>
                <a:srgbClr val="7030A0"/>
              </a:solidFill>
            </a:ln>
          </p:spPr>
          <p:txBody>
            <a:bodyPr wrap="square" rtlCol="0">
              <a:spAutoFit/>
            </a:bodyPr>
            <a:lstStyle/>
            <a:p>
              <a:pPr algn="ctr"/>
              <a:r>
                <a:rPr lang="en-US" dirty="0" smtClean="0"/>
                <a:t>Exchangeable K</a:t>
              </a:r>
              <a:endParaRPr lang="en-US" dirty="0">
                <a:solidFill>
                  <a:schemeClr val="bg1"/>
                </a:solidFill>
              </a:endParaRPr>
            </a:p>
          </p:txBody>
        </p:sp>
        <p:sp>
          <p:nvSpPr>
            <p:cNvPr id="18" name="TextBox 17">
              <a:extLst>
                <a:ext uri="{FF2B5EF4-FFF2-40B4-BE49-F238E27FC236}">
                  <a16:creationId xmlns:a16="http://schemas.microsoft.com/office/drawing/2014/main" xmlns="" id="{EECA93FD-9B84-AA93-902F-163D2C981D87}"/>
                </a:ext>
              </a:extLst>
            </p:cNvPr>
            <p:cNvSpPr txBox="1"/>
            <p:nvPr/>
          </p:nvSpPr>
          <p:spPr>
            <a:xfrm>
              <a:off x="388868" y="5020816"/>
              <a:ext cx="2451786" cy="408623"/>
            </a:xfrm>
            <a:prstGeom prst="roundRect">
              <a:avLst/>
            </a:prstGeom>
            <a:solidFill>
              <a:schemeClr val="bg1"/>
            </a:solidFill>
            <a:ln w="12700">
              <a:solidFill>
                <a:srgbClr val="7030A0"/>
              </a:solidFill>
            </a:ln>
          </p:spPr>
          <p:txBody>
            <a:bodyPr wrap="square" rtlCol="0">
              <a:spAutoFit/>
            </a:bodyPr>
            <a:lstStyle/>
            <a:p>
              <a:pPr algn="ctr"/>
              <a:r>
                <a:rPr lang="en-US" dirty="0" smtClean="0"/>
                <a:t>Available Zn</a:t>
              </a:r>
              <a:endParaRPr lang="en-US" dirty="0"/>
            </a:p>
          </p:txBody>
        </p:sp>
        <p:sp>
          <p:nvSpPr>
            <p:cNvPr id="21" name="Arrow: Right 40">
              <a:extLst>
                <a:ext uri="{FF2B5EF4-FFF2-40B4-BE49-F238E27FC236}">
                  <a16:creationId xmlns:a16="http://schemas.microsoft.com/office/drawing/2014/main" xmlns="" id="{B40C6584-787D-143B-AEE3-8D652E1B690B}"/>
                </a:ext>
              </a:extLst>
            </p:cNvPr>
            <p:cNvSpPr/>
            <p:nvPr/>
          </p:nvSpPr>
          <p:spPr>
            <a:xfrm>
              <a:off x="2996305" y="3681750"/>
              <a:ext cx="727969" cy="17755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xmlns="" id="{BCDE001C-32C7-8D03-42A5-C05C997A7BE2}"/>
                </a:ext>
              </a:extLst>
            </p:cNvPr>
            <p:cNvSpPr txBox="1"/>
            <p:nvPr/>
          </p:nvSpPr>
          <p:spPr>
            <a:xfrm>
              <a:off x="3755370" y="3575276"/>
              <a:ext cx="6072973" cy="408623"/>
            </a:xfrm>
            <a:prstGeom prst="roundRect">
              <a:avLst/>
            </a:prstGeom>
            <a:solidFill>
              <a:schemeClr val="accent4">
                <a:lumMod val="40000"/>
                <a:lumOff val="60000"/>
              </a:schemeClr>
            </a:solidFill>
            <a:ln>
              <a:solidFill>
                <a:srgbClr val="CC0099"/>
              </a:solidFill>
            </a:ln>
          </p:spPr>
          <p:txBody>
            <a:bodyPr wrap="square" rtlCol="0">
              <a:spAutoFit/>
            </a:bodyPr>
            <a:lstStyle/>
            <a:p>
              <a:r>
                <a:rPr lang="en-US" dirty="0"/>
                <a:t>Modified colorimetric method by using UV </a:t>
              </a:r>
              <a:r>
                <a:rPr lang="en-US" dirty="0" smtClean="0"/>
                <a:t>Spectrophotometer</a:t>
              </a:r>
              <a:endParaRPr lang="en-US" dirty="0"/>
            </a:p>
          </p:txBody>
        </p:sp>
        <p:sp>
          <p:nvSpPr>
            <p:cNvPr id="23" name="Arrow: Right 40">
              <a:extLst>
                <a:ext uri="{FF2B5EF4-FFF2-40B4-BE49-F238E27FC236}">
                  <a16:creationId xmlns:a16="http://schemas.microsoft.com/office/drawing/2014/main" xmlns="" id="{B40C6584-787D-143B-AEE3-8D652E1B690B}"/>
                </a:ext>
              </a:extLst>
            </p:cNvPr>
            <p:cNvSpPr/>
            <p:nvPr/>
          </p:nvSpPr>
          <p:spPr>
            <a:xfrm>
              <a:off x="2978548" y="4131216"/>
              <a:ext cx="727969" cy="17755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xmlns="" id="{BCDE001C-32C7-8D03-42A5-C05C997A7BE2}"/>
                </a:ext>
              </a:extLst>
            </p:cNvPr>
            <p:cNvSpPr txBox="1"/>
            <p:nvPr/>
          </p:nvSpPr>
          <p:spPr>
            <a:xfrm>
              <a:off x="3755369" y="4031478"/>
              <a:ext cx="6072973" cy="408623"/>
            </a:xfrm>
            <a:prstGeom prst="roundRect">
              <a:avLst/>
            </a:prstGeom>
            <a:solidFill>
              <a:schemeClr val="accent4">
                <a:lumMod val="40000"/>
                <a:lumOff val="60000"/>
              </a:schemeClr>
            </a:solidFill>
            <a:ln>
              <a:solidFill>
                <a:srgbClr val="CC0099"/>
              </a:solidFill>
            </a:ln>
          </p:spPr>
          <p:txBody>
            <a:bodyPr wrap="square" rtlCol="0">
              <a:spAutoFit/>
            </a:bodyPr>
            <a:lstStyle/>
            <a:p>
              <a:r>
                <a:rPr lang="en-US" dirty="0"/>
                <a:t>Standard Olsen method by using UV </a:t>
              </a:r>
              <a:r>
                <a:rPr lang="en-US" dirty="0" smtClean="0"/>
                <a:t>Spectrophotometer</a:t>
              </a:r>
              <a:endParaRPr lang="en-US" dirty="0"/>
            </a:p>
          </p:txBody>
        </p:sp>
        <p:sp>
          <p:nvSpPr>
            <p:cNvPr id="25" name="Arrow: Right 40">
              <a:extLst>
                <a:ext uri="{FF2B5EF4-FFF2-40B4-BE49-F238E27FC236}">
                  <a16:creationId xmlns:a16="http://schemas.microsoft.com/office/drawing/2014/main" xmlns="" id="{B40C6584-787D-143B-AEE3-8D652E1B690B}"/>
                </a:ext>
              </a:extLst>
            </p:cNvPr>
            <p:cNvSpPr/>
            <p:nvPr/>
          </p:nvSpPr>
          <p:spPr>
            <a:xfrm>
              <a:off x="2978548" y="4615940"/>
              <a:ext cx="727969" cy="17755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xmlns="" id="{BCDE001C-32C7-8D03-42A5-C05C997A7BE2}"/>
                </a:ext>
              </a:extLst>
            </p:cNvPr>
            <p:cNvSpPr txBox="1"/>
            <p:nvPr/>
          </p:nvSpPr>
          <p:spPr>
            <a:xfrm>
              <a:off x="3769438" y="4514602"/>
              <a:ext cx="5305814" cy="408623"/>
            </a:xfrm>
            <a:prstGeom prst="roundRect">
              <a:avLst/>
            </a:prstGeom>
            <a:solidFill>
              <a:schemeClr val="accent4">
                <a:lumMod val="40000"/>
                <a:lumOff val="60000"/>
              </a:schemeClr>
            </a:solidFill>
            <a:ln>
              <a:solidFill>
                <a:srgbClr val="CC0099"/>
              </a:solidFill>
            </a:ln>
          </p:spPr>
          <p:txBody>
            <a:bodyPr wrap="square" rtlCol="0">
              <a:spAutoFit/>
            </a:bodyPr>
            <a:lstStyle/>
            <a:p>
              <a:r>
                <a:rPr lang="en-US" dirty="0"/>
                <a:t>Ammonium acetate extraction method </a:t>
              </a:r>
              <a:r>
                <a:rPr lang="en-US" dirty="0" smtClean="0"/>
                <a:t>by using AAS</a:t>
              </a:r>
              <a:endParaRPr lang="en-US" dirty="0"/>
            </a:p>
          </p:txBody>
        </p:sp>
        <p:sp>
          <p:nvSpPr>
            <p:cNvPr id="27" name="Arrow: Right 40">
              <a:extLst>
                <a:ext uri="{FF2B5EF4-FFF2-40B4-BE49-F238E27FC236}">
                  <a16:creationId xmlns:a16="http://schemas.microsoft.com/office/drawing/2014/main" xmlns="" id="{B40C6584-787D-143B-AEE3-8D652E1B690B}"/>
                </a:ext>
              </a:extLst>
            </p:cNvPr>
            <p:cNvSpPr/>
            <p:nvPr/>
          </p:nvSpPr>
          <p:spPr>
            <a:xfrm>
              <a:off x="2978547" y="5150131"/>
              <a:ext cx="727969" cy="17755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xmlns="" id="{BCDE001C-32C7-8D03-42A5-C05C997A7BE2}"/>
                </a:ext>
              </a:extLst>
            </p:cNvPr>
            <p:cNvSpPr txBox="1"/>
            <p:nvPr/>
          </p:nvSpPr>
          <p:spPr>
            <a:xfrm>
              <a:off x="3755369" y="4997726"/>
              <a:ext cx="3924861" cy="408623"/>
            </a:xfrm>
            <a:prstGeom prst="roundRect">
              <a:avLst/>
            </a:prstGeom>
            <a:solidFill>
              <a:schemeClr val="accent4">
                <a:lumMod val="40000"/>
                <a:lumOff val="60000"/>
              </a:schemeClr>
            </a:solidFill>
            <a:ln>
              <a:solidFill>
                <a:srgbClr val="CC0099"/>
              </a:solidFill>
            </a:ln>
          </p:spPr>
          <p:txBody>
            <a:bodyPr wrap="square" rtlCol="0">
              <a:spAutoFit/>
            </a:bodyPr>
            <a:lstStyle/>
            <a:p>
              <a:r>
                <a:rPr lang="en-US" dirty="0" smtClean="0"/>
                <a:t>DTPA </a:t>
              </a:r>
              <a:r>
                <a:rPr lang="en-US" dirty="0"/>
                <a:t>extraction method by using AAS</a:t>
              </a:r>
            </a:p>
          </p:txBody>
        </p:sp>
      </p:gr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867" y="3844861"/>
            <a:ext cx="2451100"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23226" y="1997299"/>
            <a:ext cx="1512681" cy="215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23226" y="4338573"/>
            <a:ext cx="1512681" cy="2027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53092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66AA2D-EB97-F029-43DF-78A997A7827F}"/>
              </a:ext>
            </a:extLst>
          </p:cNvPr>
          <p:cNvSpPr>
            <a:spLocks noGrp="1"/>
          </p:cNvSpPr>
          <p:nvPr>
            <p:ph type="title"/>
          </p:nvPr>
        </p:nvSpPr>
        <p:spPr>
          <a:xfrm>
            <a:off x="1152993" y="119921"/>
            <a:ext cx="9025328" cy="986150"/>
          </a:xfrm>
        </p:spPr>
        <p:txBody>
          <a:bodyPr>
            <a:normAutofit/>
          </a:bodyPr>
          <a:lstStyle/>
          <a:p>
            <a:pPr algn="ctr"/>
            <a:r>
              <a:rPr lang="en-US" sz="4000" u="sng" dirty="0"/>
              <a:t>Results and Discussion</a:t>
            </a:r>
          </a:p>
        </p:txBody>
      </p:sp>
      <p:sp>
        <p:nvSpPr>
          <p:cNvPr id="3" name="Content Placeholder 2">
            <a:extLst>
              <a:ext uri="{FF2B5EF4-FFF2-40B4-BE49-F238E27FC236}">
                <a16:creationId xmlns:a16="http://schemas.microsoft.com/office/drawing/2014/main" xmlns="" id="{3989914B-F471-723A-5A29-F6E1BE6E81C9}"/>
              </a:ext>
            </a:extLst>
          </p:cNvPr>
          <p:cNvSpPr>
            <a:spLocks noGrp="1"/>
          </p:cNvSpPr>
          <p:nvPr>
            <p:ph idx="1"/>
          </p:nvPr>
        </p:nvSpPr>
        <p:spPr>
          <a:xfrm>
            <a:off x="538397" y="1001166"/>
            <a:ext cx="10515600" cy="4351338"/>
          </a:xfrm>
        </p:spPr>
        <p:txBody>
          <a:bodyPr/>
          <a:lstStyle/>
          <a:p>
            <a:r>
              <a:rPr lang="en-US" b="1" dirty="0"/>
              <a:t>Biochar and boiler ash chemical analysis</a:t>
            </a:r>
          </a:p>
        </p:txBody>
      </p:sp>
      <p:sp>
        <p:nvSpPr>
          <p:cNvPr id="4" name="Slide Number Placeholder 3">
            <a:extLst>
              <a:ext uri="{FF2B5EF4-FFF2-40B4-BE49-F238E27FC236}">
                <a16:creationId xmlns:a16="http://schemas.microsoft.com/office/drawing/2014/main" xmlns="" id="{C7CA4BE0-3BD5-3B8C-61F4-12E8D4FDDB15}"/>
              </a:ext>
            </a:extLst>
          </p:cNvPr>
          <p:cNvSpPr>
            <a:spLocks noGrp="1"/>
          </p:cNvSpPr>
          <p:nvPr>
            <p:ph type="sldNum" sz="quarter" idx="12"/>
          </p:nvPr>
        </p:nvSpPr>
        <p:spPr>
          <a:xfrm>
            <a:off x="9338569" y="6492875"/>
            <a:ext cx="2743200" cy="365125"/>
          </a:xfrm>
        </p:spPr>
        <p:txBody>
          <a:bodyPr/>
          <a:lstStyle/>
          <a:p>
            <a:fld id="{48FC179B-E1DC-44DF-B0E4-66A8D350C2BE}" type="slidenum">
              <a:rPr lang="en-US" smtClean="0"/>
              <a:t>12</a:t>
            </a:fld>
            <a:endParaRPr lang="en-US"/>
          </a:p>
        </p:txBody>
      </p:sp>
      <p:graphicFrame>
        <p:nvGraphicFramePr>
          <p:cNvPr id="8" name="Table 7"/>
          <p:cNvGraphicFramePr>
            <a:graphicFrameLocks noGrp="1"/>
          </p:cNvGraphicFramePr>
          <p:nvPr>
            <p:extLst>
              <p:ext uri="{D42A27DB-BD31-4B8C-83A1-F6EECF244321}">
                <p14:modId xmlns:p14="http://schemas.microsoft.com/office/powerpoint/2010/main" val="396615323"/>
              </p:ext>
            </p:extLst>
          </p:nvPr>
        </p:nvGraphicFramePr>
        <p:xfrm>
          <a:off x="1038185" y="1514006"/>
          <a:ext cx="9572625" cy="5074920"/>
        </p:xfrm>
        <a:graphic>
          <a:graphicData uri="http://schemas.openxmlformats.org/drawingml/2006/table">
            <a:tbl>
              <a:tblPr firstRow="1" firstCol="1" bandRow="1"/>
              <a:tblGrid>
                <a:gridCol w="4957232">
                  <a:extLst>
                    <a:ext uri="{9D8B030D-6E8A-4147-A177-3AD203B41FA5}">
                      <a16:colId xmlns:a16="http://schemas.microsoft.com/office/drawing/2014/main" xmlns="" val="1364239262"/>
                    </a:ext>
                  </a:extLst>
                </a:gridCol>
                <a:gridCol w="2663304">
                  <a:extLst>
                    <a:ext uri="{9D8B030D-6E8A-4147-A177-3AD203B41FA5}">
                      <a16:colId xmlns:a16="http://schemas.microsoft.com/office/drawing/2014/main" xmlns="" val="1784404198"/>
                    </a:ext>
                  </a:extLst>
                </a:gridCol>
                <a:gridCol w="1952089">
                  <a:extLst>
                    <a:ext uri="{9D8B030D-6E8A-4147-A177-3AD203B41FA5}">
                      <a16:colId xmlns:a16="http://schemas.microsoft.com/office/drawing/2014/main" xmlns="" val="2846008906"/>
                    </a:ext>
                  </a:extLst>
                </a:gridCol>
              </a:tblGrid>
              <a:tr h="473296">
                <a:tc>
                  <a:txBody>
                    <a:bodyPr/>
                    <a:lstStyle>
                      <a:lvl1pPr marL="0" algn="l" defTabSz="914400" rtl="0" eaLnBrk="1" latinLnBrk="0" hangingPunct="1">
                        <a:defRPr sz="1800" b="1" kern="1200">
                          <a:solidFill>
                            <a:schemeClr val="tx1"/>
                          </a:solidFill>
                          <a:latin typeface="Calibri"/>
                        </a:defRPr>
                      </a:lvl1pPr>
                      <a:lvl2pPr marL="457200" algn="l" defTabSz="914400" rtl="0" eaLnBrk="1" latinLnBrk="0" hangingPunct="1">
                        <a:defRPr sz="1800" b="1" kern="1200">
                          <a:solidFill>
                            <a:schemeClr val="tx1"/>
                          </a:solidFill>
                          <a:latin typeface="Calibri"/>
                        </a:defRPr>
                      </a:lvl2pPr>
                      <a:lvl3pPr marL="914400" algn="l" defTabSz="914400" rtl="0" eaLnBrk="1" latinLnBrk="0" hangingPunct="1">
                        <a:defRPr sz="1800" b="1" kern="1200">
                          <a:solidFill>
                            <a:schemeClr val="tx1"/>
                          </a:solidFill>
                          <a:latin typeface="Calibri"/>
                        </a:defRPr>
                      </a:lvl3pPr>
                      <a:lvl4pPr marL="1371600" algn="l" defTabSz="914400" rtl="0" eaLnBrk="1" latinLnBrk="0" hangingPunct="1">
                        <a:defRPr sz="1800" b="1" kern="1200">
                          <a:solidFill>
                            <a:schemeClr val="tx1"/>
                          </a:solidFill>
                          <a:latin typeface="Calibri"/>
                        </a:defRPr>
                      </a:lvl4pPr>
                      <a:lvl5pPr marL="1828800" algn="l" defTabSz="914400" rtl="0" eaLnBrk="1" latinLnBrk="0" hangingPunct="1">
                        <a:defRPr sz="1800" b="1" kern="1200">
                          <a:solidFill>
                            <a:schemeClr val="tx1"/>
                          </a:solidFill>
                          <a:latin typeface="Calibri"/>
                        </a:defRPr>
                      </a:lvl5pPr>
                      <a:lvl6pPr marL="2286000" algn="l" defTabSz="914400" rtl="0" eaLnBrk="1" latinLnBrk="0" hangingPunct="1">
                        <a:defRPr sz="1800" b="1" kern="1200">
                          <a:solidFill>
                            <a:schemeClr val="tx1"/>
                          </a:solidFill>
                          <a:latin typeface="Calibri"/>
                        </a:defRPr>
                      </a:lvl6pPr>
                      <a:lvl7pPr marL="2743200" algn="l" defTabSz="914400" rtl="0" eaLnBrk="1" latinLnBrk="0" hangingPunct="1">
                        <a:defRPr sz="1800" b="1" kern="1200">
                          <a:solidFill>
                            <a:schemeClr val="tx1"/>
                          </a:solidFill>
                          <a:latin typeface="Calibri"/>
                        </a:defRPr>
                      </a:lvl7pPr>
                      <a:lvl8pPr marL="3200400" algn="l" defTabSz="914400" rtl="0" eaLnBrk="1" latinLnBrk="0" hangingPunct="1">
                        <a:defRPr sz="1800" b="1" kern="1200">
                          <a:solidFill>
                            <a:schemeClr val="tx1"/>
                          </a:solidFill>
                          <a:latin typeface="Calibri"/>
                        </a:defRPr>
                      </a:lvl8pPr>
                      <a:lvl9pPr marL="3657600" algn="l" defTabSz="914400" rtl="0" eaLnBrk="1" latinLnBrk="0" hangingPunct="1">
                        <a:defRPr sz="1800" b="1" kern="1200">
                          <a:solidFill>
                            <a:schemeClr val="tx1"/>
                          </a:solidFill>
                          <a:latin typeface="Calibri"/>
                        </a:defRPr>
                      </a:lvl9pPr>
                    </a:lstStyle>
                    <a:p>
                      <a:pPr algn="just">
                        <a:lnSpc>
                          <a:spcPct val="150000"/>
                        </a:lnSpc>
                        <a:spcAft>
                          <a:spcPts val="0"/>
                        </a:spcAft>
                      </a:pPr>
                      <a:r>
                        <a:rPr lang="en-US" sz="2400" dirty="0" smtClean="0">
                          <a:solidFill>
                            <a:schemeClr val="tx1"/>
                          </a:solidFill>
                          <a:effectLst/>
                          <a:latin typeface="+mn-lt"/>
                          <a:ea typeface="Calibri" panose="020F0502020204030204" pitchFamily="34" charset="0"/>
                          <a:cs typeface="Latha"/>
                        </a:rPr>
                        <a:t>Parameter </a:t>
                      </a:r>
                      <a:endParaRPr lang="en-US" sz="2400" dirty="0">
                        <a:solidFill>
                          <a:schemeClr val="tx1"/>
                        </a:solidFill>
                        <a:effectLst/>
                        <a:latin typeface="+mn-lt"/>
                        <a:ea typeface="Calibri" panose="020F0502020204030204" pitchFamily="34" charset="0"/>
                        <a:cs typeface="Latha"/>
                      </a:endParaRPr>
                    </a:p>
                  </a:txBody>
                  <a:tcPr marL="68580" marR="68580" marT="0" marB="0">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solidFill>
                      <a:srgbClr val="ED7D31">
                        <a:lumMod val="40000"/>
                        <a:lumOff val="60000"/>
                      </a:srgbClr>
                    </a:solidFill>
                  </a:tcPr>
                </a:tc>
                <a:tc>
                  <a:txBody>
                    <a:bodyPr/>
                    <a:lstStyle>
                      <a:lvl1pPr marL="0" algn="l" defTabSz="914400" rtl="0" eaLnBrk="1" latinLnBrk="0" hangingPunct="1">
                        <a:defRPr sz="1800" b="1" kern="1200">
                          <a:solidFill>
                            <a:schemeClr val="tx1"/>
                          </a:solidFill>
                          <a:latin typeface="Calibri"/>
                        </a:defRPr>
                      </a:lvl1pPr>
                      <a:lvl2pPr marL="457200" algn="l" defTabSz="914400" rtl="0" eaLnBrk="1" latinLnBrk="0" hangingPunct="1">
                        <a:defRPr sz="1800" b="1" kern="1200">
                          <a:solidFill>
                            <a:schemeClr val="tx1"/>
                          </a:solidFill>
                          <a:latin typeface="Calibri"/>
                        </a:defRPr>
                      </a:lvl2pPr>
                      <a:lvl3pPr marL="914400" algn="l" defTabSz="914400" rtl="0" eaLnBrk="1" latinLnBrk="0" hangingPunct="1">
                        <a:defRPr sz="1800" b="1" kern="1200">
                          <a:solidFill>
                            <a:schemeClr val="tx1"/>
                          </a:solidFill>
                          <a:latin typeface="Calibri"/>
                        </a:defRPr>
                      </a:lvl3pPr>
                      <a:lvl4pPr marL="1371600" algn="l" defTabSz="914400" rtl="0" eaLnBrk="1" latinLnBrk="0" hangingPunct="1">
                        <a:defRPr sz="1800" b="1" kern="1200">
                          <a:solidFill>
                            <a:schemeClr val="tx1"/>
                          </a:solidFill>
                          <a:latin typeface="Calibri"/>
                        </a:defRPr>
                      </a:lvl4pPr>
                      <a:lvl5pPr marL="1828800" algn="l" defTabSz="914400" rtl="0" eaLnBrk="1" latinLnBrk="0" hangingPunct="1">
                        <a:defRPr sz="1800" b="1" kern="1200">
                          <a:solidFill>
                            <a:schemeClr val="tx1"/>
                          </a:solidFill>
                          <a:latin typeface="Calibri"/>
                        </a:defRPr>
                      </a:lvl5pPr>
                      <a:lvl6pPr marL="2286000" algn="l" defTabSz="914400" rtl="0" eaLnBrk="1" latinLnBrk="0" hangingPunct="1">
                        <a:defRPr sz="1800" b="1" kern="1200">
                          <a:solidFill>
                            <a:schemeClr val="tx1"/>
                          </a:solidFill>
                          <a:latin typeface="Calibri"/>
                        </a:defRPr>
                      </a:lvl6pPr>
                      <a:lvl7pPr marL="2743200" algn="l" defTabSz="914400" rtl="0" eaLnBrk="1" latinLnBrk="0" hangingPunct="1">
                        <a:defRPr sz="1800" b="1" kern="1200">
                          <a:solidFill>
                            <a:schemeClr val="tx1"/>
                          </a:solidFill>
                          <a:latin typeface="Calibri"/>
                        </a:defRPr>
                      </a:lvl7pPr>
                      <a:lvl8pPr marL="3200400" algn="l" defTabSz="914400" rtl="0" eaLnBrk="1" latinLnBrk="0" hangingPunct="1">
                        <a:defRPr sz="1800" b="1" kern="1200">
                          <a:solidFill>
                            <a:schemeClr val="tx1"/>
                          </a:solidFill>
                          <a:latin typeface="Calibri"/>
                        </a:defRPr>
                      </a:lvl8pPr>
                      <a:lvl9pPr marL="3657600" algn="l" defTabSz="914400" rtl="0" eaLnBrk="1" latinLnBrk="0" hangingPunct="1">
                        <a:defRPr sz="1800" b="1" kern="1200">
                          <a:solidFill>
                            <a:schemeClr val="tx1"/>
                          </a:solidFill>
                          <a:latin typeface="Calibri"/>
                        </a:defRPr>
                      </a:lvl9pPr>
                    </a:lstStyle>
                    <a:p>
                      <a:pPr algn="just">
                        <a:lnSpc>
                          <a:spcPct val="150000"/>
                        </a:lnSpc>
                        <a:spcAft>
                          <a:spcPts val="0"/>
                        </a:spcAft>
                      </a:pPr>
                      <a:r>
                        <a:rPr lang="en-GB" sz="2400" dirty="0" smtClean="0">
                          <a:effectLst/>
                        </a:rPr>
                        <a:t>Biochar </a:t>
                      </a:r>
                      <a:endParaRPr lang="en-US" sz="2400" dirty="0">
                        <a:solidFill>
                          <a:schemeClr val="tx1"/>
                        </a:solidFill>
                        <a:effectLst/>
                        <a:latin typeface="Times New Roman" panose="02020603050405020304" pitchFamily="18" charset="0"/>
                        <a:ea typeface="Calibri" panose="020F0502020204030204" pitchFamily="34" charset="0"/>
                        <a:cs typeface="Latha"/>
                      </a:endParaRPr>
                    </a:p>
                  </a:txBody>
                  <a:tcPr marL="68580" marR="68580" marT="0" marB="0">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solidFill>
                      <a:srgbClr val="ED7D31">
                        <a:lumMod val="40000"/>
                        <a:lumOff val="60000"/>
                      </a:srgbClr>
                    </a:solidFill>
                  </a:tcPr>
                </a:tc>
                <a:tc>
                  <a:txBody>
                    <a:bodyPr/>
                    <a:lstStyle>
                      <a:lvl1pPr marL="0" algn="l" defTabSz="914400" rtl="0" eaLnBrk="1" latinLnBrk="0" hangingPunct="1">
                        <a:defRPr sz="1800" b="1" kern="1200">
                          <a:solidFill>
                            <a:schemeClr val="tx1"/>
                          </a:solidFill>
                          <a:latin typeface="Calibri"/>
                        </a:defRPr>
                      </a:lvl1pPr>
                      <a:lvl2pPr marL="457200" algn="l" defTabSz="914400" rtl="0" eaLnBrk="1" latinLnBrk="0" hangingPunct="1">
                        <a:defRPr sz="1800" b="1" kern="1200">
                          <a:solidFill>
                            <a:schemeClr val="tx1"/>
                          </a:solidFill>
                          <a:latin typeface="Calibri"/>
                        </a:defRPr>
                      </a:lvl2pPr>
                      <a:lvl3pPr marL="914400" algn="l" defTabSz="914400" rtl="0" eaLnBrk="1" latinLnBrk="0" hangingPunct="1">
                        <a:defRPr sz="1800" b="1" kern="1200">
                          <a:solidFill>
                            <a:schemeClr val="tx1"/>
                          </a:solidFill>
                          <a:latin typeface="Calibri"/>
                        </a:defRPr>
                      </a:lvl3pPr>
                      <a:lvl4pPr marL="1371600" algn="l" defTabSz="914400" rtl="0" eaLnBrk="1" latinLnBrk="0" hangingPunct="1">
                        <a:defRPr sz="1800" b="1" kern="1200">
                          <a:solidFill>
                            <a:schemeClr val="tx1"/>
                          </a:solidFill>
                          <a:latin typeface="Calibri"/>
                        </a:defRPr>
                      </a:lvl4pPr>
                      <a:lvl5pPr marL="1828800" algn="l" defTabSz="914400" rtl="0" eaLnBrk="1" latinLnBrk="0" hangingPunct="1">
                        <a:defRPr sz="1800" b="1" kern="1200">
                          <a:solidFill>
                            <a:schemeClr val="tx1"/>
                          </a:solidFill>
                          <a:latin typeface="Calibri"/>
                        </a:defRPr>
                      </a:lvl5pPr>
                      <a:lvl6pPr marL="2286000" algn="l" defTabSz="914400" rtl="0" eaLnBrk="1" latinLnBrk="0" hangingPunct="1">
                        <a:defRPr sz="1800" b="1" kern="1200">
                          <a:solidFill>
                            <a:schemeClr val="tx1"/>
                          </a:solidFill>
                          <a:latin typeface="Calibri"/>
                        </a:defRPr>
                      </a:lvl6pPr>
                      <a:lvl7pPr marL="2743200" algn="l" defTabSz="914400" rtl="0" eaLnBrk="1" latinLnBrk="0" hangingPunct="1">
                        <a:defRPr sz="1800" b="1" kern="1200">
                          <a:solidFill>
                            <a:schemeClr val="tx1"/>
                          </a:solidFill>
                          <a:latin typeface="Calibri"/>
                        </a:defRPr>
                      </a:lvl7pPr>
                      <a:lvl8pPr marL="3200400" algn="l" defTabSz="914400" rtl="0" eaLnBrk="1" latinLnBrk="0" hangingPunct="1">
                        <a:defRPr sz="1800" b="1" kern="1200">
                          <a:solidFill>
                            <a:schemeClr val="tx1"/>
                          </a:solidFill>
                          <a:latin typeface="Calibri"/>
                        </a:defRPr>
                      </a:lvl8pPr>
                      <a:lvl9pPr marL="3657600" algn="l" defTabSz="914400" rtl="0" eaLnBrk="1" latinLnBrk="0" hangingPunct="1">
                        <a:defRPr sz="1800" b="1" kern="1200">
                          <a:solidFill>
                            <a:schemeClr val="tx1"/>
                          </a:solidFill>
                          <a:latin typeface="Calibri"/>
                        </a:defRPr>
                      </a:lvl9pPr>
                    </a:lstStyle>
                    <a:p>
                      <a:pPr algn="just">
                        <a:lnSpc>
                          <a:spcPct val="150000"/>
                        </a:lnSpc>
                        <a:spcAft>
                          <a:spcPts val="0"/>
                        </a:spcAft>
                      </a:pPr>
                      <a:r>
                        <a:rPr lang="en-GB" sz="2400" dirty="0" smtClean="0">
                          <a:effectLst/>
                        </a:rPr>
                        <a:t>Boiler</a:t>
                      </a:r>
                      <a:r>
                        <a:rPr lang="en-GB" sz="2400" baseline="0" dirty="0" smtClean="0">
                          <a:effectLst/>
                        </a:rPr>
                        <a:t> </a:t>
                      </a:r>
                      <a:r>
                        <a:rPr lang="en-GB" sz="2400" dirty="0" smtClean="0">
                          <a:effectLst/>
                        </a:rPr>
                        <a:t>ash </a:t>
                      </a:r>
                      <a:endParaRPr lang="en-US" sz="2400" dirty="0">
                        <a:solidFill>
                          <a:schemeClr val="tx1"/>
                        </a:solidFill>
                        <a:effectLst/>
                        <a:latin typeface="Times New Roman" panose="02020603050405020304" pitchFamily="18" charset="0"/>
                        <a:ea typeface="Calibri" panose="020F0502020204030204" pitchFamily="34" charset="0"/>
                        <a:cs typeface="Latha"/>
                      </a:endParaRPr>
                    </a:p>
                  </a:txBody>
                  <a:tcPr marL="68580" marR="68580" marT="0" marB="0">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solidFill>
                      <a:srgbClr val="ED7D31">
                        <a:lumMod val="40000"/>
                        <a:lumOff val="60000"/>
                      </a:srgbClr>
                    </a:solidFill>
                  </a:tcPr>
                </a:tc>
                <a:extLst>
                  <a:ext uri="{0D108BD9-81ED-4DB2-BD59-A6C34878D82A}">
                    <a16:rowId xmlns:a16="http://schemas.microsoft.com/office/drawing/2014/main" xmlns="" val="2695871577"/>
                  </a:ext>
                </a:extLst>
              </a:tr>
              <a:tr h="4204609">
                <a:tc>
                  <a:txBody>
                    <a:bodyPr/>
                    <a:lstStyle>
                      <a:lvl1pPr marL="0" algn="l" defTabSz="914400" rtl="0" eaLnBrk="1" latinLnBrk="0" hangingPunct="1">
                        <a:defRPr sz="1800" b="1" kern="1200">
                          <a:solidFill>
                            <a:schemeClr val="tx1"/>
                          </a:solidFill>
                          <a:latin typeface="Calibri"/>
                        </a:defRPr>
                      </a:lvl1pPr>
                      <a:lvl2pPr marL="457200" algn="l" defTabSz="914400" rtl="0" eaLnBrk="1" latinLnBrk="0" hangingPunct="1">
                        <a:defRPr sz="1800" b="1" kern="1200">
                          <a:solidFill>
                            <a:schemeClr val="tx1"/>
                          </a:solidFill>
                          <a:latin typeface="Calibri"/>
                        </a:defRPr>
                      </a:lvl2pPr>
                      <a:lvl3pPr marL="914400" algn="l" defTabSz="914400" rtl="0" eaLnBrk="1" latinLnBrk="0" hangingPunct="1">
                        <a:defRPr sz="1800" b="1" kern="1200">
                          <a:solidFill>
                            <a:schemeClr val="tx1"/>
                          </a:solidFill>
                          <a:latin typeface="Calibri"/>
                        </a:defRPr>
                      </a:lvl3pPr>
                      <a:lvl4pPr marL="1371600" algn="l" defTabSz="914400" rtl="0" eaLnBrk="1" latinLnBrk="0" hangingPunct="1">
                        <a:defRPr sz="1800" b="1" kern="1200">
                          <a:solidFill>
                            <a:schemeClr val="tx1"/>
                          </a:solidFill>
                          <a:latin typeface="Calibri"/>
                        </a:defRPr>
                      </a:lvl4pPr>
                      <a:lvl5pPr marL="1828800" algn="l" defTabSz="914400" rtl="0" eaLnBrk="1" latinLnBrk="0" hangingPunct="1">
                        <a:defRPr sz="1800" b="1" kern="1200">
                          <a:solidFill>
                            <a:schemeClr val="tx1"/>
                          </a:solidFill>
                          <a:latin typeface="Calibri"/>
                        </a:defRPr>
                      </a:lvl5pPr>
                      <a:lvl6pPr marL="2286000" algn="l" defTabSz="914400" rtl="0" eaLnBrk="1" latinLnBrk="0" hangingPunct="1">
                        <a:defRPr sz="1800" b="1" kern="1200">
                          <a:solidFill>
                            <a:schemeClr val="tx1"/>
                          </a:solidFill>
                          <a:latin typeface="Calibri"/>
                        </a:defRPr>
                      </a:lvl6pPr>
                      <a:lvl7pPr marL="2743200" algn="l" defTabSz="914400" rtl="0" eaLnBrk="1" latinLnBrk="0" hangingPunct="1">
                        <a:defRPr sz="1800" b="1" kern="1200">
                          <a:solidFill>
                            <a:schemeClr val="tx1"/>
                          </a:solidFill>
                          <a:latin typeface="Calibri"/>
                        </a:defRPr>
                      </a:lvl7pPr>
                      <a:lvl8pPr marL="3200400" algn="l" defTabSz="914400" rtl="0" eaLnBrk="1" latinLnBrk="0" hangingPunct="1">
                        <a:defRPr sz="1800" b="1" kern="1200">
                          <a:solidFill>
                            <a:schemeClr val="tx1"/>
                          </a:solidFill>
                          <a:latin typeface="Calibri"/>
                        </a:defRPr>
                      </a:lvl8pPr>
                      <a:lvl9pPr marL="3657600" algn="l" defTabSz="914400" rtl="0" eaLnBrk="1" latinLnBrk="0" hangingPunct="1">
                        <a:defRPr sz="1800" b="1" kern="1200">
                          <a:solidFill>
                            <a:schemeClr val="tx1"/>
                          </a:solidFill>
                          <a:latin typeface="Calibri"/>
                        </a:defRPr>
                      </a:lvl9pPr>
                    </a:lstStyle>
                    <a:p>
                      <a:pPr algn="just">
                        <a:lnSpc>
                          <a:spcPct val="150000"/>
                        </a:lnSpc>
                        <a:spcAft>
                          <a:spcPts val="0"/>
                        </a:spcAft>
                      </a:pPr>
                      <a:r>
                        <a:rPr lang="en-GB" sz="1800" dirty="0" smtClean="0">
                          <a:effectLst/>
                        </a:rPr>
                        <a:t>pH</a:t>
                      </a:r>
                      <a:endParaRPr lang="en-US" sz="1800" dirty="0">
                        <a:effectLst/>
                      </a:endParaRPr>
                    </a:p>
                    <a:p>
                      <a:pPr algn="just">
                        <a:lnSpc>
                          <a:spcPct val="150000"/>
                        </a:lnSpc>
                        <a:spcAft>
                          <a:spcPts val="0"/>
                        </a:spcAft>
                      </a:pPr>
                      <a:r>
                        <a:rPr lang="en-GB" sz="1800" dirty="0">
                          <a:effectLst/>
                        </a:rPr>
                        <a:t>EC (mS/cm)</a:t>
                      </a:r>
                      <a:endParaRPr lang="en-US" sz="1800" dirty="0">
                        <a:effectLst/>
                      </a:endParaRPr>
                    </a:p>
                    <a:p>
                      <a:pPr algn="just">
                        <a:lnSpc>
                          <a:spcPct val="150000"/>
                        </a:lnSpc>
                        <a:spcAft>
                          <a:spcPts val="0"/>
                        </a:spcAft>
                      </a:pPr>
                      <a:r>
                        <a:rPr lang="en-GB" sz="1800" dirty="0">
                          <a:effectLst/>
                        </a:rPr>
                        <a:t>Organic carbon %</a:t>
                      </a:r>
                      <a:endParaRPr lang="en-US" sz="1800" dirty="0">
                        <a:effectLst/>
                      </a:endParaRPr>
                    </a:p>
                    <a:p>
                      <a:pPr algn="just">
                        <a:lnSpc>
                          <a:spcPct val="150000"/>
                        </a:lnSpc>
                        <a:spcAft>
                          <a:spcPts val="0"/>
                        </a:spcAft>
                      </a:pPr>
                      <a:r>
                        <a:rPr lang="en-GB" sz="1800" dirty="0">
                          <a:effectLst/>
                        </a:rPr>
                        <a:t>Total N (mg kg</a:t>
                      </a:r>
                      <a:r>
                        <a:rPr lang="en-GB" sz="1800" baseline="30000" dirty="0">
                          <a:effectLst/>
                        </a:rPr>
                        <a:t>-1</a:t>
                      </a:r>
                      <a:r>
                        <a:rPr lang="en-GB" sz="1800" dirty="0">
                          <a:effectLst/>
                        </a:rPr>
                        <a:t>)</a:t>
                      </a:r>
                      <a:endParaRPr lang="en-US" sz="1800" dirty="0">
                        <a:effectLst/>
                      </a:endParaRPr>
                    </a:p>
                    <a:p>
                      <a:pPr algn="just">
                        <a:lnSpc>
                          <a:spcPct val="150000"/>
                        </a:lnSpc>
                        <a:spcAft>
                          <a:spcPts val="0"/>
                        </a:spcAft>
                      </a:pPr>
                      <a:r>
                        <a:rPr lang="en-GB" sz="1800" dirty="0">
                          <a:effectLst/>
                        </a:rPr>
                        <a:t>Available P (mg kg</a:t>
                      </a:r>
                      <a:r>
                        <a:rPr lang="en-GB" sz="1800" baseline="30000" dirty="0">
                          <a:effectLst/>
                        </a:rPr>
                        <a:t>-1</a:t>
                      </a:r>
                      <a:r>
                        <a:rPr lang="en-GB" sz="1800" dirty="0">
                          <a:effectLst/>
                        </a:rPr>
                        <a:t>)</a:t>
                      </a:r>
                      <a:endParaRPr lang="en-US" sz="1800" dirty="0">
                        <a:effectLst/>
                      </a:endParaRPr>
                    </a:p>
                    <a:p>
                      <a:pPr algn="just">
                        <a:lnSpc>
                          <a:spcPct val="150000"/>
                        </a:lnSpc>
                        <a:spcAft>
                          <a:spcPts val="0"/>
                        </a:spcAft>
                      </a:pPr>
                      <a:r>
                        <a:rPr lang="en-GB" sz="1800" dirty="0">
                          <a:effectLst/>
                        </a:rPr>
                        <a:t>Exchangeable K(mg kg</a:t>
                      </a:r>
                      <a:r>
                        <a:rPr lang="en-GB" sz="1800" baseline="30000" dirty="0">
                          <a:effectLst/>
                        </a:rPr>
                        <a:t>-1</a:t>
                      </a:r>
                      <a:r>
                        <a:rPr lang="en-GB" sz="1800" dirty="0">
                          <a:effectLst/>
                        </a:rPr>
                        <a:t>)</a:t>
                      </a:r>
                      <a:endParaRPr lang="en-US" sz="1800" dirty="0">
                        <a:effectLst/>
                      </a:endParaRPr>
                    </a:p>
                    <a:p>
                      <a:pPr algn="just">
                        <a:lnSpc>
                          <a:spcPct val="150000"/>
                        </a:lnSpc>
                        <a:spcAft>
                          <a:spcPts val="0"/>
                        </a:spcAft>
                      </a:pPr>
                      <a:r>
                        <a:rPr lang="en-GB" sz="1800" dirty="0" smtClean="0">
                          <a:effectLst/>
                        </a:rPr>
                        <a:t>Exchangeable Ca (mg kg</a:t>
                      </a:r>
                      <a:r>
                        <a:rPr lang="en-GB" sz="1800" baseline="30000" dirty="0" smtClean="0">
                          <a:effectLst/>
                        </a:rPr>
                        <a:t>-1</a:t>
                      </a:r>
                      <a:r>
                        <a:rPr lang="en-GB" sz="1800" dirty="0" smtClean="0">
                          <a:effectLst/>
                        </a:rPr>
                        <a:t>)</a:t>
                      </a:r>
                      <a:endParaRPr lang="en-US" sz="1800" dirty="0" smtClean="0">
                        <a:effectLst/>
                      </a:endParaRPr>
                    </a:p>
                    <a:p>
                      <a:pPr algn="just">
                        <a:lnSpc>
                          <a:spcPct val="150000"/>
                        </a:lnSpc>
                        <a:spcAft>
                          <a:spcPts val="0"/>
                        </a:spcAft>
                      </a:pPr>
                      <a:r>
                        <a:rPr lang="en-GB" sz="1800" dirty="0" smtClean="0">
                          <a:effectLst/>
                        </a:rPr>
                        <a:t>Exchangeable Mg</a:t>
                      </a:r>
                      <a:r>
                        <a:rPr lang="en-GB" sz="1800" baseline="30000" dirty="0" smtClean="0">
                          <a:effectLst/>
                        </a:rPr>
                        <a:t> </a:t>
                      </a:r>
                      <a:r>
                        <a:rPr lang="en-GB" sz="1800" dirty="0" smtClean="0">
                          <a:effectLst/>
                        </a:rPr>
                        <a:t>(mg kg</a:t>
                      </a:r>
                      <a:r>
                        <a:rPr lang="en-GB" sz="1800" baseline="30000" dirty="0" smtClean="0">
                          <a:effectLst/>
                        </a:rPr>
                        <a:t>-1</a:t>
                      </a:r>
                      <a:r>
                        <a:rPr lang="en-GB" sz="1800" dirty="0" smtClean="0">
                          <a:effectLst/>
                        </a:rPr>
                        <a:t>)</a:t>
                      </a:r>
                      <a:endParaRPr lang="en-US" sz="1800" dirty="0" smtClean="0">
                        <a:effectLst/>
                      </a:endParaRPr>
                    </a:p>
                    <a:p>
                      <a:pPr algn="just">
                        <a:lnSpc>
                          <a:spcPct val="150000"/>
                        </a:lnSpc>
                        <a:spcAft>
                          <a:spcPts val="0"/>
                        </a:spcAft>
                      </a:pPr>
                      <a:r>
                        <a:rPr lang="en-GB" sz="1800" dirty="0" smtClean="0">
                          <a:effectLst/>
                        </a:rPr>
                        <a:t>Available </a:t>
                      </a:r>
                      <a:r>
                        <a:rPr lang="en-GB" sz="1800" dirty="0">
                          <a:effectLst/>
                        </a:rPr>
                        <a:t>Zn (mg kg</a:t>
                      </a:r>
                      <a:r>
                        <a:rPr lang="en-GB" sz="1800" baseline="30000" dirty="0">
                          <a:effectLst/>
                        </a:rPr>
                        <a:t>-1</a:t>
                      </a:r>
                      <a:r>
                        <a:rPr lang="en-GB" sz="1800" dirty="0">
                          <a:effectLst/>
                        </a:rPr>
                        <a:t>)</a:t>
                      </a:r>
                      <a:endParaRPr lang="en-US" sz="1800" dirty="0">
                        <a:effectLst/>
                      </a:endParaRPr>
                    </a:p>
                    <a:p>
                      <a:pPr algn="just">
                        <a:lnSpc>
                          <a:spcPct val="150000"/>
                        </a:lnSpc>
                        <a:spcAft>
                          <a:spcPts val="0"/>
                        </a:spcAft>
                      </a:pPr>
                      <a:r>
                        <a:rPr lang="en-GB" sz="1800" dirty="0">
                          <a:effectLst/>
                        </a:rPr>
                        <a:t>Available Cu (mg kg</a:t>
                      </a:r>
                      <a:r>
                        <a:rPr lang="en-GB" sz="1800" baseline="30000" dirty="0">
                          <a:effectLst/>
                        </a:rPr>
                        <a:t>-1</a:t>
                      </a:r>
                      <a:r>
                        <a:rPr lang="en-GB" sz="1800" dirty="0">
                          <a:effectLst/>
                        </a:rPr>
                        <a:t>)</a:t>
                      </a:r>
                      <a:endParaRPr lang="en-US" sz="1800" dirty="0">
                        <a:effectLst/>
                      </a:endParaRPr>
                    </a:p>
                    <a:p>
                      <a:pPr algn="just">
                        <a:lnSpc>
                          <a:spcPct val="150000"/>
                        </a:lnSpc>
                        <a:spcAft>
                          <a:spcPts val="0"/>
                        </a:spcAft>
                      </a:pPr>
                      <a:r>
                        <a:rPr lang="en-GB" sz="1800" dirty="0">
                          <a:effectLst/>
                        </a:rPr>
                        <a:t>Available Fe (mg kg</a:t>
                      </a:r>
                      <a:r>
                        <a:rPr lang="en-GB" sz="1800" baseline="30000" dirty="0">
                          <a:effectLst/>
                        </a:rPr>
                        <a:t>-1</a:t>
                      </a:r>
                      <a:r>
                        <a:rPr lang="en-GB" sz="1800" dirty="0">
                          <a:effectLst/>
                        </a:rPr>
                        <a:t>)</a:t>
                      </a:r>
                      <a:endParaRPr lang="en-US" sz="1800" dirty="0">
                        <a:solidFill>
                          <a:schemeClr val="tx1"/>
                        </a:solidFill>
                        <a:effectLst/>
                        <a:latin typeface="Times New Roman" panose="02020603050405020304" pitchFamily="18" charset="0"/>
                        <a:ea typeface="Calibri" panose="020F0502020204030204" pitchFamily="34" charset="0"/>
                        <a:cs typeface="Latha"/>
                      </a:endParaRPr>
                    </a:p>
                  </a:txBody>
                  <a:tcPr marL="68580" marR="68580" marT="0" marB="0">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solidFill>
                      <a:srgbClr val="00B050">
                        <a:alpha val="2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lnSpc>
                          <a:spcPct val="150000"/>
                        </a:lnSpc>
                        <a:spcAft>
                          <a:spcPts val="0"/>
                        </a:spcAft>
                      </a:pPr>
                      <a:r>
                        <a:rPr lang="en-GB" sz="1800" dirty="0" smtClean="0">
                          <a:effectLst/>
                        </a:rPr>
                        <a:t>10.65</a:t>
                      </a:r>
                      <a:endParaRPr lang="en-US" sz="1800" dirty="0">
                        <a:effectLst/>
                      </a:endParaRPr>
                    </a:p>
                    <a:p>
                      <a:pPr algn="just">
                        <a:lnSpc>
                          <a:spcPct val="150000"/>
                        </a:lnSpc>
                        <a:spcAft>
                          <a:spcPts val="0"/>
                        </a:spcAft>
                      </a:pPr>
                      <a:r>
                        <a:rPr lang="en-GB" sz="1800" dirty="0">
                          <a:effectLst/>
                        </a:rPr>
                        <a:t>1.923</a:t>
                      </a:r>
                      <a:endParaRPr lang="en-US" sz="1800" dirty="0">
                        <a:effectLst/>
                      </a:endParaRPr>
                    </a:p>
                    <a:p>
                      <a:pPr algn="just">
                        <a:lnSpc>
                          <a:spcPct val="150000"/>
                        </a:lnSpc>
                        <a:spcAft>
                          <a:spcPts val="0"/>
                        </a:spcAft>
                      </a:pPr>
                      <a:r>
                        <a:rPr lang="en-GB" sz="1800" dirty="0">
                          <a:effectLst/>
                        </a:rPr>
                        <a:t>1.56 %</a:t>
                      </a:r>
                      <a:endParaRPr lang="en-US" sz="1800" dirty="0">
                        <a:effectLst/>
                      </a:endParaRPr>
                    </a:p>
                    <a:p>
                      <a:pPr algn="just">
                        <a:lnSpc>
                          <a:spcPct val="150000"/>
                        </a:lnSpc>
                        <a:spcAft>
                          <a:spcPts val="0"/>
                        </a:spcAft>
                      </a:pPr>
                      <a:r>
                        <a:rPr lang="en-GB" sz="1800" dirty="0">
                          <a:effectLst/>
                        </a:rPr>
                        <a:t>Nil </a:t>
                      </a:r>
                      <a:endParaRPr lang="en-US" sz="1800" dirty="0">
                        <a:effectLst/>
                      </a:endParaRPr>
                    </a:p>
                    <a:p>
                      <a:pPr algn="just">
                        <a:lnSpc>
                          <a:spcPct val="150000"/>
                        </a:lnSpc>
                        <a:spcAft>
                          <a:spcPts val="0"/>
                        </a:spcAft>
                      </a:pPr>
                      <a:r>
                        <a:rPr lang="en-GB" sz="1800" dirty="0">
                          <a:effectLst/>
                        </a:rPr>
                        <a:t>85 </a:t>
                      </a:r>
                      <a:endParaRPr lang="en-US" sz="1800" dirty="0">
                        <a:effectLst/>
                      </a:endParaRPr>
                    </a:p>
                    <a:p>
                      <a:pPr algn="just">
                        <a:lnSpc>
                          <a:spcPct val="150000"/>
                        </a:lnSpc>
                        <a:spcAft>
                          <a:spcPts val="0"/>
                        </a:spcAft>
                      </a:pPr>
                      <a:r>
                        <a:rPr lang="en-GB" sz="1800" dirty="0">
                          <a:effectLst/>
                        </a:rPr>
                        <a:t>337</a:t>
                      </a:r>
                      <a:endParaRPr lang="en-US" sz="1800" dirty="0">
                        <a:effectLst/>
                      </a:endParaRPr>
                    </a:p>
                    <a:p>
                      <a:pPr algn="just">
                        <a:lnSpc>
                          <a:spcPct val="150000"/>
                        </a:lnSpc>
                        <a:spcAft>
                          <a:spcPts val="0"/>
                        </a:spcAft>
                      </a:pPr>
                      <a:r>
                        <a:rPr lang="en-GB" sz="1800" dirty="0" smtClean="0">
                          <a:effectLst/>
                        </a:rPr>
                        <a:t>15.85 </a:t>
                      </a:r>
                      <a:endParaRPr lang="en-US" sz="1800" dirty="0" smtClean="0">
                        <a:effectLst/>
                      </a:endParaRPr>
                    </a:p>
                    <a:p>
                      <a:pPr algn="just">
                        <a:lnSpc>
                          <a:spcPct val="150000"/>
                        </a:lnSpc>
                        <a:spcAft>
                          <a:spcPts val="0"/>
                        </a:spcAft>
                      </a:pPr>
                      <a:r>
                        <a:rPr lang="en-GB" sz="1800" dirty="0" smtClean="0">
                          <a:effectLst/>
                        </a:rPr>
                        <a:t>10.56</a:t>
                      </a:r>
                      <a:endParaRPr lang="en-US" sz="1800" dirty="0" smtClean="0">
                        <a:effectLst/>
                      </a:endParaRPr>
                    </a:p>
                    <a:p>
                      <a:pPr algn="just">
                        <a:lnSpc>
                          <a:spcPct val="150000"/>
                        </a:lnSpc>
                        <a:spcAft>
                          <a:spcPts val="0"/>
                        </a:spcAft>
                      </a:pPr>
                      <a:r>
                        <a:rPr lang="en-GB" sz="1800" dirty="0" smtClean="0">
                          <a:effectLst/>
                        </a:rPr>
                        <a:t>0.259 </a:t>
                      </a:r>
                      <a:endParaRPr lang="en-US" sz="1800" dirty="0">
                        <a:effectLst/>
                      </a:endParaRPr>
                    </a:p>
                    <a:p>
                      <a:pPr algn="just">
                        <a:lnSpc>
                          <a:spcPct val="150000"/>
                        </a:lnSpc>
                        <a:spcAft>
                          <a:spcPts val="0"/>
                        </a:spcAft>
                      </a:pPr>
                      <a:r>
                        <a:rPr lang="en-GB" sz="1800" dirty="0">
                          <a:effectLst/>
                        </a:rPr>
                        <a:t>0.0492</a:t>
                      </a:r>
                      <a:endParaRPr lang="en-US" sz="1800" dirty="0">
                        <a:effectLst/>
                      </a:endParaRPr>
                    </a:p>
                    <a:p>
                      <a:pPr algn="just">
                        <a:lnSpc>
                          <a:spcPct val="150000"/>
                        </a:lnSpc>
                        <a:spcAft>
                          <a:spcPts val="0"/>
                        </a:spcAft>
                      </a:pPr>
                      <a:r>
                        <a:rPr lang="en-GB" sz="1800" dirty="0">
                          <a:effectLst/>
                        </a:rPr>
                        <a:t>3.29 </a:t>
                      </a:r>
                      <a:endParaRPr lang="en-US" sz="1800" dirty="0">
                        <a:solidFill>
                          <a:schemeClr val="tx1"/>
                        </a:solidFill>
                        <a:effectLst/>
                        <a:latin typeface="Times New Roman" panose="02020603050405020304" pitchFamily="18" charset="0"/>
                        <a:ea typeface="Calibri" panose="020F0502020204030204" pitchFamily="34" charset="0"/>
                        <a:cs typeface="Latha"/>
                      </a:endParaRPr>
                    </a:p>
                  </a:txBody>
                  <a:tcPr marL="68580" marR="68580" marT="0" marB="0">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solidFill>
                      <a:srgbClr val="00B050">
                        <a:alpha val="2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lnSpc>
                          <a:spcPct val="150000"/>
                        </a:lnSpc>
                        <a:spcAft>
                          <a:spcPts val="0"/>
                        </a:spcAft>
                      </a:pPr>
                      <a:r>
                        <a:rPr lang="en-GB" sz="1800" dirty="0" smtClean="0">
                          <a:effectLst/>
                        </a:rPr>
                        <a:t>9.41</a:t>
                      </a:r>
                      <a:endParaRPr lang="en-US" sz="1800" dirty="0">
                        <a:effectLst/>
                      </a:endParaRPr>
                    </a:p>
                    <a:p>
                      <a:pPr algn="just">
                        <a:lnSpc>
                          <a:spcPct val="150000"/>
                        </a:lnSpc>
                        <a:spcAft>
                          <a:spcPts val="0"/>
                        </a:spcAft>
                      </a:pPr>
                      <a:r>
                        <a:rPr lang="en-GB" sz="1800" dirty="0">
                          <a:effectLst/>
                        </a:rPr>
                        <a:t>0.5625</a:t>
                      </a:r>
                      <a:endParaRPr lang="en-US" sz="1800" dirty="0">
                        <a:effectLst/>
                      </a:endParaRPr>
                    </a:p>
                    <a:p>
                      <a:pPr algn="just">
                        <a:lnSpc>
                          <a:spcPct val="150000"/>
                        </a:lnSpc>
                        <a:spcAft>
                          <a:spcPts val="0"/>
                        </a:spcAft>
                      </a:pPr>
                      <a:r>
                        <a:rPr lang="en-GB" sz="1800" dirty="0">
                          <a:effectLst/>
                        </a:rPr>
                        <a:t>14.09%</a:t>
                      </a:r>
                      <a:endParaRPr lang="en-US" sz="1800" dirty="0">
                        <a:effectLst/>
                      </a:endParaRPr>
                    </a:p>
                    <a:p>
                      <a:pPr algn="just">
                        <a:lnSpc>
                          <a:spcPct val="150000"/>
                        </a:lnSpc>
                        <a:spcAft>
                          <a:spcPts val="0"/>
                        </a:spcAft>
                      </a:pPr>
                      <a:r>
                        <a:rPr lang="en-GB" sz="1800" dirty="0">
                          <a:effectLst/>
                        </a:rPr>
                        <a:t>Nil</a:t>
                      </a:r>
                      <a:endParaRPr lang="en-US" sz="1800" dirty="0">
                        <a:effectLst/>
                      </a:endParaRPr>
                    </a:p>
                    <a:p>
                      <a:pPr algn="just">
                        <a:lnSpc>
                          <a:spcPct val="150000"/>
                        </a:lnSpc>
                        <a:spcAft>
                          <a:spcPts val="0"/>
                        </a:spcAft>
                      </a:pPr>
                      <a:r>
                        <a:rPr lang="en-GB" sz="1800" dirty="0">
                          <a:effectLst/>
                        </a:rPr>
                        <a:t>390 </a:t>
                      </a:r>
                      <a:endParaRPr lang="en-US" sz="1800" dirty="0">
                        <a:effectLst/>
                      </a:endParaRPr>
                    </a:p>
                    <a:p>
                      <a:pPr algn="just">
                        <a:lnSpc>
                          <a:spcPct val="150000"/>
                        </a:lnSpc>
                        <a:spcAft>
                          <a:spcPts val="0"/>
                        </a:spcAft>
                      </a:pPr>
                      <a:r>
                        <a:rPr lang="en-GB" sz="1800" dirty="0">
                          <a:effectLst/>
                        </a:rPr>
                        <a:t>364 </a:t>
                      </a:r>
                      <a:endParaRPr lang="en-US" sz="1800" dirty="0">
                        <a:effectLst/>
                      </a:endParaRPr>
                    </a:p>
                    <a:p>
                      <a:pPr algn="just">
                        <a:lnSpc>
                          <a:spcPct val="150000"/>
                        </a:lnSpc>
                        <a:spcAft>
                          <a:spcPts val="0"/>
                        </a:spcAft>
                      </a:pPr>
                      <a:r>
                        <a:rPr lang="en-GB" sz="1800" dirty="0" smtClean="0">
                          <a:effectLst/>
                        </a:rPr>
                        <a:t>24.84 </a:t>
                      </a:r>
                      <a:endParaRPr lang="en-US" sz="1800" dirty="0" smtClean="0">
                        <a:effectLst/>
                      </a:endParaRPr>
                    </a:p>
                    <a:p>
                      <a:pPr algn="just">
                        <a:lnSpc>
                          <a:spcPct val="150000"/>
                        </a:lnSpc>
                        <a:spcAft>
                          <a:spcPts val="0"/>
                        </a:spcAft>
                      </a:pPr>
                      <a:r>
                        <a:rPr lang="en-GB" sz="1800" dirty="0" smtClean="0">
                          <a:effectLst/>
                        </a:rPr>
                        <a:t>21.38 </a:t>
                      </a:r>
                      <a:endParaRPr lang="en-US" sz="1800" dirty="0" smtClean="0">
                        <a:effectLst/>
                      </a:endParaRPr>
                    </a:p>
                    <a:p>
                      <a:pPr algn="just">
                        <a:lnSpc>
                          <a:spcPct val="150000"/>
                        </a:lnSpc>
                        <a:spcAft>
                          <a:spcPts val="0"/>
                        </a:spcAft>
                      </a:pPr>
                      <a:r>
                        <a:rPr lang="en-GB" sz="1800" dirty="0" smtClean="0">
                          <a:effectLst/>
                        </a:rPr>
                        <a:t>0.445 </a:t>
                      </a:r>
                      <a:endParaRPr lang="en-US" sz="1800" dirty="0">
                        <a:effectLst/>
                      </a:endParaRPr>
                    </a:p>
                    <a:p>
                      <a:pPr algn="just">
                        <a:lnSpc>
                          <a:spcPct val="150000"/>
                        </a:lnSpc>
                        <a:spcAft>
                          <a:spcPts val="0"/>
                        </a:spcAft>
                      </a:pPr>
                      <a:r>
                        <a:rPr lang="en-GB" sz="1800" dirty="0">
                          <a:effectLst/>
                        </a:rPr>
                        <a:t>0.1374 </a:t>
                      </a:r>
                      <a:endParaRPr lang="en-US" sz="1800" dirty="0">
                        <a:effectLst/>
                      </a:endParaRPr>
                    </a:p>
                    <a:p>
                      <a:pPr algn="just">
                        <a:lnSpc>
                          <a:spcPct val="150000"/>
                        </a:lnSpc>
                        <a:spcAft>
                          <a:spcPts val="0"/>
                        </a:spcAft>
                      </a:pPr>
                      <a:r>
                        <a:rPr lang="en-GB" sz="1800" dirty="0">
                          <a:effectLst/>
                        </a:rPr>
                        <a:t>10.25 </a:t>
                      </a:r>
                      <a:endParaRPr lang="en-US" sz="1800" dirty="0">
                        <a:solidFill>
                          <a:schemeClr val="tx1"/>
                        </a:solidFill>
                        <a:effectLst/>
                        <a:latin typeface="Times New Roman" panose="02020603050405020304" pitchFamily="18" charset="0"/>
                        <a:ea typeface="Calibri" panose="020F0502020204030204" pitchFamily="34" charset="0"/>
                        <a:cs typeface="Latha"/>
                      </a:endParaRPr>
                    </a:p>
                  </a:txBody>
                  <a:tcPr marL="68580" marR="68580" marT="0" marB="0">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solidFill>
                      <a:srgbClr val="00B050">
                        <a:alpha val="20000"/>
                      </a:srgbClr>
                    </a:solidFill>
                  </a:tcPr>
                </a:tc>
                <a:extLst>
                  <a:ext uri="{0D108BD9-81ED-4DB2-BD59-A6C34878D82A}">
                    <a16:rowId xmlns:a16="http://schemas.microsoft.com/office/drawing/2014/main" xmlns="" val="3579054429"/>
                  </a:ext>
                </a:extLst>
              </a:tr>
            </a:tbl>
          </a:graphicData>
        </a:graphic>
      </p:graphicFrame>
    </p:spTree>
    <p:extLst>
      <p:ext uri="{BB962C8B-B14F-4D97-AF65-F5344CB8AC3E}">
        <p14:creationId xmlns:p14="http://schemas.microsoft.com/office/powerpoint/2010/main" val="35935255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8FC179B-E1DC-44DF-B0E4-66A8D350C2BE}" type="slidenum">
              <a:rPr lang="en-US" smtClean="0"/>
              <a:t>13</a:t>
            </a:fld>
            <a:endParaRPr lang="en-US"/>
          </a:p>
        </p:txBody>
      </p:sp>
      <p:sp>
        <p:nvSpPr>
          <p:cNvPr id="3" name="Rectangle 2"/>
          <p:cNvSpPr/>
          <p:nvPr/>
        </p:nvSpPr>
        <p:spPr>
          <a:xfrm>
            <a:off x="3889721" y="666267"/>
            <a:ext cx="5220725" cy="584775"/>
          </a:xfrm>
          <a:prstGeom prst="rect">
            <a:avLst/>
          </a:prstGeom>
        </p:spPr>
        <p:txBody>
          <a:bodyPr wrap="none">
            <a:spAutoFit/>
          </a:bodyPr>
          <a:lstStyle/>
          <a:p>
            <a:r>
              <a:rPr lang="en-US" sz="3200" b="1" u="sng" dirty="0"/>
              <a:t>Results and discussion cont.…</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6402" y="1449373"/>
            <a:ext cx="4712558" cy="619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0084" y="1465143"/>
            <a:ext cx="4592637" cy="603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8" name="Chart 7"/>
          <p:cNvGraphicFramePr>
            <a:graphicFrameLocks/>
          </p:cNvGraphicFramePr>
          <p:nvPr>
            <p:extLst>
              <p:ext uri="{D42A27DB-BD31-4B8C-83A1-F6EECF244321}">
                <p14:modId xmlns:p14="http://schemas.microsoft.com/office/powerpoint/2010/main" val="491036430"/>
              </p:ext>
            </p:extLst>
          </p:nvPr>
        </p:nvGraphicFramePr>
        <p:xfrm>
          <a:off x="422443" y="1983801"/>
          <a:ext cx="5440475" cy="298146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p:cNvGraphicFramePr>
            <a:graphicFrameLocks/>
          </p:cNvGraphicFramePr>
          <p:nvPr>
            <p:extLst>
              <p:ext uri="{D42A27DB-BD31-4B8C-83A1-F6EECF244321}">
                <p14:modId xmlns:p14="http://schemas.microsoft.com/office/powerpoint/2010/main" val="2415279815"/>
              </p:ext>
            </p:extLst>
          </p:nvPr>
        </p:nvGraphicFramePr>
        <p:xfrm>
          <a:off x="6123254" y="2008681"/>
          <a:ext cx="5666971" cy="2971135"/>
        </p:xfrm>
        <a:graphic>
          <a:graphicData uri="http://schemas.openxmlformats.org/drawingml/2006/chart">
            <c:chart xmlns:c="http://schemas.openxmlformats.org/drawingml/2006/chart" xmlns:r="http://schemas.openxmlformats.org/officeDocument/2006/relationships" r:id="rId5"/>
          </a:graphicData>
        </a:graphic>
      </p:graphicFrame>
      <p:grpSp>
        <p:nvGrpSpPr>
          <p:cNvPr id="10" name="Group 9"/>
          <p:cNvGrpSpPr/>
          <p:nvPr/>
        </p:nvGrpSpPr>
        <p:grpSpPr>
          <a:xfrm>
            <a:off x="422443" y="4979817"/>
            <a:ext cx="11376141" cy="1477328"/>
            <a:chOff x="370113" y="4998192"/>
            <a:chExt cx="11376141" cy="1477328"/>
          </a:xfrm>
        </p:grpSpPr>
        <p:sp>
          <p:nvSpPr>
            <p:cNvPr id="11" name="TextBox 10"/>
            <p:cNvSpPr txBox="1"/>
            <p:nvPr/>
          </p:nvSpPr>
          <p:spPr>
            <a:xfrm>
              <a:off x="370113" y="4998192"/>
              <a:ext cx="5440476" cy="1477328"/>
            </a:xfrm>
            <a:prstGeom prst="rect">
              <a:avLst/>
            </a:prstGeom>
            <a:solidFill>
              <a:sysClr val="window" lastClr="FFFFFF"/>
            </a:solidFill>
            <a:ln w="12700" cap="flat" cmpd="sng" algn="ctr">
              <a:solidFill>
                <a:sysClr val="windowText" lastClr="000000"/>
              </a:solidFill>
              <a:prstDash val="solid"/>
              <a:miter lim="800000"/>
            </a:ln>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latin typeface="Calibri"/>
                  <a:ea typeface="+mn-ea"/>
                  <a:cs typeface="+mn-cs"/>
                </a:rPr>
                <a:t>T1 - 1t/ha Biochar </a:t>
              </a:r>
              <a:r>
                <a:rPr kumimoji="0" lang="en-US" sz="1800" b="0" i="0" u="none" strike="noStrike" kern="0" cap="none" spc="0" normalizeH="0" baseline="0" noProof="0" dirty="0">
                  <a:ln>
                    <a:noFill/>
                  </a:ln>
                  <a:solidFill>
                    <a:sysClr val="windowText" lastClr="000000"/>
                  </a:solidFill>
                  <a:effectLst/>
                  <a:uLnTx/>
                  <a:uFillTx/>
                  <a:latin typeface="Calibri"/>
                  <a:ea typeface="+mn-ea"/>
                  <a:cs typeface="+mn-cs"/>
                </a:rPr>
                <a:t>+ N:P:K recommendation of SRI </a:t>
              </a:r>
              <a:endParaRPr kumimoji="0" lang="en-US" sz="1800" b="0" i="0" u="none" strike="noStrike" kern="0" cap="none" spc="0" normalizeH="0" baseline="0" noProof="0" dirty="0" smtClean="0">
                <a:ln>
                  <a:noFill/>
                </a:ln>
                <a:solidFill>
                  <a:sysClr val="windowText" lastClr="000000"/>
                </a:solidFill>
                <a:effectLst/>
                <a:uLnTx/>
                <a:uFillTx/>
                <a:latin typeface="Calibri"/>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latin typeface="Calibri"/>
                  <a:ea typeface="+mn-ea"/>
                  <a:cs typeface="+mn-cs"/>
                </a:rPr>
                <a:t>T2 - 2t/ha Biochar </a:t>
              </a:r>
              <a:r>
                <a:rPr kumimoji="0" lang="en-US" sz="1800" b="0" i="0" u="none" strike="noStrike" kern="0" cap="none" spc="0" normalizeH="0" baseline="0" noProof="0" dirty="0">
                  <a:ln>
                    <a:noFill/>
                  </a:ln>
                  <a:solidFill>
                    <a:sysClr val="windowText" lastClr="000000"/>
                  </a:solidFill>
                  <a:effectLst/>
                  <a:uLnTx/>
                  <a:uFillTx/>
                  <a:latin typeface="Calibri"/>
                  <a:ea typeface="+mn-ea"/>
                  <a:cs typeface="+mn-cs"/>
                </a:rPr>
                <a:t>+ N:P:K recommendation of SRI </a:t>
              </a:r>
              <a:endParaRPr kumimoji="0" lang="en-US" sz="1800" b="0" i="0" u="none" strike="noStrike" kern="0" cap="none" spc="0" normalizeH="0" baseline="0" noProof="0" dirty="0" smtClean="0">
                <a:ln>
                  <a:noFill/>
                </a:ln>
                <a:solidFill>
                  <a:sysClr val="windowText" lastClr="000000"/>
                </a:solidFill>
                <a:effectLst/>
                <a:uLnTx/>
                <a:uFillTx/>
                <a:latin typeface="Calibri"/>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latin typeface="Calibri"/>
                  <a:ea typeface="+mn-ea"/>
                  <a:cs typeface="+mn-cs"/>
                </a:rPr>
                <a:t>T3 - 4t/ha Biochar </a:t>
              </a:r>
              <a:r>
                <a:rPr kumimoji="0" lang="en-US" sz="1800" b="0" i="0" u="none" strike="noStrike" kern="0" cap="none" spc="0" normalizeH="0" baseline="0" noProof="0" dirty="0">
                  <a:ln>
                    <a:noFill/>
                  </a:ln>
                  <a:solidFill>
                    <a:sysClr val="windowText" lastClr="000000"/>
                  </a:solidFill>
                  <a:effectLst/>
                  <a:uLnTx/>
                  <a:uFillTx/>
                  <a:latin typeface="Calibri"/>
                  <a:ea typeface="+mn-ea"/>
                  <a:cs typeface="+mn-cs"/>
                </a:rPr>
                <a:t>+ N:P:K recommendation of SRI </a:t>
              </a:r>
              <a:endParaRPr kumimoji="0" lang="en-US" sz="1800" b="0" i="0" u="none" strike="noStrike" kern="0" cap="none" spc="0" normalizeH="0" baseline="0" noProof="0" dirty="0" smtClean="0">
                <a:ln>
                  <a:noFill/>
                </a:ln>
                <a:solidFill>
                  <a:sysClr val="windowText" lastClr="000000"/>
                </a:solidFill>
                <a:effectLst/>
                <a:uLnTx/>
                <a:uFillTx/>
                <a:latin typeface="Calibri"/>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latin typeface="Calibri"/>
                  <a:ea typeface="+mn-ea"/>
                  <a:cs typeface="+mn-cs"/>
                </a:rPr>
                <a:t>T4 - 6t/ha Biochar </a:t>
              </a:r>
              <a:r>
                <a:rPr kumimoji="0" lang="en-US" sz="1800" b="0" i="0" u="none" strike="noStrike" kern="0" cap="none" spc="0" normalizeH="0" baseline="0" noProof="0" dirty="0">
                  <a:ln>
                    <a:noFill/>
                  </a:ln>
                  <a:solidFill>
                    <a:sysClr val="windowText" lastClr="000000"/>
                  </a:solidFill>
                  <a:effectLst/>
                  <a:uLnTx/>
                  <a:uFillTx/>
                  <a:latin typeface="Calibri"/>
                  <a:ea typeface="+mn-ea"/>
                  <a:cs typeface="+mn-cs"/>
                </a:rPr>
                <a:t>+ N:P:K recommendation of SRI </a:t>
              </a:r>
              <a:endParaRPr kumimoji="0" lang="en-US" sz="1800" b="0" i="0" u="none" strike="noStrike" kern="0" cap="none" spc="0" normalizeH="0" baseline="0" noProof="0" dirty="0" smtClean="0">
                <a:ln>
                  <a:noFill/>
                </a:ln>
                <a:solidFill>
                  <a:sysClr val="windowText" lastClr="000000"/>
                </a:solidFill>
                <a:effectLst/>
                <a:uLnTx/>
                <a:uFillTx/>
                <a:latin typeface="Calibri"/>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latin typeface="Calibri"/>
                  <a:ea typeface="+mn-ea"/>
                  <a:cs typeface="+mn-cs"/>
                </a:rPr>
                <a:t>T5 - 1t/ha Boiler ash </a:t>
              </a:r>
              <a:r>
                <a:rPr kumimoji="0" lang="en-US" sz="1800" b="0" i="0" u="none" strike="noStrike" kern="0" cap="none" spc="0" normalizeH="0" baseline="0" noProof="0" dirty="0">
                  <a:ln>
                    <a:noFill/>
                  </a:ln>
                  <a:solidFill>
                    <a:sysClr val="windowText" lastClr="000000"/>
                  </a:solidFill>
                  <a:effectLst/>
                  <a:uLnTx/>
                  <a:uFillTx/>
                  <a:latin typeface="Calibri"/>
                  <a:ea typeface="+mn-ea"/>
                  <a:cs typeface="+mn-cs"/>
                </a:rPr>
                <a:t>+ N:P:K recommendation of SRI </a:t>
              </a:r>
              <a:endParaRPr kumimoji="0" lang="en-US" sz="1800" b="0" i="0" u="none" strike="noStrike" kern="0" cap="none" spc="0" normalizeH="0" baseline="0" noProof="0" dirty="0" smtClean="0">
                <a:ln>
                  <a:noFill/>
                </a:ln>
                <a:solidFill>
                  <a:sysClr val="windowText" lastClr="000000"/>
                </a:solidFill>
                <a:effectLst/>
                <a:uLnTx/>
                <a:uFillTx/>
                <a:latin typeface="Calibri"/>
                <a:ea typeface="+mn-ea"/>
                <a:cs typeface="+mn-cs"/>
              </a:endParaRPr>
            </a:p>
          </p:txBody>
        </p:sp>
        <p:sp>
          <p:nvSpPr>
            <p:cNvPr id="12" name="TextBox 11"/>
            <p:cNvSpPr txBox="1"/>
            <p:nvPr/>
          </p:nvSpPr>
          <p:spPr>
            <a:xfrm>
              <a:off x="6096000" y="4998192"/>
              <a:ext cx="5650254" cy="1477328"/>
            </a:xfrm>
            <a:prstGeom prst="rect">
              <a:avLst/>
            </a:prstGeom>
            <a:solidFill>
              <a:sysClr val="window" lastClr="FFFFFF"/>
            </a:solidFill>
            <a:ln w="12700" cap="flat" cmpd="sng" algn="ctr">
              <a:solidFill>
                <a:sysClr val="windowText" lastClr="000000"/>
              </a:solidFill>
              <a:prstDash val="solid"/>
              <a:miter lim="800000"/>
            </a:ln>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a:ea typeface="+mn-ea"/>
                  <a:cs typeface="+mn-cs"/>
                </a:rPr>
                <a:t>T6 - 2t/ha </a:t>
              </a:r>
              <a:r>
                <a:rPr kumimoji="0" lang="en-US" sz="1800" b="0" i="0" u="none" strike="noStrike" kern="0" cap="none" spc="0" normalizeH="0" baseline="0" noProof="0" dirty="0" smtClean="0">
                  <a:ln>
                    <a:noFill/>
                  </a:ln>
                  <a:solidFill>
                    <a:sysClr val="windowText" lastClr="000000"/>
                  </a:solidFill>
                  <a:effectLst/>
                  <a:uLnTx/>
                  <a:uFillTx/>
                  <a:latin typeface="Calibri"/>
                  <a:ea typeface="+mn-ea"/>
                  <a:cs typeface="+mn-cs"/>
                </a:rPr>
                <a:t>Boiler ash </a:t>
              </a:r>
              <a:r>
                <a:rPr kumimoji="0" lang="en-US" sz="1800" b="0" i="0" u="none" strike="noStrike" kern="0" cap="none" spc="0" normalizeH="0" baseline="0" noProof="0" dirty="0">
                  <a:ln>
                    <a:noFill/>
                  </a:ln>
                  <a:solidFill>
                    <a:sysClr val="windowText" lastClr="000000"/>
                  </a:solidFill>
                  <a:effectLst/>
                  <a:uLnTx/>
                  <a:uFillTx/>
                  <a:latin typeface="Calibri"/>
                  <a:ea typeface="+mn-ea"/>
                  <a:cs typeface="+mn-cs"/>
                </a:rPr>
                <a:t>+ N:P:K recommendation of SRI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a:ea typeface="+mn-ea"/>
                  <a:cs typeface="+mn-cs"/>
                </a:rPr>
                <a:t>T7 - 4t/ha </a:t>
              </a:r>
              <a:r>
                <a:rPr kumimoji="0" lang="en-US" sz="1800" b="0" i="0" u="none" strike="noStrike" kern="0" cap="none" spc="0" normalizeH="0" baseline="0" noProof="0" dirty="0" smtClean="0">
                  <a:ln>
                    <a:noFill/>
                  </a:ln>
                  <a:solidFill>
                    <a:sysClr val="windowText" lastClr="000000"/>
                  </a:solidFill>
                  <a:effectLst/>
                  <a:uLnTx/>
                  <a:uFillTx/>
                  <a:latin typeface="Calibri"/>
                  <a:ea typeface="+mn-ea"/>
                  <a:cs typeface="+mn-cs"/>
                </a:rPr>
                <a:t>Boiler ash </a:t>
              </a:r>
              <a:r>
                <a:rPr kumimoji="0" lang="en-US" sz="1800" b="0" i="0" u="none" strike="noStrike" kern="0" cap="none" spc="0" normalizeH="0" baseline="0" noProof="0" dirty="0">
                  <a:ln>
                    <a:noFill/>
                  </a:ln>
                  <a:solidFill>
                    <a:sysClr val="windowText" lastClr="000000"/>
                  </a:solidFill>
                  <a:effectLst/>
                  <a:uLnTx/>
                  <a:uFillTx/>
                  <a:latin typeface="Calibri"/>
                  <a:ea typeface="+mn-ea"/>
                  <a:cs typeface="+mn-cs"/>
                </a:rPr>
                <a:t>+ N:P:K recommendation of SRI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a:ea typeface="+mn-ea"/>
                  <a:cs typeface="+mn-cs"/>
                </a:rPr>
                <a:t>T8 - 6t/ha </a:t>
              </a:r>
              <a:r>
                <a:rPr kumimoji="0" lang="en-US" sz="1800" b="0" i="0" u="none" strike="noStrike" kern="0" cap="none" spc="0" normalizeH="0" baseline="0" noProof="0" dirty="0" smtClean="0">
                  <a:ln>
                    <a:noFill/>
                  </a:ln>
                  <a:solidFill>
                    <a:sysClr val="windowText" lastClr="000000"/>
                  </a:solidFill>
                  <a:effectLst/>
                  <a:uLnTx/>
                  <a:uFillTx/>
                  <a:latin typeface="Calibri"/>
                  <a:ea typeface="+mn-ea"/>
                  <a:cs typeface="+mn-cs"/>
                </a:rPr>
                <a:t>Boiler ash </a:t>
              </a:r>
              <a:r>
                <a:rPr kumimoji="0" lang="en-US" sz="1800" b="0" i="0" u="none" strike="noStrike" kern="0" cap="none" spc="0" normalizeH="0" baseline="0" noProof="0" dirty="0">
                  <a:ln>
                    <a:noFill/>
                  </a:ln>
                  <a:solidFill>
                    <a:sysClr val="windowText" lastClr="000000"/>
                  </a:solidFill>
                  <a:effectLst/>
                  <a:uLnTx/>
                  <a:uFillTx/>
                  <a:latin typeface="Calibri"/>
                  <a:ea typeface="+mn-ea"/>
                  <a:cs typeface="+mn-cs"/>
                </a:rPr>
                <a:t>+ N:P:K recommendation of SRI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a:ea typeface="+mn-ea"/>
                  <a:cs typeface="+mn-cs"/>
                </a:rPr>
                <a:t>T9 - N:P:K recommendation of </a:t>
              </a:r>
              <a:r>
                <a:rPr kumimoji="0" lang="en-US" sz="1800" b="0" i="0" u="none" strike="noStrike" kern="0" cap="none" spc="0" normalizeH="0" baseline="0" noProof="0" dirty="0" smtClean="0">
                  <a:ln>
                    <a:noFill/>
                  </a:ln>
                  <a:solidFill>
                    <a:sysClr val="windowText" lastClr="000000"/>
                  </a:solidFill>
                  <a:effectLst/>
                  <a:uLnTx/>
                  <a:uFillTx/>
                  <a:latin typeface="Calibri"/>
                  <a:ea typeface="+mn-ea"/>
                  <a:cs typeface="+mn-cs"/>
                </a:rPr>
                <a:t>SRI (control) </a:t>
              </a: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a:ea typeface="+mn-ea"/>
                  <a:cs typeface="+mn-cs"/>
                </a:rPr>
                <a:t>T10 – Zero amendments </a:t>
              </a:r>
              <a:r>
                <a:rPr kumimoji="0" lang="en-US" sz="1800" b="0" i="0" u="none" strike="noStrike" kern="0" cap="none" spc="0" normalizeH="0" baseline="0" noProof="0" dirty="0" smtClean="0">
                  <a:ln>
                    <a:noFill/>
                  </a:ln>
                  <a:solidFill>
                    <a:sysClr val="windowText" lastClr="000000"/>
                  </a:solidFill>
                  <a:effectLst/>
                  <a:uLnTx/>
                  <a:uFillTx/>
                  <a:latin typeface="Calibri"/>
                  <a:ea typeface="+mn-ea"/>
                  <a:cs typeface="+mn-cs"/>
                </a:rPr>
                <a:t>(control)</a:t>
              </a: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Tree>
    <p:extLst>
      <p:ext uri="{BB962C8B-B14F-4D97-AF65-F5344CB8AC3E}">
        <p14:creationId xmlns:p14="http://schemas.microsoft.com/office/powerpoint/2010/main" val="8088830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8FC179B-E1DC-44DF-B0E4-66A8D350C2BE}" type="slidenum">
              <a:rPr lang="en-US" smtClean="0"/>
              <a:t>14</a:t>
            </a:fld>
            <a:endParaRPr lang="en-US"/>
          </a:p>
        </p:txBody>
      </p:sp>
      <p:sp>
        <p:nvSpPr>
          <p:cNvPr id="3" name="TextBox 2"/>
          <p:cNvSpPr txBox="1"/>
          <p:nvPr/>
        </p:nvSpPr>
        <p:spPr>
          <a:xfrm>
            <a:off x="2274809" y="1421746"/>
            <a:ext cx="1447746"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smtClean="0">
                <a:ln>
                  <a:noFill/>
                </a:ln>
                <a:solidFill>
                  <a:sysClr val="windowText" lastClr="000000"/>
                </a:solidFill>
                <a:effectLst/>
                <a:uLnTx/>
                <a:uFillTx/>
              </a:rPr>
              <a:t>Soil CEC</a:t>
            </a:r>
            <a:endParaRPr kumimoji="0" lang="en-US" sz="2800" b="1" i="0" u="none" strike="noStrike" kern="0" cap="none" spc="0" normalizeH="0" baseline="0" noProof="0" dirty="0">
              <a:ln>
                <a:noFill/>
              </a:ln>
              <a:solidFill>
                <a:sysClr val="windowText" lastClr="000000"/>
              </a:solidFill>
              <a:effectLst/>
              <a:uLnTx/>
              <a:uFillTx/>
            </a:endParaRPr>
          </a:p>
        </p:txBody>
      </p:sp>
      <p:sp>
        <p:nvSpPr>
          <p:cNvPr id="4" name="TextBox 3"/>
          <p:cNvSpPr txBox="1"/>
          <p:nvPr/>
        </p:nvSpPr>
        <p:spPr>
          <a:xfrm>
            <a:off x="7528939" y="1391754"/>
            <a:ext cx="3164114"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smtClean="0">
                <a:ln>
                  <a:noFill/>
                </a:ln>
                <a:solidFill>
                  <a:sysClr val="windowText" lastClr="000000"/>
                </a:solidFill>
                <a:effectLst/>
                <a:uLnTx/>
                <a:uFillTx/>
              </a:rPr>
              <a:t>Organic carbon</a:t>
            </a:r>
            <a:endParaRPr kumimoji="0" lang="en-US" sz="2800" b="1" i="0" u="none" strike="noStrike" kern="0" cap="none" spc="0" normalizeH="0" baseline="0" noProof="0" dirty="0">
              <a:ln>
                <a:noFill/>
              </a:ln>
              <a:solidFill>
                <a:sysClr val="windowText" lastClr="000000"/>
              </a:solidFill>
              <a:effectLst/>
              <a:uLnTx/>
              <a:uFillTx/>
            </a:endParaRPr>
          </a:p>
        </p:txBody>
      </p:sp>
      <p:sp>
        <p:nvSpPr>
          <p:cNvPr id="5" name="Rectangle 4"/>
          <p:cNvSpPr/>
          <p:nvPr/>
        </p:nvSpPr>
        <p:spPr>
          <a:xfrm>
            <a:off x="3418594" y="487023"/>
            <a:ext cx="5220725" cy="584775"/>
          </a:xfrm>
          <a:prstGeom prst="rect">
            <a:avLst/>
          </a:prstGeom>
        </p:spPr>
        <p:txBody>
          <a:bodyPr wrap="none">
            <a:spAutoFit/>
          </a:bodyPr>
          <a:lstStyle/>
          <a:p>
            <a:pPr lvl="0"/>
            <a:r>
              <a:rPr lang="en-US" sz="3200" b="1" u="sng" dirty="0">
                <a:solidFill>
                  <a:prstClr val="black"/>
                </a:solidFill>
              </a:rPr>
              <a:t>Results and discussion cont.…</a:t>
            </a:r>
          </a:p>
        </p:txBody>
      </p:sp>
      <p:graphicFrame>
        <p:nvGraphicFramePr>
          <p:cNvPr id="6" name="Chart 5"/>
          <p:cNvGraphicFramePr>
            <a:graphicFrameLocks/>
          </p:cNvGraphicFramePr>
          <p:nvPr>
            <p:extLst>
              <p:ext uri="{D42A27DB-BD31-4B8C-83A1-F6EECF244321}">
                <p14:modId xmlns:p14="http://schemas.microsoft.com/office/powerpoint/2010/main" val="1746457400"/>
              </p:ext>
            </p:extLst>
          </p:nvPr>
        </p:nvGraphicFramePr>
        <p:xfrm>
          <a:off x="476288" y="1907490"/>
          <a:ext cx="5080066" cy="298349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a:graphicFrameLocks/>
          </p:cNvGraphicFramePr>
          <p:nvPr>
            <p:extLst>
              <p:ext uri="{D42A27DB-BD31-4B8C-83A1-F6EECF244321}">
                <p14:modId xmlns:p14="http://schemas.microsoft.com/office/powerpoint/2010/main" val="2125794244"/>
              </p:ext>
            </p:extLst>
          </p:nvPr>
        </p:nvGraphicFramePr>
        <p:xfrm>
          <a:off x="6148330" y="1881264"/>
          <a:ext cx="5529008" cy="3023490"/>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p:cNvGrpSpPr/>
          <p:nvPr/>
        </p:nvGrpSpPr>
        <p:grpSpPr>
          <a:xfrm>
            <a:off x="422443" y="4979817"/>
            <a:ext cx="11376141" cy="1477328"/>
            <a:chOff x="370113" y="4998192"/>
            <a:chExt cx="11376141" cy="1477328"/>
          </a:xfrm>
        </p:grpSpPr>
        <p:sp>
          <p:nvSpPr>
            <p:cNvPr id="9" name="TextBox 8"/>
            <p:cNvSpPr txBox="1"/>
            <p:nvPr/>
          </p:nvSpPr>
          <p:spPr>
            <a:xfrm>
              <a:off x="370113" y="4998192"/>
              <a:ext cx="5440476" cy="1477328"/>
            </a:xfrm>
            <a:prstGeom prst="rect">
              <a:avLst/>
            </a:prstGeom>
            <a:solidFill>
              <a:sysClr val="window" lastClr="FFFFFF"/>
            </a:solidFill>
            <a:ln w="12700" cap="flat" cmpd="sng" algn="ctr">
              <a:solidFill>
                <a:sysClr val="windowText" lastClr="000000"/>
              </a:solidFill>
              <a:prstDash val="solid"/>
              <a:miter lim="800000"/>
            </a:ln>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latin typeface="Calibri"/>
                  <a:ea typeface="+mn-ea"/>
                  <a:cs typeface="+mn-cs"/>
                </a:rPr>
                <a:t>T1 - 1t/ha Biochar </a:t>
              </a:r>
              <a:r>
                <a:rPr kumimoji="0" lang="en-US" sz="1800" b="0" i="0" u="none" strike="noStrike" kern="0" cap="none" spc="0" normalizeH="0" baseline="0" noProof="0" dirty="0">
                  <a:ln>
                    <a:noFill/>
                  </a:ln>
                  <a:solidFill>
                    <a:sysClr val="windowText" lastClr="000000"/>
                  </a:solidFill>
                  <a:effectLst/>
                  <a:uLnTx/>
                  <a:uFillTx/>
                  <a:latin typeface="Calibri"/>
                  <a:ea typeface="+mn-ea"/>
                  <a:cs typeface="+mn-cs"/>
                </a:rPr>
                <a:t>+ N:P:K recommendation of SRI </a:t>
              </a:r>
              <a:endParaRPr kumimoji="0" lang="en-US" sz="1800" b="0" i="0" u="none" strike="noStrike" kern="0" cap="none" spc="0" normalizeH="0" baseline="0" noProof="0" dirty="0" smtClean="0">
                <a:ln>
                  <a:noFill/>
                </a:ln>
                <a:solidFill>
                  <a:sysClr val="windowText" lastClr="000000"/>
                </a:solidFill>
                <a:effectLst/>
                <a:uLnTx/>
                <a:uFillTx/>
                <a:latin typeface="Calibri"/>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latin typeface="Calibri"/>
                  <a:ea typeface="+mn-ea"/>
                  <a:cs typeface="+mn-cs"/>
                </a:rPr>
                <a:t>T2 - 2t/ha Biochar </a:t>
              </a:r>
              <a:r>
                <a:rPr kumimoji="0" lang="en-US" sz="1800" b="0" i="0" u="none" strike="noStrike" kern="0" cap="none" spc="0" normalizeH="0" baseline="0" noProof="0" dirty="0">
                  <a:ln>
                    <a:noFill/>
                  </a:ln>
                  <a:solidFill>
                    <a:sysClr val="windowText" lastClr="000000"/>
                  </a:solidFill>
                  <a:effectLst/>
                  <a:uLnTx/>
                  <a:uFillTx/>
                  <a:latin typeface="Calibri"/>
                  <a:ea typeface="+mn-ea"/>
                  <a:cs typeface="+mn-cs"/>
                </a:rPr>
                <a:t>+ N:P:K recommendation of SRI </a:t>
              </a:r>
              <a:endParaRPr kumimoji="0" lang="en-US" sz="1800" b="0" i="0" u="none" strike="noStrike" kern="0" cap="none" spc="0" normalizeH="0" baseline="0" noProof="0" dirty="0" smtClean="0">
                <a:ln>
                  <a:noFill/>
                </a:ln>
                <a:solidFill>
                  <a:sysClr val="windowText" lastClr="000000"/>
                </a:solidFill>
                <a:effectLst/>
                <a:uLnTx/>
                <a:uFillTx/>
                <a:latin typeface="Calibri"/>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latin typeface="Calibri"/>
                  <a:ea typeface="+mn-ea"/>
                  <a:cs typeface="+mn-cs"/>
                </a:rPr>
                <a:t>T3 - 4t/ha Biochar </a:t>
              </a:r>
              <a:r>
                <a:rPr kumimoji="0" lang="en-US" sz="1800" b="0" i="0" u="none" strike="noStrike" kern="0" cap="none" spc="0" normalizeH="0" baseline="0" noProof="0" dirty="0">
                  <a:ln>
                    <a:noFill/>
                  </a:ln>
                  <a:solidFill>
                    <a:sysClr val="windowText" lastClr="000000"/>
                  </a:solidFill>
                  <a:effectLst/>
                  <a:uLnTx/>
                  <a:uFillTx/>
                  <a:latin typeface="Calibri"/>
                  <a:ea typeface="+mn-ea"/>
                  <a:cs typeface="+mn-cs"/>
                </a:rPr>
                <a:t>+ N:P:K recommendation of SRI </a:t>
              </a:r>
              <a:endParaRPr kumimoji="0" lang="en-US" sz="1800" b="0" i="0" u="none" strike="noStrike" kern="0" cap="none" spc="0" normalizeH="0" baseline="0" noProof="0" dirty="0" smtClean="0">
                <a:ln>
                  <a:noFill/>
                </a:ln>
                <a:solidFill>
                  <a:sysClr val="windowText" lastClr="000000"/>
                </a:solidFill>
                <a:effectLst/>
                <a:uLnTx/>
                <a:uFillTx/>
                <a:latin typeface="Calibri"/>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latin typeface="Calibri"/>
                  <a:ea typeface="+mn-ea"/>
                  <a:cs typeface="+mn-cs"/>
                </a:rPr>
                <a:t>T4 - 6t/ha Biochar </a:t>
              </a:r>
              <a:r>
                <a:rPr kumimoji="0" lang="en-US" sz="1800" b="0" i="0" u="none" strike="noStrike" kern="0" cap="none" spc="0" normalizeH="0" baseline="0" noProof="0" dirty="0">
                  <a:ln>
                    <a:noFill/>
                  </a:ln>
                  <a:solidFill>
                    <a:sysClr val="windowText" lastClr="000000"/>
                  </a:solidFill>
                  <a:effectLst/>
                  <a:uLnTx/>
                  <a:uFillTx/>
                  <a:latin typeface="Calibri"/>
                  <a:ea typeface="+mn-ea"/>
                  <a:cs typeface="+mn-cs"/>
                </a:rPr>
                <a:t>+ N:P:K recommendation of SRI </a:t>
              </a:r>
              <a:endParaRPr kumimoji="0" lang="en-US" sz="1800" b="0" i="0" u="none" strike="noStrike" kern="0" cap="none" spc="0" normalizeH="0" baseline="0" noProof="0" dirty="0" smtClean="0">
                <a:ln>
                  <a:noFill/>
                </a:ln>
                <a:solidFill>
                  <a:sysClr val="windowText" lastClr="000000"/>
                </a:solidFill>
                <a:effectLst/>
                <a:uLnTx/>
                <a:uFillTx/>
                <a:latin typeface="Calibri"/>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latin typeface="Calibri"/>
                  <a:ea typeface="+mn-ea"/>
                  <a:cs typeface="+mn-cs"/>
                </a:rPr>
                <a:t>T5 - 1t/ha Boiler ash </a:t>
              </a:r>
              <a:r>
                <a:rPr kumimoji="0" lang="en-US" sz="1800" b="0" i="0" u="none" strike="noStrike" kern="0" cap="none" spc="0" normalizeH="0" baseline="0" noProof="0" dirty="0">
                  <a:ln>
                    <a:noFill/>
                  </a:ln>
                  <a:solidFill>
                    <a:sysClr val="windowText" lastClr="000000"/>
                  </a:solidFill>
                  <a:effectLst/>
                  <a:uLnTx/>
                  <a:uFillTx/>
                  <a:latin typeface="Calibri"/>
                  <a:ea typeface="+mn-ea"/>
                  <a:cs typeface="+mn-cs"/>
                </a:rPr>
                <a:t>+ N:P:K recommendation of SRI </a:t>
              </a:r>
              <a:endParaRPr kumimoji="0" lang="en-US" sz="1800" b="0" i="0" u="none" strike="noStrike" kern="0" cap="none" spc="0" normalizeH="0" baseline="0" noProof="0" dirty="0" smtClean="0">
                <a:ln>
                  <a:noFill/>
                </a:ln>
                <a:solidFill>
                  <a:sysClr val="windowText" lastClr="000000"/>
                </a:solidFill>
                <a:effectLst/>
                <a:uLnTx/>
                <a:uFillTx/>
                <a:latin typeface="Calibri"/>
                <a:ea typeface="+mn-ea"/>
                <a:cs typeface="+mn-cs"/>
              </a:endParaRPr>
            </a:p>
          </p:txBody>
        </p:sp>
        <p:sp>
          <p:nvSpPr>
            <p:cNvPr id="10" name="TextBox 9"/>
            <p:cNvSpPr txBox="1"/>
            <p:nvPr/>
          </p:nvSpPr>
          <p:spPr>
            <a:xfrm>
              <a:off x="6096000" y="4998192"/>
              <a:ext cx="5650254" cy="1477328"/>
            </a:xfrm>
            <a:prstGeom prst="rect">
              <a:avLst/>
            </a:prstGeom>
            <a:solidFill>
              <a:sysClr val="window" lastClr="FFFFFF"/>
            </a:solidFill>
            <a:ln w="12700" cap="flat" cmpd="sng" algn="ctr">
              <a:solidFill>
                <a:sysClr val="windowText" lastClr="000000"/>
              </a:solidFill>
              <a:prstDash val="solid"/>
              <a:miter lim="800000"/>
            </a:ln>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a:ea typeface="+mn-ea"/>
                  <a:cs typeface="+mn-cs"/>
                </a:rPr>
                <a:t>T6 - 2t/ha </a:t>
              </a:r>
              <a:r>
                <a:rPr kumimoji="0" lang="en-US" sz="1800" b="0" i="0" u="none" strike="noStrike" kern="0" cap="none" spc="0" normalizeH="0" baseline="0" noProof="0" dirty="0" smtClean="0">
                  <a:ln>
                    <a:noFill/>
                  </a:ln>
                  <a:solidFill>
                    <a:sysClr val="windowText" lastClr="000000"/>
                  </a:solidFill>
                  <a:effectLst/>
                  <a:uLnTx/>
                  <a:uFillTx/>
                  <a:latin typeface="Calibri"/>
                  <a:ea typeface="+mn-ea"/>
                  <a:cs typeface="+mn-cs"/>
                </a:rPr>
                <a:t>Boiler ash </a:t>
              </a:r>
              <a:r>
                <a:rPr kumimoji="0" lang="en-US" sz="1800" b="0" i="0" u="none" strike="noStrike" kern="0" cap="none" spc="0" normalizeH="0" baseline="0" noProof="0" dirty="0">
                  <a:ln>
                    <a:noFill/>
                  </a:ln>
                  <a:solidFill>
                    <a:sysClr val="windowText" lastClr="000000"/>
                  </a:solidFill>
                  <a:effectLst/>
                  <a:uLnTx/>
                  <a:uFillTx/>
                  <a:latin typeface="Calibri"/>
                  <a:ea typeface="+mn-ea"/>
                  <a:cs typeface="+mn-cs"/>
                </a:rPr>
                <a:t>+ N:P:K recommendation of SRI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a:ea typeface="+mn-ea"/>
                  <a:cs typeface="+mn-cs"/>
                </a:rPr>
                <a:t>T7 - 4t/ha </a:t>
              </a:r>
              <a:r>
                <a:rPr kumimoji="0" lang="en-US" sz="1800" b="0" i="0" u="none" strike="noStrike" kern="0" cap="none" spc="0" normalizeH="0" baseline="0" noProof="0" dirty="0" smtClean="0">
                  <a:ln>
                    <a:noFill/>
                  </a:ln>
                  <a:solidFill>
                    <a:sysClr val="windowText" lastClr="000000"/>
                  </a:solidFill>
                  <a:effectLst/>
                  <a:uLnTx/>
                  <a:uFillTx/>
                  <a:latin typeface="Calibri"/>
                  <a:ea typeface="+mn-ea"/>
                  <a:cs typeface="+mn-cs"/>
                </a:rPr>
                <a:t>Boiler ash </a:t>
              </a:r>
              <a:r>
                <a:rPr kumimoji="0" lang="en-US" sz="1800" b="0" i="0" u="none" strike="noStrike" kern="0" cap="none" spc="0" normalizeH="0" baseline="0" noProof="0" dirty="0">
                  <a:ln>
                    <a:noFill/>
                  </a:ln>
                  <a:solidFill>
                    <a:sysClr val="windowText" lastClr="000000"/>
                  </a:solidFill>
                  <a:effectLst/>
                  <a:uLnTx/>
                  <a:uFillTx/>
                  <a:latin typeface="Calibri"/>
                  <a:ea typeface="+mn-ea"/>
                  <a:cs typeface="+mn-cs"/>
                </a:rPr>
                <a:t>+ N:P:K recommendation of SRI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a:ea typeface="+mn-ea"/>
                  <a:cs typeface="+mn-cs"/>
                </a:rPr>
                <a:t>T8 - 6t/ha </a:t>
              </a:r>
              <a:r>
                <a:rPr kumimoji="0" lang="en-US" sz="1800" b="0" i="0" u="none" strike="noStrike" kern="0" cap="none" spc="0" normalizeH="0" baseline="0" noProof="0" dirty="0" smtClean="0">
                  <a:ln>
                    <a:noFill/>
                  </a:ln>
                  <a:solidFill>
                    <a:sysClr val="windowText" lastClr="000000"/>
                  </a:solidFill>
                  <a:effectLst/>
                  <a:uLnTx/>
                  <a:uFillTx/>
                  <a:latin typeface="Calibri"/>
                  <a:ea typeface="+mn-ea"/>
                  <a:cs typeface="+mn-cs"/>
                </a:rPr>
                <a:t>Boiler ash </a:t>
              </a:r>
              <a:r>
                <a:rPr kumimoji="0" lang="en-US" sz="1800" b="0" i="0" u="none" strike="noStrike" kern="0" cap="none" spc="0" normalizeH="0" baseline="0" noProof="0" dirty="0">
                  <a:ln>
                    <a:noFill/>
                  </a:ln>
                  <a:solidFill>
                    <a:sysClr val="windowText" lastClr="000000"/>
                  </a:solidFill>
                  <a:effectLst/>
                  <a:uLnTx/>
                  <a:uFillTx/>
                  <a:latin typeface="Calibri"/>
                  <a:ea typeface="+mn-ea"/>
                  <a:cs typeface="+mn-cs"/>
                </a:rPr>
                <a:t>+ N:P:K recommendation of SRI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a:ea typeface="+mn-ea"/>
                  <a:cs typeface="+mn-cs"/>
                </a:rPr>
                <a:t>T9 - N:P:K recommendation of </a:t>
              </a:r>
              <a:r>
                <a:rPr kumimoji="0" lang="en-US" sz="1800" b="0" i="0" u="none" strike="noStrike" kern="0" cap="none" spc="0" normalizeH="0" baseline="0" noProof="0" dirty="0" smtClean="0">
                  <a:ln>
                    <a:noFill/>
                  </a:ln>
                  <a:solidFill>
                    <a:sysClr val="windowText" lastClr="000000"/>
                  </a:solidFill>
                  <a:effectLst/>
                  <a:uLnTx/>
                  <a:uFillTx/>
                  <a:latin typeface="Calibri"/>
                  <a:ea typeface="+mn-ea"/>
                  <a:cs typeface="+mn-cs"/>
                </a:rPr>
                <a:t>SRI (control) </a:t>
              </a: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a:ea typeface="+mn-ea"/>
                  <a:cs typeface="+mn-cs"/>
                </a:rPr>
                <a:t>T10 – Zero amendments </a:t>
              </a:r>
              <a:r>
                <a:rPr kumimoji="0" lang="en-US" sz="1800" b="0" i="0" u="none" strike="noStrike" kern="0" cap="none" spc="0" normalizeH="0" baseline="0" noProof="0" dirty="0" smtClean="0">
                  <a:ln>
                    <a:noFill/>
                  </a:ln>
                  <a:solidFill>
                    <a:sysClr val="windowText" lastClr="000000"/>
                  </a:solidFill>
                  <a:effectLst/>
                  <a:uLnTx/>
                  <a:uFillTx/>
                  <a:latin typeface="Calibri"/>
                  <a:ea typeface="+mn-ea"/>
                  <a:cs typeface="+mn-cs"/>
                </a:rPr>
                <a:t>(control)</a:t>
              </a: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11" name="TextBox 1"/>
          <p:cNvSpPr txBox="1"/>
          <p:nvPr/>
        </p:nvSpPr>
        <p:spPr>
          <a:xfrm>
            <a:off x="1449048" y="2079878"/>
            <a:ext cx="239843" cy="269823"/>
          </a:xfrm>
          <a:prstGeom prst="rect">
            <a:avLst/>
          </a:prstGeom>
          <a:ln>
            <a:no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a</a:t>
            </a:r>
            <a:endParaRPr lang="en-US" sz="1400" dirty="0"/>
          </a:p>
        </p:txBody>
      </p:sp>
      <p:sp>
        <p:nvSpPr>
          <p:cNvPr id="12" name="TextBox 1"/>
          <p:cNvSpPr txBox="1"/>
          <p:nvPr/>
        </p:nvSpPr>
        <p:spPr>
          <a:xfrm>
            <a:off x="1814653" y="2244745"/>
            <a:ext cx="239843" cy="269823"/>
          </a:xfrm>
          <a:prstGeom prst="rect">
            <a:avLst/>
          </a:prstGeom>
          <a:ln>
            <a:no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a</a:t>
            </a:r>
            <a:endParaRPr lang="en-US" sz="1400" dirty="0"/>
          </a:p>
        </p:txBody>
      </p:sp>
      <p:sp>
        <p:nvSpPr>
          <p:cNvPr id="13" name="TextBox 1"/>
          <p:cNvSpPr txBox="1"/>
          <p:nvPr/>
        </p:nvSpPr>
        <p:spPr>
          <a:xfrm>
            <a:off x="2223535" y="2398420"/>
            <a:ext cx="239843" cy="269823"/>
          </a:xfrm>
          <a:prstGeom prst="rect">
            <a:avLst/>
          </a:prstGeom>
          <a:ln>
            <a:no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a</a:t>
            </a:r>
            <a:endParaRPr lang="en-US" sz="1400" dirty="0"/>
          </a:p>
        </p:txBody>
      </p:sp>
      <p:sp>
        <p:nvSpPr>
          <p:cNvPr id="14" name="TextBox 1"/>
          <p:cNvSpPr txBox="1"/>
          <p:nvPr/>
        </p:nvSpPr>
        <p:spPr>
          <a:xfrm>
            <a:off x="2661406" y="2214789"/>
            <a:ext cx="239843" cy="269823"/>
          </a:xfrm>
          <a:prstGeom prst="rect">
            <a:avLst/>
          </a:prstGeom>
          <a:ln>
            <a:no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a</a:t>
            </a:r>
            <a:endParaRPr lang="en-US" sz="1400" dirty="0"/>
          </a:p>
        </p:txBody>
      </p:sp>
      <p:sp>
        <p:nvSpPr>
          <p:cNvPr id="15" name="TextBox 1"/>
          <p:cNvSpPr txBox="1"/>
          <p:nvPr/>
        </p:nvSpPr>
        <p:spPr>
          <a:xfrm>
            <a:off x="3022759" y="2608274"/>
            <a:ext cx="239843" cy="269823"/>
          </a:xfrm>
          <a:prstGeom prst="rect">
            <a:avLst/>
          </a:prstGeom>
          <a:ln>
            <a:no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a</a:t>
            </a:r>
            <a:endParaRPr lang="en-US" sz="1400" dirty="0"/>
          </a:p>
        </p:txBody>
      </p:sp>
      <p:sp>
        <p:nvSpPr>
          <p:cNvPr id="16" name="TextBox 1"/>
          <p:cNvSpPr txBox="1"/>
          <p:nvPr/>
        </p:nvSpPr>
        <p:spPr>
          <a:xfrm>
            <a:off x="3482712" y="1969603"/>
            <a:ext cx="239843" cy="269823"/>
          </a:xfrm>
          <a:prstGeom prst="rect">
            <a:avLst/>
          </a:prstGeom>
          <a:ln>
            <a:no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a</a:t>
            </a:r>
            <a:endParaRPr lang="en-US" sz="1400" dirty="0"/>
          </a:p>
        </p:txBody>
      </p:sp>
      <p:sp>
        <p:nvSpPr>
          <p:cNvPr id="17" name="TextBox 1"/>
          <p:cNvSpPr txBox="1"/>
          <p:nvPr/>
        </p:nvSpPr>
        <p:spPr>
          <a:xfrm>
            <a:off x="3875067" y="1944966"/>
            <a:ext cx="239843" cy="269823"/>
          </a:xfrm>
          <a:prstGeom prst="rect">
            <a:avLst/>
          </a:prstGeom>
          <a:ln>
            <a:no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a</a:t>
            </a:r>
            <a:endParaRPr lang="en-US" sz="1400" dirty="0"/>
          </a:p>
        </p:txBody>
      </p:sp>
      <p:sp>
        <p:nvSpPr>
          <p:cNvPr id="18" name="TextBox 1"/>
          <p:cNvSpPr txBox="1"/>
          <p:nvPr/>
        </p:nvSpPr>
        <p:spPr>
          <a:xfrm>
            <a:off x="4282184" y="2274756"/>
            <a:ext cx="239843" cy="269823"/>
          </a:xfrm>
          <a:prstGeom prst="rect">
            <a:avLst/>
          </a:prstGeom>
          <a:ln>
            <a:no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a</a:t>
            </a:r>
            <a:endParaRPr lang="en-US" sz="1400" dirty="0"/>
          </a:p>
        </p:txBody>
      </p:sp>
      <p:sp>
        <p:nvSpPr>
          <p:cNvPr id="19" name="TextBox 1"/>
          <p:cNvSpPr txBox="1"/>
          <p:nvPr/>
        </p:nvSpPr>
        <p:spPr>
          <a:xfrm>
            <a:off x="4726896" y="2053643"/>
            <a:ext cx="239843" cy="269823"/>
          </a:xfrm>
          <a:prstGeom prst="rect">
            <a:avLst/>
          </a:prstGeom>
          <a:ln>
            <a:no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a</a:t>
            </a:r>
            <a:endParaRPr lang="en-US" sz="1400" dirty="0"/>
          </a:p>
        </p:txBody>
      </p:sp>
      <p:sp>
        <p:nvSpPr>
          <p:cNvPr id="20" name="TextBox 1"/>
          <p:cNvSpPr txBox="1"/>
          <p:nvPr/>
        </p:nvSpPr>
        <p:spPr>
          <a:xfrm>
            <a:off x="5131631" y="2968044"/>
            <a:ext cx="239843" cy="269823"/>
          </a:xfrm>
          <a:prstGeom prst="rect">
            <a:avLst/>
          </a:prstGeom>
          <a:ln>
            <a:no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a</a:t>
            </a:r>
            <a:endParaRPr lang="en-US" sz="1400" dirty="0"/>
          </a:p>
        </p:txBody>
      </p:sp>
      <p:sp>
        <p:nvSpPr>
          <p:cNvPr id="21" name="TextBox 1"/>
          <p:cNvSpPr txBox="1"/>
          <p:nvPr/>
        </p:nvSpPr>
        <p:spPr>
          <a:xfrm>
            <a:off x="7115331" y="2184816"/>
            <a:ext cx="239843" cy="269823"/>
          </a:xfrm>
          <a:prstGeom prst="rect">
            <a:avLst/>
          </a:prstGeom>
          <a:ln>
            <a:no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a</a:t>
            </a:r>
            <a:endParaRPr lang="en-US" sz="1400" dirty="0"/>
          </a:p>
        </p:txBody>
      </p:sp>
      <p:sp>
        <p:nvSpPr>
          <p:cNvPr id="22" name="TextBox 1"/>
          <p:cNvSpPr txBox="1"/>
          <p:nvPr/>
        </p:nvSpPr>
        <p:spPr>
          <a:xfrm>
            <a:off x="7595015" y="1914974"/>
            <a:ext cx="239843" cy="269823"/>
          </a:xfrm>
          <a:prstGeom prst="rect">
            <a:avLst/>
          </a:prstGeom>
          <a:ln>
            <a:no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a</a:t>
            </a:r>
            <a:endParaRPr lang="en-US" sz="1400" dirty="0"/>
          </a:p>
        </p:txBody>
      </p:sp>
      <p:sp>
        <p:nvSpPr>
          <p:cNvPr id="23" name="TextBox 1"/>
          <p:cNvSpPr txBox="1"/>
          <p:nvPr/>
        </p:nvSpPr>
        <p:spPr>
          <a:xfrm>
            <a:off x="8029715" y="2690720"/>
            <a:ext cx="239843" cy="269823"/>
          </a:xfrm>
          <a:prstGeom prst="rect">
            <a:avLst/>
          </a:prstGeom>
          <a:ln>
            <a:no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a</a:t>
            </a:r>
            <a:endParaRPr lang="en-US" sz="1400" dirty="0"/>
          </a:p>
        </p:txBody>
      </p:sp>
      <p:sp>
        <p:nvSpPr>
          <p:cNvPr id="24" name="TextBox 1"/>
          <p:cNvSpPr txBox="1"/>
          <p:nvPr/>
        </p:nvSpPr>
        <p:spPr>
          <a:xfrm>
            <a:off x="8464440" y="2458380"/>
            <a:ext cx="239843" cy="269823"/>
          </a:xfrm>
          <a:prstGeom prst="rect">
            <a:avLst/>
          </a:prstGeom>
          <a:ln>
            <a:no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a</a:t>
            </a:r>
            <a:endParaRPr lang="en-US" sz="1400" dirty="0"/>
          </a:p>
        </p:txBody>
      </p:sp>
      <p:sp>
        <p:nvSpPr>
          <p:cNvPr id="25" name="TextBox 1"/>
          <p:cNvSpPr txBox="1"/>
          <p:nvPr/>
        </p:nvSpPr>
        <p:spPr>
          <a:xfrm>
            <a:off x="8936116" y="2323469"/>
            <a:ext cx="239843" cy="269823"/>
          </a:xfrm>
          <a:prstGeom prst="rect">
            <a:avLst/>
          </a:prstGeom>
          <a:ln>
            <a:no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a</a:t>
            </a:r>
            <a:endParaRPr lang="en-US" sz="1400" dirty="0"/>
          </a:p>
        </p:txBody>
      </p:sp>
      <p:sp>
        <p:nvSpPr>
          <p:cNvPr id="26" name="TextBox 1"/>
          <p:cNvSpPr txBox="1"/>
          <p:nvPr/>
        </p:nvSpPr>
        <p:spPr>
          <a:xfrm>
            <a:off x="9348865" y="2769418"/>
            <a:ext cx="239843" cy="269823"/>
          </a:xfrm>
          <a:prstGeom prst="rect">
            <a:avLst/>
          </a:prstGeom>
          <a:ln>
            <a:no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a</a:t>
            </a:r>
            <a:endParaRPr lang="en-US" sz="1400" dirty="0"/>
          </a:p>
        </p:txBody>
      </p:sp>
      <p:sp>
        <p:nvSpPr>
          <p:cNvPr id="27" name="TextBox 1"/>
          <p:cNvSpPr txBox="1"/>
          <p:nvPr/>
        </p:nvSpPr>
        <p:spPr>
          <a:xfrm>
            <a:off x="9823549" y="2746936"/>
            <a:ext cx="239843" cy="269823"/>
          </a:xfrm>
          <a:prstGeom prst="rect">
            <a:avLst/>
          </a:prstGeom>
          <a:ln>
            <a:no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a</a:t>
            </a:r>
            <a:endParaRPr lang="en-US" sz="1400" dirty="0"/>
          </a:p>
        </p:txBody>
      </p:sp>
      <p:sp>
        <p:nvSpPr>
          <p:cNvPr id="28" name="TextBox 1"/>
          <p:cNvSpPr txBox="1"/>
          <p:nvPr/>
        </p:nvSpPr>
        <p:spPr>
          <a:xfrm>
            <a:off x="10308384" y="2728203"/>
            <a:ext cx="239843" cy="269823"/>
          </a:xfrm>
          <a:prstGeom prst="rect">
            <a:avLst/>
          </a:prstGeom>
          <a:ln>
            <a:no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a</a:t>
            </a:r>
            <a:endParaRPr lang="en-US" sz="1400" dirty="0"/>
          </a:p>
        </p:txBody>
      </p:sp>
      <p:sp>
        <p:nvSpPr>
          <p:cNvPr id="29" name="TextBox 1"/>
          <p:cNvSpPr txBox="1"/>
          <p:nvPr/>
        </p:nvSpPr>
        <p:spPr>
          <a:xfrm>
            <a:off x="10737951" y="2968044"/>
            <a:ext cx="239843" cy="269823"/>
          </a:xfrm>
          <a:prstGeom prst="rect">
            <a:avLst/>
          </a:prstGeom>
          <a:ln>
            <a:no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a</a:t>
            </a:r>
            <a:endParaRPr lang="en-US" sz="1400" dirty="0"/>
          </a:p>
        </p:txBody>
      </p:sp>
      <p:sp>
        <p:nvSpPr>
          <p:cNvPr id="30" name="TextBox 1"/>
          <p:cNvSpPr txBox="1"/>
          <p:nvPr/>
        </p:nvSpPr>
        <p:spPr>
          <a:xfrm>
            <a:off x="11207644" y="3016759"/>
            <a:ext cx="239843" cy="269823"/>
          </a:xfrm>
          <a:prstGeom prst="rect">
            <a:avLst/>
          </a:prstGeom>
          <a:ln>
            <a:no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a</a:t>
            </a:r>
            <a:endParaRPr lang="en-US" sz="1400" dirty="0"/>
          </a:p>
        </p:txBody>
      </p:sp>
    </p:spTree>
    <p:extLst>
      <p:ext uri="{BB962C8B-B14F-4D97-AF65-F5344CB8AC3E}">
        <p14:creationId xmlns:p14="http://schemas.microsoft.com/office/powerpoint/2010/main" val="23228567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8FC179B-E1DC-44DF-B0E4-66A8D350C2BE}" type="slidenum">
              <a:rPr lang="en-US" smtClean="0"/>
              <a:t>15</a:t>
            </a:fld>
            <a:endParaRPr lang="en-US"/>
          </a:p>
        </p:txBody>
      </p:sp>
      <p:sp>
        <p:nvSpPr>
          <p:cNvPr id="5" name="TextBox 4"/>
          <p:cNvSpPr txBox="1"/>
          <p:nvPr/>
        </p:nvSpPr>
        <p:spPr>
          <a:xfrm>
            <a:off x="8211754" y="1220944"/>
            <a:ext cx="2351315"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smtClean="0">
                <a:ln>
                  <a:noFill/>
                </a:ln>
                <a:solidFill>
                  <a:sysClr val="windowText" lastClr="000000"/>
                </a:solidFill>
                <a:effectLst/>
                <a:uLnTx/>
                <a:uFillTx/>
              </a:rPr>
              <a:t>Available P</a:t>
            </a:r>
            <a:endParaRPr kumimoji="0" lang="en-US" sz="2800" b="1" i="0" u="none" strike="noStrike" kern="0" cap="none" spc="0" normalizeH="0" baseline="0" noProof="0" dirty="0">
              <a:ln>
                <a:noFill/>
              </a:ln>
              <a:solidFill>
                <a:sysClr val="windowText" lastClr="000000"/>
              </a:solidFill>
              <a:effectLst/>
              <a:uLnTx/>
              <a:uFillTx/>
            </a:endParaRPr>
          </a:p>
        </p:txBody>
      </p:sp>
      <p:graphicFrame>
        <p:nvGraphicFramePr>
          <p:cNvPr id="6" name="Chart 5"/>
          <p:cNvGraphicFramePr>
            <a:graphicFrameLocks/>
          </p:cNvGraphicFramePr>
          <p:nvPr>
            <p:extLst>
              <p:ext uri="{D42A27DB-BD31-4B8C-83A1-F6EECF244321}">
                <p14:modId xmlns:p14="http://schemas.microsoft.com/office/powerpoint/2010/main" val="2633707221"/>
              </p:ext>
            </p:extLst>
          </p:nvPr>
        </p:nvGraphicFramePr>
        <p:xfrm>
          <a:off x="422443" y="1759154"/>
          <a:ext cx="5440476" cy="307821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a:graphicFrameLocks/>
          </p:cNvGraphicFramePr>
          <p:nvPr>
            <p:extLst>
              <p:ext uri="{D42A27DB-BD31-4B8C-83A1-F6EECF244321}">
                <p14:modId xmlns:p14="http://schemas.microsoft.com/office/powerpoint/2010/main" val="866081662"/>
              </p:ext>
            </p:extLst>
          </p:nvPr>
        </p:nvGraphicFramePr>
        <p:xfrm>
          <a:off x="6148330" y="1759154"/>
          <a:ext cx="5650253" cy="3046190"/>
        </p:xfrm>
        <a:graphic>
          <a:graphicData uri="http://schemas.openxmlformats.org/drawingml/2006/chart">
            <c:chart xmlns:c="http://schemas.openxmlformats.org/drawingml/2006/chart" xmlns:r="http://schemas.openxmlformats.org/officeDocument/2006/relationships" r:id="rId3"/>
          </a:graphicData>
        </a:graphic>
      </p:graphicFrame>
      <p:grpSp>
        <p:nvGrpSpPr>
          <p:cNvPr id="10" name="Group 9"/>
          <p:cNvGrpSpPr/>
          <p:nvPr/>
        </p:nvGrpSpPr>
        <p:grpSpPr>
          <a:xfrm>
            <a:off x="422443" y="4979817"/>
            <a:ext cx="11376141" cy="1477328"/>
            <a:chOff x="370113" y="4998192"/>
            <a:chExt cx="11376141" cy="1477328"/>
          </a:xfrm>
        </p:grpSpPr>
        <p:sp>
          <p:nvSpPr>
            <p:cNvPr id="11" name="TextBox 10"/>
            <p:cNvSpPr txBox="1"/>
            <p:nvPr/>
          </p:nvSpPr>
          <p:spPr>
            <a:xfrm>
              <a:off x="370113" y="4998192"/>
              <a:ext cx="5440476" cy="1477328"/>
            </a:xfrm>
            <a:prstGeom prst="rect">
              <a:avLst/>
            </a:prstGeom>
            <a:solidFill>
              <a:sysClr val="window" lastClr="FFFFFF"/>
            </a:solidFill>
            <a:ln w="12700" cap="flat" cmpd="sng" algn="ctr">
              <a:solidFill>
                <a:sysClr val="windowText" lastClr="000000"/>
              </a:solidFill>
              <a:prstDash val="solid"/>
              <a:miter lim="800000"/>
            </a:ln>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latin typeface="Calibri"/>
                  <a:ea typeface="+mn-ea"/>
                  <a:cs typeface="+mn-cs"/>
                </a:rPr>
                <a:t>T1 - 1t/ha Biochar </a:t>
              </a:r>
              <a:r>
                <a:rPr kumimoji="0" lang="en-US" sz="1800" b="0" i="0" u="none" strike="noStrike" kern="0" cap="none" spc="0" normalizeH="0" baseline="0" noProof="0" dirty="0">
                  <a:ln>
                    <a:noFill/>
                  </a:ln>
                  <a:solidFill>
                    <a:sysClr val="windowText" lastClr="000000"/>
                  </a:solidFill>
                  <a:effectLst/>
                  <a:uLnTx/>
                  <a:uFillTx/>
                  <a:latin typeface="Calibri"/>
                  <a:ea typeface="+mn-ea"/>
                  <a:cs typeface="+mn-cs"/>
                </a:rPr>
                <a:t>+ N:P:K recommendation of SRI </a:t>
              </a:r>
              <a:endParaRPr kumimoji="0" lang="en-US" sz="1800" b="0" i="0" u="none" strike="noStrike" kern="0" cap="none" spc="0" normalizeH="0" baseline="0" noProof="0" dirty="0" smtClean="0">
                <a:ln>
                  <a:noFill/>
                </a:ln>
                <a:solidFill>
                  <a:sysClr val="windowText" lastClr="000000"/>
                </a:solidFill>
                <a:effectLst/>
                <a:uLnTx/>
                <a:uFillTx/>
                <a:latin typeface="Calibri"/>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latin typeface="Calibri"/>
                  <a:ea typeface="+mn-ea"/>
                  <a:cs typeface="+mn-cs"/>
                </a:rPr>
                <a:t>T2 - 2t/ha Biochar </a:t>
              </a:r>
              <a:r>
                <a:rPr kumimoji="0" lang="en-US" sz="1800" b="0" i="0" u="none" strike="noStrike" kern="0" cap="none" spc="0" normalizeH="0" baseline="0" noProof="0" dirty="0">
                  <a:ln>
                    <a:noFill/>
                  </a:ln>
                  <a:solidFill>
                    <a:sysClr val="windowText" lastClr="000000"/>
                  </a:solidFill>
                  <a:effectLst/>
                  <a:uLnTx/>
                  <a:uFillTx/>
                  <a:latin typeface="Calibri"/>
                  <a:ea typeface="+mn-ea"/>
                  <a:cs typeface="+mn-cs"/>
                </a:rPr>
                <a:t>+ N:P:K recommendation of SRI </a:t>
              </a:r>
              <a:endParaRPr kumimoji="0" lang="en-US" sz="1800" b="0" i="0" u="none" strike="noStrike" kern="0" cap="none" spc="0" normalizeH="0" baseline="0" noProof="0" dirty="0" smtClean="0">
                <a:ln>
                  <a:noFill/>
                </a:ln>
                <a:solidFill>
                  <a:sysClr val="windowText" lastClr="000000"/>
                </a:solidFill>
                <a:effectLst/>
                <a:uLnTx/>
                <a:uFillTx/>
                <a:latin typeface="Calibri"/>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latin typeface="Calibri"/>
                  <a:ea typeface="+mn-ea"/>
                  <a:cs typeface="+mn-cs"/>
                </a:rPr>
                <a:t>T3 - 4t/ha Biochar </a:t>
              </a:r>
              <a:r>
                <a:rPr kumimoji="0" lang="en-US" sz="1800" b="0" i="0" u="none" strike="noStrike" kern="0" cap="none" spc="0" normalizeH="0" baseline="0" noProof="0" dirty="0">
                  <a:ln>
                    <a:noFill/>
                  </a:ln>
                  <a:solidFill>
                    <a:sysClr val="windowText" lastClr="000000"/>
                  </a:solidFill>
                  <a:effectLst/>
                  <a:uLnTx/>
                  <a:uFillTx/>
                  <a:latin typeface="Calibri"/>
                  <a:ea typeface="+mn-ea"/>
                  <a:cs typeface="+mn-cs"/>
                </a:rPr>
                <a:t>+ N:P:K recommendation of SRI </a:t>
              </a:r>
              <a:endParaRPr kumimoji="0" lang="en-US" sz="1800" b="0" i="0" u="none" strike="noStrike" kern="0" cap="none" spc="0" normalizeH="0" baseline="0" noProof="0" dirty="0" smtClean="0">
                <a:ln>
                  <a:noFill/>
                </a:ln>
                <a:solidFill>
                  <a:sysClr val="windowText" lastClr="000000"/>
                </a:solidFill>
                <a:effectLst/>
                <a:uLnTx/>
                <a:uFillTx/>
                <a:latin typeface="Calibri"/>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latin typeface="Calibri"/>
                  <a:ea typeface="+mn-ea"/>
                  <a:cs typeface="+mn-cs"/>
                </a:rPr>
                <a:t>T4 - 6t/ha Biochar </a:t>
              </a:r>
              <a:r>
                <a:rPr kumimoji="0" lang="en-US" sz="1800" b="0" i="0" u="none" strike="noStrike" kern="0" cap="none" spc="0" normalizeH="0" baseline="0" noProof="0" dirty="0">
                  <a:ln>
                    <a:noFill/>
                  </a:ln>
                  <a:solidFill>
                    <a:sysClr val="windowText" lastClr="000000"/>
                  </a:solidFill>
                  <a:effectLst/>
                  <a:uLnTx/>
                  <a:uFillTx/>
                  <a:latin typeface="Calibri"/>
                  <a:ea typeface="+mn-ea"/>
                  <a:cs typeface="+mn-cs"/>
                </a:rPr>
                <a:t>+ N:P:K recommendation of SRI </a:t>
              </a:r>
              <a:endParaRPr kumimoji="0" lang="en-US" sz="1800" b="0" i="0" u="none" strike="noStrike" kern="0" cap="none" spc="0" normalizeH="0" baseline="0" noProof="0" dirty="0" smtClean="0">
                <a:ln>
                  <a:noFill/>
                </a:ln>
                <a:solidFill>
                  <a:sysClr val="windowText" lastClr="000000"/>
                </a:solidFill>
                <a:effectLst/>
                <a:uLnTx/>
                <a:uFillTx/>
                <a:latin typeface="Calibri"/>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latin typeface="Calibri"/>
                  <a:ea typeface="+mn-ea"/>
                  <a:cs typeface="+mn-cs"/>
                </a:rPr>
                <a:t>T5 - 1t/ha Boiler ash </a:t>
              </a:r>
              <a:r>
                <a:rPr kumimoji="0" lang="en-US" sz="1800" b="0" i="0" u="none" strike="noStrike" kern="0" cap="none" spc="0" normalizeH="0" baseline="0" noProof="0" dirty="0">
                  <a:ln>
                    <a:noFill/>
                  </a:ln>
                  <a:solidFill>
                    <a:sysClr val="windowText" lastClr="000000"/>
                  </a:solidFill>
                  <a:effectLst/>
                  <a:uLnTx/>
                  <a:uFillTx/>
                  <a:latin typeface="Calibri"/>
                  <a:ea typeface="+mn-ea"/>
                  <a:cs typeface="+mn-cs"/>
                </a:rPr>
                <a:t>+ N:P:K recommendation of SRI </a:t>
              </a:r>
              <a:endParaRPr kumimoji="0" lang="en-US" sz="1800" b="0" i="0" u="none" strike="noStrike" kern="0" cap="none" spc="0" normalizeH="0" baseline="0" noProof="0" dirty="0" smtClean="0">
                <a:ln>
                  <a:noFill/>
                </a:ln>
                <a:solidFill>
                  <a:sysClr val="windowText" lastClr="000000"/>
                </a:solidFill>
                <a:effectLst/>
                <a:uLnTx/>
                <a:uFillTx/>
                <a:latin typeface="Calibri"/>
                <a:ea typeface="+mn-ea"/>
                <a:cs typeface="+mn-cs"/>
              </a:endParaRPr>
            </a:p>
          </p:txBody>
        </p:sp>
        <p:sp>
          <p:nvSpPr>
            <p:cNvPr id="12" name="TextBox 11"/>
            <p:cNvSpPr txBox="1"/>
            <p:nvPr/>
          </p:nvSpPr>
          <p:spPr>
            <a:xfrm>
              <a:off x="6096000" y="4998192"/>
              <a:ext cx="5650254" cy="1477328"/>
            </a:xfrm>
            <a:prstGeom prst="rect">
              <a:avLst/>
            </a:prstGeom>
            <a:solidFill>
              <a:sysClr val="window" lastClr="FFFFFF"/>
            </a:solidFill>
            <a:ln w="12700" cap="flat" cmpd="sng" algn="ctr">
              <a:solidFill>
                <a:sysClr val="windowText" lastClr="000000"/>
              </a:solidFill>
              <a:prstDash val="solid"/>
              <a:miter lim="800000"/>
            </a:ln>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a:ea typeface="+mn-ea"/>
                  <a:cs typeface="+mn-cs"/>
                </a:rPr>
                <a:t>T6 - 2t/ha </a:t>
              </a:r>
              <a:r>
                <a:rPr kumimoji="0" lang="en-US" sz="1800" b="0" i="0" u="none" strike="noStrike" kern="0" cap="none" spc="0" normalizeH="0" baseline="0" noProof="0" dirty="0" smtClean="0">
                  <a:ln>
                    <a:noFill/>
                  </a:ln>
                  <a:solidFill>
                    <a:sysClr val="windowText" lastClr="000000"/>
                  </a:solidFill>
                  <a:effectLst/>
                  <a:uLnTx/>
                  <a:uFillTx/>
                  <a:latin typeface="Calibri"/>
                  <a:ea typeface="+mn-ea"/>
                  <a:cs typeface="+mn-cs"/>
                </a:rPr>
                <a:t>Boiler ash </a:t>
              </a:r>
              <a:r>
                <a:rPr kumimoji="0" lang="en-US" sz="1800" b="0" i="0" u="none" strike="noStrike" kern="0" cap="none" spc="0" normalizeH="0" baseline="0" noProof="0" dirty="0">
                  <a:ln>
                    <a:noFill/>
                  </a:ln>
                  <a:solidFill>
                    <a:sysClr val="windowText" lastClr="000000"/>
                  </a:solidFill>
                  <a:effectLst/>
                  <a:uLnTx/>
                  <a:uFillTx/>
                  <a:latin typeface="Calibri"/>
                  <a:ea typeface="+mn-ea"/>
                  <a:cs typeface="+mn-cs"/>
                </a:rPr>
                <a:t>+ N:P:K recommendation of SRI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a:ea typeface="+mn-ea"/>
                  <a:cs typeface="+mn-cs"/>
                </a:rPr>
                <a:t>T7 - 4t/ha </a:t>
              </a:r>
              <a:r>
                <a:rPr kumimoji="0" lang="en-US" sz="1800" b="0" i="0" u="none" strike="noStrike" kern="0" cap="none" spc="0" normalizeH="0" baseline="0" noProof="0" dirty="0" smtClean="0">
                  <a:ln>
                    <a:noFill/>
                  </a:ln>
                  <a:solidFill>
                    <a:sysClr val="windowText" lastClr="000000"/>
                  </a:solidFill>
                  <a:effectLst/>
                  <a:uLnTx/>
                  <a:uFillTx/>
                  <a:latin typeface="Calibri"/>
                  <a:ea typeface="+mn-ea"/>
                  <a:cs typeface="+mn-cs"/>
                </a:rPr>
                <a:t>Boiler ash </a:t>
              </a:r>
              <a:r>
                <a:rPr kumimoji="0" lang="en-US" sz="1800" b="0" i="0" u="none" strike="noStrike" kern="0" cap="none" spc="0" normalizeH="0" baseline="0" noProof="0" dirty="0">
                  <a:ln>
                    <a:noFill/>
                  </a:ln>
                  <a:solidFill>
                    <a:sysClr val="windowText" lastClr="000000"/>
                  </a:solidFill>
                  <a:effectLst/>
                  <a:uLnTx/>
                  <a:uFillTx/>
                  <a:latin typeface="Calibri"/>
                  <a:ea typeface="+mn-ea"/>
                  <a:cs typeface="+mn-cs"/>
                </a:rPr>
                <a:t>+ N:P:K recommendation of SRI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a:ea typeface="+mn-ea"/>
                  <a:cs typeface="+mn-cs"/>
                </a:rPr>
                <a:t>T8 - 6t/ha </a:t>
              </a:r>
              <a:r>
                <a:rPr kumimoji="0" lang="en-US" sz="1800" b="0" i="0" u="none" strike="noStrike" kern="0" cap="none" spc="0" normalizeH="0" baseline="0" noProof="0" dirty="0" smtClean="0">
                  <a:ln>
                    <a:noFill/>
                  </a:ln>
                  <a:solidFill>
                    <a:sysClr val="windowText" lastClr="000000"/>
                  </a:solidFill>
                  <a:effectLst/>
                  <a:uLnTx/>
                  <a:uFillTx/>
                  <a:latin typeface="Calibri"/>
                  <a:ea typeface="+mn-ea"/>
                  <a:cs typeface="+mn-cs"/>
                </a:rPr>
                <a:t>Boiler ash </a:t>
              </a:r>
              <a:r>
                <a:rPr kumimoji="0" lang="en-US" sz="1800" b="0" i="0" u="none" strike="noStrike" kern="0" cap="none" spc="0" normalizeH="0" baseline="0" noProof="0" dirty="0">
                  <a:ln>
                    <a:noFill/>
                  </a:ln>
                  <a:solidFill>
                    <a:sysClr val="windowText" lastClr="000000"/>
                  </a:solidFill>
                  <a:effectLst/>
                  <a:uLnTx/>
                  <a:uFillTx/>
                  <a:latin typeface="Calibri"/>
                  <a:ea typeface="+mn-ea"/>
                  <a:cs typeface="+mn-cs"/>
                </a:rPr>
                <a:t>+ N:P:K recommendation of SRI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a:ea typeface="+mn-ea"/>
                  <a:cs typeface="+mn-cs"/>
                </a:rPr>
                <a:t>T9 - N:P:K recommendation of </a:t>
              </a:r>
              <a:r>
                <a:rPr kumimoji="0" lang="en-US" sz="1800" b="0" i="0" u="none" strike="noStrike" kern="0" cap="none" spc="0" normalizeH="0" baseline="0" noProof="0" dirty="0" smtClean="0">
                  <a:ln>
                    <a:noFill/>
                  </a:ln>
                  <a:solidFill>
                    <a:sysClr val="windowText" lastClr="000000"/>
                  </a:solidFill>
                  <a:effectLst/>
                  <a:uLnTx/>
                  <a:uFillTx/>
                  <a:latin typeface="Calibri"/>
                  <a:ea typeface="+mn-ea"/>
                  <a:cs typeface="+mn-cs"/>
                </a:rPr>
                <a:t>SRI (control) </a:t>
              </a: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a:ea typeface="+mn-ea"/>
                  <a:cs typeface="+mn-cs"/>
                </a:rPr>
                <a:t>T10 – Zero amendments </a:t>
              </a:r>
              <a:r>
                <a:rPr kumimoji="0" lang="en-US" sz="1800" b="0" i="0" u="none" strike="noStrike" kern="0" cap="none" spc="0" normalizeH="0" baseline="0" noProof="0" dirty="0" smtClean="0">
                  <a:ln>
                    <a:noFill/>
                  </a:ln>
                  <a:solidFill>
                    <a:sysClr val="windowText" lastClr="000000"/>
                  </a:solidFill>
                  <a:effectLst/>
                  <a:uLnTx/>
                  <a:uFillTx/>
                  <a:latin typeface="Calibri"/>
                  <a:ea typeface="+mn-ea"/>
                  <a:cs typeface="+mn-cs"/>
                </a:rPr>
                <a:t>(control)</a:t>
              </a: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13" name="Rectangle 12"/>
          <p:cNvSpPr/>
          <p:nvPr/>
        </p:nvSpPr>
        <p:spPr>
          <a:xfrm>
            <a:off x="3298260" y="468364"/>
            <a:ext cx="5220725" cy="584775"/>
          </a:xfrm>
          <a:prstGeom prst="rect">
            <a:avLst/>
          </a:prstGeom>
        </p:spPr>
        <p:txBody>
          <a:bodyPr wrap="none">
            <a:spAutoFit/>
          </a:bodyPr>
          <a:lstStyle/>
          <a:p>
            <a:pPr lvl="0"/>
            <a:r>
              <a:rPr lang="en-US" sz="3200" b="1" u="sng" dirty="0">
                <a:solidFill>
                  <a:prstClr val="black"/>
                </a:solidFill>
              </a:rPr>
              <a:t>Results and discussion cont.…</a:t>
            </a:r>
          </a:p>
        </p:txBody>
      </p:sp>
      <p:sp>
        <p:nvSpPr>
          <p:cNvPr id="14" name="TextBox 1"/>
          <p:cNvSpPr txBox="1"/>
          <p:nvPr/>
        </p:nvSpPr>
        <p:spPr>
          <a:xfrm>
            <a:off x="1473642" y="1901603"/>
            <a:ext cx="239843" cy="269823"/>
          </a:xfrm>
          <a:prstGeom prst="rect">
            <a:avLst/>
          </a:prstGeom>
          <a:ln>
            <a:no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a</a:t>
            </a:r>
            <a:endParaRPr lang="en-US" sz="1400" dirty="0"/>
          </a:p>
        </p:txBody>
      </p:sp>
      <p:sp>
        <p:nvSpPr>
          <p:cNvPr id="15" name="TextBox 1"/>
          <p:cNvSpPr txBox="1"/>
          <p:nvPr/>
        </p:nvSpPr>
        <p:spPr>
          <a:xfrm>
            <a:off x="1896679" y="2047756"/>
            <a:ext cx="239843" cy="269823"/>
          </a:xfrm>
          <a:prstGeom prst="rect">
            <a:avLst/>
          </a:prstGeom>
          <a:ln>
            <a:no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a</a:t>
            </a:r>
            <a:endParaRPr lang="en-US" sz="1400" dirty="0"/>
          </a:p>
        </p:txBody>
      </p:sp>
      <p:sp>
        <p:nvSpPr>
          <p:cNvPr id="16" name="TextBox 1"/>
          <p:cNvSpPr txBox="1"/>
          <p:nvPr/>
        </p:nvSpPr>
        <p:spPr>
          <a:xfrm>
            <a:off x="2333469" y="2036514"/>
            <a:ext cx="239843" cy="269823"/>
          </a:xfrm>
          <a:prstGeom prst="rect">
            <a:avLst/>
          </a:prstGeom>
          <a:ln>
            <a:no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a</a:t>
            </a:r>
            <a:endParaRPr lang="en-US" sz="1400" dirty="0"/>
          </a:p>
        </p:txBody>
      </p:sp>
      <p:sp>
        <p:nvSpPr>
          <p:cNvPr id="17" name="TextBox 1"/>
          <p:cNvSpPr txBox="1"/>
          <p:nvPr/>
        </p:nvSpPr>
        <p:spPr>
          <a:xfrm>
            <a:off x="2738202" y="2047756"/>
            <a:ext cx="239843" cy="269823"/>
          </a:xfrm>
          <a:prstGeom prst="rect">
            <a:avLst/>
          </a:prstGeom>
          <a:ln>
            <a:no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a</a:t>
            </a:r>
            <a:endParaRPr lang="en-US" sz="1400" dirty="0"/>
          </a:p>
        </p:txBody>
      </p:sp>
      <p:sp>
        <p:nvSpPr>
          <p:cNvPr id="18" name="TextBox 1"/>
          <p:cNvSpPr txBox="1"/>
          <p:nvPr/>
        </p:nvSpPr>
        <p:spPr>
          <a:xfrm>
            <a:off x="3152673" y="2047756"/>
            <a:ext cx="239843" cy="269823"/>
          </a:xfrm>
          <a:prstGeom prst="rect">
            <a:avLst/>
          </a:prstGeom>
          <a:ln>
            <a:no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a</a:t>
            </a:r>
            <a:endParaRPr lang="en-US" sz="1400" dirty="0"/>
          </a:p>
        </p:txBody>
      </p:sp>
      <p:sp>
        <p:nvSpPr>
          <p:cNvPr id="19" name="TextBox 1"/>
          <p:cNvSpPr txBox="1"/>
          <p:nvPr/>
        </p:nvSpPr>
        <p:spPr>
          <a:xfrm>
            <a:off x="3632604" y="2107166"/>
            <a:ext cx="239843" cy="269823"/>
          </a:xfrm>
          <a:prstGeom prst="rect">
            <a:avLst/>
          </a:prstGeom>
          <a:ln>
            <a:no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a</a:t>
            </a:r>
            <a:endParaRPr lang="en-US" sz="1400" dirty="0"/>
          </a:p>
        </p:txBody>
      </p:sp>
      <p:sp>
        <p:nvSpPr>
          <p:cNvPr id="20" name="TextBox 1"/>
          <p:cNvSpPr txBox="1"/>
          <p:nvPr/>
        </p:nvSpPr>
        <p:spPr>
          <a:xfrm>
            <a:off x="4087299" y="2058998"/>
            <a:ext cx="239843" cy="269823"/>
          </a:xfrm>
          <a:prstGeom prst="rect">
            <a:avLst/>
          </a:prstGeom>
          <a:ln>
            <a:no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a</a:t>
            </a:r>
            <a:endParaRPr lang="en-US" sz="1400" dirty="0"/>
          </a:p>
        </p:txBody>
      </p:sp>
      <p:sp>
        <p:nvSpPr>
          <p:cNvPr id="21" name="TextBox 1"/>
          <p:cNvSpPr txBox="1"/>
          <p:nvPr/>
        </p:nvSpPr>
        <p:spPr>
          <a:xfrm>
            <a:off x="4507041" y="2058998"/>
            <a:ext cx="239843" cy="269823"/>
          </a:xfrm>
          <a:prstGeom prst="rect">
            <a:avLst/>
          </a:prstGeom>
          <a:ln>
            <a:no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a</a:t>
            </a:r>
            <a:endParaRPr lang="en-US" sz="1400" dirty="0"/>
          </a:p>
        </p:txBody>
      </p:sp>
      <p:sp>
        <p:nvSpPr>
          <p:cNvPr id="22" name="TextBox 1"/>
          <p:cNvSpPr txBox="1"/>
          <p:nvPr/>
        </p:nvSpPr>
        <p:spPr>
          <a:xfrm>
            <a:off x="4941755" y="2107166"/>
            <a:ext cx="239843" cy="269823"/>
          </a:xfrm>
          <a:prstGeom prst="rect">
            <a:avLst/>
          </a:prstGeom>
          <a:ln>
            <a:no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a</a:t>
            </a:r>
            <a:endParaRPr lang="en-US" sz="1400" dirty="0"/>
          </a:p>
        </p:txBody>
      </p:sp>
      <p:sp>
        <p:nvSpPr>
          <p:cNvPr id="23" name="TextBox 1"/>
          <p:cNvSpPr txBox="1"/>
          <p:nvPr/>
        </p:nvSpPr>
        <p:spPr>
          <a:xfrm>
            <a:off x="5346492" y="2058998"/>
            <a:ext cx="239843" cy="269823"/>
          </a:xfrm>
          <a:prstGeom prst="rect">
            <a:avLst/>
          </a:prstGeom>
          <a:ln>
            <a:no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a</a:t>
            </a:r>
            <a:endParaRPr lang="en-US" sz="1400" dirty="0"/>
          </a:p>
        </p:txBody>
      </p:sp>
      <p:sp>
        <p:nvSpPr>
          <p:cNvPr id="24" name="TextBox 1"/>
          <p:cNvSpPr txBox="1"/>
          <p:nvPr/>
        </p:nvSpPr>
        <p:spPr>
          <a:xfrm>
            <a:off x="5908623" y="3326218"/>
            <a:ext cx="374754" cy="205563"/>
          </a:xfrm>
          <a:prstGeom prst="rect">
            <a:avLst/>
          </a:prstGeom>
          <a:ln>
            <a:no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err="1" smtClean="0"/>
              <a:t>bc</a:t>
            </a:r>
            <a:endParaRPr lang="en-US" sz="1400" dirty="0"/>
          </a:p>
        </p:txBody>
      </p:sp>
      <p:sp>
        <p:nvSpPr>
          <p:cNvPr id="25" name="TextBox 1"/>
          <p:cNvSpPr txBox="1"/>
          <p:nvPr/>
        </p:nvSpPr>
        <p:spPr>
          <a:xfrm>
            <a:off x="10375692" y="2036515"/>
            <a:ext cx="374754" cy="205563"/>
          </a:xfrm>
          <a:prstGeom prst="rect">
            <a:avLst/>
          </a:prstGeom>
          <a:ln>
            <a:no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a:t>a</a:t>
            </a:r>
          </a:p>
        </p:txBody>
      </p:sp>
      <p:sp>
        <p:nvSpPr>
          <p:cNvPr id="26" name="TextBox 25"/>
          <p:cNvSpPr txBox="1"/>
          <p:nvPr/>
        </p:nvSpPr>
        <p:spPr>
          <a:xfrm>
            <a:off x="2216858" y="1280192"/>
            <a:ext cx="2351315"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smtClean="0">
                <a:ln>
                  <a:noFill/>
                </a:ln>
                <a:solidFill>
                  <a:sysClr val="windowText" lastClr="000000"/>
                </a:solidFill>
                <a:effectLst/>
                <a:uLnTx/>
                <a:uFillTx/>
              </a:rPr>
              <a:t>Total</a:t>
            </a:r>
            <a:r>
              <a:rPr kumimoji="0" lang="en-US" sz="2800" b="1" i="0" u="none" strike="noStrike" kern="0" cap="none" spc="0" normalizeH="0" noProof="0" dirty="0" smtClean="0">
                <a:ln>
                  <a:noFill/>
                </a:ln>
                <a:solidFill>
                  <a:sysClr val="windowText" lastClr="000000"/>
                </a:solidFill>
                <a:effectLst/>
                <a:uLnTx/>
                <a:uFillTx/>
              </a:rPr>
              <a:t> N</a:t>
            </a:r>
            <a:endParaRPr kumimoji="0" lang="en-US" sz="2800" b="1"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4146386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8FC179B-E1DC-44DF-B0E4-66A8D350C2BE}" type="slidenum">
              <a:rPr lang="en-US" smtClean="0"/>
              <a:t>16</a:t>
            </a:fld>
            <a:endParaRPr lang="en-US"/>
          </a:p>
        </p:txBody>
      </p:sp>
      <p:sp>
        <p:nvSpPr>
          <p:cNvPr id="4" name="TextBox 3"/>
          <p:cNvSpPr txBox="1"/>
          <p:nvPr/>
        </p:nvSpPr>
        <p:spPr>
          <a:xfrm>
            <a:off x="1827627" y="1249415"/>
            <a:ext cx="2989943"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smtClean="0">
                <a:ln>
                  <a:noFill/>
                </a:ln>
                <a:solidFill>
                  <a:sysClr val="windowText" lastClr="000000"/>
                </a:solidFill>
                <a:effectLst/>
                <a:uLnTx/>
                <a:uFillTx/>
              </a:rPr>
              <a:t>Exchangeable K</a:t>
            </a:r>
            <a:endParaRPr kumimoji="0" lang="en-US" sz="2800" b="1" i="0" u="none" strike="noStrike" kern="0" cap="none" spc="0" normalizeH="0" baseline="0" noProof="0" dirty="0">
              <a:ln>
                <a:noFill/>
              </a:ln>
              <a:solidFill>
                <a:sysClr val="windowText" lastClr="000000"/>
              </a:solidFill>
              <a:effectLst/>
              <a:uLnTx/>
              <a:uFillTx/>
            </a:endParaRPr>
          </a:p>
        </p:txBody>
      </p:sp>
      <p:graphicFrame>
        <p:nvGraphicFramePr>
          <p:cNvPr id="5" name="Chart 4"/>
          <p:cNvGraphicFramePr>
            <a:graphicFrameLocks/>
          </p:cNvGraphicFramePr>
          <p:nvPr>
            <p:extLst>
              <p:ext uri="{D42A27DB-BD31-4B8C-83A1-F6EECF244321}">
                <p14:modId xmlns:p14="http://schemas.microsoft.com/office/powerpoint/2010/main" val="2864326778"/>
              </p:ext>
            </p:extLst>
          </p:nvPr>
        </p:nvGraphicFramePr>
        <p:xfrm>
          <a:off x="415673" y="1772635"/>
          <a:ext cx="5447246" cy="3127173"/>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7688347" y="1249415"/>
            <a:ext cx="2989943"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smtClean="0">
                <a:ln>
                  <a:noFill/>
                </a:ln>
                <a:solidFill>
                  <a:sysClr val="windowText" lastClr="000000"/>
                </a:solidFill>
                <a:effectLst/>
                <a:uLnTx/>
                <a:uFillTx/>
              </a:rPr>
              <a:t>Available Zn</a:t>
            </a:r>
            <a:endParaRPr kumimoji="0" lang="en-US" sz="2800" b="1" i="0" u="none" strike="noStrike" kern="0" cap="none" spc="0" normalizeH="0" baseline="0" noProof="0" dirty="0">
              <a:ln>
                <a:noFill/>
              </a:ln>
              <a:solidFill>
                <a:sysClr val="windowText" lastClr="000000"/>
              </a:solidFill>
              <a:effectLst/>
              <a:uLnTx/>
              <a:uFillTx/>
            </a:endParaRPr>
          </a:p>
        </p:txBody>
      </p:sp>
      <p:graphicFrame>
        <p:nvGraphicFramePr>
          <p:cNvPr id="7" name="Chart 6"/>
          <p:cNvGraphicFramePr>
            <a:graphicFrameLocks/>
          </p:cNvGraphicFramePr>
          <p:nvPr>
            <p:extLst>
              <p:ext uri="{D42A27DB-BD31-4B8C-83A1-F6EECF244321}">
                <p14:modId xmlns:p14="http://schemas.microsoft.com/office/powerpoint/2010/main" val="2745495035"/>
              </p:ext>
            </p:extLst>
          </p:nvPr>
        </p:nvGraphicFramePr>
        <p:xfrm>
          <a:off x="6148330" y="1738859"/>
          <a:ext cx="5439067" cy="3154186"/>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p:cNvGrpSpPr/>
          <p:nvPr/>
        </p:nvGrpSpPr>
        <p:grpSpPr>
          <a:xfrm>
            <a:off x="422443" y="4979817"/>
            <a:ext cx="11254895" cy="1477328"/>
            <a:chOff x="370113" y="4998192"/>
            <a:chExt cx="11376141" cy="1477328"/>
          </a:xfrm>
        </p:grpSpPr>
        <p:sp>
          <p:nvSpPr>
            <p:cNvPr id="10" name="TextBox 9"/>
            <p:cNvSpPr txBox="1"/>
            <p:nvPr/>
          </p:nvSpPr>
          <p:spPr>
            <a:xfrm>
              <a:off x="370113" y="4998192"/>
              <a:ext cx="5440476" cy="1477328"/>
            </a:xfrm>
            <a:prstGeom prst="rect">
              <a:avLst/>
            </a:prstGeom>
            <a:solidFill>
              <a:sysClr val="window" lastClr="FFFFFF"/>
            </a:solidFill>
            <a:ln w="12700" cap="flat" cmpd="sng" algn="ctr">
              <a:solidFill>
                <a:sysClr val="windowText" lastClr="000000"/>
              </a:solidFill>
              <a:prstDash val="solid"/>
              <a:miter lim="800000"/>
            </a:ln>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latin typeface="Calibri"/>
                  <a:ea typeface="+mn-ea"/>
                  <a:cs typeface="+mn-cs"/>
                </a:rPr>
                <a:t>T1 - 1t/ha Biochar </a:t>
              </a:r>
              <a:r>
                <a:rPr kumimoji="0" lang="en-US" sz="1800" b="0" i="0" u="none" strike="noStrike" kern="0" cap="none" spc="0" normalizeH="0" baseline="0" noProof="0" dirty="0">
                  <a:ln>
                    <a:noFill/>
                  </a:ln>
                  <a:solidFill>
                    <a:sysClr val="windowText" lastClr="000000"/>
                  </a:solidFill>
                  <a:effectLst/>
                  <a:uLnTx/>
                  <a:uFillTx/>
                  <a:latin typeface="Calibri"/>
                  <a:ea typeface="+mn-ea"/>
                  <a:cs typeface="+mn-cs"/>
                </a:rPr>
                <a:t>+ N:P:K recommendation of SRI </a:t>
              </a:r>
              <a:endParaRPr kumimoji="0" lang="en-US" sz="1800" b="0" i="0" u="none" strike="noStrike" kern="0" cap="none" spc="0" normalizeH="0" baseline="0" noProof="0" dirty="0" smtClean="0">
                <a:ln>
                  <a:noFill/>
                </a:ln>
                <a:solidFill>
                  <a:sysClr val="windowText" lastClr="000000"/>
                </a:solidFill>
                <a:effectLst/>
                <a:uLnTx/>
                <a:uFillTx/>
                <a:latin typeface="Calibri"/>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latin typeface="Calibri"/>
                  <a:ea typeface="+mn-ea"/>
                  <a:cs typeface="+mn-cs"/>
                </a:rPr>
                <a:t>T2 - 2t/ha Biochar </a:t>
              </a:r>
              <a:r>
                <a:rPr kumimoji="0" lang="en-US" sz="1800" b="0" i="0" u="none" strike="noStrike" kern="0" cap="none" spc="0" normalizeH="0" baseline="0" noProof="0" dirty="0">
                  <a:ln>
                    <a:noFill/>
                  </a:ln>
                  <a:solidFill>
                    <a:sysClr val="windowText" lastClr="000000"/>
                  </a:solidFill>
                  <a:effectLst/>
                  <a:uLnTx/>
                  <a:uFillTx/>
                  <a:latin typeface="Calibri"/>
                  <a:ea typeface="+mn-ea"/>
                  <a:cs typeface="+mn-cs"/>
                </a:rPr>
                <a:t>+ N:P:K recommendation of SRI </a:t>
              </a:r>
              <a:endParaRPr kumimoji="0" lang="en-US" sz="1800" b="0" i="0" u="none" strike="noStrike" kern="0" cap="none" spc="0" normalizeH="0" baseline="0" noProof="0" dirty="0" smtClean="0">
                <a:ln>
                  <a:noFill/>
                </a:ln>
                <a:solidFill>
                  <a:sysClr val="windowText" lastClr="000000"/>
                </a:solidFill>
                <a:effectLst/>
                <a:uLnTx/>
                <a:uFillTx/>
                <a:latin typeface="Calibri"/>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latin typeface="Calibri"/>
                  <a:ea typeface="+mn-ea"/>
                  <a:cs typeface="+mn-cs"/>
                </a:rPr>
                <a:t>T3 - 4t/ha Biochar </a:t>
              </a:r>
              <a:r>
                <a:rPr kumimoji="0" lang="en-US" sz="1800" b="0" i="0" u="none" strike="noStrike" kern="0" cap="none" spc="0" normalizeH="0" baseline="0" noProof="0" dirty="0">
                  <a:ln>
                    <a:noFill/>
                  </a:ln>
                  <a:solidFill>
                    <a:sysClr val="windowText" lastClr="000000"/>
                  </a:solidFill>
                  <a:effectLst/>
                  <a:uLnTx/>
                  <a:uFillTx/>
                  <a:latin typeface="Calibri"/>
                  <a:ea typeface="+mn-ea"/>
                  <a:cs typeface="+mn-cs"/>
                </a:rPr>
                <a:t>+ N:P:K recommendation of SRI </a:t>
              </a:r>
              <a:endParaRPr kumimoji="0" lang="en-US" sz="1800" b="0" i="0" u="none" strike="noStrike" kern="0" cap="none" spc="0" normalizeH="0" baseline="0" noProof="0" dirty="0" smtClean="0">
                <a:ln>
                  <a:noFill/>
                </a:ln>
                <a:solidFill>
                  <a:sysClr val="windowText" lastClr="000000"/>
                </a:solidFill>
                <a:effectLst/>
                <a:uLnTx/>
                <a:uFillTx/>
                <a:latin typeface="Calibri"/>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latin typeface="Calibri"/>
                  <a:ea typeface="+mn-ea"/>
                  <a:cs typeface="+mn-cs"/>
                </a:rPr>
                <a:t>T4 - 6t/ha Biochar </a:t>
              </a:r>
              <a:r>
                <a:rPr kumimoji="0" lang="en-US" sz="1800" b="0" i="0" u="none" strike="noStrike" kern="0" cap="none" spc="0" normalizeH="0" baseline="0" noProof="0" dirty="0">
                  <a:ln>
                    <a:noFill/>
                  </a:ln>
                  <a:solidFill>
                    <a:sysClr val="windowText" lastClr="000000"/>
                  </a:solidFill>
                  <a:effectLst/>
                  <a:uLnTx/>
                  <a:uFillTx/>
                  <a:latin typeface="Calibri"/>
                  <a:ea typeface="+mn-ea"/>
                  <a:cs typeface="+mn-cs"/>
                </a:rPr>
                <a:t>+ N:P:K recommendation of SRI </a:t>
              </a:r>
              <a:endParaRPr kumimoji="0" lang="en-US" sz="1800" b="0" i="0" u="none" strike="noStrike" kern="0" cap="none" spc="0" normalizeH="0" baseline="0" noProof="0" dirty="0" smtClean="0">
                <a:ln>
                  <a:noFill/>
                </a:ln>
                <a:solidFill>
                  <a:sysClr val="windowText" lastClr="000000"/>
                </a:solidFill>
                <a:effectLst/>
                <a:uLnTx/>
                <a:uFillTx/>
                <a:latin typeface="Calibri"/>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latin typeface="Calibri"/>
                  <a:ea typeface="+mn-ea"/>
                  <a:cs typeface="+mn-cs"/>
                </a:rPr>
                <a:t>T5 - 1t/ha Boiler ash </a:t>
              </a:r>
              <a:r>
                <a:rPr kumimoji="0" lang="en-US" sz="1800" b="0" i="0" u="none" strike="noStrike" kern="0" cap="none" spc="0" normalizeH="0" baseline="0" noProof="0" dirty="0">
                  <a:ln>
                    <a:noFill/>
                  </a:ln>
                  <a:solidFill>
                    <a:sysClr val="windowText" lastClr="000000"/>
                  </a:solidFill>
                  <a:effectLst/>
                  <a:uLnTx/>
                  <a:uFillTx/>
                  <a:latin typeface="Calibri"/>
                  <a:ea typeface="+mn-ea"/>
                  <a:cs typeface="+mn-cs"/>
                </a:rPr>
                <a:t>+ N:P:K recommendation of SRI </a:t>
              </a:r>
              <a:endParaRPr kumimoji="0" lang="en-US" sz="1800" b="0" i="0" u="none" strike="noStrike" kern="0" cap="none" spc="0" normalizeH="0" baseline="0" noProof="0" dirty="0" smtClean="0">
                <a:ln>
                  <a:noFill/>
                </a:ln>
                <a:solidFill>
                  <a:sysClr val="windowText" lastClr="000000"/>
                </a:solidFill>
                <a:effectLst/>
                <a:uLnTx/>
                <a:uFillTx/>
                <a:latin typeface="Calibri"/>
                <a:ea typeface="+mn-ea"/>
                <a:cs typeface="+mn-cs"/>
              </a:endParaRPr>
            </a:p>
          </p:txBody>
        </p:sp>
        <p:sp>
          <p:nvSpPr>
            <p:cNvPr id="11" name="TextBox 10"/>
            <p:cNvSpPr txBox="1"/>
            <p:nvPr/>
          </p:nvSpPr>
          <p:spPr>
            <a:xfrm>
              <a:off x="6096000" y="4998192"/>
              <a:ext cx="5650254" cy="1477328"/>
            </a:xfrm>
            <a:prstGeom prst="rect">
              <a:avLst/>
            </a:prstGeom>
            <a:solidFill>
              <a:sysClr val="window" lastClr="FFFFFF"/>
            </a:solidFill>
            <a:ln w="12700" cap="flat" cmpd="sng" algn="ctr">
              <a:solidFill>
                <a:sysClr val="windowText" lastClr="000000"/>
              </a:solidFill>
              <a:prstDash val="solid"/>
              <a:miter lim="800000"/>
            </a:ln>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a:ea typeface="+mn-ea"/>
                  <a:cs typeface="+mn-cs"/>
                </a:rPr>
                <a:t>T6 - 2t/ha </a:t>
              </a:r>
              <a:r>
                <a:rPr kumimoji="0" lang="en-US" sz="1800" b="0" i="0" u="none" strike="noStrike" kern="0" cap="none" spc="0" normalizeH="0" baseline="0" noProof="0" dirty="0" smtClean="0">
                  <a:ln>
                    <a:noFill/>
                  </a:ln>
                  <a:solidFill>
                    <a:sysClr val="windowText" lastClr="000000"/>
                  </a:solidFill>
                  <a:effectLst/>
                  <a:uLnTx/>
                  <a:uFillTx/>
                  <a:latin typeface="Calibri"/>
                  <a:ea typeface="+mn-ea"/>
                  <a:cs typeface="+mn-cs"/>
                </a:rPr>
                <a:t>Boiler ash </a:t>
              </a:r>
              <a:r>
                <a:rPr kumimoji="0" lang="en-US" sz="1800" b="0" i="0" u="none" strike="noStrike" kern="0" cap="none" spc="0" normalizeH="0" baseline="0" noProof="0" dirty="0">
                  <a:ln>
                    <a:noFill/>
                  </a:ln>
                  <a:solidFill>
                    <a:sysClr val="windowText" lastClr="000000"/>
                  </a:solidFill>
                  <a:effectLst/>
                  <a:uLnTx/>
                  <a:uFillTx/>
                  <a:latin typeface="Calibri"/>
                  <a:ea typeface="+mn-ea"/>
                  <a:cs typeface="+mn-cs"/>
                </a:rPr>
                <a:t>+ N:P:K recommendation of SRI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a:ea typeface="+mn-ea"/>
                  <a:cs typeface="+mn-cs"/>
                </a:rPr>
                <a:t>T7 - 4t/ha </a:t>
              </a:r>
              <a:r>
                <a:rPr kumimoji="0" lang="en-US" sz="1800" b="0" i="0" u="none" strike="noStrike" kern="0" cap="none" spc="0" normalizeH="0" baseline="0" noProof="0" dirty="0" smtClean="0">
                  <a:ln>
                    <a:noFill/>
                  </a:ln>
                  <a:solidFill>
                    <a:sysClr val="windowText" lastClr="000000"/>
                  </a:solidFill>
                  <a:effectLst/>
                  <a:uLnTx/>
                  <a:uFillTx/>
                  <a:latin typeface="Calibri"/>
                  <a:ea typeface="+mn-ea"/>
                  <a:cs typeface="+mn-cs"/>
                </a:rPr>
                <a:t>Boiler ash </a:t>
              </a:r>
              <a:r>
                <a:rPr kumimoji="0" lang="en-US" sz="1800" b="0" i="0" u="none" strike="noStrike" kern="0" cap="none" spc="0" normalizeH="0" baseline="0" noProof="0" dirty="0">
                  <a:ln>
                    <a:noFill/>
                  </a:ln>
                  <a:solidFill>
                    <a:sysClr val="windowText" lastClr="000000"/>
                  </a:solidFill>
                  <a:effectLst/>
                  <a:uLnTx/>
                  <a:uFillTx/>
                  <a:latin typeface="Calibri"/>
                  <a:ea typeface="+mn-ea"/>
                  <a:cs typeface="+mn-cs"/>
                </a:rPr>
                <a:t>+ N:P:K recommendation of SRI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a:ea typeface="+mn-ea"/>
                  <a:cs typeface="+mn-cs"/>
                </a:rPr>
                <a:t>T8 - 6t/ha </a:t>
              </a:r>
              <a:r>
                <a:rPr kumimoji="0" lang="en-US" sz="1800" b="0" i="0" u="none" strike="noStrike" kern="0" cap="none" spc="0" normalizeH="0" baseline="0" noProof="0" dirty="0" smtClean="0">
                  <a:ln>
                    <a:noFill/>
                  </a:ln>
                  <a:solidFill>
                    <a:sysClr val="windowText" lastClr="000000"/>
                  </a:solidFill>
                  <a:effectLst/>
                  <a:uLnTx/>
                  <a:uFillTx/>
                  <a:latin typeface="Calibri"/>
                  <a:ea typeface="+mn-ea"/>
                  <a:cs typeface="+mn-cs"/>
                </a:rPr>
                <a:t>Boiler ash </a:t>
              </a:r>
              <a:r>
                <a:rPr kumimoji="0" lang="en-US" sz="1800" b="0" i="0" u="none" strike="noStrike" kern="0" cap="none" spc="0" normalizeH="0" baseline="0" noProof="0" dirty="0">
                  <a:ln>
                    <a:noFill/>
                  </a:ln>
                  <a:solidFill>
                    <a:sysClr val="windowText" lastClr="000000"/>
                  </a:solidFill>
                  <a:effectLst/>
                  <a:uLnTx/>
                  <a:uFillTx/>
                  <a:latin typeface="Calibri"/>
                  <a:ea typeface="+mn-ea"/>
                  <a:cs typeface="+mn-cs"/>
                </a:rPr>
                <a:t>+ N:P:K recommendation of SRI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a:ea typeface="+mn-ea"/>
                  <a:cs typeface="+mn-cs"/>
                </a:rPr>
                <a:t>T9 - N:P:K recommendation of </a:t>
              </a:r>
              <a:r>
                <a:rPr kumimoji="0" lang="en-US" sz="1800" b="0" i="0" u="none" strike="noStrike" kern="0" cap="none" spc="0" normalizeH="0" baseline="0" noProof="0" dirty="0" smtClean="0">
                  <a:ln>
                    <a:noFill/>
                  </a:ln>
                  <a:solidFill>
                    <a:sysClr val="windowText" lastClr="000000"/>
                  </a:solidFill>
                  <a:effectLst/>
                  <a:uLnTx/>
                  <a:uFillTx/>
                  <a:latin typeface="Calibri"/>
                  <a:ea typeface="+mn-ea"/>
                  <a:cs typeface="+mn-cs"/>
                </a:rPr>
                <a:t>SRI (control) </a:t>
              </a: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a:ea typeface="+mn-ea"/>
                  <a:cs typeface="+mn-cs"/>
                </a:rPr>
                <a:t>T10 – Zero amendments </a:t>
              </a:r>
              <a:r>
                <a:rPr kumimoji="0" lang="en-US" sz="1800" b="0" i="0" u="none" strike="noStrike" kern="0" cap="none" spc="0" normalizeH="0" baseline="0" noProof="0" dirty="0" smtClean="0">
                  <a:ln>
                    <a:noFill/>
                  </a:ln>
                  <a:solidFill>
                    <a:sysClr val="windowText" lastClr="000000"/>
                  </a:solidFill>
                  <a:effectLst/>
                  <a:uLnTx/>
                  <a:uFillTx/>
                  <a:latin typeface="Calibri"/>
                  <a:ea typeface="+mn-ea"/>
                  <a:cs typeface="+mn-cs"/>
                </a:rPr>
                <a:t>(control)</a:t>
              </a: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12" name="Rectangle 11"/>
          <p:cNvSpPr/>
          <p:nvPr/>
        </p:nvSpPr>
        <p:spPr>
          <a:xfrm>
            <a:off x="3962593" y="548546"/>
            <a:ext cx="5220725" cy="584775"/>
          </a:xfrm>
          <a:prstGeom prst="rect">
            <a:avLst/>
          </a:prstGeom>
        </p:spPr>
        <p:txBody>
          <a:bodyPr wrap="none">
            <a:spAutoFit/>
          </a:bodyPr>
          <a:lstStyle/>
          <a:p>
            <a:pPr lvl="0"/>
            <a:r>
              <a:rPr lang="en-US" sz="3200" b="1" u="sng" dirty="0">
                <a:solidFill>
                  <a:prstClr val="black"/>
                </a:solidFill>
              </a:rPr>
              <a:t>Results and discussion cont.…</a:t>
            </a:r>
          </a:p>
        </p:txBody>
      </p:sp>
    </p:spTree>
    <p:extLst>
      <p:ext uri="{BB962C8B-B14F-4D97-AF65-F5344CB8AC3E}">
        <p14:creationId xmlns:p14="http://schemas.microsoft.com/office/powerpoint/2010/main" val="26311104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8FC179B-E1DC-44DF-B0E4-66A8D350C2BE}" type="slidenum">
              <a:rPr lang="en-US" smtClean="0"/>
              <a:t>17</a:t>
            </a:fld>
            <a:endParaRPr lang="en-US"/>
          </a:p>
        </p:txBody>
      </p:sp>
      <p:grpSp>
        <p:nvGrpSpPr>
          <p:cNvPr id="3" name="Group 2"/>
          <p:cNvGrpSpPr/>
          <p:nvPr/>
        </p:nvGrpSpPr>
        <p:grpSpPr>
          <a:xfrm>
            <a:off x="779488" y="1514007"/>
            <a:ext cx="10747948" cy="4901782"/>
            <a:chOff x="350008" y="543208"/>
            <a:chExt cx="11394317" cy="5726344"/>
          </a:xfrm>
        </p:grpSpPr>
        <p:graphicFrame>
          <p:nvGraphicFramePr>
            <p:cNvPr id="4" name="Chart 3"/>
            <p:cNvGraphicFramePr/>
            <p:nvPr>
              <p:extLst>
                <p:ext uri="{D42A27DB-BD31-4B8C-83A1-F6EECF244321}">
                  <p14:modId xmlns:p14="http://schemas.microsoft.com/office/powerpoint/2010/main" val="1045052654"/>
                </p:ext>
              </p:extLst>
            </p:nvPr>
          </p:nvGraphicFramePr>
          <p:xfrm>
            <a:off x="350008" y="543208"/>
            <a:ext cx="3593342" cy="265719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p:nvPr>
              <p:extLst>
                <p:ext uri="{D42A27DB-BD31-4B8C-83A1-F6EECF244321}">
                  <p14:modId xmlns:p14="http://schemas.microsoft.com/office/powerpoint/2010/main" val="2422134487"/>
                </p:ext>
              </p:extLst>
            </p:nvPr>
          </p:nvGraphicFramePr>
          <p:xfrm>
            <a:off x="4294850" y="543209"/>
            <a:ext cx="3520413" cy="265719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p:nvPr>
              <p:extLst>
                <p:ext uri="{D42A27DB-BD31-4B8C-83A1-F6EECF244321}">
                  <p14:modId xmlns:p14="http://schemas.microsoft.com/office/powerpoint/2010/main" val="1580794567"/>
                </p:ext>
              </p:extLst>
            </p:nvPr>
          </p:nvGraphicFramePr>
          <p:xfrm>
            <a:off x="8086726" y="543209"/>
            <a:ext cx="3657599" cy="265719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p:cNvGraphicFramePr>
              <a:graphicFrameLocks/>
            </p:cNvGraphicFramePr>
            <p:nvPr>
              <p:extLst>
                <p:ext uri="{D42A27DB-BD31-4B8C-83A1-F6EECF244321}">
                  <p14:modId xmlns:p14="http://schemas.microsoft.com/office/powerpoint/2010/main" val="3386403566"/>
                </p:ext>
              </p:extLst>
            </p:nvPr>
          </p:nvGraphicFramePr>
          <p:xfrm>
            <a:off x="381355" y="3747859"/>
            <a:ext cx="3463746" cy="252169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Chart 7"/>
            <p:cNvGraphicFramePr>
              <a:graphicFrameLocks/>
            </p:cNvGraphicFramePr>
            <p:nvPr>
              <p:extLst>
                <p:ext uri="{D42A27DB-BD31-4B8C-83A1-F6EECF244321}">
                  <p14:modId xmlns:p14="http://schemas.microsoft.com/office/powerpoint/2010/main" val="110879574"/>
                </p:ext>
              </p:extLst>
            </p:nvPr>
          </p:nvGraphicFramePr>
          <p:xfrm>
            <a:off x="4214813" y="3748086"/>
            <a:ext cx="3600450" cy="249555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9" name="Chart 8"/>
            <p:cNvGraphicFramePr>
              <a:graphicFrameLocks/>
            </p:cNvGraphicFramePr>
            <p:nvPr>
              <p:extLst>
                <p:ext uri="{D42A27DB-BD31-4B8C-83A1-F6EECF244321}">
                  <p14:modId xmlns:p14="http://schemas.microsoft.com/office/powerpoint/2010/main" val="3837236678"/>
                </p:ext>
              </p:extLst>
            </p:nvPr>
          </p:nvGraphicFramePr>
          <p:xfrm>
            <a:off x="8086725" y="3748087"/>
            <a:ext cx="3657599" cy="2495550"/>
          </p:xfrm>
          <a:graphic>
            <a:graphicData uri="http://schemas.openxmlformats.org/drawingml/2006/chart">
              <c:chart xmlns:c="http://schemas.openxmlformats.org/drawingml/2006/chart" xmlns:r="http://schemas.openxmlformats.org/officeDocument/2006/relationships" r:id="rId7"/>
            </a:graphicData>
          </a:graphic>
        </p:graphicFrame>
      </p:grpSp>
      <p:pic>
        <p:nvPicPr>
          <p:cNvPr id="10"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58715" y="134912"/>
            <a:ext cx="4636957" cy="558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3272851" y="697372"/>
            <a:ext cx="5386387" cy="523220"/>
          </a:xfrm>
          <a:prstGeom prst="rect">
            <a:avLst/>
          </a:prstGeom>
          <a:noFill/>
        </p:spPr>
        <p:txBody>
          <a:bodyPr wrap="square" rtlCol="0">
            <a:spAutoFit/>
          </a:bodyPr>
          <a:lstStyle/>
          <a:p>
            <a:r>
              <a:rPr lang="en-US" sz="2800" b="1" u="sng" dirty="0" smtClean="0"/>
              <a:t>Buffering capacities of treated soils</a:t>
            </a:r>
            <a:endParaRPr lang="en-US" sz="2800" b="1" u="sng" dirty="0"/>
          </a:p>
        </p:txBody>
      </p:sp>
    </p:spTree>
    <p:extLst>
      <p:ext uri="{BB962C8B-B14F-4D97-AF65-F5344CB8AC3E}">
        <p14:creationId xmlns:p14="http://schemas.microsoft.com/office/powerpoint/2010/main" val="39698853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8FC179B-E1DC-44DF-B0E4-66A8D350C2BE}" type="slidenum">
              <a:rPr lang="en-US" smtClean="0"/>
              <a:t>18</a:t>
            </a:fld>
            <a:endParaRPr lang="en-US"/>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8715" y="134912"/>
            <a:ext cx="4636957" cy="558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928077" y="742343"/>
            <a:ext cx="5386387" cy="523220"/>
          </a:xfrm>
          <a:prstGeom prst="rect">
            <a:avLst/>
          </a:prstGeom>
          <a:noFill/>
        </p:spPr>
        <p:txBody>
          <a:bodyPr wrap="square" rtlCol="0">
            <a:spAutoFit/>
          </a:bodyPr>
          <a:lstStyle/>
          <a:p>
            <a:r>
              <a:rPr lang="en-US" sz="2800" b="1" u="sng" dirty="0" smtClean="0"/>
              <a:t>Buffering capacities of treated soils</a:t>
            </a:r>
            <a:endParaRPr lang="en-US" sz="2800" b="1" u="sng" dirty="0"/>
          </a:p>
        </p:txBody>
      </p:sp>
      <p:grpSp>
        <p:nvGrpSpPr>
          <p:cNvPr id="11" name="Group 10"/>
          <p:cNvGrpSpPr/>
          <p:nvPr/>
        </p:nvGrpSpPr>
        <p:grpSpPr>
          <a:xfrm>
            <a:off x="539646" y="1469036"/>
            <a:ext cx="10972800" cy="4730569"/>
            <a:chOff x="391227" y="558930"/>
            <a:chExt cx="11167361" cy="5340871"/>
          </a:xfrm>
        </p:grpSpPr>
        <p:graphicFrame>
          <p:nvGraphicFramePr>
            <p:cNvPr id="12" name="Chart 11"/>
            <p:cNvGraphicFramePr/>
            <p:nvPr>
              <p:extLst>
                <p:ext uri="{D42A27DB-BD31-4B8C-83A1-F6EECF244321}">
                  <p14:modId xmlns:p14="http://schemas.microsoft.com/office/powerpoint/2010/main" val="407036166"/>
                </p:ext>
              </p:extLst>
            </p:nvPr>
          </p:nvGraphicFramePr>
          <p:xfrm>
            <a:off x="391227" y="588910"/>
            <a:ext cx="3495676" cy="26098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p:cNvGraphicFramePr/>
            <p:nvPr>
              <p:extLst>
                <p:ext uri="{D42A27DB-BD31-4B8C-83A1-F6EECF244321}">
                  <p14:modId xmlns:p14="http://schemas.microsoft.com/office/powerpoint/2010/main" val="2171461502"/>
                </p:ext>
              </p:extLst>
            </p:nvPr>
          </p:nvGraphicFramePr>
          <p:xfrm>
            <a:off x="4027669" y="558930"/>
            <a:ext cx="3571876" cy="260985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hart 13"/>
            <p:cNvGraphicFramePr/>
            <p:nvPr>
              <p:extLst>
                <p:ext uri="{D42A27DB-BD31-4B8C-83A1-F6EECF244321}">
                  <p14:modId xmlns:p14="http://schemas.microsoft.com/office/powerpoint/2010/main" val="3059469727"/>
                </p:ext>
              </p:extLst>
            </p:nvPr>
          </p:nvGraphicFramePr>
          <p:xfrm>
            <a:off x="7862185" y="588909"/>
            <a:ext cx="3681413" cy="260985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5" name="Chart 14"/>
            <p:cNvGraphicFramePr>
              <a:graphicFrameLocks/>
            </p:cNvGraphicFramePr>
            <p:nvPr>
              <p:extLst>
                <p:ext uri="{D42A27DB-BD31-4B8C-83A1-F6EECF244321}">
                  <p14:modId xmlns:p14="http://schemas.microsoft.com/office/powerpoint/2010/main" val="2224382600"/>
                </p:ext>
              </p:extLst>
            </p:nvPr>
          </p:nvGraphicFramePr>
          <p:xfrm>
            <a:off x="391227" y="3637613"/>
            <a:ext cx="3495676" cy="226218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6" name="Chart 15"/>
            <p:cNvGraphicFramePr>
              <a:graphicFrameLocks/>
            </p:cNvGraphicFramePr>
            <p:nvPr>
              <p:extLst>
                <p:ext uri="{D42A27DB-BD31-4B8C-83A1-F6EECF244321}">
                  <p14:modId xmlns:p14="http://schemas.microsoft.com/office/powerpoint/2010/main" val="2019686969"/>
                </p:ext>
              </p:extLst>
            </p:nvPr>
          </p:nvGraphicFramePr>
          <p:xfrm>
            <a:off x="4057649" y="3607633"/>
            <a:ext cx="3571876" cy="226218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7" name="Chart 16"/>
            <p:cNvGraphicFramePr>
              <a:graphicFrameLocks/>
            </p:cNvGraphicFramePr>
            <p:nvPr>
              <p:extLst>
                <p:ext uri="{D42A27DB-BD31-4B8C-83A1-F6EECF244321}">
                  <p14:modId xmlns:p14="http://schemas.microsoft.com/office/powerpoint/2010/main" val="3148139933"/>
                </p:ext>
              </p:extLst>
            </p:nvPr>
          </p:nvGraphicFramePr>
          <p:xfrm>
            <a:off x="7858125" y="3592643"/>
            <a:ext cx="3700463" cy="2262188"/>
          </p:xfrm>
          <a:graphic>
            <a:graphicData uri="http://schemas.openxmlformats.org/drawingml/2006/chart">
              <c:chart xmlns:c="http://schemas.openxmlformats.org/drawingml/2006/chart" xmlns:r="http://schemas.openxmlformats.org/officeDocument/2006/relationships" r:id="rId8"/>
            </a:graphicData>
          </a:graphic>
        </p:graphicFrame>
      </p:grpSp>
    </p:spTree>
    <p:extLst>
      <p:ext uri="{BB962C8B-B14F-4D97-AF65-F5344CB8AC3E}">
        <p14:creationId xmlns:p14="http://schemas.microsoft.com/office/powerpoint/2010/main" val="28570829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8FC179B-E1DC-44DF-B0E4-66A8D350C2BE}" type="slidenum">
              <a:rPr lang="en-US" smtClean="0"/>
              <a:t>19</a:t>
            </a:fld>
            <a:endParaRPr lang="en-US"/>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8715" y="134912"/>
            <a:ext cx="4636957" cy="558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107960" y="843362"/>
            <a:ext cx="5386387" cy="523220"/>
          </a:xfrm>
          <a:prstGeom prst="rect">
            <a:avLst/>
          </a:prstGeom>
          <a:noFill/>
        </p:spPr>
        <p:txBody>
          <a:bodyPr wrap="square" rtlCol="0">
            <a:spAutoFit/>
          </a:bodyPr>
          <a:lstStyle/>
          <a:p>
            <a:r>
              <a:rPr lang="en-US" sz="2800" b="1" u="sng" dirty="0" smtClean="0"/>
              <a:t>Buffering capacities of treated soils</a:t>
            </a:r>
            <a:endParaRPr lang="en-US" sz="2800" b="1" u="sng" dirty="0"/>
          </a:p>
        </p:txBody>
      </p:sp>
      <p:grpSp>
        <p:nvGrpSpPr>
          <p:cNvPr id="5" name="Group 4"/>
          <p:cNvGrpSpPr/>
          <p:nvPr/>
        </p:nvGrpSpPr>
        <p:grpSpPr>
          <a:xfrm>
            <a:off x="457902" y="1499016"/>
            <a:ext cx="11024564" cy="4916774"/>
            <a:chOff x="457902" y="534961"/>
            <a:chExt cx="11214985" cy="5102043"/>
          </a:xfrm>
        </p:grpSpPr>
        <p:graphicFrame>
          <p:nvGraphicFramePr>
            <p:cNvPr id="6" name="Chart 5"/>
            <p:cNvGraphicFramePr/>
            <p:nvPr>
              <p:extLst>
                <p:ext uri="{D42A27DB-BD31-4B8C-83A1-F6EECF244321}">
                  <p14:modId xmlns:p14="http://schemas.microsoft.com/office/powerpoint/2010/main" val="2538266061"/>
                </p:ext>
              </p:extLst>
            </p:nvPr>
          </p:nvGraphicFramePr>
          <p:xfrm>
            <a:off x="472892" y="579931"/>
            <a:ext cx="3557588" cy="261461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p:nvPr>
              <p:extLst>
                <p:ext uri="{D42A27DB-BD31-4B8C-83A1-F6EECF244321}">
                  <p14:modId xmlns:p14="http://schemas.microsoft.com/office/powerpoint/2010/main" val="405051264"/>
                </p:ext>
              </p:extLst>
            </p:nvPr>
          </p:nvGraphicFramePr>
          <p:xfrm>
            <a:off x="4157662" y="564941"/>
            <a:ext cx="3586163" cy="261461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p:cNvGraphicFramePr/>
            <p:nvPr>
              <p:extLst>
                <p:ext uri="{D42A27DB-BD31-4B8C-83A1-F6EECF244321}">
                  <p14:modId xmlns:p14="http://schemas.microsoft.com/office/powerpoint/2010/main" val="3547761802"/>
                </p:ext>
              </p:extLst>
            </p:nvPr>
          </p:nvGraphicFramePr>
          <p:xfrm>
            <a:off x="7929562" y="534961"/>
            <a:ext cx="3743325" cy="261461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Chart 8"/>
            <p:cNvGraphicFramePr>
              <a:graphicFrameLocks/>
            </p:cNvGraphicFramePr>
            <p:nvPr>
              <p:extLst>
                <p:ext uri="{D42A27DB-BD31-4B8C-83A1-F6EECF244321}">
                  <p14:modId xmlns:p14="http://schemas.microsoft.com/office/powerpoint/2010/main" val="1030553829"/>
                </p:ext>
              </p:extLst>
            </p:nvPr>
          </p:nvGraphicFramePr>
          <p:xfrm>
            <a:off x="457902" y="3460541"/>
            <a:ext cx="3557588" cy="2176463"/>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Chart 9"/>
            <p:cNvGraphicFramePr>
              <a:graphicFrameLocks/>
            </p:cNvGraphicFramePr>
            <p:nvPr>
              <p:extLst>
                <p:ext uri="{D42A27DB-BD31-4B8C-83A1-F6EECF244321}">
                  <p14:modId xmlns:p14="http://schemas.microsoft.com/office/powerpoint/2010/main" val="1247962734"/>
                </p:ext>
              </p:extLst>
            </p:nvPr>
          </p:nvGraphicFramePr>
          <p:xfrm>
            <a:off x="4124325" y="3460540"/>
            <a:ext cx="3619500" cy="2176463"/>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1" name="Chart 10"/>
            <p:cNvGraphicFramePr>
              <a:graphicFrameLocks/>
            </p:cNvGraphicFramePr>
            <p:nvPr>
              <p:extLst>
                <p:ext uri="{D42A27DB-BD31-4B8C-83A1-F6EECF244321}">
                  <p14:modId xmlns:p14="http://schemas.microsoft.com/office/powerpoint/2010/main" val="977088345"/>
                </p:ext>
              </p:extLst>
            </p:nvPr>
          </p:nvGraphicFramePr>
          <p:xfrm>
            <a:off x="7929562" y="3451017"/>
            <a:ext cx="3674268" cy="2185987"/>
          </p:xfrm>
          <a:graphic>
            <a:graphicData uri="http://schemas.openxmlformats.org/drawingml/2006/chart">
              <c:chart xmlns:c="http://schemas.openxmlformats.org/drawingml/2006/chart" xmlns:r="http://schemas.openxmlformats.org/officeDocument/2006/relationships" r:id="rId8"/>
            </a:graphicData>
          </a:graphic>
        </p:graphicFrame>
      </p:grpSp>
    </p:spTree>
    <p:extLst>
      <p:ext uri="{BB962C8B-B14F-4D97-AF65-F5344CB8AC3E}">
        <p14:creationId xmlns:p14="http://schemas.microsoft.com/office/powerpoint/2010/main" val="1207686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7F6B58-BEB4-7EC1-F5FE-DF097D6D6D9E}"/>
              </a:ext>
            </a:extLst>
          </p:cNvPr>
          <p:cNvSpPr>
            <a:spLocks noGrp="1"/>
          </p:cNvSpPr>
          <p:nvPr>
            <p:ph type="title"/>
          </p:nvPr>
        </p:nvSpPr>
        <p:spPr>
          <a:xfrm>
            <a:off x="1362856" y="380115"/>
            <a:ext cx="8560633" cy="1325563"/>
          </a:xfrm>
        </p:spPr>
        <p:txBody>
          <a:bodyPr>
            <a:normAutofit/>
          </a:bodyPr>
          <a:lstStyle/>
          <a:p>
            <a:pPr algn="ctr"/>
            <a:r>
              <a:rPr lang="en-US" sz="3600" u="sng" dirty="0"/>
              <a:t>Content for </a:t>
            </a:r>
            <a:r>
              <a:rPr lang="en-US" sz="3600" u="sng" dirty="0" smtClean="0"/>
              <a:t>the </a:t>
            </a:r>
            <a:r>
              <a:rPr lang="en-US" sz="3600" u="sng" dirty="0"/>
              <a:t>presentation</a:t>
            </a:r>
          </a:p>
        </p:txBody>
      </p:sp>
      <p:sp>
        <p:nvSpPr>
          <p:cNvPr id="3" name="Content Placeholder 2">
            <a:extLst>
              <a:ext uri="{FF2B5EF4-FFF2-40B4-BE49-F238E27FC236}">
                <a16:creationId xmlns:a16="http://schemas.microsoft.com/office/drawing/2014/main" xmlns="" id="{2A54ADEF-2197-9A5F-5429-3CD03E1AB326}"/>
              </a:ext>
            </a:extLst>
          </p:cNvPr>
          <p:cNvSpPr>
            <a:spLocks noGrp="1"/>
          </p:cNvSpPr>
          <p:nvPr>
            <p:ph idx="1"/>
          </p:nvPr>
        </p:nvSpPr>
        <p:spPr/>
        <p:txBody>
          <a:bodyPr>
            <a:normAutofit lnSpcReduction="10000"/>
          </a:bodyPr>
          <a:lstStyle/>
          <a:p>
            <a:pPr marL="0" marR="0">
              <a:lnSpc>
                <a:spcPct val="150000"/>
              </a:lnSpc>
              <a:spcBef>
                <a:spcPts val="0"/>
              </a:spcBef>
              <a:spcAft>
                <a:spcPts val="800"/>
              </a:spcAft>
            </a:pPr>
            <a:r>
              <a:rPr lang="en-US" dirty="0">
                <a:ea typeface="Calibri" panose="020F0502020204030204" pitchFamily="34" charset="0"/>
                <a:cs typeface="Iskoola Pota" panose="02010503010101010104" pitchFamily="2" charset="0"/>
              </a:rPr>
              <a:t>Introduction</a:t>
            </a:r>
          </a:p>
          <a:p>
            <a:pPr marL="0" marR="0">
              <a:lnSpc>
                <a:spcPct val="150000"/>
              </a:lnSpc>
              <a:spcBef>
                <a:spcPts val="0"/>
              </a:spcBef>
              <a:spcAft>
                <a:spcPts val="800"/>
              </a:spcAft>
            </a:pPr>
            <a:r>
              <a:rPr lang="en-US" dirty="0">
                <a:ea typeface="Calibri" panose="020F0502020204030204" pitchFamily="34" charset="0"/>
                <a:cs typeface="Iskoola Pota" panose="02010503010101010104" pitchFamily="2" charset="0"/>
              </a:rPr>
              <a:t>Objectives</a:t>
            </a:r>
          </a:p>
          <a:p>
            <a:pPr marL="0" marR="0" algn="just">
              <a:lnSpc>
                <a:spcPct val="150000"/>
              </a:lnSpc>
              <a:spcBef>
                <a:spcPts val="0"/>
              </a:spcBef>
              <a:spcAft>
                <a:spcPts val="800"/>
              </a:spcAft>
            </a:pPr>
            <a:r>
              <a:rPr lang="en-US" dirty="0">
                <a:ea typeface="Calibri" panose="020F0502020204030204" pitchFamily="34" charset="0"/>
                <a:cs typeface="Iskoola Pota" panose="02010503010101010104" pitchFamily="2" charset="0"/>
              </a:rPr>
              <a:t>Material and Methods</a:t>
            </a:r>
          </a:p>
          <a:p>
            <a:pPr marL="0" marR="0" algn="just">
              <a:lnSpc>
                <a:spcPct val="150000"/>
              </a:lnSpc>
              <a:spcBef>
                <a:spcPts val="0"/>
              </a:spcBef>
              <a:spcAft>
                <a:spcPts val="800"/>
              </a:spcAft>
            </a:pPr>
            <a:r>
              <a:rPr lang="en-US" dirty="0">
                <a:ea typeface="Calibri" panose="020F0502020204030204" pitchFamily="34" charset="0"/>
                <a:cs typeface="Iskoola Pota" panose="02010503010101010104" pitchFamily="2" charset="0"/>
              </a:rPr>
              <a:t>Results and Discussion</a:t>
            </a:r>
          </a:p>
          <a:p>
            <a:pPr marL="0" marR="0" algn="just">
              <a:lnSpc>
                <a:spcPct val="150000"/>
              </a:lnSpc>
              <a:spcBef>
                <a:spcPts val="0"/>
              </a:spcBef>
              <a:spcAft>
                <a:spcPts val="800"/>
              </a:spcAft>
            </a:pPr>
            <a:r>
              <a:rPr lang="en-US" dirty="0">
                <a:ea typeface="Calibri" panose="020F0502020204030204" pitchFamily="34" charset="0"/>
                <a:cs typeface="Iskoola Pota" panose="02010503010101010104" pitchFamily="2" charset="0"/>
              </a:rPr>
              <a:t>Conclusion and Recommendations</a:t>
            </a:r>
          </a:p>
          <a:p>
            <a:pPr marL="0" marR="0" algn="just">
              <a:lnSpc>
                <a:spcPct val="150000"/>
              </a:lnSpc>
              <a:spcBef>
                <a:spcPts val="0"/>
              </a:spcBef>
              <a:spcAft>
                <a:spcPts val="800"/>
              </a:spcAft>
            </a:pPr>
            <a:r>
              <a:rPr lang="en-US" dirty="0">
                <a:ea typeface="Calibri" panose="020F0502020204030204" pitchFamily="34" charset="0"/>
                <a:cs typeface="Iskoola Pota" panose="02010503010101010104" pitchFamily="2" charset="0"/>
              </a:rPr>
              <a:t>References</a:t>
            </a:r>
          </a:p>
        </p:txBody>
      </p:sp>
      <p:sp>
        <p:nvSpPr>
          <p:cNvPr id="4" name="Slide Number Placeholder 3">
            <a:extLst>
              <a:ext uri="{FF2B5EF4-FFF2-40B4-BE49-F238E27FC236}">
                <a16:creationId xmlns:a16="http://schemas.microsoft.com/office/drawing/2014/main" xmlns="" id="{6BF8F961-52E7-EAC8-9412-12E4E3384CBB}"/>
              </a:ext>
            </a:extLst>
          </p:cNvPr>
          <p:cNvSpPr>
            <a:spLocks noGrp="1"/>
          </p:cNvSpPr>
          <p:nvPr>
            <p:ph type="sldNum" sz="quarter" idx="12"/>
          </p:nvPr>
        </p:nvSpPr>
        <p:spPr>
          <a:xfrm>
            <a:off x="9329692" y="6492875"/>
            <a:ext cx="2743200" cy="365125"/>
          </a:xfrm>
        </p:spPr>
        <p:txBody>
          <a:bodyPr/>
          <a:lstStyle/>
          <a:p>
            <a:fld id="{48FC179B-E1DC-44DF-B0E4-66A8D350C2BE}" type="slidenum">
              <a:rPr lang="en-US" smtClean="0"/>
              <a:t>2</a:t>
            </a:fld>
            <a:endParaRPr lang="en-US"/>
          </a:p>
        </p:txBody>
      </p:sp>
    </p:spTree>
    <p:extLst>
      <p:ext uri="{BB962C8B-B14F-4D97-AF65-F5344CB8AC3E}">
        <p14:creationId xmlns:p14="http://schemas.microsoft.com/office/powerpoint/2010/main" val="17684454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8FC179B-E1DC-44DF-B0E4-66A8D350C2BE}" type="slidenum">
              <a:rPr lang="en-US" smtClean="0"/>
              <a:t>20</a:t>
            </a:fld>
            <a:endParaRPr lang="en-US"/>
          </a:p>
        </p:txBody>
      </p:sp>
      <p:grpSp>
        <p:nvGrpSpPr>
          <p:cNvPr id="6" name="Group 5"/>
          <p:cNvGrpSpPr/>
          <p:nvPr/>
        </p:nvGrpSpPr>
        <p:grpSpPr>
          <a:xfrm>
            <a:off x="365486" y="1288478"/>
            <a:ext cx="4146554" cy="5126634"/>
            <a:chOff x="3130610" y="674557"/>
            <a:chExt cx="4469403" cy="5055094"/>
          </a:xfrm>
        </p:grpSpPr>
        <p:graphicFrame>
          <p:nvGraphicFramePr>
            <p:cNvPr id="7" name="Chart 6"/>
            <p:cNvGraphicFramePr/>
            <p:nvPr>
              <p:extLst>
                <p:ext uri="{D42A27DB-BD31-4B8C-83A1-F6EECF244321}">
                  <p14:modId xmlns:p14="http://schemas.microsoft.com/office/powerpoint/2010/main" val="1026007698"/>
                </p:ext>
              </p:extLst>
            </p:nvPr>
          </p:nvGraphicFramePr>
          <p:xfrm>
            <a:off x="3156758" y="674557"/>
            <a:ext cx="4443255" cy="259329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p:cNvGraphicFramePr>
              <a:graphicFrameLocks/>
            </p:cNvGraphicFramePr>
            <p:nvPr>
              <p:extLst>
                <p:ext uri="{D42A27DB-BD31-4B8C-83A1-F6EECF244321}">
                  <p14:modId xmlns:p14="http://schemas.microsoft.com/office/powerpoint/2010/main" val="3833853582"/>
                </p:ext>
              </p:extLst>
            </p:nvPr>
          </p:nvGraphicFramePr>
          <p:xfrm>
            <a:off x="3130610" y="3462936"/>
            <a:ext cx="4407109" cy="2266715"/>
          </p:xfrm>
          <a:graphic>
            <a:graphicData uri="http://schemas.openxmlformats.org/drawingml/2006/chart">
              <c:chart xmlns:c="http://schemas.openxmlformats.org/drawingml/2006/chart" xmlns:r="http://schemas.openxmlformats.org/officeDocument/2006/relationships" r:id="rId3"/>
            </a:graphicData>
          </a:graphic>
        </p:graphicFrame>
      </p:grpSp>
      <p:pic>
        <p:nvPicPr>
          <p:cNvPr id="9"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8715" y="134912"/>
            <a:ext cx="4636957" cy="558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67164" y="693460"/>
            <a:ext cx="5608638"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5084775" y="1846676"/>
            <a:ext cx="3021794" cy="2308324"/>
          </a:xfrm>
          <a:prstGeom prst="rect">
            <a:avLst/>
          </a:prstGeom>
          <a:noFill/>
          <a:ln>
            <a:solidFill>
              <a:srgbClr val="FF0000"/>
            </a:solidFill>
          </a:ln>
        </p:spPr>
        <p:txBody>
          <a:bodyPr wrap="square" rtlCol="0">
            <a:spAutoFit/>
          </a:bodyPr>
          <a:lstStyle/>
          <a:p>
            <a:pPr algn="ctr"/>
            <a:r>
              <a:rPr lang="en-US" sz="2400" b="1" u="sng" dirty="0" smtClean="0"/>
              <a:t>High</a:t>
            </a:r>
            <a:r>
              <a:rPr lang="en-US" sz="2400" b="1" u="sng" dirty="0"/>
              <a:t> </a:t>
            </a:r>
            <a:r>
              <a:rPr lang="en-US" sz="2400" b="1" u="sng" dirty="0" smtClean="0"/>
              <a:t>buffering capacity</a:t>
            </a:r>
          </a:p>
          <a:p>
            <a:pPr algn="ctr"/>
            <a:r>
              <a:rPr lang="en-US" sz="2400" b="1" u="sng" dirty="0" smtClean="0"/>
              <a:t>(0.99-1.08)</a:t>
            </a:r>
          </a:p>
          <a:p>
            <a:r>
              <a:rPr lang="en-US" sz="2400" dirty="0" smtClean="0"/>
              <a:t>Treatment 3 (1.01)</a:t>
            </a:r>
          </a:p>
          <a:p>
            <a:r>
              <a:rPr lang="en-US" sz="2400" dirty="0" smtClean="0"/>
              <a:t>Treatment 4 (1.07)</a:t>
            </a:r>
          </a:p>
          <a:p>
            <a:endParaRPr lang="en-US" sz="2400" dirty="0"/>
          </a:p>
        </p:txBody>
      </p:sp>
      <p:sp>
        <p:nvSpPr>
          <p:cNvPr id="12" name="TextBox 11"/>
          <p:cNvSpPr txBox="1"/>
          <p:nvPr/>
        </p:nvSpPr>
        <p:spPr>
          <a:xfrm>
            <a:off x="8210045" y="1846676"/>
            <a:ext cx="3746953" cy="2308324"/>
          </a:xfrm>
          <a:prstGeom prst="rect">
            <a:avLst/>
          </a:prstGeom>
          <a:noFill/>
          <a:ln>
            <a:solidFill>
              <a:srgbClr val="FF0000"/>
            </a:solidFill>
          </a:ln>
        </p:spPr>
        <p:txBody>
          <a:bodyPr wrap="square" rtlCol="0">
            <a:spAutoFit/>
          </a:bodyPr>
          <a:lstStyle/>
          <a:p>
            <a:pPr algn="ctr"/>
            <a:r>
              <a:rPr lang="en-US" sz="2400" b="1" u="sng" dirty="0" smtClean="0"/>
              <a:t>Medium buffering capacity </a:t>
            </a:r>
          </a:p>
          <a:p>
            <a:pPr algn="ctr"/>
            <a:r>
              <a:rPr lang="en-US" sz="2400" b="1" u="sng" dirty="0" smtClean="0"/>
              <a:t>(1.09-1.18)</a:t>
            </a:r>
          </a:p>
          <a:p>
            <a:r>
              <a:rPr lang="en-US" sz="2400" dirty="0" smtClean="0"/>
              <a:t>Treatment 2 (1.14)</a:t>
            </a:r>
          </a:p>
          <a:p>
            <a:r>
              <a:rPr lang="en-US" sz="2400" dirty="0" smtClean="0"/>
              <a:t>Treatment 6 (1.115)</a:t>
            </a:r>
          </a:p>
          <a:p>
            <a:r>
              <a:rPr lang="en-US" sz="2400" dirty="0" smtClean="0"/>
              <a:t>Treatment 7 (1.155)</a:t>
            </a:r>
          </a:p>
          <a:p>
            <a:r>
              <a:rPr lang="en-US" sz="2400" dirty="0" smtClean="0"/>
              <a:t>Treatment 10 (1.185)</a:t>
            </a:r>
            <a:endParaRPr lang="en-US" sz="2400" dirty="0"/>
          </a:p>
        </p:txBody>
      </p:sp>
      <p:sp>
        <p:nvSpPr>
          <p:cNvPr id="13" name="TextBox 12"/>
          <p:cNvSpPr txBox="1"/>
          <p:nvPr/>
        </p:nvSpPr>
        <p:spPr>
          <a:xfrm>
            <a:off x="6700603" y="4181464"/>
            <a:ext cx="3514724" cy="2308324"/>
          </a:xfrm>
          <a:prstGeom prst="rect">
            <a:avLst/>
          </a:prstGeom>
          <a:noFill/>
          <a:ln>
            <a:solidFill>
              <a:srgbClr val="FF0000"/>
            </a:solidFill>
          </a:ln>
        </p:spPr>
        <p:txBody>
          <a:bodyPr wrap="square" rtlCol="0">
            <a:spAutoFit/>
          </a:bodyPr>
          <a:lstStyle/>
          <a:p>
            <a:pPr algn="ctr"/>
            <a:r>
              <a:rPr lang="en-US" sz="2400" b="1" u="sng" dirty="0" smtClean="0"/>
              <a:t>Low</a:t>
            </a:r>
            <a:r>
              <a:rPr lang="en-US" sz="2400" b="1" u="sng" dirty="0"/>
              <a:t> </a:t>
            </a:r>
            <a:r>
              <a:rPr lang="en-US" sz="2400" b="1" u="sng" dirty="0" smtClean="0"/>
              <a:t>buffering capacity</a:t>
            </a:r>
          </a:p>
          <a:p>
            <a:pPr algn="ctr"/>
            <a:r>
              <a:rPr lang="en-US" sz="2400" b="1" u="sng" dirty="0" smtClean="0"/>
              <a:t>(1.19-1.28)</a:t>
            </a:r>
          </a:p>
          <a:p>
            <a:r>
              <a:rPr lang="en-US" sz="2400" dirty="0" smtClean="0"/>
              <a:t>Treatment 1 (1.25)</a:t>
            </a:r>
          </a:p>
          <a:p>
            <a:r>
              <a:rPr lang="en-US" sz="2400" dirty="0" smtClean="0"/>
              <a:t>Treatment 5 (1.21)</a:t>
            </a:r>
          </a:p>
          <a:p>
            <a:r>
              <a:rPr lang="en-US" sz="2400" dirty="0" smtClean="0"/>
              <a:t>Treatment 8 (1.19)</a:t>
            </a:r>
          </a:p>
          <a:p>
            <a:r>
              <a:rPr lang="en-US" sz="2400" dirty="0" smtClean="0"/>
              <a:t>Treatment 9 (1.255)</a:t>
            </a:r>
            <a:endParaRPr lang="en-US" sz="2400" dirty="0"/>
          </a:p>
        </p:txBody>
      </p:sp>
    </p:spTree>
    <p:extLst>
      <p:ext uri="{BB962C8B-B14F-4D97-AF65-F5344CB8AC3E}">
        <p14:creationId xmlns:p14="http://schemas.microsoft.com/office/powerpoint/2010/main" val="35466854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8FC179B-E1DC-44DF-B0E4-66A8D350C2BE}" type="slidenum">
              <a:rPr lang="en-US" smtClean="0"/>
              <a:t>21</a:t>
            </a:fld>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3626" y="117866"/>
            <a:ext cx="5480050" cy="691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827006" y="807460"/>
            <a:ext cx="4553432" cy="5847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sng" strike="noStrike" kern="0" cap="none" spc="0" normalizeH="0" baseline="0" noProof="0" dirty="0" smtClean="0">
                <a:ln>
                  <a:noFill/>
                </a:ln>
                <a:solidFill>
                  <a:sysClr val="windowText" lastClr="000000"/>
                </a:solidFill>
                <a:effectLst/>
                <a:uLnTx/>
                <a:uFillTx/>
              </a:rPr>
              <a:t>Plant growth parameters</a:t>
            </a:r>
            <a:endParaRPr kumimoji="0" lang="en-US" sz="3200" b="1" i="0" u="sng" strike="noStrike" kern="0" cap="none" spc="0" normalizeH="0" baseline="0" noProof="0" dirty="0">
              <a:ln>
                <a:noFill/>
              </a:ln>
              <a:solidFill>
                <a:sysClr val="windowText" lastClr="000000"/>
              </a:solidFill>
              <a:effectLst/>
              <a:uLnTx/>
              <a:uFillTx/>
            </a:endParaRPr>
          </a:p>
        </p:txBody>
      </p:sp>
      <p:sp>
        <p:nvSpPr>
          <p:cNvPr id="5" name="TextBox 4"/>
          <p:cNvSpPr txBox="1"/>
          <p:nvPr/>
        </p:nvSpPr>
        <p:spPr>
          <a:xfrm>
            <a:off x="1998432" y="1621456"/>
            <a:ext cx="2225576"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smtClean="0">
                <a:ln>
                  <a:noFill/>
                </a:ln>
                <a:solidFill>
                  <a:sysClr val="windowText" lastClr="000000"/>
                </a:solidFill>
                <a:effectLst/>
                <a:uLnTx/>
                <a:uFillTx/>
              </a:rPr>
              <a:t>Plant height</a:t>
            </a:r>
            <a:endParaRPr kumimoji="0" lang="en-US" sz="2800" b="1" i="0" u="none" strike="noStrike" kern="0" cap="none" spc="0" normalizeH="0" baseline="0" noProof="0" dirty="0">
              <a:ln>
                <a:noFill/>
              </a:ln>
              <a:solidFill>
                <a:sysClr val="windowText" lastClr="000000"/>
              </a:solidFill>
              <a:effectLst/>
              <a:uLnTx/>
              <a:uFillTx/>
            </a:endParaRPr>
          </a:p>
        </p:txBody>
      </p:sp>
      <p:sp>
        <p:nvSpPr>
          <p:cNvPr id="6" name="TextBox 5"/>
          <p:cNvSpPr txBox="1"/>
          <p:nvPr/>
        </p:nvSpPr>
        <p:spPr>
          <a:xfrm>
            <a:off x="7523779" y="1643607"/>
            <a:ext cx="2899355"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smtClean="0">
                <a:ln>
                  <a:noFill/>
                </a:ln>
                <a:solidFill>
                  <a:sysClr val="windowText" lastClr="000000"/>
                </a:solidFill>
                <a:effectLst/>
                <a:uLnTx/>
                <a:uFillTx/>
              </a:rPr>
              <a:t>Shoot dry </a:t>
            </a:r>
            <a:r>
              <a:rPr kumimoji="0" lang="en-US" sz="2800" b="1" i="0" u="none" strike="noStrike" kern="0" cap="none" spc="0" normalizeH="0" baseline="0" noProof="0" dirty="0">
                <a:ln>
                  <a:noFill/>
                </a:ln>
                <a:solidFill>
                  <a:sysClr val="windowText" lastClr="000000"/>
                </a:solidFill>
                <a:effectLst/>
                <a:uLnTx/>
                <a:uFillTx/>
              </a:rPr>
              <a:t>w</a:t>
            </a:r>
            <a:r>
              <a:rPr kumimoji="0" lang="en-US" sz="2800" b="1" i="0" u="none" strike="noStrike" kern="0" cap="none" spc="0" normalizeH="0" baseline="0" noProof="0" dirty="0" smtClean="0">
                <a:ln>
                  <a:noFill/>
                </a:ln>
                <a:solidFill>
                  <a:sysClr val="windowText" lastClr="000000"/>
                </a:solidFill>
                <a:effectLst/>
                <a:uLnTx/>
                <a:uFillTx/>
              </a:rPr>
              <a:t>eight</a:t>
            </a:r>
            <a:endParaRPr kumimoji="0" lang="en-US" sz="2800" b="1" i="0" u="none" strike="noStrike" kern="0" cap="none" spc="0" normalizeH="0" baseline="0" noProof="0" dirty="0">
              <a:ln>
                <a:noFill/>
              </a:ln>
              <a:solidFill>
                <a:sysClr val="windowText" lastClr="000000"/>
              </a:solidFill>
              <a:effectLst/>
              <a:uLnTx/>
              <a:uFillTx/>
            </a:endParaRPr>
          </a:p>
        </p:txBody>
      </p:sp>
      <p:graphicFrame>
        <p:nvGraphicFramePr>
          <p:cNvPr id="7" name="Chart 6"/>
          <p:cNvGraphicFramePr>
            <a:graphicFrameLocks/>
          </p:cNvGraphicFramePr>
          <p:nvPr>
            <p:extLst>
              <p:ext uri="{D42A27DB-BD31-4B8C-83A1-F6EECF244321}">
                <p14:modId xmlns:p14="http://schemas.microsoft.com/office/powerpoint/2010/main" val="2439317147"/>
              </p:ext>
            </p:extLst>
          </p:nvPr>
        </p:nvGraphicFramePr>
        <p:xfrm>
          <a:off x="422443" y="2060046"/>
          <a:ext cx="5440476" cy="285331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a:graphicFrameLocks/>
          </p:cNvGraphicFramePr>
          <p:nvPr>
            <p:extLst>
              <p:ext uri="{D42A27DB-BD31-4B8C-83A1-F6EECF244321}">
                <p14:modId xmlns:p14="http://schemas.microsoft.com/office/powerpoint/2010/main" val="703571780"/>
              </p:ext>
            </p:extLst>
          </p:nvPr>
        </p:nvGraphicFramePr>
        <p:xfrm>
          <a:off x="6103722" y="2060046"/>
          <a:ext cx="5543636" cy="2855865"/>
        </p:xfrm>
        <a:graphic>
          <a:graphicData uri="http://schemas.openxmlformats.org/drawingml/2006/chart">
            <c:chart xmlns:c="http://schemas.openxmlformats.org/drawingml/2006/chart" xmlns:r="http://schemas.openxmlformats.org/officeDocument/2006/relationships" r:id="rId4"/>
          </a:graphicData>
        </a:graphic>
      </p:graphicFrame>
      <p:grpSp>
        <p:nvGrpSpPr>
          <p:cNvPr id="9" name="Group 8"/>
          <p:cNvGrpSpPr/>
          <p:nvPr/>
        </p:nvGrpSpPr>
        <p:grpSpPr>
          <a:xfrm>
            <a:off x="422443" y="4979817"/>
            <a:ext cx="11269885" cy="1477328"/>
            <a:chOff x="370113" y="4998192"/>
            <a:chExt cx="11376141" cy="1477328"/>
          </a:xfrm>
        </p:grpSpPr>
        <p:sp>
          <p:nvSpPr>
            <p:cNvPr id="10" name="TextBox 9"/>
            <p:cNvSpPr txBox="1"/>
            <p:nvPr/>
          </p:nvSpPr>
          <p:spPr>
            <a:xfrm>
              <a:off x="370113" y="4998192"/>
              <a:ext cx="5440476" cy="1477328"/>
            </a:xfrm>
            <a:prstGeom prst="rect">
              <a:avLst/>
            </a:prstGeom>
            <a:solidFill>
              <a:sysClr val="window" lastClr="FFFFFF"/>
            </a:solidFill>
            <a:ln w="12700" cap="flat" cmpd="sng" algn="ctr">
              <a:solidFill>
                <a:sysClr val="windowText" lastClr="000000"/>
              </a:solidFill>
              <a:prstDash val="solid"/>
              <a:miter lim="800000"/>
            </a:ln>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latin typeface="Calibri"/>
                  <a:ea typeface="+mn-ea"/>
                  <a:cs typeface="+mn-cs"/>
                </a:rPr>
                <a:t>T1 - 1t/ha Biochar </a:t>
              </a:r>
              <a:r>
                <a:rPr kumimoji="0" lang="en-US" sz="1800" b="0" i="0" u="none" strike="noStrike" kern="0" cap="none" spc="0" normalizeH="0" baseline="0" noProof="0" dirty="0">
                  <a:ln>
                    <a:noFill/>
                  </a:ln>
                  <a:solidFill>
                    <a:sysClr val="windowText" lastClr="000000"/>
                  </a:solidFill>
                  <a:effectLst/>
                  <a:uLnTx/>
                  <a:uFillTx/>
                  <a:latin typeface="Calibri"/>
                  <a:ea typeface="+mn-ea"/>
                  <a:cs typeface="+mn-cs"/>
                </a:rPr>
                <a:t>+ N:P:K recommendation of SRI </a:t>
              </a:r>
              <a:endParaRPr kumimoji="0" lang="en-US" sz="1800" b="0" i="0" u="none" strike="noStrike" kern="0" cap="none" spc="0" normalizeH="0" baseline="0" noProof="0" dirty="0" smtClean="0">
                <a:ln>
                  <a:noFill/>
                </a:ln>
                <a:solidFill>
                  <a:sysClr val="windowText" lastClr="000000"/>
                </a:solidFill>
                <a:effectLst/>
                <a:uLnTx/>
                <a:uFillTx/>
                <a:latin typeface="Calibri"/>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latin typeface="Calibri"/>
                  <a:ea typeface="+mn-ea"/>
                  <a:cs typeface="+mn-cs"/>
                </a:rPr>
                <a:t>T2 - 2t/ha Biochar </a:t>
              </a:r>
              <a:r>
                <a:rPr kumimoji="0" lang="en-US" sz="1800" b="0" i="0" u="none" strike="noStrike" kern="0" cap="none" spc="0" normalizeH="0" baseline="0" noProof="0" dirty="0">
                  <a:ln>
                    <a:noFill/>
                  </a:ln>
                  <a:solidFill>
                    <a:sysClr val="windowText" lastClr="000000"/>
                  </a:solidFill>
                  <a:effectLst/>
                  <a:uLnTx/>
                  <a:uFillTx/>
                  <a:latin typeface="Calibri"/>
                  <a:ea typeface="+mn-ea"/>
                  <a:cs typeface="+mn-cs"/>
                </a:rPr>
                <a:t>+ N:P:K recommendation of SRI </a:t>
              </a:r>
              <a:endParaRPr kumimoji="0" lang="en-US" sz="1800" b="0" i="0" u="none" strike="noStrike" kern="0" cap="none" spc="0" normalizeH="0" baseline="0" noProof="0" dirty="0" smtClean="0">
                <a:ln>
                  <a:noFill/>
                </a:ln>
                <a:solidFill>
                  <a:sysClr val="windowText" lastClr="000000"/>
                </a:solidFill>
                <a:effectLst/>
                <a:uLnTx/>
                <a:uFillTx/>
                <a:latin typeface="Calibri"/>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latin typeface="Calibri"/>
                  <a:ea typeface="+mn-ea"/>
                  <a:cs typeface="+mn-cs"/>
                </a:rPr>
                <a:t>T3 - 4t/ha Biochar </a:t>
              </a:r>
              <a:r>
                <a:rPr kumimoji="0" lang="en-US" sz="1800" b="0" i="0" u="none" strike="noStrike" kern="0" cap="none" spc="0" normalizeH="0" baseline="0" noProof="0" dirty="0">
                  <a:ln>
                    <a:noFill/>
                  </a:ln>
                  <a:solidFill>
                    <a:sysClr val="windowText" lastClr="000000"/>
                  </a:solidFill>
                  <a:effectLst/>
                  <a:uLnTx/>
                  <a:uFillTx/>
                  <a:latin typeface="Calibri"/>
                  <a:ea typeface="+mn-ea"/>
                  <a:cs typeface="+mn-cs"/>
                </a:rPr>
                <a:t>+ N:P:K recommendation of SRI </a:t>
              </a:r>
              <a:endParaRPr kumimoji="0" lang="en-US" sz="1800" b="0" i="0" u="none" strike="noStrike" kern="0" cap="none" spc="0" normalizeH="0" baseline="0" noProof="0" dirty="0" smtClean="0">
                <a:ln>
                  <a:noFill/>
                </a:ln>
                <a:solidFill>
                  <a:sysClr val="windowText" lastClr="000000"/>
                </a:solidFill>
                <a:effectLst/>
                <a:uLnTx/>
                <a:uFillTx/>
                <a:latin typeface="Calibri"/>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latin typeface="Calibri"/>
                  <a:ea typeface="+mn-ea"/>
                  <a:cs typeface="+mn-cs"/>
                </a:rPr>
                <a:t>T4 - 6t/ha Biochar </a:t>
              </a:r>
              <a:r>
                <a:rPr kumimoji="0" lang="en-US" sz="1800" b="0" i="0" u="none" strike="noStrike" kern="0" cap="none" spc="0" normalizeH="0" baseline="0" noProof="0" dirty="0">
                  <a:ln>
                    <a:noFill/>
                  </a:ln>
                  <a:solidFill>
                    <a:sysClr val="windowText" lastClr="000000"/>
                  </a:solidFill>
                  <a:effectLst/>
                  <a:uLnTx/>
                  <a:uFillTx/>
                  <a:latin typeface="Calibri"/>
                  <a:ea typeface="+mn-ea"/>
                  <a:cs typeface="+mn-cs"/>
                </a:rPr>
                <a:t>+ N:P:K recommendation of SRI </a:t>
              </a:r>
              <a:endParaRPr kumimoji="0" lang="en-US" sz="1800" b="0" i="0" u="none" strike="noStrike" kern="0" cap="none" spc="0" normalizeH="0" baseline="0" noProof="0" dirty="0" smtClean="0">
                <a:ln>
                  <a:noFill/>
                </a:ln>
                <a:solidFill>
                  <a:sysClr val="windowText" lastClr="000000"/>
                </a:solidFill>
                <a:effectLst/>
                <a:uLnTx/>
                <a:uFillTx/>
                <a:latin typeface="Calibri"/>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latin typeface="Calibri"/>
                  <a:ea typeface="+mn-ea"/>
                  <a:cs typeface="+mn-cs"/>
                </a:rPr>
                <a:t>T5 - 1t/ha Boiler ash </a:t>
              </a:r>
              <a:r>
                <a:rPr kumimoji="0" lang="en-US" sz="1800" b="0" i="0" u="none" strike="noStrike" kern="0" cap="none" spc="0" normalizeH="0" baseline="0" noProof="0" dirty="0">
                  <a:ln>
                    <a:noFill/>
                  </a:ln>
                  <a:solidFill>
                    <a:sysClr val="windowText" lastClr="000000"/>
                  </a:solidFill>
                  <a:effectLst/>
                  <a:uLnTx/>
                  <a:uFillTx/>
                  <a:latin typeface="Calibri"/>
                  <a:ea typeface="+mn-ea"/>
                  <a:cs typeface="+mn-cs"/>
                </a:rPr>
                <a:t>+ N:P:K recommendation of SRI </a:t>
              </a:r>
              <a:endParaRPr kumimoji="0" lang="en-US" sz="1800" b="0" i="0" u="none" strike="noStrike" kern="0" cap="none" spc="0" normalizeH="0" baseline="0" noProof="0" dirty="0" smtClean="0">
                <a:ln>
                  <a:noFill/>
                </a:ln>
                <a:solidFill>
                  <a:sysClr val="windowText" lastClr="000000"/>
                </a:solidFill>
                <a:effectLst/>
                <a:uLnTx/>
                <a:uFillTx/>
                <a:latin typeface="Calibri"/>
                <a:ea typeface="+mn-ea"/>
                <a:cs typeface="+mn-cs"/>
              </a:endParaRPr>
            </a:p>
          </p:txBody>
        </p:sp>
        <p:sp>
          <p:nvSpPr>
            <p:cNvPr id="11" name="TextBox 10"/>
            <p:cNvSpPr txBox="1"/>
            <p:nvPr/>
          </p:nvSpPr>
          <p:spPr>
            <a:xfrm>
              <a:off x="6096000" y="4998192"/>
              <a:ext cx="5650254" cy="1477328"/>
            </a:xfrm>
            <a:prstGeom prst="rect">
              <a:avLst/>
            </a:prstGeom>
            <a:solidFill>
              <a:sysClr val="window" lastClr="FFFFFF"/>
            </a:solidFill>
            <a:ln w="12700" cap="flat" cmpd="sng" algn="ctr">
              <a:solidFill>
                <a:sysClr val="windowText" lastClr="000000"/>
              </a:solidFill>
              <a:prstDash val="solid"/>
              <a:miter lim="800000"/>
            </a:ln>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a:ea typeface="+mn-ea"/>
                  <a:cs typeface="+mn-cs"/>
                </a:rPr>
                <a:t>T6 - 2t/ha </a:t>
              </a:r>
              <a:r>
                <a:rPr kumimoji="0" lang="en-US" sz="1800" b="0" i="0" u="none" strike="noStrike" kern="0" cap="none" spc="0" normalizeH="0" baseline="0" noProof="0" dirty="0" smtClean="0">
                  <a:ln>
                    <a:noFill/>
                  </a:ln>
                  <a:solidFill>
                    <a:sysClr val="windowText" lastClr="000000"/>
                  </a:solidFill>
                  <a:effectLst/>
                  <a:uLnTx/>
                  <a:uFillTx/>
                  <a:latin typeface="Calibri"/>
                  <a:ea typeface="+mn-ea"/>
                  <a:cs typeface="+mn-cs"/>
                </a:rPr>
                <a:t>Boiler ash </a:t>
              </a:r>
              <a:r>
                <a:rPr kumimoji="0" lang="en-US" sz="1800" b="0" i="0" u="none" strike="noStrike" kern="0" cap="none" spc="0" normalizeH="0" baseline="0" noProof="0" dirty="0">
                  <a:ln>
                    <a:noFill/>
                  </a:ln>
                  <a:solidFill>
                    <a:sysClr val="windowText" lastClr="000000"/>
                  </a:solidFill>
                  <a:effectLst/>
                  <a:uLnTx/>
                  <a:uFillTx/>
                  <a:latin typeface="Calibri"/>
                  <a:ea typeface="+mn-ea"/>
                  <a:cs typeface="+mn-cs"/>
                </a:rPr>
                <a:t>+ N:P:K recommendation of SRI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a:ea typeface="+mn-ea"/>
                  <a:cs typeface="+mn-cs"/>
                </a:rPr>
                <a:t>T7 - 4t/ha </a:t>
              </a:r>
              <a:r>
                <a:rPr kumimoji="0" lang="en-US" sz="1800" b="0" i="0" u="none" strike="noStrike" kern="0" cap="none" spc="0" normalizeH="0" baseline="0" noProof="0" dirty="0" smtClean="0">
                  <a:ln>
                    <a:noFill/>
                  </a:ln>
                  <a:solidFill>
                    <a:sysClr val="windowText" lastClr="000000"/>
                  </a:solidFill>
                  <a:effectLst/>
                  <a:uLnTx/>
                  <a:uFillTx/>
                  <a:latin typeface="Calibri"/>
                  <a:ea typeface="+mn-ea"/>
                  <a:cs typeface="+mn-cs"/>
                </a:rPr>
                <a:t>Boiler ash </a:t>
              </a:r>
              <a:r>
                <a:rPr kumimoji="0" lang="en-US" sz="1800" b="0" i="0" u="none" strike="noStrike" kern="0" cap="none" spc="0" normalizeH="0" baseline="0" noProof="0" dirty="0">
                  <a:ln>
                    <a:noFill/>
                  </a:ln>
                  <a:solidFill>
                    <a:sysClr val="windowText" lastClr="000000"/>
                  </a:solidFill>
                  <a:effectLst/>
                  <a:uLnTx/>
                  <a:uFillTx/>
                  <a:latin typeface="Calibri"/>
                  <a:ea typeface="+mn-ea"/>
                  <a:cs typeface="+mn-cs"/>
                </a:rPr>
                <a:t>+ N:P:K recommendation of SRI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a:ea typeface="+mn-ea"/>
                  <a:cs typeface="+mn-cs"/>
                </a:rPr>
                <a:t>T8 - 6t/ha </a:t>
              </a:r>
              <a:r>
                <a:rPr kumimoji="0" lang="en-US" sz="1800" b="0" i="0" u="none" strike="noStrike" kern="0" cap="none" spc="0" normalizeH="0" baseline="0" noProof="0" dirty="0" smtClean="0">
                  <a:ln>
                    <a:noFill/>
                  </a:ln>
                  <a:solidFill>
                    <a:sysClr val="windowText" lastClr="000000"/>
                  </a:solidFill>
                  <a:effectLst/>
                  <a:uLnTx/>
                  <a:uFillTx/>
                  <a:latin typeface="Calibri"/>
                  <a:ea typeface="+mn-ea"/>
                  <a:cs typeface="+mn-cs"/>
                </a:rPr>
                <a:t>Boiler ash </a:t>
              </a:r>
              <a:r>
                <a:rPr kumimoji="0" lang="en-US" sz="1800" b="0" i="0" u="none" strike="noStrike" kern="0" cap="none" spc="0" normalizeH="0" baseline="0" noProof="0" dirty="0">
                  <a:ln>
                    <a:noFill/>
                  </a:ln>
                  <a:solidFill>
                    <a:sysClr val="windowText" lastClr="000000"/>
                  </a:solidFill>
                  <a:effectLst/>
                  <a:uLnTx/>
                  <a:uFillTx/>
                  <a:latin typeface="Calibri"/>
                  <a:ea typeface="+mn-ea"/>
                  <a:cs typeface="+mn-cs"/>
                </a:rPr>
                <a:t>+ N:P:K recommendation of SRI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a:ea typeface="+mn-ea"/>
                  <a:cs typeface="+mn-cs"/>
                </a:rPr>
                <a:t>T9 - N:P:K recommendation of </a:t>
              </a:r>
              <a:r>
                <a:rPr kumimoji="0" lang="en-US" sz="1800" b="0" i="0" u="none" strike="noStrike" kern="0" cap="none" spc="0" normalizeH="0" baseline="0" noProof="0" dirty="0" smtClean="0">
                  <a:ln>
                    <a:noFill/>
                  </a:ln>
                  <a:solidFill>
                    <a:sysClr val="windowText" lastClr="000000"/>
                  </a:solidFill>
                  <a:effectLst/>
                  <a:uLnTx/>
                  <a:uFillTx/>
                  <a:latin typeface="Calibri"/>
                  <a:ea typeface="+mn-ea"/>
                  <a:cs typeface="+mn-cs"/>
                </a:rPr>
                <a:t>SRI (control) </a:t>
              </a: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a:ea typeface="+mn-ea"/>
                  <a:cs typeface="+mn-cs"/>
                </a:rPr>
                <a:t>T10 – Zero amendments </a:t>
              </a:r>
              <a:r>
                <a:rPr kumimoji="0" lang="en-US" sz="1800" b="0" i="0" u="none" strike="noStrike" kern="0" cap="none" spc="0" normalizeH="0" baseline="0" noProof="0" dirty="0" smtClean="0">
                  <a:ln>
                    <a:noFill/>
                  </a:ln>
                  <a:solidFill>
                    <a:sysClr val="windowText" lastClr="000000"/>
                  </a:solidFill>
                  <a:effectLst/>
                  <a:uLnTx/>
                  <a:uFillTx/>
                  <a:latin typeface="Calibri"/>
                  <a:ea typeface="+mn-ea"/>
                  <a:cs typeface="+mn-cs"/>
                </a:rPr>
                <a:t>(control)</a:t>
              </a: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Tree>
    <p:extLst>
      <p:ext uri="{BB962C8B-B14F-4D97-AF65-F5344CB8AC3E}">
        <p14:creationId xmlns:p14="http://schemas.microsoft.com/office/powerpoint/2010/main" val="4459342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8FC179B-E1DC-44DF-B0E4-66A8D350C2BE}" type="slidenum">
              <a:rPr lang="en-US" smtClean="0"/>
              <a:t>22</a:t>
            </a:fld>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8578" y="221392"/>
            <a:ext cx="548005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693003" y="1620937"/>
            <a:ext cx="2899355"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ysClr val="windowText" lastClr="000000"/>
                </a:solidFill>
                <a:effectLst/>
                <a:uLnTx/>
                <a:uFillTx/>
              </a:rPr>
              <a:t>R</a:t>
            </a:r>
            <a:r>
              <a:rPr kumimoji="0" lang="en-US" sz="2800" b="1" i="0" u="none" strike="noStrike" kern="0" cap="none" spc="0" normalizeH="0" baseline="0" noProof="0" dirty="0" smtClean="0">
                <a:ln>
                  <a:noFill/>
                </a:ln>
                <a:solidFill>
                  <a:sysClr val="windowText" lastClr="000000"/>
                </a:solidFill>
                <a:effectLst/>
                <a:uLnTx/>
                <a:uFillTx/>
              </a:rPr>
              <a:t>oot dry </a:t>
            </a:r>
            <a:r>
              <a:rPr kumimoji="0" lang="en-US" sz="2800" b="1" i="0" u="none" strike="noStrike" kern="0" cap="none" spc="0" normalizeH="0" baseline="0" noProof="0" dirty="0">
                <a:ln>
                  <a:noFill/>
                </a:ln>
                <a:solidFill>
                  <a:sysClr val="windowText" lastClr="000000"/>
                </a:solidFill>
                <a:effectLst/>
                <a:uLnTx/>
                <a:uFillTx/>
              </a:rPr>
              <a:t>w</a:t>
            </a:r>
            <a:r>
              <a:rPr kumimoji="0" lang="en-US" sz="2800" b="1" i="0" u="none" strike="noStrike" kern="0" cap="none" spc="0" normalizeH="0" baseline="0" noProof="0" dirty="0" smtClean="0">
                <a:ln>
                  <a:noFill/>
                </a:ln>
                <a:solidFill>
                  <a:sysClr val="windowText" lastClr="000000"/>
                </a:solidFill>
                <a:effectLst/>
                <a:uLnTx/>
                <a:uFillTx/>
              </a:rPr>
              <a:t>eight</a:t>
            </a:r>
            <a:endParaRPr kumimoji="0" lang="en-US" sz="2800" b="1" i="0" u="none" strike="noStrike" kern="0" cap="none" spc="0" normalizeH="0" baseline="0" noProof="0" dirty="0">
              <a:ln>
                <a:noFill/>
              </a:ln>
              <a:solidFill>
                <a:sysClr val="windowText" lastClr="000000"/>
              </a:solidFill>
              <a:effectLst/>
              <a:uLnTx/>
              <a:uFillTx/>
            </a:endParaRPr>
          </a:p>
        </p:txBody>
      </p:sp>
      <p:sp>
        <p:nvSpPr>
          <p:cNvPr id="6" name="TextBox 5"/>
          <p:cNvSpPr txBox="1"/>
          <p:nvPr/>
        </p:nvSpPr>
        <p:spPr>
          <a:xfrm>
            <a:off x="7202714" y="1620937"/>
            <a:ext cx="3541486"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smtClean="0">
                <a:ln>
                  <a:noFill/>
                </a:ln>
                <a:solidFill>
                  <a:sysClr val="windowText" lastClr="000000"/>
                </a:solidFill>
                <a:effectLst/>
                <a:uLnTx/>
                <a:uFillTx/>
              </a:rPr>
              <a:t>Total dry weight</a:t>
            </a:r>
            <a:endParaRPr kumimoji="0" lang="en-US" sz="2800" b="1" i="0" u="none" strike="noStrike" kern="0" cap="none" spc="0" normalizeH="0" baseline="0" noProof="0" dirty="0">
              <a:ln>
                <a:noFill/>
              </a:ln>
              <a:solidFill>
                <a:sysClr val="windowText" lastClr="000000"/>
              </a:solidFill>
              <a:effectLst/>
              <a:uLnTx/>
              <a:uFillTx/>
            </a:endParaRPr>
          </a:p>
        </p:txBody>
      </p:sp>
      <p:graphicFrame>
        <p:nvGraphicFramePr>
          <p:cNvPr id="7" name="Chart 6"/>
          <p:cNvGraphicFramePr>
            <a:graphicFrameLocks/>
          </p:cNvGraphicFramePr>
          <p:nvPr>
            <p:extLst>
              <p:ext uri="{D42A27DB-BD31-4B8C-83A1-F6EECF244321}">
                <p14:modId xmlns:p14="http://schemas.microsoft.com/office/powerpoint/2010/main" val="1107229065"/>
              </p:ext>
            </p:extLst>
          </p:nvPr>
        </p:nvGraphicFramePr>
        <p:xfrm>
          <a:off x="422443" y="2024235"/>
          <a:ext cx="5440476" cy="284756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p:nvPr>
            <p:extLst>
              <p:ext uri="{D42A27DB-BD31-4B8C-83A1-F6EECF244321}">
                <p14:modId xmlns:p14="http://schemas.microsoft.com/office/powerpoint/2010/main" val="3690584395"/>
              </p:ext>
            </p:extLst>
          </p:nvPr>
        </p:nvGraphicFramePr>
        <p:xfrm>
          <a:off x="6092825" y="2024236"/>
          <a:ext cx="5705758" cy="2817587"/>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9"/>
          <p:cNvGrpSpPr/>
          <p:nvPr/>
        </p:nvGrpSpPr>
        <p:grpSpPr>
          <a:xfrm>
            <a:off x="422443" y="4979817"/>
            <a:ext cx="11376141" cy="1477328"/>
            <a:chOff x="370113" y="4998192"/>
            <a:chExt cx="11376141" cy="1477328"/>
          </a:xfrm>
        </p:grpSpPr>
        <p:sp>
          <p:nvSpPr>
            <p:cNvPr id="11" name="TextBox 10"/>
            <p:cNvSpPr txBox="1"/>
            <p:nvPr/>
          </p:nvSpPr>
          <p:spPr>
            <a:xfrm>
              <a:off x="370113" y="4998192"/>
              <a:ext cx="5440476" cy="1477328"/>
            </a:xfrm>
            <a:prstGeom prst="rect">
              <a:avLst/>
            </a:prstGeom>
            <a:solidFill>
              <a:sysClr val="window" lastClr="FFFFFF"/>
            </a:solidFill>
            <a:ln w="12700" cap="flat" cmpd="sng" algn="ctr">
              <a:solidFill>
                <a:sysClr val="windowText" lastClr="000000"/>
              </a:solidFill>
              <a:prstDash val="solid"/>
              <a:miter lim="800000"/>
            </a:ln>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latin typeface="Calibri"/>
                  <a:ea typeface="+mn-ea"/>
                  <a:cs typeface="+mn-cs"/>
                </a:rPr>
                <a:t>T1 - 1t/ha Biochar </a:t>
              </a:r>
              <a:r>
                <a:rPr kumimoji="0" lang="en-US" sz="1800" b="0" i="0" u="none" strike="noStrike" kern="0" cap="none" spc="0" normalizeH="0" baseline="0" noProof="0" dirty="0">
                  <a:ln>
                    <a:noFill/>
                  </a:ln>
                  <a:solidFill>
                    <a:sysClr val="windowText" lastClr="000000"/>
                  </a:solidFill>
                  <a:effectLst/>
                  <a:uLnTx/>
                  <a:uFillTx/>
                  <a:latin typeface="Calibri"/>
                  <a:ea typeface="+mn-ea"/>
                  <a:cs typeface="+mn-cs"/>
                </a:rPr>
                <a:t>+ N:P:K recommendation of SRI </a:t>
              </a:r>
              <a:endParaRPr kumimoji="0" lang="en-US" sz="1800" b="0" i="0" u="none" strike="noStrike" kern="0" cap="none" spc="0" normalizeH="0" baseline="0" noProof="0" dirty="0" smtClean="0">
                <a:ln>
                  <a:noFill/>
                </a:ln>
                <a:solidFill>
                  <a:sysClr val="windowText" lastClr="000000"/>
                </a:solidFill>
                <a:effectLst/>
                <a:uLnTx/>
                <a:uFillTx/>
                <a:latin typeface="Calibri"/>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latin typeface="Calibri"/>
                  <a:ea typeface="+mn-ea"/>
                  <a:cs typeface="+mn-cs"/>
                </a:rPr>
                <a:t>T2 - 2t/ha Biochar </a:t>
              </a:r>
              <a:r>
                <a:rPr kumimoji="0" lang="en-US" sz="1800" b="0" i="0" u="none" strike="noStrike" kern="0" cap="none" spc="0" normalizeH="0" baseline="0" noProof="0" dirty="0">
                  <a:ln>
                    <a:noFill/>
                  </a:ln>
                  <a:solidFill>
                    <a:sysClr val="windowText" lastClr="000000"/>
                  </a:solidFill>
                  <a:effectLst/>
                  <a:uLnTx/>
                  <a:uFillTx/>
                  <a:latin typeface="Calibri"/>
                  <a:ea typeface="+mn-ea"/>
                  <a:cs typeface="+mn-cs"/>
                </a:rPr>
                <a:t>+ N:P:K recommendation of SRI </a:t>
              </a:r>
              <a:endParaRPr kumimoji="0" lang="en-US" sz="1800" b="0" i="0" u="none" strike="noStrike" kern="0" cap="none" spc="0" normalizeH="0" baseline="0" noProof="0" dirty="0" smtClean="0">
                <a:ln>
                  <a:noFill/>
                </a:ln>
                <a:solidFill>
                  <a:sysClr val="windowText" lastClr="000000"/>
                </a:solidFill>
                <a:effectLst/>
                <a:uLnTx/>
                <a:uFillTx/>
                <a:latin typeface="Calibri"/>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latin typeface="Calibri"/>
                  <a:ea typeface="+mn-ea"/>
                  <a:cs typeface="+mn-cs"/>
                </a:rPr>
                <a:t>T3 - 4t/ha Biochar </a:t>
              </a:r>
              <a:r>
                <a:rPr kumimoji="0" lang="en-US" sz="1800" b="0" i="0" u="none" strike="noStrike" kern="0" cap="none" spc="0" normalizeH="0" baseline="0" noProof="0" dirty="0">
                  <a:ln>
                    <a:noFill/>
                  </a:ln>
                  <a:solidFill>
                    <a:sysClr val="windowText" lastClr="000000"/>
                  </a:solidFill>
                  <a:effectLst/>
                  <a:uLnTx/>
                  <a:uFillTx/>
                  <a:latin typeface="Calibri"/>
                  <a:ea typeface="+mn-ea"/>
                  <a:cs typeface="+mn-cs"/>
                </a:rPr>
                <a:t>+ N:P:K recommendation of SRI </a:t>
              </a:r>
              <a:endParaRPr kumimoji="0" lang="en-US" sz="1800" b="0" i="0" u="none" strike="noStrike" kern="0" cap="none" spc="0" normalizeH="0" baseline="0" noProof="0" dirty="0" smtClean="0">
                <a:ln>
                  <a:noFill/>
                </a:ln>
                <a:solidFill>
                  <a:sysClr val="windowText" lastClr="000000"/>
                </a:solidFill>
                <a:effectLst/>
                <a:uLnTx/>
                <a:uFillTx/>
                <a:latin typeface="Calibri"/>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latin typeface="Calibri"/>
                  <a:ea typeface="+mn-ea"/>
                  <a:cs typeface="+mn-cs"/>
                </a:rPr>
                <a:t>T4 - 6t/ha Biochar </a:t>
              </a:r>
              <a:r>
                <a:rPr kumimoji="0" lang="en-US" sz="1800" b="0" i="0" u="none" strike="noStrike" kern="0" cap="none" spc="0" normalizeH="0" baseline="0" noProof="0" dirty="0">
                  <a:ln>
                    <a:noFill/>
                  </a:ln>
                  <a:solidFill>
                    <a:sysClr val="windowText" lastClr="000000"/>
                  </a:solidFill>
                  <a:effectLst/>
                  <a:uLnTx/>
                  <a:uFillTx/>
                  <a:latin typeface="Calibri"/>
                  <a:ea typeface="+mn-ea"/>
                  <a:cs typeface="+mn-cs"/>
                </a:rPr>
                <a:t>+ N:P:K recommendation of SRI </a:t>
              </a:r>
              <a:endParaRPr kumimoji="0" lang="en-US" sz="1800" b="0" i="0" u="none" strike="noStrike" kern="0" cap="none" spc="0" normalizeH="0" baseline="0" noProof="0" dirty="0" smtClean="0">
                <a:ln>
                  <a:noFill/>
                </a:ln>
                <a:solidFill>
                  <a:sysClr val="windowText" lastClr="000000"/>
                </a:solidFill>
                <a:effectLst/>
                <a:uLnTx/>
                <a:uFillTx/>
                <a:latin typeface="Calibri"/>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latin typeface="Calibri"/>
                  <a:ea typeface="+mn-ea"/>
                  <a:cs typeface="+mn-cs"/>
                </a:rPr>
                <a:t>T5 - 1t/ha Boiler ash </a:t>
              </a:r>
              <a:r>
                <a:rPr kumimoji="0" lang="en-US" sz="1800" b="0" i="0" u="none" strike="noStrike" kern="0" cap="none" spc="0" normalizeH="0" baseline="0" noProof="0" dirty="0">
                  <a:ln>
                    <a:noFill/>
                  </a:ln>
                  <a:solidFill>
                    <a:sysClr val="windowText" lastClr="000000"/>
                  </a:solidFill>
                  <a:effectLst/>
                  <a:uLnTx/>
                  <a:uFillTx/>
                  <a:latin typeface="Calibri"/>
                  <a:ea typeface="+mn-ea"/>
                  <a:cs typeface="+mn-cs"/>
                </a:rPr>
                <a:t>+ N:P:K recommendation of SRI </a:t>
              </a:r>
              <a:endParaRPr kumimoji="0" lang="en-US" sz="1800" b="0" i="0" u="none" strike="noStrike" kern="0" cap="none" spc="0" normalizeH="0" baseline="0" noProof="0" dirty="0" smtClean="0">
                <a:ln>
                  <a:noFill/>
                </a:ln>
                <a:solidFill>
                  <a:sysClr val="windowText" lastClr="000000"/>
                </a:solidFill>
                <a:effectLst/>
                <a:uLnTx/>
                <a:uFillTx/>
                <a:latin typeface="Calibri"/>
                <a:ea typeface="+mn-ea"/>
                <a:cs typeface="+mn-cs"/>
              </a:endParaRPr>
            </a:p>
          </p:txBody>
        </p:sp>
        <p:sp>
          <p:nvSpPr>
            <p:cNvPr id="12" name="TextBox 11"/>
            <p:cNvSpPr txBox="1"/>
            <p:nvPr/>
          </p:nvSpPr>
          <p:spPr>
            <a:xfrm>
              <a:off x="6096000" y="4998192"/>
              <a:ext cx="5650254" cy="1477328"/>
            </a:xfrm>
            <a:prstGeom prst="rect">
              <a:avLst/>
            </a:prstGeom>
            <a:solidFill>
              <a:sysClr val="window" lastClr="FFFFFF"/>
            </a:solidFill>
            <a:ln w="12700" cap="flat" cmpd="sng" algn="ctr">
              <a:solidFill>
                <a:sysClr val="windowText" lastClr="000000"/>
              </a:solidFill>
              <a:prstDash val="solid"/>
              <a:miter lim="800000"/>
            </a:ln>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a:ea typeface="+mn-ea"/>
                  <a:cs typeface="+mn-cs"/>
                </a:rPr>
                <a:t>T6 - 2t/ha </a:t>
              </a:r>
              <a:r>
                <a:rPr kumimoji="0" lang="en-US" sz="1800" b="0" i="0" u="none" strike="noStrike" kern="0" cap="none" spc="0" normalizeH="0" baseline="0" noProof="0" dirty="0" smtClean="0">
                  <a:ln>
                    <a:noFill/>
                  </a:ln>
                  <a:solidFill>
                    <a:sysClr val="windowText" lastClr="000000"/>
                  </a:solidFill>
                  <a:effectLst/>
                  <a:uLnTx/>
                  <a:uFillTx/>
                  <a:latin typeface="Calibri"/>
                  <a:ea typeface="+mn-ea"/>
                  <a:cs typeface="+mn-cs"/>
                </a:rPr>
                <a:t>Boiler ash </a:t>
              </a:r>
              <a:r>
                <a:rPr kumimoji="0" lang="en-US" sz="1800" b="0" i="0" u="none" strike="noStrike" kern="0" cap="none" spc="0" normalizeH="0" baseline="0" noProof="0" dirty="0">
                  <a:ln>
                    <a:noFill/>
                  </a:ln>
                  <a:solidFill>
                    <a:sysClr val="windowText" lastClr="000000"/>
                  </a:solidFill>
                  <a:effectLst/>
                  <a:uLnTx/>
                  <a:uFillTx/>
                  <a:latin typeface="Calibri"/>
                  <a:ea typeface="+mn-ea"/>
                  <a:cs typeface="+mn-cs"/>
                </a:rPr>
                <a:t>+ N:P:K recommendation of SRI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a:ea typeface="+mn-ea"/>
                  <a:cs typeface="+mn-cs"/>
                </a:rPr>
                <a:t>T7 - 4t/ha </a:t>
              </a:r>
              <a:r>
                <a:rPr kumimoji="0" lang="en-US" sz="1800" b="0" i="0" u="none" strike="noStrike" kern="0" cap="none" spc="0" normalizeH="0" baseline="0" noProof="0" dirty="0" smtClean="0">
                  <a:ln>
                    <a:noFill/>
                  </a:ln>
                  <a:solidFill>
                    <a:sysClr val="windowText" lastClr="000000"/>
                  </a:solidFill>
                  <a:effectLst/>
                  <a:uLnTx/>
                  <a:uFillTx/>
                  <a:latin typeface="Calibri"/>
                  <a:ea typeface="+mn-ea"/>
                  <a:cs typeface="+mn-cs"/>
                </a:rPr>
                <a:t>Boiler ash </a:t>
              </a:r>
              <a:r>
                <a:rPr kumimoji="0" lang="en-US" sz="1800" b="0" i="0" u="none" strike="noStrike" kern="0" cap="none" spc="0" normalizeH="0" baseline="0" noProof="0" dirty="0">
                  <a:ln>
                    <a:noFill/>
                  </a:ln>
                  <a:solidFill>
                    <a:sysClr val="windowText" lastClr="000000"/>
                  </a:solidFill>
                  <a:effectLst/>
                  <a:uLnTx/>
                  <a:uFillTx/>
                  <a:latin typeface="Calibri"/>
                  <a:ea typeface="+mn-ea"/>
                  <a:cs typeface="+mn-cs"/>
                </a:rPr>
                <a:t>+ N:P:K recommendation of SRI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a:ea typeface="+mn-ea"/>
                  <a:cs typeface="+mn-cs"/>
                </a:rPr>
                <a:t>T8 - 6t/ha </a:t>
              </a:r>
              <a:r>
                <a:rPr kumimoji="0" lang="en-US" sz="1800" b="0" i="0" u="none" strike="noStrike" kern="0" cap="none" spc="0" normalizeH="0" baseline="0" noProof="0" dirty="0" smtClean="0">
                  <a:ln>
                    <a:noFill/>
                  </a:ln>
                  <a:solidFill>
                    <a:sysClr val="windowText" lastClr="000000"/>
                  </a:solidFill>
                  <a:effectLst/>
                  <a:uLnTx/>
                  <a:uFillTx/>
                  <a:latin typeface="Calibri"/>
                  <a:ea typeface="+mn-ea"/>
                  <a:cs typeface="+mn-cs"/>
                </a:rPr>
                <a:t>Boiler ash </a:t>
              </a:r>
              <a:r>
                <a:rPr kumimoji="0" lang="en-US" sz="1800" b="0" i="0" u="none" strike="noStrike" kern="0" cap="none" spc="0" normalizeH="0" baseline="0" noProof="0" dirty="0">
                  <a:ln>
                    <a:noFill/>
                  </a:ln>
                  <a:solidFill>
                    <a:sysClr val="windowText" lastClr="000000"/>
                  </a:solidFill>
                  <a:effectLst/>
                  <a:uLnTx/>
                  <a:uFillTx/>
                  <a:latin typeface="Calibri"/>
                  <a:ea typeface="+mn-ea"/>
                  <a:cs typeface="+mn-cs"/>
                </a:rPr>
                <a:t>+ N:P:K recommendation of SRI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a:ea typeface="+mn-ea"/>
                  <a:cs typeface="+mn-cs"/>
                </a:rPr>
                <a:t>T9 - N:P:K recommendation of </a:t>
              </a:r>
              <a:r>
                <a:rPr kumimoji="0" lang="en-US" sz="1800" b="0" i="0" u="none" strike="noStrike" kern="0" cap="none" spc="0" normalizeH="0" baseline="0" noProof="0" dirty="0" smtClean="0">
                  <a:ln>
                    <a:noFill/>
                  </a:ln>
                  <a:solidFill>
                    <a:sysClr val="windowText" lastClr="000000"/>
                  </a:solidFill>
                  <a:effectLst/>
                  <a:uLnTx/>
                  <a:uFillTx/>
                  <a:latin typeface="Calibri"/>
                  <a:ea typeface="+mn-ea"/>
                  <a:cs typeface="+mn-cs"/>
                </a:rPr>
                <a:t>SRI (control) </a:t>
              </a: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a:ea typeface="+mn-ea"/>
                  <a:cs typeface="+mn-cs"/>
                </a:rPr>
                <a:t>T10 – Zero amendments </a:t>
              </a:r>
              <a:r>
                <a:rPr kumimoji="0" lang="en-US" sz="1800" b="0" i="0" u="none" strike="noStrike" kern="0" cap="none" spc="0" normalizeH="0" baseline="0" noProof="0" dirty="0" smtClean="0">
                  <a:ln>
                    <a:noFill/>
                  </a:ln>
                  <a:solidFill>
                    <a:sysClr val="windowText" lastClr="000000"/>
                  </a:solidFill>
                  <a:effectLst/>
                  <a:uLnTx/>
                  <a:uFillTx/>
                  <a:latin typeface="Calibri"/>
                  <a:ea typeface="+mn-ea"/>
                  <a:cs typeface="+mn-cs"/>
                </a:rPr>
                <a:t>(control)</a:t>
              </a: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13" name="TextBox 12"/>
          <p:cNvSpPr txBox="1"/>
          <p:nvPr/>
        </p:nvSpPr>
        <p:spPr>
          <a:xfrm>
            <a:off x="3827006" y="835431"/>
            <a:ext cx="4553432" cy="5847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sng" strike="noStrike" kern="0" cap="none" spc="0" normalizeH="0" baseline="0" noProof="0" dirty="0" smtClean="0">
                <a:ln>
                  <a:noFill/>
                </a:ln>
                <a:solidFill>
                  <a:sysClr val="windowText" lastClr="000000"/>
                </a:solidFill>
                <a:effectLst/>
                <a:uLnTx/>
                <a:uFillTx/>
              </a:rPr>
              <a:t>Plant growth parameters</a:t>
            </a:r>
            <a:endParaRPr kumimoji="0" lang="en-US" sz="3200" b="1" i="0" u="sng"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1205762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66AA2D-EB97-F029-43DF-78A997A7827F}"/>
              </a:ext>
            </a:extLst>
          </p:cNvPr>
          <p:cNvSpPr>
            <a:spLocks noGrp="1"/>
          </p:cNvSpPr>
          <p:nvPr>
            <p:ph type="title"/>
          </p:nvPr>
        </p:nvSpPr>
        <p:spPr>
          <a:xfrm>
            <a:off x="1482777" y="709900"/>
            <a:ext cx="8980357" cy="804108"/>
          </a:xfrm>
        </p:spPr>
        <p:txBody>
          <a:bodyPr>
            <a:normAutofit/>
          </a:bodyPr>
          <a:lstStyle/>
          <a:p>
            <a:pPr algn="ctr"/>
            <a:r>
              <a:rPr lang="en-US" sz="3200" u="sng" dirty="0"/>
              <a:t>Conclusion and Recommendations</a:t>
            </a:r>
          </a:p>
        </p:txBody>
      </p:sp>
      <p:sp>
        <p:nvSpPr>
          <p:cNvPr id="3" name="Content Placeholder 2">
            <a:extLst>
              <a:ext uri="{FF2B5EF4-FFF2-40B4-BE49-F238E27FC236}">
                <a16:creationId xmlns:a16="http://schemas.microsoft.com/office/drawing/2014/main" xmlns="" id="{3989914B-F471-723A-5A29-F6E1BE6E81C9}"/>
              </a:ext>
            </a:extLst>
          </p:cNvPr>
          <p:cNvSpPr>
            <a:spLocks noGrp="1"/>
          </p:cNvSpPr>
          <p:nvPr>
            <p:ph idx="1"/>
          </p:nvPr>
        </p:nvSpPr>
        <p:spPr>
          <a:xfrm>
            <a:off x="449705" y="1753850"/>
            <a:ext cx="11377534" cy="4647966"/>
          </a:xfrm>
        </p:spPr>
        <p:txBody>
          <a:bodyPr>
            <a:normAutofit fontScale="92500" lnSpcReduction="20000"/>
          </a:bodyPr>
          <a:lstStyle/>
          <a:p>
            <a:pPr algn="just"/>
            <a:r>
              <a:rPr lang="en-US" sz="3100" dirty="0">
                <a:ea typeface="Calibri" panose="020F0502020204030204" pitchFamily="34" charset="0"/>
              </a:rPr>
              <a:t>Bagasse-based boiler ash is rich in plant nutritional characteristics compared to bagasse-based biochar.</a:t>
            </a:r>
          </a:p>
          <a:p>
            <a:pPr marL="0" indent="0" algn="just">
              <a:buNone/>
            </a:pPr>
            <a:endParaRPr lang="en-US" sz="3100" dirty="0"/>
          </a:p>
          <a:p>
            <a:pPr algn="just"/>
            <a:r>
              <a:rPr lang="en-US" sz="3100" dirty="0"/>
              <a:t>Higher amount of biochar ( 4 &amp; 6t/ha) added soils lead to improve the soil pH buffering capacities</a:t>
            </a:r>
          </a:p>
          <a:p>
            <a:pPr algn="just"/>
            <a:endParaRPr lang="en-US" sz="3100" dirty="0"/>
          </a:p>
          <a:p>
            <a:pPr algn="just"/>
            <a:r>
              <a:rPr lang="en-US" sz="3100" dirty="0"/>
              <a:t>Higher amount of boiler ash (6t/ha) and only chemical fertilizer added soils lead to reduce soil pH buffering capacities.</a:t>
            </a:r>
          </a:p>
          <a:p>
            <a:pPr algn="just"/>
            <a:endParaRPr lang="en-US" sz="3100" dirty="0"/>
          </a:p>
          <a:p>
            <a:pPr lvl="0" algn="just">
              <a:buFont typeface="Wingdings" panose="05000000000000000000" pitchFamily="2" charset="2"/>
              <a:buChar char="§"/>
            </a:pPr>
            <a:r>
              <a:rPr lang="en-US" sz="3100" dirty="0"/>
              <a:t>Up to 6t/ha of boiler ash with inorganic fertilizers not badly affected to the initial growth of the sugarcane variety of SL 96-128</a:t>
            </a:r>
          </a:p>
          <a:p>
            <a:endParaRPr lang="en-US" dirty="0"/>
          </a:p>
        </p:txBody>
      </p:sp>
      <p:sp>
        <p:nvSpPr>
          <p:cNvPr id="4" name="Slide Number Placeholder 3">
            <a:extLst>
              <a:ext uri="{FF2B5EF4-FFF2-40B4-BE49-F238E27FC236}">
                <a16:creationId xmlns:a16="http://schemas.microsoft.com/office/drawing/2014/main" xmlns="" id="{C7CA4BE0-3BD5-3B8C-61F4-12E8D4FDDB15}"/>
              </a:ext>
            </a:extLst>
          </p:cNvPr>
          <p:cNvSpPr>
            <a:spLocks noGrp="1"/>
          </p:cNvSpPr>
          <p:nvPr>
            <p:ph type="sldNum" sz="quarter" idx="12"/>
          </p:nvPr>
        </p:nvSpPr>
        <p:spPr>
          <a:xfrm>
            <a:off x="9338569" y="6492875"/>
            <a:ext cx="2743200" cy="365125"/>
          </a:xfrm>
        </p:spPr>
        <p:txBody>
          <a:bodyPr/>
          <a:lstStyle/>
          <a:p>
            <a:fld id="{48FC179B-E1DC-44DF-B0E4-66A8D350C2BE}" type="slidenum">
              <a:rPr lang="en-US" smtClean="0"/>
              <a:t>23</a:t>
            </a:fld>
            <a:endParaRPr lang="en-US"/>
          </a:p>
        </p:txBody>
      </p:sp>
    </p:spTree>
    <p:extLst>
      <p:ext uri="{BB962C8B-B14F-4D97-AF65-F5344CB8AC3E}">
        <p14:creationId xmlns:p14="http://schemas.microsoft.com/office/powerpoint/2010/main" val="40033569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4794" y="1840616"/>
            <a:ext cx="11722307" cy="3765706"/>
          </a:xfrm>
        </p:spPr>
        <p:txBody>
          <a:bodyPr/>
          <a:lstStyle/>
          <a:p>
            <a:pPr algn="just"/>
            <a:r>
              <a:rPr lang="en-US" dirty="0"/>
              <a:t>The direct soil application of </a:t>
            </a:r>
            <a:r>
              <a:rPr lang="en-US" dirty="0" smtClean="0"/>
              <a:t>boiler ash </a:t>
            </a:r>
            <a:r>
              <a:rPr lang="en-US" dirty="0"/>
              <a:t>should be practiced under well-monitored conditions.</a:t>
            </a:r>
          </a:p>
          <a:p>
            <a:pPr marL="0" indent="0" algn="just">
              <a:buNone/>
            </a:pPr>
            <a:endParaRPr lang="en-US" dirty="0">
              <a:ea typeface="Calibri" panose="020F0502020204030204" pitchFamily="34" charset="0"/>
            </a:endParaRPr>
          </a:p>
          <a:p>
            <a:pPr algn="just"/>
            <a:r>
              <a:rPr lang="en-US" dirty="0">
                <a:ea typeface="Calibri" panose="020F0502020204030204" pitchFamily="34" charset="0"/>
              </a:rPr>
              <a:t>It is required a field level experiment with complete cropping cycle of sugarcane for further clarifications and confirmations.</a:t>
            </a:r>
          </a:p>
          <a:p>
            <a:pPr algn="just"/>
            <a:endParaRPr lang="en-US" dirty="0">
              <a:ea typeface="Calibri" panose="020F0502020204030204" pitchFamily="34" charset="0"/>
            </a:endParaRPr>
          </a:p>
          <a:p>
            <a:pPr algn="just"/>
            <a:r>
              <a:rPr lang="en-US" dirty="0">
                <a:ea typeface="Calibri" panose="020F0502020204030204" pitchFamily="34" charset="0"/>
              </a:rPr>
              <a:t>It is required to test the effect of boiler ash on soil physiochemical and plant growth by applying different rates of boiler ash with more than 6 t/ha level. </a:t>
            </a:r>
          </a:p>
        </p:txBody>
      </p:sp>
      <p:sp>
        <p:nvSpPr>
          <p:cNvPr id="4" name="Slide Number Placeholder 3"/>
          <p:cNvSpPr>
            <a:spLocks noGrp="1"/>
          </p:cNvSpPr>
          <p:nvPr>
            <p:ph type="sldNum" sz="quarter" idx="12"/>
          </p:nvPr>
        </p:nvSpPr>
        <p:spPr/>
        <p:txBody>
          <a:bodyPr/>
          <a:lstStyle/>
          <a:p>
            <a:fld id="{48FC179B-E1DC-44DF-B0E4-66A8D350C2BE}" type="slidenum">
              <a:rPr lang="en-US" smtClean="0"/>
              <a:t>24</a:t>
            </a:fld>
            <a:endParaRPr lang="en-US"/>
          </a:p>
        </p:txBody>
      </p:sp>
      <p:sp>
        <p:nvSpPr>
          <p:cNvPr id="5" name="Rectangle 4"/>
          <p:cNvSpPr/>
          <p:nvPr/>
        </p:nvSpPr>
        <p:spPr>
          <a:xfrm>
            <a:off x="2178568" y="965035"/>
            <a:ext cx="8044724" cy="523220"/>
          </a:xfrm>
          <a:prstGeom prst="rect">
            <a:avLst/>
          </a:prstGeom>
        </p:spPr>
        <p:txBody>
          <a:bodyPr wrap="square">
            <a:spAutoFit/>
          </a:bodyPr>
          <a:lstStyle/>
          <a:p>
            <a:r>
              <a:rPr lang="en-US" sz="2800" b="1" u="sng" dirty="0">
                <a:solidFill>
                  <a:prstClr val="black"/>
                </a:solidFill>
                <a:latin typeface="Calibri Light"/>
                <a:ea typeface="+mj-ea"/>
                <a:cs typeface="+mj-cs"/>
              </a:rPr>
              <a:t>Conclusion and </a:t>
            </a:r>
            <a:r>
              <a:rPr lang="en-US" sz="2800" b="1" u="sng" dirty="0" smtClean="0">
                <a:solidFill>
                  <a:prstClr val="black"/>
                </a:solidFill>
                <a:latin typeface="Calibri Light"/>
                <a:ea typeface="+mj-ea"/>
                <a:cs typeface="+mj-cs"/>
              </a:rPr>
              <a:t>Recommendations cont..</a:t>
            </a:r>
            <a:endParaRPr lang="en-US" sz="2800" dirty="0"/>
          </a:p>
        </p:txBody>
      </p:sp>
    </p:spTree>
    <p:extLst>
      <p:ext uri="{BB962C8B-B14F-4D97-AF65-F5344CB8AC3E}">
        <p14:creationId xmlns:p14="http://schemas.microsoft.com/office/powerpoint/2010/main" val="20291546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66AA2D-EB97-F029-43DF-78A997A7827F}"/>
              </a:ext>
            </a:extLst>
          </p:cNvPr>
          <p:cNvSpPr>
            <a:spLocks noGrp="1"/>
          </p:cNvSpPr>
          <p:nvPr>
            <p:ph type="title"/>
          </p:nvPr>
        </p:nvSpPr>
        <p:spPr>
          <a:xfrm>
            <a:off x="2023671" y="599606"/>
            <a:ext cx="7906062" cy="1061101"/>
          </a:xfrm>
        </p:spPr>
        <p:txBody>
          <a:bodyPr>
            <a:normAutofit/>
          </a:bodyPr>
          <a:lstStyle/>
          <a:p>
            <a:pPr algn="ctr"/>
            <a:r>
              <a:rPr lang="en-US" sz="4400" u="sng" dirty="0"/>
              <a:t>References</a:t>
            </a:r>
          </a:p>
        </p:txBody>
      </p:sp>
      <p:sp>
        <p:nvSpPr>
          <p:cNvPr id="3" name="Content Placeholder 2">
            <a:extLst>
              <a:ext uri="{FF2B5EF4-FFF2-40B4-BE49-F238E27FC236}">
                <a16:creationId xmlns:a16="http://schemas.microsoft.com/office/drawing/2014/main" xmlns="" id="{3989914B-F471-723A-5A29-F6E1BE6E81C9}"/>
              </a:ext>
            </a:extLst>
          </p:cNvPr>
          <p:cNvSpPr>
            <a:spLocks noGrp="1"/>
          </p:cNvSpPr>
          <p:nvPr>
            <p:ph idx="1"/>
          </p:nvPr>
        </p:nvSpPr>
        <p:spPr>
          <a:xfrm>
            <a:off x="344775" y="1648917"/>
            <a:ext cx="11647356" cy="4632976"/>
          </a:xfrm>
        </p:spPr>
        <p:txBody>
          <a:bodyPr>
            <a:noAutofit/>
          </a:bodyPr>
          <a:lstStyle/>
          <a:p>
            <a:pPr algn="just"/>
            <a:r>
              <a:rPr lang="en-US" sz="1600" dirty="0" err="1" smtClean="0"/>
              <a:t>Aslam</a:t>
            </a:r>
            <a:r>
              <a:rPr lang="en-US" sz="1600" dirty="0" smtClean="0"/>
              <a:t>, Z., Khalid, M., &amp; Aon, M. (2014). Impact of Biochar on Soil Physical Properties. </a:t>
            </a:r>
            <a:r>
              <a:rPr lang="en-US" sz="1600" i="1" dirty="0" smtClean="0"/>
              <a:t>Scholarly Journal of Agricultural Science</a:t>
            </a:r>
            <a:r>
              <a:rPr lang="en-US" sz="1600" dirty="0" smtClean="0"/>
              <a:t>, </a:t>
            </a:r>
            <a:r>
              <a:rPr lang="en-US" sz="1600" i="1" dirty="0" smtClean="0"/>
              <a:t>4</a:t>
            </a:r>
            <a:r>
              <a:rPr lang="en-US" sz="1600" dirty="0" smtClean="0"/>
              <a:t>(5), 280–284.</a:t>
            </a:r>
          </a:p>
          <a:p>
            <a:pPr algn="just"/>
            <a:r>
              <a:rPr lang="en-US" sz="1600" dirty="0" err="1" smtClean="0"/>
              <a:t>Aytenew</a:t>
            </a:r>
            <a:r>
              <a:rPr lang="en-US" sz="1600" dirty="0" smtClean="0"/>
              <a:t>, M., &amp; Bore, G. (2020). Effects of Organic Amendments on Soil Fertility and Environmental Quality: A Review. </a:t>
            </a:r>
            <a:r>
              <a:rPr lang="en-US" sz="1600" i="1" dirty="0" smtClean="0"/>
              <a:t>Journal of Plant Sciences</a:t>
            </a:r>
            <a:r>
              <a:rPr lang="en-US" sz="1600" dirty="0" smtClean="0"/>
              <a:t>, </a:t>
            </a:r>
            <a:r>
              <a:rPr lang="en-US" sz="1600" i="1" dirty="0" smtClean="0"/>
              <a:t>8</a:t>
            </a:r>
            <a:r>
              <a:rPr lang="en-US" sz="1600" dirty="0" smtClean="0"/>
              <a:t>(5), 112. https://doi.org/10.11648/j.jps.20200805.12</a:t>
            </a:r>
          </a:p>
          <a:p>
            <a:pPr algn="just"/>
            <a:r>
              <a:rPr lang="en-US" sz="1600" dirty="0" err="1" smtClean="0"/>
              <a:t>Bajirao</a:t>
            </a:r>
            <a:r>
              <a:rPr lang="en-US" sz="1600" dirty="0" smtClean="0"/>
              <a:t>, G., </a:t>
            </a:r>
            <a:r>
              <a:rPr lang="en-US" sz="1600" dirty="0" err="1" smtClean="0"/>
              <a:t>Nitinkumar</a:t>
            </a:r>
            <a:r>
              <a:rPr lang="en-US" sz="1600" dirty="0" smtClean="0"/>
              <a:t>, R., &amp; </a:t>
            </a:r>
            <a:r>
              <a:rPr lang="en-US" sz="1600" dirty="0" err="1" smtClean="0"/>
              <a:t>Durgude</a:t>
            </a:r>
            <a:r>
              <a:rPr lang="en-US" sz="1600" dirty="0" smtClean="0"/>
              <a:t>, S. A. (2021). </a:t>
            </a:r>
            <a:r>
              <a:rPr lang="en-US" sz="1600" i="1" dirty="0" smtClean="0"/>
              <a:t>Effect of Bagasse Ash on </a:t>
            </a:r>
            <a:r>
              <a:rPr lang="en-US" sz="1600" i="1" dirty="0" err="1" smtClean="0"/>
              <a:t>Physico</a:t>
            </a:r>
            <a:r>
              <a:rPr lang="en-US" sz="1600" i="1" dirty="0" smtClean="0"/>
              <a:t>-Chemical Properties of Soil Effect of Bagasse Ash on </a:t>
            </a:r>
            <a:r>
              <a:rPr lang="en-US" sz="1600" i="1" dirty="0" err="1" smtClean="0"/>
              <a:t>Physico</a:t>
            </a:r>
            <a:r>
              <a:rPr lang="en-US" sz="1600" i="1" dirty="0" smtClean="0"/>
              <a:t>-Chemical Properties of Soil</a:t>
            </a:r>
            <a:r>
              <a:rPr lang="en-US" sz="1600" dirty="0" smtClean="0"/>
              <a:t>. </a:t>
            </a:r>
            <a:r>
              <a:rPr lang="en-US" sz="1600" i="1" dirty="0" smtClean="0"/>
              <a:t>January</a:t>
            </a:r>
            <a:r>
              <a:rPr lang="en-US" sz="1600" dirty="0" smtClean="0"/>
              <a:t>.</a:t>
            </a:r>
          </a:p>
          <a:p>
            <a:pPr algn="just"/>
            <a:r>
              <a:rPr lang="en-US" sz="1600" dirty="0" err="1" smtClean="0"/>
              <a:t>Bodhinayake</a:t>
            </a:r>
            <a:r>
              <a:rPr lang="en-US" sz="1600" dirty="0" smtClean="0"/>
              <a:t>, W. L., &amp; </a:t>
            </a:r>
            <a:r>
              <a:rPr lang="en-US" sz="1600" dirty="0" err="1" smtClean="0"/>
              <a:t>Dharmawardene</a:t>
            </a:r>
            <a:r>
              <a:rPr lang="en-US" sz="1600" dirty="0" smtClean="0"/>
              <a:t>, N. (2001). Studies on Nutrient removal from </a:t>
            </a:r>
            <a:r>
              <a:rPr lang="en-US" sz="1600" dirty="0" err="1" smtClean="0"/>
              <a:t>alfisols</a:t>
            </a:r>
            <a:r>
              <a:rPr lang="en-US" sz="1600" dirty="0" smtClean="0"/>
              <a:t> by sugarcane variety CO 775 under irrigation. </a:t>
            </a:r>
            <a:r>
              <a:rPr lang="en-US" sz="1600" i="1" dirty="0" smtClean="0"/>
              <a:t>Journal of Soil Sciences Society Sri Lanka, </a:t>
            </a:r>
            <a:r>
              <a:rPr lang="en-US" sz="1600" dirty="0" err="1" smtClean="0"/>
              <a:t>vol</a:t>
            </a:r>
            <a:r>
              <a:rPr lang="en-US" sz="1600" dirty="0" smtClean="0"/>
              <a:t> 13.</a:t>
            </a:r>
          </a:p>
          <a:p>
            <a:pPr algn="just"/>
            <a:r>
              <a:rPr lang="en-US" sz="1600" dirty="0" err="1" smtClean="0"/>
              <a:t>Boschiero</a:t>
            </a:r>
            <a:r>
              <a:rPr lang="en-US" sz="1600" dirty="0" smtClean="0"/>
              <a:t>, B. N., Mariano, E., Torres-</a:t>
            </a:r>
            <a:r>
              <a:rPr lang="en-US" sz="1600" dirty="0" err="1" smtClean="0"/>
              <a:t>Dorante</a:t>
            </a:r>
            <a:r>
              <a:rPr lang="en-US" sz="1600" dirty="0" smtClean="0"/>
              <a:t>, L. O., </a:t>
            </a:r>
            <a:r>
              <a:rPr lang="en-US" sz="1600" dirty="0" err="1" smtClean="0"/>
              <a:t>Sattolo</a:t>
            </a:r>
            <a:r>
              <a:rPr lang="en-US" sz="1600" dirty="0" smtClean="0"/>
              <a:t>, T. M. S., Otto, R., Garcia, P. L., Dias, C. T. S., &amp; </a:t>
            </a:r>
            <a:r>
              <a:rPr lang="en-US" sz="1600" dirty="0" err="1" smtClean="0"/>
              <a:t>Trivelin</a:t>
            </a:r>
            <a:r>
              <a:rPr lang="en-US" sz="1600" dirty="0" smtClean="0"/>
              <a:t>, P. C. O. (2020). Nitrogen fertilizer effects on sugarcane growth, nutritional status, and productivity in tropical acid soils. </a:t>
            </a:r>
            <a:r>
              <a:rPr lang="en-US" sz="1600" i="1" dirty="0" smtClean="0"/>
              <a:t>Nutrient Cycling in </a:t>
            </a:r>
            <a:r>
              <a:rPr lang="en-US" sz="1600" i="1" dirty="0" err="1" smtClean="0"/>
              <a:t>Agroecosystems</a:t>
            </a:r>
            <a:r>
              <a:rPr lang="en-US" sz="1600" dirty="0" smtClean="0"/>
              <a:t>, </a:t>
            </a:r>
            <a:r>
              <a:rPr lang="en-US" sz="1600" i="1" dirty="0" smtClean="0"/>
              <a:t>117</a:t>
            </a:r>
            <a:r>
              <a:rPr lang="en-US" sz="1600" dirty="0" smtClean="0"/>
              <a:t>(3), 367–382. https://doi.org/10.1007/s10705-020-10074-w</a:t>
            </a:r>
          </a:p>
          <a:p>
            <a:pPr algn="just"/>
            <a:r>
              <a:rPr lang="en-US" sz="1600" dirty="0" smtClean="0"/>
              <a:t>Ding, Y., Liu, Y., Liu, S., Li, Z., Tan, X., Huang, X., </a:t>
            </a:r>
            <a:r>
              <a:rPr lang="en-US" sz="1600" dirty="0" err="1" smtClean="0"/>
              <a:t>Zeng</a:t>
            </a:r>
            <a:r>
              <a:rPr lang="en-US" sz="1600" dirty="0" smtClean="0"/>
              <a:t>, G., Zhou, L., &amp; </a:t>
            </a:r>
            <a:r>
              <a:rPr lang="en-US" sz="1600" dirty="0" err="1" smtClean="0"/>
              <a:t>Zheng</a:t>
            </a:r>
            <a:r>
              <a:rPr lang="en-US" sz="1600" dirty="0" smtClean="0"/>
              <a:t>, B. (2016). Biochar to improve soil fertility. A review. </a:t>
            </a:r>
            <a:r>
              <a:rPr lang="en-US" sz="1600" i="1" dirty="0" smtClean="0"/>
              <a:t>Agronomy for Sustainable Development</a:t>
            </a:r>
            <a:r>
              <a:rPr lang="en-US" sz="1600" dirty="0" smtClean="0"/>
              <a:t>, </a:t>
            </a:r>
            <a:r>
              <a:rPr lang="en-US" sz="1600" i="1" dirty="0" smtClean="0"/>
              <a:t>36</a:t>
            </a:r>
            <a:r>
              <a:rPr lang="en-US" sz="1600" dirty="0" smtClean="0"/>
              <a:t>(2). https://doi.org/10.1007/s13593-016-0372-z</a:t>
            </a:r>
          </a:p>
          <a:p>
            <a:pPr algn="just"/>
            <a:r>
              <a:rPr lang="en-US" sz="1600" dirty="0" err="1" smtClean="0"/>
              <a:t>Gopalasundaram</a:t>
            </a:r>
            <a:r>
              <a:rPr lang="en-US" sz="1600" dirty="0" smtClean="0"/>
              <a:t>, P., </a:t>
            </a:r>
            <a:r>
              <a:rPr lang="en-US" sz="1600" dirty="0" err="1" smtClean="0"/>
              <a:t>Bhaskaran</a:t>
            </a:r>
            <a:r>
              <a:rPr lang="en-US" sz="1600" dirty="0" smtClean="0"/>
              <a:t>, A., &amp; </a:t>
            </a:r>
            <a:r>
              <a:rPr lang="en-US" sz="1600" dirty="0" err="1" smtClean="0"/>
              <a:t>Rakkiyappan</a:t>
            </a:r>
            <a:r>
              <a:rPr lang="en-US" sz="1600" dirty="0" smtClean="0"/>
              <a:t>, P. (2012). Integrated Nutrient Management in Sugarcane. </a:t>
            </a:r>
            <a:r>
              <a:rPr lang="en-US" sz="1600" i="1" dirty="0" smtClean="0"/>
              <a:t>Sugar Tech</a:t>
            </a:r>
            <a:r>
              <a:rPr lang="en-US" sz="1600" dirty="0" smtClean="0"/>
              <a:t>, </a:t>
            </a:r>
            <a:r>
              <a:rPr lang="en-US" sz="1600" i="1" dirty="0" smtClean="0"/>
              <a:t>14</a:t>
            </a:r>
            <a:r>
              <a:rPr lang="en-US" sz="1600" dirty="0" smtClean="0"/>
              <a:t>(1), 3–20. </a:t>
            </a:r>
            <a:r>
              <a:rPr lang="en-US" sz="1600" dirty="0" smtClean="0">
                <a:hlinkClick r:id="rId2"/>
              </a:rPr>
              <a:t>https://doi.org/10.1007/s12355-011-0097-x</a:t>
            </a:r>
            <a:endParaRPr lang="en-US" sz="1600" dirty="0" smtClean="0"/>
          </a:p>
          <a:p>
            <a:pPr algn="just"/>
            <a:r>
              <a:rPr lang="en-US" sz="1600" dirty="0" err="1"/>
              <a:t>Inyang</a:t>
            </a:r>
            <a:r>
              <a:rPr lang="en-US" sz="1600" dirty="0"/>
              <a:t>, M., </a:t>
            </a:r>
            <a:r>
              <a:rPr lang="en-US" sz="1600" dirty="0" err="1"/>
              <a:t>Gao</a:t>
            </a:r>
            <a:r>
              <a:rPr lang="en-US" sz="1600" dirty="0"/>
              <a:t>, B., </a:t>
            </a:r>
            <a:r>
              <a:rPr lang="en-US" sz="1600" dirty="0" err="1"/>
              <a:t>Pullammanappallil</a:t>
            </a:r>
            <a:r>
              <a:rPr lang="en-US" sz="1600" dirty="0"/>
              <a:t>, P., Ding, W., &amp; Zimmerman, A. R. (2010). Biochar from anaerobically digested sugarcane bagasse. </a:t>
            </a:r>
            <a:r>
              <a:rPr lang="en-US" sz="1600" i="1" dirty="0" err="1"/>
              <a:t>Bioresource</a:t>
            </a:r>
            <a:r>
              <a:rPr lang="en-US" sz="1600" i="1" dirty="0"/>
              <a:t> Technology</a:t>
            </a:r>
            <a:r>
              <a:rPr lang="en-US" sz="1600" dirty="0"/>
              <a:t>, </a:t>
            </a:r>
            <a:r>
              <a:rPr lang="en-US" sz="1600" i="1" dirty="0"/>
              <a:t>101</a:t>
            </a:r>
            <a:r>
              <a:rPr lang="en-US" sz="1600" dirty="0"/>
              <a:t>(22), 8868–8872. https://doi.org/10.1016/j.biortech.2010.06.088</a:t>
            </a:r>
          </a:p>
          <a:p>
            <a:pPr algn="just"/>
            <a:endParaRPr lang="en-US" sz="1600" dirty="0" smtClean="0"/>
          </a:p>
        </p:txBody>
      </p:sp>
      <p:sp>
        <p:nvSpPr>
          <p:cNvPr id="4" name="Slide Number Placeholder 3">
            <a:extLst>
              <a:ext uri="{FF2B5EF4-FFF2-40B4-BE49-F238E27FC236}">
                <a16:creationId xmlns:a16="http://schemas.microsoft.com/office/drawing/2014/main" xmlns="" id="{C7CA4BE0-3BD5-3B8C-61F4-12E8D4FDDB15}"/>
              </a:ext>
            </a:extLst>
          </p:cNvPr>
          <p:cNvSpPr>
            <a:spLocks noGrp="1"/>
          </p:cNvSpPr>
          <p:nvPr>
            <p:ph type="sldNum" sz="quarter" idx="12"/>
          </p:nvPr>
        </p:nvSpPr>
        <p:spPr>
          <a:xfrm>
            <a:off x="9338569" y="6492875"/>
            <a:ext cx="2743200" cy="365125"/>
          </a:xfrm>
        </p:spPr>
        <p:txBody>
          <a:bodyPr/>
          <a:lstStyle/>
          <a:p>
            <a:fld id="{48FC179B-E1DC-44DF-B0E4-66A8D350C2BE}" type="slidenum">
              <a:rPr lang="en-US" smtClean="0"/>
              <a:t>25</a:t>
            </a:fld>
            <a:endParaRPr lang="en-US"/>
          </a:p>
        </p:txBody>
      </p:sp>
    </p:spTree>
    <p:extLst>
      <p:ext uri="{BB962C8B-B14F-4D97-AF65-F5344CB8AC3E}">
        <p14:creationId xmlns:p14="http://schemas.microsoft.com/office/powerpoint/2010/main" val="31500702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8FC179B-E1DC-44DF-B0E4-66A8D350C2BE}" type="slidenum">
              <a:rPr lang="en-US" smtClean="0"/>
              <a:t>26</a:t>
            </a:fld>
            <a:endParaRPr lang="en-US"/>
          </a:p>
        </p:txBody>
      </p:sp>
      <p:sp>
        <p:nvSpPr>
          <p:cNvPr id="3" name="Rectangle 2"/>
          <p:cNvSpPr/>
          <p:nvPr/>
        </p:nvSpPr>
        <p:spPr>
          <a:xfrm>
            <a:off x="544641" y="1552577"/>
            <a:ext cx="11057746" cy="4770537"/>
          </a:xfrm>
          <a:prstGeom prst="rect">
            <a:avLst/>
          </a:prstGeom>
        </p:spPr>
        <p:txBody>
          <a:bodyPr wrap="square">
            <a:spAutoFit/>
          </a:bodyPr>
          <a:lstStyle/>
          <a:p>
            <a:pPr marL="285750" indent="-285750" algn="just">
              <a:buFont typeface="Arial" pitchFamily="34" charset="0"/>
              <a:buChar char="•"/>
            </a:pPr>
            <a:r>
              <a:rPr lang="en-US" sz="1600" dirty="0"/>
              <a:t>Khan, M. J., &amp; </a:t>
            </a:r>
            <a:r>
              <a:rPr lang="en-US" sz="1600" dirty="0" err="1"/>
              <a:t>Qasim</a:t>
            </a:r>
            <a:r>
              <a:rPr lang="en-US" sz="1600" dirty="0"/>
              <a:t>, M. (2008). Integrated use of boiler ash as organic fertilizer and soil conditioner with NPK in calcareous soil. </a:t>
            </a:r>
            <a:r>
              <a:rPr lang="en-US" sz="1600" i="1" dirty="0" err="1"/>
              <a:t>Songklanakarin</a:t>
            </a:r>
            <a:r>
              <a:rPr lang="en-US" sz="1600" i="1" dirty="0"/>
              <a:t> Journal of Science and Technology</a:t>
            </a:r>
            <a:r>
              <a:rPr lang="en-US" sz="1600" dirty="0"/>
              <a:t>, </a:t>
            </a:r>
            <a:r>
              <a:rPr lang="en-US" sz="1600" i="1" dirty="0"/>
              <a:t>30</a:t>
            </a:r>
            <a:r>
              <a:rPr lang="en-US" sz="1600" dirty="0"/>
              <a:t>(3), 281–289</a:t>
            </a:r>
            <a:r>
              <a:rPr lang="en-US" sz="1600" dirty="0" smtClean="0"/>
              <a:t>.</a:t>
            </a:r>
          </a:p>
          <a:p>
            <a:pPr marL="285750" indent="-285750" algn="just">
              <a:buFont typeface="Arial" pitchFamily="34" charset="0"/>
              <a:buChar char="•"/>
            </a:pPr>
            <a:endParaRPr lang="en-US" sz="1600" dirty="0"/>
          </a:p>
          <a:p>
            <a:pPr marL="285750" indent="-285750" algn="just">
              <a:buFont typeface="Arial" pitchFamily="34" charset="0"/>
              <a:buChar char="•"/>
            </a:pPr>
            <a:r>
              <a:rPr lang="en-US" sz="1600" dirty="0" err="1" smtClean="0"/>
              <a:t>Kulasekara</a:t>
            </a:r>
            <a:r>
              <a:rPr lang="en-US" sz="1600" dirty="0"/>
              <a:t>, B., Lanka, S., </a:t>
            </a:r>
            <a:r>
              <a:rPr lang="en-US" sz="1600" dirty="0" err="1"/>
              <a:t>Weerasinghe</a:t>
            </a:r>
            <a:r>
              <a:rPr lang="en-US" sz="1600" dirty="0"/>
              <a:t>, A., Lanka, S., </a:t>
            </a:r>
            <a:r>
              <a:rPr lang="en-US" sz="1600" dirty="0" err="1"/>
              <a:t>Ariyawansha</a:t>
            </a:r>
            <a:r>
              <a:rPr lang="en-US" sz="1600" dirty="0"/>
              <a:t>, S., &amp; Lanka, S. (2021). </a:t>
            </a:r>
            <a:r>
              <a:rPr lang="en-US" sz="1600" i="1" dirty="0"/>
              <a:t>Research Article Production of Organic </a:t>
            </a:r>
            <a:r>
              <a:rPr lang="en-US" sz="1600" i="1" dirty="0" err="1"/>
              <a:t>Fertilisers</a:t>
            </a:r>
            <a:r>
              <a:rPr lang="en-US" sz="1600" i="1" dirty="0"/>
              <a:t> by Using Sugarcane Industry By- products of Sri Lanka : A Preliminary Investigation</a:t>
            </a:r>
            <a:r>
              <a:rPr lang="en-US" sz="1600" dirty="0"/>
              <a:t>. </a:t>
            </a:r>
            <a:r>
              <a:rPr lang="en-US" sz="1600" i="1" dirty="0"/>
              <a:t>3</a:t>
            </a:r>
            <a:r>
              <a:rPr lang="en-US" sz="1600" dirty="0"/>
              <a:t>(June), 76–89</a:t>
            </a:r>
            <a:r>
              <a:rPr lang="en-US" sz="1600" dirty="0" smtClean="0"/>
              <a:t>.</a:t>
            </a:r>
          </a:p>
          <a:p>
            <a:pPr algn="just"/>
            <a:endParaRPr lang="en-US" sz="1600" dirty="0"/>
          </a:p>
          <a:p>
            <a:pPr marL="285750" indent="-285750" algn="just">
              <a:buFont typeface="Arial" pitchFamily="34" charset="0"/>
              <a:buChar char="•"/>
            </a:pPr>
            <a:r>
              <a:rPr lang="en-US" sz="1600" dirty="0" err="1"/>
              <a:t>Liyanage</a:t>
            </a:r>
            <a:r>
              <a:rPr lang="en-US" sz="1600" dirty="0"/>
              <a:t>, M., &amp; </a:t>
            </a:r>
            <a:r>
              <a:rPr lang="en-US" sz="1600" dirty="0" err="1"/>
              <a:t>Jayakody</a:t>
            </a:r>
            <a:r>
              <a:rPr lang="en-US" sz="1600" dirty="0"/>
              <a:t>, A. N. (2012). </a:t>
            </a:r>
            <a:r>
              <a:rPr lang="en-US" sz="1600" i="1" dirty="0"/>
              <a:t>Feasibility of using soil pH Buffering Capacity for Dolomite Recommendation for tea growing soils in Sri Lanka Feasibility of using soil pH Buffering Capacity for Dolomite Recommendation for tea growing soils in Sri Lanka 1 – Tea Research Institute of Sri</a:t>
            </a:r>
            <a:r>
              <a:rPr lang="en-US" sz="1600" dirty="0"/>
              <a:t>. </a:t>
            </a:r>
            <a:r>
              <a:rPr lang="en-US" sz="1600" i="1" dirty="0"/>
              <a:t>November 2016</a:t>
            </a:r>
            <a:r>
              <a:rPr lang="en-US" sz="1600" dirty="0" smtClean="0"/>
              <a:t>.</a:t>
            </a:r>
          </a:p>
          <a:p>
            <a:pPr algn="just"/>
            <a:endParaRPr lang="en-US" sz="1600" dirty="0"/>
          </a:p>
          <a:p>
            <a:pPr marL="285750" indent="-285750" algn="just">
              <a:buFont typeface="Arial" pitchFamily="34" charset="0"/>
              <a:buChar char="•"/>
            </a:pPr>
            <a:r>
              <a:rPr lang="en-US" sz="1600" dirty="0" err="1"/>
              <a:t>Mapa</a:t>
            </a:r>
            <a:r>
              <a:rPr lang="en-US" sz="1600" dirty="0"/>
              <a:t>, R., </a:t>
            </a:r>
            <a:r>
              <a:rPr lang="en-US" sz="1600" dirty="0" err="1"/>
              <a:t>Somasiri</a:t>
            </a:r>
            <a:r>
              <a:rPr lang="en-US" sz="1600" dirty="0"/>
              <a:t>, S. and </a:t>
            </a:r>
            <a:r>
              <a:rPr lang="en-US" sz="1600" dirty="0" err="1"/>
              <a:t>Dassanayaka</a:t>
            </a:r>
            <a:r>
              <a:rPr lang="en-US" sz="1600" dirty="0"/>
              <a:t>, A.R., (2010). Soils of the dry zone of Sri Lanka - Morphology, </a:t>
            </a:r>
            <a:r>
              <a:rPr lang="en-US" sz="1600" dirty="0" err="1"/>
              <a:t>Characterisation</a:t>
            </a:r>
            <a:r>
              <a:rPr lang="en-US" sz="1600" dirty="0"/>
              <a:t> and Classification (pp. 319). </a:t>
            </a:r>
            <a:r>
              <a:rPr lang="en-US" sz="1600" dirty="0" err="1"/>
              <a:t>Sarvodaya</a:t>
            </a:r>
            <a:r>
              <a:rPr lang="en-US" sz="1600" dirty="0"/>
              <a:t> Publishers, Sri Lanka</a:t>
            </a:r>
            <a:r>
              <a:rPr lang="en-US" sz="1600" dirty="0" smtClean="0"/>
              <a:t>.</a:t>
            </a:r>
          </a:p>
          <a:p>
            <a:pPr algn="just"/>
            <a:endParaRPr lang="en-US" sz="1600" dirty="0"/>
          </a:p>
          <a:p>
            <a:pPr marL="285750" indent="-285750" algn="just">
              <a:buFont typeface="Arial" pitchFamily="34" charset="0"/>
              <a:buChar char="•"/>
            </a:pPr>
            <a:r>
              <a:rPr lang="en-US" sz="1600" dirty="0" err="1"/>
              <a:t>Prabhath</a:t>
            </a:r>
            <a:r>
              <a:rPr lang="en-US" sz="1600" dirty="0"/>
              <a:t>, N., Kumara, B. S., </a:t>
            </a:r>
            <a:r>
              <a:rPr lang="en-US" sz="1600" dirty="0" err="1"/>
              <a:t>Vithanage</a:t>
            </a:r>
            <a:r>
              <a:rPr lang="en-US" sz="1600" dirty="0"/>
              <a:t>, V., </a:t>
            </a:r>
            <a:r>
              <a:rPr lang="en-US" sz="1600" dirty="0" err="1"/>
              <a:t>Samarathunga</a:t>
            </a:r>
            <a:r>
              <a:rPr lang="en-US" sz="1600" dirty="0"/>
              <a:t>, A. I., </a:t>
            </a:r>
            <a:r>
              <a:rPr lang="en-US" sz="1600" dirty="0" err="1"/>
              <a:t>Sewwandi</a:t>
            </a:r>
            <a:r>
              <a:rPr lang="en-US" sz="1600" dirty="0"/>
              <a:t>, N., </a:t>
            </a:r>
            <a:r>
              <a:rPr lang="en-US" sz="1600" dirty="0" err="1"/>
              <a:t>Maduwantha</a:t>
            </a:r>
            <a:r>
              <a:rPr lang="en-US" sz="1600" dirty="0"/>
              <a:t>, K., </a:t>
            </a:r>
            <a:r>
              <a:rPr lang="en-US" sz="1600" dirty="0" err="1"/>
              <a:t>Madusanka</a:t>
            </a:r>
            <a:r>
              <a:rPr lang="en-US" sz="1600" dirty="0"/>
              <a:t>, M., &amp; </a:t>
            </a:r>
            <a:r>
              <a:rPr lang="en-US" sz="1600" dirty="0" err="1"/>
              <a:t>Koswattage</a:t>
            </a:r>
            <a:r>
              <a:rPr lang="en-US" sz="1600" dirty="0"/>
              <a:t>, K. (2022). A Review on the Optimization of the Mechanical Properties of Sugarcane-Bagasse-Ash-Integrated Concretes. </a:t>
            </a:r>
            <a:r>
              <a:rPr lang="en-US" sz="1600" i="1" dirty="0"/>
              <a:t>Journal of Composites Science</a:t>
            </a:r>
            <a:r>
              <a:rPr lang="en-US" sz="1600" dirty="0"/>
              <a:t>, </a:t>
            </a:r>
            <a:r>
              <a:rPr lang="en-US" sz="1600" i="1" dirty="0"/>
              <a:t>6</a:t>
            </a:r>
            <a:r>
              <a:rPr lang="en-US" sz="1600" dirty="0"/>
              <a:t>(10), 283. </a:t>
            </a:r>
            <a:r>
              <a:rPr lang="en-US" sz="1600" dirty="0">
                <a:hlinkClick r:id="rId2"/>
              </a:rPr>
              <a:t>https://</a:t>
            </a:r>
            <a:r>
              <a:rPr lang="en-US" sz="1600" dirty="0" smtClean="0">
                <a:hlinkClick r:id="rId2"/>
              </a:rPr>
              <a:t>doi.org/10.3390/jcs6100283</a:t>
            </a:r>
            <a:endParaRPr lang="en-US" sz="1600" dirty="0" smtClean="0"/>
          </a:p>
          <a:p>
            <a:pPr algn="just"/>
            <a:endParaRPr lang="en-US" sz="1600" dirty="0"/>
          </a:p>
          <a:p>
            <a:pPr marL="285750" indent="-285750" algn="just">
              <a:buFont typeface="Arial" pitchFamily="34" charset="0"/>
              <a:buChar char="•"/>
            </a:pPr>
            <a:r>
              <a:rPr lang="en-US" sz="1600" dirty="0" err="1"/>
              <a:t>Prem</a:t>
            </a:r>
            <a:r>
              <a:rPr lang="en-US" sz="1600" dirty="0"/>
              <a:t>, K., </a:t>
            </a:r>
            <a:r>
              <a:rPr lang="en-US" sz="1600" dirty="0" err="1"/>
              <a:t>Ghosh</a:t>
            </a:r>
            <a:r>
              <a:rPr lang="en-US" sz="1600" dirty="0"/>
              <a:t>, A.K., &amp; Kumar, D., (2010). Use of </a:t>
            </a:r>
            <a:r>
              <a:rPr lang="en-US" sz="1600" dirty="0" err="1"/>
              <a:t>Flyash</a:t>
            </a:r>
            <a:r>
              <a:rPr lang="en-US" sz="1600" dirty="0"/>
              <a:t> in Agriculture: A Way to Improve Soil Fertility and its Productivity. Asian Journal of Agricultural Research 4(1): 1-14</a:t>
            </a:r>
            <a:r>
              <a:rPr lang="en-US" sz="1600" dirty="0" smtClean="0"/>
              <a:t>.</a:t>
            </a:r>
            <a:endParaRPr lang="en-US" sz="1600" dirty="0"/>
          </a:p>
        </p:txBody>
      </p:sp>
      <p:sp>
        <p:nvSpPr>
          <p:cNvPr id="4" name="Title 1">
            <a:extLst>
              <a:ext uri="{FF2B5EF4-FFF2-40B4-BE49-F238E27FC236}">
                <a16:creationId xmlns:a16="http://schemas.microsoft.com/office/drawing/2014/main" xmlns="" id="{F366AA2D-EB97-F029-43DF-78A997A7827F}"/>
              </a:ext>
            </a:extLst>
          </p:cNvPr>
          <p:cNvSpPr txBox="1">
            <a:spLocks/>
          </p:cNvSpPr>
          <p:nvPr/>
        </p:nvSpPr>
        <p:spPr>
          <a:xfrm>
            <a:off x="2120483" y="674557"/>
            <a:ext cx="7906062" cy="106110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u="sng" dirty="0" smtClean="0"/>
              <a:t>References</a:t>
            </a:r>
            <a:endParaRPr lang="en-US" b="1" u="sng" dirty="0"/>
          </a:p>
        </p:txBody>
      </p:sp>
    </p:spTree>
    <p:extLst>
      <p:ext uri="{BB962C8B-B14F-4D97-AF65-F5344CB8AC3E}">
        <p14:creationId xmlns:p14="http://schemas.microsoft.com/office/powerpoint/2010/main" val="15836087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8FC179B-E1DC-44DF-B0E4-66A8D350C2BE}" type="slidenum">
              <a:rPr lang="en-US" smtClean="0"/>
              <a:t>27</a:t>
            </a:fld>
            <a:endParaRPr lang="en-US"/>
          </a:p>
        </p:txBody>
      </p:sp>
      <p:sp>
        <p:nvSpPr>
          <p:cNvPr id="3" name="Rectangle 2"/>
          <p:cNvSpPr/>
          <p:nvPr/>
        </p:nvSpPr>
        <p:spPr>
          <a:xfrm>
            <a:off x="374754" y="1725902"/>
            <a:ext cx="11512446" cy="3835922"/>
          </a:xfrm>
          <a:prstGeom prst="rect">
            <a:avLst/>
          </a:prstGeom>
        </p:spPr>
        <p:txBody>
          <a:bodyPr wrap="square">
            <a:spAutoFit/>
          </a:bodyPr>
          <a:lstStyle/>
          <a:p>
            <a:pPr marL="457200" lvl="0" indent="-457200" algn="just">
              <a:lnSpc>
                <a:spcPct val="90000"/>
              </a:lnSpc>
              <a:spcBef>
                <a:spcPts val="1000"/>
              </a:spcBef>
              <a:buFont typeface="Arial" panose="020B0604020202020204" pitchFamily="34" charset="0"/>
              <a:buChar char="•"/>
            </a:pPr>
            <a:r>
              <a:rPr lang="en-US" sz="1600" dirty="0">
                <a:solidFill>
                  <a:prstClr val="black"/>
                </a:solidFill>
              </a:rPr>
              <a:t>Khan, M. J., &amp; </a:t>
            </a:r>
            <a:r>
              <a:rPr lang="en-US" sz="1600" dirty="0" err="1">
                <a:solidFill>
                  <a:prstClr val="black"/>
                </a:solidFill>
              </a:rPr>
              <a:t>Qasim</a:t>
            </a:r>
            <a:r>
              <a:rPr lang="en-US" sz="1600" dirty="0">
                <a:solidFill>
                  <a:prstClr val="black"/>
                </a:solidFill>
              </a:rPr>
              <a:t>, M. (2008). Integrated use of boiler ash as organic fertilizer and soil conditioner with NPK in calcareous soil. </a:t>
            </a:r>
            <a:r>
              <a:rPr lang="en-US" sz="1600" i="1" dirty="0" err="1">
                <a:solidFill>
                  <a:prstClr val="black"/>
                </a:solidFill>
              </a:rPr>
              <a:t>Songklanakarin</a:t>
            </a:r>
            <a:r>
              <a:rPr lang="en-US" sz="1600" i="1" dirty="0">
                <a:solidFill>
                  <a:prstClr val="black"/>
                </a:solidFill>
              </a:rPr>
              <a:t> Journal of Science and Technology</a:t>
            </a:r>
            <a:r>
              <a:rPr lang="en-US" sz="1600" dirty="0">
                <a:solidFill>
                  <a:prstClr val="black"/>
                </a:solidFill>
              </a:rPr>
              <a:t>, </a:t>
            </a:r>
            <a:r>
              <a:rPr lang="en-US" sz="1600" i="1" dirty="0">
                <a:solidFill>
                  <a:prstClr val="black"/>
                </a:solidFill>
              </a:rPr>
              <a:t>30</a:t>
            </a:r>
            <a:r>
              <a:rPr lang="en-US" sz="1600" dirty="0">
                <a:solidFill>
                  <a:prstClr val="black"/>
                </a:solidFill>
              </a:rPr>
              <a:t>(3), 281–289.</a:t>
            </a:r>
          </a:p>
          <a:p>
            <a:pPr marL="457200" lvl="0" indent="-457200" algn="just">
              <a:lnSpc>
                <a:spcPct val="90000"/>
              </a:lnSpc>
              <a:spcBef>
                <a:spcPts val="1000"/>
              </a:spcBef>
              <a:buFont typeface="Arial" panose="020B0604020202020204" pitchFamily="34" charset="0"/>
              <a:buChar char="•"/>
            </a:pPr>
            <a:r>
              <a:rPr lang="en-US" sz="1600" dirty="0" err="1">
                <a:solidFill>
                  <a:prstClr val="black"/>
                </a:solidFill>
              </a:rPr>
              <a:t>Kulasekara</a:t>
            </a:r>
            <a:r>
              <a:rPr lang="en-US" sz="1600" dirty="0">
                <a:solidFill>
                  <a:prstClr val="black"/>
                </a:solidFill>
              </a:rPr>
              <a:t>, B., Lanka, S., </a:t>
            </a:r>
            <a:r>
              <a:rPr lang="en-US" sz="1600" dirty="0" err="1">
                <a:solidFill>
                  <a:prstClr val="black"/>
                </a:solidFill>
              </a:rPr>
              <a:t>Weerasinghe</a:t>
            </a:r>
            <a:r>
              <a:rPr lang="en-US" sz="1600" dirty="0">
                <a:solidFill>
                  <a:prstClr val="black"/>
                </a:solidFill>
              </a:rPr>
              <a:t>, A., Lanka, S., </a:t>
            </a:r>
            <a:r>
              <a:rPr lang="en-US" sz="1600" dirty="0" err="1">
                <a:solidFill>
                  <a:prstClr val="black"/>
                </a:solidFill>
              </a:rPr>
              <a:t>Ariyawansha</a:t>
            </a:r>
            <a:r>
              <a:rPr lang="en-US" sz="1600" dirty="0">
                <a:solidFill>
                  <a:prstClr val="black"/>
                </a:solidFill>
              </a:rPr>
              <a:t>, S., &amp; Lanka, S. (2021). </a:t>
            </a:r>
            <a:r>
              <a:rPr lang="en-US" sz="1600" i="1" dirty="0">
                <a:solidFill>
                  <a:prstClr val="black"/>
                </a:solidFill>
              </a:rPr>
              <a:t>Research Article Production of Organic </a:t>
            </a:r>
            <a:r>
              <a:rPr lang="en-US" sz="1600" i="1" dirty="0" err="1">
                <a:solidFill>
                  <a:prstClr val="black"/>
                </a:solidFill>
              </a:rPr>
              <a:t>Fertilisers</a:t>
            </a:r>
            <a:r>
              <a:rPr lang="en-US" sz="1600" i="1" dirty="0">
                <a:solidFill>
                  <a:prstClr val="black"/>
                </a:solidFill>
              </a:rPr>
              <a:t> by Using Sugarcane Industry By- products of Sri Lanka : A Preliminary Investigation</a:t>
            </a:r>
            <a:r>
              <a:rPr lang="en-US" sz="1600" dirty="0">
                <a:solidFill>
                  <a:prstClr val="black"/>
                </a:solidFill>
              </a:rPr>
              <a:t>. </a:t>
            </a:r>
            <a:r>
              <a:rPr lang="en-US" sz="1600" i="1" dirty="0">
                <a:solidFill>
                  <a:prstClr val="black"/>
                </a:solidFill>
              </a:rPr>
              <a:t>3</a:t>
            </a:r>
            <a:r>
              <a:rPr lang="en-US" sz="1600" dirty="0">
                <a:solidFill>
                  <a:prstClr val="black"/>
                </a:solidFill>
              </a:rPr>
              <a:t>(June), 76–89.</a:t>
            </a:r>
          </a:p>
          <a:p>
            <a:pPr marL="457200" lvl="0" indent="-457200" algn="just">
              <a:lnSpc>
                <a:spcPct val="90000"/>
              </a:lnSpc>
              <a:spcBef>
                <a:spcPts val="1000"/>
              </a:spcBef>
              <a:buFont typeface="Arial" panose="020B0604020202020204" pitchFamily="34" charset="0"/>
              <a:buChar char="•"/>
            </a:pPr>
            <a:r>
              <a:rPr lang="en-US" sz="1600" dirty="0" err="1">
                <a:solidFill>
                  <a:prstClr val="black"/>
                </a:solidFill>
              </a:rPr>
              <a:t>Liyanage</a:t>
            </a:r>
            <a:r>
              <a:rPr lang="en-US" sz="1600" dirty="0">
                <a:solidFill>
                  <a:prstClr val="black"/>
                </a:solidFill>
              </a:rPr>
              <a:t>, M., &amp; </a:t>
            </a:r>
            <a:r>
              <a:rPr lang="en-US" sz="1600" dirty="0" err="1">
                <a:solidFill>
                  <a:prstClr val="black"/>
                </a:solidFill>
              </a:rPr>
              <a:t>Jayakody</a:t>
            </a:r>
            <a:r>
              <a:rPr lang="en-US" sz="1600" dirty="0">
                <a:solidFill>
                  <a:prstClr val="black"/>
                </a:solidFill>
              </a:rPr>
              <a:t>, A. N. (2012). </a:t>
            </a:r>
            <a:r>
              <a:rPr lang="en-US" sz="1600" i="1" dirty="0">
                <a:solidFill>
                  <a:prstClr val="black"/>
                </a:solidFill>
              </a:rPr>
              <a:t>Feasibility of using soil pH Buffering Capacity for Dolomite Recommendation for tea growing soils in Sri Lanka Feasibility of using soil pH Buffering Capacity for Dolomite Recommendation for tea growing soils in Sri Lanka 1 – Tea Research Institute of Sri</a:t>
            </a:r>
            <a:r>
              <a:rPr lang="en-US" sz="1600" dirty="0">
                <a:solidFill>
                  <a:prstClr val="black"/>
                </a:solidFill>
              </a:rPr>
              <a:t>. </a:t>
            </a:r>
            <a:r>
              <a:rPr lang="en-US" sz="1600" i="1" dirty="0">
                <a:solidFill>
                  <a:prstClr val="black"/>
                </a:solidFill>
              </a:rPr>
              <a:t>November 2016</a:t>
            </a:r>
            <a:r>
              <a:rPr lang="en-US" sz="1600" dirty="0">
                <a:solidFill>
                  <a:prstClr val="black"/>
                </a:solidFill>
              </a:rPr>
              <a:t>.</a:t>
            </a:r>
          </a:p>
          <a:p>
            <a:pPr marL="457200" lvl="0" indent="-457200" algn="just">
              <a:lnSpc>
                <a:spcPct val="90000"/>
              </a:lnSpc>
              <a:spcBef>
                <a:spcPts val="1000"/>
              </a:spcBef>
              <a:buFont typeface="Arial" panose="020B0604020202020204" pitchFamily="34" charset="0"/>
              <a:buChar char="•"/>
            </a:pPr>
            <a:r>
              <a:rPr lang="en-US" sz="1600" dirty="0" err="1">
                <a:solidFill>
                  <a:prstClr val="black"/>
                </a:solidFill>
              </a:rPr>
              <a:t>Mapa</a:t>
            </a:r>
            <a:r>
              <a:rPr lang="en-US" sz="1600" dirty="0">
                <a:solidFill>
                  <a:prstClr val="black"/>
                </a:solidFill>
              </a:rPr>
              <a:t>, R., </a:t>
            </a:r>
            <a:r>
              <a:rPr lang="en-US" sz="1600" dirty="0" err="1">
                <a:solidFill>
                  <a:prstClr val="black"/>
                </a:solidFill>
              </a:rPr>
              <a:t>Somasiri</a:t>
            </a:r>
            <a:r>
              <a:rPr lang="en-US" sz="1600" dirty="0">
                <a:solidFill>
                  <a:prstClr val="black"/>
                </a:solidFill>
              </a:rPr>
              <a:t>, S. and </a:t>
            </a:r>
            <a:r>
              <a:rPr lang="en-US" sz="1600" dirty="0" err="1">
                <a:solidFill>
                  <a:prstClr val="black"/>
                </a:solidFill>
              </a:rPr>
              <a:t>Dassanayaka</a:t>
            </a:r>
            <a:r>
              <a:rPr lang="en-US" sz="1600" dirty="0">
                <a:solidFill>
                  <a:prstClr val="black"/>
                </a:solidFill>
              </a:rPr>
              <a:t>, A.R., (2010). Soils of the dry zone of Sri Lanka - Morphology, </a:t>
            </a:r>
            <a:r>
              <a:rPr lang="en-US" sz="1600" dirty="0" err="1">
                <a:solidFill>
                  <a:prstClr val="black"/>
                </a:solidFill>
              </a:rPr>
              <a:t>Characterisation</a:t>
            </a:r>
            <a:r>
              <a:rPr lang="en-US" sz="1600" dirty="0">
                <a:solidFill>
                  <a:prstClr val="black"/>
                </a:solidFill>
              </a:rPr>
              <a:t> and Classification (pp. 319). </a:t>
            </a:r>
            <a:r>
              <a:rPr lang="en-US" sz="1600" dirty="0" err="1">
                <a:solidFill>
                  <a:prstClr val="black"/>
                </a:solidFill>
              </a:rPr>
              <a:t>Sarvodaya</a:t>
            </a:r>
            <a:r>
              <a:rPr lang="en-US" sz="1600" dirty="0">
                <a:solidFill>
                  <a:prstClr val="black"/>
                </a:solidFill>
              </a:rPr>
              <a:t> Publishers, Sri Lanka.</a:t>
            </a:r>
          </a:p>
          <a:p>
            <a:pPr marL="457200" lvl="0" indent="-457200" algn="just">
              <a:lnSpc>
                <a:spcPct val="90000"/>
              </a:lnSpc>
              <a:spcBef>
                <a:spcPts val="1000"/>
              </a:spcBef>
              <a:buFont typeface="Arial" panose="020B0604020202020204" pitchFamily="34" charset="0"/>
              <a:buChar char="•"/>
            </a:pPr>
            <a:r>
              <a:rPr lang="en-US" sz="1600" dirty="0" err="1">
                <a:solidFill>
                  <a:prstClr val="black"/>
                </a:solidFill>
              </a:rPr>
              <a:t>Prabhath</a:t>
            </a:r>
            <a:r>
              <a:rPr lang="en-US" sz="1600" dirty="0">
                <a:solidFill>
                  <a:prstClr val="black"/>
                </a:solidFill>
              </a:rPr>
              <a:t>, N., Kumara, B. S., </a:t>
            </a:r>
            <a:r>
              <a:rPr lang="en-US" sz="1600" dirty="0" err="1">
                <a:solidFill>
                  <a:prstClr val="black"/>
                </a:solidFill>
              </a:rPr>
              <a:t>Vithanage</a:t>
            </a:r>
            <a:r>
              <a:rPr lang="en-US" sz="1600" dirty="0">
                <a:solidFill>
                  <a:prstClr val="black"/>
                </a:solidFill>
              </a:rPr>
              <a:t>, V., </a:t>
            </a:r>
            <a:r>
              <a:rPr lang="en-US" sz="1600" dirty="0" err="1">
                <a:solidFill>
                  <a:prstClr val="black"/>
                </a:solidFill>
              </a:rPr>
              <a:t>Samarathunga</a:t>
            </a:r>
            <a:r>
              <a:rPr lang="en-US" sz="1600" dirty="0">
                <a:solidFill>
                  <a:prstClr val="black"/>
                </a:solidFill>
              </a:rPr>
              <a:t>, A. I., </a:t>
            </a:r>
            <a:r>
              <a:rPr lang="en-US" sz="1600" dirty="0" err="1">
                <a:solidFill>
                  <a:prstClr val="black"/>
                </a:solidFill>
              </a:rPr>
              <a:t>Sewwandi</a:t>
            </a:r>
            <a:r>
              <a:rPr lang="en-US" sz="1600" dirty="0">
                <a:solidFill>
                  <a:prstClr val="black"/>
                </a:solidFill>
              </a:rPr>
              <a:t>, N., </a:t>
            </a:r>
            <a:r>
              <a:rPr lang="en-US" sz="1600" dirty="0" err="1">
                <a:solidFill>
                  <a:prstClr val="black"/>
                </a:solidFill>
              </a:rPr>
              <a:t>Maduwantha</a:t>
            </a:r>
            <a:r>
              <a:rPr lang="en-US" sz="1600" dirty="0">
                <a:solidFill>
                  <a:prstClr val="black"/>
                </a:solidFill>
              </a:rPr>
              <a:t>, K., </a:t>
            </a:r>
            <a:r>
              <a:rPr lang="en-US" sz="1600" dirty="0" err="1">
                <a:solidFill>
                  <a:prstClr val="black"/>
                </a:solidFill>
              </a:rPr>
              <a:t>Madusanka</a:t>
            </a:r>
            <a:r>
              <a:rPr lang="en-US" sz="1600" dirty="0">
                <a:solidFill>
                  <a:prstClr val="black"/>
                </a:solidFill>
              </a:rPr>
              <a:t>, M., &amp; </a:t>
            </a:r>
            <a:r>
              <a:rPr lang="en-US" sz="1600" dirty="0" err="1">
                <a:solidFill>
                  <a:prstClr val="black"/>
                </a:solidFill>
              </a:rPr>
              <a:t>Koswattage</a:t>
            </a:r>
            <a:r>
              <a:rPr lang="en-US" sz="1600" dirty="0">
                <a:solidFill>
                  <a:prstClr val="black"/>
                </a:solidFill>
              </a:rPr>
              <a:t>, K. (2022). A Review on the Optimization of the Mechanical Properties of Sugarcane-Bagasse-Ash-Integrated Concretes. </a:t>
            </a:r>
            <a:r>
              <a:rPr lang="en-US" sz="1600" i="1" dirty="0">
                <a:solidFill>
                  <a:prstClr val="black"/>
                </a:solidFill>
              </a:rPr>
              <a:t>Journal of Composites Science</a:t>
            </a:r>
            <a:r>
              <a:rPr lang="en-US" sz="1600" dirty="0">
                <a:solidFill>
                  <a:prstClr val="black"/>
                </a:solidFill>
              </a:rPr>
              <a:t>, </a:t>
            </a:r>
            <a:r>
              <a:rPr lang="en-US" sz="1600" i="1" dirty="0">
                <a:solidFill>
                  <a:prstClr val="black"/>
                </a:solidFill>
              </a:rPr>
              <a:t>6</a:t>
            </a:r>
            <a:r>
              <a:rPr lang="en-US" sz="1600" dirty="0">
                <a:solidFill>
                  <a:prstClr val="black"/>
                </a:solidFill>
              </a:rPr>
              <a:t>(10), 283. https://doi.org/10.3390/jcs6100283</a:t>
            </a:r>
          </a:p>
          <a:p>
            <a:pPr marL="457200" lvl="0" indent="-457200" algn="just">
              <a:lnSpc>
                <a:spcPct val="90000"/>
              </a:lnSpc>
              <a:spcBef>
                <a:spcPts val="1000"/>
              </a:spcBef>
              <a:buFont typeface="Arial" panose="020B0604020202020204" pitchFamily="34" charset="0"/>
              <a:buChar char="•"/>
            </a:pPr>
            <a:r>
              <a:rPr lang="en-US" sz="1600" dirty="0" err="1">
                <a:solidFill>
                  <a:prstClr val="black"/>
                </a:solidFill>
              </a:rPr>
              <a:t>Prem</a:t>
            </a:r>
            <a:r>
              <a:rPr lang="en-US" sz="1600" dirty="0">
                <a:solidFill>
                  <a:prstClr val="black"/>
                </a:solidFill>
              </a:rPr>
              <a:t>, K., </a:t>
            </a:r>
            <a:r>
              <a:rPr lang="en-US" sz="1600" dirty="0" err="1">
                <a:solidFill>
                  <a:prstClr val="black"/>
                </a:solidFill>
              </a:rPr>
              <a:t>Ghosh</a:t>
            </a:r>
            <a:r>
              <a:rPr lang="en-US" sz="1600" dirty="0">
                <a:solidFill>
                  <a:prstClr val="black"/>
                </a:solidFill>
              </a:rPr>
              <a:t>, A.K., &amp; Kumar, D., (2010). Use of </a:t>
            </a:r>
            <a:r>
              <a:rPr lang="en-US" sz="1600" dirty="0" err="1">
                <a:solidFill>
                  <a:prstClr val="black"/>
                </a:solidFill>
              </a:rPr>
              <a:t>Flyash</a:t>
            </a:r>
            <a:r>
              <a:rPr lang="en-US" sz="1600" dirty="0">
                <a:solidFill>
                  <a:prstClr val="black"/>
                </a:solidFill>
              </a:rPr>
              <a:t> in Agriculture: A Way to Improve Soil Fertility and its Productivity. Asian Journal of Agricultural Research 4(1): 1-14.</a:t>
            </a:r>
          </a:p>
        </p:txBody>
      </p:sp>
      <p:sp>
        <p:nvSpPr>
          <p:cNvPr id="4" name="Title 1">
            <a:extLst>
              <a:ext uri="{FF2B5EF4-FFF2-40B4-BE49-F238E27FC236}">
                <a16:creationId xmlns:a16="http://schemas.microsoft.com/office/drawing/2014/main" xmlns="" id="{F366AA2D-EB97-F029-43DF-78A997A7827F}"/>
              </a:ext>
            </a:extLst>
          </p:cNvPr>
          <p:cNvSpPr txBox="1">
            <a:spLocks/>
          </p:cNvSpPr>
          <p:nvPr/>
        </p:nvSpPr>
        <p:spPr>
          <a:xfrm>
            <a:off x="2177946" y="830353"/>
            <a:ext cx="7906062" cy="106110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u="sng" dirty="0" smtClean="0"/>
              <a:t>References</a:t>
            </a:r>
            <a:endParaRPr lang="en-US" b="1" u="sng" dirty="0"/>
          </a:p>
        </p:txBody>
      </p:sp>
    </p:spTree>
    <p:extLst>
      <p:ext uri="{BB962C8B-B14F-4D97-AF65-F5344CB8AC3E}">
        <p14:creationId xmlns:p14="http://schemas.microsoft.com/office/powerpoint/2010/main" val="41162457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8FDF9E5-0E49-850E-F5C9-8747106A61A6}"/>
              </a:ext>
            </a:extLst>
          </p:cNvPr>
          <p:cNvSpPr>
            <a:spLocks noGrp="1"/>
          </p:cNvSpPr>
          <p:nvPr>
            <p:ph type="title"/>
          </p:nvPr>
        </p:nvSpPr>
        <p:spPr>
          <a:xfrm>
            <a:off x="838200" y="2766218"/>
            <a:ext cx="10515600" cy="1325563"/>
          </a:xfrm>
        </p:spPr>
        <p:txBody>
          <a:bodyPr>
            <a:normAutofit/>
          </a:bodyPr>
          <a:lstStyle/>
          <a:p>
            <a:pPr algn="ctr"/>
            <a:r>
              <a:rPr lang="en-US" sz="5400" b="1" dirty="0"/>
              <a:t>Thank You</a:t>
            </a:r>
          </a:p>
        </p:txBody>
      </p:sp>
      <p:sp>
        <p:nvSpPr>
          <p:cNvPr id="3" name="Slide Number Placeholder 2">
            <a:extLst>
              <a:ext uri="{FF2B5EF4-FFF2-40B4-BE49-F238E27FC236}">
                <a16:creationId xmlns:a16="http://schemas.microsoft.com/office/drawing/2014/main" xmlns="" id="{EECBED9C-61C2-F5E2-374E-E4D467FF994A}"/>
              </a:ext>
            </a:extLst>
          </p:cNvPr>
          <p:cNvSpPr>
            <a:spLocks noGrp="1"/>
          </p:cNvSpPr>
          <p:nvPr>
            <p:ph type="sldNum" sz="quarter" idx="12"/>
          </p:nvPr>
        </p:nvSpPr>
        <p:spPr/>
        <p:txBody>
          <a:bodyPr/>
          <a:lstStyle/>
          <a:p>
            <a:fld id="{48FC179B-E1DC-44DF-B0E4-66A8D350C2BE}" type="slidenum">
              <a:rPr lang="en-US" smtClean="0"/>
              <a:t>28</a:t>
            </a:fld>
            <a:endParaRPr lang="en-US"/>
          </a:p>
        </p:txBody>
      </p:sp>
    </p:spTree>
    <p:extLst>
      <p:ext uri="{BB962C8B-B14F-4D97-AF65-F5344CB8AC3E}">
        <p14:creationId xmlns:p14="http://schemas.microsoft.com/office/powerpoint/2010/main" val="27920748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66AA2D-EB97-F029-43DF-78A997A7827F}"/>
              </a:ext>
            </a:extLst>
          </p:cNvPr>
          <p:cNvSpPr>
            <a:spLocks noGrp="1"/>
          </p:cNvSpPr>
          <p:nvPr>
            <p:ph type="title"/>
          </p:nvPr>
        </p:nvSpPr>
        <p:spPr/>
        <p:txBody>
          <a:bodyPr>
            <a:normAutofit/>
          </a:bodyPr>
          <a:lstStyle/>
          <a:p>
            <a:pPr algn="ctr"/>
            <a:r>
              <a:rPr lang="en-US" sz="4400" u="sng" dirty="0"/>
              <a:t>Introduction</a:t>
            </a:r>
          </a:p>
        </p:txBody>
      </p:sp>
      <p:sp>
        <p:nvSpPr>
          <p:cNvPr id="3" name="Content Placeholder 2">
            <a:extLst>
              <a:ext uri="{FF2B5EF4-FFF2-40B4-BE49-F238E27FC236}">
                <a16:creationId xmlns:a16="http://schemas.microsoft.com/office/drawing/2014/main" xmlns="" id="{3989914B-F471-723A-5A29-F6E1BE6E81C9}"/>
              </a:ext>
            </a:extLst>
          </p:cNvPr>
          <p:cNvSpPr>
            <a:spLocks noGrp="1"/>
          </p:cNvSpPr>
          <p:nvPr>
            <p:ph idx="1"/>
          </p:nvPr>
        </p:nvSpPr>
        <p:spPr>
          <a:xfrm>
            <a:off x="644577" y="1720694"/>
            <a:ext cx="11107711" cy="4351338"/>
          </a:xfrm>
        </p:spPr>
        <p:txBody>
          <a:bodyPr/>
          <a:lstStyle/>
          <a:p>
            <a:r>
              <a:rPr lang="en-US" dirty="0" smtClean="0"/>
              <a:t>Sugarcane is long duration cash crop.</a:t>
            </a:r>
          </a:p>
          <a:p>
            <a:endParaRPr lang="en-US" dirty="0"/>
          </a:p>
        </p:txBody>
      </p:sp>
      <p:sp>
        <p:nvSpPr>
          <p:cNvPr id="4" name="Slide Number Placeholder 3">
            <a:extLst>
              <a:ext uri="{FF2B5EF4-FFF2-40B4-BE49-F238E27FC236}">
                <a16:creationId xmlns:a16="http://schemas.microsoft.com/office/drawing/2014/main" xmlns="" id="{C7CA4BE0-3BD5-3B8C-61F4-12E8D4FDDB15}"/>
              </a:ext>
            </a:extLst>
          </p:cNvPr>
          <p:cNvSpPr>
            <a:spLocks noGrp="1"/>
          </p:cNvSpPr>
          <p:nvPr>
            <p:ph type="sldNum" sz="quarter" idx="12"/>
          </p:nvPr>
        </p:nvSpPr>
        <p:spPr>
          <a:xfrm>
            <a:off x="9338569" y="6492875"/>
            <a:ext cx="2743200" cy="365125"/>
          </a:xfrm>
        </p:spPr>
        <p:txBody>
          <a:bodyPr/>
          <a:lstStyle/>
          <a:p>
            <a:fld id="{48FC179B-E1DC-44DF-B0E4-66A8D350C2BE}" type="slidenum">
              <a:rPr lang="en-US" smtClean="0"/>
              <a:t>3</a:t>
            </a:fld>
            <a:endParaRPr lang="en-US"/>
          </a:p>
        </p:txBody>
      </p:sp>
      <p:pic>
        <p:nvPicPr>
          <p:cNvPr id="5" name="Picture 2" descr="https://landportal.org/sites/landportal.org/files/sugarcan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5731" y="2591502"/>
            <a:ext cx="2425181" cy="166817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4431073" y="2573900"/>
            <a:ext cx="3893191" cy="1679905"/>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just">
              <a:buFont typeface="Arial" panose="020B0604020202020204" pitchFamily="34" charset="0"/>
              <a:buChar char="•"/>
            </a:pPr>
            <a:endParaRPr lang="en-GB" sz="2400" b="1" dirty="0" smtClean="0">
              <a:solidFill>
                <a:schemeClr val="tx1">
                  <a:lumMod val="95000"/>
                  <a:lumOff val="5000"/>
                </a:schemeClr>
              </a:solidFill>
            </a:endParaRPr>
          </a:p>
          <a:p>
            <a:pPr marL="457200" indent="-457200" algn="just">
              <a:buFont typeface="Arial" panose="020B0604020202020204" pitchFamily="34" charset="0"/>
              <a:buChar char="•"/>
            </a:pPr>
            <a:r>
              <a:rPr lang="en-GB" sz="2000" b="1" dirty="0" smtClean="0">
                <a:solidFill>
                  <a:schemeClr val="tx1">
                    <a:lumMod val="95000"/>
                    <a:lumOff val="5000"/>
                  </a:schemeClr>
                </a:solidFill>
              </a:rPr>
              <a:t>Mono culture </a:t>
            </a:r>
          </a:p>
          <a:p>
            <a:pPr marL="457200" indent="-457200" algn="just">
              <a:buFont typeface="Arial" panose="020B0604020202020204" pitchFamily="34" charset="0"/>
              <a:buChar char="•"/>
            </a:pPr>
            <a:r>
              <a:rPr lang="en-GB" sz="2000" b="1" dirty="0" smtClean="0">
                <a:solidFill>
                  <a:schemeClr val="tx1">
                    <a:lumMod val="95000"/>
                    <a:lumOff val="5000"/>
                  </a:schemeClr>
                </a:solidFill>
              </a:rPr>
              <a:t>Continues/intensive cropping</a:t>
            </a:r>
          </a:p>
          <a:p>
            <a:pPr marL="457200" indent="-457200" algn="just">
              <a:buFont typeface="Arial" panose="020B0604020202020204" pitchFamily="34" charset="0"/>
              <a:buChar char="•"/>
            </a:pPr>
            <a:r>
              <a:rPr lang="en-US" sz="2000" b="1" dirty="0" smtClean="0">
                <a:solidFill>
                  <a:schemeClr val="tx1">
                    <a:lumMod val="95000"/>
                    <a:lumOff val="5000"/>
                  </a:schemeClr>
                </a:solidFill>
              </a:rPr>
              <a:t>Higher Nutrient removal</a:t>
            </a:r>
            <a:endParaRPr lang="en-US" sz="2000" b="1" dirty="0">
              <a:solidFill>
                <a:schemeClr val="tx1">
                  <a:lumMod val="95000"/>
                  <a:lumOff val="5000"/>
                </a:schemeClr>
              </a:solidFill>
            </a:endParaRPr>
          </a:p>
          <a:p>
            <a:pPr marL="457200" indent="-457200" algn="just">
              <a:buFont typeface="Arial" panose="020B0604020202020204" pitchFamily="34" charset="0"/>
              <a:buChar char="•"/>
            </a:pPr>
            <a:r>
              <a:rPr lang="en-US" sz="2000" b="1" dirty="0">
                <a:solidFill>
                  <a:schemeClr val="tx1">
                    <a:lumMod val="95000"/>
                    <a:lumOff val="5000"/>
                  </a:schemeClr>
                </a:solidFill>
              </a:rPr>
              <a:t>Soil </a:t>
            </a:r>
            <a:r>
              <a:rPr lang="en-US" sz="2000" b="1" dirty="0" smtClean="0">
                <a:solidFill>
                  <a:schemeClr val="tx1">
                    <a:lumMod val="95000"/>
                    <a:lumOff val="5000"/>
                  </a:schemeClr>
                </a:solidFill>
              </a:rPr>
              <a:t>degradation</a:t>
            </a:r>
          </a:p>
          <a:p>
            <a:pPr marL="457200" indent="-457200" algn="just">
              <a:buFont typeface="Arial" panose="020B0604020202020204" pitchFamily="34" charset="0"/>
              <a:buChar char="•"/>
            </a:pPr>
            <a:endParaRPr lang="en-US" sz="2400" b="1" dirty="0">
              <a:solidFill>
                <a:schemeClr val="tx1">
                  <a:lumMod val="95000"/>
                  <a:lumOff val="5000"/>
                </a:schemeClr>
              </a:solidFill>
            </a:endParaRPr>
          </a:p>
        </p:txBody>
      </p:sp>
      <p:sp>
        <p:nvSpPr>
          <p:cNvPr id="8" name="TextBox 7"/>
          <p:cNvSpPr txBox="1"/>
          <p:nvPr/>
        </p:nvSpPr>
        <p:spPr>
          <a:xfrm>
            <a:off x="9441396" y="2813687"/>
            <a:ext cx="2116020" cy="1200329"/>
          </a:xfrm>
          <a:prstGeom prst="rect">
            <a:avLst/>
          </a:prstGeom>
          <a:solidFill>
            <a:schemeClr val="accent4">
              <a:lumMod val="60000"/>
              <a:lumOff val="40000"/>
            </a:schemeClr>
          </a:solidFill>
          <a:ln>
            <a:solidFill>
              <a:schemeClr val="tx1"/>
            </a:solidFill>
          </a:ln>
        </p:spPr>
        <p:txBody>
          <a:bodyPr wrap="square" rtlCol="0">
            <a:spAutoFit/>
          </a:bodyPr>
          <a:lstStyle/>
          <a:p>
            <a:pPr algn="ctr"/>
            <a:r>
              <a:rPr lang="en-GB" sz="2400" b="1" dirty="0" smtClean="0"/>
              <a:t>Sustainability of the cropping system</a:t>
            </a:r>
            <a:endParaRPr lang="en-GB" sz="2400" b="1" dirty="0"/>
          </a:p>
        </p:txBody>
      </p:sp>
      <p:sp>
        <p:nvSpPr>
          <p:cNvPr id="9" name="Right Arrow 8"/>
          <p:cNvSpPr/>
          <p:nvPr/>
        </p:nvSpPr>
        <p:spPr>
          <a:xfrm rot="10800000" flipH="1">
            <a:off x="8532187" y="3214473"/>
            <a:ext cx="789288" cy="34795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rot="10800000" flipH="1">
            <a:off x="3521864" y="3251612"/>
            <a:ext cx="789288" cy="34795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35730" y="4522725"/>
            <a:ext cx="10621685" cy="954107"/>
          </a:xfrm>
          <a:prstGeom prst="rect">
            <a:avLst/>
          </a:prstGeom>
        </p:spPr>
        <p:txBody>
          <a:bodyPr wrap="square">
            <a:spAutoFit/>
          </a:bodyPr>
          <a:lstStyle/>
          <a:p>
            <a:pPr marL="457200" indent="-457200">
              <a:buFont typeface="Arial" pitchFamily="34" charset="0"/>
              <a:buChar char="•"/>
            </a:pPr>
            <a:r>
              <a:rPr lang="en-US" sz="2800" dirty="0"/>
              <a:t>Required - soil rehabilitation &amp; correct nutrient management</a:t>
            </a:r>
          </a:p>
          <a:p>
            <a:r>
              <a:rPr lang="en-US" sz="2800" dirty="0"/>
              <a:t>	           Ex. Use of soil organic amendments – Biochar &amp; </a:t>
            </a:r>
            <a:r>
              <a:rPr lang="en-US" sz="2800" dirty="0" smtClean="0"/>
              <a:t>etc.</a:t>
            </a:r>
            <a:endParaRPr lang="en-US" sz="2800" dirty="0"/>
          </a:p>
        </p:txBody>
      </p:sp>
    </p:spTree>
    <p:extLst>
      <p:ext uri="{BB962C8B-B14F-4D97-AF65-F5344CB8AC3E}">
        <p14:creationId xmlns:p14="http://schemas.microsoft.com/office/powerpoint/2010/main" val="21766514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8FC179B-E1DC-44DF-B0E4-66A8D350C2BE}" type="slidenum">
              <a:rPr lang="en-US" smtClean="0"/>
              <a:t>4</a:t>
            </a:fld>
            <a:endParaRPr lang="en-US"/>
          </a:p>
        </p:txBody>
      </p:sp>
      <p:sp>
        <p:nvSpPr>
          <p:cNvPr id="3" name="TextBox 2"/>
          <p:cNvSpPr txBox="1"/>
          <p:nvPr/>
        </p:nvSpPr>
        <p:spPr>
          <a:xfrm>
            <a:off x="464695" y="1369131"/>
            <a:ext cx="10590549" cy="1815882"/>
          </a:xfrm>
          <a:prstGeom prst="rect">
            <a:avLst/>
          </a:prstGeom>
          <a:noFill/>
        </p:spPr>
        <p:txBody>
          <a:bodyPr wrap="square" rtlCol="0">
            <a:spAutoFit/>
          </a:bodyPr>
          <a:lstStyle/>
          <a:p>
            <a:pPr marL="457200" indent="-457200">
              <a:buFont typeface="Arial" pitchFamily="34" charset="0"/>
              <a:buChar char="•"/>
            </a:pPr>
            <a:r>
              <a:rPr lang="en-US" sz="2800" dirty="0" smtClean="0"/>
              <a:t>Preparation of biochar is energy consuming process.</a:t>
            </a:r>
          </a:p>
          <a:p>
            <a:endParaRPr lang="en-US" sz="2800" dirty="0"/>
          </a:p>
          <a:p>
            <a:endParaRPr lang="en-US" sz="2800" dirty="0" smtClean="0"/>
          </a:p>
          <a:p>
            <a:endParaRPr lang="en-US" sz="2800" dirty="0" smtClean="0"/>
          </a:p>
        </p:txBody>
      </p:sp>
      <p:sp>
        <p:nvSpPr>
          <p:cNvPr id="4" name="TextBox 3"/>
          <p:cNvSpPr txBox="1"/>
          <p:nvPr/>
        </p:nvSpPr>
        <p:spPr>
          <a:xfrm>
            <a:off x="2360949" y="472907"/>
            <a:ext cx="5988571" cy="707886"/>
          </a:xfrm>
          <a:prstGeom prst="rect">
            <a:avLst/>
          </a:prstGeom>
          <a:noFill/>
        </p:spPr>
        <p:txBody>
          <a:bodyPr wrap="square" rtlCol="0">
            <a:spAutoFit/>
          </a:bodyPr>
          <a:lstStyle/>
          <a:p>
            <a:r>
              <a:rPr lang="en-US" sz="4000" b="1" u="sng" dirty="0" smtClean="0"/>
              <a:t>Introduction cont..</a:t>
            </a:r>
            <a:endParaRPr lang="en-US" sz="4000" b="1" u="sng" dirty="0"/>
          </a:p>
        </p:txBody>
      </p:sp>
      <p:sp>
        <p:nvSpPr>
          <p:cNvPr id="5" name="Rectangle 4"/>
          <p:cNvSpPr/>
          <p:nvPr/>
        </p:nvSpPr>
        <p:spPr>
          <a:xfrm>
            <a:off x="659567" y="2023672"/>
            <a:ext cx="3402767" cy="82445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smtClean="0"/>
              <a:t>Biocha</a:t>
            </a:r>
            <a:r>
              <a:rPr lang="en-US" sz="3200" b="1" dirty="0"/>
              <a:t>r</a:t>
            </a:r>
          </a:p>
        </p:txBody>
      </p:sp>
      <p:sp>
        <p:nvSpPr>
          <p:cNvPr id="6" name="Rectangle 5"/>
          <p:cNvSpPr/>
          <p:nvPr/>
        </p:nvSpPr>
        <p:spPr>
          <a:xfrm>
            <a:off x="7682457" y="2023672"/>
            <a:ext cx="3372787" cy="88441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smtClean="0"/>
              <a:t>Boiler ash</a:t>
            </a:r>
            <a:endParaRPr lang="en-US" sz="3200" b="1" dirty="0"/>
          </a:p>
        </p:txBody>
      </p:sp>
      <p:sp>
        <p:nvSpPr>
          <p:cNvPr id="7" name="Right Arrow 6"/>
          <p:cNvSpPr/>
          <p:nvPr/>
        </p:nvSpPr>
        <p:spPr>
          <a:xfrm>
            <a:off x="4343398" y="2023671"/>
            <a:ext cx="2833141" cy="824459"/>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Substitute</a:t>
            </a:r>
            <a:r>
              <a:rPr lang="en-US" dirty="0" smtClean="0"/>
              <a:t> </a:t>
            </a:r>
            <a:endParaRPr lang="en-US" dirty="0"/>
          </a:p>
        </p:txBody>
      </p:sp>
      <p:sp>
        <p:nvSpPr>
          <p:cNvPr id="8" name="Rectangle 7"/>
          <p:cNvSpPr/>
          <p:nvPr/>
        </p:nvSpPr>
        <p:spPr>
          <a:xfrm>
            <a:off x="464693" y="2855228"/>
            <a:ext cx="11422507" cy="4031873"/>
          </a:xfrm>
          <a:prstGeom prst="rect">
            <a:avLst/>
          </a:prstGeom>
        </p:spPr>
        <p:txBody>
          <a:bodyPr wrap="square">
            <a:spAutoFit/>
          </a:bodyPr>
          <a:lstStyle/>
          <a:p>
            <a:pPr marL="457200" indent="-457200">
              <a:buFont typeface="Arial" panose="020B0604020202020204" pitchFamily="34" charset="0"/>
              <a:buChar char="•"/>
            </a:pPr>
            <a:r>
              <a:rPr lang="en-US" sz="2800" dirty="0"/>
              <a:t>Factory with </a:t>
            </a:r>
            <a:r>
              <a:rPr lang="en-US" sz="2800" dirty="0" smtClean="0"/>
              <a:t>1250t </a:t>
            </a:r>
            <a:r>
              <a:rPr lang="en-US" sz="2800" dirty="0"/>
              <a:t>of cane per day - produces about </a:t>
            </a:r>
            <a:r>
              <a:rPr lang="en-US" sz="2800" dirty="0" smtClean="0"/>
              <a:t>3-5t </a:t>
            </a:r>
            <a:r>
              <a:rPr lang="en-US" sz="2800" dirty="0"/>
              <a:t>of </a:t>
            </a:r>
            <a:r>
              <a:rPr lang="en-US" sz="2800" dirty="0" smtClean="0"/>
              <a:t>boiler ash </a:t>
            </a:r>
            <a:r>
              <a:rPr lang="en-US" sz="2800" dirty="0"/>
              <a:t>per </a:t>
            </a:r>
            <a:r>
              <a:rPr lang="en-US" sz="2800" dirty="0" smtClean="0"/>
              <a:t>day.</a:t>
            </a:r>
            <a:endParaRPr lang="en-US" sz="2800" dirty="0"/>
          </a:p>
          <a:p>
            <a:pPr lvl="1" indent="-457200">
              <a:buFont typeface="Arial" panose="020B0604020202020204" pitchFamily="34" charset="0"/>
              <a:buChar char="•"/>
            </a:pPr>
            <a:r>
              <a:rPr lang="en-US" sz="2800" dirty="0"/>
              <a:t>Under Sri </a:t>
            </a:r>
            <a:r>
              <a:rPr lang="en-US" sz="2800" dirty="0" smtClean="0"/>
              <a:t>Lankan </a:t>
            </a:r>
            <a:r>
              <a:rPr lang="en-US" sz="2800" dirty="0"/>
              <a:t>soil conditions - Limited information on </a:t>
            </a:r>
          </a:p>
          <a:p>
            <a:pPr marL="914400" lvl="1" indent="-457200">
              <a:buFont typeface="Arial" panose="020B0604020202020204" pitchFamily="34" charset="0"/>
              <a:buChar char="•"/>
            </a:pPr>
            <a:r>
              <a:rPr lang="en-US" sz="2800" dirty="0"/>
              <a:t>Physical &amp; chemical characteristics</a:t>
            </a:r>
          </a:p>
          <a:p>
            <a:pPr marL="914400" lvl="1" indent="-457200">
              <a:buFont typeface="Arial" panose="020B0604020202020204" pitchFamily="34" charset="0"/>
              <a:buChar char="•"/>
            </a:pPr>
            <a:r>
              <a:rPr lang="en-US" sz="2800" dirty="0"/>
              <a:t>Effect on soil and sugarcane plant </a:t>
            </a:r>
            <a:r>
              <a:rPr lang="en-US" sz="2800" dirty="0" smtClean="0"/>
              <a:t>growth         for boiler ash</a:t>
            </a:r>
            <a:endParaRPr lang="en-US" sz="2800" dirty="0"/>
          </a:p>
          <a:p>
            <a:pPr marL="914400" lvl="1" indent="-457200">
              <a:buFont typeface="Arial" panose="020B0604020202020204" pitchFamily="34" charset="0"/>
              <a:buChar char="•"/>
            </a:pPr>
            <a:r>
              <a:rPr lang="en-US" sz="2800" dirty="0"/>
              <a:t>Correct levels for application </a:t>
            </a:r>
            <a:endParaRPr lang="en-US" sz="2800" dirty="0" smtClean="0"/>
          </a:p>
          <a:p>
            <a:pPr lvl="1"/>
            <a:endParaRPr lang="en-US" sz="2800" dirty="0"/>
          </a:p>
          <a:p>
            <a:pPr lvl="1" indent="-457200">
              <a:buFont typeface="Arial" panose="020B0604020202020204" pitchFamily="34" charset="0"/>
              <a:buChar char="•"/>
            </a:pPr>
            <a:r>
              <a:rPr lang="en-US" sz="2800" dirty="0"/>
              <a:t>Correct handling of </a:t>
            </a:r>
            <a:r>
              <a:rPr lang="en-US" sz="2800" dirty="0" smtClean="0"/>
              <a:t>boiler ash </a:t>
            </a:r>
            <a:r>
              <a:rPr lang="en-US" sz="2800" dirty="0"/>
              <a:t>recyclable </a:t>
            </a:r>
            <a:r>
              <a:rPr lang="en-US" sz="2800" dirty="0" smtClean="0"/>
              <a:t>manner. </a:t>
            </a:r>
            <a:endParaRPr lang="en-US" sz="2800" dirty="0"/>
          </a:p>
          <a:p>
            <a:pPr marL="457200" indent="-457200">
              <a:buFont typeface="Arial" panose="020B0604020202020204" pitchFamily="34" charset="0"/>
              <a:buChar char="•"/>
            </a:pPr>
            <a:endParaRPr lang="en-US" sz="3200" dirty="0"/>
          </a:p>
        </p:txBody>
      </p:sp>
      <p:sp>
        <p:nvSpPr>
          <p:cNvPr id="9" name="Right Brace 8"/>
          <p:cNvSpPr/>
          <p:nvPr/>
        </p:nvSpPr>
        <p:spPr>
          <a:xfrm>
            <a:off x="7659976" y="4242216"/>
            <a:ext cx="344772" cy="124418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34897534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66AA2D-EB97-F029-43DF-78A997A7827F}"/>
              </a:ext>
            </a:extLst>
          </p:cNvPr>
          <p:cNvSpPr>
            <a:spLocks noGrp="1"/>
          </p:cNvSpPr>
          <p:nvPr>
            <p:ph type="title"/>
          </p:nvPr>
        </p:nvSpPr>
        <p:spPr>
          <a:xfrm>
            <a:off x="2863121" y="239843"/>
            <a:ext cx="6445772" cy="956170"/>
          </a:xfrm>
        </p:spPr>
        <p:txBody>
          <a:bodyPr>
            <a:normAutofit fontScale="90000"/>
          </a:bodyPr>
          <a:lstStyle/>
          <a:p>
            <a:pPr marL="0" marR="0" algn="ctr">
              <a:lnSpc>
                <a:spcPct val="150000"/>
              </a:lnSpc>
              <a:spcBef>
                <a:spcPts val="0"/>
              </a:spcBef>
              <a:spcAft>
                <a:spcPts val="800"/>
              </a:spcAft>
            </a:pPr>
            <a:r>
              <a:rPr lang="en-US" u="sng" dirty="0">
                <a:ea typeface="Calibri" panose="020F0502020204030204" pitchFamily="34" charset="0"/>
                <a:cs typeface="Iskoola Pota" panose="02010503010101010104" pitchFamily="2" charset="0"/>
              </a:rPr>
              <a:t>Objectives</a:t>
            </a:r>
          </a:p>
        </p:txBody>
      </p:sp>
      <p:sp>
        <p:nvSpPr>
          <p:cNvPr id="3" name="Content Placeholder 2">
            <a:extLst>
              <a:ext uri="{FF2B5EF4-FFF2-40B4-BE49-F238E27FC236}">
                <a16:creationId xmlns:a16="http://schemas.microsoft.com/office/drawing/2014/main" xmlns="" id="{3989914B-F471-723A-5A29-F6E1BE6E81C9}"/>
              </a:ext>
            </a:extLst>
          </p:cNvPr>
          <p:cNvSpPr>
            <a:spLocks noGrp="1"/>
          </p:cNvSpPr>
          <p:nvPr>
            <p:ph idx="1"/>
          </p:nvPr>
        </p:nvSpPr>
        <p:spPr>
          <a:xfrm>
            <a:off x="673309" y="1345940"/>
            <a:ext cx="10929078" cy="4351338"/>
          </a:xfrm>
        </p:spPr>
        <p:txBody>
          <a:bodyPr>
            <a:normAutofit/>
          </a:bodyPr>
          <a:lstStyle/>
          <a:p>
            <a:pPr marL="0" indent="0" algn="just">
              <a:buNone/>
            </a:pPr>
            <a:r>
              <a:rPr lang="en-US" b="1" dirty="0"/>
              <a:t>Main objective</a:t>
            </a:r>
            <a:endParaRPr lang="en-US" dirty="0"/>
          </a:p>
          <a:p>
            <a:pPr lvl="0" algn="just">
              <a:buFont typeface="Wingdings" panose="05000000000000000000" pitchFamily="2" charset="2"/>
              <a:buChar char="§"/>
            </a:pPr>
            <a:r>
              <a:rPr lang="en-US" dirty="0"/>
              <a:t>To compare the effect of </a:t>
            </a:r>
            <a:r>
              <a:rPr lang="en-US" dirty="0" smtClean="0"/>
              <a:t>boiler ash </a:t>
            </a:r>
            <a:r>
              <a:rPr lang="en-US" dirty="0"/>
              <a:t>and </a:t>
            </a:r>
            <a:r>
              <a:rPr lang="en-US" dirty="0" smtClean="0"/>
              <a:t>biochar </a:t>
            </a:r>
            <a:r>
              <a:rPr lang="en-US" dirty="0"/>
              <a:t>on soil </a:t>
            </a:r>
            <a:r>
              <a:rPr lang="en-US" dirty="0" smtClean="0"/>
              <a:t>physicochemical </a:t>
            </a:r>
            <a:r>
              <a:rPr lang="en-US" dirty="0"/>
              <a:t>properties and the initial growth of the sugarcane variety of SL </a:t>
            </a:r>
            <a:r>
              <a:rPr lang="en-US" dirty="0" smtClean="0"/>
              <a:t>96 128</a:t>
            </a:r>
            <a:r>
              <a:rPr lang="en-US" dirty="0"/>
              <a:t>.</a:t>
            </a:r>
          </a:p>
          <a:p>
            <a:pPr lvl="0" algn="just"/>
            <a:endParaRPr lang="en-US" dirty="0"/>
          </a:p>
          <a:p>
            <a:pPr marL="0" indent="0" algn="just">
              <a:buNone/>
            </a:pPr>
            <a:r>
              <a:rPr lang="en-US" b="1" dirty="0"/>
              <a:t>Specific objectives</a:t>
            </a:r>
            <a:endParaRPr lang="en-US" dirty="0"/>
          </a:p>
          <a:p>
            <a:pPr lvl="0" algn="just">
              <a:buFont typeface="Wingdings" panose="05000000000000000000" pitchFamily="2" charset="2"/>
              <a:buChar char="§"/>
            </a:pPr>
            <a:r>
              <a:rPr lang="en-US" dirty="0"/>
              <a:t>To analyze the </a:t>
            </a:r>
            <a:r>
              <a:rPr lang="en-US" dirty="0" smtClean="0"/>
              <a:t>physicochemical </a:t>
            </a:r>
            <a:r>
              <a:rPr lang="en-US" dirty="0"/>
              <a:t>properties of </a:t>
            </a:r>
            <a:r>
              <a:rPr lang="en-US" dirty="0" smtClean="0"/>
              <a:t>biochar </a:t>
            </a:r>
            <a:r>
              <a:rPr lang="en-US" dirty="0"/>
              <a:t>and boiler ash. </a:t>
            </a:r>
          </a:p>
          <a:p>
            <a:pPr lvl="0" algn="just"/>
            <a:endParaRPr lang="en-US" dirty="0"/>
          </a:p>
          <a:p>
            <a:pPr lvl="0" algn="just">
              <a:buFont typeface="Wingdings" panose="05000000000000000000" pitchFamily="2" charset="2"/>
              <a:buChar char="§"/>
            </a:pPr>
            <a:r>
              <a:rPr lang="en-US" dirty="0"/>
              <a:t>To identify the best </a:t>
            </a:r>
            <a:r>
              <a:rPr lang="en-US" dirty="0" smtClean="0"/>
              <a:t>amount </a:t>
            </a:r>
            <a:r>
              <a:rPr lang="en-US" dirty="0"/>
              <a:t>of </a:t>
            </a:r>
            <a:r>
              <a:rPr lang="en-US" dirty="0" smtClean="0"/>
              <a:t>boiler ash </a:t>
            </a:r>
            <a:r>
              <a:rPr lang="en-US" dirty="0"/>
              <a:t>that should be added to the sugarcane growing soils as a soil amendment. </a:t>
            </a:r>
          </a:p>
          <a:p>
            <a:endParaRPr lang="en-US" dirty="0"/>
          </a:p>
          <a:p>
            <a:endParaRPr lang="en-US" dirty="0"/>
          </a:p>
        </p:txBody>
      </p:sp>
      <p:sp>
        <p:nvSpPr>
          <p:cNvPr id="4" name="Slide Number Placeholder 3">
            <a:extLst>
              <a:ext uri="{FF2B5EF4-FFF2-40B4-BE49-F238E27FC236}">
                <a16:creationId xmlns:a16="http://schemas.microsoft.com/office/drawing/2014/main" xmlns="" id="{C7CA4BE0-3BD5-3B8C-61F4-12E8D4FDDB15}"/>
              </a:ext>
            </a:extLst>
          </p:cNvPr>
          <p:cNvSpPr>
            <a:spLocks noGrp="1"/>
          </p:cNvSpPr>
          <p:nvPr>
            <p:ph type="sldNum" sz="quarter" idx="12"/>
          </p:nvPr>
        </p:nvSpPr>
        <p:spPr>
          <a:xfrm>
            <a:off x="9338569" y="6492875"/>
            <a:ext cx="2743200" cy="365125"/>
          </a:xfrm>
        </p:spPr>
        <p:txBody>
          <a:bodyPr/>
          <a:lstStyle/>
          <a:p>
            <a:fld id="{48FC179B-E1DC-44DF-B0E4-66A8D350C2BE}" type="slidenum">
              <a:rPr lang="en-US" smtClean="0"/>
              <a:t>5</a:t>
            </a:fld>
            <a:endParaRPr lang="en-US"/>
          </a:p>
        </p:txBody>
      </p:sp>
    </p:spTree>
    <p:extLst>
      <p:ext uri="{BB962C8B-B14F-4D97-AF65-F5344CB8AC3E}">
        <p14:creationId xmlns:p14="http://schemas.microsoft.com/office/powerpoint/2010/main" val="10343415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66AA2D-EB97-F029-43DF-78A997A7827F}"/>
              </a:ext>
            </a:extLst>
          </p:cNvPr>
          <p:cNvSpPr>
            <a:spLocks noGrp="1"/>
          </p:cNvSpPr>
          <p:nvPr>
            <p:ph type="title"/>
          </p:nvPr>
        </p:nvSpPr>
        <p:spPr>
          <a:xfrm>
            <a:off x="2074108" y="374753"/>
            <a:ext cx="8141012" cy="941180"/>
          </a:xfrm>
        </p:spPr>
        <p:txBody>
          <a:bodyPr>
            <a:normAutofit/>
          </a:bodyPr>
          <a:lstStyle/>
          <a:p>
            <a:pPr algn="ctr"/>
            <a:r>
              <a:rPr lang="en-US" sz="3600" u="sng" dirty="0" smtClean="0"/>
              <a:t>Materials </a:t>
            </a:r>
            <a:r>
              <a:rPr lang="en-US" sz="3600" u="sng" dirty="0"/>
              <a:t>and Methods</a:t>
            </a:r>
          </a:p>
        </p:txBody>
      </p:sp>
      <p:sp>
        <p:nvSpPr>
          <p:cNvPr id="3" name="Content Placeholder 2">
            <a:extLst>
              <a:ext uri="{FF2B5EF4-FFF2-40B4-BE49-F238E27FC236}">
                <a16:creationId xmlns:a16="http://schemas.microsoft.com/office/drawing/2014/main" xmlns="" id="{3989914B-F471-723A-5A29-F6E1BE6E81C9}"/>
              </a:ext>
            </a:extLst>
          </p:cNvPr>
          <p:cNvSpPr>
            <a:spLocks noGrp="1"/>
          </p:cNvSpPr>
          <p:nvPr>
            <p:ph idx="1"/>
          </p:nvPr>
        </p:nvSpPr>
        <p:spPr>
          <a:xfrm>
            <a:off x="418475" y="1345940"/>
            <a:ext cx="11597598" cy="4904958"/>
          </a:xfrm>
        </p:spPr>
        <p:txBody>
          <a:bodyPr/>
          <a:lstStyle/>
          <a:p>
            <a:pPr marL="0" indent="0">
              <a:buNone/>
            </a:pPr>
            <a:r>
              <a:rPr lang="en-US" b="1" u="sng" dirty="0" smtClean="0"/>
              <a:t>Experimental </a:t>
            </a:r>
            <a:r>
              <a:rPr lang="en-US" b="1" u="sng" dirty="0"/>
              <a:t>location </a:t>
            </a:r>
          </a:p>
          <a:p>
            <a:r>
              <a:rPr lang="en-US" dirty="0"/>
              <a:t>Sugarcane Research Institute, </a:t>
            </a:r>
            <a:r>
              <a:rPr lang="en-US" dirty="0" err="1"/>
              <a:t>Uda</a:t>
            </a:r>
            <a:r>
              <a:rPr lang="en-US" dirty="0"/>
              <a:t> </a:t>
            </a:r>
            <a:r>
              <a:rPr lang="en-US" dirty="0" err="1"/>
              <a:t>Walawe</a:t>
            </a:r>
            <a:r>
              <a:rPr lang="en-US" dirty="0"/>
              <a:t>.</a:t>
            </a:r>
          </a:p>
          <a:p>
            <a:endParaRPr lang="en-US" dirty="0"/>
          </a:p>
        </p:txBody>
      </p:sp>
      <p:sp>
        <p:nvSpPr>
          <p:cNvPr id="4" name="Slide Number Placeholder 3">
            <a:extLst>
              <a:ext uri="{FF2B5EF4-FFF2-40B4-BE49-F238E27FC236}">
                <a16:creationId xmlns:a16="http://schemas.microsoft.com/office/drawing/2014/main" xmlns="" id="{C7CA4BE0-3BD5-3B8C-61F4-12E8D4FDDB15}"/>
              </a:ext>
            </a:extLst>
          </p:cNvPr>
          <p:cNvSpPr>
            <a:spLocks noGrp="1"/>
          </p:cNvSpPr>
          <p:nvPr>
            <p:ph type="sldNum" sz="quarter" idx="12"/>
          </p:nvPr>
        </p:nvSpPr>
        <p:spPr>
          <a:xfrm>
            <a:off x="9338569" y="6492875"/>
            <a:ext cx="2743200" cy="365125"/>
          </a:xfrm>
        </p:spPr>
        <p:txBody>
          <a:bodyPr/>
          <a:lstStyle/>
          <a:p>
            <a:fld id="{48FC179B-E1DC-44DF-B0E4-66A8D350C2BE}" type="slidenum">
              <a:rPr lang="en-US" smtClean="0"/>
              <a:t>6</a:t>
            </a:fld>
            <a:endParaRPr lang="en-US"/>
          </a:p>
        </p:txBody>
      </p:sp>
      <p:pic>
        <p:nvPicPr>
          <p:cNvPr id="103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3283" y="4258453"/>
            <a:ext cx="1347788" cy="2030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6344" y="4258453"/>
            <a:ext cx="1408112" cy="2030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95198" y="2373193"/>
            <a:ext cx="1920875" cy="3382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390587" y="2497738"/>
            <a:ext cx="6091133" cy="1384995"/>
          </a:xfrm>
          <a:prstGeom prst="rect">
            <a:avLst/>
          </a:prstGeom>
          <a:solidFill>
            <a:srgbClr val="FFC000">
              <a:lumMod val="40000"/>
              <a:lumOff val="60000"/>
            </a:srgbClr>
          </a:solidFill>
          <a:ln>
            <a:solidFill>
              <a:sysClr val="windowText" lastClr="00000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ysClr val="windowText" lastClr="000000"/>
                </a:solidFill>
                <a:effectLst/>
                <a:uLnTx/>
                <a:uFillTx/>
              </a:rPr>
              <a:t>Sugarcane bagasse and </a:t>
            </a:r>
            <a:r>
              <a:rPr kumimoji="0" lang="en-US" sz="2800" b="1" i="0" u="none" strike="noStrike" kern="0" cap="none" spc="0" normalizeH="0" baseline="0" noProof="0" dirty="0" smtClean="0">
                <a:ln>
                  <a:noFill/>
                </a:ln>
                <a:solidFill>
                  <a:sysClr val="windowText" lastClr="000000"/>
                </a:solidFill>
                <a:effectLst/>
                <a:uLnTx/>
                <a:uFillTx/>
              </a:rPr>
              <a:t>boiler</a:t>
            </a:r>
            <a:r>
              <a:rPr kumimoji="0" lang="en-US" sz="2800" b="1" i="0" u="none" strike="noStrike" kern="0" cap="none" spc="0" normalizeH="0" noProof="0" dirty="0" smtClean="0">
                <a:ln>
                  <a:noFill/>
                </a:ln>
                <a:solidFill>
                  <a:sysClr val="windowText" lastClr="000000"/>
                </a:solidFill>
                <a:effectLst/>
                <a:uLnTx/>
                <a:uFillTx/>
              </a:rPr>
              <a:t> </a:t>
            </a:r>
            <a:r>
              <a:rPr kumimoji="0" lang="en-US" sz="2800" b="1" i="0" u="none" strike="noStrike" kern="0" cap="none" spc="0" normalizeH="0" baseline="0" noProof="0" dirty="0" smtClean="0">
                <a:ln>
                  <a:noFill/>
                </a:ln>
                <a:solidFill>
                  <a:sysClr val="windowText" lastClr="000000"/>
                </a:solidFill>
                <a:effectLst/>
                <a:uLnTx/>
                <a:uFillTx/>
              </a:rPr>
              <a:t>ash</a:t>
            </a: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ysClr val="windowText" lastClr="000000"/>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rPr>
              <a:t>Sugar Company (PVT) Limited, </a:t>
            </a:r>
            <a:r>
              <a:rPr kumimoji="0" lang="en-US" sz="2800" b="0" i="0" u="none" strike="noStrike" kern="0" cap="none" spc="0" normalizeH="0" baseline="0" noProof="0" dirty="0" smtClean="0">
                <a:ln>
                  <a:noFill/>
                </a:ln>
                <a:solidFill>
                  <a:sysClr val="windowText" lastClr="000000"/>
                </a:solidFill>
                <a:effectLst/>
                <a:uLnTx/>
                <a:uFillTx/>
              </a:rPr>
              <a:t>Pelwatte</a:t>
            </a:r>
            <a:endParaRPr kumimoji="0" lang="en-US" sz="2800" b="0" i="0" u="none" strike="noStrike" kern="0" cap="none" spc="0" normalizeH="0" baseline="0" noProof="0" dirty="0">
              <a:ln>
                <a:noFill/>
              </a:ln>
              <a:solidFill>
                <a:sysClr val="windowText" lastClr="000000"/>
              </a:solidFill>
              <a:effectLst/>
              <a:uLnTx/>
              <a:uFillTx/>
            </a:endParaRPr>
          </a:p>
        </p:txBody>
      </p:sp>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37920" y="2918523"/>
            <a:ext cx="401638" cy="543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6662202" y="2382553"/>
            <a:ext cx="3025889" cy="3385542"/>
          </a:xfrm>
          <a:prstGeom prst="rect">
            <a:avLst/>
          </a:prstGeom>
          <a:solidFill>
            <a:srgbClr val="FFC000">
              <a:lumMod val="40000"/>
              <a:lumOff val="60000"/>
            </a:srgbClr>
          </a:solidFill>
          <a:ln>
            <a:solidFill>
              <a:sysClr val="windowText" lastClr="00000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smtClean="0">
                <a:ln>
                  <a:noFill/>
                </a:ln>
                <a:solidFill>
                  <a:sysClr val="windowText" lastClr="000000"/>
                </a:solidFill>
                <a:effectLst/>
                <a:uLnTx/>
                <a:uFillTx/>
              </a:rPr>
              <a:t>Biochar </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ysClr val="windowText" lastClr="000000"/>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sysClr val="windowText" lastClr="000000"/>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ysClr val="windowText" lastClr="000000"/>
                </a:solidFill>
                <a:effectLst/>
                <a:uLnTx/>
                <a:uFillTx/>
              </a:rPr>
              <a:t>Sugarcane bagasse</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sysClr val="windowText" lastClr="000000"/>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sysClr val="windowText" lastClr="000000"/>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ysClr val="windowText" lastClr="000000"/>
                </a:solidFill>
                <a:effectLst/>
                <a:uLnTx/>
                <a:uFillTx/>
              </a:rPr>
              <a:t>Barrel method</a:t>
            </a:r>
            <a:r>
              <a:rPr kumimoji="0" lang="en-US" sz="1800" b="0" i="0" u="none" strike="noStrike" kern="0" cap="none" spc="0" normalizeH="0" baseline="0" noProof="0" dirty="0">
                <a:ln>
                  <a:noFill/>
                </a:ln>
                <a:solidFill>
                  <a:sysClr val="windowText" lastClr="000000"/>
                </a:solidFill>
                <a:effectLst/>
                <a:uLnTx/>
                <a:uFillTx/>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 </a:t>
            </a:r>
            <a:endParaRPr kumimoji="0" lang="en-US" sz="1800" b="0" i="0" u="none" strike="noStrike" kern="0" cap="none" spc="0" normalizeH="0" baseline="0" noProof="0" dirty="0">
              <a:ln>
                <a:noFill/>
              </a:ln>
              <a:solidFill>
                <a:sysClr val="windowText" lastClr="000000"/>
              </a:solidFill>
              <a:effectLst/>
              <a:uLnTx/>
              <a:uFillTx/>
            </a:endParaRPr>
          </a:p>
        </p:txBody>
      </p:sp>
      <p:pic>
        <p:nvPicPr>
          <p:cNvPr id="1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74327" y="2918523"/>
            <a:ext cx="401638" cy="869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74327" y="4258453"/>
            <a:ext cx="401638" cy="81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45852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8FC179B-E1DC-44DF-B0E4-66A8D350C2BE}" type="slidenum">
              <a:rPr lang="en-US" smtClean="0"/>
              <a:t>7</a:t>
            </a:fld>
            <a:endParaRPr lang="en-US"/>
          </a:p>
        </p:txBody>
      </p:sp>
      <p:sp>
        <p:nvSpPr>
          <p:cNvPr id="3" name="Rectangle 2"/>
          <p:cNvSpPr/>
          <p:nvPr/>
        </p:nvSpPr>
        <p:spPr>
          <a:xfrm>
            <a:off x="3781040" y="355460"/>
            <a:ext cx="5373843" cy="584775"/>
          </a:xfrm>
          <a:prstGeom prst="rect">
            <a:avLst/>
          </a:prstGeom>
        </p:spPr>
        <p:txBody>
          <a:bodyPr wrap="none">
            <a:spAutoFit/>
          </a:bodyPr>
          <a:lstStyle/>
          <a:p>
            <a:r>
              <a:rPr lang="en-US" sz="3200" b="1" u="sng" dirty="0"/>
              <a:t>Materials and methods cont.…</a:t>
            </a:r>
          </a:p>
        </p:txBody>
      </p:sp>
      <p:sp>
        <p:nvSpPr>
          <p:cNvPr id="4" name="Rectangle 3"/>
          <p:cNvSpPr/>
          <p:nvPr/>
        </p:nvSpPr>
        <p:spPr>
          <a:xfrm>
            <a:off x="424720" y="1270977"/>
            <a:ext cx="11447490" cy="4955203"/>
          </a:xfrm>
          <a:prstGeom prst="rect">
            <a:avLst/>
          </a:prstGeom>
        </p:spPr>
        <p:txBody>
          <a:bodyPr wrap="square">
            <a:spAutoFit/>
          </a:bodyPr>
          <a:lstStyle/>
          <a:p>
            <a:pPr algn="just"/>
            <a:r>
              <a:rPr lang="en-US" sz="2800" b="1" u="sng" dirty="0"/>
              <a:t>Research design </a:t>
            </a:r>
          </a:p>
          <a:p>
            <a:pPr marL="457200" indent="-457200" algn="just">
              <a:buFont typeface="Arial" pitchFamily="34" charset="0"/>
              <a:buChar char="•"/>
            </a:pPr>
            <a:r>
              <a:rPr lang="en-US" sz="2800" dirty="0"/>
              <a:t>Randomized complete block design (RCBD)</a:t>
            </a:r>
          </a:p>
          <a:p>
            <a:pPr algn="just"/>
            <a:endParaRPr lang="en-US" sz="2800" dirty="0"/>
          </a:p>
          <a:p>
            <a:pPr algn="just"/>
            <a:r>
              <a:rPr lang="en-US" sz="2800" b="1" u="sng" dirty="0"/>
              <a:t>Experimental details</a:t>
            </a:r>
          </a:p>
          <a:p>
            <a:pPr marL="457200" indent="-457200" algn="just">
              <a:buFont typeface="Arial" pitchFamily="34" charset="0"/>
              <a:buChar char="•"/>
            </a:pPr>
            <a:r>
              <a:rPr lang="en-US" sz="2800" dirty="0"/>
              <a:t>Pot culture under shade house condition</a:t>
            </a:r>
          </a:p>
          <a:p>
            <a:pPr marL="457200" indent="-457200" algn="just">
              <a:buFont typeface="Arial" pitchFamily="34" charset="0"/>
              <a:buChar char="•"/>
            </a:pPr>
            <a:r>
              <a:rPr lang="en-US" sz="2800" dirty="0"/>
              <a:t>SL </a:t>
            </a:r>
            <a:r>
              <a:rPr lang="en-US" sz="2800" dirty="0" smtClean="0"/>
              <a:t>96 128 </a:t>
            </a:r>
            <a:r>
              <a:rPr lang="en-US" sz="2800" dirty="0"/>
              <a:t>single budded </a:t>
            </a:r>
            <a:r>
              <a:rPr lang="en-US" sz="2800" dirty="0" smtClean="0"/>
              <a:t>set</a:t>
            </a:r>
            <a:endParaRPr lang="en-US" sz="2800" dirty="0"/>
          </a:p>
          <a:p>
            <a:pPr marL="457200" indent="-457200" algn="just">
              <a:buFont typeface="Arial" pitchFamily="34" charset="0"/>
              <a:buChar char="•"/>
            </a:pPr>
            <a:r>
              <a:rPr lang="en-US" sz="2800" dirty="0"/>
              <a:t>Ten </a:t>
            </a:r>
            <a:r>
              <a:rPr lang="en-US" sz="2800" dirty="0" smtClean="0"/>
              <a:t>treatments</a:t>
            </a:r>
          </a:p>
          <a:p>
            <a:pPr marL="457200" indent="-457200" algn="just">
              <a:buFont typeface="Arial" pitchFamily="34" charset="0"/>
              <a:buChar char="•"/>
            </a:pPr>
            <a:r>
              <a:rPr lang="en-US" sz="2800" dirty="0" smtClean="0"/>
              <a:t>4 </a:t>
            </a:r>
            <a:r>
              <a:rPr lang="en-US" sz="2800" dirty="0"/>
              <a:t>levels of </a:t>
            </a:r>
            <a:r>
              <a:rPr lang="en-US" sz="2800" dirty="0" smtClean="0"/>
              <a:t>biochar</a:t>
            </a:r>
          </a:p>
          <a:p>
            <a:pPr marL="457200" indent="-457200" algn="just">
              <a:buFont typeface="Arial" pitchFamily="34" charset="0"/>
              <a:buChar char="•"/>
            </a:pPr>
            <a:r>
              <a:rPr lang="en-US" sz="2800" dirty="0" smtClean="0"/>
              <a:t>4 </a:t>
            </a:r>
            <a:r>
              <a:rPr lang="en-US" sz="2800" dirty="0"/>
              <a:t>levels of </a:t>
            </a:r>
            <a:r>
              <a:rPr lang="en-US" sz="2800" dirty="0" smtClean="0"/>
              <a:t>boiler ash</a:t>
            </a:r>
          </a:p>
          <a:p>
            <a:pPr marL="457200" indent="-457200" algn="just">
              <a:buFont typeface="Arial" pitchFamily="34" charset="0"/>
              <a:buChar char="•"/>
            </a:pPr>
            <a:r>
              <a:rPr lang="en-US" sz="2800" dirty="0" smtClean="0"/>
              <a:t>4 </a:t>
            </a:r>
            <a:r>
              <a:rPr lang="en-US" sz="2800" dirty="0"/>
              <a:t>replicates</a:t>
            </a:r>
          </a:p>
          <a:p>
            <a:endParaRPr lang="en-US" dirty="0"/>
          </a:p>
          <a:p>
            <a:endParaRPr lang="en-US"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8119" t="1608" b="14790"/>
          <a:stretch/>
        </p:blipFill>
        <p:spPr>
          <a:xfrm>
            <a:off x="7472002" y="3567346"/>
            <a:ext cx="4281714" cy="2579142"/>
          </a:xfrm>
          <a:prstGeom prst="rect">
            <a:avLst/>
          </a:prstGeom>
        </p:spPr>
      </p:pic>
    </p:spTree>
    <p:extLst>
      <p:ext uri="{BB962C8B-B14F-4D97-AF65-F5344CB8AC3E}">
        <p14:creationId xmlns:p14="http://schemas.microsoft.com/office/powerpoint/2010/main" val="9310540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8FC179B-E1DC-44DF-B0E4-66A8D350C2BE}" type="slidenum">
              <a:rPr lang="en-US" smtClean="0"/>
              <a:t>8</a:t>
            </a:fld>
            <a:endParaRPr lang="en-US"/>
          </a:p>
        </p:txBody>
      </p:sp>
      <p:graphicFrame>
        <p:nvGraphicFramePr>
          <p:cNvPr id="3" name="Table 2"/>
          <p:cNvGraphicFramePr>
            <a:graphicFrameLocks noGrp="1"/>
          </p:cNvGraphicFramePr>
          <p:nvPr>
            <p:extLst>
              <p:ext uri="{D42A27DB-BD31-4B8C-83A1-F6EECF244321}">
                <p14:modId xmlns:p14="http://schemas.microsoft.com/office/powerpoint/2010/main" val="2940793694"/>
              </p:ext>
            </p:extLst>
          </p:nvPr>
        </p:nvGraphicFramePr>
        <p:xfrm>
          <a:off x="1039793" y="1103759"/>
          <a:ext cx="10172850" cy="5132150"/>
        </p:xfrm>
        <a:graphic>
          <a:graphicData uri="http://schemas.openxmlformats.org/drawingml/2006/table">
            <a:tbl>
              <a:tblPr firstRow="1" bandRow="1">
                <a:tableStyleId>{68D230F3-CF80-4859-8CE7-A43EE81993B5}</a:tableStyleId>
              </a:tblPr>
              <a:tblGrid>
                <a:gridCol w="3257636">
                  <a:extLst>
                    <a:ext uri="{9D8B030D-6E8A-4147-A177-3AD203B41FA5}">
                      <a16:colId xmlns:a16="http://schemas.microsoft.com/office/drawing/2014/main" xmlns="" val="2040731516"/>
                    </a:ext>
                  </a:extLst>
                </a:gridCol>
                <a:gridCol w="6915214">
                  <a:extLst>
                    <a:ext uri="{9D8B030D-6E8A-4147-A177-3AD203B41FA5}">
                      <a16:colId xmlns:a16="http://schemas.microsoft.com/office/drawing/2014/main" xmlns="" val="2752430431"/>
                    </a:ext>
                  </a:extLst>
                </a:gridCol>
              </a:tblGrid>
              <a:tr h="472277">
                <a:tc>
                  <a:txBody>
                    <a:bodyPr/>
                    <a:lstStyle/>
                    <a:p>
                      <a:r>
                        <a:rPr lang="en-US" sz="2800" dirty="0" smtClean="0"/>
                        <a:t>Treatment number</a:t>
                      </a:r>
                      <a:endParaRPr lang="en-US" sz="2800" dirty="0">
                        <a:solidFill>
                          <a:schemeClr val="tx1">
                            <a:lumMod val="85000"/>
                            <a:lumOff val="15000"/>
                          </a:schemeClr>
                        </a:solidFill>
                      </a:endParaRPr>
                    </a:p>
                  </a:txBody>
                  <a:tcPr>
                    <a:solidFill>
                      <a:schemeClr val="accent6">
                        <a:lumMod val="20000"/>
                        <a:lumOff val="80000"/>
                      </a:schemeClr>
                    </a:solidFill>
                  </a:tcPr>
                </a:tc>
                <a:tc>
                  <a:txBody>
                    <a:bodyPr/>
                    <a:lstStyle/>
                    <a:p>
                      <a:pPr algn="just"/>
                      <a:r>
                        <a:rPr lang="en-US" sz="2800" dirty="0" smtClean="0"/>
                        <a:t>Treatment </a:t>
                      </a:r>
                      <a:endParaRPr lang="en-US" sz="2800" dirty="0">
                        <a:solidFill>
                          <a:schemeClr val="tx1">
                            <a:lumMod val="85000"/>
                            <a:lumOff val="15000"/>
                          </a:schemeClr>
                        </a:solidFill>
                      </a:endParaRPr>
                    </a:p>
                  </a:txBody>
                  <a:tcPr>
                    <a:solidFill>
                      <a:schemeClr val="accent6">
                        <a:lumMod val="20000"/>
                        <a:lumOff val="80000"/>
                      </a:schemeClr>
                    </a:solidFill>
                  </a:tcPr>
                </a:tc>
                <a:extLst>
                  <a:ext uri="{0D108BD9-81ED-4DB2-BD59-A6C34878D82A}">
                    <a16:rowId xmlns:a16="http://schemas.microsoft.com/office/drawing/2014/main" xmlns="" val="3974867883"/>
                  </a:ext>
                </a:extLst>
              </a:tr>
              <a:tr h="41671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effectLst/>
                        </a:rPr>
                        <a:t>T</a:t>
                      </a:r>
                      <a:r>
                        <a:rPr lang="en-US" sz="2400" baseline="-25000" dirty="0" smtClean="0">
                          <a:effectLst/>
                        </a:rPr>
                        <a:t>1</a:t>
                      </a:r>
                      <a:endParaRPr lang="en-US" sz="2400" dirty="0" smtClean="0">
                        <a:effectLst/>
                        <a:latin typeface="Calibri"/>
                        <a:ea typeface="Calibri"/>
                        <a:cs typeface="Iskoola Pota"/>
                      </a:endParaRPr>
                    </a:p>
                  </a:txBody>
                  <a:tcPr>
                    <a:solidFill>
                      <a:schemeClr val="accent6">
                        <a:lumMod val="20000"/>
                        <a:lumOff val="80000"/>
                      </a:schemeClr>
                    </a:solidFill>
                  </a:tcPr>
                </a:tc>
                <a:tc>
                  <a:txBody>
                    <a:bodyPr/>
                    <a:lstStyle/>
                    <a:p>
                      <a:pPr marL="10795" algn="just">
                        <a:lnSpc>
                          <a:spcPct val="115000"/>
                        </a:lnSpc>
                        <a:spcAft>
                          <a:spcPts val="1000"/>
                        </a:spcAft>
                      </a:pPr>
                      <a:r>
                        <a:rPr lang="en-US" sz="2400" dirty="0">
                          <a:effectLst/>
                        </a:rPr>
                        <a:t>1.0t/ha </a:t>
                      </a:r>
                      <a:r>
                        <a:rPr lang="en-US" sz="2400" dirty="0" smtClean="0">
                          <a:effectLst/>
                        </a:rPr>
                        <a:t>Biochar </a:t>
                      </a:r>
                      <a:r>
                        <a:rPr lang="en-US" sz="2400" dirty="0">
                          <a:effectLst/>
                        </a:rPr>
                        <a:t>+ N:P:K recommendation of SRI </a:t>
                      </a:r>
                      <a:endParaRPr lang="en-US" sz="2400" dirty="0">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xmlns="" val="881081664"/>
                  </a:ext>
                </a:extLst>
              </a:tr>
              <a:tr h="41671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effectLst/>
                        </a:rPr>
                        <a:t>T</a:t>
                      </a:r>
                      <a:r>
                        <a:rPr lang="en-US" sz="2400" baseline="-25000" dirty="0" smtClean="0">
                          <a:effectLst/>
                        </a:rPr>
                        <a:t>2</a:t>
                      </a:r>
                      <a:endParaRPr lang="en-US" sz="2400" dirty="0" smtClean="0">
                        <a:effectLst/>
                        <a:latin typeface="Calibri"/>
                        <a:ea typeface="Calibri"/>
                        <a:cs typeface="Iskoola Pota"/>
                      </a:endParaRPr>
                    </a:p>
                  </a:txBody>
                  <a:tcPr>
                    <a:solidFill>
                      <a:schemeClr val="accent6">
                        <a:lumMod val="20000"/>
                        <a:lumOff val="80000"/>
                      </a:schemeClr>
                    </a:solidFill>
                  </a:tcPr>
                </a:tc>
                <a:tc>
                  <a:txBody>
                    <a:bodyPr/>
                    <a:lstStyle/>
                    <a:p>
                      <a:pPr marL="10795" algn="just">
                        <a:lnSpc>
                          <a:spcPct val="115000"/>
                        </a:lnSpc>
                        <a:spcAft>
                          <a:spcPts val="1000"/>
                        </a:spcAft>
                      </a:pPr>
                      <a:r>
                        <a:rPr lang="en-US" sz="2400" dirty="0">
                          <a:effectLst/>
                        </a:rPr>
                        <a:t>2</a:t>
                      </a:r>
                      <a:r>
                        <a:rPr lang="en-US" sz="2400" dirty="0" smtClean="0">
                          <a:effectLst/>
                        </a:rPr>
                        <a:t>.0t/ha Biochar </a:t>
                      </a:r>
                      <a:r>
                        <a:rPr lang="en-US" sz="2400" dirty="0">
                          <a:effectLst/>
                        </a:rPr>
                        <a:t>+ N:P:K recommendation of SRI </a:t>
                      </a:r>
                      <a:endParaRPr lang="en-US" sz="2400" dirty="0">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xmlns="" val="3702505023"/>
                  </a:ext>
                </a:extLst>
              </a:tr>
              <a:tr h="41671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effectLst/>
                        </a:rPr>
                        <a:t>T</a:t>
                      </a:r>
                      <a:r>
                        <a:rPr lang="en-US" sz="2400" baseline="-25000" dirty="0" smtClean="0">
                          <a:effectLst/>
                        </a:rPr>
                        <a:t>3</a:t>
                      </a:r>
                      <a:endParaRPr lang="en-US" sz="2400" dirty="0" smtClean="0">
                        <a:effectLst/>
                        <a:latin typeface="Calibri"/>
                        <a:ea typeface="Calibri"/>
                        <a:cs typeface="Iskoola Pota"/>
                      </a:endParaRPr>
                    </a:p>
                  </a:txBody>
                  <a:tcPr>
                    <a:solidFill>
                      <a:schemeClr val="accent6">
                        <a:lumMod val="20000"/>
                        <a:lumOff val="80000"/>
                      </a:schemeClr>
                    </a:solidFill>
                  </a:tcPr>
                </a:tc>
                <a:tc>
                  <a:txBody>
                    <a:bodyPr/>
                    <a:lstStyle/>
                    <a:p>
                      <a:pPr marL="10795" algn="just">
                        <a:lnSpc>
                          <a:spcPct val="115000"/>
                        </a:lnSpc>
                        <a:spcAft>
                          <a:spcPts val="1000"/>
                        </a:spcAft>
                      </a:pPr>
                      <a:r>
                        <a:rPr lang="en-US" sz="2400" dirty="0">
                          <a:effectLst/>
                        </a:rPr>
                        <a:t>4</a:t>
                      </a:r>
                      <a:r>
                        <a:rPr lang="en-US" sz="2400" dirty="0" smtClean="0">
                          <a:effectLst/>
                        </a:rPr>
                        <a:t>.0t/ha Biochar </a:t>
                      </a:r>
                      <a:r>
                        <a:rPr lang="en-US" sz="2400" dirty="0">
                          <a:effectLst/>
                        </a:rPr>
                        <a:t>+ N:P:K recommendation of SRI </a:t>
                      </a:r>
                      <a:endParaRPr lang="en-US" sz="2400" dirty="0">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xmlns="" val="2565925746"/>
                  </a:ext>
                </a:extLst>
              </a:tr>
              <a:tr h="41671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effectLst/>
                        </a:rPr>
                        <a:t>T</a:t>
                      </a:r>
                      <a:r>
                        <a:rPr lang="en-US" sz="2400" baseline="-25000" dirty="0" smtClean="0">
                          <a:effectLst/>
                        </a:rPr>
                        <a:t>4</a:t>
                      </a:r>
                    </a:p>
                  </a:txBody>
                  <a:tcPr>
                    <a:solidFill>
                      <a:schemeClr val="accent6">
                        <a:lumMod val="20000"/>
                        <a:lumOff val="80000"/>
                      </a:schemeClr>
                    </a:solidFill>
                  </a:tcPr>
                </a:tc>
                <a:tc>
                  <a:txBody>
                    <a:bodyPr/>
                    <a:lstStyle/>
                    <a:p>
                      <a:pPr marL="10795" algn="just">
                        <a:lnSpc>
                          <a:spcPct val="115000"/>
                        </a:lnSpc>
                        <a:spcAft>
                          <a:spcPts val="1000"/>
                        </a:spcAft>
                      </a:pPr>
                      <a:r>
                        <a:rPr lang="en-US" sz="2400" dirty="0">
                          <a:effectLst/>
                        </a:rPr>
                        <a:t>6</a:t>
                      </a:r>
                      <a:r>
                        <a:rPr lang="en-US" sz="2400" dirty="0" smtClean="0">
                          <a:effectLst/>
                        </a:rPr>
                        <a:t>.0t/ha Biochar </a:t>
                      </a:r>
                      <a:r>
                        <a:rPr lang="en-US" sz="2400" dirty="0">
                          <a:effectLst/>
                        </a:rPr>
                        <a:t>+ N:P:K recommendation of SRI </a:t>
                      </a:r>
                      <a:endParaRPr lang="en-US" sz="2400" dirty="0">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xmlns="" val="9864239"/>
                  </a:ext>
                </a:extLst>
              </a:tr>
              <a:tr h="41671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effectLst/>
                        </a:rPr>
                        <a:t>T</a:t>
                      </a:r>
                      <a:r>
                        <a:rPr lang="en-US" sz="2400" baseline="-25000" dirty="0" smtClean="0">
                          <a:effectLst/>
                        </a:rPr>
                        <a:t>5</a:t>
                      </a:r>
                      <a:endParaRPr lang="en-US" sz="2400" dirty="0" smtClean="0">
                        <a:effectLst/>
                        <a:latin typeface="Calibri"/>
                        <a:ea typeface="Calibri"/>
                        <a:cs typeface="Iskoola Pota"/>
                      </a:endParaRPr>
                    </a:p>
                  </a:txBody>
                  <a:tcPr>
                    <a:solidFill>
                      <a:schemeClr val="accent6">
                        <a:lumMod val="20000"/>
                        <a:lumOff val="80000"/>
                      </a:schemeClr>
                    </a:solidFill>
                  </a:tcPr>
                </a:tc>
                <a:tc>
                  <a:txBody>
                    <a:bodyPr/>
                    <a:lstStyle/>
                    <a:p>
                      <a:pPr marL="10795" algn="just">
                        <a:lnSpc>
                          <a:spcPct val="115000"/>
                        </a:lnSpc>
                        <a:spcAft>
                          <a:spcPts val="1000"/>
                        </a:spcAft>
                      </a:pPr>
                      <a:r>
                        <a:rPr lang="en-US" sz="2400" dirty="0">
                          <a:effectLst/>
                        </a:rPr>
                        <a:t>1.0t/ha </a:t>
                      </a:r>
                      <a:r>
                        <a:rPr lang="en-US" sz="2400" dirty="0" smtClean="0">
                          <a:effectLst/>
                        </a:rPr>
                        <a:t>Boiler</a:t>
                      </a:r>
                      <a:r>
                        <a:rPr lang="en-US" sz="2400" baseline="0" dirty="0" smtClean="0">
                          <a:effectLst/>
                        </a:rPr>
                        <a:t> </a:t>
                      </a:r>
                      <a:r>
                        <a:rPr lang="en-US" sz="2400" dirty="0" smtClean="0">
                          <a:effectLst/>
                        </a:rPr>
                        <a:t>ash </a:t>
                      </a:r>
                      <a:r>
                        <a:rPr lang="en-US" sz="2400" dirty="0">
                          <a:effectLst/>
                        </a:rPr>
                        <a:t>+ N:P:K recommendation of SRI </a:t>
                      </a:r>
                      <a:endParaRPr lang="en-US" sz="2400" dirty="0">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xmlns="" val="2794729696"/>
                  </a:ext>
                </a:extLst>
              </a:tr>
              <a:tr h="41671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effectLst/>
                        </a:rPr>
                        <a:t>T</a:t>
                      </a:r>
                      <a:r>
                        <a:rPr lang="en-US" sz="2400" baseline="-25000" dirty="0" smtClean="0">
                          <a:effectLst/>
                        </a:rPr>
                        <a:t>6</a:t>
                      </a:r>
                      <a:endParaRPr lang="en-US" sz="2400" dirty="0" smtClean="0">
                        <a:effectLst/>
                        <a:latin typeface="Calibri"/>
                        <a:ea typeface="Calibri"/>
                        <a:cs typeface="Iskoola Pota"/>
                      </a:endParaRPr>
                    </a:p>
                  </a:txBody>
                  <a:tcPr>
                    <a:solidFill>
                      <a:schemeClr val="accent6">
                        <a:lumMod val="20000"/>
                        <a:lumOff val="80000"/>
                      </a:schemeClr>
                    </a:solidFill>
                  </a:tcPr>
                </a:tc>
                <a:tc>
                  <a:txBody>
                    <a:bodyPr/>
                    <a:lstStyle/>
                    <a:p>
                      <a:pPr marL="10795" algn="just">
                        <a:lnSpc>
                          <a:spcPct val="115000"/>
                        </a:lnSpc>
                        <a:spcAft>
                          <a:spcPts val="1000"/>
                        </a:spcAft>
                      </a:pPr>
                      <a:r>
                        <a:rPr lang="en-US" sz="2400" dirty="0">
                          <a:effectLst/>
                        </a:rPr>
                        <a:t>2</a:t>
                      </a:r>
                      <a:r>
                        <a:rPr lang="en-US" sz="2400" dirty="0" smtClean="0">
                          <a:effectLst/>
                        </a:rPr>
                        <a:t>.0t/ha Boiler</a:t>
                      </a:r>
                      <a:r>
                        <a:rPr lang="en-US" sz="2400" baseline="0" dirty="0" smtClean="0">
                          <a:effectLst/>
                        </a:rPr>
                        <a:t> </a:t>
                      </a:r>
                      <a:r>
                        <a:rPr lang="en-US" sz="2400" dirty="0" smtClean="0">
                          <a:effectLst/>
                        </a:rPr>
                        <a:t>ash </a:t>
                      </a:r>
                      <a:r>
                        <a:rPr lang="en-US" sz="2400" dirty="0">
                          <a:effectLst/>
                        </a:rPr>
                        <a:t>+ N:P:K recommendation of SRI </a:t>
                      </a:r>
                      <a:endParaRPr lang="en-US" sz="2400" dirty="0">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xmlns="" val="2070615418"/>
                  </a:ext>
                </a:extLst>
              </a:tr>
              <a:tr h="41671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effectLst/>
                        </a:rPr>
                        <a:t>T</a:t>
                      </a:r>
                      <a:r>
                        <a:rPr lang="en-US" sz="2400" baseline="-25000" dirty="0" smtClean="0">
                          <a:effectLst/>
                        </a:rPr>
                        <a:t>7</a:t>
                      </a:r>
                      <a:endParaRPr lang="en-US" sz="2400" dirty="0" smtClean="0">
                        <a:effectLst/>
                        <a:latin typeface="Calibri"/>
                        <a:ea typeface="Calibri"/>
                        <a:cs typeface="Iskoola Pota"/>
                      </a:endParaRPr>
                    </a:p>
                  </a:txBody>
                  <a:tcPr>
                    <a:solidFill>
                      <a:schemeClr val="accent6">
                        <a:lumMod val="20000"/>
                        <a:lumOff val="80000"/>
                      </a:schemeClr>
                    </a:solidFill>
                  </a:tcPr>
                </a:tc>
                <a:tc>
                  <a:txBody>
                    <a:bodyPr/>
                    <a:lstStyle/>
                    <a:p>
                      <a:pPr marL="10795" algn="just">
                        <a:lnSpc>
                          <a:spcPct val="115000"/>
                        </a:lnSpc>
                        <a:spcAft>
                          <a:spcPts val="1000"/>
                        </a:spcAft>
                      </a:pPr>
                      <a:r>
                        <a:rPr lang="en-US" sz="2400" dirty="0">
                          <a:effectLst/>
                        </a:rPr>
                        <a:t>4</a:t>
                      </a:r>
                      <a:r>
                        <a:rPr lang="en-US" sz="2400" dirty="0" smtClean="0">
                          <a:effectLst/>
                        </a:rPr>
                        <a:t>.0t/ha Boiler</a:t>
                      </a:r>
                      <a:r>
                        <a:rPr lang="en-US" sz="2400" baseline="0" dirty="0" smtClean="0">
                          <a:effectLst/>
                        </a:rPr>
                        <a:t> </a:t>
                      </a:r>
                      <a:r>
                        <a:rPr lang="en-US" sz="2400" dirty="0" smtClean="0">
                          <a:effectLst/>
                        </a:rPr>
                        <a:t>ash </a:t>
                      </a:r>
                      <a:r>
                        <a:rPr lang="en-US" sz="2400" dirty="0">
                          <a:effectLst/>
                        </a:rPr>
                        <a:t>+ N:P:K recommendation of SRI </a:t>
                      </a:r>
                      <a:endParaRPr lang="en-US" sz="2400" dirty="0">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xmlns="" val="3958013987"/>
                  </a:ext>
                </a:extLst>
              </a:tr>
              <a:tr h="41671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effectLst/>
                        </a:rPr>
                        <a:t>T</a:t>
                      </a:r>
                      <a:r>
                        <a:rPr lang="en-US" sz="2400" baseline="-25000" dirty="0" smtClean="0">
                          <a:effectLst/>
                        </a:rPr>
                        <a:t>8</a:t>
                      </a:r>
                    </a:p>
                  </a:txBody>
                  <a:tcPr>
                    <a:solidFill>
                      <a:schemeClr val="accent6">
                        <a:lumMod val="20000"/>
                        <a:lumOff val="80000"/>
                      </a:schemeClr>
                    </a:solidFill>
                  </a:tcPr>
                </a:tc>
                <a:tc>
                  <a:txBody>
                    <a:bodyPr/>
                    <a:lstStyle/>
                    <a:p>
                      <a:pPr marL="10795" algn="just">
                        <a:lnSpc>
                          <a:spcPct val="115000"/>
                        </a:lnSpc>
                        <a:spcAft>
                          <a:spcPts val="1000"/>
                        </a:spcAft>
                      </a:pPr>
                      <a:r>
                        <a:rPr lang="en-US" sz="2400" dirty="0">
                          <a:effectLst/>
                        </a:rPr>
                        <a:t>6</a:t>
                      </a:r>
                      <a:r>
                        <a:rPr lang="en-US" sz="2400" dirty="0" smtClean="0">
                          <a:effectLst/>
                        </a:rPr>
                        <a:t>.0t/ha Boiler</a:t>
                      </a:r>
                      <a:r>
                        <a:rPr lang="en-US" sz="2400" baseline="0" dirty="0" smtClean="0">
                          <a:effectLst/>
                        </a:rPr>
                        <a:t> </a:t>
                      </a:r>
                      <a:r>
                        <a:rPr lang="en-US" sz="2400" dirty="0" smtClean="0">
                          <a:effectLst/>
                        </a:rPr>
                        <a:t>ash </a:t>
                      </a:r>
                      <a:r>
                        <a:rPr lang="en-US" sz="2400" dirty="0">
                          <a:effectLst/>
                        </a:rPr>
                        <a:t>+ N:P:K recommendation of SRI </a:t>
                      </a:r>
                      <a:endParaRPr lang="en-US" sz="2400" dirty="0">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xmlns="" val="2251012653"/>
                  </a:ext>
                </a:extLst>
              </a:tr>
              <a:tr h="41671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effectLst/>
                        </a:rPr>
                        <a:t>T</a:t>
                      </a:r>
                      <a:r>
                        <a:rPr lang="en-US" sz="2400" baseline="-25000" dirty="0" smtClean="0">
                          <a:effectLst/>
                        </a:rPr>
                        <a:t>9</a:t>
                      </a:r>
                      <a:endParaRPr lang="en-US" sz="2400" dirty="0" smtClean="0">
                        <a:effectLst/>
                        <a:latin typeface="Calibri"/>
                        <a:ea typeface="Calibri"/>
                        <a:cs typeface="Iskoola Pota"/>
                      </a:endParaRPr>
                    </a:p>
                  </a:txBody>
                  <a:tcPr>
                    <a:solidFill>
                      <a:schemeClr val="accent6">
                        <a:lumMod val="20000"/>
                        <a:lumOff val="80000"/>
                      </a:schemeClr>
                    </a:solidFill>
                  </a:tcPr>
                </a:tc>
                <a:tc>
                  <a:txBody>
                    <a:bodyPr/>
                    <a:lstStyle/>
                    <a:p>
                      <a:pPr marL="10795" algn="just">
                        <a:lnSpc>
                          <a:spcPct val="115000"/>
                        </a:lnSpc>
                        <a:spcAft>
                          <a:spcPts val="1000"/>
                        </a:spcAft>
                      </a:pPr>
                      <a:r>
                        <a:rPr lang="en-US" sz="2400" dirty="0" smtClean="0">
                          <a:effectLst/>
                        </a:rPr>
                        <a:t>N:P:K </a:t>
                      </a:r>
                      <a:r>
                        <a:rPr lang="en-US" sz="2400" dirty="0">
                          <a:effectLst/>
                        </a:rPr>
                        <a:t>recommendation of SRI </a:t>
                      </a:r>
                      <a:r>
                        <a:rPr lang="en-US" sz="2400" dirty="0" smtClean="0">
                          <a:effectLst/>
                        </a:rPr>
                        <a:t>(Control-1)</a:t>
                      </a:r>
                      <a:endParaRPr lang="en-US" sz="2400" dirty="0">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xmlns="" val="3435053609"/>
                  </a:ext>
                </a:extLst>
              </a:tr>
              <a:tr h="49919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effectLst/>
                        </a:rPr>
                        <a:t>T</a:t>
                      </a:r>
                      <a:r>
                        <a:rPr lang="en-US" sz="2400" baseline="-25000" dirty="0" smtClean="0">
                          <a:effectLst/>
                        </a:rPr>
                        <a:t>10</a:t>
                      </a:r>
                      <a:endParaRPr lang="en-US" sz="2400" dirty="0" smtClean="0">
                        <a:effectLst/>
                        <a:latin typeface="Calibri"/>
                        <a:ea typeface="Calibri"/>
                        <a:cs typeface="Iskoola Pota"/>
                      </a:endParaRPr>
                    </a:p>
                  </a:txBody>
                  <a:tcPr>
                    <a:solidFill>
                      <a:schemeClr val="accent6">
                        <a:lumMod val="20000"/>
                        <a:lumOff val="80000"/>
                      </a:schemeClr>
                    </a:solidFill>
                  </a:tcPr>
                </a:tc>
                <a:tc>
                  <a:txBody>
                    <a:bodyPr/>
                    <a:lstStyle/>
                    <a:p>
                      <a:pPr marL="10795" marR="0" indent="0" algn="just" defTabSz="914400" rtl="0" eaLnBrk="1" fontAlgn="auto" latinLnBrk="0" hangingPunct="1">
                        <a:lnSpc>
                          <a:spcPct val="115000"/>
                        </a:lnSpc>
                        <a:spcBef>
                          <a:spcPts val="0"/>
                        </a:spcBef>
                        <a:spcAft>
                          <a:spcPts val="1000"/>
                        </a:spcAft>
                        <a:buClrTx/>
                        <a:buSzTx/>
                        <a:buFontTx/>
                        <a:buNone/>
                        <a:tabLst/>
                        <a:defRPr/>
                      </a:pPr>
                      <a:r>
                        <a:rPr lang="en-US" sz="2400" dirty="0" smtClean="0">
                          <a:effectLst/>
                          <a:latin typeface="+mn-lt"/>
                          <a:ea typeface="Calibri" panose="020F0502020204030204" pitchFamily="34" charset="0"/>
                          <a:cs typeface="Iskoola Pota" panose="020B0502040204020203" pitchFamily="34" charset="0"/>
                        </a:rPr>
                        <a:t>Zero</a:t>
                      </a:r>
                      <a:r>
                        <a:rPr lang="en-US" sz="2400" baseline="0" dirty="0" smtClean="0">
                          <a:effectLst/>
                          <a:latin typeface="+mn-lt"/>
                          <a:ea typeface="Calibri" panose="020F0502020204030204" pitchFamily="34" charset="0"/>
                          <a:cs typeface="Iskoola Pota" panose="020B0502040204020203" pitchFamily="34" charset="0"/>
                        </a:rPr>
                        <a:t> amendments </a:t>
                      </a:r>
                      <a:r>
                        <a:rPr lang="en-US" sz="2400" dirty="0" smtClean="0">
                          <a:effectLst/>
                        </a:rPr>
                        <a:t>(Control-2)</a:t>
                      </a:r>
                      <a:endParaRPr lang="en-US" sz="2400" dirty="0" smtClean="0">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xmlns="" val="2381811919"/>
                  </a:ext>
                </a:extLst>
              </a:tr>
            </a:tbl>
          </a:graphicData>
        </a:graphic>
      </p:graphicFrame>
      <p:sp>
        <p:nvSpPr>
          <p:cNvPr id="4" name="Rectangle 3"/>
          <p:cNvSpPr/>
          <p:nvPr/>
        </p:nvSpPr>
        <p:spPr>
          <a:xfrm>
            <a:off x="3706090" y="402662"/>
            <a:ext cx="5373843" cy="584775"/>
          </a:xfrm>
          <a:prstGeom prst="rect">
            <a:avLst/>
          </a:prstGeom>
        </p:spPr>
        <p:txBody>
          <a:bodyPr wrap="none">
            <a:spAutoFit/>
          </a:bodyPr>
          <a:lstStyle/>
          <a:p>
            <a:r>
              <a:rPr lang="en-US" sz="3200" b="1" u="sng" dirty="0"/>
              <a:t>Materials and methods cont.…</a:t>
            </a:r>
          </a:p>
        </p:txBody>
      </p:sp>
    </p:spTree>
    <p:extLst>
      <p:ext uri="{BB962C8B-B14F-4D97-AF65-F5344CB8AC3E}">
        <p14:creationId xmlns:p14="http://schemas.microsoft.com/office/powerpoint/2010/main" val="42001230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8FC179B-E1DC-44DF-B0E4-66A8D350C2BE}" type="slidenum">
              <a:rPr lang="en-US" smtClean="0"/>
              <a:t>9</a:t>
            </a:fld>
            <a:endParaRPr lang="en-US"/>
          </a:p>
        </p:txBody>
      </p:sp>
      <p:sp>
        <p:nvSpPr>
          <p:cNvPr id="3" name="Rectangle 2"/>
          <p:cNvSpPr/>
          <p:nvPr/>
        </p:nvSpPr>
        <p:spPr>
          <a:xfrm>
            <a:off x="3706089" y="471153"/>
            <a:ext cx="5373843" cy="584775"/>
          </a:xfrm>
          <a:prstGeom prst="rect">
            <a:avLst/>
          </a:prstGeom>
        </p:spPr>
        <p:txBody>
          <a:bodyPr wrap="none">
            <a:spAutoFit/>
          </a:bodyPr>
          <a:lstStyle/>
          <a:p>
            <a:r>
              <a:rPr lang="en-US" sz="3200" b="1" u="sng" dirty="0"/>
              <a:t>Materials and methods cont.…</a:t>
            </a:r>
          </a:p>
        </p:txBody>
      </p:sp>
      <p:sp>
        <p:nvSpPr>
          <p:cNvPr id="4" name="Rectangle 3"/>
          <p:cNvSpPr/>
          <p:nvPr/>
        </p:nvSpPr>
        <p:spPr>
          <a:xfrm>
            <a:off x="518901" y="1280622"/>
            <a:ext cx="4087914" cy="584775"/>
          </a:xfrm>
          <a:prstGeom prst="rect">
            <a:avLst/>
          </a:prstGeom>
        </p:spPr>
        <p:txBody>
          <a:bodyPr wrap="none">
            <a:spAutoFit/>
          </a:bodyPr>
          <a:lstStyle/>
          <a:p>
            <a:r>
              <a:rPr lang="en-US" sz="3200" b="1" u="sng" dirty="0"/>
              <a:t>pH buffering capacities</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901" y="2113756"/>
            <a:ext cx="5059362" cy="117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8155" y="2479675"/>
            <a:ext cx="1030288"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3375" y="1686723"/>
            <a:ext cx="3939523" cy="2030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575343" y="3932881"/>
            <a:ext cx="11251896" cy="1077218"/>
          </a:xfrm>
          <a:prstGeom prst="rect">
            <a:avLst/>
          </a:prstGeom>
        </p:spPr>
        <p:txBody>
          <a:bodyPr wrap="square">
            <a:spAutoFit/>
          </a:bodyPr>
          <a:lstStyle/>
          <a:p>
            <a:r>
              <a:rPr lang="en-US" sz="3200" dirty="0"/>
              <a:t>The resulting pH was measured with time durations required for maximum neutralization.</a:t>
            </a:r>
          </a:p>
        </p:txBody>
      </p:sp>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901" y="5010099"/>
            <a:ext cx="10760075" cy="117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74883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977</TotalTime>
  <Words>2326</Words>
  <Application>Microsoft Office PowerPoint</Application>
  <PresentationFormat>Custom</PresentationFormat>
  <Paragraphs>517</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A Comparison of the Effect of Sugarcane Bagasse-based  Biochar and Boiler ash on Soil Physicochemical Properties and Initial Growth of Sugarcane</vt:lpstr>
      <vt:lpstr>Content for the presentation</vt:lpstr>
      <vt:lpstr>Introduction</vt:lpstr>
      <vt:lpstr>PowerPoint Presentation</vt:lpstr>
      <vt:lpstr>Objectives</vt:lpstr>
      <vt:lpstr>Materials and Methods</vt:lpstr>
      <vt:lpstr>PowerPoint Presentation</vt:lpstr>
      <vt:lpstr>PowerPoint Presentation</vt:lpstr>
      <vt:lpstr>PowerPoint Presentation</vt:lpstr>
      <vt:lpstr>PowerPoint Presentation</vt:lpstr>
      <vt:lpstr>PowerPoint Presentation</vt:lpstr>
      <vt:lpstr>Results and Discussion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 and Recommendations</vt:lpstr>
      <vt:lpstr>PowerPoint Presentation</vt:lpstr>
      <vt:lpstr>References</vt:lpstr>
      <vt:lpstr>PowerPoint Presentation</vt:lpstr>
      <vt:lpstr>PowerPoint Presentation</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M.D. Anuradha</dc:creator>
  <cp:lastModifiedBy>Koshila madhushani</cp:lastModifiedBy>
  <cp:revision>103</cp:revision>
  <dcterms:created xsi:type="dcterms:W3CDTF">2023-02-09T03:28:20Z</dcterms:created>
  <dcterms:modified xsi:type="dcterms:W3CDTF">2023-03-12T13:06:45Z</dcterms:modified>
</cp:coreProperties>
</file>