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  <p:sldId id="270" r:id="rId11"/>
    <p:sldId id="262" r:id="rId12"/>
    <p:sldId id="271" r:id="rId13"/>
    <p:sldId id="272" r:id="rId14"/>
    <p:sldId id="273" r:id="rId15"/>
    <p:sldId id="274" r:id="rId16"/>
    <p:sldId id="275" r:id="rId17"/>
    <p:sldId id="263" r:id="rId18"/>
    <p:sldId id="276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478/v10020-010-0006-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2032986"/>
            <a:ext cx="11354539" cy="1468099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of the most suitable spawning substrate for Neon tetra 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Paracheirodon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innesi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in captive condition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602038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MKTW Jinadasa1 , CN Walpita1, AR </a:t>
            </a:r>
            <a:r>
              <a:rPr lang="en-US" sz="2100" dirty="0" err="1">
                <a:solidFill>
                  <a:schemeClr val="tx1"/>
                </a:solidFill>
              </a:rPr>
              <a:t>Mudalige</a:t>
            </a:r>
            <a:r>
              <a:rPr lang="en-US" sz="2100" dirty="0">
                <a:solidFill>
                  <a:schemeClr val="tx1"/>
                </a:solidFill>
              </a:rPr>
              <a:t> 2, KPNNS </a:t>
            </a:r>
            <a:r>
              <a:rPr lang="en-US" sz="2100" dirty="0" err="1">
                <a:solidFill>
                  <a:schemeClr val="tx1"/>
                </a:solidFill>
              </a:rPr>
              <a:t>Jayarathne</a:t>
            </a:r>
            <a:r>
              <a:rPr lang="en-US" sz="2100" dirty="0">
                <a:solidFill>
                  <a:schemeClr val="tx1"/>
                </a:solidFill>
              </a:rPr>
              <a:t> 2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611796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Department of Livestock Production, Faculty of Agricultural Sciences, Sabaragamuwa University of Sri Lanka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18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National Aquaculture Development Authority of Sri Lanka (NAQDA)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5189-C1EA-4BBE-9602-3A308CD6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sz="3600" u="sng" dirty="0"/>
              <a:t>4.Larval rearing &amp; nursery period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C04A-A802-4EAA-B2DB-DB4B71DE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At free swimming stage (about 4-5 days) newly hatched artemia was given twice a day. </a:t>
            </a:r>
          </a:p>
          <a:p>
            <a:endParaRPr lang="en-US" sz="2400" dirty="0"/>
          </a:p>
          <a:p>
            <a:r>
              <a:rPr lang="en-US" sz="2400" dirty="0"/>
              <a:t> 14 days old fry        -        transfer to nursery tanks</a:t>
            </a:r>
          </a:p>
          <a:p>
            <a:endParaRPr lang="en-US" sz="2400" dirty="0"/>
          </a:p>
          <a:p>
            <a:r>
              <a:rPr lang="en-US" sz="2400" dirty="0"/>
              <a:t>Nursery tanks 2 feet ×  1 feet sized four cement tanks (stocking density 200 PL /ft2).</a:t>
            </a:r>
          </a:p>
          <a:p>
            <a:endParaRPr lang="en-US" sz="2400" dirty="0"/>
          </a:p>
          <a:p>
            <a:r>
              <a:rPr lang="en-US" sz="2400" dirty="0"/>
              <a:t> Water level       -        2-3 inches</a:t>
            </a:r>
          </a:p>
          <a:p>
            <a:endParaRPr lang="en-US" sz="2400" dirty="0"/>
          </a:p>
          <a:p>
            <a:r>
              <a:rPr lang="en-US" sz="2400" dirty="0"/>
              <a:t>Uniform management practices were done throughout the study period.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A959C-2F86-4FE6-BB0E-AAE6710F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D4E03-F888-457E-A35D-24A775F70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058" y="1825625"/>
            <a:ext cx="7659883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C2DD-8291-4371-A833-098D3C75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Hatchability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07EC9-F634-42DE-A8FD-174235DAE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944" y="1825625"/>
            <a:ext cx="7482111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85143-24FB-4EEC-A56B-788E49E8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3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FE8D-DB76-4155-B0F8-69F59624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Number of fry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66A194-B55D-4213-8E04-BB5E9AB69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96" y="1825625"/>
            <a:ext cx="7479208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C65C-D2F8-4111-B1CB-318FA0B7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4BA2-C9EF-40EF-81D0-223859B2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Survival rate of larvae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A1F2BA-C9F0-40F3-A107-5C922D6E2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868" y="1825625"/>
            <a:ext cx="7594264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9FD2A-78E8-431F-B2D0-CF8FF333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2DF8-F48A-4365-BFA2-A1139C3A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pH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2AE2B-3398-4C34-BC08-DD00B0AA1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38" y="1825625"/>
            <a:ext cx="7521524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20D31-6F07-4622-AC01-BDF078F4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0D85-93FE-476B-B5BE-7816ECC4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Dissolved oxygen level (mg/l)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0FBC6-8C0F-436D-815B-E0D53F580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324" y="1825625"/>
            <a:ext cx="767535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714D-A945-48D4-A32F-1702FE65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4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18D5FA-D4BE-4D33-A6C5-9C70B0C8D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200" y="2069720"/>
            <a:ext cx="10162913" cy="13778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1D17E-F110-4067-9775-CC1B1E60FD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4676" y="3585769"/>
            <a:ext cx="1016291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82D7-1D2A-42B7-BB9E-6747EF7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Suggestions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829D-70C7-466C-8688-B8CBE101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A54EF-51E0-40E0-82A1-719AD45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7DC4E-5185-4F23-9607-422125B7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2240" y="1870075"/>
            <a:ext cx="1032751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/>
              <a:t>Kucharczyk</a:t>
            </a:r>
            <a:r>
              <a:rPr lang="en-US" sz="2800" dirty="0"/>
              <a:t>, D. et al. (2010) ‘The reproduction of neon tetra, </a:t>
            </a:r>
            <a:r>
              <a:rPr lang="en-US" sz="2800" i="1" dirty="0" err="1"/>
              <a:t>Paracheirodon</a:t>
            </a:r>
            <a:r>
              <a:rPr lang="en-US" sz="2800" i="1" dirty="0"/>
              <a:t> </a:t>
            </a:r>
            <a:r>
              <a:rPr lang="en-US" sz="2800" i="1" dirty="0" err="1"/>
              <a:t>innesi</a:t>
            </a:r>
            <a:r>
              <a:rPr lang="en-US" sz="2800" i="1" dirty="0"/>
              <a:t> </a:t>
            </a:r>
            <a:r>
              <a:rPr lang="en-US" sz="2800" dirty="0"/>
              <a:t>(Myers, 1936), under controlled conditions’, Polish Journal of Natural Sciences, 25(1), pp. 81–92. Available at: </a:t>
            </a:r>
            <a:r>
              <a:rPr lang="en-US" sz="2800" dirty="0">
                <a:hlinkClick r:id="rId2"/>
              </a:rPr>
              <a:t>https://doi.org/10.2478/v10020-010-0006-x</a:t>
            </a:r>
            <a:r>
              <a:rPr lang="en-US" sz="28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Silva, M.W.R.N. (1976)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on breeding the Neon Tetra (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Hyphessobrycon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innesi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Myers)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Natn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Sci.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Sri Lanka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Pathirana, P.R.A. and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Jayamanne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S.C.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a Low Cost Method for Breeding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Paracheirodon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innesi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(Neon Tetra) in Captivity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algn="just"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Cole, B. and Haring, M. (1999)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Spawning and Production of the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Serpae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Tetra,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Hyphessobrycon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serpae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 for Tropical and Subtropical Aquaculture Publication Number 138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C6CC19A-F256-3179-99D0-EDF2012AA3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1" y="1825625"/>
            <a:ext cx="3751940" cy="4247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400" dirty="0"/>
              <a:t>Family : </a:t>
            </a:r>
            <a:r>
              <a:rPr lang="en-US" sz="2400" dirty="0" err="1"/>
              <a:t>Characidae</a:t>
            </a:r>
            <a:endParaRPr lang="en-US" sz="24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5E12A41-EA0B-3D91-4DA6-CB3B0E38A8A0}"/>
              </a:ext>
            </a:extLst>
          </p:cNvPr>
          <p:cNvSpPr txBox="1"/>
          <p:nvPr/>
        </p:nvSpPr>
        <p:spPr>
          <a:xfrm>
            <a:off x="838200" y="2386864"/>
            <a:ext cx="37519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Order   : </a:t>
            </a:r>
            <a:r>
              <a:rPr lang="en-US" sz="2400" dirty="0" err="1"/>
              <a:t>Characiformes</a:t>
            </a:r>
            <a:endParaRPr lang="en-US" sz="2400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CAFD2BB-E34A-7B83-5FC1-302E01555C80}"/>
              </a:ext>
            </a:extLst>
          </p:cNvPr>
          <p:cNvSpPr txBox="1"/>
          <p:nvPr/>
        </p:nvSpPr>
        <p:spPr>
          <a:xfrm>
            <a:off x="838200" y="2994975"/>
            <a:ext cx="37519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Life expectancy : 6 – 8 years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327210D-6C84-0B1C-184F-6147B9FB4B25}"/>
              </a:ext>
            </a:extLst>
          </p:cNvPr>
          <p:cNvSpPr txBox="1"/>
          <p:nvPr/>
        </p:nvSpPr>
        <p:spPr>
          <a:xfrm>
            <a:off x="843653" y="3583208"/>
            <a:ext cx="37464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Diet :	Omnivore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0F5BF-1E60-4859-8FCD-B18911D0E808}"/>
              </a:ext>
            </a:extLst>
          </p:cNvPr>
          <p:cNvSpPr txBox="1"/>
          <p:nvPr/>
        </p:nvSpPr>
        <p:spPr>
          <a:xfrm>
            <a:off x="838201" y="4191319"/>
            <a:ext cx="37519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Temperature</a:t>
            </a:r>
            <a:r>
              <a:rPr lang="en-US" dirty="0"/>
              <a:t> : </a:t>
            </a:r>
            <a:r>
              <a:rPr lang="en-US" sz="2400" dirty="0"/>
              <a:t>21–27°C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81497-5228-4A7B-B7DD-04F9479DF376}"/>
              </a:ext>
            </a:extLst>
          </p:cNvPr>
          <p:cNvSpPr txBox="1"/>
          <p:nvPr/>
        </p:nvSpPr>
        <p:spPr>
          <a:xfrm>
            <a:off x="838200" y="4799430"/>
            <a:ext cx="37519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pH : 5.0 –7.0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8B212-AB6A-45FA-A917-A24985AD7B43}"/>
              </a:ext>
            </a:extLst>
          </p:cNvPr>
          <p:cNvSpPr txBox="1"/>
          <p:nvPr/>
        </p:nvSpPr>
        <p:spPr>
          <a:xfrm>
            <a:off x="838200" y="5369255"/>
            <a:ext cx="373742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Hardness</a:t>
            </a:r>
            <a:r>
              <a:rPr lang="en-US" dirty="0"/>
              <a:t> </a:t>
            </a:r>
            <a:r>
              <a:rPr lang="en-US" sz="2400" dirty="0"/>
              <a:t>: 2 - 10 </a:t>
            </a:r>
            <a:r>
              <a:rPr lang="en-US" sz="2400" dirty="0" err="1"/>
              <a:t>dGH</a:t>
            </a:r>
            <a:r>
              <a:rPr lang="en-US" sz="2400" dirty="0"/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41187-1C80-40E3-9ADE-9F9574D88C28}"/>
              </a:ext>
            </a:extLst>
          </p:cNvPr>
          <p:cNvSpPr txBox="1"/>
          <p:nvPr/>
        </p:nvSpPr>
        <p:spPr>
          <a:xfrm>
            <a:off x="838200" y="5939080"/>
            <a:ext cx="373742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Breeding : Egg scatterer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6794F7-6B6A-4EC5-AD21-B7CAA414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49" y="3456640"/>
            <a:ext cx="2280102" cy="117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F8A57D-EE05-408E-901D-AECCE3A9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88" y="2805029"/>
            <a:ext cx="2950720" cy="22252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B96C4-9C77-4BAF-8973-4DE9FDB25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674" y="2064189"/>
            <a:ext cx="2889754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73B9F3-E159-499D-864E-9E8EEF3D1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690" y="5074950"/>
            <a:ext cx="367011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4FBB-D32B-4BC0-A3D8-7F8CA59E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Introduction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64ED-09AC-480E-BE28-D1939720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9600" dirty="0">
                <a:solidFill>
                  <a:prstClr val="black"/>
                </a:solidFill>
              </a:rPr>
              <a:t>The Neon tetra (</a:t>
            </a:r>
            <a:r>
              <a:rPr lang="en-GB" sz="9600" i="1" dirty="0" err="1">
                <a:solidFill>
                  <a:prstClr val="black"/>
                </a:solidFill>
              </a:rPr>
              <a:t>Paracheirodon</a:t>
            </a:r>
            <a:r>
              <a:rPr lang="en-GB" sz="9600" i="1" dirty="0">
                <a:solidFill>
                  <a:prstClr val="black"/>
                </a:solidFill>
              </a:rPr>
              <a:t> </a:t>
            </a:r>
            <a:r>
              <a:rPr lang="en-GB" sz="9600" i="1" dirty="0" err="1">
                <a:solidFill>
                  <a:prstClr val="black"/>
                </a:solidFill>
              </a:rPr>
              <a:t>innesi</a:t>
            </a:r>
            <a:r>
              <a:rPr lang="en-GB" sz="9600" dirty="0">
                <a:solidFill>
                  <a:prstClr val="black"/>
                </a:solidFill>
              </a:rPr>
              <a:t>)  is one of the most valuable fish species in the ornamental fish trade.</a:t>
            </a:r>
            <a:endParaRPr lang="en-US" sz="9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en-US" sz="9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innesi</a:t>
            </a:r>
            <a:r>
              <a:rPr lang="en-US" sz="96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which inhabits blackwater streams of the Amazon basin.</a:t>
            </a:r>
            <a:endParaRPr lang="en-US" sz="9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0" dirty="0"/>
              <a:t>Development of captive breeding and larval rearing are important to increase the commercially available stock.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0" dirty="0"/>
              <a:t>The spawning of </a:t>
            </a:r>
            <a:r>
              <a:rPr lang="en-US" sz="9600" i="1" dirty="0"/>
              <a:t>P. </a:t>
            </a:r>
            <a:r>
              <a:rPr lang="en-US" sz="9600" i="1" dirty="0" err="1"/>
              <a:t>innesi</a:t>
            </a:r>
            <a:r>
              <a:rPr lang="en-US" sz="9600" i="1" dirty="0"/>
              <a:t> </a:t>
            </a:r>
            <a:r>
              <a:rPr lang="en-US" sz="9600" dirty="0"/>
              <a:t>in captivity  is bit difficult </a:t>
            </a:r>
            <a:r>
              <a:rPr lang="en-US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environmental conditions are not ideal.</a:t>
            </a:r>
            <a:endParaRPr lang="en-US" sz="9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0" dirty="0"/>
              <a:t>And more important if providing effective substrate for spawning.</a:t>
            </a:r>
          </a:p>
          <a:p>
            <a:pPr>
              <a:lnSpc>
                <a:spcPct val="150000"/>
              </a:lnSpc>
            </a:pPr>
            <a:endParaRPr lang="en-US" sz="9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2FCA8-CACC-477C-9F42-D9BBF232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8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57D855-5FB2-430E-9AF7-B266D2095BF2}"/>
              </a:ext>
            </a:extLst>
          </p:cNvPr>
          <p:cNvSpPr txBox="1">
            <a:spLocks/>
          </p:cNvSpPr>
          <p:nvPr/>
        </p:nvSpPr>
        <p:spPr>
          <a:xfrm>
            <a:off x="1045699" y="2106403"/>
            <a:ext cx="10100602" cy="11752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US" sz="2400" dirty="0">
                <a:cs typeface="Calibri" panose="020F0502020204030204" pitchFamily="34" charset="0"/>
              </a:rPr>
              <a:t>To Identify the best spawning substrate for Neon tetra in captive condition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5C59C-0ADD-46FB-ACCD-427B7F4A1BB9}"/>
              </a:ext>
            </a:extLst>
          </p:cNvPr>
          <p:cNvSpPr txBox="1"/>
          <p:nvPr/>
        </p:nvSpPr>
        <p:spPr>
          <a:xfrm>
            <a:off x="1045700" y="3855752"/>
            <a:ext cx="1010060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 Identify the hatchability  of eggs and the survival rate of  fry at free swimming stage.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224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Brood stock were obtained from domesticated stock from Ornamental Fish Breeding Center  , </a:t>
            </a:r>
            <a:r>
              <a:rPr lang="en-US" sz="2400" dirty="0" err="1"/>
              <a:t>Ginigathhena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dirty="0"/>
              <a:t>Steps,</a:t>
            </a:r>
          </a:p>
          <a:p>
            <a:pPr marL="292608" lvl="1" indent="0">
              <a:lnSpc>
                <a:spcPct val="250000"/>
              </a:lnSpc>
              <a:buNone/>
            </a:pPr>
            <a:r>
              <a:rPr lang="en-US" dirty="0"/>
              <a:t>1.Breeding Tank Preparation</a:t>
            </a:r>
          </a:p>
          <a:p>
            <a:pPr marL="292608" lvl="1" indent="0">
              <a:lnSpc>
                <a:spcPct val="250000"/>
              </a:lnSpc>
              <a:buNone/>
            </a:pPr>
            <a:r>
              <a:rPr lang="en-US" dirty="0"/>
              <a:t>2.Spawning Substrates Stabilization</a:t>
            </a:r>
          </a:p>
          <a:p>
            <a:pPr marL="292608" lvl="1" indent="0">
              <a:lnSpc>
                <a:spcPct val="250000"/>
              </a:lnSpc>
              <a:buNone/>
            </a:pPr>
            <a:r>
              <a:rPr lang="en-US" dirty="0"/>
              <a:t>3.Males And Females Introduction And Breeding  </a:t>
            </a:r>
          </a:p>
          <a:p>
            <a:pPr marL="292608" lvl="1" indent="0">
              <a:lnSpc>
                <a:spcPct val="250000"/>
              </a:lnSpc>
              <a:buNone/>
            </a:pPr>
            <a:r>
              <a:rPr lang="en-US" dirty="0"/>
              <a:t>4.Larval Rearing &amp; Nursery Period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00F0-4535-414A-819F-D7BEC214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              </a:t>
            </a:r>
            <a:r>
              <a:rPr lang="en-US" sz="3600" b="1" u="sng" dirty="0">
                <a:solidFill>
                  <a:schemeClr val="tx1"/>
                </a:solidFill>
              </a:rPr>
              <a:t>1.Breeding Tank Preparation</a:t>
            </a:r>
            <a:br>
              <a:rPr lang="en-US" sz="3600" b="1" u="sng" dirty="0">
                <a:solidFill>
                  <a:schemeClr val="tx1"/>
                </a:solidFill>
              </a:rPr>
            </a:br>
            <a:endParaRPr lang="en-US" sz="36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1866-5A9B-4B91-8A01-F94AC5B6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15 inches × 8 inches  × 6 inches sized 16 glass tanks were supplied for this study. (including 4 treatments and 4 replicates)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Sterilization of tanks (KMnO4 solution -5g/50ml)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Water level                 4 inches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Dark room  was allocated for neon tetra breeding.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36B7-7B4A-4C29-B9C6-F5FF5108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A051559-A7AB-49BE-92C7-5B9EA4BE431E}"/>
              </a:ext>
            </a:extLst>
          </p:cNvPr>
          <p:cNvSpPr/>
          <p:nvPr/>
        </p:nvSpPr>
        <p:spPr>
          <a:xfrm>
            <a:off x="3022719" y="4684542"/>
            <a:ext cx="703384" cy="191989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4626E-9F2A-4A5F-84CB-EF8A62B4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35" y="2650435"/>
            <a:ext cx="2094486" cy="278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C9A8B-3562-491D-915A-18AF89BF9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010" y="5432099"/>
            <a:ext cx="239593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A96C-4F24-4522-A4ED-14D1A0DA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                      </a:t>
            </a:r>
            <a:r>
              <a:rPr lang="en-US" sz="3600" b="1" u="sng" dirty="0">
                <a:solidFill>
                  <a:schemeClr val="tx1"/>
                </a:solidFill>
              </a:rPr>
              <a:t>2. Spawning Substrates Stabilization</a:t>
            </a:r>
            <a:endParaRPr lang="en-US" sz="3600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7D16C8-9079-41C7-A6D6-CFDE05D15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218" y="1787791"/>
            <a:ext cx="2170364" cy="28897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B7ED2-8F4F-46A1-AD22-CBE4705F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DF426-6B8B-4B3B-A65F-DCE92A45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28" y="1787791"/>
            <a:ext cx="2231329" cy="2932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FF590-4984-4D0E-BCB6-8032AE99F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03" y="1770757"/>
            <a:ext cx="2194750" cy="2932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1E28F-BF3F-46EE-AA60-3321F67A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760" y="1793887"/>
            <a:ext cx="2213040" cy="2926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AB38D-7EA0-4568-891F-FDC02CCEF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955" y="4774648"/>
            <a:ext cx="1475360" cy="493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A1BDF-A67A-4905-82F9-00781229E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802" y="4817324"/>
            <a:ext cx="2286198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11061-043F-4610-A533-DBA92FDAC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487" y="4817324"/>
            <a:ext cx="1396105" cy="493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88CE6-4526-467F-A222-73BD168242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0302" y="4797557"/>
            <a:ext cx="187773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2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35DB-EED3-43D5-8C07-3BF45D57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</a:t>
            </a:r>
            <a:r>
              <a:rPr lang="en-US" sz="3600" u="sng" dirty="0"/>
              <a:t>3.Males and females introduction and breeding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3EFF-BB63-440A-8A94-6E6BA87D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81"/>
            <a:ext cx="10515600" cy="465708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Females and males ratio    -             1:1 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Brood stock introduction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	Females -morning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	Males - evening 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Each of these tanks was observed on next morning for eggs. 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Parent fish were removed at observed time to avoid eating their own eggs. 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Methylene Blue (2ppm) treatment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C5730-E7A9-4E74-8D38-20BEA41A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7550D-7320-4F00-8B27-80927BA0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25" y="1596948"/>
            <a:ext cx="2155715" cy="2496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DBE44-B511-48EE-8986-31DB4745E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39" y="4093937"/>
            <a:ext cx="265808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4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671</Words>
  <Application>Microsoft Office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Determination of the most suitable spawning substrate for Neon tetra (Paracheirodon innesi) in captive condition  </vt:lpstr>
      <vt:lpstr>Content </vt:lpstr>
      <vt:lpstr>Introduction</vt:lpstr>
      <vt:lpstr>Introduction</vt:lpstr>
      <vt:lpstr>Objectives</vt:lpstr>
      <vt:lpstr>Material and Methods</vt:lpstr>
      <vt:lpstr>              1.Breeding Tank Preparation </vt:lpstr>
      <vt:lpstr>                      2. Spawning Substrates Stabilization</vt:lpstr>
      <vt:lpstr>          3.Males and females introduction and breeding </vt:lpstr>
      <vt:lpstr>          4.Larval rearing &amp; nursery period </vt:lpstr>
      <vt:lpstr>Results and Discussion</vt:lpstr>
      <vt:lpstr>                Hatchability </vt:lpstr>
      <vt:lpstr>                 Number of fry </vt:lpstr>
      <vt:lpstr>          Survival rate of larvae </vt:lpstr>
      <vt:lpstr>                  pH </vt:lpstr>
      <vt:lpstr>                  Dissolved oxygen level (mg/l) </vt:lpstr>
      <vt:lpstr>Conclusion and Recommendations</vt:lpstr>
      <vt:lpstr>                  Suggestions 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ASUS</cp:lastModifiedBy>
  <cp:revision>34</cp:revision>
  <dcterms:created xsi:type="dcterms:W3CDTF">2023-02-09T03:28:20Z</dcterms:created>
  <dcterms:modified xsi:type="dcterms:W3CDTF">2023-03-26T09:03:11Z</dcterms:modified>
</cp:coreProperties>
</file>