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2" r:id="rId12"/>
    <p:sldId id="274" r:id="rId13"/>
    <p:sldId id="276" r:id="rId14"/>
    <p:sldId id="278" r:id="rId15"/>
    <p:sldId id="280" r:id="rId16"/>
    <p:sldId id="282" r:id="rId17"/>
    <p:sldId id="284" r:id="rId18"/>
    <p:sldId id="286" r:id="rId19"/>
    <p:sldId id="287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767016"/>
            <a:ext cx="11354539" cy="1734069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39700" marR="153670">
              <a:lnSpc>
                <a:spcPct val="115000"/>
              </a:lnSpc>
              <a:spcBef>
                <a:spcPts val="295"/>
              </a:spcBef>
            </a:pPr>
            <a:r>
              <a:rPr lang="en-US" sz="4000" dirty="0">
                <a:latin typeface="Times New Roman"/>
                <a:ea typeface="Times New Roman"/>
              </a:rPr>
              <a:t/>
            </a:r>
            <a:br>
              <a:rPr lang="en-US" sz="4000" dirty="0">
                <a:latin typeface="Times New Roman"/>
                <a:ea typeface="Times New Roman"/>
              </a:rPr>
            </a:br>
            <a:r>
              <a:rPr lang="en-US" sz="3200" dirty="0"/>
              <a:t>Early Characterization of Selected </a:t>
            </a:r>
            <a:r>
              <a:rPr lang="en-US" sz="3200" i="1" dirty="0"/>
              <a:t>Hevea</a:t>
            </a:r>
            <a:r>
              <a:rPr lang="en-US" sz="3200" dirty="0"/>
              <a:t> Genotypes Using Morphological and Physiological Parameters to Accelerate the Clone Recommendation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LU Pelagewaththa</a:t>
            </a:r>
            <a:r>
              <a:rPr lang="en-US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¹</a:t>
            </a:r>
            <a:r>
              <a:rPr lang="en-US" u="sng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>
                <a:solidFill>
                  <a:schemeClr val="tx1"/>
                </a:solidFill>
              </a:rPr>
              <a:t>SP </a:t>
            </a:r>
            <a:r>
              <a:rPr lang="en-US" dirty="0" smtClean="0">
                <a:solidFill>
                  <a:schemeClr val="tx1"/>
                </a:solidFill>
              </a:rPr>
              <a:t>Withanage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²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JBDAP </a:t>
            </a:r>
            <a:r>
              <a:rPr lang="en-US" dirty="0" smtClean="0">
                <a:solidFill>
                  <a:schemeClr val="tx1"/>
                </a:solidFill>
              </a:rPr>
              <a:t>Kumara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15912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¹</a:t>
            </a:r>
            <a:r>
              <a:rPr lang="en-US" sz="1800" i="1" dirty="0" smtClean="0">
                <a:solidFill>
                  <a:schemeClr val="tx1"/>
                </a:solidFill>
              </a:rPr>
              <a:t>Department </a:t>
            </a:r>
            <a:r>
              <a:rPr lang="en-US" sz="1800" i="1" dirty="0">
                <a:solidFill>
                  <a:schemeClr val="tx1"/>
                </a:solidFill>
              </a:rPr>
              <a:t>of Export Agriculture, Faculty of Agricultural Sciences, Sabaragamuwa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University of Sri Lanka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²</a:t>
            </a:r>
            <a:r>
              <a:rPr lang="en-US" sz="1800" i="1" dirty="0" smtClean="0">
                <a:solidFill>
                  <a:schemeClr val="tx1"/>
                </a:solidFill>
              </a:rPr>
              <a:t>Department </a:t>
            </a:r>
            <a:r>
              <a:rPr lang="en-US" sz="1800" i="1" dirty="0">
                <a:solidFill>
                  <a:schemeClr val="tx1"/>
                </a:solidFill>
              </a:rPr>
              <a:t>of Genetics &amp; Plant Breeding, Rubber Research Institute of Sri Lanka, Substation Nivithigalakele, Mathugama </a:t>
            </a: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0252"/>
              </p:ext>
            </p:extLst>
          </p:nvPr>
        </p:nvGraphicFramePr>
        <p:xfrm>
          <a:off x="633790" y="1266207"/>
          <a:ext cx="11154555" cy="5239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8185"/>
                <a:gridCol w="3718185"/>
                <a:gridCol w="3718185"/>
              </a:tblGrid>
              <a:tr h="451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Physiological 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Photograph of instruments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Instruments</a:t>
                      </a:r>
                    </a:p>
                  </a:txBody>
                  <a:tcPr/>
                </a:tc>
              </a:tr>
              <a:tr h="1536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Photosynthesis rate </a:t>
                      </a:r>
                    </a:p>
                    <a:p>
                      <a:r>
                        <a:rPr lang="en-US" sz="2400" dirty="0" smtClean="0"/>
                        <a:t>Stomatal conductance 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Portable photosynthesis meter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(TARGAS-1)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4902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Chlorophyll content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Chlorophyll meter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(SPAD-502)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717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Leaf area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Leaf area meter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 (LI-3000C, L1-Cor, Nebraska, USA)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E:\User Data\Desktop\T photo\IMG-20221204-WA000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14" y="1778635"/>
            <a:ext cx="2007888" cy="119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User Data\Desktop\T photo\IMG-20221110-WA000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14" y="3283022"/>
            <a:ext cx="2007889" cy="13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User Data\Desktop\T photo\20221110_085827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88" y="4921304"/>
            <a:ext cx="2007889" cy="13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24890" y="587632"/>
            <a:ext cx="379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Data collection cont..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069-8262-4945-B3B4-C4804AE68A79}" type="slidenum">
              <a:rPr lang="en-US" sz="1600" b="1">
                <a:latin typeface="Calibri" pitchFamily="34" charset="0"/>
                <a:cs typeface="Calibri" pitchFamily="34" charset="0"/>
              </a:rPr>
              <a:t>11</a:t>
            </a:fld>
            <a:endParaRPr lang="en-US" sz="15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4" y="1439690"/>
            <a:ext cx="2887201" cy="51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2511188" y="4823840"/>
            <a:ext cx="382137" cy="150125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1243" y="5402388"/>
            <a:ext cx="1248771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120 cm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217160" y="1555845"/>
            <a:ext cx="1569493" cy="50223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9883" y="4364477"/>
            <a:ext cx="425810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At 120cm from the  highest point of bud union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883" y="1859077"/>
            <a:ext cx="2873992" cy="6718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 marL="287338" indent="-28733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Girth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2459" y="515015"/>
            <a:ext cx="379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Data collection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cont..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4473" y="2854684"/>
            <a:ext cx="276480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Bark thickness</a:t>
            </a:r>
          </a:p>
        </p:txBody>
      </p:sp>
    </p:spTree>
    <p:extLst>
      <p:ext uri="{BB962C8B-B14F-4D97-AF65-F5344CB8AC3E}">
        <p14:creationId xmlns:p14="http://schemas.microsoft.com/office/powerpoint/2010/main" val="10134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710" y="3077571"/>
            <a:ext cx="9877777" cy="345069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069-8262-4945-B3B4-C4804AE68A79}" type="slidenum">
              <a:rPr lang="en-US"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</a:t>
            </a:fld>
            <a:endParaRPr lang="en-US" sz="1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8" y="1352592"/>
            <a:ext cx="2299223" cy="21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95" y="1352592"/>
            <a:ext cx="2684771" cy="21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8700" y="2830618"/>
            <a:ext cx="176511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81" y="2253264"/>
            <a:ext cx="1000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99" y="1352592"/>
            <a:ext cx="2628900" cy="21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305" y="3581666"/>
            <a:ext cx="2831487" cy="400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Lower canopy position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806" y="3570990"/>
            <a:ext cx="3411940" cy="400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Middle leaves of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trifoliate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506" y="3624876"/>
            <a:ext cx="2810420" cy="400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leaves of each tree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193238" y="-1609857"/>
            <a:ext cx="1283075" cy="11451183"/>
          </a:xfrm>
          <a:prstGeom prst="leftBrace">
            <a:avLst>
              <a:gd name="adj1" fmla="val 8333"/>
              <a:gd name="adj2" fmla="val 507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92" y="2253264"/>
            <a:ext cx="1000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799" y="4884646"/>
            <a:ext cx="384258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Photosynthesis rate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Stomatal conductance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Chlorophyll content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Leaf area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43812" y="528204"/>
            <a:ext cx="379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 collection cont..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49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06" y="1400631"/>
            <a:ext cx="11217543" cy="4892568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/>
              <a:t>4. </a:t>
            </a:r>
            <a:r>
              <a:rPr lang="en-US" sz="3200" b="1" dirty="0" smtClean="0"/>
              <a:t>Data Analysis</a:t>
            </a:r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entry and processing was done in Microsoft excel </a:t>
            </a:r>
            <a:r>
              <a:rPr lang="en-US" dirty="0" smtClean="0"/>
              <a:t>2010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rincipal </a:t>
            </a:r>
            <a:r>
              <a:rPr lang="en-US" dirty="0"/>
              <a:t>component analysis was done </a:t>
            </a:r>
            <a:r>
              <a:rPr lang="en-US" dirty="0" err="1" smtClean="0"/>
              <a:t>Genstat</a:t>
            </a:r>
            <a:r>
              <a:rPr lang="en-US" dirty="0" smtClean="0"/>
              <a:t> 20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luster </a:t>
            </a:r>
            <a:r>
              <a:rPr lang="en-US" dirty="0"/>
              <a:t>analysis was done by using factor </a:t>
            </a:r>
            <a:r>
              <a:rPr lang="en-US" dirty="0" smtClean="0"/>
              <a:t>scores</a:t>
            </a:r>
            <a:endParaRPr lang="en-US" sz="2400" dirty="0"/>
          </a:p>
          <a:p>
            <a:pPr marL="0" indent="0" algn="just">
              <a:lnSpc>
                <a:spcPct val="17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13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51" y="4342227"/>
            <a:ext cx="3657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54149"/>
              </p:ext>
            </p:extLst>
          </p:nvPr>
        </p:nvGraphicFramePr>
        <p:xfrm>
          <a:off x="632450" y="3236733"/>
          <a:ext cx="10931860" cy="26950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6482"/>
                <a:gridCol w="1458606"/>
                <a:gridCol w="1665027"/>
                <a:gridCol w="1378424"/>
                <a:gridCol w="1214651"/>
                <a:gridCol w="1115706"/>
                <a:gridCol w="1013344"/>
                <a:gridCol w="1719620"/>
              </a:tblGrid>
              <a:tr h="518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Genotypes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Stomatal</a:t>
                      </a: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conductance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Photosynthesis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rate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Chlorophyll content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Leaf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area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Girth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Bark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thickness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First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branching height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2011HP  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231.10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82.79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2011HP </a:t>
                      </a:r>
                      <a:r>
                        <a:rPr lang="en-US" sz="1800" u="none" strike="noStrike" dirty="0">
                          <a:effectLst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247.80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56.60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17.50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2011HP 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320.00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53.93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97.58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2011HP 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272.60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57.05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RRISL 2006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420.00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53.92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896" y="1395421"/>
            <a:ext cx="8379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Characterization of genotypes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M</a:t>
            </a:r>
            <a:r>
              <a:rPr lang="en-US" sz="2800" dirty="0" smtClean="0"/>
              <a:t>ean values of parameters were used  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212082"/>
            <a:ext cx="69865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196" y="1237060"/>
            <a:ext cx="6040061" cy="4892568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Principal component analysis (PCA</a:t>
            </a:r>
            <a:r>
              <a:rPr lang="en-US" sz="2800" b="1" dirty="0" smtClean="0"/>
              <a:t>)</a:t>
            </a:r>
          </a:p>
          <a:p>
            <a:pPr marL="457200" lvl="1" indent="0">
              <a:buNone/>
            </a:pPr>
            <a:endParaRPr lang="en-US" sz="2800" b="1" dirty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Three components were extracted from seven studied parameters by </a:t>
            </a:r>
            <a:r>
              <a:rPr lang="en-US" dirty="0" smtClean="0"/>
              <a:t>PCA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 of component shown by the Rotated Component </a:t>
            </a:r>
            <a:r>
              <a:rPr lang="en-US" dirty="0" smtClean="0"/>
              <a:t>Matrix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2244" y="621507"/>
            <a:ext cx="48176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</a:t>
            </a:r>
            <a:r>
              <a:rPr lang="en-US" sz="1600" dirty="0" smtClean="0"/>
              <a:t>e : Rotated </a:t>
            </a:r>
            <a:r>
              <a:rPr lang="en-US" sz="1600" dirty="0"/>
              <a:t>Component </a:t>
            </a:r>
            <a:r>
              <a:rPr lang="en-US" sz="1600" dirty="0" smtClean="0"/>
              <a:t>Matrix</a:t>
            </a:r>
            <a:r>
              <a:rPr lang="en-US" sz="1600" baseline="30000" dirty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5 genotypes for 7 studied variables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57548"/>
              </p:ext>
            </p:extLst>
          </p:nvPr>
        </p:nvGraphicFramePr>
        <p:xfrm>
          <a:off x="6806394" y="1419369"/>
          <a:ext cx="5053509" cy="4913194"/>
        </p:xfrm>
        <a:graphic>
          <a:graphicData uri="http://schemas.openxmlformats.org/drawingml/2006/table">
            <a:tbl>
              <a:tblPr firstRow="1" firstCol="1"/>
              <a:tblGrid>
                <a:gridCol w="1991502"/>
                <a:gridCol w="1020669"/>
                <a:gridCol w="1020669"/>
                <a:gridCol w="1020669"/>
              </a:tblGrid>
              <a:tr h="377938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Component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58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 (stomatal conductance)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.798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-.544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-.252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8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 (photosynthesis rate)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.080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-.898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.103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8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 (chlorophyll content 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-.988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-.055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-.085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 (leaf area)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-.073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-.041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.995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Zscore(Girth)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.991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.071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-.083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Zscore(bark thickness)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.752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.630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-.195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8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Zscore (branching height)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.120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.919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.060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748" y="1346885"/>
            <a:ext cx="5597611" cy="4163123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Cluster </a:t>
            </a:r>
            <a:r>
              <a:rPr lang="en-US" sz="2800" b="1" dirty="0" smtClean="0"/>
              <a:t>analysis</a:t>
            </a:r>
          </a:p>
          <a:p>
            <a:pPr marL="457200" lvl="1" indent="0"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Cluster analysis was done based on </a:t>
            </a:r>
            <a:r>
              <a:rPr lang="en-US" sz="2400" dirty="0" smtClean="0"/>
              <a:t>PCA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63963"/>
              </p:ext>
            </p:extLst>
          </p:nvPr>
        </p:nvGraphicFramePr>
        <p:xfrm>
          <a:off x="751516" y="3942535"/>
          <a:ext cx="4626076" cy="22961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943764"/>
                <a:gridCol w="1346886"/>
                <a:gridCol w="2335426"/>
              </a:tblGrid>
              <a:tr h="293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Cluster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genotypes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Genotypes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2011HP 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RRISL 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2011HP 202</a:t>
                      </a:r>
                    </a:p>
                    <a:p>
                      <a:r>
                        <a:rPr lang="en-US" dirty="0" smtClean="0"/>
                        <a:t>2011HP 297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2011HP </a:t>
                      </a:r>
                      <a:r>
                        <a:rPr lang="en-US" baseline="0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05515" y="5630672"/>
            <a:ext cx="496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Dendogram of hierarchical cluster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859" y="2858365"/>
            <a:ext cx="526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Table: The </a:t>
            </a:r>
            <a:r>
              <a:rPr lang="en-US" dirty="0"/>
              <a:t>cluster compositions of different </a:t>
            </a:r>
            <a:r>
              <a:rPr lang="en-US" dirty="0" smtClean="0"/>
              <a:t>genotypes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22" y="779489"/>
            <a:ext cx="5219700" cy="43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6" y="1881726"/>
            <a:ext cx="10740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Collected parameters were added to strengthen the clonal recommendation </a:t>
            </a:r>
            <a:r>
              <a:rPr lang="en-US" sz="2800" dirty="0"/>
              <a:t>programme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/>
              <a:t>Girth, bark thickness and </a:t>
            </a:r>
            <a:r>
              <a:rPr lang="en-US" sz="2800" dirty="0" err="1"/>
              <a:t>stomatal</a:t>
            </a:r>
            <a:r>
              <a:rPr lang="en-US" sz="2800" dirty="0"/>
              <a:t> conductance have contributed most for </a:t>
            </a:r>
            <a:r>
              <a:rPr lang="en-US" sz="2800" dirty="0" smtClean="0"/>
              <a:t>clustering</a:t>
            </a:r>
            <a:endParaRPr lang="en-US" sz="2800" dirty="0"/>
          </a:p>
          <a:p>
            <a:pPr algn="just"/>
            <a:endParaRPr lang="en-US" sz="28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smtClean="0"/>
              <a:t>2011HP 42 and RRISL 2006 genotypes were deviated due to the 30% variation and share  at least one parent in every treatment but these were considered as similar characteristics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266" y="507998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cs typeface="Arial" panose="020B0604020202020204" pitchFamily="34" charset="0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241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741" y="1576529"/>
            <a:ext cx="107817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/>
              <a:t>Evaluation </a:t>
            </a:r>
            <a:r>
              <a:rPr lang="en-US" sz="2800" dirty="0"/>
              <a:t>of their </a:t>
            </a:r>
            <a:r>
              <a:rPr lang="en-US" sz="2800" dirty="0" smtClean="0"/>
              <a:t>yield performances is  needed </a:t>
            </a:r>
            <a:r>
              <a:rPr lang="en-US" sz="2800" dirty="0"/>
              <a:t>before </a:t>
            </a:r>
            <a:r>
              <a:rPr lang="en-US" sz="2800" dirty="0" smtClean="0"/>
              <a:t> taking the decision on recommendation </a:t>
            </a:r>
          </a:p>
          <a:p>
            <a:pPr algn="just"/>
            <a:endParaRPr lang="en-US" sz="2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/>
              <a:t>To strengthen the characterization, can apply molecular </a:t>
            </a:r>
            <a:r>
              <a:rPr lang="en-US" sz="2800" dirty="0"/>
              <a:t>screening </a:t>
            </a:r>
            <a:r>
              <a:rPr lang="en-US" sz="2800" dirty="0" smtClean="0"/>
              <a:t> approaches</a:t>
            </a:r>
          </a:p>
          <a:p>
            <a:pPr algn="just"/>
            <a:endParaRPr lang="en-US" sz="2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/>
              <a:t>However, it is emphasizing the expansion of genetic diversity in breeding pool  to raise the  better clones 	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1470" y="375018"/>
            <a:ext cx="6084153" cy="818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cs typeface="Arial" panose="020B0604020202020204" pitchFamily="34" charset="0"/>
              </a:rPr>
              <a:t>Suggestions</a:t>
            </a:r>
            <a:r>
              <a:rPr lang="en-US" sz="4000" u="sng" dirty="0"/>
              <a:t> 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3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A739-1540-497B-B8F8-2D46FF3A8799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142" y="1285103"/>
            <a:ext cx="113929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dirty="0"/>
              <a:t>Amarasekara, I.N., </a:t>
            </a:r>
            <a:r>
              <a:rPr lang="en-US" dirty="0" err="1"/>
              <a:t>Withanage</a:t>
            </a:r>
            <a:r>
              <a:rPr lang="en-US" dirty="0"/>
              <a:t>, S.P. and </a:t>
            </a:r>
            <a:r>
              <a:rPr lang="en-US" dirty="0" err="1"/>
              <a:t>Palihakkara</a:t>
            </a:r>
            <a:r>
              <a:rPr lang="en-US" dirty="0"/>
              <a:t>, I.R., 2020. Quantitative gene expression analysis of selected genes to </a:t>
            </a:r>
            <a:r>
              <a:rPr lang="en-US" dirty="0" smtClean="0"/>
              <a:t>screen </a:t>
            </a:r>
            <a:r>
              <a:rPr lang="en-US" dirty="0"/>
              <a:t>drought tolerance of selected </a:t>
            </a:r>
            <a:r>
              <a:rPr lang="en-US" dirty="0" err="1"/>
              <a:t>Hevea</a:t>
            </a:r>
            <a:r>
              <a:rPr lang="en-US" dirty="0"/>
              <a:t> Clones. International Journal for Research in Applied Sciences and Biotechnology, 7(6), pp.46-53.</a:t>
            </a:r>
          </a:p>
          <a:p>
            <a:pPr marL="346075" indent="-346075"/>
            <a:r>
              <a:rPr lang="en-US" dirty="0" err="1"/>
              <a:t>Anushka</a:t>
            </a:r>
            <a:r>
              <a:rPr lang="en-US" dirty="0"/>
              <a:t>, P.V.A., </a:t>
            </a:r>
            <a:r>
              <a:rPr lang="en-US" dirty="0" err="1"/>
              <a:t>Liyanage</a:t>
            </a:r>
            <a:r>
              <a:rPr lang="en-US" dirty="0"/>
              <a:t>, K.K., </a:t>
            </a:r>
            <a:r>
              <a:rPr lang="en-US" dirty="0" err="1"/>
              <a:t>Withanage</a:t>
            </a:r>
            <a:r>
              <a:rPr lang="en-US" dirty="0"/>
              <a:t>, S.P. and </a:t>
            </a:r>
            <a:r>
              <a:rPr lang="en-US" dirty="0" err="1"/>
              <a:t>Baddewithana</a:t>
            </a:r>
            <a:r>
              <a:rPr lang="en-US" dirty="0"/>
              <a:t>, B.W.A.N., 2017. Analysis of phenotypic diversity of </a:t>
            </a:r>
            <a:r>
              <a:rPr lang="en-US" dirty="0" smtClean="0"/>
              <a:t>selected </a:t>
            </a:r>
            <a:r>
              <a:rPr lang="en-US" dirty="0" err="1"/>
              <a:t>hevea</a:t>
            </a:r>
            <a:r>
              <a:rPr lang="en-US" dirty="0"/>
              <a:t> accessions from </a:t>
            </a:r>
            <a:r>
              <a:rPr lang="en-US" dirty="0" err="1"/>
              <a:t>irrdb</a:t>
            </a:r>
            <a:r>
              <a:rPr lang="en-US" dirty="0"/>
              <a:t> 1981 </a:t>
            </a:r>
            <a:r>
              <a:rPr lang="en-US" dirty="0" err="1"/>
              <a:t>germplasm</a:t>
            </a:r>
            <a:r>
              <a:rPr lang="en-US" dirty="0"/>
              <a:t> collection conserved in Sri Lanka. International Proceedings of IRC 2017, pp.203-212.</a:t>
            </a:r>
          </a:p>
          <a:p>
            <a:pPr marL="346075" indent="-346075"/>
            <a:r>
              <a:rPr lang="en-US" dirty="0" err="1"/>
              <a:t>Baddewithana</a:t>
            </a:r>
            <a:r>
              <a:rPr lang="en-US" dirty="0"/>
              <a:t>, B.W.A.N., </a:t>
            </a:r>
            <a:r>
              <a:rPr lang="en-US" dirty="0" err="1"/>
              <a:t>Withanage</a:t>
            </a:r>
            <a:r>
              <a:rPr lang="en-US" dirty="0"/>
              <a:t>, S.P., </a:t>
            </a:r>
            <a:r>
              <a:rPr lang="en-US" dirty="0" err="1"/>
              <a:t>Subasinghe</a:t>
            </a:r>
            <a:r>
              <a:rPr lang="en-US" dirty="0"/>
              <a:t>, S. and </a:t>
            </a:r>
            <a:r>
              <a:rPr lang="en-US" dirty="0" err="1"/>
              <a:t>Anushka</a:t>
            </a:r>
            <a:r>
              <a:rPr lang="en-US" dirty="0"/>
              <a:t>, P.V.A., 2017. Characterization of selected accessions of 1981 </a:t>
            </a:r>
            <a:r>
              <a:rPr lang="en-US" dirty="0" err="1"/>
              <a:t>germplasm</a:t>
            </a:r>
            <a:r>
              <a:rPr lang="en-US" dirty="0"/>
              <a:t> of </a:t>
            </a:r>
            <a:r>
              <a:rPr lang="en-US" dirty="0" err="1"/>
              <a:t>Hevea</a:t>
            </a:r>
            <a:r>
              <a:rPr lang="en-US" dirty="0"/>
              <a:t> for early growth performance using morphological and physiological parameters. IOSR Journal of Agriculture and Veterinary Science, pp.2319-2372.</a:t>
            </a:r>
          </a:p>
          <a:p>
            <a:pPr marL="346075" indent="-346075"/>
            <a:r>
              <a:rPr lang="en-US" dirty="0"/>
              <a:t>Cho, K., Goldstein, B., </a:t>
            </a:r>
            <a:r>
              <a:rPr lang="en-US" dirty="0" err="1"/>
              <a:t>Gounaridis</a:t>
            </a:r>
            <a:r>
              <a:rPr lang="en-US" dirty="0"/>
              <a:t>, D. and Newell, J.P., 2022. Hidden risks of deforestation in global supply chains: A study of natural rubber flows from Sri Lanka to the United States. Journal of Cleaner Production, 349, p.131275.</a:t>
            </a:r>
          </a:p>
          <a:p>
            <a:pPr marL="395288" indent="-395288"/>
            <a:r>
              <a:rPr lang="en-US" dirty="0" err="1"/>
              <a:t>Iqbal</a:t>
            </a:r>
            <a:r>
              <a:rPr lang="en-US" dirty="0"/>
              <a:t>, S.M.M., Rodrigo, V.H.L. and </a:t>
            </a:r>
            <a:r>
              <a:rPr lang="en-US" dirty="0" err="1"/>
              <a:t>Karunathilake</a:t>
            </a:r>
            <a:r>
              <a:rPr lang="en-US" dirty="0"/>
              <a:t>, P.K.W., 2010. Feasibility of rubber (</a:t>
            </a:r>
            <a:r>
              <a:rPr lang="en-US" dirty="0" err="1"/>
              <a:t>Hevea</a:t>
            </a:r>
            <a:r>
              <a:rPr lang="en-US" dirty="0"/>
              <a:t> </a:t>
            </a:r>
            <a:r>
              <a:rPr lang="en-US" dirty="0" err="1"/>
              <a:t>brasiliensis</a:t>
            </a:r>
            <a:r>
              <a:rPr lang="en-US" dirty="0"/>
              <a:t> </a:t>
            </a:r>
            <a:r>
              <a:rPr lang="en-US" dirty="0" err="1"/>
              <a:t>Muell</a:t>
            </a:r>
            <a:r>
              <a:rPr lang="en-US" dirty="0"/>
              <a:t>. Arg.) cultivation in Eastern province of Sri Lanka with the peasant community. Journal of the Rubber Research Institute of Sri Lanka, 90, </a:t>
            </a:r>
            <a:r>
              <a:rPr lang="en-US" dirty="0" smtClean="0"/>
              <a:t>pp.18-30.</a:t>
            </a:r>
          </a:p>
          <a:p>
            <a:pPr marL="395288" indent="-395288"/>
            <a:r>
              <a:rPr lang="en-US" dirty="0" smtClean="0"/>
              <a:t>Jiang</a:t>
            </a:r>
            <a:r>
              <a:rPr lang="en-US" dirty="0"/>
              <a:t>, C., </a:t>
            </a:r>
            <a:r>
              <a:rPr lang="en-US" dirty="0" err="1"/>
              <a:t>Johkan</a:t>
            </a:r>
            <a:r>
              <a:rPr lang="en-US" dirty="0"/>
              <a:t>, M., </a:t>
            </a:r>
            <a:r>
              <a:rPr lang="en-US" dirty="0" err="1"/>
              <a:t>Hohjo</a:t>
            </a:r>
            <a:r>
              <a:rPr lang="en-US" dirty="0"/>
              <a:t>, M., </a:t>
            </a:r>
            <a:r>
              <a:rPr lang="en-US" dirty="0" err="1"/>
              <a:t>Tsukagoshi</a:t>
            </a:r>
            <a:r>
              <a:rPr lang="en-US" dirty="0"/>
              <a:t>, S. and </a:t>
            </a:r>
            <a:r>
              <a:rPr lang="en-US" dirty="0" err="1"/>
              <a:t>Maruo</a:t>
            </a:r>
            <a:r>
              <a:rPr lang="en-US" dirty="0"/>
              <a:t>, T., 2017. A correlation analysis on chlorophyll content and SPAD value in tomato leaves. </a:t>
            </a:r>
            <a:r>
              <a:rPr lang="en-US" dirty="0" err="1"/>
              <a:t>HortResearch</a:t>
            </a:r>
            <a:r>
              <a:rPr lang="en-US" dirty="0"/>
              <a:t>, 71, pp.37-42.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85" y="115116"/>
            <a:ext cx="36941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</a:t>
            </a: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Suggestions 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27" y="2088293"/>
            <a:ext cx="3895150" cy="21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89" y="1640274"/>
            <a:ext cx="7057768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Rubber is a perennial crop</a:t>
            </a:r>
          </a:p>
          <a:p>
            <a:endParaRPr lang="en-US" dirty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All together 25 years its required complete one breeding cycle and introduce promising clone to the industry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It is one of the main problems in rubber breeding and genetic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10" y="1437846"/>
            <a:ext cx="462687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97266" y="5854527"/>
            <a:ext cx="4756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Figure: Conventional breeding process of rubber</a:t>
            </a:r>
          </a:p>
          <a:p>
            <a:r>
              <a:rPr lang="en-US" dirty="0"/>
              <a:t>Source: </a:t>
            </a:r>
            <a:r>
              <a:rPr lang="en-US" dirty="0" err="1"/>
              <a:t>Withanage</a:t>
            </a:r>
            <a:r>
              <a:rPr lang="en-US" dirty="0"/>
              <a:t> </a:t>
            </a:r>
            <a:r>
              <a:rPr lang="en-US" i="1" dirty="0"/>
              <a:t>et al., </a:t>
            </a:r>
            <a:r>
              <a:rPr lang="en-US" dirty="0"/>
              <a:t>2014 </a:t>
            </a:r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58" y="1488303"/>
            <a:ext cx="697127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To reduce the length of breeding cycle SSCT step has been skipped  and directly ECT step followed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Physiological and morphological parameters can be used as early selection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17" y="1413691"/>
            <a:ext cx="3236913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Broad objective </a:t>
            </a:r>
          </a:p>
          <a:p>
            <a:endParaRPr lang="en-US" b="1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To strengthen the  clone recommendation</a:t>
            </a:r>
          </a:p>
          <a:p>
            <a:pPr lvl="0"/>
            <a:endParaRPr lang="en-US" dirty="0"/>
          </a:p>
          <a:p>
            <a:r>
              <a:rPr lang="en-US" b="1" dirty="0"/>
              <a:t>Specific objectives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characterize selected genotypes which have been already  established directly in ECT level from 2011 HP progeny</a:t>
            </a:r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To study variations among promising genotypes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340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2800" b="1" dirty="0"/>
              <a:t>Research Location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0" algn="just" defTabSz="685800">
              <a:lnSpc>
                <a:spcPct val="100000"/>
              </a:lnSpc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The research was conducted at Eladuwa Estate, </a:t>
            </a:r>
            <a:r>
              <a:rPr lang="en-US" sz="2400" dirty="0" err="1">
                <a:solidFill>
                  <a:prstClr val="black"/>
                </a:solidFill>
                <a:latin typeface="Calibri(body)"/>
                <a:cs typeface="Calibri" pitchFamily="34" charset="0"/>
              </a:rPr>
              <a:t>Matugama</a:t>
            </a: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, Kalutara</a:t>
            </a:r>
          </a:p>
          <a:p>
            <a:pPr marL="1693307" lvl="4" indent="-342900" algn="just" defTabSz="68580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103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Low country Wet zone</a:t>
            </a:r>
          </a:p>
          <a:p>
            <a:pPr marL="1693307" lvl="4" indent="-342900" algn="just" defTabSz="68580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103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Rainfall is &gt;2400 mm during May to September</a:t>
            </a:r>
          </a:p>
          <a:p>
            <a:pPr marL="1693307" lvl="4" indent="-342900" algn="just" defTabSz="68580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103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Red Yellow </a:t>
            </a:r>
            <a:r>
              <a:rPr lang="en-US" sz="2400" dirty="0" err="1">
                <a:solidFill>
                  <a:prstClr val="black"/>
                </a:solidFill>
                <a:latin typeface="Calibri(body)"/>
                <a:cs typeface="Calibri" pitchFamily="34" charset="0"/>
              </a:rPr>
              <a:t>Podsolic</a:t>
            </a: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 soil</a:t>
            </a:r>
          </a:p>
          <a:p>
            <a:pPr marL="53975" lvl="2" indent="0" algn="just" defTabSz="685800">
              <a:lnSpc>
                <a:spcPct val="100000"/>
              </a:lnSpc>
              <a:spcBef>
                <a:spcPct val="20000"/>
              </a:spcBef>
              <a:buClr>
                <a:srgbClr val="98C723"/>
              </a:buClr>
              <a:buSzPct val="100000"/>
              <a:buNone/>
            </a:pPr>
            <a:r>
              <a:rPr lang="en-US" sz="24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		</a:t>
            </a:r>
            <a:r>
              <a:rPr lang="en-US" sz="18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(body)"/>
                <a:cs typeface="Calibri" pitchFamily="34" charset="0"/>
              </a:rPr>
              <a:t>Anushka</a:t>
            </a:r>
            <a:r>
              <a:rPr lang="en-US" sz="18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 and </a:t>
            </a:r>
            <a:r>
              <a:rPr lang="en-US" sz="1800" dirty="0" err="1">
                <a:solidFill>
                  <a:prstClr val="black"/>
                </a:solidFill>
                <a:latin typeface="Calibri(body)"/>
                <a:cs typeface="Calibri" pitchFamily="34" charset="0"/>
              </a:rPr>
              <a:t>Liyanage</a:t>
            </a:r>
            <a:r>
              <a:rPr lang="en-US" sz="1800" dirty="0">
                <a:solidFill>
                  <a:prstClr val="black"/>
                </a:solidFill>
                <a:latin typeface="Calibri(body)"/>
                <a:cs typeface="Calibri" pitchFamily="34" charset="0"/>
              </a:rPr>
              <a:t>, 2017)</a:t>
            </a:r>
          </a:p>
          <a:p>
            <a:pPr marL="0" lvl="0" indent="0" algn="just" defTabSz="685800">
              <a:lnSpc>
                <a:spcPct val="100000"/>
              </a:lnSpc>
              <a:spcBef>
                <a:spcPct val="20000"/>
              </a:spcBef>
              <a:buClr>
                <a:srgbClr val="98C723"/>
              </a:buClr>
              <a:buSzPct val="100000"/>
              <a:buNone/>
            </a:pPr>
            <a:endParaRPr lang="en-US" sz="2000" dirty="0">
              <a:solidFill>
                <a:prstClr val="black"/>
              </a:solidFill>
              <a:latin typeface="Calibri(body)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3" descr="E:\User Data\Desktop\Research  photo\20220926_105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90085"/>
            <a:ext cx="4652558" cy="23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308"/>
            <a:ext cx="10515600" cy="4607655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(body)"/>
                <a:cs typeface="Calibri" pitchFamily="34" charset="0"/>
              </a:rPr>
              <a:t>2. Plant Material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(body)"/>
                <a:cs typeface="Calibri" pitchFamily="34" charset="0"/>
              </a:rPr>
              <a:t> 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Calibri(body)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5331176"/>
              </p:ext>
            </p:extLst>
          </p:nvPr>
        </p:nvGraphicFramePr>
        <p:xfrm>
          <a:off x="1272744" y="2411541"/>
          <a:ext cx="8971007" cy="305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5890961" imgH="2469311" progId="Word.Document.12">
                  <p:embed/>
                </p:oleObj>
              </mc:Choice>
              <mc:Fallback>
                <p:oleObj name="Document" r:id="rId3" imgW="5890961" imgH="2469311" progId="Word.Document.12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744" y="2411541"/>
                        <a:ext cx="8971007" cy="3050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33" y="1318998"/>
            <a:ext cx="10515600" cy="4351338"/>
          </a:xfrm>
        </p:spPr>
        <p:txBody>
          <a:bodyPr>
            <a:normAutofit/>
          </a:bodyPr>
          <a:lstStyle/>
          <a:p>
            <a:pPr marL="0" lvl="0" indent="0" defTabSz="685800">
              <a:spcBef>
                <a:spcPct val="20000"/>
              </a:spcBef>
              <a:buClr>
                <a:srgbClr val="98C723"/>
              </a:buClr>
              <a:buSzPct val="100000"/>
              <a:buNone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(body)"/>
                <a:cs typeface="Calibri" pitchFamily="34" charset="0"/>
              </a:rPr>
              <a:t>Plant Material cont..</a:t>
            </a:r>
          </a:p>
          <a:p>
            <a:pPr lvl="0" defTabSz="685800">
              <a:spcBef>
                <a:spcPct val="20000"/>
              </a:spcBef>
              <a:buClr>
                <a:srgbClr val="98C723"/>
              </a:buClr>
              <a:buSzPct val="100000"/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Calibri(body)"/>
              <a:cs typeface="Calibri" pitchFamily="34" charset="0"/>
            </a:endParaRPr>
          </a:p>
          <a:p>
            <a:pPr marL="354330" lvl="2" indent="-342900" defTabSz="685800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cs typeface="Calibri" pitchFamily="34" charset="0"/>
              </a:rPr>
              <a:t>Plant materials were planted in 2018 as Estate  Collaborative Trial</a:t>
            </a:r>
          </a:p>
          <a:p>
            <a:pPr marL="11430" lvl="2" defTabSz="685800">
              <a:spcBef>
                <a:spcPct val="20000"/>
              </a:spcBef>
              <a:buSzPct val="100000"/>
            </a:pPr>
            <a:endParaRPr lang="en-US" sz="2800" dirty="0">
              <a:solidFill>
                <a:prstClr val="black"/>
              </a:solidFill>
              <a:cs typeface="Calibri" pitchFamily="34" charset="0"/>
            </a:endParaRPr>
          </a:p>
          <a:p>
            <a:pPr marL="354330" lvl="2" indent="-342900" defTabSz="685800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cs typeface="Calibri" pitchFamily="34" charset="0"/>
              </a:rPr>
              <a:t>2011 hand pollinated progeny</a:t>
            </a:r>
          </a:p>
          <a:p>
            <a:pPr marL="11430" lvl="2" defTabSz="685800">
              <a:spcBef>
                <a:spcPct val="20000"/>
              </a:spcBef>
              <a:buSzPct val="100000"/>
            </a:pPr>
            <a:endParaRPr lang="en-US" sz="2800" dirty="0">
              <a:solidFill>
                <a:prstClr val="black"/>
              </a:solidFill>
              <a:cs typeface="Calibri" pitchFamily="34" charset="0"/>
            </a:endParaRPr>
          </a:p>
          <a:p>
            <a:pPr marL="354330" lvl="2" indent="-342900" defTabSz="685800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dirty="0"/>
              <a:t>Each genotypes represent  75 plants</a:t>
            </a:r>
          </a:p>
          <a:p>
            <a:pPr marL="11430" lvl="2" defTabSz="685800">
              <a:spcBef>
                <a:spcPct val="20000"/>
              </a:spcBef>
              <a:buSzPct val="100000"/>
            </a:pPr>
            <a:endParaRPr lang="en-US" sz="2800" dirty="0"/>
          </a:p>
          <a:p>
            <a:pPr marL="354330" lvl="2" indent="-342900" defTabSz="685800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dirty="0"/>
              <a:t>12 plants were selected randomly</a:t>
            </a:r>
            <a:endParaRPr lang="en-US" sz="2800" dirty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32" y="2879597"/>
            <a:ext cx="43894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596129"/>
              </p:ext>
            </p:extLst>
          </p:nvPr>
        </p:nvGraphicFramePr>
        <p:xfrm>
          <a:off x="591063" y="1195430"/>
          <a:ext cx="11098428" cy="5268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9476"/>
                <a:gridCol w="3699476"/>
                <a:gridCol w="3699476"/>
              </a:tblGrid>
              <a:tr h="77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Morphological Parameters 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Photograph of instruments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 Instruments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4894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Girth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Measuring tape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266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Bark thickness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Vernier</a:t>
                      </a:r>
                      <a:r>
                        <a:rPr lang="en-US" sz="2400" baseline="0" dirty="0" smtClean="0"/>
                        <a:t> caliper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6988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First branching height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24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Clinometer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7" descr="C:\Users\User\Picture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65" y="2095783"/>
            <a:ext cx="1835482" cy="11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47" y="3506460"/>
            <a:ext cx="1841500" cy="11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47" y="4806264"/>
            <a:ext cx="18415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3032" y="582824"/>
            <a:ext cx="2856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3. Data collection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998</Words>
  <Application>Microsoft Office PowerPoint</Application>
  <PresentationFormat>Custom</PresentationFormat>
  <Paragraphs>245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 Early Characterization of Selected Hevea Genotypes Using Morphological and Physiological Parameters to Accelerate the Clone Recommendation</vt:lpstr>
      <vt:lpstr>Content for  the presentation</vt:lpstr>
      <vt:lpstr>Introduction</vt:lpstr>
      <vt:lpstr>PowerPoint Presentation</vt:lpstr>
      <vt:lpstr>Objectives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User</cp:lastModifiedBy>
  <cp:revision>45</cp:revision>
  <dcterms:created xsi:type="dcterms:W3CDTF">2023-02-09T03:28:20Z</dcterms:created>
  <dcterms:modified xsi:type="dcterms:W3CDTF">2023-03-23T06:45:31Z</dcterms:modified>
</cp:coreProperties>
</file>