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8" r:id="rId2"/>
    <p:sldId id="257" r:id="rId3"/>
    <p:sldId id="258" r:id="rId4"/>
    <p:sldId id="290" r:id="rId5"/>
    <p:sldId id="291" r:id="rId6"/>
    <p:sldId id="289" r:id="rId7"/>
    <p:sldId id="292" r:id="rId8"/>
    <p:sldId id="260" r:id="rId9"/>
    <p:sldId id="261" r:id="rId10"/>
    <p:sldId id="266" r:id="rId11"/>
    <p:sldId id="294" r:id="rId12"/>
    <p:sldId id="296" r:id="rId13"/>
    <p:sldId id="29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37" r:id="rId22"/>
    <p:sldId id="335" r:id="rId23"/>
    <p:sldId id="316" r:id="rId24"/>
    <p:sldId id="336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9" r:id="rId33"/>
    <p:sldId id="327" r:id="rId34"/>
    <p:sldId id="330" r:id="rId35"/>
    <p:sldId id="331" r:id="rId36"/>
    <p:sldId id="332" r:id="rId37"/>
    <p:sldId id="33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GABTE\Desktop\new%20data(AutoRecovered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Number of Transformed Callus </a:t>
            </a:r>
          </a:p>
        </c:rich>
      </c:tx>
      <c:layout>
        <c:manualLayout>
          <c:xMode val="edge"/>
          <c:yMode val="edge"/>
          <c:x val="0.2716070409677051"/>
          <c:y val="7.7712122079341183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Sheet1!$H$2</c:f>
              <c:strCache>
                <c:ptCount val="1"/>
                <c:pt idx="0">
                  <c:v>Transformed callus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Sheet1!$I$1:$J$1</c:f>
              <c:strCache>
                <c:ptCount val="2"/>
                <c:pt idx="0">
                  <c:v>Experiment 1</c:v>
                </c:pt>
                <c:pt idx="1">
                  <c:v>Experiment 2</c:v>
                </c:pt>
              </c:strCache>
            </c:strRef>
          </c:cat>
          <c:val>
            <c:numRef>
              <c:f>Sheet1!$I$2:$J$2</c:f>
              <c:numCache>
                <c:formatCode>General</c:formatCode>
                <c:ptCount val="2"/>
                <c:pt idx="0">
                  <c:v>27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63-4AD9-B8B5-6D2D7F354260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Non-transformed callus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Sheet1!$I$1:$J$1</c:f>
              <c:strCache>
                <c:ptCount val="2"/>
                <c:pt idx="0">
                  <c:v>Experiment 1</c:v>
                </c:pt>
                <c:pt idx="1">
                  <c:v>Experiment 2</c:v>
                </c:pt>
              </c:strCache>
            </c:strRef>
          </c:cat>
          <c:val>
            <c:numRef>
              <c:f>Sheet1!$I$3:$J$3</c:f>
              <c:numCache>
                <c:formatCode>General</c:formatCode>
                <c:ptCount val="2"/>
                <c:pt idx="0">
                  <c:v>33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63-4AD9-B8B5-6D2D7F354260}"/>
            </c:ext>
          </c:extLst>
        </c:ser>
        <c:gapWidth val="219"/>
        <c:overlap val="-27"/>
        <c:axId val="63591168"/>
        <c:axId val="63593088"/>
      </c:barChart>
      <c:catAx>
        <c:axId val="635911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Experiment Number</a:t>
                </a:r>
              </a:p>
            </c:rich>
          </c:tx>
          <c:layout>
            <c:manualLayout>
              <c:xMode val="edge"/>
              <c:yMode val="edge"/>
              <c:x val="0.43467740734535892"/>
              <c:y val="0.8393041418501857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93088"/>
        <c:crosses val="autoZero"/>
        <c:auto val="1"/>
        <c:lblAlgn val="ctr"/>
        <c:lblOffset val="100"/>
      </c:catAx>
      <c:valAx>
        <c:axId val="63593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Number of Callus</a:t>
                </a:r>
              </a:p>
            </c:rich>
          </c:tx>
          <c:layout>
            <c:manualLayout>
              <c:xMode val="edge"/>
              <c:yMode val="edge"/>
              <c:x val="5.9101654846335861E-3"/>
              <c:y val="0.2654500448508179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66141732283481E-2"/>
          <c:y val="0.89409667541557414"/>
          <c:w val="0.89626771653543336"/>
          <c:h val="7.812554680664916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Callus Growth </a:t>
            </a:r>
            <a:r>
              <a:rPr lang="en-US" sz="3200" b="1" baseline="0" dirty="0" smtClean="0">
                <a:solidFill>
                  <a:schemeClr val="tx1"/>
                </a:solidFill>
              </a:rPr>
              <a:t>with </a:t>
            </a:r>
            <a:r>
              <a:rPr lang="en-US" sz="3200" b="1" baseline="0" dirty="0">
                <a:solidFill>
                  <a:schemeClr val="tx1"/>
                </a:solidFill>
              </a:rPr>
              <a:t>Time</a:t>
            </a:r>
            <a:endParaRPr lang="en-US" sz="3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536484737353042"/>
          <c:y val="1.105488199083028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159514224709063"/>
          <c:y val="0.10725765202495886"/>
          <c:w val="0.86911225325130181"/>
          <c:h val="0.63702013573340388"/>
        </c:manualLayout>
      </c:layout>
      <c:barChart>
        <c:barDir val="col"/>
        <c:grouping val="clustered"/>
        <c:ser>
          <c:idx val="0"/>
          <c:order val="0"/>
          <c:tx>
            <c:strRef>
              <c:f>Sheet1!$T$9</c:f>
              <c:strCache>
                <c:ptCount val="1"/>
                <c:pt idx="0">
                  <c:v>T1-PEG 60mg/L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Sheet1!$Y$9:$Z$9</c:f>
                <c:numCache>
                  <c:formatCode>General</c:formatCode>
                  <c:ptCount val="2"/>
                  <c:pt idx="0">
                    <c:v>3.1442544709825846</c:v>
                  </c:pt>
                  <c:pt idx="1">
                    <c:v>3.4661787083194011</c:v>
                  </c:pt>
                </c:numCache>
              </c:numRef>
            </c:plus>
            <c:minus>
              <c:numRef>
                <c:f>Sheet1!$Y$9:$Z$9</c:f>
                <c:numCache>
                  <c:formatCode>General</c:formatCode>
                  <c:ptCount val="2"/>
                  <c:pt idx="0">
                    <c:v>3.1442544709825846</c:v>
                  </c:pt>
                  <c:pt idx="1">
                    <c:v>3.4661787083194011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Sheet1!$U$8:$V$8</c:f>
              <c:strCache>
                <c:ptCount val="2"/>
                <c:pt idx="0">
                  <c:v>3rd Week</c:v>
                </c:pt>
                <c:pt idx="1">
                  <c:v>6th Week</c:v>
                </c:pt>
              </c:strCache>
            </c:strRef>
          </c:cat>
          <c:val>
            <c:numRef>
              <c:f>Sheet1!$U$9:$V$9</c:f>
              <c:numCache>
                <c:formatCode>General</c:formatCode>
                <c:ptCount val="2"/>
                <c:pt idx="0">
                  <c:v>22.961862801126259</c:v>
                </c:pt>
                <c:pt idx="1">
                  <c:v>28.553507014535633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A-4C64-A395-6D87E78B4165}"/>
            </c:ext>
          </c:extLst>
        </c:ser>
        <c:ser>
          <c:idx val="1"/>
          <c:order val="1"/>
          <c:tx>
            <c:strRef>
              <c:f>Sheet1!$T$10</c:f>
              <c:strCache>
                <c:ptCount val="1"/>
                <c:pt idx="0">
                  <c:v>T2-PEG 50mg/L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Sheet1!$Y$10:$Z$10</c:f>
                <c:numCache>
                  <c:formatCode>General</c:formatCode>
                  <c:ptCount val="2"/>
                  <c:pt idx="0">
                    <c:v>1.9002151829940179</c:v>
                  </c:pt>
                  <c:pt idx="1">
                    <c:v>1.9955176827164167</c:v>
                  </c:pt>
                </c:numCache>
              </c:numRef>
            </c:plus>
            <c:minus>
              <c:numRef>
                <c:f>Sheet1!$Y$10:$Z$10</c:f>
                <c:numCache>
                  <c:formatCode>General</c:formatCode>
                  <c:ptCount val="2"/>
                  <c:pt idx="0">
                    <c:v>1.9002151829940179</c:v>
                  </c:pt>
                  <c:pt idx="1">
                    <c:v>1.9955176827164167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Sheet1!$U$8:$V$8</c:f>
              <c:strCache>
                <c:ptCount val="2"/>
                <c:pt idx="0">
                  <c:v>3rd Week</c:v>
                </c:pt>
                <c:pt idx="1">
                  <c:v>6th Week</c:v>
                </c:pt>
              </c:strCache>
            </c:strRef>
          </c:cat>
          <c:val>
            <c:numRef>
              <c:f>Sheet1!$U$10:$V$10</c:f>
              <c:numCache>
                <c:formatCode>General</c:formatCode>
                <c:ptCount val="2"/>
                <c:pt idx="0">
                  <c:v>10.493177352177746</c:v>
                </c:pt>
                <c:pt idx="1">
                  <c:v>16.030976351458904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A-4C64-A395-6D87E78B4165}"/>
            </c:ext>
          </c:extLst>
        </c:ser>
        <c:ser>
          <c:idx val="2"/>
          <c:order val="2"/>
          <c:tx>
            <c:strRef>
              <c:f>Sheet1!$T$11</c:f>
              <c:strCache>
                <c:ptCount val="1"/>
                <c:pt idx="0">
                  <c:v>T3-PEG 40mg/L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Sheet1!$Y$11:$Z$11</c:f>
                <c:numCache>
                  <c:formatCode>General</c:formatCode>
                  <c:ptCount val="2"/>
                  <c:pt idx="0">
                    <c:v>1.0092875099480814</c:v>
                  </c:pt>
                  <c:pt idx="1">
                    <c:v>1.6826834805212294</c:v>
                  </c:pt>
                </c:numCache>
              </c:numRef>
            </c:plus>
            <c:minus>
              <c:numRef>
                <c:f>Sheet1!$Y$11:$Z$11</c:f>
                <c:numCache>
                  <c:formatCode>General</c:formatCode>
                  <c:ptCount val="2"/>
                  <c:pt idx="0">
                    <c:v>1.0092875099480814</c:v>
                  </c:pt>
                  <c:pt idx="1">
                    <c:v>1.6826834805212294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Sheet1!$U$8:$V$8</c:f>
              <c:strCache>
                <c:ptCount val="2"/>
                <c:pt idx="0">
                  <c:v>3rd Week</c:v>
                </c:pt>
                <c:pt idx="1">
                  <c:v>6th Week</c:v>
                </c:pt>
              </c:strCache>
            </c:strRef>
          </c:cat>
          <c:val>
            <c:numRef>
              <c:f>Sheet1!$U$11:$V$11</c:f>
              <c:numCache>
                <c:formatCode>General</c:formatCode>
                <c:ptCount val="2"/>
                <c:pt idx="0">
                  <c:v>6.8249457856340614</c:v>
                </c:pt>
                <c:pt idx="1">
                  <c:v>10.125297875634026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FA-4C64-A395-6D87E78B4165}"/>
            </c:ext>
          </c:extLst>
        </c:ser>
        <c:ser>
          <c:idx val="3"/>
          <c:order val="3"/>
          <c:tx>
            <c:strRef>
              <c:f>Sheet1!$T$12</c:f>
              <c:strCache>
                <c:ptCount val="1"/>
                <c:pt idx="0">
                  <c:v>T4-PEG 0mg/L Control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Sheet1!$Y$12:$Z$12</c:f>
                <c:numCache>
                  <c:formatCode>General</c:formatCode>
                  <c:ptCount val="2"/>
                  <c:pt idx="0">
                    <c:v>1.0207086069055993</c:v>
                  </c:pt>
                  <c:pt idx="1">
                    <c:v>1.1706803522308953</c:v>
                  </c:pt>
                </c:numCache>
              </c:numRef>
            </c:plus>
            <c:minus>
              <c:numRef>
                <c:f>Sheet1!$Y$12:$Z$12</c:f>
                <c:numCache>
                  <c:formatCode>General</c:formatCode>
                  <c:ptCount val="2"/>
                  <c:pt idx="0">
                    <c:v>1.0207086069055993</c:v>
                  </c:pt>
                  <c:pt idx="1">
                    <c:v>1.1706803522308953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Sheet1!$U$8:$V$8</c:f>
              <c:strCache>
                <c:ptCount val="2"/>
                <c:pt idx="0">
                  <c:v>3rd Week</c:v>
                </c:pt>
                <c:pt idx="1">
                  <c:v>6th Week</c:v>
                </c:pt>
              </c:strCache>
            </c:strRef>
          </c:cat>
          <c:val>
            <c:numRef>
              <c:f>Sheet1!$U$12:$V$12</c:f>
              <c:numCache>
                <c:formatCode>General</c:formatCode>
                <c:ptCount val="2"/>
                <c:pt idx="0">
                  <c:v>6.5799387946150292</c:v>
                </c:pt>
                <c:pt idx="1">
                  <c:v>7.2881471377734091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FA-4C64-A395-6D87E78B4165}"/>
            </c:ext>
          </c:extLst>
        </c:ser>
        <c:gapWidth val="219"/>
        <c:overlap val="-27"/>
        <c:axId val="99656064"/>
        <c:axId val="99657984"/>
      </c:barChart>
      <c:catAx>
        <c:axId val="996560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8306116076326505"/>
              <c:y val="0.7596585430049226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57984"/>
        <c:crosses val="autoZero"/>
        <c:auto val="1"/>
        <c:lblAlgn val="ctr"/>
        <c:lblOffset val="100"/>
      </c:catAx>
      <c:valAx>
        <c:axId val="99657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Callus</a:t>
                </a: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 area %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0047459820947038E-2"/>
              <c:y val="0.3129836068007623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704146306470529E-2"/>
          <c:y val="0.90644308822068154"/>
          <c:w val="0.89942710102413659"/>
          <c:h val="7.02522590238903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Number of Regenerated Callus</a:t>
            </a:r>
            <a:endParaRPr lang="en-US" sz="32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Sheet1!$X$30</c:f>
              <c:strCache>
                <c:ptCount val="1"/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cat>
            <c:strRef>
              <c:f>Sheet1!$W$31:$W$34</c:f>
              <c:strCache>
                <c:ptCount val="4"/>
                <c:pt idx="0">
                  <c:v>T1 - PEG 60mg/L</c:v>
                </c:pt>
                <c:pt idx="1">
                  <c:v>T2 - PEG 50mg/L</c:v>
                </c:pt>
                <c:pt idx="2">
                  <c:v>T3 - PEG 40mg/L</c:v>
                </c:pt>
                <c:pt idx="3">
                  <c:v>T4 - PEG 0 mg/L</c:v>
                </c:pt>
              </c:strCache>
            </c:strRef>
          </c:cat>
          <c:val>
            <c:numRef>
              <c:f>Sheet1!$X$31:$X$34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CE-48D1-8310-27054EB0A8C4}"/>
            </c:ext>
          </c:extLst>
        </c:ser>
        <c:ser>
          <c:idx val="1"/>
          <c:order val="1"/>
          <c:tx>
            <c:strRef>
              <c:f>Sheet1!$Y$30</c:f>
              <c:strCache>
                <c:ptCount val="1"/>
                <c:pt idx="0">
                  <c:v>Number of Callus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  <a:sp3d/>
          </c:spPr>
          <c:cat>
            <c:strRef>
              <c:f>Sheet1!$W$31:$W$34</c:f>
              <c:strCache>
                <c:ptCount val="4"/>
                <c:pt idx="0">
                  <c:v>T1 - PEG 60mg/L</c:v>
                </c:pt>
                <c:pt idx="1">
                  <c:v>T2 - PEG 50mg/L</c:v>
                </c:pt>
                <c:pt idx="2">
                  <c:v>T3 - PEG 40mg/L</c:v>
                </c:pt>
                <c:pt idx="3">
                  <c:v>T4 - PEG 0 mg/L</c:v>
                </c:pt>
              </c:strCache>
            </c:strRef>
          </c:cat>
          <c:val>
            <c:numRef>
              <c:f>Sheet1!$Y$31:$Y$34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CE-48D1-8310-27054EB0A8C4}"/>
            </c:ext>
          </c:extLst>
        </c:ser>
        <c:shape val="box"/>
        <c:axId val="101538432"/>
        <c:axId val="99714176"/>
        <c:axId val="0"/>
      </c:bar3DChart>
      <c:catAx>
        <c:axId val="1015384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PEG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Levels</a:t>
                </a:r>
                <a:endParaRPr lang="en-US" sz="20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19942782775536"/>
              <c:y val="0.9305663143576409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14176"/>
        <c:crosses val="autoZero"/>
        <c:auto val="1"/>
        <c:lblAlgn val="ctr"/>
        <c:lblOffset val="100"/>
      </c:catAx>
      <c:valAx>
        <c:axId val="99714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Number of Callus</a:t>
                </a:r>
              </a:p>
            </c:rich>
          </c:tx>
          <c:layout>
            <c:manualLayout>
              <c:xMode val="edge"/>
              <c:yMode val="edge"/>
              <c:x val="2.5319316728839709E-2"/>
              <c:y val="0.2993615313475384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853A7-BC76-470A-8532-A2D8E6742B45}" type="doc">
      <dgm:prSet loTypeId="urn:microsoft.com/office/officeart/2005/8/layout/process2" loCatId="process" qsTypeId="urn:microsoft.com/office/officeart/2005/8/quickstyle/simple1" qsCatId="simple" csTypeId="urn:microsoft.com/office/officeart/2005/8/colors/colorful1#2" csCatId="colorful" phldr="1"/>
      <dgm:spPr/>
    </dgm:pt>
    <dgm:pt modelId="{CDCFEF2D-369F-413D-A8D7-D101C05F978A}">
      <dgm:prSet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Transgenic plants which is resistant to </a:t>
          </a:r>
          <a:r>
            <a:rPr lang="en-US" sz="2400" b="0" i="1" dirty="0">
              <a:solidFill>
                <a:schemeClr val="tx1"/>
              </a:solidFill>
            </a:rPr>
            <a:t>papaya ring spot </a:t>
          </a:r>
          <a:r>
            <a:rPr lang="en-US" sz="2400" b="0" dirty="0">
              <a:solidFill>
                <a:schemeClr val="tx1"/>
              </a:solidFill>
            </a:rPr>
            <a:t>virus disease  though recombinant technology can be used to solve the problem. </a:t>
          </a:r>
        </a:p>
      </dgm:t>
    </dgm:pt>
    <dgm:pt modelId="{049C6ACB-1405-42AE-9AAD-15CEB41916F9}" type="sibTrans" cxnId="{DEDD9500-6D58-4395-857B-11ED8794F55F}">
      <dgm:prSet/>
      <dgm:spPr/>
      <dgm:t>
        <a:bodyPr/>
        <a:lstStyle/>
        <a:p>
          <a:endParaRPr lang="en-US"/>
        </a:p>
      </dgm:t>
    </dgm:pt>
    <dgm:pt modelId="{7AAC2F69-217E-4E21-87AD-106A3D43ECC4}" type="parTrans" cxnId="{DEDD9500-6D58-4395-857B-11ED8794F55F}">
      <dgm:prSet/>
      <dgm:spPr/>
      <dgm:t>
        <a:bodyPr/>
        <a:lstStyle/>
        <a:p>
          <a:endParaRPr lang="en-US"/>
        </a:p>
      </dgm:t>
    </dgm:pt>
    <dgm:pt modelId="{AD4AEC64-50A2-4D09-8E0E-B4E8E86E38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produce transgenic plants of papaya with gene transfer system require efficient plant regeneration protocol.</a:t>
          </a:r>
        </a:p>
      </dgm:t>
    </dgm:pt>
    <dgm:pt modelId="{9BB8F213-25D0-4858-93D3-4129DFAE45D8}" type="sibTrans" cxnId="{1D1A32E2-E282-4ACE-8E17-3F7F39511236}">
      <dgm:prSet/>
      <dgm:spPr/>
      <dgm:t>
        <a:bodyPr/>
        <a:lstStyle/>
        <a:p>
          <a:endParaRPr lang="en-US"/>
        </a:p>
      </dgm:t>
    </dgm:pt>
    <dgm:pt modelId="{165B25AE-34D8-471C-AA05-EAEA96C6D5DA}" type="parTrans" cxnId="{1D1A32E2-E282-4ACE-8E17-3F7F39511236}">
      <dgm:prSet/>
      <dgm:spPr/>
      <dgm:t>
        <a:bodyPr/>
        <a:lstStyle/>
        <a:p>
          <a:endParaRPr lang="en-US"/>
        </a:p>
      </dgm:t>
    </dgm:pt>
    <dgm:pt modelId="{5C8C1138-6B33-4C70-875F-46680845DD4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Lack of </a:t>
          </a:r>
          <a:r>
            <a:rPr lang="en-US" dirty="0">
              <a:solidFill>
                <a:schemeClr val="tx1"/>
              </a:solidFill>
            </a:rPr>
            <a:t>high efficient regeneration protocol for transgenic </a:t>
          </a:r>
          <a:r>
            <a:rPr lang="en-US" dirty="0" smtClean="0">
              <a:solidFill>
                <a:schemeClr val="tx1"/>
              </a:solidFill>
            </a:rPr>
            <a:t>papaya become a major problem for production of transgenic plants </a:t>
          </a:r>
          <a:endParaRPr lang="en-US" dirty="0">
            <a:solidFill>
              <a:schemeClr val="tx1"/>
            </a:solidFill>
          </a:endParaRPr>
        </a:p>
      </dgm:t>
    </dgm:pt>
    <dgm:pt modelId="{99C31DC9-8005-4BEC-8848-1A061568E7F4}" type="parTrans" cxnId="{DDD43DE0-D7C2-4F9A-AEA0-A1BED6407367}">
      <dgm:prSet/>
      <dgm:spPr/>
      <dgm:t>
        <a:bodyPr/>
        <a:lstStyle/>
        <a:p>
          <a:endParaRPr lang="en-US"/>
        </a:p>
      </dgm:t>
    </dgm:pt>
    <dgm:pt modelId="{2672DB6D-72C5-4999-BF45-64CEC7366EBC}" type="sibTrans" cxnId="{DDD43DE0-D7C2-4F9A-AEA0-A1BED6407367}">
      <dgm:prSet/>
      <dgm:spPr/>
      <dgm:t>
        <a:bodyPr/>
        <a:lstStyle/>
        <a:p>
          <a:endParaRPr lang="en-US"/>
        </a:p>
      </dgm:t>
    </dgm:pt>
    <dgm:pt modelId="{8EE1B50F-71FE-498F-8828-92716D89C9D3}" type="pres">
      <dgm:prSet presAssocID="{615853A7-BC76-470A-8532-A2D8E6742B45}" presName="linearFlow" presStyleCnt="0">
        <dgm:presLayoutVars>
          <dgm:resizeHandles val="exact"/>
        </dgm:presLayoutVars>
      </dgm:prSet>
      <dgm:spPr/>
    </dgm:pt>
    <dgm:pt modelId="{939D8382-E52C-46EC-BD83-6ED746654406}" type="pres">
      <dgm:prSet presAssocID="{CDCFEF2D-369F-413D-A8D7-D101C05F978A}" presName="node" presStyleLbl="node1" presStyleIdx="0" presStyleCnt="3" custScaleX="47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272B1-8184-4C58-9627-E0FED8DCC317}" type="pres">
      <dgm:prSet presAssocID="{049C6ACB-1405-42AE-9AAD-15CEB41916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56A1FBF-290C-4C4C-92ED-A69C54823FF6}" type="pres">
      <dgm:prSet presAssocID="{049C6ACB-1405-42AE-9AAD-15CEB41916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31C079-0CC6-4900-B781-170BDF31C910}" type="pres">
      <dgm:prSet presAssocID="{AD4AEC64-50A2-4D09-8E0E-B4E8E86E38D8}" presName="node" presStyleLbl="node1" presStyleIdx="1" presStyleCnt="3" custScaleX="474039" custLinFactNeighborX="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ABBA0-4858-4D10-9A78-F29E9AB90BD5}" type="pres">
      <dgm:prSet presAssocID="{9BB8F213-25D0-4858-93D3-4129DFAE45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10F2217-30F6-4E0F-94FB-3CE60506C304}" type="pres">
      <dgm:prSet presAssocID="{9BB8F213-25D0-4858-93D3-4129DFAE45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E829615-C798-445B-B670-33AE08974629}" type="pres">
      <dgm:prSet presAssocID="{5C8C1138-6B33-4C70-875F-46680845DD4C}" presName="node" presStyleLbl="node1" presStyleIdx="2" presStyleCnt="3" custScaleX="47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43DE0-D7C2-4F9A-AEA0-A1BED6407367}" srcId="{615853A7-BC76-470A-8532-A2D8E6742B45}" destId="{5C8C1138-6B33-4C70-875F-46680845DD4C}" srcOrd="2" destOrd="0" parTransId="{99C31DC9-8005-4BEC-8848-1A061568E7F4}" sibTransId="{2672DB6D-72C5-4999-BF45-64CEC7366EBC}"/>
    <dgm:cxn modelId="{E851A879-10B6-477D-AA6E-56E917D128DA}" type="presOf" srcId="{049C6ACB-1405-42AE-9AAD-15CEB41916F9}" destId="{A56A1FBF-290C-4C4C-92ED-A69C54823FF6}" srcOrd="1" destOrd="0" presId="urn:microsoft.com/office/officeart/2005/8/layout/process2"/>
    <dgm:cxn modelId="{775BD0CA-D89B-4954-8DA3-929ABFAD1EDE}" type="presOf" srcId="{9BB8F213-25D0-4858-93D3-4129DFAE45D8}" destId="{BF9ABBA0-4858-4D10-9A78-F29E9AB90BD5}" srcOrd="0" destOrd="0" presId="urn:microsoft.com/office/officeart/2005/8/layout/process2"/>
    <dgm:cxn modelId="{74A23511-2FA4-464B-86F8-31124E2BA71E}" type="presOf" srcId="{AD4AEC64-50A2-4D09-8E0E-B4E8E86E38D8}" destId="{D831C079-0CC6-4900-B781-170BDF31C910}" srcOrd="0" destOrd="0" presId="urn:microsoft.com/office/officeart/2005/8/layout/process2"/>
    <dgm:cxn modelId="{02FD9705-351F-4F16-8F27-E946E43C9746}" type="presOf" srcId="{CDCFEF2D-369F-413D-A8D7-D101C05F978A}" destId="{939D8382-E52C-46EC-BD83-6ED746654406}" srcOrd="0" destOrd="0" presId="urn:microsoft.com/office/officeart/2005/8/layout/process2"/>
    <dgm:cxn modelId="{C435A500-A01F-4FA6-BD1A-10748B899A18}" type="presOf" srcId="{9BB8F213-25D0-4858-93D3-4129DFAE45D8}" destId="{410F2217-30F6-4E0F-94FB-3CE60506C304}" srcOrd="1" destOrd="0" presId="urn:microsoft.com/office/officeart/2005/8/layout/process2"/>
    <dgm:cxn modelId="{DEDD9500-6D58-4395-857B-11ED8794F55F}" srcId="{615853A7-BC76-470A-8532-A2D8E6742B45}" destId="{CDCFEF2D-369F-413D-A8D7-D101C05F978A}" srcOrd="0" destOrd="0" parTransId="{7AAC2F69-217E-4E21-87AD-106A3D43ECC4}" sibTransId="{049C6ACB-1405-42AE-9AAD-15CEB41916F9}"/>
    <dgm:cxn modelId="{1D1A32E2-E282-4ACE-8E17-3F7F39511236}" srcId="{615853A7-BC76-470A-8532-A2D8E6742B45}" destId="{AD4AEC64-50A2-4D09-8E0E-B4E8E86E38D8}" srcOrd="1" destOrd="0" parTransId="{165B25AE-34D8-471C-AA05-EAEA96C6D5DA}" sibTransId="{9BB8F213-25D0-4858-93D3-4129DFAE45D8}"/>
    <dgm:cxn modelId="{7EF96266-6513-445A-AA4B-9D20F4994C07}" type="presOf" srcId="{049C6ACB-1405-42AE-9AAD-15CEB41916F9}" destId="{F14272B1-8184-4C58-9627-E0FED8DCC317}" srcOrd="0" destOrd="0" presId="urn:microsoft.com/office/officeart/2005/8/layout/process2"/>
    <dgm:cxn modelId="{E9618488-B7D1-4EBD-B4A2-E21D197C2B55}" type="presOf" srcId="{5C8C1138-6B33-4C70-875F-46680845DD4C}" destId="{7E829615-C798-445B-B670-33AE08974629}" srcOrd="0" destOrd="0" presId="urn:microsoft.com/office/officeart/2005/8/layout/process2"/>
    <dgm:cxn modelId="{CB578E59-14A4-4D35-80CD-3E7F743070F3}" type="presOf" srcId="{615853A7-BC76-470A-8532-A2D8E6742B45}" destId="{8EE1B50F-71FE-498F-8828-92716D89C9D3}" srcOrd="0" destOrd="0" presId="urn:microsoft.com/office/officeart/2005/8/layout/process2"/>
    <dgm:cxn modelId="{6E978C27-7D2B-40BA-97C2-AFEB3B509E34}" type="presParOf" srcId="{8EE1B50F-71FE-498F-8828-92716D89C9D3}" destId="{939D8382-E52C-46EC-BD83-6ED746654406}" srcOrd="0" destOrd="0" presId="urn:microsoft.com/office/officeart/2005/8/layout/process2"/>
    <dgm:cxn modelId="{6385C2B1-8CC7-431E-9726-10CB923FBAF6}" type="presParOf" srcId="{8EE1B50F-71FE-498F-8828-92716D89C9D3}" destId="{F14272B1-8184-4C58-9627-E0FED8DCC317}" srcOrd="1" destOrd="0" presId="urn:microsoft.com/office/officeart/2005/8/layout/process2"/>
    <dgm:cxn modelId="{D881E0F0-7828-4728-8704-7E62031FC7BF}" type="presParOf" srcId="{F14272B1-8184-4C58-9627-E0FED8DCC317}" destId="{A56A1FBF-290C-4C4C-92ED-A69C54823FF6}" srcOrd="0" destOrd="0" presId="urn:microsoft.com/office/officeart/2005/8/layout/process2"/>
    <dgm:cxn modelId="{1C8A0D14-6701-4F6F-80DB-DD97166E7FFF}" type="presParOf" srcId="{8EE1B50F-71FE-498F-8828-92716D89C9D3}" destId="{D831C079-0CC6-4900-B781-170BDF31C910}" srcOrd="2" destOrd="0" presId="urn:microsoft.com/office/officeart/2005/8/layout/process2"/>
    <dgm:cxn modelId="{49825158-B689-49C4-95F4-7224249F18B2}" type="presParOf" srcId="{8EE1B50F-71FE-498F-8828-92716D89C9D3}" destId="{BF9ABBA0-4858-4D10-9A78-F29E9AB90BD5}" srcOrd="3" destOrd="0" presId="urn:microsoft.com/office/officeart/2005/8/layout/process2"/>
    <dgm:cxn modelId="{DB999CA2-8827-4ED1-8A23-8C32E16B74B4}" type="presParOf" srcId="{BF9ABBA0-4858-4D10-9A78-F29E9AB90BD5}" destId="{410F2217-30F6-4E0F-94FB-3CE60506C304}" srcOrd="0" destOrd="0" presId="urn:microsoft.com/office/officeart/2005/8/layout/process2"/>
    <dgm:cxn modelId="{358037E2-DABC-4B50-A8A7-79FC8EE10BB8}" type="presParOf" srcId="{8EE1B50F-71FE-498F-8828-92716D89C9D3}" destId="{7E829615-C798-445B-B670-33AE08974629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013CF-5839-43E1-800E-C250ABE2EBD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4C0D4B-6BEF-4B8E-BB78-C8183B966A7B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General Objective</a:t>
          </a:r>
        </a:p>
      </dgm:t>
    </dgm:pt>
    <dgm:pt modelId="{2868AD42-E787-4E0C-82C6-F3AE57EF1C59}" type="parTrans" cxnId="{0EB3D9ED-CC9E-4209-996D-6634094B60F2}">
      <dgm:prSet/>
      <dgm:spPr/>
      <dgm:t>
        <a:bodyPr/>
        <a:lstStyle/>
        <a:p>
          <a:endParaRPr lang="en-US"/>
        </a:p>
      </dgm:t>
    </dgm:pt>
    <dgm:pt modelId="{4D3CE147-9E97-4627-BFE5-553A00BA04B9}" type="sibTrans" cxnId="{0EB3D9ED-CC9E-4209-996D-6634094B60F2}">
      <dgm:prSet/>
      <dgm:spPr/>
      <dgm:t>
        <a:bodyPr/>
        <a:lstStyle/>
        <a:p>
          <a:endParaRPr lang="en-US"/>
        </a:p>
      </dgm:t>
    </dgm:pt>
    <dgm:pt modelId="{D8CE4ECD-A4BE-4FA9-A377-1AC84F2A75C1}">
      <dgm:prSet phldrT="[Text]" custT="1"/>
      <dgm:spPr/>
      <dgm:t>
        <a:bodyPr/>
        <a:lstStyle/>
        <a:p>
          <a:pPr algn="just"/>
          <a:r>
            <a:rPr lang="en-US" sz="2800" dirty="0"/>
            <a:t>To develop an efficient protocol for </a:t>
          </a:r>
          <a:r>
            <a:rPr lang="en-US" sz="2800" i="1" dirty="0"/>
            <a:t>in-vitro </a:t>
          </a:r>
          <a:r>
            <a:rPr lang="en-US" sz="2800" dirty="0"/>
            <a:t>regeneration of transgenic papaya </a:t>
          </a:r>
          <a:r>
            <a:rPr lang="en-US" sz="2800" i="0" dirty="0"/>
            <a:t>(</a:t>
          </a:r>
          <a:r>
            <a:rPr lang="en-US" sz="2800" i="1" dirty="0" err="1"/>
            <a:t>Carica</a:t>
          </a:r>
          <a:r>
            <a:rPr lang="en-US" sz="2800" i="1" dirty="0"/>
            <a:t> papaya </a:t>
          </a:r>
          <a:r>
            <a:rPr lang="en-US" sz="2800" dirty="0"/>
            <a:t>L.)</a:t>
          </a:r>
        </a:p>
      </dgm:t>
    </dgm:pt>
    <dgm:pt modelId="{0C7509E5-140A-46C6-B03C-291E1D4AA68C}" type="parTrans" cxnId="{83AA6F50-5898-4739-AFC0-2717943309F6}">
      <dgm:prSet/>
      <dgm:spPr/>
      <dgm:t>
        <a:bodyPr/>
        <a:lstStyle/>
        <a:p>
          <a:endParaRPr lang="en-US"/>
        </a:p>
      </dgm:t>
    </dgm:pt>
    <dgm:pt modelId="{C3F7F97E-A546-4F81-8574-6525D70B689D}" type="sibTrans" cxnId="{83AA6F50-5898-4739-AFC0-2717943309F6}">
      <dgm:prSet/>
      <dgm:spPr/>
      <dgm:t>
        <a:bodyPr/>
        <a:lstStyle/>
        <a:p>
          <a:endParaRPr lang="en-US"/>
        </a:p>
      </dgm:t>
    </dgm:pt>
    <dgm:pt modelId="{7646D93E-085C-4EBF-9079-60ABC1679E4F}">
      <dgm:prSet phldrT="[Text]" phldr="1"/>
      <dgm:spPr/>
      <dgm:t>
        <a:bodyPr/>
        <a:lstStyle/>
        <a:p>
          <a:pPr algn="l">
            <a:buFontTx/>
            <a:buNone/>
          </a:pPr>
          <a:endParaRPr lang="en-US" sz="1800" dirty="0"/>
        </a:p>
      </dgm:t>
    </dgm:pt>
    <dgm:pt modelId="{29E7C059-9995-4A80-8F0D-5EF13795F6E4}" type="parTrans" cxnId="{746620C7-0282-45C3-B369-2CB11AD7485A}">
      <dgm:prSet/>
      <dgm:spPr/>
      <dgm:t>
        <a:bodyPr/>
        <a:lstStyle/>
        <a:p>
          <a:endParaRPr lang="en-US"/>
        </a:p>
      </dgm:t>
    </dgm:pt>
    <dgm:pt modelId="{A80590D1-8FD1-47B1-951D-D64C84BC8BF9}" type="sibTrans" cxnId="{746620C7-0282-45C3-B369-2CB11AD7485A}">
      <dgm:prSet/>
      <dgm:spPr/>
      <dgm:t>
        <a:bodyPr/>
        <a:lstStyle/>
        <a:p>
          <a:endParaRPr lang="en-US"/>
        </a:p>
      </dgm:t>
    </dgm:pt>
    <dgm:pt modelId="{DC7B6F0F-E2F1-48A6-B647-B626520149D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Specific Objective</a:t>
          </a:r>
        </a:p>
      </dgm:t>
    </dgm:pt>
    <dgm:pt modelId="{DCF5256B-CAF9-4849-B41B-8D2429987BDA}" type="parTrans" cxnId="{357308CA-FEC9-43EB-9D30-058408E28F84}">
      <dgm:prSet/>
      <dgm:spPr/>
      <dgm:t>
        <a:bodyPr/>
        <a:lstStyle/>
        <a:p>
          <a:endParaRPr lang="en-US"/>
        </a:p>
      </dgm:t>
    </dgm:pt>
    <dgm:pt modelId="{8BD87CDD-6371-48DB-A565-F6815435E0C7}" type="sibTrans" cxnId="{357308CA-FEC9-43EB-9D30-058408E28F84}">
      <dgm:prSet/>
      <dgm:spPr/>
      <dgm:t>
        <a:bodyPr/>
        <a:lstStyle/>
        <a:p>
          <a:endParaRPr lang="en-US"/>
        </a:p>
      </dgm:t>
    </dgm:pt>
    <dgm:pt modelId="{9223A8E0-0007-4FAC-B8CC-CCDE291AE561}">
      <dgm:prSet phldrT="[Text]" phldr="1"/>
      <dgm:spPr/>
      <dgm:t>
        <a:bodyPr/>
        <a:lstStyle/>
        <a:p>
          <a:pPr algn="l">
            <a:buNone/>
          </a:pPr>
          <a:endParaRPr lang="en-US" sz="1800" dirty="0"/>
        </a:p>
      </dgm:t>
    </dgm:pt>
    <dgm:pt modelId="{FEC1EEF5-CC42-48B7-880F-25EB0ED62646}" type="parTrans" cxnId="{37EF4EE4-4701-4D03-B399-C598C8A9B74B}">
      <dgm:prSet/>
      <dgm:spPr/>
      <dgm:t>
        <a:bodyPr/>
        <a:lstStyle/>
        <a:p>
          <a:endParaRPr lang="en-US"/>
        </a:p>
      </dgm:t>
    </dgm:pt>
    <dgm:pt modelId="{308D4871-EEFA-4D27-BD68-AA78A87A06E1}" type="sibTrans" cxnId="{37EF4EE4-4701-4D03-B399-C598C8A9B74B}">
      <dgm:prSet/>
      <dgm:spPr/>
      <dgm:t>
        <a:bodyPr/>
        <a:lstStyle/>
        <a:p>
          <a:endParaRPr lang="en-US"/>
        </a:p>
      </dgm:t>
    </dgm:pt>
    <dgm:pt modelId="{B46160B6-B61B-4436-80B9-349BDA822CED}">
      <dgm:prSet/>
      <dgm:spPr/>
      <dgm:t>
        <a:bodyPr/>
        <a:lstStyle/>
        <a:p>
          <a:pPr algn="just"/>
          <a:endParaRPr lang="en-US" sz="1800" dirty="0"/>
        </a:p>
      </dgm:t>
    </dgm:pt>
    <dgm:pt modelId="{B55BD5E1-69F8-4EBF-A471-38FFD412B127}" type="parTrans" cxnId="{2C8B8A92-A5CD-48D8-8ABB-C7AE3887BB57}">
      <dgm:prSet/>
      <dgm:spPr/>
      <dgm:t>
        <a:bodyPr/>
        <a:lstStyle/>
        <a:p>
          <a:endParaRPr lang="en-US"/>
        </a:p>
      </dgm:t>
    </dgm:pt>
    <dgm:pt modelId="{227CB4B3-AAA9-439B-8C88-C900FA393935}" type="sibTrans" cxnId="{2C8B8A92-A5CD-48D8-8ABB-C7AE3887BB57}">
      <dgm:prSet/>
      <dgm:spPr/>
      <dgm:t>
        <a:bodyPr/>
        <a:lstStyle/>
        <a:p>
          <a:endParaRPr lang="en-US"/>
        </a:p>
      </dgm:t>
    </dgm:pt>
    <dgm:pt modelId="{38BD30D0-1F22-4F6B-974A-0307A50A921F}">
      <dgm:prSet phldrT="[Text]" custT="1"/>
      <dgm:spPr/>
      <dgm:t>
        <a:bodyPr/>
        <a:lstStyle/>
        <a:p>
          <a:pPr algn="l"/>
          <a:endParaRPr lang="en-US" sz="2800" dirty="0"/>
        </a:p>
      </dgm:t>
    </dgm:pt>
    <dgm:pt modelId="{C84807E0-F1B2-4851-ACF1-5B19572F1FA7}" type="parTrans" cxnId="{3A164EF2-996D-4873-8121-5D677FE95400}">
      <dgm:prSet/>
      <dgm:spPr/>
      <dgm:t>
        <a:bodyPr/>
        <a:lstStyle/>
        <a:p>
          <a:endParaRPr lang="en-US"/>
        </a:p>
      </dgm:t>
    </dgm:pt>
    <dgm:pt modelId="{2B007C9A-C92B-461A-8570-195E83101868}" type="sibTrans" cxnId="{3A164EF2-996D-4873-8121-5D677FE95400}">
      <dgm:prSet/>
      <dgm:spPr/>
      <dgm:t>
        <a:bodyPr/>
        <a:lstStyle/>
        <a:p>
          <a:endParaRPr lang="en-US"/>
        </a:p>
      </dgm:t>
    </dgm:pt>
    <dgm:pt modelId="{A7A6786B-FF19-4000-86CA-FB46D2B2F8DB}">
      <dgm:prSet phldrT="[Text]" custT="1"/>
      <dgm:spPr/>
      <dgm:t>
        <a:bodyPr/>
        <a:lstStyle/>
        <a:p>
          <a:pPr algn="just"/>
          <a:r>
            <a:rPr lang="en-US" sz="2800" dirty="0"/>
            <a:t>To investigate the efficacy of different concentrations of polyethylene glycol (PEG) on </a:t>
          </a:r>
          <a:r>
            <a:rPr lang="en-US" sz="2800" dirty="0" smtClean="0"/>
            <a:t>somatic embryogenesis </a:t>
          </a:r>
          <a:r>
            <a:rPr lang="en-US" sz="2800" dirty="0"/>
            <a:t>of putative transgenic papaya</a:t>
          </a:r>
          <a:r>
            <a:rPr lang="en-US" sz="2800" i="0" dirty="0"/>
            <a:t> (</a:t>
          </a:r>
          <a:r>
            <a:rPr lang="en-US" sz="2800" i="1" dirty="0" err="1"/>
            <a:t>Carica</a:t>
          </a:r>
          <a:r>
            <a:rPr lang="en-US" sz="2800" i="1" dirty="0"/>
            <a:t> papaya </a:t>
          </a:r>
          <a:r>
            <a:rPr lang="en-US" sz="2800" dirty="0"/>
            <a:t>L. )</a:t>
          </a:r>
        </a:p>
      </dgm:t>
    </dgm:pt>
    <dgm:pt modelId="{FFC64D21-241C-4750-92F7-D84980892C66}" type="parTrans" cxnId="{D6E9B2BD-1CE3-4114-8DF4-DAA8768EB2B6}">
      <dgm:prSet/>
      <dgm:spPr/>
      <dgm:t>
        <a:bodyPr/>
        <a:lstStyle/>
        <a:p>
          <a:endParaRPr lang="en-US"/>
        </a:p>
      </dgm:t>
    </dgm:pt>
    <dgm:pt modelId="{8FEEABB6-AAFD-4235-855C-3C32C0B4F64E}" type="sibTrans" cxnId="{D6E9B2BD-1CE3-4114-8DF4-DAA8768EB2B6}">
      <dgm:prSet/>
      <dgm:spPr/>
      <dgm:t>
        <a:bodyPr/>
        <a:lstStyle/>
        <a:p>
          <a:endParaRPr lang="en-US"/>
        </a:p>
      </dgm:t>
    </dgm:pt>
    <dgm:pt modelId="{34C05B3D-788F-4800-8831-DAE3047E5EB6}" type="pres">
      <dgm:prSet presAssocID="{C3E013CF-5839-43E1-800E-C250ABE2EB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70E2B-4285-4289-9BF1-200A13B1E2E9}" type="pres">
      <dgm:prSet presAssocID="{584C0D4B-6BEF-4B8E-BB78-C8183B966A7B}" presName="composite" presStyleCnt="0"/>
      <dgm:spPr/>
    </dgm:pt>
    <dgm:pt modelId="{29C3ED02-3ECC-4E31-9260-CCEA2F8B42C2}" type="pres">
      <dgm:prSet presAssocID="{584C0D4B-6BEF-4B8E-BB78-C8183B966A7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219E4-EF7C-4149-9742-29D1E1AC80EA}" type="pres">
      <dgm:prSet presAssocID="{584C0D4B-6BEF-4B8E-BB78-C8183B966A7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638F-6032-4AED-84CC-3D8DF83E189E}" type="pres">
      <dgm:prSet presAssocID="{4D3CE147-9E97-4627-BFE5-553A00BA04B9}" presName="sp" presStyleCnt="0"/>
      <dgm:spPr/>
    </dgm:pt>
    <dgm:pt modelId="{40A12B8C-EFA0-42FC-80A8-65C686336921}" type="pres">
      <dgm:prSet presAssocID="{DC7B6F0F-E2F1-48A6-B647-B626520149D8}" presName="composite" presStyleCnt="0"/>
      <dgm:spPr/>
    </dgm:pt>
    <dgm:pt modelId="{E386CD2D-DFD0-4D23-8052-1A909A50CBA0}" type="pres">
      <dgm:prSet presAssocID="{DC7B6F0F-E2F1-48A6-B647-B626520149D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71AED-09E9-4D0A-BC59-07829F292B7C}" type="pres">
      <dgm:prSet presAssocID="{DC7B6F0F-E2F1-48A6-B647-B626520149D8}" presName="descendantText" presStyleLbl="alignAcc1" presStyleIdx="1" presStyleCnt="2" custScaleY="11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F548B-9303-4956-9065-D962AF134B7D}" type="presOf" srcId="{38BD30D0-1F22-4F6B-974A-0307A50A921F}" destId="{1A371AED-09E9-4D0A-BC59-07829F292B7C}" srcOrd="0" destOrd="0" presId="urn:microsoft.com/office/officeart/2005/8/layout/chevron2"/>
    <dgm:cxn modelId="{357308CA-FEC9-43EB-9D30-058408E28F84}" srcId="{C3E013CF-5839-43E1-800E-C250ABE2EBD3}" destId="{DC7B6F0F-E2F1-48A6-B647-B626520149D8}" srcOrd="1" destOrd="0" parTransId="{DCF5256B-CAF9-4849-B41B-8D2429987BDA}" sibTransId="{8BD87CDD-6371-48DB-A565-F6815435E0C7}"/>
    <dgm:cxn modelId="{0EB3D9ED-CC9E-4209-996D-6634094B60F2}" srcId="{C3E013CF-5839-43E1-800E-C250ABE2EBD3}" destId="{584C0D4B-6BEF-4B8E-BB78-C8183B966A7B}" srcOrd="0" destOrd="0" parTransId="{2868AD42-E787-4E0C-82C6-F3AE57EF1C59}" sibTransId="{4D3CE147-9E97-4627-BFE5-553A00BA04B9}"/>
    <dgm:cxn modelId="{2ECE9449-09BF-4762-AD88-598373D2D51F}" type="presOf" srcId="{D8CE4ECD-A4BE-4FA9-A377-1AC84F2A75C1}" destId="{DF4219E4-EF7C-4149-9742-29D1E1AC80EA}" srcOrd="0" destOrd="0" presId="urn:microsoft.com/office/officeart/2005/8/layout/chevron2"/>
    <dgm:cxn modelId="{37EF4EE4-4701-4D03-B399-C598C8A9B74B}" srcId="{DC7B6F0F-E2F1-48A6-B647-B626520149D8}" destId="{9223A8E0-0007-4FAC-B8CC-CCDE291AE561}" srcOrd="3" destOrd="0" parTransId="{FEC1EEF5-CC42-48B7-880F-25EB0ED62646}" sibTransId="{308D4871-EEFA-4D27-BD68-AA78A87A06E1}"/>
    <dgm:cxn modelId="{09B1B9BE-2888-4744-98D1-0EC76E3678EB}" type="presOf" srcId="{C3E013CF-5839-43E1-800E-C250ABE2EBD3}" destId="{34C05B3D-788F-4800-8831-DAE3047E5EB6}" srcOrd="0" destOrd="0" presId="urn:microsoft.com/office/officeart/2005/8/layout/chevron2"/>
    <dgm:cxn modelId="{83AA6F50-5898-4739-AFC0-2717943309F6}" srcId="{584C0D4B-6BEF-4B8E-BB78-C8183B966A7B}" destId="{D8CE4ECD-A4BE-4FA9-A377-1AC84F2A75C1}" srcOrd="0" destOrd="0" parTransId="{0C7509E5-140A-46C6-B03C-291E1D4AA68C}" sibTransId="{C3F7F97E-A546-4F81-8574-6525D70B689D}"/>
    <dgm:cxn modelId="{FB8594EE-30CF-432E-8C88-D8F24BA61832}" type="presOf" srcId="{9223A8E0-0007-4FAC-B8CC-CCDE291AE561}" destId="{1A371AED-09E9-4D0A-BC59-07829F292B7C}" srcOrd="0" destOrd="3" presId="urn:microsoft.com/office/officeart/2005/8/layout/chevron2"/>
    <dgm:cxn modelId="{3A164EF2-996D-4873-8121-5D677FE95400}" srcId="{DC7B6F0F-E2F1-48A6-B647-B626520149D8}" destId="{38BD30D0-1F22-4F6B-974A-0307A50A921F}" srcOrd="0" destOrd="0" parTransId="{C84807E0-F1B2-4851-ACF1-5B19572F1FA7}" sibTransId="{2B007C9A-C92B-461A-8570-195E83101868}"/>
    <dgm:cxn modelId="{2C8B8A92-A5CD-48D8-8ABB-C7AE3887BB57}" srcId="{DC7B6F0F-E2F1-48A6-B647-B626520149D8}" destId="{B46160B6-B61B-4436-80B9-349BDA822CED}" srcOrd="2" destOrd="0" parTransId="{B55BD5E1-69F8-4EBF-A471-38FFD412B127}" sibTransId="{227CB4B3-AAA9-439B-8C88-C900FA393935}"/>
    <dgm:cxn modelId="{B4AF38D7-3444-4AE8-B9D0-62426258D926}" type="presOf" srcId="{7646D93E-085C-4EBF-9079-60ABC1679E4F}" destId="{DF4219E4-EF7C-4149-9742-29D1E1AC80EA}" srcOrd="0" destOrd="1" presId="urn:microsoft.com/office/officeart/2005/8/layout/chevron2"/>
    <dgm:cxn modelId="{DECD3D54-C697-480D-848E-A177EC932D93}" type="presOf" srcId="{DC7B6F0F-E2F1-48A6-B647-B626520149D8}" destId="{E386CD2D-DFD0-4D23-8052-1A909A50CBA0}" srcOrd="0" destOrd="0" presId="urn:microsoft.com/office/officeart/2005/8/layout/chevron2"/>
    <dgm:cxn modelId="{89CAA20C-CF6E-40AB-9BC2-E71585E22C18}" type="presOf" srcId="{B46160B6-B61B-4436-80B9-349BDA822CED}" destId="{1A371AED-09E9-4D0A-BC59-07829F292B7C}" srcOrd="0" destOrd="2" presId="urn:microsoft.com/office/officeart/2005/8/layout/chevron2"/>
    <dgm:cxn modelId="{51B0A563-0D3B-4A03-913C-1F8803E08F81}" type="presOf" srcId="{584C0D4B-6BEF-4B8E-BB78-C8183B966A7B}" destId="{29C3ED02-3ECC-4E31-9260-CCEA2F8B42C2}" srcOrd="0" destOrd="0" presId="urn:microsoft.com/office/officeart/2005/8/layout/chevron2"/>
    <dgm:cxn modelId="{D6E9B2BD-1CE3-4114-8DF4-DAA8768EB2B6}" srcId="{DC7B6F0F-E2F1-48A6-B647-B626520149D8}" destId="{A7A6786B-FF19-4000-86CA-FB46D2B2F8DB}" srcOrd="1" destOrd="0" parTransId="{FFC64D21-241C-4750-92F7-D84980892C66}" sibTransId="{8FEEABB6-AAFD-4235-855C-3C32C0B4F64E}"/>
    <dgm:cxn modelId="{746620C7-0282-45C3-B369-2CB11AD7485A}" srcId="{584C0D4B-6BEF-4B8E-BB78-C8183B966A7B}" destId="{7646D93E-085C-4EBF-9079-60ABC1679E4F}" srcOrd="1" destOrd="0" parTransId="{29E7C059-9995-4A80-8F0D-5EF13795F6E4}" sibTransId="{A80590D1-8FD1-47B1-951D-D64C84BC8BF9}"/>
    <dgm:cxn modelId="{D536193A-303A-42AA-9083-653750E4E4D3}" type="presOf" srcId="{A7A6786B-FF19-4000-86CA-FB46D2B2F8DB}" destId="{1A371AED-09E9-4D0A-BC59-07829F292B7C}" srcOrd="0" destOrd="1" presId="urn:microsoft.com/office/officeart/2005/8/layout/chevron2"/>
    <dgm:cxn modelId="{BE92C9B6-CAA1-4329-A1E6-611023CCE7F2}" type="presParOf" srcId="{34C05B3D-788F-4800-8831-DAE3047E5EB6}" destId="{A7A70E2B-4285-4289-9BF1-200A13B1E2E9}" srcOrd="0" destOrd="0" presId="urn:microsoft.com/office/officeart/2005/8/layout/chevron2"/>
    <dgm:cxn modelId="{75DDE338-9C63-4B57-A4F0-0F4CED99AD7B}" type="presParOf" srcId="{A7A70E2B-4285-4289-9BF1-200A13B1E2E9}" destId="{29C3ED02-3ECC-4E31-9260-CCEA2F8B42C2}" srcOrd="0" destOrd="0" presId="urn:microsoft.com/office/officeart/2005/8/layout/chevron2"/>
    <dgm:cxn modelId="{7BECFCA8-F7E9-4B59-A40C-A15C64F8A39B}" type="presParOf" srcId="{A7A70E2B-4285-4289-9BF1-200A13B1E2E9}" destId="{DF4219E4-EF7C-4149-9742-29D1E1AC80EA}" srcOrd="1" destOrd="0" presId="urn:microsoft.com/office/officeart/2005/8/layout/chevron2"/>
    <dgm:cxn modelId="{34BCFE3A-9A36-4AAE-89AE-D31DBA828090}" type="presParOf" srcId="{34C05B3D-788F-4800-8831-DAE3047E5EB6}" destId="{2E5F638F-6032-4AED-84CC-3D8DF83E189E}" srcOrd="1" destOrd="0" presId="urn:microsoft.com/office/officeart/2005/8/layout/chevron2"/>
    <dgm:cxn modelId="{6B90D749-2503-49DB-9B09-4A2C414F2C15}" type="presParOf" srcId="{34C05B3D-788F-4800-8831-DAE3047E5EB6}" destId="{40A12B8C-EFA0-42FC-80A8-65C686336921}" srcOrd="2" destOrd="0" presId="urn:microsoft.com/office/officeart/2005/8/layout/chevron2"/>
    <dgm:cxn modelId="{E2F91E67-66B4-4F34-B4E7-5DFA06E2E344}" type="presParOf" srcId="{40A12B8C-EFA0-42FC-80A8-65C686336921}" destId="{E386CD2D-DFD0-4D23-8052-1A909A50CBA0}" srcOrd="0" destOrd="0" presId="urn:microsoft.com/office/officeart/2005/8/layout/chevron2"/>
    <dgm:cxn modelId="{734F2F93-BFAA-4467-B9B8-5274653691E8}" type="presParOf" srcId="{40A12B8C-EFA0-42FC-80A8-65C686336921}" destId="{1A371AED-09E9-4D0A-BC59-07829F292B7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76D17-0B4D-4CD9-89C4-7CC4AF4C113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45C262-4880-4D3C-B7DC-67C6AE8E546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0" dirty="0">
              <a:solidFill>
                <a:schemeClr val="tx1"/>
              </a:solidFill>
            </a:rPr>
            <a:t>Embryonic callus </a:t>
          </a:r>
          <a:r>
            <a:rPr lang="en-US" sz="2800" b="0" dirty="0" smtClean="0">
              <a:solidFill>
                <a:schemeClr val="tx1"/>
              </a:solidFill>
            </a:rPr>
            <a:t>with matured somatic embryos were </a:t>
          </a:r>
          <a:r>
            <a:rPr lang="en-US" sz="2800" b="0" dirty="0">
              <a:solidFill>
                <a:schemeClr val="tx1"/>
              </a:solidFill>
            </a:rPr>
            <a:t>used.</a:t>
          </a:r>
        </a:p>
      </dgm:t>
    </dgm:pt>
    <dgm:pt modelId="{10257202-0C05-4CC3-926D-E80D04F1CAEB}" type="parTrans" cxnId="{E2C2E1B5-8B3D-4EAC-971C-240CAEB69FFD}">
      <dgm:prSet/>
      <dgm:spPr/>
      <dgm:t>
        <a:bodyPr/>
        <a:lstStyle/>
        <a:p>
          <a:endParaRPr lang="en-US"/>
        </a:p>
      </dgm:t>
    </dgm:pt>
    <dgm:pt modelId="{5A648C31-C4A7-4F1B-9B62-562130B01E43}" type="sibTrans" cxnId="{E2C2E1B5-8B3D-4EAC-971C-240CAEB69FFD}">
      <dgm:prSet/>
      <dgm:spPr/>
      <dgm:t>
        <a:bodyPr/>
        <a:lstStyle/>
        <a:p>
          <a:endParaRPr lang="en-US"/>
        </a:p>
      </dgm:t>
    </dgm:pt>
    <dgm:pt modelId="{8E63DBFB-1953-4C27-A462-CF3B859FB40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i="1" dirty="0">
              <a:solidFill>
                <a:schemeClr val="tx1"/>
              </a:solidFill>
            </a:rPr>
            <a:t>Agrobacterium</a:t>
          </a:r>
          <a:r>
            <a:rPr lang="en-US" sz="2800" dirty="0">
              <a:solidFill>
                <a:schemeClr val="tx1"/>
              </a:solidFill>
            </a:rPr>
            <a:t> mediated callus transformation was done.</a:t>
          </a:r>
        </a:p>
      </dgm:t>
    </dgm:pt>
    <dgm:pt modelId="{B0D9157A-01DE-4535-82CC-2893F4DC9941}" type="parTrans" cxnId="{C36379C1-9725-47CC-BDC7-913423386FB4}">
      <dgm:prSet/>
      <dgm:spPr/>
      <dgm:t>
        <a:bodyPr/>
        <a:lstStyle/>
        <a:p>
          <a:endParaRPr lang="en-US"/>
        </a:p>
      </dgm:t>
    </dgm:pt>
    <dgm:pt modelId="{3019DC5F-87CA-433F-8F7F-3BCD93AB7E18}" type="sibTrans" cxnId="{C36379C1-9725-47CC-BDC7-913423386FB4}">
      <dgm:prSet/>
      <dgm:spPr/>
      <dgm:t>
        <a:bodyPr/>
        <a:lstStyle/>
        <a:p>
          <a:endParaRPr lang="en-US"/>
        </a:p>
      </dgm:t>
    </dgm:pt>
    <dgm:pt modelId="{D5E41561-BD79-40D7-9C5E-27F9D925F3AF}">
      <dgm:prSet phldrT="[Text]" custT="1"/>
      <dgm:spPr/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Transformed callus were transferred to regeneration medium.</a:t>
          </a:r>
        </a:p>
      </dgm:t>
    </dgm:pt>
    <dgm:pt modelId="{3F8AE519-22D8-4F63-8510-7391E1E56701}" type="parTrans" cxnId="{3A07C2AE-C4B4-445A-9378-86300BCB67F3}">
      <dgm:prSet/>
      <dgm:spPr/>
      <dgm:t>
        <a:bodyPr/>
        <a:lstStyle/>
        <a:p>
          <a:endParaRPr lang="en-US"/>
        </a:p>
      </dgm:t>
    </dgm:pt>
    <dgm:pt modelId="{BA1770C1-ADBD-4605-A2E9-14B68695CD9C}" type="sibTrans" cxnId="{3A07C2AE-C4B4-445A-9378-86300BCB67F3}">
      <dgm:prSet/>
      <dgm:spPr/>
      <dgm:t>
        <a:bodyPr/>
        <a:lstStyle/>
        <a:p>
          <a:endParaRPr lang="en-US"/>
        </a:p>
      </dgm:t>
    </dgm:pt>
    <dgm:pt modelId="{5216AC3E-FD85-4595-93D7-3A45A1811A32}">
      <dgm:prSet custT="1"/>
      <dgm:spPr/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Subculturing was done with 3 weeks of interval</a:t>
          </a:r>
          <a:r>
            <a:rPr lang="en-US" sz="2500" dirty="0">
              <a:solidFill>
                <a:schemeClr val="tx1"/>
              </a:solidFill>
            </a:rPr>
            <a:t>.</a:t>
          </a:r>
        </a:p>
      </dgm:t>
    </dgm:pt>
    <dgm:pt modelId="{BA25550A-AC17-4DAF-ABCA-8094EDD83094}" type="parTrans" cxnId="{1A34E75A-E1EE-4268-9B2B-B697468A3306}">
      <dgm:prSet/>
      <dgm:spPr/>
      <dgm:t>
        <a:bodyPr/>
        <a:lstStyle/>
        <a:p>
          <a:endParaRPr lang="en-US"/>
        </a:p>
      </dgm:t>
    </dgm:pt>
    <dgm:pt modelId="{A581D063-A952-49D0-AB22-2041381AE4C6}" type="sibTrans" cxnId="{1A34E75A-E1EE-4268-9B2B-B697468A3306}">
      <dgm:prSet/>
      <dgm:spPr/>
      <dgm:t>
        <a:bodyPr/>
        <a:lstStyle/>
        <a:p>
          <a:endParaRPr lang="en-US"/>
        </a:p>
      </dgm:t>
    </dgm:pt>
    <dgm:pt modelId="{B84090D0-5C09-44B1-8D4C-1CABE8E0E2AC}">
      <dgm:prSet custT="1"/>
      <dgm:spPr/>
      <dgm:t>
        <a:bodyPr/>
        <a:lstStyle/>
        <a:p>
          <a:pPr algn="ctr"/>
          <a:r>
            <a:rPr lang="en-US" sz="2800" b="0" dirty="0">
              <a:solidFill>
                <a:schemeClr val="tx1"/>
              </a:solidFill>
            </a:rPr>
            <a:t>After 6 weeks ,callus were transferred to medium with kinetin 4mg/L.</a:t>
          </a:r>
        </a:p>
      </dgm:t>
    </dgm:pt>
    <dgm:pt modelId="{302B10CD-8F8D-438C-BBE8-909111FCADB0}" type="parTrans" cxnId="{E6EA8E1E-2ADC-44AF-A823-56E488855087}">
      <dgm:prSet/>
      <dgm:spPr/>
      <dgm:t>
        <a:bodyPr/>
        <a:lstStyle/>
        <a:p>
          <a:endParaRPr lang="en-US"/>
        </a:p>
      </dgm:t>
    </dgm:pt>
    <dgm:pt modelId="{970E28BB-28D0-4196-B5EC-FB5373D32BCF}" type="sibTrans" cxnId="{E6EA8E1E-2ADC-44AF-A823-56E488855087}">
      <dgm:prSet/>
      <dgm:spPr/>
      <dgm:t>
        <a:bodyPr/>
        <a:lstStyle/>
        <a:p>
          <a:endParaRPr lang="en-US"/>
        </a:p>
      </dgm:t>
    </dgm:pt>
    <dgm:pt modelId="{440B0BEF-1681-499C-BD8C-A8EE6C3A7A77}" type="pres">
      <dgm:prSet presAssocID="{4B276D17-0B4D-4CD9-89C4-7CC4AF4C11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168EF-C896-42A0-A9D7-62D8A661AE63}" type="pres">
      <dgm:prSet presAssocID="{4B276D17-0B4D-4CD9-89C4-7CC4AF4C1132}" presName="dummyMaxCanvas" presStyleCnt="0">
        <dgm:presLayoutVars/>
      </dgm:prSet>
      <dgm:spPr/>
    </dgm:pt>
    <dgm:pt modelId="{53AFBA2E-1298-47B6-8BBC-A8DBF8318F79}" type="pres">
      <dgm:prSet presAssocID="{4B276D17-0B4D-4CD9-89C4-7CC4AF4C113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9C2C-8242-403D-89F9-B3FE7E5D6D17}" type="pres">
      <dgm:prSet presAssocID="{4B276D17-0B4D-4CD9-89C4-7CC4AF4C113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83C92-9253-4882-890E-9B191BF63629}" type="pres">
      <dgm:prSet presAssocID="{4B276D17-0B4D-4CD9-89C4-7CC4AF4C113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67D93-44E6-4CA0-8E72-C50392258D60}" type="pres">
      <dgm:prSet presAssocID="{4B276D17-0B4D-4CD9-89C4-7CC4AF4C113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5B99D-C1B6-48EF-B4A5-9DFB21FE0ABF}" type="pres">
      <dgm:prSet presAssocID="{4B276D17-0B4D-4CD9-89C4-7CC4AF4C113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BAC68-397D-4E7E-8562-649BD2644115}" type="pres">
      <dgm:prSet presAssocID="{4B276D17-0B4D-4CD9-89C4-7CC4AF4C113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D153-A0CE-47AF-9ACD-53F56E3BD5A7}" type="pres">
      <dgm:prSet presAssocID="{4B276D17-0B4D-4CD9-89C4-7CC4AF4C113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B7BB3-FB18-4D4A-B681-77E4F63E1488}" type="pres">
      <dgm:prSet presAssocID="{4B276D17-0B4D-4CD9-89C4-7CC4AF4C113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069E4-9B5F-4199-A8E1-657002E3567E}" type="pres">
      <dgm:prSet presAssocID="{4B276D17-0B4D-4CD9-89C4-7CC4AF4C113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77ED1-B67A-4DE3-915D-77B0B2696A83}" type="pres">
      <dgm:prSet presAssocID="{4B276D17-0B4D-4CD9-89C4-7CC4AF4C113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C04BD-FFE9-4FEE-B52B-2A5089BF1FC6}" type="pres">
      <dgm:prSet presAssocID="{4B276D17-0B4D-4CD9-89C4-7CC4AF4C113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3FE0F-5AC6-46DA-BFB5-2F712D306057}" type="pres">
      <dgm:prSet presAssocID="{4B276D17-0B4D-4CD9-89C4-7CC4AF4C113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895D6-6FB0-49F9-A51B-DC085E16671B}" type="pres">
      <dgm:prSet presAssocID="{4B276D17-0B4D-4CD9-89C4-7CC4AF4C113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769E0-EE05-4B80-8675-F26AB8C3342B}" type="pres">
      <dgm:prSet presAssocID="{4B276D17-0B4D-4CD9-89C4-7CC4AF4C113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72FD8-1D75-4341-9F28-8BC4A2E49F77}" type="presOf" srcId="{BA1770C1-ADBD-4605-A2E9-14B68695CD9C}" destId="{889B7BB3-FB18-4D4A-B681-77E4F63E1488}" srcOrd="0" destOrd="0" presId="urn:microsoft.com/office/officeart/2005/8/layout/vProcess5"/>
    <dgm:cxn modelId="{E7DD45AB-92DF-47DB-933B-1D682141CAA7}" type="presOf" srcId="{3019DC5F-87CA-433F-8F7F-3BCD93AB7E18}" destId="{3BC4D153-A0CE-47AF-9ACD-53F56E3BD5A7}" srcOrd="0" destOrd="0" presId="urn:microsoft.com/office/officeart/2005/8/layout/vProcess5"/>
    <dgm:cxn modelId="{87BE81BD-2033-4BA1-84EB-849233887EB6}" type="presOf" srcId="{8E63DBFB-1953-4C27-A462-CF3B859FB40B}" destId="{495C04BD-FFE9-4FEE-B52B-2A5089BF1FC6}" srcOrd="1" destOrd="0" presId="urn:microsoft.com/office/officeart/2005/8/layout/vProcess5"/>
    <dgm:cxn modelId="{0B75927A-6FC9-4DCB-95C7-9F1FDC09F76A}" type="presOf" srcId="{A581D063-A952-49D0-AB22-2041381AE4C6}" destId="{B5E069E4-9B5F-4199-A8E1-657002E3567E}" srcOrd="0" destOrd="0" presId="urn:microsoft.com/office/officeart/2005/8/layout/vProcess5"/>
    <dgm:cxn modelId="{3A07C2AE-C4B4-445A-9378-86300BCB67F3}" srcId="{4B276D17-0B4D-4CD9-89C4-7CC4AF4C1132}" destId="{D5E41561-BD79-40D7-9C5E-27F9D925F3AF}" srcOrd="2" destOrd="0" parTransId="{3F8AE519-22D8-4F63-8510-7391E1E56701}" sibTransId="{BA1770C1-ADBD-4605-A2E9-14B68695CD9C}"/>
    <dgm:cxn modelId="{6174C353-546A-4561-8DFF-99FB4CEF0690}" type="presOf" srcId="{B84090D0-5C09-44B1-8D4C-1CABE8E0E2AC}" destId="{0D4769E0-EE05-4B80-8675-F26AB8C3342B}" srcOrd="1" destOrd="0" presId="urn:microsoft.com/office/officeart/2005/8/layout/vProcess5"/>
    <dgm:cxn modelId="{E9DDAAA6-B2E5-4C3E-9B90-0D7F3B0FA3E3}" type="presOf" srcId="{B84090D0-5C09-44B1-8D4C-1CABE8E0E2AC}" destId="{1F35B99D-C1B6-48EF-B4A5-9DFB21FE0ABF}" srcOrd="0" destOrd="0" presId="urn:microsoft.com/office/officeart/2005/8/layout/vProcess5"/>
    <dgm:cxn modelId="{9C774099-4490-4607-8269-6818A3715A34}" type="presOf" srcId="{5216AC3E-FD85-4595-93D7-3A45A1811A32}" destId="{C0A895D6-6FB0-49F9-A51B-DC085E16671B}" srcOrd="1" destOrd="0" presId="urn:microsoft.com/office/officeart/2005/8/layout/vProcess5"/>
    <dgm:cxn modelId="{1A34E75A-E1EE-4268-9B2B-B697468A3306}" srcId="{4B276D17-0B4D-4CD9-89C4-7CC4AF4C1132}" destId="{5216AC3E-FD85-4595-93D7-3A45A1811A32}" srcOrd="3" destOrd="0" parTransId="{BA25550A-AC17-4DAF-ABCA-8094EDD83094}" sibTransId="{A581D063-A952-49D0-AB22-2041381AE4C6}"/>
    <dgm:cxn modelId="{3050A3F4-DEEC-4EE8-AC37-31372E2765BC}" type="presOf" srcId="{5216AC3E-FD85-4595-93D7-3A45A1811A32}" destId="{6FA67D93-44E6-4CA0-8E72-C50392258D60}" srcOrd="0" destOrd="0" presId="urn:microsoft.com/office/officeart/2005/8/layout/vProcess5"/>
    <dgm:cxn modelId="{8B5A294B-E587-4E9D-98E9-78DD0914243F}" type="presOf" srcId="{2B45C262-4880-4D3C-B7DC-67C6AE8E5469}" destId="{65D77ED1-B67A-4DE3-915D-77B0B2696A83}" srcOrd="1" destOrd="0" presId="urn:microsoft.com/office/officeart/2005/8/layout/vProcess5"/>
    <dgm:cxn modelId="{E2C2E1B5-8B3D-4EAC-971C-240CAEB69FFD}" srcId="{4B276D17-0B4D-4CD9-89C4-7CC4AF4C1132}" destId="{2B45C262-4880-4D3C-B7DC-67C6AE8E5469}" srcOrd="0" destOrd="0" parTransId="{10257202-0C05-4CC3-926D-E80D04F1CAEB}" sibTransId="{5A648C31-C4A7-4F1B-9B62-562130B01E43}"/>
    <dgm:cxn modelId="{FC826877-A545-4A83-9AD4-23D1BB3743E2}" type="presOf" srcId="{D5E41561-BD79-40D7-9C5E-27F9D925F3AF}" destId="{B8683C92-9253-4882-890E-9B191BF63629}" srcOrd="0" destOrd="0" presId="urn:microsoft.com/office/officeart/2005/8/layout/vProcess5"/>
    <dgm:cxn modelId="{7FABD7BE-9DF6-490D-97A8-4F5B50F39E92}" type="presOf" srcId="{4B276D17-0B4D-4CD9-89C4-7CC4AF4C1132}" destId="{440B0BEF-1681-499C-BD8C-A8EE6C3A7A77}" srcOrd="0" destOrd="0" presId="urn:microsoft.com/office/officeart/2005/8/layout/vProcess5"/>
    <dgm:cxn modelId="{C36379C1-9725-47CC-BDC7-913423386FB4}" srcId="{4B276D17-0B4D-4CD9-89C4-7CC4AF4C1132}" destId="{8E63DBFB-1953-4C27-A462-CF3B859FB40B}" srcOrd="1" destOrd="0" parTransId="{B0D9157A-01DE-4535-82CC-2893F4DC9941}" sibTransId="{3019DC5F-87CA-433F-8F7F-3BCD93AB7E18}"/>
    <dgm:cxn modelId="{E6EA8E1E-2ADC-44AF-A823-56E488855087}" srcId="{4B276D17-0B4D-4CD9-89C4-7CC4AF4C1132}" destId="{B84090D0-5C09-44B1-8D4C-1CABE8E0E2AC}" srcOrd="4" destOrd="0" parTransId="{302B10CD-8F8D-438C-BBE8-909111FCADB0}" sibTransId="{970E28BB-28D0-4196-B5EC-FB5373D32BCF}"/>
    <dgm:cxn modelId="{BF0E7825-5A9D-4DC8-BB8E-79C0C42F83B9}" type="presOf" srcId="{D5E41561-BD79-40D7-9C5E-27F9D925F3AF}" destId="{FAA3FE0F-5AC6-46DA-BFB5-2F712D306057}" srcOrd="1" destOrd="0" presId="urn:microsoft.com/office/officeart/2005/8/layout/vProcess5"/>
    <dgm:cxn modelId="{1B22CC45-D6DB-4AC4-89DD-30F903A7E175}" type="presOf" srcId="{2B45C262-4880-4D3C-B7DC-67C6AE8E5469}" destId="{53AFBA2E-1298-47B6-8BBC-A8DBF8318F79}" srcOrd="0" destOrd="0" presId="urn:microsoft.com/office/officeart/2005/8/layout/vProcess5"/>
    <dgm:cxn modelId="{BEB97E73-C89E-4C17-B2F9-05BCE532A00B}" type="presOf" srcId="{5A648C31-C4A7-4F1B-9B62-562130B01E43}" destId="{7F5BAC68-397D-4E7E-8562-649BD2644115}" srcOrd="0" destOrd="0" presId="urn:microsoft.com/office/officeart/2005/8/layout/vProcess5"/>
    <dgm:cxn modelId="{D9AC009B-5B4B-4762-9ABD-ED064B3F7218}" type="presOf" srcId="{8E63DBFB-1953-4C27-A462-CF3B859FB40B}" destId="{EAD09C2C-8242-403D-89F9-B3FE7E5D6D17}" srcOrd="0" destOrd="0" presId="urn:microsoft.com/office/officeart/2005/8/layout/vProcess5"/>
    <dgm:cxn modelId="{1595F9EA-BC2F-44C7-AB61-580880B1B608}" type="presParOf" srcId="{440B0BEF-1681-499C-BD8C-A8EE6C3A7A77}" destId="{3C1168EF-C896-42A0-A9D7-62D8A661AE63}" srcOrd="0" destOrd="0" presId="urn:microsoft.com/office/officeart/2005/8/layout/vProcess5"/>
    <dgm:cxn modelId="{3C952BB9-2C2C-429B-88F7-609221D60ACC}" type="presParOf" srcId="{440B0BEF-1681-499C-BD8C-A8EE6C3A7A77}" destId="{53AFBA2E-1298-47B6-8BBC-A8DBF8318F79}" srcOrd="1" destOrd="0" presId="urn:microsoft.com/office/officeart/2005/8/layout/vProcess5"/>
    <dgm:cxn modelId="{8B9902C4-973F-4B7F-B494-89A419B9C6CA}" type="presParOf" srcId="{440B0BEF-1681-499C-BD8C-A8EE6C3A7A77}" destId="{EAD09C2C-8242-403D-89F9-B3FE7E5D6D17}" srcOrd="2" destOrd="0" presId="urn:microsoft.com/office/officeart/2005/8/layout/vProcess5"/>
    <dgm:cxn modelId="{8F1D31C5-D24D-49F7-AACA-66325D25863A}" type="presParOf" srcId="{440B0BEF-1681-499C-BD8C-A8EE6C3A7A77}" destId="{B8683C92-9253-4882-890E-9B191BF63629}" srcOrd="3" destOrd="0" presId="urn:microsoft.com/office/officeart/2005/8/layout/vProcess5"/>
    <dgm:cxn modelId="{13E5A577-74A4-469E-B2A0-1BD92A8FE5CB}" type="presParOf" srcId="{440B0BEF-1681-499C-BD8C-A8EE6C3A7A77}" destId="{6FA67D93-44E6-4CA0-8E72-C50392258D60}" srcOrd="4" destOrd="0" presId="urn:microsoft.com/office/officeart/2005/8/layout/vProcess5"/>
    <dgm:cxn modelId="{3F55A71C-359D-4159-AF37-6F9F85E3A5C8}" type="presParOf" srcId="{440B0BEF-1681-499C-BD8C-A8EE6C3A7A77}" destId="{1F35B99D-C1B6-48EF-B4A5-9DFB21FE0ABF}" srcOrd="5" destOrd="0" presId="urn:microsoft.com/office/officeart/2005/8/layout/vProcess5"/>
    <dgm:cxn modelId="{CE475B6F-76D5-42AE-9753-48E9D7DE5F72}" type="presParOf" srcId="{440B0BEF-1681-499C-BD8C-A8EE6C3A7A77}" destId="{7F5BAC68-397D-4E7E-8562-649BD2644115}" srcOrd="6" destOrd="0" presId="urn:microsoft.com/office/officeart/2005/8/layout/vProcess5"/>
    <dgm:cxn modelId="{E9969B42-B7A1-46E6-ADF4-15CD3AB4CFAA}" type="presParOf" srcId="{440B0BEF-1681-499C-BD8C-A8EE6C3A7A77}" destId="{3BC4D153-A0CE-47AF-9ACD-53F56E3BD5A7}" srcOrd="7" destOrd="0" presId="urn:microsoft.com/office/officeart/2005/8/layout/vProcess5"/>
    <dgm:cxn modelId="{7F0573B6-D429-4896-B322-BA3FAE8D50D6}" type="presParOf" srcId="{440B0BEF-1681-499C-BD8C-A8EE6C3A7A77}" destId="{889B7BB3-FB18-4D4A-B681-77E4F63E1488}" srcOrd="8" destOrd="0" presId="urn:microsoft.com/office/officeart/2005/8/layout/vProcess5"/>
    <dgm:cxn modelId="{BFFD57E3-9A19-406F-9021-B83EC76C83A6}" type="presParOf" srcId="{440B0BEF-1681-499C-BD8C-A8EE6C3A7A77}" destId="{B5E069E4-9B5F-4199-A8E1-657002E3567E}" srcOrd="9" destOrd="0" presId="urn:microsoft.com/office/officeart/2005/8/layout/vProcess5"/>
    <dgm:cxn modelId="{2A29AA5C-FC67-4B68-B497-26248FE4EA1C}" type="presParOf" srcId="{440B0BEF-1681-499C-BD8C-A8EE6C3A7A77}" destId="{65D77ED1-B67A-4DE3-915D-77B0B2696A83}" srcOrd="10" destOrd="0" presId="urn:microsoft.com/office/officeart/2005/8/layout/vProcess5"/>
    <dgm:cxn modelId="{30424247-538A-4A95-B772-8326D80C1984}" type="presParOf" srcId="{440B0BEF-1681-499C-BD8C-A8EE6C3A7A77}" destId="{495C04BD-FFE9-4FEE-B52B-2A5089BF1FC6}" srcOrd="11" destOrd="0" presId="urn:microsoft.com/office/officeart/2005/8/layout/vProcess5"/>
    <dgm:cxn modelId="{D9DCAE43-5B6F-4CC1-BA08-F5466AD81CC9}" type="presParOf" srcId="{440B0BEF-1681-499C-BD8C-A8EE6C3A7A77}" destId="{FAA3FE0F-5AC6-46DA-BFB5-2F712D306057}" srcOrd="12" destOrd="0" presId="urn:microsoft.com/office/officeart/2005/8/layout/vProcess5"/>
    <dgm:cxn modelId="{D8D07023-409B-4AE1-BDE2-C75FD4416ED9}" type="presParOf" srcId="{440B0BEF-1681-499C-BD8C-A8EE6C3A7A77}" destId="{C0A895D6-6FB0-49F9-A51B-DC085E16671B}" srcOrd="13" destOrd="0" presId="urn:microsoft.com/office/officeart/2005/8/layout/vProcess5"/>
    <dgm:cxn modelId="{3A59D081-B562-437E-92BE-B0F29A329DA0}" type="presParOf" srcId="{440B0BEF-1681-499C-BD8C-A8EE6C3A7A77}" destId="{0D4769E0-EE05-4B80-8675-F26AB8C3342B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0.18733</cdr:x>
      <cdr:y>0.15491</cdr:y>
    </cdr:from>
    <cdr:to>
      <cdr:x>0.23556</cdr:x>
      <cdr:y>0.25134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A6215B2C-AEE4-CCF1-4072-DD4E542F44D2}"/>
            </a:ext>
          </a:extLst>
        </cdr:cNvPr>
        <cdr:cNvSpPr txBox="1"/>
      </cdr:nvSpPr>
      <cdr:spPr>
        <a:xfrm xmlns:a="http://schemas.openxmlformats.org/drawingml/2006/main">
          <a:off x="2084058" y="809098"/>
          <a:ext cx="536568" cy="5036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</a:t>
          </a:r>
        </a:p>
      </cdr:txBody>
    </cdr:sp>
  </cdr:relSizeAnchor>
  <cdr:relSizeAnchor xmlns:cdr="http://schemas.openxmlformats.org/drawingml/2006/chartDrawing">
    <cdr:from>
      <cdr:x>0.26849</cdr:x>
      <cdr:y>0.40669</cdr:y>
    </cdr:from>
    <cdr:to>
      <cdr:x>0.31672</cdr:x>
      <cdr:y>0.50233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BD712EE5-54C5-81D8-C088-9CFCF6E2D63F}"/>
            </a:ext>
          </a:extLst>
        </cdr:cNvPr>
        <cdr:cNvSpPr txBox="1"/>
      </cdr:nvSpPr>
      <cdr:spPr>
        <a:xfrm xmlns:a="http://schemas.openxmlformats.org/drawingml/2006/main">
          <a:off x="1590675" y="1245394"/>
          <a:ext cx="285750" cy="2928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b</a:t>
          </a:r>
        </a:p>
      </cdr:txBody>
    </cdr:sp>
  </cdr:relSizeAnchor>
  <cdr:relSizeAnchor xmlns:cdr="http://schemas.openxmlformats.org/drawingml/2006/chartDrawing">
    <cdr:from>
      <cdr:x>0.34959</cdr:x>
      <cdr:y>0.5</cdr:y>
    </cdr:from>
    <cdr:to>
      <cdr:x>0.39622</cdr:x>
      <cdr:y>0.58398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B528E30F-7A6B-8295-5226-055725A03158}"/>
            </a:ext>
          </a:extLst>
        </cdr:cNvPr>
        <cdr:cNvSpPr txBox="1"/>
      </cdr:nvSpPr>
      <cdr:spPr>
        <a:xfrm xmlns:a="http://schemas.openxmlformats.org/drawingml/2006/main">
          <a:off x="3889226" y="2611581"/>
          <a:ext cx="518769" cy="4386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b</a:t>
          </a:r>
        </a:p>
      </cdr:txBody>
    </cdr:sp>
  </cdr:relSizeAnchor>
  <cdr:relSizeAnchor xmlns:cdr="http://schemas.openxmlformats.org/drawingml/2006/chartDrawing">
    <cdr:from>
      <cdr:x>0.4264</cdr:x>
      <cdr:y>0.5</cdr:y>
    </cdr:from>
    <cdr:to>
      <cdr:x>0.46981</cdr:x>
      <cdr:y>0.58709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DB0E0A8F-76BC-E25C-0F4F-5DF51008ED0F}"/>
            </a:ext>
          </a:extLst>
        </cdr:cNvPr>
        <cdr:cNvSpPr txBox="1"/>
      </cdr:nvSpPr>
      <cdr:spPr>
        <a:xfrm xmlns:a="http://schemas.openxmlformats.org/drawingml/2006/main">
          <a:off x="4743824" y="2611581"/>
          <a:ext cx="482945" cy="4548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b</a:t>
          </a:r>
        </a:p>
      </cdr:txBody>
    </cdr:sp>
  </cdr:relSizeAnchor>
  <cdr:relSizeAnchor xmlns:cdr="http://schemas.openxmlformats.org/drawingml/2006/chartDrawing">
    <cdr:from>
      <cdr:x>0.84566</cdr:x>
      <cdr:y>0.12908</cdr:y>
    </cdr:from>
    <cdr:to>
      <cdr:x>1</cdr:x>
      <cdr:y>0.42768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="" xmlns:a16="http://schemas.microsoft.com/office/drawing/2014/main" id="{5E05E172-466A-B785-4C98-EE392FBA389E}"/>
            </a:ext>
          </a:extLst>
        </cdr:cNvPr>
        <cdr:cNvSpPr txBox="1"/>
      </cdr:nvSpPr>
      <cdr:spPr>
        <a:xfrm xmlns:a="http://schemas.openxmlformats.org/drawingml/2006/main">
          <a:off x="5305425" y="3952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0.78634</cdr:x>
      <cdr:y>0.40697</cdr:y>
    </cdr:from>
    <cdr:to>
      <cdr:x>0.83318</cdr:x>
      <cdr:y>0.5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="" xmlns:a16="http://schemas.microsoft.com/office/drawing/2014/main" id="{E2B697EE-1B43-24FE-4A28-3486226FB6C5}"/>
            </a:ext>
          </a:extLst>
        </cdr:cNvPr>
        <cdr:cNvSpPr txBox="1"/>
      </cdr:nvSpPr>
      <cdr:spPr>
        <a:xfrm xmlns:a="http://schemas.openxmlformats.org/drawingml/2006/main">
          <a:off x="8748228" y="2125670"/>
          <a:ext cx="521105" cy="4859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c</a:t>
          </a:r>
        </a:p>
      </cdr:txBody>
    </cdr:sp>
  </cdr:relSizeAnchor>
  <cdr:relSizeAnchor xmlns:cdr="http://schemas.openxmlformats.org/drawingml/2006/chartDrawing">
    <cdr:from>
      <cdr:x>0.86101</cdr:x>
      <cdr:y>0.45494</cdr:y>
    </cdr:from>
    <cdr:to>
      <cdr:x>0.90535</cdr:x>
      <cdr:y>0.54506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="" xmlns:a16="http://schemas.microsoft.com/office/drawing/2014/main" id="{E94AFF01-3AE1-F30C-75A0-DF89C924FBF1}"/>
            </a:ext>
          </a:extLst>
        </cdr:cNvPr>
        <cdr:cNvSpPr txBox="1"/>
      </cdr:nvSpPr>
      <cdr:spPr>
        <a:xfrm xmlns:a="http://schemas.openxmlformats.org/drawingml/2006/main">
          <a:off x="9578916" y="2376225"/>
          <a:ext cx="493338" cy="4707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c</a:t>
          </a:r>
        </a:p>
      </cdr:txBody>
    </cdr:sp>
  </cdr:relSizeAnchor>
  <cdr:relSizeAnchor xmlns:cdr="http://schemas.openxmlformats.org/drawingml/2006/chartDrawing">
    <cdr:from>
      <cdr:x>0.70096</cdr:x>
      <cdr:y>0.29651</cdr:y>
    </cdr:from>
    <cdr:to>
      <cdr:x>0.74759</cdr:x>
      <cdr:y>0.39244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="" xmlns:a16="http://schemas.microsoft.com/office/drawing/2014/main" id="{0D0E761B-A9B6-78DB-3A37-B8E2E680717F}"/>
            </a:ext>
          </a:extLst>
        </cdr:cNvPr>
        <cdr:cNvSpPr txBox="1"/>
      </cdr:nvSpPr>
      <cdr:spPr>
        <a:xfrm xmlns:a="http://schemas.openxmlformats.org/drawingml/2006/main">
          <a:off x="4152900" y="971549"/>
          <a:ext cx="276225" cy="314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b</a:t>
          </a:r>
        </a:p>
      </cdr:txBody>
    </cdr:sp>
  </cdr:relSizeAnchor>
  <cdr:relSizeAnchor xmlns:cdr="http://schemas.openxmlformats.org/drawingml/2006/chartDrawing">
    <cdr:from>
      <cdr:x>0.62296</cdr:x>
      <cdr:y>0.09635</cdr:y>
    </cdr:from>
    <cdr:to>
      <cdr:x>0.67119</cdr:x>
      <cdr:y>0.15874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="" xmlns:a16="http://schemas.microsoft.com/office/drawing/2014/main" id="{8F9B6FF5-B4B1-353B-E0E6-C0E8620BAB1B}"/>
            </a:ext>
          </a:extLst>
        </cdr:cNvPr>
        <cdr:cNvSpPr txBox="1"/>
      </cdr:nvSpPr>
      <cdr:spPr>
        <a:xfrm xmlns:a="http://schemas.openxmlformats.org/drawingml/2006/main">
          <a:off x="6930581" y="571105"/>
          <a:ext cx="536568" cy="369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enta.2008.06.014" TargetMode="External"/><Relationship Id="rId2" Type="http://schemas.openxmlformats.org/officeDocument/2006/relationships/hyperlink" Target="https://doi.org/10.3390/plants903036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07006" y="4494566"/>
            <a:ext cx="11354538" cy="17890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600" i="1" baseline="300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i="1" baseline="30000" dirty="0" smtClean="0">
                <a:ea typeface="Calibri" pitchFamily="34" charset="0"/>
                <a:cs typeface="Times New Roman" pitchFamily="18" charset="0"/>
              </a:rPr>
              <a:t>1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</a:rPr>
              <a:t>Department of Export Agriculture,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Faculty of Agricultural Sciences, </a:t>
            </a:r>
            <a:r>
              <a:rPr lang="en-US" sz="9600" i="1" dirty="0" err="1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Sabaragamuwa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 University of Sri Lanka, </a:t>
            </a:r>
            <a:r>
              <a:rPr lang="en-US" sz="9600" i="1" dirty="0" err="1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Belihuloya</a:t>
            </a:r>
            <a:endParaRPr lang="en-US" sz="9600" i="1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 i="1" baseline="30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Molecular 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Virology Division, Plant Virus Indexing Centre, </a:t>
            </a:r>
            <a:r>
              <a:rPr lang="en-US" sz="9600" i="1" dirty="0" err="1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Gabadawatta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9600" i="1" dirty="0" err="1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Homagama</a:t>
            </a: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 i="1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Sri Lanka</a:t>
            </a:r>
            <a:endParaRPr lang="en-US" sz="96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endParaRPr lang="en-US" sz="8800" i="1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en-US" sz="8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8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 txBox="1">
            <a:spLocks/>
          </p:cNvSpPr>
          <p:nvPr/>
        </p:nvSpPr>
        <p:spPr>
          <a:xfrm>
            <a:off x="395284" y="1418493"/>
            <a:ext cx="11354539" cy="18598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Efficient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In-vitro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Regeneration Protocol for Transgenic Papaya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Carica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papaya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 txBox="1">
            <a:spLocks/>
          </p:cNvSpPr>
          <p:nvPr/>
        </p:nvSpPr>
        <p:spPr>
          <a:xfrm>
            <a:off x="415431" y="3449637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KGU Madumali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1*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BMVS Basnayake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PK Dissanayake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70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A022C58-F731-7D11-3A86-1B580CF7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en-US" sz="3200" b="1" u="sng" dirty="0"/>
              <a:t>Media Preparation</a:t>
            </a:r>
          </a:p>
          <a:p>
            <a:endParaRPr lang="en-US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Full strength Murashige and Skoog (MS) medium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Half strength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Murashige and Skoog (</a:t>
            </a:r>
            <a:r>
              <a:rPr lang="en-US" dirty="0"/>
              <a:t>MS medium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FED6BF-B8AC-1D1C-F3FA-EC03D6F14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" t="14154" r="2335" b="19227"/>
          <a:stretch/>
        </p:blipFill>
        <p:spPr>
          <a:xfrm>
            <a:off x="8639789" y="2377260"/>
            <a:ext cx="2843307" cy="317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23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AC7CA-6EFD-12FC-8985-095F22302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533379"/>
            <a:ext cx="11296357" cy="47830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1D06B42-E097-9F96-2CDC-F6BEFA70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945736"/>
              </p:ext>
            </p:extLst>
          </p:nvPr>
        </p:nvGraphicFramePr>
        <p:xfrm>
          <a:off x="241853" y="198781"/>
          <a:ext cx="11395965" cy="621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47247">
                  <a:extLst>
                    <a:ext uri="{9D8B030D-6E8A-4147-A177-3AD203B41FA5}">
                      <a16:colId xmlns:a16="http://schemas.microsoft.com/office/drawing/2014/main" xmlns="" val="3068236069"/>
                    </a:ext>
                  </a:extLst>
                </a:gridCol>
                <a:gridCol w="4242765">
                  <a:extLst>
                    <a:ext uri="{9D8B030D-6E8A-4147-A177-3AD203B41FA5}">
                      <a16:colId xmlns:a16="http://schemas.microsoft.com/office/drawing/2014/main" xmlns="" val="4229016131"/>
                    </a:ext>
                  </a:extLst>
                </a:gridCol>
                <a:gridCol w="3705953">
                  <a:extLst>
                    <a:ext uri="{9D8B030D-6E8A-4147-A177-3AD203B41FA5}">
                      <a16:colId xmlns:a16="http://schemas.microsoft.com/office/drawing/2014/main" xmlns="" val="2148041393"/>
                    </a:ext>
                  </a:extLst>
                </a:gridCol>
              </a:tblGrid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Induction medium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 – cultivation medium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Regeneration medium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655087"/>
                  </a:ext>
                </a:extLst>
              </a:tr>
              <a:tr h="8977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Half strength MS basal medium 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MS basal medium with out hormones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098991"/>
                  </a:ext>
                </a:extLst>
              </a:tr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Myoinositol 0.1 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Myoinositol 0.1 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Myoinositol 0.1g/l 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3239643"/>
                  </a:ext>
                </a:extLst>
              </a:tr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Sugar  60 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Sugar  30 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Sugar 30g/L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456473"/>
                  </a:ext>
                </a:extLst>
              </a:tr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Glutamine 400mg/L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Glutamine 400mg/L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PEG 60,50,40 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131553"/>
                  </a:ext>
                </a:extLst>
              </a:tr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2,4- D 10mg/L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Kinetin 2ml/l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9002651"/>
                  </a:ext>
                </a:extLst>
              </a:tr>
              <a:tr h="62571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Agar 7g/l 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Agar 7g/l 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Agar 7g/l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4221332"/>
                  </a:ext>
                </a:extLst>
              </a:tr>
              <a:tr h="897762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Kanamycin 50mg/L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Cefotaxime 500mg/L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Kanamycin 50mg/L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273641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834F5C-6DCB-F1D6-C790-89F64D33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9182C9A-A64A-7CAA-AB42-F2269FFE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9" b="23897"/>
          <a:stretch/>
        </p:blipFill>
        <p:spPr>
          <a:xfrm>
            <a:off x="9619149" y="4166629"/>
            <a:ext cx="1950407" cy="189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8BEF72-647D-3390-0FE0-F2813E296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05" y="1367160"/>
            <a:ext cx="3515473" cy="1986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B6AEE5-9984-AE47-F122-85D8B8F05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8" t="7292" r="13898" b="15282"/>
          <a:stretch/>
        </p:blipFill>
        <p:spPr>
          <a:xfrm>
            <a:off x="7481713" y="1343035"/>
            <a:ext cx="2284691" cy="1938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31D17C-F8DB-5BD5-05DA-CBEB2600B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134" y="4262511"/>
            <a:ext cx="2302327" cy="1694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5DE10C-4597-0675-4541-0E80CBC6AB28}"/>
              </a:ext>
            </a:extLst>
          </p:cNvPr>
          <p:cNvSpPr txBox="1"/>
          <p:nvPr/>
        </p:nvSpPr>
        <p:spPr>
          <a:xfrm>
            <a:off x="4456378" y="1408264"/>
            <a:ext cx="192227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Required </a:t>
            </a:r>
          </a:p>
          <a:p>
            <a:pPr algn="ctr"/>
            <a:r>
              <a:rPr lang="en-US" sz="2400" b="1" dirty="0"/>
              <a:t>amounts were measured and dissolved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1DD306-AE6F-C88C-5F21-D5B9FA4B4AA6}"/>
              </a:ext>
            </a:extLst>
          </p:cNvPr>
          <p:cNvSpPr txBox="1"/>
          <p:nvPr/>
        </p:nvSpPr>
        <p:spPr>
          <a:xfrm>
            <a:off x="9766404" y="1367160"/>
            <a:ext cx="167405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Volume </a:t>
            </a:r>
          </a:p>
          <a:p>
            <a:pPr algn="ctr"/>
            <a:r>
              <a:rPr lang="en-US" sz="2400" b="1" dirty="0"/>
              <a:t>up </a:t>
            </a:r>
          </a:p>
          <a:p>
            <a:pPr algn="ctr"/>
            <a:r>
              <a:rPr lang="en-US" sz="2400" b="1" dirty="0"/>
              <a:t>and adjusted the pH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00EB6990-8312-7476-04DD-C700CC5E9F21}"/>
              </a:ext>
            </a:extLst>
          </p:cNvPr>
          <p:cNvSpPr/>
          <p:nvPr/>
        </p:nvSpPr>
        <p:spPr>
          <a:xfrm>
            <a:off x="6619697" y="2003982"/>
            <a:ext cx="700483" cy="3798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E9E64379-C1F8-F179-11C8-026F5F6568E7}"/>
              </a:ext>
            </a:extLst>
          </p:cNvPr>
          <p:cNvSpPr/>
          <p:nvPr/>
        </p:nvSpPr>
        <p:spPr>
          <a:xfrm>
            <a:off x="9748075" y="3353971"/>
            <a:ext cx="365760" cy="7648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840D79-9047-9B8E-90CB-2604B091F117}"/>
              </a:ext>
            </a:extLst>
          </p:cNvPr>
          <p:cNvSpPr txBox="1"/>
          <p:nvPr/>
        </p:nvSpPr>
        <p:spPr>
          <a:xfrm>
            <a:off x="7776278" y="4118811"/>
            <a:ext cx="1842871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Agar </a:t>
            </a:r>
          </a:p>
          <a:p>
            <a:pPr algn="ctr"/>
            <a:r>
              <a:rPr lang="en-US" sz="2400" b="1" dirty="0"/>
              <a:t>was </a:t>
            </a:r>
          </a:p>
          <a:p>
            <a:pPr algn="ctr"/>
            <a:r>
              <a:rPr lang="en-US" sz="2400" b="1" dirty="0"/>
              <a:t>added while boiling </a:t>
            </a:r>
          </a:p>
          <a:p>
            <a:pPr algn="ctr"/>
            <a:r>
              <a:rPr lang="en-US" sz="2400" b="1" dirty="0"/>
              <a:t>the medium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A4E25AC4-4163-039A-2975-BB5FA900C746}"/>
              </a:ext>
            </a:extLst>
          </p:cNvPr>
          <p:cNvSpPr/>
          <p:nvPr/>
        </p:nvSpPr>
        <p:spPr>
          <a:xfrm rot="10800000">
            <a:off x="6753128" y="4870565"/>
            <a:ext cx="700483" cy="3798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119D9F-A942-A8F0-44BD-B672ABE3F735}"/>
              </a:ext>
            </a:extLst>
          </p:cNvPr>
          <p:cNvSpPr txBox="1"/>
          <p:nvPr/>
        </p:nvSpPr>
        <p:spPr>
          <a:xfrm>
            <a:off x="822268" y="4384667"/>
            <a:ext cx="330586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Antibiotics</a:t>
            </a:r>
          </a:p>
          <a:p>
            <a:pPr algn="ctr"/>
            <a:r>
              <a:rPr lang="en-US" sz="2400" b="1" dirty="0"/>
              <a:t>were added to medium in aseptic conditions and poured to bottles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0B721653-CB4B-E357-7A4A-A3692F7C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7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0413F-FF97-A28B-1D30-B4B0D3F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270661"/>
            <a:ext cx="11296357" cy="5102006"/>
          </a:xfrm>
        </p:spPr>
        <p:txBody>
          <a:bodyPr/>
          <a:lstStyle/>
          <a:p>
            <a:r>
              <a:rPr lang="en-US" sz="3200" b="1" u="sng" dirty="0"/>
              <a:t>Experiment 01</a:t>
            </a:r>
          </a:p>
          <a:p>
            <a:endParaRPr lang="en-US" sz="3200" b="1" u="sng" dirty="0"/>
          </a:p>
          <a:p>
            <a:r>
              <a:rPr lang="en-US" b="1" u="sng" dirty="0"/>
              <a:t>Planting material and explant source</a:t>
            </a:r>
          </a:p>
          <a:p>
            <a:r>
              <a:rPr lang="en-US" dirty="0"/>
              <a:t>From plant virus indexing center</a:t>
            </a:r>
            <a:endParaRPr lang="en-US" u="sng" dirty="0"/>
          </a:p>
          <a:p>
            <a:r>
              <a:rPr lang="en-US" dirty="0"/>
              <a:t>Immature fruit of papaya (</a:t>
            </a:r>
            <a:r>
              <a:rPr lang="en-US" dirty="0" err="1"/>
              <a:t>Rathna</a:t>
            </a:r>
            <a:r>
              <a:rPr lang="en-US" dirty="0"/>
              <a:t>) </a:t>
            </a:r>
          </a:p>
          <a:p>
            <a:r>
              <a:rPr lang="en-US" dirty="0"/>
              <a:t>Explant- zygotic embryos of papaya seeds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BBE2A8-9604-286D-69A6-5CE2B3A28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928" y="1547447"/>
            <a:ext cx="3981157" cy="2813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13605-3CC5-B0B9-005D-33C7B9A2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67C847-69C3-825E-83FD-924CCADBA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88" b="18454"/>
          <a:stretch/>
        </p:blipFill>
        <p:spPr>
          <a:xfrm>
            <a:off x="7258928" y="4501662"/>
            <a:ext cx="3981157" cy="1631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7AC4C3-1A24-439B-6481-FE4787C65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88" b="53824"/>
          <a:stretch/>
        </p:blipFill>
        <p:spPr>
          <a:xfrm>
            <a:off x="3716059" y="4618892"/>
            <a:ext cx="2860587" cy="140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2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2B8F30-3466-85CA-3096-83F2294F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328089"/>
            <a:ext cx="11282289" cy="5058643"/>
          </a:xfrm>
        </p:spPr>
        <p:txBody>
          <a:bodyPr/>
          <a:lstStyle/>
          <a:p>
            <a:r>
              <a:rPr lang="en-US" b="1" u="sng" dirty="0"/>
              <a:t>Sterilization of explant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F81CE6-FC68-E3AB-1130-9A71D0DA4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21" y="2110925"/>
            <a:ext cx="1982587" cy="189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C000DB-1FBC-8223-D751-2B960431D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17" y="2110925"/>
            <a:ext cx="2081443" cy="189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6967C0-E481-0858-9F54-17A2BA3CC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9" y="2067377"/>
            <a:ext cx="1951803" cy="195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3E1670-627E-0515-FCBA-5B6740DCC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3" y="2067377"/>
            <a:ext cx="2318339" cy="189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3C336F-B4F5-09EA-9980-1E3B6D1E5E04}"/>
              </a:ext>
            </a:extLst>
          </p:cNvPr>
          <p:cNvSpPr txBox="1"/>
          <p:nvPr/>
        </p:nvSpPr>
        <p:spPr>
          <a:xfrm>
            <a:off x="754773" y="4406633"/>
            <a:ext cx="231833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/>
              <a:t>Washed</a:t>
            </a:r>
          </a:p>
          <a:p>
            <a:pPr algn="ctr"/>
            <a:r>
              <a:rPr lang="en-US" sz="2400" b="1" dirty="0"/>
              <a:t>with </a:t>
            </a:r>
          </a:p>
          <a:p>
            <a:pPr algn="ctr"/>
            <a:r>
              <a:rPr lang="en-US" sz="2400" b="1" dirty="0"/>
              <a:t>running tap 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54BEE5-4F99-0BA9-77B5-5796F2247259}"/>
              </a:ext>
            </a:extLst>
          </p:cNvPr>
          <p:cNvSpPr txBox="1"/>
          <p:nvPr/>
        </p:nvSpPr>
        <p:spPr>
          <a:xfrm>
            <a:off x="3929031" y="4406633"/>
            <a:ext cx="198258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Washed</a:t>
            </a:r>
          </a:p>
          <a:p>
            <a:pPr algn="ctr"/>
            <a:r>
              <a:rPr lang="en-US" sz="2400" b="1" dirty="0"/>
              <a:t>with </a:t>
            </a:r>
          </a:p>
          <a:p>
            <a:pPr algn="ctr"/>
            <a:r>
              <a:rPr lang="en-US" sz="2400" b="1" dirty="0"/>
              <a:t>liquid soup solution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88570D01-87D6-EEDB-3DCC-322DE6EC8C6E}"/>
              </a:ext>
            </a:extLst>
          </p:cNvPr>
          <p:cNvSpPr/>
          <p:nvPr/>
        </p:nvSpPr>
        <p:spPr>
          <a:xfrm>
            <a:off x="3207436" y="3060493"/>
            <a:ext cx="492369" cy="3685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FD7340D6-BA70-7745-901E-9D1575F96405}"/>
              </a:ext>
            </a:extLst>
          </p:cNvPr>
          <p:cNvSpPr/>
          <p:nvPr/>
        </p:nvSpPr>
        <p:spPr>
          <a:xfrm>
            <a:off x="6069664" y="3016945"/>
            <a:ext cx="492369" cy="3685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BE96CD4D-F5D5-E686-DBBC-3C184E6A401E}"/>
              </a:ext>
            </a:extLst>
          </p:cNvPr>
          <p:cNvSpPr/>
          <p:nvPr/>
        </p:nvSpPr>
        <p:spPr>
          <a:xfrm>
            <a:off x="8989517" y="3016945"/>
            <a:ext cx="492369" cy="3685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B62B03-430F-3387-E33A-BB36162B8C63}"/>
              </a:ext>
            </a:extLst>
          </p:cNvPr>
          <p:cNvSpPr txBox="1"/>
          <p:nvPr/>
        </p:nvSpPr>
        <p:spPr>
          <a:xfrm>
            <a:off x="6831373" y="4332315"/>
            <a:ext cx="198258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Burned </a:t>
            </a:r>
          </a:p>
          <a:p>
            <a:pPr algn="ctr"/>
            <a:r>
              <a:rPr lang="en-US" sz="2400" b="1" dirty="0"/>
              <a:t>the </a:t>
            </a:r>
          </a:p>
          <a:p>
            <a:pPr algn="ctr"/>
            <a:r>
              <a:rPr lang="en-US" sz="2400" b="1" dirty="0"/>
              <a:t>peel using ethanol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301C657-8D0C-7BF6-989D-59B3AD6047AA}"/>
              </a:ext>
            </a:extLst>
          </p:cNvPr>
          <p:cNvSpPr txBox="1"/>
          <p:nvPr/>
        </p:nvSpPr>
        <p:spPr>
          <a:xfrm>
            <a:off x="9717045" y="4329581"/>
            <a:ext cx="198258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Stored the seeds in sterilized bottle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D733EB-0117-18C3-D7C6-B426213A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7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F83A68-D36D-ABE8-A0AE-95CD0617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5" y="1294228"/>
            <a:ext cx="11662116" cy="5416061"/>
          </a:xfrm>
        </p:spPr>
        <p:txBody>
          <a:bodyPr/>
          <a:lstStyle/>
          <a:p>
            <a:r>
              <a:rPr lang="en-US" b="1" u="sng" dirty="0"/>
              <a:t>Zygotic embryo excision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AEE42E-5CCE-FAD6-D9BF-EBC96C75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89462" y="1954620"/>
            <a:ext cx="1976219" cy="2634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6D3922-02B7-01ED-D182-3F922B3D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87" y="1954622"/>
            <a:ext cx="1976219" cy="263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C4CAE4-2A4F-1D92-A19C-84CEBD95A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98"/>
          <a:stretch/>
        </p:blipFill>
        <p:spPr>
          <a:xfrm>
            <a:off x="9590337" y="1954620"/>
            <a:ext cx="1976221" cy="2634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921E18-6763-1EFD-6567-A0395777D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05" y="1954623"/>
            <a:ext cx="1976219" cy="263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1142B4-4F8C-8081-03E6-92F6B856A8EC}"/>
              </a:ext>
            </a:extLst>
          </p:cNvPr>
          <p:cNvSpPr txBox="1"/>
          <p:nvPr/>
        </p:nvSpPr>
        <p:spPr>
          <a:xfrm>
            <a:off x="1286857" y="4798072"/>
            <a:ext cx="197621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Seeds </a:t>
            </a:r>
          </a:p>
          <a:p>
            <a:pPr algn="ctr"/>
            <a:r>
              <a:rPr lang="en-US" sz="2400" b="1" dirty="0"/>
              <a:t>cut in </a:t>
            </a:r>
          </a:p>
          <a:p>
            <a:pPr algn="ctr"/>
            <a:r>
              <a:rPr lang="en-US" sz="2400" b="1" dirty="0"/>
              <a:t>to </a:t>
            </a:r>
          </a:p>
          <a:p>
            <a:pPr algn="ctr"/>
            <a:r>
              <a:rPr lang="en-US" sz="2400" b="1" dirty="0"/>
              <a:t>two halves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49CB86-5C1F-87A0-4E81-CE8B85709F62}"/>
              </a:ext>
            </a:extLst>
          </p:cNvPr>
          <p:cNvSpPr txBox="1"/>
          <p:nvPr/>
        </p:nvSpPr>
        <p:spPr>
          <a:xfrm>
            <a:off x="4066054" y="4821822"/>
            <a:ext cx="197621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Squeezed  </a:t>
            </a:r>
          </a:p>
          <a:p>
            <a:pPr algn="ctr"/>
            <a:r>
              <a:rPr lang="en-US" sz="2400" b="1" dirty="0"/>
              <a:t>the </a:t>
            </a:r>
          </a:p>
          <a:p>
            <a:pPr algn="ctr"/>
            <a:r>
              <a:rPr lang="en-US" sz="2400" b="1" dirty="0"/>
              <a:t>embryo using forceps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4ACF45-4A37-2B34-05B5-23760357B418}"/>
              </a:ext>
            </a:extLst>
          </p:cNvPr>
          <p:cNvSpPr txBox="1"/>
          <p:nvPr/>
        </p:nvSpPr>
        <p:spPr>
          <a:xfrm>
            <a:off x="6647069" y="4821821"/>
            <a:ext cx="228813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Immature zygotic</a:t>
            </a:r>
          </a:p>
          <a:p>
            <a:pPr algn="ctr"/>
            <a:r>
              <a:rPr lang="en-US" sz="2400" b="1" dirty="0"/>
              <a:t> embryo</a:t>
            </a:r>
          </a:p>
          <a:p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4D00F1-56A6-5B35-0DA4-17171F743EB8}"/>
              </a:ext>
            </a:extLst>
          </p:cNvPr>
          <p:cNvSpPr txBox="1"/>
          <p:nvPr/>
        </p:nvSpPr>
        <p:spPr>
          <a:xfrm>
            <a:off x="9562449" y="4845571"/>
            <a:ext cx="197621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Inoculated to callus induction medium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CF0C1F8C-83BE-4D88-6B14-06F39ED754BB}"/>
              </a:ext>
            </a:extLst>
          </p:cNvPr>
          <p:cNvSpPr/>
          <p:nvPr/>
        </p:nvSpPr>
        <p:spPr>
          <a:xfrm>
            <a:off x="3348113" y="3151163"/>
            <a:ext cx="492369" cy="3798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F86CDED8-50B8-8258-C135-7C6BB6115D58}"/>
              </a:ext>
            </a:extLst>
          </p:cNvPr>
          <p:cNvSpPr/>
          <p:nvPr/>
        </p:nvSpPr>
        <p:spPr>
          <a:xfrm>
            <a:off x="6130950" y="3151163"/>
            <a:ext cx="492369" cy="3798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35739F62-AAC3-76E4-DEBA-317C8A9C5184}"/>
              </a:ext>
            </a:extLst>
          </p:cNvPr>
          <p:cNvSpPr/>
          <p:nvPr/>
        </p:nvSpPr>
        <p:spPr>
          <a:xfrm>
            <a:off x="8911453" y="3151163"/>
            <a:ext cx="492369" cy="3798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BB024F-BBCF-5672-83AC-C25A4745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8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E2240A-D6A5-E8BB-76D1-80D4C390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42" y="1252538"/>
            <a:ext cx="11662116" cy="4636559"/>
          </a:xfrm>
        </p:spPr>
        <p:txBody>
          <a:bodyPr/>
          <a:lstStyle/>
          <a:p>
            <a:r>
              <a:rPr lang="en-US" b="1" u="sng" dirty="0"/>
              <a:t>Agrobacterium mediated </a:t>
            </a:r>
            <a:r>
              <a:rPr lang="en-US" b="1" u="sng" dirty="0" err="1"/>
              <a:t>calli</a:t>
            </a:r>
            <a:r>
              <a:rPr lang="en-US" b="1" u="sng" dirty="0"/>
              <a:t> transformation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C893AD-0ADE-E259-1692-72C6D0C5F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509" y="2122519"/>
            <a:ext cx="2903145" cy="2327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A5CE76-0FD8-091C-5670-01BDCBEB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61" r="31282"/>
          <a:stretch/>
        </p:blipFill>
        <p:spPr>
          <a:xfrm rot="5400000">
            <a:off x="3221633" y="2043037"/>
            <a:ext cx="2903143" cy="2482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62A568-C05E-3491-ACBA-2EB713A0A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3755" y="2125879"/>
            <a:ext cx="2897955" cy="2347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2669AA-213F-EE68-134D-BBA144B5B9D8}"/>
              </a:ext>
            </a:extLst>
          </p:cNvPr>
          <p:cNvSpPr txBox="1"/>
          <p:nvPr/>
        </p:nvSpPr>
        <p:spPr>
          <a:xfrm>
            <a:off x="444305" y="4919600"/>
            <a:ext cx="232703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LB </a:t>
            </a:r>
          </a:p>
          <a:p>
            <a:pPr algn="ctr"/>
            <a:r>
              <a:rPr lang="en-US" sz="2400" b="1" dirty="0"/>
              <a:t>medium </a:t>
            </a:r>
          </a:p>
          <a:p>
            <a:pPr algn="ctr"/>
            <a:r>
              <a:rPr lang="en-US" sz="2400" b="1" dirty="0"/>
              <a:t>40 ml </a:t>
            </a:r>
          </a:p>
          <a:p>
            <a:pPr algn="ctr"/>
            <a:r>
              <a:rPr lang="en-US" sz="2400" b="1" dirty="0"/>
              <a:t>was 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4B3BE5-0034-D04C-3720-3611F3DDFA5D}"/>
              </a:ext>
            </a:extLst>
          </p:cNvPr>
          <p:cNvSpPr txBox="1"/>
          <p:nvPr/>
        </p:nvSpPr>
        <p:spPr>
          <a:xfrm>
            <a:off x="3363676" y="4919600"/>
            <a:ext cx="248273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Transformed </a:t>
            </a:r>
            <a:r>
              <a:rPr lang="en-US" sz="2400" b="1" i="1" dirty="0"/>
              <a:t>Agrobacterium tumefacien </a:t>
            </a:r>
            <a:r>
              <a:rPr lang="en-US" sz="2400" b="1" dirty="0"/>
              <a:t>with desired gene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4A1299-4F18-20D6-78FA-9B2A6B6A253E}"/>
              </a:ext>
            </a:extLst>
          </p:cNvPr>
          <p:cNvSpPr txBox="1"/>
          <p:nvPr/>
        </p:nvSpPr>
        <p:spPr>
          <a:xfrm>
            <a:off x="6438747" y="4928400"/>
            <a:ext cx="227754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Kanamycin 50mg/L </a:t>
            </a:r>
          </a:p>
          <a:p>
            <a:pPr algn="ctr"/>
            <a:r>
              <a:rPr lang="en-US" sz="2400" b="1" dirty="0"/>
              <a:t>was </a:t>
            </a:r>
          </a:p>
          <a:p>
            <a:pPr algn="ctr"/>
            <a:r>
              <a:rPr lang="en-US" sz="2400" b="1" dirty="0"/>
              <a:t>added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662A183-1554-054D-820B-22379CF94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88" r="34533"/>
          <a:stretch/>
        </p:blipFill>
        <p:spPr>
          <a:xfrm>
            <a:off x="9264965" y="1832831"/>
            <a:ext cx="2482731" cy="2903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7DB0F0AF-D2D5-5861-7DE6-4EC3DF8C234D}"/>
              </a:ext>
            </a:extLst>
          </p:cNvPr>
          <p:cNvSpPr/>
          <p:nvPr/>
        </p:nvSpPr>
        <p:spPr>
          <a:xfrm>
            <a:off x="2919504" y="3346481"/>
            <a:ext cx="264725" cy="2074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F92135-ECD3-04C7-6294-966E7F394198}"/>
              </a:ext>
            </a:extLst>
          </p:cNvPr>
          <p:cNvSpPr txBox="1"/>
          <p:nvPr/>
        </p:nvSpPr>
        <p:spPr>
          <a:xfrm>
            <a:off x="9286797" y="4928401"/>
            <a:ext cx="243906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Shaked</a:t>
            </a:r>
          </a:p>
          <a:p>
            <a:pPr algn="ctr"/>
            <a:r>
              <a:rPr lang="en-US" sz="2400" b="1" dirty="0"/>
              <a:t> for</a:t>
            </a:r>
          </a:p>
          <a:p>
            <a:pPr algn="ctr"/>
            <a:r>
              <a:rPr lang="en-US" sz="2400" b="1" dirty="0"/>
              <a:t> 24 hours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A77429-2A6F-BD46-3ABB-7C9E69F1E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409" y="3252752"/>
            <a:ext cx="280440" cy="243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7BB1D7-B7E3-8246-A5B2-2A9F1C628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831" y="3252751"/>
            <a:ext cx="280440" cy="2438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EE251C1-2D73-1166-44B3-51FC0FD1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E408E6-6479-1746-D1D3-413E97BD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34" y="1211283"/>
            <a:ext cx="11673841" cy="4975761"/>
          </a:xfrm>
        </p:spPr>
        <p:txBody>
          <a:bodyPr/>
          <a:lstStyle/>
          <a:p>
            <a:r>
              <a:rPr lang="en-US" dirty="0"/>
              <a:t>After 24 hours,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78D4C9-4643-99D2-0128-C62BC7C7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87" r="10666" b="24923"/>
          <a:stretch/>
        </p:blipFill>
        <p:spPr>
          <a:xfrm>
            <a:off x="998808" y="2078485"/>
            <a:ext cx="4515729" cy="311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ACE88E-6C66-8A2F-46B0-F13CA279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4"/>
          <a:stretch/>
        </p:blipFill>
        <p:spPr>
          <a:xfrm>
            <a:off x="6879103" y="2078485"/>
            <a:ext cx="4897893" cy="311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E3FDF694-B1CD-3EAD-93EE-D0AAFC1A391C}"/>
              </a:ext>
            </a:extLst>
          </p:cNvPr>
          <p:cNvSpPr/>
          <p:nvPr/>
        </p:nvSpPr>
        <p:spPr>
          <a:xfrm>
            <a:off x="5659902" y="3249635"/>
            <a:ext cx="1083213" cy="7315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603FBB-BFB2-8909-BBD2-8CF4D238FAA2}"/>
              </a:ext>
            </a:extLst>
          </p:cNvPr>
          <p:cNvSpPr txBox="1"/>
          <p:nvPr/>
        </p:nvSpPr>
        <p:spPr>
          <a:xfrm>
            <a:off x="998808" y="5484493"/>
            <a:ext cx="451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LB medium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E1D382-2DF6-E6A0-5865-1B3C97C0D9F0}"/>
              </a:ext>
            </a:extLst>
          </p:cNvPr>
          <p:cNvSpPr txBox="1"/>
          <p:nvPr/>
        </p:nvSpPr>
        <p:spPr>
          <a:xfrm>
            <a:off x="6743115" y="5601507"/>
            <a:ext cx="489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After </a:t>
            </a:r>
            <a:r>
              <a:rPr lang="en-US" sz="2400" b="1" i="1" dirty="0"/>
              <a:t>Agrobacterium</a:t>
            </a:r>
            <a:r>
              <a:rPr lang="en-US" sz="2400" b="1" dirty="0"/>
              <a:t> infection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00C3C6-0288-3289-E3AF-3A51608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5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0E8EE8-ADD8-DF07-B991-E34E9230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80" y="4034570"/>
            <a:ext cx="1948013" cy="232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BA37FA-0BA6-C9BF-1B1E-A7885564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9" y="1323003"/>
            <a:ext cx="1849735" cy="2529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0F6D70-B45E-E71D-8CEF-DA032100E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9" y="1308002"/>
            <a:ext cx="1849733" cy="2389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77F0F7-A03A-3292-0A46-1587EC8DA301}"/>
              </a:ext>
            </a:extLst>
          </p:cNvPr>
          <p:cNvSpPr txBox="1"/>
          <p:nvPr/>
        </p:nvSpPr>
        <p:spPr>
          <a:xfrm>
            <a:off x="2134055" y="2157462"/>
            <a:ext cx="153933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Yellowish </a:t>
            </a:r>
          </a:p>
          <a:p>
            <a:pPr algn="ctr"/>
            <a:r>
              <a:rPr lang="en-US" sz="2400" b="1" dirty="0"/>
              <a:t>callus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46D54D-CA29-91C9-535A-E1FFFCFC4D46}"/>
              </a:ext>
            </a:extLst>
          </p:cNvPr>
          <p:cNvSpPr txBox="1"/>
          <p:nvPr/>
        </p:nvSpPr>
        <p:spPr>
          <a:xfrm>
            <a:off x="5653853" y="2087121"/>
            <a:ext cx="217512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Poured </a:t>
            </a:r>
            <a:r>
              <a:rPr lang="en-US" sz="2400" b="1" i="1" dirty="0"/>
              <a:t>Agrobacterium</a:t>
            </a:r>
            <a:r>
              <a:rPr lang="en-US" sz="2400" b="1" dirty="0"/>
              <a:t> suspension to callus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3B6371-2828-0F78-BA46-DD6B777C3071}"/>
              </a:ext>
            </a:extLst>
          </p:cNvPr>
          <p:cNvSpPr txBox="1"/>
          <p:nvPr/>
        </p:nvSpPr>
        <p:spPr>
          <a:xfrm>
            <a:off x="9791846" y="2146008"/>
            <a:ext cx="201733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Carborundum </a:t>
            </a:r>
          </a:p>
          <a:p>
            <a:pPr algn="ctr"/>
            <a:r>
              <a:rPr lang="en-US" sz="2400" b="1" dirty="0"/>
              <a:t>was added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9CC57B-4A06-14CA-D045-2346B17DE028}"/>
              </a:ext>
            </a:extLst>
          </p:cNvPr>
          <p:cNvSpPr txBox="1"/>
          <p:nvPr/>
        </p:nvSpPr>
        <p:spPr>
          <a:xfrm>
            <a:off x="10409444" y="4670857"/>
            <a:ext cx="139973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Shaked 10 minutes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F9FB217-05E9-4B19-5236-96C6F8AB7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89" b="9128"/>
          <a:stretch/>
        </p:blipFill>
        <p:spPr>
          <a:xfrm>
            <a:off x="4388808" y="4164038"/>
            <a:ext cx="1890979" cy="210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68E1B4-3B6B-A43C-C89A-710E3D631F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79" b="11225"/>
          <a:stretch/>
        </p:blipFill>
        <p:spPr>
          <a:xfrm>
            <a:off x="132815" y="4110495"/>
            <a:ext cx="2001240" cy="223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5B9F3A-340E-CA8F-797B-C5A622643A89}"/>
              </a:ext>
            </a:extLst>
          </p:cNvPr>
          <p:cNvSpPr txBox="1"/>
          <p:nvPr/>
        </p:nvSpPr>
        <p:spPr>
          <a:xfrm>
            <a:off x="6473189" y="4888677"/>
            <a:ext cx="165948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Blotting with sterilized tissues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B59CB27-F855-9493-EB6E-70505745C59B}"/>
              </a:ext>
            </a:extLst>
          </p:cNvPr>
          <p:cNvSpPr txBox="1"/>
          <p:nvPr/>
        </p:nvSpPr>
        <p:spPr>
          <a:xfrm>
            <a:off x="2269405" y="5117463"/>
            <a:ext cx="195425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Inoculated to </a:t>
            </a:r>
          </a:p>
          <a:p>
            <a:pPr algn="ctr"/>
            <a:r>
              <a:rPr lang="en-US" sz="2400" b="1" dirty="0"/>
              <a:t>co cultivation medium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DA2F0D80-B1BC-B3B2-1BCE-3363BCC35EDD}"/>
              </a:ext>
            </a:extLst>
          </p:cNvPr>
          <p:cNvSpPr/>
          <p:nvPr/>
        </p:nvSpPr>
        <p:spPr>
          <a:xfrm>
            <a:off x="2335238" y="3179297"/>
            <a:ext cx="900332" cy="2756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A07B269D-089C-434D-9209-5C0E50AF5052}"/>
              </a:ext>
            </a:extLst>
          </p:cNvPr>
          <p:cNvSpPr/>
          <p:nvPr/>
        </p:nvSpPr>
        <p:spPr>
          <a:xfrm>
            <a:off x="5725524" y="1607132"/>
            <a:ext cx="2093765" cy="3235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="" xmlns:a16="http://schemas.microsoft.com/office/drawing/2014/main" id="{1660EE13-14DE-42CD-26B5-54E1881A77BE}"/>
              </a:ext>
            </a:extLst>
          </p:cNvPr>
          <p:cNvSpPr/>
          <p:nvPr/>
        </p:nvSpPr>
        <p:spPr>
          <a:xfrm>
            <a:off x="10954569" y="3190884"/>
            <a:ext cx="309489" cy="12660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7FB9D54C-8939-A13A-CA94-E23C621C6C5B}"/>
              </a:ext>
            </a:extLst>
          </p:cNvPr>
          <p:cNvSpPr/>
          <p:nvPr/>
        </p:nvSpPr>
        <p:spPr>
          <a:xfrm rot="10800000">
            <a:off x="6531241" y="4487456"/>
            <a:ext cx="1659488" cy="3668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19AA7024-54B8-C77C-5EB4-BA7786279767}"/>
              </a:ext>
            </a:extLst>
          </p:cNvPr>
          <p:cNvSpPr/>
          <p:nvPr/>
        </p:nvSpPr>
        <p:spPr>
          <a:xfrm rot="10800000">
            <a:off x="2491761" y="4580620"/>
            <a:ext cx="1539339" cy="3668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1AE839-56ED-FDD8-29AF-44682EB5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D68C8F-3598-CB7B-6AE8-16F98D250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13" y="1308001"/>
            <a:ext cx="1861852" cy="2529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21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2A9766-010A-E120-C2B8-EEB0E422E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2" y="1322364"/>
            <a:ext cx="11718387" cy="5219115"/>
          </a:xfrm>
        </p:spPr>
        <p:txBody>
          <a:bodyPr/>
          <a:lstStyle/>
          <a:p>
            <a:r>
              <a:rPr lang="en-US" dirty="0"/>
              <a:t>After 2 days;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573304-7E1A-D223-EDD0-22962748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6" r="7005"/>
          <a:stretch/>
        </p:blipFill>
        <p:spPr>
          <a:xfrm>
            <a:off x="6797832" y="1885849"/>
            <a:ext cx="2218437" cy="24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7F932F-8001-296D-FB00-8B9D81FC4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28" y="1698349"/>
            <a:ext cx="2304488" cy="271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4AF4A4-F9D9-2F2F-5FD2-D8C0844CEB16}"/>
              </a:ext>
            </a:extLst>
          </p:cNvPr>
          <p:cNvSpPr txBox="1"/>
          <p:nvPr/>
        </p:nvSpPr>
        <p:spPr>
          <a:xfrm>
            <a:off x="3534931" y="4862159"/>
            <a:ext cx="230448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Washed </a:t>
            </a:r>
          </a:p>
          <a:p>
            <a:pPr algn="ctr"/>
            <a:r>
              <a:rPr lang="en-US" sz="2400" b="1" dirty="0"/>
              <a:t>with sterile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98E5B7-8699-3C92-24B8-952D74867AD0}"/>
              </a:ext>
            </a:extLst>
          </p:cNvPr>
          <p:cNvSpPr txBox="1"/>
          <p:nvPr/>
        </p:nvSpPr>
        <p:spPr>
          <a:xfrm>
            <a:off x="6797832" y="4839525"/>
            <a:ext cx="221843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Washed with cefotaxime 500mg/L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D531AFC8-FA22-3884-76B9-18AAD2ED84D5}"/>
              </a:ext>
            </a:extLst>
          </p:cNvPr>
          <p:cNvSpPr/>
          <p:nvPr/>
        </p:nvSpPr>
        <p:spPr>
          <a:xfrm>
            <a:off x="2754493" y="2894278"/>
            <a:ext cx="701207" cy="3210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F70D7B-D037-A237-0D92-295F0B4C3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0" y="1913205"/>
            <a:ext cx="2313713" cy="249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58EA8D-A8CE-BBB8-FCC5-30544694A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10" b="14051"/>
          <a:stretch/>
        </p:blipFill>
        <p:spPr>
          <a:xfrm>
            <a:off x="9909536" y="1885849"/>
            <a:ext cx="2117033" cy="248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D9D9013-EB47-CCEF-2F25-12C38CA76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414" y="3075402"/>
            <a:ext cx="719391" cy="353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0C4FC2-FEB1-DE2F-334E-EFBBA4FBD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9871" y="3125943"/>
            <a:ext cx="719391" cy="353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205FF8-15C8-E9FF-56B7-962BB4EAEB6E}"/>
              </a:ext>
            </a:extLst>
          </p:cNvPr>
          <p:cNvSpPr txBox="1"/>
          <p:nvPr/>
        </p:nvSpPr>
        <p:spPr>
          <a:xfrm>
            <a:off x="371749" y="4898938"/>
            <a:ext cx="231371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Co-cultivated </a:t>
            </a:r>
          </a:p>
          <a:p>
            <a:pPr algn="ctr"/>
            <a:r>
              <a:rPr lang="en-US" sz="2400" b="1" dirty="0"/>
              <a:t>callus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41257F0-452D-E4EA-455F-231FF97282F0}"/>
              </a:ext>
            </a:extLst>
          </p:cNvPr>
          <p:cNvSpPr txBox="1"/>
          <p:nvPr/>
        </p:nvSpPr>
        <p:spPr>
          <a:xfrm>
            <a:off x="9909533" y="4845353"/>
            <a:ext cx="204331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Transferred </a:t>
            </a:r>
          </a:p>
          <a:p>
            <a:pPr algn="ctr"/>
            <a:r>
              <a:rPr lang="en-US" sz="2400" b="1" dirty="0"/>
              <a:t>to MS medium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E9B929-7944-25D0-764F-C63DECAA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1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74" y="365125"/>
            <a:ext cx="9560626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</a:t>
            </a:r>
            <a:r>
              <a:rPr lang="en-US" sz="4400" u="sng" dirty="0" smtClean="0"/>
              <a:t>of </a:t>
            </a:r>
            <a:r>
              <a:rPr lang="en-US" sz="4400" u="sng" dirty="0"/>
              <a:t>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Research Problem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5A3BF0B-546A-5038-6993-DF74AFE5F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2270515"/>
              </p:ext>
            </p:extLst>
          </p:nvPr>
        </p:nvGraphicFramePr>
        <p:xfrm>
          <a:off x="372338" y="1287802"/>
          <a:ext cx="11438205" cy="490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9293DC-6742-2801-38A2-324FF0DE23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05" b="13819"/>
          <a:stretch/>
        </p:blipFill>
        <p:spPr>
          <a:xfrm>
            <a:off x="9973995" y="1189915"/>
            <a:ext cx="2067364" cy="1991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92016-8F74-4740-B744-C3DAD3D68303}"/>
              </a:ext>
            </a:extLst>
          </p:cNvPr>
          <p:cNvSpPr txBox="1"/>
          <p:nvPr/>
        </p:nvSpPr>
        <p:spPr>
          <a:xfrm>
            <a:off x="2835714" y="429895"/>
            <a:ext cx="320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b="1" u="sng" dirty="0"/>
              <a:t>Experiment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6558DD2-FAA3-38B1-B7F6-E670D614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4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477"/>
            <a:ext cx="10515600" cy="4969486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/>
              <a:t>Polymerase chain reaction (PCR) protocol for confirmation of putative </a:t>
            </a:r>
            <a:r>
              <a:rPr lang="en-US" b="1" u="sng" dirty="0" err="1" smtClean="0"/>
              <a:t>transformants</a:t>
            </a:r>
            <a:endParaRPr lang="en-US" b="1" u="sng" dirty="0" smtClean="0"/>
          </a:p>
          <a:p>
            <a:endParaRPr lang="en-US" b="1" dirty="0" smtClean="0"/>
          </a:p>
          <a:p>
            <a:pPr algn="just"/>
            <a:r>
              <a:rPr lang="en-US" dirty="0" smtClean="0"/>
              <a:t>The putative transformed callus was subjected to PCR for further confirmation. </a:t>
            </a:r>
          </a:p>
          <a:p>
            <a:pPr algn="just"/>
            <a:r>
              <a:rPr lang="en-US" dirty="0" smtClean="0"/>
              <a:t>The DNA was extracted from phenol extraction method.</a:t>
            </a:r>
          </a:p>
          <a:p>
            <a:pPr algn="just"/>
            <a:r>
              <a:rPr lang="en-US" dirty="0" smtClean="0"/>
              <a:t>PCR mixture - 10× PCR buffer 7.5 </a:t>
            </a:r>
            <a:r>
              <a:rPr lang="el-GR" dirty="0" smtClean="0"/>
              <a:t>μ</a:t>
            </a:r>
            <a:r>
              <a:rPr lang="en-US" dirty="0" smtClean="0"/>
              <a:t>L, </a:t>
            </a:r>
            <a:r>
              <a:rPr lang="en-US" dirty="0" err="1" smtClean="0"/>
              <a:t>dNTP's</a:t>
            </a:r>
            <a:r>
              <a:rPr lang="en-US" dirty="0" smtClean="0"/>
              <a:t> 3 </a:t>
            </a:r>
            <a:r>
              <a:rPr lang="el-GR" dirty="0" smtClean="0"/>
              <a:t>μ</a:t>
            </a:r>
            <a:r>
              <a:rPr lang="en-US" dirty="0" smtClean="0"/>
              <a:t>L, primers (forward </a:t>
            </a:r>
            <a:r>
              <a:rPr lang="en-US" i="1" dirty="0" err="1" smtClean="0"/>
              <a:t>Xba</a:t>
            </a:r>
            <a:r>
              <a:rPr lang="en-US" dirty="0" err="1" smtClean="0"/>
              <a:t>I</a:t>
            </a:r>
            <a:r>
              <a:rPr lang="en-US" dirty="0" smtClean="0"/>
              <a:t> 3 </a:t>
            </a:r>
            <a:r>
              <a:rPr lang="el-GR" dirty="0" smtClean="0"/>
              <a:t>μ</a:t>
            </a:r>
            <a:r>
              <a:rPr lang="en-US" dirty="0" smtClean="0"/>
              <a:t>L, reverse </a:t>
            </a:r>
            <a:r>
              <a:rPr lang="en-US" i="1" dirty="0" smtClean="0"/>
              <a:t>Bam HI 3 </a:t>
            </a:r>
            <a:r>
              <a:rPr lang="el-GR" i="1" dirty="0" smtClean="0"/>
              <a:t>μ</a:t>
            </a:r>
            <a:r>
              <a:rPr lang="en-US" i="1" dirty="0" smtClean="0"/>
              <a:t>L), </a:t>
            </a:r>
            <a:r>
              <a:rPr lang="en-US" i="1" dirty="0" err="1" smtClean="0"/>
              <a:t>Taq</a:t>
            </a:r>
            <a:r>
              <a:rPr lang="en-US" i="1" dirty="0" smtClean="0"/>
              <a:t> DNA polymerase 0.9 </a:t>
            </a:r>
            <a:r>
              <a:rPr lang="el-GR" i="1" dirty="0" smtClean="0"/>
              <a:t>μ</a:t>
            </a:r>
            <a:r>
              <a:rPr lang="en-US" i="1" dirty="0" smtClean="0"/>
              <a:t>L and </a:t>
            </a:r>
            <a:r>
              <a:rPr lang="en-US" i="1" dirty="0" err="1" smtClean="0"/>
              <a:t>deionized</a:t>
            </a:r>
            <a:r>
              <a:rPr lang="en-US" i="1" dirty="0" smtClean="0"/>
              <a:t> water 9.72 </a:t>
            </a:r>
            <a:r>
              <a:rPr lang="el-GR" i="1" dirty="0" smtClean="0"/>
              <a:t>μ</a:t>
            </a:r>
            <a:r>
              <a:rPr lang="en-US" i="1" dirty="0" smtClean="0"/>
              <a:t>L </a:t>
            </a:r>
          </a:p>
          <a:p>
            <a:pPr algn="just"/>
            <a:r>
              <a:rPr lang="en-US" dirty="0" smtClean="0"/>
              <a:t>PCR mixture 13.2 </a:t>
            </a:r>
            <a:r>
              <a:rPr lang="en-US" dirty="0" err="1" smtClean="0"/>
              <a:t>μL</a:t>
            </a:r>
            <a:r>
              <a:rPr lang="en-US" dirty="0" smtClean="0"/>
              <a:t> was added to the 1.8 </a:t>
            </a:r>
            <a:r>
              <a:rPr lang="en-US" dirty="0" err="1" smtClean="0"/>
              <a:t>μL</a:t>
            </a:r>
            <a:r>
              <a:rPr lang="en-US" dirty="0" smtClean="0"/>
              <a:t> of DNA template of each sample.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3EF75B-6C32-8299-C6DA-73696AB1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593766"/>
            <a:ext cx="11394831" cy="5877374"/>
          </a:xfrm>
        </p:spPr>
        <p:txBody>
          <a:bodyPr/>
          <a:lstStyle/>
          <a:p>
            <a:pPr algn="ctr">
              <a:buNone/>
            </a:pPr>
            <a:r>
              <a:rPr lang="en-US" b="1" u="sng" dirty="0"/>
              <a:t>Experimental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The data were arranged according to completely randomized design (CRD).</a:t>
            </a:r>
          </a:p>
          <a:p>
            <a:pPr>
              <a:lnSpc>
                <a:spcPct val="100000"/>
              </a:lnSpc>
            </a:pPr>
            <a:r>
              <a:rPr lang="en-US" dirty="0"/>
              <a:t>Number of </a:t>
            </a:r>
            <a:r>
              <a:rPr lang="en-US" dirty="0" smtClean="0"/>
              <a:t>treatment=4 ,Each treatment was replicated 10 times.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Experiment 1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0ACB40-CD06-4DA1-D423-FA96F177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E1B18E90-8EB5-07FA-5BF9-39268B364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4295144"/>
              </p:ext>
            </p:extLst>
          </p:nvPr>
        </p:nvGraphicFramePr>
        <p:xfrm>
          <a:off x="499554" y="3148886"/>
          <a:ext cx="11506399" cy="3200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51574">
                  <a:extLst>
                    <a:ext uri="{9D8B030D-6E8A-4147-A177-3AD203B41FA5}">
                      <a16:colId xmlns="" xmlns:a16="http://schemas.microsoft.com/office/drawing/2014/main" val="1401529367"/>
                    </a:ext>
                  </a:extLst>
                </a:gridCol>
                <a:gridCol w="9654825">
                  <a:extLst>
                    <a:ext uri="{9D8B030D-6E8A-4147-A177-3AD203B41FA5}">
                      <a16:colId xmlns="" xmlns:a16="http://schemas.microsoft.com/office/drawing/2014/main" val="3580518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PEG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645781"/>
                  </a:ext>
                </a:extLst>
              </a:tr>
              <a:tr h="54626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60mg/l PEG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5621107"/>
                  </a:ext>
                </a:extLst>
              </a:tr>
              <a:tr h="54626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50mg/l PEG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94111"/>
                  </a:ext>
                </a:extLst>
              </a:tr>
              <a:tr h="54626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40mg/l PEG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8642827"/>
                  </a:ext>
                </a:extLst>
              </a:tr>
              <a:tr h="54626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myoinositol 0.1g/l +agar 7g/l  +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without PEG- Control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86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EF6D4037-EE37-0692-733A-3263956BA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4997175"/>
              </p:ext>
            </p:extLst>
          </p:nvPr>
        </p:nvGraphicFramePr>
        <p:xfrm>
          <a:off x="380032" y="1540384"/>
          <a:ext cx="11459667" cy="396798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34720">
                  <a:extLst>
                    <a:ext uri="{9D8B030D-6E8A-4147-A177-3AD203B41FA5}">
                      <a16:colId xmlns="" xmlns:a16="http://schemas.microsoft.com/office/drawing/2014/main" val="3186175314"/>
                    </a:ext>
                  </a:extLst>
                </a:gridCol>
                <a:gridCol w="9724947">
                  <a:extLst>
                    <a:ext uri="{9D8B030D-6E8A-4147-A177-3AD203B41FA5}">
                      <a16:colId xmlns="" xmlns:a16="http://schemas.microsoft.com/office/drawing/2014/main" val="414610272"/>
                    </a:ext>
                  </a:extLst>
                </a:gridCol>
              </a:tblGrid>
              <a:tr h="57188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PEG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5282385"/>
                  </a:ext>
                </a:extLst>
              </a:tr>
              <a:tr h="8490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+kinetin 2ml/l +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60mg/l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920778"/>
                  </a:ext>
                </a:extLst>
              </a:tr>
              <a:tr h="8490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+kinetin 2ml/l +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50mg/l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829035"/>
                  </a:ext>
                </a:extLst>
              </a:tr>
              <a:tr h="8490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+kinetin 2ml/l +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myoinositol 0.1g/l +agar 7g/l +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40mg/l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2107576"/>
                  </a:ext>
                </a:extLst>
              </a:tr>
              <a:tr h="8490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MS basal medium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+kinetin 2ml/l +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myoinositol 0.1g/l +agar 7g/l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without PEG-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8497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07AD2CF-0543-14E7-0EC1-FEFB9AB7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72593" y="415637"/>
            <a:ext cx="463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Experiment 2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627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DBFB1-06B3-AE25-12E0-968A1E6C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365663"/>
            <a:ext cx="11465171" cy="4928260"/>
          </a:xfrm>
        </p:spPr>
        <p:txBody>
          <a:bodyPr/>
          <a:lstStyle/>
          <a:p>
            <a:r>
              <a:rPr lang="en-US" b="1" u="sng" dirty="0"/>
              <a:t>Observation and data collection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Area of of callus - Using ImageJ software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Number of survived callus after co-cultivation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regenerated callus per </a:t>
            </a:r>
            <a:r>
              <a:rPr lang="en-US" dirty="0"/>
              <a:t>each treatment</a:t>
            </a:r>
          </a:p>
          <a:p>
            <a:r>
              <a:rPr lang="en-US" b="1" u="sng" dirty="0"/>
              <a:t>Data analysis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One -way ANOVA procedure of statistical Analysis System (SAS)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Mean separation –Duncan’s Multiple Range Test (DMRT)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D3CE60-FE79-2047-4755-B4B51C2C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658" y="4877337"/>
            <a:ext cx="2619648" cy="15052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92BB97-8EC6-F69B-375E-CBF1FFE2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05B51E-1D96-EB91-D577-1CFB0054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95" y="5111262"/>
            <a:ext cx="2728918" cy="1155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5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8BD4EB1-0C13-CECB-AE95-4187A06F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1209823"/>
            <a:ext cx="11535508" cy="531758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Experiment 1</a:t>
            </a:r>
          </a:p>
          <a:p>
            <a:pPr marL="0" indent="0">
              <a:buNone/>
            </a:pPr>
            <a:r>
              <a:rPr lang="en-US" dirty="0"/>
              <a:t>Number of callus used for co-cultivation – </a:t>
            </a:r>
            <a:r>
              <a:rPr lang="en-US" dirty="0" smtClean="0"/>
              <a:t>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Number of callus survived after co-cultivation – </a:t>
            </a:r>
            <a:r>
              <a:rPr lang="en-US" b="1" dirty="0">
                <a:solidFill>
                  <a:srgbClr val="FF0000"/>
                </a:solidFill>
              </a:rPr>
              <a:t>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                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/>
              <a:t>Survived callus after co cultivation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3C36F24-545D-8C3C-F8EB-C23697A5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pPr algn="ctr"/>
            <a:r>
              <a:rPr lang="en-US" u="sng" dirty="0" smtClean="0"/>
              <a:t>Results and discussion</a:t>
            </a:r>
            <a:endParaRPr lang="en-US" u="sng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6E3290-6A96-FB8A-DBAF-05C52DCF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4" y="2889060"/>
            <a:ext cx="2767009" cy="2217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56A0A8-4FB1-B17D-B92F-C33115BE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06" y="2973514"/>
            <a:ext cx="2998034" cy="2151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541CC4-7FEB-A222-BFFD-CEB75ACCA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72" y="2971247"/>
            <a:ext cx="2702425" cy="217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40CB3D-F7C0-B277-7E48-D2D51595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4" y="1365662"/>
            <a:ext cx="11690252" cy="499069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Experiment 2</a:t>
            </a:r>
          </a:p>
          <a:p>
            <a:r>
              <a:rPr lang="en-US" dirty="0"/>
              <a:t>Number of callus used for co-cultivation – 60</a:t>
            </a:r>
          </a:p>
          <a:p>
            <a:r>
              <a:rPr lang="en-US" dirty="0"/>
              <a:t>Number of callus survived after co-cultivation – </a:t>
            </a:r>
            <a:r>
              <a:rPr lang="en-US" b="1" dirty="0">
                <a:solidFill>
                  <a:srgbClr val="FF0000"/>
                </a:solidFill>
              </a:rPr>
              <a:t>42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b="1" dirty="0"/>
              <a:t>Survived callus after co cultivation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3E62B1-8E94-5BBC-EA74-088871AD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1CA6E5-CFDB-1935-4003-E629F48F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35" t="33237" r="14927" b="-2899"/>
          <a:stretch/>
        </p:blipFill>
        <p:spPr>
          <a:xfrm>
            <a:off x="1499028" y="3085403"/>
            <a:ext cx="2064787" cy="205472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E7860F1F-47F4-4B11-FE4A-C04D0520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180"/>
          <a:stretch/>
        </p:blipFill>
        <p:spPr>
          <a:xfrm>
            <a:off x="4587274" y="3106615"/>
            <a:ext cx="2270726" cy="19694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41186" t="41707" r="7853" b="32692"/>
          <a:stretch>
            <a:fillRect/>
          </a:stretch>
        </p:blipFill>
        <p:spPr bwMode="auto">
          <a:xfrm>
            <a:off x="7983415" y="3123426"/>
            <a:ext cx="2286000" cy="19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733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08B52C-1EE1-C99F-31E4-495BC9FD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C15F462-7BE7-004A-E11C-4936A4B3B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1157147"/>
              </p:ext>
            </p:extLst>
          </p:nvPr>
        </p:nvGraphicFramePr>
        <p:xfrm>
          <a:off x="609600" y="463826"/>
          <a:ext cx="10744200" cy="600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943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B65F6-2079-0DDE-EB7F-08EFCC13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4941930"/>
          </a:xfrm>
        </p:spPr>
        <p:txBody>
          <a:bodyPr/>
          <a:lstStyle/>
          <a:p>
            <a:r>
              <a:rPr lang="en-US" dirty="0"/>
              <a:t>Transformed callus were confirmed by PCR.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0EEDA8-469B-F3E0-0E14-390C753A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7DD6E6-25ED-B0A6-1173-775584183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7" y="1607010"/>
            <a:ext cx="7885043" cy="364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F5ECE1-A84A-6ED2-9556-99BC59D2FE51}"/>
              </a:ext>
            </a:extLst>
          </p:cNvPr>
          <p:cNvSpPr txBox="1"/>
          <p:nvPr/>
        </p:nvSpPr>
        <p:spPr>
          <a:xfrm>
            <a:off x="10651435" y="2716696"/>
            <a:ext cx="11794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300 bp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4FF3A870-9EC4-3265-D154-931798299C75}"/>
              </a:ext>
            </a:extLst>
          </p:cNvPr>
          <p:cNvCxnSpPr>
            <a:cxnSpLocks/>
          </p:cNvCxnSpPr>
          <p:nvPr/>
        </p:nvCxnSpPr>
        <p:spPr>
          <a:xfrm flipH="1">
            <a:off x="9104244" y="2900498"/>
            <a:ext cx="1547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4CFB27-9F76-C78E-1F1C-D34C1DAC0D0D}"/>
              </a:ext>
            </a:extLst>
          </p:cNvPr>
          <p:cNvSpPr txBox="1"/>
          <p:nvPr/>
        </p:nvSpPr>
        <p:spPr>
          <a:xfrm>
            <a:off x="675861" y="2900498"/>
            <a:ext cx="109993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400 bp</a:t>
            </a:r>
            <a:endParaRPr lang="en-US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BC915B3C-7421-02DE-257A-C62CF7E7DEF7}"/>
              </a:ext>
            </a:extLst>
          </p:cNvPr>
          <p:cNvCxnSpPr/>
          <p:nvPr/>
        </p:nvCxnSpPr>
        <p:spPr>
          <a:xfrm>
            <a:off x="1938130" y="3086028"/>
            <a:ext cx="1388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F376EF-CE8C-4547-5B4E-809601CD43EE}"/>
              </a:ext>
            </a:extLst>
          </p:cNvPr>
          <p:cNvSpPr txBox="1"/>
          <p:nvPr/>
        </p:nvSpPr>
        <p:spPr>
          <a:xfrm>
            <a:off x="8589432" y="5399350"/>
            <a:ext cx="6361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</a:t>
            </a:r>
          </a:p>
        </p:txBody>
      </p:sp>
    </p:spTree>
    <p:extLst>
      <p:ext uri="{BB962C8B-B14F-4D97-AF65-F5344CB8AC3E}">
        <p14:creationId xmlns="" xmlns:p14="http://schemas.microsoft.com/office/powerpoint/2010/main" val="25999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0849229-9DB3-E7B3-58A8-BE5EB163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558978D4-87B5-D7E8-99DD-25E3D3618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548947"/>
              </p:ext>
            </p:extLst>
          </p:nvPr>
        </p:nvGraphicFramePr>
        <p:xfrm>
          <a:off x="554182" y="556592"/>
          <a:ext cx="11125200" cy="592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72DE6B-FC38-0C0A-AC7B-67CDE1EC5C3B}"/>
              </a:ext>
            </a:extLst>
          </p:cNvPr>
          <p:cNvSpPr txBox="1"/>
          <p:nvPr/>
        </p:nvSpPr>
        <p:spPr>
          <a:xfrm>
            <a:off x="10571923" y="1167182"/>
            <a:ext cx="88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P&lt;0.05</a:t>
            </a:r>
          </a:p>
        </p:txBody>
      </p:sp>
    </p:spTree>
    <p:extLst>
      <p:ext uri="{BB962C8B-B14F-4D97-AF65-F5344CB8AC3E}">
        <p14:creationId xmlns="" xmlns:p14="http://schemas.microsoft.com/office/powerpoint/2010/main" val="1542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117"/>
            <a:ext cx="10996749" cy="4897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Scientific Name - </a:t>
            </a:r>
            <a:r>
              <a:rPr lang="en-US" i="1" dirty="0" err="1" smtClean="0"/>
              <a:t>Carica</a:t>
            </a:r>
            <a:r>
              <a:rPr lang="en-US" i="1" dirty="0" smtClean="0"/>
              <a:t> papaya </a:t>
            </a:r>
            <a:r>
              <a:rPr lang="en-US" dirty="0" smtClean="0"/>
              <a:t>L.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Family-  </a:t>
            </a:r>
            <a:r>
              <a:rPr lang="en-US" dirty="0" err="1" smtClean="0"/>
              <a:t>Caricaceae</a:t>
            </a:r>
            <a:endParaRPr lang="en-US" dirty="0" smtClean="0"/>
          </a:p>
          <a:p>
            <a:r>
              <a:rPr lang="en-US" dirty="0" smtClean="0"/>
              <a:t>Origin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South Mexico</a:t>
            </a:r>
          </a:p>
          <a:p>
            <a:r>
              <a:rPr lang="en-US" dirty="0" smtClean="0"/>
              <a:t>Distribution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Tropical and sub tropical regions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A9A1058E-8CB7-2925-746F-140466F0F5A8}"/>
              </a:ext>
            </a:extLst>
          </p:cNvPr>
          <p:cNvSpPr/>
          <p:nvPr/>
        </p:nvSpPr>
        <p:spPr>
          <a:xfrm>
            <a:off x="1340710" y="4743525"/>
            <a:ext cx="9622303" cy="12942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most produce fruit crop in  world wide</a:t>
            </a:r>
          </a:p>
        </p:txBody>
      </p:sp>
    </p:spTree>
    <p:extLst>
      <p:ext uri="{BB962C8B-B14F-4D97-AF65-F5344CB8AC3E}">
        <p14:creationId xmlns=""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23E0C85-B630-3FC5-63AE-F439D4EB3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" y="1377538"/>
            <a:ext cx="10655105" cy="4852206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D7083D-8957-C89E-CBC1-3687E92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7EE310-BED1-691F-85BD-2CCB8A0E6132}"/>
              </a:ext>
            </a:extLst>
          </p:cNvPr>
          <p:cNvSpPr txBox="1"/>
          <p:nvPr/>
        </p:nvSpPr>
        <p:spPr>
          <a:xfrm>
            <a:off x="1477109" y="4280708"/>
            <a:ext cx="20656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PEG 60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CE4B1E-91C2-D745-CABE-4856ABA36D85}"/>
              </a:ext>
            </a:extLst>
          </p:cNvPr>
          <p:cNvSpPr txBox="1"/>
          <p:nvPr/>
        </p:nvSpPr>
        <p:spPr>
          <a:xfrm>
            <a:off x="3691011" y="4280708"/>
            <a:ext cx="20656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PEG 50mg/L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EF8D3C-D5A9-15BE-07E3-0231EF37BDBD}"/>
              </a:ext>
            </a:extLst>
          </p:cNvPr>
          <p:cNvSpPr txBox="1"/>
          <p:nvPr/>
        </p:nvSpPr>
        <p:spPr>
          <a:xfrm>
            <a:off x="5904914" y="4280708"/>
            <a:ext cx="22109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PEG 40 mg/L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037CF2-ED10-E297-DA72-CB3B04EB0DE2}"/>
              </a:ext>
            </a:extLst>
          </p:cNvPr>
          <p:cNvSpPr txBox="1"/>
          <p:nvPr/>
        </p:nvSpPr>
        <p:spPr>
          <a:xfrm>
            <a:off x="8264182" y="4280708"/>
            <a:ext cx="22109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PEG 0 mg/L</a:t>
            </a:r>
          </a:p>
        </p:txBody>
      </p:sp>
    </p:spTree>
    <p:extLst>
      <p:ext uri="{BB962C8B-B14F-4D97-AF65-F5344CB8AC3E}">
        <p14:creationId xmlns="" xmlns:p14="http://schemas.microsoft.com/office/powerpoint/2010/main" val="2294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8C37FAE-2628-CF7E-E6D7-239B31A5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F1BAFB0-4624-A3B8-14AD-A53A7986E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3896487"/>
              </p:ext>
            </p:extLst>
          </p:nvPr>
        </p:nvGraphicFramePr>
        <p:xfrm>
          <a:off x="490330" y="492369"/>
          <a:ext cx="11224592" cy="57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79231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706B92-6BFD-3954-9A4D-307701AB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503583"/>
            <a:ext cx="11437035" cy="5939421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Regenerated callus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After transferred to medium with 4mg/L kinetin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846AE5-E90A-AE2D-BC27-1EC7C63A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10" y="4783015"/>
            <a:ext cx="1548281" cy="1465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7E6A93-F651-4EAD-6E90-5C44FB6FC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06" t="37948" r="26570" b="33128"/>
          <a:stretch/>
        </p:blipFill>
        <p:spPr>
          <a:xfrm>
            <a:off x="4229805" y="4759569"/>
            <a:ext cx="1723453" cy="14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982C50-EB9C-DB91-DE29-8EA728829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23" t="40410" r="26023" b="26974"/>
          <a:stretch/>
        </p:blipFill>
        <p:spPr>
          <a:xfrm>
            <a:off x="1805673" y="4759569"/>
            <a:ext cx="1747894" cy="149047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D24E4A8-F1C1-1856-FABC-F6AA4175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1" name="Picture 20" descr="IMG-20230322-WA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64" y="2121876"/>
            <a:ext cx="2631928" cy="1712302"/>
          </a:xfrm>
          <a:prstGeom prst="rect">
            <a:avLst/>
          </a:prstGeom>
        </p:spPr>
      </p:pic>
      <p:pic>
        <p:nvPicPr>
          <p:cNvPr id="22" name="Picture 21" descr="IMG-20230322-WA00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967" y="2157046"/>
            <a:ext cx="2518133" cy="1699847"/>
          </a:xfrm>
          <a:prstGeom prst="rect">
            <a:avLst/>
          </a:prstGeom>
        </p:spPr>
      </p:pic>
      <p:pic>
        <p:nvPicPr>
          <p:cNvPr id="23" name="Picture 22" descr="IMG-20230322-WA0003.jpg"/>
          <p:cNvPicPr>
            <a:picLocks noChangeAspect="1"/>
          </p:cNvPicPr>
          <p:nvPr/>
        </p:nvPicPr>
        <p:blipFill>
          <a:blip r:embed="rId7"/>
          <a:srcRect b="40684"/>
          <a:stretch>
            <a:fillRect/>
          </a:stretch>
        </p:blipFill>
        <p:spPr>
          <a:xfrm>
            <a:off x="6867118" y="2157046"/>
            <a:ext cx="2206543" cy="1652954"/>
          </a:xfrm>
          <a:prstGeom prst="rect">
            <a:avLst/>
          </a:prstGeom>
        </p:spPr>
      </p:pic>
      <p:pic>
        <p:nvPicPr>
          <p:cNvPr id="25" name="Picture 24" descr="IMG-20230322-WA0002.jpg"/>
          <p:cNvPicPr>
            <a:picLocks noChangeAspect="1"/>
          </p:cNvPicPr>
          <p:nvPr/>
        </p:nvPicPr>
        <p:blipFill>
          <a:blip r:embed="rId8"/>
          <a:srcRect l="38191"/>
          <a:stretch>
            <a:fillRect/>
          </a:stretch>
        </p:blipFill>
        <p:spPr>
          <a:xfrm>
            <a:off x="9507416" y="2145323"/>
            <a:ext cx="2472016" cy="1652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04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9C784C-2354-2803-8AF0-8FBF0CEE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1294410"/>
            <a:ext cx="11611428" cy="516444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Microscopic view of somatic embryos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4E71CB-E7C8-934F-D058-F5E8C81B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739011-A3EC-BA5F-42AF-CA454662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130832"/>
            <a:ext cx="3859078" cy="417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398E64-766C-B2D8-B009-8406E235F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91" t="7315" r="33915" b="49999"/>
          <a:stretch/>
        </p:blipFill>
        <p:spPr>
          <a:xfrm>
            <a:off x="4149364" y="2151118"/>
            <a:ext cx="3859078" cy="3966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45B4BDF-9FBC-61E9-12F8-F5FF8DA12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63" t="33651" r="33957" b="28253"/>
          <a:stretch/>
        </p:blipFill>
        <p:spPr>
          <a:xfrm>
            <a:off x="8181237" y="2098600"/>
            <a:ext cx="3713935" cy="396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69679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704E33-55D5-CE6C-D9D7-2EEF3216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378635"/>
            <a:ext cx="11437035" cy="50784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A protocol for </a:t>
            </a:r>
            <a:r>
              <a:rPr lang="en-US" i="1" dirty="0"/>
              <a:t>in-vitro</a:t>
            </a:r>
            <a:r>
              <a:rPr lang="en-US" dirty="0"/>
              <a:t> regeneration of putative transgenic papaya (</a:t>
            </a:r>
            <a:r>
              <a:rPr lang="en-US" i="1" dirty="0" err="1"/>
              <a:t>Carica</a:t>
            </a:r>
            <a:r>
              <a:rPr lang="en-US" i="1" dirty="0"/>
              <a:t> papaya </a:t>
            </a:r>
            <a:r>
              <a:rPr lang="en-US" dirty="0"/>
              <a:t>L.) </a:t>
            </a:r>
            <a:r>
              <a:rPr lang="en-US" dirty="0" smtClean="0"/>
              <a:t>was developed.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T1 , polyethylene glycol (PEG) 60 mg/L was the most suitable concentration for </a:t>
            </a:r>
            <a:r>
              <a:rPr lang="en-US" dirty="0" smtClean="0"/>
              <a:t>somatic embryogenesis.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Comparing to 3 weeks old callus , </a:t>
            </a:r>
            <a:r>
              <a:rPr lang="en-US" dirty="0" smtClean="0"/>
              <a:t>callus which have matured somatic embryos  </a:t>
            </a:r>
            <a:r>
              <a:rPr lang="en-US" dirty="0"/>
              <a:t>had </a:t>
            </a:r>
            <a:r>
              <a:rPr lang="en-US" dirty="0" smtClean="0"/>
              <a:t>highest  transformed </a:t>
            </a:r>
            <a:r>
              <a:rPr lang="en-US" dirty="0"/>
              <a:t>callus after co-cultivation.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D55D76-7098-D545-0918-2D41BEAA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913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48E1B-EBBA-8FF0-5B22-10CB0FEC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1392701"/>
            <a:ext cx="11264347" cy="503460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/>
              <a:t>Further studies need to be carried out, to develop a protocol for </a:t>
            </a:r>
            <a:r>
              <a:rPr lang="en-US" i="1" dirty="0"/>
              <a:t>in-vitro</a:t>
            </a:r>
            <a:r>
              <a:rPr lang="en-US" dirty="0"/>
              <a:t> regeneration of transgenic papaya to obtain a complete transgenic papaya plant through somatic embryogenesis.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Should be find the most effective kinetin concentration for regeneration of putative transgenic papaya plants.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51E537-9D89-2BF6-0BD1-1EC0F815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prstClr val="black"/>
                </a:solidFill>
              </a:rPr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487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C5E8D1-9F49-26D6-90E4-E6169908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9" y="1491175"/>
            <a:ext cx="11465168" cy="495182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Al-</a:t>
            </a:r>
            <a:r>
              <a:rPr lang="en-US" sz="2400" dirty="0" err="1"/>
              <a:t>Shara</a:t>
            </a:r>
            <a:r>
              <a:rPr lang="en-US" sz="2400" dirty="0"/>
              <a:t>, B.,</a:t>
            </a:r>
            <a:r>
              <a:rPr lang="en-US" sz="2400" dirty="0" err="1"/>
              <a:t>Taha,R.M</a:t>
            </a:r>
            <a:r>
              <a:rPr lang="en-US" sz="2400" dirty="0"/>
              <a:t> .,</a:t>
            </a:r>
            <a:r>
              <a:rPr lang="en-US" sz="2400" dirty="0" err="1"/>
              <a:t>Mohomad,J.,Elias</a:t>
            </a:r>
            <a:r>
              <a:rPr lang="en-US" sz="2400" dirty="0"/>
              <a:t>, </a:t>
            </a:r>
            <a:r>
              <a:rPr lang="en-US" sz="2400" dirty="0" err="1"/>
              <a:t>H.,and</a:t>
            </a:r>
            <a:r>
              <a:rPr lang="en-US" sz="2400" dirty="0"/>
              <a:t> Khan, A.(2020) ‘Somatic embryogenesis and plantlet regeneration in the </a:t>
            </a:r>
            <a:r>
              <a:rPr lang="en-US" sz="2400" dirty="0" err="1"/>
              <a:t>carica</a:t>
            </a:r>
            <a:r>
              <a:rPr lang="en-US" sz="2400" dirty="0"/>
              <a:t> papaya L. Cv. </a:t>
            </a:r>
            <a:r>
              <a:rPr lang="en-US" sz="2400" dirty="0" err="1"/>
              <a:t>eksotika</a:t>
            </a:r>
            <a:r>
              <a:rPr lang="en-US" sz="2400" dirty="0"/>
              <a:t>’, Plants, 9(3), pp. 1–20. Available at: </a:t>
            </a:r>
            <a:r>
              <a:rPr lang="en-US" sz="2400" dirty="0">
                <a:hlinkClick r:id="rId2"/>
              </a:rPr>
              <a:t>https://doi.org/10.3390/plants9030360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Ascencio</a:t>
            </a:r>
            <a:r>
              <a:rPr lang="en-US" sz="2400" dirty="0"/>
              <a:t>-Cabral, A.,</a:t>
            </a:r>
            <a:r>
              <a:rPr lang="en-US" sz="2400" dirty="0" err="1"/>
              <a:t>Gutiérre</a:t>
            </a:r>
            <a:r>
              <a:rPr lang="en-US" sz="2400" dirty="0"/>
              <a:t>z-Pulido,H., Rodríguez-Garay,B., and Gutiérrez-Mora,A. (2008) ‘Plant regeneration of </a:t>
            </a:r>
            <a:r>
              <a:rPr lang="en-US" sz="2400" dirty="0" err="1"/>
              <a:t>Carica</a:t>
            </a:r>
            <a:r>
              <a:rPr lang="en-US" sz="2400" dirty="0"/>
              <a:t> papaya L. through somatic embryogenesis in response to light quality, gelling agent and </a:t>
            </a:r>
            <a:r>
              <a:rPr lang="en-US" sz="2400" dirty="0" err="1"/>
              <a:t>phloridzin</a:t>
            </a:r>
            <a:r>
              <a:rPr lang="en-US" sz="2400" dirty="0"/>
              <a:t>’, Scientia </a:t>
            </a:r>
            <a:r>
              <a:rPr lang="en-US" sz="2400" dirty="0" err="1"/>
              <a:t>Horticulturae</a:t>
            </a:r>
            <a:r>
              <a:rPr lang="en-US" sz="2400" dirty="0"/>
              <a:t>, 118(2), pp. 155–160. Available at: </a:t>
            </a:r>
            <a:r>
              <a:rPr lang="en-US" sz="2400" dirty="0">
                <a:hlinkClick r:id="rId3"/>
              </a:rPr>
              <a:t>https://doi.org/10.1016/j.scienta.2008.06.014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Agstat</a:t>
            </a:r>
            <a:r>
              <a:rPr lang="en-US" sz="2400" dirty="0"/>
              <a:t> 2019</a:t>
            </a:r>
          </a:p>
          <a:p>
            <a:pPr algn="just"/>
            <a:r>
              <a:rPr lang="en-US" sz="2400" dirty="0"/>
              <a:t>Fitch, M.M.M. and </a:t>
            </a:r>
            <a:r>
              <a:rPr lang="en-US" sz="2400" dirty="0" err="1"/>
              <a:t>Manshardt</a:t>
            </a:r>
            <a:r>
              <a:rPr lang="en-US" sz="2400" dirty="0"/>
              <a:t>, R.M. (1990) ‘Somatic embryogenesis and plant regeneration from immature zygotic embryos of papaya (</a:t>
            </a:r>
            <a:r>
              <a:rPr lang="en-US" sz="2400" dirty="0" err="1"/>
              <a:t>Carica</a:t>
            </a:r>
            <a:r>
              <a:rPr lang="en-US" sz="2400" dirty="0"/>
              <a:t> papaya L.)’, Plant Cell Reports, 9(6), pp. 320–324.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D70281-1EAB-A69D-5AC9-9BD1B94E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87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060EA-CCCB-B702-8E10-01D555FA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969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/>
              <a:t>Thank You 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AA256DA-99AE-6AC5-814F-5E58267E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2D2A-9865-4B3D-B30A-17EA1871F79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8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477"/>
            <a:ext cx="10515600" cy="4969486"/>
          </a:xfrm>
        </p:spPr>
        <p:txBody>
          <a:bodyPr/>
          <a:lstStyle/>
          <a:p>
            <a:r>
              <a:rPr lang="en-US" dirty="0" smtClean="0"/>
              <a:t>Major threat of papaya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800" dirty="0" smtClean="0"/>
              <a:t>Pest and diseases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800" dirty="0" smtClean="0"/>
              <a:t>Post harvest losses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B3E420-270A-A15F-F18C-BC936D7D0AD9}"/>
              </a:ext>
            </a:extLst>
          </p:cNvPr>
          <p:cNvSpPr/>
          <p:nvPr/>
        </p:nvSpPr>
        <p:spPr>
          <a:xfrm>
            <a:off x="1411458" y="2849217"/>
            <a:ext cx="9369083" cy="28227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Papaya ring spot virus </a:t>
            </a:r>
            <a:r>
              <a:rPr lang="en-US" sz="3200" b="1" dirty="0"/>
              <a:t>disease is the most economically important disease in papaya.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9865A66-6EBA-0731-BB98-823E63730D89}"/>
              </a:ext>
            </a:extLst>
          </p:cNvPr>
          <p:cNvSpPr txBox="1">
            <a:spLocks/>
          </p:cNvSpPr>
          <p:nvPr/>
        </p:nvSpPr>
        <p:spPr>
          <a:xfrm>
            <a:off x="281354" y="1420836"/>
            <a:ext cx="11570220" cy="4243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Mosaic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chlorosis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leaf lamina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Water-soaked streaks appear on stems and petioles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Leaves of infected trees become mottled and distorted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Plant becomes stunted and producing small fruits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Ringspots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appear on fruit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Mosaic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chlorosis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in                                                                            Stunted plant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Ringspots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on fruit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leaf lamina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7B734D-B96A-27D7-9B35-B37A0685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124" y="4227616"/>
            <a:ext cx="3295697" cy="2137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91896F-700E-62AA-F24F-ABA29EF34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803" y="1878094"/>
            <a:ext cx="1880339" cy="250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F452C6-B1DC-0986-9ED5-E12213ADB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7969" y="1866066"/>
            <a:ext cx="1520455" cy="250711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7C0661D2-5ED9-F2D5-CE68-4DB348A3DA0D}"/>
              </a:ext>
            </a:extLst>
          </p:cNvPr>
          <p:cNvSpPr/>
          <p:nvPr/>
        </p:nvSpPr>
        <p:spPr>
          <a:xfrm rot="16200000">
            <a:off x="8516761" y="4108884"/>
            <a:ext cx="970670" cy="2369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xmlns="" id="{7C0661D2-5ED9-F2D5-CE68-4DB348A3DA0D}"/>
              </a:ext>
            </a:extLst>
          </p:cNvPr>
          <p:cNvSpPr/>
          <p:nvPr/>
        </p:nvSpPr>
        <p:spPr>
          <a:xfrm>
            <a:off x="3467575" y="4972929"/>
            <a:ext cx="2053883" cy="2250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xmlns="" id="{7C0661D2-5ED9-F2D5-CE68-4DB348A3DA0D}"/>
              </a:ext>
            </a:extLst>
          </p:cNvPr>
          <p:cNvSpPr/>
          <p:nvPr/>
        </p:nvSpPr>
        <p:spPr>
          <a:xfrm rot="16200000">
            <a:off x="10240054" y="4202669"/>
            <a:ext cx="970670" cy="2369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10" y="365125"/>
            <a:ext cx="9411789" cy="1325563"/>
          </a:xfrm>
        </p:spPr>
        <p:txBody>
          <a:bodyPr/>
          <a:lstStyle/>
          <a:p>
            <a:pPr algn="ctr"/>
            <a:r>
              <a:rPr lang="en-US" u="sng" dirty="0"/>
              <a:t>Research </a:t>
            </a:r>
            <a:r>
              <a:rPr lang="en-US" u="sng" dirty="0" smtClean="0"/>
              <a:t>problem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857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3CE0B127-0D8E-37DD-83BD-094D21FEB024}"/>
              </a:ext>
            </a:extLst>
          </p:cNvPr>
          <p:cNvSpPr/>
          <p:nvPr/>
        </p:nvSpPr>
        <p:spPr>
          <a:xfrm>
            <a:off x="555672" y="1533379"/>
            <a:ext cx="5190980" cy="2250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sz="2800" dirty="0"/>
              <a:t>Total annual world production </a:t>
            </a:r>
          </a:p>
          <a:p>
            <a:pPr algn="ctr">
              <a:lnSpc>
                <a:spcPct val="160000"/>
              </a:lnSpc>
            </a:pPr>
            <a:r>
              <a:rPr lang="en-US" sz="2800" dirty="0"/>
              <a:t>– 11.22 Mt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="" xmlns:a16="http://schemas.microsoft.com/office/drawing/2014/main" id="{5BEB7BA8-3A61-92F1-1F33-490D224CCEF8}"/>
              </a:ext>
            </a:extLst>
          </p:cNvPr>
          <p:cNvSpPr/>
          <p:nvPr/>
        </p:nvSpPr>
        <p:spPr>
          <a:xfrm>
            <a:off x="5969390" y="1533378"/>
            <a:ext cx="5666938" cy="22508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Total annual production in Sri Lanka - 72,782 t</a:t>
            </a:r>
          </a:p>
          <a:p>
            <a:r>
              <a:rPr lang="en-US" sz="2800" dirty="0"/>
              <a:t>Total hectors covered in Sri Lanka </a:t>
            </a:r>
          </a:p>
          <a:p>
            <a:r>
              <a:rPr lang="en-US" sz="2800" dirty="0"/>
              <a:t>-6,271 ha </a:t>
            </a:r>
          </a:p>
          <a:p>
            <a:r>
              <a:rPr lang="en-US" sz="2800" dirty="0"/>
              <a:t>(</a:t>
            </a:r>
            <a:r>
              <a:rPr lang="en-US" sz="2800" i="1" dirty="0" err="1"/>
              <a:t>Agstat</a:t>
            </a:r>
            <a:r>
              <a:rPr lang="en-US" sz="2800" i="1" dirty="0"/>
              <a:t> 2019</a:t>
            </a:r>
            <a:r>
              <a:rPr lang="en-US" sz="2800" dirty="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DE68C30-0A91-545D-A433-B7539626AE3F}"/>
              </a:ext>
            </a:extLst>
          </p:cNvPr>
          <p:cNvSpPr/>
          <p:nvPr/>
        </p:nvSpPr>
        <p:spPr>
          <a:xfrm>
            <a:off x="555673" y="4758938"/>
            <a:ext cx="11080655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Yield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/>
              <a:t>loss due to </a:t>
            </a:r>
            <a:r>
              <a:rPr lang="en-US" sz="3600" i="1" dirty="0"/>
              <a:t>papaya ringspot virus </a:t>
            </a:r>
            <a:r>
              <a:rPr lang="en-US" sz="3600" dirty="0"/>
              <a:t>disease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100% yield loss within 3-7 months</a:t>
            </a:r>
          </a:p>
        </p:txBody>
      </p:sp>
      <p:sp>
        <p:nvSpPr>
          <p:cNvPr id="8" name="Arrow: Down 9">
            <a:extLst>
              <a:ext uri="{FF2B5EF4-FFF2-40B4-BE49-F238E27FC236}">
                <a16:creationId xmlns="" xmlns:a16="http://schemas.microsoft.com/office/drawing/2014/main" id="{8012FC01-E14F-8BF2-D9E6-C4EAD5C3D96F}"/>
              </a:ext>
            </a:extLst>
          </p:cNvPr>
          <p:cNvSpPr/>
          <p:nvPr/>
        </p:nvSpPr>
        <p:spPr>
          <a:xfrm>
            <a:off x="2771335" y="3924886"/>
            <a:ext cx="337625" cy="53345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9">
            <a:extLst>
              <a:ext uri="{FF2B5EF4-FFF2-40B4-BE49-F238E27FC236}">
                <a16:creationId xmlns="" xmlns:a16="http://schemas.microsoft.com/office/drawing/2014/main" id="{8012FC01-E14F-8BF2-D9E6-C4EAD5C3D96F}"/>
              </a:ext>
            </a:extLst>
          </p:cNvPr>
          <p:cNvSpPr/>
          <p:nvPr/>
        </p:nvSpPr>
        <p:spPr>
          <a:xfrm>
            <a:off x="9019735" y="3924886"/>
            <a:ext cx="337625" cy="53345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4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28794F5-0E32-6D49-D8BC-959BBE450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3880847"/>
              </p:ext>
            </p:extLst>
          </p:nvPr>
        </p:nvGraphicFramePr>
        <p:xfrm>
          <a:off x="838200" y="1318161"/>
          <a:ext cx="10515600" cy="485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  <a:endParaRPr lang="en-US" u="sng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1453CC3C-AD6A-3E6E-A382-938A270D7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76901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FE336EA-9611-C143-3EB0-2D7C7799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393825"/>
            <a:ext cx="10831512" cy="47831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u="sng" dirty="0"/>
              <a:t>Experimental Location</a:t>
            </a:r>
          </a:p>
          <a:p>
            <a:endParaRPr lang="en-US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Plant Virus Indexing center, </a:t>
            </a:r>
            <a:r>
              <a:rPr lang="en-US" dirty="0" err="1"/>
              <a:t>Pitipana</a:t>
            </a:r>
            <a:r>
              <a:rPr lang="en-US" dirty="0"/>
              <a:t> , </a:t>
            </a:r>
            <a:r>
              <a:rPr lang="en-US" dirty="0" err="1"/>
              <a:t>Homagama</a:t>
            </a:r>
            <a:r>
              <a:rPr lang="en-US" dirty="0"/>
              <a:t>.</a:t>
            </a:r>
          </a:p>
          <a:p>
            <a:r>
              <a:rPr lang="en-US" b="1" dirty="0"/>
              <a:t>Tissue culture Division</a:t>
            </a:r>
          </a:p>
          <a:p>
            <a:r>
              <a:rPr lang="en-US" b="1" dirty="0"/>
              <a:t>Microbiology Division </a:t>
            </a:r>
          </a:p>
          <a:p>
            <a:r>
              <a:rPr lang="en-US" b="1" dirty="0"/>
              <a:t>Molecular virology Division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E5B36C-7FE8-2736-C131-11710C621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689" y="2997446"/>
            <a:ext cx="3918467" cy="271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1349</Words>
  <Application>Microsoft Office PowerPoint</Application>
  <PresentationFormat>Custom</PresentationFormat>
  <Paragraphs>324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Content of the presentation</vt:lpstr>
      <vt:lpstr>Introduction</vt:lpstr>
      <vt:lpstr>Slide 4</vt:lpstr>
      <vt:lpstr>Slide 5</vt:lpstr>
      <vt:lpstr>Research problem</vt:lpstr>
      <vt:lpstr>Slide 7</vt:lpstr>
      <vt:lpstr>Objectives</vt:lpstr>
      <vt:lpstr>Material and Methods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Results and discussion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Conclusion</vt:lpstr>
      <vt:lpstr>Recommendations</vt:lpstr>
      <vt:lpstr>References</vt:lpstr>
      <vt:lpstr>Thank You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samanth</cp:lastModifiedBy>
  <cp:revision>95</cp:revision>
  <dcterms:created xsi:type="dcterms:W3CDTF">2023-02-09T03:28:20Z</dcterms:created>
  <dcterms:modified xsi:type="dcterms:W3CDTF">2008-12-31T19:05:56Z</dcterms:modified>
</cp:coreProperties>
</file>