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Ex2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charts/chartEx3.xml" ContentType="application/vnd.ms-office.chartex+xml"/>
  <Override PartName="/ppt/charts/style3.xml" ContentType="application/vnd.ms-office.chartstyle+xml"/>
  <Override PartName="/ppt/charts/colors3.xml" ContentType="application/vnd.ms-office.chartcolorstyle+xml"/>
  <Override PartName="/ppt/charts/chart1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29883100" cy="41405175"/>
  <p:notesSz cx="6799263" cy="9929813"/>
  <p:defaultTextStyle>
    <a:defPPr>
      <a:defRPr lang="en-US"/>
    </a:defPPr>
    <a:lvl1pPr algn="l" defTabSz="4073525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2036763" indent="-1579563" algn="l" defTabSz="4073525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4073525" indent="-3159125" algn="l" defTabSz="4073525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6110288" indent="-4738688" algn="l" defTabSz="4073525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8147050" indent="-6318250" algn="l" defTabSz="4073525" rtl="0" eaLnBrk="0" fontAlgn="base" hangingPunct="0">
      <a:spcBef>
        <a:spcPct val="0"/>
      </a:spcBef>
      <a:spcAft>
        <a:spcPct val="0"/>
      </a:spcAft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041">
          <p15:clr>
            <a:srgbClr val="A4A3A4"/>
          </p15:clr>
        </p15:guide>
        <p15:guide id="2" pos="94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B17"/>
    <a:srgbClr val="F4740A"/>
    <a:srgbClr val="F79443"/>
    <a:srgbClr val="378181"/>
    <a:srgbClr val="F6801E"/>
    <a:srgbClr val="F9EE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750" autoAdjust="0"/>
    <p:restoredTop sz="86380" autoAdjust="0"/>
  </p:normalViewPr>
  <p:slideViewPr>
    <p:cSldViewPr>
      <p:cViewPr>
        <p:scale>
          <a:sx n="40" d="100"/>
          <a:sy n="40" d="100"/>
        </p:scale>
        <p:origin x="514" y="-6590"/>
      </p:cViewPr>
      <p:guideLst>
        <p:guide orient="horz" pos="13041"/>
        <p:guide pos="94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DELL\Downloads\3100_students_agsurs.xlsx" TargetMode="External"/></Relationships>
</file>

<file path=ppt/charts/_rels/chartEx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DELL\Downloads\3100_students_agsurs.xlsx" TargetMode="External"/></Relationships>
</file>

<file path=ppt/charts/_rels/chartEx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C:\Users\DELL\Downloads\3100_students_agsu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73718911529247"/>
          <c:y val="3.6374485123763838E-2"/>
          <c:w val="0.84396062992125986"/>
          <c:h val="0.5535892878736913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Sheet2!$A$2:$A$7</c:f>
              <c:strCache>
                <c:ptCount val="6"/>
                <c:pt idx="0">
                  <c:v>Bionutri only</c:v>
                </c:pt>
                <c:pt idx="1">
                  <c:v>DOA</c:v>
                </c:pt>
                <c:pt idx="2">
                  <c:v>Organic only</c:v>
                </c:pt>
                <c:pt idx="3">
                  <c:v>Organic+Bionutri</c:v>
                </c:pt>
                <c:pt idx="4">
                  <c:v>DOA 50% + Bionutri</c:v>
                </c:pt>
                <c:pt idx="5">
                  <c:v>DOA reco+ Bionutri</c:v>
                </c:pt>
              </c:strCache>
            </c:strRef>
          </c:cat>
          <c:val>
            <c:numRef>
              <c:f>Sheet2!$B$2:$B$7</c:f>
              <c:numCache>
                <c:formatCode>General</c:formatCode>
                <c:ptCount val="6"/>
                <c:pt idx="0">
                  <c:v>14.125</c:v>
                </c:pt>
                <c:pt idx="1">
                  <c:v>23.8</c:v>
                </c:pt>
                <c:pt idx="2">
                  <c:v>18.399999999999999</c:v>
                </c:pt>
                <c:pt idx="3">
                  <c:v>17.650000000000002</c:v>
                </c:pt>
                <c:pt idx="4">
                  <c:v>32.199999999999996</c:v>
                </c:pt>
                <c:pt idx="5">
                  <c:v>34.475000000000001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D3-4CFC-8F45-37FED8C9C0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4176127"/>
        <c:axId val="1224175295"/>
      </c:barChart>
      <c:catAx>
        <c:axId val="122417612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>
                    <a:solidFill>
                      <a:schemeClr val="tx1"/>
                    </a:solidFill>
                  </a:rPr>
                  <a:t>Treatments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4175295"/>
        <c:crosses val="autoZero"/>
        <c:auto val="1"/>
        <c:lblAlgn val="ctr"/>
        <c:lblOffset val="100"/>
        <c:noMultiLvlLbl val="0"/>
      </c:catAx>
      <c:valAx>
        <c:axId val="122417529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800" dirty="0">
                    <a:solidFill>
                      <a:schemeClr val="tx1"/>
                    </a:solidFill>
                  </a:rPr>
                  <a:t>Plant</a:t>
                </a:r>
                <a:r>
                  <a:rPr lang="en-US" sz="2800" baseline="0" dirty="0">
                    <a:solidFill>
                      <a:schemeClr val="tx1"/>
                    </a:solidFill>
                  </a:rPr>
                  <a:t> </a:t>
                </a:r>
                <a:r>
                  <a:rPr lang="en-US" sz="2800" baseline="0" dirty="0" smtClean="0">
                    <a:solidFill>
                      <a:schemeClr val="tx1"/>
                    </a:solidFill>
                  </a:rPr>
                  <a:t>height </a:t>
                </a:r>
                <a:r>
                  <a:rPr lang="en-US" sz="2800" baseline="0" dirty="0">
                    <a:solidFill>
                      <a:schemeClr val="tx1"/>
                    </a:solidFill>
                  </a:rPr>
                  <a:t>(cm)</a:t>
                </a:r>
                <a:endParaRPr lang="en-US" sz="2800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41761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685518315078602"/>
          <c:y val="0.11236368544426356"/>
          <c:w val="0.80845325396033318"/>
          <c:h val="0.5450435536310607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92D050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Sheet3!$N$2:$N$7</c:f>
                <c:numCache>
                  <c:formatCode>General</c:formatCode>
                  <c:ptCount val="6"/>
                  <c:pt idx="0">
                    <c:v>58.692900000000002</c:v>
                  </c:pt>
                  <c:pt idx="1">
                    <c:v>42.711086100000003</c:v>
                  </c:pt>
                  <c:pt idx="2">
                    <c:v>44.188969999999998</c:v>
                  </c:pt>
                  <c:pt idx="3">
                    <c:v>84.9726</c:v>
                  </c:pt>
                  <c:pt idx="4">
                    <c:v>28.804030000000001</c:v>
                  </c:pt>
                  <c:pt idx="5">
                    <c:v>32.446032099999996</c:v>
                  </c:pt>
                </c:numCache>
              </c:numRef>
            </c:plus>
            <c:minus>
              <c:numRef>
                <c:f>Sheet3!$O$2:$O$7</c:f>
                <c:numCache>
                  <c:formatCode>General</c:formatCode>
                  <c:ptCount val="6"/>
                  <c:pt idx="0">
                    <c:v>58.692900000000002</c:v>
                  </c:pt>
                  <c:pt idx="1">
                    <c:v>42.711086100000003</c:v>
                  </c:pt>
                  <c:pt idx="2">
                    <c:v>44.188969999999998</c:v>
                  </c:pt>
                  <c:pt idx="3">
                    <c:v>84.9726</c:v>
                  </c:pt>
                  <c:pt idx="4">
                    <c:v>28.804030000000001</c:v>
                  </c:pt>
                  <c:pt idx="5">
                    <c:v>32.446032099999996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Sheet3!$L$2:$L$7</c:f>
              <c:strCache>
                <c:ptCount val="6"/>
                <c:pt idx="0">
                  <c:v>Bionutri only</c:v>
                </c:pt>
                <c:pt idx="1">
                  <c:v>DOA</c:v>
                </c:pt>
                <c:pt idx="2">
                  <c:v>Organic only</c:v>
                </c:pt>
                <c:pt idx="3">
                  <c:v>Organic+Bionutri</c:v>
                </c:pt>
                <c:pt idx="4">
                  <c:v>DOA 50% + Bionutri</c:v>
                </c:pt>
                <c:pt idx="5">
                  <c:v>DOA reco+ Bionutri</c:v>
                </c:pt>
              </c:strCache>
            </c:strRef>
          </c:cat>
          <c:val>
            <c:numRef>
              <c:f>Sheet3!$M$2:$M$7</c:f>
              <c:numCache>
                <c:formatCode>General</c:formatCode>
                <c:ptCount val="6"/>
                <c:pt idx="0">
                  <c:v>1541.125</c:v>
                </c:pt>
                <c:pt idx="1">
                  <c:v>2782.7249999999999</c:v>
                </c:pt>
                <c:pt idx="2">
                  <c:v>1862.4</c:v>
                </c:pt>
                <c:pt idx="3">
                  <c:v>2044.05</c:v>
                </c:pt>
                <c:pt idx="4">
                  <c:v>3097.5749999999998</c:v>
                </c:pt>
                <c:pt idx="5">
                  <c:v>3293.7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E4-495A-AD00-4E287FA735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912352"/>
        <c:axId val="2111438912"/>
      </c:barChart>
      <c:catAx>
        <c:axId val="349123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2800" dirty="0" smtClean="0">
                    <a:solidFill>
                      <a:schemeClr val="tx1"/>
                    </a:solidFill>
                  </a:rPr>
                  <a:t>Treatments</a:t>
                </a:r>
                <a:endParaRPr lang="en-AU" sz="2800" dirty="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6518522922213656"/>
              <c:y val="0.9132901240178971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1438912"/>
        <c:crosses val="autoZero"/>
        <c:auto val="1"/>
        <c:lblAlgn val="ctr"/>
        <c:lblOffset val="100"/>
        <c:noMultiLvlLbl val="0"/>
      </c:catAx>
      <c:valAx>
        <c:axId val="211143891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 sz="2800" baseline="0">
                    <a:solidFill>
                      <a:schemeClr val="tx1"/>
                    </a:solidFill>
                  </a:rPr>
                  <a:t>Yield per plant (g)</a:t>
                </a:r>
                <a:endParaRPr lang="en-AU" sz="2800">
                  <a:solidFill>
                    <a:schemeClr val="tx1"/>
                  </a:solidFill>
                </a:endParaRPr>
              </a:p>
            </c:rich>
          </c:tx>
          <c:layout>
            <c:manualLayout>
              <c:xMode val="edge"/>
              <c:yMode val="edge"/>
              <c:x val="2.0781988669723677E-2"/>
              <c:y val="0.1162797018134874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12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Sheet2!$A$2:$A$25</cx:f>
        <cx:lvl ptCount="24">
          <cx:pt idx="0">T1</cx:pt>
          <cx:pt idx="1">T1</cx:pt>
          <cx:pt idx="2">T1</cx:pt>
          <cx:pt idx="3">T1</cx:pt>
          <cx:pt idx="4">T2</cx:pt>
          <cx:pt idx="5">T2</cx:pt>
          <cx:pt idx="6">T2</cx:pt>
          <cx:pt idx="7">T2</cx:pt>
          <cx:pt idx="8">T3</cx:pt>
          <cx:pt idx="9">T3</cx:pt>
          <cx:pt idx="10">T3</cx:pt>
          <cx:pt idx="11">T3</cx:pt>
          <cx:pt idx="12">T4</cx:pt>
          <cx:pt idx="13">T4</cx:pt>
          <cx:pt idx="14">T4</cx:pt>
          <cx:pt idx="15">T4</cx:pt>
          <cx:pt idx="16">T5</cx:pt>
          <cx:pt idx="17">T5</cx:pt>
          <cx:pt idx="18">T5</cx:pt>
          <cx:pt idx="19">T5</cx:pt>
          <cx:pt idx="20">T6</cx:pt>
          <cx:pt idx="21">T6</cx:pt>
          <cx:pt idx="22">T6</cx:pt>
          <cx:pt idx="23">T6</cx:pt>
        </cx:lvl>
      </cx:strDim>
      <cx:numDim type="val">
        <cx:f>Sheet2!$B$2:$B$25</cx:f>
        <cx:lvl ptCount="24" formatCode="General">
          <cx:pt idx="0">16</cx:pt>
          <cx:pt idx="1">15</cx:pt>
          <cx:pt idx="2">17</cx:pt>
          <cx:pt idx="3">15</cx:pt>
          <cx:pt idx="4">28</cx:pt>
          <cx:pt idx="5">25</cx:pt>
          <cx:pt idx="6">25</cx:pt>
          <cx:pt idx="7">24</cx:pt>
          <cx:pt idx="8">22</cx:pt>
          <cx:pt idx="9">20</cx:pt>
          <cx:pt idx="10">18</cx:pt>
          <cx:pt idx="11">20</cx:pt>
          <cx:pt idx="12">18</cx:pt>
          <cx:pt idx="13">20</cx:pt>
          <cx:pt idx="14">17</cx:pt>
          <cx:pt idx="15">17</cx:pt>
          <cx:pt idx="16">38</cx:pt>
          <cx:pt idx="17">37</cx:pt>
          <cx:pt idx="18">35</cx:pt>
          <cx:pt idx="19">38</cx:pt>
          <cx:pt idx="20">42</cx:pt>
          <cx:pt idx="21">40</cx:pt>
          <cx:pt idx="22">40</cx:pt>
          <cx:pt idx="23">37</cx:pt>
        </cx:lvl>
      </cx:numDim>
    </cx:data>
  </cx:chartData>
  <cx:chart>
    <cx:plotArea>
      <cx:plotAreaRegion>
        <cx:series layoutId="boxWhisker" uniqueId="{F301C57C-D9CC-472B-AE95-56954CC5D4D2}">
          <cx:tx>
            <cx:txData>
              <cx:f>Sheet2!$B$1</cx:f>
              <cx:v>Leaves_count</cx:v>
            </cx:txData>
          </cx:tx>
          <cx:spPr>
            <a:solidFill>
              <a:schemeClr val="accent3"/>
            </a:solidFill>
          </cx:spPr>
          <cx:dataId val="0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tle>
          <cx:tx>
            <cx:rich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2800">
                    <a:solidFill>
                      <a:schemeClr val="tx1"/>
                    </a:solidFill>
                  </a:defRPr>
                </a:pPr>
                <a:r>
                  <a:rPr lang="en-US" sz="2800" b="0" i="0" u="none" strike="noStrike" baseline="0">
                    <a:solidFill>
                      <a:schemeClr val="tx1"/>
                    </a:solidFill>
                    <a:latin typeface="Calibri" panose="020F0502020204030204"/>
                  </a:rPr>
                  <a:t>Treatments</a:t>
                </a:r>
              </a:p>
            </cx:rich>
          </cx:tx>
        </cx:title>
        <cx:tickLabels/>
        <cx:txPr>
          <a:bodyPr spcFirstLastPara="1" vertOverflow="ellipsis" wrap="square" lIns="0" tIns="0" rIns="0" bIns="0" anchor="ctr" anchorCtr="1"/>
          <a:lstStyle/>
          <a:p>
            <a:pPr>
              <a:defRPr sz="2800">
                <a:solidFill>
                  <a:schemeClr val="tx1"/>
                </a:solidFill>
              </a:defRPr>
            </a:pPr>
            <a:endParaRPr lang="en-US" sz="2800">
              <a:solidFill>
                <a:schemeClr val="tx1"/>
              </a:solidFill>
            </a:endParaRPr>
          </a:p>
        </cx:txPr>
      </cx:axis>
      <cx:axis id="1">
        <cx:valScaling/>
        <cx:title>
          <cx:tx>
            <cx:rich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2800"/>
                </a:pPr>
                <a:r>
                  <a:rPr lang="en-US" sz="2800" b="0" i="0" u="none" strike="noStrike" baseline="0" dirty="0" smtClean="0">
                    <a:solidFill>
                      <a:schemeClr val="tx1"/>
                    </a:solidFill>
                    <a:latin typeface="Calibri" panose="020F0502020204030204"/>
                  </a:rPr>
                  <a:t>Number </a:t>
                </a:r>
                <a:r>
                  <a:rPr lang="en-US" sz="2800" b="0" i="0" u="none" strike="noStrike" baseline="0" dirty="0">
                    <a:solidFill>
                      <a:schemeClr val="tx1"/>
                    </a:solidFill>
                    <a:latin typeface="Calibri" panose="020F0502020204030204"/>
                  </a:rPr>
                  <a:t>of </a:t>
                </a:r>
                <a:r>
                  <a:rPr lang="en-US" sz="2800" b="0" i="0" u="none" strike="noStrike" baseline="0" dirty="0" smtClean="0">
                    <a:solidFill>
                      <a:schemeClr val="tx1"/>
                    </a:solidFill>
                    <a:latin typeface="Calibri" panose="020F0502020204030204"/>
                  </a:rPr>
                  <a:t>leaves </a:t>
                </a:r>
                <a:endParaRPr lang="en-US" sz="2800" b="0" i="0" u="none" strike="noStrike" baseline="0" dirty="0">
                  <a:solidFill>
                    <a:schemeClr val="tx1"/>
                  </a:solidFill>
                  <a:latin typeface="Calibri" panose="020F0502020204030204"/>
                </a:endParaRPr>
              </a:p>
            </cx:rich>
          </cx:tx>
        </cx:title>
        <cx:tickLabels/>
        <cx:txPr>
          <a:bodyPr spcFirstLastPara="1" vertOverflow="ellipsis" wrap="square" lIns="0" tIns="0" rIns="0" bIns="0" anchor="ctr" anchorCtr="1"/>
          <a:lstStyle/>
          <a:p>
            <a:pPr>
              <a:defRPr sz="2800">
                <a:solidFill>
                  <a:schemeClr val="tx1"/>
                </a:solidFill>
              </a:defRPr>
            </a:pPr>
            <a:endParaRPr lang="en-US" sz="2800">
              <a:solidFill>
                <a:schemeClr val="tx1"/>
              </a:solidFill>
            </a:endParaRPr>
          </a:p>
        </cx:txPr>
      </cx:axis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Ex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Sheet3!$A$2:$A$25</cx:f>
        <cx:lvl ptCount="24">
          <cx:pt idx="0">T1</cx:pt>
          <cx:pt idx="1">T1</cx:pt>
          <cx:pt idx="2">T1</cx:pt>
          <cx:pt idx="3">T1</cx:pt>
          <cx:pt idx="4">T2</cx:pt>
          <cx:pt idx="5">T2</cx:pt>
          <cx:pt idx="6">T2</cx:pt>
          <cx:pt idx="7">T2</cx:pt>
          <cx:pt idx="8">T3</cx:pt>
          <cx:pt idx="9">T3</cx:pt>
          <cx:pt idx="10">T3</cx:pt>
          <cx:pt idx="11">T3</cx:pt>
          <cx:pt idx="12">T4</cx:pt>
          <cx:pt idx="13">T4</cx:pt>
          <cx:pt idx="14">T4</cx:pt>
          <cx:pt idx="15">T4</cx:pt>
          <cx:pt idx="16">T5</cx:pt>
          <cx:pt idx="17">T5</cx:pt>
          <cx:pt idx="18">T5</cx:pt>
          <cx:pt idx="19">T5</cx:pt>
          <cx:pt idx="20">T6</cx:pt>
          <cx:pt idx="21">T6</cx:pt>
          <cx:pt idx="22">T6</cx:pt>
          <cx:pt idx="23">T6</cx:pt>
        </cx:lvl>
      </cx:strDim>
      <cx:numDim type="val">
        <cx:f>Sheet3!$B$2:$B$25</cx:f>
        <cx:lvl ptCount="24" formatCode="General">
          <cx:pt idx="0">30</cx:pt>
          <cx:pt idx="1">35</cx:pt>
          <cx:pt idx="2">32</cx:pt>
          <cx:pt idx="3">30</cx:pt>
          <cx:pt idx="4">65</cx:pt>
          <cx:pt idx="5">70</cx:pt>
          <cx:pt idx="6">72</cx:pt>
          <cx:pt idx="7">68</cx:pt>
          <cx:pt idx="8">42</cx:pt>
          <cx:pt idx="9">40</cx:pt>
          <cx:pt idx="10">45</cx:pt>
          <cx:pt idx="11">44</cx:pt>
          <cx:pt idx="12">48</cx:pt>
          <cx:pt idx="13">52</cx:pt>
          <cx:pt idx="14">54</cx:pt>
          <cx:pt idx="15">50</cx:pt>
          <cx:pt idx="16">90</cx:pt>
          <cx:pt idx="17">87</cx:pt>
          <cx:pt idx="18">92</cx:pt>
          <cx:pt idx="19">90</cx:pt>
          <cx:pt idx="20">102</cx:pt>
          <cx:pt idx="21">105</cx:pt>
          <cx:pt idx="22">95</cx:pt>
          <cx:pt idx="23">104</cx:pt>
        </cx:lvl>
      </cx:numDim>
    </cx:data>
  </cx:chartData>
  <cx:chart>
    <cx:plotArea>
      <cx:plotAreaRegion>
        <cx:series layoutId="boxWhisker" uniqueId="{A15B72F6-DC6A-4F6D-B242-C3AA11CD377C}">
          <cx:tx>
            <cx:txData>
              <cx:f>Sheet3!$B$1</cx:f>
              <cx:v>Flowers_count</cx:v>
            </cx:txData>
          </cx:tx>
          <cx:spPr>
            <a:solidFill>
              <a:srgbClr val="92D050"/>
            </a:solidFill>
          </cx:spPr>
          <cx:dataId val="0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tle>
          <cx:tx>
            <cx:rich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2800">
                    <a:solidFill>
                      <a:schemeClr val="tx1"/>
                    </a:solidFill>
                  </a:defRPr>
                </a:pPr>
                <a:r>
                  <a:rPr lang="en-US" sz="2800" b="0" i="0" u="none" strike="noStrike" baseline="0">
                    <a:solidFill>
                      <a:schemeClr val="tx1"/>
                    </a:solidFill>
                    <a:latin typeface="Calibri" panose="020F0502020204030204"/>
                  </a:rPr>
                  <a:t>Treatments</a:t>
                </a:r>
              </a:p>
            </cx:rich>
          </cx:tx>
        </cx:title>
        <cx:tickLabels/>
        <cx:txPr>
          <a:bodyPr spcFirstLastPara="1" vertOverflow="ellipsis" wrap="square" lIns="0" tIns="0" rIns="0" bIns="0" anchor="ctr" anchorCtr="1"/>
          <a:lstStyle/>
          <a:p>
            <a:pPr>
              <a:defRPr sz="2800">
                <a:solidFill>
                  <a:schemeClr val="tx1"/>
                </a:solidFill>
              </a:defRPr>
            </a:pPr>
            <a:endParaRPr lang="en-US" sz="2800">
              <a:solidFill>
                <a:schemeClr val="tx1"/>
              </a:solidFill>
            </a:endParaRPr>
          </a:p>
        </cx:txPr>
      </cx:axis>
      <cx:axis id="1">
        <cx:valScaling/>
        <cx:title>
          <cx:tx>
            <cx:rich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2800"/>
                </a:pPr>
                <a:r>
                  <a:rPr lang="en-US" sz="2800" b="0" i="0" u="none" strike="noStrike" baseline="0" dirty="0" smtClean="0">
                    <a:solidFill>
                      <a:schemeClr val="tx1"/>
                    </a:solidFill>
                    <a:latin typeface="Calibri" panose="020F0502020204030204"/>
                  </a:rPr>
                  <a:t>Number of </a:t>
                </a:r>
                <a:r>
                  <a:rPr lang="en-US" sz="2800" b="0" i="0" u="none" strike="noStrike" baseline="0" dirty="0">
                    <a:solidFill>
                      <a:schemeClr val="tx1"/>
                    </a:solidFill>
                    <a:latin typeface="Calibri" panose="020F0502020204030204"/>
                  </a:rPr>
                  <a:t>f</a:t>
                </a:r>
                <a:r>
                  <a:rPr lang="en-US" sz="2800" b="0" i="0" u="none" strike="noStrike" baseline="0" dirty="0" smtClean="0">
                    <a:solidFill>
                      <a:schemeClr val="tx1"/>
                    </a:solidFill>
                    <a:latin typeface="Calibri" panose="020F0502020204030204"/>
                  </a:rPr>
                  <a:t>lowers</a:t>
                </a:r>
                <a:endParaRPr lang="en-US" sz="2800" b="0" i="0" u="none" strike="noStrike" baseline="0" dirty="0">
                  <a:solidFill>
                    <a:schemeClr val="tx1"/>
                  </a:solidFill>
                  <a:latin typeface="Calibri" panose="020F0502020204030204"/>
                </a:endParaRPr>
              </a:p>
            </cx:rich>
          </cx:tx>
        </cx:title>
        <cx:tickLabels/>
        <cx:txPr>
          <a:bodyPr spcFirstLastPara="1" vertOverflow="ellipsis" wrap="square" lIns="0" tIns="0" rIns="0" bIns="0" anchor="ctr" anchorCtr="1"/>
          <a:lstStyle/>
          <a:p>
            <a:pPr>
              <a:defRPr sz="2800">
                <a:solidFill>
                  <a:schemeClr val="tx1"/>
                </a:solidFill>
              </a:defRPr>
            </a:pPr>
            <a:endParaRPr lang="en-US" sz="2800">
              <a:solidFill>
                <a:schemeClr val="tx1"/>
              </a:solidFill>
            </a:endParaRPr>
          </a:p>
        </cx:txPr>
      </cx:axis>
    </cx:plotArea>
  </cx:chart>
</cx:chartSpace>
</file>

<file path=ppt/charts/chartEx3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Sheet4!$A$2:$A$25</cx:f>
        <cx:lvl ptCount="24">
          <cx:pt idx="0">T1</cx:pt>
          <cx:pt idx="1">T1</cx:pt>
          <cx:pt idx="2">T1</cx:pt>
          <cx:pt idx="3">T1</cx:pt>
          <cx:pt idx="4">T2</cx:pt>
          <cx:pt idx="5">T2</cx:pt>
          <cx:pt idx="6">T2</cx:pt>
          <cx:pt idx="7">T2</cx:pt>
          <cx:pt idx="8">T3</cx:pt>
          <cx:pt idx="9">T3</cx:pt>
          <cx:pt idx="10">T3</cx:pt>
          <cx:pt idx="11">T3</cx:pt>
          <cx:pt idx="12">T4</cx:pt>
          <cx:pt idx="13">T4</cx:pt>
          <cx:pt idx="14">T4</cx:pt>
          <cx:pt idx="15">T4</cx:pt>
          <cx:pt idx="16">T5</cx:pt>
          <cx:pt idx="17">T5</cx:pt>
          <cx:pt idx="18">T5</cx:pt>
          <cx:pt idx="19">T5</cx:pt>
          <cx:pt idx="20">T6</cx:pt>
          <cx:pt idx="21">T6</cx:pt>
          <cx:pt idx="22">T6</cx:pt>
          <cx:pt idx="23">T6</cx:pt>
        </cx:lvl>
      </cx:strDim>
      <cx:numDim type="val">
        <cx:f>Sheet4!$B$2:$B$25</cx:f>
        <cx:lvl ptCount="24" formatCode="General">
          <cx:pt idx="0">58.200000000000003</cx:pt>
          <cx:pt idx="1">62.5</cx:pt>
          <cx:pt idx="2">57.200000000000003</cx:pt>
          <cx:pt idx="3">55.700000000000003</cx:pt>
          <cx:pt idx="4">75.599999999999994</cx:pt>
          <cx:pt idx="5">78.099999999999994</cx:pt>
          <cx:pt idx="6">80.299999999999997</cx:pt>
          <cx:pt idx="7">76.599999999999994</cx:pt>
          <cx:pt idx="8">62.600000000000001</cx:pt>
          <cx:pt idx="9">61.399999999999999</cx:pt>
          <cx:pt idx="10">64.5</cx:pt>
          <cx:pt idx="11">65.5</cx:pt>
          <cx:pt idx="12">68.200000000000003</cx:pt>
          <cx:pt idx="13">67.5</cx:pt>
          <cx:pt idx="14">68</cx:pt>
          <cx:pt idx="15">66.400000000000006</cx:pt>
          <cx:pt idx="16">95.5</cx:pt>
          <cx:pt idx="17">90.200000000000003</cx:pt>
          <cx:pt idx="18">94.099999999999994</cx:pt>
          <cx:pt idx="19">90</cx:pt>
          <cx:pt idx="20">100.3</cx:pt>
          <cx:pt idx="21">98.5</cx:pt>
          <cx:pt idx="22">101.7</cx:pt>
          <cx:pt idx="23">93.400000000000006</cx:pt>
        </cx:lvl>
      </cx:numDim>
    </cx:data>
  </cx:chartData>
  <cx:chart>
    <cx:plotArea>
      <cx:plotAreaRegion>
        <cx:series layoutId="boxWhisker" uniqueId="{5E96EBBF-F90F-49C9-9F5E-CFFFABACC034}">
          <cx:tx>
            <cx:txData>
              <cx:f>Sheet4!$B$1</cx:f>
              <cx:v>Fruit_weight</cx:v>
            </cx:txData>
          </cx:tx>
          <cx:spPr>
            <a:solidFill>
              <a:srgbClr val="92D050"/>
            </a:solidFill>
          </cx:spPr>
          <cx:dataId val="0"/>
          <cx:layoutPr>
            <cx:visibility meanLine="0" meanMarker="1" nonoutliers="0" outliers="1"/>
            <cx:statistics quartileMethod="exclusive"/>
          </cx:layoutPr>
        </cx:series>
      </cx:plotAreaRegion>
      <cx:axis id="0">
        <cx:catScaling gapWidth="1"/>
        <cx:title>
          <cx:tx>
            <cx:rich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2800">
                    <a:solidFill>
                      <a:schemeClr val="tx1"/>
                    </a:solidFill>
                  </a:defRPr>
                </a:pPr>
                <a:r>
                  <a:rPr lang="en-US" sz="2800" b="0" i="0" u="none" strike="noStrike" baseline="0">
                    <a:solidFill>
                      <a:schemeClr val="tx1"/>
                    </a:solidFill>
                    <a:latin typeface="Calibri" panose="020F0502020204030204"/>
                  </a:rPr>
                  <a:t>Treatments</a:t>
                </a:r>
              </a:p>
            </cx:rich>
          </cx:tx>
        </cx:title>
        <cx:tickLabels/>
        <cx:txPr>
          <a:bodyPr spcFirstLastPara="1" vertOverflow="ellipsis" wrap="square" lIns="0" tIns="0" rIns="0" bIns="0" anchor="ctr" anchorCtr="1"/>
          <a:lstStyle/>
          <a:p>
            <a:pPr>
              <a:defRPr sz="2800">
                <a:solidFill>
                  <a:schemeClr val="tx1"/>
                </a:solidFill>
              </a:defRPr>
            </a:pPr>
            <a:endParaRPr lang="en-US" sz="2800">
              <a:solidFill>
                <a:schemeClr val="tx1"/>
              </a:solidFill>
            </a:endParaRPr>
          </a:p>
        </cx:txPr>
      </cx:axis>
      <cx:axis id="1">
        <cx:valScaling/>
        <cx:title>
          <cx:tx>
            <cx:rich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2800">
                    <a:solidFill>
                      <a:schemeClr val="tx1"/>
                    </a:solidFill>
                  </a:defRPr>
                </a:pPr>
                <a:r>
                  <a:rPr lang="en-US" sz="2800" b="0" i="0" u="none" strike="noStrike" baseline="0">
                    <a:solidFill>
                      <a:schemeClr val="tx1"/>
                    </a:solidFill>
                    <a:latin typeface="Calibri" panose="020F0502020204030204"/>
                  </a:rPr>
                  <a:t>Average fruit weight (g)</a:t>
                </a:r>
              </a:p>
            </cx:rich>
          </cx:tx>
        </cx:title>
        <cx:tickLabels/>
        <cx:txPr>
          <a:bodyPr spcFirstLastPara="1" vertOverflow="ellipsis" wrap="square" lIns="0" tIns="0" rIns="0" bIns="0" anchor="ctr" anchorCtr="1"/>
          <a:lstStyle/>
          <a:p>
            <a:pPr>
              <a:defRPr sz="2800">
                <a:solidFill>
                  <a:schemeClr val="tx1"/>
                </a:solidFill>
              </a:defRPr>
            </a:pPr>
            <a:endParaRPr lang="en-US" sz="2800">
              <a:solidFill>
                <a:schemeClr val="tx1"/>
              </a:solidFill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4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504230-F42C-43F8-85AE-C9F60CED287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BE0668-6975-45F8-8BB2-1B6264C36624}">
      <dgm:prSet phldrT="[Text]" custT="1"/>
      <dgm:spPr>
        <a:xfrm>
          <a:off x="1071372" y="1185"/>
          <a:ext cx="1410590" cy="782229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36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T1</a:t>
          </a:r>
          <a:endParaRPr lang="en-US" sz="36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A096C800-15AF-4118-9614-7A39181835B7}" type="parTrans" cxnId="{F383E834-19B4-4AB1-86AA-8B56344996D9}">
      <dgm:prSet/>
      <dgm:spPr/>
      <dgm:t>
        <a:bodyPr/>
        <a:lstStyle/>
        <a:p>
          <a:endParaRPr lang="en-US"/>
        </a:p>
      </dgm:t>
    </dgm:pt>
    <dgm:pt modelId="{3017C598-CFF0-46A9-879F-68BDA535140F}" type="sibTrans" cxnId="{F383E834-19B4-4AB1-86AA-8B56344996D9}">
      <dgm:prSet/>
      <dgm:spPr/>
      <dgm:t>
        <a:bodyPr/>
        <a:lstStyle/>
        <a:p>
          <a:endParaRPr lang="en-US"/>
        </a:p>
      </dgm:t>
    </dgm:pt>
    <dgm:pt modelId="{5E1F3368-5FC8-4E49-BC47-7BE37EB41E40}">
      <dgm:prSet phldrT="[Text]" custT="1"/>
      <dgm:spPr>
        <a:xfrm rot="5400000">
          <a:off x="5356790" y="-2795419"/>
          <a:ext cx="625783" cy="6375440"/>
        </a:xfrm>
        <a:prstGeom prst="round2SameRect">
          <a:avLst/>
        </a:prstGeom>
        <a:solidFill>
          <a:srgbClr val="549E39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49E39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36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Bionutri® only</a:t>
          </a:r>
          <a:endParaRPr lang="en-US" sz="3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E8FD36E-F176-44F5-983F-A1626F553B3F}" type="parTrans" cxnId="{DD3D7445-2856-4B9F-87F1-6BE929596A34}">
      <dgm:prSet/>
      <dgm:spPr/>
      <dgm:t>
        <a:bodyPr/>
        <a:lstStyle/>
        <a:p>
          <a:endParaRPr lang="en-US"/>
        </a:p>
      </dgm:t>
    </dgm:pt>
    <dgm:pt modelId="{720F309C-5C7B-4500-937B-851C655296D9}" type="sibTrans" cxnId="{DD3D7445-2856-4B9F-87F1-6BE929596A34}">
      <dgm:prSet/>
      <dgm:spPr/>
      <dgm:t>
        <a:bodyPr/>
        <a:lstStyle/>
        <a:p>
          <a:endParaRPr lang="en-US"/>
        </a:p>
      </dgm:t>
    </dgm:pt>
    <dgm:pt modelId="{D9AB9106-64C7-4B87-8ED0-842397667550}">
      <dgm:prSet phldrT="[Text]" custT="1"/>
      <dgm:spPr>
        <a:xfrm>
          <a:off x="1071372" y="822526"/>
          <a:ext cx="1443439" cy="782229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36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T2</a:t>
          </a:r>
          <a:endParaRPr lang="en-US" sz="36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F782055C-1723-4C7F-B9C1-5EE216F4244D}" type="parTrans" cxnId="{64AB365A-86AC-4679-B5FF-B5E61FC55886}">
      <dgm:prSet/>
      <dgm:spPr/>
      <dgm:t>
        <a:bodyPr/>
        <a:lstStyle/>
        <a:p>
          <a:endParaRPr lang="en-US"/>
        </a:p>
      </dgm:t>
    </dgm:pt>
    <dgm:pt modelId="{CD0B4F92-ED80-4E99-A10D-719B31F1AE29}" type="sibTrans" cxnId="{64AB365A-86AC-4679-B5FF-B5E61FC55886}">
      <dgm:prSet/>
      <dgm:spPr/>
      <dgm:t>
        <a:bodyPr/>
        <a:lstStyle/>
        <a:p>
          <a:endParaRPr lang="en-US"/>
        </a:p>
      </dgm:t>
    </dgm:pt>
    <dgm:pt modelId="{E38E7419-0105-41E7-9CE1-42F79701E299}">
      <dgm:prSet phldrT="[Text]" custT="1"/>
      <dgm:spPr>
        <a:xfrm rot="5400000">
          <a:off x="5389640" y="-1974078"/>
          <a:ext cx="625783" cy="6375440"/>
        </a:xfrm>
        <a:prstGeom prst="round2SameRect">
          <a:avLst/>
        </a:prstGeom>
        <a:solidFill>
          <a:srgbClr val="549E39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49E39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36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DOA recommendation</a:t>
          </a:r>
          <a:endParaRPr lang="en-US" sz="3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B53AEEC3-01DD-4922-A68A-B0FD78AA2E66}" type="parTrans" cxnId="{7EB0CD24-BF8A-4753-B5B7-5E110AA8A864}">
      <dgm:prSet/>
      <dgm:spPr/>
      <dgm:t>
        <a:bodyPr/>
        <a:lstStyle/>
        <a:p>
          <a:endParaRPr lang="en-US"/>
        </a:p>
      </dgm:t>
    </dgm:pt>
    <dgm:pt modelId="{9E31D5A5-1355-4B4B-8C76-A965305D2DC7}" type="sibTrans" cxnId="{7EB0CD24-BF8A-4753-B5B7-5E110AA8A864}">
      <dgm:prSet/>
      <dgm:spPr/>
      <dgm:t>
        <a:bodyPr/>
        <a:lstStyle/>
        <a:p>
          <a:endParaRPr lang="en-US"/>
        </a:p>
      </dgm:t>
    </dgm:pt>
    <dgm:pt modelId="{0C46EE84-DAED-4358-8C7D-B1704963EBFB}">
      <dgm:prSet phldrT="[Text]" custT="1"/>
      <dgm:spPr>
        <a:xfrm>
          <a:off x="1071372" y="1643867"/>
          <a:ext cx="1426010" cy="782229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36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T3</a:t>
          </a:r>
          <a:endParaRPr lang="en-US" sz="36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BA1A6DE0-A0B0-402F-904C-248D51499214}" type="parTrans" cxnId="{50C0A567-159F-44E0-AA39-6EB3D2AA5A17}">
      <dgm:prSet/>
      <dgm:spPr/>
      <dgm:t>
        <a:bodyPr/>
        <a:lstStyle/>
        <a:p>
          <a:endParaRPr lang="en-US"/>
        </a:p>
      </dgm:t>
    </dgm:pt>
    <dgm:pt modelId="{72549D37-FF5B-4CD2-8C10-9F802AF4E2E4}" type="sibTrans" cxnId="{50C0A567-159F-44E0-AA39-6EB3D2AA5A17}">
      <dgm:prSet/>
      <dgm:spPr/>
      <dgm:t>
        <a:bodyPr/>
        <a:lstStyle/>
        <a:p>
          <a:endParaRPr lang="en-US"/>
        </a:p>
      </dgm:t>
    </dgm:pt>
    <dgm:pt modelId="{57883B83-DC25-4100-B8D6-DB191B9B48DB}">
      <dgm:prSet phldrT="[Text]" custT="1"/>
      <dgm:spPr>
        <a:xfrm rot="5400000">
          <a:off x="5372211" y="-1152737"/>
          <a:ext cx="625783" cy="6375440"/>
        </a:xfrm>
        <a:prstGeom prst="round2SameRect">
          <a:avLst/>
        </a:prstGeom>
        <a:solidFill>
          <a:srgbClr val="549E39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49E39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36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Organic (compost) only</a:t>
          </a:r>
          <a:endParaRPr lang="en-US" sz="3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36EC3DE-AD4F-4BBD-92C6-E6EEEA5A6A09}" type="parTrans" cxnId="{1AE32E5B-710F-4760-A4FB-38D47CC94981}">
      <dgm:prSet/>
      <dgm:spPr/>
      <dgm:t>
        <a:bodyPr/>
        <a:lstStyle/>
        <a:p>
          <a:endParaRPr lang="en-US"/>
        </a:p>
      </dgm:t>
    </dgm:pt>
    <dgm:pt modelId="{57EAEA34-6D46-4610-9F92-FB3AA3CAC9C8}" type="sibTrans" cxnId="{1AE32E5B-710F-4760-A4FB-38D47CC94981}">
      <dgm:prSet/>
      <dgm:spPr/>
      <dgm:t>
        <a:bodyPr/>
        <a:lstStyle/>
        <a:p>
          <a:endParaRPr lang="en-US"/>
        </a:p>
      </dgm:t>
    </dgm:pt>
    <dgm:pt modelId="{F967880C-0B1D-48A4-9AAB-13B21A782B7E}" type="pres">
      <dgm:prSet presAssocID="{29504230-F42C-43F8-85AE-C9F60CED287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9B7784-6E76-4DBA-990E-93AFA63F4CC7}" type="pres">
      <dgm:prSet presAssocID="{9ABE0668-6975-45F8-8BB2-1B6264C36624}" presName="linNode" presStyleCnt="0"/>
      <dgm:spPr/>
    </dgm:pt>
    <dgm:pt modelId="{DB4EE9B0-52AA-4530-A236-4F76A485861E}" type="pres">
      <dgm:prSet presAssocID="{9ABE0668-6975-45F8-8BB2-1B6264C36624}" presName="parentText" presStyleLbl="node1" presStyleIdx="0" presStyleCnt="3" custScaleX="3933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18E2A9-819D-451A-A2BC-79F3F578CA8C}" type="pres">
      <dgm:prSet presAssocID="{9ABE0668-6975-45F8-8BB2-1B6264C3662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CBB638-1717-467C-97C9-2B09D5D5D651}" type="pres">
      <dgm:prSet presAssocID="{3017C598-CFF0-46A9-879F-68BDA535140F}" presName="sp" presStyleCnt="0"/>
      <dgm:spPr/>
    </dgm:pt>
    <dgm:pt modelId="{655F6BFA-BBB2-4010-B26D-A7887DCA18B0}" type="pres">
      <dgm:prSet presAssocID="{D9AB9106-64C7-4B87-8ED0-842397667550}" presName="linNode" presStyleCnt="0"/>
      <dgm:spPr/>
    </dgm:pt>
    <dgm:pt modelId="{654E8DCD-C6A4-4B77-A79F-44399E524C0A}" type="pres">
      <dgm:prSet presAssocID="{D9AB9106-64C7-4B87-8ED0-842397667550}" presName="parentText" presStyleLbl="node1" presStyleIdx="1" presStyleCnt="3" custScaleX="4025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C749DF-8403-4EF9-AA40-F1A29D1C93D2}" type="pres">
      <dgm:prSet presAssocID="{D9AB9106-64C7-4B87-8ED0-84239766755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44261-E600-4EEC-8779-C6CF460D6B4B}" type="pres">
      <dgm:prSet presAssocID="{CD0B4F92-ED80-4E99-A10D-719B31F1AE29}" presName="sp" presStyleCnt="0"/>
      <dgm:spPr/>
    </dgm:pt>
    <dgm:pt modelId="{BBE9CD67-473D-4AA6-9870-BB694C822230}" type="pres">
      <dgm:prSet presAssocID="{0C46EE84-DAED-4358-8C7D-B1704963EBFB}" presName="linNode" presStyleCnt="0"/>
      <dgm:spPr/>
    </dgm:pt>
    <dgm:pt modelId="{3889FA0B-2A27-43ED-BE72-947D35DD74CE}" type="pres">
      <dgm:prSet presAssocID="{0C46EE84-DAED-4358-8C7D-B1704963EBFB}" presName="parentText" presStyleLbl="node1" presStyleIdx="2" presStyleCnt="3" custScaleX="3976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928D4-7AB7-4D00-85A7-9E98B2BD90F1}" type="pres">
      <dgm:prSet presAssocID="{0C46EE84-DAED-4358-8C7D-B1704963EBF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4E7292-DB4C-459A-9946-7A60A7580506}" type="presOf" srcId="{E38E7419-0105-41E7-9CE1-42F79701E299}" destId="{E6C749DF-8403-4EF9-AA40-F1A29D1C93D2}" srcOrd="0" destOrd="0" presId="urn:microsoft.com/office/officeart/2005/8/layout/vList5"/>
    <dgm:cxn modelId="{0AB64B17-8E34-4E6B-A41D-96D03B185401}" type="presOf" srcId="{D9AB9106-64C7-4B87-8ED0-842397667550}" destId="{654E8DCD-C6A4-4B77-A79F-44399E524C0A}" srcOrd="0" destOrd="0" presId="urn:microsoft.com/office/officeart/2005/8/layout/vList5"/>
    <dgm:cxn modelId="{7EB0CD24-BF8A-4753-B5B7-5E110AA8A864}" srcId="{D9AB9106-64C7-4B87-8ED0-842397667550}" destId="{E38E7419-0105-41E7-9CE1-42F79701E299}" srcOrd="0" destOrd="0" parTransId="{B53AEEC3-01DD-4922-A68A-B0FD78AA2E66}" sibTransId="{9E31D5A5-1355-4B4B-8C76-A965305D2DC7}"/>
    <dgm:cxn modelId="{1AE32E5B-710F-4760-A4FB-38D47CC94981}" srcId="{0C46EE84-DAED-4358-8C7D-B1704963EBFB}" destId="{57883B83-DC25-4100-B8D6-DB191B9B48DB}" srcOrd="0" destOrd="0" parTransId="{C36EC3DE-AD4F-4BBD-92C6-E6EEEA5A6A09}" sibTransId="{57EAEA34-6D46-4610-9F92-FB3AA3CAC9C8}"/>
    <dgm:cxn modelId="{AAC6EC41-4C8D-4D4E-A020-DEA0CBA7EF4A}" type="presOf" srcId="{5E1F3368-5FC8-4E49-BC47-7BE37EB41E40}" destId="{6F18E2A9-819D-451A-A2BC-79F3F578CA8C}" srcOrd="0" destOrd="0" presId="urn:microsoft.com/office/officeart/2005/8/layout/vList5"/>
    <dgm:cxn modelId="{1FA8DCCB-880D-428B-BD3E-0D5293E98D69}" type="presOf" srcId="{9ABE0668-6975-45F8-8BB2-1B6264C36624}" destId="{DB4EE9B0-52AA-4530-A236-4F76A485861E}" srcOrd="0" destOrd="0" presId="urn:microsoft.com/office/officeart/2005/8/layout/vList5"/>
    <dgm:cxn modelId="{EE01AC43-460A-4608-A68E-100600C922CA}" type="presOf" srcId="{0C46EE84-DAED-4358-8C7D-B1704963EBFB}" destId="{3889FA0B-2A27-43ED-BE72-947D35DD74CE}" srcOrd="0" destOrd="0" presId="urn:microsoft.com/office/officeart/2005/8/layout/vList5"/>
    <dgm:cxn modelId="{F383E834-19B4-4AB1-86AA-8B56344996D9}" srcId="{29504230-F42C-43F8-85AE-C9F60CED2879}" destId="{9ABE0668-6975-45F8-8BB2-1B6264C36624}" srcOrd="0" destOrd="0" parTransId="{A096C800-15AF-4118-9614-7A39181835B7}" sibTransId="{3017C598-CFF0-46A9-879F-68BDA535140F}"/>
    <dgm:cxn modelId="{8ADBD172-04E0-4398-8363-9D4D4C7F87C3}" type="presOf" srcId="{57883B83-DC25-4100-B8D6-DB191B9B48DB}" destId="{8B8928D4-7AB7-4D00-85A7-9E98B2BD90F1}" srcOrd="0" destOrd="0" presId="urn:microsoft.com/office/officeart/2005/8/layout/vList5"/>
    <dgm:cxn modelId="{50C0A567-159F-44E0-AA39-6EB3D2AA5A17}" srcId="{29504230-F42C-43F8-85AE-C9F60CED2879}" destId="{0C46EE84-DAED-4358-8C7D-B1704963EBFB}" srcOrd="2" destOrd="0" parTransId="{BA1A6DE0-A0B0-402F-904C-248D51499214}" sibTransId="{72549D37-FF5B-4CD2-8C10-9F802AF4E2E4}"/>
    <dgm:cxn modelId="{DD3D7445-2856-4B9F-87F1-6BE929596A34}" srcId="{9ABE0668-6975-45F8-8BB2-1B6264C36624}" destId="{5E1F3368-5FC8-4E49-BC47-7BE37EB41E40}" srcOrd="0" destOrd="0" parTransId="{EE8FD36E-F176-44F5-983F-A1626F553B3F}" sibTransId="{720F309C-5C7B-4500-937B-851C655296D9}"/>
    <dgm:cxn modelId="{64AB365A-86AC-4679-B5FF-B5E61FC55886}" srcId="{29504230-F42C-43F8-85AE-C9F60CED2879}" destId="{D9AB9106-64C7-4B87-8ED0-842397667550}" srcOrd="1" destOrd="0" parTransId="{F782055C-1723-4C7F-B9C1-5EE216F4244D}" sibTransId="{CD0B4F92-ED80-4E99-A10D-719B31F1AE29}"/>
    <dgm:cxn modelId="{0E627627-625A-47C9-A68A-F162C459CD94}" type="presOf" srcId="{29504230-F42C-43F8-85AE-C9F60CED2879}" destId="{F967880C-0B1D-48A4-9AAB-13B21A782B7E}" srcOrd="0" destOrd="0" presId="urn:microsoft.com/office/officeart/2005/8/layout/vList5"/>
    <dgm:cxn modelId="{468EF491-534B-4E65-8B79-15CCB27C61C6}" type="presParOf" srcId="{F967880C-0B1D-48A4-9AAB-13B21A782B7E}" destId="{819B7784-6E76-4DBA-990E-93AFA63F4CC7}" srcOrd="0" destOrd="0" presId="urn:microsoft.com/office/officeart/2005/8/layout/vList5"/>
    <dgm:cxn modelId="{C5358857-C570-4305-838B-C2A929CC78B3}" type="presParOf" srcId="{819B7784-6E76-4DBA-990E-93AFA63F4CC7}" destId="{DB4EE9B0-52AA-4530-A236-4F76A485861E}" srcOrd="0" destOrd="0" presId="urn:microsoft.com/office/officeart/2005/8/layout/vList5"/>
    <dgm:cxn modelId="{21835746-3683-4DDF-866A-44A3C97933CB}" type="presParOf" srcId="{819B7784-6E76-4DBA-990E-93AFA63F4CC7}" destId="{6F18E2A9-819D-451A-A2BC-79F3F578CA8C}" srcOrd="1" destOrd="0" presId="urn:microsoft.com/office/officeart/2005/8/layout/vList5"/>
    <dgm:cxn modelId="{6BEA9CCB-66AC-4264-8BCB-024E50281539}" type="presParOf" srcId="{F967880C-0B1D-48A4-9AAB-13B21A782B7E}" destId="{1ECBB638-1717-467C-97C9-2B09D5D5D651}" srcOrd="1" destOrd="0" presId="urn:microsoft.com/office/officeart/2005/8/layout/vList5"/>
    <dgm:cxn modelId="{F92D6F61-E704-4DFC-B1CF-85B0C2CBC222}" type="presParOf" srcId="{F967880C-0B1D-48A4-9AAB-13B21A782B7E}" destId="{655F6BFA-BBB2-4010-B26D-A7887DCA18B0}" srcOrd="2" destOrd="0" presId="urn:microsoft.com/office/officeart/2005/8/layout/vList5"/>
    <dgm:cxn modelId="{5D6D0B47-6550-4224-B4A5-2D6BBE9F6E2F}" type="presParOf" srcId="{655F6BFA-BBB2-4010-B26D-A7887DCA18B0}" destId="{654E8DCD-C6A4-4B77-A79F-44399E524C0A}" srcOrd="0" destOrd="0" presId="urn:microsoft.com/office/officeart/2005/8/layout/vList5"/>
    <dgm:cxn modelId="{15C79705-6531-4B54-928E-15A7FD59AE02}" type="presParOf" srcId="{655F6BFA-BBB2-4010-B26D-A7887DCA18B0}" destId="{E6C749DF-8403-4EF9-AA40-F1A29D1C93D2}" srcOrd="1" destOrd="0" presId="urn:microsoft.com/office/officeart/2005/8/layout/vList5"/>
    <dgm:cxn modelId="{5076CF2C-499D-445D-8015-8DAB75EE41C6}" type="presParOf" srcId="{F967880C-0B1D-48A4-9AAB-13B21A782B7E}" destId="{39444261-E600-4EEC-8779-C6CF460D6B4B}" srcOrd="3" destOrd="0" presId="urn:microsoft.com/office/officeart/2005/8/layout/vList5"/>
    <dgm:cxn modelId="{22446278-0440-4A36-9394-D7F914AE955F}" type="presParOf" srcId="{F967880C-0B1D-48A4-9AAB-13B21A782B7E}" destId="{BBE9CD67-473D-4AA6-9870-BB694C822230}" srcOrd="4" destOrd="0" presId="urn:microsoft.com/office/officeart/2005/8/layout/vList5"/>
    <dgm:cxn modelId="{5626496E-A6D4-4803-8F28-6BEFA3956623}" type="presParOf" srcId="{BBE9CD67-473D-4AA6-9870-BB694C822230}" destId="{3889FA0B-2A27-43ED-BE72-947D35DD74CE}" srcOrd="0" destOrd="0" presId="urn:microsoft.com/office/officeart/2005/8/layout/vList5"/>
    <dgm:cxn modelId="{A19908D1-DF2C-45A5-AAEA-36D55239FBC7}" type="presParOf" srcId="{BBE9CD67-473D-4AA6-9870-BB694C822230}" destId="{8B8928D4-7AB7-4D00-85A7-9E98B2BD90F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504230-F42C-43F8-85AE-C9F60CED287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BE0668-6975-45F8-8BB2-1B6264C36624}">
      <dgm:prSet phldrT="[Text]" custT="1"/>
      <dgm:spPr>
        <a:xfrm>
          <a:off x="1087797" y="1185"/>
          <a:ext cx="1393161" cy="782229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36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T4</a:t>
          </a:r>
          <a:endParaRPr lang="en-US" sz="36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A096C800-15AF-4118-9614-7A39181835B7}" type="parTrans" cxnId="{F383E834-19B4-4AB1-86AA-8B56344996D9}">
      <dgm:prSet/>
      <dgm:spPr/>
      <dgm:t>
        <a:bodyPr/>
        <a:lstStyle/>
        <a:p>
          <a:endParaRPr lang="en-US"/>
        </a:p>
      </dgm:t>
    </dgm:pt>
    <dgm:pt modelId="{3017C598-CFF0-46A9-879F-68BDA535140F}" type="sibTrans" cxnId="{F383E834-19B4-4AB1-86AA-8B56344996D9}">
      <dgm:prSet/>
      <dgm:spPr/>
      <dgm:t>
        <a:bodyPr/>
        <a:lstStyle/>
        <a:p>
          <a:endParaRPr lang="en-US"/>
        </a:p>
      </dgm:t>
    </dgm:pt>
    <dgm:pt modelId="{5E1F3368-5FC8-4E49-BC47-7BE37EB41E40}">
      <dgm:prSet phldrT="[Text]" custT="1"/>
      <dgm:spPr>
        <a:xfrm rot="5400000">
          <a:off x="5355786" y="-2795419"/>
          <a:ext cx="625783" cy="6375439"/>
        </a:xfrm>
        <a:prstGeom prst="round2SameRect">
          <a:avLst/>
        </a:prstGeom>
        <a:solidFill>
          <a:srgbClr val="549E39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49E39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36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Bionutri® + Organic (compost)</a:t>
          </a:r>
          <a:endParaRPr lang="en-US" sz="3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E8FD36E-F176-44F5-983F-A1626F553B3F}" type="parTrans" cxnId="{DD3D7445-2856-4B9F-87F1-6BE929596A34}">
      <dgm:prSet/>
      <dgm:spPr/>
      <dgm:t>
        <a:bodyPr/>
        <a:lstStyle/>
        <a:p>
          <a:endParaRPr lang="en-US"/>
        </a:p>
      </dgm:t>
    </dgm:pt>
    <dgm:pt modelId="{720F309C-5C7B-4500-937B-851C655296D9}" type="sibTrans" cxnId="{DD3D7445-2856-4B9F-87F1-6BE929596A34}">
      <dgm:prSet/>
      <dgm:spPr/>
      <dgm:t>
        <a:bodyPr/>
        <a:lstStyle/>
        <a:p>
          <a:endParaRPr lang="en-US"/>
        </a:p>
      </dgm:t>
    </dgm:pt>
    <dgm:pt modelId="{E38E7419-0105-41E7-9CE1-42F79701E299}">
      <dgm:prSet phldrT="[Text]" custT="1"/>
      <dgm:spPr>
        <a:xfrm>
          <a:off x="1087797" y="822526"/>
          <a:ext cx="1393161" cy="782229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36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T5</a:t>
          </a:r>
          <a:endParaRPr lang="en-US" sz="36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B53AEEC3-01DD-4922-A68A-B0FD78AA2E66}" type="parTrans" cxnId="{7EB0CD24-BF8A-4753-B5B7-5E110AA8A864}">
      <dgm:prSet/>
      <dgm:spPr/>
      <dgm:t>
        <a:bodyPr/>
        <a:lstStyle/>
        <a:p>
          <a:endParaRPr lang="en-US"/>
        </a:p>
      </dgm:t>
    </dgm:pt>
    <dgm:pt modelId="{9E31D5A5-1355-4B4B-8C76-A965305D2DC7}" type="sibTrans" cxnId="{7EB0CD24-BF8A-4753-B5B7-5E110AA8A864}">
      <dgm:prSet/>
      <dgm:spPr/>
      <dgm:t>
        <a:bodyPr/>
        <a:lstStyle/>
        <a:p>
          <a:endParaRPr lang="en-US"/>
        </a:p>
      </dgm:t>
    </dgm:pt>
    <dgm:pt modelId="{B888D2B4-666E-47C9-98F9-2EB2C00CF278}">
      <dgm:prSet phldrT="[Text]" custT="1"/>
      <dgm:spPr>
        <a:xfrm rot="5400000">
          <a:off x="5355786" y="-1974078"/>
          <a:ext cx="625783" cy="6375439"/>
        </a:xfrm>
        <a:prstGeom prst="round2SameRect">
          <a:avLst/>
        </a:prstGeom>
        <a:solidFill>
          <a:srgbClr val="549E39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49E39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36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Bionutri</a:t>
          </a:r>
          <a:r>
            <a:rPr lang="en-US" sz="36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® + DOA 50%</a:t>
          </a:r>
          <a:endParaRPr lang="en-US" sz="3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2EE5B30-A1AC-479F-8E60-18142233BFB7}" type="parTrans" cxnId="{21F68177-3B16-403F-AB02-C5D605A70884}">
      <dgm:prSet/>
      <dgm:spPr/>
      <dgm:t>
        <a:bodyPr/>
        <a:lstStyle/>
        <a:p>
          <a:endParaRPr lang="en-US"/>
        </a:p>
      </dgm:t>
    </dgm:pt>
    <dgm:pt modelId="{1A8F8A67-81E4-40D1-8CF7-16CB46A7C803}" type="sibTrans" cxnId="{21F68177-3B16-403F-AB02-C5D605A70884}">
      <dgm:prSet/>
      <dgm:spPr/>
      <dgm:t>
        <a:bodyPr/>
        <a:lstStyle/>
        <a:p>
          <a:endParaRPr lang="en-US"/>
        </a:p>
      </dgm:t>
    </dgm:pt>
    <dgm:pt modelId="{0C46EE84-DAED-4358-8C7D-B1704963EBFB}">
      <dgm:prSet phldrT="[Text]" custT="1"/>
      <dgm:spPr>
        <a:xfrm>
          <a:off x="1087797" y="1643867"/>
          <a:ext cx="1410589" cy="782229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36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T6</a:t>
          </a:r>
          <a:endParaRPr lang="en-US" sz="36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BA1A6DE0-A0B0-402F-904C-248D51499214}" type="parTrans" cxnId="{50C0A567-159F-44E0-AA39-6EB3D2AA5A17}">
      <dgm:prSet/>
      <dgm:spPr/>
      <dgm:t>
        <a:bodyPr/>
        <a:lstStyle/>
        <a:p>
          <a:endParaRPr lang="en-US"/>
        </a:p>
      </dgm:t>
    </dgm:pt>
    <dgm:pt modelId="{72549D37-FF5B-4CD2-8C10-9F802AF4E2E4}" type="sibTrans" cxnId="{50C0A567-159F-44E0-AA39-6EB3D2AA5A17}">
      <dgm:prSet/>
      <dgm:spPr/>
      <dgm:t>
        <a:bodyPr/>
        <a:lstStyle/>
        <a:p>
          <a:endParaRPr lang="en-US"/>
        </a:p>
      </dgm:t>
    </dgm:pt>
    <dgm:pt modelId="{57883B83-DC25-4100-B8D6-DB191B9B48DB}">
      <dgm:prSet phldrT="[Text]" custT="1"/>
      <dgm:spPr>
        <a:xfrm rot="5400000">
          <a:off x="5373214" y="-1152736"/>
          <a:ext cx="625783" cy="6375439"/>
        </a:xfrm>
        <a:prstGeom prst="round2SameRect">
          <a:avLst/>
        </a:prstGeom>
        <a:solidFill>
          <a:srgbClr val="549E39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49E39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en-US" sz="36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Bionutri</a:t>
          </a:r>
          <a:r>
            <a:rPr lang="en-US" sz="36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® + DOA recommendation</a:t>
          </a:r>
          <a:endParaRPr lang="en-US" sz="36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36EC3DE-AD4F-4BBD-92C6-E6EEEA5A6A09}" type="parTrans" cxnId="{1AE32E5B-710F-4760-A4FB-38D47CC94981}">
      <dgm:prSet/>
      <dgm:spPr/>
      <dgm:t>
        <a:bodyPr/>
        <a:lstStyle/>
        <a:p>
          <a:endParaRPr lang="en-US"/>
        </a:p>
      </dgm:t>
    </dgm:pt>
    <dgm:pt modelId="{57EAEA34-6D46-4610-9F92-FB3AA3CAC9C8}" type="sibTrans" cxnId="{1AE32E5B-710F-4760-A4FB-38D47CC94981}">
      <dgm:prSet/>
      <dgm:spPr/>
      <dgm:t>
        <a:bodyPr/>
        <a:lstStyle/>
        <a:p>
          <a:endParaRPr lang="en-US"/>
        </a:p>
      </dgm:t>
    </dgm:pt>
    <dgm:pt modelId="{F967880C-0B1D-48A4-9AAB-13B21A782B7E}" type="pres">
      <dgm:prSet presAssocID="{29504230-F42C-43F8-85AE-C9F60CED287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9B7784-6E76-4DBA-990E-93AFA63F4CC7}" type="pres">
      <dgm:prSet presAssocID="{9ABE0668-6975-45F8-8BB2-1B6264C36624}" presName="linNode" presStyleCnt="0"/>
      <dgm:spPr/>
    </dgm:pt>
    <dgm:pt modelId="{DB4EE9B0-52AA-4530-A236-4F76A485861E}" type="pres">
      <dgm:prSet presAssocID="{9ABE0668-6975-45F8-8BB2-1B6264C36624}" presName="parentText" presStyleLbl="node1" presStyleIdx="0" presStyleCnt="3" custScaleX="3884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18E2A9-819D-451A-A2BC-79F3F578CA8C}" type="pres">
      <dgm:prSet presAssocID="{9ABE0668-6975-45F8-8BB2-1B6264C3662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CBB638-1717-467C-97C9-2B09D5D5D651}" type="pres">
      <dgm:prSet presAssocID="{3017C598-CFF0-46A9-879F-68BDA535140F}" presName="sp" presStyleCnt="0"/>
      <dgm:spPr/>
    </dgm:pt>
    <dgm:pt modelId="{4A3DBF3D-C1D5-4CC3-BB1F-1145427C3256}" type="pres">
      <dgm:prSet presAssocID="{E38E7419-0105-41E7-9CE1-42F79701E299}" presName="linNode" presStyleCnt="0"/>
      <dgm:spPr/>
    </dgm:pt>
    <dgm:pt modelId="{C4ABF45B-251F-463B-8821-EF83CC4E3688}" type="pres">
      <dgm:prSet presAssocID="{E38E7419-0105-41E7-9CE1-42F79701E299}" presName="parentText" presStyleLbl="node1" presStyleIdx="1" presStyleCnt="3" custScaleX="3884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803C5A-9FF0-4743-A01D-C99E28AF4627}" type="pres">
      <dgm:prSet presAssocID="{E38E7419-0105-41E7-9CE1-42F79701E29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5E293D-FC5C-4520-B576-12F82444A804}" type="pres">
      <dgm:prSet presAssocID="{9E31D5A5-1355-4B4B-8C76-A965305D2DC7}" presName="sp" presStyleCnt="0"/>
      <dgm:spPr/>
    </dgm:pt>
    <dgm:pt modelId="{BBE9CD67-473D-4AA6-9870-BB694C822230}" type="pres">
      <dgm:prSet presAssocID="{0C46EE84-DAED-4358-8C7D-B1704963EBFB}" presName="linNode" presStyleCnt="0"/>
      <dgm:spPr/>
    </dgm:pt>
    <dgm:pt modelId="{3889FA0B-2A27-43ED-BE72-947D35DD74CE}" type="pres">
      <dgm:prSet presAssocID="{0C46EE84-DAED-4358-8C7D-B1704963EBFB}" presName="parentText" presStyleLbl="node1" presStyleIdx="2" presStyleCnt="3" custScaleX="3933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928D4-7AB7-4D00-85A7-9E98B2BD90F1}" type="pres">
      <dgm:prSet presAssocID="{0C46EE84-DAED-4358-8C7D-B1704963EBF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B0CD24-BF8A-4753-B5B7-5E110AA8A864}" srcId="{29504230-F42C-43F8-85AE-C9F60CED2879}" destId="{E38E7419-0105-41E7-9CE1-42F79701E299}" srcOrd="1" destOrd="0" parTransId="{B53AEEC3-01DD-4922-A68A-B0FD78AA2E66}" sibTransId="{9E31D5A5-1355-4B4B-8C76-A965305D2DC7}"/>
    <dgm:cxn modelId="{1AE32E5B-710F-4760-A4FB-38D47CC94981}" srcId="{0C46EE84-DAED-4358-8C7D-B1704963EBFB}" destId="{57883B83-DC25-4100-B8D6-DB191B9B48DB}" srcOrd="0" destOrd="0" parTransId="{C36EC3DE-AD4F-4BBD-92C6-E6EEEA5A6A09}" sibTransId="{57EAEA34-6D46-4610-9F92-FB3AA3CAC9C8}"/>
    <dgm:cxn modelId="{AAC6EC41-4C8D-4D4E-A020-DEA0CBA7EF4A}" type="presOf" srcId="{5E1F3368-5FC8-4E49-BC47-7BE37EB41E40}" destId="{6F18E2A9-819D-451A-A2BC-79F3F578CA8C}" srcOrd="0" destOrd="0" presId="urn:microsoft.com/office/officeart/2005/8/layout/vList5"/>
    <dgm:cxn modelId="{1FA8DCCB-880D-428B-BD3E-0D5293E98D69}" type="presOf" srcId="{9ABE0668-6975-45F8-8BB2-1B6264C36624}" destId="{DB4EE9B0-52AA-4530-A236-4F76A485861E}" srcOrd="0" destOrd="0" presId="urn:microsoft.com/office/officeart/2005/8/layout/vList5"/>
    <dgm:cxn modelId="{EE01AC43-460A-4608-A68E-100600C922CA}" type="presOf" srcId="{0C46EE84-DAED-4358-8C7D-B1704963EBFB}" destId="{3889FA0B-2A27-43ED-BE72-947D35DD74CE}" srcOrd="0" destOrd="0" presId="urn:microsoft.com/office/officeart/2005/8/layout/vList5"/>
    <dgm:cxn modelId="{F383E834-19B4-4AB1-86AA-8B56344996D9}" srcId="{29504230-F42C-43F8-85AE-C9F60CED2879}" destId="{9ABE0668-6975-45F8-8BB2-1B6264C36624}" srcOrd="0" destOrd="0" parTransId="{A096C800-15AF-4118-9614-7A39181835B7}" sibTransId="{3017C598-CFF0-46A9-879F-68BDA535140F}"/>
    <dgm:cxn modelId="{21F68177-3B16-403F-AB02-C5D605A70884}" srcId="{E38E7419-0105-41E7-9CE1-42F79701E299}" destId="{B888D2B4-666E-47C9-98F9-2EB2C00CF278}" srcOrd="0" destOrd="0" parTransId="{C2EE5B30-A1AC-479F-8E60-18142233BFB7}" sibTransId="{1A8F8A67-81E4-40D1-8CF7-16CB46A7C803}"/>
    <dgm:cxn modelId="{8ADBD172-04E0-4398-8363-9D4D4C7F87C3}" type="presOf" srcId="{57883B83-DC25-4100-B8D6-DB191B9B48DB}" destId="{8B8928D4-7AB7-4D00-85A7-9E98B2BD90F1}" srcOrd="0" destOrd="0" presId="urn:microsoft.com/office/officeart/2005/8/layout/vList5"/>
    <dgm:cxn modelId="{50C0A567-159F-44E0-AA39-6EB3D2AA5A17}" srcId="{29504230-F42C-43F8-85AE-C9F60CED2879}" destId="{0C46EE84-DAED-4358-8C7D-B1704963EBFB}" srcOrd="2" destOrd="0" parTransId="{BA1A6DE0-A0B0-402F-904C-248D51499214}" sibTransId="{72549D37-FF5B-4CD2-8C10-9F802AF4E2E4}"/>
    <dgm:cxn modelId="{DD3D7445-2856-4B9F-87F1-6BE929596A34}" srcId="{9ABE0668-6975-45F8-8BB2-1B6264C36624}" destId="{5E1F3368-5FC8-4E49-BC47-7BE37EB41E40}" srcOrd="0" destOrd="0" parTransId="{EE8FD36E-F176-44F5-983F-A1626F553B3F}" sibTransId="{720F309C-5C7B-4500-937B-851C655296D9}"/>
    <dgm:cxn modelId="{6FF2AAFB-FBD0-4E20-820B-E16AE1BBFC62}" type="presOf" srcId="{B888D2B4-666E-47C9-98F9-2EB2C00CF278}" destId="{4D803C5A-9FF0-4743-A01D-C99E28AF4627}" srcOrd="0" destOrd="0" presId="urn:microsoft.com/office/officeart/2005/8/layout/vList5"/>
    <dgm:cxn modelId="{0E627627-625A-47C9-A68A-F162C459CD94}" type="presOf" srcId="{29504230-F42C-43F8-85AE-C9F60CED2879}" destId="{F967880C-0B1D-48A4-9AAB-13B21A782B7E}" srcOrd="0" destOrd="0" presId="urn:microsoft.com/office/officeart/2005/8/layout/vList5"/>
    <dgm:cxn modelId="{A307C34A-812A-4BEB-A942-EFA69C2C5998}" type="presOf" srcId="{E38E7419-0105-41E7-9CE1-42F79701E299}" destId="{C4ABF45B-251F-463B-8821-EF83CC4E3688}" srcOrd="0" destOrd="0" presId="urn:microsoft.com/office/officeart/2005/8/layout/vList5"/>
    <dgm:cxn modelId="{468EF491-534B-4E65-8B79-15CCB27C61C6}" type="presParOf" srcId="{F967880C-0B1D-48A4-9AAB-13B21A782B7E}" destId="{819B7784-6E76-4DBA-990E-93AFA63F4CC7}" srcOrd="0" destOrd="0" presId="urn:microsoft.com/office/officeart/2005/8/layout/vList5"/>
    <dgm:cxn modelId="{C5358857-C570-4305-838B-C2A929CC78B3}" type="presParOf" srcId="{819B7784-6E76-4DBA-990E-93AFA63F4CC7}" destId="{DB4EE9B0-52AA-4530-A236-4F76A485861E}" srcOrd="0" destOrd="0" presId="urn:microsoft.com/office/officeart/2005/8/layout/vList5"/>
    <dgm:cxn modelId="{21835746-3683-4DDF-866A-44A3C97933CB}" type="presParOf" srcId="{819B7784-6E76-4DBA-990E-93AFA63F4CC7}" destId="{6F18E2A9-819D-451A-A2BC-79F3F578CA8C}" srcOrd="1" destOrd="0" presId="urn:microsoft.com/office/officeart/2005/8/layout/vList5"/>
    <dgm:cxn modelId="{6BEA9CCB-66AC-4264-8BCB-024E50281539}" type="presParOf" srcId="{F967880C-0B1D-48A4-9AAB-13B21A782B7E}" destId="{1ECBB638-1717-467C-97C9-2B09D5D5D651}" srcOrd="1" destOrd="0" presId="urn:microsoft.com/office/officeart/2005/8/layout/vList5"/>
    <dgm:cxn modelId="{EC161DC4-290D-4F42-BDBF-AF70078D8692}" type="presParOf" srcId="{F967880C-0B1D-48A4-9AAB-13B21A782B7E}" destId="{4A3DBF3D-C1D5-4CC3-BB1F-1145427C3256}" srcOrd="2" destOrd="0" presId="urn:microsoft.com/office/officeart/2005/8/layout/vList5"/>
    <dgm:cxn modelId="{77C3D17F-D1EA-452E-841E-67A35F0C5453}" type="presParOf" srcId="{4A3DBF3D-C1D5-4CC3-BB1F-1145427C3256}" destId="{C4ABF45B-251F-463B-8821-EF83CC4E3688}" srcOrd="0" destOrd="0" presId="urn:microsoft.com/office/officeart/2005/8/layout/vList5"/>
    <dgm:cxn modelId="{A1D06C40-6F9A-4ED5-A22E-CDB3B3A5B433}" type="presParOf" srcId="{4A3DBF3D-C1D5-4CC3-BB1F-1145427C3256}" destId="{4D803C5A-9FF0-4743-A01D-C99E28AF4627}" srcOrd="1" destOrd="0" presId="urn:microsoft.com/office/officeart/2005/8/layout/vList5"/>
    <dgm:cxn modelId="{3706231D-B91E-4C32-A1C8-5F04C6A39682}" type="presParOf" srcId="{F967880C-0B1D-48A4-9AAB-13B21A782B7E}" destId="{DD5E293D-FC5C-4520-B576-12F82444A804}" srcOrd="3" destOrd="0" presId="urn:microsoft.com/office/officeart/2005/8/layout/vList5"/>
    <dgm:cxn modelId="{22446278-0440-4A36-9394-D7F914AE955F}" type="presParOf" srcId="{F967880C-0B1D-48A4-9AAB-13B21A782B7E}" destId="{BBE9CD67-473D-4AA6-9870-BB694C822230}" srcOrd="4" destOrd="0" presId="urn:microsoft.com/office/officeart/2005/8/layout/vList5"/>
    <dgm:cxn modelId="{5626496E-A6D4-4803-8F28-6BEFA3956623}" type="presParOf" srcId="{BBE9CD67-473D-4AA6-9870-BB694C822230}" destId="{3889FA0B-2A27-43ED-BE72-947D35DD74CE}" srcOrd="0" destOrd="0" presId="urn:microsoft.com/office/officeart/2005/8/layout/vList5"/>
    <dgm:cxn modelId="{A19908D1-DF2C-45A5-AAEA-36D55239FBC7}" type="presParOf" srcId="{BBE9CD67-473D-4AA6-9870-BB694C822230}" destId="{8B8928D4-7AB7-4D00-85A7-9E98B2BD90F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18E2A9-819D-451A-A2BC-79F3F578CA8C}">
      <dsp:nvSpPr>
        <dsp:cNvPr id="0" name=""/>
        <dsp:cNvSpPr/>
      </dsp:nvSpPr>
      <dsp:spPr>
        <a:xfrm rot="5400000">
          <a:off x="3899221" y="-1884619"/>
          <a:ext cx="889819" cy="4884885"/>
        </a:xfrm>
        <a:prstGeom prst="round2SameRect">
          <a:avLst/>
        </a:prstGeom>
        <a:solidFill>
          <a:srgbClr val="549E39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49E39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Bionutri® only</a:t>
          </a:r>
          <a:endParaRPr lang="en-US" sz="3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1901689" y="156350"/>
        <a:ext cx="4841448" cy="802945"/>
      </dsp:txXfrm>
    </dsp:sp>
    <dsp:sp modelId="{DB4EE9B0-52AA-4530-A236-4F76A485861E}">
      <dsp:nvSpPr>
        <dsp:cNvPr id="0" name=""/>
        <dsp:cNvSpPr/>
      </dsp:nvSpPr>
      <dsp:spPr>
        <a:xfrm>
          <a:off x="820889" y="1685"/>
          <a:ext cx="1080799" cy="1112274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T1</a:t>
          </a:r>
          <a:endParaRPr lang="en-US" sz="36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873649" y="54445"/>
        <a:ext cx="975279" cy="1006754"/>
      </dsp:txXfrm>
    </dsp:sp>
    <dsp:sp modelId="{E6C749DF-8403-4EF9-AA40-F1A29D1C93D2}">
      <dsp:nvSpPr>
        <dsp:cNvPr id="0" name=""/>
        <dsp:cNvSpPr/>
      </dsp:nvSpPr>
      <dsp:spPr>
        <a:xfrm rot="5400000">
          <a:off x="3924390" y="-716731"/>
          <a:ext cx="889819" cy="4884885"/>
        </a:xfrm>
        <a:prstGeom prst="round2SameRect">
          <a:avLst/>
        </a:prstGeom>
        <a:solidFill>
          <a:srgbClr val="549E39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49E39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DOA recommendation</a:t>
          </a:r>
          <a:endParaRPr lang="en-US" sz="3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1926858" y="1324238"/>
        <a:ext cx="4841448" cy="802945"/>
      </dsp:txXfrm>
    </dsp:sp>
    <dsp:sp modelId="{654E8DCD-C6A4-4B77-A79F-44399E524C0A}">
      <dsp:nvSpPr>
        <dsp:cNvPr id="0" name=""/>
        <dsp:cNvSpPr/>
      </dsp:nvSpPr>
      <dsp:spPr>
        <a:xfrm>
          <a:off x="820889" y="1169573"/>
          <a:ext cx="1105968" cy="1112274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T2</a:t>
          </a:r>
          <a:endParaRPr lang="en-US" sz="36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874878" y="1223562"/>
        <a:ext cx="997990" cy="1004296"/>
      </dsp:txXfrm>
    </dsp:sp>
    <dsp:sp modelId="{8B8928D4-7AB7-4D00-85A7-9E98B2BD90F1}">
      <dsp:nvSpPr>
        <dsp:cNvPr id="0" name=""/>
        <dsp:cNvSpPr/>
      </dsp:nvSpPr>
      <dsp:spPr>
        <a:xfrm rot="5400000">
          <a:off x="3911036" y="451156"/>
          <a:ext cx="889819" cy="4884885"/>
        </a:xfrm>
        <a:prstGeom prst="round2SameRect">
          <a:avLst/>
        </a:prstGeom>
        <a:solidFill>
          <a:srgbClr val="549E39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49E39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Organic (compost) only</a:t>
          </a:r>
          <a:endParaRPr lang="en-US" sz="3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1913504" y="2492126"/>
        <a:ext cx="4841448" cy="802945"/>
      </dsp:txXfrm>
    </dsp:sp>
    <dsp:sp modelId="{3889FA0B-2A27-43ED-BE72-947D35DD74CE}">
      <dsp:nvSpPr>
        <dsp:cNvPr id="0" name=""/>
        <dsp:cNvSpPr/>
      </dsp:nvSpPr>
      <dsp:spPr>
        <a:xfrm>
          <a:off x="820889" y="2337462"/>
          <a:ext cx="1092614" cy="1112274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T3</a:t>
          </a:r>
          <a:endParaRPr lang="en-US" sz="36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874226" y="2390799"/>
        <a:ext cx="985940" cy="1005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18E2A9-819D-451A-A2BC-79F3F578CA8C}">
      <dsp:nvSpPr>
        <dsp:cNvPr id="0" name=""/>
        <dsp:cNvSpPr/>
      </dsp:nvSpPr>
      <dsp:spPr>
        <a:xfrm rot="5400000">
          <a:off x="3892796" y="-1870059"/>
          <a:ext cx="922736" cy="4897034"/>
        </a:xfrm>
        <a:prstGeom prst="round2SameRect">
          <a:avLst/>
        </a:prstGeom>
        <a:solidFill>
          <a:srgbClr val="549E39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49E39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Bionutri® + Organic (compost)</a:t>
          </a:r>
          <a:endParaRPr lang="en-US" sz="3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1905647" y="162134"/>
        <a:ext cx="4851990" cy="832648"/>
      </dsp:txXfrm>
    </dsp:sp>
    <dsp:sp modelId="{DB4EE9B0-52AA-4530-A236-4F76A485861E}">
      <dsp:nvSpPr>
        <dsp:cNvPr id="0" name=""/>
        <dsp:cNvSpPr/>
      </dsp:nvSpPr>
      <dsp:spPr>
        <a:xfrm>
          <a:off x="835547" y="1747"/>
          <a:ext cx="1070099" cy="115342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T4</a:t>
          </a:r>
          <a:endParaRPr lang="en-US" sz="36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887785" y="53985"/>
        <a:ext cx="965623" cy="1048944"/>
      </dsp:txXfrm>
    </dsp:sp>
    <dsp:sp modelId="{4D803C5A-9FF0-4743-A01D-C99E28AF4627}">
      <dsp:nvSpPr>
        <dsp:cNvPr id="0" name=""/>
        <dsp:cNvSpPr/>
      </dsp:nvSpPr>
      <dsp:spPr>
        <a:xfrm rot="5400000">
          <a:off x="3892796" y="-658967"/>
          <a:ext cx="922736" cy="4897034"/>
        </a:xfrm>
        <a:prstGeom prst="round2SameRect">
          <a:avLst/>
        </a:prstGeom>
        <a:solidFill>
          <a:srgbClr val="549E39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49E39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Bionutri</a:t>
          </a:r>
          <a:r>
            <a:rPr lang="en-US" sz="3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® + DOA 50%</a:t>
          </a:r>
          <a:endParaRPr lang="en-US" sz="3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1905647" y="1373226"/>
        <a:ext cx="4851990" cy="832648"/>
      </dsp:txXfrm>
    </dsp:sp>
    <dsp:sp modelId="{C4ABF45B-251F-463B-8821-EF83CC4E3688}">
      <dsp:nvSpPr>
        <dsp:cNvPr id="0" name=""/>
        <dsp:cNvSpPr/>
      </dsp:nvSpPr>
      <dsp:spPr>
        <a:xfrm>
          <a:off x="835547" y="1212839"/>
          <a:ext cx="1070099" cy="115342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T5</a:t>
          </a:r>
          <a:endParaRPr lang="en-US" sz="36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887785" y="1265077"/>
        <a:ext cx="965623" cy="1048944"/>
      </dsp:txXfrm>
    </dsp:sp>
    <dsp:sp modelId="{8B8928D4-7AB7-4D00-85A7-9E98B2BD90F1}">
      <dsp:nvSpPr>
        <dsp:cNvPr id="0" name=""/>
        <dsp:cNvSpPr/>
      </dsp:nvSpPr>
      <dsp:spPr>
        <a:xfrm rot="5400000">
          <a:off x="3906183" y="552123"/>
          <a:ext cx="922736" cy="4897034"/>
        </a:xfrm>
        <a:prstGeom prst="round2SameRect">
          <a:avLst/>
        </a:prstGeom>
        <a:solidFill>
          <a:srgbClr val="549E39">
            <a:alpha val="90000"/>
            <a:tint val="4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549E39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600" kern="1200" dirty="0" err="1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Bionutri</a:t>
          </a:r>
          <a:r>
            <a:rPr lang="en-US" sz="36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® + DOA recommendation</a:t>
          </a:r>
          <a:endParaRPr lang="en-US" sz="36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 rot="-5400000">
        <a:off x="1919034" y="2584316"/>
        <a:ext cx="4851990" cy="832648"/>
      </dsp:txXfrm>
    </dsp:sp>
    <dsp:sp modelId="{3889FA0B-2A27-43ED-BE72-947D35DD74CE}">
      <dsp:nvSpPr>
        <dsp:cNvPr id="0" name=""/>
        <dsp:cNvSpPr/>
      </dsp:nvSpPr>
      <dsp:spPr>
        <a:xfrm>
          <a:off x="835547" y="2423930"/>
          <a:ext cx="1083487" cy="1153420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solidFill>
                <a:schemeClr val="tx1"/>
              </a:solidFill>
              <a:latin typeface="Calibri"/>
              <a:ea typeface="+mn-ea"/>
              <a:cs typeface="+mn-cs"/>
            </a:rPr>
            <a:t>T6</a:t>
          </a:r>
          <a:endParaRPr lang="en-US" sz="3600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888438" y="2476821"/>
        <a:ext cx="977705" cy="10476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0.87423</cdr:x>
      <cdr:y>0.04177</cdr:y>
    </cdr:from>
    <cdr:to>
      <cdr:x>0.93256</cdr:x>
      <cdr:y>0.13621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24166" y="278420"/>
          <a:ext cx="502023" cy="6294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/>
            <a:t>a</a:t>
          </a:r>
        </a:p>
      </cdr:txBody>
    </cdr:sp>
  </cdr:relSizeAnchor>
  <cdr:relSizeAnchor xmlns:cdr="http://schemas.openxmlformats.org/drawingml/2006/chartDrawing">
    <cdr:from>
      <cdr:x>0.73494</cdr:x>
      <cdr:y>0.08628</cdr:y>
    </cdr:from>
    <cdr:to>
      <cdr:x>0.79327</cdr:x>
      <cdr:y>0.18073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325362" y="575086"/>
          <a:ext cx="502024" cy="6295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/>
            <a:t>b</a:t>
          </a:r>
        </a:p>
      </cdr:txBody>
    </cdr:sp>
  </cdr:relSizeAnchor>
  <cdr:relSizeAnchor xmlns:cdr="http://schemas.openxmlformats.org/drawingml/2006/chartDrawing">
    <cdr:from>
      <cdr:x>0.31425</cdr:x>
      <cdr:y>0.1936</cdr:y>
    </cdr:from>
    <cdr:to>
      <cdr:x>0.37258</cdr:x>
      <cdr:y>0.28805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704606" y="1290374"/>
          <a:ext cx="502024" cy="6295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/>
            <a:t>c</a:t>
          </a:r>
        </a:p>
      </cdr:txBody>
    </cdr:sp>
  </cdr:relSizeAnchor>
  <cdr:relSizeAnchor xmlns:cdr="http://schemas.openxmlformats.org/drawingml/2006/chartDrawing">
    <cdr:from>
      <cdr:x>0.59349</cdr:x>
      <cdr:y>0.27665</cdr:y>
    </cdr:from>
    <cdr:to>
      <cdr:x>0.65183</cdr:x>
      <cdr:y>0.34887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107976" y="1843919"/>
          <a:ext cx="502110" cy="481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/>
            <a:t>d</a:t>
          </a:r>
        </a:p>
      </cdr:txBody>
    </cdr:sp>
  </cdr:relSizeAnchor>
  <cdr:relSizeAnchor xmlns:cdr="http://schemas.openxmlformats.org/drawingml/2006/chartDrawing">
    <cdr:from>
      <cdr:x>0.17207</cdr:x>
      <cdr:y>0.3299</cdr:y>
    </cdr:from>
    <cdr:to>
      <cdr:x>0.2304</cdr:x>
      <cdr:y>0.40212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480939" y="2198873"/>
          <a:ext cx="502024" cy="481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/>
            <a:t>e</a:t>
          </a:r>
        </a:p>
      </cdr:txBody>
    </cdr:sp>
  </cdr:relSizeAnchor>
  <cdr:relSizeAnchor xmlns:cdr="http://schemas.openxmlformats.org/drawingml/2006/chartDrawing">
    <cdr:from>
      <cdr:x>0.45576</cdr:x>
      <cdr:y>0.26369</cdr:y>
    </cdr:from>
    <cdr:to>
      <cdr:x>0.50243</cdr:x>
      <cdr:y>0.33591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922573" y="1757562"/>
          <a:ext cx="401671" cy="481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/>
            <a:t>d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243BD5-E45F-8DD5-8586-2DE3E57C533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034" tIns="46017" rIns="92034" bIns="46017" rtlCol="0"/>
          <a:lstStyle>
            <a:lvl1pPr algn="l" defTabSz="4100039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AD6E2E-ED19-D2CE-E077-53FBD88C783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2034" tIns="46017" rIns="92034" bIns="46017" rtlCol="0"/>
          <a:lstStyle>
            <a:lvl1pPr algn="r" defTabSz="4100039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BEC13D5-CD20-4F4C-90D6-F93022107493}" type="datetimeFigureOut">
              <a:rPr lang="en-AU"/>
              <a:pPr>
                <a:defRPr/>
              </a:pPr>
              <a:t>13/03/2023</a:t>
            </a:fld>
            <a:endParaRPr lang="en-AU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C1F9826-F93E-F039-7E12-61EC81C12B9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746125"/>
            <a:ext cx="2684463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34" tIns="46017" rIns="92034" bIns="46017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A8478F2-3B83-DBD5-015C-7ABAE7F350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16463"/>
            <a:ext cx="5437187" cy="4467225"/>
          </a:xfrm>
          <a:prstGeom prst="rect">
            <a:avLst/>
          </a:prstGeom>
        </p:spPr>
        <p:txBody>
          <a:bodyPr vert="horz" lIns="92034" tIns="46017" rIns="92034" bIns="46017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332FA3-BB04-E30A-7B95-2557783D9F6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2034" tIns="46017" rIns="92034" bIns="46017" rtlCol="0" anchor="b"/>
          <a:lstStyle>
            <a:lvl1pPr algn="l" defTabSz="4100039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5B8C3F-407D-42F6-CB54-1DB596C6E2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wrap="square" lIns="92034" tIns="46017" rIns="92034" bIns="46017" numCol="1" anchor="b" anchorCtr="0" compatLnSpc="1">
            <a:prstTxWarp prst="textNoShape">
              <a:avLst/>
            </a:prstTxWarp>
          </a:bodyPr>
          <a:lstStyle>
            <a:lvl1pPr algn="r" defTabSz="409892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54EE91F-DAC2-45EB-82A5-E672D3EE7E4D}" type="slidenum">
              <a:rPr lang="en-AU" altLang="en-US"/>
              <a:pPr>
                <a:defRPr/>
              </a:pPr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72DB7CC5-F5B7-48BF-26D8-87E3B5427C3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C471A97F-FA21-A11D-FBF5-83B3B223181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B3515F9D-CA3B-CFA1-73AF-E3F25A7508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09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9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9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9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9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98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98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98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98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DAB473-8766-488D-920D-7DC35F1318D7}" type="slidenum">
              <a:rPr lang="en-AU" altLang="en-US" smtClean="0"/>
              <a:pPr>
                <a:spcBef>
                  <a:spcPct val="0"/>
                </a:spcBef>
              </a:pPr>
              <a:t>1</a:t>
            </a:fld>
            <a:endParaRPr lang="en-A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467942" y="540347"/>
            <a:ext cx="28800000" cy="1440160"/>
          </a:xfrm>
          <a:prstGeom prst="rect">
            <a:avLst/>
          </a:prstGeom>
        </p:spPr>
        <p:txBody>
          <a:bodyPr lIns="36000" rIns="36000" anchor="ctr" anchorCtr="0">
            <a:normAutofit/>
          </a:bodyPr>
          <a:lstStyle>
            <a:lvl1pPr marL="0" indent="0" algn="ctr">
              <a:buFontTx/>
              <a:buNone/>
              <a:defRPr sz="6700" b="1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4950738" y="540348"/>
            <a:ext cx="4392612" cy="424914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5400"/>
            </a:lvl1pPr>
          </a:lstStyle>
          <a:p>
            <a:pPr lvl="0"/>
            <a:endParaRPr lang="en-AU" noProof="0" dirty="0"/>
          </a:p>
        </p:txBody>
      </p:sp>
      <p:sp>
        <p:nvSpPr>
          <p:cNvPr id="16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15301590" y="38848605"/>
            <a:ext cx="2520280" cy="216024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5400"/>
            </a:lvl1pPr>
          </a:lstStyle>
          <a:p>
            <a:pPr lvl="0"/>
            <a:r>
              <a:rPr lang="en-US" noProof="0" dirty="0"/>
              <a:t>Click icon to add picture</a:t>
            </a:r>
            <a:endParaRPr lang="en-AU" noProof="0" dirty="0"/>
          </a:p>
        </p:txBody>
      </p:sp>
      <p:sp>
        <p:nvSpPr>
          <p:cNvPr id="17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9972998" y="38848605"/>
            <a:ext cx="2520280" cy="216024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5400"/>
            </a:lvl1pPr>
          </a:lstStyle>
          <a:p>
            <a:pPr lvl="0"/>
            <a:r>
              <a:rPr lang="en-US" noProof="0" dirty="0"/>
              <a:t>Click icon to add picture</a:t>
            </a:r>
            <a:endParaRPr lang="en-AU" noProof="0" dirty="0"/>
          </a:p>
        </p:txBody>
      </p:sp>
      <p:sp>
        <p:nvSpPr>
          <p:cNvPr id="18" name="Picture Placeholder 12"/>
          <p:cNvSpPr>
            <a:spLocks noGrp="1"/>
          </p:cNvSpPr>
          <p:nvPr>
            <p:ph type="pic" sz="quarter" idx="16"/>
          </p:nvPr>
        </p:nvSpPr>
        <p:spPr>
          <a:xfrm>
            <a:off x="12637294" y="38848605"/>
            <a:ext cx="2520280" cy="2160241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5400"/>
            </a:lvl1pPr>
          </a:lstStyle>
          <a:p>
            <a:pPr lvl="0"/>
            <a:r>
              <a:rPr lang="en-US" noProof="0" dirty="0"/>
              <a:t>Click icon to add picture</a:t>
            </a:r>
            <a:endParaRPr lang="en-AU" noProof="0" dirty="0"/>
          </a:p>
        </p:txBody>
      </p:sp>
    </p:spTree>
    <p:extLst>
      <p:ext uri="{BB962C8B-B14F-4D97-AF65-F5344CB8AC3E}">
        <p14:creationId xmlns:p14="http://schemas.microsoft.com/office/powerpoint/2010/main" val="999127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 descr="Mon_Engineering_RGB">
            <a:extLst>
              <a:ext uri="{FF2B5EF4-FFF2-40B4-BE49-F238E27FC236}">
                <a16:creationId xmlns:a16="http://schemas.microsoft.com/office/drawing/2014/main" id="{EED6E104-10D9-0D07-05B1-3983ED8A8CC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" y="38782625"/>
            <a:ext cx="962818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5ED4478-1869-BE49-D8E1-EBBEB2B37B19}"/>
              </a:ext>
            </a:extLst>
          </p:cNvPr>
          <p:cNvCxnSpPr/>
          <p:nvPr userDrawn="1"/>
        </p:nvCxnSpPr>
        <p:spPr>
          <a:xfrm>
            <a:off x="539750" y="38704838"/>
            <a:ext cx="28800425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F2734A-18A2-0B6F-73AB-7FFD2C4C791E}"/>
              </a:ext>
            </a:extLst>
          </p:cNvPr>
          <p:cNvCxnSpPr/>
          <p:nvPr userDrawn="1"/>
        </p:nvCxnSpPr>
        <p:spPr>
          <a:xfrm>
            <a:off x="539750" y="539750"/>
            <a:ext cx="28800425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Rectangle 13">
            <a:extLst>
              <a:ext uri="{FF2B5EF4-FFF2-40B4-BE49-F238E27FC236}">
                <a16:creationId xmlns:a16="http://schemas.microsoft.com/office/drawing/2014/main" id="{412436BA-685F-2480-2BE4-1ED33BAD017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3288" y="5005388"/>
            <a:ext cx="28079700" cy="576262"/>
          </a:xfrm>
          <a:prstGeom prst="rect">
            <a:avLst/>
          </a:prstGeom>
          <a:solidFill>
            <a:srgbClr val="DF8E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47193" tIns="123596" rIns="247193" bIns="123596" anchor="ctr"/>
          <a:lstStyle/>
          <a:p>
            <a:pPr eaLnBrk="1" hangingPunct="1"/>
            <a:endParaRPr lang="en-AU" altLang="en-US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073525" rtl="0" eaLnBrk="0" fontAlgn="base" hangingPunct="0">
        <a:spcBef>
          <a:spcPct val="0"/>
        </a:spcBef>
        <a:spcAft>
          <a:spcPct val="0"/>
        </a:spcAft>
        <a:defRPr sz="19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073525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2pPr>
      <a:lvl3pPr algn="ctr" defTabSz="4073525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3pPr>
      <a:lvl4pPr algn="ctr" defTabSz="4073525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4pPr>
      <a:lvl5pPr algn="ctr" defTabSz="4073525" rtl="0" eaLnBrk="0" fontAlgn="base" hangingPunct="0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5pPr>
      <a:lvl6pPr marL="457200" algn="ctr" defTabSz="4073525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6pPr>
      <a:lvl7pPr marL="914400" algn="ctr" defTabSz="4073525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7pPr>
      <a:lvl8pPr marL="1371600" algn="ctr" defTabSz="4073525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8pPr>
      <a:lvl9pPr marL="1828800" algn="ctr" defTabSz="4073525" rtl="0" fontAlgn="base">
        <a:spcBef>
          <a:spcPct val="0"/>
        </a:spcBef>
        <a:spcAft>
          <a:spcPct val="0"/>
        </a:spcAft>
        <a:defRPr sz="19600">
          <a:solidFill>
            <a:schemeClr val="tx1"/>
          </a:solidFill>
          <a:latin typeface="Calibri" pitchFamily="34" charset="0"/>
        </a:defRPr>
      </a:lvl9pPr>
    </p:titleStyle>
    <p:bodyStyle>
      <a:lvl1pPr marL="1527175" indent="-1527175" algn="l" defTabSz="4073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300" kern="1200">
          <a:solidFill>
            <a:schemeClr val="tx1"/>
          </a:solidFill>
          <a:latin typeface="+mn-lt"/>
          <a:ea typeface="+mn-ea"/>
          <a:cs typeface="+mn-cs"/>
        </a:defRPr>
      </a:lvl1pPr>
      <a:lvl2pPr marL="3308350" indent="-1271588" algn="l" defTabSz="4073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500" kern="1200">
          <a:solidFill>
            <a:schemeClr val="tx1"/>
          </a:solidFill>
          <a:latin typeface="+mn-lt"/>
          <a:ea typeface="+mn-ea"/>
          <a:cs typeface="+mn-cs"/>
        </a:defRPr>
      </a:lvl2pPr>
      <a:lvl3pPr marL="5091113" indent="-1017588" algn="l" defTabSz="4073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700" kern="1200">
          <a:solidFill>
            <a:schemeClr val="tx1"/>
          </a:solidFill>
          <a:latin typeface="+mn-lt"/>
          <a:ea typeface="+mn-ea"/>
          <a:cs typeface="+mn-cs"/>
        </a:defRPr>
      </a:lvl3pPr>
      <a:lvl4pPr marL="7127875" indent="-1017588" algn="l" defTabSz="4073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900" kern="1200">
          <a:solidFill>
            <a:schemeClr val="tx1"/>
          </a:solidFill>
          <a:latin typeface="+mn-lt"/>
          <a:ea typeface="+mn-ea"/>
          <a:cs typeface="+mn-cs"/>
        </a:defRPr>
      </a:lvl4pPr>
      <a:lvl5pPr marL="9164638" indent="-1017588" algn="l" defTabSz="40735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8900" kern="1200">
          <a:solidFill>
            <a:schemeClr val="tx1"/>
          </a:solidFill>
          <a:latin typeface="+mn-lt"/>
          <a:ea typeface="+mn-ea"/>
          <a:cs typeface="+mn-cs"/>
        </a:defRPr>
      </a:lvl5pPr>
      <a:lvl6pPr marL="11202292" indent="-1018390" algn="l" defTabSz="4073561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6pPr>
      <a:lvl7pPr marL="13239072" indent="-1018390" algn="l" defTabSz="4073561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7pPr>
      <a:lvl8pPr marL="15275852" indent="-1018390" algn="l" defTabSz="4073561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8pPr>
      <a:lvl9pPr marL="17312632" indent="-1018390" algn="l" defTabSz="4073561" rtl="0" eaLnBrk="1" latinLnBrk="0" hangingPunct="1">
        <a:spcBef>
          <a:spcPct val="20000"/>
        </a:spcBef>
        <a:buFont typeface="Arial" pitchFamily="34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2036780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073561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110341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147121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3901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0682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4257462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6294242" algn="l" defTabSz="4073561" rtl="0" eaLnBrk="1" latinLnBrk="0" hangingPunct="1"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13" Type="http://schemas.openxmlformats.org/officeDocument/2006/relationships/diagramData" Target="../diagrams/data2.xml"/><Relationship Id="rId18" Type="http://schemas.microsoft.com/office/2014/relationships/chartEx" Target="../charts/chartEx2.xml"/><Relationship Id="rId3" Type="http://schemas.openxmlformats.org/officeDocument/2006/relationships/image" Target="../media/image2.png"/><Relationship Id="rId21" Type="http://schemas.openxmlformats.org/officeDocument/2006/relationships/image" Target="../media/image6.png"/><Relationship Id="rId7" Type="http://schemas.openxmlformats.org/officeDocument/2006/relationships/image" Target="../media/image4.png"/><Relationship Id="rId12" Type="http://schemas.microsoft.com/office/2007/relationships/diagramDrawing" Target="../diagrams/drawing1.xml"/><Relationship Id="rId1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2.xml"/><Relationship Id="rId20" Type="http://schemas.microsoft.com/office/2014/relationships/chartEx" Target="../charts/chartEx3.xml"/><Relationship Id="rId1" Type="http://schemas.openxmlformats.org/officeDocument/2006/relationships/slideLayout" Target="../slideLayouts/slideLayout1.xml"/><Relationship Id="rId11" Type="http://schemas.openxmlformats.org/officeDocument/2006/relationships/diagramColors" Target="../diagrams/colors1.xml"/><Relationship Id="rId5" Type="http://schemas.microsoft.com/office/2014/relationships/chartEx" Target="../charts/chartEx1.xml"/><Relationship Id="rId15" Type="http://schemas.openxmlformats.org/officeDocument/2006/relationships/diagramQuickStyle" Target="../diagrams/quickStyle2.xml"/><Relationship Id="rId23" Type="http://schemas.openxmlformats.org/officeDocument/2006/relationships/chart" Target="../charts/chart2.xml"/><Relationship Id="rId10" Type="http://schemas.openxmlformats.org/officeDocument/2006/relationships/diagramQuickStyle" Target="../diagrams/quickStyle1.xml"/><Relationship Id="rId19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diagramLayout" Target="../diagrams/layout1.xml"/><Relationship Id="rId14" Type="http://schemas.openxmlformats.org/officeDocument/2006/relationships/diagramLayout" Target="../diagrams/layout2.xml"/><Relationship Id="rId2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900113" y="32016295"/>
            <a:ext cx="10335461" cy="71604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4000" dirty="0">
              <a:solidFill>
                <a:srgbClr val="F79646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9791209" y="21953071"/>
            <a:ext cx="9045030" cy="97897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4000" dirty="0">
              <a:solidFill>
                <a:srgbClr val="F79646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913519" y="21966028"/>
            <a:ext cx="8361000" cy="98172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9802099" y="12540921"/>
            <a:ext cx="9093868" cy="88819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761499" y="21907837"/>
            <a:ext cx="9514782" cy="978979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32F98F-A23E-4850-A97B-64797F64AFD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52" y="848926"/>
            <a:ext cx="5654117" cy="2859773"/>
          </a:xfrm>
          <a:prstGeom prst="rect">
            <a:avLst/>
          </a:prstGeom>
        </p:spPr>
      </p:pic>
      <p:pic>
        <p:nvPicPr>
          <p:cNvPr id="3076" name="Picture Placeholder 40" descr="Picture1.tif">
            <a:extLst>
              <a:ext uri="{FF2B5EF4-FFF2-40B4-BE49-F238E27FC236}">
                <a16:creationId xmlns:a16="http://schemas.microsoft.com/office/drawing/2014/main" id="{382F2C6B-C682-417B-A45B-E4BC2AFF058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" r="397"/>
          <a:stretch>
            <a:fillRect/>
          </a:stretch>
        </p:blipFill>
        <p:spPr bwMode="auto">
          <a:xfrm>
            <a:off x="24935540" y="868948"/>
            <a:ext cx="3976010" cy="384793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Placeholder 1">
            <a:extLst>
              <a:ext uri="{FF2B5EF4-FFF2-40B4-BE49-F238E27FC236}">
                <a16:creationId xmlns:a16="http://schemas.microsoft.com/office/drawing/2014/main" id="{12E1CB07-8D5E-35D8-F119-9B605154C1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auto">
          <a:xfrm>
            <a:off x="436691" y="628333"/>
            <a:ext cx="28798837" cy="1441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tIns="45720" bIns="45720" numCol="1" compatLnSpc="1">
            <a:prstTxWarp prst="textNoShape">
              <a:avLst/>
            </a:prstTxWarp>
            <a:normAutofit fontScale="62500" lnSpcReduction="20000"/>
          </a:bodyPr>
          <a:lstStyle/>
          <a:p>
            <a:r>
              <a:rPr lang="en-AU" altLang="en-US" dirty="0"/>
              <a:t>    </a:t>
            </a:r>
            <a:r>
              <a:rPr lang="en-US" sz="8500" dirty="0"/>
              <a:t>Effect of </a:t>
            </a:r>
            <a:r>
              <a:rPr lang="en-US" sz="8500" dirty="0" err="1"/>
              <a:t>Biofertilizer</a:t>
            </a:r>
            <a:r>
              <a:rPr lang="en-US" sz="8500" dirty="0"/>
              <a:t> on Growth and Yield of Tomato (</a:t>
            </a:r>
            <a:r>
              <a:rPr lang="en-US" sz="8500" i="1" dirty="0" err="1"/>
              <a:t>Solanum</a:t>
            </a:r>
            <a:r>
              <a:rPr lang="en-US" sz="8500" i="1" dirty="0"/>
              <a:t> </a:t>
            </a:r>
            <a:r>
              <a:rPr lang="en-US" sz="8500" i="1" dirty="0" err="1"/>
              <a:t>lycopersicum</a:t>
            </a:r>
            <a:r>
              <a:rPr lang="en-US" sz="8500" dirty="0"/>
              <a:t>) in Greenhouse Condition</a:t>
            </a:r>
          </a:p>
          <a:p>
            <a:endParaRPr lang="en-AU" altLang="en-US" dirty="0"/>
          </a:p>
        </p:txBody>
      </p:sp>
      <p:sp>
        <p:nvSpPr>
          <p:cNvPr id="3077" name="Text Placeholder 3">
            <a:extLst>
              <a:ext uri="{FF2B5EF4-FFF2-40B4-BE49-F238E27FC236}">
                <a16:creationId xmlns:a16="http://schemas.microsoft.com/office/drawing/2014/main" id="{7498A21D-4490-3E06-4F0D-32D63BC51B41}"/>
              </a:ext>
            </a:extLst>
          </p:cNvPr>
          <p:cNvSpPr txBox="1">
            <a:spLocks/>
          </p:cNvSpPr>
          <p:nvPr/>
        </p:nvSpPr>
        <p:spPr bwMode="auto">
          <a:xfrm>
            <a:off x="4590045" y="1449330"/>
            <a:ext cx="2070300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865755" algn="ctr"/>
              </a:tabLst>
            </a:pPr>
            <a:r>
              <a:rPr lang="en-US" sz="48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IAYR </a:t>
            </a:r>
            <a:r>
              <a:rPr lang="en-US" sz="4800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Indurugalla</a:t>
            </a:r>
            <a:r>
              <a:rPr lang="en-US" sz="4800" u="sng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1*</a:t>
            </a:r>
            <a:r>
              <a:rPr lang="en-US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DGHDS Manimekala</a:t>
            </a:r>
            <a:r>
              <a:rPr lang="en-US" sz="48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GAH </a:t>
            </a:r>
            <a:r>
              <a:rPr lang="en-US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Galahitigama</a:t>
            </a:r>
            <a:r>
              <a:rPr lang="en-US" sz="4800" baseline="30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4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DDMO Dissanayake</a:t>
            </a:r>
            <a:r>
              <a:rPr lang="en-US" sz="48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E56BDEF-B446-5528-7279-1C7C2ED9661A}"/>
              </a:ext>
            </a:extLst>
          </p:cNvPr>
          <p:cNvSpPr txBox="1">
            <a:spLocks/>
          </p:cNvSpPr>
          <p:nvPr/>
        </p:nvSpPr>
        <p:spPr>
          <a:xfrm>
            <a:off x="5195397" y="2343627"/>
            <a:ext cx="19999021" cy="4811872"/>
          </a:xfrm>
          <a:prstGeom prst="rect">
            <a:avLst/>
          </a:prstGeom>
        </p:spPr>
        <p:txBody>
          <a:bodyPr/>
          <a:lstStyle>
            <a:lvl1pPr marL="1527585" indent="-1527585" algn="l" defTabSz="407356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4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09768" indent="-1272988" algn="l" defTabSz="407356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091951" indent="-1018390" algn="l" defTabSz="407356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28731" indent="-1018390" algn="l" defTabSz="407356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165511" indent="-1018390" algn="l" defTabSz="4073561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202292" indent="-1018390" algn="l" defTabSz="407356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39072" indent="-1018390" algn="l" defTabSz="407356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275852" indent="-1018390" algn="l" defTabSz="407356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312632" indent="-1018390" algn="l" defTabSz="407356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baseline="30000" dirty="0">
                <a:ea typeface="Calibri" panose="020F0502020204030204" pitchFamily="34" charset="0"/>
                <a:cs typeface="Iskoola Pota"/>
              </a:rPr>
              <a:t>1</a:t>
            </a:r>
            <a:r>
              <a:rPr lang="en-US" sz="3600" dirty="0">
                <a:ea typeface="Calibri" panose="020F0502020204030204" pitchFamily="34" charset="0"/>
                <a:cs typeface="Iskoola Pota"/>
              </a:rPr>
              <a:t>Department of Export Agriculture, Faculty of Agricultural Sciences, </a:t>
            </a:r>
            <a:r>
              <a:rPr lang="en-US" sz="3600" dirty="0" err="1">
                <a:ea typeface="Calibri" panose="020F0502020204030204" pitchFamily="34" charset="0"/>
                <a:cs typeface="Iskoola Pota"/>
              </a:rPr>
              <a:t>Sabaragamuwa</a:t>
            </a:r>
            <a:r>
              <a:rPr lang="en-US" sz="3600" dirty="0">
                <a:ea typeface="Calibri" panose="020F0502020204030204" pitchFamily="34" charset="0"/>
                <a:cs typeface="Iskoola Pota"/>
              </a:rPr>
              <a:t> University of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600" dirty="0">
                <a:ea typeface="Calibri" panose="020F0502020204030204" pitchFamily="34" charset="0"/>
                <a:cs typeface="Iskoola Pota"/>
              </a:rPr>
              <a:t>Sri Lanka, </a:t>
            </a:r>
            <a:r>
              <a:rPr lang="en-US" sz="3600" dirty="0" err="1" smtClean="0">
                <a:ea typeface="Calibri" panose="020F0502020204030204" pitchFamily="34" charset="0"/>
                <a:cs typeface="Iskoola Pota"/>
              </a:rPr>
              <a:t>Belihuloya</a:t>
            </a:r>
            <a:endParaRPr lang="en-US" sz="3600" dirty="0" smtClean="0">
              <a:ea typeface="Calibri" panose="020F0502020204030204" pitchFamily="34" charset="0"/>
              <a:cs typeface="Iskoola Pota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AU" sz="3600" dirty="0" smtClean="0"/>
              <a:t>(yrathmini@gmail.com)</a:t>
            </a:r>
            <a:endParaRPr lang="en-AU" sz="36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3A7E58B-5C4F-8556-9E2F-27EBB53F1E7C}"/>
              </a:ext>
            </a:extLst>
          </p:cNvPr>
          <p:cNvSpPr/>
          <p:nvPr/>
        </p:nvSpPr>
        <p:spPr>
          <a:xfrm>
            <a:off x="900113" y="5005388"/>
            <a:ext cx="28082875" cy="576262"/>
          </a:xfrm>
          <a:prstGeom prst="rect">
            <a:avLst/>
          </a:prstGeom>
          <a:solidFill>
            <a:srgbClr val="F57B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79443"/>
              </a:solidFill>
            </a:endParaRPr>
          </a:p>
        </p:txBody>
      </p:sp>
      <p:sp>
        <p:nvSpPr>
          <p:cNvPr id="3136" name="Text Box 13">
            <a:extLst>
              <a:ext uri="{FF2B5EF4-FFF2-40B4-BE49-F238E27FC236}">
                <a16:creationId xmlns:a16="http://schemas.microsoft.com/office/drawing/2014/main" id="{BCE07497-4EB8-C586-39C6-999E65979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9474" y="39421097"/>
            <a:ext cx="16004151" cy="1929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34744" tIns="117371" rIns="234744" bIns="117371">
            <a:spAutoFit/>
          </a:bodyPr>
          <a:lstStyle>
            <a:lvl1pPr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3525" eaLnBrk="0" fontAlgn="base" hangingPunct="0">
              <a:spcBef>
                <a:spcPct val="0"/>
              </a:spcBef>
              <a:spcAft>
                <a:spcPct val="0"/>
              </a:spcAft>
              <a:defRPr sz="8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AU" altLang="en-US" sz="4400" b="1" dirty="0">
                <a:solidFill>
                  <a:srgbClr val="F4740A"/>
                </a:solidFill>
                <a:latin typeface="Calibri" panose="020F0502020204030204" pitchFamily="34" charset="0"/>
              </a:rPr>
              <a:t>Agricultural Sciences Undergraduate Research Symposium 2023</a:t>
            </a:r>
          </a:p>
          <a:p>
            <a:pPr algn="ctr" eaLnBrk="1" hangingPunct="1">
              <a:spcBef>
                <a:spcPct val="50000"/>
              </a:spcBef>
            </a:pPr>
            <a:r>
              <a:rPr lang="en-AU" altLang="en-US" sz="4400" b="1" dirty="0">
                <a:solidFill>
                  <a:srgbClr val="F4740A"/>
                </a:solidFill>
                <a:latin typeface="Calibri" panose="020F0502020204030204" pitchFamily="34" charset="0"/>
              </a:rPr>
              <a:t>Sabaragamuwa University of Sri Lanka</a:t>
            </a:r>
            <a:endParaRPr lang="en-AU" altLang="en-US" sz="4400" dirty="0">
              <a:solidFill>
                <a:srgbClr val="F4740A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971394" y="12755876"/>
            <a:ext cx="7344668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4000" b="1" dirty="0">
                <a:solidFill>
                  <a:srgbClr val="F79646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 &amp; Discussion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900113" y="5900056"/>
            <a:ext cx="8377437" cy="63490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4000" b="1" dirty="0">
                <a:solidFill>
                  <a:srgbClr val="F79646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Biofertilizers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have a greater potential to enhance agriculture productivity as they are enriched with plant growth promoting </a:t>
            </a:r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microorganisms 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40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Elavarasan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et al., 2021)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Bionutri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® is a newly introduced </a:t>
            </a:r>
            <a:r>
              <a:rPr lang="en-US" sz="40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biofertilizer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recommended for horticultural crops (Aja </a:t>
            </a:r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Al-</a:t>
            </a:r>
            <a:r>
              <a:rPr lang="en-US" sz="40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Abbasi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2021)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9747112" y="5925760"/>
            <a:ext cx="9502513" cy="59465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determine the efficacy of </a:t>
            </a:r>
            <a:r>
              <a:rPr lang="en-US" sz="40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Bionutri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® on the growth and yield of tomato  under greenhouse condition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compare the effect of </a:t>
            </a:r>
            <a:r>
              <a:rPr lang="en-US" sz="40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Bionutri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® with organic and inorganic fertilizer treatment on growth and yield performance of tomato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9699953" y="5900056"/>
            <a:ext cx="9196015" cy="59550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4000" b="1" dirty="0" smtClean="0">
                <a:solidFill>
                  <a:srgbClr val="F79646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Methodology</a:t>
            </a:r>
            <a:endParaRPr lang="en-US" sz="4000" b="1" dirty="0">
              <a:solidFill>
                <a:srgbClr val="F79646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Experimental s</a:t>
            </a:r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ite: Faculty 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Agricultural Sciences, </a:t>
            </a:r>
            <a:r>
              <a:rPr lang="en-US" sz="4000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Sabaragamuwa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University of Sri Lanka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 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size: 14 inch diameter/ 18 inch height (8 </a:t>
            </a:r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liter </a:t>
            </a: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volume</a:t>
            </a:r>
            <a:r>
              <a:rPr lang="en-US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US" sz="4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Growing media: Soil (Pre-sterilized by fungicides)</a:t>
            </a:r>
          </a:p>
          <a:p>
            <a:pPr lvl="0"/>
            <a:endParaRPr lang="en-US" sz="4000" dirty="0">
              <a:solidFill>
                <a:srgbClr val="F79646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900112" y="12464643"/>
            <a:ext cx="8377437" cy="897705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4000" dirty="0">
              <a:solidFill>
                <a:srgbClr val="F79646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289303" y="37811020"/>
            <a:ext cx="955707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Fig 05:Variation of yield on tomato among different </a:t>
            </a:r>
            <a:r>
              <a:rPr lang="en-US" sz="2800" dirty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treatments </a:t>
            </a:r>
            <a:r>
              <a:rPr lang="en-US" sz="2800" dirty="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(</a:t>
            </a:r>
            <a:r>
              <a:rPr lang="en-US" sz="2800" dirty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mean ± S.D.)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ysClr val="windowText" lastClr="000000"/>
              </a:solidFill>
              <a:latin typeface="Calibri"/>
              <a:cs typeface="Arial"/>
              <a:sym typeface="Arial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0029689" y="20454386"/>
            <a:ext cx="871529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Fig 01:Variation </a:t>
            </a:r>
            <a:r>
              <a:rPr lang="en-US" sz="2800" dirty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of p</a:t>
            </a:r>
            <a:r>
              <a:rPr lang="en-US" sz="2800" dirty="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lant height on tomato </a:t>
            </a:r>
            <a:r>
              <a:rPr lang="en-US" sz="2800" dirty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among </a:t>
            </a:r>
            <a:r>
              <a:rPr lang="en-US" sz="2800" dirty="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different treatments (mean </a:t>
            </a:r>
            <a:r>
              <a:rPr lang="en-US" sz="280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± S.D.) </a:t>
            </a:r>
            <a:endParaRPr lang="en-US" sz="2800" dirty="0">
              <a:solidFill>
                <a:sysClr val="windowText" lastClr="000000"/>
              </a:solidFill>
              <a:latin typeface="Calibri"/>
              <a:cs typeface="Arial"/>
              <a:sym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705723" y="32029027"/>
            <a:ext cx="17130516" cy="31547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4000" b="1" dirty="0" smtClean="0">
                <a:solidFill>
                  <a:srgbClr val="F79646">
                    <a:lumMod val="75000"/>
                  </a:srgbClr>
                </a:solidFill>
              </a:rPr>
              <a:t>Conclusion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4000" dirty="0" smtClean="0">
                <a:solidFill>
                  <a:prstClr val="black"/>
                </a:solidFill>
              </a:rPr>
              <a:t>It can be concluded that foliar application of </a:t>
            </a:r>
            <a:r>
              <a:rPr lang="en-US" sz="4000" dirty="0" err="1" smtClean="0">
                <a:solidFill>
                  <a:prstClr val="black"/>
                </a:solidFill>
              </a:rPr>
              <a:t>Bionutri</a:t>
            </a:r>
            <a:r>
              <a:rPr lang="en-US" sz="4000" dirty="0" smtClean="0">
                <a:solidFill>
                  <a:prstClr val="black"/>
                </a:solidFill>
              </a:rPr>
              <a:t>® fertilizer with DOA recommendation has enhanced the plant growth and yield of tomato</a:t>
            </a:r>
            <a:endParaRPr lang="en-US" sz="40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779143" y="30419678"/>
            <a:ext cx="67674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Fig 02:Variation </a:t>
            </a:r>
            <a:r>
              <a:rPr lang="en-US" sz="2800" dirty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of n</a:t>
            </a:r>
            <a:r>
              <a:rPr lang="en-US" sz="2800" dirty="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umber of leaves on tomato </a:t>
            </a:r>
            <a:r>
              <a:rPr lang="en-US" sz="2800" dirty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among </a:t>
            </a:r>
            <a:r>
              <a:rPr lang="en-US" sz="2800" dirty="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different treatments </a:t>
            </a:r>
            <a:endParaRPr lang="en-US" sz="2800" dirty="0">
              <a:solidFill>
                <a:sysClr val="windowText" lastClr="000000"/>
              </a:solidFill>
              <a:latin typeface="Calibri"/>
              <a:cs typeface="Arial"/>
              <a:sym typeface="Arial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9884414" y="30501054"/>
            <a:ext cx="95088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Fig 04:Variation </a:t>
            </a:r>
            <a:r>
              <a:rPr lang="en-US" sz="2800" dirty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of f</a:t>
            </a:r>
            <a:r>
              <a:rPr lang="en-US" sz="2800" dirty="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ruit </a:t>
            </a:r>
            <a:r>
              <a:rPr lang="en-US" sz="2800" dirty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w</a:t>
            </a:r>
            <a:r>
              <a:rPr lang="en-US" sz="2800" dirty="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eight on tomato </a:t>
            </a:r>
            <a:r>
              <a:rPr lang="en-US" sz="2800" dirty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among </a:t>
            </a:r>
            <a:r>
              <a:rPr lang="en-US" sz="2800" dirty="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different treatment</a:t>
            </a:r>
            <a:endParaRPr lang="en-US" sz="2800" dirty="0">
              <a:solidFill>
                <a:sysClr val="windowText" lastClr="000000"/>
              </a:solidFill>
              <a:latin typeface="Calibri"/>
              <a:cs typeface="Arial"/>
              <a:sym typeface="Arial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0485995" y="30554681"/>
            <a:ext cx="83033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Fig 03:Variation </a:t>
            </a:r>
            <a:r>
              <a:rPr lang="en-US" sz="2800" dirty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of </a:t>
            </a:r>
            <a:r>
              <a:rPr lang="en-US" sz="2800" dirty="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number</a:t>
            </a:r>
            <a:r>
              <a:rPr lang="en-US" sz="2800" dirty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 </a:t>
            </a:r>
            <a:r>
              <a:rPr lang="en-US" sz="2800" dirty="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of flowers on tomato </a:t>
            </a:r>
            <a:r>
              <a:rPr lang="en-US" sz="2800" dirty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among </a:t>
            </a:r>
            <a:r>
              <a:rPr lang="en-US" sz="2800" dirty="0" smtClean="0">
                <a:solidFill>
                  <a:sysClr val="windowText" lastClr="000000"/>
                </a:solidFill>
                <a:latin typeface="Calibri"/>
                <a:cs typeface="Arial"/>
                <a:sym typeface="Arial"/>
              </a:rPr>
              <a:t>different treatments </a:t>
            </a:r>
            <a:endParaRPr lang="en-US" sz="2800" dirty="0">
              <a:solidFill>
                <a:sysClr val="windowText" lastClr="000000"/>
              </a:solidFill>
              <a:latin typeface="Calibri"/>
              <a:cs typeface="Arial"/>
              <a:sym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6021670" y="7790572"/>
            <a:ext cx="360040" cy="320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15661630" y="7424324"/>
            <a:ext cx="360040" cy="320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16135640" y="7813604"/>
            <a:ext cx="202182" cy="226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16377907" y="7602310"/>
            <a:ext cx="202182" cy="226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69" name="Chart 68">
                <a:extLst>
                  <a:ext uri="{FF2B5EF4-FFF2-40B4-BE49-F238E27FC236}">
                    <a16:creationId xmlns:a16="http://schemas.microsoft.com/office/drawing/2014/main" id="{B143CE18-5088-4484-BE10-427707FFD8C3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453499239"/>
                  </p:ext>
                </p:extLst>
              </p:nvPr>
            </p:nvGraphicFramePr>
            <p:xfrm>
              <a:off x="984150" y="22503910"/>
              <a:ext cx="7920879" cy="7938535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5"/>
              </a:graphicData>
            </a:graphic>
          </p:graphicFrame>
        </mc:Choice>
        <mc:Fallback xmlns="">
          <p:pic>
            <p:nvPicPr>
              <p:cNvPr id="69" name="Chart 68">
                <a:extLst>
                  <a:ext uri="{FF2B5EF4-FFF2-40B4-BE49-F238E27FC236}">
                    <a16:creationId xmlns:a16="http://schemas.microsoft.com/office/drawing/2014/main" id="{B143CE18-5088-4484-BE10-427707FFD8C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84150" y="22503910"/>
                <a:ext cx="7920879" cy="7938535"/>
              </a:xfrm>
              <a:prstGeom prst="rect">
                <a:avLst/>
              </a:prstGeom>
            </p:spPr>
          </p:pic>
        </mc:Fallback>
      </mc:AlternateContent>
      <p:sp>
        <p:nvSpPr>
          <p:cNvPr id="70" name="Rectangle 69"/>
          <p:cNvSpPr/>
          <p:nvPr/>
        </p:nvSpPr>
        <p:spPr>
          <a:xfrm>
            <a:off x="9770775" y="12464643"/>
            <a:ext cx="9538574" cy="89582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4" name="Diagram 93"/>
          <p:cNvGraphicFramePr/>
          <p:nvPr>
            <p:extLst>
              <p:ext uri="{D42A27DB-BD31-4B8C-83A1-F6EECF244321}">
                <p14:modId xmlns:p14="http://schemas.microsoft.com/office/powerpoint/2010/main" val="3438450286"/>
              </p:ext>
            </p:extLst>
          </p:nvPr>
        </p:nvGraphicFramePr>
        <p:xfrm>
          <a:off x="1128274" y="13958920"/>
          <a:ext cx="7632633" cy="3451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5" name="Diagram 94"/>
          <p:cNvGraphicFramePr/>
          <p:nvPr>
            <p:extLst>
              <p:ext uri="{D42A27DB-BD31-4B8C-83A1-F6EECF244321}">
                <p14:modId xmlns:p14="http://schemas.microsoft.com/office/powerpoint/2010/main" val="2466752488"/>
              </p:ext>
            </p:extLst>
          </p:nvPr>
        </p:nvGraphicFramePr>
        <p:xfrm>
          <a:off x="1129443" y="17445272"/>
          <a:ext cx="7651616" cy="3579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96" name="TextBox 95"/>
          <p:cNvSpPr txBox="1"/>
          <p:nvPr/>
        </p:nvSpPr>
        <p:spPr>
          <a:xfrm>
            <a:off x="1798911" y="12740755"/>
            <a:ext cx="3881332" cy="707886"/>
          </a:xfrm>
          <a:prstGeom prst="rect">
            <a:avLst/>
          </a:prstGeom>
          <a:solidFill>
            <a:srgbClr val="549E39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smtClean="0">
                <a:solidFill>
                  <a:prstClr val="black"/>
                </a:solidFill>
                <a:latin typeface="Calibri"/>
                <a:cs typeface="Arial"/>
                <a:sym typeface="Arial"/>
              </a:rPr>
              <a:t>Treatments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980568" y="6099093"/>
            <a:ext cx="37600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b="1">
                <a:solidFill>
                  <a:srgbClr val="F79646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Objectives</a:t>
            </a:r>
            <a:endParaRPr lang="en-US" sz="4000" b="1" dirty="0">
              <a:solidFill>
                <a:srgbClr val="F79646">
                  <a:lumMod val="75000"/>
                </a:srgb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1705723" y="13555150"/>
            <a:ext cx="5692022" cy="707886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prstClr val="black"/>
                </a:solidFill>
                <a:latin typeface="Calibri"/>
                <a:cs typeface="Arial"/>
                <a:sym typeface="Arial"/>
              </a:rPr>
              <a:t>Grow bags were prepared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0997083" y="14642774"/>
            <a:ext cx="6909614" cy="707886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prstClr val="black"/>
                </a:solidFill>
                <a:latin typeface="Calibri"/>
                <a:cs typeface="Arial"/>
                <a:sym typeface="Arial"/>
              </a:rPr>
              <a:t>Transplanted of nursery plants 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9698694" y="15678122"/>
            <a:ext cx="9372698" cy="1938992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prstClr val="black"/>
                </a:solidFill>
                <a:latin typeface="Calibri"/>
                <a:cs typeface="Arial"/>
                <a:sym typeface="Arial"/>
              </a:rPr>
              <a:t>Applicated Bionutri® (*Application rate of </a:t>
            </a:r>
            <a:r>
              <a:rPr lang="en-US" sz="4000" dirty="0" err="1" smtClean="0">
                <a:solidFill>
                  <a:prstClr val="black"/>
                </a:solidFill>
                <a:latin typeface="Calibri"/>
                <a:cs typeface="Arial"/>
                <a:sym typeface="Arial"/>
              </a:rPr>
              <a:t>Bionutri</a:t>
            </a:r>
            <a:r>
              <a:rPr lang="en-US" sz="4000" dirty="0" smtClean="0">
                <a:solidFill>
                  <a:prstClr val="black"/>
                </a:solidFill>
                <a:latin typeface="Calibri"/>
                <a:cs typeface="Arial"/>
                <a:sym typeface="Arial"/>
              </a:rPr>
              <a:t>® was 60ml per 16 liter knapsack sprayer/once per week)</a:t>
            </a:r>
            <a:endParaRPr lang="en-US" sz="4000" dirty="0" smtClean="0">
              <a:solidFill>
                <a:srgbClr val="0070C0"/>
              </a:solidFill>
              <a:latin typeface="Calibri"/>
              <a:cs typeface="Arial"/>
              <a:sym typeface="Arial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10293727" y="18042025"/>
            <a:ext cx="8571382" cy="707886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prstClr val="black"/>
                </a:solidFill>
                <a:latin typeface="Calibri"/>
                <a:cs typeface="Arial"/>
                <a:sym typeface="Arial"/>
              </a:rPr>
              <a:t>Conducted other agronomic practices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1705723" y="19085773"/>
            <a:ext cx="5668678" cy="707886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prstClr val="black"/>
                </a:solidFill>
                <a:latin typeface="Calibri"/>
                <a:cs typeface="Arial"/>
                <a:sym typeface="Arial"/>
              </a:rPr>
              <a:t>Data were collected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0485995" y="20207484"/>
            <a:ext cx="8258059" cy="707886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prstClr val="black"/>
                </a:solidFill>
                <a:latin typeface="Calibri"/>
                <a:cs typeface="Arial"/>
                <a:sym typeface="Arial"/>
              </a:rPr>
              <a:t>Data were analyzed using SAS software</a:t>
            </a:r>
          </a:p>
        </p:txBody>
      </p:sp>
      <p:sp>
        <p:nvSpPr>
          <p:cNvPr id="103" name="Down Arrow 102"/>
          <p:cNvSpPr/>
          <p:nvPr/>
        </p:nvSpPr>
        <p:spPr>
          <a:xfrm>
            <a:off x="14288755" y="14337861"/>
            <a:ext cx="326270" cy="261479"/>
          </a:xfrm>
          <a:prstGeom prst="downArrow">
            <a:avLst/>
          </a:prstGeom>
          <a:solidFill>
            <a:srgbClr val="549E39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 smtClean="0">
              <a:solidFill>
                <a:prstClr val="white"/>
              </a:solidFill>
              <a:latin typeface="Calibri"/>
              <a:cs typeface="Arial"/>
              <a:sym typeface="Arial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9763602" y="12677328"/>
            <a:ext cx="4531057" cy="707886"/>
          </a:xfrm>
          <a:prstGeom prst="rect">
            <a:avLst/>
          </a:prstGeom>
          <a:solidFill>
            <a:srgbClr val="549E39">
              <a:lumMod val="40000"/>
              <a:lumOff val="60000"/>
            </a:srgb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smtClean="0">
                <a:solidFill>
                  <a:prstClr val="black"/>
                </a:solidFill>
                <a:latin typeface="Calibri"/>
                <a:cs typeface="Arial"/>
                <a:sym typeface="Arial"/>
              </a:rPr>
              <a:t>Procedure</a:t>
            </a:r>
          </a:p>
        </p:txBody>
      </p:sp>
      <p:sp>
        <p:nvSpPr>
          <p:cNvPr id="109" name="Down Arrow 108"/>
          <p:cNvSpPr/>
          <p:nvPr/>
        </p:nvSpPr>
        <p:spPr>
          <a:xfrm>
            <a:off x="14288755" y="15399070"/>
            <a:ext cx="326270" cy="261479"/>
          </a:xfrm>
          <a:prstGeom prst="downArrow">
            <a:avLst/>
          </a:prstGeom>
          <a:solidFill>
            <a:srgbClr val="549E39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 smtClean="0">
              <a:solidFill>
                <a:prstClr val="white"/>
              </a:solidFill>
              <a:latin typeface="Calibri"/>
              <a:cs typeface="Arial"/>
              <a:sym typeface="Arial"/>
            </a:endParaRPr>
          </a:p>
        </p:txBody>
      </p:sp>
      <p:sp>
        <p:nvSpPr>
          <p:cNvPr id="110" name="Down Arrow 109"/>
          <p:cNvSpPr/>
          <p:nvPr/>
        </p:nvSpPr>
        <p:spPr>
          <a:xfrm>
            <a:off x="14282108" y="17734628"/>
            <a:ext cx="326270" cy="261479"/>
          </a:xfrm>
          <a:prstGeom prst="downArrow">
            <a:avLst/>
          </a:prstGeom>
          <a:solidFill>
            <a:srgbClr val="549E39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 smtClean="0">
              <a:solidFill>
                <a:prstClr val="white"/>
              </a:solidFill>
              <a:latin typeface="Calibri"/>
              <a:cs typeface="Arial"/>
              <a:sym typeface="Arial"/>
            </a:endParaRPr>
          </a:p>
        </p:txBody>
      </p:sp>
      <p:sp>
        <p:nvSpPr>
          <p:cNvPr id="111" name="Down Arrow 110"/>
          <p:cNvSpPr/>
          <p:nvPr/>
        </p:nvSpPr>
        <p:spPr>
          <a:xfrm>
            <a:off x="14282108" y="18785085"/>
            <a:ext cx="326270" cy="261479"/>
          </a:xfrm>
          <a:prstGeom prst="downArrow">
            <a:avLst/>
          </a:prstGeom>
          <a:solidFill>
            <a:srgbClr val="549E39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 smtClean="0">
              <a:solidFill>
                <a:prstClr val="white"/>
              </a:solidFill>
              <a:latin typeface="Calibri"/>
              <a:cs typeface="Arial"/>
              <a:sym typeface="Arial"/>
            </a:endParaRPr>
          </a:p>
        </p:txBody>
      </p:sp>
      <p:sp>
        <p:nvSpPr>
          <p:cNvPr id="112" name="Down Arrow 111"/>
          <p:cNvSpPr/>
          <p:nvPr/>
        </p:nvSpPr>
        <p:spPr>
          <a:xfrm>
            <a:off x="14282108" y="19891651"/>
            <a:ext cx="326270" cy="261479"/>
          </a:xfrm>
          <a:prstGeom prst="downArrow">
            <a:avLst/>
          </a:prstGeom>
          <a:solidFill>
            <a:srgbClr val="549E39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 smtClean="0">
              <a:solidFill>
                <a:prstClr val="white"/>
              </a:solidFill>
              <a:latin typeface="Calibri"/>
              <a:cs typeface="Arial"/>
              <a:sym typeface="Arial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11705723" y="35417854"/>
            <a:ext cx="17056315" cy="37588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28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Aja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K. J., &amp; Al-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Abbasi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G. B. A. (2021). Study of Foliar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Nutritional Solution and Seaweeds Extract on Growth of Limes (Citrus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Aurantifolia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). IOP Conference Series: Earth and Environmental Science, 910(1),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3–8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Elavarasan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E.,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Padmavathi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S.,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Satheeshkumar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P.,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Suganthi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S., &amp;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Kamaraj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A. (2021). Role of seaweed extract application on physiological planting value of rice ( </a:t>
            </a:r>
            <a:r>
              <a:rPr lang="en-US" sz="2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Oryza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sativa L .). 6(2), </a:t>
            </a:r>
            <a:r>
              <a:rPr lang="en-US" sz="2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172–174</a:t>
            </a:r>
          </a:p>
          <a:p>
            <a:pPr lvl="0"/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TextBox 3">
            <a:extLst>
              <a:ext uri="{FF2B5EF4-FFF2-40B4-BE49-F238E27FC236}">
                <a16:creationId xmlns:a16="http://schemas.microsoft.com/office/drawing/2014/main" id="{3F7FED97-7D28-4DC9-B5C5-5EDAB01D7747}"/>
              </a:ext>
            </a:extLst>
          </p:cNvPr>
          <p:cNvSpPr txBox="1"/>
          <p:nvPr/>
        </p:nvSpPr>
        <p:spPr>
          <a:xfrm>
            <a:off x="8096946" y="22851933"/>
            <a:ext cx="445776" cy="4571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16" name="TextBox 4">
            <a:extLst>
              <a:ext uri="{FF2B5EF4-FFF2-40B4-BE49-F238E27FC236}">
                <a16:creationId xmlns:a16="http://schemas.microsoft.com/office/drawing/2014/main" id="{210B04E6-2BF0-4FEB-8E9E-1D42B5906194}"/>
              </a:ext>
            </a:extLst>
          </p:cNvPr>
          <p:cNvSpPr txBox="1"/>
          <p:nvPr/>
        </p:nvSpPr>
        <p:spPr>
          <a:xfrm>
            <a:off x="6939474" y="23363764"/>
            <a:ext cx="374358" cy="3368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17" name="TextBox 5">
            <a:extLst>
              <a:ext uri="{FF2B5EF4-FFF2-40B4-BE49-F238E27FC236}">
                <a16:creationId xmlns:a16="http://schemas.microsoft.com/office/drawing/2014/main" id="{AA51C03F-3894-47F2-B5C5-27005A58CACA}"/>
              </a:ext>
            </a:extLst>
          </p:cNvPr>
          <p:cNvSpPr txBox="1"/>
          <p:nvPr/>
        </p:nvSpPr>
        <p:spPr>
          <a:xfrm>
            <a:off x="3564286" y="24793748"/>
            <a:ext cx="412821" cy="53236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18" name="TextBox 6">
            <a:extLst>
              <a:ext uri="{FF2B5EF4-FFF2-40B4-BE49-F238E27FC236}">
                <a16:creationId xmlns:a16="http://schemas.microsoft.com/office/drawing/2014/main" id="{DCDBC403-301D-4A8E-AA00-1E420CB0405D}"/>
              </a:ext>
            </a:extLst>
          </p:cNvPr>
          <p:cNvSpPr txBox="1"/>
          <p:nvPr/>
        </p:nvSpPr>
        <p:spPr>
          <a:xfrm>
            <a:off x="4708234" y="25643581"/>
            <a:ext cx="375548" cy="4642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19" name="TextBox 7">
            <a:extLst>
              <a:ext uri="{FF2B5EF4-FFF2-40B4-BE49-F238E27FC236}">
                <a16:creationId xmlns:a16="http://schemas.microsoft.com/office/drawing/2014/main" id="{A9EA8D75-8C35-427A-8DB7-5205D68691B3}"/>
              </a:ext>
            </a:extLst>
          </p:cNvPr>
          <p:cNvSpPr txBox="1"/>
          <p:nvPr/>
        </p:nvSpPr>
        <p:spPr>
          <a:xfrm>
            <a:off x="5780517" y="25947765"/>
            <a:ext cx="574651" cy="32020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cd</a:t>
            </a:r>
          </a:p>
        </p:txBody>
      </p:sp>
      <p:sp>
        <p:nvSpPr>
          <p:cNvPr id="120" name="TextBox 8">
            <a:extLst>
              <a:ext uri="{FF2B5EF4-FFF2-40B4-BE49-F238E27FC236}">
                <a16:creationId xmlns:a16="http://schemas.microsoft.com/office/drawing/2014/main" id="{EE548345-BF57-4873-BEC1-BA505D643478}"/>
              </a:ext>
            </a:extLst>
          </p:cNvPr>
          <p:cNvSpPr txBox="1"/>
          <p:nvPr/>
        </p:nvSpPr>
        <p:spPr>
          <a:xfrm>
            <a:off x="2404620" y="26422328"/>
            <a:ext cx="223562" cy="31883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62854" y="22261251"/>
            <a:ext cx="33944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+mn-lt"/>
              </a:rPr>
              <a:t>Chi-square </a:t>
            </a:r>
            <a:r>
              <a:rPr lang="en-US" sz="2800" dirty="0" smtClean="0">
                <a:latin typeface="+mn-lt"/>
              </a:rPr>
              <a:t>P&lt;0.0006</a:t>
            </a:r>
            <a:endParaRPr lang="en-US" sz="2800" dirty="0">
              <a:latin typeface="+mn-lt"/>
            </a:endParaRP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21" name="Chart 120">
                <a:extLst>
                  <a:ext uri="{FF2B5EF4-FFF2-40B4-BE49-F238E27FC236}">
                    <a16:creationId xmlns:a16="http://schemas.microsoft.com/office/drawing/2014/main" id="{097AC265-E1AC-4911-A190-A85F7CC4334D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634658354"/>
                  </p:ext>
                </p:extLst>
              </p:nvPr>
            </p:nvGraphicFramePr>
            <p:xfrm>
              <a:off x="10293727" y="22261251"/>
              <a:ext cx="8450327" cy="8158427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18"/>
              </a:graphicData>
            </a:graphic>
          </p:graphicFrame>
        </mc:Choice>
        <mc:Fallback xmlns="">
          <p:pic>
            <p:nvPicPr>
              <p:cNvPr id="121" name="Chart 120">
                <a:extLst>
                  <a:ext uri="{FF2B5EF4-FFF2-40B4-BE49-F238E27FC236}">
                    <a16:creationId xmlns:a16="http://schemas.microsoft.com/office/drawing/2014/main" id="{097AC265-E1AC-4911-A190-A85F7CC4334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293727" y="22261251"/>
                <a:ext cx="8450327" cy="8158427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Rectangle 11"/>
          <p:cNvSpPr/>
          <p:nvPr/>
        </p:nvSpPr>
        <p:spPr>
          <a:xfrm>
            <a:off x="15428611" y="22281608"/>
            <a:ext cx="36427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+mn-lt"/>
              </a:rPr>
              <a:t>Chi-square </a:t>
            </a:r>
            <a:r>
              <a:rPr lang="en-US" sz="2800" dirty="0" smtClean="0">
                <a:latin typeface="+mn-lt"/>
              </a:rPr>
              <a:t>P&lt;0.0004</a:t>
            </a:r>
            <a:endParaRPr lang="en-US" sz="2800" dirty="0">
              <a:latin typeface="+mn-lt"/>
            </a:endParaRPr>
          </a:p>
        </p:txBody>
      </p:sp>
      <p:sp>
        <p:nvSpPr>
          <p:cNvPr id="122" name="TextBox 3">
            <a:extLst>
              <a:ext uri="{FF2B5EF4-FFF2-40B4-BE49-F238E27FC236}">
                <a16:creationId xmlns:a16="http://schemas.microsoft.com/office/drawing/2014/main" id="{3F7FED97-7D28-4DC9-B5C5-5EDAB01D7747}"/>
              </a:ext>
            </a:extLst>
          </p:cNvPr>
          <p:cNvSpPr txBox="1"/>
          <p:nvPr/>
        </p:nvSpPr>
        <p:spPr>
          <a:xfrm>
            <a:off x="17906697" y="22906647"/>
            <a:ext cx="445776" cy="4571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23" name="TextBox 4">
            <a:extLst>
              <a:ext uri="{FF2B5EF4-FFF2-40B4-BE49-F238E27FC236}">
                <a16:creationId xmlns:a16="http://schemas.microsoft.com/office/drawing/2014/main" id="{210B04E6-2BF0-4FEB-8E9E-1D42B5906194}"/>
              </a:ext>
            </a:extLst>
          </p:cNvPr>
          <p:cNvSpPr txBox="1"/>
          <p:nvPr/>
        </p:nvSpPr>
        <p:spPr>
          <a:xfrm>
            <a:off x="16682874" y="23644586"/>
            <a:ext cx="374358" cy="3368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24" name="TextBox 5">
            <a:extLst>
              <a:ext uri="{FF2B5EF4-FFF2-40B4-BE49-F238E27FC236}">
                <a16:creationId xmlns:a16="http://schemas.microsoft.com/office/drawing/2014/main" id="{AA51C03F-3894-47F2-B5C5-27005A58CACA}"/>
              </a:ext>
            </a:extLst>
          </p:cNvPr>
          <p:cNvSpPr txBox="1"/>
          <p:nvPr/>
        </p:nvSpPr>
        <p:spPr>
          <a:xfrm>
            <a:off x="13069342" y="24832755"/>
            <a:ext cx="412821" cy="53236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25" name="TextBox 6">
            <a:extLst>
              <a:ext uri="{FF2B5EF4-FFF2-40B4-BE49-F238E27FC236}">
                <a16:creationId xmlns:a16="http://schemas.microsoft.com/office/drawing/2014/main" id="{DCDBC403-301D-4A8E-AA00-1E420CB0405D}"/>
              </a:ext>
            </a:extLst>
          </p:cNvPr>
          <p:cNvSpPr txBox="1"/>
          <p:nvPr/>
        </p:nvSpPr>
        <p:spPr>
          <a:xfrm>
            <a:off x="14282108" y="26405582"/>
            <a:ext cx="375548" cy="46428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26" name="TextBox 7">
            <a:extLst>
              <a:ext uri="{FF2B5EF4-FFF2-40B4-BE49-F238E27FC236}">
                <a16:creationId xmlns:a16="http://schemas.microsoft.com/office/drawing/2014/main" id="{A9EA8D75-8C35-427A-8DB7-5205D68691B3}"/>
              </a:ext>
            </a:extLst>
          </p:cNvPr>
          <p:cNvSpPr txBox="1"/>
          <p:nvPr/>
        </p:nvSpPr>
        <p:spPr>
          <a:xfrm>
            <a:off x="15428611" y="25940677"/>
            <a:ext cx="574651" cy="32020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27" name="TextBox 8">
            <a:extLst>
              <a:ext uri="{FF2B5EF4-FFF2-40B4-BE49-F238E27FC236}">
                <a16:creationId xmlns:a16="http://schemas.microsoft.com/office/drawing/2014/main" id="{EE548345-BF57-4873-BEC1-BA505D643478}"/>
              </a:ext>
            </a:extLst>
          </p:cNvPr>
          <p:cNvSpPr txBox="1"/>
          <p:nvPr/>
        </p:nvSpPr>
        <p:spPr>
          <a:xfrm>
            <a:off x="11901204" y="26933401"/>
            <a:ext cx="160222" cy="36836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f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128" name="Chart 127">
                <a:extLst>
                  <a:ext uri="{FF2B5EF4-FFF2-40B4-BE49-F238E27FC236}">
                    <a16:creationId xmlns:a16="http://schemas.microsoft.com/office/drawing/2014/main" id="{FDD415C7-E7A9-4D9B-9D12-B0B39220EA07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803163261"/>
                  </p:ext>
                </p:extLst>
              </p:nvPr>
            </p:nvGraphicFramePr>
            <p:xfrm>
              <a:off x="20052434" y="22261252"/>
              <a:ext cx="8354611" cy="815842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0"/>
              </a:graphicData>
            </a:graphic>
          </p:graphicFrame>
        </mc:Choice>
        <mc:Fallback xmlns="">
          <p:pic>
            <p:nvPicPr>
              <p:cNvPr id="128" name="Chart 127">
                <a:extLst>
                  <a:ext uri="{FF2B5EF4-FFF2-40B4-BE49-F238E27FC236}">
                    <a16:creationId xmlns:a16="http://schemas.microsoft.com/office/drawing/2014/main" id="{FDD415C7-E7A9-4D9B-9D12-B0B39220EA0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0052434" y="22261252"/>
                <a:ext cx="8354611" cy="8158426"/>
              </a:xfrm>
              <a:prstGeom prst="rect">
                <a:avLst/>
              </a:prstGeom>
            </p:spPr>
          </p:pic>
        </mc:Fallback>
      </mc:AlternateContent>
      <p:sp>
        <p:nvSpPr>
          <p:cNvPr id="143" name="TextBox 3">
            <a:extLst>
              <a:ext uri="{FF2B5EF4-FFF2-40B4-BE49-F238E27FC236}">
                <a16:creationId xmlns:a16="http://schemas.microsoft.com/office/drawing/2014/main" id="{3F7FED97-7D28-4DC9-B5C5-5EDAB01D7747}"/>
              </a:ext>
            </a:extLst>
          </p:cNvPr>
          <p:cNvSpPr txBox="1"/>
          <p:nvPr/>
        </p:nvSpPr>
        <p:spPr>
          <a:xfrm>
            <a:off x="27470942" y="23078851"/>
            <a:ext cx="445776" cy="4571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44" name="TextBox 4">
            <a:extLst>
              <a:ext uri="{FF2B5EF4-FFF2-40B4-BE49-F238E27FC236}">
                <a16:creationId xmlns:a16="http://schemas.microsoft.com/office/drawing/2014/main" id="{210B04E6-2BF0-4FEB-8E9E-1D42B5906194}"/>
              </a:ext>
            </a:extLst>
          </p:cNvPr>
          <p:cNvSpPr txBox="1"/>
          <p:nvPr/>
        </p:nvSpPr>
        <p:spPr>
          <a:xfrm>
            <a:off x="26321635" y="23453462"/>
            <a:ext cx="374358" cy="336851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45" name="TextBox 5">
            <a:extLst>
              <a:ext uri="{FF2B5EF4-FFF2-40B4-BE49-F238E27FC236}">
                <a16:creationId xmlns:a16="http://schemas.microsoft.com/office/drawing/2014/main" id="{AA51C03F-3894-47F2-B5C5-27005A58CACA}"/>
              </a:ext>
            </a:extLst>
          </p:cNvPr>
          <p:cNvSpPr txBox="1"/>
          <p:nvPr/>
        </p:nvSpPr>
        <p:spPr>
          <a:xfrm>
            <a:off x="22805323" y="24282851"/>
            <a:ext cx="412821" cy="53236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46" name="TextBox 6">
            <a:extLst>
              <a:ext uri="{FF2B5EF4-FFF2-40B4-BE49-F238E27FC236}">
                <a16:creationId xmlns:a16="http://schemas.microsoft.com/office/drawing/2014/main" id="{DCDBC403-301D-4A8E-AA00-1E420CB0405D}"/>
              </a:ext>
            </a:extLst>
          </p:cNvPr>
          <p:cNvSpPr txBox="1"/>
          <p:nvPr/>
        </p:nvSpPr>
        <p:spPr>
          <a:xfrm>
            <a:off x="23895434" y="25117815"/>
            <a:ext cx="695188" cy="46171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 smtClean="0">
                <a:solidFill>
                  <a:schemeClr val="tx1"/>
                </a:solidFill>
              </a:rPr>
              <a:t>de</a:t>
            </a:r>
            <a:endParaRPr lang="en-AU" sz="2800" dirty="0">
              <a:solidFill>
                <a:schemeClr val="tx1"/>
              </a:solidFill>
            </a:endParaRPr>
          </a:p>
        </p:txBody>
      </p:sp>
      <p:sp>
        <p:nvSpPr>
          <p:cNvPr id="147" name="TextBox 7">
            <a:extLst>
              <a:ext uri="{FF2B5EF4-FFF2-40B4-BE49-F238E27FC236}">
                <a16:creationId xmlns:a16="http://schemas.microsoft.com/office/drawing/2014/main" id="{A9EA8D75-8C35-427A-8DB7-5205D68691B3}"/>
              </a:ext>
            </a:extLst>
          </p:cNvPr>
          <p:cNvSpPr txBox="1"/>
          <p:nvPr/>
        </p:nvSpPr>
        <p:spPr>
          <a:xfrm>
            <a:off x="25155054" y="24957709"/>
            <a:ext cx="574651" cy="32020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48" name="TextBox 8">
            <a:extLst>
              <a:ext uri="{FF2B5EF4-FFF2-40B4-BE49-F238E27FC236}">
                <a16:creationId xmlns:a16="http://schemas.microsoft.com/office/drawing/2014/main" id="{EE548345-BF57-4873-BEC1-BA505D643478}"/>
              </a:ext>
            </a:extLst>
          </p:cNvPr>
          <p:cNvSpPr txBox="1"/>
          <p:nvPr/>
        </p:nvSpPr>
        <p:spPr>
          <a:xfrm>
            <a:off x="21726483" y="25275219"/>
            <a:ext cx="160222" cy="36836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25083446" y="22254367"/>
            <a:ext cx="36427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+mn-lt"/>
              </a:rPr>
              <a:t>Chi-square </a:t>
            </a:r>
            <a:r>
              <a:rPr lang="en-US" sz="2800" dirty="0" smtClean="0">
                <a:latin typeface="+mn-lt"/>
              </a:rPr>
              <a:t>P&lt;0.0001</a:t>
            </a:r>
            <a:endParaRPr lang="en-US" sz="2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002368" y="35558453"/>
            <a:ext cx="2655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000" b="1" dirty="0">
                <a:solidFill>
                  <a:srgbClr val="F79646">
                    <a:lumMod val="75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</a:p>
        </p:txBody>
      </p:sp>
      <p:graphicFrame>
        <p:nvGraphicFramePr>
          <p:cNvPr id="74" name="Chart 7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3946527"/>
              </p:ext>
            </p:extLst>
          </p:nvPr>
        </p:nvGraphicFramePr>
        <p:xfrm>
          <a:off x="20119619" y="13555150"/>
          <a:ext cx="8606607" cy="68031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2"/>
          </a:graphicData>
        </a:graphic>
      </p:graphicFrame>
      <p:graphicFrame>
        <p:nvGraphicFramePr>
          <p:cNvPr id="75" name="Chart 74">
            <a:extLst>
              <a:ext uri="{FF2B5EF4-FFF2-40B4-BE49-F238E27FC236}">
                <a16:creationId xmlns:a16="http://schemas.microsoft.com/office/drawing/2014/main" id="{28F99A35-D2DE-4A40-A16A-9D6DBC0C79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9405211"/>
              </p:ext>
            </p:extLst>
          </p:nvPr>
        </p:nvGraphicFramePr>
        <p:xfrm>
          <a:off x="1128274" y="32307574"/>
          <a:ext cx="9688833" cy="5445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nash CivEng Po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3005</TotalTime>
  <Words>480</Words>
  <Application>Microsoft Office PowerPoint</Application>
  <PresentationFormat>Custom</PresentationFormat>
  <Paragraphs>81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Iskoola Pota</vt:lpstr>
      <vt:lpstr>Monash CivEng Poster Template</vt:lpstr>
      <vt:lpstr>PowerPoint Presentation</vt:lpstr>
    </vt:vector>
  </TitlesOfParts>
  <Manager>Sandy Peischl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A0 Portrait</dc:title>
  <dc:creator>Sandy Peischl</dc:creator>
  <cp:lastModifiedBy>DELL</cp:lastModifiedBy>
  <cp:revision>136</cp:revision>
  <dcterms:created xsi:type="dcterms:W3CDTF">2011-09-19T01:48:05Z</dcterms:created>
  <dcterms:modified xsi:type="dcterms:W3CDTF">2023-03-13T05:48:19Z</dcterms:modified>
</cp:coreProperties>
</file>