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84" r:id="rId4"/>
    <p:sldId id="258" r:id="rId5"/>
    <p:sldId id="259" r:id="rId6"/>
    <p:sldId id="285" r:id="rId7"/>
    <p:sldId id="260" r:id="rId8"/>
    <p:sldId id="261" r:id="rId9"/>
    <p:sldId id="263" r:id="rId10"/>
    <p:sldId id="264" r:id="rId11"/>
    <p:sldId id="286" r:id="rId12"/>
    <p:sldId id="265" r:id="rId13"/>
    <p:sldId id="266" r:id="rId14"/>
    <p:sldId id="267" r:id="rId15"/>
    <p:sldId id="287" r:id="rId16"/>
    <p:sldId id="288" r:id="rId17"/>
    <p:sldId id="289" r:id="rId18"/>
    <p:sldId id="269" r:id="rId19"/>
    <p:sldId id="290" r:id="rId20"/>
    <p:sldId id="270" r:id="rId21"/>
    <p:sldId id="291" r:id="rId22"/>
    <p:sldId id="283" r:id="rId23"/>
    <p:sldId id="271" r:id="rId24"/>
    <p:sldId id="272" r:id="rId25"/>
    <p:sldId id="273" r:id="rId26"/>
    <p:sldId id="274" r:id="rId27"/>
    <p:sldId id="293" r:id="rId28"/>
    <p:sldId id="277" r:id="rId29"/>
    <p:sldId id="278" r:id="rId30"/>
    <p:sldId id="279" r:id="rId31"/>
    <p:sldId id="281" r:id="rId3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109" d="100"/>
          <a:sy n="109" d="100"/>
        </p:scale>
        <p:origin x="678" y="10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Excel%20data\1670995025380_1670994490680_Mahesh%20Chinthaka%20X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E:\Excel%20data\1670995025380_1670994490680_Mahesh%20Chinthaka%20XL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E:\Excel%20data\1670995025380_1670994490680_Mahesh%20Chinthaka%20XL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E:\Excel%20data\1670995025380_1670994490680_Mahesh%20Chinthaka%20XL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E:\Excel%20data\1670995025380_1670994490680_Mahesh%20Chinthaka%20XL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553731573080469E-2"/>
          <c:y val="7.1466816032181482E-2"/>
          <c:w val="0.64984908682274056"/>
          <c:h val="0.74700341800915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Sheet3!$R$54</c:f>
              <c:strCache>
                <c:ptCount val="1"/>
                <c:pt idx="0">
                  <c:v>Inhibition 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errBars>
            <c:errBarType val="both"/>
            <c:errValType val="cust"/>
            <c:noEndCap val="0"/>
            <c:plus>
              <c:numRef>
                <c:f>Sheet3!$S$67:$S$70</c:f>
                <c:numCache>
                  <c:formatCode>General</c:formatCode>
                  <c:ptCount val="4"/>
                  <c:pt idx="0">
                    <c:v>2.9694743268426773</c:v>
                  </c:pt>
                  <c:pt idx="1">
                    <c:v>2.1500000000000008</c:v>
                  </c:pt>
                  <c:pt idx="2">
                    <c:v>6.628932375914304</c:v>
                  </c:pt>
                  <c:pt idx="3">
                    <c:v>4.1070927809231579</c:v>
                  </c:pt>
                </c:numCache>
              </c:numRef>
            </c:plus>
            <c:minus>
              <c:numRef>
                <c:f>Sheet3!$S$67:$S$70</c:f>
                <c:numCache>
                  <c:formatCode>General</c:formatCode>
                  <c:ptCount val="4"/>
                  <c:pt idx="0">
                    <c:v>2.9694743268426773</c:v>
                  </c:pt>
                  <c:pt idx="1">
                    <c:v>2.1500000000000008</c:v>
                  </c:pt>
                  <c:pt idx="2">
                    <c:v>6.628932375914304</c:v>
                  </c:pt>
                  <c:pt idx="3">
                    <c:v>4.1070927809231579</c:v>
                  </c:pt>
                </c:numCache>
              </c:numRef>
            </c:minus>
          </c:errBars>
          <c:cat>
            <c:strRef>
              <c:f>Sheet3!$Q$55:$Q$58</c:f>
              <c:strCache>
                <c:ptCount val="4"/>
                <c:pt idx="0">
                  <c:v>T1A</c:v>
                </c:pt>
                <c:pt idx="1">
                  <c:v>T2A</c:v>
                </c:pt>
                <c:pt idx="2">
                  <c:v>T1B</c:v>
                </c:pt>
                <c:pt idx="3">
                  <c:v>T2B</c:v>
                </c:pt>
              </c:strCache>
            </c:strRef>
          </c:cat>
          <c:val>
            <c:numRef>
              <c:f>Sheet3!$R$55:$R$58</c:f>
              <c:numCache>
                <c:formatCode>General</c:formatCode>
                <c:ptCount val="4"/>
                <c:pt idx="0">
                  <c:v>65.86</c:v>
                </c:pt>
                <c:pt idx="1">
                  <c:v>73.650000000000006</c:v>
                </c:pt>
                <c:pt idx="2">
                  <c:v>69.040000000000006</c:v>
                </c:pt>
                <c:pt idx="3">
                  <c:v>70.36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91550304"/>
        <c:axId val="-1291560640"/>
      </c:barChart>
      <c:catAx>
        <c:axId val="-1291550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Treatment</a:t>
                </a:r>
                <a:r>
                  <a:rPr lang="en-US" sz="1800" baseline="0" dirty="0"/>
                  <a:t> Combinations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30245865242872039"/>
              <c:y val="0.9200279678154984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291560640"/>
        <c:crosses val="autoZero"/>
        <c:auto val="1"/>
        <c:lblAlgn val="ctr"/>
        <c:lblOffset val="100"/>
        <c:noMultiLvlLbl val="0"/>
      </c:catAx>
      <c:valAx>
        <c:axId val="-1291560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Percentage</a:t>
                </a:r>
                <a:r>
                  <a:rPr lang="en-US" sz="2000" baseline="0" dirty="0"/>
                  <a:t> inhibition%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8.8827904478404069E-3"/>
              <c:y val="0.180038161924900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2915503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68547422521053"/>
          <c:y val="0.2369128956644144"/>
          <c:w val="0.66162336791459597"/>
          <c:h val="0.52178133139842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'Sheet 4'!$J$8:$J$9</c:f>
              <c:strCache>
                <c:ptCount val="1"/>
                <c:pt idx="0">
                  <c:v>Mean Diameter (cm)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errBars>
            <c:errBarType val="both"/>
            <c:errValType val="cust"/>
            <c:noEndCap val="0"/>
            <c:plus>
              <c:numRef>
                <c:f>'Sheet 4'!$K$10:$K$13</c:f>
                <c:numCache>
                  <c:formatCode>General</c:formatCode>
                  <c:ptCount val="4"/>
                  <c:pt idx="0">
                    <c:v>0.28000000000000003</c:v>
                  </c:pt>
                  <c:pt idx="1">
                    <c:v>0.19</c:v>
                  </c:pt>
                  <c:pt idx="2">
                    <c:v>0.12</c:v>
                  </c:pt>
                  <c:pt idx="3">
                    <c:v>0.09</c:v>
                  </c:pt>
                </c:numCache>
              </c:numRef>
            </c:plus>
            <c:minus>
              <c:numRef>
                <c:f>'Sheet 4'!$K$10:$K$13</c:f>
                <c:numCache>
                  <c:formatCode>General</c:formatCode>
                  <c:ptCount val="4"/>
                  <c:pt idx="0">
                    <c:v>0.28000000000000003</c:v>
                  </c:pt>
                  <c:pt idx="1">
                    <c:v>0.19</c:v>
                  </c:pt>
                  <c:pt idx="2">
                    <c:v>0.12</c:v>
                  </c:pt>
                  <c:pt idx="3">
                    <c:v>0.09</c:v>
                  </c:pt>
                </c:numCache>
              </c:numRef>
            </c:minus>
          </c:errBars>
          <c:cat>
            <c:strRef>
              <c:f>'Sheet 4'!$I$10:$I$13</c:f>
              <c:strCache>
                <c:ptCount val="4"/>
                <c:pt idx="0">
                  <c:v>Corn Meal Agar</c:v>
                </c:pt>
                <c:pt idx="1">
                  <c:v>Lima Bean Agar</c:v>
                </c:pt>
                <c:pt idx="2">
                  <c:v>Malt Extract Agar</c:v>
                </c:pt>
                <c:pt idx="3">
                  <c:v>Potato Dextrose Agar</c:v>
                </c:pt>
              </c:strCache>
            </c:strRef>
          </c:cat>
          <c:val>
            <c:numRef>
              <c:f>'Sheet 4'!$J$10:$J$13</c:f>
              <c:numCache>
                <c:formatCode>General</c:formatCode>
                <c:ptCount val="4"/>
                <c:pt idx="0">
                  <c:v>5.48</c:v>
                </c:pt>
                <c:pt idx="1">
                  <c:v>3.21</c:v>
                </c:pt>
                <c:pt idx="2">
                  <c:v>2.88</c:v>
                </c:pt>
                <c:pt idx="3">
                  <c:v>3.68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3A-EE4E-BF2C-EF70C5834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91561728"/>
        <c:axId val="-1563818736"/>
      </c:barChart>
      <c:catAx>
        <c:axId val="-1291561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Media</a:t>
                </a:r>
              </a:p>
            </c:rich>
          </c:tx>
          <c:layout>
            <c:manualLayout>
              <c:xMode val="edge"/>
              <c:yMode val="edge"/>
              <c:x val="0.43154934508284998"/>
              <c:y val="0.8766046032634380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1563818736"/>
        <c:crosses val="autoZero"/>
        <c:auto val="1"/>
        <c:lblAlgn val="ctr"/>
        <c:lblOffset val="100"/>
        <c:noMultiLvlLbl val="0"/>
      </c:catAx>
      <c:valAx>
        <c:axId val="-1563818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800" dirty="0"/>
                  <a:t>Mean</a:t>
                </a:r>
                <a:r>
                  <a:rPr lang="en-US" sz="1800" baseline="0" dirty="0"/>
                  <a:t> </a:t>
                </a:r>
                <a:r>
                  <a:rPr lang="en-US" sz="1800" baseline="0" dirty="0" smtClean="0"/>
                  <a:t>Diameter </a:t>
                </a:r>
                <a:r>
                  <a:rPr lang="en-US" sz="1800" baseline="0" dirty="0"/>
                  <a:t>(</a:t>
                </a:r>
                <a:r>
                  <a:rPr lang="en-US" sz="1800" baseline="0" dirty="0" smtClean="0"/>
                  <a:t>cm)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6.3202894403813992E-2"/>
              <c:y val="0.281359569223168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29156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81330539936182"/>
          <c:y val="1.5902030131488044E-2"/>
          <c:w val="0.15941265938059232"/>
          <c:h val="0.80941536640931444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00143204724831"/>
          <c:y val="0.1052927109020113"/>
          <c:w val="0.62671745899085696"/>
          <c:h val="0.662587963828049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'Sheet 4'!$J$18:$J$20</c:f>
              <c:strCache>
                <c:ptCount val="1"/>
                <c:pt idx="0">
                  <c:v>Day 03- Rigido strain 2 Mean Diameter (cm)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errBars>
            <c:errBarType val="both"/>
            <c:errValType val="cust"/>
            <c:noEndCap val="0"/>
            <c:plus>
              <c:numRef>
                <c:f>'Sheet 4'!$K$21:$K$24</c:f>
                <c:numCache>
                  <c:formatCode>General</c:formatCode>
                  <c:ptCount val="4"/>
                  <c:pt idx="0">
                    <c:v>0.31</c:v>
                  </c:pt>
                  <c:pt idx="1">
                    <c:v>0.09</c:v>
                  </c:pt>
                  <c:pt idx="2">
                    <c:v>0.17</c:v>
                  </c:pt>
                  <c:pt idx="3">
                    <c:v>0.08</c:v>
                  </c:pt>
                </c:numCache>
              </c:numRef>
            </c:plus>
            <c:minus>
              <c:numRef>
                <c:f>'Sheet 4'!$K$21:$K$24</c:f>
                <c:numCache>
                  <c:formatCode>General</c:formatCode>
                  <c:ptCount val="4"/>
                  <c:pt idx="0">
                    <c:v>0.31</c:v>
                  </c:pt>
                  <c:pt idx="1">
                    <c:v>0.09</c:v>
                  </c:pt>
                  <c:pt idx="2">
                    <c:v>0.17</c:v>
                  </c:pt>
                  <c:pt idx="3">
                    <c:v>0.08</c:v>
                  </c:pt>
                </c:numCache>
              </c:numRef>
            </c:minus>
          </c:errBars>
          <c:cat>
            <c:strRef>
              <c:f>'Sheet 4'!$I$21:$I$24</c:f>
              <c:strCache>
                <c:ptCount val="4"/>
                <c:pt idx="0">
                  <c:v>Corn Meal Agar</c:v>
                </c:pt>
                <c:pt idx="1">
                  <c:v>Lima Bean Agar</c:v>
                </c:pt>
                <c:pt idx="2">
                  <c:v>Malt Extract Agar</c:v>
                </c:pt>
                <c:pt idx="3">
                  <c:v>Potato Dextrose Agar</c:v>
                </c:pt>
              </c:strCache>
            </c:strRef>
          </c:cat>
          <c:val>
            <c:numRef>
              <c:f>'Sheet 4'!$J$21:$J$24</c:f>
              <c:numCache>
                <c:formatCode>General</c:formatCode>
                <c:ptCount val="4"/>
                <c:pt idx="0">
                  <c:v>5.18</c:v>
                </c:pt>
                <c:pt idx="1">
                  <c:v>3.21</c:v>
                </c:pt>
                <c:pt idx="2">
                  <c:v>3</c:v>
                </c:pt>
                <c:pt idx="3">
                  <c:v>3.41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6B-1048-9ECF-0369FF737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45327552"/>
        <c:axId val="-1245341152"/>
      </c:barChart>
      <c:catAx>
        <c:axId val="-1245327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Media</a:t>
                </a:r>
              </a:p>
              <a:p>
                <a:pPr>
                  <a:defRPr/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0.42864303622146799"/>
              <c:y val="0.8901219189535536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1245341152"/>
        <c:crosses val="autoZero"/>
        <c:auto val="1"/>
        <c:lblAlgn val="ctr"/>
        <c:lblOffset val="100"/>
        <c:noMultiLvlLbl val="0"/>
      </c:catAx>
      <c:valAx>
        <c:axId val="-1245341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/>
                  <a:t>Mean</a:t>
                </a:r>
                <a:r>
                  <a:rPr lang="en-US" sz="1800" baseline="0" dirty="0"/>
                  <a:t> Diameter (cm</a:t>
                </a:r>
                <a:r>
                  <a:rPr lang="en-US" sz="1200" baseline="0" dirty="0"/>
                  <a:t>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7.0628263075481548E-2"/>
              <c:y val="0.229552634953109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245327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23376549271797"/>
          <c:y val="4.7465546671817231E-2"/>
          <c:w val="0.1841353619791169"/>
          <c:h val="0.6218165873778819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71845012503411"/>
          <c:y val="0.14965411780874038"/>
          <c:w val="0.64257699657183953"/>
          <c:h val="0.55959117812257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 4'!$J$33:$J$35</c:f>
              <c:strCache>
                <c:ptCount val="1"/>
                <c:pt idx="0">
                  <c:v>Day 05 -Rigido strain 1 Mean Diameter (cm)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errBars>
            <c:errBarType val="both"/>
            <c:errValType val="cust"/>
            <c:noEndCap val="0"/>
            <c:plus>
              <c:numRef>
                <c:f>'Sheet 4'!$K$36:$K$39</c:f>
                <c:numCache>
                  <c:formatCode>General</c:formatCode>
                  <c:ptCount val="4"/>
                  <c:pt idx="0">
                    <c:v>0.19</c:v>
                  </c:pt>
                  <c:pt idx="1">
                    <c:v>0.15</c:v>
                  </c:pt>
                  <c:pt idx="2">
                    <c:v>0.23</c:v>
                  </c:pt>
                  <c:pt idx="3">
                    <c:v>0.1</c:v>
                  </c:pt>
                </c:numCache>
              </c:numRef>
            </c:plus>
            <c:minus>
              <c:numRef>
                <c:f>'Sheet 4'!$K$36:$K$39</c:f>
                <c:numCache>
                  <c:formatCode>General</c:formatCode>
                  <c:ptCount val="4"/>
                  <c:pt idx="0">
                    <c:v>0.19</c:v>
                  </c:pt>
                  <c:pt idx="1">
                    <c:v>0.15</c:v>
                  </c:pt>
                  <c:pt idx="2">
                    <c:v>0.23</c:v>
                  </c:pt>
                  <c:pt idx="3">
                    <c:v>0.1</c:v>
                  </c:pt>
                </c:numCache>
              </c:numRef>
            </c:minus>
          </c:errBars>
          <c:cat>
            <c:strRef>
              <c:f>'Sheet 4'!$I$36:$I$39</c:f>
              <c:strCache>
                <c:ptCount val="4"/>
                <c:pt idx="0">
                  <c:v>CornMeal Agar</c:v>
                </c:pt>
                <c:pt idx="1">
                  <c:v>Lima Bean Agar</c:v>
                </c:pt>
                <c:pt idx="2">
                  <c:v>Malt Extract Agar</c:v>
                </c:pt>
                <c:pt idx="3">
                  <c:v>Potato Dextrose Agar</c:v>
                </c:pt>
              </c:strCache>
            </c:strRef>
          </c:cat>
          <c:val>
            <c:numRef>
              <c:f>'Sheet 4'!$J$36:$J$39</c:f>
              <c:numCache>
                <c:formatCode>General</c:formatCode>
                <c:ptCount val="4"/>
                <c:pt idx="0">
                  <c:v>6.56</c:v>
                </c:pt>
                <c:pt idx="1">
                  <c:v>7.02</c:v>
                </c:pt>
                <c:pt idx="2">
                  <c:v>4.71</c:v>
                </c:pt>
                <c:pt idx="3">
                  <c:v>5.23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60-D040-B4C6-F712D8DD8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45334080"/>
        <c:axId val="-1245332448"/>
      </c:barChart>
      <c:catAx>
        <c:axId val="-1245334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Media</a:t>
                </a:r>
              </a:p>
            </c:rich>
          </c:tx>
          <c:layout>
            <c:manualLayout>
              <c:xMode val="edge"/>
              <c:yMode val="edge"/>
              <c:x val="0.44376981808202076"/>
              <c:y val="0.8748763522812714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1245332448"/>
        <c:crosses val="autoZero"/>
        <c:auto val="1"/>
        <c:lblAlgn val="ctr"/>
        <c:lblOffset val="100"/>
        <c:noMultiLvlLbl val="0"/>
      </c:catAx>
      <c:valAx>
        <c:axId val="-1245332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/>
                  <a:t>Mean</a:t>
                </a:r>
                <a:r>
                  <a:rPr lang="en-US" sz="1800" baseline="0" dirty="0"/>
                  <a:t> Diameter (</a:t>
                </a:r>
                <a:r>
                  <a:rPr lang="en-US" sz="1800" baseline="0" dirty="0" smtClean="0"/>
                  <a:t>cm)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10278095403063747"/>
              <c:y val="0.195640795119182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24533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243168802826141"/>
          <c:y val="3.0311781161268883E-2"/>
          <c:w val="0.13723367439528469"/>
          <c:h val="0.87709466471555331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30489926811468"/>
          <c:y val="0.19290902264867479"/>
          <c:w val="0.67316598583071841"/>
          <c:h val="0.63263914459197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 4'!$J$53:$J$55</c:f>
              <c:strCache>
                <c:ptCount val="1"/>
                <c:pt idx="0">
                  <c:v>Day 05 - Rigido strain 2 Mean diameter (cm)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errBars>
            <c:errBarType val="both"/>
            <c:errValType val="cust"/>
            <c:noEndCap val="0"/>
            <c:plus>
              <c:numRef>
                <c:f>'Sheet 4'!$K$56:$K$59</c:f>
                <c:numCache>
                  <c:formatCode>General</c:formatCode>
                  <c:ptCount val="4"/>
                  <c:pt idx="0">
                    <c:v>0.17</c:v>
                  </c:pt>
                  <c:pt idx="1">
                    <c:v>0.3</c:v>
                  </c:pt>
                  <c:pt idx="2">
                    <c:v>0.08</c:v>
                  </c:pt>
                  <c:pt idx="3">
                    <c:v>7.0000000000000007E-2</c:v>
                  </c:pt>
                </c:numCache>
              </c:numRef>
            </c:plus>
            <c:minus>
              <c:numRef>
                <c:f>'Sheet 4'!$K$56:$K$59</c:f>
                <c:numCache>
                  <c:formatCode>General</c:formatCode>
                  <c:ptCount val="4"/>
                  <c:pt idx="0">
                    <c:v>0.17</c:v>
                  </c:pt>
                  <c:pt idx="1">
                    <c:v>0.3</c:v>
                  </c:pt>
                  <c:pt idx="2">
                    <c:v>0.08</c:v>
                  </c:pt>
                  <c:pt idx="3">
                    <c:v>7.0000000000000007E-2</c:v>
                  </c:pt>
                </c:numCache>
              </c:numRef>
            </c:minus>
          </c:errBars>
          <c:cat>
            <c:strRef>
              <c:f>'Sheet 4'!$I$56:$I$59</c:f>
              <c:strCache>
                <c:ptCount val="4"/>
                <c:pt idx="0">
                  <c:v>Corn Meal Agar</c:v>
                </c:pt>
                <c:pt idx="1">
                  <c:v>Lima Bean Agar</c:v>
                </c:pt>
                <c:pt idx="2">
                  <c:v>Malt Extract Agar</c:v>
                </c:pt>
                <c:pt idx="3">
                  <c:v>Potato Dextrose Agar</c:v>
                </c:pt>
              </c:strCache>
            </c:strRef>
          </c:cat>
          <c:val>
            <c:numRef>
              <c:f>'Sheet 4'!$J$56:$J$59</c:f>
              <c:numCache>
                <c:formatCode>General</c:formatCode>
                <c:ptCount val="4"/>
                <c:pt idx="0">
                  <c:v>6.38</c:v>
                </c:pt>
                <c:pt idx="1">
                  <c:v>4.91</c:v>
                </c:pt>
                <c:pt idx="2">
                  <c:v>4.55</c:v>
                </c:pt>
                <c:pt idx="3">
                  <c:v>5.36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25-FE45-A903-818F7FB5D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45336800"/>
        <c:axId val="-1245331904"/>
      </c:barChart>
      <c:catAx>
        <c:axId val="-1245336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Media</a:t>
                </a:r>
              </a:p>
            </c:rich>
          </c:tx>
          <c:layout>
            <c:manualLayout>
              <c:xMode val="edge"/>
              <c:yMode val="edge"/>
              <c:x val="0.45158215223097115"/>
              <c:y val="0.9189266180722954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1245331904"/>
        <c:crosses val="autoZero"/>
        <c:auto val="1"/>
        <c:lblAlgn val="ctr"/>
        <c:lblOffset val="100"/>
        <c:noMultiLvlLbl val="0"/>
      </c:catAx>
      <c:valAx>
        <c:axId val="-1245331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Mean</a:t>
                </a:r>
                <a:r>
                  <a:rPr lang="en-US" sz="1600" baseline="0" dirty="0"/>
                  <a:t> diameter (</a:t>
                </a:r>
                <a:r>
                  <a:rPr lang="en-US" sz="1600" baseline="0" dirty="0" smtClean="0"/>
                  <a:t>cm)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3696051151500805E-2"/>
              <c:y val="0.286957567804024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245336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857406362755557"/>
          <c:y val="3.8910761154855835E-4"/>
          <c:w val="0.19142591267000716"/>
          <c:h val="0.71445974767154785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0.94764</cdr:x>
      <cdr:y>0.16894</cdr:y>
    </cdr:from>
    <cdr:to>
      <cdr:x>1</cdr:x>
      <cdr:y>0.75477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77866" y="663541"/>
          <a:ext cx="385280" cy="2300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0.81734</cdr:x>
      <cdr:y>0.13896</cdr:y>
    </cdr:from>
    <cdr:to>
      <cdr:x>0.98749</cdr:x>
      <cdr:y>0.81744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14663" y="545816"/>
          <a:ext cx="1252163" cy="2664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0.76789</cdr:x>
      <cdr:y>0.04632</cdr:y>
    </cdr:from>
    <cdr:to>
      <cdr:x>0.99622</cdr:x>
      <cdr:y>0.98638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50787" y="181939"/>
          <a:ext cx="1680253" cy="3692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T1A </a:t>
          </a:r>
          <a:r>
            <a:rPr lang="en-US" sz="1800" b="1" i="1" dirty="0"/>
            <a:t>-</a:t>
          </a:r>
          <a:r>
            <a:rPr lang="en-US" sz="1800" b="1" i="1" baseline="0" dirty="0"/>
            <a:t> Trichoderma </a:t>
          </a:r>
          <a:r>
            <a:rPr lang="en-US" sz="1800" b="1" baseline="0" dirty="0"/>
            <a:t>strain 1 against </a:t>
          </a:r>
        </a:p>
        <a:p xmlns:a="http://schemas.openxmlformats.org/drawingml/2006/main">
          <a:r>
            <a:rPr lang="en-US" sz="1800" b="1" i="1" baseline="0" dirty="0"/>
            <a:t>Rigidoporus</a:t>
          </a:r>
          <a:r>
            <a:rPr lang="en-US" sz="1800" b="1" baseline="0" dirty="0"/>
            <a:t> strain 1</a:t>
          </a:r>
        </a:p>
        <a:p xmlns:a="http://schemas.openxmlformats.org/drawingml/2006/main">
          <a:endParaRPr lang="en-US" sz="1800" b="1" baseline="0" dirty="0"/>
        </a:p>
        <a:p xmlns:a="http://schemas.openxmlformats.org/drawingml/2006/main">
          <a:r>
            <a:rPr lang="en-US" sz="1800" b="1" baseline="0" dirty="0"/>
            <a:t>T2A - </a:t>
          </a:r>
          <a:r>
            <a:rPr lang="en-US" sz="1800" b="1" i="1" baseline="0" dirty="0"/>
            <a:t> Trichoderma </a:t>
          </a:r>
          <a:r>
            <a:rPr lang="en-US" sz="1800" b="1" baseline="0" dirty="0"/>
            <a:t>strain 2 against </a:t>
          </a:r>
          <a:r>
            <a:rPr lang="en-US" sz="1800" b="1" i="1" baseline="0" dirty="0"/>
            <a:t>Rigidoporus</a:t>
          </a:r>
          <a:r>
            <a:rPr lang="en-US" sz="1800" b="1" baseline="0" dirty="0"/>
            <a:t> strain 1</a:t>
          </a:r>
        </a:p>
        <a:p xmlns:a="http://schemas.openxmlformats.org/drawingml/2006/main">
          <a:endParaRPr lang="en-US" sz="1800" b="1" baseline="0" dirty="0"/>
        </a:p>
        <a:p xmlns:a="http://schemas.openxmlformats.org/drawingml/2006/main">
          <a:r>
            <a:rPr lang="en-US" sz="1800" b="1" baseline="0" dirty="0"/>
            <a:t>T1B -</a:t>
          </a:r>
          <a:r>
            <a:rPr lang="en-US" sz="1800" b="1" i="1" baseline="0" dirty="0"/>
            <a:t> Trichoderma </a:t>
          </a:r>
          <a:r>
            <a:rPr lang="en-US" sz="1800" b="1" baseline="0" dirty="0"/>
            <a:t>strain </a:t>
          </a:r>
          <a:r>
            <a:rPr lang="en-US" sz="1800" b="1" baseline="0" dirty="0" smtClean="0"/>
            <a:t>1 </a:t>
          </a:r>
          <a:r>
            <a:rPr lang="en-US" sz="1800" b="1" baseline="0" dirty="0"/>
            <a:t>against </a:t>
          </a:r>
          <a:r>
            <a:rPr lang="en-US" sz="1800" b="1" i="1" baseline="0" dirty="0"/>
            <a:t>Rigidoporus</a:t>
          </a:r>
          <a:r>
            <a:rPr lang="en-US" sz="1800" b="1" baseline="0" dirty="0"/>
            <a:t> strain </a:t>
          </a:r>
          <a:r>
            <a:rPr lang="en-US" sz="1800" b="1" dirty="0"/>
            <a:t>2</a:t>
          </a:r>
          <a:endParaRPr lang="en-US" sz="1800" b="1" baseline="0" dirty="0"/>
        </a:p>
        <a:p xmlns:a="http://schemas.openxmlformats.org/drawingml/2006/main">
          <a:endParaRPr lang="en-US" sz="1800" b="1" baseline="0" dirty="0"/>
        </a:p>
        <a:p xmlns:a="http://schemas.openxmlformats.org/drawingml/2006/main">
          <a:r>
            <a:rPr lang="en-US" sz="1800" b="1" baseline="0" dirty="0"/>
            <a:t>T2B-</a:t>
          </a:r>
          <a:r>
            <a:rPr lang="en-US" sz="1800" b="1" i="1" baseline="0" dirty="0"/>
            <a:t> Trichoderma </a:t>
          </a:r>
          <a:r>
            <a:rPr lang="en-US" sz="1800" b="1" baseline="0" dirty="0"/>
            <a:t>strain 2 against </a:t>
          </a:r>
          <a:r>
            <a:rPr lang="en-US" sz="1800" b="1" i="1" baseline="0" dirty="0"/>
            <a:t>Rigidoporus</a:t>
          </a:r>
          <a:r>
            <a:rPr lang="en-US" sz="1800" b="1" baseline="0" dirty="0"/>
            <a:t> strain 2</a:t>
          </a:r>
          <a:endParaRPr lang="en-U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0.19105</cdr:x>
      <cdr:y>0.25807</cdr:y>
    </cdr:from>
    <cdr:to>
      <cdr:x>0.25328</cdr:x>
      <cdr:y>0.33784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4821" y="809241"/>
          <a:ext cx="317500" cy="250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0.36077</cdr:x>
      <cdr:y>0.4209</cdr:y>
    </cdr:from>
    <cdr:to>
      <cdr:x>0.42677</cdr:x>
      <cdr:y>0.50067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48906" y="1905000"/>
          <a:ext cx="722423" cy="361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0.20761</cdr:x>
      <cdr:y>0.26114</cdr:y>
    </cdr:from>
    <cdr:to>
      <cdr:x>0.25635</cdr:x>
      <cdr:y>0.33672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72506" y="1181910"/>
          <a:ext cx="533400" cy="342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A</a:t>
          </a:r>
        </a:p>
      </cdr:txBody>
    </cdr:sp>
  </cdr:relSizeAnchor>
  <cdr:relSizeAnchor xmlns:cdr="http://schemas.openxmlformats.org/drawingml/2006/chartDrawing">
    <cdr:from>
      <cdr:x>0.36773</cdr:x>
      <cdr:y>0.40407</cdr:y>
    </cdr:from>
    <cdr:to>
      <cdr:x>0.4095</cdr:x>
      <cdr:y>0.50509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25106" y="1828799"/>
          <a:ext cx="457200" cy="457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BC</a:t>
          </a:r>
        </a:p>
      </cdr:txBody>
    </cdr:sp>
  </cdr:relSizeAnchor>
  <cdr:relSizeAnchor xmlns:cdr="http://schemas.openxmlformats.org/drawingml/2006/chartDrawing">
    <cdr:from>
      <cdr:x>0.54177</cdr:x>
      <cdr:y>0.45444</cdr:y>
    </cdr:from>
    <cdr:to>
      <cdr:x>0.57658</cdr:x>
      <cdr:y>0.56489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930107" y="2056779"/>
          <a:ext cx="381000" cy="499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C</a:t>
          </a:r>
        </a:p>
      </cdr:txBody>
    </cdr:sp>
  </cdr:relSizeAnchor>
  <cdr:relSizeAnchor xmlns:cdr="http://schemas.openxmlformats.org/drawingml/2006/chartDrawing">
    <cdr:from>
      <cdr:x>0.70189</cdr:x>
      <cdr:y>0.39</cdr:y>
    </cdr:from>
    <cdr:to>
      <cdr:x>0.72973</cdr:x>
      <cdr:y>0.47591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682707" y="1765126"/>
          <a:ext cx="304800" cy="388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B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0.37308</cdr:x>
      <cdr:y>0.3369</cdr:y>
    </cdr:from>
    <cdr:to>
      <cdr:x>0.41539</cdr:x>
      <cdr:y>0.44811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1853" y="1447800"/>
          <a:ext cx="457199" cy="477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B</a:t>
          </a:r>
        </a:p>
      </cdr:txBody>
    </cdr:sp>
  </cdr:relSizeAnchor>
  <cdr:relSizeAnchor xmlns:cdr="http://schemas.openxmlformats.org/drawingml/2006/chartDrawing">
    <cdr:from>
      <cdr:x>0.5282</cdr:x>
      <cdr:y>0.35464</cdr:y>
    </cdr:from>
    <cdr:to>
      <cdr:x>0.564</cdr:x>
      <cdr:y>0.4433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08252" y="1524000"/>
          <a:ext cx="38685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B</a:t>
          </a:r>
        </a:p>
      </cdr:txBody>
    </cdr:sp>
  </cdr:relSizeAnchor>
  <cdr:relSizeAnchor xmlns:cdr="http://schemas.openxmlformats.org/drawingml/2006/chartDrawing">
    <cdr:from>
      <cdr:x>0.6827</cdr:x>
      <cdr:y>0.28371</cdr:y>
    </cdr:from>
    <cdr:to>
      <cdr:x>0.72563</cdr:x>
      <cdr:y>0.37237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77907" y="1219200"/>
          <a:ext cx="463946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B</a:t>
          </a:r>
        </a:p>
      </cdr:txBody>
    </cdr:sp>
  </cdr:relSizeAnchor>
  <cdr:relSizeAnchor xmlns:cdr="http://schemas.openxmlformats.org/drawingml/2006/chartDrawing">
    <cdr:from>
      <cdr:x>0.22501</cdr:x>
      <cdr:y>0.08866</cdr:y>
    </cdr:from>
    <cdr:to>
      <cdr:x>0.26732</cdr:x>
      <cdr:y>0.23277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31654" y="381000"/>
          <a:ext cx="457200" cy="619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0.24001</cdr:x>
      <cdr:y>0.14922</cdr:y>
    </cdr:from>
    <cdr:to>
      <cdr:x>0.27027</cdr:x>
      <cdr:y>0.23341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27104" y="675383"/>
          <a:ext cx="331202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A</a:t>
          </a:r>
        </a:p>
      </cdr:txBody>
    </cdr:sp>
  </cdr:relSizeAnchor>
  <cdr:relSizeAnchor xmlns:cdr="http://schemas.openxmlformats.org/drawingml/2006/chartDrawing">
    <cdr:from>
      <cdr:x>0.38861</cdr:x>
      <cdr:y>0.11555</cdr:y>
    </cdr:from>
    <cdr:to>
      <cdr:x>0.43038</cdr:x>
      <cdr:y>0.19973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53706" y="522981"/>
          <a:ext cx="457200" cy="381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B</a:t>
          </a:r>
        </a:p>
      </cdr:txBody>
    </cdr:sp>
  </cdr:relSizeAnchor>
  <cdr:relSizeAnchor xmlns:cdr="http://schemas.openxmlformats.org/drawingml/2006/chartDrawing">
    <cdr:from>
      <cdr:x>0.54873</cdr:x>
      <cdr:y>0.25024</cdr:y>
    </cdr:from>
    <cdr:to>
      <cdr:x>0.5905</cdr:x>
      <cdr:y>0.35126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06306" y="1132582"/>
          <a:ext cx="457200" cy="457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B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0.70189</cdr:x>
      <cdr:y>0.25024</cdr:y>
    </cdr:from>
    <cdr:to>
      <cdr:x>0.74365</cdr:x>
      <cdr:y>0.31759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682707" y="1132582"/>
          <a:ext cx="457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B</a:t>
          </a:r>
          <a:endParaRPr lang="en-US" sz="16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0.37218</cdr:x>
      <cdr:y>0.27112</cdr:y>
    </cdr:from>
    <cdr:to>
      <cdr:x>0.435</cdr:x>
      <cdr:y>0.37879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71901" y="1239561"/>
          <a:ext cx="636650" cy="492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B</a:t>
          </a:r>
        </a:p>
      </cdr:txBody>
    </cdr:sp>
  </cdr:relSizeAnchor>
  <cdr:relSizeAnchor xmlns:cdr="http://schemas.openxmlformats.org/drawingml/2006/chartDrawing">
    <cdr:from>
      <cdr:x>0.53008</cdr:x>
      <cdr:y>0.31627</cdr:y>
    </cdr:from>
    <cdr:to>
      <cdr:x>0.57519</cdr:x>
      <cdr:y>0.41699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72101" y="1445986"/>
          <a:ext cx="457200" cy="460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B</a:t>
          </a:r>
        </a:p>
      </cdr:txBody>
    </cdr:sp>
  </cdr:relSizeAnchor>
  <cdr:relSizeAnchor xmlns:cdr="http://schemas.openxmlformats.org/drawingml/2006/chartDrawing">
    <cdr:from>
      <cdr:x>0.71053</cdr:x>
      <cdr:y>0.2468</cdr:y>
    </cdr:from>
    <cdr:to>
      <cdr:x>0.74812</cdr:x>
      <cdr:y>0.33016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900" y="1128370"/>
          <a:ext cx="381000" cy="381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B</a:t>
          </a:r>
        </a:p>
      </cdr:txBody>
    </cdr:sp>
  </cdr:relSizeAnchor>
  <cdr:relSizeAnchor xmlns:cdr="http://schemas.openxmlformats.org/drawingml/2006/chartDrawing">
    <cdr:from>
      <cdr:x>0.20677</cdr:x>
      <cdr:y>0.15918</cdr:y>
    </cdr:from>
    <cdr:to>
      <cdr:x>0.25335</cdr:x>
      <cdr:y>0.22089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66400" y="786218"/>
          <a:ext cx="488042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A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FAE-3E9B-44B5-8F26-A8BEF93DF0C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28C2-6DC6-4BAA-9466-C0A35459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FAE-3E9B-44B5-8F26-A8BEF93DF0C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28C2-6DC6-4BAA-9466-C0A35459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4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FAE-3E9B-44B5-8F26-A8BEF93DF0C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28C2-6DC6-4BAA-9466-C0A35459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FAE-3E9B-44B5-8F26-A8BEF93DF0C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28C2-6DC6-4BAA-9466-C0A35459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1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FAE-3E9B-44B5-8F26-A8BEF93DF0C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28C2-6DC6-4BAA-9466-C0A35459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6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FAE-3E9B-44B5-8F26-A8BEF93DF0C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28C2-6DC6-4BAA-9466-C0A35459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4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FAE-3E9B-44B5-8F26-A8BEF93DF0C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28C2-6DC6-4BAA-9466-C0A35459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6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FAE-3E9B-44B5-8F26-A8BEF93DF0C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28C2-6DC6-4BAA-9466-C0A35459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4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FAE-3E9B-44B5-8F26-A8BEF93DF0C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28C2-6DC6-4BAA-9466-C0A35459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4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FAE-3E9B-44B5-8F26-A8BEF93DF0C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28C2-6DC6-4BAA-9466-C0A35459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FAE-3E9B-44B5-8F26-A8BEF93DF0C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28C2-6DC6-4BAA-9466-C0A35459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8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A1FAE-3E9B-44B5-8F26-A8BEF93DF0C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828C2-6DC6-4BAA-9466-C0A35459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8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803" y="1447800"/>
            <a:ext cx="11326448" cy="1748307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of Antagonistic Fungi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Rigidoporus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microporus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causing White Root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Cinnamon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95" y="3379339"/>
            <a:ext cx="11326447" cy="887861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 Windula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1*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HMTT Madhurangi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MLMC Dissanayake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17695" y="4608870"/>
            <a:ext cx="11326447" cy="161904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214" tIns="45607" rIns="91214" bIns="45607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Export Agriculture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Agricultural Sciences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Sabaragamuwa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Sri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Lanka</a:t>
            </a:r>
          </a:p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2National Cinnamon Research &amp; Training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Export Agriculture, </a:t>
            </a:r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Thihagoda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Matara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Sri Lanka</a:t>
            </a:r>
          </a:p>
          <a:p>
            <a:endParaRPr lang="en-GB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94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8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371601"/>
            <a:ext cx="10945654" cy="4754564"/>
          </a:xfrm>
        </p:spPr>
        <p:txBody>
          <a:bodyPr/>
          <a:lstStyle/>
          <a:p>
            <a:r>
              <a:rPr lang="en-US" dirty="0"/>
              <a:t>One-way ANOVA procedure of MINITAB </a:t>
            </a:r>
            <a:r>
              <a:rPr lang="en-US" dirty="0" smtClean="0"/>
              <a:t>19</a:t>
            </a:r>
            <a:endParaRPr lang="en-US" dirty="0"/>
          </a:p>
          <a:p>
            <a:r>
              <a:rPr lang="en-US" dirty="0"/>
              <a:t>Mean separation-Tukey Test</a:t>
            </a:r>
          </a:p>
          <a:p>
            <a:r>
              <a:rPr lang="en-US" dirty="0"/>
              <a:t>Graphical illustrations – The Microsoft Excel (2010) computer software</a:t>
            </a:r>
          </a:p>
        </p:txBody>
      </p:sp>
    </p:spTree>
    <p:extLst>
      <p:ext uri="{BB962C8B-B14F-4D97-AF65-F5344CB8AC3E}">
        <p14:creationId xmlns:p14="http://schemas.microsoft.com/office/powerpoint/2010/main" val="6027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589756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Results and Discussion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221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457200"/>
            <a:ext cx="10883027" cy="58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Identification of isolated pathogens</a:t>
            </a:r>
          </a:p>
          <a:p>
            <a:pPr marL="0" indent="0">
              <a:buNone/>
            </a:pPr>
            <a:r>
              <a:rPr lang="en-US" b="1" dirty="0"/>
              <a:t>Macroscopic and microscopic features of isolate 1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</a:t>
            </a:r>
          </a:p>
          <a:p>
            <a:pPr marL="0" indent="0">
              <a:buNone/>
            </a:pPr>
            <a:r>
              <a:rPr lang="en-US" b="1" dirty="0" smtClean="0"/>
              <a:t>             </a:t>
            </a:r>
            <a:r>
              <a:rPr lang="en-US" sz="2400" b="1" dirty="0" smtClean="0"/>
              <a:t>   a                                                  b </a:t>
            </a:r>
            <a:r>
              <a:rPr lang="en-US" b="1" dirty="0" smtClean="0"/>
              <a:t>                                    </a:t>
            </a:r>
            <a:r>
              <a:rPr lang="en-US" sz="2400" b="1" dirty="0" smtClean="0"/>
              <a:t>c  </a:t>
            </a:r>
            <a:r>
              <a:rPr lang="en-US" b="1" dirty="0" smtClean="0"/>
              <a:t>          </a:t>
            </a:r>
          </a:p>
          <a:p>
            <a:pPr marL="0" indent="0">
              <a:buNone/>
            </a:pPr>
            <a:r>
              <a:rPr lang="en-US" sz="2600" b="1" dirty="0" smtClean="0"/>
              <a:t>Figure  1 </a:t>
            </a:r>
            <a:r>
              <a:rPr lang="en-US" sz="2600" dirty="0" smtClean="0"/>
              <a:t>:Colony features on PDA (a-upper surface, b -lower surface) </a:t>
            </a:r>
            <a:r>
              <a:rPr lang="en-US" sz="2600" dirty="0"/>
              <a:t>of 10 </a:t>
            </a:r>
            <a:r>
              <a:rPr lang="en-US" sz="2600" dirty="0" smtClean="0"/>
              <a:t>days </a:t>
            </a:r>
            <a:r>
              <a:rPr lang="en-US" sz="2600" dirty="0"/>
              <a:t>old culture on </a:t>
            </a:r>
            <a:r>
              <a:rPr lang="en-US" sz="2600" dirty="0" smtClean="0"/>
              <a:t>PDA, c - Hyphae under (x 40 magnification) Scale bar=10µm</a:t>
            </a:r>
            <a:endParaRPr lang="en-US" sz="26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0" y="1600200"/>
            <a:ext cx="3057800" cy="2743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19" y="1614054"/>
            <a:ext cx="2743200" cy="27293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19" y="1634837"/>
            <a:ext cx="2897812" cy="2708562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9755622" y="41910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4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19" y="381000"/>
            <a:ext cx="113538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Macroscopic &amp; microscopic features of isolate 2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                      </a:t>
            </a:r>
          </a:p>
          <a:p>
            <a:pPr marL="0" indent="0">
              <a:buNone/>
            </a:pPr>
            <a:r>
              <a:rPr lang="en-US" sz="2800" b="1" dirty="0" smtClean="0"/>
              <a:t>                       </a:t>
            </a:r>
            <a:r>
              <a:rPr lang="en-US" sz="2400" b="1" dirty="0" smtClean="0"/>
              <a:t>a   </a:t>
            </a:r>
            <a:r>
              <a:rPr lang="en-US" sz="2800" b="1" dirty="0" smtClean="0"/>
              <a:t>                                 </a:t>
            </a:r>
            <a:r>
              <a:rPr lang="en-US" sz="2400" b="1" dirty="0" smtClean="0"/>
              <a:t>b </a:t>
            </a:r>
            <a:r>
              <a:rPr lang="en-US" sz="2800" b="1" dirty="0" smtClean="0"/>
              <a:t>                                               </a:t>
            </a:r>
            <a:r>
              <a:rPr lang="en-US" sz="2400" b="1" dirty="0" smtClean="0"/>
              <a:t>c</a:t>
            </a:r>
            <a:r>
              <a:rPr lang="en-US" sz="2800" b="1" dirty="0" smtClean="0"/>
              <a:t>        </a:t>
            </a:r>
            <a:endParaRPr lang="en-US" sz="2800" b="1" dirty="0"/>
          </a:p>
          <a:p>
            <a:pPr marL="0" indent="0">
              <a:buNone/>
            </a:pPr>
            <a:r>
              <a:rPr lang="en-US" sz="2400" b="1" dirty="0" smtClean="0"/>
              <a:t>Figure 2 :</a:t>
            </a:r>
            <a:r>
              <a:rPr lang="en-US" sz="2400" dirty="0" smtClean="0"/>
              <a:t>Colony features on PDA  (a-</a:t>
            </a:r>
            <a:r>
              <a:rPr lang="en-US" sz="2400" b="1" dirty="0"/>
              <a:t> </a:t>
            </a:r>
            <a:r>
              <a:rPr lang="en-US" sz="2400" dirty="0" smtClean="0"/>
              <a:t>upper</a:t>
            </a:r>
            <a:r>
              <a:rPr lang="en-US" sz="2400" b="1" dirty="0" smtClean="0"/>
              <a:t> </a:t>
            </a:r>
            <a:r>
              <a:rPr lang="en-US" sz="2400" dirty="0" smtClean="0"/>
              <a:t>surface, b-lower surface </a:t>
            </a:r>
            <a:r>
              <a:rPr lang="en-US" sz="2400" dirty="0"/>
              <a:t>of </a:t>
            </a:r>
            <a:r>
              <a:rPr lang="en-US" sz="2400" dirty="0" smtClean="0"/>
              <a:t>10days </a:t>
            </a:r>
            <a:r>
              <a:rPr lang="en-US" sz="2400" dirty="0"/>
              <a:t>old culture on PDA</a:t>
            </a:r>
            <a:r>
              <a:rPr lang="en-US" sz="2400" b="1" dirty="0"/>
              <a:t>, </a:t>
            </a:r>
            <a:r>
              <a:rPr lang="en-US" sz="2400" dirty="0"/>
              <a:t>c</a:t>
            </a:r>
            <a:r>
              <a:rPr lang="en-US" sz="2400" dirty="0" smtClean="0"/>
              <a:t>-hyphae under (x40 magnification) Scale bar=10µm</a:t>
            </a:r>
            <a:endParaRPr lang="en-US" sz="2400" b="1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11" y="1219200"/>
            <a:ext cx="3169893" cy="3200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97" y="1302694"/>
            <a:ext cx="3029931" cy="31169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03" y="1302694"/>
            <a:ext cx="3352800" cy="3116906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10500519" y="4267200"/>
            <a:ext cx="5255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94" y="457200"/>
            <a:ext cx="11085725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Macroscopic &amp; microscopic features of isolate </a:t>
            </a:r>
            <a:r>
              <a:rPr lang="en-US" b="1" dirty="0" smtClean="0"/>
              <a:t>3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a                                             b</a:t>
            </a:r>
            <a:r>
              <a:rPr lang="en-US" b="1" dirty="0" smtClean="0"/>
              <a:t>     </a:t>
            </a:r>
            <a:r>
              <a:rPr lang="en-US" dirty="0" smtClean="0"/>
              <a:t>                           </a:t>
            </a:r>
            <a:r>
              <a:rPr lang="en-US" b="1" dirty="0" smtClean="0"/>
              <a:t> </a:t>
            </a:r>
            <a:r>
              <a:rPr lang="en-US" sz="2400" b="1" dirty="0" smtClean="0"/>
              <a:t>c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Figure 3 </a:t>
            </a:r>
            <a:r>
              <a:rPr lang="en-US" sz="2400" dirty="0" smtClean="0"/>
              <a:t>: Colony features on PDA</a:t>
            </a:r>
            <a:r>
              <a:rPr lang="en-US" sz="2400" dirty="0"/>
              <a:t> </a:t>
            </a:r>
            <a:r>
              <a:rPr lang="en-US" sz="2400" b="1" dirty="0" smtClean="0"/>
              <a:t>  </a:t>
            </a:r>
            <a:r>
              <a:rPr lang="en-US" sz="2400" dirty="0" smtClean="0"/>
              <a:t>(a - upper surface, b- lower surface) </a:t>
            </a:r>
            <a:r>
              <a:rPr lang="en-US" sz="2400" dirty="0"/>
              <a:t>of 5 days old colony on </a:t>
            </a:r>
            <a:r>
              <a:rPr lang="en-US" sz="2400" dirty="0" smtClean="0"/>
              <a:t>PDA, c- hyphae under (x 40 magnification) Scale bar = 20µm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6" b="31691"/>
          <a:stretch/>
        </p:blipFill>
        <p:spPr bwMode="auto">
          <a:xfrm>
            <a:off x="594519" y="1371600"/>
            <a:ext cx="2758965" cy="2819400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 b="37488"/>
          <a:stretch/>
        </p:blipFill>
        <p:spPr bwMode="auto">
          <a:xfrm>
            <a:off x="3718719" y="1378254"/>
            <a:ext cx="2568936" cy="2812746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19" y="1371600"/>
            <a:ext cx="3262312" cy="2819400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14" name="Straight Connector 13"/>
          <p:cNvCxnSpPr/>
          <p:nvPr/>
        </p:nvCxnSpPr>
        <p:spPr>
          <a:xfrm>
            <a:off x="8979374" y="3851564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3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43" y="533400"/>
            <a:ext cx="11148352" cy="57912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        Macroscopic </a:t>
            </a:r>
            <a:r>
              <a:rPr lang="en-US" b="1" dirty="0"/>
              <a:t>&amp; microscopic features of isolate </a:t>
            </a:r>
            <a:r>
              <a:rPr lang="en-US" b="1" dirty="0" smtClean="0"/>
              <a:t>4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                 </a:t>
            </a:r>
            <a:r>
              <a:rPr lang="en-US" sz="2400" b="1" dirty="0" smtClean="0"/>
              <a:t>a                                                   b</a:t>
            </a:r>
            <a:r>
              <a:rPr lang="en-US" sz="2400" dirty="0" smtClean="0"/>
              <a:t>                                                 </a:t>
            </a:r>
            <a:r>
              <a:rPr lang="en-US" sz="2400" b="1" dirty="0" smtClean="0"/>
              <a:t>c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Figure 4 :  Colony features on PDA (a- upper surface , b – lower surface) colony </a:t>
            </a:r>
            <a:r>
              <a:rPr lang="en-US" sz="2400" dirty="0"/>
              <a:t>on PDA after 7 days of incubation</a:t>
            </a:r>
            <a:r>
              <a:rPr lang="en-US" dirty="0" smtClean="0"/>
              <a:t>, c- </a:t>
            </a:r>
            <a:r>
              <a:rPr lang="en-US" sz="2400" dirty="0" smtClean="0"/>
              <a:t>hyphae under( x40 magnification) Scale bar = 10µm</a:t>
            </a:r>
            <a:endParaRPr lang="en-US" sz="24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9" b="22821"/>
          <a:stretch/>
        </p:blipFill>
        <p:spPr bwMode="auto">
          <a:xfrm>
            <a:off x="746919" y="1447798"/>
            <a:ext cx="2743200" cy="2438402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0" b="31043"/>
          <a:stretch/>
        </p:blipFill>
        <p:spPr bwMode="auto">
          <a:xfrm>
            <a:off x="4252119" y="1447798"/>
            <a:ext cx="2667000" cy="2552701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9" y="1447798"/>
            <a:ext cx="3036185" cy="2552701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9852819" y="38862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19" y="304800"/>
            <a:ext cx="11429999" cy="617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smtClean="0"/>
              <a:t>                   Macroscopic features </a:t>
            </a:r>
            <a:r>
              <a:rPr lang="en-US" sz="3500" b="1" dirty="0"/>
              <a:t>of isolated antagonist </a:t>
            </a:r>
            <a:r>
              <a:rPr lang="en-US" sz="3500" b="1" dirty="0" smtClean="0"/>
              <a:t>strain 01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            </a:t>
            </a:r>
            <a:r>
              <a:rPr lang="en-US" sz="2600" b="1" dirty="0" smtClean="0"/>
              <a:t>a                                             b                                 c                          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600" b="1" dirty="0" smtClean="0"/>
              <a:t>Figure 5: </a:t>
            </a:r>
            <a:r>
              <a:rPr lang="en-US" sz="2600" dirty="0" smtClean="0"/>
              <a:t>Colony features on PDA (a- upper surface, b- lower surface)</a:t>
            </a:r>
            <a:r>
              <a:rPr lang="en-US" sz="2600" dirty="0"/>
              <a:t> </a:t>
            </a:r>
            <a:r>
              <a:rPr lang="en-US" sz="2600" dirty="0" smtClean="0"/>
              <a:t>isolated </a:t>
            </a:r>
            <a:r>
              <a:rPr lang="en-US" sz="2600" i="1" dirty="0"/>
              <a:t>Trichoderma </a:t>
            </a:r>
            <a:r>
              <a:rPr lang="en-US" sz="2600" dirty="0"/>
              <a:t>strain 01 grown for 05 </a:t>
            </a:r>
            <a:r>
              <a:rPr lang="en-US" sz="2600" dirty="0" smtClean="0"/>
              <a:t>days, c- (upper surface, b- lower surface) grown </a:t>
            </a:r>
            <a:r>
              <a:rPr lang="en-US" sz="2600" dirty="0"/>
              <a:t>for 10 </a:t>
            </a:r>
            <a:r>
              <a:rPr lang="en-US" sz="2600" dirty="0" smtClean="0"/>
              <a:t>days</a:t>
            </a:r>
            <a:endParaRPr lang="en-US" sz="26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7"/>
          <a:stretch/>
        </p:blipFill>
        <p:spPr bwMode="auto">
          <a:xfrm>
            <a:off x="823120" y="1676399"/>
            <a:ext cx="2514600" cy="2614317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8"/>
          <a:stretch/>
        </p:blipFill>
        <p:spPr bwMode="auto">
          <a:xfrm>
            <a:off x="3718719" y="1775742"/>
            <a:ext cx="2438400" cy="2415257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20" y="1779277"/>
            <a:ext cx="2362200" cy="2411721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9" b="32270"/>
          <a:stretch/>
        </p:blipFill>
        <p:spPr bwMode="auto">
          <a:xfrm>
            <a:off x="9052719" y="1775742"/>
            <a:ext cx="2286001" cy="2415256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02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304800"/>
            <a:ext cx="10945654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                Microscopic </a:t>
            </a:r>
            <a:r>
              <a:rPr lang="en-US" b="1" dirty="0"/>
              <a:t>features of isolated antagonist </a:t>
            </a:r>
            <a:r>
              <a:rPr lang="en-US" b="1" dirty="0" smtClean="0"/>
              <a:t>strain 01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         </a:t>
            </a:r>
            <a:r>
              <a:rPr lang="en-US" sz="2400" b="1" dirty="0" smtClean="0"/>
              <a:t>a                                       b                                          c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Figure 6:</a:t>
            </a:r>
            <a:r>
              <a:rPr lang="en-US" sz="2400" dirty="0" smtClean="0"/>
              <a:t>  a- aseptate </a:t>
            </a:r>
            <a:r>
              <a:rPr lang="en-US" sz="2400" dirty="0"/>
              <a:t>hyphae of isolated </a:t>
            </a:r>
            <a:r>
              <a:rPr lang="en-US" sz="2400" i="1" dirty="0"/>
              <a:t>Trichoderma </a:t>
            </a:r>
            <a:r>
              <a:rPr lang="en-US" sz="2400" dirty="0"/>
              <a:t>strain </a:t>
            </a:r>
            <a:r>
              <a:rPr lang="en-US" sz="2400" dirty="0" smtClean="0"/>
              <a:t>01, b- </a:t>
            </a:r>
            <a:r>
              <a:rPr lang="en-US" sz="2400" dirty="0"/>
              <a:t>green color conidia </a:t>
            </a:r>
            <a:r>
              <a:rPr lang="en-US" sz="2400" dirty="0" smtClean="0"/>
              <a:t>structures, c- chlamydospore structure  (</a:t>
            </a:r>
            <a:r>
              <a:rPr lang="en-US" sz="2400" dirty="0"/>
              <a:t>Scale bars: A=25µm, B &amp; C = 5µm, D=15µm</a:t>
            </a:r>
            <a:endParaRPr lang="en-US" sz="2400" b="1" dirty="0"/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8" b="23376"/>
          <a:stretch/>
        </p:blipFill>
        <p:spPr bwMode="auto">
          <a:xfrm>
            <a:off x="823119" y="1219200"/>
            <a:ext cx="2667000" cy="304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19" y="1219200"/>
            <a:ext cx="2438400" cy="304800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19" y="1219200"/>
            <a:ext cx="3048000" cy="3047999"/>
          </a:xfrm>
          <a:prstGeom prst="rect">
            <a:avLst/>
          </a:prstGeom>
          <a:noFill/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6435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381001"/>
            <a:ext cx="10945654" cy="60104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 smtClean="0"/>
              <a:t>               Macroscopic features </a:t>
            </a:r>
            <a:r>
              <a:rPr lang="en-US" sz="3500" b="1" dirty="0"/>
              <a:t>of </a:t>
            </a:r>
            <a:r>
              <a:rPr lang="en-US" sz="3500" b="1" dirty="0" smtClean="0"/>
              <a:t>isolated antagonist  </a:t>
            </a:r>
            <a:r>
              <a:rPr lang="en-US" sz="3500" b="1" dirty="0"/>
              <a:t>strain 02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</a:t>
            </a:r>
            <a:r>
              <a:rPr lang="en-US" sz="2400" b="1" dirty="0" smtClean="0"/>
              <a:t>a                                       b             </a:t>
            </a:r>
          </a:p>
          <a:p>
            <a:pPr marL="0" indent="0">
              <a:buNone/>
            </a:pPr>
            <a:r>
              <a:rPr lang="en-US" sz="2400" b="1" dirty="0" smtClean="0"/>
              <a:t>                </a:t>
            </a:r>
          </a:p>
          <a:p>
            <a:pPr marL="0" indent="0">
              <a:buNone/>
            </a:pPr>
            <a:r>
              <a:rPr lang="en-US" sz="2400" b="1" dirty="0" smtClean="0"/>
              <a:t>            </a:t>
            </a:r>
            <a:r>
              <a:rPr lang="en-US" sz="2600" b="1" dirty="0" smtClean="0"/>
              <a:t>a                                            b                                 c                       d</a:t>
            </a:r>
          </a:p>
          <a:p>
            <a:pPr marL="0" indent="0">
              <a:buNone/>
            </a:pPr>
            <a:r>
              <a:rPr lang="en-US" sz="2600" b="1" dirty="0" smtClean="0"/>
              <a:t>Figure7: </a:t>
            </a:r>
            <a:r>
              <a:rPr lang="en-US" sz="2600" dirty="0" smtClean="0"/>
              <a:t>Colony features on PDA (a – upper surface, b- lower surface) grown </a:t>
            </a:r>
            <a:r>
              <a:rPr lang="en-US" sz="2600" dirty="0"/>
              <a:t>for 5 </a:t>
            </a:r>
            <a:r>
              <a:rPr lang="en-US" sz="2600" dirty="0" smtClean="0"/>
              <a:t>days, c-upper </a:t>
            </a:r>
            <a:r>
              <a:rPr lang="en-US" sz="2600" dirty="0"/>
              <a:t>surface colony appearance of isolated </a:t>
            </a:r>
            <a:r>
              <a:rPr lang="en-US" sz="2600" i="1" dirty="0"/>
              <a:t>Trichoderma </a:t>
            </a:r>
            <a:r>
              <a:rPr lang="en-US" sz="2600" dirty="0"/>
              <a:t>strain 02 grown for 10 </a:t>
            </a:r>
            <a:r>
              <a:rPr lang="en-US" sz="2600" dirty="0" smtClean="0"/>
              <a:t>days ,d- </a:t>
            </a:r>
            <a:r>
              <a:rPr lang="en-US" sz="2600" dirty="0"/>
              <a:t>extended growth </a:t>
            </a:r>
            <a:r>
              <a:rPr lang="en-US" sz="2600" dirty="0" smtClean="0"/>
              <a:t> with </a:t>
            </a:r>
            <a:r>
              <a:rPr lang="en-US" sz="2600" dirty="0"/>
              <a:t>concentric rings</a:t>
            </a:r>
          </a:p>
          <a:p>
            <a:pPr marL="0" indent="0">
              <a:buNone/>
            </a:pPr>
            <a:endParaRPr lang="en-US" sz="26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2"/>
          <a:stretch/>
        </p:blipFill>
        <p:spPr bwMode="auto">
          <a:xfrm>
            <a:off x="717983" y="1447800"/>
            <a:ext cx="2667000" cy="2971799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1"/>
          <a:stretch/>
        </p:blipFill>
        <p:spPr bwMode="auto">
          <a:xfrm>
            <a:off x="3642519" y="1447800"/>
            <a:ext cx="2204279" cy="2971799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3978"/>
          <a:stretch/>
        </p:blipFill>
        <p:spPr bwMode="auto">
          <a:xfrm>
            <a:off x="6004719" y="1447801"/>
            <a:ext cx="2514599" cy="2962292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3" r="15932"/>
          <a:stretch/>
        </p:blipFill>
        <p:spPr bwMode="auto">
          <a:xfrm>
            <a:off x="8747919" y="1447800"/>
            <a:ext cx="2665836" cy="2962292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20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538089"/>
            <a:ext cx="10945654" cy="5853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                Microscopic </a:t>
            </a:r>
            <a:r>
              <a:rPr lang="en-US" b="1" dirty="0"/>
              <a:t>features of isolated antagonist  strain 02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                   </a:t>
            </a:r>
            <a:r>
              <a:rPr lang="en-US" sz="2400" b="1" dirty="0"/>
              <a:t>a</a:t>
            </a:r>
            <a:r>
              <a:rPr lang="en-US" sz="2400" b="1" dirty="0" smtClean="0"/>
              <a:t>                                                                      b</a:t>
            </a:r>
          </a:p>
          <a:p>
            <a:pPr marL="0" indent="0">
              <a:buNone/>
            </a:pPr>
            <a:r>
              <a:rPr lang="en-US" sz="2400" b="1" dirty="0"/>
              <a:t>Figure </a:t>
            </a:r>
            <a:r>
              <a:rPr lang="en-US" sz="2400" b="1" dirty="0" smtClean="0"/>
              <a:t>8</a:t>
            </a:r>
            <a:r>
              <a:rPr lang="en-US" sz="2400" dirty="0" smtClean="0"/>
              <a:t>:a- </a:t>
            </a:r>
            <a:r>
              <a:rPr lang="en-US" sz="2400" dirty="0"/>
              <a:t>hyphae with conidia of isolated </a:t>
            </a:r>
            <a:r>
              <a:rPr lang="en-US" sz="2400" i="1" dirty="0"/>
              <a:t>Trichoderma</a:t>
            </a:r>
            <a:r>
              <a:rPr lang="en-US" sz="2400" dirty="0"/>
              <a:t> strain </a:t>
            </a:r>
            <a:r>
              <a:rPr lang="en-US" sz="2400" dirty="0" smtClean="0"/>
              <a:t>02 ,b- </a:t>
            </a:r>
            <a:r>
              <a:rPr lang="en-US" sz="2400" dirty="0"/>
              <a:t>septate hypha, </a:t>
            </a:r>
            <a:r>
              <a:rPr lang="en-US" sz="2400" dirty="0" smtClean="0"/>
              <a:t>C-branch </a:t>
            </a:r>
            <a:r>
              <a:rPr lang="en-US" sz="2400" dirty="0"/>
              <a:t>conidiophore, </a:t>
            </a:r>
            <a:r>
              <a:rPr lang="en-US" sz="2400" dirty="0" smtClean="0"/>
              <a:t>d-flask </a:t>
            </a:r>
            <a:r>
              <a:rPr lang="en-US" sz="2400" dirty="0"/>
              <a:t>–shaped phialides, </a:t>
            </a:r>
            <a:r>
              <a:rPr lang="en-US" sz="2400" dirty="0" smtClean="0"/>
              <a:t>e- </a:t>
            </a:r>
            <a:r>
              <a:rPr lang="en-US" sz="2400" dirty="0"/>
              <a:t>green </a:t>
            </a:r>
            <a:r>
              <a:rPr lang="en-US" sz="2400" dirty="0" smtClean="0"/>
              <a:t>conidia </a:t>
            </a:r>
            <a:r>
              <a:rPr lang="en-US" sz="2400" dirty="0"/>
              <a:t>(Scale </a:t>
            </a:r>
            <a:r>
              <a:rPr lang="en-US" sz="2400" dirty="0" smtClean="0"/>
              <a:t>bars: a=20µm</a:t>
            </a:r>
            <a:r>
              <a:rPr lang="en-US" sz="2400" dirty="0"/>
              <a:t>, </a:t>
            </a:r>
            <a:r>
              <a:rPr lang="en-US" sz="2400" dirty="0" smtClean="0"/>
              <a:t>b=10µm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1371600"/>
            <a:ext cx="3591277" cy="312420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9" y="1371600"/>
            <a:ext cx="3886200" cy="3124199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" name="Left Arrow 1"/>
          <p:cNvSpPr/>
          <p:nvPr/>
        </p:nvSpPr>
        <p:spPr>
          <a:xfrm flipV="1">
            <a:off x="7638329" y="1752600"/>
            <a:ext cx="1365756" cy="114300"/>
          </a:xfrm>
          <a:prstGeom prst="leftArrow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flipV="1">
            <a:off x="7638329" y="2057400"/>
            <a:ext cx="1066800" cy="1524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376319" y="2438400"/>
            <a:ext cx="1066800" cy="762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909719" y="3276600"/>
            <a:ext cx="1219200" cy="76199"/>
          </a:xfrm>
          <a:prstGeom prst="lef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128919" y="3156465"/>
            <a:ext cx="395288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8443117" y="2286000"/>
            <a:ext cx="2620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24117" y="1878384"/>
            <a:ext cx="3048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21762" y="1502125"/>
            <a:ext cx="3048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328319" y="43434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273599" y="43434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2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371600"/>
            <a:ext cx="10945654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1.Introduction</a:t>
            </a:r>
          </a:p>
          <a:p>
            <a:pPr marL="0" indent="0">
              <a:buNone/>
            </a:pPr>
            <a:r>
              <a:rPr lang="en-US" dirty="0"/>
              <a:t>2.Research Problem</a:t>
            </a:r>
          </a:p>
          <a:p>
            <a:pPr marL="0" indent="0">
              <a:buNone/>
            </a:pPr>
            <a:r>
              <a:rPr lang="en-US" dirty="0"/>
              <a:t>3.Objectives</a:t>
            </a:r>
          </a:p>
          <a:p>
            <a:pPr marL="0" indent="0">
              <a:buNone/>
            </a:pPr>
            <a:r>
              <a:rPr lang="en-US" dirty="0"/>
              <a:t>4.Methodology</a:t>
            </a:r>
          </a:p>
          <a:p>
            <a:pPr marL="0" indent="0">
              <a:buNone/>
            </a:pPr>
            <a:r>
              <a:rPr lang="en-US" dirty="0"/>
              <a:t>5.Results and discussion</a:t>
            </a:r>
          </a:p>
          <a:p>
            <a:pPr marL="0" indent="0">
              <a:buNone/>
            </a:pPr>
            <a:r>
              <a:rPr lang="en-US" dirty="0"/>
              <a:t>6.Conclusions</a:t>
            </a:r>
          </a:p>
          <a:p>
            <a:pPr marL="0" indent="0">
              <a:buNone/>
            </a:pPr>
            <a:r>
              <a:rPr lang="en-US" dirty="0"/>
              <a:t>7.Suggestions</a:t>
            </a:r>
          </a:p>
          <a:p>
            <a:pPr marL="0" indent="0">
              <a:buNone/>
            </a:pPr>
            <a:r>
              <a:rPr lang="en-US" dirty="0"/>
              <a:t>8.References</a:t>
            </a:r>
          </a:p>
          <a:p>
            <a:pPr marL="0" indent="0">
              <a:buNone/>
            </a:pPr>
            <a:r>
              <a:rPr lang="en-US" dirty="0"/>
              <a:t>9.Acknowledgement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533400"/>
            <a:ext cx="10945654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             Assay </a:t>
            </a:r>
            <a:r>
              <a:rPr lang="en-US" sz="3600" b="1" dirty="0"/>
              <a:t>of antagonism of </a:t>
            </a:r>
            <a:r>
              <a:rPr lang="en-US" sz="3600" b="1" i="1" dirty="0"/>
              <a:t>Trichoderma</a:t>
            </a:r>
            <a:r>
              <a:rPr lang="en-US" sz="3600" b="1" dirty="0"/>
              <a:t> spp. against </a:t>
            </a:r>
            <a:r>
              <a:rPr lang="en-US" sz="3600" b="1" i="1" dirty="0"/>
              <a:t>R.microporus</a:t>
            </a:r>
            <a:r>
              <a:rPr lang="en-US" sz="3600" b="1" dirty="0"/>
              <a:t> </a:t>
            </a:r>
            <a:r>
              <a:rPr lang="en-US" sz="3600" b="1" i="1" dirty="0"/>
              <a:t>in vitro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357660"/>
              </p:ext>
            </p:extLst>
          </p:nvPr>
        </p:nvGraphicFramePr>
        <p:xfrm>
          <a:off x="518319" y="1828800"/>
          <a:ext cx="11125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2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19" y="304801"/>
            <a:ext cx="11658600" cy="6086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                             Control plates in Dual culture assay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</a:t>
            </a:r>
            <a:r>
              <a:rPr lang="en-US" sz="2400" b="1" dirty="0" smtClean="0"/>
              <a:t>a                                       b            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        </a:t>
            </a:r>
          </a:p>
          <a:p>
            <a:pPr marL="0" indent="0">
              <a:buNone/>
            </a:pPr>
            <a:r>
              <a:rPr lang="en-US" sz="2400" b="1" dirty="0" smtClean="0"/>
              <a:t>              </a:t>
            </a:r>
            <a:r>
              <a:rPr lang="en-US" sz="2600" b="1" dirty="0" smtClean="0"/>
              <a:t>a                                              </a:t>
            </a:r>
            <a:r>
              <a:rPr lang="en-US" sz="2600" b="1" dirty="0"/>
              <a:t>b</a:t>
            </a:r>
            <a:r>
              <a:rPr lang="en-US" sz="2600" b="1" dirty="0" smtClean="0"/>
              <a:t>                                     c                           d                 </a:t>
            </a:r>
          </a:p>
          <a:p>
            <a:pPr marL="0" indent="0">
              <a:buNone/>
            </a:pPr>
            <a:r>
              <a:rPr lang="en-US" sz="2400" b="1" dirty="0" smtClean="0"/>
              <a:t>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b="1" dirty="0" smtClean="0"/>
              <a:t>Figure10:</a:t>
            </a:r>
            <a:r>
              <a:rPr lang="en-US" sz="2400" b="1" dirty="0"/>
              <a:t> </a:t>
            </a:r>
            <a:r>
              <a:rPr lang="en-US" sz="2400" dirty="0" smtClean="0"/>
              <a:t> </a:t>
            </a:r>
            <a:r>
              <a:rPr lang="en-US" sz="2400" dirty="0">
                <a:cs typeface="Times New Roman" pitchFamily="18" charset="0"/>
              </a:rPr>
              <a:t>Control plates of </a:t>
            </a:r>
            <a:r>
              <a:rPr lang="en-US" sz="2400" i="1" dirty="0">
                <a:cs typeface="Times New Roman" pitchFamily="18" charset="0"/>
              </a:rPr>
              <a:t>R. microporus </a:t>
            </a:r>
            <a:r>
              <a:rPr lang="en-US" sz="2400" dirty="0">
                <a:cs typeface="Times New Roman" pitchFamily="18" charset="0"/>
              </a:rPr>
              <a:t>and</a:t>
            </a:r>
            <a:r>
              <a:rPr lang="en-US" sz="2400" i="1" dirty="0">
                <a:cs typeface="Times New Roman" pitchFamily="18" charset="0"/>
              </a:rPr>
              <a:t> Trichoderma </a:t>
            </a:r>
            <a:r>
              <a:rPr lang="en-US" sz="2400" dirty="0">
                <a:cs typeface="Times New Roman" pitchFamily="18" charset="0"/>
              </a:rPr>
              <a:t>in dual culture; </a:t>
            </a:r>
            <a:r>
              <a:rPr lang="en-US" sz="2400" dirty="0" smtClean="0">
                <a:cs typeface="Times New Roman" pitchFamily="18" charset="0"/>
              </a:rPr>
              <a:t>a: </a:t>
            </a:r>
            <a:r>
              <a:rPr lang="en-US" sz="2400" dirty="0">
                <a:cs typeface="Times New Roman" pitchFamily="18" charset="0"/>
              </a:rPr>
              <a:t>control plate of </a:t>
            </a:r>
            <a:r>
              <a:rPr lang="en-US" sz="2400" i="1" dirty="0">
                <a:cs typeface="Times New Roman" pitchFamily="18" charset="0"/>
              </a:rPr>
              <a:t>Rigidoporus </a:t>
            </a:r>
            <a:r>
              <a:rPr lang="en-US" sz="2400" dirty="0">
                <a:cs typeface="Times New Roman" pitchFamily="18" charset="0"/>
              </a:rPr>
              <a:t> isolate -02, </a:t>
            </a:r>
            <a:r>
              <a:rPr lang="en-US" sz="2400" dirty="0" smtClean="0">
                <a:cs typeface="Times New Roman" pitchFamily="18" charset="0"/>
              </a:rPr>
              <a:t>b: </a:t>
            </a:r>
            <a:r>
              <a:rPr lang="en-US" sz="2400" dirty="0">
                <a:cs typeface="Times New Roman" pitchFamily="18" charset="0"/>
              </a:rPr>
              <a:t>control plate of </a:t>
            </a:r>
            <a:r>
              <a:rPr lang="en-US" sz="2400" i="1" dirty="0">
                <a:cs typeface="Times New Roman" pitchFamily="18" charset="0"/>
              </a:rPr>
              <a:t>Rigidoporus </a:t>
            </a:r>
            <a:r>
              <a:rPr lang="en-US" sz="2400" dirty="0">
                <a:cs typeface="Times New Roman" pitchFamily="18" charset="0"/>
              </a:rPr>
              <a:t>isolate -01, </a:t>
            </a:r>
            <a:r>
              <a:rPr lang="en-US" sz="2400" dirty="0" smtClean="0">
                <a:cs typeface="Times New Roman" pitchFamily="18" charset="0"/>
              </a:rPr>
              <a:t>c: </a:t>
            </a:r>
            <a:r>
              <a:rPr lang="en-US" sz="2400" dirty="0">
                <a:cs typeface="Times New Roman" pitchFamily="18" charset="0"/>
              </a:rPr>
              <a:t>control plate of </a:t>
            </a:r>
            <a:r>
              <a:rPr lang="en-US" sz="2400" i="1" dirty="0">
                <a:cs typeface="Times New Roman" pitchFamily="18" charset="0"/>
              </a:rPr>
              <a:t>Trichoderma</a:t>
            </a:r>
            <a:r>
              <a:rPr lang="en-US" sz="2400" dirty="0">
                <a:cs typeface="Times New Roman" pitchFamily="18" charset="0"/>
              </a:rPr>
              <a:t> isolate -01, </a:t>
            </a:r>
            <a:r>
              <a:rPr lang="en-US" sz="2400" dirty="0" smtClean="0">
                <a:cs typeface="Times New Roman" pitchFamily="18" charset="0"/>
              </a:rPr>
              <a:t>d: </a:t>
            </a:r>
            <a:r>
              <a:rPr lang="en-US" sz="2400" dirty="0">
                <a:cs typeface="Times New Roman" pitchFamily="18" charset="0"/>
              </a:rPr>
              <a:t>control plate of </a:t>
            </a:r>
            <a:r>
              <a:rPr lang="en-US" sz="2400" i="1" dirty="0">
                <a:cs typeface="Times New Roman" pitchFamily="18" charset="0"/>
              </a:rPr>
              <a:t>Trichoderma</a:t>
            </a:r>
            <a:r>
              <a:rPr lang="en-US" sz="2400" dirty="0">
                <a:cs typeface="Times New Roman" pitchFamily="18" charset="0"/>
              </a:rPr>
              <a:t> isolate-02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9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0" y="1143001"/>
            <a:ext cx="2514600" cy="259080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52" y="1143000"/>
            <a:ext cx="2458067" cy="2590801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88" y="1143000"/>
            <a:ext cx="2724662" cy="2667001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119" y="1143000"/>
            <a:ext cx="2572262" cy="2667001"/>
          </a:xfrm>
          <a:prstGeom prst="rect">
            <a:avLst/>
          </a:prstGeom>
          <a:noFill/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5686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06" y="1142999"/>
            <a:ext cx="2218113" cy="2341341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2" b="25769"/>
          <a:stretch/>
        </p:blipFill>
        <p:spPr bwMode="auto">
          <a:xfrm>
            <a:off x="3665286" y="1142999"/>
            <a:ext cx="2094884" cy="2341341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9" b="25295"/>
          <a:stretch/>
        </p:blipFill>
        <p:spPr bwMode="auto">
          <a:xfrm rot="10800000">
            <a:off x="1500606" y="3429000"/>
            <a:ext cx="2218113" cy="2043028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9" b="20076"/>
          <a:stretch/>
        </p:blipFill>
        <p:spPr bwMode="auto">
          <a:xfrm rot="10800000">
            <a:off x="3665277" y="3429000"/>
            <a:ext cx="2094886" cy="2043026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2" b="24898"/>
          <a:stretch/>
        </p:blipFill>
        <p:spPr bwMode="auto">
          <a:xfrm>
            <a:off x="6797019" y="1142999"/>
            <a:ext cx="2139217" cy="2341338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7" b="21186"/>
          <a:stretch/>
        </p:blipFill>
        <p:spPr bwMode="auto">
          <a:xfrm>
            <a:off x="8900461" y="1142999"/>
            <a:ext cx="2139217" cy="2341338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2" b="23633"/>
          <a:stretch/>
        </p:blipFill>
        <p:spPr bwMode="auto">
          <a:xfrm rot="10800000">
            <a:off x="6796104" y="3429000"/>
            <a:ext cx="2139218" cy="2043028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6" b="20471"/>
          <a:stretch/>
        </p:blipFill>
        <p:spPr bwMode="auto">
          <a:xfrm rot="10800000">
            <a:off x="8900319" y="3429000"/>
            <a:ext cx="2138476" cy="2043028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2259" y="60153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Figure 11: </a:t>
            </a:r>
            <a:r>
              <a:rPr lang="en-US" sz="2400" dirty="0" smtClean="0"/>
              <a:t>Dual culture plates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5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cs typeface="Times New Roman" pitchFamily="18" charset="0"/>
              </a:rPr>
              <a:t>              Selection </a:t>
            </a:r>
            <a:r>
              <a:rPr lang="en-US" sz="3600" b="1" dirty="0">
                <a:cs typeface="Times New Roman" pitchFamily="18" charset="0"/>
              </a:rPr>
              <a:t>of the suitable growth medium for the isolated </a:t>
            </a:r>
            <a:r>
              <a:rPr lang="en-US" sz="3600" b="1" i="1" dirty="0">
                <a:cs typeface="Times New Roman" pitchFamily="18" charset="0"/>
              </a:rPr>
              <a:t>Rigidoporus microporus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2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027232"/>
              </p:ext>
            </p:extLst>
          </p:nvPr>
        </p:nvGraphicFramePr>
        <p:xfrm>
          <a:off x="608013" y="1447800"/>
          <a:ext cx="109458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16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3719" y="6096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      Growth </a:t>
            </a:r>
            <a:r>
              <a:rPr lang="en-US" sz="3200" b="1" dirty="0">
                <a:latin typeface="+mj-lt"/>
              </a:rPr>
              <a:t>of pathogen isolate – 02 </a:t>
            </a:r>
            <a:r>
              <a:rPr lang="en-US" sz="3200" b="1" dirty="0" smtClean="0">
                <a:latin typeface="+mj-lt"/>
              </a:rPr>
              <a:t> in different </a:t>
            </a:r>
            <a:r>
              <a:rPr lang="en-US" sz="3200" b="1" dirty="0">
                <a:latin typeface="+mj-lt"/>
              </a:rPr>
              <a:t>media after 03 days of incubation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2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614793"/>
              </p:ext>
            </p:extLst>
          </p:nvPr>
        </p:nvGraphicFramePr>
        <p:xfrm>
          <a:off x="677466" y="1905000"/>
          <a:ext cx="10806906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80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9919" y="5334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      Growth </a:t>
            </a:r>
            <a:r>
              <a:rPr lang="en-US" sz="3200" b="1" dirty="0">
                <a:latin typeface="+mj-lt"/>
              </a:rPr>
              <a:t>of pathogen isolate-01 </a:t>
            </a:r>
            <a:r>
              <a:rPr lang="en-US" sz="3200" b="1" dirty="0" smtClean="0">
                <a:latin typeface="+mj-lt"/>
              </a:rPr>
              <a:t>in </a:t>
            </a:r>
            <a:r>
              <a:rPr lang="en-US" sz="3200" b="1" dirty="0">
                <a:latin typeface="+mj-lt"/>
              </a:rPr>
              <a:t>different media after 05 days of incubation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200-00000B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146089"/>
              </p:ext>
            </p:extLst>
          </p:nvPr>
        </p:nvGraphicFramePr>
        <p:xfrm>
          <a:off x="608013" y="1610618"/>
          <a:ext cx="109458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79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2319" y="6858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Growth of pathogen isolate -02 </a:t>
            </a:r>
            <a:r>
              <a:rPr lang="en-US" sz="3200" b="1" dirty="0" smtClean="0"/>
              <a:t> in different </a:t>
            </a:r>
            <a:r>
              <a:rPr lang="en-US" sz="3200" b="1" dirty="0"/>
              <a:t>media after 05 days of incubation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2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956574"/>
              </p:ext>
            </p:extLst>
          </p:nvPr>
        </p:nvGraphicFramePr>
        <p:xfrm>
          <a:off x="1013619" y="1728382"/>
          <a:ext cx="10477500" cy="493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33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19" y="156080"/>
            <a:ext cx="11887200" cy="6235343"/>
          </a:xfrm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                                                a                                           b                                            c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Figure 12 </a:t>
            </a:r>
            <a:r>
              <a:rPr lang="en-US" sz="2400" dirty="0" smtClean="0"/>
              <a:t>: Mycelial </a:t>
            </a:r>
            <a:r>
              <a:rPr lang="en-US" sz="2400" dirty="0"/>
              <a:t>growth of </a:t>
            </a:r>
            <a:r>
              <a:rPr lang="en-US" sz="2400" i="1" dirty="0"/>
              <a:t>R microporus </a:t>
            </a:r>
            <a:r>
              <a:rPr lang="en-US" sz="2400" dirty="0"/>
              <a:t>in different media after (7-10) days of incubation; </a:t>
            </a:r>
            <a:r>
              <a:rPr lang="en-US" sz="2400" dirty="0" smtClean="0"/>
              <a:t>a: </a:t>
            </a:r>
            <a:r>
              <a:rPr lang="en-US" sz="2400" dirty="0"/>
              <a:t>mycelial growth of isolate 01 in </a:t>
            </a:r>
            <a:r>
              <a:rPr lang="en-US" sz="2400" dirty="0" smtClean="0"/>
              <a:t>Corn </a:t>
            </a:r>
            <a:r>
              <a:rPr lang="en-US" sz="2400" dirty="0"/>
              <a:t>M</a:t>
            </a:r>
            <a:r>
              <a:rPr lang="en-US" sz="2400" dirty="0" smtClean="0"/>
              <a:t>eal Agar medium, </a:t>
            </a:r>
            <a:r>
              <a:rPr lang="en-US" sz="2400" dirty="0"/>
              <a:t>b</a:t>
            </a:r>
            <a:r>
              <a:rPr lang="en-US" sz="2400" dirty="0" smtClean="0"/>
              <a:t>: </a:t>
            </a:r>
            <a:r>
              <a:rPr lang="en-US" sz="2400" dirty="0"/>
              <a:t>mycelial growth of isolate 01 in </a:t>
            </a:r>
            <a:r>
              <a:rPr lang="en-US" sz="2400" dirty="0" smtClean="0"/>
              <a:t>Potato Dextrose Agar medium, </a:t>
            </a:r>
            <a:r>
              <a:rPr lang="en-US" sz="2400" dirty="0"/>
              <a:t>c</a:t>
            </a:r>
            <a:r>
              <a:rPr lang="en-US" sz="2400" dirty="0" smtClean="0"/>
              <a:t>: </a:t>
            </a:r>
            <a:r>
              <a:rPr lang="en-US" sz="2400" dirty="0"/>
              <a:t>mycelial growth of isolate 02 in </a:t>
            </a:r>
            <a:r>
              <a:rPr lang="en-US" sz="2400" dirty="0" smtClean="0"/>
              <a:t>Malt Extract Agar medium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270919" y="533400"/>
            <a:ext cx="8763000" cy="3352800"/>
            <a:chOff x="10160" y="0"/>
            <a:chExt cx="5130800" cy="182626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0"/>
              <a:ext cx="1711960" cy="182626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325" y="0"/>
              <a:ext cx="1602105" cy="182626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" y="0"/>
              <a:ext cx="1828165" cy="182626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851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600201"/>
            <a:ext cx="10945654" cy="3657599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Trichoderma </a:t>
            </a:r>
            <a:r>
              <a:rPr lang="en-US" sz="2800" dirty="0" smtClean="0"/>
              <a:t>spp. were particularly effective against  </a:t>
            </a:r>
            <a:r>
              <a:rPr lang="en-US" sz="2800" i="1" dirty="0" smtClean="0"/>
              <a:t>Rigidoporus microporus  </a:t>
            </a:r>
            <a:r>
              <a:rPr lang="en-US" sz="2800" dirty="0" smtClean="0"/>
              <a:t>of cinnamon WRD.</a:t>
            </a:r>
          </a:p>
          <a:p>
            <a:r>
              <a:rPr lang="en-US" sz="2800" dirty="0" smtClean="0"/>
              <a:t>In</a:t>
            </a:r>
            <a:r>
              <a:rPr lang="en-US" sz="2800" i="1" dirty="0" smtClean="0"/>
              <a:t> in vitro </a:t>
            </a:r>
            <a:r>
              <a:rPr lang="en-US" sz="2800" dirty="0" smtClean="0"/>
              <a:t>screening of </a:t>
            </a:r>
            <a:r>
              <a:rPr lang="en-US" sz="2800" i="1" dirty="0" smtClean="0"/>
              <a:t>Trichoderma</a:t>
            </a:r>
            <a:r>
              <a:rPr lang="en-US" sz="2800" dirty="0" smtClean="0"/>
              <a:t> strains, strain 2 was the most effective towards the </a:t>
            </a:r>
            <a:r>
              <a:rPr lang="en-US" sz="2800" i="1" dirty="0" smtClean="0"/>
              <a:t>R. microporus</a:t>
            </a:r>
          </a:p>
          <a:p>
            <a:r>
              <a:rPr lang="en-US" sz="2800" dirty="0" smtClean="0"/>
              <a:t>In selection of suitable growth medium , the highest growth rate of </a:t>
            </a:r>
            <a:r>
              <a:rPr lang="en-US" sz="2800" i="1" dirty="0" smtClean="0"/>
              <a:t>R. microporus </a:t>
            </a:r>
            <a:r>
              <a:rPr lang="en-US" sz="2800" dirty="0" smtClean="0"/>
              <a:t>was  observed in Corn Meal Agar medium.</a:t>
            </a:r>
          </a:p>
          <a:p>
            <a:pPr marL="0" indent="0">
              <a:buNone/>
            </a:pPr>
            <a:r>
              <a:rPr lang="en-US" sz="2800" i="1" dirty="0" smtClean="0"/>
              <a:t>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2403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Further  studies need to be carried out,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To accurately identify  </a:t>
            </a:r>
            <a:r>
              <a:rPr lang="en-US" sz="2800" i="1" dirty="0" smtClean="0"/>
              <a:t>Rigidoporus microporus </a:t>
            </a:r>
            <a:r>
              <a:rPr lang="en-US" sz="2800" dirty="0" smtClean="0"/>
              <a:t>using molecular base techniques.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To continue  the </a:t>
            </a:r>
            <a:r>
              <a:rPr lang="en-US" sz="2800" i="1" dirty="0" smtClean="0"/>
              <a:t>in vivo </a:t>
            </a:r>
            <a:r>
              <a:rPr lang="en-US" sz="2800" dirty="0" smtClean="0"/>
              <a:t>screening  for determination of the effectiveness of the antagonistic </a:t>
            </a:r>
            <a:r>
              <a:rPr lang="en-US" sz="2800" i="1" dirty="0" smtClean="0"/>
              <a:t>Trichoderma </a:t>
            </a:r>
            <a:r>
              <a:rPr lang="en-US" sz="2800" dirty="0" smtClean="0"/>
              <a:t>strains to control white root disease in cinnamon.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89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457200"/>
            <a:ext cx="10883027" cy="762000"/>
          </a:xfrm>
        </p:spPr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219200"/>
            <a:ext cx="10945654" cy="5257800"/>
          </a:xfrm>
        </p:spPr>
        <p:txBody>
          <a:bodyPr/>
          <a:lstStyle/>
          <a:p>
            <a:r>
              <a:rPr lang="en-US" dirty="0"/>
              <a:t>White root disease is one of the most destructive root disease in cinnamon</a:t>
            </a:r>
          </a:p>
          <a:p>
            <a:r>
              <a:rPr lang="en-US" dirty="0"/>
              <a:t>Causal organism: </a:t>
            </a:r>
            <a:r>
              <a:rPr lang="en-US" i="1" dirty="0"/>
              <a:t>Rigidoporus microporus</a:t>
            </a:r>
          </a:p>
          <a:p>
            <a:r>
              <a:rPr lang="en-US" dirty="0"/>
              <a:t>It is recorded frequently from the lands when the previous cultivation is </a:t>
            </a:r>
            <a:r>
              <a:rPr lang="en-US" dirty="0" smtClean="0"/>
              <a:t>rubber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19" y="3567545"/>
            <a:ext cx="2667000" cy="281940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16988" r="16936"/>
          <a:stretch/>
        </p:blipFill>
        <p:spPr bwMode="auto">
          <a:xfrm>
            <a:off x="7361238" y="3567544"/>
            <a:ext cx="2576512" cy="2812473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88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944562"/>
          </a:xfrm>
        </p:spPr>
        <p:txBody>
          <a:bodyPr>
            <a:normAutofit/>
          </a:bodyPr>
          <a:lstStyle/>
          <a:p>
            <a:r>
              <a:rPr lang="en-US" sz="4000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143000"/>
            <a:ext cx="10945654" cy="5333999"/>
          </a:xfrm>
        </p:spPr>
        <p:txBody>
          <a:bodyPr>
            <a:noAutofit/>
          </a:bodyPr>
          <a:lstStyle/>
          <a:p>
            <a:r>
              <a:rPr lang="en-US" sz="1800" dirty="0"/>
              <a:t>Chaiharn, M., Pathom-aree, W., &amp; Lumyong, S. (2019). </a:t>
            </a:r>
            <a:r>
              <a:rPr lang="en-US" sz="1800" i="1" dirty="0"/>
              <a:t>Biological Control of Rigidoporus microporus the Cause of White Root Disease Biological Control of Rigidoporus microporus the Cause of White Root Disease in Rubber Using PGPRs In vivo</a:t>
            </a:r>
            <a:r>
              <a:rPr lang="en-US" sz="1800" dirty="0"/>
              <a:t>. </a:t>
            </a:r>
            <a:r>
              <a:rPr lang="en-US" sz="1800" i="1" dirty="0"/>
              <a:t>November</a:t>
            </a:r>
            <a:r>
              <a:rPr lang="en-US" sz="1800" dirty="0"/>
              <a:t>.</a:t>
            </a:r>
          </a:p>
          <a:p>
            <a:r>
              <a:rPr lang="en-US" sz="1800" dirty="0"/>
              <a:t>Farhana, A. H. K. F., Bahri, A. R. S., Thanh, T. A. V., &amp; Zakaria, L. (2017). </a:t>
            </a:r>
            <a:r>
              <a:rPr lang="en-US" sz="1800" i="1" dirty="0"/>
              <a:t>Morphological features of Rigidoporus microporus isolated from infected Malaysian rubber clones Morphological features of Rigidoporus microporus isolated from infected Malaysian rubber clones</a:t>
            </a:r>
            <a:r>
              <a:rPr lang="en-US" sz="1800" dirty="0"/>
              <a:t>. </a:t>
            </a:r>
            <a:r>
              <a:rPr lang="en-US" sz="1800" i="1" dirty="0"/>
              <a:t>December</a:t>
            </a:r>
            <a:r>
              <a:rPr lang="en-US" sz="1800" dirty="0"/>
              <a:t>.</a:t>
            </a:r>
          </a:p>
          <a:p>
            <a:r>
              <a:rPr lang="en-US" sz="1800" dirty="0"/>
              <a:t>Go, W. Z., H, P. S., Wong, M. Y., Chin, K. L., &amp; Ujang, S. (2019). Archives of Phytopathology and Plant Protection Evaluation of Trichoderma asperellum as a potential biocontrol agent against Rigidoporus microporus Hevea brasiliensis Evaluation of Trichoderma asperellum as a potential biocontrol agent against Rigidoporus microporus in Hevea brasiliensis. </a:t>
            </a:r>
            <a:r>
              <a:rPr lang="en-US" sz="1800" i="1" dirty="0"/>
              <a:t>Archives of Phytopathology and Plant Protection</a:t>
            </a:r>
            <a:r>
              <a:rPr lang="en-US" sz="1800" dirty="0"/>
              <a:t>, </a:t>
            </a:r>
            <a:r>
              <a:rPr lang="en-US" sz="1800" i="1" dirty="0"/>
              <a:t>52</a:t>
            </a:r>
            <a:r>
              <a:rPr lang="en-US" sz="1800" dirty="0"/>
              <a:t>(7–8), 639–666. https://doi.org/10.1080/03235408.2019.1587821</a:t>
            </a:r>
          </a:p>
          <a:p>
            <a:r>
              <a:rPr lang="en-US" sz="1800" dirty="0"/>
              <a:t>Golafrouz, H., Safaie, N., &amp; Khelghatibana, F. (2020). </a:t>
            </a:r>
            <a:r>
              <a:rPr lang="en-US" sz="1800" i="1" dirty="0"/>
              <a:t>The reaction of some apple rootstocks to </a:t>
            </a:r>
            <a:r>
              <a:rPr lang="en-US" sz="1800" i="1" dirty="0" smtClean="0"/>
              <a:t>bio control </a:t>
            </a:r>
            <a:r>
              <a:rPr lang="en-US" sz="1800" i="1" dirty="0"/>
              <a:t>of white root rot Rosellinia necatrix by Trichoderma harzianum in greenhouse</a:t>
            </a:r>
            <a:r>
              <a:rPr lang="en-US" sz="1800" dirty="0"/>
              <a:t>. </a:t>
            </a:r>
            <a:r>
              <a:rPr lang="en-US" sz="1800" i="1" dirty="0"/>
              <a:t>9</a:t>
            </a:r>
            <a:r>
              <a:rPr lang="en-US" sz="1800" dirty="0"/>
              <a:t>(4), 577–589.</a:t>
            </a:r>
          </a:p>
          <a:p>
            <a:r>
              <a:rPr lang="en-US" sz="1800" dirty="0"/>
              <a:t>Gor, Y. K., Marzuki, N. F., Liew, Y. A., Gor, Y. K., &amp; Gor, K. J. (2018). </a:t>
            </a:r>
            <a:r>
              <a:rPr lang="en-US" sz="1800" i="1" dirty="0"/>
              <a:t>Antagonistic Effects of Fungicolous Ascomycetous Cladobotryum Semicirculare on Rigidoporus Microporus White Root Disease in Rubber Trees ( Hevea Brasiliensis ) under in vitro</a:t>
            </a:r>
            <a:r>
              <a:rPr lang="en-US" sz="1800" dirty="0"/>
              <a:t>. </a:t>
            </a:r>
            <a:r>
              <a:rPr lang="en-US" sz="1800" i="1" dirty="0"/>
              <a:t>21</a:t>
            </a:r>
            <a:r>
              <a:rPr lang="en-US" sz="1800" dirty="0"/>
              <a:t>(1), 62–72.</a:t>
            </a:r>
          </a:p>
          <a:p>
            <a:r>
              <a:rPr lang="en-US" sz="1800" dirty="0"/>
              <a:t>Hhmau, H., Rlc, W., Nv, C., &amp; Hs, K. (2015). </a:t>
            </a:r>
            <a:r>
              <a:rPr lang="en-US" sz="1800" i="1" dirty="0"/>
              <a:t>Isolation and characterization of Trichoderma erinaceum for antagonistic activity against plant pathogenic fungi .</a:t>
            </a:r>
            <a:r>
              <a:rPr lang="en-US" sz="1800" dirty="0"/>
              <a:t> </a:t>
            </a:r>
            <a:r>
              <a:rPr lang="en-US" sz="1800" i="1" dirty="0"/>
              <a:t>5</a:t>
            </a:r>
            <a:r>
              <a:rPr lang="en-US" sz="1800" dirty="0"/>
              <a:t>(May), 120–127. https://doi.org/10.5943/cream/5/2/5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453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4BC7D0E-B68F-714D-F228-B8F0C782D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r="26452"/>
          <a:stretch/>
        </p:blipFill>
        <p:spPr>
          <a:xfrm>
            <a:off x="3794918" y="457200"/>
            <a:ext cx="4800601" cy="571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Research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371600"/>
            <a:ext cx="10945654" cy="5105400"/>
          </a:xfrm>
        </p:spPr>
        <p:txBody>
          <a:bodyPr>
            <a:normAutofit/>
          </a:bodyPr>
          <a:lstStyle/>
          <a:p>
            <a:r>
              <a:rPr lang="en-US" sz="2800" dirty="0"/>
              <a:t>Effects of the White root disease and its association with yield reduction is significant in cinnamon industry</a:t>
            </a:r>
          </a:p>
          <a:p>
            <a:r>
              <a:rPr lang="en-US" sz="2800" dirty="0"/>
              <a:t>Tebuconazole &amp; hexaconazole can be used as systemic fungicides</a:t>
            </a:r>
          </a:p>
          <a:p>
            <a:r>
              <a:rPr lang="en-US" sz="2800" dirty="0"/>
              <a:t>Due to the toxicity of these chemicals antagonistic fungi can be used as an environmentally friendly </a:t>
            </a:r>
            <a:r>
              <a:rPr lang="en-US" sz="2800" dirty="0" smtClean="0"/>
              <a:t>solution</a:t>
            </a:r>
          </a:p>
          <a:p>
            <a:r>
              <a:rPr lang="en-US" sz="2800" dirty="0" smtClean="0"/>
              <a:t>Despite, the timely importance, minimum number of studies were carried out to determine appropriate biological control of WRD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371600"/>
            <a:ext cx="10945654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General Objectives</a:t>
            </a:r>
          </a:p>
          <a:p>
            <a:r>
              <a:rPr lang="en-US" sz="2800" dirty="0"/>
              <a:t>Isolation and confirmation of identity of causative agent of white root disease from cinnamon fields</a:t>
            </a:r>
          </a:p>
          <a:p>
            <a:r>
              <a:rPr lang="en-US" sz="2800" dirty="0"/>
              <a:t>Screening of bio-controlling ability of different strains of </a:t>
            </a:r>
            <a:r>
              <a:rPr lang="en-US" sz="2800" i="1" dirty="0"/>
              <a:t>Trichoderma </a:t>
            </a:r>
            <a:r>
              <a:rPr lang="en-US" sz="2800" dirty="0"/>
              <a:t>as antagonistic fungi against causative agent of white root </a:t>
            </a:r>
            <a:r>
              <a:rPr lang="en-US" sz="2800" dirty="0" smtClean="0"/>
              <a:t>disease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Specific Objective</a:t>
            </a:r>
          </a:p>
          <a:p>
            <a:r>
              <a:rPr lang="en-US" sz="2800" dirty="0" smtClean="0"/>
              <a:t>Selection of suitable growth medium for the isolated </a:t>
            </a:r>
            <a:r>
              <a:rPr lang="en-US" sz="2800" i="1" dirty="0" smtClean="0"/>
              <a:t>Rigidoporus microporus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5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19" y="1143000"/>
            <a:ext cx="11187827" cy="5334000"/>
          </a:xfrm>
        </p:spPr>
        <p:txBody>
          <a:bodyPr>
            <a:normAutofit/>
          </a:bodyPr>
          <a:lstStyle/>
          <a:p>
            <a:r>
              <a:rPr lang="en-US" dirty="0"/>
              <a:t>Location of the study – Laboratory of the Division of Plant Pathology in the NCRTC</a:t>
            </a:r>
          </a:p>
          <a:p>
            <a:endParaRPr lang="en-US" dirty="0"/>
          </a:p>
          <a:p>
            <a:r>
              <a:rPr lang="en-US" dirty="0"/>
              <a:t>Sampling locations – Matara &amp; Galle districts in the Southern Province of Sri </a:t>
            </a:r>
            <a:r>
              <a:rPr lang="en-US" dirty="0" smtClean="0"/>
              <a:t>Lanka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20" y="3352800"/>
            <a:ext cx="5943599" cy="2971800"/>
          </a:xfrm>
          <a:prstGeom prst="rect">
            <a:avLst/>
          </a:prstGeom>
          <a:noFill/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3227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616312" cy="944562"/>
          </a:xfrm>
        </p:spPr>
        <p:txBody>
          <a:bodyPr>
            <a:normAutofit/>
          </a:bodyPr>
          <a:lstStyle/>
          <a:p>
            <a:r>
              <a:rPr lang="en-US" sz="4000" b="1" dirty="0"/>
              <a:t>Methodology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A41B388E-CB81-0361-AA7B-74D94BD77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63" y="1371600"/>
            <a:ext cx="6830655" cy="678821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Collection of WRD infected root samples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90C601DE-42B3-77BB-9164-C38B03221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61" y="2743200"/>
            <a:ext cx="6792557" cy="905389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atha" panose="020B0604020202020204" pitchFamily="34" charset="0"/>
              </a:rPr>
              <a:t>Isolation of morphologically different fungi on Potato Dextrose Agar (PDA) medium using direct plate method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CC1C10E0-69FD-4C6F-16A1-3323DE8B1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91" y="4161747"/>
            <a:ext cx="6830655" cy="8018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Obtaining pure cultures from each by hyphal tip </a:t>
            </a:r>
            <a:r>
              <a:rPr lang="en-US" b="1" dirty="0" smtClean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transfer technique</a:t>
            </a:r>
            <a:endParaRPr lang="en-US" b="1" dirty="0">
              <a:effectLst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 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="" xmlns:a16="http://schemas.microsoft.com/office/drawing/2014/main" id="{AEE5EF56-9D2C-7F1D-0F60-9CAF6D268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62" y="5250821"/>
            <a:ext cx="6969384" cy="76897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Identification of causative agent of WRD using morphological screening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4D82E15-27FE-3D33-DA08-24B8FF37B9F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0" b="21157"/>
          <a:stretch/>
        </p:blipFill>
        <p:spPr bwMode="auto">
          <a:xfrm>
            <a:off x="7833519" y="1219201"/>
            <a:ext cx="1943085" cy="15240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5FA15D2-FE1D-448C-A68E-494B3BF7561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603" y="1219201"/>
            <a:ext cx="1790715" cy="1523999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2" name="Content Placeholder 3">
            <a:extLst>
              <a:ext uri="{FF2B5EF4-FFF2-40B4-BE49-F238E27FC236}">
                <a16:creationId xmlns="" xmlns:a16="http://schemas.microsoft.com/office/drawing/2014/main" id="{1E6C31A0-5BBE-9354-D839-E12B1D5A089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r="13793"/>
          <a:stretch/>
        </p:blipFill>
        <p:spPr bwMode="auto">
          <a:xfrm>
            <a:off x="8428682" y="2888621"/>
            <a:ext cx="2427175" cy="1530979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87293F9-1515-5E76-0412-5BA80AACAB7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055" y="4643711"/>
            <a:ext cx="2370801" cy="1764116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4" name="Arrow: Down 13">
            <a:extLst>
              <a:ext uri="{FF2B5EF4-FFF2-40B4-BE49-F238E27FC236}">
                <a16:creationId xmlns="" xmlns:a16="http://schemas.microsoft.com/office/drawing/2014/main" id="{B930FD56-795F-692D-6227-02F917A1EA51}"/>
              </a:ext>
            </a:extLst>
          </p:cNvPr>
          <p:cNvSpPr/>
          <p:nvPr/>
        </p:nvSpPr>
        <p:spPr>
          <a:xfrm>
            <a:off x="3947319" y="2050421"/>
            <a:ext cx="228600" cy="838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="" xmlns:a16="http://schemas.microsoft.com/office/drawing/2014/main" id="{203FD636-4FEE-305B-BB93-D185285A9705}"/>
              </a:ext>
            </a:extLst>
          </p:cNvPr>
          <p:cNvSpPr/>
          <p:nvPr/>
        </p:nvSpPr>
        <p:spPr>
          <a:xfrm>
            <a:off x="3947319" y="3648590"/>
            <a:ext cx="228600" cy="5354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="" xmlns:a16="http://schemas.microsoft.com/office/drawing/2014/main" id="{1195623F-C4B8-33AC-7EA7-45717081C012}"/>
              </a:ext>
            </a:extLst>
          </p:cNvPr>
          <p:cNvSpPr/>
          <p:nvPr/>
        </p:nvSpPr>
        <p:spPr>
          <a:xfrm>
            <a:off x="3960989" y="4676274"/>
            <a:ext cx="228600" cy="57454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="" xmlns:a16="http://schemas.microsoft.com/office/drawing/2014/main" id="{E9CEC68D-D464-15CD-0564-3E29B39A60F1}"/>
              </a:ext>
            </a:extLst>
          </p:cNvPr>
          <p:cNvSpPr/>
          <p:nvPr/>
        </p:nvSpPr>
        <p:spPr>
          <a:xfrm>
            <a:off x="3947319" y="6026826"/>
            <a:ext cx="228600" cy="38100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425827" cy="792162"/>
          </a:xfrm>
        </p:spPr>
        <p:txBody>
          <a:bodyPr>
            <a:normAutofit/>
          </a:bodyPr>
          <a:lstStyle/>
          <a:p>
            <a:r>
              <a:rPr lang="en-US" sz="4000" b="1" dirty="0"/>
              <a:t>Methodology Cont..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6E161B9F-8044-D278-064D-BC804DFAB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98" y="1595127"/>
            <a:ext cx="6878439" cy="45529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Isolation of bio control agents –</a:t>
            </a:r>
            <a:r>
              <a:rPr lang="en-US" sz="2000" b="1" i="1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 Trichoderma</a:t>
            </a:r>
            <a:r>
              <a:rPr lang="en-US" sz="2000" b="1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 spp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 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="" xmlns:a16="http://schemas.microsoft.com/office/drawing/2014/main" id="{4005152B-00DE-8627-F921-0815A904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9" y="2694989"/>
            <a:ext cx="7134919" cy="55362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Identification of antagonists using morphological screening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 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="" xmlns:a16="http://schemas.microsoft.com/office/drawing/2014/main" id="{A1B30454-5937-F0D4-694A-6DD2BDC4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12" y="3888105"/>
            <a:ext cx="6878439" cy="45529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Dual culture assay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 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="" xmlns:a16="http://schemas.microsoft.com/office/drawing/2014/main" id="{68DE319B-0225-936B-3AFC-0BAA95FC3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12" y="4953000"/>
            <a:ext cx="6878439" cy="98251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ea typeface="Calibri" panose="020F0502020204030204" pitchFamily="34" charset="0"/>
                <a:cs typeface="Times New Roman" pitchFamily="18" charset="0"/>
              </a:rPr>
              <a:t>S</a:t>
            </a:r>
            <a:r>
              <a:rPr lang="en-US" sz="2000" b="1" dirty="0" smtClean="0">
                <a:effectLst/>
                <a:ea typeface="Calibri" panose="020F0502020204030204" pitchFamily="34" charset="0"/>
                <a:cs typeface="Times New Roman" pitchFamily="18" charset="0"/>
              </a:rPr>
              <a:t>election 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itchFamily="18" charset="0"/>
              </a:rPr>
              <a:t>of best nutrient media for the growth of isolated WRD pathogen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2439055-1A7A-B72A-DEDA-5D33DA62BD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19" y="914400"/>
            <a:ext cx="2209800" cy="1925949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C0F7FE9-D245-1CF0-4CBB-DE4DE3F6776F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77"/>
          <a:stretch/>
        </p:blipFill>
        <p:spPr bwMode="auto">
          <a:xfrm>
            <a:off x="8595519" y="2971800"/>
            <a:ext cx="2819400" cy="1654150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5BB3EC4-2B0D-E070-BFD2-2DE1FEE86DC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0" b="9028"/>
          <a:stretch/>
        </p:blipFill>
        <p:spPr bwMode="auto">
          <a:xfrm>
            <a:off x="8595519" y="4806192"/>
            <a:ext cx="2845175" cy="1670808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Arrow: Down 15">
            <a:extLst>
              <a:ext uri="{FF2B5EF4-FFF2-40B4-BE49-F238E27FC236}">
                <a16:creationId xmlns="" xmlns:a16="http://schemas.microsoft.com/office/drawing/2014/main" id="{1C7F8568-A9ED-68D1-94EE-544D16581D16}"/>
              </a:ext>
            </a:extLst>
          </p:cNvPr>
          <p:cNvSpPr/>
          <p:nvPr/>
        </p:nvSpPr>
        <p:spPr>
          <a:xfrm>
            <a:off x="3947319" y="2050421"/>
            <a:ext cx="228600" cy="69468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="" xmlns:a16="http://schemas.microsoft.com/office/drawing/2014/main" id="{1E385F6F-F5CA-E5AD-F3B3-1F1D3BB28F0C}"/>
              </a:ext>
            </a:extLst>
          </p:cNvPr>
          <p:cNvSpPr/>
          <p:nvPr/>
        </p:nvSpPr>
        <p:spPr>
          <a:xfrm>
            <a:off x="3947319" y="3200400"/>
            <a:ext cx="228600" cy="609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="" xmlns:a16="http://schemas.microsoft.com/office/drawing/2014/main" id="{1A0C930D-9AAF-0956-6A40-27EB300D464C}"/>
              </a:ext>
            </a:extLst>
          </p:cNvPr>
          <p:cNvSpPr/>
          <p:nvPr/>
        </p:nvSpPr>
        <p:spPr>
          <a:xfrm>
            <a:off x="3947319" y="4288790"/>
            <a:ext cx="228600" cy="66421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5"/>
            <a:ext cx="12161838" cy="684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304800"/>
            <a:ext cx="10945654" cy="762000"/>
          </a:xfrm>
        </p:spPr>
        <p:txBody>
          <a:bodyPr/>
          <a:lstStyle/>
          <a:p>
            <a:r>
              <a:rPr lang="en-US" b="1" dirty="0"/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143000"/>
            <a:ext cx="10654427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percentage inhibition of radial growth of isolated pathogen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solidFill>
                  <a:schemeClr val="tx2"/>
                </a:solidFill>
              </a:rPr>
              <a:t>Inhibition </a:t>
            </a:r>
            <a:r>
              <a:rPr lang="en-US" dirty="0">
                <a:solidFill>
                  <a:schemeClr val="tx2"/>
                </a:solidFill>
              </a:rPr>
              <a:t>% = [(C-T)/</a:t>
            </a:r>
            <a:r>
              <a:rPr lang="en-US" dirty="0" smtClean="0">
                <a:solidFill>
                  <a:schemeClr val="tx2"/>
                </a:solidFill>
              </a:rPr>
              <a:t>C]x100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/>
              <a:t>- Colony diameter of the mycelium on control plate (cm)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/>
              <a:t>- Colony diameter of the mycelium on treatment plate (cm)</a:t>
            </a:r>
          </a:p>
          <a:p>
            <a:r>
              <a:rPr lang="en-US" dirty="0"/>
              <a:t>The colony diameter of the pathogen in different media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19" y="1828800"/>
            <a:ext cx="2362200" cy="2438400"/>
          </a:xfrm>
          <a:prstGeom prst="rect">
            <a:avLst/>
          </a:prstGeom>
          <a:noFill/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8862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1509</Words>
  <Application>Microsoft Office PowerPoint</Application>
  <PresentationFormat>Custom</PresentationFormat>
  <Paragraphs>223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Latha</vt:lpstr>
      <vt:lpstr>Times New Roman</vt:lpstr>
      <vt:lpstr>Wingdings</vt:lpstr>
      <vt:lpstr>Office Theme</vt:lpstr>
      <vt:lpstr>Screening of Antagonistic Fungi against Rigidoporus microporus causing White Root Disease in Cinnamon</vt:lpstr>
      <vt:lpstr>Content</vt:lpstr>
      <vt:lpstr>Introduction</vt:lpstr>
      <vt:lpstr>Research Problem</vt:lpstr>
      <vt:lpstr>Objectives</vt:lpstr>
      <vt:lpstr>Methodology</vt:lpstr>
      <vt:lpstr>Methodology</vt:lpstr>
      <vt:lpstr>Methodology Cont..</vt:lpstr>
      <vt:lpstr>Data collection</vt:lpstr>
      <vt:lpstr>Data analysis </vt:lpstr>
      <vt:lpstr>Results and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Assay of antagonism of Trichoderma spp. against R.microporus in vitro</vt:lpstr>
      <vt:lpstr>PowerPoint Presentation</vt:lpstr>
      <vt:lpstr>PowerPoint Presentation</vt:lpstr>
      <vt:lpstr>              Selection of the suitable growth medium for the isolated Rigidoporus microporus</vt:lpstr>
      <vt:lpstr>PowerPoint Presentation</vt:lpstr>
      <vt:lpstr>PowerPoint Presentation</vt:lpstr>
      <vt:lpstr>PowerPoint Presentation</vt:lpstr>
      <vt:lpstr>PowerPoint Presentation</vt:lpstr>
      <vt:lpstr>Conclusions</vt:lpstr>
      <vt:lpstr>Suggestions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Tharaka</cp:lastModifiedBy>
  <cp:revision>141</cp:revision>
  <dcterms:created xsi:type="dcterms:W3CDTF">2022-12-18T16:00:58Z</dcterms:created>
  <dcterms:modified xsi:type="dcterms:W3CDTF">2023-03-23T18:23:02Z</dcterms:modified>
</cp:coreProperties>
</file>