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2" r:id="rId14"/>
    <p:sldId id="273" r:id="rId15"/>
    <p:sldId id="274" r:id="rId16"/>
    <p:sldId id="275" r:id="rId17"/>
    <p:sldId id="276" r:id="rId18"/>
    <p:sldId id="277" r:id="rId19"/>
    <p:sldId id="278" r:id="rId20"/>
    <p:sldId id="263" r:id="rId21"/>
    <p:sldId id="279" r:id="rId22"/>
    <p:sldId id="264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99955-9A95-436C-99C3-9249808B2C94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A908A-40DA-4385-96CA-0E233AB8F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8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417969-4646-0311-37D1-2E355C5917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Research Topic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EAE0CF-F39E-AF3A-21D1-E58FEE7FAB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7085C5-110D-2BCE-5729-CEE44BA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9B83A7-1EC4-307E-554D-281220A7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DC7F6B-80C0-4DD9-5B3D-5C7D604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6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4EA05-7E01-5383-DBE0-8DD3BF08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3BAA55-5A9B-2056-A6C3-32F821CF0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1926F8-0703-66E5-E71D-E1FC8C87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1BC5C9-8250-99C9-BCE1-B4AF3FB1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16E12C-4B65-E3AF-1721-C890FA4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2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F2F473C-73E3-01D0-7AFC-C38C4A48C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1896384-DC25-594D-6B35-E3A83B321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4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2B6F9C-5D81-9610-48C8-C313116EF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5CB411-649C-341A-0F9E-AB2FBAEF7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8CB216-4EC5-B91B-1928-253A567E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178" indent="-457178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471F7-8430-D4D9-C410-605B860FD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 b="1">
                <a:latin typeface="+mj-lt"/>
              </a:defRPr>
            </a:lvl1pPr>
          </a:lstStyle>
          <a:p>
            <a:r>
              <a:rPr lang="en-US" dirty="0"/>
              <a:t>Topic Here……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33130F-EE6E-3BB1-E1C6-D238555799F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178" indent="-457178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……</a:t>
            </a:r>
          </a:p>
          <a:p>
            <a:pPr lvl="0"/>
            <a:r>
              <a:rPr lang="en-US" dirty="0"/>
              <a:t>…..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DB1DCA-CC52-136E-CED2-F56D3B8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7FAA6-010F-5EB9-B53A-A0EE7948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B88A30-44ED-403D-5F22-09F89F2E9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49452A-D6F8-C6AE-3FEA-ADFC57F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EAD072-65FF-CF97-B7E8-CB5B22EA1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42CF0D-0151-44E9-10B8-0738B9EEB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DA0FD8-8632-4358-3ED7-0603A4B2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411A09-9139-A265-D5CF-79C46D5EE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7D7811F-7FA8-BF72-D8DB-21511B8A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FD7A8C-0323-E4BB-D073-B752DF7E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E0559D-E3F0-4C5F-4D86-808179E8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B72E48-E5D6-4309-FE87-162FA1AF0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EA7410-28B9-1126-0F82-88CCCC466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D13B33-090A-51AD-E7B4-AA38C5B5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9F57A7-6E89-04D9-023A-140844CC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4D958A4-AEFE-A6A8-0386-6589FBB4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B3B3EC1-87F8-80FE-0F81-CDBCA4A4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3B1659-B1BC-7FAE-991B-BF09F93A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7A4906-531C-4B30-7879-310FD641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53892B-0FC9-B7C7-B278-75FBF37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6859966-AABE-1811-710F-18CE3CF2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CAC124B-EF3A-7C52-502B-78199F7A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40B8CAC-C8F4-4045-54C8-67793DDA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ED00E0A-0E4F-0283-9D71-27DBDEC9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FC9EA5-45C2-D087-3AF0-DFEB3436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F1E509-E2B2-3FF9-0A5B-3508A025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D9F53B-8935-BC25-B503-B4889244F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5C09E0-9170-0D9A-AC6E-728CA3C5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9F8903-2675-9F49-D34C-C32DDC4F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DB0455-5F1B-6A63-20DA-AD38F3C0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1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6C56F0-7043-96BF-B4C4-43D1E41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AFF1898-3C62-34C4-E2B9-88B437588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4488573-FF6E-CBA7-4CB0-4E874445D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DF9B5EE-4355-D7FE-2C32-2FEF9FE85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473719-B06C-C3B0-5EF9-CCEAC64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346418-6E63-F759-38D3-A627712D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7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EE8BA6E-A64F-4653-598A-C97DA36121E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332B1D3-6A11-F23D-7C31-1F0084E5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646B8D-AF73-C7A6-19BB-19FF9677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2890DE-316E-2527-E356-1E437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179B-E1DC-44DF-B0E4-66A8D350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3/jee/78.6.1179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6142CA-5798-0436-B8AE-5C0A3BB06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481" y="1596789"/>
            <a:ext cx="11354539" cy="1842448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Bio-efficacy of </a:t>
            </a:r>
            <a:r>
              <a:rPr lang="en-US" sz="4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Lantana </a:t>
            </a:r>
            <a:r>
              <a:rPr lang="en-US" sz="49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camara</a:t>
            </a:r>
            <a:r>
              <a:rPr lang="en-US" sz="4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Leaf Extracts on White Leaf Disease Vector; </a:t>
            </a:r>
            <a:r>
              <a:rPr lang="en-US" sz="49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Deltocephalus</a:t>
            </a:r>
            <a:r>
              <a:rPr lang="en-US" sz="4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9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menoni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C7029D9-45E1-6988-ED36-1DA428853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481" y="3438265"/>
            <a:ext cx="11354539" cy="1270211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6400" b="1" dirty="0"/>
              <a:t>A. M. S. M. </a:t>
            </a:r>
            <a:r>
              <a:rPr lang="en-US" sz="6400" b="1" dirty="0" err="1"/>
              <a:t>Sewwandika</a:t>
            </a:r>
            <a:r>
              <a:rPr lang="en-US" sz="6400" b="1" dirty="0"/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6400" b="1" dirty="0"/>
              <a:t>16AGA1304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6400" b="1" dirty="0"/>
              <a:t>Crop Improvement and Plant Protection Module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6400" b="1" dirty="0"/>
              <a:t>Department of Export Agriculture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BC4BB5B-09EB-1B3A-429A-B87F5F1A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C179B-E1DC-44DF-B0E4-66A8D350C2BE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4B152B19-860D-D292-3F8A-1BA2E3F4049A}"/>
              </a:ext>
            </a:extLst>
          </p:cNvPr>
          <p:cNvSpPr txBox="1">
            <a:spLocks/>
          </p:cNvSpPr>
          <p:nvPr/>
        </p:nvSpPr>
        <p:spPr>
          <a:xfrm>
            <a:off x="418732" y="4708479"/>
            <a:ext cx="4235157" cy="180854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36" tIns="45718" rIns="91436" bIns="45718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2000" b="1" dirty="0"/>
              <a:t>Internal supervisor</a:t>
            </a: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1600" dirty="0" err="1"/>
              <a:t>Dr</a:t>
            </a:r>
            <a:r>
              <a:rPr lang="en-US" sz="1600" dirty="0"/>
              <a:t> W. M. A. U. K. M. </a:t>
            </a:r>
            <a:r>
              <a:rPr lang="en-US" sz="1600" dirty="0" err="1"/>
              <a:t>Wijesekara</a:t>
            </a:r>
            <a:endParaRPr lang="en-US" sz="1600" dirty="0"/>
          </a:p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1600" dirty="0"/>
              <a:t>Senior Lecturer	</a:t>
            </a: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1600" dirty="0"/>
              <a:t>Department of Export Agriculture    	</a:t>
            </a: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1600" dirty="0"/>
              <a:t>Faculty of Agricultural Sciences and Management</a:t>
            </a:r>
          </a:p>
          <a:p>
            <a:pPr algn="l">
              <a:lnSpc>
                <a:spcPct val="100000"/>
              </a:lnSpc>
              <a:spcBef>
                <a:spcPts val="500"/>
              </a:spcBef>
            </a:pPr>
            <a:r>
              <a:rPr lang="en-US" sz="1600" dirty="0" err="1"/>
              <a:t>Sabaragamuwa</a:t>
            </a:r>
            <a:r>
              <a:rPr lang="en-US" sz="1600" dirty="0"/>
              <a:t> University of Sri Lanka 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4B152B19-860D-D292-3F8A-1BA2E3F4049A}"/>
              </a:ext>
            </a:extLst>
          </p:cNvPr>
          <p:cNvSpPr txBox="1">
            <a:spLocks/>
          </p:cNvSpPr>
          <p:nvPr/>
        </p:nvSpPr>
        <p:spPr>
          <a:xfrm>
            <a:off x="7533567" y="4708476"/>
            <a:ext cx="4244455" cy="180854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36" tIns="45718" rIns="91436" bIns="45718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500"/>
              </a:spcBef>
            </a:pPr>
            <a:r>
              <a:rPr lang="en-US" sz="2300" b="1" dirty="0"/>
              <a:t>External supervisor</a:t>
            </a:r>
          </a:p>
          <a:p>
            <a:pPr algn="l">
              <a:spcBef>
                <a:spcPts val="500"/>
              </a:spcBef>
            </a:pPr>
            <a:r>
              <a:rPr lang="en-US" sz="1700" dirty="0"/>
              <a:t>Dr. K. M. G. </a:t>
            </a:r>
            <a:r>
              <a:rPr lang="en-US" sz="1700" dirty="0" err="1"/>
              <a:t>Chanchala</a:t>
            </a:r>
            <a:endParaRPr lang="en-US" sz="1700" dirty="0"/>
          </a:p>
          <a:p>
            <a:pPr algn="l">
              <a:spcBef>
                <a:spcPts val="500"/>
              </a:spcBef>
            </a:pPr>
            <a:r>
              <a:rPr lang="en-US" sz="1700" dirty="0"/>
              <a:t>Research Officer </a:t>
            </a:r>
          </a:p>
          <a:p>
            <a:pPr algn="l">
              <a:lnSpc>
                <a:spcPct val="120000"/>
              </a:lnSpc>
              <a:spcBef>
                <a:spcPts val="500"/>
              </a:spcBef>
            </a:pPr>
            <a:r>
              <a:rPr lang="en-US" sz="1700" dirty="0"/>
              <a:t>Division of Crop Protection</a:t>
            </a:r>
          </a:p>
          <a:p>
            <a:pPr algn="l">
              <a:spcBef>
                <a:spcPts val="500"/>
              </a:spcBef>
            </a:pPr>
            <a:r>
              <a:rPr lang="en-US" sz="1700" dirty="0"/>
              <a:t>Sugarcane Research Institute</a:t>
            </a:r>
          </a:p>
          <a:p>
            <a:pPr algn="l">
              <a:spcBef>
                <a:spcPts val="500"/>
              </a:spcBef>
            </a:pPr>
            <a:r>
              <a:rPr lang="en-US" sz="1700" dirty="0" err="1" smtClean="0"/>
              <a:t>Uda</a:t>
            </a:r>
            <a:r>
              <a:rPr lang="en-US" sz="1700" dirty="0" smtClean="0"/>
              <a:t> </a:t>
            </a:r>
            <a:r>
              <a:rPr lang="en-US" sz="1700" dirty="0" err="1"/>
              <a:t>W</a:t>
            </a:r>
            <a:r>
              <a:rPr lang="en-US" sz="1700" dirty="0" err="1" smtClean="0"/>
              <a:t>alawa</a:t>
            </a:r>
            <a:r>
              <a:rPr lang="en-US" sz="1700" dirty="0" smtClean="0"/>
              <a:t> </a:t>
            </a:r>
            <a:endParaRPr lang="en-US" sz="17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92988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33112" y="2064883"/>
            <a:ext cx="8596989" cy="4379255"/>
            <a:chOff x="233112" y="1844124"/>
            <a:chExt cx="8934617" cy="4651680"/>
          </a:xfrm>
        </p:grpSpPr>
        <p:grpSp>
          <p:nvGrpSpPr>
            <p:cNvPr id="3" name="Group 2"/>
            <p:cNvGrpSpPr/>
            <p:nvPr/>
          </p:nvGrpSpPr>
          <p:grpSpPr>
            <a:xfrm>
              <a:off x="233112" y="1844124"/>
              <a:ext cx="2978205" cy="4651680"/>
              <a:chOff x="765375" y="452052"/>
              <a:chExt cx="2978205" cy="4651680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6725" y="488869"/>
                <a:ext cx="2395537" cy="4614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765375" y="452052"/>
                <a:ext cx="2978205" cy="4903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Second instar nymph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211317" y="1844124"/>
              <a:ext cx="3269540" cy="4614863"/>
              <a:chOff x="5734917" y="519334"/>
              <a:chExt cx="3269540" cy="4614863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7585" y="519334"/>
                <a:ext cx="2395537" cy="4614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734917" y="519334"/>
                <a:ext cx="3269540" cy="4903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Fifth instar nymph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480857" y="1844124"/>
              <a:ext cx="2686872" cy="4651680"/>
              <a:chOff x="1776131" y="491820"/>
              <a:chExt cx="2686872" cy="465168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7465" y="528637"/>
                <a:ext cx="2395537" cy="4614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776131" y="491820"/>
                <a:ext cx="2686872" cy="4903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Adults 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9907616" y="2913437"/>
            <a:ext cx="1745585" cy="155426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b="1" dirty="0" smtClean="0"/>
              <a:t>S1-  Maceration</a:t>
            </a:r>
          </a:p>
          <a:p>
            <a:r>
              <a:rPr lang="en-US" b="1" dirty="0" smtClean="0"/>
              <a:t>S2-  Decoction</a:t>
            </a:r>
          </a:p>
          <a:p>
            <a:r>
              <a:rPr lang="en-US" b="1" dirty="0" smtClean="0"/>
              <a:t>S3-  Ethanol</a:t>
            </a:r>
          </a:p>
          <a:p>
            <a:r>
              <a:rPr lang="en-US" b="1" dirty="0" smtClean="0"/>
              <a:t>S4-  Methanol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059403" y="5495490"/>
            <a:ext cx="1442007" cy="96949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b="1" dirty="0" smtClean="0"/>
              <a:t>T1- 10 g/l</a:t>
            </a:r>
          </a:p>
          <a:p>
            <a:r>
              <a:rPr lang="en-US" b="1" dirty="0" smtClean="0"/>
              <a:t>T2-  25 g/l</a:t>
            </a:r>
          </a:p>
          <a:p>
            <a:r>
              <a:rPr lang="en-US" b="1" dirty="0" smtClean="0"/>
              <a:t>C0-  0 g/l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452263"/>
            <a:ext cx="8594435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>
                <a:solidFill>
                  <a:srgbClr val="015734"/>
                </a:solidFill>
              </a:rPr>
              <a:t>Experimental design for anti-feeding test- CRD</a:t>
            </a:r>
          </a:p>
        </p:txBody>
      </p:sp>
    </p:spTree>
    <p:extLst>
      <p:ext uri="{BB962C8B-B14F-4D97-AF65-F5344CB8AC3E}">
        <p14:creationId xmlns:p14="http://schemas.microsoft.com/office/powerpoint/2010/main" val="27167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27097" y="6536603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11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44732" y="1243698"/>
            <a:ext cx="10718886" cy="5292905"/>
            <a:chOff x="-1" y="-134283"/>
            <a:chExt cx="9069567" cy="5292905"/>
          </a:xfrm>
        </p:grpSpPr>
        <p:sp>
          <p:nvSpPr>
            <p:cNvPr id="3" name="TextBox 2"/>
            <p:cNvSpPr txBox="1"/>
            <p:nvPr/>
          </p:nvSpPr>
          <p:spPr>
            <a:xfrm>
              <a:off x="-1" y="-134283"/>
              <a:ext cx="7018931" cy="584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Anti-feeding test</a:t>
              </a:r>
              <a:endParaRPr lang="en-US" sz="2000" b="1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49674" y="1053850"/>
              <a:ext cx="6438681" cy="1065048"/>
              <a:chOff x="-67634" y="131248"/>
              <a:chExt cx="5897655" cy="107452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357" r="20454"/>
              <a:stretch/>
            </p:blipFill>
            <p:spPr bwMode="auto">
              <a:xfrm rot="5400000">
                <a:off x="1823028" y="258687"/>
                <a:ext cx="1064725" cy="827181"/>
              </a:xfrm>
              <a:prstGeom prst="rect">
                <a:avLst/>
              </a:prstGeom>
              <a:ln w="3175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479" r="38473" b="12187"/>
              <a:stretch/>
            </p:blipFill>
            <p:spPr bwMode="auto">
              <a:xfrm>
                <a:off x="3213083" y="131248"/>
                <a:ext cx="825192" cy="1067059"/>
              </a:xfrm>
              <a:prstGeom prst="rect">
                <a:avLst/>
              </a:prstGeom>
              <a:ln w="3175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26" t="29" r="24299" b="-29"/>
              <a:stretch/>
            </p:blipFill>
            <p:spPr bwMode="auto">
              <a:xfrm rot="5400000">
                <a:off x="4718111" y="93866"/>
                <a:ext cx="1074527" cy="1149293"/>
              </a:xfrm>
              <a:prstGeom prst="rect">
                <a:avLst/>
              </a:prstGeom>
              <a:ln w="3175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0" r="11700"/>
              <a:stretch/>
            </p:blipFill>
            <p:spPr bwMode="auto">
              <a:xfrm rot="10800000">
                <a:off x="-67634" y="139915"/>
                <a:ext cx="1304362" cy="988153"/>
              </a:xfrm>
              <a:prstGeom prst="rect">
                <a:avLst/>
              </a:prstGeom>
              <a:ln w="3175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144732" y="467864"/>
              <a:ext cx="59888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15734"/>
                  </a:solidFill>
                </a:rPr>
                <a:t>a. </a:t>
              </a:r>
              <a:r>
                <a:rPr lang="en-US" sz="2400" b="1" dirty="0" err="1" smtClean="0">
                  <a:solidFill>
                    <a:srgbClr val="015734"/>
                  </a:solidFill>
                </a:rPr>
                <a:t>Bromocrysol</a:t>
              </a:r>
              <a:r>
                <a:rPr lang="en-US" sz="2400" b="1" dirty="0" smtClean="0">
                  <a:solidFill>
                    <a:srgbClr val="015734"/>
                  </a:solidFill>
                </a:rPr>
                <a:t> green stained filter paper test</a:t>
              </a:r>
              <a:endParaRPr lang="en-US" sz="2400" b="1" dirty="0">
                <a:solidFill>
                  <a:srgbClr val="015734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97775" y="3406594"/>
              <a:ext cx="7899685" cy="1752028"/>
              <a:chOff x="-40686" y="1754940"/>
              <a:chExt cx="8678954" cy="3656841"/>
            </a:xfrm>
          </p:grpSpPr>
          <p:pic>
            <p:nvPicPr>
              <p:cNvPr id="11" name="Picture 10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77" r="17807"/>
              <a:stretch/>
            </p:blipFill>
            <p:spPr bwMode="auto">
              <a:xfrm rot="10800000">
                <a:off x="565654" y="1754940"/>
                <a:ext cx="1455142" cy="2024618"/>
              </a:xfrm>
              <a:prstGeom prst="rect">
                <a:avLst/>
              </a:prstGeom>
              <a:ln w="3175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2" name="Picture 11"/>
              <p:cNvPicPr/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023" r="23468"/>
              <a:stretch/>
            </p:blipFill>
            <p:spPr bwMode="auto">
              <a:xfrm rot="10800000">
                <a:off x="3801000" y="2002234"/>
                <a:ext cx="1391154" cy="2023486"/>
              </a:xfrm>
              <a:prstGeom prst="rect">
                <a:avLst/>
              </a:prstGeom>
              <a:ln w="3175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3" name="Picture 12"/>
              <p:cNvPicPr/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94" r="11270"/>
              <a:stretch/>
            </p:blipFill>
            <p:spPr bwMode="auto">
              <a:xfrm rot="16200000">
                <a:off x="5947222" y="2220331"/>
                <a:ext cx="2191055" cy="1419721"/>
              </a:xfrm>
              <a:prstGeom prst="rect">
                <a:avLst/>
              </a:prstGeom>
              <a:ln w="3175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-40686" y="3766705"/>
                <a:ext cx="2992512" cy="1477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0.01% w/v Erythrosine dye  solution</a:t>
                </a:r>
                <a:endParaRPr lang="en-US" sz="20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39028" y="3934278"/>
                <a:ext cx="2799240" cy="1477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M</a:t>
                </a:r>
                <a:r>
                  <a:rPr lang="en-US" sz="2000" b="1" dirty="0" smtClean="0"/>
                  <a:t>icroscopic identification</a:t>
                </a:r>
                <a:endParaRPr lang="en-US" sz="20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320465" y="3934278"/>
                <a:ext cx="2606873" cy="1477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L</a:t>
                </a:r>
                <a:r>
                  <a:rPr lang="en-US" sz="2000" b="1" dirty="0" smtClean="0"/>
                  <a:t>eaves dipped for 15min</a:t>
                </a:r>
                <a:endParaRPr lang="en-US" sz="2000" b="1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31083" y="2956165"/>
              <a:ext cx="6067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15734"/>
                  </a:solidFill>
                </a:rPr>
                <a:t>b. Erythrosine dye test of salivary </a:t>
              </a:r>
              <a:r>
                <a:rPr lang="en-US" sz="2400" b="1" dirty="0" err="1" smtClean="0">
                  <a:solidFill>
                    <a:srgbClr val="015734"/>
                  </a:solidFill>
                </a:rPr>
                <a:t>flangues</a:t>
              </a:r>
              <a:r>
                <a:rPr lang="en-US" sz="2400" b="1" dirty="0" smtClean="0">
                  <a:solidFill>
                    <a:srgbClr val="015734"/>
                  </a:solidFill>
                </a:rPr>
                <a:t> </a:t>
              </a:r>
              <a:endParaRPr lang="en-US" sz="2400" b="1" dirty="0">
                <a:solidFill>
                  <a:srgbClr val="015734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9813" y="2118898"/>
              <a:ext cx="18237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Three months age plants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70298" y="2208907"/>
              <a:ext cx="1293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Parafilm</a:t>
              </a:r>
              <a:r>
                <a:rPr lang="en-US" sz="2000" b="1" dirty="0" smtClean="0"/>
                <a:t> sachet</a:t>
              </a:r>
              <a:endParaRPr lang="en-US" sz="20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6791" y="2228154"/>
              <a:ext cx="14467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/>
                <a:t>D. </a:t>
              </a:r>
              <a:r>
                <a:rPr lang="en-US" sz="2000" b="1" i="1" dirty="0" err="1" smtClean="0"/>
                <a:t>Menoni</a:t>
              </a:r>
              <a:r>
                <a:rPr lang="en-US" sz="2000" b="1" i="1" dirty="0" smtClean="0"/>
                <a:t> </a:t>
              </a:r>
              <a:r>
                <a:rPr lang="en-US" sz="2000" b="1" dirty="0" smtClean="0"/>
                <a:t>adult</a:t>
              </a:r>
              <a:endParaRPr lang="en-US" sz="2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03127" y="2208199"/>
              <a:ext cx="22841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 smtClean="0"/>
                <a:t>Bromocrysol</a:t>
              </a:r>
              <a:r>
                <a:rPr lang="en-US" sz="2000" b="1" dirty="0" smtClean="0"/>
                <a:t> green filter papers</a:t>
              </a:r>
              <a:endParaRPr lang="en-US" sz="2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69375" y="281215"/>
              <a:ext cx="26001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/>
                <a:t>(</a:t>
              </a:r>
              <a:r>
                <a:rPr lang="en-US" sz="1600" b="1" dirty="0" err="1"/>
                <a:t>Heinrichs</a:t>
              </a:r>
              <a:r>
                <a:rPr lang="en-US" sz="1600" b="1" dirty="0"/>
                <a:t> </a:t>
              </a:r>
              <a:r>
                <a:rPr lang="en-US" sz="1600" b="1" i="1" dirty="0"/>
                <a:t>et al.,</a:t>
              </a:r>
              <a:r>
                <a:rPr lang="en-US" sz="1600" b="1" dirty="0"/>
                <a:t> 1985</a:t>
              </a:r>
              <a:r>
                <a:rPr lang="en-US" sz="1600" b="1" dirty="0" smtClean="0"/>
                <a:t>)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488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92988" y="6515161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0088" y="1255594"/>
            <a:ext cx="10243153" cy="5181915"/>
            <a:chOff x="0" y="-1"/>
            <a:chExt cx="9144000" cy="4898112"/>
          </a:xfrm>
        </p:grpSpPr>
        <p:sp>
          <p:nvSpPr>
            <p:cNvPr id="3" name="Rectangle 2"/>
            <p:cNvSpPr/>
            <p:nvPr/>
          </p:nvSpPr>
          <p:spPr>
            <a:xfrm>
              <a:off x="443758" y="3763522"/>
              <a:ext cx="8196660" cy="11345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2400" dirty="0" smtClean="0"/>
                <a:t>The </a:t>
              </a:r>
              <a:r>
                <a:rPr lang="en-US" sz="2400" dirty="0"/>
                <a:t>treatment comparisons were done by using either one-way or two-way ANOVA with </a:t>
              </a:r>
              <a:r>
                <a:rPr lang="en-US" sz="2400" dirty="0" err="1"/>
                <a:t>Tukey’s</a:t>
              </a:r>
              <a:r>
                <a:rPr lang="en-US" sz="2400" dirty="0"/>
                <a:t> Multiple mean comparison test by using SAS </a:t>
              </a:r>
              <a:r>
                <a:rPr lang="en-US" sz="2400" dirty="0" err="1" smtClean="0"/>
                <a:t>OnDemand</a:t>
              </a:r>
              <a:r>
                <a:rPr lang="en-US" sz="2400" dirty="0" smtClean="0"/>
                <a:t> </a:t>
              </a:r>
              <a:r>
                <a:rPr lang="en-US" sz="2400" dirty="0"/>
                <a:t>software.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0089" y="792172"/>
              <a:ext cx="850024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2400" dirty="0"/>
                <a:t>Percentage mortality of each stage under deferent treatment combination was calculated and corrected according to the A</a:t>
              </a:r>
              <a:r>
                <a:rPr lang="en-US" sz="2400" dirty="0" smtClean="0"/>
                <a:t>bbott’s </a:t>
              </a:r>
              <a:r>
                <a:rPr lang="en-US" sz="2400" dirty="0"/>
                <a:t>formula (Fleming &amp; </a:t>
              </a:r>
              <a:r>
                <a:rPr lang="en-US" sz="2400" dirty="0" err="1"/>
                <a:t>Retnakaran</a:t>
              </a:r>
              <a:r>
                <a:rPr lang="en-US" sz="2400" dirty="0"/>
                <a:t>, 1985</a:t>
              </a:r>
              <a:r>
                <a:rPr lang="en-US" sz="2400" dirty="0" smtClean="0"/>
                <a:t>).</a:t>
              </a:r>
            </a:p>
            <a:p>
              <a:endParaRPr lang="en-US" sz="1600" dirty="0"/>
            </a:p>
            <a:p>
              <a:r>
                <a:rPr lang="en-US" sz="2000" b="1" dirty="0"/>
                <a:t> </a:t>
              </a:r>
              <a:r>
                <a:rPr lang="en-US" sz="2000" b="1" dirty="0" smtClean="0"/>
                <a:t>       Percentage </a:t>
              </a:r>
              <a:r>
                <a:rPr lang="en-US" sz="2000" b="1" dirty="0"/>
                <a:t>population reduction (R ) =  1- ( (T2 x C1)/(T1 x C2) ) x 100%</a:t>
              </a:r>
              <a:endParaRPr lang="en-US" sz="2000" dirty="0"/>
            </a:p>
            <a:p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0" y="-1"/>
              <a:ext cx="9144000" cy="5232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DATA ANALYSIS AND VISUALIZATION</a:t>
              </a:r>
              <a:endParaRPr lang="en-US" sz="28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87990" y="2475520"/>
              <a:ext cx="54644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T1= Pre-treatment population </a:t>
              </a:r>
              <a:r>
                <a:rPr lang="en-US" sz="2000" dirty="0" smtClean="0"/>
                <a:t>in treatment</a:t>
              </a:r>
              <a:r>
                <a:rPr lang="en-US" sz="2000" dirty="0"/>
                <a:t>, 	</a:t>
              </a:r>
              <a:endParaRPr lang="en-US" sz="2000" dirty="0" smtClean="0"/>
            </a:p>
            <a:p>
              <a:r>
                <a:rPr lang="en-US" sz="2000" dirty="0" smtClean="0"/>
                <a:t>T2</a:t>
              </a:r>
              <a:r>
                <a:rPr lang="en-US" sz="2000" dirty="0"/>
                <a:t>= Post treatment population </a:t>
              </a:r>
              <a:r>
                <a:rPr lang="en-US" sz="2000" dirty="0" smtClean="0"/>
                <a:t>In treatment</a:t>
              </a:r>
              <a:r>
                <a:rPr lang="en-US" sz="2000" dirty="0"/>
                <a:t>, </a:t>
              </a:r>
            </a:p>
            <a:p>
              <a:r>
                <a:rPr lang="en-US" sz="2000" dirty="0"/>
                <a:t>C1= pre-treatment population in </a:t>
              </a:r>
              <a:r>
                <a:rPr lang="en-US" sz="2000" dirty="0" smtClean="0"/>
                <a:t>check</a:t>
              </a:r>
              <a:r>
                <a:rPr lang="en-US" sz="2000" dirty="0"/>
                <a:t>	</a:t>
              </a:r>
              <a:endParaRPr lang="en-US" sz="2000" dirty="0" smtClean="0"/>
            </a:p>
            <a:p>
              <a:r>
                <a:rPr lang="en-US" sz="2000" dirty="0" smtClean="0"/>
                <a:t>C2</a:t>
              </a:r>
              <a:r>
                <a:rPr lang="en-US" sz="2000" dirty="0"/>
                <a:t>= post-treatment population in </a:t>
              </a:r>
              <a:r>
                <a:rPr lang="en-US" sz="2000" dirty="0" smtClean="0"/>
                <a:t>check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307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/>
              <a:t>Results and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6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46926" y="2880859"/>
            <a:ext cx="10626375" cy="1458277"/>
            <a:chOff x="946926" y="2880862"/>
            <a:chExt cx="7296479" cy="686075"/>
          </a:xfrm>
        </p:grpSpPr>
        <p:sp>
          <p:nvSpPr>
            <p:cNvPr id="8" name="TextBox 7"/>
            <p:cNvSpPr txBox="1"/>
            <p:nvPr/>
          </p:nvSpPr>
          <p:spPr>
            <a:xfrm>
              <a:off x="5435290" y="3214390"/>
              <a:ext cx="2808115" cy="33303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/>
                <a:t>Anti- feeding test</a:t>
              </a:r>
              <a:endParaRPr lang="en-US" sz="4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46926" y="3223900"/>
              <a:ext cx="2732220" cy="33303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/>
                <a:t>Mortality test</a:t>
              </a:r>
              <a:endParaRPr lang="en-US" sz="4000" b="1" dirty="0"/>
            </a:p>
          </p:txBody>
        </p:sp>
        <p:sp>
          <p:nvSpPr>
            <p:cNvPr id="10" name="Left-Right-Up Arrow 9"/>
            <p:cNvSpPr/>
            <p:nvPr/>
          </p:nvSpPr>
          <p:spPr>
            <a:xfrm>
              <a:off x="3977426" y="2880862"/>
              <a:ext cx="1290215" cy="686075"/>
            </a:xfrm>
            <a:prstGeom prst="leftRightUp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35935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79340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97630"/>
              </p:ext>
            </p:extLst>
          </p:nvPr>
        </p:nvGraphicFramePr>
        <p:xfrm>
          <a:off x="9553433" y="1733265"/>
          <a:ext cx="1275239" cy="2324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2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3141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24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Hrs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p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&lt; </a:t>
                      </a: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0.2399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8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S3  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8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S4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8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S3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8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S4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892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S3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S4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63744"/>
              </p:ext>
            </p:extLst>
          </p:nvPr>
        </p:nvGraphicFramePr>
        <p:xfrm>
          <a:off x="10904560" y="4215793"/>
          <a:ext cx="1172716" cy="2185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7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7500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72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Hrs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&lt; 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0.0007</a:t>
                      </a:r>
                      <a:endParaRPr lang="en-US" sz="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0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00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S3  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00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S4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500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S3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500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S4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500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S3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S4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248274"/>
              </p:ext>
            </p:extLst>
          </p:nvPr>
        </p:nvGraphicFramePr>
        <p:xfrm>
          <a:off x="10906233" y="1733264"/>
          <a:ext cx="1172036" cy="2333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0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70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48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Hrs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p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&lt; 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0.0041</a:t>
                      </a:r>
                      <a:endParaRPr lang="en-US" sz="5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93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393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S3  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393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S4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393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S3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393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S4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393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S3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S4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048465" y="5020172"/>
            <a:ext cx="1156725" cy="7694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ns </a:t>
            </a:r>
            <a:r>
              <a:rPr lang="en-US" sz="1100" b="1" i="1" dirty="0" smtClean="0"/>
              <a:t>p </a:t>
            </a:r>
            <a:r>
              <a:rPr lang="en-US" sz="1100" b="1" dirty="0" smtClean="0"/>
              <a:t>&gt; 0.05</a:t>
            </a:r>
          </a:p>
          <a:p>
            <a:r>
              <a:rPr lang="en-US" sz="1100" b="1" dirty="0" smtClean="0"/>
              <a:t>**</a:t>
            </a:r>
            <a:r>
              <a:rPr lang="en-US" sz="1100" b="1" i="1" dirty="0"/>
              <a:t> </a:t>
            </a:r>
            <a:r>
              <a:rPr lang="en-US" sz="1100" b="1" i="1" dirty="0" smtClean="0"/>
              <a:t>p </a:t>
            </a:r>
            <a:r>
              <a:rPr lang="en-US" sz="1100" b="1" dirty="0"/>
              <a:t>≤ </a:t>
            </a:r>
            <a:r>
              <a:rPr lang="en-US" sz="1100" b="1" dirty="0" smtClean="0"/>
              <a:t> 0.05</a:t>
            </a:r>
          </a:p>
          <a:p>
            <a:r>
              <a:rPr lang="en-US" sz="1100" b="1" dirty="0" smtClean="0"/>
              <a:t>***</a:t>
            </a:r>
            <a:r>
              <a:rPr lang="en-US" sz="1100" b="1" i="1" dirty="0"/>
              <a:t> </a:t>
            </a:r>
            <a:r>
              <a:rPr lang="en-US" sz="1100" b="1" i="1" dirty="0" smtClean="0"/>
              <a:t>p </a:t>
            </a:r>
            <a:r>
              <a:rPr lang="en-US" sz="1100" b="1" dirty="0" smtClean="0"/>
              <a:t>≤  0.001</a:t>
            </a:r>
            <a:endParaRPr lang="en-US" sz="1100" b="1" dirty="0"/>
          </a:p>
          <a:p>
            <a:r>
              <a:rPr lang="en-US" sz="1100" b="1" dirty="0" smtClean="0"/>
              <a:t>**** </a:t>
            </a:r>
            <a:r>
              <a:rPr lang="en-US" sz="1100" b="1" i="1" dirty="0" smtClean="0"/>
              <a:t>p  </a:t>
            </a:r>
            <a:r>
              <a:rPr lang="en-US" sz="1100" b="1" dirty="0" smtClean="0"/>
              <a:t>≤ 0.0001</a:t>
            </a:r>
            <a:endParaRPr lang="en-US" sz="11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048465" cy="6400800"/>
            <a:chOff x="313898" y="0"/>
            <a:chExt cx="8734567" cy="6400800"/>
          </a:xfrm>
        </p:grpSpPr>
        <p:grpSp>
          <p:nvGrpSpPr>
            <p:cNvPr id="8" name="Group 7"/>
            <p:cNvGrpSpPr/>
            <p:nvPr/>
          </p:nvGrpSpPr>
          <p:grpSpPr>
            <a:xfrm>
              <a:off x="313898" y="1173707"/>
              <a:ext cx="8734567" cy="5227093"/>
              <a:chOff x="1989751" y="1187356"/>
              <a:chExt cx="6446166" cy="5068240"/>
            </a:xfrm>
          </p:grpSpPr>
          <p:pic>
            <p:nvPicPr>
              <p:cNvPr id="3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9751" y="1187356"/>
                <a:ext cx="6446166" cy="4461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176311" y="5732376"/>
                <a:ext cx="3339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S1 Maceration	S2 </a:t>
                </a:r>
                <a:r>
                  <a:rPr lang="en-US" sz="1400" b="1" dirty="0"/>
                  <a:t>D</a:t>
                </a:r>
                <a:r>
                  <a:rPr lang="en-US" sz="1400" b="1" dirty="0" smtClean="0"/>
                  <a:t>ecoction</a:t>
                </a:r>
              </a:p>
              <a:p>
                <a:r>
                  <a:rPr lang="en-US" sz="1400" b="1" dirty="0" smtClean="0"/>
                  <a:t>S3 </a:t>
                </a:r>
                <a:r>
                  <a:rPr lang="en-US" sz="1400" b="1" dirty="0" err="1"/>
                  <a:t>E</a:t>
                </a:r>
                <a:r>
                  <a:rPr lang="en-US" sz="1400" b="1" dirty="0" err="1" smtClean="0"/>
                  <a:t>thanolic</a:t>
                </a:r>
                <a:r>
                  <a:rPr lang="en-US" sz="1400" b="1" dirty="0" smtClean="0"/>
                  <a:t>		S4 </a:t>
                </a:r>
                <a:r>
                  <a:rPr lang="en-US" sz="1400" b="1" dirty="0" err="1"/>
                  <a:t>M</a:t>
                </a:r>
                <a:r>
                  <a:rPr lang="en-US" sz="1400" b="1" dirty="0" err="1" smtClean="0"/>
                  <a:t>ethanolic</a:t>
                </a:r>
                <a:endParaRPr lang="en-US" sz="1400" b="1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913641" y="1201003"/>
              <a:ext cx="6355823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Effect of Extractions on Adults</a:t>
              </a:r>
              <a:endParaRPr lang="en-US" sz="28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11701" y="0"/>
              <a:ext cx="6355823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Extraction Comparison of Mortality Test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377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52045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3" y="1162114"/>
            <a:ext cx="9040489" cy="46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24" y="5964387"/>
            <a:ext cx="3339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S1 Maceration	S2 </a:t>
            </a:r>
            <a:r>
              <a:rPr lang="en-US" sz="1400" b="1" dirty="0"/>
              <a:t>D</a:t>
            </a:r>
            <a:r>
              <a:rPr lang="en-US" sz="1400" b="1" dirty="0" smtClean="0"/>
              <a:t>ecoction</a:t>
            </a:r>
          </a:p>
          <a:p>
            <a:r>
              <a:rPr lang="en-US" sz="1400" b="1" dirty="0" smtClean="0"/>
              <a:t>S3 </a:t>
            </a:r>
            <a:r>
              <a:rPr lang="en-US" sz="1400" b="1" dirty="0" err="1"/>
              <a:t>E</a:t>
            </a:r>
            <a:r>
              <a:rPr lang="en-US" sz="1400" b="1" dirty="0" err="1" smtClean="0"/>
              <a:t>thanolic</a:t>
            </a:r>
            <a:r>
              <a:rPr lang="en-US" sz="1400" b="1" dirty="0" smtClean="0"/>
              <a:t>		S4 </a:t>
            </a:r>
            <a:r>
              <a:rPr lang="en-US" sz="1400" b="1" dirty="0" err="1"/>
              <a:t>M</a:t>
            </a:r>
            <a:r>
              <a:rPr lang="en-US" sz="1400" b="1" dirty="0" err="1" smtClean="0"/>
              <a:t>ethanolic</a:t>
            </a:r>
            <a:endParaRPr lang="en-US" sz="1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634342"/>
              </p:ext>
            </p:extLst>
          </p:nvPr>
        </p:nvGraphicFramePr>
        <p:xfrm>
          <a:off x="9957210" y="2257496"/>
          <a:ext cx="1138425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314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24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Hrs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p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&lt; 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0.0002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96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96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S3  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96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S4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196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S3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196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S4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196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S3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S4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331982"/>
              </p:ext>
            </p:extLst>
          </p:nvPr>
        </p:nvGraphicFramePr>
        <p:xfrm>
          <a:off x="11053575" y="4403402"/>
          <a:ext cx="1138425" cy="2122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956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72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Hrs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200" b="1" i="1" baseline="0" dirty="0" smtClean="0">
                          <a:solidFill>
                            <a:schemeClr val="tx1"/>
                          </a:solidFill>
                        </a:rPr>
                        <a:t>P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&lt; 0.0001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045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972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S3  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972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S4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972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S3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972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S4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972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S3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S4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589061"/>
              </p:ext>
            </p:extLst>
          </p:nvPr>
        </p:nvGraphicFramePr>
        <p:xfrm>
          <a:off x="11129470" y="2257496"/>
          <a:ext cx="106253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5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3149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48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Hrs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</a:p>
                    <a:p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p 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</a:rPr>
                        <a:t>&lt;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0.0001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196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96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S3  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196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S4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196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S3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196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S4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196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S3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S4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048465" y="5020172"/>
            <a:ext cx="1156725" cy="7694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ns </a:t>
            </a:r>
            <a:r>
              <a:rPr lang="en-US" sz="1100" b="1" i="1" dirty="0" smtClean="0"/>
              <a:t>p </a:t>
            </a:r>
            <a:r>
              <a:rPr lang="en-US" sz="1100" b="1" dirty="0" smtClean="0"/>
              <a:t>&gt; 0.05</a:t>
            </a:r>
          </a:p>
          <a:p>
            <a:r>
              <a:rPr lang="en-US" sz="1100" b="1" dirty="0" smtClean="0"/>
              <a:t>**</a:t>
            </a:r>
            <a:r>
              <a:rPr lang="en-US" sz="1100" b="1" i="1" dirty="0"/>
              <a:t> </a:t>
            </a:r>
            <a:r>
              <a:rPr lang="en-US" sz="1100" b="1" i="1" dirty="0" smtClean="0"/>
              <a:t>p </a:t>
            </a:r>
            <a:r>
              <a:rPr lang="en-US" sz="1100" b="1" dirty="0"/>
              <a:t>≤ </a:t>
            </a:r>
            <a:r>
              <a:rPr lang="en-US" sz="1100" b="1" dirty="0" smtClean="0"/>
              <a:t> 0.05</a:t>
            </a:r>
          </a:p>
          <a:p>
            <a:r>
              <a:rPr lang="en-US" sz="1100" b="1" dirty="0" smtClean="0"/>
              <a:t>***</a:t>
            </a:r>
            <a:r>
              <a:rPr lang="en-US" sz="1100" b="1" i="1" dirty="0"/>
              <a:t> </a:t>
            </a:r>
            <a:r>
              <a:rPr lang="en-US" sz="1100" b="1" i="1" dirty="0" smtClean="0"/>
              <a:t>p </a:t>
            </a:r>
            <a:r>
              <a:rPr lang="en-US" sz="1100" b="1" dirty="0" smtClean="0"/>
              <a:t>≤  0.001</a:t>
            </a:r>
            <a:endParaRPr lang="en-US" sz="1100" b="1" dirty="0"/>
          </a:p>
          <a:p>
            <a:r>
              <a:rPr lang="en-US" sz="1100" b="1" dirty="0" smtClean="0"/>
              <a:t>**** </a:t>
            </a:r>
            <a:r>
              <a:rPr lang="en-US" sz="1100" b="1" i="1" dirty="0" smtClean="0"/>
              <a:t>p  </a:t>
            </a:r>
            <a:r>
              <a:rPr lang="en-US" sz="1100" b="1" dirty="0" smtClean="0"/>
              <a:t>≤ 0.0001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7165" y="1039284"/>
            <a:ext cx="698866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Effect of Extractions on First </a:t>
            </a:r>
            <a:r>
              <a:rPr lang="en-US" sz="2800" b="1" dirty="0"/>
              <a:t>Instar Nymph</a:t>
            </a:r>
          </a:p>
        </p:txBody>
      </p:sp>
    </p:spTree>
    <p:extLst>
      <p:ext uri="{BB962C8B-B14F-4D97-AF65-F5344CB8AC3E}">
        <p14:creationId xmlns:p14="http://schemas.microsoft.com/office/powerpoint/2010/main" val="27418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4757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42" y="1255594"/>
            <a:ext cx="9061107" cy="449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162657"/>
              </p:ext>
            </p:extLst>
          </p:nvPr>
        </p:nvGraphicFramePr>
        <p:xfrm>
          <a:off x="9902619" y="2344434"/>
          <a:ext cx="1120377" cy="2200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3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7838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24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Hrs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        </a:t>
                      </a:r>
                      <a:r>
                        <a:rPr lang="en-US" sz="1200" b="1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p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0.0001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703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03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S3 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703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S4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703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S3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03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S4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703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S3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S4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084701"/>
              </p:ext>
            </p:extLst>
          </p:nvPr>
        </p:nvGraphicFramePr>
        <p:xfrm>
          <a:off x="11129471" y="4545020"/>
          <a:ext cx="1062529" cy="1973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5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794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72  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</a:rPr>
                        <a:t>Hrs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000" b="1" i="1" dirty="0" smtClean="0">
                          <a:solidFill>
                            <a:schemeClr val="tx1"/>
                          </a:solidFill>
                        </a:rPr>
                        <a:t>P 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&lt;  0.0001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36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 S2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 **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339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 S3  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39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 S4  **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339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S3  **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339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</a:rPr>
                        <a:t> S4  ns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3393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S3 </a:t>
                      </a:r>
                      <a:r>
                        <a:rPr lang="en-US" sz="10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 S4  **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650387"/>
              </p:ext>
            </p:extLst>
          </p:nvPr>
        </p:nvGraphicFramePr>
        <p:xfrm>
          <a:off x="11053575" y="2344434"/>
          <a:ext cx="1138425" cy="2200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78388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48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Hrs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p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&lt; 0.0001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703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03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S3  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703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S4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703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S3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03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S4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7033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S3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S4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2642" y="6005330"/>
            <a:ext cx="3339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S1 Maceration	S2 </a:t>
            </a:r>
            <a:r>
              <a:rPr lang="en-US" sz="1400" b="1" dirty="0"/>
              <a:t>D</a:t>
            </a:r>
            <a:r>
              <a:rPr lang="en-US" sz="1400" b="1" dirty="0" smtClean="0"/>
              <a:t>ecoction</a:t>
            </a:r>
          </a:p>
          <a:p>
            <a:r>
              <a:rPr lang="en-US" sz="1400" b="1" dirty="0" smtClean="0"/>
              <a:t>S3 </a:t>
            </a:r>
            <a:r>
              <a:rPr lang="en-US" sz="1400" b="1" dirty="0" err="1"/>
              <a:t>E</a:t>
            </a:r>
            <a:r>
              <a:rPr lang="en-US" sz="1400" b="1" dirty="0" err="1" smtClean="0"/>
              <a:t>thanolic</a:t>
            </a:r>
            <a:r>
              <a:rPr lang="en-US" sz="1400" b="1" dirty="0" smtClean="0"/>
              <a:t>		S4 </a:t>
            </a:r>
            <a:r>
              <a:rPr lang="en-US" sz="1400" b="1" dirty="0" err="1"/>
              <a:t>M</a:t>
            </a:r>
            <a:r>
              <a:rPr lang="en-US" sz="1400" b="1" dirty="0" err="1" smtClean="0"/>
              <a:t>ethanolic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048465" y="5020172"/>
            <a:ext cx="1156725" cy="7694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ns </a:t>
            </a:r>
            <a:r>
              <a:rPr lang="en-US" sz="1100" b="1" i="1" dirty="0" smtClean="0"/>
              <a:t>p </a:t>
            </a:r>
            <a:r>
              <a:rPr lang="en-US" sz="1100" b="1" dirty="0" smtClean="0"/>
              <a:t>&gt; 0.05</a:t>
            </a:r>
          </a:p>
          <a:p>
            <a:r>
              <a:rPr lang="en-US" sz="1100" b="1" dirty="0" smtClean="0"/>
              <a:t>**</a:t>
            </a:r>
            <a:r>
              <a:rPr lang="en-US" sz="1100" b="1" i="1" dirty="0"/>
              <a:t> </a:t>
            </a:r>
            <a:r>
              <a:rPr lang="en-US" sz="1100" b="1" i="1" dirty="0" smtClean="0"/>
              <a:t>p </a:t>
            </a:r>
            <a:r>
              <a:rPr lang="en-US" sz="1100" b="1" dirty="0"/>
              <a:t>≤ </a:t>
            </a:r>
            <a:r>
              <a:rPr lang="en-US" sz="1100" b="1" dirty="0" smtClean="0"/>
              <a:t> 0.05</a:t>
            </a:r>
          </a:p>
          <a:p>
            <a:r>
              <a:rPr lang="en-US" sz="1100" b="1" dirty="0" smtClean="0"/>
              <a:t>***</a:t>
            </a:r>
            <a:r>
              <a:rPr lang="en-US" sz="1100" b="1" i="1" dirty="0"/>
              <a:t> </a:t>
            </a:r>
            <a:r>
              <a:rPr lang="en-US" sz="1100" b="1" i="1" dirty="0" smtClean="0"/>
              <a:t>p </a:t>
            </a:r>
            <a:r>
              <a:rPr lang="en-US" sz="1100" b="1" dirty="0" smtClean="0"/>
              <a:t>≤  0.001</a:t>
            </a:r>
            <a:endParaRPr lang="en-US" sz="1100" b="1" dirty="0"/>
          </a:p>
          <a:p>
            <a:r>
              <a:rPr lang="en-US" sz="1100" b="1" dirty="0" smtClean="0"/>
              <a:t>**** </a:t>
            </a:r>
            <a:r>
              <a:rPr lang="en-US" sz="1100" b="1" i="1" dirty="0" smtClean="0"/>
              <a:t>p  </a:t>
            </a:r>
            <a:r>
              <a:rPr lang="en-US" sz="1100" b="1" dirty="0" smtClean="0"/>
              <a:t>≤ 0.0001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3391" y="1105468"/>
            <a:ext cx="7138787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Effect of Extractions on second </a:t>
            </a:r>
            <a:r>
              <a:rPr lang="en-US" sz="2800" b="1" dirty="0"/>
              <a:t>Instar Nymph</a:t>
            </a:r>
          </a:p>
        </p:txBody>
      </p:sp>
    </p:spTree>
    <p:extLst>
      <p:ext uri="{BB962C8B-B14F-4D97-AF65-F5344CB8AC3E}">
        <p14:creationId xmlns:p14="http://schemas.microsoft.com/office/powerpoint/2010/main" val="26952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24749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211"/>
            <a:ext cx="9048465" cy="457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090" y="5991683"/>
            <a:ext cx="3339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S1 Maceration	S2 </a:t>
            </a:r>
            <a:r>
              <a:rPr lang="en-US" sz="1400" b="1" dirty="0"/>
              <a:t>D</a:t>
            </a:r>
            <a:r>
              <a:rPr lang="en-US" sz="1400" b="1" dirty="0" smtClean="0"/>
              <a:t>ecoction</a:t>
            </a:r>
          </a:p>
          <a:p>
            <a:r>
              <a:rPr lang="en-US" sz="1400" b="1" dirty="0" smtClean="0"/>
              <a:t>S3 </a:t>
            </a:r>
            <a:r>
              <a:rPr lang="en-US" sz="1400" b="1" dirty="0" err="1"/>
              <a:t>E</a:t>
            </a:r>
            <a:r>
              <a:rPr lang="en-US" sz="1400" b="1" dirty="0" err="1" smtClean="0"/>
              <a:t>thanolic</a:t>
            </a:r>
            <a:r>
              <a:rPr lang="en-US" sz="1400" b="1" dirty="0" smtClean="0"/>
              <a:t>		S4 </a:t>
            </a:r>
            <a:r>
              <a:rPr lang="en-US" sz="1400" b="1" dirty="0" err="1"/>
              <a:t>M</a:t>
            </a:r>
            <a:r>
              <a:rPr lang="en-US" sz="1400" b="1" dirty="0" err="1" smtClean="0"/>
              <a:t>ethanolic</a:t>
            </a:r>
            <a:endParaRPr lang="en-US" sz="1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958937"/>
              </p:ext>
            </p:extLst>
          </p:nvPr>
        </p:nvGraphicFramePr>
        <p:xfrm>
          <a:off x="11041375" y="2207418"/>
          <a:ext cx="1150625" cy="2215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7006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24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Hrs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p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&lt; 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0.0431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70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70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S3  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70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S4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70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S3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770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S4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770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S3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S4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245064"/>
              </p:ext>
            </p:extLst>
          </p:nvPr>
        </p:nvGraphicFramePr>
        <p:xfrm>
          <a:off x="9904283" y="2207418"/>
          <a:ext cx="1138425" cy="2221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293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72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Hrs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P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&lt;  0.0001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S3  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S4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S3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S4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976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S3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S4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10298"/>
              </p:ext>
            </p:extLst>
          </p:nvPr>
        </p:nvGraphicFramePr>
        <p:xfrm>
          <a:off x="11176432" y="4428922"/>
          <a:ext cx="1015568" cy="2125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6197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48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Hrs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US" sz="1200" b="1" i="1" dirty="0" smtClean="0">
                          <a:solidFill>
                            <a:schemeClr val="tx1"/>
                          </a:solidFill>
                        </a:rPr>
                        <a:t>p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&lt;  </a:t>
                      </a:r>
                      <a:r>
                        <a:rPr lang="en-GB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0.0431</a:t>
                      </a:r>
                      <a:endParaRPr lang="en-US" sz="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18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18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S3  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18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S1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S4  ns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718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S3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718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S2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</a:rPr>
                        <a:t> S4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718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S3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vs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S4  **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048465" y="5020172"/>
            <a:ext cx="1156725" cy="7694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ns </a:t>
            </a:r>
            <a:r>
              <a:rPr lang="en-US" sz="1100" b="1" i="1" dirty="0" smtClean="0"/>
              <a:t>p </a:t>
            </a:r>
            <a:r>
              <a:rPr lang="en-US" sz="1100" b="1" dirty="0" smtClean="0"/>
              <a:t>&gt; 0.05</a:t>
            </a:r>
          </a:p>
          <a:p>
            <a:r>
              <a:rPr lang="en-US" sz="1100" b="1" dirty="0" smtClean="0"/>
              <a:t>**</a:t>
            </a:r>
            <a:r>
              <a:rPr lang="en-US" sz="1100" b="1" i="1" dirty="0"/>
              <a:t> </a:t>
            </a:r>
            <a:r>
              <a:rPr lang="en-US" sz="1100" b="1" i="1" dirty="0" smtClean="0"/>
              <a:t>p </a:t>
            </a:r>
            <a:r>
              <a:rPr lang="en-US" sz="1100" b="1" dirty="0"/>
              <a:t>≤ </a:t>
            </a:r>
            <a:r>
              <a:rPr lang="en-US" sz="1100" b="1" dirty="0" smtClean="0"/>
              <a:t> 0.05</a:t>
            </a:r>
          </a:p>
          <a:p>
            <a:r>
              <a:rPr lang="en-US" sz="1100" b="1" dirty="0" smtClean="0"/>
              <a:t>***</a:t>
            </a:r>
            <a:r>
              <a:rPr lang="en-US" sz="1100" b="1" i="1" dirty="0"/>
              <a:t> </a:t>
            </a:r>
            <a:r>
              <a:rPr lang="en-US" sz="1100" b="1" i="1" dirty="0" smtClean="0"/>
              <a:t>p </a:t>
            </a:r>
            <a:r>
              <a:rPr lang="en-US" sz="1100" b="1" dirty="0" smtClean="0"/>
              <a:t>≤  0.001</a:t>
            </a:r>
            <a:endParaRPr lang="en-US" sz="1100" b="1" dirty="0"/>
          </a:p>
          <a:p>
            <a:r>
              <a:rPr lang="en-US" sz="1100" b="1" dirty="0" smtClean="0"/>
              <a:t>**** </a:t>
            </a:r>
            <a:r>
              <a:rPr lang="en-US" sz="1100" b="1" i="1" dirty="0" smtClean="0"/>
              <a:t>p  </a:t>
            </a:r>
            <a:r>
              <a:rPr lang="en-US" sz="1100" b="1" dirty="0" smtClean="0"/>
              <a:t>≤ 0.0001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7165" y="1073239"/>
            <a:ext cx="698866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Effect of Extractions on Fifth </a:t>
            </a:r>
            <a:r>
              <a:rPr lang="en-US" sz="2800" b="1" dirty="0"/>
              <a:t>Instar Nymph</a:t>
            </a:r>
          </a:p>
        </p:txBody>
      </p:sp>
    </p:spTree>
    <p:extLst>
      <p:ext uri="{BB962C8B-B14F-4D97-AF65-F5344CB8AC3E}">
        <p14:creationId xmlns:p14="http://schemas.microsoft.com/office/powerpoint/2010/main" val="37591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65641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355"/>
            <a:ext cx="8888620" cy="48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04010" y="5544719"/>
            <a:ext cx="75264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ADULTS</a:t>
            </a:r>
          </a:p>
          <a:p>
            <a:endParaRPr lang="en-US" sz="700" b="1" dirty="0" smtClean="0"/>
          </a:p>
          <a:p>
            <a:r>
              <a:rPr lang="en-US" sz="700" b="1" dirty="0" smtClean="0"/>
              <a:t>S2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S4  ****</a:t>
            </a:r>
          </a:p>
          <a:p>
            <a:r>
              <a:rPr lang="en-US" sz="700" b="1" dirty="0" smtClean="0"/>
              <a:t>S2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S1  ****</a:t>
            </a:r>
          </a:p>
          <a:p>
            <a:r>
              <a:rPr lang="en-US" sz="700" b="1" dirty="0" smtClean="0"/>
              <a:t>S2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S3  ****</a:t>
            </a:r>
          </a:p>
          <a:p>
            <a:r>
              <a:rPr lang="en-US" sz="700" b="1" dirty="0" smtClean="0"/>
              <a:t>S4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S1  ****</a:t>
            </a:r>
          </a:p>
          <a:p>
            <a:r>
              <a:rPr lang="en-US" sz="700" b="1" dirty="0" smtClean="0"/>
              <a:t>S4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S3  ****</a:t>
            </a:r>
          </a:p>
          <a:p>
            <a:r>
              <a:rPr lang="en-US" sz="700" b="1" dirty="0" smtClean="0"/>
              <a:t>S1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S3  ns</a:t>
            </a:r>
            <a:endParaRPr lang="en-US" sz="7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642663" y="5544718"/>
            <a:ext cx="86134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SECOND</a:t>
            </a:r>
            <a:r>
              <a:rPr lang="en-US" sz="700" dirty="0" smtClean="0"/>
              <a:t> </a:t>
            </a:r>
            <a:r>
              <a:rPr lang="en-US" sz="700" b="1" dirty="0" smtClean="0"/>
              <a:t>INSTAR</a:t>
            </a:r>
          </a:p>
          <a:p>
            <a:endParaRPr lang="en-US" sz="700" b="1" dirty="0"/>
          </a:p>
          <a:p>
            <a:r>
              <a:rPr lang="en-US" sz="700" b="1" dirty="0" smtClean="0"/>
              <a:t>S1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S3  ns</a:t>
            </a:r>
          </a:p>
          <a:p>
            <a:r>
              <a:rPr lang="en-US" sz="700" b="1" dirty="0" smtClean="0"/>
              <a:t>S1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S2  ns</a:t>
            </a:r>
          </a:p>
          <a:p>
            <a:r>
              <a:rPr lang="en-US" sz="700" b="1" dirty="0" smtClean="0"/>
              <a:t>S1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S4  ****</a:t>
            </a:r>
          </a:p>
          <a:p>
            <a:r>
              <a:rPr lang="en-US" sz="700" b="1" dirty="0" smtClean="0"/>
              <a:t>S2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S3  ns</a:t>
            </a:r>
          </a:p>
          <a:p>
            <a:r>
              <a:rPr lang="en-US" sz="700" b="1" dirty="0" smtClean="0"/>
              <a:t>S2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S4  ns</a:t>
            </a:r>
          </a:p>
          <a:p>
            <a:r>
              <a:rPr lang="en-US" sz="700" b="1" dirty="0" smtClean="0"/>
              <a:t>S3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S4  ns</a:t>
            </a:r>
            <a:endParaRPr lang="en-US" sz="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888620" y="5544719"/>
            <a:ext cx="75404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FIFTH INSTAR</a:t>
            </a:r>
          </a:p>
          <a:p>
            <a:endParaRPr lang="en-US" sz="700" b="1" dirty="0"/>
          </a:p>
          <a:p>
            <a:r>
              <a:rPr lang="en-US" sz="700" b="1" dirty="0" smtClean="0"/>
              <a:t>S1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S2  ****</a:t>
            </a:r>
          </a:p>
          <a:p>
            <a:r>
              <a:rPr lang="en-US" sz="700" b="1" dirty="0" smtClean="0"/>
              <a:t>S1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S3  ns</a:t>
            </a:r>
          </a:p>
          <a:p>
            <a:r>
              <a:rPr lang="en-US" sz="700" b="1" dirty="0" smtClean="0"/>
              <a:t>S1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S4  ns</a:t>
            </a:r>
          </a:p>
          <a:p>
            <a:r>
              <a:rPr lang="en-US" sz="700" b="1" dirty="0" smtClean="0"/>
              <a:t>S2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S3  ns</a:t>
            </a:r>
          </a:p>
          <a:p>
            <a:r>
              <a:rPr lang="en-US" sz="700" b="1" dirty="0" smtClean="0"/>
              <a:t>S2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S4  ns</a:t>
            </a:r>
          </a:p>
          <a:p>
            <a:r>
              <a:rPr lang="en-US" sz="700" b="1" dirty="0" smtClean="0"/>
              <a:t>S3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S4  ns</a:t>
            </a:r>
            <a:endParaRPr lang="en-US" sz="7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23018" y="1352559"/>
            <a:ext cx="910739" cy="235449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FF0000"/>
                </a:solidFill>
              </a:rPr>
              <a:t>SECOND</a:t>
            </a:r>
            <a:r>
              <a:rPr lang="en-US" sz="700" dirty="0">
                <a:solidFill>
                  <a:srgbClr val="FF0000"/>
                </a:solidFill>
              </a:rPr>
              <a:t> </a:t>
            </a:r>
            <a:r>
              <a:rPr lang="en-US" sz="700" b="1" dirty="0">
                <a:solidFill>
                  <a:srgbClr val="FF0000"/>
                </a:solidFill>
              </a:rPr>
              <a:t>INSTAR</a:t>
            </a:r>
          </a:p>
          <a:p>
            <a:endParaRPr lang="en-US" sz="700" b="1" dirty="0"/>
          </a:p>
          <a:p>
            <a:r>
              <a:rPr lang="en-US" sz="700" b="1" dirty="0" smtClean="0"/>
              <a:t>MACERATION</a:t>
            </a:r>
          </a:p>
          <a:p>
            <a:r>
              <a:rPr lang="en-US" sz="700" b="1" dirty="0" smtClean="0"/>
              <a:t>T1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T2  ****</a:t>
            </a:r>
          </a:p>
          <a:p>
            <a:r>
              <a:rPr lang="en-US" sz="700" b="1" dirty="0" smtClean="0"/>
              <a:t>T1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C0  ****</a:t>
            </a:r>
          </a:p>
          <a:p>
            <a:r>
              <a:rPr lang="en-US" sz="700" b="1" dirty="0" smtClean="0"/>
              <a:t>T2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C0 ****</a:t>
            </a:r>
          </a:p>
          <a:p>
            <a:endParaRPr lang="en-US" sz="700" b="1" dirty="0"/>
          </a:p>
          <a:p>
            <a:r>
              <a:rPr lang="en-US" sz="700" b="1" dirty="0" smtClean="0"/>
              <a:t>DECOCTION</a:t>
            </a:r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T2  ****</a:t>
            </a:r>
            <a:endParaRPr lang="en-US" sz="700" b="1" dirty="0"/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****</a:t>
            </a:r>
            <a:endParaRPr lang="en-US" sz="700" b="1" dirty="0"/>
          </a:p>
          <a:p>
            <a:r>
              <a:rPr lang="en-US" sz="700" b="1" dirty="0"/>
              <a:t>T2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****</a:t>
            </a:r>
            <a:endParaRPr lang="en-US" sz="700" b="1" dirty="0"/>
          </a:p>
          <a:p>
            <a:endParaRPr lang="en-US" sz="700" b="1" dirty="0" smtClean="0"/>
          </a:p>
          <a:p>
            <a:r>
              <a:rPr lang="en-US" sz="700" b="1" dirty="0" smtClean="0"/>
              <a:t>ETHANOL</a:t>
            </a:r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T2  ****</a:t>
            </a:r>
            <a:endParaRPr lang="en-US" sz="700" b="1" dirty="0"/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****</a:t>
            </a:r>
            <a:endParaRPr lang="en-US" sz="700" b="1" dirty="0"/>
          </a:p>
          <a:p>
            <a:r>
              <a:rPr lang="en-US" sz="700" b="1" dirty="0"/>
              <a:t>T2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****</a:t>
            </a:r>
            <a:endParaRPr lang="en-US" sz="700" b="1" dirty="0"/>
          </a:p>
          <a:p>
            <a:endParaRPr lang="en-US" sz="700" b="1" dirty="0" smtClean="0"/>
          </a:p>
          <a:p>
            <a:r>
              <a:rPr lang="en-US" sz="700" b="1" dirty="0" smtClean="0"/>
              <a:t>METHANOL</a:t>
            </a:r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T2   ns</a:t>
            </a:r>
            <a:endParaRPr lang="en-US" sz="700" b="1" dirty="0"/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 ns</a:t>
            </a:r>
            <a:endParaRPr lang="en-US" sz="700" b="1" dirty="0"/>
          </a:p>
          <a:p>
            <a:r>
              <a:rPr lang="en-US" sz="700" b="1" dirty="0"/>
              <a:t>T2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****</a:t>
            </a:r>
            <a:endParaRPr lang="en-US" sz="7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281261" y="3707050"/>
            <a:ext cx="910739" cy="235449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</a:rPr>
              <a:t>ADULTS</a:t>
            </a:r>
          </a:p>
          <a:p>
            <a:endParaRPr lang="en-US" sz="700" b="1" dirty="0"/>
          </a:p>
          <a:p>
            <a:r>
              <a:rPr lang="en-US" sz="700" b="1" dirty="0" smtClean="0"/>
              <a:t>MACERATION</a:t>
            </a:r>
          </a:p>
          <a:p>
            <a:r>
              <a:rPr lang="en-US" sz="700" b="1" dirty="0" smtClean="0"/>
              <a:t>T1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T2  ****</a:t>
            </a:r>
          </a:p>
          <a:p>
            <a:r>
              <a:rPr lang="en-US" sz="700" b="1" dirty="0" smtClean="0"/>
              <a:t>T1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C0  ****</a:t>
            </a:r>
          </a:p>
          <a:p>
            <a:r>
              <a:rPr lang="en-US" sz="700" b="1" dirty="0" smtClean="0"/>
              <a:t>T2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C0 ****</a:t>
            </a:r>
          </a:p>
          <a:p>
            <a:endParaRPr lang="en-US" sz="700" b="1" dirty="0"/>
          </a:p>
          <a:p>
            <a:r>
              <a:rPr lang="en-US" sz="700" b="1" dirty="0" smtClean="0"/>
              <a:t>DECOCTION</a:t>
            </a:r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T2  ****</a:t>
            </a:r>
            <a:endParaRPr lang="en-US" sz="700" b="1" dirty="0"/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****</a:t>
            </a:r>
            <a:endParaRPr lang="en-US" sz="700" b="1" dirty="0"/>
          </a:p>
          <a:p>
            <a:r>
              <a:rPr lang="en-US" sz="700" b="1" dirty="0"/>
              <a:t>T2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****</a:t>
            </a:r>
            <a:endParaRPr lang="en-US" sz="700" b="1" dirty="0"/>
          </a:p>
          <a:p>
            <a:endParaRPr lang="en-US" sz="700" b="1" dirty="0" smtClean="0"/>
          </a:p>
          <a:p>
            <a:r>
              <a:rPr lang="en-US" sz="700" b="1" dirty="0" smtClean="0"/>
              <a:t>ETHANOL</a:t>
            </a:r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T2  ns</a:t>
            </a:r>
            <a:endParaRPr lang="en-US" sz="700" b="1" dirty="0"/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***</a:t>
            </a:r>
            <a:endParaRPr lang="en-US" sz="700" b="1" dirty="0"/>
          </a:p>
          <a:p>
            <a:r>
              <a:rPr lang="en-US" sz="700" b="1" dirty="0"/>
              <a:t>T2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***</a:t>
            </a:r>
            <a:endParaRPr lang="en-US" sz="700" b="1" dirty="0"/>
          </a:p>
          <a:p>
            <a:endParaRPr lang="en-US" sz="700" b="1" dirty="0" smtClean="0"/>
          </a:p>
          <a:p>
            <a:r>
              <a:rPr lang="en-US" sz="700" b="1" dirty="0" smtClean="0"/>
              <a:t>METHANOL</a:t>
            </a:r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T2   ns</a:t>
            </a:r>
            <a:endParaRPr lang="en-US" sz="700" b="1" dirty="0"/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 ns</a:t>
            </a:r>
            <a:endParaRPr lang="en-US" sz="700" b="1" dirty="0"/>
          </a:p>
          <a:p>
            <a:r>
              <a:rPr lang="en-US" sz="700" b="1" dirty="0"/>
              <a:t>T2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**</a:t>
            </a:r>
            <a:endParaRPr lang="en-US" sz="7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233757" y="1352559"/>
            <a:ext cx="958243" cy="235449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FF0000"/>
                </a:solidFill>
              </a:rPr>
              <a:t>FIFTH INSTAR</a:t>
            </a:r>
          </a:p>
          <a:p>
            <a:endParaRPr lang="en-US" sz="700" b="1" dirty="0"/>
          </a:p>
          <a:p>
            <a:r>
              <a:rPr lang="en-US" sz="700" b="1" dirty="0" smtClean="0"/>
              <a:t>MACERATION</a:t>
            </a:r>
          </a:p>
          <a:p>
            <a:r>
              <a:rPr lang="en-US" sz="700" b="1" dirty="0" smtClean="0"/>
              <a:t>T1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T2 ns</a:t>
            </a:r>
          </a:p>
          <a:p>
            <a:r>
              <a:rPr lang="en-US" sz="700" b="1" dirty="0" smtClean="0"/>
              <a:t>T1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C0 ns</a:t>
            </a:r>
          </a:p>
          <a:p>
            <a:r>
              <a:rPr lang="en-US" sz="700" b="1" dirty="0" smtClean="0"/>
              <a:t>T2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C0 ns</a:t>
            </a:r>
          </a:p>
          <a:p>
            <a:endParaRPr lang="en-US" sz="700" b="1" dirty="0"/>
          </a:p>
          <a:p>
            <a:r>
              <a:rPr lang="en-US" sz="700" b="1" dirty="0" smtClean="0"/>
              <a:t>DECOCTION</a:t>
            </a:r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T2  ns</a:t>
            </a:r>
            <a:endParaRPr lang="en-US" sz="700" b="1" dirty="0"/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ns</a:t>
            </a:r>
            <a:endParaRPr lang="en-US" sz="700" b="1" dirty="0"/>
          </a:p>
          <a:p>
            <a:r>
              <a:rPr lang="en-US" sz="700" b="1" dirty="0"/>
              <a:t>T2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**</a:t>
            </a:r>
            <a:endParaRPr lang="en-US" sz="700" b="1" dirty="0"/>
          </a:p>
          <a:p>
            <a:endParaRPr lang="en-US" sz="700" b="1" dirty="0" smtClean="0"/>
          </a:p>
          <a:p>
            <a:r>
              <a:rPr lang="en-US" sz="700" b="1" dirty="0" smtClean="0"/>
              <a:t>ETHANOL</a:t>
            </a:r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T2  ns</a:t>
            </a:r>
            <a:endParaRPr lang="en-US" sz="700" b="1" dirty="0"/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ns</a:t>
            </a:r>
            <a:endParaRPr lang="en-US" sz="700" b="1" dirty="0"/>
          </a:p>
          <a:p>
            <a:r>
              <a:rPr lang="en-US" sz="700" b="1" dirty="0"/>
              <a:t>T2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**</a:t>
            </a:r>
            <a:endParaRPr lang="en-US" sz="700" b="1" dirty="0"/>
          </a:p>
          <a:p>
            <a:endParaRPr lang="en-US" sz="700" b="1" dirty="0" smtClean="0"/>
          </a:p>
          <a:p>
            <a:r>
              <a:rPr lang="en-US" sz="700" b="1" dirty="0" smtClean="0"/>
              <a:t>METHANOL</a:t>
            </a:r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T2   ns</a:t>
            </a:r>
            <a:endParaRPr lang="en-US" sz="700" b="1" dirty="0"/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 ns</a:t>
            </a:r>
            <a:endParaRPr lang="en-US" sz="700" b="1" dirty="0"/>
          </a:p>
          <a:p>
            <a:r>
              <a:rPr lang="en-US" sz="700" b="1" dirty="0"/>
              <a:t>T2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***</a:t>
            </a:r>
            <a:endParaRPr lang="en-US" sz="7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044333" y="4114854"/>
            <a:ext cx="1156725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ns </a:t>
            </a:r>
            <a:r>
              <a:rPr lang="en-US" sz="1100" b="1" i="1" dirty="0" smtClean="0"/>
              <a:t>p </a:t>
            </a:r>
            <a:r>
              <a:rPr lang="en-US" sz="1100" b="1" dirty="0" smtClean="0"/>
              <a:t>&gt; 0.05</a:t>
            </a:r>
          </a:p>
          <a:p>
            <a:r>
              <a:rPr lang="en-US" sz="1100" b="1" dirty="0" smtClean="0"/>
              <a:t>**</a:t>
            </a:r>
            <a:r>
              <a:rPr lang="en-US" sz="1100" b="1" i="1" dirty="0"/>
              <a:t> </a:t>
            </a:r>
            <a:r>
              <a:rPr lang="en-US" sz="1100" b="1" i="1" dirty="0" smtClean="0"/>
              <a:t>p </a:t>
            </a:r>
            <a:r>
              <a:rPr lang="en-US" sz="1100" b="1" dirty="0"/>
              <a:t>≤ </a:t>
            </a:r>
            <a:r>
              <a:rPr lang="en-US" sz="1100" b="1" dirty="0" smtClean="0"/>
              <a:t> 0.05</a:t>
            </a:r>
          </a:p>
          <a:p>
            <a:r>
              <a:rPr lang="en-US" sz="1100" b="1" dirty="0" smtClean="0"/>
              <a:t>***</a:t>
            </a:r>
            <a:r>
              <a:rPr lang="en-US" sz="1100" b="1" i="1" dirty="0"/>
              <a:t> </a:t>
            </a:r>
            <a:r>
              <a:rPr lang="en-US" sz="1100" b="1" i="1" dirty="0" smtClean="0"/>
              <a:t>p </a:t>
            </a:r>
            <a:r>
              <a:rPr lang="en-US" sz="1100" b="1" dirty="0" smtClean="0"/>
              <a:t>≤  0.001</a:t>
            </a:r>
            <a:endParaRPr lang="en-US" sz="1100" b="1" dirty="0"/>
          </a:p>
          <a:p>
            <a:r>
              <a:rPr lang="en-US" sz="1100" b="1" dirty="0" smtClean="0"/>
              <a:t>**** </a:t>
            </a:r>
            <a:r>
              <a:rPr lang="en-US" sz="1100" b="1" i="1" dirty="0" smtClean="0"/>
              <a:t>p  </a:t>
            </a:r>
            <a:r>
              <a:rPr lang="en-US" sz="1100" b="1" dirty="0" smtClean="0"/>
              <a:t>≤ 0.0001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221826"/>
            <a:ext cx="3888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S1 </a:t>
            </a:r>
            <a:r>
              <a:rPr lang="en-US" sz="1200" dirty="0" smtClean="0"/>
              <a:t>Maceration</a:t>
            </a:r>
            <a:r>
              <a:rPr lang="en-US" sz="1200" b="1" dirty="0" smtClean="0"/>
              <a:t> S2 </a:t>
            </a:r>
            <a:r>
              <a:rPr lang="en-US" sz="1200" dirty="0" smtClean="0"/>
              <a:t>Decoction</a:t>
            </a:r>
            <a:r>
              <a:rPr lang="en-US" sz="1200" b="1" dirty="0" smtClean="0"/>
              <a:t>	S3 </a:t>
            </a:r>
            <a:r>
              <a:rPr lang="en-US" sz="1200" dirty="0" err="1"/>
              <a:t>E</a:t>
            </a:r>
            <a:r>
              <a:rPr lang="en-US" sz="1200" dirty="0" err="1" smtClean="0"/>
              <a:t>thanolic</a:t>
            </a:r>
            <a:r>
              <a:rPr lang="en-US" sz="1200" b="1" dirty="0" smtClean="0"/>
              <a:t>	S4 </a:t>
            </a:r>
            <a:r>
              <a:rPr lang="en-US" sz="1200" dirty="0" err="1"/>
              <a:t>M</a:t>
            </a:r>
            <a:r>
              <a:rPr lang="en-US" sz="1200" dirty="0" err="1" smtClean="0"/>
              <a:t>ethanolic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00500" y="1187355"/>
            <a:ext cx="8288119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Comparison of anti-feeding test (</a:t>
            </a:r>
            <a:r>
              <a:rPr lang="en-US" sz="2800" b="1" dirty="0" err="1" smtClean="0"/>
              <a:t>Bromocrysol</a:t>
            </a:r>
            <a:r>
              <a:rPr lang="en-US" sz="2800" b="1" dirty="0" smtClean="0"/>
              <a:t> green filter paper test)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74315" y="0"/>
            <a:ext cx="658423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Extraction Comparison of Anti-Feeding Test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215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64810" y="6496579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73249" y="5506591"/>
            <a:ext cx="95605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SECOND</a:t>
            </a:r>
            <a:r>
              <a:rPr lang="en-US" sz="700" dirty="0" smtClean="0"/>
              <a:t> </a:t>
            </a:r>
            <a:r>
              <a:rPr lang="en-US" sz="700" b="1" dirty="0" smtClean="0"/>
              <a:t>INSTAR</a:t>
            </a:r>
          </a:p>
          <a:p>
            <a:endParaRPr lang="en-US" sz="700" b="1" dirty="0"/>
          </a:p>
          <a:p>
            <a:r>
              <a:rPr lang="en-US" sz="700" b="1" dirty="0" smtClean="0"/>
              <a:t>S1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S3  **</a:t>
            </a:r>
          </a:p>
          <a:p>
            <a:r>
              <a:rPr lang="en-US" sz="700" b="1" dirty="0" smtClean="0"/>
              <a:t>S1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S2  ns</a:t>
            </a:r>
          </a:p>
          <a:p>
            <a:r>
              <a:rPr lang="en-US" sz="700" b="1" dirty="0" smtClean="0"/>
              <a:t>S1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S4  ns</a:t>
            </a:r>
          </a:p>
          <a:p>
            <a:r>
              <a:rPr lang="en-US" sz="700" b="1" dirty="0" smtClean="0"/>
              <a:t>S2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S3  ns</a:t>
            </a:r>
          </a:p>
          <a:p>
            <a:r>
              <a:rPr lang="en-US" sz="700" b="1" dirty="0" smtClean="0"/>
              <a:t>S2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S4  **</a:t>
            </a:r>
          </a:p>
          <a:p>
            <a:r>
              <a:rPr lang="en-US" sz="700" b="1" dirty="0" smtClean="0"/>
              <a:t>S3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S4  **</a:t>
            </a:r>
            <a:endParaRPr lang="en-US" sz="7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36410" y="5506590"/>
            <a:ext cx="75404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FIFTH INSTAR</a:t>
            </a:r>
          </a:p>
          <a:p>
            <a:endParaRPr lang="en-US" sz="700" b="1" dirty="0"/>
          </a:p>
          <a:p>
            <a:r>
              <a:rPr lang="en-US" sz="700" b="1" dirty="0" smtClean="0"/>
              <a:t>S1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S2  ns</a:t>
            </a:r>
          </a:p>
          <a:p>
            <a:r>
              <a:rPr lang="en-US" sz="700" b="1" dirty="0" smtClean="0"/>
              <a:t>S1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S3  **</a:t>
            </a:r>
          </a:p>
          <a:p>
            <a:r>
              <a:rPr lang="en-US" sz="700" b="1" dirty="0" smtClean="0"/>
              <a:t>S1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S4  **</a:t>
            </a:r>
          </a:p>
          <a:p>
            <a:r>
              <a:rPr lang="en-US" sz="700" b="1" dirty="0" smtClean="0"/>
              <a:t>S2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S3  **</a:t>
            </a:r>
          </a:p>
          <a:p>
            <a:r>
              <a:rPr lang="en-US" sz="700" b="1" dirty="0" smtClean="0"/>
              <a:t>S2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S4  **</a:t>
            </a:r>
          </a:p>
          <a:p>
            <a:r>
              <a:rPr lang="en-US" sz="700" b="1" dirty="0" smtClean="0"/>
              <a:t>S3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S4  ns</a:t>
            </a:r>
            <a:endParaRPr lang="en-US" sz="7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335311" y="1310413"/>
            <a:ext cx="853836" cy="235449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FF0000"/>
                </a:solidFill>
              </a:rPr>
              <a:t>SECOND</a:t>
            </a:r>
            <a:r>
              <a:rPr lang="en-US" sz="700" dirty="0">
                <a:solidFill>
                  <a:srgbClr val="FF0000"/>
                </a:solidFill>
              </a:rPr>
              <a:t> </a:t>
            </a:r>
            <a:r>
              <a:rPr lang="en-US" sz="700" b="1" dirty="0">
                <a:solidFill>
                  <a:srgbClr val="FF0000"/>
                </a:solidFill>
              </a:rPr>
              <a:t>INSTAR</a:t>
            </a:r>
          </a:p>
          <a:p>
            <a:endParaRPr lang="en-US" sz="700" b="1" dirty="0"/>
          </a:p>
          <a:p>
            <a:r>
              <a:rPr lang="en-US" sz="700" b="1" dirty="0" smtClean="0"/>
              <a:t>MACERATION</a:t>
            </a:r>
          </a:p>
          <a:p>
            <a:r>
              <a:rPr lang="en-US" sz="700" b="1" dirty="0" smtClean="0"/>
              <a:t>T1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T2  **</a:t>
            </a:r>
          </a:p>
          <a:p>
            <a:r>
              <a:rPr lang="en-US" sz="700" b="1" dirty="0" smtClean="0"/>
              <a:t>T1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C0  ns</a:t>
            </a:r>
          </a:p>
          <a:p>
            <a:r>
              <a:rPr lang="en-US" sz="700" b="1" dirty="0" smtClean="0"/>
              <a:t>T2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C0 **</a:t>
            </a:r>
          </a:p>
          <a:p>
            <a:endParaRPr lang="en-US" sz="700" b="1" dirty="0"/>
          </a:p>
          <a:p>
            <a:r>
              <a:rPr lang="en-US" sz="700" b="1" dirty="0" smtClean="0"/>
              <a:t>DECOCTION</a:t>
            </a:r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T2  **</a:t>
            </a:r>
            <a:endParaRPr lang="en-US" sz="700" b="1" dirty="0"/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**</a:t>
            </a:r>
            <a:endParaRPr lang="en-US" sz="700" b="1" dirty="0"/>
          </a:p>
          <a:p>
            <a:r>
              <a:rPr lang="en-US" sz="700" b="1" dirty="0"/>
              <a:t>T2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**</a:t>
            </a:r>
            <a:endParaRPr lang="en-US" sz="700" b="1" dirty="0"/>
          </a:p>
          <a:p>
            <a:endParaRPr lang="en-US" sz="700" b="1" dirty="0" smtClean="0"/>
          </a:p>
          <a:p>
            <a:r>
              <a:rPr lang="en-US" sz="700" b="1" dirty="0" smtClean="0"/>
              <a:t>ETHANOL</a:t>
            </a:r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T2  **</a:t>
            </a:r>
            <a:endParaRPr lang="en-US" sz="700" b="1" dirty="0"/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ns</a:t>
            </a:r>
          </a:p>
          <a:p>
            <a:r>
              <a:rPr lang="en-US" sz="700" b="1" dirty="0" smtClean="0"/>
              <a:t>T2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**</a:t>
            </a:r>
            <a:endParaRPr lang="en-US" sz="700" b="1" dirty="0"/>
          </a:p>
          <a:p>
            <a:endParaRPr lang="en-US" sz="700" b="1" dirty="0" smtClean="0"/>
          </a:p>
          <a:p>
            <a:r>
              <a:rPr lang="en-US" sz="700" b="1" dirty="0" smtClean="0"/>
              <a:t>METHANOL</a:t>
            </a:r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T2   **</a:t>
            </a:r>
            <a:endParaRPr lang="en-US" sz="700" b="1" dirty="0"/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 **</a:t>
            </a:r>
            <a:endParaRPr lang="en-US" sz="700" b="1" dirty="0"/>
          </a:p>
          <a:p>
            <a:r>
              <a:rPr lang="en-US" sz="700" b="1" dirty="0"/>
              <a:t>T2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**</a:t>
            </a:r>
            <a:endParaRPr lang="en-US" sz="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04011" y="1310412"/>
            <a:ext cx="944876" cy="235449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700" b="1" dirty="0" smtClean="0">
                <a:solidFill>
                  <a:srgbClr val="FF0000"/>
                </a:solidFill>
              </a:rPr>
              <a:t>ADULTS</a:t>
            </a:r>
          </a:p>
          <a:p>
            <a:endParaRPr lang="en-US" sz="700" b="1" dirty="0"/>
          </a:p>
          <a:p>
            <a:r>
              <a:rPr lang="en-US" sz="700" b="1" dirty="0" smtClean="0"/>
              <a:t>MACERATION</a:t>
            </a:r>
          </a:p>
          <a:p>
            <a:r>
              <a:rPr lang="en-US" sz="700" b="1" dirty="0" smtClean="0"/>
              <a:t>T1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T2  ns</a:t>
            </a:r>
          </a:p>
          <a:p>
            <a:r>
              <a:rPr lang="en-US" sz="700" b="1" dirty="0" smtClean="0"/>
              <a:t>T1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C0  ns</a:t>
            </a:r>
          </a:p>
          <a:p>
            <a:r>
              <a:rPr lang="en-US" sz="700" b="1" dirty="0" smtClean="0"/>
              <a:t>T2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C0 **</a:t>
            </a:r>
          </a:p>
          <a:p>
            <a:endParaRPr lang="en-US" sz="700" b="1" dirty="0"/>
          </a:p>
          <a:p>
            <a:r>
              <a:rPr lang="en-US" sz="700" b="1" dirty="0" smtClean="0"/>
              <a:t>DECOCTION</a:t>
            </a:r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T2  **</a:t>
            </a:r>
            <a:endParaRPr lang="en-US" sz="700" b="1" dirty="0"/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ns</a:t>
            </a:r>
          </a:p>
          <a:p>
            <a:r>
              <a:rPr lang="en-US" sz="700" b="1" dirty="0" smtClean="0"/>
              <a:t>T2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**</a:t>
            </a:r>
            <a:endParaRPr lang="en-US" sz="700" b="1" dirty="0"/>
          </a:p>
          <a:p>
            <a:endParaRPr lang="en-US" sz="700" b="1" dirty="0" smtClean="0"/>
          </a:p>
          <a:p>
            <a:r>
              <a:rPr lang="en-US" sz="700" b="1" dirty="0" smtClean="0"/>
              <a:t>ETHANOL</a:t>
            </a:r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T2  ns</a:t>
            </a:r>
            <a:endParaRPr lang="en-US" sz="700" b="1" dirty="0"/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ns</a:t>
            </a:r>
            <a:endParaRPr lang="en-US" sz="700" b="1" dirty="0"/>
          </a:p>
          <a:p>
            <a:r>
              <a:rPr lang="en-US" sz="700" b="1" dirty="0"/>
              <a:t>T2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ns</a:t>
            </a:r>
            <a:endParaRPr lang="en-US" sz="700" b="1" dirty="0"/>
          </a:p>
          <a:p>
            <a:endParaRPr lang="en-US" sz="700" b="1" dirty="0" smtClean="0"/>
          </a:p>
          <a:p>
            <a:r>
              <a:rPr lang="en-US" sz="700" b="1" dirty="0" smtClean="0"/>
              <a:t>METHANOL</a:t>
            </a:r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T2   **</a:t>
            </a:r>
            <a:endParaRPr lang="en-US" sz="700" b="1" dirty="0"/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 ns</a:t>
            </a:r>
            <a:endParaRPr lang="en-US" sz="700" b="1" dirty="0"/>
          </a:p>
          <a:p>
            <a:r>
              <a:rPr lang="en-US" sz="700" b="1" dirty="0"/>
              <a:t>T2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**</a:t>
            </a:r>
            <a:endParaRPr lang="en-US" sz="7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335311" y="3664904"/>
            <a:ext cx="856689" cy="235449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FF0000"/>
                </a:solidFill>
              </a:rPr>
              <a:t>FIFTH INSTAR</a:t>
            </a:r>
          </a:p>
          <a:p>
            <a:endParaRPr lang="en-US" sz="700" b="1" dirty="0"/>
          </a:p>
          <a:p>
            <a:r>
              <a:rPr lang="en-US" sz="700" b="1" dirty="0" smtClean="0"/>
              <a:t>MACERATION</a:t>
            </a:r>
          </a:p>
          <a:p>
            <a:r>
              <a:rPr lang="en-US" sz="700" b="1" dirty="0" smtClean="0"/>
              <a:t>T1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T2 ns</a:t>
            </a:r>
          </a:p>
          <a:p>
            <a:r>
              <a:rPr lang="en-US" sz="700" b="1" dirty="0" smtClean="0"/>
              <a:t>T1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C0 ns</a:t>
            </a:r>
          </a:p>
          <a:p>
            <a:r>
              <a:rPr lang="en-US" sz="700" b="1" dirty="0" smtClean="0"/>
              <a:t>T2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C0 **</a:t>
            </a:r>
          </a:p>
          <a:p>
            <a:endParaRPr lang="en-US" sz="700" b="1" dirty="0"/>
          </a:p>
          <a:p>
            <a:r>
              <a:rPr lang="en-US" sz="700" b="1" dirty="0" smtClean="0"/>
              <a:t>DECOCTION</a:t>
            </a:r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T2  ns</a:t>
            </a:r>
            <a:endParaRPr lang="en-US" sz="700" b="1" dirty="0"/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ns</a:t>
            </a:r>
          </a:p>
          <a:p>
            <a:r>
              <a:rPr lang="en-US" sz="700" b="1" dirty="0" smtClean="0"/>
              <a:t>T2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C0  **</a:t>
            </a:r>
          </a:p>
          <a:p>
            <a:endParaRPr lang="en-US" sz="700" b="1" dirty="0" smtClean="0"/>
          </a:p>
          <a:p>
            <a:r>
              <a:rPr lang="en-US" sz="700" b="1" dirty="0" smtClean="0"/>
              <a:t>ETHANOL</a:t>
            </a:r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T2  **</a:t>
            </a:r>
          </a:p>
          <a:p>
            <a:r>
              <a:rPr lang="en-US" sz="700" b="1" dirty="0" smtClean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ns</a:t>
            </a:r>
            <a:endParaRPr lang="en-US" sz="700" b="1" dirty="0"/>
          </a:p>
          <a:p>
            <a:r>
              <a:rPr lang="en-US" sz="700" b="1" dirty="0"/>
              <a:t>T2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**</a:t>
            </a:r>
            <a:endParaRPr lang="en-US" sz="700" b="1" dirty="0"/>
          </a:p>
          <a:p>
            <a:endParaRPr lang="en-US" sz="700" b="1" dirty="0" smtClean="0"/>
          </a:p>
          <a:p>
            <a:r>
              <a:rPr lang="en-US" sz="700" b="1" dirty="0" smtClean="0"/>
              <a:t>METHANOL</a:t>
            </a:r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T2  **</a:t>
            </a:r>
            <a:endParaRPr lang="en-US" sz="700" b="1" dirty="0"/>
          </a:p>
          <a:p>
            <a:r>
              <a:rPr lang="en-US" sz="700" b="1" dirty="0"/>
              <a:t>T1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**</a:t>
            </a:r>
            <a:endParaRPr lang="en-US" sz="700" b="1" dirty="0"/>
          </a:p>
          <a:p>
            <a:r>
              <a:rPr lang="en-US" sz="700" b="1" dirty="0" smtClean="0"/>
              <a:t>T2 </a:t>
            </a:r>
            <a:r>
              <a:rPr lang="en-US" sz="700" b="1" dirty="0" err="1"/>
              <a:t>Vs</a:t>
            </a:r>
            <a:r>
              <a:rPr lang="en-US" sz="700" b="1" dirty="0"/>
              <a:t> </a:t>
            </a:r>
            <a:r>
              <a:rPr lang="en-US" sz="700" b="1" dirty="0" smtClean="0"/>
              <a:t>C0  **</a:t>
            </a:r>
            <a:endParaRPr lang="en-US" sz="7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" y="1146050"/>
            <a:ext cx="8700017" cy="503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97971" y="5506591"/>
            <a:ext cx="83892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ADULTS</a:t>
            </a:r>
          </a:p>
          <a:p>
            <a:endParaRPr lang="en-US" sz="700" b="1" dirty="0" smtClean="0"/>
          </a:p>
          <a:p>
            <a:r>
              <a:rPr lang="en-US" sz="700" b="1" dirty="0" smtClean="0"/>
              <a:t>S2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S4  ns</a:t>
            </a:r>
          </a:p>
          <a:p>
            <a:r>
              <a:rPr lang="en-US" sz="700" b="1" dirty="0" smtClean="0"/>
              <a:t>S2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S1  ns</a:t>
            </a:r>
          </a:p>
          <a:p>
            <a:r>
              <a:rPr lang="en-US" sz="700" b="1" dirty="0" smtClean="0"/>
              <a:t>S2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S3  ns</a:t>
            </a:r>
          </a:p>
          <a:p>
            <a:r>
              <a:rPr lang="en-US" sz="700" b="1" dirty="0" smtClean="0"/>
              <a:t>S4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S1  ns</a:t>
            </a:r>
          </a:p>
          <a:p>
            <a:r>
              <a:rPr lang="en-US" sz="700" b="1" dirty="0" smtClean="0"/>
              <a:t>S4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S3  ns</a:t>
            </a:r>
          </a:p>
          <a:p>
            <a:r>
              <a:rPr lang="en-US" sz="700" b="1" dirty="0" smtClean="0"/>
              <a:t>S1 </a:t>
            </a:r>
            <a:r>
              <a:rPr lang="en-US" sz="700" b="1" dirty="0" err="1" smtClean="0"/>
              <a:t>vs</a:t>
            </a:r>
            <a:r>
              <a:rPr lang="en-US" sz="700" b="1" dirty="0" smtClean="0"/>
              <a:t> S3  ns</a:t>
            </a:r>
            <a:endParaRPr lang="en-US" sz="7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211414"/>
            <a:ext cx="3888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S1 </a:t>
            </a:r>
            <a:r>
              <a:rPr lang="en-US" sz="1200" dirty="0" smtClean="0"/>
              <a:t>Maceration</a:t>
            </a:r>
            <a:r>
              <a:rPr lang="en-US" sz="1200" b="1" dirty="0" smtClean="0"/>
              <a:t> S2 </a:t>
            </a:r>
            <a:r>
              <a:rPr lang="en-US" sz="1200" dirty="0" smtClean="0"/>
              <a:t>Decoction</a:t>
            </a:r>
            <a:r>
              <a:rPr lang="en-US" sz="1200" b="1" dirty="0" smtClean="0"/>
              <a:t>	S3 </a:t>
            </a:r>
            <a:r>
              <a:rPr lang="en-US" sz="1200" dirty="0" err="1"/>
              <a:t>E</a:t>
            </a:r>
            <a:r>
              <a:rPr lang="en-US" sz="1200" dirty="0" err="1" smtClean="0"/>
              <a:t>thanolic</a:t>
            </a:r>
            <a:r>
              <a:rPr lang="en-US" sz="1200" b="1" dirty="0" smtClean="0"/>
              <a:t>	S4 </a:t>
            </a:r>
            <a:r>
              <a:rPr lang="en-US" sz="1200" dirty="0" err="1"/>
              <a:t>M</a:t>
            </a:r>
            <a:r>
              <a:rPr lang="en-US" sz="1200" dirty="0" err="1" smtClean="0"/>
              <a:t>ethanolic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44333" y="4114854"/>
            <a:ext cx="1156725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/>
              <a:t>ns </a:t>
            </a:r>
            <a:r>
              <a:rPr lang="en-US" sz="1100" b="1" i="1" dirty="0" smtClean="0"/>
              <a:t>p </a:t>
            </a:r>
            <a:r>
              <a:rPr lang="en-US" sz="1100" b="1" dirty="0" smtClean="0"/>
              <a:t>&gt; 0.05</a:t>
            </a:r>
          </a:p>
          <a:p>
            <a:r>
              <a:rPr lang="en-US" sz="1100" b="1" dirty="0" smtClean="0"/>
              <a:t>**</a:t>
            </a:r>
            <a:r>
              <a:rPr lang="en-US" sz="1100" b="1" i="1" dirty="0"/>
              <a:t> </a:t>
            </a:r>
            <a:r>
              <a:rPr lang="en-US" sz="1100" b="1" i="1" dirty="0" smtClean="0"/>
              <a:t>p </a:t>
            </a:r>
            <a:r>
              <a:rPr lang="en-US" sz="1100" b="1" dirty="0"/>
              <a:t>≤ </a:t>
            </a:r>
            <a:r>
              <a:rPr lang="en-US" sz="1100" b="1" dirty="0" smtClean="0"/>
              <a:t> 0.05</a:t>
            </a:r>
          </a:p>
          <a:p>
            <a:r>
              <a:rPr lang="en-US" sz="1100" b="1" dirty="0" smtClean="0"/>
              <a:t>***</a:t>
            </a:r>
            <a:r>
              <a:rPr lang="en-US" sz="1100" b="1" i="1" dirty="0"/>
              <a:t> </a:t>
            </a:r>
            <a:r>
              <a:rPr lang="en-US" sz="1100" b="1" i="1" dirty="0" smtClean="0"/>
              <a:t>p </a:t>
            </a:r>
            <a:r>
              <a:rPr lang="en-US" sz="1100" b="1" dirty="0" smtClean="0"/>
              <a:t>≤  0.001</a:t>
            </a:r>
            <a:endParaRPr lang="en-US" sz="1100" b="1" dirty="0"/>
          </a:p>
          <a:p>
            <a:r>
              <a:rPr lang="en-US" sz="1100" b="1" dirty="0" smtClean="0"/>
              <a:t>**** </a:t>
            </a:r>
            <a:r>
              <a:rPr lang="en-US" sz="1100" b="1" i="1" dirty="0" smtClean="0"/>
              <a:t>p  </a:t>
            </a:r>
            <a:r>
              <a:rPr lang="en-US" sz="1100" b="1" dirty="0" smtClean="0"/>
              <a:t>≤ 0.0001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0501" y="1173707"/>
            <a:ext cx="819747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Comparison of anti-feeding test (</a:t>
            </a:r>
            <a:r>
              <a:rPr lang="en-US" sz="2800" b="1" dirty="0" err="1" smtClean="0"/>
              <a:t>Erythrosin</a:t>
            </a:r>
            <a:r>
              <a:rPr lang="en-US" sz="2800" b="1" dirty="0" smtClean="0"/>
              <a:t> dye stained salivary flanges)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716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7F6B58-BEB4-7EC1-F5FE-DF097D6D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Content for 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54ADEF-2197-9A5F-5429-3CD03E1AB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Introduction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Material and Methods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Results and Discussion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Conclusion and Recommendations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Iskoola Pota" panose="02010503010101010104" pitchFamily="2" charset="0"/>
              </a:rPr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F8F961-52E7-EAC8-9412-12E4E33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692" y="6492876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Conclusion</a:t>
            </a: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6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841989"/>
            <a:ext cx="1192227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Efficacy of </a:t>
            </a:r>
            <a:r>
              <a:rPr lang="en-US" sz="2800" i="1" dirty="0" smtClean="0"/>
              <a:t>L. </a:t>
            </a:r>
            <a:r>
              <a:rPr lang="en-US" sz="2800" i="1" dirty="0" err="1" smtClean="0"/>
              <a:t>camara</a:t>
            </a:r>
            <a:r>
              <a:rPr lang="en-US" sz="2800" i="1" dirty="0" smtClean="0"/>
              <a:t> </a:t>
            </a:r>
            <a:r>
              <a:rPr lang="en-US" sz="2800" dirty="0" smtClean="0"/>
              <a:t>extraction depends on the life stages and time of exposure </a:t>
            </a:r>
            <a:r>
              <a:rPr lang="en-US" sz="2800" i="1" dirty="0" smtClean="0"/>
              <a:t>D. </a:t>
            </a:r>
            <a:r>
              <a:rPr lang="en-US" sz="2800" i="1" dirty="0" err="1" smtClean="0"/>
              <a:t>menoni</a:t>
            </a:r>
            <a:r>
              <a:rPr lang="en-US" sz="2800" dirty="0" smtClean="0"/>
              <a:t>.</a:t>
            </a:r>
            <a:endParaRPr lang="en-US" sz="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/>
              <a:t>Ethanolic</a:t>
            </a:r>
            <a:r>
              <a:rPr lang="en-US" sz="2800" dirty="0" smtClean="0"/>
              <a:t> extract showed significant mortality on adult stage and fifth instar nymph while </a:t>
            </a:r>
            <a:r>
              <a:rPr lang="en-US" sz="2800" dirty="0" err="1" smtClean="0"/>
              <a:t>methanolic</a:t>
            </a:r>
            <a:r>
              <a:rPr lang="en-US" sz="2800" dirty="0" smtClean="0"/>
              <a:t> and decoction extracts for  first instar and second instar</a:t>
            </a:r>
            <a:endParaRPr lang="en-US" sz="105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15 g/l and 25 g/l of </a:t>
            </a:r>
            <a:r>
              <a:rPr lang="en-US" sz="2800" dirty="0" err="1" smtClean="0"/>
              <a:t>ethanolic</a:t>
            </a:r>
            <a:r>
              <a:rPr lang="en-US" sz="2800" dirty="0" smtClean="0"/>
              <a:t>  extract induce significant mortality on adults and fifth instar while all concentrations of</a:t>
            </a:r>
            <a:r>
              <a:rPr lang="en-US" sz="3200" dirty="0" smtClean="0"/>
              <a:t> </a:t>
            </a:r>
            <a:r>
              <a:rPr lang="en-US" sz="2800" dirty="0" err="1" smtClean="0"/>
              <a:t>methanolic</a:t>
            </a:r>
            <a:r>
              <a:rPr lang="en-US" sz="3200" dirty="0" smtClean="0"/>
              <a:t> </a:t>
            </a:r>
            <a:r>
              <a:rPr lang="en-US" sz="2800" dirty="0" smtClean="0"/>
              <a:t>extract  for </a:t>
            </a:r>
            <a:r>
              <a:rPr lang="en-US" sz="2800" dirty="0"/>
              <a:t>first </a:t>
            </a:r>
            <a:r>
              <a:rPr lang="en-US" sz="2800" dirty="0" smtClean="0"/>
              <a:t>instar </a:t>
            </a:r>
            <a:r>
              <a:rPr lang="en-US" sz="2800" dirty="0"/>
              <a:t>and second </a:t>
            </a:r>
            <a:r>
              <a:rPr lang="en-US" sz="2800" dirty="0" smtClean="0"/>
              <a:t>instar</a:t>
            </a:r>
            <a:endParaRPr lang="en-US" sz="105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Significant anti-feeding effect was recorded for adults by </a:t>
            </a:r>
            <a:r>
              <a:rPr lang="en-US" sz="2800" dirty="0" err="1" smtClean="0"/>
              <a:t>ethanolic</a:t>
            </a:r>
            <a:r>
              <a:rPr lang="en-US" sz="2800" dirty="0" smtClean="0"/>
              <a:t> extract and </a:t>
            </a:r>
            <a:r>
              <a:rPr lang="en-US" sz="2800" dirty="0" err="1" smtClean="0"/>
              <a:t>methanolic</a:t>
            </a:r>
            <a:r>
              <a:rPr lang="en-US" sz="2800" dirty="0" smtClean="0"/>
              <a:t> extract for second and fifth instar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033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06636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556" y="2033516"/>
            <a:ext cx="110273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Further studies should be conducted with more replicates and high concentrations.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Phytotoxic effect could be evaluated.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Phytochemical analysis could be done for determining chemicals which are present in extractions.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96133" y="698156"/>
            <a:ext cx="44688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/>
              <a:t>Recommendations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905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6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124" y="1779687"/>
            <a:ext cx="116142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err="1"/>
              <a:t>Chanchala</a:t>
            </a:r>
            <a:r>
              <a:rPr lang="en-US" sz="1800" dirty="0"/>
              <a:t>, G. </a:t>
            </a:r>
            <a:r>
              <a:rPr lang="en-US" sz="1800" i="1" dirty="0"/>
              <a:t>et al.</a:t>
            </a:r>
            <a:r>
              <a:rPr lang="en-US" sz="1800" dirty="0"/>
              <a:t> (2019) ‘ESTIMATING THE FLYING DISTANCE OF </a:t>
            </a:r>
            <a:r>
              <a:rPr lang="en-US" sz="1800" dirty="0" err="1"/>
              <a:t>Deltocephalus</a:t>
            </a:r>
            <a:r>
              <a:rPr lang="en-US" sz="1800" dirty="0"/>
              <a:t> </a:t>
            </a:r>
            <a:r>
              <a:rPr lang="en-US" sz="1800" dirty="0" err="1"/>
              <a:t>menoni</a:t>
            </a:r>
            <a:r>
              <a:rPr lang="en-US" sz="1800" dirty="0"/>
              <a:t> ; ( </a:t>
            </a:r>
            <a:r>
              <a:rPr lang="en-US" sz="1800" dirty="0" err="1"/>
              <a:t>Hemiptera</a:t>
            </a:r>
            <a:r>
              <a:rPr lang="en-US" sz="1800" dirty="0"/>
              <a:t> : </a:t>
            </a:r>
            <a:r>
              <a:rPr lang="en-US" sz="1800" dirty="0" err="1"/>
              <a:t>Cicadellidae</a:t>
            </a:r>
            <a:r>
              <a:rPr lang="en-US" sz="1800" dirty="0"/>
              <a:t> ) THE VECTOR OF SUGARCANE WHITE LEAF DISEASE IN SRI LANKA’, (January)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Fleming</a:t>
            </a:r>
            <a:r>
              <a:rPr lang="en-US" sz="1800" dirty="0"/>
              <a:t>, R., &amp; </a:t>
            </a:r>
            <a:r>
              <a:rPr lang="en-US" sz="1800" dirty="0" err="1"/>
              <a:t>Retnakaran</a:t>
            </a:r>
            <a:r>
              <a:rPr lang="en-US" sz="1800" dirty="0"/>
              <a:t>, A. (1985). Evaluating Single Treatment Data Using Abbott’s Formula With Reference to Insecticides. </a:t>
            </a:r>
            <a:r>
              <a:rPr lang="en-US" sz="1800" i="1" dirty="0"/>
              <a:t>Journal of Economic Entomology</a:t>
            </a:r>
            <a:r>
              <a:rPr lang="en-US" sz="1800" dirty="0"/>
              <a:t>, </a:t>
            </a:r>
            <a:r>
              <a:rPr lang="en-US" sz="1800" i="1" dirty="0"/>
              <a:t>78</a:t>
            </a:r>
            <a:r>
              <a:rPr lang="en-US" sz="1800" dirty="0"/>
              <a:t>(6), 1179–1181. </a:t>
            </a:r>
            <a:r>
              <a:rPr lang="en-US" sz="1800" dirty="0">
                <a:hlinkClick r:id="rId2"/>
              </a:rPr>
              <a:t>https://doi.org/10.1093/jee/78.6.1179</a:t>
            </a: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err="1" smtClean="0"/>
              <a:t>Kalita</a:t>
            </a:r>
            <a:r>
              <a:rPr lang="en-US" sz="1800" dirty="0"/>
              <a:t>, S. </a:t>
            </a:r>
            <a:r>
              <a:rPr lang="en-US" sz="1800" i="1" dirty="0"/>
              <a:t>et al.</a:t>
            </a:r>
            <a:r>
              <a:rPr lang="en-US" sz="1800" dirty="0"/>
              <a:t> (2011) ‘Phytochemical Composition and In Vitro Hemolytic Activity of Lantana </a:t>
            </a:r>
            <a:r>
              <a:rPr lang="en-US" sz="1800" dirty="0" err="1"/>
              <a:t>Camara</a:t>
            </a:r>
            <a:r>
              <a:rPr lang="en-US" sz="1800" dirty="0"/>
              <a:t> L. (</a:t>
            </a:r>
            <a:r>
              <a:rPr lang="en-US" sz="1800" dirty="0" err="1"/>
              <a:t>Verbenaceae</a:t>
            </a:r>
            <a:r>
              <a:rPr lang="en-US" sz="1800" dirty="0"/>
              <a:t>) Leaves’, </a:t>
            </a:r>
            <a:r>
              <a:rPr lang="en-US" sz="1800" i="1" dirty="0" err="1"/>
              <a:t>Pharmacologyonline</a:t>
            </a:r>
            <a:r>
              <a:rPr lang="en-US" sz="1800" i="1" dirty="0"/>
              <a:t> Newsletter </a:t>
            </a:r>
            <a:r>
              <a:rPr lang="en-US" sz="1800" i="1" dirty="0" err="1"/>
              <a:t>Kalita</a:t>
            </a:r>
            <a:r>
              <a:rPr lang="en-US" sz="1800" i="1" dirty="0"/>
              <a:t> et al</a:t>
            </a:r>
            <a:r>
              <a:rPr lang="en-US" sz="1800" dirty="0"/>
              <a:t>, 1, pp. 59–67</a:t>
            </a:r>
            <a:r>
              <a:rPr lang="en-US" sz="18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err="1"/>
              <a:t>Keerthipala</a:t>
            </a:r>
            <a:r>
              <a:rPr lang="en-US" sz="1800" dirty="0"/>
              <a:t>, A.P. (2016) ‘Development of Sugar Industry in Sri Lanka’, </a:t>
            </a:r>
            <a:r>
              <a:rPr lang="en-US" sz="1800" i="1" dirty="0"/>
              <a:t>Sugar Tech</a:t>
            </a:r>
            <a:r>
              <a:rPr lang="en-US" sz="1800" dirty="0"/>
              <a:t>, 18(6), pp. 612–626. doi:10.1007/s12355-016-0485-3</a:t>
            </a:r>
            <a:r>
              <a:rPr lang="en-US" sz="1800" dirty="0" smtClean="0"/>
              <a:t>.</a:t>
            </a: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err="1"/>
              <a:t>Klotoe</a:t>
            </a:r>
            <a:r>
              <a:rPr lang="en-US" sz="1800" dirty="0"/>
              <a:t>, J.R. </a:t>
            </a:r>
            <a:r>
              <a:rPr lang="en-US" sz="1800" i="1" dirty="0"/>
              <a:t>et al.</a:t>
            </a:r>
            <a:r>
              <a:rPr lang="en-US" sz="1800" dirty="0"/>
              <a:t> (2021) ‘Antifungal activity of </a:t>
            </a:r>
            <a:r>
              <a:rPr lang="en-US" sz="1800" dirty="0" err="1"/>
              <a:t>Ocimum</a:t>
            </a:r>
            <a:r>
              <a:rPr lang="en-US" sz="1800" dirty="0"/>
              <a:t> </a:t>
            </a:r>
            <a:r>
              <a:rPr lang="en-US" sz="1800" dirty="0" err="1"/>
              <a:t>gratissimum</a:t>
            </a:r>
            <a:r>
              <a:rPr lang="en-US" sz="1800" dirty="0"/>
              <a:t> L ., Lantana </a:t>
            </a:r>
            <a:r>
              <a:rPr lang="en-US" sz="1800" dirty="0" err="1"/>
              <a:t>camara</a:t>
            </a:r>
            <a:r>
              <a:rPr lang="en-US" sz="1800" dirty="0"/>
              <a:t> L . &amp; </a:t>
            </a:r>
            <a:r>
              <a:rPr lang="en-US" sz="1800" dirty="0" err="1"/>
              <a:t>Pteleopsis</a:t>
            </a:r>
            <a:r>
              <a:rPr lang="en-US" sz="1800" dirty="0"/>
              <a:t> </a:t>
            </a:r>
            <a:r>
              <a:rPr lang="en-US" sz="1800" dirty="0" err="1"/>
              <a:t>suberosa</a:t>
            </a:r>
            <a:r>
              <a:rPr lang="en-US" sz="1800" dirty="0"/>
              <a:t> </a:t>
            </a:r>
            <a:r>
              <a:rPr lang="en-US" sz="1800" dirty="0" err="1"/>
              <a:t>Engl</a:t>
            </a:r>
            <a:r>
              <a:rPr lang="en-US" sz="1800" dirty="0"/>
              <a:t> . &amp; Dies used in the treatment of </a:t>
            </a:r>
            <a:r>
              <a:rPr lang="en-US" sz="1800" dirty="0" err="1"/>
              <a:t>vulvovaginal</a:t>
            </a:r>
            <a:r>
              <a:rPr lang="en-US" sz="1800" dirty="0"/>
              <a:t> candidiasis in Benin’, </a:t>
            </a:r>
            <a:r>
              <a:rPr lang="en-US" sz="1800" i="1" dirty="0"/>
              <a:t>Future Journal of Pharmaceutical Sciences</a:t>
            </a:r>
            <a:r>
              <a:rPr lang="en-US" sz="1800" dirty="0"/>
              <a:t> [Preprint]. doi:10.1186/s43094-021-00383-4</a:t>
            </a:r>
            <a:r>
              <a:rPr lang="en-US" sz="18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err="1"/>
              <a:t>Wanasinghe</a:t>
            </a:r>
            <a:r>
              <a:rPr lang="en-US" sz="1800" dirty="0"/>
              <a:t>, V.K.A.S.M. and </a:t>
            </a:r>
            <a:r>
              <a:rPr lang="en-US" sz="1800" dirty="0" err="1"/>
              <a:t>Chanchala</a:t>
            </a:r>
            <a:r>
              <a:rPr lang="en-US" sz="1800" dirty="0"/>
              <a:t>, K.M.G. (2020) ‘Pests of Sugarcane in Sri Lanka</a:t>
            </a:r>
            <a:r>
              <a:rPr lang="en-US" sz="1800" dirty="0" smtClean="0"/>
              <a:t>’.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err="1"/>
              <a:t>Warthen</a:t>
            </a:r>
            <a:r>
              <a:rPr lang="en-US" sz="1800" dirty="0"/>
              <a:t>, J D; Stokes, JB; Jacobson, M </a:t>
            </a:r>
            <a:r>
              <a:rPr lang="en-US" sz="1800" dirty="0" err="1"/>
              <a:t>andKozempel</a:t>
            </a:r>
            <a:r>
              <a:rPr lang="en-US" sz="1800" dirty="0"/>
              <a:t>, MP (1984). Estimation of </a:t>
            </a:r>
            <a:r>
              <a:rPr lang="en-US" sz="1800" dirty="0" err="1" smtClean="0"/>
              <a:t>azadirachtin</a:t>
            </a:r>
            <a:r>
              <a:rPr lang="en-US" sz="1800" dirty="0" smtClean="0"/>
              <a:t> </a:t>
            </a:r>
            <a:r>
              <a:rPr lang="en-US" sz="1800" dirty="0"/>
              <a:t>content in </a:t>
            </a:r>
            <a:r>
              <a:rPr lang="en-US" sz="1800" dirty="0" err="1"/>
              <a:t>neem</a:t>
            </a:r>
            <a:r>
              <a:rPr lang="en-US" sz="1800" dirty="0"/>
              <a:t> extracts and formulations. J. Liq. Chromatogr.,7: </a:t>
            </a:r>
            <a:r>
              <a:rPr lang="en-US" sz="1800" dirty="0" smtClean="0"/>
              <a:t>591-598 </a:t>
            </a:r>
            <a:r>
              <a:rPr lang="en-US" sz="1800" dirty="0" err="1" smtClean="0"/>
              <a:t>Dehou</a:t>
            </a:r>
            <a:r>
              <a:rPr lang="en-US" sz="1800" dirty="0"/>
              <a:t>, R.J. </a:t>
            </a:r>
            <a:r>
              <a:rPr lang="en-US" sz="1800" i="1" dirty="0"/>
              <a:t>et al.</a:t>
            </a:r>
            <a:r>
              <a:rPr lang="en-US" sz="1800" dirty="0"/>
              <a:t> (2021) ‘Bactericidal effect of the aqueous extract of the leaves of Lantana </a:t>
            </a:r>
            <a:r>
              <a:rPr lang="en-US" sz="1800" dirty="0" err="1"/>
              <a:t>camara</a:t>
            </a:r>
            <a:r>
              <a:rPr lang="en-US" sz="1800" dirty="0"/>
              <a:t> L . ( </a:t>
            </a:r>
            <a:r>
              <a:rPr lang="en-US" sz="1800" dirty="0" err="1"/>
              <a:t>Verbenaceae</a:t>
            </a:r>
            <a:r>
              <a:rPr lang="en-US" sz="1800" dirty="0"/>
              <a:t> ), a plant used in Benin in the treatment of skin infections .’, pp. 17406–17412.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500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FDF9E5-0E49-850E-F5C9-8747106A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2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3800" b="1" dirty="0">
                <a:latin typeface="+mn-lt"/>
              </a:rPr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ECBED9C-61C2-F5E2-374E-E4D467FF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2988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81287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Introduction</a:t>
            </a:r>
            <a:endParaRPr lang="en-US" sz="5500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6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24724"/>
            <a:ext cx="2750520" cy="492449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113035" y="1624727"/>
            <a:ext cx="2078967" cy="1866167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58108" y="1545555"/>
            <a:ext cx="5919811" cy="83099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Sugarcane; </a:t>
            </a:r>
            <a:r>
              <a:rPr lang="en-US" sz="2400" b="1" dirty="0" err="1">
                <a:latin typeface="Comic Sans MS" pitchFamily="66" charset="0"/>
              </a:rPr>
              <a:t>S</a:t>
            </a:r>
            <a:r>
              <a:rPr lang="en-US" sz="2400" b="1" i="1" dirty="0" err="1">
                <a:latin typeface="Comic Sans MS" pitchFamily="66" charset="0"/>
              </a:rPr>
              <a:t>accharum</a:t>
            </a:r>
            <a:r>
              <a:rPr lang="en-US" sz="2400" b="1" i="1" dirty="0">
                <a:latin typeface="Comic Sans MS" pitchFamily="66" charset="0"/>
              </a:rPr>
              <a:t> </a:t>
            </a:r>
            <a:r>
              <a:rPr lang="en-US" sz="2400" b="1" i="1" dirty="0" err="1">
                <a:latin typeface="Comic Sans MS" pitchFamily="66" charset="0"/>
              </a:rPr>
              <a:t>officinarum</a:t>
            </a:r>
            <a:endParaRPr lang="en-US" sz="2400" b="1" i="1" dirty="0">
              <a:latin typeface="Comic Sans MS" pitchFamily="66" charset="0"/>
            </a:endParaRPr>
          </a:p>
          <a:p>
            <a:pPr algn="ctr"/>
            <a:r>
              <a:rPr lang="en-US" sz="2400" dirty="0">
                <a:latin typeface="Comic Sans MS" pitchFamily="66" charset="0"/>
              </a:rPr>
              <a:t>Family ; </a:t>
            </a:r>
            <a:r>
              <a:rPr lang="en-US" sz="2400" dirty="0" err="1">
                <a:latin typeface="Comic Sans MS" pitchFamily="66" charset="0"/>
              </a:rPr>
              <a:t>Poaceae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13035" y="3622082"/>
            <a:ext cx="2078967" cy="292714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179890"/>
            <a:ext cx="2750520" cy="384719"/>
          </a:xfrm>
          <a:prstGeom prst="rect">
            <a:avLst/>
          </a:prstGeom>
          <a:solidFill>
            <a:schemeClr val="tx1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err="1">
                <a:solidFill>
                  <a:schemeClr val="bg1"/>
                </a:solidFill>
              </a:rPr>
              <a:t>Ariyarathna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i="1" dirty="0">
                <a:solidFill>
                  <a:schemeClr val="bg1"/>
                </a:solidFill>
              </a:rPr>
              <a:t>et al.,</a:t>
            </a:r>
            <a:r>
              <a:rPr lang="en-US" b="1" dirty="0">
                <a:solidFill>
                  <a:schemeClr val="bg1"/>
                </a:solidFill>
              </a:rPr>
              <a:t> 2007).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71620" y="2376549"/>
            <a:ext cx="5026971" cy="3803339"/>
            <a:chOff x="-1757266" y="503807"/>
            <a:chExt cx="4898074" cy="4062859"/>
          </a:xfrm>
        </p:grpSpPr>
        <p:sp>
          <p:nvSpPr>
            <p:cNvPr id="11" name="Flowchart: Process 10"/>
            <p:cNvSpPr/>
            <p:nvPr/>
          </p:nvSpPr>
          <p:spPr>
            <a:xfrm>
              <a:off x="-1757266" y="503807"/>
              <a:ext cx="3787753" cy="2661038"/>
            </a:xfrm>
            <a:prstGeom prst="flowChartProcess">
              <a:avLst/>
            </a:prstGeom>
            <a:solidFill>
              <a:srgbClr val="D8FCE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148" lvl="1" algn="just"/>
              <a:r>
                <a:rPr lang="en-US" sz="2400" dirty="0">
                  <a:solidFill>
                    <a:schemeClr val="tx1"/>
                  </a:solidFill>
                </a:rPr>
                <a:t>White leaf disease vector; </a:t>
              </a:r>
            </a:p>
            <a:p>
              <a:pPr marL="339709" lvl="1" indent="-282561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tx1"/>
                  </a:solidFill>
                </a:rPr>
                <a:t>Scientific name</a:t>
              </a:r>
              <a:r>
                <a:rPr lang="en-US" sz="2400" i="1" dirty="0">
                  <a:solidFill>
                    <a:schemeClr val="tx1"/>
                  </a:solidFill>
                </a:rPr>
                <a:t>: </a:t>
              </a:r>
              <a:r>
                <a:rPr lang="en-US" sz="2400" i="1" dirty="0" err="1">
                  <a:solidFill>
                    <a:schemeClr val="tx1"/>
                  </a:solidFill>
                </a:rPr>
                <a:t>Deltocephalus</a:t>
              </a:r>
              <a:r>
                <a:rPr lang="en-US" sz="2400" i="1" dirty="0">
                  <a:solidFill>
                    <a:schemeClr val="tx1"/>
                  </a:solidFill>
                </a:rPr>
                <a:t> </a:t>
              </a:r>
              <a:r>
                <a:rPr lang="en-US" sz="2400" i="1" dirty="0" err="1">
                  <a:solidFill>
                    <a:schemeClr val="tx1"/>
                  </a:solidFill>
                </a:rPr>
                <a:t>menoni</a:t>
              </a:r>
              <a:r>
                <a:rPr lang="en-US" sz="2400" dirty="0">
                  <a:solidFill>
                    <a:schemeClr val="tx1"/>
                  </a:solidFill>
                </a:rPr>
                <a:t> </a:t>
              </a:r>
            </a:p>
            <a:p>
              <a:pPr marL="339709" lvl="1" indent="-282561" algn="just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tx1"/>
                  </a:solidFill>
                </a:rPr>
                <a:t>Order: </a:t>
              </a:r>
              <a:r>
                <a:rPr lang="en-US" sz="2400" dirty="0" err="1">
                  <a:solidFill>
                    <a:schemeClr val="tx1"/>
                  </a:solidFill>
                </a:rPr>
                <a:t>Hemiptera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marL="339709" lvl="1" indent="-282561" algn="just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tx1"/>
                  </a:solidFill>
                </a:rPr>
                <a:t>Family: </a:t>
              </a:r>
              <a:r>
                <a:rPr lang="en-US" sz="2400" dirty="0" err="1">
                  <a:solidFill>
                    <a:schemeClr val="tx1"/>
                  </a:solidFill>
                </a:rPr>
                <a:t>Cicadellidae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1589922" y="2527108"/>
              <a:ext cx="1550886" cy="2039558"/>
            </a:xfrm>
            <a:prstGeom prst="flowChartProcess">
              <a:avLst/>
            </a:prstGeom>
            <a:blipFill>
              <a:blip r:embed="rId5"/>
              <a:stretch>
                <a:fillRect/>
              </a:stretch>
            </a:blip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92119" y="1956828"/>
            <a:ext cx="2714386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sz="1200" b="1" dirty="0" err="1"/>
              <a:t>Wanasinghe</a:t>
            </a:r>
            <a:r>
              <a:rPr lang="en-US" sz="1200" b="1" dirty="0"/>
              <a:t> and </a:t>
            </a:r>
            <a:r>
              <a:rPr lang="en-US" sz="1200" b="1" dirty="0" err="1"/>
              <a:t>Chanchala</a:t>
            </a:r>
            <a:r>
              <a:rPr lang="en-US" sz="1200" b="1" dirty="0"/>
              <a:t>, 2020)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09" y="4558499"/>
            <a:ext cx="1637731" cy="13335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089154" y="6062174"/>
            <a:ext cx="3023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800" b="1" i="1" dirty="0" err="1"/>
              <a:t>Deltocephalus</a:t>
            </a:r>
            <a:r>
              <a:rPr lang="en-US" sz="1800" b="1" i="1" dirty="0"/>
              <a:t> </a:t>
            </a:r>
            <a:r>
              <a:rPr lang="en-US" sz="1800" b="1" i="1" dirty="0" err="1"/>
              <a:t>menoni</a:t>
            </a:r>
            <a:r>
              <a:rPr lang="en-US" sz="1800" b="1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8109" y="5891999"/>
            <a:ext cx="315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White </a:t>
            </a:r>
            <a:r>
              <a:rPr lang="en-US" sz="1800" b="1" dirty="0" smtClean="0"/>
              <a:t>Leaf </a:t>
            </a:r>
            <a:r>
              <a:rPr lang="en-US" sz="1800" b="1" dirty="0"/>
              <a:t>D</a:t>
            </a:r>
            <a:r>
              <a:rPr lang="en-US" sz="1800" b="1" dirty="0" smtClean="0"/>
              <a:t>isease (WLD)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766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u="sng" dirty="0">
                <a:ea typeface="Calibri" panose="020F0502020204030204" pitchFamily="34" charset="0"/>
                <a:cs typeface="Iskoola Pota" panose="02010503010101010104" pitchFamily="2" charset="0"/>
              </a:rPr>
              <a:t>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6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6247" y="1527808"/>
            <a:ext cx="11515720" cy="1229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Overall objective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To evaluate the efficacy of </a:t>
            </a:r>
            <a:r>
              <a:rPr lang="en-US" sz="2800" i="1" dirty="0">
                <a:solidFill>
                  <a:schemeClr val="tx1"/>
                </a:solidFill>
              </a:rPr>
              <a:t>Lantana </a:t>
            </a:r>
            <a:r>
              <a:rPr lang="en-US" sz="2800" i="1" dirty="0" err="1">
                <a:solidFill>
                  <a:schemeClr val="tx1"/>
                </a:solidFill>
              </a:rPr>
              <a:t>camara</a:t>
            </a:r>
            <a:r>
              <a:rPr lang="en-US" sz="2800" dirty="0">
                <a:solidFill>
                  <a:schemeClr val="tx1"/>
                </a:solidFill>
              </a:rPr>
              <a:t> leaf extract on White Leaf Disease (WLD) vector ; </a:t>
            </a:r>
            <a:r>
              <a:rPr lang="en-US" sz="2800" i="1" dirty="0" err="1">
                <a:solidFill>
                  <a:schemeClr val="tx1"/>
                </a:solidFill>
              </a:rPr>
              <a:t>Deltocephalus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menoni</a:t>
            </a:r>
            <a:r>
              <a:rPr lang="en-US" sz="2800" i="1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247" y="5663823"/>
            <a:ext cx="10463849" cy="6960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285737" indent="-285737"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To evaluate the anti - feeding effect of </a:t>
            </a:r>
            <a:r>
              <a:rPr lang="en-US" sz="2800" i="1" dirty="0">
                <a:solidFill>
                  <a:schemeClr val="tx1"/>
                </a:solidFill>
              </a:rPr>
              <a:t>L. </a:t>
            </a:r>
            <a:r>
              <a:rPr lang="en-US" sz="2800" i="1" dirty="0" err="1">
                <a:solidFill>
                  <a:schemeClr val="tx1"/>
                </a:solidFill>
              </a:rPr>
              <a:t>camara</a:t>
            </a:r>
            <a:r>
              <a:rPr lang="en-US" sz="2800" dirty="0">
                <a:solidFill>
                  <a:schemeClr val="tx1"/>
                </a:solidFill>
              </a:rPr>
              <a:t> leaf extracts.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374" y="3609000"/>
            <a:ext cx="10433047" cy="7906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285737" indent="-285737"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To evaluate the best extraction method of </a:t>
            </a:r>
            <a:r>
              <a:rPr lang="en-US" sz="2800" i="1" dirty="0">
                <a:solidFill>
                  <a:schemeClr val="tx1"/>
                </a:solidFill>
              </a:rPr>
              <a:t>L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i="1" dirty="0" err="1">
                <a:solidFill>
                  <a:schemeClr val="tx1"/>
                </a:solidFill>
              </a:rPr>
              <a:t>camara</a:t>
            </a:r>
            <a:r>
              <a:rPr lang="en-US" sz="2800" dirty="0">
                <a:solidFill>
                  <a:schemeClr val="tx1"/>
                </a:solidFill>
              </a:rPr>
              <a:t> leaves.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4374" y="4558355"/>
            <a:ext cx="10463849" cy="968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285737" indent="-285737"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To determine the efficacy of the different concentrations of </a:t>
            </a:r>
            <a:r>
              <a:rPr lang="en-US" sz="2800" i="1" dirty="0">
                <a:solidFill>
                  <a:schemeClr val="tx1"/>
                </a:solidFill>
              </a:rPr>
              <a:t>L. </a:t>
            </a:r>
            <a:r>
              <a:rPr lang="en-US" sz="2800" i="1" dirty="0" err="1">
                <a:solidFill>
                  <a:schemeClr val="tx1"/>
                </a:solidFill>
              </a:rPr>
              <a:t>camara</a:t>
            </a:r>
            <a:r>
              <a:rPr lang="en-US" sz="2800" dirty="0">
                <a:solidFill>
                  <a:schemeClr val="tx1"/>
                </a:solidFill>
              </a:rPr>
              <a:t> leaf extracts  against its  different life stages.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248" y="2952103"/>
            <a:ext cx="10433045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/>
              <a:t>Specific objective </a:t>
            </a:r>
          </a:p>
        </p:txBody>
      </p:sp>
    </p:spTree>
    <p:extLst>
      <p:ext uri="{BB962C8B-B14F-4D97-AF65-F5344CB8AC3E}">
        <p14:creationId xmlns:p14="http://schemas.microsoft.com/office/powerpoint/2010/main" val="10343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66AA2D-EB97-F029-43DF-78A997A7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/>
              <a:t>Material and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7CA4BE0-3BD5-3B8C-61F4-12E8D4FDD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8569" y="6492876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35" y="1483280"/>
            <a:ext cx="343374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/>
              <a:t>Study location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820" y="4861917"/>
            <a:ext cx="4174224" cy="1692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/>
              <a:t>Entomology laboratory of Sugarcane Research Institute (SRI)- </a:t>
            </a:r>
            <a:r>
              <a:rPr lang="en-US" sz="2800" dirty="0" err="1" smtClean="0"/>
              <a:t>Uda</a:t>
            </a:r>
            <a:r>
              <a:rPr lang="en-US" sz="2800" dirty="0" smtClean="0"/>
              <a:t> </a:t>
            </a:r>
            <a:r>
              <a:rPr lang="en-US" sz="2800" dirty="0" err="1"/>
              <a:t>W</a:t>
            </a:r>
            <a:r>
              <a:rPr lang="en-US" sz="2800" dirty="0" err="1" smtClean="0"/>
              <a:t>alawe</a:t>
            </a:r>
            <a:r>
              <a:rPr lang="en-US" sz="2800" dirty="0" smtClean="0"/>
              <a:t> </a:t>
            </a:r>
            <a:endParaRPr lang="en-US" sz="2800" dirty="0"/>
          </a:p>
          <a:p>
            <a:pPr algn="ctr"/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04028" y="2479489"/>
            <a:ext cx="4251016" cy="280811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30" y="1758673"/>
            <a:ext cx="1689804" cy="2383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7" r="30814"/>
          <a:stretch/>
        </p:blipFill>
        <p:spPr>
          <a:xfrm rot="5400000">
            <a:off x="6630043" y="3379253"/>
            <a:ext cx="2199847" cy="20628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9" t="4490" r="8604" b="545"/>
          <a:stretch/>
        </p:blipFill>
        <p:spPr>
          <a:xfrm flipV="1">
            <a:off x="8761401" y="4687729"/>
            <a:ext cx="3430601" cy="1805563"/>
          </a:xfrm>
          <a:prstGeom prst="rect">
            <a:avLst/>
          </a:prstGeom>
        </p:spPr>
      </p:pic>
      <p:sp>
        <p:nvSpPr>
          <p:cNvPr id="12" name="Curved Down Arrow 11"/>
          <p:cNvSpPr/>
          <p:nvPr/>
        </p:nvSpPr>
        <p:spPr>
          <a:xfrm rot="3295543">
            <a:off x="6698534" y="2320120"/>
            <a:ext cx="1271761" cy="630235"/>
          </a:xfrm>
          <a:prstGeom prst="curved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3295543">
            <a:off x="8748817" y="3723093"/>
            <a:ext cx="1271761" cy="630235"/>
          </a:xfrm>
          <a:prstGeom prst="curved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9731" y="4258103"/>
            <a:ext cx="1828800" cy="40011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b="1" dirty="0"/>
              <a:t>Leaf collection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15632" y="4223922"/>
            <a:ext cx="1376369" cy="40011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b="1" dirty="0"/>
              <a:t>Powdering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2647" y="5545542"/>
            <a:ext cx="2608752" cy="40011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b="1" dirty="0"/>
              <a:t>Washing and air drying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3882" y="1497065"/>
            <a:ext cx="5268034" cy="523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 smtClean="0"/>
              <a:t>Sample collection and preparation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545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39618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0438" y="1193016"/>
            <a:ext cx="11657852" cy="5085489"/>
            <a:chOff x="-16431" y="265820"/>
            <a:chExt cx="9144000" cy="4637025"/>
          </a:xfrm>
        </p:grpSpPr>
        <p:sp>
          <p:nvSpPr>
            <p:cNvPr id="4" name="Rectangle 3"/>
            <p:cNvSpPr/>
            <p:nvPr/>
          </p:nvSpPr>
          <p:spPr>
            <a:xfrm>
              <a:off x="-16431" y="265820"/>
              <a:ext cx="3037494" cy="45537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ysClr val="windowText" lastClr="000000"/>
                  </a:solidFill>
                </a:rPr>
                <a:t>Extraction procedure 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5" t="9040" r="21156" b="10013"/>
            <a:stretch/>
          </p:blipFill>
          <p:spPr>
            <a:xfrm>
              <a:off x="8084077" y="522903"/>
              <a:ext cx="1043492" cy="147231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02316" y="1423810"/>
              <a:ext cx="3180134" cy="1010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3200" b="1" dirty="0" err="1"/>
                <a:t>Methanolic</a:t>
              </a:r>
              <a:r>
                <a:rPr lang="en-US" sz="3200" b="1" dirty="0"/>
                <a:t>  extract             	</a:t>
              </a:r>
              <a:r>
                <a:rPr lang="en-US" sz="2000" dirty="0"/>
                <a:t>(</a:t>
              </a:r>
              <a:r>
                <a:rPr lang="en-US" sz="2000" dirty="0" err="1"/>
                <a:t>warthen</a:t>
              </a:r>
              <a:r>
                <a:rPr lang="en-US" sz="2000" dirty="0"/>
                <a:t> et al. 1984)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43360" y="3101375"/>
              <a:ext cx="2200955" cy="53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Water  extract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67207" y="4341574"/>
              <a:ext cx="2693328" cy="53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/>
                <a:t>Ethanolic</a:t>
              </a:r>
              <a:r>
                <a:rPr lang="en-US" sz="3200" b="1" dirty="0"/>
                <a:t>  extract</a:t>
              </a:r>
            </a:p>
          </p:txBody>
        </p:sp>
        <p:sp>
          <p:nvSpPr>
            <p:cNvPr id="9" name="Left-Right-Up Arrow 8"/>
            <p:cNvSpPr/>
            <p:nvPr/>
          </p:nvSpPr>
          <p:spPr>
            <a:xfrm rot="5400000">
              <a:off x="838641" y="2929283"/>
              <a:ext cx="2063506" cy="736157"/>
            </a:xfrm>
            <a:prstGeom prst="leftRightUpArrow">
              <a:avLst>
                <a:gd name="adj1" fmla="val 8869"/>
                <a:gd name="adj2" fmla="val 25000"/>
                <a:gd name="adj3" fmla="val 25000"/>
              </a:avLst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268420" y="3345561"/>
              <a:ext cx="445272" cy="217479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94310" y="4060940"/>
              <a:ext cx="3972687" cy="84190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Maceration method</a:t>
              </a:r>
            </a:p>
            <a:p>
              <a:pPr algn="ctr"/>
              <a:r>
                <a:rPr lang="en-US" sz="2000" dirty="0"/>
                <a:t>(</a:t>
              </a:r>
              <a:r>
                <a:rPr lang="en-US" sz="2000" dirty="0" err="1"/>
                <a:t>Kalita</a:t>
              </a:r>
              <a:r>
                <a:rPr lang="en-US" sz="2000" dirty="0"/>
                <a:t> </a:t>
              </a:r>
              <a:r>
                <a:rPr lang="en-US" sz="2000" i="1" dirty="0"/>
                <a:t>et al.</a:t>
              </a:r>
              <a:r>
                <a:rPr lang="en-US" sz="2000" dirty="0"/>
                <a:t>, 2011)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94310" y="2408522"/>
              <a:ext cx="3972686" cy="9541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Decoction method</a:t>
              </a:r>
            </a:p>
            <a:p>
              <a:pPr algn="ctr"/>
              <a:endParaRPr lang="en-US" sz="2800" dirty="0"/>
            </a:p>
          </p:txBody>
        </p:sp>
      </p:grpSp>
      <p:sp>
        <p:nvSpPr>
          <p:cNvPr id="13" name="Oval 12"/>
          <p:cNvSpPr/>
          <p:nvPr/>
        </p:nvSpPr>
        <p:spPr>
          <a:xfrm>
            <a:off x="1395755" y="5759372"/>
            <a:ext cx="580023" cy="5765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6260959" y="4769836"/>
            <a:ext cx="580023" cy="5765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6260959" y="2963619"/>
            <a:ext cx="580023" cy="5765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395755" y="2467832"/>
            <a:ext cx="580023" cy="5765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26692" y="6047671"/>
            <a:ext cx="2234267" cy="40011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sz="2000" dirty="0"/>
              <a:t>(</a:t>
            </a:r>
            <a:r>
              <a:rPr lang="en-US" sz="2000" dirty="0" err="1"/>
              <a:t>Klotoe</a:t>
            </a:r>
            <a:r>
              <a:rPr lang="en-US" sz="2000" dirty="0"/>
              <a:t> </a:t>
            </a:r>
            <a:r>
              <a:rPr lang="en-US" sz="2000" i="1" dirty="0"/>
              <a:t>et al.</a:t>
            </a:r>
            <a:r>
              <a:rPr lang="en-US" sz="2000" dirty="0"/>
              <a:t>, 2021)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68445" y="3919636"/>
            <a:ext cx="2249591" cy="40011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sz="2000" dirty="0"/>
              <a:t>(</a:t>
            </a:r>
            <a:r>
              <a:rPr lang="en-US" sz="2000" dirty="0" err="1"/>
              <a:t>Dehou</a:t>
            </a:r>
            <a:r>
              <a:rPr lang="en-US" sz="2000" dirty="0"/>
              <a:t> </a:t>
            </a:r>
            <a:r>
              <a:rPr lang="en-US" sz="2000" i="1" dirty="0"/>
              <a:t>et al.</a:t>
            </a:r>
            <a:r>
              <a:rPr lang="en-US" sz="2000" dirty="0"/>
              <a:t>, 2021)</a:t>
            </a:r>
          </a:p>
        </p:txBody>
      </p:sp>
    </p:spTree>
    <p:extLst>
      <p:ext uri="{BB962C8B-B14F-4D97-AF65-F5344CB8AC3E}">
        <p14:creationId xmlns:p14="http://schemas.microsoft.com/office/powerpoint/2010/main" val="7982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54997" y="6506527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978124" y="314097"/>
            <a:ext cx="1944083" cy="144718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940" r="-3446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6200000">
            <a:off x="2067259" y="2022073"/>
            <a:ext cx="1652936" cy="129568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>
            <a:off x="82839" y="3897630"/>
            <a:ext cx="2163044" cy="156710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0800000">
            <a:off x="4757462" y="3006335"/>
            <a:ext cx="2385407" cy="133406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7128772" y="4836753"/>
            <a:ext cx="1972611" cy="125596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2228168" y="4857387"/>
            <a:ext cx="1972611" cy="1241997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7265532" y="1327670"/>
            <a:ext cx="1970469" cy="1322177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45" t="-14707" r="-9571" b="-2398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42216" y="2994962"/>
            <a:ext cx="1320901" cy="1686223"/>
          </a:xfrm>
          <a:prstGeom prst="rect">
            <a:avLst/>
          </a:prstGeom>
          <a:blipFill>
            <a:blip r:embed="rId9"/>
            <a:srcRect/>
            <a:stretch>
              <a:fillRect t="-6560" b="-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10031104" y="4913197"/>
            <a:ext cx="1828800" cy="1364777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208" t="-7831" r="-19900" b="-768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0" name="Curved Down Arrow 19"/>
          <p:cNvSpPr/>
          <p:nvPr/>
        </p:nvSpPr>
        <p:spPr>
          <a:xfrm rot="1841459">
            <a:off x="6766778" y="88647"/>
            <a:ext cx="1261855" cy="685012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rot="1841459">
            <a:off x="9028662" y="2117503"/>
            <a:ext cx="1261855" cy="685012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 rot="1841459">
            <a:off x="10349562" y="3774718"/>
            <a:ext cx="1261855" cy="685012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Right Arrow 24"/>
          <p:cNvSpPr/>
          <p:nvPr/>
        </p:nvSpPr>
        <p:spPr>
          <a:xfrm rot="4088277">
            <a:off x="3629293" y="-87024"/>
            <a:ext cx="823904" cy="2224160"/>
          </a:xfrm>
          <a:prstGeom prst="curvedRightArrow">
            <a:avLst>
              <a:gd name="adj1" fmla="val 25000"/>
              <a:gd name="adj2" fmla="val 50000"/>
              <a:gd name="adj3" fmla="val 2013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 rot="4088277">
            <a:off x="648425" y="2014961"/>
            <a:ext cx="823904" cy="2224160"/>
          </a:xfrm>
          <a:prstGeom prst="curvedRightArrow">
            <a:avLst>
              <a:gd name="adj1" fmla="val 25000"/>
              <a:gd name="adj2" fmla="val 50000"/>
              <a:gd name="adj3" fmla="val 2013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5874186" y="2741069"/>
            <a:ext cx="229560" cy="25861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795219" y="2033187"/>
            <a:ext cx="3753648" cy="707882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sz="2000" b="1" dirty="0"/>
              <a:t>10 g of </a:t>
            </a:r>
            <a:r>
              <a:rPr lang="en-US" sz="2000" b="1" i="1" dirty="0"/>
              <a:t>L. </a:t>
            </a:r>
            <a:r>
              <a:rPr lang="en-US" sz="2000" b="1" i="1" dirty="0" err="1"/>
              <a:t>camara</a:t>
            </a:r>
            <a:r>
              <a:rPr lang="en-US" sz="2000" b="1" i="1" dirty="0"/>
              <a:t> </a:t>
            </a:r>
            <a:r>
              <a:rPr lang="en-US" sz="2000" b="1" dirty="0"/>
              <a:t>leaf </a:t>
            </a:r>
            <a:r>
              <a:rPr lang="en-US" sz="2000" b="1" dirty="0" smtClean="0"/>
              <a:t>powder per</a:t>
            </a:r>
          </a:p>
          <a:p>
            <a:pPr algn="ctr"/>
            <a:r>
              <a:rPr lang="en-US" sz="2000" b="1" dirty="0" smtClean="0"/>
              <a:t> each conical flask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835473" y="5826843"/>
            <a:ext cx="3968947" cy="70788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000" b="1" dirty="0"/>
              <a:t>Filtered through </a:t>
            </a:r>
            <a:r>
              <a:rPr lang="en-US" sz="2000" b="1" dirty="0" err="1"/>
              <a:t>Whatman</a:t>
            </a:r>
            <a:r>
              <a:rPr lang="en-US" sz="2000" b="1" dirty="0"/>
              <a:t> </a:t>
            </a:r>
          </a:p>
          <a:p>
            <a:pPr algn="ctr"/>
            <a:r>
              <a:rPr lang="en-US" sz="2000" b="1" dirty="0"/>
              <a:t>No 1 filter papers </a:t>
            </a:r>
          </a:p>
        </p:txBody>
      </p:sp>
      <p:sp>
        <p:nvSpPr>
          <p:cNvPr id="32" name="Curved Down Arrow 31"/>
          <p:cNvSpPr/>
          <p:nvPr/>
        </p:nvSpPr>
        <p:spPr>
          <a:xfrm rot="1841459">
            <a:off x="7229313" y="3580971"/>
            <a:ext cx="1261855" cy="685012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Right Arrow 32"/>
          <p:cNvSpPr/>
          <p:nvPr/>
        </p:nvSpPr>
        <p:spPr>
          <a:xfrm rot="3108041">
            <a:off x="3722532" y="3280601"/>
            <a:ext cx="637427" cy="1275171"/>
          </a:xfrm>
          <a:prstGeom prst="curvedRightArrow">
            <a:avLst>
              <a:gd name="adj1" fmla="val 25000"/>
              <a:gd name="adj2" fmla="val 50000"/>
              <a:gd name="adj3" fmla="val 2013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62563" y="1629931"/>
            <a:ext cx="2245880" cy="101566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r"/>
            <a:r>
              <a:rPr lang="en-US" sz="2000" b="1" dirty="0"/>
              <a:t>Samples boiled in water bath  at 60 ⁰C for 30 minutes.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61589" y="1336377"/>
            <a:ext cx="2934795" cy="70788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 b="1" dirty="0"/>
              <a:t>Samples stirred on magnetic stirrer for 1 hrs.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80691" y="4379843"/>
            <a:ext cx="3117015" cy="70788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000" b="1" dirty="0"/>
              <a:t>Samples soaked and shaken for 6 hrs.</a:t>
            </a:r>
          </a:p>
        </p:txBody>
      </p:sp>
      <p:sp>
        <p:nvSpPr>
          <p:cNvPr id="38" name="Oval 37"/>
          <p:cNvSpPr/>
          <p:nvPr/>
        </p:nvSpPr>
        <p:spPr>
          <a:xfrm>
            <a:off x="7997591" y="228623"/>
            <a:ext cx="580023" cy="5765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9" name="Oval 38"/>
          <p:cNvSpPr/>
          <p:nvPr/>
        </p:nvSpPr>
        <p:spPr>
          <a:xfrm>
            <a:off x="3835475" y="3635179"/>
            <a:ext cx="580023" cy="5765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7417567" y="3763804"/>
            <a:ext cx="580023" cy="5765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2893729" y="228620"/>
            <a:ext cx="580023" cy="57659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71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92988" y="64928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8160" y="1611121"/>
            <a:ext cx="10920553" cy="224676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285737" indent="-285737">
              <a:buFont typeface="Arial" pitchFamily="34" charset="0"/>
              <a:buChar char="•"/>
            </a:pPr>
            <a:r>
              <a:rPr lang="en-US" sz="2800" dirty="0"/>
              <a:t>Filtered </a:t>
            </a:r>
            <a:r>
              <a:rPr lang="en-US" sz="2800" dirty="0" smtClean="0"/>
              <a:t>extracts </a:t>
            </a:r>
            <a:r>
              <a:rPr lang="en-US" sz="2800" dirty="0"/>
              <a:t>were evaporated in water bath at 60 ⁰C.</a:t>
            </a:r>
          </a:p>
          <a:p>
            <a:pPr marL="285737" indent="-285737">
              <a:buFont typeface="Arial" pitchFamily="34" charset="0"/>
              <a:buChar char="•"/>
            </a:pPr>
            <a:r>
              <a:rPr lang="en-US" sz="2800" dirty="0"/>
              <a:t>The dried extract were then diluted in distilled water for 25 g/ l as a concentration and kept under 4 ⁰C temperature.</a:t>
            </a:r>
          </a:p>
          <a:p>
            <a:pPr marL="285737" indent="-285737">
              <a:buFont typeface="Arial" pitchFamily="34" charset="0"/>
              <a:buChar char="•"/>
            </a:pPr>
            <a:r>
              <a:rPr lang="en-US" sz="2800" dirty="0"/>
              <a:t>At the application, the stock solution was used to prepare dilution series. </a:t>
            </a:r>
          </a:p>
        </p:txBody>
      </p:sp>
      <p:sp>
        <p:nvSpPr>
          <p:cNvPr id="4" name="Rectangle 3"/>
          <p:cNvSpPr/>
          <p:nvPr/>
        </p:nvSpPr>
        <p:spPr>
          <a:xfrm rot="10800000">
            <a:off x="3603665" y="4042372"/>
            <a:ext cx="4781385" cy="222397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33931" y="6530375"/>
            <a:ext cx="2743200" cy="365125"/>
          </a:xfrm>
        </p:spPr>
        <p:txBody>
          <a:bodyPr/>
          <a:lstStyle/>
          <a:p>
            <a:fld id="{48FC179B-E1DC-44DF-B0E4-66A8D350C2BE}" type="slidenum">
              <a:rPr lang="en-US" smtClean="0"/>
              <a:t>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111960"/>
            <a:ext cx="9904900" cy="428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016890" y="2790985"/>
            <a:ext cx="1745585" cy="155426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b="1" dirty="0" smtClean="0"/>
              <a:t>S1-  Maceration</a:t>
            </a:r>
          </a:p>
          <a:p>
            <a:r>
              <a:rPr lang="en-US" b="1" dirty="0" smtClean="0"/>
              <a:t>S2-  Decoction</a:t>
            </a:r>
          </a:p>
          <a:p>
            <a:r>
              <a:rPr lang="en-US" b="1" dirty="0" smtClean="0"/>
              <a:t>S3-  Ethanol</a:t>
            </a:r>
          </a:p>
          <a:p>
            <a:r>
              <a:rPr lang="en-US" b="1" dirty="0" smtClean="0"/>
              <a:t>S4-  Methanol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016890" y="4385754"/>
            <a:ext cx="2320686" cy="155426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b="1" dirty="0" smtClean="0"/>
              <a:t>T1- 10 g/l</a:t>
            </a:r>
          </a:p>
          <a:p>
            <a:r>
              <a:rPr lang="en-US" b="1" dirty="0" smtClean="0"/>
              <a:t>T2-  15 g/l</a:t>
            </a:r>
          </a:p>
          <a:p>
            <a:r>
              <a:rPr lang="en-US" b="1" dirty="0" smtClean="0"/>
              <a:t>T3-  25 g/l</a:t>
            </a:r>
          </a:p>
          <a:p>
            <a:r>
              <a:rPr lang="en-US" b="1" dirty="0" smtClean="0"/>
              <a:t>C1-  (</a:t>
            </a:r>
            <a:r>
              <a:rPr lang="en-US" b="1" dirty="0" err="1"/>
              <a:t>A</a:t>
            </a:r>
            <a:r>
              <a:rPr lang="en-US" b="1" dirty="0" err="1" smtClean="0"/>
              <a:t>ctara</a:t>
            </a:r>
            <a:r>
              <a:rPr lang="en-US" b="1" dirty="0" smtClean="0"/>
              <a:t> 5 g/16 l)</a:t>
            </a:r>
          </a:p>
          <a:p>
            <a:r>
              <a:rPr lang="en-US" b="1" dirty="0" smtClean="0"/>
              <a:t>C</a:t>
            </a:r>
            <a:r>
              <a:rPr lang="en-US" b="1" baseline="-25000" dirty="0" smtClean="0"/>
              <a:t>0</a:t>
            </a:r>
            <a:r>
              <a:rPr lang="en-US" b="1" dirty="0" smtClean="0"/>
              <a:t>-  0 g/l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27296" y="1384026"/>
            <a:ext cx="8594435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800" b="1" dirty="0">
                <a:solidFill>
                  <a:srgbClr val="015734"/>
                </a:solidFill>
              </a:rPr>
              <a:t>Experimental design for mortality test- CRD</a:t>
            </a:r>
          </a:p>
        </p:txBody>
      </p:sp>
    </p:spTree>
    <p:extLst>
      <p:ext uri="{BB962C8B-B14F-4D97-AF65-F5344CB8AC3E}">
        <p14:creationId xmlns:p14="http://schemas.microsoft.com/office/powerpoint/2010/main" val="8403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1731</Words>
  <Application>Microsoft Office PowerPoint</Application>
  <PresentationFormat>Custom</PresentationFormat>
  <Paragraphs>473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Bio-efficacy of Lantana camara Leaf Extracts on White Leaf Disease Vector; Deltocephalus menoni</vt:lpstr>
      <vt:lpstr>Content for  the presentation</vt:lpstr>
      <vt:lpstr>Introduction</vt:lpstr>
      <vt:lpstr>Objectives</vt:lpstr>
      <vt:lpstr>Material and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and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References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M.D. Anuradha</dc:creator>
  <cp:lastModifiedBy>Windows User</cp:lastModifiedBy>
  <cp:revision>47</cp:revision>
  <dcterms:created xsi:type="dcterms:W3CDTF">2023-02-09T03:28:20Z</dcterms:created>
  <dcterms:modified xsi:type="dcterms:W3CDTF">2023-04-11T14:42:33Z</dcterms:modified>
</cp:coreProperties>
</file>