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59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60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261" r:id="rId44"/>
    <p:sldId id="262" r:id="rId45"/>
    <p:sldId id="263" r:id="rId4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gr0FUKDn/vCsouoiTx9wdvdj3+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6" d="100"/>
          <a:sy n="56" d="100"/>
        </p:scale>
        <p:origin x="-1236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SER\Desktop\graphs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../embeddings/oleObject2.bin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C:\Users\USER\Desktop\graphs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C:\Users\USER\Desktop\graphs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C:\Users\USER\Desktop\graph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graph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USER\Desktop\graph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USER\Desktop\graph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USER\Desktop\graphs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USER\Desktop\graphs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../embeddings/oleObject1.bin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USER\Desktop\graphs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USER\Desktop\graphs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Users\USER\Desktop\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131496062992125"/>
          <c:y val="0.14765219896293452"/>
          <c:w val="0.53962292213473317"/>
          <c:h val="0.679424420538981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'[2]Sheet1 (2)'!$B$3</c:f>
              <c:strCache>
                <c:ptCount val="1"/>
                <c:pt idx="0">
                  <c:v>Uptake of Marinade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cat>
            <c:strRef>
              <c:f>'[2]Sheet1 (2)'!$A$4:$A$8</c:f>
              <c:strCache>
                <c:ptCount val="5"/>
                <c:pt idx="0">
                  <c:v>0</c:v>
                </c:pt>
                <c:pt idx="1">
                  <c:v>0</c:v>
                </c:pt>
                <c:pt idx="2">
                  <c:v>Immersion</c:v>
                </c:pt>
                <c:pt idx="3">
                  <c:v>Ingection</c:v>
                </c:pt>
                <c:pt idx="4">
                  <c:v>Tumbling</c:v>
                </c:pt>
              </c:strCache>
            </c:strRef>
          </c:cat>
          <c:val>
            <c:numRef>
              <c:f>'[2]Sheet1 (2)'!$B$4:$B$8</c:f>
              <c:numCache>
                <c:formatCode>General</c:formatCode>
                <c:ptCount val="5"/>
                <c:pt idx="0">
                  <c:v>0</c:v>
                </c:pt>
                <c:pt idx="1">
                  <c:v>-4.0090000000000003</c:v>
                </c:pt>
                <c:pt idx="2">
                  <c:v>6.7</c:v>
                </c:pt>
                <c:pt idx="3">
                  <c:v>18.68</c:v>
                </c:pt>
                <c:pt idx="4">
                  <c:v>10.1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104768"/>
        <c:axId val="175106688"/>
      </c:barChart>
      <c:catAx>
        <c:axId val="175104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Treatment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75106688"/>
        <c:crosses val="autoZero"/>
        <c:auto val="1"/>
        <c:lblAlgn val="ctr"/>
        <c:lblOffset val="100"/>
        <c:noMultiLvlLbl val="0"/>
      </c:catAx>
      <c:valAx>
        <c:axId val="1751066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 b="1"/>
                </a:pPr>
                <a:r>
                  <a:rPr lang="en-US" sz="1800" b="1"/>
                  <a:t>%</a:t>
                </a:r>
                <a:r>
                  <a:rPr lang="en-US" sz="1800" b="1" baseline="0"/>
                  <a:t> Marinade Uptake</a:t>
                </a:r>
                <a:endParaRPr lang="en-US" sz="1800" b="1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75104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563362667901803"/>
          <c:y val="0.1974223801293131"/>
          <c:w val="0.28930554268951669"/>
          <c:h val="0.21649222200883431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Uncooked L*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b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b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b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Sheet3!$A$2:$A$6</c:f>
              <c:strCache>
                <c:ptCount val="5"/>
                <c:pt idx="1">
                  <c:v>Control</c:v>
                </c:pt>
                <c:pt idx="2">
                  <c:v>Immersion</c:v>
                </c:pt>
                <c:pt idx="3">
                  <c:v>Injection</c:v>
                </c:pt>
                <c:pt idx="4">
                  <c:v>Tumbling</c:v>
                </c:pt>
              </c:strCache>
            </c:strRef>
          </c:cat>
          <c:val>
            <c:numRef>
              <c:f>Sheet3!$B$2:$B$6</c:f>
              <c:numCache>
                <c:formatCode>General</c:formatCode>
                <c:ptCount val="5"/>
                <c:pt idx="1">
                  <c:v>62.34</c:v>
                </c:pt>
                <c:pt idx="2">
                  <c:v>49.56</c:v>
                </c:pt>
                <c:pt idx="3">
                  <c:v>49.62</c:v>
                </c:pt>
                <c:pt idx="4">
                  <c:v>47.87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230400"/>
        <c:axId val="201880320"/>
      </c:barChart>
      <c:catAx>
        <c:axId val="2022304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Treatments</a:t>
                </a:r>
              </a:p>
            </c:rich>
          </c:tx>
          <c:layout>
            <c:manualLayout>
              <c:xMode val="edge"/>
              <c:yMode val="edge"/>
              <c:x val="0.41325989988956296"/>
              <c:y val="0.895412844036697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0"/>
            </a:pPr>
            <a:endParaRPr lang="en-US"/>
          </a:p>
        </c:txPr>
        <c:crossAx val="201880320"/>
        <c:crosses val="autoZero"/>
        <c:auto val="1"/>
        <c:lblAlgn val="ctr"/>
        <c:lblOffset val="100"/>
        <c:noMultiLvlLbl val="0"/>
      </c:catAx>
      <c:valAx>
        <c:axId val="2018803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Lightness</a:t>
                </a:r>
                <a:r>
                  <a:rPr lang="en-US" sz="1800" baseline="0"/>
                  <a:t> (L*)</a:t>
                </a:r>
                <a:endParaRPr lang="en-US" sz="1800"/>
              </a:p>
            </c:rich>
          </c:tx>
          <c:layout>
            <c:manualLayout>
              <c:xMode val="edge"/>
              <c:yMode val="edge"/>
              <c:x val="1.4571948998178506E-2"/>
              <c:y val="0.1760007063337266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0"/>
            </a:pPr>
            <a:endParaRPr lang="en-US"/>
          </a:p>
        </c:txPr>
        <c:crossAx val="2022304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Cooked </a:t>
            </a:r>
            <a:r>
              <a:rPr lang="en-US" dirty="0"/>
              <a:t>L*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cooked L*</c:v>
                </c:pt>
              </c:strCache>
            </c:strRef>
          </c:tx>
          <c:spPr>
            <a:solidFill>
              <a:srgbClr val="CC0000"/>
            </a:solidFill>
          </c:spPr>
          <c:invertIfNegative val="0"/>
          <c:cat>
            <c:strRef>
              <c:f>Sheet2!$A$2:$A$13</c:f>
              <c:strCache>
                <c:ptCount val="12"/>
                <c:pt idx="0">
                  <c:v>C          4</c:v>
                </c:pt>
                <c:pt idx="1">
                  <c:v>C         8</c:v>
                </c:pt>
                <c:pt idx="2">
                  <c:v>C        12</c:v>
                </c:pt>
                <c:pt idx="3">
                  <c:v>Im       4</c:v>
                </c:pt>
                <c:pt idx="4">
                  <c:v>Im       8</c:v>
                </c:pt>
                <c:pt idx="5">
                  <c:v>Im      12</c:v>
                </c:pt>
                <c:pt idx="6">
                  <c:v>Inj      4</c:v>
                </c:pt>
                <c:pt idx="7">
                  <c:v>Inj      8</c:v>
                </c:pt>
                <c:pt idx="8">
                  <c:v>Inj      12</c:v>
                </c:pt>
                <c:pt idx="9">
                  <c:v>T         4</c:v>
                </c:pt>
                <c:pt idx="10">
                  <c:v>T         8</c:v>
                </c:pt>
                <c:pt idx="11">
                  <c:v>T       12</c:v>
                </c:pt>
              </c:strCache>
            </c:strRef>
          </c:cat>
          <c:val>
            <c:numRef>
              <c:f>Sheet2!$B$2:$B$13</c:f>
              <c:numCache>
                <c:formatCode>General</c:formatCode>
                <c:ptCount val="12"/>
                <c:pt idx="0">
                  <c:v>69.52</c:v>
                </c:pt>
                <c:pt idx="1">
                  <c:v>70</c:v>
                </c:pt>
                <c:pt idx="2">
                  <c:v>64.7</c:v>
                </c:pt>
                <c:pt idx="3">
                  <c:v>39.61</c:v>
                </c:pt>
                <c:pt idx="4">
                  <c:v>21.82</c:v>
                </c:pt>
                <c:pt idx="5">
                  <c:v>46.22</c:v>
                </c:pt>
                <c:pt idx="6">
                  <c:v>50.88</c:v>
                </c:pt>
                <c:pt idx="7">
                  <c:v>50.72</c:v>
                </c:pt>
                <c:pt idx="8">
                  <c:v>43.87</c:v>
                </c:pt>
                <c:pt idx="9">
                  <c:v>49.54</c:v>
                </c:pt>
                <c:pt idx="10">
                  <c:v>36.880000000000003</c:v>
                </c:pt>
                <c:pt idx="11">
                  <c:v>55.38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337280"/>
        <c:axId val="202355840"/>
      </c:barChart>
      <c:catAx>
        <c:axId val="202337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Treatments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0"/>
            </a:pPr>
            <a:endParaRPr lang="en-US"/>
          </a:p>
        </c:txPr>
        <c:crossAx val="202355840"/>
        <c:crosses val="autoZero"/>
        <c:auto val="1"/>
        <c:lblAlgn val="ctr"/>
        <c:lblOffset val="100"/>
        <c:noMultiLvlLbl val="0"/>
      </c:catAx>
      <c:valAx>
        <c:axId val="2023558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Lightness</a:t>
                </a:r>
                <a:r>
                  <a:rPr lang="en-US" sz="1800" baseline="0"/>
                  <a:t> (L*)</a:t>
                </a:r>
                <a:endParaRPr lang="en-US" sz="1800"/>
              </a:p>
            </c:rich>
          </c:tx>
          <c:layout>
            <c:manualLayout>
              <c:xMode val="edge"/>
              <c:yMode val="edge"/>
              <c:x val="1.5581524763494713E-2"/>
              <c:y val="0.3310462435289511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0"/>
            </a:pPr>
            <a:endParaRPr lang="en-US"/>
          </a:p>
        </c:txPr>
        <c:crossAx val="2023372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81851725056107"/>
          <c:y val="4.1120443277923593E-2"/>
          <c:w val="0.67545741564913087"/>
          <c:h val="0.742354622338874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'Internal color'!$B$16</c:f>
              <c:strCache>
                <c:ptCount val="1"/>
                <c:pt idx="0">
                  <c:v>Uncooked a*</c:v>
                </c:pt>
              </c:strCache>
            </c:strRef>
          </c:tx>
          <c:spPr>
            <a:solidFill>
              <a:srgbClr val="003399"/>
            </a:solidFill>
          </c:spPr>
          <c:invertIfNegative val="0"/>
          <c:cat>
            <c:strRef>
              <c:f>'Internal color'!$A$17:$A$29</c:f>
              <c:strCache>
                <c:ptCount val="13"/>
                <c:pt idx="1">
                  <c:v>C          4</c:v>
                </c:pt>
                <c:pt idx="2">
                  <c:v>C         8</c:v>
                </c:pt>
                <c:pt idx="3">
                  <c:v>C        12</c:v>
                </c:pt>
                <c:pt idx="4">
                  <c:v>Im       4</c:v>
                </c:pt>
                <c:pt idx="5">
                  <c:v>Im       8</c:v>
                </c:pt>
                <c:pt idx="6">
                  <c:v>Im      12</c:v>
                </c:pt>
                <c:pt idx="7">
                  <c:v>Inj      4</c:v>
                </c:pt>
                <c:pt idx="8">
                  <c:v>Inj      8</c:v>
                </c:pt>
                <c:pt idx="9">
                  <c:v>Inj      12</c:v>
                </c:pt>
                <c:pt idx="10">
                  <c:v>T         4</c:v>
                </c:pt>
                <c:pt idx="11">
                  <c:v>T         8</c:v>
                </c:pt>
                <c:pt idx="12">
                  <c:v>T       12</c:v>
                </c:pt>
              </c:strCache>
            </c:strRef>
          </c:cat>
          <c:val>
            <c:numRef>
              <c:f>'Internal color'!$B$17:$B$29</c:f>
              <c:numCache>
                <c:formatCode>General</c:formatCode>
                <c:ptCount val="13"/>
                <c:pt idx="1">
                  <c:v>3.71</c:v>
                </c:pt>
                <c:pt idx="2">
                  <c:v>3.28</c:v>
                </c:pt>
                <c:pt idx="3">
                  <c:v>0</c:v>
                </c:pt>
                <c:pt idx="4">
                  <c:v>3.01</c:v>
                </c:pt>
                <c:pt idx="5">
                  <c:v>8.44</c:v>
                </c:pt>
                <c:pt idx="6">
                  <c:v>5.71</c:v>
                </c:pt>
                <c:pt idx="7">
                  <c:v>3.81</c:v>
                </c:pt>
                <c:pt idx="8">
                  <c:v>4.95</c:v>
                </c:pt>
                <c:pt idx="9">
                  <c:v>3.7</c:v>
                </c:pt>
                <c:pt idx="10">
                  <c:v>6.04</c:v>
                </c:pt>
                <c:pt idx="11">
                  <c:v>4.59</c:v>
                </c:pt>
                <c:pt idx="12">
                  <c:v>3.64</c:v>
                </c:pt>
              </c:numCache>
            </c:numRef>
          </c:val>
        </c:ser>
        <c:ser>
          <c:idx val="1"/>
          <c:order val="1"/>
          <c:tx>
            <c:strRef>
              <c:f>'Internal color'!$C$16</c:f>
              <c:strCache>
                <c:ptCount val="1"/>
                <c:pt idx="0">
                  <c:v>cooked a*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'Internal color'!$A$17:$A$29</c:f>
              <c:strCache>
                <c:ptCount val="13"/>
                <c:pt idx="1">
                  <c:v>C          4</c:v>
                </c:pt>
                <c:pt idx="2">
                  <c:v>C         8</c:v>
                </c:pt>
                <c:pt idx="3">
                  <c:v>C        12</c:v>
                </c:pt>
                <c:pt idx="4">
                  <c:v>Im       4</c:v>
                </c:pt>
                <c:pt idx="5">
                  <c:v>Im       8</c:v>
                </c:pt>
                <c:pt idx="6">
                  <c:v>Im      12</c:v>
                </c:pt>
                <c:pt idx="7">
                  <c:v>Inj      4</c:v>
                </c:pt>
                <c:pt idx="8">
                  <c:v>Inj      8</c:v>
                </c:pt>
                <c:pt idx="9">
                  <c:v>Inj      12</c:v>
                </c:pt>
                <c:pt idx="10">
                  <c:v>T         4</c:v>
                </c:pt>
                <c:pt idx="11">
                  <c:v>T         8</c:v>
                </c:pt>
                <c:pt idx="12">
                  <c:v>T       12</c:v>
                </c:pt>
              </c:strCache>
            </c:strRef>
          </c:cat>
          <c:val>
            <c:numRef>
              <c:f>'Internal color'!$C$17:$C$29</c:f>
              <c:numCache>
                <c:formatCode>General</c:formatCode>
                <c:ptCount val="13"/>
                <c:pt idx="1">
                  <c:v>4.17</c:v>
                </c:pt>
                <c:pt idx="2">
                  <c:v>3.65</c:v>
                </c:pt>
                <c:pt idx="3">
                  <c:v>4.37</c:v>
                </c:pt>
                <c:pt idx="4">
                  <c:v>3.03</c:v>
                </c:pt>
                <c:pt idx="5">
                  <c:v>8.61</c:v>
                </c:pt>
                <c:pt idx="6">
                  <c:v>5.95</c:v>
                </c:pt>
                <c:pt idx="7">
                  <c:v>3.76</c:v>
                </c:pt>
                <c:pt idx="8">
                  <c:v>5.08</c:v>
                </c:pt>
                <c:pt idx="9">
                  <c:v>3.53</c:v>
                </c:pt>
                <c:pt idx="10">
                  <c:v>5.83</c:v>
                </c:pt>
                <c:pt idx="11">
                  <c:v>4.45</c:v>
                </c:pt>
                <c:pt idx="12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555776"/>
        <c:axId val="202557696"/>
      </c:barChart>
      <c:catAx>
        <c:axId val="2025557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Treatments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2557696"/>
        <c:crosses val="autoZero"/>
        <c:auto val="1"/>
        <c:lblAlgn val="ctr"/>
        <c:lblOffset val="100"/>
        <c:noMultiLvlLbl val="0"/>
      </c:catAx>
      <c:valAx>
        <c:axId val="2025576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Redness (a*)</a:t>
                </a:r>
                <a:endParaRPr lang="en-US" sz="1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02555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285756533954387"/>
          <c:y val="6.6104359237703969E-2"/>
          <c:w val="0.28549924217219325"/>
          <c:h val="0.20112461485792538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'Internal color'!$B$32</c:f>
              <c:strCache>
                <c:ptCount val="1"/>
                <c:pt idx="0">
                  <c:v>Uncooked b*</c:v>
                </c:pt>
              </c:strCache>
            </c:strRef>
          </c:tx>
          <c:spPr>
            <a:solidFill>
              <a:srgbClr val="006699"/>
            </a:solidFill>
          </c:spPr>
          <c:invertIfNegative val="0"/>
          <c:cat>
            <c:strRef>
              <c:f>'Internal color'!$A$33:$A$45</c:f>
              <c:strCache>
                <c:ptCount val="13"/>
                <c:pt idx="1">
                  <c:v>C          4</c:v>
                </c:pt>
                <c:pt idx="2">
                  <c:v>C         8</c:v>
                </c:pt>
                <c:pt idx="3">
                  <c:v>C        12</c:v>
                </c:pt>
                <c:pt idx="4">
                  <c:v>Im       4</c:v>
                </c:pt>
                <c:pt idx="5">
                  <c:v>Im       8</c:v>
                </c:pt>
                <c:pt idx="6">
                  <c:v>Im      12</c:v>
                </c:pt>
                <c:pt idx="7">
                  <c:v>Inj      4</c:v>
                </c:pt>
                <c:pt idx="8">
                  <c:v>Inj      8</c:v>
                </c:pt>
                <c:pt idx="9">
                  <c:v>Inj      12</c:v>
                </c:pt>
                <c:pt idx="10">
                  <c:v>T         4</c:v>
                </c:pt>
                <c:pt idx="11">
                  <c:v>T         8</c:v>
                </c:pt>
                <c:pt idx="12">
                  <c:v>T       12</c:v>
                </c:pt>
              </c:strCache>
            </c:strRef>
          </c:cat>
          <c:val>
            <c:numRef>
              <c:f>'Internal color'!$B$33:$B$45</c:f>
              <c:numCache>
                <c:formatCode>General</c:formatCode>
                <c:ptCount val="13"/>
                <c:pt idx="1">
                  <c:v>7.86</c:v>
                </c:pt>
                <c:pt idx="2">
                  <c:v>8.1300000000000008</c:v>
                </c:pt>
                <c:pt idx="3">
                  <c:v>8.7100000000000009</c:v>
                </c:pt>
                <c:pt idx="4">
                  <c:v>10.75</c:v>
                </c:pt>
                <c:pt idx="5">
                  <c:v>20.76</c:v>
                </c:pt>
                <c:pt idx="6">
                  <c:v>14.21</c:v>
                </c:pt>
                <c:pt idx="7">
                  <c:v>9.57</c:v>
                </c:pt>
                <c:pt idx="8">
                  <c:v>9.4600000000000009</c:v>
                </c:pt>
                <c:pt idx="9">
                  <c:v>7.97</c:v>
                </c:pt>
                <c:pt idx="10">
                  <c:v>15.29</c:v>
                </c:pt>
                <c:pt idx="11">
                  <c:v>14.45</c:v>
                </c:pt>
                <c:pt idx="12">
                  <c:v>10.72</c:v>
                </c:pt>
              </c:numCache>
            </c:numRef>
          </c:val>
        </c:ser>
        <c:ser>
          <c:idx val="1"/>
          <c:order val="1"/>
          <c:tx>
            <c:strRef>
              <c:f>'Internal color'!$C$32</c:f>
              <c:strCache>
                <c:ptCount val="1"/>
                <c:pt idx="0">
                  <c:v>cooked b*</c:v>
                </c:pt>
              </c:strCache>
            </c:strRef>
          </c:tx>
          <c:spPr>
            <a:solidFill>
              <a:srgbClr val="FF5050"/>
            </a:solidFill>
          </c:spPr>
          <c:invertIfNegative val="0"/>
          <c:cat>
            <c:strRef>
              <c:f>'Internal color'!$A$33:$A$45</c:f>
              <c:strCache>
                <c:ptCount val="13"/>
                <c:pt idx="1">
                  <c:v>C          4</c:v>
                </c:pt>
                <c:pt idx="2">
                  <c:v>C         8</c:v>
                </c:pt>
                <c:pt idx="3">
                  <c:v>C        12</c:v>
                </c:pt>
                <c:pt idx="4">
                  <c:v>Im       4</c:v>
                </c:pt>
                <c:pt idx="5">
                  <c:v>Im       8</c:v>
                </c:pt>
                <c:pt idx="6">
                  <c:v>Im      12</c:v>
                </c:pt>
                <c:pt idx="7">
                  <c:v>Inj      4</c:v>
                </c:pt>
                <c:pt idx="8">
                  <c:v>Inj      8</c:v>
                </c:pt>
                <c:pt idx="9">
                  <c:v>Inj      12</c:v>
                </c:pt>
                <c:pt idx="10">
                  <c:v>T         4</c:v>
                </c:pt>
                <c:pt idx="11">
                  <c:v>T         8</c:v>
                </c:pt>
                <c:pt idx="12">
                  <c:v>T       12</c:v>
                </c:pt>
              </c:strCache>
            </c:strRef>
          </c:cat>
          <c:val>
            <c:numRef>
              <c:f>'Internal color'!$C$33:$C$45</c:f>
              <c:numCache>
                <c:formatCode>General</c:formatCode>
                <c:ptCount val="13"/>
                <c:pt idx="1">
                  <c:v>8.74</c:v>
                </c:pt>
                <c:pt idx="2">
                  <c:v>9.8000000000000007</c:v>
                </c:pt>
                <c:pt idx="3">
                  <c:v>10.06</c:v>
                </c:pt>
                <c:pt idx="4">
                  <c:v>12.05</c:v>
                </c:pt>
                <c:pt idx="5">
                  <c:v>22.37</c:v>
                </c:pt>
                <c:pt idx="6">
                  <c:v>16.22</c:v>
                </c:pt>
                <c:pt idx="7">
                  <c:v>9.6999999999999993</c:v>
                </c:pt>
                <c:pt idx="8">
                  <c:v>8.3699999999999992</c:v>
                </c:pt>
                <c:pt idx="9">
                  <c:v>7.28</c:v>
                </c:pt>
                <c:pt idx="10">
                  <c:v>17.66</c:v>
                </c:pt>
                <c:pt idx="11">
                  <c:v>16.190000000000001</c:v>
                </c:pt>
                <c:pt idx="12">
                  <c:v>13.03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966336"/>
        <c:axId val="201968256"/>
      </c:barChart>
      <c:catAx>
        <c:axId val="201966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Treatments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1968256"/>
        <c:crosses val="autoZero"/>
        <c:auto val="1"/>
        <c:lblAlgn val="ctr"/>
        <c:lblOffset val="100"/>
        <c:noMultiLvlLbl val="0"/>
      </c:catAx>
      <c:valAx>
        <c:axId val="2019682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Yellowness (b*)</a:t>
                </a:r>
                <a:endParaRPr lang="en-US" sz="1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019663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58553740771977"/>
          <c:y val="3.9266183912956179E-2"/>
          <c:w val="0.67855036985286732"/>
          <c:h val="0.7539727206930132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[3]Sheet1!$B$1</c:f>
              <c:strCache>
                <c:ptCount val="1"/>
                <c:pt idx="0">
                  <c:v>Toughness</c:v>
                </c:pt>
              </c:strCache>
            </c:strRef>
          </c:tx>
          <c:invertIfNegative val="0"/>
          <c:cat>
            <c:strRef>
              <c:f>[3]Sheet1!$A$2:$A$13</c:f>
              <c:strCache>
                <c:ptCount val="12"/>
                <c:pt idx="0">
                  <c:v>C    (4h)</c:v>
                </c:pt>
                <c:pt idx="1">
                  <c:v>C    (8h)</c:v>
                </c:pt>
                <c:pt idx="2">
                  <c:v>C    (12h)</c:v>
                </c:pt>
                <c:pt idx="3">
                  <c:v>IM    (4h)</c:v>
                </c:pt>
                <c:pt idx="4">
                  <c:v>IM    (8h)</c:v>
                </c:pt>
                <c:pt idx="5">
                  <c:v>IM   (12h)</c:v>
                </c:pt>
                <c:pt idx="6">
                  <c:v>INJ    (4h)</c:v>
                </c:pt>
                <c:pt idx="7">
                  <c:v>INJ    (8h)</c:v>
                </c:pt>
                <c:pt idx="8">
                  <c:v>INJ    (12h)</c:v>
                </c:pt>
                <c:pt idx="9">
                  <c:v>T    (4h)</c:v>
                </c:pt>
                <c:pt idx="10">
                  <c:v>T    (8h)</c:v>
                </c:pt>
                <c:pt idx="11">
                  <c:v>T    (12h)</c:v>
                </c:pt>
              </c:strCache>
            </c:strRef>
          </c:cat>
          <c:val>
            <c:numRef>
              <c:f>[3]Sheet1!$B$2:$B$13</c:f>
              <c:numCache>
                <c:formatCode>General</c:formatCode>
                <c:ptCount val="12"/>
                <c:pt idx="0">
                  <c:v>3.9</c:v>
                </c:pt>
                <c:pt idx="1">
                  <c:v>4</c:v>
                </c:pt>
                <c:pt idx="2">
                  <c:v>3.2</c:v>
                </c:pt>
                <c:pt idx="3">
                  <c:v>4.8</c:v>
                </c:pt>
                <c:pt idx="4">
                  <c:v>4.4000000000000004</c:v>
                </c:pt>
                <c:pt idx="5">
                  <c:v>4.5</c:v>
                </c:pt>
                <c:pt idx="6">
                  <c:v>4.3</c:v>
                </c:pt>
                <c:pt idx="7">
                  <c:v>4.5999999999999996</c:v>
                </c:pt>
                <c:pt idx="8">
                  <c:v>4.5</c:v>
                </c:pt>
                <c:pt idx="9">
                  <c:v>4.5</c:v>
                </c:pt>
                <c:pt idx="10">
                  <c:v>4.4000000000000004</c:v>
                </c:pt>
                <c:pt idx="11">
                  <c:v>4.7</c:v>
                </c:pt>
              </c:numCache>
            </c:numRef>
          </c:val>
        </c:ser>
        <c:ser>
          <c:idx val="1"/>
          <c:order val="1"/>
          <c:tx>
            <c:strRef>
              <c:f>[3]Sheet1!$C$1</c:f>
              <c:strCache>
                <c:ptCount val="1"/>
                <c:pt idx="0">
                  <c:v>Aroma</c:v>
                </c:pt>
              </c:strCache>
            </c:strRef>
          </c:tx>
          <c:invertIfNegative val="0"/>
          <c:cat>
            <c:strRef>
              <c:f>[3]Sheet1!$A$2:$A$13</c:f>
              <c:strCache>
                <c:ptCount val="12"/>
                <c:pt idx="0">
                  <c:v>C    (4h)</c:v>
                </c:pt>
                <c:pt idx="1">
                  <c:v>C    (8h)</c:v>
                </c:pt>
                <c:pt idx="2">
                  <c:v>C    (12h)</c:v>
                </c:pt>
                <c:pt idx="3">
                  <c:v>IM    (4h)</c:v>
                </c:pt>
                <c:pt idx="4">
                  <c:v>IM    (8h)</c:v>
                </c:pt>
                <c:pt idx="5">
                  <c:v>IM   (12h)</c:v>
                </c:pt>
                <c:pt idx="6">
                  <c:v>INJ    (4h)</c:v>
                </c:pt>
                <c:pt idx="7">
                  <c:v>INJ    (8h)</c:v>
                </c:pt>
                <c:pt idx="8">
                  <c:v>INJ    (12h)</c:v>
                </c:pt>
                <c:pt idx="9">
                  <c:v>T    (4h)</c:v>
                </c:pt>
                <c:pt idx="10">
                  <c:v>T    (8h)</c:v>
                </c:pt>
                <c:pt idx="11">
                  <c:v>T    (12h)</c:v>
                </c:pt>
              </c:strCache>
            </c:strRef>
          </c:cat>
          <c:val>
            <c:numRef>
              <c:f>[3]Sheet1!$C$2:$C$13</c:f>
              <c:numCache>
                <c:formatCode>General</c:formatCode>
                <c:ptCount val="12"/>
                <c:pt idx="0">
                  <c:v>3.7</c:v>
                </c:pt>
                <c:pt idx="1">
                  <c:v>3.8</c:v>
                </c:pt>
                <c:pt idx="2">
                  <c:v>3.7</c:v>
                </c:pt>
                <c:pt idx="3">
                  <c:v>4.5999999999999996</c:v>
                </c:pt>
                <c:pt idx="4">
                  <c:v>4.5999999999999996</c:v>
                </c:pt>
                <c:pt idx="5">
                  <c:v>4.5999999999999996</c:v>
                </c:pt>
                <c:pt idx="6">
                  <c:v>4</c:v>
                </c:pt>
                <c:pt idx="7">
                  <c:v>3.7</c:v>
                </c:pt>
                <c:pt idx="8">
                  <c:v>3.9</c:v>
                </c:pt>
                <c:pt idx="9">
                  <c:v>4.4000000000000004</c:v>
                </c:pt>
                <c:pt idx="10">
                  <c:v>4.3</c:v>
                </c:pt>
                <c:pt idx="11">
                  <c:v>4.5999999999999996</c:v>
                </c:pt>
              </c:numCache>
            </c:numRef>
          </c:val>
        </c:ser>
        <c:ser>
          <c:idx val="2"/>
          <c:order val="2"/>
          <c:tx>
            <c:strRef>
              <c:f>[3]Sheet1!$D$1</c:f>
              <c:strCache>
                <c:ptCount val="1"/>
                <c:pt idx="0">
                  <c:v>Flavour</c:v>
                </c:pt>
              </c:strCache>
            </c:strRef>
          </c:tx>
          <c:invertIfNegative val="0"/>
          <c:cat>
            <c:strRef>
              <c:f>[3]Sheet1!$A$2:$A$13</c:f>
              <c:strCache>
                <c:ptCount val="12"/>
                <c:pt idx="0">
                  <c:v>C    (4h)</c:v>
                </c:pt>
                <c:pt idx="1">
                  <c:v>C    (8h)</c:v>
                </c:pt>
                <c:pt idx="2">
                  <c:v>C    (12h)</c:v>
                </c:pt>
                <c:pt idx="3">
                  <c:v>IM    (4h)</c:v>
                </c:pt>
                <c:pt idx="4">
                  <c:v>IM    (8h)</c:v>
                </c:pt>
                <c:pt idx="5">
                  <c:v>IM   (12h)</c:v>
                </c:pt>
                <c:pt idx="6">
                  <c:v>INJ    (4h)</c:v>
                </c:pt>
                <c:pt idx="7">
                  <c:v>INJ    (8h)</c:v>
                </c:pt>
                <c:pt idx="8">
                  <c:v>INJ    (12h)</c:v>
                </c:pt>
                <c:pt idx="9">
                  <c:v>T    (4h)</c:v>
                </c:pt>
                <c:pt idx="10">
                  <c:v>T    (8h)</c:v>
                </c:pt>
                <c:pt idx="11">
                  <c:v>T    (12h)</c:v>
                </c:pt>
              </c:strCache>
            </c:strRef>
          </c:cat>
          <c:val>
            <c:numRef>
              <c:f>[3]Sheet1!$D$2:$D$13</c:f>
              <c:numCache>
                <c:formatCode>General</c:formatCode>
                <c:ptCount val="12"/>
                <c:pt idx="0">
                  <c:v>3.9</c:v>
                </c:pt>
                <c:pt idx="1">
                  <c:v>3.9</c:v>
                </c:pt>
                <c:pt idx="2">
                  <c:v>3.8</c:v>
                </c:pt>
                <c:pt idx="3">
                  <c:v>5.0999999999999996</c:v>
                </c:pt>
                <c:pt idx="4">
                  <c:v>5.0999999999999996</c:v>
                </c:pt>
                <c:pt idx="5">
                  <c:v>4.8</c:v>
                </c:pt>
                <c:pt idx="6">
                  <c:v>4</c:v>
                </c:pt>
                <c:pt idx="7">
                  <c:v>4.2</c:v>
                </c:pt>
                <c:pt idx="8">
                  <c:v>4.5999999999999996</c:v>
                </c:pt>
                <c:pt idx="9">
                  <c:v>4.7</c:v>
                </c:pt>
                <c:pt idx="10">
                  <c:v>4.7</c:v>
                </c:pt>
                <c:pt idx="11">
                  <c:v>4.7</c:v>
                </c:pt>
              </c:numCache>
            </c:numRef>
          </c:val>
        </c:ser>
        <c:ser>
          <c:idx val="3"/>
          <c:order val="3"/>
          <c:tx>
            <c:strRef>
              <c:f>[3]Sheet1!$E$1</c:f>
              <c:strCache>
                <c:ptCount val="1"/>
                <c:pt idx="0">
                  <c:v>Surface Color</c:v>
                </c:pt>
              </c:strCache>
            </c:strRef>
          </c:tx>
          <c:invertIfNegative val="0"/>
          <c:cat>
            <c:strRef>
              <c:f>[3]Sheet1!$A$2:$A$13</c:f>
              <c:strCache>
                <c:ptCount val="12"/>
                <c:pt idx="0">
                  <c:v>C    (4h)</c:v>
                </c:pt>
                <c:pt idx="1">
                  <c:v>C    (8h)</c:v>
                </c:pt>
                <c:pt idx="2">
                  <c:v>C    (12h)</c:v>
                </c:pt>
                <c:pt idx="3">
                  <c:v>IM    (4h)</c:v>
                </c:pt>
                <c:pt idx="4">
                  <c:v>IM    (8h)</c:v>
                </c:pt>
                <c:pt idx="5">
                  <c:v>IM   (12h)</c:v>
                </c:pt>
                <c:pt idx="6">
                  <c:v>INJ    (4h)</c:v>
                </c:pt>
                <c:pt idx="7">
                  <c:v>INJ    (8h)</c:v>
                </c:pt>
                <c:pt idx="8">
                  <c:v>INJ    (12h)</c:v>
                </c:pt>
                <c:pt idx="9">
                  <c:v>T    (4h)</c:v>
                </c:pt>
                <c:pt idx="10">
                  <c:v>T    (8h)</c:v>
                </c:pt>
                <c:pt idx="11">
                  <c:v>T    (12h)</c:v>
                </c:pt>
              </c:strCache>
            </c:strRef>
          </c:cat>
          <c:val>
            <c:numRef>
              <c:f>[3]Sheet1!$E$2:$E$13</c:f>
              <c:numCache>
                <c:formatCode>General</c:formatCode>
                <c:ptCount val="12"/>
                <c:pt idx="0">
                  <c:v>3.6</c:v>
                </c:pt>
                <c:pt idx="1">
                  <c:v>3.5</c:v>
                </c:pt>
                <c:pt idx="2">
                  <c:v>3.8</c:v>
                </c:pt>
                <c:pt idx="3">
                  <c:v>4.7</c:v>
                </c:pt>
                <c:pt idx="4">
                  <c:v>4.7</c:v>
                </c:pt>
                <c:pt idx="5">
                  <c:v>5</c:v>
                </c:pt>
                <c:pt idx="6">
                  <c:v>4.4000000000000004</c:v>
                </c:pt>
                <c:pt idx="7">
                  <c:v>4</c:v>
                </c:pt>
                <c:pt idx="8">
                  <c:v>4</c:v>
                </c:pt>
                <c:pt idx="9">
                  <c:v>4.5999999999999996</c:v>
                </c:pt>
                <c:pt idx="10">
                  <c:v>4.9000000000000004</c:v>
                </c:pt>
                <c:pt idx="11">
                  <c:v>4.9000000000000004</c:v>
                </c:pt>
              </c:numCache>
            </c:numRef>
          </c:val>
        </c:ser>
        <c:ser>
          <c:idx val="4"/>
          <c:order val="4"/>
          <c:tx>
            <c:strRef>
              <c:f>[3]Sheet1!$F$1</c:f>
              <c:strCache>
                <c:ptCount val="1"/>
                <c:pt idx="0">
                  <c:v>Marinade Penetration</c:v>
                </c:pt>
              </c:strCache>
            </c:strRef>
          </c:tx>
          <c:invertIfNegative val="0"/>
          <c:cat>
            <c:strRef>
              <c:f>[3]Sheet1!$A$2:$A$13</c:f>
              <c:strCache>
                <c:ptCount val="12"/>
                <c:pt idx="0">
                  <c:v>C    (4h)</c:v>
                </c:pt>
                <c:pt idx="1">
                  <c:v>C    (8h)</c:v>
                </c:pt>
                <c:pt idx="2">
                  <c:v>C    (12h)</c:v>
                </c:pt>
                <c:pt idx="3">
                  <c:v>IM    (4h)</c:v>
                </c:pt>
                <c:pt idx="4">
                  <c:v>IM    (8h)</c:v>
                </c:pt>
                <c:pt idx="5">
                  <c:v>IM   (12h)</c:v>
                </c:pt>
                <c:pt idx="6">
                  <c:v>INJ    (4h)</c:v>
                </c:pt>
                <c:pt idx="7">
                  <c:v>INJ    (8h)</c:v>
                </c:pt>
                <c:pt idx="8">
                  <c:v>INJ    (12h)</c:v>
                </c:pt>
                <c:pt idx="9">
                  <c:v>T    (4h)</c:v>
                </c:pt>
                <c:pt idx="10">
                  <c:v>T    (8h)</c:v>
                </c:pt>
                <c:pt idx="11">
                  <c:v>T    (12h)</c:v>
                </c:pt>
              </c:strCache>
            </c:strRef>
          </c:cat>
          <c:val>
            <c:numRef>
              <c:f>[3]Sheet1!$F$2:$F$13</c:f>
              <c:numCache>
                <c:formatCode>General</c:formatCode>
                <c:ptCount val="12"/>
                <c:pt idx="0">
                  <c:v>3.1</c:v>
                </c:pt>
                <c:pt idx="1">
                  <c:v>3.8</c:v>
                </c:pt>
                <c:pt idx="2">
                  <c:v>3.4</c:v>
                </c:pt>
                <c:pt idx="3">
                  <c:v>4.9000000000000004</c:v>
                </c:pt>
                <c:pt idx="4">
                  <c:v>4.8</c:v>
                </c:pt>
                <c:pt idx="5">
                  <c:v>4.5999999999999996</c:v>
                </c:pt>
                <c:pt idx="6">
                  <c:v>3.9</c:v>
                </c:pt>
                <c:pt idx="7">
                  <c:v>4.2</c:v>
                </c:pt>
                <c:pt idx="8">
                  <c:v>4.3</c:v>
                </c:pt>
                <c:pt idx="9">
                  <c:v>4.8</c:v>
                </c:pt>
                <c:pt idx="10">
                  <c:v>4.7</c:v>
                </c:pt>
                <c:pt idx="11">
                  <c:v>4.5</c:v>
                </c:pt>
              </c:numCache>
            </c:numRef>
          </c:val>
        </c:ser>
        <c:ser>
          <c:idx val="5"/>
          <c:order val="5"/>
          <c:tx>
            <c:strRef>
              <c:f>[3]Sheet1!$G$1</c:f>
              <c:strCache>
                <c:ptCount val="1"/>
                <c:pt idx="0">
                  <c:v>Overall acceptability</c:v>
                </c:pt>
              </c:strCache>
            </c:strRef>
          </c:tx>
          <c:invertIfNegative val="0"/>
          <c:cat>
            <c:strRef>
              <c:f>[3]Sheet1!$A$2:$A$13</c:f>
              <c:strCache>
                <c:ptCount val="12"/>
                <c:pt idx="0">
                  <c:v>C    (4h)</c:v>
                </c:pt>
                <c:pt idx="1">
                  <c:v>C    (8h)</c:v>
                </c:pt>
                <c:pt idx="2">
                  <c:v>C    (12h)</c:v>
                </c:pt>
                <c:pt idx="3">
                  <c:v>IM    (4h)</c:v>
                </c:pt>
                <c:pt idx="4">
                  <c:v>IM    (8h)</c:v>
                </c:pt>
                <c:pt idx="5">
                  <c:v>IM   (12h)</c:v>
                </c:pt>
                <c:pt idx="6">
                  <c:v>INJ    (4h)</c:v>
                </c:pt>
                <c:pt idx="7">
                  <c:v>INJ    (8h)</c:v>
                </c:pt>
                <c:pt idx="8">
                  <c:v>INJ    (12h)</c:v>
                </c:pt>
                <c:pt idx="9">
                  <c:v>T    (4h)</c:v>
                </c:pt>
                <c:pt idx="10">
                  <c:v>T    (8h)</c:v>
                </c:pt>
                <c:pt idx="11">
                  <c:v>T    (12h)</c:v>
                </c:pt>
              </c:strCache>
            </c:strRef>
          </c:cat>
          <c:val>
            <c:numRef>
              <c:f>[3]Sheet1!$G$2:$G$13</c:f>
              <c:numCache>
                <c:formatCode>General</c:formatCode>
                <c:ptCount val="12"/>
                <c:pt idx="0">
                  <c:v>3.7</c:v>
                </c:pt>
                <c:pt idx="1">
                  <c:v>3.8</c:v>
                </c:pt>
                <c:pt idx="2">
                  <c:v>3.7</c:v>
                </c:pt>
                <c:pt idx="3">
                  <c:v>4.7</c:v>
                </c:pt>
                <c:pt idx="4">
                  <c:v>4.8</c:v>
                </c:pt>
                <c:pt idx="5">
                  <c:v>5</c:v>
                </c:pt>
                <c:pt idx="6">
                  <c:v>4</c:v>
                </c:pt>
                <c:pt idx="7">
                  <c:v>4.4000000000000004</c:v>
                </c:pt>
                <c:pt idx="8">
                  <c:v>4.4000000000000004</c:v>
                </c:pt>
                <c:pt idx="9">
                  <c:v>4.8</c:v>
                </c:pt>
                <c:pt idx="10">
                  <c:v>4.5</c:v>
                </c:pt>
                <c:pt idx="11">
                  <c:v>4.9000000000000004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4748800"/>
        <c:axId val="174750720"/>
      </c:barChart>
      <c:catAx>
        <c:axId val="174748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Treatment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74750720"/>
        <c:crosses val="autoZero"/>
        <c:auto val="1"/>
        <c:lblAlgn val="ctr"/>
        <c:lblOffset val="100"/>
        <c:noMultiLvlLbl val="0"/>
      </c:catAx>
      <c:valAx>
        <c:axId val="1747507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Score</a:t>
                </a:r>
              </a:p>
            </c:rich>
          </c:tx>
          <c:layout>
            <c:manualLayout>
              <c:xMode val="edge"/>
              <c:yMode val="edge"/>
              <c:x val="0"/>
              <c:y val="0.3404171123500979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74748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390386007783508"/>
          <c:y val="6.4972916464188776E-2"/>
          <c:w val="0.21456704226626847"/>
          <c:h val="0.87005388859199861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ph!$B$1</c:f>
              <c:strCache>
                <c:ptCount val="1"/>
                <c:pt idx="0">
                  <c:v>pH</c:v>
                </c:pt>
              </c:strCache>
            </c:strRef>
          </c:tx>
          <c:spPr>
            <a:solidFill>
              <a:srgbClr val="FF5050"/>
            </a:solid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cde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aseline="0"/>
                      <a:t> f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cd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ef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cde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/>
                      <a:t>bc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ph!$A$2:$A$14</c:f>
              <c:strCache>
                <c:ptCount val="13"/>
                <c:pt idx="1">
                  <c:v>C       4</c:v>
                </c:pt>
                <c:pt idx="2">
                  <c:v>C       8</c:v>
                </c:pt>
                <c:pt idx="3">
                  <c:v>C      12</c:v>
                </c:pt>
                <c:pt idx="4">
                  <c:v>Im       4</c:v>
                </c:pt>
                <c:pt idx="5">
                  <c:v>Im       8</c:v>
                </c:pt>
                <c:pt idx="6">
                  <c:v>Im      12</c:v>
                </c:pt>
                <c:pt idx="7">
                  <c:v>Inj      4</c:v>
                </c:pt>
                <c:pt idx="8">
                  <c:v>Inj      8</c:v>
                </c:pt>
                <c:pt idx="9">
                  <c:v>Inj      12</c:v>
                </c:pt>
                <c:pt idx="10">
                  <c:v>T         4</c:v>
                </c:pt>
                <c:pt idx="11">
                  <c:v>T         8</c:v>
                </c:pt>
                <c:pt idx="12">
                  <c:v>T       12</c:v>
                </c:pt>
              </c:strCache>
            </c:strRef>
          </c:cat>
          <c:val>
            <c:numRef>
              <c:f>ph!$B$2:$B$14</c:f>
              <c:numCache>
                <c:formatCode>General</c:formatCode>
                <c:ptCount val="13"/>
                <c:pt idx="1">
                  <c:v>5.63</c:v>
                </c:pt>
                <c:pt idx="2">
                  <c:v>5.49</c:v>
                </c:pt>
                <c:pt idx="3">
                  <c:v>5.47</c:v>
                </c:pt>
                <c:pt idx="4">
                  <c:v>5.3</c:v>
                </c:pt>
                <c:pt idx="5">
                  <c:v>5.43</c:v>
                </c:pt>
                <c:pt idx="6">
                  <c:v>5.51</c:v>
                </c:pt>
                <c:pt idx="7">
                  <c:v>5.43</c:v>
                </c:pt>
                <c:pt idx="8">
                  <c:v>5.41</c:v>
                </c:pt>
                <c:pt idx="9">
                  <c:v>5.4</c:v>
                </c:pt>
                <c:pt idx="10">
                  <c:v>5.49</c:v>
                </c:pt>
                <c:pt idx="11">
                  <c:v>5.81</c:v>
                </c:pt>
                <c:pt idx="12">
                  <c:v>5.59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713664"/>
        <c:axId val="175748608"/>
      </c:barChart>
      <c:catAx>
        <c:axId val="175713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Treatments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75748608"/>
        <c:crosses val="autoZero"/>
        <c:auto val="1"/>
        <c:lblAlgn val="ctr"/>
        <c:lblOffset val="100"/>
        <c:noMultiLvlLbl val="0"/>
      </c:catAx>
      <c:valAx>
        <c:axId val="1757486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pH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757136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'Cooking Yield'!$B$1:$B$2</c:f>
              <c:strCache>
                <c:ptCount val="1"/>
                <c:pt idx="0">
                  <c:v>Cooking Yield (%)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'Cooking Yield'!$A$3:$A$14</c:f>
              <c:strCache>
                <c:ptCount val="12"/>
                <c:pt idx="0">
                  <c:v>C       4</c:v>
                </c:pt>
                <c:pt idx="1">
                  <c:v>C       8</c:v>
                </c:pt>
                <c:pt idx="2">
                  <c:v>C      12</c:v>
                </c:pt>
                <c:pt idx="3">
                  <c:v>Im    4</c:v>
                </c:pt>
                <c:pt idx="4">
                  <c:v>Im       8</c:v>
                </c:pt>
                <c:pt idx="5">
                  <c:v>Im      12</c:v>
                </c:pt>
                <c:pt idx="6">
                  <c:v>Inj      4</c:v>
                </c:pt>
                <c:pt idx="7">
                  <c:v>Inj      8</c:v>
                </c:pt>
                <c:pt idx="8">
                  <c:v>Inj      12</c:v>
                </c:pt>
                <c:pt idx="9">
                  <c:v>T         4</c:v>
                </c:pt>
                <c:pt idx="10">
                  <c:v>T         8</c:v>
                </c:pt>
                <c:pt idx="11">
                  <c:v>T       12</c:v>
                </c:pt>
              </c:strCache>
            </c:strRef>
          </c:cat>
          <c:val>
            <c:numRef>
              <c:f>'Cooking Yield'!$B$3:$B$14</c:f>
              <c:numCache>
                <c:formatCode>General</c:formatCode>
                <c:ptCount val="12"/>
                <c:pt idx="0">
                  <c:v>53.5</c:v>
                </c:pt>
                <c:pt idx="1">
                  <c:v>49.8</c:v>
                </c:pt>
                <c:pt idx="2">
                  <c:v>50.1</c:v>
                </c:pt>
                <c:pt idx="3">
                  <c:v>42</c:v>
                </c:pt>
                <c:pt idx="4">
                  <c:v>67.5</c:v>
                </c:pt>
                <c:pt idx="5">
                  <c:v>55.8</c:v>
                </c:pt>
                <c:pt idx="6">
                  <c:v>44.1</c:v>
                </c:pt>
                <c:pt idx="7">
                  <c:v>56.7</c:v>
                </c:pt>
                <c:pt idx="8">
                  <c:v>63.2</c:v>
                </c:pt>
                <c:pt idx="9">
                  <c:v>45.8</c:v>
                </c:pt>
                <c:pt idx="10">
                  <c:v>41.9</c:v>
                </c:pt>
                <c:pt idx="11">
                  <c:v>54.5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284800"/>
        <c:axId val="174286720"/>
      </c:barChart>
      <c:catAx>
        <c:axId val="174284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Treatments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74286720"/>
        <c:crosses val="autoZero"/>
        <c:auto val="1"/>
        <c:lblAlgn val="ctr"/>
        <c:lblOffset val="100"/>
        <c:noMultiLvlLbl val="0"/>
      </c:catAx>
      <c:valAx>
        <c:axId val="1742867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Cooking</a:t>
                </a:r>
                <a:r>
                  <a:rPr lang="en-US" sz="1800" baseline="0"/>
                  <a:t> Yield</a:t>
                </a:r>
                <a:endParaRPr lang="en-US" sz="18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74284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437007874015744"/>
          <c:y val="0.36532599618229533"/>
          <c:w val="0.19614847130595162"/>
          <c:h val="0.20107164161298019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696688376915848"/>
          <c:y val="0.16202705198920281"/>
          <c:w val="0.51216341012928934"/>
          <c:h val="0.496165000733489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'Cooking Loss'!$B$1:$B$2</c:f>
              <c:strCache>
                <c:ptCount val="1"/>
                <c:pt idx="0">
                  <c:v>Cooking Loss (%)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'Cooking Loss'!$A$3:$A$14</c:f>
              <c:strCache>
                <c:ptCount val="12"/>
                <c:pt idx="0">
                  <c:v>C       4</c:v>
                </c:pt>
                <c:pt idx="1">
                  <c:v>C       8</c:v>
                </c:pt>
                <c:pt idx="2">
                  <c:v>C      12</c:v>
                </c:pt>
                <c:pt idx="3">
                  <c:v>Im      4</c:v>
                </c:pt>
                <c:pt idx="4">
                  <c:v>Im       8</c:v>
                </c:pt>
                <c:pt idx="5">
                  <c:v>Im      12</c:v>
                </c:pt>
                <c:pt idx="6">
                  <c:v>Inj      4</c:v>
                </c:pt>
                <c:pt idx="7">
                  <c:v>Inj      8</c:v>
                </c:pt>
                <c:pt idx="8">
                  <c:v>Inj      12</c:v>
                </c:pt>
                <c:pt idx="9">
                  <c:v>T         4</c:v>
                </c:pt>
                <c:pt idx="10">
                  <c:v>T         8</c:v>
                </c:pt>
                <c:pt idx="11">
                  <c:v>T       12</c:v>
                </c:pt>
              </c:strCache>
            </c:strRef>
          </c:cat>
          <c:val>
            <c:numRef>
              <c:f>'Cooking Loss'!$B$3:$B$14</c:f>
              <c:numCache>
                <c:formatCode>General</c:formatCode>
                <c:ptCount val="12"/>
                <c:pt idx="0">
                  <c:v>44.3</c:v>
                </c:pt>
                <c:pt idx="1">
                  <c:v>47.9</c:v>
                </c:pt>
                <c:pt idx="2">
                  <c:v>48.2</c:v>
                </c:pt>
                <c:pt idx="3">
                  <c:v>60.7</c:v>
                </c:pt>
                <c:pt idx="4">
                  <c:v>41.2</c:v>
                </c:pt>
                <c:pt idx="5">
                  <c:v>40.1</c:v>
                </c:pt>
                <c:pt idx="6">
                  <c:v>62.9</c:v>
                </c:pt>
                <c:pt idx="7">
                  <c:v>48.4</c:v>
                </c:pt>
                <c:pt idx="8">
                  <c:v>43.1</c:v>
                </c:pt>
                <c:pt idx="9">
                  <c:v>58.4</c:v>
                </c:pt>
                <c:pt idx="10">
                  <c:v>64.7</c:v>
                </c:pt>
                <c:pt idx="11">
                  <c:v>42.8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903488"/>
        <c:axId val="175905408"/>
      </c:barChart>
      <c:catAx>
        <c:axId val="175903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Treatments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75905408"/>
        <c:crosses val="autoZero"/>
        <c:auto val="1"/>
        <c:lblAlgn val="ctr"/>
        <c:lblOffset val="100"/>
        <c:noMultiLvlLbl val="0"/>
      </c:catAx>
      <c:valAx>
        <c:axId val="1759054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Cooking</a:t>
                </a:r>
                <a:r>
                  <a:rPr lang="en-US" sz="1800" baseline="0" dirty="0"/>
                  <a:t> </a:t>
                </a:r>
                <a:r>
                  <a:rPr lang="en-US" sz="1800" baseline="0" dirty="0" smtClean="0"/>
                  <a:t>Loss (%)</a:t>
                </a:r>
                <a:endParaRPr lang="en-US" sz="1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7590348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768540759484998"/>
          <c:y val="0.17297428981598295"/>
          <c:w val="0.64601730656424883"/>
          <c:h val="0.488713620742158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Hardness!$B$1:$B$2</c:f>
              <c:strCache>
                <c:ptCount val="1"/>
                <c:pt idx="0">
                  <c:v>Hardness (N)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cde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cd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gh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ef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bcd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fg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ab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abc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h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Hardness!$A$3:$A$14</c:f>
              <c:strCache>
                <c:ptCount val="12"/>
                <c:pt idx="0">
                  <c:v>C        4</c:v>
                </c:pt>
                <c:pt idx="1">
                  <c:v>C         8</c:v>
                </c:pt>
                <c:pt idx="2">
                  <c:v>C        12</c:v>
                </c:pt>
                <c:pt idx="3">
                  <c:v>Im       4</c:v>
                </c:pt>
                <c:pt idx="4">
                  <c:v>Im       8</c:v>
                </c:pt>
                <c:pt idx="5">
                  <c:v>Im      12</c:v>
                </c:pt>
                <c:pt idx="6">
                  <c:v>Inj      4</c:v>
                </c:pt>
                <c:pt idx="7">
                  <c:v>Inj      8</c:v>
                </c:pt>
                <c:pt idx="8">
                  <c:v>Inj      12</c:v>
                </c:pt>
                <c:pt idx="9">
                  <c:v>T         4</c:v>
                </c:pt>
                <c:pt idx="10">
                  <c:v>T         8</c:v>
                </c:pt>
                <c:pt idx="11">
                  <c:v>T       12</c:v>
                </c:pt>
              </c:strCache>
            </c:strRef>
          </c:cat>
          <c:val>
            <c:numRef>
              <c:f>Hardness!$B$3:$B$14</c:f>
              <c:numCache>
                <c:formatCode>General</c:formatCode>
                <c:ptCount val="12"/>
                <c:pt idx="0">
                  <c:v>2.73</c:v>
                </c:pt>
                <c:pt idx="1">
                  <c:v>2.61</c:v>
                </c:pt>
                <c:pt idx="2">
                  <c:v>2.93</c:v>
                </c:pt>
                <c:pt idx="3">
                  <c:v>1.3</c:v>
                </c:pt>
                <c:pt idx="4">
                  <c:v>2.21</c:v>
                </c:pt>
                <c:pt idx="5">
                  <c:v>3.15</c:v>
                </c:pt>
                <c:pt idx="6">
                  <c:v>1.43</c:v>
                </c:pt>
                <c:pt idx="7">
                  <c:v>1.89</c:v>
                </c:pt>
                <c:pt idx="8">
                  <c:v>3.72</c:v>
                </c:pt>
                <c:pt idx="9">
                  <c:v>3.38</c:v>
                </c:pt>
                <c:pt idx="10">
                  <c:v>3.9</c:v>
                </c:pt>
                <c:pt idx="11">
                  <c:v>1.1599999999999999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323200"/>
        <c:axId val="176386816"/>
      </c:barChart>
      <c:catAx>
        <c:axId val="176323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dirty="0" smtClean="0"/>
                  <a:t>Treatments</a:t>
                </a:r>
                <a:endParaRPr lang="en-US" sz="1800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76386816"/>
        <c:crosses val="autoZero"/>
        <c:auto val="1"/>
        <c:lblAlgn val="ctr"/>
        <c:lblOffset val="100"/>
        <c:noMultiLvlLbl val="0"/>
      </c:catAx>
      <c:valAx>
        <c:axId val="1763868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Hardness (N)</a:t>
                </a:r>
                <a:endParaRPr lang="en-US" sz="1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76323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539928838422117"/>
          <c:y val="4.5524571859456756E-2"/>
          <c:w val="0.26197428420957986"/>
          <c:h val="0.10222908600513333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Sheet1!$D$19</c:f>
              <c:strCache>
                <c:ptCount val="1"/>
                <c:pt idx="0">
                  <c:v>Uncooked L*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b="1"/>
                      <a:t>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b="1"/>
                      <a:t>c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b="1"/>
                      <a:t>b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b="1"/>
                      <a:t>c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Sheet1!$C$20:$C$24</c:f>
              <c:strCache>
                <c:ptCount val="5"/>
                <c:pt idx="1">
                  <c:v>Control</c:v>
                </c:pt>
                <c:pt idx="2">
                  <c:v>Immersion</c:v>
                </c:pt>
                <c:pt idx="3">
                  <c:v>Injection</c:v>
                </c:pt>
                <c:pt idx="4">
                  <c:v>Tumbling</c:v>
                </c:pt>
              </c:strCache>
            </c:strRef>
          </c:cat>
          <c:val>
            <c:numRef>
              <c:f>Sheet1!$D$20:$D$24</c:f>
              <c:numCache>
                <c:formatCode>General</c:formatCode>
                <c:ptCount val="5"/>
                <c:pt idx="1">
                  <c:v>60.13</c:v>
                </c:pt>
                <c:pt idx="2">
                  <c:v>46.02</c:v>
                </c:pt>
                <c:pt idx="3">
                  <c:v>51.1</c:v>
                </c:pt>
                <c:pt idx="4">
                  <c:v>45.04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479616"/>
        <c:axId val="176961024"/>
      </c:barChart>
      <c:catAx>
        <c:axId val="176479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Treatments</a:t>
                </a:r>
              </a:p>
            </c:rich>
          </c:tx>
          <c:layout>
            <c:manualLayout>
              <c:xMode val="edge"/>
              <c:yMode val="edge"/>
              <c:x val="0.39012267488303098"/>
              <c:y val="0.9294378318989196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0"/>
            </a:pPr>
            <a:endParaRPr lang="en-US"/>
          </a:p>
        </c:txPr>
        <c:crossAx val="176961024"/>
        <c:crosses val="autoZero"/>
        <c:auto val="1"/>
        <c:lblAlgn val="ctr"/>
        <c:lblOffset val="100"/>
        <c:noMultiLvlLbl val="0"/>
      </c:catAx>
      <c:valAx>
        <c:axId val="1769610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Lightness</a:t>
                </a:r>
                <a:r>
                  <a:rPr lang="en-US" sz="1800" baseline="0"/>
                  <a:t> (L*)</a:t>
                </a:r>
                <a:endParaRPr lang="en-US" sz="18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0"/>
            </a:pPr>
            <a:endParaRPr lang="en-US"/>
          </a:p>
        </c:txPr>
        <c:crossAx val="1764796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Cooked </a:t>
            </a:r>
            <a:r>
              <a:rPr lang="en-US" dirty="0"/>
              <a:t>L*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67001844364049"/>
          <c:y val="0.12800142169728784"/>
          <c:w val="0.71667147240397755"/>
          <c:h val="0.598700131233595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cooked L*</c:v>
                </c:pt>
              </c:strCache>
            </c:strRef>
          </c:tx>
          <c:spPr>
            <a:solidFill>
              <a:srgbClr val="CC00CC"/>
            </a:solid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b="1" smtClean="0"/>
                      <a:t>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 b="1" smtClean="0"/>
                      <a:t>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 b="1" smtClean="0"/>
                      <a:t>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600" b="1" smtClean="0"/>
                      <a:t>c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600" b="1" smtClean="0"/>
                      <a:t>d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600" b="1" smtClean="0"/>
                      <a:t>bc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600" b="1" smtClean="0"/>
                      <a:t>b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1600" b="1" smtClean="0"/>
                      <a:t>b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1600" b="1" smtClean="0"/>
                      <a:t>bc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z="1600" b="1" smtClean="0"/>
                      <a:t>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z="1600" b="1" smtClean="0"/>
                      <a:t>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z="1600" b="1" smtClean="0"/>
                      <a:t>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1">
                  <c:v>C          4</c:v>
                </c:pt>
                <c:pt idx="2">
                  <c:v>C         8</c:v>
                </c:pt>
                <c:pt idx="3">
                  <c:v>C        12</c:v>
                </c:pt>
                <c:pt idx="4">
                  <c:v>Im       4</c:v>
                </c:pt>
                <c:pt idx="5">
                  <c:v>Im       8</c:v>
                </c:pt>
                <c:pt idx="6">
                  <c:v>Im      12</c:v>
                </c:pt>
                <c:pt idx="7">
                  <c:v>Inj      4</c:v>
                </c:pt>
                <c:pt idx="8">
                  <c:v>Inj      8</c:v>
                </c:pt>
                <c:pt idx="9">
                  <c:v>Inj      12</c:v>
                </c:pt>
                <c:pt idx="10">
                  <c:v>T         4</c:v>
                </c:pt>
                <c:pt idx="11">
                  <c:v>T         8</c:v>
                </c:pt>
                <c:pt idx="12">
                  <c:v>T       12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1">
                  <c:v>66.77</c:v>
                </c:pt>
                <c:pt idx="2">
                  <c:v>67.930000000000007</c:v>
                </c:pt>
                <c:pt idx="3">
                  <c:v>60.73</c:v>
                </c:pt>
                <c:pt idx="4">
                  <c:v>37.86</c:v>
                </c:pt>
                <c:pt idx="5">
                  <c:v>20.39</c:v>
                </c:pt>
                <c:pt idx="6">
                  <c:v>43.95</c:v>
                </c:pt>
                <c:pt idx="7">
                  <c:v>51.61</c:v>
                </c:pt>
                <c:pt idx="8">
                  <c:v>50.5</c:v>
                </c:pt>
                <c:pt idx="9">
                  <c:v>45.21</c:v>
                </c:pt>
                <c:pt idx="10">
                  <c:v>66.77</c:v>
                </c:pt>
                <c:pt idx="11">
                  <c:v>67.930000000000007</c:v>
                </c:pt>
                <c:pt idx="12">
                  <c:v>60.73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796032"/>
        <c:axId val="176797952"/>
      </c:barChart>
      <c:catAx>
        <c:axId val="176796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dirty="0"/>
                  <a:t>Treatments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0"/>
            </a:pPr>
            <a:endParaRPr lang="en-US"/>
          </a:p>
        </c:txPr>
        <c:crossAx val="176797952"/>
        <c:crosses val="autoZero"/>
        <c:auto val="1"/>
        <c:lblAlgn val="ctr"/>
        <c:lblOffset val="100"/>
        <c:noMultiLvlLbl val="0"/>
      </c:catAx>
      <c:valAx>
        <c:axId val="1767979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Lightness</a:t>
                </a:r>
                <a:r>
                  <a:rPr lang="en-US" sz="1800" baseline="0"/>
                  <a:t> (L*)</a:t>
                </a:r>
                <a:endParaRPr lang="en-US" sz="18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0"/>
            </a:pPr>
            <a:endParaRPr lang="en-US"/>
          </a:p>
        </c:txPr>
        <c:crossAx val="176796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550201471294966"/>
          <c:y val="5.0116797900262473E-2"/>
          <c:w val="0.22449794282471447"/>
          <c:h val="9.5495734908136481E-2"/>
        </c:manualLayout>
      </c:layout>
      <c:overlay val="0"/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'External color'!$B$16</c:f>
              <c:strCache>
                <c:ptCount val="1"/>
                <c:pt idx="0">
                  <c:v>Uncooked a*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'External color'!$A$17:$A$29</c:f>
              <c:strCache>
                <c:ptCount val="13"/>
                <c:pt idx="1">
                  <c:v>C          4</c:v>
                </c:pt>
                <c:pt idx="2">
                  <c:v>C         8</c:v>
                </c:pt>
                <c:pt idx="3">
                  <c:v>C        12</c:v>
                </c:pt>
                <c:pt idx="4">
                  <c:v>Im       4</c:v>
                </c:pt>
                <c:pt idx="5">
                  <c:v>Im       8</c:v>
                </c:pt>
                <c:pt idx="6">
                  <c:v>Im      12</c:v>
                </c:pt>
                <c:pt idx="7">
                  <c:v>Inj      4</c:v>
                </c:pt>
                <c:pt idx="8">
                  <c:v>Inj      8</c:v>
                </c:pt>
                <c:pt idx="9">
                  <c:v>Inj      12</c:v>
                </c:pt>
                <c:pt idx="10">
                  <c:v>T         4</c:v>
                </c:pt>
                <c:pt idx="11">
                  <c:v>T         8</c:v>
                </c:pt>
                <c:pt idx="12">
                  <c:v>T       12</c:v>
                </c:pt>
              </c:strCache>
            </c:strRef>
          </c:cat>
          <c:val>
            <c:numRef>
              <c:f>'External color'!$B$17:$B$29</c:f>
              <c:numCache>
                <c:formatCode>General</c:formatCode>
                <c:ptCount val="13"/>
                <c:pt idx="1">
                  <c:v>3.73</c:v>
                </c:pt>
                <c:pt idx="2">
                  <c:v>3.23</c:v>
                </c:pt>
                <c:pt idx="3">
                  <c:v>4.0999999999999996</c:v>
                </c:pt>
                <c:pt idx="4">
                  <c:v>3.45</c:v>
                </c:pt>
                <c:pt idx="5">
                  <c:v>8.48</c:v>
                </c:pt>
                <c:pt idx="6">
                  <c:v>5.55</c:v>
                </c:pt>
                <c:pt idx="7">
                  <c:v>3.91</c:v>
                </c:pt>
                <c:pt idx="8">
                  <c:v>5.03</c:v>
                </c:pt>
                <c:pt idx="9">
                  <c:v>3.82</c:v>
                </c:pt>
                <c:pt idx="10">
                  <c:v>5.87</c:v>
                </c:pt>
                <c:pt idx="11">
                  <c:v>4.4800000000000004</c:v>
                </c:pt>
                <c:pt idx="12">
                  <c:v>3.55</c:v>
                </c:pt>
              </c:numCache>
            </c:numRef>
          </c:val>
        </c:ser>
        <c:ser>
          <c:idx val="1"/>
          <c:order val="1"/>
          <c:tx>
            <c:strRef>
              <c:f>'External color'!$C$16</c:f>
              <c:strCache>
                <c:ptCount val="1"/>
                <c:pt idx="0">
                  <c:v>cooked a*</c:v>
                </c:pt>
              </c:strCache>
            </c:strRef>
          </c:tx>
          <c:spPr>
            <a:solidFill>
              <a:srgbClr val="66FFCC"/>
            </a:solidFill>
          </c:spPr>
          <c:invertIfNegative val="0"/>
          <c:cat>
            <c:strRef>
              <c:f>'External color'!$A$17:$A$29</c:f>
              <c:strCache>
                <c:ptCount val="13"/>
                <c:pt idx="1">
                  <c:v>C          4</c:v>
                </c:pt>
                <c:pt idx="2">
                  <c:v>C         8</c:v>
                </c:pt>
                <c:pt idx="3">
                  <c:v>C        12</c:v>
                </c:pt>
                <c:pt idx="4">
                  <c:v>Im       4</c:v>
                </c:pt>
                <c:pt idx="5">
                  <c:v>Im       8</c:v>
                </c:pt>
                <c:pt idx="6">
                  <c:v>Im      12</c:v>
                </c:pt>
                <c:pt idx="7">
                  <c:v>Inj      4</c:v>
                </c:pt>
                <c:pt idx="8">
                  <c:v>Inj      8</c:v>
                </c:pt>
                <c:pt idx="9">
                  <c:v>Inj      12</c:v>
                </c:pt>
                <c:pt idx="10">
                  <c:v>T         4</c:v>
                </c:pt>
                <c:pt idx="11">
                  <c:v>T         8</c:v>
                </c:pt>
                <c:pt idx="12">
                  <c:v>T       12</c:v>
                </c:pt>
              </c:strCache>
            </c:strRef>
          </c:cat>
          <c:val>
            <c:numRef>
              <c:f>'External color'!$C$17:$C$29</c:f>
              <c:numCache>
                <c:formatCode>General</c:formatCode>
                <c:ptCount val="13"/>
                <c:pt idx="1">
                  <c:v>4.7699999999999996</c:v>
                </c:pt>
                <c:pt idx="2">
                  <c:v>4.28</c:v>
                </c:pt>
                <c:pt idx="3">
                  <c:v>4.18</c:v>
                </c:pt>
                <c:pt idx="4">
                  <c:v>11.23</c:v>
                </c:pt>
                <c:pt idx="5">
                  <c:v>8.14</c:v>
                </c:pt>
                <c:pt idx="6">
                  <c:v>8.85</c:v>
                </c:pt>
                <c:pt idx="7">
                  <c:v>6.45</c:v>
                </c:pt>
                <c:pt idx="8">
                  <c:v>9.0299999999999994</c:v>
                </c:pt>
                <c:pt idx="9">
                  <c:v>12.07</c:v>
                </c:pt>
                <c:pt idx="10">
                  <c:v>9.32</c:v>
                </c:pt>
                <c:pt idx="11">
                  <c:v>8.14</c:v>
                </c:pt>
                <c:pt idx="12">
                  <c:v>8.36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053504"/>
        <c:axId val="202055680"/>
      </c:barChart>
      <c:catAx>
        <c:axId val="202053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Treatments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02055680"/>
        <c:crosses val="autoZero"/>
        <c:auto val="1"/>
        <c:lblAlgn val="ctr"/>
        <c:lblOffset val="100"/>
        <c:noMultiLvlLbl val="0"/>
      </c:catAx>
      <c:valAx>
        <c:axId val="2020556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Redness (a*)</a:t>
                </a:r>
                <a:endParaRPr lang="en-US" sz="1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020535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3908938466025"/>
          <c:y val="6.478227153424003E-2"/>
          <c:w val="0.68790354330708658"/>
          <c:h val="0.736499045573848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'External color'!$B$32</c:f>
              <c:strCache>
                <c:ptCount val="1"/>
                <c:pt idx="0">
                  <c:v>Uncooked b*</c:v>
                </c:pt>
              </c:strCache>
            </c:strRef>
          </c:tx>
          <c:spPr>
            <a:solidFill>
              <a:srgbClr val="009900"/>
            </a:solidFill>
          </c:spPr>
          <c:invertIfNegative val="0"/>
          <c:cat>
            <c:strRef>
              <c:f>'External color'!$A$33:$A$45</c:f>
              <c:strCache>
                <c:ptCount val="13"/>
                <c:pt idx="1">
                  <c:v>C          4</c:v>
                </c:pt>
                <c:pt idx="2">
                  <c:v>C         8</c:v>
                </c:pt>
                <c:pt idx="3">
                  <c:v>C        12</c:v>
                </c:pt>
                <c:pt idx="4">
                  <c:v>Im       4</c:v>
                </c:pt>
                <c:pt idx="5">
                  <c:v>Im       8</c:v>
                </c:pt>
                <c:pt idx="6">
                  <c:v>Im      12</c:v>
                </c:pt>
                <c:pt idx="7">
                  <c:v>Inj      4</c:v>
                </c:pt>
                <c:pt idx="8">
                  <c:v>Inj      8</c:v>
                </c:pt>
                <c:pt idx="9">
                  <c:v>Inj      12</c:v>
                </c:pt>
                <c:pt idx="10">
                  <c:v>T         4</c:v>
                </c:pt>
                <c:pt idx="11">
                  <c:v>T         8</c:v>
                </c:pt>
                <c:pt idx="12">
                  <c:v>T       12</c:v>
                </c:pt>
              </c:strCache>
            </c:strRef>
          </c:cat>
          <c:val>
            <c:numRef>
              <c:f>'External color'!$B$33:$B$45</c:f>
              <c:numCache>
                <c:formatCode>General</c:formatCode>
                <c:ptCount val="13"/>
                <c:pt idx="1">
                  <c:v>7.97</c:v>
                </c:pt>
                <c:pt idx="2">
                  <c:v>8.2200000000000006</c:v>
                </c:pt>
                <c:pt idx="3">
                  <c:v>8.75</c:v>
                </c:pt>
                <c:pt idx="4">
                  <c:v>11.39</c:v>
                </c:pt>
                <c:pt idx="5">
                  <c:v>21.94</c:v>
                </c:pt>
                <c:pt idx="6">
                  <c:v>14.5</c:v>
                </c:pt>
                <c:pt idx="7">
                  <c:v>9.4600000000000009</c:v>
                </c:pt>
                <c:pt idx="8">
                  <c:v>9.33</c:v>
                </c:pt>
                <c:pt idx="9">
                  <c:v>7.96</c:v>
                </c:pt>
                <c:pt idx="10">
                  <c:v>16.100000000000001</c:v>
                </c:pt>
                <c:pt idx="11">
                  <c:v>15.52</c:v>
                </c:pt>
                <c:pt idx="12">
                  <c:v>11.54</c:v>
                </c:pt>
              </c:numCache>
            </c:numRef>
          </c:val>
        </c:ser>
        <c:ser>
          <c:idx val="1"/>
          <c:order val="1"/>
          <c:tx>
            <c:strRef>
              <c:f>'External color'!$C$32</c:f>
              <c:strCache>
                <c:ptCount val="1"/>
                <c:pt idx="0">
                  <c:v>cooked b*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cat>
            <c:strRef>
              <c:f>'External color'!$A$33:$A$45</c:f>
              <c:strCache>
                <c:ptCount val="13"/>
                <c:pt idx="1">
                  <c:v>C          4</c:v>
                </c:pt>
                <c:pt idx="2">
                  <c:v>C         8</c:v>
                </c:pt>
                <c:pt idx="3">
                  <c:v>C        12</c:v>
                </c:pt>
                <c:pt idx="4">
                  <c:v>Im       4</c:v>
                </c:pt>
                <c:pt idx="5">
                  <c:v>Im       8</c:v>
                </c:pt>
                <c:pt idx="6">
                  <c:v>Im      12</c:v>
                </c:pt>
                <c:pt idx="7">
                  <c:v>Inj      4</c:v>
                </c:pt>
                <c:pt idx="8">
                  <c:v>Inj      8</c:v>
                </c:pt>
                <c:pt idx="9">
                  <c:v>Inj      12</c:v>
                </c:pt>
                <c:pt idx="10">
                  <c:v>T         4</c:v>
                </c:pt>
                <c:pt idx="11">
                  <c:v>T         8</c:v>
                </c:pt>
                <c:pt idx="12">
                  <c:v>T       12</c:v>
                </c:pt>
              </c:strCache>
            </c:strRef>
          </c:cat>
          <c:val>
            <c:numRef>
              <c:f>'External color'!$C$33:$C$45</c:f>
              <c:numCache>
                <c:formatCode>General</c:formatCode>
                <c:ptCount val="13"/>
                <c:pt idx="1">
                  <c:v>24.41</c:v>
                </c:pt>
                <c:pt idx="2">
                  <c:v>22.62</c:v>
                </c:pt>
                <c:pt idx="3">
                  <c:v>21.7</c:v>
                </c:pt>
                <c:pt idx="4">
                  <c:v>24.51</c:v>
                </c:pt>
                <c:pt idx="5">
                  <c:v>10</c:v>
                </c:pt>
                <c:pt idx="6">
                  <c:v>25.39</c:v>
                </c:pt>
                <c:pt idx="7">
                  <c:v>28.88</c:v>
                </c:pt>
                <c:pt idx="8">
                  <c:v>25.62</c:v>
                </c:pt>
                <c:pt idx="9">
                  <c:v>26.56</c:v>
                </c:pt>
                <c:pt idx="10">
                  <c:v>27.02</c:v>
                </c:pt>
                <c:pt idx="11">
                  <c:v>10</c:v>
                </c:pt>
                <c:pt idx="1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259072"/>
        <c:axId val="202264960"/>
      </c:barChart>
      <c:catAx>
        <c:axId val="202259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2264960"/>
        <c:crosses val="autoZero"/>
        <c:auto val="1"/>
        <c:lblAlgn val="ctr"/>
        <c:lblOffset val="100"/>
        <c:noMultiLvlLbl val="0"/>
      </c:catAx>
      <c:valAx>
        <c:axId val="2022649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Yellowness (b*)</a:t>
                </a:r>
                <a:endParaRPr lang="en-US" sz="1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02259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350204291473875"/>
          <c:y val="0"/>
          <c:w val="0.54035216603079261"/>
          <c:h val="0.22040886555847186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F6A691-7C1C-4B33-964F-FB2942AB9FC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758B93-B872-4319-B14B-4FC29160607F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8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pH</a:t>
          </a:r>
          <a:endParaRPr lang="en-US" sz="2800" dirty="0">
            <a:solidFill>
              <a:schemeClr val="tx1"/>
            </a:solidFill>
            <a:latin typeface="+mn-lt"/>
          </a:endParaRPr>
        </a:p>
      </dgm:t>
    </dgm:pt>
    <dgm:pt modelId="{B68754E3-F096-402D-B7AB-7876BC023FA7}" type="parTrans" cxnId="{F25C522E-3DAB-410A-9980-0C338FE09FAC}">
      <dgm:prSet/>
      <dgm:spPr/>
      <dgm:t>
        <a:bodyPr/>
        <a:lstStyle/>
        <a:p>
          <a:endParaRPr lang="en-US"/>
        </a:p>
      </dgm:t>
    </dgm:pt>
    <dgm:pt modelId="{FCCB64C1-E943-4D8D-9CFE-07E86D3FD35A}" type="sibTrans" cxnId="{F25C522E-3DAB-410A-9980-0C338FE09FAC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E71579CD-134F-4C46-85F1-3CAD4180228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 sz="1400" dirty="0" smtClean="0"/>
        </a:p>
        <a:p>
          <a:r>
            <a:rPr lang="en-US" sz="24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Cooking Yield</a:t>
          </a:r>
          <a:endParaRPr lang="en-US" sz="2400" dirty="0">
            <a:solidFill>
              <a:schemeClr val="tx1"/>
            </a:solidFill>
            <a:latin typeface="+mn-lt"/>
          </a:endParaRPr>
        </a:p>
      </dgm:t>
    </dgm:pt>
    <dgm:pt modelId="{B12F71C5-3BE4-4F1D-BA75-2770DAB04AE1}" type="parTrans" cxnId="{87017AD1-8293-43ED-A91C-43C36CE65104}">
      <dgm:prSet/>
      <dgm:spPr/>
      <dgm:t>
        <a:bodyPr/>
        <a:lstStyle/>
        <a:p>
          <a:endParaRPr lang="en-US"/>
        </a:p>
      </dgm:t>
    </dgm:pt>
    <dgm:pt modelId="{F5709C2D-9E63-4260-ACFD-5C063717DDB5}" type="sibTrans" cxnId="{87017AD1-8293-43ED-A91C-43C36CE65104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8C4C8C96-BE2E-444C-953C-386319C3E9C5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Cooking </a:t>
          </a:r>
        </a:p>
        <a:p>
          <a:r>
            <a:rPr lang="en-US" sz="24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Loss</a:t>
          </a:r>
          <a:endParaRPr lang="en-US" sz="2400" dirty="0">
            <a:solidFill>
              <a:schemeClr val="tx1"/>
            </a:solidFill>
            <a:latin typeface="+mn-lt"/>
          </a:endParaRPr>
        </a:p>
      </dgm:t>
    </dgm:pt>
    <dgm:pt modelId="{5BEF3611-86D6-4735-AEEA-8195CC2E33B9}" type="parTrans" cxnId="{380E4EBD-5127-43A1-B8FE-03CA01BB4FC4}">
      <dgm:prSet/>
      <dgm:spPr/>
      <dgm:t>
        <a:bodyPr/>
        <a:lstStyle/>
        <a:p>
          <a:endParaRPr lang="en-US"/>
        </a:p>
      </dgm:t>
    </dgm:pt>
    <dgm:pt modelId="{74BA26AB-8763-4BD2-9952-A6261A084915}" type="sibTrans" cxnId="{380E4EBD-5127-43A1-B8FE-03CA01BB4FC4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AF9AAB9A-1ADD-465F-9F7D-28CBBBA72FCD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 sz="1300" dirty="0" smtClean="0"/>
        </a:p>
        <a:p>
          <a:r>
            <a:rPr lang="en-US" sz="28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Texture</a:t>
          </a:r>
        </a:p>
      </dgm:t>
    </dgm:pt>
    <dgm:pt modelId="{8A0FBFAA-76CB-40BB-A3CD-1954A1E95C5A}" type="parTrans" cxnId="{B9AA6538-3505-44B4-A2CA-5DB2AA3F9132}">
      <dgm:prSet/>
      <dgm:spPr/>
      <dgm:t>
        <a:bodyPr/>
        <a:lstStyle/>
        <a:p>
          <a:endParaRPr lang="en-US"/>
        </a:p>
      </dgm:t>
    </dgm:pt>
    <dgm:pt modelId="{9EC3BE8F-3B4F-43A8-B3F8-B954E6A80BAA}" type="sibTrans" cxnId="{B9AA6538-3505-44B4-A2CA-5DB2AA3F9132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41644143-B469-44A3-8CBE-517C8C58FFDB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endParaRPr lang="en-US" sz="1400" dirty="0" smtClean="0"/>
        </a:p>
        <a:p>
          <a:pPr algn="ctr"/>
          <a:r>
            <a:rPr lang="en-US" sz="24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Marinade Uptake</a:t>
          </a:r>
          <a:endParaRPr lang="en-US" sz="2400" dirty="0">
            <a:solidFill>
              <a:schemeClr val="tx1"/>
            </a:solidFill>
            <a:latin typeface="+mn-lt"/>
          </a:endParaRPr>
        </a:p>
      </dgm:t>
    </dgm:pt>
    <dgm:pt modelId="{2CCC4D52-02BE-48D8-9174-BB651A738AAE}" type="parTrans" cxnId="{4A8E6A7D-446F-40B5-8187-F779A0BB5E32}">
      <dgm:prSet/>
      <dgm:spPr/>
      <dgm:t>
        <a:bodyPr/>
        <a:lstStyle/>
        <a:p>
          <a:endParaRPr lang="en-US"/>
        </a:p>
      </dgm:t>
    </dgm:pt>
    <dgm:pt modelId="{4B21D0E1-41C8-4B6A-BBA3-4A6BC754E54B}" type="sibTrans" cxnId="{4A8E6A7D-446F-40B5-8187-F779A0BB5E32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C0C271A8-0069-475B-B772-C32C8B7EC719}" type="pres">
      <dgm:prSet presAssocID="{27F6A691-7C1C-4B33-964F-FB2942AB9FC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F4C61A-3506-4065-839A-931E1D4A8501}" type="pres">
      <dgm:prSet presAssocID="{60758B93-B872-4319-B14B-4FC29160607F}" presName="node" presStyleLbl="node1" presStyleIdx="0" presStyleCnt="5" custScaleX="1492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324B44-714B-4466-95CA-4287AC7E1C80}" type="pres">
      <dgm:prSet presAssocID="{FCCB64C1-E943-4D8D-9CFE-07E86D3FD35A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B1EA88E-90A9-4A90-B09E-FA3F32E45685}" type="pres">
      <dgm:prSet presAssocID="{FCCB64C1-E943-4D8D-9CFE-07E86D3FD35A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4DA7D6D3-E15D-4A98-B946-1874E55000D1}" type="pres">
      <dgm:prSet presAssocID="{E71579CD-134F-4C46-85F1-3CAD4180228B}" presName="node" presStyleLbl="node1" presStyleIdx="1" presStyleCnt="5" custScaleX="1374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D1A740-9074-414C-892E-0E40EDA33C6A}" type="pres">
      <dgm:prSet presAssocID="{F5709C2D-9E63-4260-ACFD-5C063717DDB5}" presName="sibTrans" presStyleLbl="sibTrans2D1" presStyleIdx="1" presStyleCnt="5"/>
      <dgm:spPr/>
      <dgm:t>
        <a:bodyPr/>
        <a:lstStyle/>
        <a:p>
          <a:endParaRPr lang="en-US"/>
        </a:p>
      </dgm:t>
    </dgm:pt>
    <dgm:pt modelId="{358B2243-5CE9-4D9D-8F8A-C56076C2D257}" type="pres">
      <dgm:prSet presAssocID="{F5709C2D-9E63-4260-ACFD-5C063717DDB5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76330D2-C4AC-4F71-89D9-95CB807C2BB9}" type="pres">
      <dgm:prSet presAssocID="{8C4C8C96-BE2E-444C-953C-386319C3E9C5}" presName="node" presStyleLbl="node1" presStyleIdx="2" presStyleCnt="5" custScaleX="146718" custRadScaleRad="118035" custRadScaleInc="-34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C48C40-54A7-46A7-9924-98E90A1D6942}" type="pres">
      <dgm:prSet presAssocID="{74BA26AB-8763-4BD2-9952-A6261A084915}" presName="sibTrans" presStyleLbl="sibTrans2D1" presStyleIdx="2" presStyleCnt="5" custScaleX="112694"/>
      <dgm:spPr/>
      <dgm:t>
        <a:bodyPr/>
        <a:lstStyle/>
        <a:p>
          <a:endParaRPr lang="en-US"/>
        </a:p>
      </dgm:t>
    </dgm:pt>
    <dgm:pt modelId="{1F80A2EA-E80B-4008-AF3E-4CEF0C5E31E3}" type="pres">
      <dgm:prSet presAssocID="{74BA26AB-8763-4BD2-9952-A6261A084915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9F383887-A12C-4DED-9FE7-A184B9BF4698}" type="pres">
      <dgm:prSet presAssocID="{AF9AAB9A-1ADD-465F-9F7D-28CBBBA72FCD}" presName="node" presStyleLbl="node1" presStyleIdx="3" presStyleCnt="5" custScaleX="158841" custScaleY="1029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BA3C49-DBE4-4F09-A97F-5D75ECD7E364}" type="pres">
      <dgm:prSet presAssocID="{9EC3BE8F-3B4F-43A8-B3F8-B954E6A80BAA}" presName="sibTrans" presStyleLbl="sibTrans2D1" presStyleIdx="3" presStyleCnt="5"/>
      <dgm:spPr/>
      <dgm:t>
        <a:bodyPr/>
        <a:lstStyle/>
        <a:p>
          <a:endParaRPr lang="en-US"/>
        </a:p>
      </dgm:t>
    </dgm:pt>
    <dgm:pt modelId="{CB2BD6EB-8687-4254-A39C-DB549A6B7AA6}" type="pres">
      <dgm:prSet presAssocID="{9EC3BE8F-3B4F-43A8-B3F8-B954E6A80BA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780504FE-FAB8-4201-AC2E-0E2C3B827A6D}" type="pres">
      <dgm:prSet presAssocID="{41644143-B469-44A3-8CBE-517C8C58FFDB}" presName="node" presStyleLbl="node1" presStyleIdx="4" presStyleCnt="5" custScaleX="1536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2CF0D-FF4C-47CB-A723-376FD9045424}" type="pres">
      <dgm:prSet presAssocID="{4B21D0E1-41C8-4B6A-BBA3-4A6BC754E54B}" presName="sibTrans" presStyleLbl="sibTrans2D1" presStyleIdx="4" presStyleCnt="5"/>
      <dgm:spPr/>
      <dgm:t>
        <a:bodyPr/>
        <a:lstStyle/>
        <a:p>
          <a:endParaRPr lang="en-US"/>
        </a:p>
      </dgm:t>
    </dgm:pt>
    <dgm:pt modelId="{81CCA6E9-28F7-4AD1-A452-86A9838DA996}" type="pres">
      <dgm:prSet presAssocID="{4B21D0E1-41C8-4B6A-BBA3-4A6BC754E54B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9340A6DC-93F2-4E08-91F2-F72C24CEC0EA}" type="presOf" srcId="{9EC3BE8F-3B4F-43A8-B3F8-B954E6A80BAA}" destId="{CB2BD6EB-8687-4254-A39C-DB549A6B7AA6}" srcOrd="1" destOrd="0" presId="urn:microsoft.com/office/officeart/2005/8/layout/cycle2"/>
    <dgm:cxn modelId="{B9AA6538-3505-44B4-A2CA-5DB2AA3F9132}" srcId="{27F6A691-7C1C-4B33-964F-FB2942AB9FC7}" destId="{AF9AAB9A-1ADD-465F-9F7D-28CBBBA72FCD}" srcOrd="3" destOrd="0" parTransId="{8A0FBFAA-76CB-40BB-A3CD-1954A1E95C5A}" sibTransId="{9EC3BE8F-3B4F-43A8-B3F8-B954E6A80BAA}"/>
    <dgm:cxn modelId="{D3099F7A-FA92-4D3D-B418-637972DF641A}" type="presOf" srcId="{AF9AAB9A-1ADD-465F-9F7D-28CBBBA72FCD}" destId="{9F383887-A12C-4DED-9FE7-A184B9BF4698}" srcOrd="0" destOrd="0" presId="urn:microsoft.com/office/officeart/2005/8/layout/cycle2"/>
    <dgm:cxn modelId="{4455B15A-87A9-4567-A455-5AB80ADD7775}" type="presOf" srcId="{F5709C2D-9E63-4260-ACFD-5C063717DDB5}" destId="{358B2243-5CE9-4D9D-8F8A-C56076C2D257}" srcOrd="1" destOrd="0" presId="urn:microsoft.com/office/officeart/2005/8/layout/cycle2"/>
    <dgm:cxn modelId="{87017AD1-8293-43ED-A91C-43C36CE65104}" srcId="{27F6A691-7C1C-4B33-964F-FB2942AB9FC7}" destId="{E71579CD-134F-4C46-85F1-3CAD4180228B}" srcOrd="1" destOrd="0" parTransId="{B12F71C5-3BE4-4F1D-BA75-2770DAB04AE1}" sibTransId="{F5709C2D-9E63-4260-ACFD-5C063717DDB5}"/>
    <dgm:cxn modelId="{AD9A65FA-3B64-445E-9F3B-8CE9550AF172}" type="presOf" srcId="{FCCB64C1-E943-4D8D-9CFE-07E86D3FD35A}" destId="{BB1EA88E-90A9-4A90-B09E-FA3F32E45685}" srcOrd="1" destOrd="0" presId="urn:microsoft.com/office/officeart/2005/8/layout/cycle2"/>
    <dgm:cxn modelId="{B9D5BBF4-48D8-430B-9894-0513FF9FAEA1}" type="presOf" srcId="{27F6A691-7C1C-4B33-964F-FB2942AB9FC7}" destId="{C0C271A8-0069-475B-B772-C32C8B7EC719}" srcOrd="0" destOrd="0" presId="urn:microsoft.com/office/officeart/2005/8/layout/cycle2"/>
    <dgm:cxn modelId="{4A8E6A7D-446F-40B5-8187-F779A0BB5E32}" srcId="{27F6A691-7C1C-4B33-964F-FB2942AB9FC7}" destId="{41644143-B469-44A3-8CBE-517C8C58FFDB}" srcOrd="4" destOrd="0" parTransId="{2CCC4D52-02BE-48D8-9174-BB651A738AAE}" sibTransId="{4B21D0E1-41C8-4B6A-BBA3-4A6BC754E54B}"/>
    <dgm:cxn modelId="{A1E1F29F-5FA8-4E86-BFEC-028CEBAC0F67}" type="presOf" srcId="{74BA26AB-8763-4BD2-9952-A6261A084915}" destId="{D3C48C40-54A7-46A7-9924-98E90A1D6942}" srcOrd="0" destOrd="0" presId="urn:microsoft.com/office/officeart/2005/8/layout/cycle2"/>
    <dgm:cxn modelId="{380E4EBD-5127-43A1-B8FE-03CA01BB4FC4}" srcId="{27F6A691-7C1C-4B33-964F-FB2942AB9FC7}" destId="{8C4C8C96-BE2E-444C-953C-386319C3E9C5}" srcOrd="2" destOrd="0" parTransId="{5BEF3611-86D6-4735-AEEA-8195CC2E33B9}" sibTransId="{74BA26AB-8763-4BD2-9952-A6261A084915}"/>
    <dgm:cxn modelId="{16B01816-2803-4C6D-A2A9-06E2487326E9}" type="presOf" srcId="{9EC3BE8F-3B4F-43A8-B3F8-B954E6A80BAA}" destId="{98BA3C49-DBE4-4F09-A97F-5D75ECD7E364}" srcOrd="0" destOrd="0" presId="urn:microsoft.com/office/officeart/2005/8/layout/cycle2"/>
    <dgm:cxn modelId="{9B935900-D218-41FE-8271-C97E8A43D198}" type="presOf" srcId="{41644143-B469-44A3-8CBE-517C8C58FFDB}" destId="{780504FE-FAB8-4201-AC2E-0E2C3B827A6D}" srcOrd="0" destOrd="0" presId="urn:microsoft.com/office/officeart/2005/8/layout/cycle2"/>
    <dgm:cxn modelId="{D4381A32-F82B-4966-B5CD-1B102B35A314}" type="presOf" srcId="{FCCB64C1-E943-4D8D-9CFE-07E86D3FD35A}" destId="{61324B44-714B-4466-95CA-4287AC7E1C80}" srcOrd="0" destOrd="0" presId="urn:microsoft.com/office/officeart/2005/8/layout/cycle2"/>
    <dgm:cxn modelId="{F86446FC-F61A-4EE8-A4DA-93FDA8582DE6}" type="presOf" srcId="{74BA26AB-8763-4BD2-9952-A6261A084915}" destId="{1F80A2EA-E80B-4008-AF3E-4CEF0C5E31E3}" srcOrd="1" destOrd="0" presId="urn:microsoft.com/office/officeart/2005/8/layout/cycle2"/>
    <dgm:cxn modelId="{F25C522E-3DAB-410A-9980-0C338FE09FAC}" srcId="{27F6A691-7C1C-4B33-964F-FB2942AB9FC7}" destId="{60758B93-B872-4319-B14B-4FC29160607F}" srcOrd="0" destOrd="0" parTransId="{B68754E3-F096-402D-B7AB-7876BC023FA7}" sibTransId="{FCCB64C1-E943-4D8D-9CFE-07E86D3FD35A}"/>
    <dgm:cxn modelId="{83B7FBA6-9F65-4AB5-B47E-56D65487F1BF}" type="presOf" srcId="{F5709C2D-9E63-4260-ACFD-5C063717DDB5}" destId="{53D1A740-9074-414C-892E-0E40EDA33C6A}" srcOrd="0" destOrd="0" presId="urn:microsoft.com/office/officeart/2005/8/layout/cycle2"/>
    <dgm:cxn modelId="{DF232CDD-95B6-4C37-B986-591CF80D7400}" type="presOf" srcId="{E71579CD-134F-4C46-85F1-3CAD4180228B}" destId="{4DA7D6D3-E15D-4A98-B946-1874E55000D1}" srcOrd="0" destOrd="0" presId="urn:microsoft.com/office/officeart/2005/8/layout/cycle2"/>
    <dgm:cxn modelId="{13A75FE3-967D-444F-BDA5-EC5512EAAC70}" type="presOf" srcId="{60758B93-B872-4319-B14B-4FC29160607F}" destId="{41F4C61A-3506-4065-839A-931E1D4A8501}" srcOrd="0" destOrd="0" presId="urn:microsoft.com/office/officeart/2005/8/layout/cycle2"/>
    <dgm:cxn modelId="{533B0B65-AE5C-4CCF-BB76-1F7C736CD6F6}" type="presOf" srcId="{8C4C8C96-BE2E-444C-953C-386319C3E9C5}" destId="{476330D2-C4AC-4F71-89D9-95CB807C2BB9}" srcOrd="0" destOrd="0" presId="urn:microsoft.com/office/officeart/2005/8/layout/cycle2"/>
    <dgm:cxn modelId="{4DA28F22-46EE-4E29-8ED9-06765C9231CF}" type="presOf" srcId="{4B21D0E1-41C8-4B6A-BBA3-4A6BC754E54B}" destId="{10E2CF0D-FF4C-47CB-A723-376FD9045424}" srcOrd="0" destOrd="0" presId="urn:microsoft.com/office/officeart/2005/8/layout/cycle2"/>
    <dgm:cxn modelId="{5C662A6E-222F-4FBA-9A56-87D359C38C1B}" type="presOf" srcId="{4B21D0E1-41C8-4B6A-BBA3-4A6BC754E54B}" destId="{81CCA6E9-28F7-4AD1-A452-86A9838DA996}" srcOrd="1" destOrd="0" presId="urn:microsoft.com/office/officeart/2005/8/layout/cycle2"/>
    <dgm:cxn modelId="{84F21F5F-4A0A-4392-B48F-88334D8AAF53}" type="presParOf" srcId="{C0C271A8-0069-475B-B772-C32C8B7EC719}" destId="{41F4C61A-3506-4065-839A-931E1D4A8501}" srcOrd="0" destOrd="0" presId="urn:microsoft.com/office/officeart/2005/8/layout/cycle2"/>
    <dgm:cxn modelId="{92556E1E-6735-40E1-A34F-15FC4092B19A}" type="presParOf" srcId="{C0C271A8-0069-475B-B772-C32C8B7EC719}" destId="{61324B44-714B-4466-95CA-4287AC7E1C80}" srcOrd="1" destOrd="0" presId="urn:microsoft.com/office/officeart/2005/8/layout/cycle2"/>
    <dgm:cxn modelId="{21E4B631-194B-40ED-BBC4-C44058C20F8F}" type="presParOf" srcId="{61324B44-714B-4466-95CA-4287AC7E1C80}" destId="{BB1EA88E-90A9-4A90-B09E-FA3F32E45685}" srcOrd="0" destOrd="0" presId="urn:microsoft.com/office/officeart/2005/8/layout/cycle2"/>
    <dgm:cxn modelId="{4A8F177C-F6B3-4217-A533-60F3F476B436}" type="presParOf" srcId="{C0C271A8-0069-475B-B772-C32C8B7EC719}" destId="{4DA7D6D3-E15D-4A98-B946-1874E55000D1}" srcOrd="2" destOrd="0" presId="urn:microsoft.com/office/officeart/2005/8/layout/cycle2"/>
    <dgm:cxn modelId="{3BB48B79-3102-46EE-BFF0-CD44325231B4}" type="presParOf" srcId="{C0C271A8-0069-475B-B772-C32C8B7EC719}" destId="{53D1A740-9074-414C-892E-0E40EDA33C6A}" srcOrd="3" destOrd="0" presId="urn:microsoft.com/office/officeart/2005/8/layout/cycle2"/>
    <dgm:cxn modelId="{5AF1EAE1-E8B2-4799-8CEB-2555BA61CD02}" type="presParOf" srcId="{53D1A740-9074-414C-892E-0E40EDA33C6A}" destId="{358B2243-5CE9-4D9D-8F8A-C56076C2D257}" srcOrd="0" destOrd="0" presId="urn:microsoft.com/office/officeart/2005/8/layout/cycle2"/>
    <dgm:cxn modelId="{2AB05B95-7B80-4C95-ABFD-79039369E353}" type="presParOf" srcId="{C0C271A8-0069-475B-B772-C32C8B7EC719}" destId="{476330D2-C4AC-4F71-89D9-95CB807C2BB9}" srcOrd="4" destOrd="0" presId="urn:microsoft.com/office/officeart/2005/8/layout/cycle2"/>
    <dgm:cxn modelId="{1EEA50F4-F7FB-4429-AD19-DFE672B48CFA}" type="presParOf" srcId="{C0C271A8-0069-475B-B772-C32C8B7EC719}" destId="{D3C48C40-54A7-46A7-9924-98E90A1D6942}" srcOrd="5" destOrd="0" presId="urn:microsoft.com/office/officeart/2005/8/layout/cycle2"/>
    <dgm:cxn modelId="{60BF9707-BAC3-413D-A0A9-4CE1C6D4BB93}" type="presParOf" srcId="{D3C48C40-54A7-46A7-9924-98E90A1D6942}" destId="{1F80A2EA-E80B-4008-AF3E-4CEF0C5E31E3}" srcOrd="0" destOrd="0" presId="urn:microsoft.com/office/officeart/2005/8/layout/cycle2"/>
    <dgm:cxn modelId="{614B5AE4-0ECA-424A-B6C2-0251FB179C56}" type="presParOf" srcId="{C0C271A8-0069-475B-B772-C32C8B7EC719}" destId="{9F383887-A12C-4DED-9FE7-A184B9BF4698}" srcOrd="6" destOrd="0" presId="urn:microsoft.com/office/officeart/2005/8/layout/cycle2"/>
    <dgm:cxn modelId="{001E3032-7C08-4603-9EFC-09D5A278F5DE}" type="presParOf" srcId="{C0C271A8-0069-475B-B772-C32C8B7EC719}" destId="{98BA3C49-DBE4-4F09-A97F-5D75ECD7E364}" srcOrd="7" destOrd="0" presId="urn:microsoft.com/office/officeart/2005/8/layout/cycle2"/>
    <dgm:cxn modelId="{D27FCACB-FACE-4547-8349-FD9233F7D64D}" type="presParOf" srcId="{98BA3C49-DBE4-4F09-A97F-5D75ECD7E364}" destId="{CB2BD6EB-8687-4254-A39C-DB549A6B7AA6}" srcOrd="0" destOrd="0" presId="urn:microsoft.com/office/officeart/2005/8/layout/cycle2"/>
    <dgm:cxn modelId="{86E763C7-33BE-404B-B45D-A97607A0D036}" type="presParOf" srcId="{C0C271A8-0069-475B-B772-C32C8B7EC719}" destId="{780504FE-FAB8-4201-AC2E-0E2C3B827A6D}" srcOrd="8" destOrd="0" presId="urn:microsoft.com/office/officeart/2005/8/layout/cycle2"/>
    <dgm:cxn modelId="{06708E03-E832-4456-B083-2C1DFCC39BCE}" type="presParOf" srcId="{C0C271A8-0069-475B-B772-C32C8B7EC719}" destId="{10E2CF0D-FF4C-47CB-A723-376FD9045424}" srcOrd="9" destOrd="0" presId="urn:microsoft.com/office/officeart/2005/8/layout/cycle2"/>
    <dgm:cxn modelId="{9A5DD06A-E505-4F0B-9C3C-15F619C64A0D}" type="presParOf" srcId="{10E2CF0D-FF4C-47CB-A723-376FD9045424}" destId="{81CCA6E9-28F7-4AD1-A452-86A9838DA99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4C61A-3506-4065-839A-931E1D4A8501}">
      <dsp:nvSpPr>
        <dsp:cNvPr id="0" name=""/>
        <dsp:cNvSpPr/>
      </dsp:nvSpPr>
      <dsp:spPr>
        <a:xfrm>
          <a:off x="2285359" y="-8739"/>
          <a:ext cx="1935555" cy="1297037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pH</a:t>
          </a:r>
          <a:endParaRPr lang="en-US" sz="2800" kern="1200" dirty="0">
            <a:solidFill>
              <a:schemeClr val="tx1"/>
            </a:solidFill>
            <a:latin typeface="+mn-lt"/>
          </a:endParaRPr>
        </a:p>
      </dsp:txBody>
      <dsp:txXfrm>
        <a:off x="2568814" y="181208"/>
        <a:ext cx="1368645" cy="917143"/>
      </dsp:txXfrm>
    </dsp:sp>
    <dsp:sp modelId="{61324B44-714B-4466-95CA-4287AC7E1C80}">
      <dsp:nvSpPr>
        <dsp:cNvPr id="0" name=""/>
        <dsp:cNvSpPr/>
      </dsp:nvSpPr>
      <dsp:spPr>
        <a:xfrm rot="2160000">
          <a:off x="3954511" y="998860"/>
          <a:ext cx="188229" cy="4377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959903" y="1069814"/>
        <a:ext cx="131760" cy="262650"/>
      </dsp:txXfrm>
    </dsp:sp>
    <dsp:sp modelId="{4DA7D6D3-E15D-4A98-B946-1874E55000D1}">
      <dsp:nvSpPr>
        <dsp:cNvPr id="0" name=""/>
        <dsp:cNvSpPr/>
      </dsp:nvSpPr>
      <dsp:spPr>
        <a:xfrm>
          <a:off x="3936083" y="1134926"/>
          <a:ext cx="1782349" cy="1297037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Cooking Yield</a:t>
          </a:r>
          <a:endParaRPr lang="en-US" sz="2400" kern="1200" dirty="0">
            <a:solidFill>
              <a:schemeClr val="tx1"/>
            </a:solidFill>
            <a:latin typeface="+mn-lt"/>
          </a:endParaRPr>
        </a:p>
      </dsp:txBody>
      <dsp:txXfrm>
        <a:off x="4197102" y="1324873"/>
        <a:ext cx="1260311" cy="917143"/>
      </dsp:txXfrm>
    </dsp:sp>
    <dsp:sp modelId="{53D1A740-9074-414C-892E-0E40EDA33C6A}">
      <dsp:nvSpPr>
        <dsp:cNvPr id="0" name=""/>
        <dsp:cNvSpPr/>
      </dsp:nvSpPr>
      <dsp:spPr>
        <a:xfrm rot="5614600">
          <a:off x="4635131" y="2461011"/>
          <a:ext cx="272187" cy="4377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4678506" y="2507813"/>
        <a:ext cx="190531" cy="262650"/>
      </dsp:txXfrm>
    </dsp:sp>
    <dsp:sp modelId="{476330D2-C4AC-4F71-89D9-95CB807C2BB9}">
      <dsp:nvSpPr>
        <dsp:cNvPr id="0" name=""/>
        <dsp:cNvSpPr/>
      </dsp:nvSpPr>
      <dsp:spPr>
        <a:xfrm>
          <a:off x="3762733" y="2943268"/>
          <a:ext cx="1902986" cy="1297037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Cooking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Loss</a:t>
          </a:r>
          <a:endParaRPr lang="en-US" sz="2400" kern="1200" dirty="0">
            <a:solidFill>
              <a:schemeClr val="tx1"/>
            </a:solidFill>
            <a:latin typeface="+mn-lt"/>
          </a:endParaRPr>
        </a:p>
      </dsp:txBody>
      <dsp:txXfrm>
        <a:off x="4041419" y="3133215"/>
        <a:ext cx="1345614" cy="917143"/>
      </dsp:txXfrm>
    </dsp:sp>
    <dsp:sp modelId="{D3C48C40-54A7-46A7-9924-98E90A1D6942}">
      <dsp:nvSpPr>
        <dsp:cNvPr id="0" name=""/>
        <dsp:cNvSpPr/>
      </dsp:nvSpPr>
      <dsp:spPr>
        <a:xfrm rot="10740474">
          <a:off x="3408017" y="3393188"/>
          <a:ext cx="270618" cy="4377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3489196" y="3480035"/>
        <a:ext cx="189433" cy="262650"/>
      </dsp:txXfrm>
    </dsp:sp>
    <dsp:sp modelId="{9F383887-A12C-4DED-9FE7-A184B9BF4698}">
      <dsp:nvSpPr>
        <dsp:cNvPr id="0" name=""/>
        <dsp:cNvSpPr/>
      </dsp:nvSpPr>
      <dsp:spPr>
        <a:xfrm>
          <a:off x="1250163" y="2966532"/>
          <a:ext cx="2060226" cy="1334806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Texture</a:t>
          </a:r>
        </a:p>
      </dsp:txBody>
      <dsp:txXfrm>
        <a:off x="1551876" y="3162010"/>
        <a:ext cx="1456800" cy="943850"/>
      </dsp:txXfrm>
    </dsp:sp>
    <dsp:sp modelId="{98BA3C49-DBE4-4F09-A97F-5D75ECD7E364}">
      <dsp:nvSpPr>
        <dsp:cNvPr id="0" name=""/>
        <dsp:cNvSpPr/>
      </dsp:nvSpPr>
      <dsp:spPr>
        <a:xfrm rot="15120000">
          <a:off x="1822521" y="2488960"/>
          <a:ext cx="313694" cy="4377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1884115" y="2621261"/>
        <a:ext cx="219586" cy="262650"/>
      </dsp:txXfrm>
    </dsp:sp>
    <dsp:sp modelId="{780504FE-FAB8-4201-AC2E-0E2C3B827A6D}">
      <dsp:nvSpPr>
        <dsp:cNvPr id="0" name=""/>
        <dsp:cNvSpPr/>
      </dsp:nvSpPr>
      <dsp:spPr>
        <a:xfrm>
          <a:off x="682366" y="1134926"/>
          <a:ext cx="1993299" cy="1297037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Marinade Uptake</a:t>
          </a:r>
          <a:endParaRPr lang="en-US" sz="2400" kern="1200" dirty="0">
            <a:solidFill>
              <a:schemeClr val="tx1"/>
            </a:solidFill>
            <a:latin typeface="+mn-lt"/>
          </a:endParaRPr>
        </a:p>
      </dsp:txBody>
      <dsp:txXfrm>
        <a:off x="974278" y="1324873"/>
        <a:ext cx="1409475" cy="917143"/>
      </dsp:txXfrm>
    </dsp:sp>
    <dsp:sp modelId="{10E2CF0D-FF4C-47CB-A723-376FD9045424}">
      <dsp:nvSpPr>
        <dsp:cNvPr id="0" name=""/>
        <dsp:cNvSpPr/>
      </dsp:nvSpPr>
      <dsp:spPr>
        <a:xfrm rot="19440000">
          <a:off x="2383779" y="992304"/>
          <a:ext cx="165785" cy="4377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388528" y="1094471"/>
        <a:ext cx="116050" cy="262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0.24037</cdr:x>
      <cdr:y>0.69526</cdr:y>
    </cdr:from>
    <cdr:to>
      <cdr:x>0.28743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 rot="18896138">
          <a:off x="1233215" y="2527166"/>
          <a:ext cx="952069" cy="3048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Control</a:t>
          </a:r>
          <a:endParaRPr lang="en-US" sz="16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0.26968</cdr:x>
      <cdr:y>0.10996</cdr:y>
    </cdr:from>
    <cdr:to>
      <cdr:x>0.35711</cdr:x>
      <cdr:y>0.25675</cdr:y>
    </cdr:to>
    <cdr:sp macro="" textlink="">
      <cdr:nvSpPr>
        <cdr:cNvPr id="2" name="Flowchart: Connector 1"/>
        <cdr:cNvSpPr/>
      </cdr:nvSpPr>
      <cdr:spPr>
        <a:xfrm xmlns:a="http://schemas.openxmlformats.org/drawingml/2006/main">
          <a:off x="1558010" y="372296"/>
          <a:ext cx="505113" cy="496988"/>
        </a:xfrm>
        <a:prstGeom xmlns:a="http://schemas.openxmlformats.org/drawingml/2006/main" prst="flowChartConnector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0.13924</cdr:x>
      <cdr:y>0.1989</cdr:y>
    </cdr:from>
    <cdr:to>
      <cdr:x>0.32068</cdr:x>
      <cdr:y>0.33149</cdr:y>
    </cdr:to>
    <cdr:sp macro="" textlink="">
      <cdr:nvSpPr>
        <cdr:cNvPr id="2" name="Flowchart: Connector 1"/>
        <cdr:cNvSpPr/>
      </cdr:nvSpPr>
      <cdr:spPr>
        <a:xfrm xmlns:a="http://schemas.openxmlformats.org/drawingml/2006/main">
          <a:off x="838200" y="685800"/>
          <a:ext cx="1092200" cy="457200"/>
        </a:xfrm>
        <a:prstGeom xmlns:a="http://schemas.openxmlformats.org/drawingml/2006/main" prst="flowChartConnector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0.35211</cdr:x>
      <cdr:y>0.08696</cdr:y>
    </cdr:from>
    <cdr:to>
      <cdr:x>0.43662</cdr:x>
      <cdr:y>0.21739</cdr:y>
    </cdr:to>
    <cdr:sp macro="" textlink="">
      <cdr:nvSpPr>
        <cdr:cNvPr id="2" name="Flowchart: Connector 1"/>
        <cdr:cNvSpPr/>
      </cdr:nvSpPr>
      <cdr:spPr>
        <a:xfrm xmlns:a="http://schemas.openxmlformats.org/drawingml/2006/main">
          <a:off x="1905000" y="304800"/>
          <a:ext cx="457200" cy="457200"/>
        </a:xfrm>
        <a:prstGeom xmlns:a="http://schemas.openxmlformats.org/drawingml/2006/main" prst="flowChartConnector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0.37333</cdr:x>
      <cdr:y>0.08889</cdr:y>
    </cdr:from>
    <cdr:to>
      <cdr:x>0.45333</cdr:x>
      <cdr:y>0.22222</cdr:y>
    </cdr:to>
    <cdr:sp macro="" textlink="">
      <cdr:nvSpPr>
        <cdr:cNvPr id="2" name="Flowchart: Connector 1"/>
        <cdr:cNvSpPr/>
      </cdr:nvSpPr>
      <cdr:spPr>
        <a:xfrm xmlns:a="http://schemas.openxmlformats.org/drawingml/2006/main">
          <a:off x="2133600" y="304800"/>
          <a:ext cx="457200" cy="457200"/>
        </a:xfrm>
        <a:prstGeom xmlns:a="http://schemas.openxmlformats.org/drawingml/2006/main" prst="flowChartConnector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0.75679</cdr:x>
      <cdr:y>0.18308</cdr:y>
    </cdr:from>
    <cdr:to>
      <cdr:x>0.82193</cdr:x>
      <cdr:y>0.31924</cdr:y>
    </cdr:to>
    <cdr:sp macro="" textlink="">
      <cdr:nvSpPr>
        <cdr:cNvPr id="2" name="Oval 1"/>
        <cdr:cNvSpPr/>
      </cdr:nvSpPr>
      <cdr:spPr>
        <a:xfrm xmlns:a="http://schemas.openxmlformats.org/drawingml/2006/main">
          <a:off x="4828309" y="614795"/>
          <a:ext cx="415637" cy="4572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>
            <a:ln>
              <a:solidFill>
                <a:srgbClr val="FF0000"/>
              </a:solidFill>
            </a:ln>
            <a:noFill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0.2949</cdr:x>
      <cdr:y>0.21023</cdr:y>
    </cdr:from>
    <cdr:to>
      <cdr:x>0.35477</cdr:x>
      <cdr:y>0.28874</cdr:y>
    </cdr:to>
    <cdr:sp macro="" textlink="">
      <cdr:nvSpPr>
        <cdr:cNvPr id="2" name="Oval 1"/>
        <cdr:cNvSpPr/>
      </cdr:nvSpPr>
      <cdr:spPr>
        <a:xfrm xmlns:a="http://schemas.openxmlformats.org/drawingml/2006/main">
          <a:off x="1842655" y="704850"/>
          <a:ext cx="374073" cy="26323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0.38272</cdr:x>
      <cdr:y>0.12973</cdr:y>
    </cdr:from>
    <cdr:to>
      <cdr:x>0.45679</cdr:x>
      <cdr:y>0.25946</cdr:y>
    </cdr:to>
    <cdr:sp macro="" textlink="">
      <cdr:nvSpPr>
        <cdr:cNvPr id="2" name="Flowchart: Connector 1"/>
        <cdr:cNvSpPr/>
      </cdr:nvSpPr>
      <cdr:spPr>
        <a:xfrm xmlns:a="http://schemas.openxmlformats.org/drawingml/2006/main">
          <a:off x="2362200" y="457200"/>
          <a:ext cx="457200" cy="457200"/>
        </a:xfrm>
        <a:prstGeom xmlns:a="http://schemas.openxmlformats.org/drawingml/2006/main" prst="flowChartConnector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0.51852</cdr:x>
      <cdr:y>0.15135</cdr:y>
    </cdr:from>
    <cdr:to>
      <cdr:x>0.58025</cdr:x>
      <cdr:y>0.28108</cdr:y>
    </cdr:to>
    <cdr:sp macro="" textlink="">
      <cdr:nvSpPr>
        <cdr:cNvPr id="3" name="Flowchart: Connector 2"/>
        <cdr:cNvSpPr/>
      </cdr:nvSpPr>
      <cdr:spPr>
        <a:xfrm xmlns:a="http://schemas.openxmlformats.org/drawingml/2006/main">
          <a:off x="3200400" y="533400"/>
          <a:ext cx="381000" cy="457200"/>
        </a:xfrm>
        <a:prstGeom xmlns:a="http://schemas.openxmlformats.org/drawingml/2006/main" prst="flowChartConnector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0.5679</cdr:x>
      <cdr:y>0.10811</cdr:y>
    </cdr:from>
    <cdr:to>
      <cdr:x>0.64198</cdr:x>
      <cdr:y>0.23784</cdr:y>
    </cdr:to>
    <cdr:sp macro="" textlink="">
      <cdr:nvSpPr>
        <cdr:cNvPr id="4" name="Flowchart: Connector 3"/>
        <cdr:cNvSpPr/>
      </cdr:nvSpPr>
      <cdr:spPr>
        <a:xfrm xmlns:a="http://schemas.openxmlformats.org/drawingml/2006/main" flipH="1">
          <a:off x="3505200" y="381000"/>
          <a:ext cx="457200" cy="457200"/>
        </a:xfrm>
        <a:prstGeom xmlns:a="http://schemas.openxmlformats.org/drawingml/2006/main" prst="flowChartConnector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0.26936</cdr:x>
      <cdr:y>0.12531</cdr:y>
    </cdr:from>
    <cdr:to>
      <cdr:x>0.32323</cdr:x>
      <cdr:y>0.27076</cdr:y>
    </cdr:to>
    <cdr:sp macro="" textlink="">
      <cdr:nvSpPr>
        <cdr:cNvPr id="5" name="Oval 4"/>
        <cdr:cNvSpPr/>
      </cdr:nvSpPr>
      <cdr:spPr>
        <a:xfrm xmlns:a="http://schemas.openxmlformats.org/drawingml/2006/main">
          <a:off x="1662546" y="441613"/>
          <a:ext cx="332509" cy="51261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0.53507</cdr:x>
      <cdr:y>0.18232</cdr:y>
    </cdr:from>
    <cdr:to>
      <cdr:x>0.77236</cdr:x>
      <cdr:y>0.35912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3124201" y="628650"/>
          <a:ext cx="1385454" cy="6096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0.27145</cdr:x>
      <cdr:y>0.1495</cdr:y>
    </cdr:from>
    <cdr:to>
      <cdr:x>0.35596</cdr:x>
      <cdr:y>0.28283</cdr:y>
    </cdr:to>
    <cdr:sp macro="" textlink="">
      <cdr:nvSpPr>
        <cdr:cNvPr id="2" name="Flowchart: Connector 1"/>
        <cdr:cNvSpPr/>
      </cdr:nvSpPr>
      <cdr:spPr>
        <a:xfrm xmlns:a="http://schemas.openxmlformats.org/drawingml/2006/main">
          <a:off x="1468581" y="512627"/>
          <a:ext cx="457216" cy="457188"/>
        </a:xfrm>
        <a:prstGeom xmlns:a="http://schemas.openxmlformats.org/drawingml/2006/main" prst="flowChartConnector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0.17568</cdr:x>
      <cdr:y>0.14583</cdr:y>
    </cdr:from>
    <cdr:to>
      <cdr:x>0.40991</cdr:x>
      <cdr:y>0.30556</cdr:y>
    </cdr:to>
    <cdr:sp macro="" textlink="">
      <cdr:nvSpPr>
        <cdr:cNvPr id="2" name="Flowchart: Connector 1"/>
        <cdr:cNvSpPr/>
      </cdr:nvSpPr>
      <cdr:spPr>
        <a:xfrm xmlns:a="http://schemas.openxmlformats.org/drawingml/2006/main">
          <a:off x="990600" y="533400"/>
          <a:ext cx="1320800" cy="584200"/>
        </a:xfrm>
        <a:prstGeom xmlns:a="http://schemas.openxmlformats.org/drawingml/2006/main" prst="flowChartConnector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0.67568</cdr:x>
      <cdr:y>0.14583</cdr:y>
    </cdr:from>
    <cdr:to>
      <cdr:x>0.8964</cdr:x>
      <cdr:y>0.30556</cdr:y>
    </cdr:to>
    <cdr:sp macro="" textlink="">
      <cdr:nvSpPr>
        <cdr:cNvPr id="3" name="Flowchart: Connector 2"/>
        <cdr:cNvSpPr/>
      </cdr:nvSpPr>
      <cdr:spPr>
        <a:xfrm xmlns:a="http://schemas.openxmlformats.org/drawingml/2006/main">
          <a:off x="3810000" y="533400"/>
          <a:ext cx="1244600" cy="584200"/>
        </a:xfrm>
        <a:prstGeom xmlns:a="http://schemas.openxmlformats.org/drawingml/2006/main" prst="flowChartConnector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0.53659</cdr:x>
      <cdr:y>0.08889</cdr:y>
    </cdr:from>
    <cdr:to>
      <cdr:x>0.60976</cdr:x>
      <cdr:y>0.22222</cdr:y>
    </cdr:to>
    <cdr:sp macro="" textlink="">
      <cdr:nvSpPr>
        <cdr:cNvPr id="2" name="Flowchart: Connector 1"/>
        <cdr:cNvSpPr/>
      </cdr:nvSpPr>
      <cdr:spPr>
        <a:xfrm xmlns:a="http://schemas.openxmlformats.org/drawingml/2006/main">
          <a:off x="3352800" y="304800"/>
          <a:ext cx="457200" cy="457200"/>
        </a:xfrm>
        <a:prstGeom xmlns:a="http://schemas.openxmlformats.org/drawingml/2006/main" prst="flowChartConnector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0.49578</cdr:x>
      <cdr:y>0.15303</cdr:y>
    </cdr:from>
    <cdr:to>
      <cdr:x>0.54264</cdr:x>
      <cdr:y>0.25404</cdr:y>
    </cdr:to>
    <cdr:sp macro="" textlink="">
      <cdr:nvSpPr>
        <cdr:cNvPr id="2" name="Oval 1"/>
        <cdr:cNvSpPr/>
      </cdr:nvSpPr>
      <cdr:spPr>
        <a:xfrm xmlns:a="http://schemas.openxmlformats.org/drawingml/2006/main">
          <a:off x="3664527" y="524741"/>
          <a:ext cx="346364" cy="34636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9047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7937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6231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0809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5907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3325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0387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8682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4544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title"/>
          </p:nvPr>
        </p:nvSpPr>
        <p:spPr>
          <a:xfrm>
            <a:off x="2290916" y="605245"/>
            <a:ext cx="9282340" cy="1504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dt" idx="10"/>
          </p:nvPr>
        </p:nvSpPr>
        <p:spPr>
          <a:xfrm>
            <a:off x="960990" y="646108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sldNum" idx="12"/>
          </p:nvPr>
        </p:nvSpPr>
        <p:spPr>
          <a:xfrm>
            <a:off x="8487810" y="646108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2290915" y="4583875"/>
            <a:ext cx="9173497" cy="16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body" idx="2"/>
          </p:nvPr>
        </p:nvSpPr>
        <p:spPr>
          <a:xfrm>
            <a:off x="2290915" y="3016191"/>
            <a:ext cx="9173497" cy="118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/>
          <p:nvPr/>
        </p:nvSpPr>
        <p:spPr>
          <a:xfrm>
            <a:off x="0" y="-1"/>
            <a:ext cx="2139721" cy="6865112"/>
          </a:xfrm>
          <a:custGeom>
            <a:avLst/>
            <a:gdLst/>
            <a:ahLst/>
            <a:cxnLst/>
            <a:rect l="l" t="t" r="r" b="b"/>
            <a:pathLst>
              <a:path w="2139721" h="6381916" extrusionOk="0">
                <a:moveTo>
                  <a:pt x="14" y="0"/>
                </a:moveTo>
                <a:cubicBezTo>
                  <a:pt x="1181742" y="0"/>
                  <a:pt x="2139721" y="1428641"/>
                  <a:pt x="2139721" y="3190958"/>
                </a:cubicBezTo>
                <a:cubicBezTo>
                  <a:pt x="2139721" y="4953275"/>
                  <a:pt x="1181742" y="6381916"/>
                  <a:pt x="14" y="6381916"/>
                </a:cubicBezTo>
                <a:lnTo>
                  <a:pt x="0" y="6381915"/>
                </a:lnTo>
                <a:lnTo>
                  <a:pt x="13" y="6381915"/>
                </a:lnTo>
                <a:lnTo>
                  <a:pt x="13" y="0"/>
                </a:lnTo>
                <a:close/>
              </a:path>
            </a:pathLst>
          </a:custGeom>
          <a:gradFill>
            <a:gsLst>
              <a:gs pos="0">
                <a:srgbClr val="008080"/>
              </a:gs>
              <a:gs pos="10000">
                <a:srgbClr val="008080"/>
              </a:gs>
              <a:gs pos="35000">
                <a:srgbClr val="FFCC66"/>
              </a:gs>
              <a:gs pos="50000">
                <a:srgbClr val="FFD4B1"/>
              </a:gs>
              <a:gs pos="65000">
                <a:srgbClr val="FFCC66"/>
              </a:gs>
              <a:gs pos="93000">
                <a:srgbClr val="006666"/>
              </a:gs>
              <a:gs pos="100000">
                <a:srgbClr val="00666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1"/>
          <p:cNvSpPr/>
          <p:nvPr/>
        </p:nvSpPr>
        <p:spPr>
          <a:xfrm>
            <a:off x="107845" y="2566076"/>
            <a:ext cx="1946786" cy="171081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8279" y="2936521"/>
            <a:ext cx="1766713" cy="893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2"/>
          <p:cNvSpPr/>
          <p:nvPr/>
        </p:nvSpPr>
        <p:spPr>
          <a:xfrm>
            <a:off x="0" y="6478651"/>
            <a:ext cx="12192000" cy="374433"/>
          </a:xfrm>
          <a:prstGeom prst="rect">
            <a:avLst/>
          </a:prstGeom>
          <a:gradFill>
            <a:gsLst>
              <a:gs pos="0">
                <a:srgbClr val="008080"/>
              </a:gs>
              <a:gs pos="10000">
                <a:srgbClr val="008080"/>
              </a:gs>
              <a:gs pos="35000">
                <a:srgbClr val="FFCC66"/>
              </a:gs>
              <a:gs pos="50000">
                <a:srgbClr val="FFD4B1"/>
              </a:gs>
              <a:gs pos="65000">
                <a:srgbClr val="FFCC66"/>
              </a:gs>
              <a:gs pos="93000">
                <a:srgbClr val="006666"/>
              </a:gs>
              <a:gs pos="100000">
                <a:srgbClr val="00666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2290916" y="511175"/>
            <a:ext cx="9282340" cy="117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1"/>
          </p:nvPr>
        </p:nvSpPr>
        <p:spPr>
          <a:xfrm>
            <a:off x="1057656" y="178904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504196" y="647784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1040674" y="6491261"/>
            <a:ext cx="101106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6F6F6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487810" y="64999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9802" y="267022"/>
            <a:ext cx="1781744" cy="901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13"/>
          <p:cNvSpPr/>
          <p:nvPr/>
        </p:nvSpPr>
        <p:spPr>
          <a:xfrm>
            <a:off x="0" y="6478651"/>
            <a:ext cx="12192000" cy="374433"/>
          </a:xfrm>
          <a:prstGeom prst="rect">
            <a:avLst/>
          </a:prstGeom>
          <a:gradFill>
            <a:gsLst>
              <a:gs pos="0">
                <a:srgbClr val="008080"/>
              </a:gs>
              <a:gs pos="10000">
                <a:srgbClr val="008080"/>
              </a:gs>
              <a:gs pos="35000">
                <a:srgbClr val="FFCC66"/>
              </a:gs>
              <a:gs pos="50000">
                <a:srgbClr val="FFD4B1"/>
              </a:gs>
              <a:gs pos="65000">
                <a:srgbClr val="FFCC66"/>
              </a:gs>
              <a:gs pos="93000">
                <a:srgbClr val="006666"/>
              </a:gs>
              <a:gs pos="100000">
                <a:srgbClr val="00666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13"/>
          <p:cNvSpPr txBox="1"/>
          <p:nvPr/>
        </p:nvSpPr>
        <p:spPr>
          <a:xfrm>
            <a:off x="1040674" y="6491261"/>
            <a:ext cx="101106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6F6F6F"/>
                </a:solidFill>
                <a:latin typeface="Arial"/>
                <a:ea typeface="Arial"/>
                <a:cs typeface="Arial"/>
                <a:sym typeface="Arial"/>
              </a:rPr>
              <a:t>Agricultural Sciences Undergraduate Research Symposium </a:t>
            </a:r>
            <a:r>
              <a:rPr lang="en-US" sz="1400" b="1" i="0" u="none" strike="noStrike" cap="none">
                <a:solidFill>
                  <a:srgbClr val="6F6F6F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r>
              <a:rPr lang="en-US" sz="1400" b="0" i="0" u="none" strike="noStrike" cap="none">
                <a:solidFill>
                  <a:srgbClr val="6F6F6F"/>
                </a:solidFill>
                <a:latin typeface="Arial"/>
                <a:ea typeface="Arial"/>
                <a:cs typeface="Arial"/>
                <a:sym typeface="Arial"/>
              </a:rPr>
              <a:t> – 16</a:t>
            </a:r>
            <a:r>
              <a:rPr lang="en-US" sz="1400" b="0" i="0" u="none" strike="noStrike" cap="none" baseline="30000">
                <a:solidFill>
                  <a:srgbClr val="6F6F6F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400" b="0" i="0" u="none" strike="noStrike" cap="none">
                <a:solidFill>
                  <a:srgbClr val="6F6F6F"/>
                </a:solidFill>
                <a:latin typeface="Arial"/>
                <a:ea typeface="Arial"/>
                <a:cs typeface="Arial"/>
                <a:sym typeface="Arial"/>
              </a:rPr>
              <a:t> February 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14"/>
          <p:cNvSpPr/>
          <p:nvPr/>
        </p:nvSpPr>
        <p:spPr>
          <a:xfrm>
            <a:off x="0" y="6478651"/>
            <a:ext cx="12192000" cy="374433"/>
          </a:xfrm>
          <a:prstGeom prst="rect">
            <a:avLst/>
          </a:prstGeom>
          <a:gradFill>
            <a:gsLst>
              <a:gs pos="0">
                <a:srgbClr val="008080"/>
              </a:gs>
              <a:gs pos="10000">
                <a:srgbClr val="008080"/>
              </a:gs>
              <a:gs pos="35000">
                <a:srgbClr val="FFCC66"/>
              </a:gs>
              <a:gs pos="50000">
                <a:srgbClr val="FFD4B1"/>
              </a:gs>
              <a:gs pos="65000">
                <a:srgbClr val="FFCC66"/>
              </a:gs>
              <a:gs pos="93000">
                <a:srgbClr val="006666"/>
              </a:gs>
              <a:gs pos="100000">
                <a:srgbClr val="00666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4"/>
          <p:cNvSpPr txBox="1"/>
          <p:nvPr/>
        </p:nvSpPr>
        <p:spPr>
          <a:xfrm>
            <a:off x="1040674" y="6491261"/>
            <a:ext cx="101106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6F6F6F"/>
                </a:solidFill>
                <a:latin typeface="Arial"/>
                <a:ea typeface="Arial"/>
                <a:cs typeface="Arial"/>
                <a:sym typeface="Arial"/>
              </a:rPr>
              <a:t>Agricultural Sciences Undergraduate Research Symposium 2023 – 16</a:t>
            </a:r>
            <a:r>
              <a:rPr lang="en-US" sz="1400" b="0" i="0" u="none" strike="noStrike" cap="none" baseline="30000">
                <a:solidFill>
                  <a:srgbClr val="6F6F6F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400" b="0" i="0" u="none" strike="noStrike" cap="none">
                <a:solidFill>
                  <a:srgbClr val="6F6F6F"/>
                </a:solidFill>
                <a:latin typeface="Arial"/>
                <a:ea typeface="Arial"/>
                <a:cs typeface="Arial"/>
                <a:sym typeface="Arial"/>
              </a:rPr>
              <a:t> February </a:t>
            </a:r>
            <a:endParaRPr sz="1400" b="0" i="0" u="none" strike="noStrike" cap="none">
              <a:solidFill>
                <a:srgbClr val="6F6F6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org/10.1093/japr/16.1.113" TargetMode="External"/><Relationship Id="rId7" Type="http://schemas.openxmlformats.org/officeDocument/2006/relationships/hyperlink" Target="https://doi.org/10.1207/s15327604jaws020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4038/tar.v33i2.8472" TargetMode="External"/><Relationship Id="rId5" Type="http://schemas.openxmlformats.org/officeDocument/2006/relationships/hyperlink" Target="https://doi.org/10.1590/1678-457X.6710" TargetMode="External"/><Relationship Id="rId4" Type="http://schemas.openxmlformats.org/officeDocument/2006/relationships/hyperlink" Target="https://doi.org/10.4038/jas.v12i3.8264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>
            <a:spLocks noGrp="1"/>
          </p:cNvSpPr>
          <p:nvPr>
            <p:ph type="title"/>
          </p:nvPr>
        </p:nvSpPr>
        <p:spPr>
          <a:xfrm>
            <a:off x="2290916" y="605245"/>
            <a:ext cx="9282340" cy="1504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/>
              <a:t>Effect of Marination Method and Holding Time on Physicochemical and Sensory Characteristics of Breast Meat from Spent Laying Hens</a:t>
            </a:r>
            <a:endParaRPr dirty="0"/>
          </a:p>
        </p:txBody>
      </p:sp>
      <p:sp>
        <p:nvSpPr>
          <p:cNvPr id="53" name="Google Shape;53;p1"/>
          <p:cNvSpPr txBox="1">
            <a:spLocks noGrp="1"/>
          </p:cNvSpPr>
          <p:nvPr>
            <p:ph type="body" idx="1"/>
          </p:nvPr>
        </p:nvSpPr>
        <p:spPr>
          <a:xfrm>
            <a:off x="2290915" y="4583875"/>
            <a:ext cx="9173497" cy="16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GB" b="1" i="1" baseline="30000" dirty="0"/>
              <a:t>1</a:t>
            </a:r>
            <a:r>
              <a:rPr lang="en-GB" b="1" i="1" dirty="0"/>
              <a:t>Department of Livestock Production, Faculty of Agricultural Sciences, </a:t>
            </a:r>
            <a:r>
              <a:rPr lang="en-GB" b="1" i="1" dirty="0" err="1"/>
              <a:t>Sabaragamuwa</a:t>
            </a:r>
            <a:r>
              <a:rPr lang="en-GB" b="1" i="1" dirty="0"/>
              <a:t> University of Sri Lanka, </a:t>
            </a:r>
            <a:r>
              <a:rPr lang="en-GB" b="1" i="1" dirty="0" err="1"/>
              <a:t>Belihuloya</a:t>
            </a:r>
            <a:r>
              <a:rPr lang="en-GB" b="1" i="1" dirty="0"/>
              <a:t>, Sri Lanka </a:t>
            </a:r>
            <a:endParaRPr lang="en-GB" b="1" i="1" dirty="0" smtClean="0"/>
          </a:p>
          <a:p>
            <a:pPr marL="0" indent="0">
              <a:spcBef>
                <a:spcPts val="0"/>
              </a:spcBef>
            </a:pPr>
            <a:endParaRPr lang="en-US" b="1" i="1" dirty="0"/>
          </a:p>
          <a:p>
            <a:pPr marL="0" indent="0">
              <a:spcBef>
                <a:spcPts val="0"/>
              </a:spcBef>
            </a:pPr>
            <a:r>
              <a:rPr lang="en-GB" b="1" i="1" baseline="30000" dirty="0"/>
              <a:t>2</a:t>
            </a:r>
            <a:r>
              <a:rPr lang="en-GB" b="1" i="1" dirty="0"/>
              <a:t>Bairaha Farms PLC, </a:t>
            </a:r>
            <a:r>
              <a:rPr lang="en-GB" b="1" i="1" dirty="0" err="1"/>
              <a:t>Kandalanda</a:t>
            </a:r>
            <a:r>
              <a:rPr lang="en-GB" b="1" i="1" dirty="0"/>
              <a:t>, </a:t>
            </a:r>
            <a:r>
              <a:rPr lang="en-GB" b="1" i="1" dirty="0" err="1"/>
              <a:t>Urapola</a:t>
            </a:r>
            <a:r>
              <a:rPr lang="en-GB" b="1" i="1" dirty="0"/>
              <a:t>, Sri Lanka</a:t>
            </a:r>
            <a:endParaRPr lang="en-US" b="1" i="1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dirty="0"/>
          </a:p>
        </p:txBody>
      </p:sp>
      <p:sp>
        <p:nvSpPr>
          <p:cNvPr id="54" name="Google Shape;54;p1"/>
          <p:cNvSpPr txBox="1">
            <a:spLocks noGrp="1"/>
          </p:cNvSpPr>
          <p:nvPr>
            <p:ph type="body" idx="2"/>
          </p:nvPr>
        </p:nvSpPr>
        <p:spPr>
          <a:xfrm>
            <a:off x="2290915" y="3016191"/>
            <a:ext cx="9173497" cy="118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</a:pPr>
            <a:r>
              <a:rPr lang="en-GB" u="sng" dirty="0"/>
              <a:t>C.G.W</a:t>
            </a:r>
            <a:r>
              <a:rPr lang="en-GB" u="sng" dirty="0" smtClean="0"/>
              <a:t>. Abeysekara</a:t>
            </a:r>
            <a:r>
              <a:rPr lang="en-GB" u="sng" baseline="30000" dirty="0" smtClean="0"/>
              <a:t>1</a:t>
            </a:r>
            <a:r>
              <a:rPr lang="en-GB" dirty="0"/>
              <a:t>, R.K</a:t>
            </a:r>
            <a:r>
              <a:rPr lang="en-GB" dirty="0" smtClean="0"/>
              <a:t>. Mutucumarana</a:t>
            </a:r>
            <a:r>
              <a:rPr lang="en-GB" baseline="30000" dirty="0" smtClean="0"/>
              <a:t>1</a:t>
            </a:r>
            <a:r>
              <a:rPr lang="en-GB" baseline="30000" dirty="0"/>
              <a:t>*</a:t>
            </a:r>
            <a:r>
              <a:rPr lang="en-GB" dirty="0"/>
              <a:t>, </a:t>
            </a:r>
            <a:r>
              <a:rPr lang="en-GB" dirty="0" smtClean="0"/>
              <a:t>P.  </a:t>
            </a:r>
            <a:r>
              <a:rPr lang="en-GB" dirty="0"/>
              <a:t>Kakunamulla</a:t>
            </a:r>
            <a:r>
              <a:rPr lang="en-GB" baseline="30000" dirty="0"/>
              <a:t>2</a:t>
            </a:r>
            <a:endParaRPr lang="en-US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5" name="Cloud Callout 4"/>
          <p:cNvSpPr/>
          <p:nvPr/>
        </p:nvSpPr>
        <p:spPr>
          <a:xfrm rot="19927502" flipH="1">
            <a:off x="573870" y="1494299"/>
            <a:ext cx="2983797" cy="2175472"/>
          </a:xfrm>
          <a:prstGeom prst="cloudCallout">
            <a:avLst>
              <a:gd name="adj1" fmla="val -45458"/>
              <a:gd name="adj2" fmla="val 9218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9584869">
            <a:off x="1386737" y="2187898"/>
            <a:ext cx="1358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cs typeface="Times New Roman" pitchFamily="18" charset="0"/>
              </a:rPr>
              <a:t>Colour</a:t>
            </a:r>
            <a:endParaRPr lang="en-US" sz="2800" b="1" dirty="0">
              <a:cs typeface="Times New Roman" pitchFamily="18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5008418" y="243592"/>
            <a:ext cx="2438400" cy="567924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External / Uncooked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L* - Lightness</a:t>
            </a:r>
          </a:p>
          <a:p>
            <a:pPr algn="ctr"/>
            <a:endParaRPr lang="en-US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5008418" y="1205935"/>
            <a:ext cx="2438400" cy="56792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External / Uncooked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L* - Lightness</a:t>
            </a:r>
          </a:p>
          <a:p>
            <a:pPr algn="ctr"/>
            <a:endParaRPr lang="en-US" dirty="0"/>
          </a:p>
        </p:txBody>
      </p:sp>
      <p:sp>
        <p:nvSpPr>
          <p:cNvPr id="9" name="Flowchart: Alternate Process 8"/>
          <p:cNvSpPr/>
          <p:nvPr/>
        </p:nvSpPr>
        <p:spPr>
          <a:xfrm>
            <a:off x="5008418" y="2165546"/>
            <a:ext cx="2438400" cy="567924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External / Uncooked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b* </a:t>
            </a:r>
            <a:r>
              <a:rPr lang="en-US" b="1" dirty="0">
                <a:solidFill>
                  <a:schemeClr val="tx1"/>
                </a:solidFill>
              </a:rPr>
              <a:t>- </a:t>
            </a:r>
            <a:r>
              <a:rPr lang="en-US" b="1" dirty="0" smtClean="0">
                <a:solidFill>
                  <a:schemeClr val="tx1"/>
                </a:solidFill>
              </a:rPr>
              <a:t>Yellowness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5008418" y="3120349"/>
            <a:ext cx="2438400" cy="567924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External / C</a:t>
            </a:r>
            <a:r>
              <a:rPr lang="en-US" b="1" dirty="0" smtClean="0">
                <a:solidFill>
                  <a:schemeClr val="tx1"/>
                </a:solidFill>
              </a:rPr>
              <a:t>ooked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L* - Lightness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5008418" y="4090107"/>
            <a:ext cx="2438400" cy="567924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External / C</a:t>
            </a:r>
            <a:r>
              <a:rPr lang="en-US" b="1" dirty="0" smtClean="0">
                <a:solidFill>
                  <a:schemeClr val="tx1"/>
                </a:solidFill>
              </a:rPr>
              <a:t>ooked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a* </a:t>
            </a:r>
            <a:r>
              <a:rPr lang="en-US" b="1" dirty="0">
                <a:solidFill>
                  <a:schemeClr val="tx1"/>
                </a:solidFill>
              </a:rPr>
              <a:t>- Redness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4994563" y="5081695"/>
            <a:ext cx="2438400" cy="567924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External / C</a:t>
            </a:r>
            <a:r>
              <a:rPr lang="en-US" b="1" dirty="0" smtClean="0">
                <a:solidFill>
                  <a:schemeClr val="tx1"/>
                </a:solidFill>
              </a:rPr>
              <a:t>ooked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b* </a:t>
            </a:r>
            <a:r>
              <a:rPr lang="en-US" b="1" dirty="0">
                <a:solidFill>
                  <a:schemeClr val="tx1"/>
                </a:solidFill>
              </a:rPr>
              <a:t>- Yellowness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8170718" y="271301"/>
            <a:ext cx="2438400" cy="567924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Internal </a:t>
            </a:r>
            <a:r>
              <a:rPr lang="en-US" b="1" dirty="0">
                <a:solidFill>
                  <a:schemeClr val="tx1"/>
                </a:solidFill>
              </a:rPr>
              <a:t>/ Uncooked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L* - Lightness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8184573" y="1185687"/>
            <a:ext cx="2438400" cy="56792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Internal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/ Uncooked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a* - Redness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8170718" y="2146238"/>
            <a:ext cx="2438400" cy="567924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Internal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/ Uncooked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b* - Yellowness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8184573" y="3120349"/>
            <a:ext cx="2438400" cy="567924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Internal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/ Cooked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L* - Lightness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8212282" y="4088598"/>
            <a:ext cx="2438400" cy="567924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Internal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/ Cooked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a* - Redness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8212282" y="5036668"/>
            <a:ext cx="2438400" cy="567924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Internal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/ Cooked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b* - Yellowness</a:t>
            </a:r>
          </a:p>
        </p:txBody>
      </p:sp>
    </p:spTree>
    <p:extLst>
      <p:ext uri="{BB962C8B-B14F-4D97-AF65-F5344CB8AC3E}">
        <p14:creationId xmlns:p14="http://schemas.microsoft.com/office/powerpoint/2010/main" val="262630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  <a:cs typeface="Times New Roman" pitchFamily="18" charset="0"/>
              </a:rPr>
              <a:t>Location</a:t>
            </a:r>
            <a:endParaRPr lang="en-US" b="1" dirty="0">
              <a:latin typeface="+mn-lt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18307" y="1768186"/>
            <a:ext cx="8915401" cy="4119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Laboratories of the Faculty of Agricultural Sciences and Faculty of Applied Sciences of Sabaragamuwa University of Sri Lanka</a:t>
            </a:r>
            <a:endParaRPr lang="en-US" b="1" smtClean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178" y="3474343"/>
            <a:ext cx="4448629" cy="1868424"/>
          </a:xfrm>
          <a:prstGeom prst="rect">
            <a:avLst/>
          </a:prstGeom>
        </p:spPr>
      </p:pic>
      <p:pic>
        <p:nvPicPr>
          <p:cNvPr id="8" name="Picture 2" descr="https://tse4.mm.bing.net/th?id=OIP.PjFwY0bMoV1sJViKGpwqyAHaEL&amp;pid=Api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631" y="3485293"/>
            <a:ext cx="3143251" cy="185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0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  <a:cs typeface="Times New Roman" pitchFamily="18" charset="0"/>
              </a:rPr>
              <a:t>Experimental Design</a:t>
            </a:r>
            <a:endParaRPr lang="en-US" b="1" dirty="0">
              <a:latin typeface="+mn-lt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96289" y="1851315"/>
            <a:ext cx="9199419" cy="3690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A total of 60 spent laying hen breast meat samples </a:t>
            </a:r>
          </a:p>
          <a:p>
            <a:r>
              <a:rPr lang="en-US" smtClean="0"/>
              <a:t>4 x 3 factorial design with four marination methods (unmarinated control, tumbling, injection and immersion) and three holding times (4 h, 8 h and 12h) combinations</a:t>
            </a:r>
          </a:p>
          <a:p>
            <a:r>
              <a:rPr lang="en-US" smtClean="0"/>
              <a:t>Arranged in a Complete Randomized Design (n=5).</a:t>
            </a:r>
            <a:endParaRPr lang="en-US" b="1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14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927" y="762000"/>
            <a:ext cx="6858000" cy="50101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5510540"/>
            <a:ext cx="4020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Figure: Experimental design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842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  <a:cs typeface="Times New Roman" pitchFamily="18" charset="0"/>
              </a:rPr>
              <a:t>Sampling Technique</a:t>
            </a:r>
            <a:endParaRPr lang="en-US" b="1" dirty="0">
              <a:latin typeface="+mn-lt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82436" y="1607127"/>
            <a:ext cx="8839200" cy="4095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3000" smtClean="0"/>
              <a:t>Fresh deboned breast meat of Shaver Brown spent hens (90-weeks old) were obtained from the Faculty layer farm</a:t>
            </a:r>
          </a:p>
          <a:p>
            <a:r>
              <a:rPr lang="en-US" sz="3000" smtClean="0"/>
              <a:t>Right and left </a:t>
            </a:r>
            <a:r>
              <a:rPr lang="en-US" sz="3000" i="1" smtClean="0"/>
              <a:t>Pectoralis major</a:t>
            </a:r>
            <a:r>
              <a:rPr lang="en-US" sz="3000" smtClean="0"/>
              <a:t> and </a:t>
            </a:r>
            <a:r>
              <a:rPr lang="en-US" sz="3000" i="1" smtClean="0"/>
              <a:t>minor</a:t>
            </a:r>
            <a:r>
              <a:rPr lang="en-US" sz="3000" smtClean="0"/>
              <a:t> spent hen breast meat muscles </a:t>
            </a:r>
          </a:p>
          <a:p>
            <a:r>
              <a:rPr lang="en-US" sz="3000" smtClean="0"/>
              <a:t>Meat: Cut into 20 g cubes</a:t>
            </a:r>
          </a:p>
          <a:p>
            <a:r>
              <a:rPr lang="en-US" sz="3000" smtClean="0"/>
              <a:t>All the samples were frozen below -18°C for 24 h and were labeled</a:t>
            </a:r>
            <a:endParaRPr lang="en-US" sz="240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74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409875" y="853786"/>
            <a:ext cx="5512452" cy="4965123"/>
            <a:chOff x="0" y="0"/>
            <a:chExt cx="6134100" cy="57435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7475" y="190500"/>
              <a:ext cx="2905125" cy="21717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5750" y="0"/>
              <a:ext cx="2047875" cy="27336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47675" y="2638425"/>
              <a:ext cx="2657475" cy="35528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5275" y="2733675"/>
              <a:ext cx="2028825" cy="270510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198418" y="1342872"/>
            <a:ext cx="198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Fresh deboned breast meat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74355" y="4087279"/>
            <a:ext cx="18293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Labeled samples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9144000" y="3716154"/>
            <a:ext cx="20604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Cut into 20 g cubes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0783" y="5943601"/>
            <a:ext cx="3849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Figure: </a:t>
            </a:r>
            <a:r>
              <a:rPr lang="en-US" sz="2400" dirty="0" smtClean="0">
                <a:solidFill>
                  <a:prstClr val="black"/>
                </a:solidFill>
              </a:rPr>
              <a:t>Sample processing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0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  <a:cs typeface="Times New Roman" pitchFamily="18" charset="0"/>
              </a:rPr>
              <a:t>Preparation of the Marinade</a:t>
            </a:r>
            <a:endParaRPr lang="en-US" b="1" dirty="0">
              <a:latin typeface="+mn-lt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87236" y="1879023"/>
            <a:ext cx="9143999" cy="3732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A commercially available marinade mixture</a:t>
            </a:r>
          </a:p>
          <a:p>
            <a:r>
              <a:rPr lang="en-US" smtClean="0"/>
              <a:t>Marinade mixture: Dissolved in distilled water and prepared a solution of a concentration of 20%</a:t>
            </a:r>
          </a:p>
          <a:p>
            <a:r>
              <a:rPr lang="en-US" smtClean="0"/>
              <a:t>The mixture was prepared in a ratio of meat: solution of 10:1 (w/w)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758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  <a:cs typeface="Times New Roman" pitchFamily="18" charset="0"/>
              </a:rPr>
              <a:t>Uptake </a:t>
            </a:r>
            <a:r>
              <a:rPr lang="en-US" b="1" dirty="0">
                <a:latin typeface="+mn-lt"/>
                <a:cs typeface="Times New Roman" pitchFamily="18" charset="0"/>
              </a:rPr>
              <a:t>of Marinade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74563" y="1557543"/>
            <a:ext cx="10469292" cy="142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The excess marinade mixture was removed from the sample surface using a tissue paper and the percentage of marinade uptake was calculated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01091" y="3078826"/>
                <a:ext cx="8811491" cy="134581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/>
                        <m:t>Uptake</m:t>
                      </m:r>
                      <m:r>
                        <m:rPr>
                          <m:nor/>
                        </m:rPr>
                        <a:rPr lang="en-GB" sz="2800"/>
                        <m:t> </m:t>
                      </m:r>
                      <m:r>
                        <m:rPr>
                          <m:nor/>
                        </m:rPr>
                        <a:rPr lang="en-GB" sz="2800"/>
                        <m:t>of</m:t>
                      </m:r>
                      <m:r>
                        <m:rPr>
                          <m:nor/>
                        </m:rPr>
                        <a:rPr lang="en-GB" sz="2800"/>
                        <m:t> </m:t>
                      </m:r>
                      <m:r>
                        <m:rPr>
                          <m:nor/>
                        </m:rPr>
                        <a:rPr lang="en-GB" sz="2800"/>
                        <m:t>marinade</m:t>
                      </m:r>
                      <m:r>
                        <m:rPr>
                          <m:nor/>
                        </m:rPr>
                        <a:rPr lang="en-GB" sz="2800"/>
                        <m:t> % 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/>
                            <m:t>W</m:t>
                          </m:r>
                          <m:r>
                            <m:rPr>
                              <m:nor/>
                            </m:rPr>
                            <a:rPr lang="en-GB" sz="2800"/>
                            <m:t>2</m:t>
                          </m:r>
                          <m:r>
                            <m:rPr>
                              <m:nor/>
                            </m:rPr>
                            <a:rPr lang="en-GB" sz="2800" i="1"/>
                            <m:t>−</m:t>
                          </m:r>
                          <m:r>
                            <m:rPr>
                              <m:nor/>
                            </m:rPr>
                            <a:rPr lang="en-GB" sz="2800"/>
                            <m:t>W</m:t>
                          </m:r>
                          <m:r>
                            <m:rPr>
                              <m:nor/>
                            </m:rPr>
                            <a:rPr lang="en-GB" sz="2800"/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/>
                            <m:t>W</m:t>
                          </m:r>
                          <m:r>
                            <m:rPr>
                              <m:nor/>
                            </m:rPr>
                            <a:rPr lang="en-GB" sz="2800"/>
                            <m:t>1</m:t>
                          </m:r>
                        </m:den>
                      </m:f>
                      <m:r>
                        <m:rPr>
                          <m:nor/>
                        </m:rPr>
                        <a:rPr lang="en-GB" sz="2800"/>
                        <m:t>x</m:t>
                      </m:r>
                      <m:r>
                        <m:rPr>
                          <m:nor/>
                        </m:rPr>
                        <a:rPr lang="en-GB" sz="2800"/>
                        <m:t>100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091" y="3078826"/>
                <a:ext cx="8811491" cy="134581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974563" y="487319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W1- Weight of the meat sample before marination (g).</a:t>
            </a:r>
            <a:endParaRPr lang="en-US" sz="2000" dirty="0"/>
          </a:p>
          <a:p>
            <a:r>
              <a:rPr lang="en-GB" sz="2000" dirty="0"/>
              <a:t>W2 - Weight of the meat sample just after marination (g).</a:t>
            </a: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3626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  <a:cs typeface="Times New Roman" pitchFamily="18" charset="0"/>
              </a:rPr>
              <a:t>Determination </a:t>
            </a:r>
            <a:r>
              <a:rPr lang="en-US" b="1" dirty="0">
                <a:latin typeface="+mn-lt"/>
                <a:cs typeface="Times New Roman" pitchFamily="18" charset="0"/>
              </a:rPr>
              <a:t>of pH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11826" y="1673283"/>
            <a:ext cx="10359737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 smtClean="0"/>
              <a:t>pH values of the samples were determined using a glass electrode pH meter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719" y="2684719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lus 9"/>
          <p:cNvSpPr/>
          <p:nvPr/>
        </p:nvSpPr>
        <p:spPr>
          <a:xfrm>
            <a:off x="3702478" y="3103819"/>
            <a:ext cx="533400" cy="533400"/>
          </a:xfrm>
          <a:prstGeom prst="mathPlu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https://tse2.mm.bing.net/th?id=OIP.Ns5UvGFB1muqy_LIgImhXgAAAA&amp;pid=Api&amp;P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952" y="2887125"/>
            <a:ext cx="966788" cy="9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qual 11"/>
          <p:cNvSpPr/>
          <p:nvPr/>
        </p:nvSpPr>
        <p:spPr>
          <a:xfrm>
            <a:off x="6096000" y="3090110"/>
            <a:ext cx="1371600" cy="547109"/>
          </a:xfrm>
          <a:prstGeom prst="mathEqua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673" y="2501651"/>
            <a:ext cx="172402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88129" y="3902510"/>
            <a:ext cx="1271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Spent hen breast meat sample (2g)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826146" y="405631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10 ml of distilled water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312284" y="5067755"/>
            <a:ext cx="10311679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M</a:t>
            </a:r>
            <a:r>
              <a:rPr lang="en-US" sz="2800" b="1" dirty="0" smtClean="0"/>
              <a:t>eat samples were </a:t>
            </a:r>
            <a:r>
              <a:rPr lang="en-US" sz="2800" b="1" dirty="0"/>
              <a:t>mixed with </a:t>
            </a:r>
            <a:r>
              <a:rPr lang="en-US" sz="2800" b="1" dirty="0" smtClean="0"/>
              <a:t>distilled </a:t>
            </a:r>
            <a:r>
              <a:rPr lang="en-US" sz="2800" b="1" dirty="0"/>
              <a:t>water at a ratio of 1:5 (w/w</a:t>
            </a:r>
            <a:r>
              <a:rPr lang="en-US" sz="2800" b="1" dirty="0" smtClean="0"/>
              <a:t>).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3765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375427" y="1276350"/>
            <a:ext cx="7353300" cy="3167914"/>
            <a:chOff x="0" y="0"/>
            <a:chExt cx="6543675" cy="27146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38100"/>
              <a:ext cx="1971675" cy="26289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950" y="0"/>
              <a:ext cx="2038350" cy="27146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7625"/>
              <a:ext cx="1962150" cy="2619375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2375427" y="4913169"/>
            <a:ext cx="5424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Figure: Measuring the pH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7545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"/>
          <p:cNvSpPr txBox="1">
            <a:spLocks noGrp="1"/>
          </p:cNvSpPr>
          <p:nvPr>
            <p:ph type="title"/>
          </p:nvPr>
        </p:nvSpPr>
        <p:spPr>
          <a:xfrm>
            <a:off x="2290916" y="511175"/>
            <a:ext cx="9282340" cy="117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Content for the Presentation</a:t>
            </a:r>
            <a:endParaRPr/>
          </a:p>
        </p:txBody>
      </p:sp>
      <p:sp>
        <p:nvSpPr>
          <p:cNvPr id="60" name="Google Shape;60;p2"/>
          <p:cNvSpPr txBox="1">
            <a:spLocks noGrp="1"/>
          </p:cNvSpPr>
          <p:nvPr>
            <p:ph type="body" idx="1"/>
          </p:nvPr>
        </p:nvSpPr>
        <p:spPr>
          <a:xfrm>
            <a:off x="1057656" y="178904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Introduction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smtClean="0"/>
              <a:t>Materials </a:t>
            </a:r>
            <a:r>
              <a:rPr lang="en-US" dirty="0"/>
              <a:t>and Methods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Results and Discussion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Conclusion 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References</a:t>
            </a:r>
            <a:endParaRPr dirty="0"/>
          </a:p>
        </p:txBody>
      </p:sp>
      <p:sp>
        <p:nvSpPr>
          <p:cNvPr id="61" name="Google Shape;61;p2"/>
          <p:cNvSpPr txBox="1">
            <a:spLocks noGrp="1"/>
          </p:cNvSpPr>
          <p:nvPr>
            <p:ph type="ftr" idx="11"/>
          </p:nvPr>
        </p:nvSpPr>
        <p:spPr>
          <a:xfrm>
            <a:off x="1040674" y="6491261"/>
            <a:ext cx="101106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Agricultural Sciences Undergraduate Research Symposium 2023 – 16</a:t>
            </a:r>
            <a:r>
              <a:rPr lang="en-US" baseline="30000" dirty="0"/>
              <a:t>th</a:t>
            </a:r>
            <a:r>
              <a:rPr lang="en-US" dirty="0"/>
              <a:t> February </a:t>
            </a:r>
            <a:endParaRPr dirty="0"/>
          </a:p>
        </p:txBody>
      </p:sp>
      <p:sp>
        <p:nvSpPr>
          <p:cNvPr id="62" name="Google Shape;62;p2"/>
          <p:cNvSpPr txBox="1">
            <a:spLocks noGrp="1"/>
          </p:cNvSpPr>
          <p:nvPr>
            <p:ph type="sldNum" idx="12"/>
          </p:nvPr>
        </p:nvSpPr>
        <p:spPr>
          <a:xfrm>
            <a:off x="8487810" y="64999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2218" y="4263551"/>
            <a:ext cx="2590800" cy="1876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  <a:cs typeface="Times New Roman" pitchFamily="18" charset="0"/>
              </a:rPr>
              <a:t>Cooking Yield</a:t>
            </a:r>
            <a:endParaRPr lang="en-US" b="1" dirty="0">
              <a:latin typeface="+mn-lt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49927" y="1588888"/>
            <a:ext cx="9809018" cy="1295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 smtClean="0"/>
              <a:t>Following appropriate holding times, marinated spent hen breast meat samples were cooked in an electric oven at 218 °C</a:t>
            </a:r>
          </a:p>
          <a:p>
            <a:pPr marL="0" indent="0">
              <a:buFont typeface="Arial"/>
              <a:buNone/>
            </a:pP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44436" y="3139787"/>
            <a:ext cx="6580909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Cooking yield % = (W2 /W1) x 100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60764" y="4039553"/>
            <a:ext cx="6019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Where,</a:t>
            </a:r>
          </a:p>
          <a:p>
            <a:r>
              <a:rPr lang="en-US" sz="2000" dirty="0"/>
              <a:t>        W1 = Weight before marination (g).</a:t>
            </a:r>
          </a:p>
          <a:p>
            <a:r>
              <a:rPr lang="en-US" sz="2000" dirty="0"/>
              <a:t>        W2 = Weight after cooking (g).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57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  <a:cs typeface="Times New Roman" pitchFamily="18" charset="0"/>
              </a:rPr>
              <a:t>Cooking Loss</a:t>
            </a:r>
            <a:endParaRPr lang="en-US" b="1" dirty="0">
              <a:latin typeface="+mn-lt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91491" y="1809751"/>
            <a:ext cx="9698182" cy="2362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 smtClean="0"/>
              <a:t>Each marinated meat samples were slightly blotted with paper towels, weighed (W1) and placed in an electric oven at 218˚C</a:t>
            </a:r>
          </a:p>
          <a:p>
            <a:r>
              <a:rPr lang="en-US" dirty="0" smtClean="0"/>
              <a:t>Cooked meat samples were blotted with the paper towels and the final weight was recorded (W2)</a:t>
            </a:r>
          </a:p>
          <a:p>
            <a:pPr marL="0" indent="0">
              <a:buFont typeface="Arial"/>
              <a:buNone/>
            </a:pP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4358987"/>
            <a:ext cx="8132618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Cooking loss % = [(W1 -W2)/W1] x 100</a:t>
            </a:r>
          </a:p>
        </p:txBody>
      </p:sp>
    </p:spTree>
    <p:extLst>
      <p:ext uri="{BB962C8B-B14F-4D97-AF65-F5344CB8AC3E}">
        <p14:creationId xmlns:p14="http://schemas.microsoft.com/office/powerpoint/2010/main" val="60193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  <a:cs typeface="Times New Roman" pitchFamily="18" charset="0"/>
              </a:rPr>
              <a:t>Texture Analysis</a:t>
            </a:r>
            <a:endParaRPr lang="en-US" b="1" dirty="0">
              <a:latin typeface="+mn-lt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77636" y="1629642"/>
            <a:ext cx="10058399" cy="2803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Cooked spent hen breast meat samples were evaluated using a texture analyzer</a:t>
            </a:r>
          </a:p>
          <a:p>
            <a:r>
              <a:rPr lang="en-US" smtClean="0"/>
              <a:t>The raw breast meat samples were equilibrated to room temperature, and then each sample was measured individually for hardness level</a:t>
            </a:r>
            <a:endParaRPr lang="en-US" dirty="0"/>
          </a:p>
        </p:txBody>
      </p:sp>
      <p:pic>
        <p:nvPicPr>
          <p:cNvPr id="7" name="Picture 2" descr="https://5.imimg.com/data5/CN/EQ/MY-943786/brookfield-ct3-texture-analyzer-250x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981" y="3981429"/>
            <a:ext cx="1066800" cy="180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61564" y="5823549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Figure: Texture Analyzer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75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  <a:cs typeface="Times New Roman" pitchFamily="18" charset="0"/>
              </a:rPr>
              <a:t>Colour Measurements</a:t>
            </a:r>
            <a:endParaRPr lang="en-US" b="1" dirty="0">
              <a:latin typeface="+mn-lt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02326" y="1740478"/>
            <a:ext cx="9573491" cy="160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External and internal surface meat color of uncooked and cooked meat samples in terms of CIE L*, a*, and b* values were measured using a colorimeter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7" name="Flowchart: Connector 6"/>
          <p:cNvSpPr/>
          <p:nvPr/>
        </p:nvSpPr>
        <p:spPr>
          <a:xfrm>
            <a:off x="1385454" y="3603913"/>
            <a:ext cx="609600" cy="609600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cs typeface="Times New Roman" pitchFamily="18" charset="0"/>
              </a:rPr>
              <a:t>L*</a:t>
            </a:r>
            <a:endParaRPr lang="en-US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1371599" y="4558146"/>
            <a:ext cx="609600" cy="609600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  <a:r>
              <a:rPr lang="en-US" b="1" dirty="0" smtClean="0">
                <a:solidFill>
                  <a:schemeClr val="tx1"/>
                </a:solidFill>
              </a:rPr>
              <a:t>*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1371600" y="5515841"/>
            <a:ext cx="609600" cy="609600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b*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Notched Right Arrow 9"/>
          <p:cNvSpPr/>
          <p:nvPr/>
        </p:nvSpPr>
        <p:spPr>
          <a:xfrm>
            <a:off x="2182091" y="3832513"/>
            <a:ext cx="381000" cy="152400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otched Right Arrow 10"/>
          <p:cNvSpPr/>
          <p:nvPr/>
        </p:nvSpPr>
        <p:spPr>
          <a:xfrm>
            <a:off x="2171700" y="4786746"/>
            <a:ext cx="381000" cy="152400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otched Right Arrow 11"/>
          <p:cNvSpPr/>
          <p:nvPr/>
        </p:nvSpPr>
        <p:spPr>
          <a:xfrm>
            <a:off x="2182091" y="5744441"/>
            <a:ext cx="381000" cy="152400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Alternate Process 12"/>
          <p:cNvSpPr/>
          <p:nvPr/>
        </p:nvSpPr>
        <p:spPr>
          <a:xfrm>
            <a:off x="2667000" y="3680113"/>
            <a:ext cx="1905000" cy="45720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Lightness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67000" y="4635212"/>
            <a:ext cx="1905000" cy="4554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Redness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667000" y="5592041"/>
            <a:ext cx="1905000" cy="457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Yellowness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54640" y="3268451"/>
            <a:ext cx="2351499" cy="30826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414160" y="4342824"/>
            <a:ext cx="1600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Figure: Colorimeter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3265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  <a:cs typeface="Times New Roman" pitchFamily="18" charset="0"/>
              </a:rPr>
              <a:t>Sensory Evaluation</a:t>
            </a:r>
            <a:endParaRPr lang="en-US" b="1" dirty="0">
              <a:latin typeface="+mn-lt"/>
              <a:cs typeface="Times New Roman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30 </a:t>
            </a:r>
            <a:r>
              <a:rPr lang="en-US" sz="2800" dirty="0"/>
              <a:t>untrained panelists </a:t>
            </a:r>
            <a:endParaRPr lang="en-US" sz="2800" dirty="0" smtClean="0"/>
          </a:p>
          <a:p>
            <a:r>
              <a:rPr lang="en-US" sz="2800" dirty="0" smtClean="0"/>
              <a:t>Toughness</a:t>
            </a:r>
            <a:r>
              <a:rPr lang="en-US" sz="2800" dirty="0"/>
              <a:t>, color, aroma, flavor, marinade penetration and overall acceptability of spent </a:t>
            </a:r>
            <a:r>
              <a:rPr lang="en-US" sz="2800" dirty="0" smtClean="0"/>
              <a:t>hen </a:t>
            </a:r>
            <a:r>
              <a:rPr lang="en-US" sz="2800" dirty="0"/>
              <a:t>breast meat samples were evaluated using a 6-point hedonic </a:t>
            </a:r>
            <a:r>
              <a:rPr lang="en-US" sz="2800" dirty="0" smtClean="0"/>
              <a:t>scale</a:t>
            </a:r>
            <a:endParaRPr lang="en-US" sz="2800" dirty="0"/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945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428429" y="1220932"/>
            <a:ext cx="7924800" cy="3848100"/>
            <a:chOff x="0" y="0"/>
            <a:chExt cx="5981700" cy="33813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533650" cy="33813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476250"/>
              <a:ext cx="2933700" cy="220027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3602182" y="5353071"/>
            <a:ext cx="3849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Figure: </a:t>
            </a:r>
            <a:r>
              <a:rPr lang="en-US" sz="2400" dirty="0" smtClean="0">
                <a:solidFill>
                  <a:prstClr val="black"/>
                </a:solidFill>
              </a:rPr>
              <a:t>Sensory evaluation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55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  <a:cs typeface="Times New Roman" pitchFamily="18" charset="0"/>
              </a:rPr>
              <a:t>Cost Benefit Analysis</a:t>
            </a:r>
            <a:endParaRPr lang="en-US" b="1" dirty="0">
              <a:latin typeface="+mn-lt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97526" y="1657351"/>
            <a:ext cx="9878291" cy="169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Cost benefit analysis to produce 1kg marinated meat was done to determine the most cost effective treatment in the experiment</a:t>
            </a:r>
          </a:p>
          <a:p>
            <a:pPr marL="0" indent="0">
              <a:buFont typeface="Arial"/>
              <a:buNone/>
            </a:pPr>
            <a:endParaRPr lang="en-US" sz="2400" smtClean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201" y="3503447"/>
            <a:ext cx="4110580" cy="230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58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  <a:cs typeface="Times New Roman" pitchFamily="18" charset="0"/>
              </a:rPr>
              <a:t>Data Analysis</a:t>
            </a:r>
            <a:endParaRPr lang="en-US" b="1" dirty="0">
              <a:latin typeface="+mn-lt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58982" y="1740477"/>
            <a:ext cx="10266218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 smtClean="0"/>
              <a:t>Physicochemical data were </a:t>
            </a:r>
            <a:r>
              <a:rPr lang="en-US" dirty="0" err="1" smtClean="0"/>
              <a:t>analysed</a:t>
            </a:r>
            <a:r>
              <a:rPr lang="en-US" dirty="0" smtClean="0"/>
              <a:t> using two-way analysis of variance (ANOVA) using the General Linear Models procedure of SAS (2002) </a:t>
            </a:r>
          </a:p>
          <a:p>
            <a:r>
              <a:rPr lang="en-US" dirty="0" smtClean="0"/>
              <a:t>Differences were considered significant at P&lt;0.05</a:t>
            </a:r>
          </a:p>
          <a:p>
            <a:r>
              <a:rPr lang="en-US" dirty="0" smtClean="0"/>
              <a:t>The data of marinade uptake was </a:t>
            </a:r>
            <a:r>
              <a:rPr lang="en-US" dirty="0" err="1" smtClean="0"/>
              <a:t>analysed</a:t>
            </a:r>
            <a:r>
              <a:rPr lang="en-US" dirty="0" smtClean="0"/>
              <a:t> using one-way ANOVA</a:t>
            </a:r>
          </a:p>
          <a:p>
            <a:r>
              <a:rPr lang="en-US" dirty="0" smtClean="0"/>
              <a:t>The sensory data were </a:t>
            </a:r>
            <a:r>
              <a:rPr lang="en-US" dirty="0" err="1" smtClean="0"/>
              <a:t>analysed</a:t>
            </a:r>
            <a:r>
              <a:rPr lang="en-US" dirty="0" smtClean="0"/>
              <a:t> using Friedman test in Minitab 17 software</a:t>
            </a:r>
          </a:p>
          <a:p>
            <a:pPr marL="0" indent="0">
              <a:buFont typeface="Arial"/>
              <a:buNone/>
            </a:pP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78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2290916" y="511175"/>
            <a:ext cx="9282340" cy="117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Results and Discussion</a:t>
            </a:r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1040674" y="6491261"/>
            <a:ext cx="101106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Agricultural Sciences Undergraduate Research Symposium 2023 – 16</a:t>
            </a:r>
            <a:r>
              <a:rPr lang="en-US" baseline="30000"/>
              <a:t>th</a:t>
            </a:r>
            <a:r>
              <a:rPr lang="en-US"/>
              <a:t> February </a:t>
            </a:r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sldNum" idx="12"/>
          </p:nvPr>
        </p:nvSpPr>
        <p:spPr>
          <a:xfrm>
            <a:off x="8487810" y="64999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79763" y="160885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 smtClean="0">
                <a:latin typeface="+mn-lt"/>
                <a:cs typeface="Times New Roman" pitchFamily="18" charset="0"/>
              </a:rPr>
              <a:t>Marinade Uptake</a:t>
            </a:r>
            <a:endParaRPr lang="en-US" sz="3200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707586"/>
              </p:ext>
            </p:extLst>
          </p:nvPr>
        </p:nvGraphicFramePr>
        <p:xfrm>
          <a:off x="581891" y="2571750"/>
          <a:ext cx="2147454" cy="1905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5236"/>
                <a:gridCol w="1122218"/>
              </a:tblGrid>
              <a:tr h="476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Treatment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Uptake of Marinade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Control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-4.009d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Immersion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6.7c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Ingection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18.68a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Tumbling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10.1b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SEM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0.946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188626"/>
              </p:ext>
            </p:extLst>
          </p:nvPr>
        </p:nvGraphicFramePr>
        <p:xfrm>
          <a:off x="734291" y="4913168"/>
          <a:ext cx="1752600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0813"/>
                <a:gridCol w="771787"/>
              </a:tblGrid>
              <a:tr h="3768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Probabilities,  P˂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Method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˂ .0001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933172"/>
              </p:ext>
            </p:extLst>
          </p:nvPr>
        </p:nvGraphicFramePr>
        <p:xfrm>
          <a:off x="4010891" y="2564823"/>
          <a:ext cx="64770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val 1"/>
          <p:cNvSpPr/>
          <p:nvPr/>
        </p:nvSpPr>
        <p:spPr>
          <a:xfrm>
            <a:off x="7204364" y="2964873"/>
            <a:ext cx="457200" cy="4017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  <a:cs typeface="Times New Roman" pitchFamily="18" charset="0"/>
              </a:rPr>
              <a:t>pH</a:t>
            </a:r>
            <a:endParaRPr lang="en-US" b="1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602523"/>
              </p:ext>
            </p:extLst>
          </p:nvPr>
        </p:nvGraphicFramePr>
        <p:xfrm>
          <a:off x="581891" y="1795896"/>
          <a:ext cx="2057400" cy="29341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5880"/>
                <a:gridCol w="731520"/>
              </a:tblGrid>
              <a:tr h="192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Treatments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pH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C       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5.63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C       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5.49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C      12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5.47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9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effectLst/>
                        </a:rPr>
                        <a:t>Im</a:t>
                      </a:r>
                      <a:r>
                        <a:rPr lang="en-US" sz="1400" b="1" u="none" strike="noStrike" dirty="0">
                          <a:effectLst/>
                        </a:rPr>
                        <a:t>       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5.3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Im       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5.43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Im      12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5.51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Inj      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5.43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Inj      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5.41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Inj      12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5.4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T         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5.49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T         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5.81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T       12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5.59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519682"/>
              </p:ext>
            </p:extLst>
          </p:nvPr>
        </p:nvGraphicFramePr>
        <p:xfrm>
          <a:off x="651164" y="5106120"/>
          <a:ext cx="2057400" cy="981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3339"/>
                <a:gridCol w="844061"/>
              </a:tblGrid>
              <a:tr h="2271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SEM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0.036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1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Method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˂ .0001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Holding Time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0.028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1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Method x Holding Time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˂ .0001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204144"/>
              </p:ext>
            </p:extLst>
          </p:nvPr>
        </p:nvGraphicFramePr>
        <p:xfrm>
          <a:off x="3913909" y="1906732"/>
          <a:ext cx="6380018" cy="3357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439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>
            <a:spLocks noGrp="1"/>
          </p:cNvSpPr>
          <p:nvPr>
            <p:ph type="title"/>
          </p:nvPr>
        </p:nvSpPr>
        <p:spPr>
          <a:xfrm>
            <a:off x="2290916" y="511175"/>
            <a:ext cx="9282340" cy="117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ftr" idx="11"/>
          </p:nvPr>
        </p:nvSpPr>
        <p:spPr>
          <a:xfrm>
            <a:off x="1040674" y="6491261"/>
            <a:ext cx="101106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Agricultural Sciences Undergraduate Research Symposium 2023 – 16</a:t>
            </a:r>
            <a:r>
              <a:rPr lang="en-US" baseline="30000"/>
              <a:t>th</a:t>
            </a:r>
            <a:r>
              <a:rPr lang="en-US"/>
              <a:t> February </a:t>
            </a:r>
            <a:endParaRPr/>
          </a:p>
        </p:txBody>
      </p:sp>
      <p:sp>
        <p:nvSpPr>
          <p:cNvPr id="70" name="Google Shape;70;p3"/>
          <p:cNvSpPr txBox="1">
            <a:spLocks noGrp="1"/>
          </p:cNvSpPr>
          <p:nvPr>
            <p:ph type="sldNum" idx="12"/>
          </p:nvPr>
        </p:nvSpPr>
        <p:spPr>
          <a:xfrm>
            <a:off x="8487810" y="64999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582" y="1727451"/>
            <a:ext cx="1828800" cy="121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xplosion 2 8"/>
          <p:cNvSpPr/>
          <p:nvPr/>
        </p:nvSpPr>
        <p:spPr>
          <a:xfrm>
            <a:off x="287123" y="3839993"/>
            <a:ext cx="3449781" cy="2250222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Poultry Sector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0" name="Notched Right Arrow 9"/>
          <p:cNvSpPr/>
          <p:nvPr/>
        </p:nvSpPr>
        <p:spPr>
          <a:xfrm rot="15974723">
            <a:off x="1721486" y="3408530"/>
            <a:ext cx="874034" cy="2362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https://www.entrepo.co.za/wp-content/uploads/2021/06/Imports-Tariffs-and-the-Treat-to-the-South-African-Poultry-Industry-1536x9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941" y="2451090"/>
            <a:ext cx="1638299" cy="98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https://tse2.mm.bing.net/th?id=OIP.xZdb8BHWNgfT9E8ugmfyZgHaE8&amp;pid=Api&amp;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758" y="4279303"/>
            <a:ext cx="20574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Notched Right Arrow 12"/>
          <p:cNvSpPr/>
          <p:nvPr/>
        </p:nvSpPr>
        <p:spPr>
          <a:xfrm rot="18854513">
            <a:off x="3035725" y="3839442"/>
            <a:ext cx="1186072" cy="26205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otched Right Arrow 13"/>
          <p:cNvSpPr/>
          <p:nvPr/>
        </p:nvSpPr>
        <p:spPr>
          <a:xfrm rot="20760597">
            <a:off x="3187144" y="4993870"/>
            <a:ext cx="899708" cy="21266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826826" y="1719523"/>
            <a:ext cx="4589317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 smtClean="0"/>
              <a:t>pent </a:t>
            </a:r>
            <a:r>
              <a:rPr lang="en-US" sz="2800" dirty="0"/>
              <a:t>laying hens have more commercial </a:t>
            </a:r>
            <a:r>
              <a:rPr lang="en-US" sz="2800" dirty="0" smtClean="0"/>
              <a:t>value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928162" y="3155918"/>
            <a:ext cx="4124297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poultry sector consists </a:t>
            </a:r>
            <a:r>
              <a:rPr lang="en-US" sz="2800" dirty="0" smtClean="0"/>
              <a:t>of:</a:t>
            </a:r>
          </a:p>
          <a:p>
            <a:r>
              <a:rPr lang="en-US" sz="2800" dirty="0" smtClean="0"/>
              <a:t>Feed mills, Hatcheries Breeder farms </a:t>
            </a:r>
            <a:r>
              <a:rPr lang="en-US" sz="2800" dirty="0"/>
              <a:t>and </a:t>
            </a:r>
            <a:r>
              <a:rPr lang="en-US" sz="2800" dirty="0" smtClean="0"/>
              <a:t>Processing plants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  <a:cs typeface="Times New Roman" pitchFamily="18" charset="0"/>
              </a:rPr>
              <a:t>Cooking Yield</a:t>
            </a:r>
            <a:endParaRPr lang="en-US" b="1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4777"/>
              </p:ext>
            </p:extLst>
          </p:nvPr>
        </p:nvGraphicFramePr>
        <p:xfrm>
          <a:off x="893619" y="1719695"/>
          <a:ext cx="1676400" cy="29838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4370"/>
                <a:gridCol w="752030"/>
              </a:tblGrid>
              <a:tr h="36319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Treatments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Cooking Yield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(%)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C       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53.5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C       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49.8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C      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50.1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Im    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42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Im       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67.5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Im      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55.8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Inj      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44.1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Inj      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56.7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Inj      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63.2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T         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45.8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T         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41.9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T       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54.5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875927"/>
              </p:ext>
            </p:extLst>
          </p:nvPr>
        </p:nvGraphicFramePr>
        <p:xfrm>
          <a:off x="893618" y="5024005"/>
          <a:ext cx="1676400" cy="1038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200"/>
                <a:gridCol w="838200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SEM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6.051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Method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0.376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Holding Time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0.072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Method x Holding Time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0.114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7894625"/>
              </p:ext>
            </p:extLst>
          </p:nvPr>
        </p:nvGraphicFramePr>
        <p:xfrm>
          <a:off x="3643745" y="2038350"/>
          <a:ext cx="62484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705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  <a:cs typeface="Times New Roman" pitchFamily="18" charset="0"/>
              </a:rPr>
              <a:t>Cooking Loss</a:t>
            </a:r>
            <a:endParaRPr lang="en-US" b="1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606077"/>
              </p:ext>
            </p:extLst>
          </p:nvPr>
        </p:nvGraphicFramePr>
        <p:xfrm>
          <a:off x="678873" y="1525732"/>
          <a:ext cx="1828800" cy="30707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7328"/>
                <a:gridCol w="841472"/>
              </a:tblGrid>
              <a:tr h="3524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Treatments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Cooking Loss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(%)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C       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44.3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C       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47.9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C      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48.2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Im      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60.7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Im       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41.2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Im      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40.1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Inj      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62.9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Inj      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48.4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Inj      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43.1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T         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58.4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T         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64.7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T       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42.8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536768"/>
              </p:ext>
            </p:extLst>
          </p:nvPr>
        </p:nvGraphicFramePr>
        <p:xfrm>
          <a:off x="678872" y="4961659"/>
          <a:ext cx="1828800" cy="1038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/>
                <a:gridCol w="914400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SEM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3.486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Method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0.014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Holding Time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˂ .0001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Method x Holding Time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0.0002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9525051"/>
              </p:ext>
            </p:extLst>
          </p:nvPr>
        </p:nvGraphicFramePr>
        <p:xfrm>
          <a:off x="3768436" y="1872096"/>
          <a:ext cx="6172200" cy="3524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85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  <a:cs typeface="Times New Roman" pitchFamily="18" charset="0"/>
              </a:rPr>
              <a:t>Hardness</a:t>
            </a:r>
            <a:endParaRPr lang="en-US" b="1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551317"/>
              </p:ext>
            </p:extLst>
          </p:nvPr>
        </p:nvGraphicFramePr>
        <p:xfrm>
          <a:off x="685800" y="1671205"/>
          <a:ext cx="1828800" cy="29717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943"/>
                <a:gridCol w="870857"/>
              </a:tblGrid>
              <a:tr h="2122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Treatments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Hardness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(N)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C        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2.73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C         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2.61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C        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2.93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Im       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1.3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Im       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2.21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Im      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3.15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Inj      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1.43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Inj      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1.89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Inj      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3.72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T         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3.38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T         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3.9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T       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1.16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122579"/>
              </p:ext>
            </p:extLst>
          </p:nvPr>
        </p:nvGraphicFramePr>
        <p:xfrm>
          <a:off x="762000" y="4975513"/>
          <a:ext cx="1676400" cy="1038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200"/>
                <a:gridCol w="838200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SEM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0.232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Method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0.005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Holding Time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0.005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Method x Holding Time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˂ .0001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1093963"/>
              </p:ext>
            </p:extLst>
          </p:nvPr>
        </p:nvGraphicFramePr>
        <p:xfrm>
          <a:off x="4080163" y="1934441"/>
          <a:ext cx="5838825" cy="344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589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  <a:cs typeface="Times New Roman" pitchFamily="18" charset="0"/>
              </a:rPr>
              <a:t>External Colour (L*)</a:t>
            </a:r>
            <a:endParaRPr lang="en-US" b="1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0790669"/>
              </p:ext>
            </p:extLst>
          </p:nvPr>
        </p:nvGraphicFramePr>
        <p:xfrm>
          <a:off x="540328" y="1595004"/>
          <a:ext cx="2171700" cy="2775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4700"/>
                <a:gridCol w="762000"/>
                <a:gridCol w="635000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Treatments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Uncooked L*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C</a:t>
                      </a:r>
                      <a:r>
                        <a:rPr lang="en-US" sz="1200" b="1" u="none" strike="noStrike" dirty="0" smtClean="0">
                          <a:effectLst/>
                        </a:rPr>
                        <a:t>ooked </a:t>
                      </a:r>
                      <a:r>
                        <a:rPr lang="en-US" sz="1200" b="1" u="none" strike="noStrike" dirty="0">
                          <a:effectLst/>
                        </a:rPr>
                        <a:t>L*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C          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60.39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66.77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C         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60.64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67.93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C        12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59.37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60.73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Im       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50.72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37.86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Im       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44.41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20.39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Im      12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42.92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43.95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Inj      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50.06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51.61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Inj      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49.2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50.5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Inj      12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54.03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45.21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T         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43.01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66.77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T         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45.57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67.93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T       12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46.54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60.73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180134"/>
              </p:ext>
            </p:extLst>
          </p:nvPr>
        </p:nvGraphicFramePr>
        <p:xfrm>
          <a:off x="526472" y="4760768"/>
          <a:ext cx="2209800" cy="13182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6600"/>
                <a:gridCol w="736600"/>
                <a:gridCol w="736600"/>
              </a:tblGrid>
              <a:tr h="1347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SEM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2.07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2.71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6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Method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˂ .0001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˂ .0001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Holding Time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0.746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0.096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5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Method × Holding Time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0.076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˂ .0001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5351532"/>
              </p:ext>
            </p:extLst>
          </p:nvPr>
        </p:nvGraphicFramePr>
        <p:xfrm>
          <a:off x="4218709" y="1969077"/>
          <a:ext cx="54102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97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  <a:cs typeface="Times New Roman" pitchFamily="18" charset="0"/>
              </a:rPr>
              <a:t>External Colour (L*)</a:t>
            </a:r>
            <a:endParaRPr lang="en-US" b="1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668023"/>
              </p:ext>
            </p:extLst>
          </p:nvPr>
        </p:nvGraphicFramePr>
        <p:xfrm>
          <a:off x="609600" y="1567296"/>
          <a:ext cx="2171700" cy="2775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4700"/>
                <a:gridCol w="860136"/>
                <a:gridCol w="536864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Treatments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Uncooked L*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C</a:t>
                      </a:r>
                      <a:r>
                        <a:rPr lang="en-US" sz="1200" b="1" u="none" strike="noStrike" dirty="0" smtClean="0">
                          <a:effectLst/>
                        </a:rPr>
                        <a:t>ooked </a:t>
                      </a:r>
                      <a:r>
                        <a:rPr lang="en-US" sz="1200" b="1" u="none" strike="noStrike" dirty="0">
                          <a:effectLst/>
                        </a:rPr>
                        <a:t>L*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C          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60.39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66.77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C         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60.64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67.93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C        12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59.37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60.73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Im       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50.72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37.86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Im       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44.41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20.39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Im      12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42.92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43.95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Inj      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50.06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51.61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Inj      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49.2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50.5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Inj      12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54.03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45.21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T         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43.01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66.77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T         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45.57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67.93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T       12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46.54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60.73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559233"/>
              </p:ext>
            </p:extLst>
          </p:nvPr>
        </p:nvGraphicFramePr>
        <p:xfrm>
          <a:off x="540327" y="4649932"/>
          <a:ext cx="2209800" cy="13182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6600"/>
                <a:gridCol w="736600"/>
                <a:gridCol w="736600"/>
              </a:tblGrid>
              <a:tr h="1347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SEM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2.07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2.71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6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Method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˂ .0001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˂ .0001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Holding Time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0.746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0.096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5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Method × Holding Time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0.076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˂ .0001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4303835"/>
              </p:ext>
            </p:extLst>
          </p:nvPr>
        </p:nvGraphicFramePr>
        <p:xfrm>
          <a:off x="4197928" y="1955223"/>
          <a:ext cx="56388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583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  <a:cs typeface="Times New Roman" pitchFamily="18" charset="0"/>
              </a:rPr>
              <a:t>External Colour (a*)</a:t>
            </a:r>
            <a:endParaRPr lang="en-US" b="1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422573"/>
              </p:ext>
            </p:extLst>
          </p:nvPr>
        </p:nvGraphicFramePr>
        <p:xfrm>
          <a:off x="678873" y="1498024"/>
          <a:ext cx="2313709" cy="31152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2836"/>
                <a:gridCol w="775855"/>
                <a:gridCol w="665018"/>
              </a:tblGrid>
              <a:tr h="3812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Treatments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Uncooked a*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cooked a*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C          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3.73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c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/>
                          <a:cs typeface="Iskoola Pota"/>
                        </a:rPr>
                        <a:t>4.77</a:t>
                      </a:r>
                      <a:r>
                        <a:rPr lang="en-US" sz="1200" b="1" baseline="30000">
                          <a:effectLst/>
                          <a:latin typeface="+mn-lt"/>
                          <a:ea typeface="Calibri"/>
                          <a:cs typeface="Iskoola Pota"/>
                        </a:rPr>
                        <a:t>ef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C         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3.23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c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4.28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f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C        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/>
                          <a:cs typeface="Iskoola Pota"/>
                        </a:rPr>
                        <a:t>4.10</a:t>
                      </a:r>
                      <a:r>
                        <a:rPr lang="en-US" sz="1200" b="1" baseline="30000">
                          <a:effectLst/>
                          <a:latin typeface="+mn-lt"/>
                          <a:ea typeface="Calibri"/>
                          <a:cs typeface="Iskoola Pota"/>
                        </a:rPr>
                        <a:t>bc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4.18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f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Im       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/>
                          <a:cs typeface="Iskoola Pota"/>
                        </a:rPr>
                        <a:t>3.45</a:t>
                      </a:r>
                      <a:r>
                        <a:rPr lang="en-US" sz="1200" b="1" baseline="30000">
                          <a:effectLst/>
                          <a:latin typeface="+mn-lt"/>
                          <a:ea typeface="Calibri"/>
                          <a:cs typeface="Iskoola Pota"/>
                        </a:rPr>
                        <a:t>c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11.23ab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Im       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/>
                          <a:cs typeface="Iskoola Pota"/>
                        </a:rPr>
                        <a:t>8.48</a:t>
                      </a:r>
                      <a:r>
                        <a:rPr lang="en-US" sz="1200" b="1" baseline="30000">
                          <a:effectLst/>
                          <a:latin typeface="+mn-lt"/>
                          <a:ea typeface="Calibri"/>
                          <a:cs typeface="Iskoola Pota"/>
                        </a:rPr>
                        <a:t>a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8.14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cd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Im      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/>
                          <a:cs typeface="Iskoola Pota"/>
                        </a:rPr>
                        <a:t>5.55</a:t>
                      </a:r>
                      <a:r>
                        <a:rPr lang="en-US" sz="1200" b="1" baseline="30000">
                          <a:effectLst/>
                          <a:latin typeface="+mn-lt"/>
                          <a:ea typeface="Calibri"/>
                          <a:cs typeface="Iskoola Pota"/>
                        </a:rPr>
                        <a:t>b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8.85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c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Inj      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/>
                          <a:cs typeface="Iskoola Pota"/>
                        </a:rPr>
                        <a:t>3.91</a:t>
                      </a:r>
                      <a:r>
                        <a:rPr lang="en-US" sz="1200" b="1" baseline="30000">
                          <a:effectLst/>
                          <a:latin typeface="+mn-lt"/>
                          <a:ea typeface="Calibri"/>
                          <a:cs typeface="Iskoola Pota"/>
                        </a:rPr>
                        <a:t>bc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6.45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de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Inj      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/>
                          <a:cs typeface="Iskoola Pota"/>
                        </a:rPr>
                        <a:t>5.03</a:t>
                      </a:r>
                      <a:r>
                        <a:rPr lang="en-US" sz="1200" b="1" baseline="30000">
                          <a:effectLst/>
                          <a:latin typeface="+mn-lt"/>
                          <a:ea typeface="Calibri"/>
                          <a:cs typeface="Iskoola Pota"/>
                        </a:rPr>
                        <a:t>bc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9.03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c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Inj      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/>
                          <a:cs typeface="Iskoola Pota"/>
                        </a:rPr>
                        <a:t>3.82</a:t>
                      </a:r>
                      <a:r>
                        <a:rPr lang="en-US" sz="1200" b="1" baseline="30000">
                          <a:effectLst/>
                          <a:latin typeface="+mn-lt"/>
                          <a:ea typeface="Calibri"/>
                          <a:cs typeface="Iskoola Pota"/>
                        </a:rPr>
                        <a:t>bc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12.07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a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T         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/>
                          <a:cs typeface="Iskoola Pota"/>
                        </a:rPr>
                        <a:t>5.87</a:t>
                      </a:r>
                      <a:r>
                        <a:rPr lang="en-US" sz="1200" b="1" baseline="30000">
                          <a:effectLst/>
                          <a:latin typeface="+mn-lt"/>
                          <a:ea typeface="Calibri"/>
                          <a:cs typeface="Iskoola Pota"/>
                        </a:rPr>
                        <a:t>b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9.32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bc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T         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/>
                          <a:cs typeface="Iskoola Pota"/>
                        </a:rPr>
                        <a:t>4.48</a:t>
                      </a:r>
                      <a:r>
                        <a:rPr lang="en-US" sz="1200" b="1" baseline="30000">
                          <a:effectLst/>
                          <a:latin typeface="+mn-lt"/>
                          <a:ea typeface="Calibri"/>
                          <a:cs typeface="Iskoola Pota"/>
                        </a:rPr>
                        <a:t>bc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8.14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cd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T       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3.55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c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8.36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cd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564672"/>
              </p:ext>
            </p:extLst>
          </p:nvPr>
        </p:nvGraphicFramePr>
        <p:xfrm>
          <a:off x="762000" y="4643005"/>
          <a:ext cx="2209800" cy="1619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6600"/>
                <a:gridCol w="736600"/>
                <a:gridCol w="736600"/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SEM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0.736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0.716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Method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0.007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˂ .0001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Holding Time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0.074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0.171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6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Method × Holding Time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0.002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˂ .0001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6402899"/>
              </p:ext>
            </p:extLst>
          </p:nvPr>
        </p:nvGraphicFramePr>
        <p:xfrm>
          <a:off x="3920836" y="1982932"/>
          <a:ext cx="62484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989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  <a:cs typeface="Times New Roman" pitchFamily="18" charset="0"/>
              </a:rPr>
              <a:t>External Colour (b*)</a:t>
            </a:r>
            <a:endParaRPr lang="en-US" b="1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773529"/>
              </p:ext>
            </p:extLst>
          </p:nvPr>
        </p:nvGraphicFramePr>
        <p:xfrm>
          <a:off x="803563" y="1525728"/>
          <a:ext cx="2286001" cy="29811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1403"/>
                <a:gridCol w="729249"/>
                <a:gridCol w="815349"/>
              </a:tblGrid>
              <a:tr h="3912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Treatments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Uncooked b*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cooked b*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C          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7.97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e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24.41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bcd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C         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8.22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e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22.62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cd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C        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/>
                          <a:cs typeface="Iskoola Pota"/>
                        </a:rPr>
                        <a:t>8.75</a:t>
                      </a:r>
                      <a:r>
                        <a:rPr lang="en-US" sz="1200" b="1" baseline="30000">
                          <a:effectLst/>
                          <a:latin typeface="+mn-lt"/>
                          <a:ea typeface="Calibri"/>
                          <a:cs typeface="Iskoola Pota"/>
                        </a:rPr>
                        <a:t>e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21.70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d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Im       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/>
                          <a:cs typeface="Iskoola Pota"/>
                        </a:rPr>
                        <a:t>11.39</a:t>
                      </a:r>
                      <a:r>
                        <a:rPr lang="en-US" sz="1200" b="1" baseline="30000">
                          <a:effectLst/>
                          <a:latin typeface="+mn-lt"/>
                          <a:ea typeface="Calibri"/>
                          <a:cs typeface="Iskoola Pota"/>
                        </a:rPr>
                        <a:t>de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24.51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bcd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Im       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/>
                          <a:cs typeface="Iskoola Pota"/>
                        </a:rPr>
                        <a:t>21.94</a:t>
                      </a:r>
                      <a:r>
                        <a:rPr lang="en-US" sz="1200" b="1" baseline="30000">
                          <a:effectLst/>
                          <a:latin typeface="+mn-lt"/>
                          <a:ea typeface="Calibri"/>
                          <a:cs typeface="Iskoola Pota"/>
                        </a:rPr>
                        <a:t>a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10.00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e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Im      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/>
                          <a:cs typeface="Iskoola Pota"/>
                        </a:rPr>
                        <a:t>14.50</a:t>
                      </a:r>
                      <a:r>
                        <a:rPr lang="en-US" sz="1200" b="1" baseline="30000">
                          <a:effectLst/>
                          <a:latin typeface="+mn-lt"/>
                          <a:ea typeface="Calibri"/>
                          <a:cs typeface="Iskoola Pota"/>
                        </a:rPr>
                        <a:t>bcd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25.39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bc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Inj      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/>
                          <a:cs typeface="Iskoola Pota"/>
                        </a:rPr>
                        <a:t>9.46</a:t>
                      </a:r>
                      <a:r>
                        <a:rPr lang="en-US" sz="1200" b="1" baseline="30000">
                          <a:effectLst/>
                          <a:latin typeface="+mn-lt"/>
                          <a:ea typeface="Calibri"/>
                          <a:cs typeface="Iskoola Pota"/>
                        </a:rPr>
                        <a:t>e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28.88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a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Inj      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/>
                          <a:cs typeface="Iskoola Pota"/>
                        </a:rPr>
                        <a:t>9.33</a:t>
                      </a:r>
                      <a:r>
                        <a:rPr lang="en-US" sz="1200" b="1" baseline="30000">
                          <a:effectLst/>
                          <a:latin typeface="+mn-lt"/>
                          <a:ea typeface="Calibri"/>
                          <a:cs typeface="Iskoola Pota"/>
                        </a:rPr>
                        <a:t>e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25.62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abc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Inj      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/>
                          <a:cs typeface="Iskoola Pota"/>
                        </a:rPr>
                        <a:t>7.96</a:t>
                      </a:r>
                      <a:r>
                        <a:rPr lang="en-US" sz="1200" b="1" baseline="30000">
                          <a:effectLst/>
                          <a:latin typeface="+mn-lt"/>
                          <a:ea typeface="Calibri"/>
                          <a:cs typeface="Iskoola Pota"/>
                        </a:rPr>
                        <a:t>e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26.56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ab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T         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/>
                          <a:cs typeface="Iskoola Pota"/>
                        </a:rPr>
                        <a:t>16.10</a:t>
                      </a:r>
                      <a:r>
                        <a:rPr lang="en-US" sz="1200" b="1" baseline="30000">
                          <a:effectLst/>
                          <a:latin typeface="+mn-lt"/>
                          <a:ea typeface="Calibri"/>
                          <a:cs typeface="Iskoola Pota"/>
                        </a:rPr>
                        <a:t>b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27.02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ab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T         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/>
                          <a:cs typeface="Iskoola Pota"/>
                        </a:rPr>
                        <a:t>15.52</a:t>
                      </a:r>
                      <a:r>
                        <a:rPr lang="en-US" sz="1200" b="1" baseline="30000">
                          <a:effectLst/>
                          <a:latin typeface="+mn-lt"/>
                          <a:ea typeface="Calibri"/>
                          <a:cs typeface="Iskoola Pota"/>
                        </a:rPr>
                        <a:t>bc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10.00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e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T       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11.54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cde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24.86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bcd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899149"/>
              </p:ext>
            </p:extLst>
          </p:nvPr>
        </p:nvGraphicFramePr>
        <p:xfrm>
          <a:off x="817418" y="4733059"/>
          <a:ext cx="2286000" cy="1493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/>
                <a:gridCol w="762000"/>
                <a:gridCol w="762000"/>
              </a:tblGrid>
              <a:tr h="1898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SEM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1.44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1.15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1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Method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˂ .0001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˂ .0001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3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Holding Time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0.01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˂ .0001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Method × Holding Time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0.002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˂ .0001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4678756"/>
              </p:ext>
            </p:extLst>
          </p:nvPr>
        </p:nvGraphicFramePr>
        <p:xfrm>
          <a:off x="4080164" y="1927514"/>
          <a:ext cx="73914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996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  <a:cs typeface="Times New Roman" pitchFamily="18" charset="0"/>
              </a:rPr>
              <a:t>Internal Colour (L*)</a:t>
            </a:r>
            <a:endParaRPr lang="en-US" b="1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689506"/>
              </p:ext>
            </p:extLst>
          </p:nvPr>
        </p:nvGraphicFramePr>
        <p:xfrm>
          <a:off x="644236" y="1539586"/>
          <a:ext cx="2209800" cy="28990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/>
                <a:gridCol w="685800"/>
                <a:gridCol w="762000"/>
              </a:tblGrid>
              <a:tr h="3606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Treatments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Uncooked L*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cooked L*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C          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62.29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69.52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a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C         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63.41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70.0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a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C        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61.34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64.70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ab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Im       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53.18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39.61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de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Im       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48.61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21.82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f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Im      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46.9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46.22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cde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Inj      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48.86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50.88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cd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Inj      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47.43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50.72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cd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Inj      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52.58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43.87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cde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T         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45.92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49.54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cd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T         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48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36.88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e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T       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49.68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55.38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bc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26743"/>
              </p:ext>
            </p:extLst>
          </p:nvPr>
        </p:nvGraphicFramePr>
        <p:xfrm>
          <a:off x="630382" y="4636078"/>
          <a:ext cx="2209800" cy="15149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6600"/>
                <a:gridCol w="736600"/>
                <a:gridCol w="736600"/>
              </a:tblGrid>
              <a:tr h="1947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SEM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2.05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4.37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9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Method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˂ .0001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˂ .0001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Holding Time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0.844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0.023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Method × Holding Time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0.14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0.007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2291281"/>
              </p:ext>
            </p:extLst>
          </p:nvPr>
        </p:nvGraphicFramePr>
        <p:xfrm>
          <a:off x="4322618" y="1906732"/>
          <a:ext cx="5777346" cy="3385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970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  <a:cs typeface="Times New Roman" pitchFamily="18" charset="0"/>
              </a:rPr>
              <a:t>Internal Colour</a:t>
            </a:r>
            <a:endParaRPr lang="en-US" b="1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478647"/>
              </p:ext>
            </p:extLst>
          </p:nvPr>
        </p:nvGraphicFramePr>
        <p:xfrm>
          <a:off x="644237" y="1539586"/>
          <a:ext cx="2209800" cy="28990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/>
                <a:gridCol w="685800"/>
                <a:gridCol w="762000"/>
              </a:tblGrid>
              <a:tr h="3606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Treatments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Uncooked L*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cooked L*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C          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62.29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69.52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a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C         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63.41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70.0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a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C        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61.34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64.70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ab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Im       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53.18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39.61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de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Im       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48.61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21.82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f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Im      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46.9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46.22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cde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Inj      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48.86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50.88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cd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Inj      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47.43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50.72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cd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Inj      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52.58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43.87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cde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T         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45.92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49.54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cd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T         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48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36.88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e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T       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49.68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55.38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bc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888665"/>
              </p:ext>
            </p:extLst>
          </p:nvPr>
        </p:nvGraphicFramePr>
        <p:xfrm>
          <a:off x="616527" y="4677641"/>
          <a:ext cx="2209800" cy="15149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6600"/>
                <a:gridCol w="736600"/>
                <a:gridCol w="736600"/>
              </a:tblGrid>
              <a:tr h="1947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SEM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2.05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4.37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9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Method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˂ .0001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˂ .0001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Holding Time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0.844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0.023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Method × Holding Time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0.14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0.007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8625283"/>
              </p:ext>
            </p:extLst>
          </p:nvPr>
        </p:nvGraphicFramePr>
        <p:xfrm>
          <a:off x="4017819" y="1996786"/>
          <a:ext cx="6019800" cy="344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60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335555"/>
              </p:ext>
            </p:extLst>
          </p:nvPr>
        </p:nvGraphicFramePr>
        <p:xfrm>
          <a:off x="755073" y="1428750"/>
          <a:ext cx="2209799" cy="28990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5248"/>
                <a:gridCol w="783220"/>
                <a:gridCol w="671331"/>
              </a:tblGrid>
              <a:tr h="3654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Treatments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Uncooked a*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cooked a*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C          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3.71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cd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/>
                          <a:cs typeface="Iskoola Pota"/>
                        </a:rPr>
                        <a:t>4.17</a:t>
                      </a:r>
                      <a:r>
                        <a:rPr lang="en-US" sz="1200" b="1" baseline="30000">
                          <a:effectLst/>
                          <a:latin typeface="+mn-lt"/>
                          <a:ea typeface="Calibri"/>
                          <a:cs typeface="Iskoola Pota"/>
                        </a:rPr>
                        <a:t>bcd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C         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3.28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d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3.65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cd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C        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/>
                          <a:cs typeface="Iskoola Pota"/>
                        </a:rPr>
                        <a:t>4.12b</a:t>
                      </a:r>
                      <a:r>
                        <a:rPr lang="en-US" sz="1200" b="1" baseline="30000">
                          <a:effectLst/>
                          <a:latin typeface="+mn-lt"/>
                          <a:ea typeface="Calibri"/>
                          <a:cs typeface="Iskoola Pota"/>
                        </a:rPr>
                        <a:t>cd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4.37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bcd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Im       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/>
                          <a:cs typeface="Iskoola Pota"/>
                        </a:rPr>
                        <a:t>3.01</a:t>
                      </a:r>
                      <a:r>
                        <a:rPr lang="en-US" sz="1200" b="1" baseline="30000">
                          <a:effectLst/>
                          <a:latin typeface="+mn-lt"/>
                          <a:ea typeface="Calibri"/>
                          <a:cs typeface="Iskoola Pota"/>
                        </a:rPr>
                        <a:t>d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3.03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d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Im       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/>
                          <a:cs typeface="Iskoola Pota"/>
                        </a:rPr>
                        <a:t>8.44</a:t>
                      </a:r>
                      <a:r>
                        <a:rPr lang="en-US" sz="1200" b="1" baseline="30000">
                          <a:effectLst/>
                          <a:latin typeface="+mn-lt"/>
                          <a:ea typeface="Calibri"/>
                          <a:cs typeface="Iskoola Pota"/>
                        </a:rPr>
                        <a:t>a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8.61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a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Im      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/>
                          <a:cs typeface="Iskoola Pota"/>
                        </a:rPr>
                        <a:t>5.71</a:t>
                      </a:r>
                      <a:r>
                        <a:rPr lang="en-US" sz="1200" b="1" baseline="30000">
                          <a:effectLst/>
                          <a:latin typeface="+mn-lt"/>
                          <a:ea typeface="Calibri"/>
                          <a:cs typeface="Iskoola Pota"/>
                        </a:rPr>
                        <a:t>bc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5.95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b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Inj      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/>
                          <a:cs typeface="Iskoola Pota"/>
                        </a:rPr>
                        <a:t>3.81</a:t>
                      </a:r>
                      <a:r>
                        <a:rPr lang="en-US" sz="1200" b="1" baseline="30000">
                          <a:effectLst/>
                          <a:latin typeface="+mn-lt"/>
                          <a:ea typeface="Calibri"/>
                          <a:cs typeface="Iskoola Pota"/>
                        </a:rPr>
                        <a:t>cd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3.76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cd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Inj      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/>
                          <a:cs typeface="Iskoola Pota"/>
                        </a:rPr>
                        <a:t>4.95</a:t>
                      </a:r>
                      <a:r>
                        <a:rPr lang="en-US" sz="1200" b="1" baseline="30000">
                          <a:effectLst/>
                          <a:latin typeface="+mn-lt"/>
                          <a:ea typeface="Calibri"/>
                          <a:cs typeface="Iskoola Pota"/>
                        </a:rPr>
                        <a:t>bcd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5.08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bc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Inj      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/>
                          <a:cs typeface="Iskoola Pota"/>
                        </a:rPr>
                        <a:t>3.70</a:t>
                      </a:r>
                      <a:r>
                        <a:rPr lang="en-US" sz="1200" b="1" baseline="30000">
                          <a:effectLst/>
                          <a:latin typeface="+mn-lt"/>
                          <a:ea typeface="Calibri"/>
                          <a:cs typeface="Iskoola Pota"/>
                        </a:rPr>
                        <a:t>cd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3.53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cd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T         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/>
                          <a:cs typeface="Iskoola Pota"/>
                        </a:rPr>
                        <a:t>6.04</a:t>
                      </a:r>
                      <a:r>
                        <a:rPr lang="en-US" sz="1200" b="1" baseline="30000">
                          <a:effectLst/>
                          <a:latin typeface="+mn-lt"/>
                          <a:ea typeface="Calibri"/>
                          <a:cs typeface="Iskoola Pota"/>
                        </a:rPr>
                        <a:t>b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5.83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b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T         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/>
                          <a:cs typeface="Iskoola Pota"/>
                        </a:rPr>
                        <a:t>4.59</a:t>
                      </a:r>
                      <a:r>
                        <a:rPr lang="en-US" sz="1200" b="1" baseline="30000">
                          <a:effectLst/>
                          <a:latin typeface="+mn-lt"/>
                          <a:ea typeface="Calibri"/>
                          <a:cs typeface="Iskoola Pota"/>
                        </a:rPr>
                        <a:t>bcd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4.45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bcd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T       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3.64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d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3.50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cd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774020"/>
              </p:ext>
            </p:extLst>
          </p:nvPr>
        </p:nvGraphicFramePr>
        <p:xfrm>
          <a:off x="796636" y="4601440"/>
          <a:ext cx="2133600" cy="1445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1200"/>
                <a:gridCol w="711200"/>
                <a:gridCol w="711200"/>
              </a:tblGrid>
              <a:tr h="1775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SEM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0.708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0.709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4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Method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0.007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0.011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8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Holding Time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0.047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0.032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Method × Holding Time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0.0003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0.0003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6376722"/>
              </p:ext>
            </p:extLst>
          </p:nvPr>
        </p:nvGraphicFramePr>
        <p:xfrm>
          <a:off x="4481946" y="1574222"/>
          <a:ext cx="54102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473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5072" y="1457272"/>
            <a:ext cx="5784273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cs typeface="Times New Roman" pitchFamily="18" charset="0"/>
              </a:rPr>
              <a:t>There </a:t>
            </a:r>
            <a:r>
              <a:rPr lang="en-US" sz="2800" dirty="0">
                <a:cs typeface="Times New Roman" pitchFamily="18" charset="0"/>
              </a:rPr>
              <a:t>is a growing concern of commercialization of spent laying hen meat for human consumption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071" y="3364427"/>
            <a:ext cx="6740237" cy="25237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Problem Statement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Unacceptably high hardness and fragile bones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Farmers are having trouble of selling unproductive layers for low prices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4" descr="https://tse3.mm.bing.net/th?id=OIP.5zZnxk4HYC1v87f92JxtqgHaFj&amp;pid=Api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690" y="707132"/>
            <a:ext cx="3429000" cy="319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83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104700"/>
              </p:ext>
            </p:extLst>
          </p:nvPr>
        </p:nvGraphicFramePr>
        <p:xfrm>
          <a:off x="671945" y="1442605"/>
          <a:ext cx="2057400" cy="28990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1076"/>
                <a:gridCol w="720524"/>
                <a:gridCol w="685800"/>
              </a:tblGrid>
              <a:tr h="3551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Treatments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Uncooked b*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cooked b*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0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C          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/>
                          <a:cs typeface="Iskoola Pota"/>
                        </a:rPr>
                        <a:t>7.86</a:t>
                      </a:r>
                      <a:r>
                        <a:rPr lang="en-US" sz="1200" b="1" baseline="30000">
                          <a:effectLst/>
                          <a:latin typeface="+mn-lt"/>
                          <a:ea typeface="Calibri"/>
                          <a:cs typeface="Iskoola Pota"/>
                        </a:rPr>
                        <a:t>d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/>
                          <a:cs typeface="Iskoola Pota"/>
                        </a:rPr>
                        <a:t>8.74</a:t>
                      </a:r>
                      <a:r>
                        <a:rPr lang="en-US" sz="1200" b="1" baseline="30000">
                          <a:effectLst/>
                          <a:latin typeface="+mn-lt"/>
                          <a:ea typeface="Calibri"/>
                          <a:cs typeface="Iskoola Pota"/>
                        </a:rPr>
                        <a:t>ef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0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C         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/>
                          <a:cs typeface="Iskoola Pota"/>
                        </a:rPr>
                        <a:t>8.13</a:t>
                      </a:r>
                      <a:r>
                        <a:rPr lang="en-US" sz="1200" b="1" baseline="30000">
                          <a:effectLst/>
                          <a:latin typeface="+mn-lt"/>
                          <a:ea typeface="Calibri"/>
                          <a:cs typeface="Iskoola Pota"/>
                        </a:rPr>
                        <a:t>d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/>
                          <a:cs typeface="Iskoola Pota"/>
                        </a:rPr>
                        <a:t>9.80</a:t>
                      </a:r>
                      <a:r>
                        <a:rPr lang="en-US" sz="1200" b="1" baseline="30000">
                          <a:effectLst/>
                          <a:latin typeface="+mn-lt"/>
                          <a:ea typeface="Calibri"/>
                          <a:cs typeface="Iskoola Pota"/>
                        </a:rPr>
                        <a:t>def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0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C        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/>
                          <a:cs typeface="Iskoola Pota"/>
                        </a:rPr>
                        <a:t>8.71</a:t>
                      </a:r>
                      <a:r>
                        <a:rPr lang="en-US" sz="1200" b="1" baseline="30000">
                          <a:effectLst/>
                          <a:latin typeface="+mn-lt"/>
                          <a:ea typeface="Calibri"/>
                          <a:cs typeface="Iskoola Pota"/>
                        </a:rPr>
                        <a:t>d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/>
                          <a:cs typeface="Iskoola Pota"/>
                        </a:rPr>
                        <a:t>10.06</a:t>
                      </a:r>
                      <a:r>
                        <a:rPr lang="en-US" sz="1200" b="1" baseline="30000">
                          <a:effectLst/>
                          <a:latin typeface="+mn-lt"/>
                          <a:ea typeface="Calibri"/>
                          <a:cs typeface="Iskoola Pota"/>
                        </a:rPr>
                        <a:t>def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0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Im       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/>
                          <a:cs typeface="Iskoola Pota"/>
                        </a:rPr>
                        <a:t>10.75</a:t>
                      </a:r>
                      <a:r>
                        <a:rPr lang="en-US" sz="1200" b="1" baseline="30000">
                          <a:effectLst/>
                          <a:latin typeface="+mn-lt"/>
                          <a:ea typeface="Calibri"/>
                          <a:cs typeface="Iskoola Pota"/>
                        </a:rPr>
                        <a:t>cd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/>
                          <a:cs typeface="Iskoola Pota"/>
                        </a:rPr>
                        <a:t>12.05</a:t>
                      </a:r>
                      <a:r>
                        <a:rPr lang="en-US" sz="1200" b="1" baseline="30000">
                          <a:effectLst/>
                          <a:latin typeface="+mn-lt"/>
                          <a:ea typeface="Calibri"/>
                          <a:cs typeface="Iskoola Pota"/>
                        </a:rPr>
                        <a:t>de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0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Im       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/>
                          <a:cs typeface="Iskoola Pota"/>
                        </a:rPr>
                        <a:t>20.76</a:t>
                      </a:r>
                      <a:r>
                        <a:rPr lang="en-US" sz="1200" b="1" baseline="30000">
                          <a:effectLst/>
                          <a:latin typeface="+mn-lt"/>
                          <a:ea typeface="Calibri"/>
                          <a:cs typeface="Iskoola Pota"/>
                        </a:rPr>
                        <a:t>a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/>
                          <a:cs typeface="Iskoola Pota"/>
                        </a:rPr>
                        <a:t>22.37</a:t>
                      </a:r>
                      <a:r>
                        <a:rPr lang="en-US" sz="1200" b="1" baseline="30000">
                          <a:effectLst/>
                          <a:latin typeface="+mn-lt"/>
                          <a:ea typeface="Calibri"/>
                          <a:cs typeface="Iskoola Pota"/>
                        </a:rPr>
                        <a:t>a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0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Im      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/>
                          <a:cs typeface="Iskoola Pota"/>
                        </a:rPr>
                        <a:t>14.21</a:t>
                      </a:r>
                      <a:r>
                        <a:rPr lang="en-US" sz="1200" b="1" baseline="30000">
                          <a:effectLst/>
                          <a:latin typeface="+mn-lt"/>
                          <a:ea typeface="Calibri"/>
                          <a:cs typeface="Iskoola Pota"/>
                        </a:rPr>
                        <a:t>bc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/>
                          <a:cs typeface="Iskoola Pota"/>
                        </a:rPr>
                        <a:t>16.22</a:t>
                      </a:r>
                      <a:r>
                        <a:rPr lang="en-US" sz="1200" b="1" baseline="30000">
                          <a:effectLst/>
                          <a:latin typeface="+mn-lt"/>
                          <a:ea typeface="Calibri"/>
                          <a:cs typeface="Iskoola Pota"/>
                        </a:rPr>
                        <a:t>bc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0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Inj      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/>
                          <a:cs typeface="Iskoola Pota"/>
                        </a:rPr>
                        <a:t>9.57</a:t>
                      </a:r>
                      <a:r>
                        <a:rPr lang="en-US" sz="1200" b="1" baseline="30000">
                          <a:effectLst/>
                          <a:latin typeface="+mn-lt"/>
                          <a:ea typeface="Calibri"/>
                          <a:cs typeface="Iskoola Pota"/>
                        </a:rPr>
                        <a:t>d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/>
                          <a:cs typeface="Iskoola Pota"/>
                        </a:rPr>
                        <a:t>9.70</a:t>
                      </a:r>
                      <a:r>
                        <a:rPr lang="en-US" sz="1200" b="1" baseline="30000">
                          <a:effectLst/>
                          <a:latin typeface="+mn-lt"/>
                          <a:ea typeface="Calibri"/>
                          <a:cs typeface="Iskoola Pota"/>
                        </a:rPr>
                        <a:t>def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0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Inj      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/>
                          <a:cs typeface="Iskoola Pota"/>
                        </a:rPr>
                        <a:t>9.46</a:t>
                      </a:r>
                      <a:r>
                        <a:rPr lang="en-US" sz="1200" b="1" baseline="30000">
                          <a:effectLst/>
                          <a:latin typeface="+mn-lt"/>
                          <a:ea typeface="Calibri"/>
                          <a:cs typeface="Iskoola Pota"/>
                        </a:rPr>
                        <a:t>d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/>
                          <a:cs typeface="Iskoola Pota"/>
                        </a:rPr>
                        <a:t>8.37</a:t>
                      </a:r>
                      <a:r>
                        <a:rPr lang="en-US" sz="1200" b="1" baseline="30000">
                          <a:effectLst/>
                          <a:latin typeface="+mn-lt"/>
                          <a:ea typeface="Calibri"/>
                          <a:cs typeface="Iskoola Pota"/>
                        </a:rPr>
                        <a:t>ef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0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Inj      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/>
                          <a:cs typeface="Iskoola Pota"/>
                        </a:rPr>
                        <a:t>7.97</a:t>
                      </a:r>
                      <a:r>
                        <a:rPr lang="en-US" sz="1200" b="1" baseline="30000">
                          <a:effectLst/>
                          <a:latin typeface="+mn-lt"/>
                          <a:ea typeface="Calibri"/>
                          <a:cs typeface="Iskoola Pota"/>
                        </a:rPr>
                        <a:t>d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/>
                          <a:cs typeface="Iskoola Pota"/>
                        </a:rPr>
                        <a:t>7.28</a:t>
                      </a:r>
                      <a:r>
                        <a:rPr lang="en-US" sz="1200" b="1" baseline="30000">
                          <a:effectLst/>
                          <a:latin typeface="+mn-lt"/>
                          <a:ea typeface="Calibri"/>
                          <a:cs typeface="Iskoola Pota"/>
                        </a:rPr>
                        <a:t>f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0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T         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/>
                          <a:cs typeface="Iskoola Pota"/>
                        </a:rPr>
                        <a:t>15.29</a:t>
                      </a:r>
                      <a:r>
                        <a:rPr lang="en-US" sz="1200" b="1" baseline="30000">
                          <a:effectLst/>
                          <a:latin typeface="+mn-lt"/>
                          <a:ea typeface="Calibri"/>
                          <a:cs typeface="Iskoola Pota"/>
                        </a:rPr>
                        <a:t>b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/>
                          <a:cs typeface="Iskoola Pota"/>
                        </a:rPr>
                        <a:t>17.66</a:t>
                      </a:r>
                      <a:r>
                        <a:rPr lang="en-US" sz="1200" b="1" baseline="30000">
                          <a:effectLst/>
                          <a:latin typeface="+mn-lt"/>
                          <a:ea typeface="Calibri"/>
                          <a:cs typeface="Iskoola Pota"/>
                        </a:rPr>
                        <a:t>b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0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T         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/>
                          <a:cs typeface="Iskoola Pota"/>
                        </a:rPr>
                        <a:t>14.45</a:t>
                      </a:r>
                      <a:r>
                        <a:rPr lang="en-US" sz="1200" b="1" baseline="30000">
                          <a:effectLst/>
                          <a:latin typeface="+mn-lt"/>
                          <a:ea typeface="Calibri"/>
                          <a:cs typeface="Iskoola Pota"/>
                        </a:rPr>
                        <a:t>bc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/>
                          <a:cs typeface="Iskoola Pota"/>
                        </a:rPr>
                        <a:t>16.19</a:t>
                      </a:r>
                      <a:r>
                        <a:rPr lang="en-US" sz="1200" b="1" baseline="30000">
                          <a:effectLst/>
                          <a:latin typeface="+mn-lt"/>
                          <a:ea typeface="Calibri"/>
                          <a:cs typeface="Iskoola Pota"/>
                        </a:rPr>
                        <a:t>bc</a:t>
                      </a:r>
                      <a:endParaRPr lang="en-US" sz="1100" b="1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0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T       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10.72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cd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13.03</a:t>
                      </a:r>
                      <a:r>
                        <a:rPr lang="en-US" sz="1200" b="1" baseline="30000" dirty="0">
                          <a:effectLst/>
                          <a:latin typeface="+mn-lt"/>
                          <a:ea typeface="Calibri"/>
                          <a:cs typeface="Iskoola Pota"/>
                        </a:rPr>
                        <a:t>cd</a:t>
                      </a:r>
                      <a:endParaRPr lang="en-US" sz="1100" b="1" dirty="0">
                        <a:effectLst/>
                        <a:latin typeface="+mn-lt"/>
                        <a:ea typeface="Calibri"/>
                        <a:cs typeface="Iskoola Pot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913282"/>
              </p:ext>
            </p:extLst>
          </p:nvPr>
        </p:nvGraphicFramePr>
        <p:xfrm>
          <a:off x="630382" y="4643005"/>
          <a:ext cx="2057400" cy="1501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1775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SEM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1.37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1.39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4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Method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˂ .0001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˂ .0001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8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Holding Time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0.012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0.029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Method × Holding Time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0.002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0.0009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2519618"/>
              </p:ext>
            </p:extLst>
          </p:nvPr>
        </p:nvGraphicFramePr>
        <p:xfrm>
          <a:off x="3941617" y="1359477"/>
          <a:ext cx="6463145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826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  <a:cs typeface="Times New Roman" pitchFamily="18" charset="0"/>
              </a:rPr>
              <a:t>Sensory Evaluation</a:t>
            </a:r>
            <a:endParaRPr lang="en-US" b="1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962433"/>
              </p:ext>
            </p:extLst>
          </p:nvPr>
        </p:nvGraphicFramePr>
        <p:xfrm>
          <a:off x="2098963" y="1913660"/>
          <a:ext cx="6781800" cy="39052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4980"/>
                <a:gridCol w="1056904"/>
                <a:gridCol w="610385"/>
                <a:gridCol w="796395"/>
                <a:gridCol w="796395"/>
                <a:gridCol w="1182150"/>
                <a:gridCol w="1194591"/>
              </a:tblGrid>
              <a:tr h="9413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Treatment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</a:rPr>
                        <a:t>Toughness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Aroma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</a:rPr>
                        <a:t>Flavor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Surface Color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Marinade Penetration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Overall acceptability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9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C    (4h)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3.9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3.7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3.9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3.6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3.1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3.7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9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C    (8h)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3.8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3.9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3.5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3.8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3.8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9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C    (12h)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3.2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3.7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3.8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3.8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3.4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3.7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9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IM    (4h)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4.8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4.6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5.1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4.7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4.9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4.7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9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IM    (8h)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4.4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4.6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5.1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4.7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4.8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4.8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9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IM   (12h)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4.5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4.6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4.8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4.6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9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INJ    (4h)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4.3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4.4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3.9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9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INJ    (8h)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4.6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3.7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4.2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4.2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4.4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9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INJ    (12h)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4.5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3.9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4.6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4.3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4.4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9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T    (4h)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4.5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4.4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4.7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4.6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4.8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4.8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9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T    (8h)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4.4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4.3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4.7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4.9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4.7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4.5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9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T    (12h)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4.7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4.6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4.7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4.9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4.5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4.9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444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6656834"/>
              </p:ext>
            </p:extLst>
          </p:nvPr>
        </p:nvGraphicFramePr>
        <p:xfrm>
          <a:off x="1648691" y="1574222"/>
          <a:ext cx="88392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264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"/>
          <p:cNvSpPr txBox="1">
            <a:spLocks noGrp="1"/>
          </p:cNvSpPr>
          <p:nvPr>
            <p:ph type="title"/>
          </p:nvPr>
        </p:nvSpPr>
        <p:spPr>
          <a:xfrm>
            <a:off x="2290916" y="511175"/>
            <a:ext cx="9282340" cy="117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/>
              <a:t>Conclusion</a:t>
            </a:r>
            <a:endParaRPr dirty="0"/>
          </a:p>
        </p:txBody>
      </p:sp>
      <p:sp>
        <p:nvSpPr>
          <p:cNvPr id="93" name="Google Shape;93;p7"/>
          <p:cNvSpPr txBox="1">
            <a:spLocks noGrp="1"/>
          </p:cNvSpPr>
          <p:nvPr>
            <p:ph type="ftr" idx="11"/>
          </p:nvPr>
        </p:nvSpPr>
        <p:spPr>
          <a:xfrm>
            <a:off x="1040674" y="6491261"/>
            <a:ext cx="101106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Agricultural Sciences Undergraduate Research Symposium 2023 – 16</a:t>
            </a:r>
            <a:r>
              <a:rPr lang="en-US" baseline="30000"/>
              <a:t>th</a:t>
            </a:r>
            <a:r>
              <a:rPr lang="en-US"/>
              <a:t> February </a:t>
            </a:r>
            <a:endParaRPr/>
          </a:p>
        </p:txBody>
      </p:sp>
      <p:sp>
        <p:nvSpPr>
          <p:cNvPr id="94" name="Google Shape;94;p7"/>
          <p:cNvSpPr txBox="1">
            <a:spLocks noGrp="1"/>
          </p:cNvSpPr>
          <p:nvPr>
            <p:ph type="sldNum" idx="12"/>
          </p:nvPr>
        </p:nvSpPr>
        <p:spPr>
          <a:xfrm>
            <a:off x="8487810" y="64999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01091" y="1851315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400" smtClean="0"/>
              <a:t>Holding meat at 4 ℃ for 8-h after immersion marination is the best in developing breast meat quality of spent hens</a:t>
            </a:r>
          </a:p>
          <a:p>
            <a:pPr marL="0" indent="0">
              <a:buFont typeface="Arial"/>
              <a:buNone/>
            </a:pPr>
            <a:endParaRPr lang="en-US" sz="2400" smtClean="0"/>
          </a:p>
          <a:p>
            <a:r>
              <a:rPr lang="en-US" sz="2400" smtClean="0"/>
              <a:t>Spent hen breast meat when held at 4℃ for 12h after immersion marination attracts panelists the most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"/>
          <p:cNvSpPr txBox="1">
            <a:spLocks noGrp="1"/>
          </p:cNvSpPr>
          <p:nvPr>
            <p:ph type="title"/>
          </p:nvPr>
        </p:nvSpPr>
        <p:spPr>
          <a:xfrm>
            <a:off x="2263207" y="358775"/>
            <a:ext cx="9282340" cy="117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References</a:t>
            </a:r>
            <a:endParaRPr dirty="0"/>
          </a:p>
        </p:txBody>
      </p:sp>
      <p:sp>
        <p:nvSpPr>
          <p:cNvPr id="101" name="Google Shape;101;p8"/>
          <p:cNvSpPr txBox="1">
            <a:spLocks noGrp="1"/>
          </p:cNvSpPr>
          <p:nvPr>
            <p:ph type="ftr" idx="11"/>
          </p:nvPr>
        </p:nvSpPr>
        <p:spPr>
          <a:xfrm>
            <a:off x="1040674" y="6491261"/>
            <a:ext cx="101106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Agricultural Sciences Undergraduate Research Symposium 2023 – 16</a:t>
            </a:r>
            <a:r>
              <a:rPr lang="en-US" baseline="30000"/>
              <a:t>th</a:t>
            </a:r>
            <a:r>
              <a:rPr lang="en-US"/>
              <a:t> February </a:t>
            </a:r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sldNum" idx="12"/>
          </p:nvPr>
        </p:nvSpPr>
        <p:spPr>
          <a:xfrm>
            <a:off x="8487810" y="64999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  <p:sp>
        <p:nvSpPr>
          <p:cNvPr id="6" name="Content Placeholder 2"/>
          <p:cNvSpPr>
            <a:spLocks noGrp="1"/>
          </p:cNvSpPr>
          <p:nvPr>
            <p:ph type="body" idx="1"/>
          </p:nvPr>
        </p:nvSpPr>
        <p:spPr>
          <a:xfrm>
            <a:off x="1057275" y="1427019"/>
            <a:ext cx="10515600" cy="4713432"/>
          </a:xfrm>
        </p:spPr>
        <p:txBody>
          <a:bodyPr>
            <a:normAutofit fontScale="55000" lnSpcReduction="20000"/>
          </a:bodyPr>
          <a:lstStyle/>
          <a:p>
            <a:r>
              <a:rPr lang="en-US" sz="3400" dirty="0"/>
              <a:t>Alvarado, C. and </a:t>
            </a:r>
            <a:r>
              <a:rPr lang="en-US" sz="3400" dirty="0" err="1"/>
              <a:t>Mckee</a:t>
            </a:r>
            <a:r>
              <a:rPr lang="en-US" sz="3400" dirty="0"/>
              <a:t>, S. </a:t>
            </a:r>
            <a:r>
              <a:rPr lang="en-US" sz="3400" dirty="0" smtClean="0"/>
              <a:t>(2007) </a:t>
            </a:r>
            <a:r>
              <a:rPr lang="en-US" sz="3400" i="1" dirty="0"/>
              <a:t>Marination to Improve Functional Properties and Safety of Poultry Meat</a:t>
            </a:r>
            <a:r>
              <a:rPr lang="en-US" sz="3400" dirty="0"/>
              <a:t>. Journal of Applied Poultry Research. 16:113–120. DOI: </a:t>
            </a:r>
            <a:r>
              <a:rPr lang="en-US" sz="3400" dirty="0">
                <a:hlinkClick r:id="rId3"/>
              </a:rPr>
              <a:t>http://</a:t>
            </a:r>
            <a:r>
              <a:rPr lang="en-US" sz="3400" dirty="0" smtClean="0">
                <a:hlinkClick r:id="rId3"/>
              </a:rPr>
              <a:t>dx.doiorg/10.1093/japr/16.1.113</a:t>
            </a:r>
            <a:r>
              <a:rPr lang="en-US" sz="3400" dirty="0" smtClean="0"/>
              <a:t> </a:t>
            </a:r>
            <a:endParaRPr lang="en-US" sz="3400" dirty="0"/>
          </a:p>
          <a:p>
            <a:r>
              <a:rPr lang="en-US" sz="3400" dirty="0"/>
              <a:t>Fenton, F.L. Hand, L.W. and Berry, J.G. (1993). </a:t>
            </a:r>
            <a:r>
              <a:rPr lang="en-US" sz="3400" dirty="0" smtClean="0"/>
              <a:t>Effect </a:t>
            </a:r>
            <a:r>
              <a:rPr lang="en-US" sz="3400" dirty="0"/>
              <a:t>of marination holding time and </a:t>
            </a:r>
            <a:r>
              <a:rPr lang="en-US" sz="3400" dirty="0" smtClean="0"/>
              <a:t>temperature on </a:t>
            </a:r>
            <a:r>
              <a:rPr lang="en-US" sz="3400" dirty="0"/>
              <a:t>chicken breast halves. Oklahoma Agricultural Experiment Station. </a:t>
            </a:r>
            <a:r>
              <a:rPr lang="en-US" sz="3400" dirty="0" err="1"/>
              <a:t>Pp</a:t>
            </a:r>
            <a:r>
              <a:rPr lang="en-US" sz="3400" dirty="0"/>
              <a:t> 99-94. DOI: http</a:t>
            </a:r>
            <a:r>
              <a:rPr lang="en-US" sz="3400" dirty="0" smtClean="0"/>
              <a:t>://dx.doi.org/10.4148/2378-5977.1779</a:t>
            </a:r>
          </a:p>
          <a:p>
            <a:r>
              <a:rPr lang="en-US" sz="3400" dirty="0" smtClean="0"/>
              <a:t>Gamage</a:t>
            </a:r>
            <a:r>
              <a:rPr lang="en-US" sz="3400" dirty="0"/>
              <a:t>, H.G.C.L., Mutucumarana, R.K. and Andrew, M.S. (2017) ‘Effect of Marination Method and Holding Time on Physicochemical and Sensory Characteristics of Broiler Meat’, </a:t>
            </a:r>
            <a:r>
              <a:rPr lang="en-US" sz="3400" i="1" dirty="0"/>
              <a:t>Journal of Agricultural Sciences</a:t>
            </a:r>
            <a:r>
              <a:rPr lang="en-US" sz="3400" dirty="0"/>
              <a:t>, 12(3), p. 172. Available at: </a:t>
            </a:r>
            <a:r>
              <a:rPr lang="en-US" sz="3400" dirty="0">
                <a:hlinkClick r:id="rId4"/>
              </a:rPr>
              <a:t>https://</a:t>
            </a:r>
            <a:r>
              <a:rPr lang="en-US" sz="3400" dirty="0" smtClean="0">
                <a:hlinkClick r:id="rId4"/>
              </a:rPr>
              <a:t>doi.org/10.4038/jas.v12i3.8264</a:t>
            </a:r>
            <a:r>
              <a:rPr lang="en-US" sz="3400" dirty="0" smtClean="0"/>
              <a:t> </a:t>
            </a:r>
            <a:endParaRPr lang="en-US" sz="3400" dirty="0"/>
          </a:p>
          <a:p>
            <a:r>
              <a:rPr lang="en-US" sz="3400" dirty="0" err="1"/>
              <a:t>Gao</a:t>
            </a:r>
            <a:r>
              <a:rPr lang="en-US" sz="3400" dirty="0"/>
              <a:t>, T. </a:t>
            </a:r>
            <a:r>
              <a:rPr lang="en-US" sz="3400" i="1" dirty="0"/>
              <a:t>et al.</a:t>
            </a:r>
            <a:r>
              <a:rPr lang="en-US" sz="3400" dirty="0"/>
              <a:t> (2015) ‘Effect of different tumbling </a:t>
            </a:r>
            <a:r>
              <a:rPr lang="en-US" sz="3400" dirty="0" err="1"/>
              <a:t>marination</a:t>
            </a:r>
            <a:r>
              <a:rPr lang="en-US" sz="3400" dirty="0"/>
              <a:t> methods and time on the quality characteristics of prepared pork chops’, </a:t>
            </a:r>
            <a:r>
              <a:rPr lang="en-US" sz="3400" i="1" dirty="0"/>
              <a:t>Food Science and Technology (Brazil)</a:t>
            </a:r>
            <a:r>
              <a:rPr lang="en-US" sz="3400" dirty="0"/>
              <a:t>, 35(3), pp. 445–451. Available at: </a:t>
            </a:r>
            <a:r>
              <a:rPr lang="en-US" sz="3400" dirty="0">
                <a:hlinkClick r:id="rId5"/>
              </a:rPr>
              <a:t>https://</a:t>
            </a:r>
            <a:r>
              <a:rPr lang="en-US" sz="3400" dirty="0" smtClean="0">
                <a:hlinkClick r:id="rId5"/>
              </a:rPr>
              <a:t>doi.org/10.1590/1678-457X.6710</a:t>
            </a:r>
            <a:r>
              <a:rPr lang="en-US" sz="3400" dirty="0" smtClean="0"/>
              <a:t> </a:t>
            </a:r>
            <a:endParaRPr lang="en-US" sz="3400" dirty="0"/>
          </a:p>
          <a:p>
            <a:r>
              <a:rPr lang="en-US" sz="3400" dirty="0" err="1"/>
              <a:t>Koggala</a:t>
            </a:r>
            <a:r>
              <a:rPr lang="en-US" sz="3400" dirty="0"/>
              <a:t> </a:t>
            </a:r>
            <a:r>
              <a:rPr lang="en-US" sz="3400" dirty="0" err="1"/>
              <a:t>Hewage</a:t>
            </a:r>
            <a:r>
              <a:rPr lang="en-US" sz="3400" dirty="0"/>
              <a:t>, A.P.K., </a:t>
            </a:r>
            <a:r>
              <a:rPr lang="en-US" sz="3400" dirty="0" err="1"/>
              <a:t>Mutucumarana</a:t>
            </a:r>
            <a:r>
              <a:rPr lang="en-US" sz="3400" dirty="0"/>
              <a:t>, R.K. and Andrew, M.S. (2022) ‘Effect of Marination Method, Holding Temperature and Time on Physicochemical Parameters, Sensory Attributes and Microbial Quality of Broiler Chicken Breast Meat’, </a:t>
            </a:r>
            <a:r>
              <a:rPr lang="en-US" sz="3400" i="1" dirty="0"/>
              <a:t>Tropical Agricultural Research</a:t>
            </a:r>
            <a:r>
              <a:rPr lang="en-US" sz="3400" dirty="0"/>
              <a:t>, 33(2), p. 151. Available at: </a:t>
            </a:r>
            <a:r>
              <a:rPr lang="en-US" sz="3400" dirty="0">
                <a:hlinkClick r:id="rId6"/>
              </a:rPr>
              <a:t>https://</a:t>
            </a:r>
            <a:r>
              <a:rPr lang="en-US" sz="3400" dirty="0" smtClean="0">
                <a:hlinkClick r:id="rId6"/>
              </a:rPr>
              <a:t>doi.org/10.4038/tar.v33i2.8472</a:t>
            </a:r>
            <a:r>
              <a:rPr lang="en-US" sz="3400" dirty="0" smtClean="0"/>
              <a:t> </a:t>
            </a:r>
            <a:endParaRPr lang="en-US" sz="3400" dirty="0"/>
          </a:p>
          <a:p>
            <a:r>
              <a:rPr lang="en-US" sz="3400" dirty="0"/>
              <a:t>Newberry, R.C. </a:t>
            </a:r>
            <a:r>
              <a:rPr lang="en-US" sz="3400" i="1" dirty="0"/>
              <a:t>et al.</a:t>
            </a:r>
            <a:r>
              <a:rPr lang="en-US" sz="3400" dirty="0"/>
              <a:t> (1999) ‘Journal of Applied Animal Management of Spent Hens’, (December 2014), pp. 37–41. Available at: </a:t>
            </a:r>
            <a:r>
              <a:rPr lang="en-US" sz="3400" dirty="0">
                <a:hlinkClick r:id="rId7"/>
              </a:rPr>
              <a:t>https://</a:t>
            </a:r>
            <a:r>
              <a:rPr lang="en-US" sz="3400" dirty="0" smtClean="0">
                <a:hlinkClick r:id="rId7"/>
              </a:rPr>
              <a:t>doi.org/10.1207/s15327604jaws0201</a:t>
            </a:r>
            <a:r>
              <a:rPr lang="en-US" sz="3400" dirty="0" smtClean="0"/>
              <a:t> </a:t>
            </a:r>
            <a:endParaRPr lang="en-US" sz="34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"/>
          <p:cNvSpPr txBox="1">
            <a:spLocks noGrp="1"/>
          </p:cNvSpPr>
          <p:nvPr>
            <p:ph type="title"/>
          </p:nvPr>
        </p:nvSpPr>
        <p:spPr>
          <a:xfrm>
            <a:off x="3725922" y="3549382"/>
            <a:ext cx="355233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Thank </a:t>
            </a:r>
            <a:r>
              <a:rPr lang="en-US" b="1" dirty="0" smtClean="0"/>
              <a:t>You !!!</a:t>
            </a:r>
            <a:endParaRPr b="1" dirty="0"/>
          </a:p>
        </p:txBody>
      </p:sp>
      <p:sp>
        <p:nvSpPr>
          <p:cNvPr id="108" name="Google Shape;108;p9"/>
          <p:cNvSpPr txBox="1">
            <a:spLocks noGrp="1"/>
          </p:cNvSpPr>
          <p:nvPr>
            <p:ph type="sldNum" idx="12"/>
          </p:nvPr>
        </p:nvSpPr>
        <p:spPr>
          <a:xfrm>
            <a:off x="8610600" y="65087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b="1"/>
              <a:t>45</a:t>
            </a:fld>
            <a:endParaRPr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367" y="930055"/>
            <a:ext cx="4644015" cy="3090381"/>
          </a:xfrm>
          <a:prstGeom prst="rect">
            <a:avLst/>
          </a:prstGeom>
          <a:effectLst>
            <a:softEdge rad="635000"/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71" y="1321933"/>
            <a:ext cx="2373960" cy="1762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71" y="2876338"/>
            <a:ext cx="2390775" cy="1946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56" y="4823113"/>
            <a:ext cx="2390775" cy="13716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705029" y="2871044"/>
            <a:ext cx="2940698" cy="135072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cs typeface="Times New Roman" pitchFamily="18" charset="0"/>
              </a:rPr>
              <a:t>Spent Laying Hens</a:t>
            </a:r>
            <a:endParaRPr lang="en-US" sz="2800" b="1" dirty="0"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907972" y="2252933"/>
            <a:ext cx="11811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907972" y="4097074"/>
            <a:ext cx="1305790" cy="5026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89072" y="1309808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cs typeface="Times New Roman" pitchFamily="18" charset="0"/>
              </a:rPr>
              <a:t>Global Human Consumption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89072" y="2263915"/>
            <a:ext cx="403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Because of: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Low fat content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Tougher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Not succulent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13762" y="4360725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cs typeface="Times New Roman" pitchFamily="18" charset="0"/>
              </a:rPr>
              <a:t>Pet Food Industry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1572" y="5236379"/>
            <a:ext cx="9057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The most crucial meat organoleptic trait is </a:t>
            </a:r>
            <a:r>
              <a:rPr lang="en-US" sz="2800" b="1" dirty="0" smtClean="0">
                <a:solidFill>
                  <a:srgbClr val="002060"/>
                </a:solidFill>
              </a:rPr>
              <a:t>considered </a:t>
            </a:r>
            <a:r>
              <a:rPr lang="en-US" sz="2800" b="1" dirty="0">
                <a:solidFill>
                  <a:srgbClr val="002060"/>
                </a:solidFill>
              </a:rPr>
              <a:t>as the </a:t>
            </a:r>
            <a:r>
              <a:rPr lang="en-US" sz="2800" b="1" dirty="0" smtClean="0">
                <a:solidFill>
                  <a:srgbClr val="FF0000"/>
                </a:solidFill>
              </a:rPr>
              <a:t>tenderness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1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93272" y="1941498"/>
            <a:ext cx="3214255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Alter toughness and tenderness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187044" y="1934567"/>
            <a:ext cx="3124200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Add more value to spent hen meat</a:t>
            </a:r>
            <a:endParaRPr lang="en-US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609802"/>
            <a:ext cx="1066800" cy="120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https://tse1.mm.bing.net/th?id=OIP.9DrGABpeBHv3FduKUqpmVQHaEu&amp;pid=Api&amp;P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150" y="609802"/>
            <a:ext cx="1659571" cy="105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triped Right Arrow 8"/>
          <p:cNvSpPr/>
          <p:nvPr/>
        </p:nvSpPr>
        <p:spPr>
          <a:xfrm>
            <a:off x="4658156" y="2064236"/>
            <a:ext cx="2116801" cy="70863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75855" y="3272081"/>
            <a:ext cx="102800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Marinade methods </a:t>
            </a:r>
            <a:r>
              <a:rPr lang="en-US" sz="2800" dirty="0"/>
              <a:t>have long been recognized as a practical method which is used to </a:t>
            </a:r>
            <a:r>
              <a:rPr lang="en-US" sz="2800" b="1" dirty="0"/>
              <a:t>improve the tenderness and </a:t>
            </a:r>
            <a:r>
              <a:rPr lang="en-US" sz="2800" b="1" dirty="0" smtClean="0"/>
              <a:t>flavor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Marination is known to improve the </a:t>
            </a:r>
            <a:r>
              <a:rPr lang="en-US" sz="2800" b="1" dirty="0"/>
              <a:t>meat appearance, product quality, product </a:t>
            </a:r>
            <a:r>
              <a:rPr lang="en-US" sz="2800" b="1" dirty="0" smtClean="0"/>
              <a:t>yield, juiciness and tenderness </a:t>
            </a:r>
            <a:r>
              <a:rPr lang="en-US" sz="2800" dirty="0" smtClean="0"/>
              <a:t>and </a:t>
            </a:r>
            <a:r>
              <a:rPr lang="en-US" sz="2800" dirty="0"/>
              <a:t>also the </a:t>
            </a:r>
            <a:r>
              <a:rPr lang="en-US" sz="2800" b="1" dirty="0"/>
              <a:t>shelf-life</a:t>
            </a:r>
            <a:r>
              <a:rPr lang="en-US" sz="2800" dirty="0"/>
              <a:t> of </a:t>
            </a:r>
            <a:r>
              <a:rPr lang="en-US" sz="2800" dirty="0" smtClean="0"/>
              <a:t>meat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509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9580" y="998425"/>
            <a:ext cx="10637183" cy="246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Marination methods</a:t>
            </a:r>
          </a:p>
          <a:p>
            <a:r>
              <a:rPr lang="en-US" dirty="0" smtClean="0"/>
              <a:t>Immersion: Meat is submerged in the marinade solution</a:t>
            </a:r>
          </a:p>
          <a:p>
            <a:r>
              <a:rPr lang="en-US" dirty="0" smtClean="0"/>
              <a:t>Injection: Marinade solution is forced injected into meat</a:t>
            </a:r>
          </a:p>
          <a:p>
            <a:r>
              <a:rPr lang="en-US" dirty="0" smtClean="0"/>
              <a:t>Tumbling: Meat is rotated and dropped into a drum with metal paddles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579" y="3457607"/>
            <a:ext cx="105045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Examined </a:t>
            </a:r>
            <a:r>
              <a:rPr lang="en-US" sz="2800" dirty="0"/>
              <a:t>the interactive effect between holding time (</a:t>
            </a:r>
            <a:r>
              <a:rPr lang="en-US" sz="2800" dirty="0">
                <a:solidFill>
                  <a:srgbClr val="FF0000"/>
                </a:solidFill>
              </a:rPr>
              <a:t>4 h, 8 h and 12 h</a:t>
            </a:r>
            <a:r>
              <a:rPr lang="en-US" sz="2800" dirty="0"/>
              <a:t>) and </a:t>
            </a:r>
            <a:r>
              <a:rPr lang="en-US" sz="2800" dirty="0" smtClean="0"/>
              <a:t>marinating method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63" y="4640410"/>
            <a:ext cx="2153925" cy="1629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913" t="12371" r="-3913" b="13402"/>
          <a:stretch/>
        </p:blipFill>
        <p:spPr>
          <a:xfrm>
            <a:off x="2842723" y="4654039"/>
            <a:ext cx="2478975" cy="1629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324" y="4657003"/>
            <a:ext cx="2857500" cy="1595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7410" y="4622360"/>
            <a:ext cx="1976700" cy="159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8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+mn-lt"/>
                <a:cs typeface="Times New Roman" pitchFamily="18" charset="0"/>
              </a:rPr>
              <a:t>Objectives</a:t>
            </a:r>
            <a:endParaRPr lang="en-US" dirty="0">
              <a:latin typeface="+mn-lt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5581" y="1879023"/>
            <a:ext cx="5718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cs typeface="Times New Roman" pitchFamily="18" charset="0"/>
              </a:rPr>
              <a:t>To identify the most suitable marinating method and holding time combination for spent hen meat based on physicochemical and sensory qualities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581" y="4295179"/>
            <a:ext cx="2589374" cy="184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720" y="3999904"/>
            <a:ext cx="2581461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2083" y="4157066"/>
            <a:ext cx="258937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9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2290916" y="511175"/>
            <a:ext cx="9282340" cy="117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/>
              <a:t>Materials </a:t>
            </a:r>
            <a:r>
              <a:rPr lang="en-US" dirty="0"/>
              <a:t>and Methods</a:t>
            </a:r>
            <a:endParaRPr dirty="0"/>
          </a:p>
        </p:txBody>
      </p:sp>
      <p:sp>
        <p:nvSpPr>
          <p:cNvPr id="77" name="Google Shape;77;p5"/>
          <p:cNvSpPr txBox="1">
            <a:spLocks noGrp="1"/>
          </p:cNvSpPr>
          <p:nvPr>
            <p:ph type="ftr" idx="11"/>
          </p:nvPr>
        </p:nvSpPr>
        <p:spPr>
          <a:xfrm>
            <a:off x="1040674" y="6491261"/>
            <a:ext cx="101106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Agricultural Sciences Undergraduate Research Symposium 2023 – 16</a:t>
            </a:r>
            <a:r>
              <a:rPr lang="en-US" baseline="30000"/>
              <a:t>th</a:t>
            </a:r>
            <a:r>
              <a:rPr lang="en-US"/>
              <a:t> February </a:t>
            </a:r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ldNum" idx="12"/>
          </p:nvPr>
        </p:nvSpPr>
        <p:spPr>
          <a:xfrm>
            <a:off x="8487810" y="64999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04945174"/>
              </p:ext>
            </p:extLst>
          </p:nvPr>
        </p:nvGraphicFramePr>
        <p:xfrm>
          <a:off x="249382" y="1601932"/>
          <a:ext cx="6400800" cy="429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loud Callout 6"/>
          <p:cNvSpPr/>
          <p:nvPr/>
        </p:nvSpPr>
        <p:spPr>
          <a:xfrm rot="8897403" flipH="1">
            <a:off x="7374889" y="3734891"/>
            <a:ext cx="3967715" cy="1986578"/>
          </a:xfrm>
          <a:prstGeom prst="cloudCallout">
            <a:avLst>
              <a:gd name="adj1" fmla="val -36272"/>
              <a:gd name="adj2" fmla="val 108091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9438552">
            <a:off x="7869886" y="4312681"/>
            <a:ext cx="2728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cs typeface="Times New Roman" pitchFamily="18" charset="0"/>
              </a:rPr>
              <a:t>Physicochemical</a:t>
            </a:r>
          </a:p>
          <a:p>
            <a:pPr algn="ctr"/>
            <a:r>
              <a:rPr lang="en-US" sz="2400" b="1" dirty="0" smtClean="0">
                <a:cs typeface="Times New Roman" pitchFamily="18" charset="0"/>
              </a:rPr>
              <a:t>Parameters</a:t>
            </a:r>
            <a:endParaRPr lang="en-US" sz="2400" b="1" dirty="0">
              <a:cs typeface="Times New Roman" pitchFamily="18" charset="0"/>
            </a:endParaRPr>
          </a:p>
        </p:txBody>
      </p:sp>
      <p:pic>
        <p:nvPicPr>
          <p:cNvPr id="9" name="Picture 2" descr="https://tse1.mm.bing.net/th?id=OIP.0jOjk6H9jfmuNyqCFNduBAAAAA&amp;pid=Api&amp;P=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123949"/>
            <a:ext cx="2667000" cy="201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2557</Words>
  <Application>Microsoft Office PowerPoint</Application>
  <PresentationFormat>Custom</PresentationFormat>
  <Paragraphs>966</Paragraphs>
  <Slides>45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Effect of Marination Method and Holding Time on Physicochemical and Sensory Characteristics of Breast Meat from Spent Laying Hens</vt:lpstr>
      <vt:lpstr>Content for the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Objectives</vt:lpstr>
      <vt:lpstr>Materials and Methods</vt:lpstr>
      <vt:lpstr>PowerPoint Presentation</vt:lpstr>
      <vt:lpstr>Location</vt:lpstr>
      <vt:lpstr>Experimental Design</vt:lpstr>
      <vt:lpstr>PowerPoint Presentation</vt:lpstr>
      <vt:lpstr>Sampling Technique</vt:lpstr>
      <vt:lpstr>PowerPoint Presentation</vt:lpstr>
      <vt:lpstr>Preparation of the Marinade</vt:lpstr>
      <vt:lpstr>Uptake of Marinade</vt:lpstr>
      <vt:lpstr>Determination of pH</vt:lpstr>
      <vt:lpstr>PowerPoint Presentation</vt:lpstr>
      <vt:lpstr>Cooking Yield</vt:lpstr>
      <vt:lpstr>Cooking Loss</vt:lpstr>
      <vt:lpstr>Texture Analysis</vt:lpstr>
      <vt:lpstr>Colour Measurements</vt:lpstr>
      <vt:lpstr>Sensory Evaluation</vt:lpstr>
      <vt:lpstr>PowerPoint Presentation</vt:lpstr>
      <vt:lpstr>Cost Benefit Analysis</vt:lpstr>
      <vt:lpstr>Data Analysis</vt:lpstr>
      <vt:lpstr>Results and Discussion</vt:lpstr>
      <vt:lpstr>pH</vt:lpstr>
      <vt:lpstr>Cooking Yield</vt:lpstr>
      <vt:lpstr>Cooking Loss</vt:lpstr>
      <vt:lpstr>Hardness</vt:lpstr>
      <vt:lpstr>External Colour (L*)</vt:lpstr>
      <vt:lpstr>External Colour (L*)</vt:lpstr>
      <vt:lpstr>External Colour (a*)</vt:lpstr>
      <vt:lpstr>External Colour (b*)</vt:lpstr>
      <vt:lpstr>Internal Colour (L*)</vt:lpstr>
      <vt:lpstr>Internal Colour</vt:lpstr>
      <vt:lpstr>PowerPoint Presentation</vt:lpstr>
      <vt:lpstr>PowerPoint Presentation</vt:lpstr>
      <vt:lpstr>Sensory Evaluation</vt:lpstr>
      <vt:lpstr>PowerPoint Presentation</vt:lpstr>
      <vt:lpstr>Conclusion</vt:lpstr>
      <vt:lpstr>References</vt:lpstr>
      <vt:lpstr>Thank You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Marination Method and Holding Time on Physicochemical and Sensory Characteristics of Breast Meat from Spent Laying Hens</dc:title>
  <dc:creator>Admin</dc:creator>
  <cp:lastModifiedBy>USER</cp:lastModifiedBy>
  <cp:revision>43</cp:revision>
  <dcterms:created xsi:type="dcterms:W3CDTF">2022-12-02T06:41:12Z</dcterms:created>
  <dcterms:modified xsi:type="dcterms:W3CDTF">2023-03-26T01:30:23Z</dcterms:modified>
</cp:coreProperties>
</file>