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4" r:id="rId16"/>
    <p:sldId id="275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folder\research\analysis\Line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folder\research\analysis\Line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Proteus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Sheet1!$R$21:$V$21</c:f>
                <c:numCache>
                  <c:formatCode>General</c:formatCode>
                  <c:ptCount val="5"/>
                  <c:pt idx="0">
                    <c:v>3.4512429323039231E-2</c:v>
                  </c:pt>
                  <c:pt idx="1">
                    <c:v>1.0887658660663071E-2</c:v>
                  </c:pt>
                  <c:pt idx="2">
                    <c:v>3.3867831344802736E-2</c:v>
                  </c:pt>
                  <c:pt idx="3">
                    <c:v>5.9019234152943752E-2</c:v>
                  </c:pt>
                  <c:pt idx="4">
                    <c:v>1.6927722167432269E-2</c:v>
                  </c:pt>
                </c:numCache>
              </c:numRef>
            </c:plus>
            <c:minus>
              <c:numRef>
                <c:f>Sheet1!$R$21:$V$21</c:f>
                <c:numCache>
                  <c:formatCode>General</c:formatCode>
                  <c:ptCount val="5"/>
                  <c:pt idx="0">
                    <c:v>3.4512429323039231E-2</c:v>
                  </c:pt>
                  <c:pt idx="1">
                    <c:v>1.0887658660663071E-2</c:v>
                  </c:pt>
                  <c:pt idx="2">
                    <c:v>3.3867831344802736E-2</c:v>
                  </c:pt>
                  <c:pt idx="3">
                    <c:v>5.9019234152943752E-2</c:v>
                  </c:pt>
                  <c:pt idx="4">
                    <c:v>1.6927722167432269E-2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Sheet1!$B$19:$F$19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Sheet1!$B$20:$F$20</c:f>
              <c:numCache>
                <c:formatCode>General</c:formatCode>
                <c:ptCount val="5"/>
                <c:pt idx="0">
                  <c:v>1.7476</c:v>
                </c:pt>
                <c:pt idx="1">
                  <c:v>1.9587000000000001</c:v>
                </c:pt>
                <c:pt idx="2">
                  <c:v>2.0926999999999998</c:v>
                </c:pt>
                <c:pt idx="3">
                  <c:v>2.1398000000000001</c:v>
                </c:pt>
                <c:pt idx="4">
                  <c:v>2.1568999999999998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7-4511-ACE8-1C0EDFC34823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Salmonella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Sheet1!$R$22:$V$22</c:f>
                <c:numCache>
                  <c:formatCode>General</c:formatCode>
                  <c:ptCount val="5"/>
                  <c:pt idx="0">
                    <c:v>0.10048245839172353</c:v>
                  </c:pt>
                  <c:pt idx="1">
                    <c:v>5.8741959260632214E-2</c:v>
                  </c:pt>
                  <c:pt idx="2">
                    <c:v>5.9614213443141661E-2</c:v>
                  </c:pt>
                  <c:pt idx="3">
                    <c:v>1.3868589610258882E-2</c:v>
                  </c:pt>
                  <c:pt idx="4">
                    <c:v>1.4199250371449548E-2</c:v>
                  </c:pt>
                </c:numCache>
              </c:numRef>
            </c:plus>
            <c:minus>
              <c:numRef>
                <c:f>Sheet1!$R$22:$V$22</c:f>
                <c:numCache>
                  <c:formatCode>General</c:formatCode>
                  <c:ptCount val="5"/>
                  <c:pt idx="0">
                    <c:v>0.10048245839172353</c:v>
                  </c:pt>
                  <c:pt idx="1">
                    <c:v>5.8741959260632214E-2</c:v>
                  </c:pt>
                  <c:pt idx="2">
                    <c:v>5.9614213443141661E-2</c:v>
                  </c:pt>
                  <c:pt idx="3">
                    <c:v>1.3868589610258882E-2</c:v>
                  </c:pt>
                  <c:pt idx="4">
                    <c:v>1.4199250371449548E-2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Sheet1!$B$19:$F$19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Sheet1!$B$21:$F$21</c:f>
              <c:numCache>
                <c:formatCode>General</c:formatCode>
                <c:ptCount val="5"/>
                <c:pt idx="0">
                  <c:v>1.6569</c:v>
                </c:pt>
                <c:pt idx="1">
                  <c:v>2.2755999999999998</c:v>
                </c:pt>
                <c:pt idx="2">
                  <c:v>2.0924999999999998</c:v>
                </c:pt>
                <c:pt idx="3">
                  <c:v>2.0510999999999999</c:v>
                </c:pt>
                <c:pt idx="4">
                  <c:v>2.0588000000000002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7-4511-ACE8-1C0EDFC34823}"/>
            </c:ext>
          </c:extLst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E.coli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Sheet1!$R$23:$V$23</c:f>
                <c:numCache>
                  <c:formatCode>General</c:formatCode>
                  <c:ptCount val="5"/>
                  <c:pt idx="0">
                    <c:v>4.1656252031758191E-2</c:v>
                  </c:pt>
                  <c:pt idx="1">
                    <c:v>3.6165775718672681E-2</c:v>
                  </c:pt>
                  <c:pt idx="2">
                    <c:v>2.1674050024036693E-2</c:v>
                  </c:pt>
                  <c:pt idx="3">
                    <c:v>2.4260736454883951E-2</c:v>
                  </c:pt>
                  <c:pt idx="4">
                    <c:v>7.9924109837603646E-2</c:v>
                  </c:pt>
                </c:numCache>
              </c:numRef>
            </c:plus>
            <c:minus>
              <c:numRef>
                <c:f>Sheet1!$R$23:$V$23</c:f>
                <c:numCache>
                  <c:formatCode>General</c:formatCode>
                  <c:ptCount val="5"/>
                  <c:pt idx="0">
                    <c:v>4.1656252031758191E-2</c:v>
                  </c:pt>
                  <c:pt idx="1">
                    <c:v>3.6165775718672681E-2</c:v>
                  </c:pt>
                  <c:pt idx="2">
                    <c:v>2.1674050024036693E-2</c:v>
                  </c:pt>
                  <c:pt idx="3">
                    <c:v>2.4260736454883951E-2</c:v>
                  </c:pt>
                  <c:pt idx="4">
                    <c:v>7.9924109837603646E-2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Sheet1!$B$19:$F$19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Sheet1!$B$22:$F$22</c:f>
              <c:numCache>
                <c:formatCode>General</c:formatCode>
                <c:ptCount val="5"/>
                <c:pt idx="0">
                  <c:v>0.35049999999999998</c:v>
                </c:pt>
                <c:pt idx="1">
                  <c:v>1.0889</c:v>
                </c:pt>
                <c:pt idx="2">
                  <c:v>1.7643</c:v>
                </c:pt>
                <c:pt idx="3">
                  <c:v>2.4687000000000001</c:v>
                </c:pt>
                <c:pt idx="4">
                  <c:v>1.8378000000000001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77-4511-ACE8-1C0EDFC34823}"/>
            </c:ext>
          </c:extLst>
        </c:ser>
        <c:ser>
          <c:idx val="3"/>
          <c:order val="3"/>
          <c:tx>
            <c:strRef>
              <c:f>Sheet1!$A$23</c:f>
              <c:strCache>
                <c:ptCount val="1"/>
                <c:pt idx="0">
                  <c:v>Proteus+Salmonella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Sheet1!$R$24:$V$24</c:f>
                <c:numCache>
                  <c:formatCode>General</c:formatCode>
                  <c:ptCount val="5"/>
                  <c:pt idx="0">
                    <c:v>2.3529579492866215E-2</c:v>
                  </c:pt>
                  <c:pt idx="1">
                    <c:v>2.3592536484612608E-2</c:v>
                  </c:pt>
                  <c:pt idx="2">
                    <c:v>6.8492465116812465E-2</c:v>
                  </c:pt>
                  <c:pt idx="3">
                    <c:v>7.8879169197788451E-2</c:v>
                  </c:pt>
                  <c:pt idx="4">
                    <c:v>7.3571877175393069E-2</c:v>
                  </c:pt>
                </c:numCache>
              </c:numRef>
            </c:plus>
            <c:minus>
              <c:numRef>
                <c:f>Sheet1!$R$24:$V$24</c:f>
                <c:numCache>
                  <c:formatCode>General</c:formatCode>
                  <c:ptCount val="5"/>
                  <c:pt idx="0">
                    <c:v>2.3529579492866215E-2</c:v>
                  </c:pt>
                  <c:pt idx="1">
                    <c:v>2.3592536484612608E-2</c:v>
                  </c:pt>
                  <c:pt idx="2">
                    <c:v>6.8492465116812465E-2</c:v>
                  </c:pt>
                  <c:pt idx="3">
                    <c:v>7.8879169197788451E-2</c:v>
                  </c:pt>
                  <c:pt idx="4">
                    <c:v>7.3571877175393069E-2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C000"/>
                </a:solidFill>
                <a:round/>
              </a:ln>
              <a:effectLst/>
            </c:spPr>
          </c:errBars>
          <c:cat>
            <c:strRef>
              <c:f>Sheet1!$B$19:$F$19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Sheet1!$B$23:$F$23</c:f>
              <c:numCache>
                <c:formatCode>General</c:formatCode>
                <c:ptCount val="5"/>
                <c:pt idx="0">
                  <c:v>1.5988</c:v>
                </c:pt>
                <c:pt idx="1">
                  <c:v>2.004</c:v>
                </c:pt>
                <c:pt idx="2">
                  <c:v>1.7765</c:v>
                </c:pt>
                <c:pt idx="3">
                  <c:v>2.4380999999999999</c:v>
                </c:pt>
                <c:pt idx="4">
                  <c:v>2.169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77-4511-ACE8-1C0EDFC34823}"/>
            </c:ext>
          </c:extLst>
        </c:ser>
        <c:ser>
          <c:idx val="4"/>
          <c:order val="4"/>
          <c:tx>
            <c:strRef>
              <c:f>Sheet1!$A$24</c:f>
              <c:strCache>
                <c:ptCount val="1"/>
                <c:pt idx="0">
                  <c:v>Proteus+E.coli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Sheet1!$R$25:$V$25</c:f>
                <c:numCache>
                  <c:formatCode>General</c:formatCode>
                  <c:ptCount val="5"/>
                  <c:pt idx="0">
                    <c:v>0.14803445920160307</c:v>
                  </c:pt>
                  <c:pt idx="1">
                    <c:v>2.019977997679951E-2</c:v>
                  </c:pt>
                  <c:pt idx="2">
                    <c:v>5.9303653625500462E-2</c:v>
                  </c:pt>
                  <c:pt idx="3">
                    <c:v>1.6217720075412667E-2</c:v>
                  </c:pt>
                  <c:pt idx="4">
                    <c:v>1.0767595419178278E-2</c:v>
                  </c:pt>
                </c:numCache>
              </c:numRef>
            </c:plus>
            <c:minus>
              <c:numRef>
                <c:f>Sheet1!$R$25:$V$25</c:f>
                <c:numCache>
                  <c:formatCode>General</c:formatCode>
                  <c:ptCount val="5"/>
                  <c:pt idx="0">
                    <c:v>0.14803445920160307</c:v>
                  </c:pt>
                  <c:pt idx="1">
                    <c:v>2.019977997679951E-2</c:v>
                  </c:pt>
                  <c:pt idx="2">
                    <c:v>5.9303653625500462E-2</c:v>
                  </c:pt>
                  <c:pt idx="3">
                    <c:v>1.6217720075412667E-2</c:v>
                  </c:pt>
                  <c:pt idx="4">
                    <c:v>1.0767595419178278E-2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cat>
            <c:strRef>
              <c:f>Sheet1!$B$19:$F$19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1.3351999999999999</c:v>
                </c:pt>
                <c:pt idx="1">
                  <c:v>1.6564000000000001</c:v>
                </c:pt>
                <c:pt idx="2">
                  <c:v>1.7192000000000001</c:v>
                </c:pt>
                <c:pt idx="3">
                  <c:v>2.1680999999999999</c:v>
                </c:pt>
                <c:pt idx="4">
                  <c:v>2.1419999999999999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77-4511-ACE8-1C0EDFC34823}"/>
            </c:ext>
          </c:extLst>
        </c:ser>
        <c:ser>
          <c:idx val="5"/>
          <c:order val="5"/>
          <c:tx>
            <c:strRef>
              <c:f>Sheet1!$A$25</c:f>
              <c:strCache>
                <c:ptCount val="1"/>
                <c:pt idx="0">
                  <c:v>Salmonella + E.coli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Sheet1!$R$26:$V$26</c:f>
                <c:numCache>
                  <c:formatCode>General</c:formatCode>
                  <c:ptCount val="5"/>
                  <c:pt idx="0">
                    <c:v>9.2775739165893212E-2</c:v>
                  </c:pt>
                  <c:pt idx="1">
                    <c:v>6.4219008954600906E-2</c:v>
                  </c:pt>
                  <c:pt idx="2">
                    <c:v>8.3796784610813732E-2</c:v>
                  </c:pt>
                  <c:pt idx="3">
                    <c:v>7.9390938469771952E-2</c:v>
                  </c:pt>
                  <c:pt idx="4">
                    <c:v>4.6694789145399651E-2</c:v>
                  </c:pt>
                </c:numCache>
              </c:numRef>
            </c:plus>
            <c:minus>
              <c:numRef>
                <c:f>Sheet1!$R$26:$V$26</c:f>
                <c:numCache>
                  <c:formatCode>General</c:formatCode>
                  <c:ptCount val="5"/>
                  <c:pt idx="0">
                    <c:v>9.2775739165893212E-2</c:v>
                  </c:pt>
                  <c:pt idx="1">
                    <c:v>6.4219008954600906E-2</c:v>
                  </c:pt>
                  <c:pt idx="2">
                    <c:v>8.3796784610813732E-2</c:v>
                  </c:pt>
                  <c:pt idx="3">
                    <c:v>7.9390938469771952E-2</c:v>
                  </c:pt>
                  <c:pt idx="4">
                    <c:v>4.6694789145399651E-2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Sheet1!$B$19:$F$19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Sheet1!$B$25:$F$25</c:f>
              <c:numCache>
                <c:formatCode>General</c:formatCode>
                <c:ptCount val="5"/>
                <c:pt idx="0">
                  <c:v>1.0716000000000001</c:v>
                </c:pt>
                <c:pt idx="1">
                  <c:v>1.5187999999999999</c:v>
                </c:pt>
                <c:pt idx="2">
                  <c:v>1.5613999999999999</c:v>
                </c:pt>
                <c:pt idx="3">
                  <c:v>1.8325</c:v>
                </c:pt>
                <c:pt idx="4">
                  <c:v>1.8737999999999999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77-4511-ACE8-1C0EDFC34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555840"/>
        <c:axId val="776552096"/>
      </c:lineChart>
      <c:catAx>
        <c:axId val="77655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TIME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552096"/>
        <c:crosses val="autoZero"/>
        <c:auto val="1"/>
        <c:lblAlgn val="ctr"/>
        <c:lblOffset val="100"/>
        <c:noMultiLvlLbl val="0"/>
      </c:catAx>
      <c:valAx>
        <c:axId val="776552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OD VALUE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55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Sheet1!$A$35</c:f>
              <c:strCache>
                <c:ptCount val="1"/>
                <c:pt idx="0">
                  <c:v>Proteus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Sheet1!$R$36:$V$36</c:f>
                <c:numCache>
                  <c:formatCode>General</c:formatCode>
                  <c:ptCount val="5"/>
                  <c:pt idx="0">
                    <c:v>5.1469440771523225E-2</c:v>
                  </c:pt>
                  <c:pt idx="1">
                    <c:v>4.8985383307449774E-2</c:v>
                  </c:pt>
                  <c:pt idx="2">
                    <c:v>8.3854284989564584E-2</c:v>
                  </c:pt>
                  <c:pt idx="3">
                    <c:v>3.1794496379090542E-2</c:v>
                  </c:pt>
                  <c:pt idx="4">
                    <c:v>5.9303822248935503E-2</c:v>
                  </c:pt>
                </c:numCache>
              </c:numRef>
            </c:plus>
            <c:minus>
              <c:numRef>
                <c:f>Sheet1!$R$36:$V$36</c:f>
                <c:numCache>
                  <c:formatCode>General</c:formatCode>
                  <c:ptCount val="5"/>
                  <c:pt idx="0">
                    <c:v>5.1469440771523225E-2</c:v>
                  </c:pt>
                  <c:pt idx="1">
                    <c:v>4.8985383307449774E-2</c:v>
                  </c:pt>
                  <c:pt idx="2">
                    <c:v>8.3854284989564584E-2</c:v>
                  </c:pt>
                  <c:pt idx="3">
                    <c:v>3.1794496379090542E-2</c:v>
                  </c:pt>
                  <c:pt idx="4">
                    <c:v>5.9303822248935503E-2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strRef>
              <c:f>Sheet1!$B$34:$F$34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Sheet1!$B$35:$F$35</c:f>
              <c:numCache>
                <c:formatCode>General</c:formatCode>
                <c:ptCount val="5"/>
                <c:pt idx="0">
                  <c:v>1.3376999999999999</c:v>
                </c:pt>
                <c:pt idx="1">
                  <c:v>1.7029000000000001</c:v>
                </c:pt>
                <c:pt idx="2">
                  <c:v>1.742</c:v>
                </c:pt>
                <c:pt idx="3">
                  <c:v>1.9211</c:v>
                </c:pt>
                <c:pt idx="4">
                  <c:v>1.6224000000000001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D1-4149-AEF4-A6F00D77DC4E}"/>
            </c:ext>
          </c:extLst>
        </c:ser>
        <c:ser>
          <c:idx val="1"/>
          <c:order val="1"/>
          <c:tx>
            <c:strRef>
              <c:f>Sheet1!$A$36</c:f>
              <c:strCache>
                <c:ptCount val="1"/>
                <c:pt idx="0">
                  <c:v>Salmonella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Sheet1!$R$37:$V$37</c:f>
                <c:numCache>
                  <c:formatCode>General</c:formatCode>
                  <c:ptCount val="5"/>
                  <c:pt idx="0">
                    <c:v>0.12238096711135737</c:v>
                  </c:pt>
                  <c:pt idx="1">
                    <c:v>6.7887316766666983E-2</c:v>
                  </c:pt>
                  <c:pt idx="2">
                    <c:v>3.3163684958098398E-2</c:v>
                  </c:pt>
                  <c:pt idx="3">
                    <c:v>3.3952434047911532E-2</c:v>
                  </c:pt>
                  <c:pt idx="4">
                    <c:v>2.3233584168899368E-2</c:v>
                  </c:pt>
                </c:numCache>
              </c:numRef>
            </c:plus>
            <c:minus>
              <c:numRef>
                <c:f>Sheet1!$R$37:$V$37</c:f>
                <c:numCache>
                  <c:formatCode>General</c:formatCode>
                  <c:ptCount val="5"/>
                  <c:pt idx="0">
                    <c:v>0.12238096711135737</c:v>
                  </c:pt>
                  <c:pt idx="1">
                    <c:v>6.7887316766666983E-2</c:v>
                  </c:pt>
                  <c:pt idx="2">
                    <c:v>3.3163684958098398E-2</c:v>
                  </c:pt>
                  <c:pt idx="3">
                    <c:v>3.3952434047911532E-2</c:v>
                  </c:pt>
                  <c:pt idx="4">
                    <c:v>2.3233584168899368E-2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strRef>
              <c:f>Sheet1!$B$34:$F$34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Sheet1!$B$36:$F$36</c:f>
              <c:numCache>
                <c:formatCode>General</c:formatCode>
                <c:ptCount val="5"/>
                <c:pt idx="0">
                  <c:v>0.74770000000000003</c:v>
                </c:pt>
                <c:pt idx="1">
                  <c:v>1.0681</c:v>
                </c:pt>
                <c:pt idx="2">
                  <c:v>1.3569</c:v>
                </c:pt>
                <c:pt idx="3">
                  <c:v>1.3552999999999999</c:v>
                </c:pt>
                <c:pt idx="4">
                  <c:v>1.0532999999999999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D1-4149-AEF4-A6F00D77DC4E}"/>
            </c:ext>
          </c:extLst>
        </c:ser>
        <c:ser>
          <c:idx val="2"/>
          <c:order val="2"/>
          <c:tx>
            <c:strRef>
              <c:f>Sheet1!$A$37</c:f>
              <c:strCache>
                <c:ptCount val="1"/>
                <c:pt idx="0">
                  <c:v>E.coli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Sheet1!$R$38:$V$38</c:f>
                <c:numCache>
                  <c:formatCode>General</c:formatCode>
                  <c:ptCount val="5"/>
                  <c:pt idx="0">
                    <c:v>0.12069057313827199</c:v>
                  </c:pt>
                  <c:pt idx="1">
                    <c:v>2.6388128644019706E-2</c:v>
                  </c:pt>
                  <c:pt idx="2">
                    <c:v>6.4677872826286856E-2</c:v>
                  </c:pt>
                  <c:pt idx="3">
                    <c:v>1.810631228175532E-2</c:v>
                  </c:pt>
                  <c:pt idx="4">
                    <c:v>4.1833094288825298E-2</c:v>
                  </c:pt>
                </c:numCache>
              </c:numRef>
            </c:plus>
            <c:minus>
              <c:numRef>
                <c:f>Sheet1!$R$38:$V$38</c:f>
                <c:numCache>
                  <c:formatCode>General</c:formatCode>
                  <c:ptCount val="5"/>
                  <c:pt idx="0">
                    <c:v>0.12069057313827199</c:v>
                  </c:pt>
                  <c:pt idx="1">
                    <c:v>2.6388128644019706E-2</c:v>
                  </c:pt>
                  <c:pt idx="2">
                    <c:v>6.4677872826286856E-2</c:v>
                  </c:pt>
                  <c:pt idx="3">
                    <c:v>1.810631228175532E-2</c:v>
                  </c:pt>
                  <c:pt idx="4">
                    <c:v>4.1833094288825298E-2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cat>
            <c:strRef>
              <c:f>Sheet1!$B$34:$F$34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Sheet1!$B$37:$F$37</c:f>
              <c:numCache>
                <c:formatCode>General</c:formatCode>
                <c:ptCount val="5"/>
                <c:pt idx="0">
                  <c:v>1.2554000000000001</c:v>
                </c:pt>
                <c:pt idx="1">
                  <c:v>1.6227</c:v>
                </c:pt>
                <c:pt idx="2">
                  <c:v>1.6443000000000001</c:v>
                </c:pt>
                <c:pt idx="3">
                  <c:v>1.3759999999999999</c:v>
                </c:pt>
                <c:pt idx="4">
                  <c:v>0.44309999999999999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D1-4149-AEF4-A6F00D77DC4E}"/>
            </c:ext>
          </c:extLst>
        </c:ser>
        <c:ser>
          <c:idx val="3"/>
          <c:order val="3"/>
          <c:tx>
            <c:strRef>
              <c:f>Sheet1!$A$38</c:f>
              <c:strCache>
                <c:ptCount val="1"/>
                <c:pt idx="0">
                  <c:v>Proteus + Salmonella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Sheet1!$R$39:$V$39</c:f>
                <c:numCache>
                  <c:formatCode>General</c:formatCode>
                  <c:ptCount val="5"/>
                  <c:pt idx="0">
                    <c:v>6.0860395806943038E-2</c:v>
                  </c:pt>
                  <c:pt idx="1">
                    <c:v>6.1337862151637935E-3</c:v>
                  </c:pt>
                  <c:pt idx="2">
                    <c:v>7.2580989246496764E-3</c:v>
                  </c:pt>
                  <c:pt idx="3">
                    <c:v>7.2995075937429571E-2</c:v>
                  </c:pt>
                  <c:pt idx="4">
                    <c:v>8.2909314581923479E-2</c:v>
                  </c:pt>
                </c:numCache>
              </c:numRef>
            </c:plus>
            <c:minus>
              <c:numRef>
                <c:f>Sheet1!$R$39:$V$39</c:f>
                <c:numCache>
                  <c:formatCode>General</c:formatCode>
                  <c:ptCount val="5"/>
                  <c:pt idx="0">
                    <c:v>6.0860395806943038E-2</c:v>
                  </c:pt>
                  <c:pt idx="1">
                    <c:v>6.1337862151637935E-3</c:v>
                  </c:pt>
                  <c:pt idx="2">
                    <c:v>7.2580989246496764E-3</c:v>
                  </c:pt>
                  <c:pt idx="3">
                    <c:v>7.2995075937429571E-2</c:v>
                  </c:pt>
                  <c:pt idx="4">
                    <c:v>8.2909314581923479E-2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cat>
            <c:strRef>
              <c:f>Sheet1!$B$34:$F$34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Sheet1!$B$38:$F$38</c:f>
              <c:numCache>
                <c:formatCode>General</c:formatCode>
                <c:ptCount val="5"/>
                <c:pt idx="0">
                  <c:v>0.48720000000000002</c:v>
                </c:pt>
                <c:pt idx="1">
                  <c:v>0.86599999999999999</c:v>
                </c:pt>
                <c:pt idx="2">
                  <c:v>1.3221000000000001</c:v>
                </c:pt>
                <c:pt idx="3">
                  <c:v>1.4559</c:v>
                </c:pt>
                <c:pt idx="4">
                  <c:v>1.1192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D1-4149-AEF4-A6F00D77DC4E}"/>
            </c:ext>
          </c:extLst>
        </c:ser>
        <c:ser>
          <c:idx val="4"/>
          <c:order val="4"/>
          <c:tx>
            <c:strRef>
              <c:f>Sheet1!$A$39</c:f>
              <c:strCache>
                <c:ptCount val="1"/>
                <c:pt idx="0">
                  <c:v>Proteus + E.coli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Sheet1!$R$40:$V$40</c:f>
                <c:numCache>
                  <c:formatCode>General</c:formatCode>
                  <c:ptCount val="5"/>
                  <c:pt idx="0">
                    <c:v>1.8013976055644518E-2</c:v>
                  </c:pt>
                  <c:pt idx="1">
                    <c:v>2.3515597896809799E-2</c:v>
                  </c:pt>
                  <c:pt idx="2">
                    <c:v>1.0530590360152343E-2</c:v>
                  </c:pt>
                  <c:pt idx="3">
                    <c:v>9.6347859343111492E-2</c:v>
                  </c:pt>
                  <c:pt idx="4">
                    <c:v>1.1143957007175619E-2</c:v>
                  </c:pt>
                </c:numCache>
              </c:numRef>
            </c:plus>
            <c:minus>
              <c:numRef>
                <c:f>Sheet1!$R$40:$V$40</c:f>
                <c:numCache>
                  <c:formatCode>General</c:formatCode>
                  <c:ptCount val="5"/>
                  <c:pt idx="0">
                    <c:v>1.8013976055644518E-2</c:v>
                  </c:pt>
                  <c:pt idx="1">
                    <c:v>2.3515597896809799E-2</c:v>
                  </c:pt>
                  <c:pt idx="2">
                    <c:v>1.0530590360152343E-2</c:v>
                  </c:pt>
                  <c:pt idx="3">
                    <c:v>9.6347859343111492E-2</c:v>
                  </c:pt>
                  <c:pt idx="4">
                    <c:v>1.1143957007175619E-2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cat>
            <c:strRef>
              <c:f>Sheet1!$B$34:$F$34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Sheet1!$B$39:$F$39</c:f>
              <c:numCache>
                <c:formatCode>General</c:formatCode>
                <c:ptCount val="5"/>
                <c:pt idx="0">
                  <c:v>0.75119999999999998</c:v>
                </c:pt>
                <c:pt idx="1">
                  <c:v>0.75790000000000002</c:v>
                </c:pt>
                <c:pt idx="2">
                  <c:v>1.4308000000000001</c:v>
                </c:pt>
                <c:pt idx="3">
                  <c:v>1.6772</c:v>
                </c:pt>
                <c:pt idx="4">
                  <c:v>1.0402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D1-4149-AEF4-A6F00D77DC4E}"/>
            </c:ext>
          </c:extLst>
        </c:ser>
        <c:ser>
          <c:idx val="5"/>
          <c:order val="5"/>
          <c:tx>
            <c:strRef>
              <c:f>Sheet1!$A$40</c:f>
              <c:strCache>
                <c:ptCount val="1"/>
                <c:pt idx="0">
                  <c:v>Salmonella + E.coli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Sheet1!$R$41:$V$41</c:f>
                <c:numCache>
                  <c:formatCode>General</c:formatCode>
                  <c:ptCount val="5"/>
                  <c:pt idx="0">
                    <c:v>5.0720541532334906E-2</c:v>
                  </c:pt>
                  <c:pt idx="1">
                    <c:v>5.1018526046917527E-2</c:v>
                  </c:pt>
                  <c:pt idx="2">
                    <c:v>8.633333333333354E-3</c:v>
                  </c:pt>
                  <c:pt idx="3">
                    <c:v>4.2909763198808043E-2</c:v>
                  </c:pt>
                  <c:pt idx="4">
                    <c:v>1.016207546605406E-2</c:v>
                  </c:pt>
                </c:numCache>
              </c:numRef>
            </c:plus>
            <c:minus>
              <c:numRef>
                <c:f>Sheet1!$R$41:$V$41</c:f>
                <c:numCache>
                  <c:formatCode>General</c:formatCode>
                  <c:ptCount val="5"/>
                  <c:pt idx="0">
                    <c:v>5.0720541532334906E-2</c:v>
                  </c:pt>
                  <c:pt idx="1">
                    <c:v>5.1018526046917527E-2</c:v>
                  </c:pt>
                  <c:pt idx="2">
                    <c:v>8.633333333333354E-3</c:v>
                  </c:pt>
                  <c:pt idx="3">
                    <c:v>4.2909763198808043E-2</c:v>
                  </c:pt>
                  <c:pt idx="4">
                    <c:v>1.016207546605406E-2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cat>
            <c:strRef>
              <c:f>Sheet1!$B$34:$F$34</c:f>
              <c:strCache>
                <c:ptCount val="5"/>
                <c:pt idx="0">
                  <c:v>24HRS</c:v>
                </c:pt>
                <c:pt idx="1">
                  <c:v>48HRS</c:v>
                </c:pt>
                <c:pt idx="2">
                  <c:v>72HRS</c:v>
                </c:pt>
                <c:pt idx="3">
                  <c:v>96HRS</c:v>
                </c:pt>
                <c:pt idx="4">
                  <c:v>120HRS</c:v>
                </c:pt>
              </c:strCache>
            </c:strRef>
          </c:cat>
          <c:val>
            <c:numRef>
              <c:f>Sheet1!$B$40:$F$40</c:f>
              <c:numCache>
                <c:formatCode>General</c:formatCode>
                <c:ptCount val="5"/>
                <c:pt idx="0">
                  <c:v>0.65559999999999996</c:v>
                </c:pt>
                <c:pt idx="1">
                  <c:v>1.01</c:v>
                </c:pt>
                <c:pt idx="2">
                  <c:v>1.2162999999999999</c:v>
                </c:pt>
                <c:pt idx="3">
                  <c:v>1.427</c:v>
                </c:pt>
                <c:pt idx="4">
                  <c:v>1.0697000000000001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D1-4149-AEF4-A6F00D77D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014624"/>
        <c:axId val="723017536"/>
      </c:lineChart>
      <c:catAx>
        <c:axId val="72301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i="0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017536"/>
        <c:crosses val="autoZero"/>
        <c:auto val="1"/>
        <c:lblAlgn val="ctr"/>
        <c:lblOffset val="100"/>
        <c:noMultiLvlLbl val="0"/>
      </c:catAx>
      <c:valAx>
        <c:axId val="723017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i="0"/>
                  <a:t> OD VALUE</a:t>
                </a:r>
              </a:p>
              <a:p>
                <a:pPr>
                  <a:defRPr sz="1600" i="0"/>
                </a:pPr>
                <a:endParaRPr lang="en-US" sz="1600" i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01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57710-0AC5-4C67-AE9D-A0AFBA973E4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B9843-19F0-49CC-ACC2-682D8D2199B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Excess stain removed and dried</a:t>
          </a:r>
          <a:endParaRPr lang="en-US" sz="2800" b="0" dirty="0">
            <a:solidFill>
              <a:schemeClr val="tx1"/>
            </a:solidFill>
            <a:latin typeface="+mn-lt"/>
          </a:endParaRPr>
        </a:p>
      </dgm:t>
    </dgm:pt>
    <dgm:pt modelId="{E60E9726-D47D-4B57-B8DC-26FF0A894EF7}" type="parTrans" cxnId="{9F7E376D-AEAA-4ECF-9440-C18C50A01C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7EDEED-7BBF-4F26-8D96-0D5608884462}" type="sibTrans" cxnId="{9F7E376D-AEAA-4ECF-9440-C18C50A01C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B08827-CB96-4580-AC72-0029F78BFBA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Fixed the remaining attached bacterial cells with 99% methanol</a:t>
          </a:r>
          <a:endParaRPr lang="en-US" sz="28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728CA7F-593C-4AC7-847F-9CFDBE5CF142}" type="parTrans" cxnId="{35D5E761-380E-4BBB-9212-86F568111D6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EB4468-53DE-4088-8BCA-C0BA103444BD}" type="sibTrans" cxnId="{35D5E761-380E-4BBB-9212-86F568111D6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FB8A7B-EB78-4AFB-B195-3708863CCA0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+mn-lt"/>
              <a:cs typeface="Arial" pitchFamily="34" charset="0"/>
            </a:rPr>
            <a:t>Stained using 2% crystal violet for 05 minutes</a:t>
          </a:r>
          <a:endParaRPr lang="en-US" sz="28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80C5F94-B962-4F3C-8AE2-476BAEB99074}" type="parTrans" cxnId="{E18CD103-7EE3-4D85-AE6C-21489B4D33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631AFE-1853-43E0-8D3B-78463D2E40D7}" type="sibTrans" cxnId="{E18CD103-7EE3-4D85-AE6C-21489B4D3364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701ADC-FC54-4294-AFB5-8CC836A1EEA1}" type="pres">
      <dgm:prSet presAssocID="{79057710-0AC5-4C67-AE9D-A0AFBA973E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1DAC94-1B8E-4F6F-BC9C-C43C61A2DEC5}" type="pres">
      <dgm:prSet presAssocID="{79057710-0AC5-4C67-AE9D-A0AFBA973E48}" presName="dummyMaxCanvas" presStyleCnt="0">
        <dgm:presLayoutVars/>
      </dgm:prSet>
      <dgm:spPr/>
    </dgm:pt>
    <dgm:pt modelId="{6654F7A7-AB9D-4CAB-A72C-73E6CEAB2D46}" type="pres">
      <dgm:prSet presAssocID="{79057710-0AC5-4C67-AE9D-A0AFBA973E48}" presName="ThreeNodes_1" presStyleLbl="node1" presStyleIdx="0" presStyleCnt="3" custScaleX="103135" custScaleY="60210" custLinFactNeighborX="1032" custLinFactNeighborY="-17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F7D76-AF4C-43F8-BCD6-3AC09AF9B05D}" type="pres">
      <dgm:prSet presAssocID="{79057710-0AC5-4C67-AE9D-A0AFBA973E48}" presName="ThreeNodes_2" presStyleLbl="node1" presStyleIdx="1" presStyleCnt="3" custScaleX="100805" custScaleY="67752" custLinFactNeighborX="4588" custLinFactNeighborY="-47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F86B-A5FA-4D0E-93AB-28889675DE40}" type="pres">
      <dgm:prSet presAssocID="{79057710-0AC5-4C67-AE9D-A0AFBA973E48}" presName="ThreeNodes_3" presStyleLbl="node1" presStyleIdx="2" presStyleCnt="3" custScaleX="85785" custScaleY="66793" custLinFactNeighborX="3970" custLinFactNeighborY="-67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17BF4-AF02-46BA-84D2-EAF4E3BD3555}" type="pres">
      <dgm:prSet presAssocID="{79057710-0AC5-4C67-AE9D-A0AFBA973E48}" presName="ThreeConn_1-2" presStyleLbl="fgAccFollowNode1" presStyleIdx="0" presStyleCnt="2" custLinFactNeighborX="9794" custLinFactNeighborY="-57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A00F6-8E02-4379-A72A-B9CFFBC1E365}" type="pres">
      <dgm:prSet presAssocID="{79057710-0AC5-4C67-AE9D-A0AFBA973E48}" presName="ThreeConn_2-3" presStyleLbl="fgAccFollowNode1" presStyleIdx="1" presStyleCnt="2" custLinFactNeighborX="31999" custLinFactNeighborY="-89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6D25F-993F-4B7A-BC37-C9C25EA6CAC6}" type="pres">
      <dgm:prSet presAssocID="{79057710-0AC5-4C67-AE9D-A0AFBA973E4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0B47B-CE44-402C-B1F5-BBA285D5D0A2}" type="pres">
      <dgm:prSet presAssocID="{79057710-0AC5-4C67-AE9D-A0AFBA973E4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35F50-B9B4-4E83-9EED-CB2158EB60DF}" type="pres">
      <dgm:prSet presAssocID="{79057710-0AC5-4C67-AE9D-A0AFBA973E4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02A85-A150-4BC2-A648-D864CD15A3ED}" type="presOf" srcId="{C5B08827-CB96-4580-AC72-0029F78BFBA0}" destId="{6654F7A7-AB9D-4CAB-A72C-73E6CEAB2D46}" srcOrd="0" destOrd="0" presId="urn:microsoft.com/office/officeart/2005/8/layout/vProcess5"/>
    <dgm:cxn modelId="{9F7E376D-AEAA-4ECF-9440-C18C50A01CC2}" srcId="{79057710-0AC5-4C67-AE9D-A0AFBA973E48}" destId="{694B9843-19F0-49CC-ACC2-682D8D2199B7}" srcOrd="2" destOrd="0" parTransId="{E60E9726-D47D-4B57-B8DC-26FF0A894EF7}" sibTransId="{A17EDEED-7BBF-4F26-8D96-0D5608884462}"/>
    <dgm:cxn modelId="{35D5E761-380E-4BBB-9212-86F568111D61}" srcId="{79057710-0AC5-4C67-AE9D-A0AFBA973E48}" destId="{C5B08827-CB96-4580-AC72-0029F78BFBA0}" srcOrd="0" destOrd="0" parTransId="{4728CA7F-593C-4AC7-847F-9CFDBE5CF142}" sibTransId="{76EB4468-53DE-4088-8BCA-C0BA103444BD}"/>
    <dgm:cxn modelId="{9B5A786E-3881-4BC3-98D1-660D51452E6D}" type="presOf" srcId="{694B9843-19F0-49CC-ACC2-682D8D2199B7}" destId="{48CBF86B-A5FA-4D0E-93AB-28889675DE40}" srcOrd="0" destOrd="0" presId="urn:microsoft.com/office/officeart/2005/8/layout/vProcess5"/>
    <dgm:cxn modelId="{E18CD103-7EE3-4D85-AE6C-21489B4D3364}" srcId="{79057710-0AC5-4C67-AE9D-A0AFBA973E48}" destId="{A5FB8A7B-EB78-4AFB-B195-3708863CCA03}" srcOrd="1" destOrd="0" parTransId="{E80C5F94-B962-4F3C-8AE2-476BAEB99074}" sibTransId="{EF631AFE-1853-43E0-8D3B-78463D2E40D7}"/>
    <dgm:cxn modelId="{AF274FBB-4C8C-454F-92BC-9A01B795CB2D}" type="presOf" srcId="{79057710-0AC5-4C67-AE9D-A0AFBA973E48}" destId="{9E701ADC-FC54-4294-AFB5-8CC836A1EEA1}" srcOrd="0" destOrd="0" presId="urn:microsoft.com/office/officeart/2005/8/layout/vProcess5"/>
    <dgm:cxn modelId="{CA9ABDFA-C0F5-41F3-91DA-8307604E0CC0}" type="presOf" srcId="{A5FB8A7B-EB78-4AFB-B195-3708863CCA03}" destId="{4710B47B-CE44-402C-B1F5-BBA285D5D0A2}" srcOrd="1" destOrd="0" presId="urn:microsoft.com/office/officeart/2005/8/layout/vProcess5"/>
    <dgm:cxn modelId="{5722B764-871E-42A9-8D90-6FB9DC166AC2}" type="presOf" srcId="{C5B08827-CB96-4580-AC72-0029F78BFBA0}" destId="{5666D25F-993F-4B7A-BC37-C9C25EA6CAC6}" srcOrd="1" destOrd="0" presId="urn:microsoft.com/office/officeart/2005/8/layout/vProcess5"/>
    <dgm:cxn modelId="{99F89184-F86F-473C-A091-F120A8AE86B9}" type="presOf" srcId="{EF631AFE-1853-43E0-8D3B-78463D2E40D7}" destId="{7B7A00F6-8E02-4379-A72A-B9CFFBC1E365}" srcOrd="0" destOrd="0" presId="urn:microsoft.com/office/officeart/2005/8/layout/vProcess5"/>
    <dgm:cxn modelId="{3548CF75-1759-4651-ABDA-383B07495CAF}" type="presOf" srcId="{694B9843-19F0-49CC-ACC2-682D8D2199B7}" destId="{6B335F50-B9B4-4E83-9EED-CB2158EB60DF}" srcOrd="1" destOrd="0" presId="urn:microsoft.com/office/officeart/2005/8/layout/vProcess5"/>
    <dgm:cxn modelId="{4BAAC867-4130-478E-B768-CCB40842F070}" type="presOf" srcId="{76EB4468-53DE-4088-8BCA-C0BA103444BD}" destId="{37217BF4-AF02-46BA-84D2-EAF4E3BD3555}" srcOrd="0" destOrd="0" presId="urn:microsoft.com/office/officeart/2005/8/layout/vProcess5"/>
    <dgm:cxn modelId="{12672239-B651-455B-AD92-391E41E74220}" type="presOf" srcId="{A5FB8A7B-EB78-4AFB-B195-3708863CCA03}" destId="{EF7F7D76-AF4C-43F8-BCD6-3AC09AF9B05D}" srcOrd="0" destOrd="0" presId="urn:microsoft.com/office/officeart/2005/8/layout/vProcess5"/>
    <dgm:cxn modelId="{6A8C3E00-D543-4781-BFCD-FC8BA9105137}" type="presParOf" srcId="{9E701ADC-FC54-4294-AFB5-8CC836A1EEA1}" destId="{F41DAC94-1B8E-4F6F-BC9C-C43C61A2DEC5}" srcOrd="0" destOrd="0" presId="urn:microsoft.com/office/officeart/2005/8/layout/vProcess5"/>
    <dgm:cxn modelId="{700F04D9-C925-48FC-BABE-56F6E6AB8B13}" type="presParOf" srcId="{9E701ADC-FC54-4294-AFB5-8CC836A1EEA1}" destId="{6654F7A7-AB9D-4CAB-A72C-73E6CEAB2D46}" srcOrd="1" destOrd="0" presId="urn:microsoft.com/office/officeart/2005/8/layout/vProcess5"/>
    <dgm:cxn modelId="{83C2F570-F55A-4C26-9191-D9A035E30D0E}" type="presParOf" srcId="{9E701ADC-FC54-4294-AFB5-8CC836A1EEA1}" destId="{EF7F7D76-AF4C-43F8-BCD6-3AC09AF9B05D}" srcOrd="2" destOrd="0" presId="urn:microsoft.com/office/officeart/2005/8/layout/vProcess5"/>
    <dgm:cxn modelId="{53806EBC-6899-49A2-A39B-698CE45C8789}" type="presParOf" srcId="{9E701ADC-FC54-4294-AFB5-8CC836A1EEA1}" destId="{48CBF86B-A5FA-4D0E-93AB-28889675DE40}" srcOrd="3" destOrd="0" presId="urn:microsoft.com/office/officeart/2005/8/layout/vProcess5"/>
    <dgm:cxn modelId="{6D87F8DC-4D68-45DD-BF8B-B2C60CE4C91A}" type="presParOf" srcId="{9E701ADC-FC54-4294-AFB5-8CC836A1EEA1}" destId="{37217BF4-AF02-46BA-84D2-EAF4E3BD3555}" srcOrd="4" destOrd="0" presId="urn:microsoft.com/office/officeart/2005/8/layout/vProcess5"/>
    <dgm:cxn modelId="{4AD6C66F-F334-449B-B758-03A5F6DEC121}" type="presParOf" srcId="{9E701ADC-FC54-4294-AFB5-8CC836A1EEA1}" destId="{7B7A00F6-8E02-4379-A72A-B9CFFBC1E365}" srcOrd="5" destOrd="0" presId="urn:microsoft.com/office/officeart/2005/8/layout/vProcess5"/>
    <dgm:cxn modelId="{A1E27CBC-6DEF-4D86-8C1B-B9688FBDBD4E}" type="presParOf" srcId="{9E701ADC-FC54-4294-AFB5-8CC836A1EEA1}" destId="{5666D25F-993F-4B7A-BC37-C9C25EA6CAC6}" srcOrd="6" destOrd="0" presId="urn:microsoft.com/office/officeart/2005/8/layout/vProcess5"/>
    <dgm:cxn modelId="{D23CA6D8-ACDF-42B4-85DB-E9C933C1D5A4}" type="presParOf" srcId="{9E701ADC-FC54-4294-AFB5-8CC836A1EEA1}" destId="{4710B47B-CE44-402C-B1F5-BBA285D5D0A2}" srcOrd="7" destOrd="0" presId="urn:microsoft.com/office/officeart/2005/8/layout/vProcess5"/>
    <dgm:cxn modelId="{C3C0CB32-F23A-475A-A9F6-EE13C54DA31F}" type="presParOf" srcId="{9E701ADC-FC54-4294-AFB5-8CC836A1EEA1}" destId="{6B335F50-B9B4-4E83-9EED-CB2158EB60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4F7A7-AB9D-4CAB-A72C-73E6CEAB2D46}">
      <dsp:nvSpPr>
        <dsp:cNvPr id="0" name=""/>
        <dsp:cNvSpPr/>
      </dsp:nvSpPr>
      <dsp:spPr>
        <a:xfrm>
          <a:off x="20304" y="30012"/>
          <a:ext cx="8435591" cy="9530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Fixed the remaining attached bacterial cells with 99% methanol</a:t>
          </a:r>
          <a:endParaRPr lang="en-US" sz="28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48219" y="57927"/>
        <a:ext cx="6713754" cy="897243"/>
      </dsp:txXfrm>
    </dsp:sp>
    <dsp:sp modelId="{EF7F7D76-AF4C-43F8-BCD6-3AC09AF9B05D}">
      <dsp:nvSpPr>
        <dsp:cNvPr id="0" name=""/>
        <dsp:cNvSpPr/>
      </dsp:nvSpPr>
      <dsp:spPr>
        <a:xfrm>
          <a:off x="1128135" y="1352453"/>
          <a:ext cx="8245016" cy="10724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Stained using 2% crystal violet for 05 minutes</a:t>
          </a:r>
          <a:endParaRPr lang="en-US" sz="28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1159546" y="1383864"/>
        <a:ext cx="6417515" cy="1009634"/>
      </dsp:txXfrm>
    </dsp:sp>
    <dsp:sp modelId="{48CBF86B-A5FA-4D0E-93AB-28889675DE40}">
      <dsp:nvSpPr>
        <dsp:cNvPr id="0" name=""/>
        <dsp:cNvSpPr/>
      </dsp:nvSpPr>
      <dsp:spPr>
        <a:xfrm>
          <a:off x="2413536" y="2888454"/>
          <a:ext cx="7016504" cy="105727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Excess stain removed and dried</a:t>
          </a:r>
          <a:endParaRPr lang="en-US" sz="2800" b="0" kern="1200" dirty="0">
            <a:solidFill>
              <a:schemeClr val="tx1"/>
            </a:solidFill>
            <a:latin typeface="+mn-lt"/>
          </a:endParaRPr>
        </a:p>
      </dsp:txBody>
      <dsp:txXfrm>
        <a:off x="2444503" y="2919421"/>
        <a:ext cx="5452829" cy="995342"/>
      </dsp:txXfrm>
    </dsp:sp>
    <dsp:sp modelId="{37217BF4-AF02-46BA-84D2-EAF4E3BD3555}">
      <dsp:nvSpPr>
        <dsp:cNvPr id="0" name=""/>
        <dsp:cNvSpPr/>
      </dsp:nvSpPr>
      <dsp:spPr>
        <a:xfrm>
          <a:off x="7315153" y="608320"/>
          <a:ext cx="1028895" cy="102889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</a:endParaRPr>
        </a:p>
      </dsp:txBody>
      <dsp:txXfrm>
        <a:off x="7546654" y="608320"/>
        <a:ext cx="565893" cy="774243"/>
      </dsp:txXfrm>
    </dsp:sp>
    <dsp:sp modelId="{7B7A00F6-8E02-4379-A72A-B9CFFBC1E365}">
      <dsp:nvSpPr>
        <dsp:cNvPr id="0" name=""/>
        <dsp:cNvSpPr/>
      </dsp:nvSpPr>
      <dsp:spPr>
        <a:xfrm>
          <a:off x="8265311" y="2115297"/>
          <a:ext cx="1028895" cy="102889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</a:endParaRPr>
        </a:p>
      </dsp:txBody>
      <dsp:txXfrm>
        <a:off x="8496812" y="2115297"/>
        <a:ext cx="565893" cy="77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823" y="1177127"/>
            <a:ext cx="11259465" cy="147847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cs typeface="Arial" pitchFamily="34" charset="0"/>
              </a:rPr>
              <a:t>BIOFILM FORMATION BY </a:t>
            </a:r>
            <a:r>
              <a:rPr lang="en-US" sz="3600" i="1" dirty="0" smtClean="0">
                <a:cs typeface="Arial" pitchFamily="34" charset="0"/>
              </a:rPr>
              <a:t>E.COLI, PROTEUS, SALMONELLA</a:t>
            </a:r>
            <a:r>
              <a:rPr lang="en-US" sz="3600" dirty="0" smtClean="0">
                <a:cs typeface="Arial" pitchFamily="34" charset="0"/>
              </a:rPr>
              <a:t> ISOLATED FROM PORK, BEEF AND BROILER CHICKEN AND THEIR SIGNIFICANCE AS MONO AND DUAL SPECIES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80" y="4843424"/>
            <a:ext cx="10045865" cy="808657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u="sng" dirty="0" smtClean="0"/>
              <a:t>TWMSM </a:t>
            </a:r>
            <a:r>
              <a:rPr lang="en-US" sz="2000" u="sng" dirty="0"/>
              <a:t>Senarathna</a:t>
            </a:r>
            <a:r>
              <a:rPr lang="en-US" sz="2000" u="sng" baseline="30000" dirty="0"/>
              <a:t>1</a:t>
            </a:r>
            <a:r>
              <a:rPr lang="en-US" sz="2000" dirty="0"/>
              <a:t>, SU Pathiranage</a:t>
            </a:r>
            <a:r>
              <a:rPr lang="en-US" sz="2000" baseline="30000" dirty="0"/>
              <a:t>1</a:t>
            </a:r>
            <a:r>
              <a:rPr lang="en-US" sz="2000" dirty="0"/>
              <a:t>, GKNG Thilakarathna</a:t>
            </a:r>
            <a:r>
              <a:rPr lang="en-US" sz="2000" baseline="30000" dirty="0"/>
              <a:t>1</a:t>
            </a:r>
            <a:r>
              <a:rPr lang="en-US" sz="2000" dirty="0"/>
              <a:t> JLCS Perera</a:t>
            </a:r>
            <a:r>
              <a:rPr lang="en-US" sz="2000" baseline="30000" dirty="0"/>
              <a:t>1</a:t>
            </a:r>
            <a:r>
              <a:rPr lang="en-US" sz="2000" dirty="0"/>
              <a:t>, DNN Madushanka</a:t>
            </a:r>
            <a:r>
              <a:rPr lang="en-US" sz="2000" baseline="30000" dirty="0"/>
              <a:t>1</a:t>
            </a:r>
            <a:r>
              <a:rPr lang="en-US" sz="2000" dirty="0"/>
              <a:t>, S Thiranagamage</a:t>
            </a:r>
            <a:r>
              <a:rPr lang="en-US" sz="2000" baseline="30000" dirty="0"/>
              <a:t>2</a:t>
            </a:r>
            <a:r>
              <a:rPr lang="en-US" sz="2000" dirty="0"/>
              <a:t>, TSP Jayaweera</a:t>
            </a:r>
            <a:r>
              <a:rPr lang="en-US" sz="2000" baseline="30000" dirty="0"/>
              <a:t>1</a:t>
            </a:r>
            <a:r>
              <a:rPr lang="en-US" sz="2000" dirty="0"/>
              <a:t> and HAD Ruwandeepika</a:t>
            </a:r>
            <a:r>
              <a:rPr lang="en-US" sz="2000" baseline="30000" dirty="0"/>
              <a:t>1</a:t>
            </a:r>
            <a:r>
              <a:rPr lang="en-US" sz="2000" baseline="30000" dirty="0" smtClean="0"/>
              <a:t>*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29" y="5602812"/>
            <a:ext cx="11507659" cy="89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30000" dirty="0"/>
              <a:t>1</a:t>
            </a:r>
            <a:r>
              <a:rPr lang="en-US" sz="2000" dirty="0"/>
              <a:t>Department of Livestock Production, Faculty of Agricultural Sciences, Sabaragamuwa University of Sri Lanka, </a:t>
            </a:r>
            <a:r>
              <a:rPr lang="en-US" sz="2000" baseline="30000" dirty="0"/>
              <a:t>2</a:t>
            </a:r>
            <a:r>
              <a:rPr lang="en-US" sz="2000" dirty="0"/>
              <a:t>New Anthoney’s Farm Pvt. Ltd, Hanwella</a:t>
            </a:r>
          </a:p>
        </p:txBody>
      </p:sp>
      <p:pic>
        <p:nvPicPr>
          <p:cNvPr id="6" name="Picture 2" descr="Salmonell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09" y="2665778"/>
            <a:ext cx="2692917" cy="20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lmonella outbreak from eggs sickens 38 in 7 st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04" y="2645427"/>
            <a:ext cx="3600011" cy="208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56" y="2632849"/>
            <a:ext cx="3035166" cy="2098105"/>
          </a:xfrm>
          <a:prstGeom prst="rect">
            <a:avLst/>
          </a:prstGeom>
        </p:spPr>
      </p:pic>
      <p:pic>
        <p:nvPicPr>
          <p:cNvPr id="10" name="Picture 6" descr="Salmonelloz - Evrim Ağac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71272" y="2388775"/>
            <a:ext cx="2098105" cy="25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965" y="2956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Bacterial isolates and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657114" cy="4740049"/>
          </a:xfrm>
        </p:spPr>
        <p:txBody>
          <a:bodyPr/>
          <a:lstStyle/>
          <a:p>
            <a:pPr lvl="0"/>
            <a:endParaRPr lang="en-US" b="1" dirty="0" smtClean="0">
              <a:cs typeface="Arial" pitchFamily="34" charset="0"/>
            </a:endParaRPr>
          </a:p>
          <a:p>
            <a:pPr lvl="0"/>
            <a:endParaRPr lang="en-US" b="1" dirty="0">
              <a:cs typeface="Arial" pitchFamily="34" charset="0"/>
            </a:endParaRPr>
          </a:p>
          <a:p>
            <a:pPr lvl="0"/>
            <a:endParaRPr lang="en-US" b="1" dirty="0" smtClean="0">
              <a:cs typeface="Arial" pitchFamily="34" charset="0"/>
            </a:endParaRPr>
          </a:p>
          <a:p>
            <a:pPr lvl="0"/>
            <a:endParaRPr lang="en-US" b="1" dirty="0">
              <a:cs typeface="Arial" pitchFamily="34" charset="0"/>
            </a:endParaRPr>
          </a:p>
          <a:p>
            <a:pPr lvl="0"/>
            <a:endParaRPr lang="en-US" b="1" dirty="0" smtClean="0">
              <a:cs typeface="Arial" pitchFamily="34" charset="0"/>
            </a:endParaRPr>
          </a:p>
          <a:p>
            <a:pPr lvl="0"/>
            <a:endParaRPr lang="en-US" b="1" dirty="0">
              <a:cs typeface="Arial" pitchFamily="34" charset="0"/>
            </a:endParaRPr>
          </a:p>
          <a:p>
            <a:pPr lvl="0"/>
            <a:endParaRPr lang="en-US" b="1" dirty="0" smtClean="0">
              <a:cs typeface="Arial" pitchFamily="34" charset="0"/>
            </a:endParaRPr>
          </a:p>
          <a:p>
            <a:pPr lvl="0"/>
            <a:r>
              <a:rPr lang="en-US" b="1" dirty="0" smtClean="0">
                <a:cs typeface="Arial" pitchFamily="34" charset="0"/>
              </a:rPr>
              <a:t>The </a:t>
            </a:r>
            <a:r>
              <a:rPr lang="en-US" b="1" dirty="0">
                <a:cs typeface="Arial" pitchFamily="34" charset="0"/>
              </a:rPr>
              <a:t>interaction effects were tested in 05 different time durations of incubation (24hr, 48hr, 72hr, 96hr, 120hr)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436914"/>
            <a:ext cx="2673531" cy="3468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Pork 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</a:t>
            </a:r>
            <a:r>
              <a:rPr lang="en-US" sz="2000" dirty="0" smtClean="0">
                <a:solidFill>
                  <a:schemeClr val="tx1"/>
                </a:solidFill>
              </a:rPr>
              <a:t> (PP) 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Salmonella</a:t>
            </a:r>
            <a:r>
              <a:rPr lang="en-US" sz="2000" dirty="0" smtClean="0">
                <a:solidFill>
                  <a:schemeClr val="tx1"/>
                </a:solidFill>
              </a:rPr>
              <a:t> (SP)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E.coli</a:t>
            </a:r>
            <a:r>
              <a:rPr lang="en-US" sz="2000" dirty="0" smtClean="0">
                <a:solidFill>
                  <a:schemeClr val="tx1"/>
                </a:solidFill>
              </a:rPr>
              <a:t> (ECP)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 + Salmonella </a:t>
            </a:r>
            <a:r>
              <a:rPr lang="en-US" sz="2000" dirty="0" smtClean="0">
                <a:solidFill>
                  <a:schemeClr val="tx1"/>
                </a:solidFill>
              </a:rPr>
              <a:t>(PP + SP)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Proteus+ E.coli </a:t>
            </a:r>
            <a:r>
              <a:rPr lang="en-US" sz="2000" dirty="0" smtClean="0">
                <a:solidFill>
                  <a:schemeClr val="tx1"/>
                </a:solidFill>
              </a:rPr>
              <a:t>(PP+ECP)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Salmonella + E.coli </a:t>
            </a:r>
            <a:r>
              <a:rPr lang="en-US" sz="2000" dirty="0" smtClean="0">
                <a:solidFill>
                  <a:schemeClr val="tx1"/>
                </a:solidFill>
              </a:rPr>
              <a:t>(SP+ECP)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9447" y="1436914"/>
            <a:ext cx="2707822" cy="34812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Beef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</a:t>
            </a:r>
            <a:r>
              <a:rPr lang="en-US" sz="2000" dirty="0" smtClean="0">
                <a:solidFill>
                  <a:schemeClr val="tx1"/>
                </a:solidFill>
              </a:rPr>
              <a:t> (PP) 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Salmonella</a:t>
            </a:r>
            <a:r>
              <a:rPr lang="en-US" sz="2000" dirty="0" smtClean="0">
                <a:solidFill>
                  <a:schemeClr val="tx1"/>
                </a:solidFill>
              </a:rPr>
              <a:t> (SP)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E.coli</a:t>
            </a:r>
            <a:r>
              <a:rPr lang="en-US" sz="2000" dirty="0" smtClean="0">
                <a:solidFill>
                  <a:schemeClr val="tx1"/>
                </a:solidFill>
              </a:rPr>
              <a:t> (ECP)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 + Salmonella </a:t>
            </a:r>
            <a:r>
              <a:rPr lang="en-US" sz="2000" dirty="0" smtClean="0">
                <a:solidFill>
                  <a:schemeClr val="tx1"/>
                </a:solidFill>
              </a:rPr>
              <a:t>(PP + SP)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Proteus+ E.coli </a:t>
            </a:r>
            <a:r>
              <a:rPr lang="en-US" sz="2000" dirty="0" smtClean="0">
                <a:solidFill>
                  <a:schemeClr val="tx1"/>
                </a:solidFill>
              </a:rPr>
              <a:t>(PP+ECP)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Salmonella + E.coli </a:t>
            </a:r>
            <a:r>
              <a:rPr lang="en-US" sz="2000" dirty="0" smtClean="0">
                <a:solidFill>
                  <a:schemeClr val="tx1"/>
                </a:solidFill>
              </a:rPr>
              <a:t>(SP+ECP)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12926" y="1554480"/>
            <a:ext cx="2769325" cy="33636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Broiler chicken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</a:t>
            </a:r>
            <a:r>
              <a:rPr lang="en-US" sz="2000" dirty="0" smtClean="0">
                <a:solidFill>
                  <a:schemeClr val="tx1"/>
                </a:solidFill>
              </a:rPr>
              <a:t> (PP) 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Salmonella</a:t>
            </a:r>
            <a:r>
              <a:rPr lang="en-US" sz="2000" dirty="0" smtClean="0">
                <a:solidFill>
                  <a:schemeClr val="tx1"/>
                </a:solidFill>
              </a:rPr>
              <a:t> (SP)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E.coli </a:t>
            </a:r>
            <a:r>
              <a:rPr lang="en-US" sz="2000" dirty="0" smtClean="0">
                <a:solidFill>
                  <a:schemeClr val="tx1"/>
                </a:solidFill>
              </a:rPr>
              <a:t>(ECP)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 + Salmonella   </a:t>
            </a:r>
            <a:r>
              <a:rPr lang="en-US" sz="2000" dirty="0" smtClean="0">
                <a:solidFill>
                  <a:schemeClr val="tx1"/>
                </a:solidFill>
              </a:rPr>
              <a:t>(PP + SP)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Proteus+ E.coli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(PP+ECP)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Salmonella + E.coli </a:t>
            </a:r>
            <a:r>
              <a:rPr lang="en-US" sz="2000" dirty="0" smtClean="0">
                <a:solidFill>
                  <a:schemeClr val="tx1"/>
                </a:solidFill>
              </a:rPr>
              <a:t>(SP+ECP)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04" y="4783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Arial" panose="020B0604020202020204" pitchFamily="34" charset="0"/>
              </a:rPr>
              <a:t>	</a:t>
            </a:r>
            <a:r>
              <a:rPr lang="en-US" sz="4000" dirty="0" err="1" smtClean="0">
                <a:cs typeface="Arial" panose="020B0604020202020204" pitchFamily="34" charset="0"/>
              </a:rPr>
              <a:t>Microtiter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Assay for biofilm quantification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049"/>
            <a:ext cx="9748349" cy="41517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r="5588"/>
          <a:stretch/>
        </p:blipFill>
        <p:spPr>
          <a:xfrm rot="5400000">
            <a:off x="785759" y="3311257"/>
            <a:ext cx="2147297" cy="2042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5563" b="13903"/>
          <a:stretch/>
        </p:blipFill>
        <p:spPr>
          <a:xfrm>
            <a:off x="9786993" y="1489484"/>
            <a:ext cx="2171318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02341"/>
              </p:ext>
            </p:extLst>
          </p:nvPr>
        </p:nvGraphicFramePr>
        <p:xfrm>
          <a:off x="1837097" y="835029"/>
          <a:ext cx="9622558" cy="527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35" y="4192944"/>
            <a:ext cx="2247046" cy="17815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55264" y="5152762"/>
            <a:ext cx="7001691" cy="114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cs typeface="Arial" pitchFamily="34" charset="0"/>
              </a:rPr>
              <a:t>Resolubilized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with 33% glacial acetic acid</a:t>
            </a:r>
          </a:p>
        </p:txBody>
      </p:sp>
      <p:sp>
        <p:nvSpPr>
          <p:cNvPr id="8" name="Down Arrow 7"/>
          <p:cNvSpPr/>
          <p:nvPr/>
        </p:nvSpPr>
        <p:spPr>
          <a:xfrm>
            <a:off x="10371909" y="4402184"/>
            <a:ext cx="953588" cy="106022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t="6124"/>
          <a:stretch/>
        </p:blipFill>
        <p:spPr>
          <a:xfrm>
            <a:off x="350724" y="1981782"/>
            <a:ext cx="2209596" cy="20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	Data </a:t>
            </a:r>
            <a:r>
              <a:rPr lang="en-US" dirty="0">
                <a:cs typeface="Arial" panose="020B0604020202020204" pitchFamily="34" charset="0"/>
              </a:rPr>
              <a:t>collection and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Optical density (O.D.)- </a:t>
            </a:r>
            <a:r>
              <a:rPr lang="en-US" dirty="0">
                <a:cs typeface="Arial" panose="020B0604020202020204" pitchFamily="34" charset="0"/>
              </a:rPr>
              <a:t>using ELISA plate reader at the end of the each time points </a:t>
            </a:r>
            <a:r>
              <a:rPr lang="en-US" dirty="0"/>
              <a:t>570nm wavelength, each time points</a:t>
            </a:r>
          </a:p>
          <a:p>
            <a:r>
              <a:rPr lang="en-US" dirty="0"/>
              <a:t>Statistical analysis-SAS 9.0 version</a:t>
            </a:r>
          </a:p>
          <a:p>
            <a:r>
              <a:rPr lang="en-US" dirty="0"/>
              <a:t>Graphical illustrations-Microsoft Office Excel (2016)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18548" y="3871052"/>
            <a:ext cx="2560700" cy="2305911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507" y="3871052"/>
            <a:ext cx="2296085" cy="2296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147" y="3871052"/>
            <a:ext cx="2296085" cy="22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8184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Mono </a:t>
            </a:r>
            <a:r>
              <a:rPr lang="en-US" b="1" dirty="0"/>
              <a:t>Biofilm formation abilities and the interaction of </a:t>
            </a:r>
            <a:r>
              <a:rPr lang="en-US" b="1" i="1" dirty="0"/>
              <a:t>Salmonella, E.coli </a:t>
            </a:r>
            <a:r>
              <a:rPr lang="en-US" b="1" dirty="0"/>
              <a:t>and </a:t>
            </a:r>
            <a:r>
              <a:rPr lang="en-US" b="1" i="1" dirty="0"/>
              <a:t>Proteus</a:t>
            </a:r>
            <a:r>
              <a:rPr lang="en-US" b="1" dirty="0"/>
              <a:t> isolated from pork.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67" y="2176199"/>
            <a:ext cx="8879219" cy="43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7" y="761319"/>
            <a:ext cx="10030098" cy="1325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Mono </a:t>
            </a:r>
            <a:r>
              <a:rPr lang="en-US" sz="2800" dirty="0">
                <a:latin typeface="+mn-lt"/>
              </a:rPr>
              <a:t>Biofilm formation abilities and </a:t>
            </a:r>
            <a:r>
              <a:rPr lang="en-US" sz="2800" dirty="0" smtClean="0">
                <a:latin typeface="+mn-lt"/>
              </a:rPr>
              <a:t>the interaction of </a:t>
            </a:r>
            <a:r>
              <a:rPr lang="en-US" sz="2800" i="1" dirty="0">
                <a:latin typeface="+mn-lt"/>
              </a:rPr>
              <a:t>Salmonella, E.coli </a:t>
            </a:r>
            <a:r>
              <a:rPr lang="en-US" sz="2800" dirty="0">
                <a:latin typeface="+mn-lt"/>
              </a:rPr>
              <a:t>and </a:t>
            </a:r>
            <a:r>
              <a:rPr lang="en-US" sz="2800" i="1" dirty="0">
                <a:latin typeface="+mn-lt"/>
              </a:rPr>
              <a:t>Proteus</a:t>
            </a:r>
            <a:r>
              <a:rPr lang="en-US" sz="2800" dirty="0">
                <a:latin typeface="+mn-lt"/>
              </a:rPr>
              <a:t> isolated from beef.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35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7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292" y="748256"/>
            <a:ext cx="9964782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Mono Biofilm formation abilities and the interaction of </a:t>
            </a:r>
            <a:r>
              <a:rPr lang="en-US" sz="2800" i="1" dirty="0">
                <a:latin typeface="+mn-lt"/>
              </a:rPr>
              <a:t>Salmonella, E.coli </a:t>
            </a:r>
            <a:r>
              <a:rPr lang="en-US" sz="2800" dirty="0">
                <a:latin typeface="+mn-lt"/>
              </a:rPr>
              <a:t>and </a:t>
            </a:r>
            <a:r>
              <a:rPr lang="en-US" sz="2800" i="1" dirty="0">
                <a:latin typeface="+mn-lt"/>
              </a:rPr>
              <a:t>Proteus</a:t>
            </a:r>
            <a:r>
              <a:rPr lang="en-US" sz="2800" dirty="0">
                <a:latin typeface="+mn-lt"/>
              </a:rPr>
              <a:t> isolated from broiler chicken meat.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03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5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48"/>
            <a:ext cx="10515600" cy="1110159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Conclusion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8154" y="1933119"/>
            <a:ext cx="9668434" cy="1908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Bacterial species isolated from the broiler chicken meat, beef and pork have varying capacities of biofilm formation </a:t>
            </a: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as mono species and mixed species in 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different incubation time periods.</a:t>
            </a:r>
          </a:p>
          <a:p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4,396 Writing Conclus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 b="20387"/>
          <a:stretch/>
        </p:blipFill>
        <p:spPr bwMode="auto">
          <a:xfrm>
            <a:off x="4271554" y="4195681"/>
            <a:ext cx="3804058" cy="18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Stepanović</a:t>
            </a:r>
            <a:r>
              <a:rPr lang="en-US" dirty="0"/>
              <a:t>, S., </a:t>
            </a:r>
            <a:r>
              <a:rPr lang="en-US" dirty="0" err="1"/>
              <a:t>Ćirković</a:t>
            </a:r>
            <a:r>
              <a:rPr lang="en-US" dirty="0"/>
              <a:t>, I., ... </a:t>
            </a:r>
            <a:r>
              <a:rPr lang="en-US" dirty="0" err="1"/>
              <a:t>Švabić-Vlahović</a:t>
            </a:r>
            <a:r>
              <a:rPr lang="en-US" dirty="0"/>
              <a:t>, M., 2004. Biofilm formation by Salmonella spp. and Listeria </a:t>
            </a:r>
            <a:r>
              <a:rPr lang="en-US" dirty="0" err="1"/>
              <a:t>monocytogenes</a:t>
            </a:r>
            <a:r>
              <a:rPr lang="en-US" dirty="0"/>
              <a:t> on plastic surface. Letters in Applied Microbiology 38, 428–432. doi:10.1111/j.1472-765X.2004.01513.x</a:t>
            </a:r>
          </a:p>
          <a:p>
            <a:r>
              <a:rPr lang="en-US" dirty="0"/>
              <a:t>Yang, Y., </a:t>
            </a:r>
            <a:r>
              <a:rPr lang="en-US" dirty="0" err="1"/>
              <a:t>Mikš-Krajnik</a:t>
            </a:r>
            <a:r>
              <a:rPr lang="en-US" dirty="0"/>
              <a:t>, M., ... Yuk, H.G., 2016. Biofilm formation of Salmonella </a:t>
            </a:r>
            <a:r>
              <a:rPr lang="en-US" dirty="0" err="1"/>
              <a:t>Enteritidis</a:t>
            </a:r>
            <a:r>
              <a:rPr lang="en-US" dirty="0"/>
              <a:t> under food-related environmental stress conditions and its subsequent resistance to chlorine treatment. Food Microbiology 54, 98–105. doi:10.1016/j.fm.2015.10.010</a:t>
            </a:r>
          </a:p>
          <a:p>
            <a:r>
              <a:rPr lang="en-US" dirty="0" err="1"/>
              <a:t>Pathiranage</a:t>
            </a:r>
            <a:r>
              <a:rPr lang="en-US" dirty="0"/>
              <a:t>, S.U., </a:t>
            </a:r>
            <a:r>
              <a:rPr lang="en-US" dirty="0" err="1"/>
              <a:t>Madushanka</a:t>
            </a:r>
            <a:r>
              <a:rPr lang="en-US" dirty="0"/>
              <a:t>, D.N. N., ... </a:t>
            </a:r>
            <a:r>
              <a:rPr lang="en-US" dirty="0" err="1"/>
              <a:t>Ruwandeepika</a:t>
            </a:r>
            <a:r>
              <a:rPr lang="en-US" dirty="0"/>
              <a:t>, H.A. D., 2021. Interaction of Salmonella with E. coli and Proteus spp. in Biofilm Formation. Journal of Advances in Microbiology 30–45. doi:10.9734/jamb/2021/v21i1230411</a:t>
            </a:r>
          </a:p>
          <a:p>
            <a:r>
              <a:rPr lang="en-US" dirty="0"/>
              <a:t>Chen, D., Zhao, T., Doyle, M.P., 2015. Single- and mixed-species biofilm formation by Escherichia coli O157: H7 and Salmonella, and their sensitivity to </a:t>
            </a:r>
            <a:r>
              <a:rPr lang="en-US" dirty="0" err="1"/>
              <a:t>levulinic</a:t>
            </a:r>
            <a:r>
              <a:rPr lang="en-US" dirty="0"/>
              <a:t> acid plus sodium dodecyl sulfate. Food Control 57, 48–53. doi:10.1016/j.foodcont.2015.04.006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Biofilms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08432" y="2333902"/>
            <a:ext cx="9039113" cy="9198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Self-produced matrix of extracellular polymeric substances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08432" y="4264000"/>
            <a:ext cx="9039112" cy="1380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To survive under unfavorable conditions such as acidic pH, low temperatures, heat, antimicrobials and different atmospheric conditions </a:t>
            </a:r>
          </a:p>
        </p:txBody>
      </p:sp>
      <p:sp>
        <p:nvSpPr>
          <p:cNvPr id="7" name="Down Arrow 6"/>
          <p:cNvSpPr/>
          <p:nvPr/>
        </p:nvSpPr>
        <p:spPr>
          <a:xfrm>
            <a:off x="5553667" y="3411734"/>
            <a:ext cx="274320" cy="63983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244"/>
            <a:ext cx="10108474" cy="89044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Biofilms can be,</a:t>
            </a:r>
          </a:p>
          <a:p>
            <a:pPr lvl="1"/>
            <a:r>
              <a:rPr lang="en-US" sz="2800" dirty="0"/>
              <a:t>Mono-species (Single species)</a:t>
            </a:r>
          </a:p>
          <a:p>
            <a:pPr lvl="1"/>
            <a:r>
              <a:rPr lang="en-US" sz="2800" dirty="0"/>
              <a:t>Multispecies (Two or more species)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1609" y="3259806"/>
            <a:ext cx="3095897" cy="587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Microorganisms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6334" y="4581262"/>
            <a:ext cx="3061999" cy="873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Cooperative behaviours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0253" y="4538550"/>
            <a:ext cx="3066658" cy="915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Competitive behaviours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27076" y="3958195"/>
            <a:ext cx="261257" cy="55605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936420"/>
            <a:ext cx="261257" cy="55605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276" y="1736762"/>
            <a:ext cx="3726282" cy="18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274" y="613320"/>
            <a:ext cx="960990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it is important to study about biofilms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-1" b="-5975"/>
          <a:stretch/>
        </p:blipFill>
        <p:spPr>
          <a:xfrm>
            <a:off x="4459652" y="1843483"/>
            <a:ext cx="2984380" cy="164922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523" y="1825624"/>
            <a:ext cx="2707349" cy="1667087"/>
          </a:xfrm>
          <a:prstGeom prst="rect">
            <a:avLst/>
          </a:prstGeom>
        </p:spPr>
      </p:pic>
      <p:pic>
        <p:nvPicPr>
          <p:cNvPr id="7" name="Picture 2" descr="The basics of cleaning and sanitation in food plants | 2020-01-15 | Food  Enginee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2727960" cy="16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93302" y="3913043"/>
            <a:ext cx="7117080" cy="2022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Continuous contamination source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Resistant to disinfectants and sanitizers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spoilage and 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Foodborne </a:t>
            </a:r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diseases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5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u="sng" dirty="0" smtClean="0">
                <a:ea typeface="Calibri" panose="020F0502020204030204" pitchFamily="34" charset="0"/>
                <a:cs typeface="Iskoola Pota" panose="02010503010101010104" pitchFamily="2" charset="0"/>
              </a:rPr>
              <a:t>Objective</a:t>
            </a:r>
            <a:endParaRPr lang="en-US" sz="4000" u="sng" dirty="0">
              <a:ea typeface="Calibri" panose="020F0502020204030204" pitchFamily="34" charset="0"/>
              <a:cs typeface="Iskoola Pota" panose="020105030101010101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7841" y="1450489"/>
            <a:ext cx="10111713" cy="2403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investigate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biofilm forming ability of 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Salmonella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 </a:t>
            </a:r>
            <a:r>
              <a:rPr lang="en-US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coli,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Proteus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spp.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Isolated from Broiler chicken meat, beef and pork when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are present as mono species and in combinations as a time series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0" y="3987048"/>
            <a:ext cx="3649980" cy="21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2076" y="2154785"/>
            <a:ext cx="8392402" cy="177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Experiment was carried out in the Livestock Laboratory, Department of Livestock Production, Sabaragamuwa University of Sri Lanka.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838200" y="2512875"/>
            <a:ext cx="1763485" cy="105809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Sabaragamuwa University of Sri La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92" y="4258217"/>
            <a:ext cx="5483225" cy="17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426" y="1167439"/>
            <a:ext cx="9017040" cy="21984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69338" y="2988921"/>
            <a:ext cx="2541111" cy="2697788"/>
            <a:chOff x="180941" y="1410096"/>
            <a:chExt cx="2337942" cy="2564681"/>
          </a:xfrm>
        </p:grpSpPr>
        <p:sp>
          <p:nvSpPr>
            <p:cNvPr id="13" name="Rounded Rectangle 12"/>
            <p:cNvSpPr/>
            <p:nvPr/>
          </p:nvSpPr>
          <p:spPr>
            <a:xfrm>
              <a:off x="180941" y="1410096"/>
              <a:ext cx="2337942" cy="233794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282902" y="1482688"/>
              <a:ext cx="2167505" cy="2492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Isolates recovery - </a:t>
              </a:r>
              <a:r>
                <a:rPr lang="en-US" sz="2400" b="1" i="1" kern="1200" dirty="0" smtClean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Salmonella, E coli, Proteus spp.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73759" y="2988921"/>
            <a:ext cx="2645946" cy="2607093"/>
            <a:chOff x="3892679" y="1682159"/>
            <a:chExt cx="2480720" cy="2388489"/>
          </a:xfrm>
        </p:grpSpPr>
        <p:sp>
          <p:nvSpPr>
            <p:cNvPr id="11" name="Rounded Rectangle 10"/>
            <p:cNvSpPr/>
            <p:nvPr/>
          </p:nvSpPr>
          <p:spPr>
            <a:xfrm>
              <a:off x="3892679" y="1682159"/>
              <a:ext cx="2480720" cy="238848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 txBox="1"/>
            <p:nvPr/>
          </p:nvSpPr>
          <p:spPr>
            <a:xfrm>
              <a:off x="3962635" y="1752115"/>
              <a:ext cx="2340808" cy="224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Microtiter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Plate Assay for biofilm quantification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9443" y="2918606"/>
            <a:ext cx="2749666" cy="2768101"/>
            <a:chOff x="7479806" y="1677424"/>
            <a:chExt cx="2337942" cy="2428292"/>
          </a:xfrm>
        </p:grpSpPr>
        <p:sp>
          <p:nvSpPr>
            <p:cNvPr id="9" name="Rounded Rectangle 8"/>
            <p:cNvSpPr/>
            <p:nvPr/>
          </p:nvSpPr>
          <p:spPr>
            <a:xfrm>
              <a:off x="7479806" y="1767774"/>
              <a:ext cx="2337942" cy="233794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8"/>
            <p:cNvSpPr txBox="1"/>
            <p:nvPr/>
          </p:nvSpPr>
          <p:spPr>
            <a:xfrm>
              <a:off x="7553377" y="1677424"/>
              <a:ext cx="2113970" cy="1814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Data collection and analysis</a:t>
              </a:r>
              <a:endParaRPr lang="en-US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4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	Isolates </a:t>
            </a:r>
            <a:r>
              <a:rPr lang="en-US" dirty="0">
                <a:cs typeface="Arial" panose="020B0604020202020204" pitchFamily="34" charset="0"/>
              </a:rPr>
              <a:t>recovery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606"/>
            <a:ext cx="10515600" cy="45963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7685" y="1714106"/>
            <a:ext cx="3722914" cy="1258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Recovered from  -80°C  repository maintained in Glycerol Broth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810" y="1690688"/>
            <a:ext cx="4073815" cy="13175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cs typeface="Arial" panose="020B0604020202020204" pitchFamily="34" charset="0"/>
              </a:rPr>
              <a:t>Cultured on Macconkey Agar, and HEA (Hi-Media Laboratories, India)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8810" y="4447233"/>
            <a:ext cx="4073815" cy="999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Picked a single colony for the further studies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83492" y="2202904"/>
            <a:ext cx="825023" cy="2807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066351" y="3280242"/>
            <a:ext cx="319696" cy="8949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9180"/>
          <a:stretch/>
        </p:blipFill>
        <p:spPr>
          <a:xfrm rot="10800000">
            <a:off x="1345828" y="3229525"/>
            <a:ext cx="2023111" cy="1800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29" y="3229524"/>
            <a:ext cx="2635372" cy="1800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93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700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Iskoola Pota</vt:lpstr>
      <vt:lpstr>Wingdings</vt:lpstr>
      <vt:lpstr>Office Theme</vt:lpstr>
      <vt:lpstr>BIOFILM FORMATION BY E.COLI, PROTEUS, SALMONELLA ISOLATED FROM PORK, BEEF AND BROILER CHICKEN AND THEIR SIGNIFICANCE AS MONO AND DUAL SPECIES</vt:lpstr>
      <vt:lpstr>Content for  the presentation</vt:lpstr>
      <vt:lpstr>Introduction</vt:lpstr>
      <vt:lpstr>Introduction</vt:lpstr>
      <vt:lpstr>Why it is important to study about biofilms?</vt:lpstr>
      <vt:lpstr>Objective</vt:lpstr>
      <vt:lpstr>Material and Methods</vt:lpstr>
      <vt:lpstr>PowerPoint Presentation</vt:lpstr>
      <vt:lpstr> Isolates recovery </vt:lpstr>
      <vt:lpstr>Bacterial isolates and combinations</vt:lpstr>
      <vt:lpstr> Microtiter Assay for biofilm quantification</vt:lpstr>
      <vt:lpstr>PowerPoint Presentation</vt:lpstr>
      <vt:lpstr>  Data collection and analysis </vt:lpstr>
      <vt:lpstr>Results and Discussion</vt:lpstr>
      <vt:lpstr> Mono Biofilm formation abilities and the interaction of Salmonella, E.coli and Proteus isolated from beef. </vt:lpstr>
      <vt:lpstr>Mono Biofilm formation abilities and the interaction of Salmonella, E.coli and Proteus isolated from broiler chicken meat.</vt:lpstr>
      <vt:lpstr>Conclusion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Admin</cp:lastModifiedBy>
  <cp:revision>49</cp:revision>
  <dcterms:created xsi:type="dcterms:W3CDTF">2023-02-09T03:28:20Z</dcterms:created>
  <dcterms:modified xsi:type="dcterms:W3CDTF">2023-03-09T11:30:39Z</dcterms:modified>
</cp:coreProperties>
</file>