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81" r:id="rId5"/>
    <p:sldId id="25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0" r:id="rId18"/>
    <p:sldId id="264" r:id="rId19"/>
    <p:sldId id="265" r:id="rId20"/>
    <p:sldId id="266" r:id="rId21"/>
    <p:sldId id="267" r:id="rId22"/>
    <p:sldId id="268" r:id="rId23"/>
    <p:sldId id="261" r:id="rId24"/>
    <p:sldId id="269" r:id="rId25"/>
    <p:sldId id="262" r:id="rId26"/>
    <p:sldId id="263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r0FUKDn/vCsouoiTx9wdvdj3+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7790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17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40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766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67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542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78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356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986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2290916" y="605245"/>
            <a:ext cx="9282340" cy="150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dt" idx="10"/>
          </p:nvPr>
        </p:nvSpPr>
        <p:spPr>
          <a:xfrm>
            <a:off x="960990" y="646108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8487810" y="646108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2290915" y="4583875"/>
            <a:ext cx="9173497" cy="16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2"/>
          </p:nvPr>
        </p:nvSpPr>
        <p:spPr>
          <a:xfrm>
            <a:off x="2290915" y="3016191"/>
            <a:ext cx="9173497" cy="11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/>
          <p:nvPr/>
        </p:nvSpPr>
        <p:spPr>
          <a:xfrm>
            <a:off x="0" y="-1"/>
            <a:ext cx="2139721" cy="6865112"/>
          </a:xfrm>
          <a:custGeom>
            <a:avLst/>
            <a:gdLst/>
            <a:ahLst/>
            <a:cxnLst/>
            <a:rect l="l" t="t" r="r" b="b"/>
            <a:pathLst>
              <a:path w="2139721" h="6381916" extrusionOk="0">
                <a:moveTo>
                  <a:pt x="14" y="0"/>
                </a:moveTo>
                <a:cubicBezTo>
                  <a:pt x="1181742" y="0"/>
                  <a:pt x="2139721" y="1428641"/>
                  <a:pt x="2139721" y="3190958"/>
                </a:cubicBezTo>
                <a:cubicBezTo>
                  <a:pt x="2139721" y="4953275"/>
                  <a:pt x="1181742" y="6381916"/>
                  <a:pt x="14" y="6381916"/>
                </a:cubicBezTo>
                <a:lnTo>
                  <a:pt x="0" y="6381915"/>
                </a:lnTo>
                <a:lnTo>
                  <a:pt x="13" y="6381915"/>
                </a:lnTo>
                <a:lnTo>
                  <a:pt x="13" y="0"/>
                </a:lnTo>
                <a:close/>
              </a:path>
            </a:pathLst>
          </a:custGeom>
          <a:gradFill>
            <a:gsLst>
              <a:gs pos="0">
                <a:srgbClr val="008080"/>
              </a:gs>
              <a:gs pos="10000">
                <a:srgbClr val="008080"/>
              </a:gs>
              <a:gs pos="35000">
                <a:srgbClr val="FFCC66"/>
              </a:gs>
              <a:gs pos="50000">
                <a:srgbClr val="FFD4B1"/>
              </a:gs>
              <a:gs pos="65000">
                <a:srgbClr val="FFCC66"/>
              </a:gs>
              <a:gs pos="93000">
                <a:srgbClr val="006666"/>
              </a:gs>
              <a:gs pos="100000">
                <a:srgbClr val="00666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1"/>
          <p:cNvSpPr/>
          <p:nvPr/>
        </p:nvSpPr>
        <p:spPr>
          <a:xfrm>
            <a:off x="107845" y="2566076"/>
            <a:ext cx="1946786" cy="171081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279" y="2936521"/>
            <a:ext cx="1766713" cy="893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/>
          <p:nvPr/>
        </p:nvSpPr>
        <p:spPr>
          <a:xfrm>
            <a:off x="0" y="6478651"/>
            <a:ext cx="12192000" cy="374433"/>
          </a:xfrm>
          <a:prstGeom prst="rect">
            <a:avLst/>
          </a:prstGeom>
          <a:gradFill>
            <a:gsLst>
              <a:gs pos="0">
                <a:srgbClr val="008080"/>
              </a:gs>
              <a:gs pos="10000">
                <a:srgbClr val="008080"/>
              </a:gs>
              <a:gs pos="35000">
                <a:srgbClr val="FFCC66"/>
              </a:gs>
              <a:gs pos="50000">
                <a:srgbClr val="FFD4B1"/>
              </a:gs>
              <a:gs pos="65000">
                <a:srgbClr val="FFCC66"/>
              </a:gs>
              <a:gs pos="93000">
                <a:srgbClr val="006666"/>
              </a:gs>
              <a:gs pos="100000">
                <a:srgbClr val="00666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2"/>
          <p:cNvSpPr txBox="1">
            <a:spLocks noGrp="1"/>
          </p:cNvSpPr>
          <p:nvPr>
            <p:ph type="title"/>
          </p:nvPr>
        </p:nvSpPr>
        <p:spPr>
          <a:xfrm>
            <a:off x="2290916" y="511175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body" idx="1"/>
          </p:nvPr>
        </p:nvSpPr>
        <p:spPr>
          <a:xfrm>
            <a:off x="1057656" y="178904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504196" y="64778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9802" y="267022"/>
            <a:ext cx="1781744" cy="901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3"/>
          <p:cNvSpPr/>
          <p:nvPr/>
        </p:nvSpPr>
        <p:spPr>
          <a:xfrm>
            <a:off x="0" y="6478651"/>
            <a:ext cx="12192000" cy="374433"/>
          </a:xfrm>
          <a:prstGeom prst="rect">
            <a:avLst/>
          </a:prstGeom>
          <a:gradFill>
            <a:gsLst>
              <a:gs pos="0">
                <a:srgbClr val="008080"/>
              </a:gs>
              <a:gs pos="10000">
                <a:srgbClr val="008080"/>
              </a:gs>
              <a:gs pos="35000">
                <a:srgbClr val="FFCC66"/>
              </a:gs>
              <a:gs pos="50000">
                <a:srgbClr val="FFD4B1"/>
              </a:gs>
              <a:gs pos="65000">
                <a:srgbClr val="FFCC66"/>
              </a:gs>
              <a:gs pos="93000">
                <a:srgbClr val="006666"/>
              </a:gs>
              <a:gs pos="100000">
                <a:srgbClr val="00666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3"/>
          <p:cNvSpPr txBox="1"/>
          <p:nvPr/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Agricultural Sciences Undergraduate Research Symposium </a:t>
            </a:r>
            <a:r>
              <a:rPr lang="en-US" sz="1400" b="1" i="0" u="none" strike="noStrike" cap="non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r>
              <a:rPr lang="en-US" sz="1400" b="0" i="0" u="none" strike="noStrike" cap="non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 – 16</a:t>
            </a:r>
            <a:r>
              <a:rPr lang="en-US" sz="1400" b="0" i="0" u="none" strike="noStrike" cap="none" baseline="300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400" b="0" i="0" u="none" strike="noStrike" cap="non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 February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4"/>
          <p:cNvSpPr/>
          <p:nvPr/>
        </p:nvSpPr>
        <p:spPr>
          <a:xfrm>
            <a:off x="0" y="6478651"/>
            <a:ext cx="12192000" cy="374433"/>
          </a:xfrm>
          <a:prstGeom prst="rect">
            <a:avLst/>
          </a:prstGeom>
          <a:gradFill>
            <a:gsLst>
              <a:gs pos="0">
                <a:srgbClr val="008080"/>
              </a:gs>
              <a:gs pos="10000">
                <a:srgbClr val="008080"/>
              </a:gs>
              <a:gs pos="35000">
                <a:srgbClr val="FFCC66"/>
              </a:gs>
              <a:gs pos="50000">
                <a:srgbClr val="FFD4B1"/>
              </a:gs>
              <a:gs pos="65000">
                <a:srgbClr val="FFCC66"/>
              </a:gs>
              <a:gs pos="93000">
                <a:srgbClr val="006666"/>
              </a:gs>
              <a:gs pos="100000">
                <a:srgbClr val="00666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4"/>
          <p:cNvSpPr txBox="1"/>
          <p:nvPr/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Agricultural Sciences Undergraduate Research Symposium 2023 – 16</a:t>
            </a:r>
            <a:r>
              <a:rPr lang="en-US" sz="1400" b="0" i="0" u="none" strike="noStrike" cap="none" baseline="300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400" b="0" i="0" u="none" strike="noStrike" cap="non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rPr>
              <a:t> February </a:t>
            </a:r>
            <a:endParaRPr sz="1400" b="0" i="0" u="none" strike="noStrike" cap="none">
              <a:solidFill>
                <a:srgbClr val="6F6F6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title"/>
          </p:nvPr>
        </p:nvSpPr>
        <p:spPr>
          <a:xfrm>
            <a:off x="2223436" y="1421036"/>
            <a:ext cx="9173497" cy="193467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High Yielding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Rubber Genotypes (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Hevea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brasiliensis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Based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Expression of Rubber Elongation Factor(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)Gene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52" name="Google Shape;52;p1"/>
          <p:cNvSpPr txBox="1">
            <a:spLocks noGrp="1"/>
          </p:cNvSpPr>
          <p:nvPr>
            <p:ph type="sldNum" idx="12"/>
          </p:nvPr>
        </p:nvSpPr>
        <p:spPr>
          <a:xfrm>
            <a:off x="8487810" y="646108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body" idx="1"/>
          </p:nvPr>
        </p:nvSpPr>
        <p:spPr>
          <a:xfrm>
            <a:off x="2223436" y="5138377"/>
            <a:ext cx="9173497" cy="166888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Faculty of Agriculture Sciences,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Sabaragamuwa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Sri Lanka,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Belihuloya,Sri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Lanka</a:t>
            </a:r>
          </a:p>
          <a:p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Research Institute, Genetics and Plant Breeding Department, </a:t>
            </a:r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Nivithigalakale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Substation,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Mathugama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Sri Lanka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</p:txBody>
      </p:sp>
      <p:sp>
        <p:nvSpPr>
          <p:cNvPr id="54" name="Google Shape;54;p1"/>
          <p:cNvSpPr txBox="1">
            <a:spLocks noGrp="1"/>
          </p:cNvSpPr>
          <p:nvPr>
            <p:ph type="body" idx="2"/>
          </p:nvPr>
        </p:nvSpPr>
        <p:spPr>
          <a:xfrm>
            <a:off x="2223436" y="3655954"/>
            <a:ext cx="9173497" cy="118218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S.A.C.Sathsarani</a:t>
            </a: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J.B.D.A.P.Kumara</a:t>
            </a: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P.W.M.Tharindi</a:t>
            </a: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S.P.Withanage</a:t>
            </a:r>
            <a:endParaRPr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17" y="1649253"/>
            <a:ext cx="1563481" cy="1592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5443" y="1682161"/>
            <a:ext cx="1666532" cy="154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4788" y="1564217"/>
            <a:ext cx="1292372" cy="1564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411" y="1564216"/>
            <a:ext cx="1414979" cy="1645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13" y="4410652"/>
            <a:ext cx="2053031" cy="1539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52" y="3829626"/>
            <a:ext cx="1590600" cy="212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0498" y="4019616"/>
            <a:ext cx="1576966" cy="188482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903911" y="2241708"/>
            <a:ext cx="1349394" cy="422031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0878" y="2234570"/>
            <a:ext cx="1518036" cy="457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9308" y="2278934"/>
            <a:ext cx="1153955" cy="347577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10297828" y="3673743"/>
            <a:ext cx="367409" cy="696894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34758" y="4745869"/>
            <a:ext cx="1901584" cy="522622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>
          <a:xfrm>
            <a:off x="3702561" y="4683737"/>
            <a:ext cx="1351455" cy="480196"/>
          </a:xfrm>
          <a:prstGeom prst="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64863" y="3291410"/>
            <a:ext cx="312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Samples centrifuged at 14,500 rpm for 10 min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461" y="3265616"/>
            <a:ext cx="20971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Discard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/>
              </a:rPr>
              <a:t>supernant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0912" y="3284907"/>
            <a:ext cx="222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Added 95% Ethanol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89410" y="3284404"/>
            <a:ext cx="204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Added 75% Ethanol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40324" y="5892581"/>
            <a:ext cx="234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Samples were kept to air dried 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1269" y="5927204"/>
            <a:ext cx="258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Added 25-50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𝜇L Nuclease free water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2283" y="5987018"/>
            <a:ext cx="294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Samples stored in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-20℃</a:t>
            </a:r>
          </a:p>
        </p:txBody>
      </p:sp>
    </p:spTree>
    <p:extLst>
      <p:ext uri="{BB962C8B-B14F-4D97-AF65-F5344CB8AC3E}">
        <p14:creationId xmlns:p14="http://schemas.microsoft.com/office/powerpoint/2010/main" val="10554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3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RNA quantification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9086" y="1036285"/>
            <a:ext cx="11343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 quantification done by using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agarose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gel electrophoresis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1" y="2217926"/>
            <a:ext cx="2430111" cy="2430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7" r="20786"/>
          <a:stretch/>
        </p:blipFill>
        <p:spPr>
          <a:xfrm>
            <a:off x="2877228" y="3493343"/>
            <a:ext cx="2314103" cy="245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5145" y="1940413"/>
            <a:ext cx="5466646" cy="2920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52674" y="1940413"/>
            <a:ext cx="5130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1            1             2           2          3           3          4            4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2567" y="4688857"/>
            <a:ext cx="266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</a:rPr>
              <a:t>Agarose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 Gel Electrophoresis apparatus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7228" y="5945949"/>
            <a:ext cx="230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</a:rPr>
              <a:t>Agarose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 Gel 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7977" y="4907696"/>
            <a:ext cx="55045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smtClean="0">
                <a:solidFill>
                  <a:prstClr val="black"/>
                </a:solidFill>
                <a:latin typeface="Calibri" panose="020F0502020204030204"/>
              </a:rPr>
              <a:t>RNA quantification</a:t>
            </a: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1- HP 95-41</a:t>
            </a: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2-HP 05-01</a:t>
            </a: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3-RRISL 203</a:t>
            </a: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4-HP 95-55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28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0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Optimization best annealing temperature for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89297" y="1015425"/>
                <a:ext cx="1187115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 trials were conducted to find out best annealing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68℃ eight temperatures used to optimize annealing temperature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7" y="1015425"/>
                <a:ext cx="11871158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668" t="-4082"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34981" y="3788228"/>
            <a:ext cx="2924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Master mixture for gradient PCR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7724" y="3372416"/>
            <a:ext cx="39473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Nuclease free water             14.1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1X PCR green </a:t>
            </a:r>
            <a:r>
              <a:rPr lang="en-US" sz="2000" kern="1200" dirty="0" err="1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anose="020F0502020204030204"/>
              </a:rPr>
              <a:t>aq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buffer        0.1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err="1" smtClean="0">
                <a:solidFill>
                  <a:prstClr val="black"/>
                </a:solidFill>
                <a:latin typeface="Calibri" panose="020F0502020204030204"/>
              </a:rPr>
              <a:t>dNTPs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                                       0.3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i="1" kern="1200" dirty="0" smtClean="0">
                <a:solidFill>
                  <a:prstClr val="black"/>
                </a:solidFill>
                <a:latin typeface="Calibri" panose="020F0502020204030204"/>
              </a:rPr>
              <a:t>Ref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gene forward primer       1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i="1" kern="1200" dirty="0" smtClean="0">
                <a:solidFill>
                  <a:prstClr val="black"/>
                </a:solidFill>
                <a:latin typeface="Calibri" panose="020F0502020204030204"/>
              </a:rPr>
              <a:t>Ref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gene reverse primer         1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DNA pellet                                2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Total volume                           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lang="el-GR" sz="18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18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805047" y="4042952"/>
            <a:ext cx="958673" cy="321547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3" y="2591361"/>
            <a:ext cx="2061506" cy="2748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29203" y="5441883"/>
            <a:ext cx="355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PCR samples preparation for gradient PCR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60468" y="5234106"/>
            <a:ext cx="1412342" cy="1810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7360468" y="5618610"/>
            <a:ext cx="1539090" cy="905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517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564" y="-12854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cDNA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synthesis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786" y="1329104"/>
            <a:ext cx="11524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synthesized by using a Reverse Transcription Kit according to the manufacturing instructions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047" y="3105719"/>
            <a:ext cx="230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Mater mixture-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2145" y="2320889"/>
            <a:ext cx="39654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Nuclease free water         4.2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RT Random primers         2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RT buffer                            2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err="1" smtClean="0">
                <a:solidFill>
                  <a:prstClr val="black"/>
                </a:solidFill>
                <a:latin typeface="Calibri" panose="020F0502020204030204"/>
              </a:rPr>
              <a:t>dNTPs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                                0.8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Reverse Transcriptase      1</a:t>
            </a:r>
            <a:r>
              <a:rPr lang="el-GR" sz="20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Total Volume  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                   20</a:t>
            </a:r>
            <a:r>
              <a:rPr lang="el-GR" sz="1800" kern="1200" dirty="0">
                <a:solidFill>
                  <a:prstClr val="black"/>
                </a:solidFill>
                <a:latin typeface="Calibri" panose="020F0502020204030204"/>
              </a:rPr>
              <a:t>μ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lang="en-US" sz="18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57800" y="3905770"/>
            <a:ext cx="968721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V="1">
            <a:off x="5257800" y="4265875"/>
            <a:ext cx="968721" cy="82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17001" r="23902" b="17877"/>
          <a:stretch/>
        </p:blipFill>
        <p:spPr>
          <a:xfrm>
            <a:off x="7656658" y="2125316"/>
            <a:ext cx="3919774" cy="3078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344125" y="5573109"/>
            <a:ext cx="454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PCR protocol for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</a:rPr>
              <a:t>cDNA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 synthesis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78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651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Quantitative gene expression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060" y="756510"/>
            <a:ext cx="1114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to express gene expression level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75508"/>
            <a:ext cx="12012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presented as the fold changes in transcript level normalized to the housekeeping gene, GAPDH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mixture was preparation for three replicate samples from each genotypes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2" y="4598512"/>
            <a:ext cx="1125803" cy="1783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60" y="3505082"/>
            <a:ext cx="172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 smtClean="0">
                <a:solidFill>
                  <a:srgbClr val="7030A0"/>
                </a:solidFill>
                <a:latin typeface="Calibri" panose="020F0502020204030204"/>
              </a:rPr>
              <a:t>Nuclease free water 5.4</a:t>
            </a:r>
            <a:r>
              <a:rPr lang="el-GR" sz="1800" b="1" kern="1200" dirty="0">
                <a:solidFill>
                  <a:srgbClr val="7030A0"/>
                </a:solidFill>
                <a:latin typeface="Calibri" panose="020F0502020204030204"/>
              </a:rPr>
              <a:t>μ</a:t>
            </a:r>
            <a:r>
              <a:rPr lang="en-US" sz="1800" b="1" kern="1200" dirty="0">
                <a:solidFill>
                  <a:srgbClr val="7030A0"/>
                </a:solidFill>
                <a:latin typeface="Calibri" panose="020F0502020204030204"/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3969" y="3505975"/>
            <a:ext cx="158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 err="1" smtClean="0">
                <a:solidFill>
                  <a:srgbClr val="7030A0"/>
                </a:solidFill>
                <a:latin typeface="Calibri" panose="020F0502020204030204"/>
              </a:rPr>
              <a:t>cDNA</a:t>
            </a:r>
            <a:r>
              <a:rPr lang="en-US" sz="1800" b="1" kern="1200" dirty="0" smtClean="0">
                <a:solidFill>
                  <a:srgbClr val="7030A0"/>
                </a:solidFill>
                <a:latin typeface="Calibri" panose="020F0502020204030204"/>
              </a:rPr>
              <a:t>- 2</a:t>
            </a:r>
            <a:r>
              <a:rPr lang="el-GR" sz="1800" b="1" kern="1200" dirty="0">
                <a:solidFill>
                  <a:srgbClr val="7030A0"/>
                </a:solidFill>
                <a:latin typeface="Calibri" panose="020F0502020204030204"/>
              </a:rPr>
              <a:t>μ</a:t>
            </a:r>
            <a:r>
              <a:rPr lang="en-US" sz="1800" b="1" kern="1200" dirty="0" smtClean="0">
                <a:solidFill>
                  <a:srgbClr val="7030A0"/>
                </a:solidFill>
                <a:latin typeface="Calibri" panose="020F0502020204030204"/>
              </a:rPr>
              <a:t>l </a:t>
            </a:r>
            <a:endParaRPr lang="en-US" sz="18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0443" y="3753791"/>
            <a:ext cx="361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 smtClean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lang="en-US" sz="1800" b="1" kern="1200" dirty="0" smtClean="0">
                <a:solidFill>
                  <a:srgbClr val="7030A0"/>
                </a:solidFill>
                <a:latin typeface="Calibri" panose="020F0502020204030204"/>
              </a:rPr>
              <a:t>Forward </a:t>
            </a:r>
            <a:r>
              <a:rPr lang="en-US" sz="1800" b="1" kern="1200" dirty="0">
                <a:solidFill>
                  <a:srgbClr val="7030A0"/>
                </a:solidFill>
                <a:latin typeface="Calibri" panose="020F0502020204030204"/>
              </a:rPr>
              <a:t>REF gene primer-0.3</a:t>
            </a:r>
            <a:r>
              <a:rPr lang="el-GR" sz="1800" b="1" kern="1200" dirty="0">
                <a:solidFill>
                  <a:srgbClr val="7030A0"/>
                </a:solidFill>
                <a:latin typeface="Calibri" panose="020F0502020204030204"/>
              </a:rPr>
              <a:t>μ</a:t>
            </a:r>
            <a:r>
              <a:rPr lang="en-US" sz="1800" b="1" kern="1200" dirty="0">
                <a:solidFill>
                  <a:srgbClr val="7030A0"/>
                </a:solidFill>
                <a:latin typeface="Calibri" panose="020F0502020204030204"/>
              </a:rPr>
              <a:t>l </a:t>
            </a:r>
            <a:endParaRPr lang="en-US" sz="1600" b="1" kern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3470" y="4108437"/>
            <a:ext cx="341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     </a:t>
            </a:r>
            <a:r>
              <a:rPr lang="en-US" sz="1800" b="1" kern="1200" dirty="0" smtClean="0">
                <a:solidFill>
                  <a:srgbClr val="7030A0"/>
                </a:solidFill>
                <a:latin typeface="Calibri" panose="020F0502020204030204"/>
              </a:rPr>
              <a:t>Reverse </a:t>
            </a:r>
            <a:r>
              <a:rPr lang="en-US" sz="1800" b="1" kern="1200" dirty="0">
                <a:solidFill>
                  <a:srgbClr val="7030A0"/>
                </a:solidFill>
                <a:latin typeface="Calibri" panose="020F0502020204030204"/>
              </a:rPr>
              <a:t>REF gene primer -0.3</a:t>
            </a:r>
            <a:r>
              <a:rPr lang="el-GR" sz="1800" b="1" kern="1200" dirty="0">
                <a:solidFill>
                  <a:srgbClr val="7030A0"/>
                </a:solidFill>
                <a:latin typeface="Calibri" panose="020F0502020204030204"/>
              </a:rPr>
              <a:t>μ</a:t>
            </a:r>
            <a:r>
              <a:rPr lang="en-US" sz="1800" b="1" kern="1200" dirty="0">
                <a:solidFill>
                  <a:srgbClr val="7030A0"/>
                </a:solidFill>
                <a:latin typeface="Calibri" panose="020F0502020204030204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0568" y="4408215"/>
            <a:ext cx="253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 smtClean="0">
                <a:solidFill>
                  <a:srgbClr val="7030A0"/>
                </a:solidFill>
                <a:latin typeface="Calibri" panose="020F0502020204030204"/>
              </a:rPr>
              <a:t>Eva green buffer-2</a:t>
            </a:r>
            <a:r>
              <a:rPr lang="el-GR" sz="1800" b="1" kern="1200" dirty="0">
                <a:solidFill>
                  <a:srgbClr val="7030A0"/>
                </a:solidFill>
                <a:latin typeface="Calibri" panose="020F0502020204030204"/>
              </a:rPr>
              <a:t>μ</a:t>
            </a:r>
            <a:r>
              <a:rPr lang="en-US" sz="1800" b="1" kern="1200" dirty="0">
                <a:solidFill>
                  <a:srgbClr val="7030A0"/>
                </a:solidFill>
                <a:latin typeface="Calibri" panose="020F0502020204030204"/>
              </a:rPr>
              <a:t>l </a:t>
            </a:r>
          </a:p>
          <a:p>
            <a:pPr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06923" y="4059191"/>
            <a:ext cx="202369" cy="672189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H="1">
            <a:off x="1355073" y="3865409"/>
            <a:ext cx="549564" cy="76156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 flipH="1">
            <a:off x="1568125" y="4067796"/>
            <a:ext cx="1092445" cy="57459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flipH="1">
            <a:off x="1498506" y="4204872"/>
            <a:ext cx="1236082" cy="616544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flipH="1">
            <a:off x="1523600" y="4613887"/>
            <a:ext cx="1178257" cy="35519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498506" y="5735358"/>
            <a:ext cx="141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 smtClean="0">
                <a:solidFill>
                  <a:srgbClr val="002060"/>
                </a:solidFill>
                <a:latin typeface="Calibri" panose="020F0502020204030204"/>
              </a:rPr>
              <a:t>Total volume-20</a:t>
            </a:r>
            <a:r>
              <a:rPr lang="el-GR" sz="1800" b="1" kern="1200" dirty="0">
                <a:solidFill>
                  <a:srgbClr val="002060"/>
                </a:solidFill>
                <a:latin typeface="Calibri" panose="020F0502020204030204"/>
              </a:rPr>
              <a:t>μ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99" y="2985667"/>
            <a:ext cx="3361402" cy="25210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01499" y="5576108"/>
            <a:ext cx="347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Quantitative real time PCR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340851" y="4408215"/>
            <a:ext cx="2429893" cy="322729"/>
          </a:xfrm>
          <a:prstGeom prst="rightArrow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14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6)Quantitative gene expression data analysis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260718"/>
            <a:ext cx="10376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US" sz="2800" kern="1200" dirty="0" err="1">
                <a:solidFill>
                  <a:prstClr val="black"/>
                </a:solidFill>
                <a:latin typeface="Calibri" panose="020F0502020204030204"/>
              </a:rPr>
              <a:t>Livak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 method used to analysis quantitative gene expression of </a:t>
            </a:r>
            <a:r>
              <a:rPr lang="en-US" sz="2800" i="1" kern="1200" dirty="0" smtClean="0">
                <a:solidFill>
                  <a:prstClr val="black"/>
                </a:solidFill>
                <a:latin typeface="Calibri" panose="020F0502020204030204"/>
              </a:rPr>
              <a:t>Ref</a:t>
            </a:r>
            <a:r>
              <a:rPr lang="en-US" sz="2800" kern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gene,(</a:t>
            </a:r>
            <a:r>
              <a:rPr lang="en-US" sz="2800" kern="1200" dirty="0" err="1">
                <a:solidFill>
                  <a:prstClr val="black"/>
                </a:solidFill>
                <a:latin typeface="Calibri" panose="020F0502020204030204"/>
              </a:rPr>
              <a:t>Livak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sz="2800" kern="1200" dirty="0" err="1">
                <a:solidFill>
                  <a:prstClr val="black"/>
                </a:solidFill>
                <a:latin typeface="Calibri" panose="020F0502020204030204"/>
              </a:rPr>
              <a:t>Schmittgen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i="1" kern="1200" dirty="0">
                <a:solidFill>
                  <a:prstClr val="black"/>
                </a:solidFill>
                <a:latin typeface="Calibri" panose="020F0502020204030204"/>
              </a:rPr>
              <a:t>et al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.,2001)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191" y="2161379"/>
            <a:ext cx="7975042" cy="321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REF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GAPDH</a:t>
            </a:r>
            <a:endParaRPr lang="en-US" sz="2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REF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GAPDH</a:t>
            </a:r>
            <a:endParaRPr lang="en-US" sz="2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∆∆Ct           = ∆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-∆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lang="en-US" sz="2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Fold difference=2</a:t>
            </a:r>
            <a:r>
              <a:rPr lang="en-US" sz="2400" kern="12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-∆∆CT</a:t>
            </a:r>
            <a:endParaRPr lang="en-US" sz="2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CT-Cycle threshold Value</a:t>
            </a:r>
            <a:endParaRPr lang="en-US" sz="2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4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276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Yield data collection and analysis methods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3042" y="974757"/>
            <a:ext cx="90305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Three months yield data collection(September-November in 2022)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d/2 tapping panel system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One way ANOVA test was done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Mean separation done by Dennett test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By using SAS software version 9.4 </a:t>
            </a:r>
          </a:p>
          <a:p>
            <a:pPr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2687"/>
            <a:ext cx="2246677" cy="1685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9" y="3952425"/>
            <a:ext cx="1696878" cy="22625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01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2864538" y="-48697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838199" y="12245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>
              <a:buClrTx/>
              <a:buSzTx/>
              <a:buFont typeface="Wingdings" panose="05000000000000000000" pitchFamily="2" charset="2"/>
              <a:buChar char="Ø"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Confirmation of the quality of extracted RNA samples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Agricultural Sciences Undergraduate Research Symposium 2023 – 16</a:t>
            </a:r>
            <a:r>
              <a:rPr lang="en-US" baseline="30000"/>
              <a:t>th</a:t>
            </a:r>
            <a:r>
              <a:rPr lang="en-US"/>
              <a:t> February </a:t>
            </a:r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06" y="1886317"/>
            <a:ext cx="7310387" cy="3516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8471" y="2161278"/>
            <a:ext cx="6294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1                1            2              2                3              3             4             4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8448291" y="4026529"/>
            <a:ext cx="1001028" cy="2041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8448291" y="4369973"/>
            <a:ext cx="983621" cy="2191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66612" y="3999733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6612" y="4325683"/>
            <a:ext cx="107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2423" y="5504515"/>
            <a:ext cx="7305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Quantification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of extracted RNA samples by using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</a:rPr>
              <a:t>agarose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 gel electrophoresis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92662" y="1083104"/>
            <a:ext cx="29542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000" dirty="0" smtClean="0"/>
              <a:t>1- HP 95-41</a:t>
            </a:r>
          </a:p>
          <a:p>
            <a:r>
              <a:rPr lang="en-US" sz="2000" dirty="0" smtClean="0"/>
              <a:t>2- HP 95-01</a:t>
            </a:r>
          </a:p>
          <a:p>
            <a:r>
              <a:rPr lang="en-US" sz="2000" dirty="0" smtClean="0"/>
              <a:t>3- RRISL 203</a:t>
            </a:r>
          </a:p>
          <a:p>
            <a:r>
              <a:rPr lang="en-US" sz="2000" dirty="0" smtClean="0"/>
              <a:t>4- HP 95-55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92" y="95292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PCR-amplification outputs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838" y="1186635"/>
            <a:ext cx="6260961" cy="3953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1530417"/>
            <a:ext cx="6066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   2            3             4           5             6            7                          8           L 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08509" y="1455103"/>
                <a:ext cx="494738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58</a:t>
                </a:r>
                <a14:m>
                  <m:oMath xmlns:m="http://schemas.openxmlformats.org/officeDocument/2006/math">
                    <m:r>
                      <a:rPr lang="en-US" sz="240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400" kern="12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58.7℃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60℃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62</a:t>
                </a:r>
                <a:r>
                  <a:rPr lang="en-US" sz="2400" kern="1200" dirty="0">
                    <a:solidFill>
                      <a:prstClr val="black"/>
                    </a:solidFill>
                    <a:latin typeface="Calibri" panose="020F0502020204030204"/>
                  </a:rPr>
                  <a:t>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srgbClr val="7030A0"/>
                    </a:solidFill>
                    <a:latin typeface="Calibri" panose="020F0502020204030204"/>
                  </a:rPr>
                  <a:t>64.4℃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66.4</a:t>
                </a:r>
                <a:r>
                  <a:rPr lang="en-US" sz="2400" kern="1200" dirty="0">
                    <a:solidFill>
                      <a:prstClr val="black"/>
                    </a:solidFill>
                    <a:latin typeface="Calibri" panose="020F0502020204030204"/>
                  </a:rPr>
                  <a:t>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67.5</a:t>
                </a:r>
                <a:r>
                  <a:rPr lang="en-US" sz="2400" kern="1200" dirty="0">
                    <a:solidFill>
                      <a:prstClr val="black"/>
                    </a:solidFill>
                    <a:latin typeface="Calibri" panose="020F0502020204030204"/>
                  </a:rPr>
                  <a:t>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68</a:t>
                </a:r>
                <a:r>
                  <a:rPr lang="en-US" sz="2400" kern="1200" dirty="0">
                    <a:solidFill>
                      <a:prstClr val="black"/>
                    </a:solidFill>
                    <a:latin typeface="Calibri" panose="020F0502020204030204"/>
                  </a:rPr>
                  <a:t>℃</a:t>
                </a:r>
              </a:p>
              <a:p>
                <a:pPr>
                  <a:buClrTx/>
                  <a:buFontTx/>
                  <a:buNone/>
                </a:pP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L- 100 </a:t>
                </a:r>
                <a:r>
                  <a:rPr lang="en-US" sz="2400" kern="1200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bp</a:t>
                </a:r>
                <a:r>
                  <a:rPr lang="en-US" sz="24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 ladder</a:t>
                </a:r>
                <a:endParaRPr lang="en-US" sz="240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509" y="1455103"/>
                <a:ext cx="4947382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973" t="-1429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878" y="2227446"/>
            <a:ext cx="2932430" cy="187163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470232" y="3163263"/>
            <a:ext cx="779646" cy="12352"/>
          </a:xfrm>
          <a:prstGeom prst="straightConnector1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92" y="5219210"/>
            <a:ext cx="659034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-155157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Yield data analysis results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14" y="1411555"/>
            <a:ext cx="6870910" cy="419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23" y="5468302"/>
            <a:ext cx="7401185" cy="101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" y="1411555"/>
            <a:ext cx="212768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1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1948670" y="15417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for the Presentation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body" idx="1"/>
          </p:nvPr>
        </p:nvSpPr>
        <p:spPr>
          <a:xfrm>
            <a:off x="1040674" y="137516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and Methods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Recommendations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61;p2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Agricultural Sciences Undergraduate Research Symposium 2023 – 16</a:t>
            </a:r>
            <a:r>
              <a:rPr lang="en-US" baseline="30000"/>
              <a:t>th</a:t>
            </a:r>
            <a:r>
              <a:rPr lang="en-US"/>
              <a:t> February </a:t>
            </a:r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9" y="76367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gene expression data outputs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2" y="1582728"/>
            <a:ext cx="3864742" cy="3480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550" y="2355082"/>
            <a:ext cx="5005250" cy="137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64" y="2751355"/>
            <a:ext cx="1688738" cy="585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76" y="5103024"/>
            <a:ext cx="3822523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7637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gene expression data analysis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9" y="1247926"/>
            <a:ext cx="6712278" cy="3724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112" y="1159233"/>
            <a:ext cx="4608975" cy="2999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960" y="4978535"/>
            <a:ext cx="4060288" cy="1377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99" y="2484796"/>
            <a:ext cx="1121761" cy="664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614" y="3765166"/>
            <a:ext cx="755970" cy="1152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9" y="4872674"/>
            <a:ext cx="706587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987"/>
            <a:ext cx="11668755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2" y="1407367"/>
            <a:ext cx="4609321" cy="2665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786" y="1591228"/>
            <a:ext cx="4188459" cy="2477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651" y="4000043"/>
            <a:ext cx="5858764" cy="1146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02" y="4068786"/>
            <a:ext cx="4499238" cy="1146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677" y="5082176"/>
            <a:ext cx="5230821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>
            <a:spLocks noGrp="1"/>
          </p:cNvSpPr>
          <p:nvPr>
            <p:ph type="title"/>
          </p:nvPr>
        </p:nvSpPr>
        <p:spPr>
          <a:xfrm>
            <a:off x="2175413" y="217051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Recommendations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Google Shape;92;p7"/>
          <p:cNvSpPr txBox="1">
            <a:spLocks noGrp="1"/>
          </p:cNvSpPr>
          <p:nvPr>
            <p:ph type="body" idx="1"/>
          </p:nvPr>
        </p:nvSpPr>
        <p:spPr>
          <a:xfrm>
            <a:off x="250257" y="1405289"/>
            <a:ext cx="11858324" cy="49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expression was up-regulated for HP 95-55, HP 95-41 and HP 95-01 genotypes compared to control clone RRISL 203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yield of HP 95-55, HP 95-41 and HP 95-01 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Yatadolawatta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estate was higher than comparatively RRISL 203,It means gene expression level was higher in the all tested genotypes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observed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expression positively co-related with latex yield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potential a using of selection high yielding genotypes of using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expression at an early stage of the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Hevea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breeding cycle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93" name="Google Shape;93;p7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Agricultural Sciences Undergraduate Research Symposium 2023 – 16</a:t>
            </a:r>
            <a:r>
              <a:rPr lang="en-US" baseline="30000"/>
              <a:t>th</a:t>
            </a:r>
            <a:r>
              <a:rPr lang="en-US"/>
              <a:t> February </a:t>
            </a:r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2177" y="1145406"/>
            <a:ext cx="113706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expression should be evaluated for other remaining genotypes, which developed by 1995HP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progeny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expression could be studied in different growth stages (Younger and mature)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Hevea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brasiliensis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expression levels should be tested for newly selected genotypes according to different agro-climatic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regions(Multi-location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trials) in the country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28271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2146537" y="116539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Google Shape;100;p8"/>
          <p:cNvSpPr txBox="1">
            <a:spLocks noGrp="1"/>
          </p:cNvSpPr>
          <p:nvPr>
            <p:ph type="body" idx="1"/>
          </p:nvPr>
        </p:nvSpPr>
        <p:spPr>
          <a:xfrm>
            <a:off x="115503" y="1222408"/>
            <a:ext cx="11964202" cy="504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/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Annual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of Rubber Research Institute of Sri Lanka. (2017)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by S. D. T. S. Gunasekara1, I. R. Palihakkara2 and S.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Withanage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 toward the Development of Relationship between Ref Gene Expression and Yield Potential of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Hevea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Clones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Venkatachalam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ThulaseedharanMolecular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cloning and characterization of the rubber elongation factor gene and its promoter sequence from rubber tree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Hevea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brasiliensis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A gene involved in rubber biosynthesis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Bandara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H.M.C.S Early selection of High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Yeilding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Rubber(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Heavea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brasilliencis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genotypes based on rubber elongation factor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gene expression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01" name="Google Shape;101;p8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Agricultural Sciences Undergraduate Research Symposium 2023 – 16</a:t>
            </a:r>
            <a:r>
              <a:rPr lang="en-US" baseline="30000"/>
              <a:t>th</a:t>
            </a:r>
            <a:r>
              <a:rPr lang="en-US"/>
              <a:t> February </a:t>
            </a:r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Google Shape;108;p9"/>
          <p:cNvSpPr txBox="1">
            <a:spLocks noGrp="1"/>
          </p:cNvSpPr>
          <p:nvPr>
            <p:ph type="sldNum" idx="12"/>
          </p:nvPr>
        </p:nvSpPr>
        <p:spPr>
          <a:xfrm>
            <a:off x="8610600" y="65087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/>
              <a:t>26</a:t>
            </a:fld>
            <a:endParaRPr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600" y="1524811"/>
            <a:ext cx="5072312" cy="3481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1184010" y="-133748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68;p3"/>
          <p:cNvSpPr txBox="1">
            <a:spLocks noGrp="1"/>
          </p:cNvSpPr>
          <p:nvPr>
            <p:ph type="body" idx="1"/>
          </p:nvPr>
        </p:nvSpPr>
        <p:spPr>
          <a:xfrm>
            <a:off x="539015" y="1010653"/>
            <a:ext cx="11294123" cy="4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</a:rPr>
              <a:t>Scientific name</a:t>
            </a:r>
            <a:r>
              <a:rPr lang="en-US" i="1" kern="1200" dirty="0">
                <a:solidFill>
                  <a:prstClr val="black"/>
                </a:solidFill>
              </a:rPr>
              <a:t>- </a:t>
            </a:r>
            <a:r>
              <a:rPr lang="en-US" i="1" kern="1200" dirty="0" err="1">
                <a:solidFill>
                  <a:prstClr val="black"/>
                </a:solidFill>
              </a:rPr>
              <a:t>Hevea</a:t>
            </a:r>
            <a:r>
              <a:rPr lang="en-US" i="1" kern="1200" dirty="0">
                <a:solidFill>
                  <a:prstClr val="black"/>
                </a:solidFill>
              </a:rPr>
              <a:t> </a:t>
            </a:r>
            <a:r>
              <a:rPr lang="en-US" i="1" kern="1200" dirty="0" err="1">
                <a:solidFill>
                  <a:prstClr val="black"/>
                </a:solidFill>
              </a:rPr>
              <a:t>brasiliensis</a:t>
            </a:r>
            <a:r>
              <a:rPr lang="en-US" i="1" kern="1200" dirty="0">
                <a:solidFill>
                  <a:prstClr val="black"/>
                </a:solidFill>
              </a:rPr>
              <a:t> </a:t>
            </a:r>
            <a:r>
              <a:rPr lang="en-US" kern="1200" dirty="0">
                <a:solidFill>
                  <a:prstClr val="black"/>
                </a:solidFill>
              </a:rPr>
              <a:t>(</a:t>
            </a:r>
            <a:r>
              <a:rPr lang="en-US" kern="1200" dirty="0" err="1">
                <a:solidFill>
                  <a:prstClr val="black"/>
                </a:solidFill>
              </a:rPr>
              <a:t>Wild.ex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dirty="0" err="1">
                <a:solidFill>
                  <a:prstClr val="black"/>
                </a:solidFill>
              </a:rPr>
              <a:t>A.Juss</a:t>
            </a:r>
            <a:r>
              <a:rPr lang="en-US" kern="1200" dirty="0">
                <a:solidFill>
                  <a:prstClr val="black"/>
                </a:solidFill>
              </a:rPr>
              <a:t>) Mull.-</a:t>
            </a:r>
            <a:r>
              <a:rPr lang="en-US" kern="1200" dirty="0" err="1">
                <a:solidFill>
                  <a:prstClr val="black"/>
                </a:solidFill>
              </a:rPr>
              <a:t>Arg</a:t>
            </a:r>
            <a:endParaRPr lang="en-US" kern="1200" dirty="0">
              <a:solidFill>
                <a:prstClr val="black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69" name="Google Shape;69;p3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Agricultural Sciences Undergraduate Research Symposium 2023 – 16</a:t>
            </a:r>
            <a:r>
              <a:rPr lang="en-US" baseline="30000"/>
              <a:t>th</a:t>
            </a:r>
            <a:r>
              <a:rPr lang="en-US"/>
              <a:t> February </a:t>
            </a:r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6" name="Oval 5"/>
          <p:cNvSpPr/>
          <p:nvPr/>
        </p:nvSpPr>
        <p:spPr>
          <a:xfrm>
            <a:off x="409990" y="3286915"/>
            <a:ext cx="3935692" cy="1475715"/>
          </a:xfrm>
          <a:prstGeom prst="ellipse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gene(Rubber Elongation Factor)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52830" y="1893995"/>
            <a:ext cx="4106443" cy="130909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Key gene involve rubber biosynthesis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52830" y="4898027"/>
            <a:ext cx="5164247" cy="13978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Previous studies found that positive effect on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gene expression and latex yield(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Priya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et 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.,2006)</a:t>
            </a:r>
          </a:p>
        </p:txBody>
      </p:sp>
      <p:sp>
        <p:nvSpPr>
          <p:cNvPr id="9" name="Bent Arrow 8"/>
          <p:cNvSpPr/>
          <p:nvPr/>
        </p:nvSpPr>
        <p:spPr>
          <a:xfrm>
            <a:off x="2151924" y="2183896"/>
            <a:ext cx="2236393" cy="981779"/>
          </a:xfrm>
          <a:prstGeom prst="bentArrow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Bent Arrow 9"/>
          <p:cNvSpPr/>
          <p:nvPr/>
        </p:nvSpPr>
        <p:spPr>
          <a:xfrm flipV="1">
            <a:off x="2156595" y="4872674"/>
            <a:ext cx="2084788" cy="1099624"/>
          </a:xfrm>
          <a:prstGeom prst="bentArrow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4482" cy="81878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3491" y="1721973"/>
            <a:ext cx="3336052" cy="11627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Perennial nature</a:t>
            </a:r>
          </a:p>
        </p:txBody>
      </p:sp>
      <p:sp>
        <p:nvSpPr>
          <p:cNvPr id="5" name="Oval 4"/>
          <p:cNvSpPr/>
          <p:nvPr/>
        </p:nvSpPr>
        <p:spPr>
          <a:xfrm>
            <a:off x="6746627" y="1520498"/>
            <a:ext cx="4486055" cy="19527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20-25 years required for the field selection of clones reaching to the stage RRISL recommendation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3768457" y="1911408"/>
            <a:ext cx="2857567" cy="603919"/>
          </a:xfrm>
          <a:prstGeom prst="left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097587" y="2541848"/>
            <a:ext cx="571694" cy="931391"/>
          </a:xfrm>
          <a:prstGeom prst="downArrow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01631" y="3516857"/>
            <a:ext cx="2744996" cy="894555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cene3d>
            <a:camera prst="perspectiveLef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Molecular study</a:t>
            </a:r>
          </a:p>
        </p:txBody>
      </p:sp>
      <p:sp>
        <p:nvSpPr>
          <p:cNvPr id="9" name="Down Arrow 8"/>
          <p:cNvSpPr/>
          <p:nvPr/>
        </p:nvSpPr>
        <p:spPr>
          <a:xfrm>
            <a:off x="5097586" y="4435319"/>
            <a:ext cx="662684" cy="903288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76784" y="5386421"/>
            <a:ext cx="3904288" cy="109733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Early selection of high yielding genotypes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730" y="3645971"/>
            <a:ext cx="2115857" cy="24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1533435" y="-112459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and Methods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1"/>
          </p:nvPr>
        </p:nvSpPr>
        <p:spPr>
          <a:xfrm>
            <a:off x="157211" y="1232033"/>
            <a:ext cx="12034789" cy="525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77" name="Google Shape;77;p5"/>
          <p:cNvSpPr txBox="1">
            <a:spLocks noGrp="1"/>
          </p:cNvSpPr>
          <p:nvPr>
            <p:ph type="ftr" idx="11"/>
          </p:nvPr>
        </p:nvSpPr>
        <p:spPr>
          <a:xfrm>
            <a:off x="1040674" y="6491261"/>
            <a:ext cx="101106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Agricultural Sciences Undergraduate Research Symposium 2023 – 16</a:t>
            </a:r>
            <a:r>
              <a:rPr lang="en-US" baseline="30000"/>
              <a:t>th</a:t>
            </a:r>
            <a:r>
              <a:rPr lang="en-US"/>
              <a:t> February </a:t>
            </a:r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ldNum" idx="12"/>
          </p:nvPr>
        </p:nvSpPr>
        <p:spPr>
          <a:xfrm>
            <a:off x="8487810" y="64999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231005" y="1214581"/>
            <a:ext cx="3330341" cy="447112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Sample collection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7656" y="1750209"/>
            <a:ext cx="3610480" cy="661951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RNA extraction and quantification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08447" y="2458518"/>
            <a:ext cx="4138862" cy="1102246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Optimize best annealing temperature for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Ref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gene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16169" y="3632261"/>
            <a:ext cx="3159659" cy="713535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cDNA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synthesis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5998" y="4433712"/>
            <a:ext cx="3320543" cy="741206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Quantitative gene expression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87810" y="5262834"/>
            <a:ext cx="3485584" cy="1130863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Data analysis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-Gene expression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-Yield data</a:t>
            </a:r>
          </a:p>
        </p:txBody>
      </p:sp>
      <p:sp>
        <p:nvSpPr>
          <p:cNvPr id="17" name="Oval 16"/>
          <p:cNvSpPr/>
          <p:nvPr/>
        </p:nvSpPr>
        <p:spPr>
          <a:xfrm>
            <a:off x="3410265" y="977423"/>
            <a:ext cx="622720" cy="582609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590956" y="1457837"/>
            <a:ext cx="674359" cy="606190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174605" y="2162526"/>
            <a:ext cx="653889" cy="591985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7317328" y="3252379"/>
            <a:ext cx="717000" cy="671848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9182827" y="4054442"/>
            <a:ext cx="676583" cy="670625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1397651" y="4804315"/>
            <a:ext cx="685046" cy="666520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location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2" y="1099920"/>
            <a:ext cx="4397341" cy="3298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9" t="29128" r="13016" b="32569"/>
          <a:stretch/>
        </p:blipFill>
        <p:spPr>
          <a:xfrm>
            <a:off x="3775295" y="2672517"/>
            <a:ext cx="2465798" cy="1715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133" t="19239" r="17659" b="62614"/>
          <a:stretch/>
        </p:blipFill>
        <p:spPr>
          <a:xfrm>
            <a:off x="6709375" y="2868504"/>
            <a:ext cx="4969595" cy="3068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322" y="4555700"/>
            <a:ext cx="574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</a:rPr>
              <a:t>Yatadolawatta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</a:rPr>
              <a:t>estate,Mathugama.Sri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 Lanka</a:t>
            </a:r>
          </a:p>
        </p:txBody>
      </p:sp>
    </p:spTree>
    <p:extLst>
      <p:ext uri="{BB962C8B-B14F-4D97-AF65-F5344CB8AC3E}">
        <p14:creationId xmlns:p14="http://schemas.microsoft.com/office/powerpoint/2010/main" val="33480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0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Sample collection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5" y="1986189"/>
            <a:ext cx="3655195" cy="2741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64" y="5135958"/>
            <a:ext cx="327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</a:rPr>
              <a:t>Yatadolawatta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state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867" y="1325563"/>
            <a:ext cx="55316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ClrTx/>
              <a:buFontTx/>
              <a:buNone/>
            </a:pPr>
            <a:r>
              <a:rPr lang="en-US" sz="2800" kern="12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HP </a:t>
            </a:r>
            <a:r>
              <a:rPr lang="en-US" sz="2800" kern="12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95-55</a:t>
            </a:r>
          </a:p>
          <a:p>
            <a:pPr>
              <a:lnSpc>
                <a:spcPct val="250000"/>
              </a:lnSpc>
              <a:buClrTx/>
              <a:buFontTx/>
              <a:buNone/>
            </a:pPr>
            <a:r>
              <a:rPr lang="en-US" sz="2800" kern="12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HP 95-01</a:t>
            </a:r>
          </a:p>
          <a:p>
            <a:pPr>
              <a:buClrTx/>
              <a:buFontTx/>
              <a:buNone/>
            </a:pPr>
            <a:endParaRPr lang="en-US" sz="32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800" kern="12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HP 95-41</a:t>
            </a:r>
            <a:endParaRPr lang="en-US" sz="2400" kern="1200" dirty="0" smtClean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US" sz="32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US" sz="28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800" kern="1200" dirty="0" smtClean="0">
                <a:solidFill>
                  <a:prstClr val="black"/>
                </a:solidFill>
                <a:latin typeface="Calibri" panose="020F0502020204030204"/>
              </a:rPr>
              <a:t>RRISL 203</a:t>
            </a:r>
          </a:p>
          <a:p>
            <a:pPr>
              <a:buClrTx/>
              <a:buFontTx/>
              <a:buNone/>
            </a:pP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</a:rPr>
              <a:t>ontrol clone)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3023" y="1879560"/>
            <a:ext cx="4699014" cy="29546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ClrTx/>
              <a:buFont typeface="Wingdings" panose="05000000000000000000" pitchFamily="2" charset="2"/>
              <a:buChar char="§"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Genotypes were developed by 1995 Hand </a:t>
            </a:r>
            <a:r>
              <a:rPr lang="en-US" sz="2800" kern="1200" dirty="0" smtClean="0">
                <a:solidFill>
                  <a:prstClr val="black"/>
                </a:solidFill>
                <a:latin typeface="Calibri" panose="020F0502020204030204"/>
              </a:rPr>
              <a:t>Pollination 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progeny</a:t>
            </a:r>
          </a:p>
          <a:p>
            <a:pPr marL="457200" indent="-457200">
              <a:buClrTx/>
              <a:buFont typeface="Wingdings" panose="05000000000000000000" pitchFamily="2" charset="2"/>
              <a:buChar char="§"/>
            </a:pPr>
            <a:r>
              <a:rPr lang="en-US" sz="2800" kern="1200" dirty="0" smtClean="0">
                <a:solidFill>
                  <a:prstClr val="black"/>
                </a:solidFill>
                <a:latin typeface="Calibri" panose="020F0502020204030204"/>
              </a:rPr>
              <a:t>All plants were 11 years old as a Estate </a:t>
            </a: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2800" kern="1200" dirty="0" smtClean="0">
                <a:solidFill>
                  <a:prstClr val="black"/>
                </a:solidFill>
                <a:latin typeface="Calibri" panose="020F0502020204030204"/>
              </a:rPr>
              <a:t>ollaborative Trial(ECT)</a:t>
            </a:r>
          </a:p>
          <a:p>
            <a:pPr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8926" y="5038128"/>
            <a:ext cx="4787208" cy="13849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ClrTx/>
              <a:buFont typeface="Wingdings" panose="05000000000000000000" pitchFamily="2" charset="2"/>
              <a:buChar char="§"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US" sz="2800" kern="1200" dirty="0" smtClean="0">
                <a:solidFill>
                  <a:prstClr val="black"/>
                </a:solidFill>
                <a:latin typeface="Calibri" panose="020F0502020204030204"/>
              </a:rPr>
              <a:t>igh yielding clone including in group 1 clone recommendation</a:t>
            </a:r>
            <a:endParaRPr lang="en-US" sz="2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150931" y="2087989"/>
            <a:ext cx="1181954" cy="2571184"/>
          </a:xfrm>
          <a:prstGeom prst="rightBrac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56757" y="5694975"/>
            <a:ext cx="1376127" cy="0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268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84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cont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19" y="1629473"/>
            <a:ext cx="11611276" cy="14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plants from each three genotypes and clone were selected to get latex samples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drop of latex were collected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TRIzol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reagent containing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eppendrof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00" y="3262583"/>
            <a:ext cx="2130287" cy="2693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7" y="3296570"/>
            <a:ext cx="1898398" cy="234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44076" y="5956240"/>
            <a:ext cx="338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Taken of Latex 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samples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4522" y="5622202"/>
            <a:ext cx="376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Latex with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anose="020F0502020204030204"/>
              </a:rPr>
              <a:t>TRIzol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reagent containing </a:t>
            </a:r>
            <a:r>
              <a:rPr lang="en-US" sz="2000" kern="1200" dirty="0" err="1" smtClean="0">
                <a:solidFill>
                  <a:prstClr val="black"/>
                </a:solidFill>
                <a:latin typeface="Calibri" panose="020F0502020204030204"/>
              </a:rPr>
              <a:t>eppendrof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tube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15192" y="4468439"/>
            <a:ext cx="1765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Latex sample</a:t>
            </a:r>
          </a:p>
          <a:p>
            <a:pPr>
              <a:buClrTx/>
              <a:buFontTx/>
              <a:buNone/>
            </a:pPr>
            <a:endParaRPr lang="en-US" sz="2000" kern="1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2000" kern="1200" dirty="0" err="1" smtClean="0">
                <a:solidFill>
                  <a:prstClr val="black"/>
                </a:solidFill>
                <a:latin typeface="Calibri" panose="020F0502020204030204"/>
              </a:rPr>
              <a:t>TRIzol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</a:rPr>
              <a:t> reagent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430849" y="4673887"/>
            <a:ext cx="1125814" cy="1810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H="1">
            <a:off x="8356351" y="5078994"/>
            <a:ext cx="1158841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01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579250" y="90147"/>
            <a:ext cx="481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RNA extraction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467" y="699302"/>
            <a:ext cx="733490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RNA extraction                      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</a:rPr>
              <a:t>TRIzol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 reagent RNA extraction protocol (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</a:rPr>
              <a:t>Nagahawatta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kern="1200" dirty="0">
                <a:solidFill>
                  <a:prstClr val="black"/>
                </a:solidFill>
                <a:latin typeface="Calibri" panose="020F0502020204030204"/>
              </a:rPr>
              <a:t>et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kern="1200" dirty="0">
                <a:solidFill>
                  <a:prstClr val="black"/>
                </a:solidFill>
                <a:latin typeface="Calibri" panose="020F0502020204030204"/>
              </a:rPr>
              <a:t>al.,2017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,Gunasekara </a:t>
            </a:r>
            <a:r>
              <a:rPr lang="en-US" sz="2400" i="1" kern="1200" dirty="0">
                <a:solidFill>
                  <a:prstClr val="black"/>
                </a:solidFill>
                <a:latin typeface="Calibri" panose="020F0502020204030204"/>
              </a:rPr>
              <a:t>et al.,2019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0" y="1480812"/>
            <a:ext cx="1396768" cy="1862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227" y="1690670"/>
            <a:ext cx="1530252" cy="1827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t="12146" r="33864" b="44027"/>
          <a:stretch/>
        </p:blipFill>
        <p:spPr>
          <a:xfrm>
            <a:off x="6135119" y="1742254"/>
            <a:ext cx="1457593" cy="1747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18746" r="11686" b="25017"/>
          <a:stretch/>
        </p:blipFill>
        <p:spPr>
          <a:xfrm>
            <a:off x="9040552" y="1716219"/>
            <a:ext cx="1585740" cy="161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140" y="4199805"/>
            <a:ext cx="1636914" cy="1647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-1" t="18518" r="2164"/>
          <a:stretch/>
        </p:blipFill>
        <p:spPr>
          <a:xfrm>
            <a:off x="6785071" y="4184448"/>
            <a:ext cx="1680634" cy="1713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371" y="4298962"/>
            <a:ext cx="2044023" cy="1531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-463" t="19938" r="-1"/>
          <a:stretch/>
        </p:blipFill>
        <p:spPr>
          <a:xfrm>
            <a:off x="99519" y="4271776"/>
            <a:ext cx="1805789" cy="1911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ight Arrow 14"/>
          <p:cNvSpPr/>
          <p:nvPr/>
        </p:nvSpPr>
        <p:spPr>
          <a:xfrm>
            <a:off x="1606221" y="2471895"/>
            <a:ext cx="1684006" cy="391885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820479" y="2410243"/>
            <a:ext cx="1314640" cy="412590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5371" y="2437433"/>
            <a:ext cx="1329043" cy="451143"/>
          </a:xfrm>
          <a:prstGeom prst="rect">
            <a:avLst/>
          </a:prstGeom>
        </p:spPr>
      </p:pic>
      <p:sp>
        <p:nvSpPr>
          <p:cNvPr id="18" name="Curved Left Arrow 17"/>
          <p:cNvSpPr/>
          <p:nvPr/>
        </p:nvSpPr>
        <p:spPr>
          <a:xfrm>
            <a:off x="10941503" y="2558270"/>
            <a:ext cx="834684" cy="1702188"/>
          </a:xfrm>
          <a:prstGeom prst="curved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8664410" y="4850600"/>
            <a:ext cx="1362789" cy="476814"/>
          </a:xfrm>
          <a:prstGeom prst="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9110" y="4816210"/>
            <a:ext cx="1383912" cy="512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8320" y="4966482"/>
            <a:ext cx="1210381" cy="5121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774" y="3367549"/>
            <a:ext cx="2381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Latex samples were taken in laboratory by using ice Box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174567" y="3631318"/>
                <a:ext cx="27269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:r>
                  <a:rPr lang="en-US" sz="18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Stored samples at -20</a:t>
                </a:r>
                <a14:m>
                  <m:oMath xmlns:m="http://schemas.openxmlformats.org/officeDocument/2006/math">
                    <m:r>
                      <a:rPr lang="en-US" sz="18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 for 15 min</a:t>
                </a:r>
                <a:endParaRPr lang="en-US" sz="180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567" y="3631318"/>
                <a:ext cx="2726904" cy="646331"/>
              </a:xfrm>
              <a:prstGeom prst="rect">
                <a:avLst/>
              </a:prstGeom>
              <a:blipFill rotWithShape="0">
                <a:blip r:embed="rId13"/>
                <a:stretch>
                  <a:fillRect l="-2013" t="-5660" r="-335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905674" y="3473486"/>
            <a:ext cx="247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Crushed the samples by using pipette tip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39652" y="3308152"/>
            <a:ext cx="258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Centrifuged the sample at 14,500 rpm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8596" y="5881329"/>
            <a:ext cx="30584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Solution transfer new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/>
              </a:rPr>
              <a:t>eppendorf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 tube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32299" y="5900365"/>
            <a:ext cx="39765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Samples were kept in room Temperature for 10 min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128107" y="5925133"/>
                <a:ext cx="23229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:r>
                  <a:rPr lang="en-US" sz="18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Added 200</a:t>
                </a:r>
                <a14:m>
                  <m:oMath xmlns:m="http://schemas.openxmlformats.org/officeDocument/2006/math">
                    <m:r>
                      <a:rPr lang="en-US" sz="18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18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kern="1200" dirty="0" smtClean="0">
                    <a:solidFill>
                      <a:prstClr val="black"/>
                    </a:solidFill>
                    <a:latin typeface="Calibri" panose="020F0502020204030204"/>
                  </a:rPr>
                  <a:t> Chlorofoam</a:t>
                </a:r>
                <a:endParaRPr lang="en-US" sz="180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107" y="5925133"/>
                <a:ext cx="2322919" cy="646331"/>
              </a:xfrm>
              <a:prstGeom prst="rect">
                <a:avLst/>
              </a:prstGeom>
              <a:blipFill rotWithShape="0">
                <a:blip r:embed="rId14"/>
                <a:stretch>
                  <a:fillRect l="-2100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-87650" y="6169580"/>
            <a:ext cx="228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</a:rPr>
              <a:t>Gently mixed sample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584604" y="911753"/>
            <a:ext cx="93662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8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1144</Words>
  <Application>Microsoft Office PowerPoint</Application>
  <PresentationFormat>Widescreen</PresentationFormat>
  <Paragraphs>215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Wingdings</vt:lpstr>
      <vt:lpstr>Office Theme</vt:lpstr>
      <vt:lpstr> Early Detection of High Yielding Rubber Genotypes (Hevea brasiliensis) Based on the Expression of Rubber Elongation Factor(Ref)Gene </vt:lpstr>
      <vt:lpstr>Content for the Presentation</vt:lpstr>
      <vt:lpstr>Introduction</vt:lpstr>
      <vt:lpstr>Problem statement</vt:lpstr>
      <vt:lpstr>Material and Methods</vt:lpstr>
      <vt:lpstr>Experiment location</vt:lpstr>
      <vt:lpstr>1) Sample collection</vt:lpstr>
      <vt:lpstr> Sample collection cont..</vt:lpstr>
      <vt:lpstr>PowerPoint Presentation</vt:lpstr>
      <vt:lpstr>PowerPoint Presentation</vt:lpstr>
      <vt:lpstr>RNA quantification</vt:lpstr>
      <vt:lpstr>3) Optimization best annealing temperature for Ref gene</vt:lpstr>
      <vt:lpstr>4) cDNA synthesis</vt:lpstr>
      <vt:lpstr>5) Quantitative gene expression </vt:lpstr>
      <vt:lpstr>6)Quantitative gene expression data analysis</vt:lpstr>
      <vt:lpstr>Yield data collection and analysis methods</vt:lpstr>
      <vt:lpstr>Results and Discussion</vt:lpstr>
      <vt:lpstr>Gradient PCR-amplification outputs  </vt:lpstr>
      <vt:lpstr>Yield data analysis results</vt:lpstr>
      <vt:lpstr>Quantitative gene expression data outputs</vt:lpstr>
      <vt:lpstr>Quantitative gene expression data analysis</vt:lpstr>
      <vt:lpstr>PowerPoint Presentation</vt:lpstr>
      <vt:lpstr>Conclusion and Recommendations</vt:lpstr>
      <vt:lpstr>PowerPoint Presentation</vt:lpstr>
      <vt:lpstr>References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49</cp:revision>
  <dcterms:created xsi:type="dcterms:W3CDTF">2022-12-02T06:41:12Z</dcterms:created>
  <dcterms:modified xsi:type="dcterms:W3CDTF">2023-03-24T08:30:08Z</dcterms:modified>
</cp:coreProperties>
</file>