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78" r:id="rId4"/>
    <p:sldId id="258" r:id="rId5"/>
    <p:sldId id="260" r:id="rId6"/>
    <p:sldId id="261" r:id="rId7"/>
    <p:sldId id="267" r:id="rId8"/>
    <p:sldId id="269" r:id="rId9"/>
    <p:sldId id="279" r:id="rId10"/>
    <p:sldId id="273" r:id="rId11"/>
    <p:sldId id="262" r:id="rId12"/>
    <p:sldId id="270" r:id="rId13"/>
    <p:sldId id="271" r:id="rId14"/>
    <p:sldId id="280" r:id="rId15"/>
    <p:sldId id="272" r:id="rId16"/>
    <p:sldId id="274" r:id="rId17"/>
    <p:sldId id="277" r:id="rId18"/>
    <p:sldId id="263" r:id="rId19"/>
    <p:sldId id="281" r:id="rId20"/>
    <p:sldId id="264"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91381451527477E-2"/>
          <c:y val="1.5707058572658347E-2"/>
          <c:w val="0.89807467799471874"/>
          <c:h val="0.77395796484438062"/>
        </c:manualLayout>
      </c:layout>
      <c:barChart>
        <c:barDir val="col"/>
        <c:grouping val="stacked"/>
        <c:varyColors val="0"/>
        <c:ser>
          <c:idx val="0"/>
          <c:order val="0"/>
          <c:tx>
            <c:strRef>
              <c:f>Sheet4!$B$1</c:f>
              <c:strCache>
                <c:ptCount val="1"/>
                <c:pt idx="0">
                  <c:v>Strongly agree</c:v>
                </c:pt>
              </c:strCache>
            </c:strRef>
          </c:tx>
          <c:spPr>
            <a:solidFill>
              <a:schemeClr val="accent1"/>
            </a:solidFill>
            <a:ln>
              <a:noFill/>
            </a:ln>
            <a:effectLst/>
          </c:spPr>
          <c:invertIfNegative val="0"/>
          <c:cat>
            <c:strRef>
              <c:f>Sheet4!$A$2:$A$7</c:f>
              <c:strCache>
                <c:ptCount val="6"/>
                <c:pt idx="0">
                  <c:v>Organic farming has health benefits</c:v>
                </c:pt>
                <c:pt idx="1">
                  <c:v>Organic agriculture has environmental benefits </c:v>
                </c:pt>
                <c:pt idx="2">
                  <c:v>Organic fertilizer can influence on crop productivity</c:v>
                </c:pt>
                <c:pt idx="3">
                  <c:v>Organic fertilizers are effective than chemical fertilizers </c:v>
                </c:pt>
                <c:pt idx="4">
                  <c:v>Production capacity of organic fertilizer is sufficient </c:v>
                </c:pt>
                <c:pt idx="5">
                  <c:v>High quality organic fertilizers are available in the market </c:v>
                </c:pt>
              </c:strCache>
            </c:strRef>
          </c:cat>
          <c:val>
            <c:numRef>
              <c:f>Sheet4!$B$2:$B$7</c:f>
              <c:numCache>
                <c:formatCode>0.00%</c:formatCode>
                <c:ptCount val="6"/>
                <c:pt idx="0">
                  <c:v>0.47499999999999998</c:v>
                </c:pt>
                <c:pt idx="1">
                  <c:v>0.49299999999999999</c:v>
                </c:pt>
                <c:pt idx="2">
                  <c:v>0.217</c:v>
                </c:pt>
                <c:pt idx="3">
                  <c:v>0.28799999999999998</c:v>
                </c:pt>
                <c:pt idx="4" formatCode="0%">
                  <c:v>7.0000000000000007E-2</c:v>
                </c:pt>
                <c:pt idx="5">
                  <c:v>0.254</c:v>
                </c:pt>
              </c:numCache>
            </c:numRef>
          </c:val>
          <c:extLst>
            <c:ext xmlns:c16="http://schemas.microsoft.com/office/drawing/2014/chart" uri="{C3380CC4-5D6E-409C-BE32-E72D297353CC}">
              <c16:uniqueId val="{00000000-6743-4940-9C23-68A5B2FECB37}"/>
            </c:ext>
          </c:extLst>
        </c:ser>
        <c:ser>
          <c:idx val="1"/>
          <c:order val="1"/>
          <c:tx>
            <c:strRef>
              <c:f>Sheet4!$C$1</c:f>
              <c:strCache>
                <c:ptCount val="1"/>
                <c:pt idx="0">
                  <c:v>Agree</c:v>
                </c:pt>
              </c:strCache>
            </c:strRef>
          </c:tx>
          <c:spPr>
            <a:solidFill>
              <a:schemeClr val="accent2"/>
            </a:solidFill>
            <a:ln>
              <a:noFill/>
            </a:ln>
            <a:effectLst/>
          </c:spPr>
          <c:invertIfNegative val="0"/>
          <c:cat>
            <c:strRef>
              <c:f>Sheet4!$A$2:$A$7</c:f>
              <c:strCache>
                <c:ptCount val="6"/>
                <c:pt idx="0">
                  <c:v>Organic farming has health benefits</c:v>
                </c:pt>
                <c:pt idx="1">
                  <c:v>Organic agriculture has environmental benefits </c:v>
                </c:pt>
                <c:pt idx="2">
                  <c:v>Organic fertilizer can influence on crop productivity</c:v>
                </c:pt>
                <c:pt idx="3">
                  <c:v>Organic fertilizers are effective than chemical fertilizers </c:v>
                </c:pt>
                <c:pt idx="4">
                  <c:v>Production capacity of organic fertilizer is sufficient </c:v>
                </c:pt>
                <c:pt idx="5">
                  <c:v>High quality organic fertilizers are available in the market </c:v>
                </c:pt>
              </c:strCache>
            </c:strRef>
          </c:cat>
          <c:val>
            <c:numRef>
              <c:f>Sheet4!$C$2:$C$7</c:f>
              <c:numCache>
                <c:formatCode>0%</c:formatCode>
                <c:ptCount val="6"/>
                <c:pt idx="0" formatCode="0.00%">
                  <c:v>0.23400000000000001</c:v>
                </c:pt>
                <c:pt idx="1">
                  <c:v>0.17</c:v>
                </c:pt>
                <c:pt idx="2" formatCode="0.00%">
                  <c:v>0.16200000000000001</c:v>
                </c:pt>
                <c:pt idx="3" formatCode="0.00%">
                  <c:v>0.13500000000000001</c:v>
                </c:pt>
                <c:pt idx="4" formatCode="0.00%">
                  <c:v>0.121</c:v>
                </c:pt>
                <c:pt idx="5" formatCode="0.00%">
                  <c:v>9.4E-2</c:v>
                </c:pt>
              </c:numCache>
            </c:numRef>
          </c:val>
          <c:extLst>
            <c:ext xmlns:c16="http://schemas.microsoft.com/office/drawing/2014/chart" uri="{C3380CC4-5D6E-409C-BE32-E72D297353CC}">
              <c16:uniqueId val="{00000001-6743-4940-9C23-68A5B2FECB37}"/>
            </c:ext>
          </c:extLst>
        </c:ser>
        <c:ser>
          <c:idx val="2"/>
          <c:order val="2"/>
          <c:tx>
            <c:strRef>
              <c:f>Sheet4!$D$1</c:f>
              <c:strCache>
                <c:ptCount val="1"/>
                <c:pt idx="0">
                  <c:v>Neutral</c:v>
                </c:pt>
              </c:strCache>
            </c:strRef>
          </c:tx>
          <c:spPr>
            <a:solidFill>
              <a:schemeClr val="accent3"/>
            </a:solidFill>
            <a:ln>
              <a:noFill/>
            </a:ln>
            <a:effectLst/>
          </c:spPr>
          <c:invertIfNegative val="0"/>
          <c:cat>
            <c:strRef>
              <c:f>Sheet4!$A$2:$A$7</c:f>
              <c:strCache>
                <c:ptCount val="6"/>
                <c:pt idx="0">
                  <c:v>Organic farming has health benefits</c:v>
                </c:pt>
                <c:pt idx="1">
                  <c:v>Organic agriculture has environmental benefits </c:v>
                </c:pt>
                <c:pt idx="2">
                  <c:v>Organic fertilizer can influence on crop productivity</c:v>
                </c:pt>
                <c:pt idx="3">
                  <c:v>Organic fertilizers are effective than chemical fertilizers </c:v>
                </c:pt>
                <c:pt idx="4">
                  <c:v>Production capacity of organic fertilizer is sufficient </c:v>
                </c:pt>
                <c:pt idx="5">
                  <c:v>High quality organic fertilizers are available in the market </c:v>
                </c:pt>
              </c:strCache>
            </c:strRef>
          </c:cat>
          <c:val>
            <c:numRef>
              <c:f>Sheet4!$D$2:$D$7</c:f>
              <c:numCache>
                <c:formatCode>0.00%</c:formatCode>
                <c:ptCount val="6"/>
                <c:pt idx="0">
                  <c:v>0.19500000000000001</c:v>
                </c:pt>
                <c:pt idx="1">
                  <c:v>0.13500000000000001</c:v>
                </c:pt>
                <c:pt idx="2">
                  <c:v>0.214</c:v>
                </c:pt>
                <c:pt idx="3">
                  <c:v>0.13300000000000001</c:v>
                </c:pt>
                <c:pt idx="4">
                  <c:v>0.14499999999999999</c:v>
                </c:pt>
                <c:pt idx="5" formatCode="0%">
                  <c:v>0.14000000000000001</c:v>
                </c:pt>
              </c:numCache>
            </c:numRef>
          </c:val>
          <c:extLst>
            <c:ext xmlns:c16="http://schemas.microsoft.com/office/drawing/2014/chart" uri="{C3380CC4-5D6E-409C-BE32-E72D297353CC}">
              <c16:uniqueId val="{00000002-6743-4940-9C23-68A5B2FECB37}"/>
            </c:ext>
          </c:extLst>
        </c:ser>
        <c:ser>
          <c:idx val="3"/>
          <c:order val="3"/>
          <c:tx>
            <c:strRef>
              <c:f>Sheet4!$E$1</c:f>
              <c:strCache>
                <c:ptCount val="1"/>
                <c:pt idx="0">
                  <c:v>Disagree</c:v>
                </c:pt>
              </c:strCache>
            </c:strRef>
          </c:tx>
          <c:spPr>
            <a:solidFill>
              <a:schemeClr val="accent4"/>
            </a:solidFill>
            <a:ln>
              <a:noFill/>
            </a:ln>
            <a:effectLst/>
          </c:spPr>
          <c:invertIfNegative val="0"/>
          <c:cat>
            <c:strRef>
              <c:f>Sheet4!$A$2:$A$7</c:f>
              <c:strCache>
                <c:ptCount val="6"/>
                <c:pt idx="0">
                  <c:v>Organic farming has health benefits</c:v>
                </c:pt>
                <c:pt idx="1">
                  <c:v>Organic agriculture has environmental benefits </c:v>
                </c:pt>
                <c:pt idx="2">
                  <c:v>Organic fertilizer can influence on crop productivity</c:v>
                </c:pt>
                <c:pt idx="3">
                  <c:v>Organic fertilizers are effective than chemical fertilizers </c:v>
                </c:pt>
                <c:pt idx="4">
                  <c:v>Production capacity of organic fertilizer is sufficient </c:v>
                </c:pt>
                <c:pt idx="5">
                  <c:v>High quality organic fertilizers are available in the market </c:v>
                </c:pt>
              </c:strCache>
            </c:strRef>
          </c:cat>
          <c:val>
            <c:numRef>
              <c:f>Sheet4!$E$2:$E$7</c:f>
              <c:numCache>
                <c:formatCode>0%</c:formatCode>
                <c:ptCount val="6"/>
                <c:pt idx="0" formatCode="0.00%">
                  <c:v>8.1000000000000003E-2</c:v>
                </c:pt>
                <c:pt idx="1">
                  <c:v>0.18</c:v>
                </c:pt>
                <c:pt idx="2">
                  <c:v>0.35</c:v>
                </c:pt>
                <c:pt idx="3" formatCode="0.00%">
                  <c:v>0.318</c:v>
                </c:pt>
                <c:pt idx="4" formatCode="0.00%">
                  <c:v>0.61599999999999999</c:v>
                </c:pt>
                <c:pt idx="5">
                  <c:v>0.46</c:v>
                </c:pt>
              </c:numCache>
            </c:numRef>
          </c:val>
          <c:extLst>
            <c:ext xmlns:c16="http://schemas.microsoft.com/office/drawing/2014/chart" uri="{C3380CC4-5D6E-409C-BE32-E72D297353CC}">
              <c16:uniqueId val="{00000003-6743-4940-9C23-68A5B2FECB37}"/>
            </c:ext>
          </c:extLst>
        </c:ser>
        <c:ser>
          <c:idx val="4"/>
          <c:order val="4"/>
          <c:tx>
            <c:strRef>
              <c:f>Sheet4!$F$1</c:f>
              <c:strCache>
                <c:ptCount val="1"/>
                <c:pt idx="0">
                  <c:v>Strongly disagree</c:v>
                </c:pt>
              </c:strCache>
            </c:strRef>
          </c:tx>
          <c:spPr>
            <a:solidFill>
              <a:schemeClr val="accent5"/>
            </a:solidFill>
            <a:ln>
              <a:noFill/>
            </a:ln>
            <a:effectLst/>
          </c:spPr>
          <c:invertIfNegative val="0"/>
          <c:cat>
            <c:strRef>
              <c:f>Sheet4!$A$2:$A$7</c:f>
              <c:strCache>
                <c:ptCount val="6"/>
                <c:pt idx="0">
                  <c:v>Organic farming has health benefits</c:v>
                </c:pt>
                <c:pt idx="1">
                  <c:v>Organic agriculture has environmental benefits </c:v>
                </c:pt>
                <c:pt idx="2">
                  <c:v>Organic fertilizer can influence on crop productivity</c:v>
                </c:pt>
                <c:pt idx="3">
                  <c:v>Organic fertilizers are effective than chemical fertilizers </c:v>
                </c:pt>
                <c:pt idx="4">
                  <c:v>Production capacity of organic fertilizer is sufficient </c:v>
                </c:pt>
                <c:pt idx="5">
                  <c:v>High quality organic fertilizers are available in the market </c:v>
                </c:pt>
              </c:strCache>
            </c:strRef>
          </c:cat>
          <c:val>
            <c:numRef>
              <c:f>Sheet4!$F$2:$F$7</c:f>
              <c:numCache>
                <c:formatCode>0.00%</c:formatCode>
                <c:ptCount val="6"/>
                <c:pt idx="0">
                  <c:v>1.4999999999999999E-2</c:v>
                </c:pt>
                <c:pt idx="1">
                  <c:v>2.1999999999999999E-2</c:v>
                </c:pt>
                <c:pt idx="2">
                  <c:v>5.7000000000000002E-2</c:v>
                </c:pt>
                <c:pt idx="3">
                  <c:v>0.126</c:v>
                </c:pt>
                <c:pt idx="4">
                  <c:v>4.9000000000000002E-2</c:v>
                </c:pt>
                <c:pt idx="5">
                  <c:v>5.1999999999999998E-2</c:v>
                </c:pt>
              </c:numCache>
            </c:numRef>
          </c:val>
          <c:extLst>
            <c:ext xmlns:c16="http://schemas.microsoft.com/office/drawing/2014/chart" uri="{C3380CC4-5D6E-409C-BE32-E72D297353CC}">
              <c16:uniqueId val="{00000004-6743-4940-9C23-68A5B2FECB37}"/>
            </c:ext>
          </c:extLst>
        </c:ser>
        <c:dLbls>
          <c:showLegendKey val="0"/>
          <c:showVal val="0"/>
          <c:showCatName val="0"/>
          <c:showSerName val="0"/>
          <c:showPercent val="0"/>
          <c:showBubbleSize val="0"/>
        </c:dLbls>
        <c:gapWidth val="150"/>
        <c:overlap val="100"/>
        <c:axId val="925974088"/>
        <c:axId val="925974416"/>
      </c:barChart>
      <c:catAx>
        <c:axId val="925974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5974416"/>
        <c:crosses val="autoZero"/>
        <c:auto val="1"/>
        <c:lblAlgn val="ctr"/>
        <c:lblOffset val="100"/>
        <c:noMultiLvlLbl val="0"/>
      </c:catAx>
      <c:valAx>
        <c:axId val="9259744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5974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A99955-9A95-436C-99C3-9249808B2C94}" type="datetimeFigureOut">
              <a:rPr lang="en-US" smtClean="0"/>
              <a:t>3/29/2023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A908A-40DA-4385-96CA-0E233AB8F071}" type="slidenum">
              <a:rPr lang="en-US" smtClean="0"/>
              <a:t>‹#›</a:t>
            </a:fld>
            <a:endParaRPr lang="en-US"/>
          </a:p>
        </p:txBody>
      </p:sp>
    </p:spTree>
    <p:extLst>
      <p:ext uri="{BB962C8B-B14F-4D97-AF65-F5344CB8AC3E}">
        <p14:creationId xmlns:p14="http://schemas.microsoft.com/office/powerpoint/2010/main" val="3444738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17969-4646-0311-37D1-2E355C591717}"/>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en-US" dirty="0"/>
              <a:t>Research Topic</a:t>
            </a:r>
          </a:p>
        </p:txBody>
      </p:sp>
      <p:sp>
        <p:nvSpPr>
          <p:cNvPr id="3" name="Subtitle 2">
            <a:extLst>
              <a:ext uri="{FF2B5EF4-FFF2-40B4-BE49-F238E27FC236}">
                <a16:creationId xmlns:a16="http://schemas.microsoft.com/office/drawing/2014/main" id="{25EAE0CF-F39E-AF3A-21D1-E58FEE7FAB0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Authors</a:t>
            </a:r>
          </a:p>
        </p:txBody>
      </p:sp>
      <p:sp>
        <p:nvSpPr>
          <p:cNvPr id="4" name="Date Placeholder 3">
            <a:extLst>
              <a:ext uri="{FF2B5EF4-FFF2-40B4-BE49-F238E27FC236}">
                <a16:creationId xmlns:a16="http://schemas.microsoft.com/office/drawing/2014/main" id="{717085C5-110D-2BCE-5729-CEE44BA3C7A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789B83A7-1EC4-307E-554D-281220A7C7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DC7F6B-80C0-4DD9-5B3D-5C7D6043D162}"/>
              </a:ext>
            </a:extLst>
          </p:cNvPr>
          <p:cNvSpPr>
            <a:spLocks noGrp="1"/>
          </p:cNvSpPr>
          <p:nvPr>
            <p:ph type="sldNum" sz="quarter" idx="12"/>
          </p:nvPr>
        </p:nvSpPr>
        <p:spPr>
          <a:xfrm>
            <a:off x="9296400" y="6492875"/>
            <a:ext cx="2743200" cy="365125"/>
          </a:xfrm>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27493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EA05-7E01-5383-DBE0-8DD3BF085C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3BAA55-5A9B-2056-A6C3-32F821CF0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926F8-0703-66E5-E71D-E1FC8C87EAF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1BC5C9-8250-99C9-BCE1-B4AF3FB194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16E12C-4B65-E3AF-1721-C890FA4F211C}"/>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3772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2F473C-73E3-01D0-7AFC-C38C4A48C1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896384-DC25-594D-6B35-E3A83B321D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B6F9C-5D81-9610-48C8-C313116EF81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F5CB411-649C-341A-0F9E-AB2FBAEF79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8CB216-4EC5-B91B-1928-253A567EAC28}"/>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76043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71F7-8430-D4D9-C410-605B860FD39C}"/>
              </a:ext>
            </a:extLst>
          </p:cNvPr>
          <p:cNvSpPr>
            <a:spLocks noGrp="1"/>
          </p:cNvSpPr>
          <p:nvPr>
            <p:ph type="title" hasCustomPrompt="1"/>
          </p:nvPr>
        </p:nvSpPr>
        <p:spPr/>
        <p:txBody>
          <a:bodyPr>
            <a:normAutofit/>
          </a:bodyPr>
          <a:lstStyle>
            <a:lvl1pPr>
              <a:defRPr sz="4400" b="1">
                <a:latin typeface="+mj-lt"/>
              </a:defRPr>
            </a:lvl1pPr>
          </a:lstStyle>
          <a:p>
            <a:r>
              <a:rPr lang="en-US" dirty="0"/>
              <a:t>Content</a:t>
            </a:r>
          </a:p>
        </p:txBody>
      </p:sp>
      <p:sp>
        <p:nvSpPr>
          <p:cNvPr id="3" name="Content Placeholder 2">
            <a:extLst>
              <a:ext uri="{FF2B5EF4-FFF2-40B4-BE49-F238E27FC236}">
                <a16:creationId xmlns:a16="http://schemas.microsoft.com/office/drawing/2014/main" id="{1733130F-EE6E-3BB1-E1C6-D238555799FC}"/>
              </a:ext>
            </a:extLst>
          </p:cNvPr>
          <p:cNvSpPr>
            <a:spLocks noGrp="1"/>
          </p:cNvSpPr>
          <p:nvPr>
            <p:ph idx="1" hasCustomPrompt="1"/>
          </p:nvPr>
        </p:nvSpPr>
        <p:spPr/>
        <p:txBody>
          <a:bodyPr/>
          <a:lstStyle>
            <a:lvl1pPr marL="457200" indent="-457200">
              <a:buFont typeface="Wingdings" panose="05000000000000000000" pitchFamily="2" charset="2"/>
              <a:buChar char="Ø"/>
              <a:defRPr/>
            </a:lvl1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4" name="Date Placeholder 3">
            <a:extLst>
              <a:ext uri="{FF2B5EF4-FFF2-40B4-BE49-F238E27FC236}">
                <a16:creationId xmlns:a16="http://schemas.microsoft.com/office/drawing/2014/main" id="{C6DB1DCA-CC52-136E-CED2-F56D3B8473D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397FAA6-010F-5EB9-B53A-A0EE7948AC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B88A30-44ED-403D-5F22-09F89F2E9DD6}"/>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23635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71F7-8430-D4D9-C410-605B860FD39C}"/>
              </a:ext>
            </a:extLst>
          </p:cNvPr>
          <p:cNvSpPr>
            <a:spLocks noGrp="1"/>
          </p:cNvSpPr>
          <p:nvPr>
            <p:ph type="title" hasCustomPrompt="1"/>
          </p:nvPr>
        </p:nvSpPr>
        <p:spPr/>
        <p:txBody>
          <a:bodyPr>
            <a:normAutofit/>
          </a:bodyPr>
          <a:lstStyle>
            <a:lvl1pPr>
              <a:defRPr sz="4400" b="1">
                <a:latin typeface="+mj-lt"/>
              </a:defRPr>
            </a:lvl1pPr>
          </a:lstStyle>
          <a:p>
            <a:r>
              <a:rPr lang="en-US" dirty="0"/>
              <a:t>Topic Here……</a:t>
            </a:r>
          </a:p>
        </p:txBody>
      </p:sp>
      <p:sp>
        <p:nvSpPr>
          <p:cNvPr id="3" name="Content Placeholder 2">
            <a:extLst>
              <a:ext uri="{FF2B5EF4-FFF2-40B4-BE49-F238E27FC236}">
                <a16:creationId xmlns:a16="http://schemas.microsoft.com/office/drawing/2014/main" id="{1733130F-EE6E-3BB1-E1C6-D238555799FC}"/>
              </a:ext>
            </a:extLst>
          </p:cNvPr>
          <p:cNvSpPr>
            <a:spLocks noGrp="1"/>
          </p:cNvSpPr>
          <p:nvPr>
            <p:ph idx="1" hasCustomPrompt="1"/>
          </p:nvPr>
        </p:nvSpPr>
        <p:spPr/>
        <p:txBody>
          <a:bodyPr/>
          <a:lstStyle>
            <a:lvl1pPr marL="457200" indent="-457200">
              <a:buFont typeface="Arial" panose="020B0604020202020204" pitchFamily="34" charset="0"/>
              <a:buChar char="•"/>
              <a:defRPr/>
            </a:lvl1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4" name="Date Placeholder 3">
            <a:extLst>
              <a:ext uri="{FF2B5EF4-FFF2-40B4-BE49-F238E27FC236}">
                <a16:creationId xmlns:a16="http://schemas.microsoft.com/office/drawing/2014/main" id="{C6DB1DCA-CC52-136E-CED2-F56D3B8473D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397FAA6-010F-5EB9-B53A-A0EE7948AC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B88A30-44ED-403D-5F22-09F89F2E9DD6}"/>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5011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452A-D6F8-C6AE-3FEA-ADFC57F080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AD072-65FF-CF97-B7E8-CB5B22EA1D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42CF0D-0151-44E9-10B8-0738B9EEB7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DA0FD8-8632-4358-3ED7-0603A4B2BB3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2411A09-9139-A265-D5CF-79C46D5EEC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7D7811F-7FA8-BF72-D8DB-21511B8A391A}"/>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9590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D7A8C-0323-E4BB-D073-B752DF7E25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E0559D-E3F0-4C5F-4D86-808179E8CC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B72E48-E5D6-4309-FE87-162FA1AF08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EA7410-28B9-1126-0F82-88CCCC466F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D13B33-090A-51AD-E7B4-AA38C5B556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9F57A7-6E89-04D9-023A-140844CCB8F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04D958A4-AEFE-A6A8-0386-6589FBB4C5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B3B3EC1-87F8-80FE-0F81-CDBCA4A4F44C}"/>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304549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B1659-B1BC-7FAE-991B-BF09F93A55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7A4906-531C-4B30-7879-310FD641C93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A353892B-0FC9-B7C7-B278-75FBF37E74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6859966-AABE-1811-710F-18CE3CF23EB5}"/>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80075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AC124B-EF3A-7C52-502B-78199F7ADE9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340B8CAC-C8F4-4045-54C8-67793DDAD4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ED00E0A-0E4F-0283-9D71-27DBDEC97B1E}"/>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080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C9EA5-45C2-D087-3AF0-DFEB343683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F1E509-E2B2-3FF9-0A5B-3508A025D1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D9F53B-8935-BC25-B503-B4889244F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C09E0-9170-0D9A-AC6E-728CA3C5481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339F8903-2675-9F49-D34C-C32DDC4FB9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DB0455-5F1B-6A63-20DA-AD38F3C077E2}"/>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5181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C56F0-7043-96BF-B4C4-43D1E41459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FF1898-3C62-34C4-E2B9-88B437588F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488573-FF6E-CBA7-4CB0-4E874445D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9B5EE-4355-D7FE-2C32-2FEF9FE85BF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6473719-B06C-C3B0-5EF9-CCEAC64322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C346418-6E63-F759-38D3-A627712D1484}"/>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96797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E8BA6E-A64F-4653-598A-C97DA36121E5}"/>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332B1D3-6A11-F23D-7C31-1F0084E56E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646B8D-AF73-C7A6-19BB-19FF96778D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22890DE-316E-2527-E356-1E4370DC8B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C179B-E1DC-44DF-B0E4-66A8D350C2BE}" type="slidenum">
              <a:rPr lang="en-US" smtClean="0"/>
              <a:t>‹#›</a:t>
            </a:fld>
            <a:endParaRPr lang="en-US"/>
          </a:p>
        </p:txBody>
      </p:sp>
    </p:spTree>
    <p:extLst>
      <p:ext uri="{BB962C8B-B14F-4D97-AF65-F5344CB8AC3E}">
        <p14:creationId xmlns:p14="http://schemas.microsoft.com/office/powerpoint/2010/main" val="2911773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42CA-5798-0436-B8AE-5C0A3BB06DA4}"/>
              </a:ext>
            </a:extLst>
          </p:cNvPr>
          <p:cNvSpPr>
            <a:spLocks noGrp="1"/>
          </p:cNvSpPr>
          <p:nvPr>
            <p:ph type="ctrTitle"/>
          </p:nvPr>
        </p:nvSpPr>
        <p:spPr>
          <a:xfrm>
            <a:off x="462692" y="1366669"/>
            <a:ext cx="11354538" cy="2942281"/>
          </a:xfrm>
          <a:noFill/>
        </p:spPr>
        <p:style>
          <a:lnRef idx="2">
            <a:schemeClr val="accent2"/>
          </a:lnRef>
          <a:fillRef idx="1">
            <a:schemeClr val="lt1"/>
          </a:fillRef>
          <a:effectRef idx="0">
            <a:schemeClr val="accent2"/>
          </a:effectRef>
          <a:fontRef idx="minor">
            <a:schemeClr val="dk1"/>
          </a:fontRef>
        </p:style>
        <p:txBody>
          <a:bodyPr>
            <a:normAutofit/>
          </a:bodyPr>
          <a:lstStyle/>
          <a:p>
            <a:r>
              <a:rPr lang="en-US" sz="4400" dirty="0" smtClean="0"/>
              <a:t>Did </a:t>
            </a:r>
            <a:r>
              <a:rPr lang="en-US" sz="4400" dirty="0"/>
              <a:t>the Overnight Ban Smash the Sri Lankan Paddy Farmers?</a:t>
            </a:r>
            <a:br>
              <a:rPr lang="en-US" sz="4400" dirty="0"/>
            </a:br>
            <a:r>
              <a:rPr lang="en-US" sz="4400" dirty="0"/>
              <a:t>Evidence from Chemical Fertilizer Policy Reform</a:t>
            </a:r>
            <a:r>
              <a:rPr lang="en-US" dirty="0"/>
              <a:t/>
            </a:r>
            <a:br>
              <a:rPr lang="en-US" dirty="0"/>
            </a:br>
            <a:endParaRPr lang="en-US" dirty="0">
              <a:solidFill>
                <a:schemeClr val="tx1">
                  <a:lumMod val="95000"/>
                  <a:lumOff val="5000"/>
                </a:schemeClr>
              </a:solidFill>
            </a:endParaRPr>
          </a:p>
        </p:txBody>
      </p:sp>
      <p:sp>
        <p:nvSpPr>
          <p:cNvPr id="3" name="Subtitle 2">
            <a:extLst>
              <a:ext uri="{FF2B5EF4-FFF2-40B4-BE49-F238E27FC236}">
                <a16:creationId xmlns:a16="http://schemas.microsoft.com/office/drawing/2014/main" id="{6C7029D9-45E1-6988-ED36-1DA4288538E8}"/>
              </a:ext>
            </a:extLst>
          </p:cNvPr>
          <p:cNvSpPr>
            <a:spLocks noGrp="1"/>
          </p:cNvSpPr>
          <p:nvPr>
            <p:ph type="subTitle" idx="1"/>
          </p:nvPr>
        </p:nvSpPr>
        <p:spPr>
          <a:xfrm>
            <a:off x="462692" y="4403845"/>
            <a:ext cx="11354538" cy="890063"/>
          </a:xfrm>
          <a:noFill/>
        </p:spPr>
        <p:style>
          <a:lnRef idx="2">
            <a:schemeClr val="accent2"/>
          </a:lnRef>
          <a:fillRef idx="1">
            <a:schemeClr val="lt1"/>
          </a:fillRef>
          <a:effectRef idx="0">
            <a:schemeClr val="accent2"/>
          </a:effectRef>
          <a:fontRef idx="minor">
            <a:schemeClr val="dk1"/>
          </a:fontRef>
        </p:style>
        <p:txBody>
          <a:bodyPr>
            <a:normAutofit/>
          </a:bodyPr>
          <a:lstStyle/>
          <a:p>
            <a:r>
              <a:rPr lang="en-US" sz="2800" dirty="0">
                <a:solidFill>
                  <a:schemeClr val="tx1">
                    <a:lumMod val="65000"/>
                    <a:lumOff val="35000"/>
                  </a:schemeClr>
                </a:solidFill>
              </a:rPr>
              <a:t>SS Niwarthana</a:t>
            </a:r>
            <a:r>
              <a:rPr lang="en-US" sz="1800" dirty="0">
                <a:solidFill>
                  <a:schemeClr val="tx1">
                    <a:lumMod val="65000"/>
                    <a:lumOff val="35000"/>
                  </a:schemeClr>
                </a:solidFill>
              </a:rPr>
              <a:t>1</a:t>
            </a:r>
            <a:r>
              <a:rPr lang="en-US" sz="2800" dirty="0">
                <a:solidFill>
                  <a:schemeClr val="tx1">
                    <a:lumMod val="65000"/>
                    <a:lumOff val="35000"/>
                  </a:schemeClr>
                </a:solidFill>
              </a:rPr>
              <a:t>*, M Thibbotuwawa</a:t>
            </a:r>
            <a:r>
              <a:rPr lang="en-US" sz="1800" dirty="0">
                <a:solidFill>
                  <a:schemeClr val="tx1">
                    <a:lumMod val="65000"/>
                    <a:lumOff val="35000"/>
                  </a:schemeClr>
                </a:solidFill>
              </a:rPr>
              <a:t>2</a:t>
            </a:r>
            <a:r>
              <a:rPr lang="en-US" sz="2800" dirty="0">
                <a:solidFill>
                  <a:schemeClr val="tx1">
                    <a:lumMod val="65000"/>
                    <a:lumOff val="35000"/>
                  </a:schemeClr>
                </a:solidFill>
              </a:rPr>
              <a:t>, HSR </a:t>
            </a:r>
            <a:r>
              <a:rPr lang="en-US" sz="2800" dirty="0" smtClean="0">
                <a:solidFill>
                  <a:schemeClr val="tx1">
                    <a:lumMod val="65000"/>
                    <a:lumOff val="35000"/>
                  </a:schemeClr>
                </a:solidFill>
              </a:rPr>
              <a:t>Rosairo</a:t>
            </a:r>
            <a:r>
              <a:rPr lang="en-US" sz="1800" dirty="0" smtClean="0">
                <a:solidFill>
                  <a:schemeClr val="tx1">
                    <a:lumMod val="65000"/>
                    <a:lumOff val="35000"/>
                  </a:schemeClr>
                </a:solidFill>
              </a:rPr>
              <a:t>1</a:t>
            </a:r>
            <a:endParaRPr lang="en-US" sz="1800" dirty="0">
              <a:solidFill>
                <a:schemeClr val="tx1">
                  <a:lumMod val="65000"/>
                  <a:lumOff val="35000"/>
                </a:schemeClr>
              </a:solidFill>
            </a:endParaRPr>
          </a:p>
        </p:txBody>
      </p:sp>
      <p:sp>
        <p:nvSpPr>
          <p:cNvPr id="5" name="Slide Number Placeholder 4">
            <a:extLst>
              <a:ext uri="{FF2B5EF4-FFF2-40B4-BE49-F238E27FC236}">
                <a16:creationId xmlns:a16="http://schemas.microsoft.com/office/drawing/2014/main" id="{ABC4BB5B-09EB-1B3A-429A-B87F5F1A078E}"/>
              </a:ext>
            </a:extLst>
          </p:cNvPr>
          <p:cNvSpPr>
            <a:spLocks noGrp="1"/>
          </p:cNvSpPr>
          <p:nvPr>
            <p:ph type="sldNum" sz="quarter" idx="12"/>
          </p:nvPr>
        </p:nvSpPr>
        <p:spPr/>
        <p:txBody>
          <a:bodyPr/>
          <a:lstStyle/>
          <a:p>
            <a:fld id="{48FC179B-E1DC-44DF-B0E4-66A8D350C2BE}" type="slidenum">
              <a:rPr lang="en-US" smtClean="0"/>
              <a:t>1</a:t>
            </a:fld>
            <a:endParaRPr lang="en-US" dirty="0"/>
          </a:p>
        </p:txBody>
      </p:sp>
      <p:sp>
        <p:nvSpPr>
          <p:cNvPr id="8" name="Subtitle 2">
            <a:extLst>
              <a:ext uri="{FF2B5EF4-FFF2-40B4-BE49-F238E27FC236}">
                <a16:creationId xmlns:a16="http://schemas.microsoft.com/office/drawing/2014/main" id="{4B152B19-860D-D292-3F8A-1BA2E3F4049A}"/>
              </a:ext>
            </a:extLst>
          </p:cNvPr>
          <p:cNvSpPr txBox="1">
            <a:spLocks/>
          </p:cNvSpPr>
          <p:nvPr/>
        </p:nvSpPr>
        <p:spPr>
          <a:xfrm>
            <a:off x="462692" y="5378410"/>
            <a:ext cx="11354538" cy="890063"/>
          </a:xfrm>
          <a:prstGeom prst="rect">
            <a:avLst/>
          </a:prstGeom>
          <a:noFill/>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r>
              <a:rPr lang="en-US" sz="1800" i="1" dirty="0">
                <a:solidFill>
                  <a:schemeClr val="tx1">
                    <a:lumMod val="65000"/>
                    <a:lumOff val="35000"/>
                  </a:schemeClr>
                </a:solidFill>
              </a:rPr>
              <a:t>1</a:t>
            </a:r>
            <a:r>
              <a:rPr lang="en-US" sz="2000" i="1" dirty="0">
                <a:solidFill>
                  <a:schemeClr val="tx1">
                    <a:lumMod val="65000"/>
                    <a:lumOff val="35000"/>
                  </a:schemeClr>
                </a:solidFill>
              </a:rPr>
              <a:t> Department of Agribusiness Management, </a:t>
            </a:r>
            <a:r>
              <a:rPr lang="en-US" sz="2000" i="1" dirty="0" err="1">
                <a:solidFill>
                  <a:schemeClr val="tx1">
                    <a:lumMod val="65000"/>
                    <a:lumOff val="35000"/>
                  </a:schemeClr>
                </a:solidFill>
              </a:rPr>
              <a:t>Sabaragamuwa</a:t>
            </a:r>
            <a:r>
              <a:rPr lang="en-US" sz="2000" i="1" dirty="0">
                <a:solidFill>
                  <a:schemeClr val="tx1">
                    <a:lumMod val="65000"/>
                    <a:lumOff val="35000"/>
                  </a:schemeClr>
                </a:solidFill>
              </a:rPr>
              <a:t> University of Sri Lanka </a:t>
            </a:r>
          </a:p>
          <a:p>
            <a:r>
              <a:rPr lang="en-US" sz="1800" i="1" dirty="0">
                <a:solidFill>
                  <a:schemeClr val="tx1">
                    <a:lumMod val="65000"/>
                    <a:lumOff val="35000"/>
                  </a:schemeClr>
                </a:solidFill>
              </a:rPr>
              <a:t>2</a:t>
            </a:r>
            <a:r>
              <a:rPr lang="en-US" sz="2000" i="1" dirty="0">
                <a:solidFill>
                  <a:schemeClr val="tx1">
                    <a:lumMod val="65000"/>
                    <a:lumOff val="35000"/>
                  </a:schemeClr>
                </a:solidFill>
              </a:rPr>
              <a:t>Institute of Policy Studies of Sri Lanka, Colombo 7</a:t>
            </a:r>
          </a:p>
        </p:txBody>
      </p:sp>
    </p:spTree>
    <p:extLst>
      <p:ext uri="{BB962C8B-B14F-4D97-AF65-F5344CB8AC3E}">
        <p14:creationId xmlns:p14="http://schemas.microsoft.com/office/powerpoint/2010/main" val="1209625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10</a:t>
            </a:fld>
            <a:endParaRPr lang="en-US"/>
          </a:p>
        </p:txBody>
      </p:sp>
      <p:pic>
        <p:nvPicPr>
          <p:cNvPr id="6" name="Picture 70" descr="Diagram&#10;&#10;Description automatically generated">
            <a:extLst>
              <a:ext uri="{FF2B5EF4-FFF2-40B4-BE49-F238E27FC236}">
                <a16:creationId xmlns:a16="http://schemas.microsoft.com/office/drawing/2014/main" id="{6D31C596-4AB4-9A37-9D6E-98D3C0CD2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4691" y="1344219"/>
            <a:ext cx="5822787" cy="42487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FA29B0A3-A349-F467-41D8-5F500FCFA35E}"/>
              </a:ext>
            </a:extLst>
          </p:cNvPr>
          <p:cNvSpPr>
            <a:spLocks noChangeArrowheads="1"/>
          </p:cNvSpPr>
          <p:nvPr/>
        </p:nvSpPr>
        <p:spPr bwMode="auto">
          <a:xfrm>
            <a:off x="3092615" y="580790"/>
            <a:ext cx="573486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F</a:t>
            </a:r>
            <a:r>
              <a:rPr kumimoji="0" lang="en-US" altLang="en-US" sz="1600" b="1"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igure </a:t>
            </a:r>
            <a:r>
              <a:rPr kumimoji="0" lang="en-US" altLang="en-US" sz="1600" b="1" i="0" u="none" strike="noStrike" cap="none" normalizeH="0" baseline="0" dirty="0" smtClean="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kumimoji="0" lang="en-US" altLang="en-US" sz="1600" b="1"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Process for the VCA</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3">
            <a:extLst>
              <a:ext uri="{FF2B5EF4-FFF2-40B4-BE49-F238E27FC236}">
                <a16:creationId xmlns:a16="http://schemas.microsoft.com/office/drawing/2014/main" id="{8AEB46DF-D3B5-1DE0-E47E-4C630BCFBDBC}"/>
              </a:ext>
            </a:extLst>
          </p:cNvPr>
          <p:cNvSpPr>
            <a:spLocks noChangeArrowheads="1"/>
          </p:cNvSpPr>
          <p:nvPr/>
        </p:nvSpPr>
        <p:spPr bwMode="auto">
          <a:xfrm>
            <a:off x="4007014" y="5874742"/>
            <a:ext cx="40555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Source: Authors’ compilation</a:t>
            </a: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95664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365125"/>
            <a:ext cx="10515600" cy="725121"/>
          </a:xfrm>
        </p:spPr>
        <p:txBody>
          <a:bodyPr>
            <a:normAutofit/>
          </a:bodyPr>
          <a:lstStyle/>
          <a:p>
            <a:pPr algn="ctr"/>
            <a:r>
              <a:rPr lang="en-US" sz="4400" u="sng" dirty="0"/>
              <a:t>Results and Discussion</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a:xfrm>
            <a:off x="838200" y="1213338"/>
            <a:ext cx="10515600" cy="4963625"/>
          </a:xfrm>
        </p:spPr>
        <p:txBody>
          <a:bodyPr/>
          <a:lstStyle/>
          <a:p>
            <a:pPr marL="0" indent="0">
              <a:buNone/>
            </a:pPr>
            <a:r>
              <a:rPr lang="en-US" sz="1600" b="1" dirty="0">
                <a:solidFill>
                  <a:schemeClr val="accent2">
                    <a:lumMod val="75000"/>
                  </a:schemeClr>
                </a:solidFill>
              </a:rPr>
              <a:t>Table 1</a:t>
            </a:r>
            <a:r>
              <a:rPr lang="en-US" sz="1600" b="1" dirty="0" smtClean="0">
                <a:solidFill>
                  <a:schemeClr val="accent2">
                    <a:lumMod val="75000"/>
                  </a:schemeClr>
                </a:solidFill>
              </a:rPr>
              <a:t>. </a:t>
            </a:r>
            <a:r>
              <a:rPr lang="en-US" sz="1600" b="1" dirty="0">
                <a:solidFill>
                  <a:schemeClr val="accent2">
                    <a:lumMod val="75000"/>
                  </a:schemeClr>
                </a:solidFill>
              </a:rPr>
              <a:t>Conceptual framework for rice value chain</a:t>
            </a:r>
          </a:p>
          <a:p>
            <a:pPr marL="0" indent="0">
              <a:buNone/>
            </a:pPr>
            <a:endParaRPr lang="en-US"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11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79532652"/>
              </p:ext>
            </p:extLst>
          </p:nvPr>
        </p:nvGraphicFramePr>
        <p:xfrm>
          <a:off x="1116624" y="1684592"/>
          <a:ext cx="10049606" cy="4645023"/>
        </p:xfrm>
        <a:graphic>
          <a:graphicData uri="http://schemas.openxmlformats.org/drawingml/2006/table">
            <a:tbl>
              <a:tblPr firstRow="1" firstCol="1" bandRow="1"/>
              <a:tblGrid>
                <a:gridCol w="2074984">
                  <a:extLst>
                    <a:ext uri="{9D8B030D-6E8A-4147-A177-3AD203B41FA5}">
                      <a16:colId xmlns:a16="http://schemas.microsoft.com/office/drawing/2014/main" val="474256647"/>
                    </a:ext>
                  </a:extLst>
                </a:gridCol>
                <a:gridCol w="2053270">
                  <a:extLst>
                    <a:ext uri="{9D8B030D-6E8A-4147-A177-3AD203B41FA5}">
                      <a16:colId xmlns:a16="http://schemas.microsoft.com/office/drawing/2014/main" val="3905680028"/>
                    </a:ext>
                  </a:extLst>
                </a:gridCol>
                <a:gridCol w="1872451">
                  <a:extLst>
                    <a:ext uri="{9D8B030D-6E8A-4147-A177-3AD203B41FA5}">
                      <a16:colId xmlns:a16="http://schemas.microsoft.com/office/drawing/2014/main" val="2697117980"/>
                    </a:ext>
                  </a:extLst>
                </a:gridCol>
                <a:gridCol w="1678712">
                  <a:extLst>
                    <a:ext uri="{9D8B030D-6E8A-4147-A177-3AD203B41FA5}">
                      <a16:colId xmlns:a16="http://schemas.microsoft.com/office/drawing/2014/main" val="2584673586"/>
                    </a:ext>
                  </a:extLst>
                </a:gridCol>
                <a:gridCol w="1280933">
                  <a:extLst>
                    <a:ext uri="{9D8B030D-6E8A-4147-A177-3AD203B41FA5}">
                      <a16:colId xmlns:a16="http://schemas.microsoft.com/office/drawing/2014/main" val="2286550192"/>
                    </a:ext>
                  </a:extLst>
                </a:gridCol>
                <a:gridCol w="1089256">
                  <a:extLst>
                    <a:ext uri="{9D8B030D-6E8A-4147-A177-3AD203B41FA5}">
                      <a16:colId xmlns:a16="http://schemas.microsoft.com/office/drawing/2014/main" val="1013229352"/>
                    </a:ext>
                  </a:extLst>
                </a:gridCol>
              </a:tblGrid>
              <a:tr h="390618">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Segment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Actor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Assets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Inputs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(buy)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Making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Outputs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(sell)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726799"/>
                  </a:ext>
                </a:extLst>
              </a:tr>
              <a:tr h="966964">
                <a:tc>
                  <a:txBody>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Upstream</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gn="just">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gn="just">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Large scale farmers and small scale farmers</a:t>
                      </a: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Land, storage spaces (household), machinery, vehicles, farm hauling animals and carts</a:t>
                      </a: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Land, water, fertilizer, agro-chemicals, labor, seeds</a:t>
                      </a: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Growing crops</a:t>
                      </a: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Rice grain</a:t>
                      </a: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9305691"/>
                  </a:ext>
                </a:extLst>
              </a:tr>
              <a:tr h="725223">
                <a:tc rowSpan="3">
                  <a:txBody>
                    <a:bodyPr/>
                    <a:lstStyle/>
                    <a:p>
                      <a:pPr marL="0" marR="0">
                        <a:lnSpc>
                          <a:spcPct val="107000"/>
                        </a:lnSpc>
                        <a:spcBef>
                          <a:spcPts val="0"/>
                        </a:spcBef>
                        <a:spcAft>
                          <a:spcPts val="0"/>
                        </a:spcAft>
                      </a:pPr>
                      <a:r>
                        <a:rPr lang="en-US" sz="1200" b="1">
                          <a:effectLst/>
                          <a:latin typeface="Arial" panose="020B0604020202020204" pitchFamily="34" charset="0"/>
                          <a:ea typeface="Calibri" panose="020F0502020204030204" pitchFamily="34" charset="0"/>
                          <a:cs typeface="Arial" panose="020B0604020202020204" pitchFamily="34" charset="0"/>
                        </a:rPr>
                        <a:t> </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a:effectLst/>
                          <a:latin typeface="Arial" panose="020B0604020202020204" pitchFamily="34" charset="0"/>
                          <a:ea typeface="Calibri" panose="020F0502020204030204" pitchFamily="34" charset="0"/>
                          <a:cs typeface="Arial" panose="020B0604020202020204" pitchFamily="34" charset="0"/>
                        </a:rPr>
                        <a:t> </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a:effectLst/>
                          <a:latin typeface="Arial" panose="020B0604020202020204" pitchFamily="34" charset="0"/>
                          <a:ea typeface="Calibri" panose="020F0502020204030204" pitchFamily="34" charset="0"/>
                          <a:cs typeface="Arial" panose="020B0604020202020204" pitchFamily="34" charset="0"/>
                        </a:rPr>
                        <a:t> </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a:effectLst/>
                          <a:latin typeface="Arial" panose="020B0604020202020204" pitchFamily="34" charset="0"/>
                          <a:ea typeface="Calibri" panose="020F0502020204030204" pitchFamily="34" charset="0"/>
                          <a:cs typeface="Arial" panose="020B0604020202020204" pitchFamily="34" charset="0"/>
                        </a:rPr>
                        <a:t> </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a:effectLst/>
                          <a:latin typeface="Arial" panose="020B0604020202020204" pitchFamily="34" charset="0"/>
                          <a:ea typeface="Calibri" panose="020F0502020204030204" pitchFamily="34" charset="0"/>
                          <a:cs typeface="Arial" panose="020B0604020202020204" pitchFamily="34" charset="0"/>
                        </a:rPr>
                        <a:t> </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a:effectLst/>
                          <a:latin typeface="Arial" panose="020B0604020202020204" pitchFamily="34" charset="0"/>
                          <a:ea typeface="Calibri" panose="020F0502020204030204" pitchFamily="34" charset="0"/>
                          <a:cs typeface="Arial" panose="020B0604020202020204" pitchFamily="34" charset="0"/>
                        </a:rPr>
                        <a:t> </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a:effectLst/>
                          <a:latin typeface="Arial" panose="020B0604020202020204" pitchFamily="34" charset="0"/>
                          <a:ea typeface="Calibri" panose="020F0502020204030204" pitchFamily="34" charset="0"/>
                          <a:cs typeface="Arial" panose="020B0604020202020204" pitchFamily="34" charset="0"/>
                        </a:rPr>
                        <a:t> </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a:effectLst/>
                          <a:latin typeface="Arial" panose="020B0604020202020204" pitchFamily="34" charset="0"/>
                          <a:ea typeface="Calibri" panose="020F0502020204030204" pitchFamily="34" charset="0"/>
                          <a:cs typeface="Arial" panose="020B0604020202020204" pitchFamily="34" charset="0"/>
                        </a:rPr>
                        <a:t> </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a:effectLst/>
                          <a:latin typeface="Arial" panose="020B0604020202020204" pitchFamily="34" charset="0"/>
                          <a:ea typeface="Calibri" panose="020F0502020204030204" pitchFamily="34" charset="0"/>
                          <a:cs typeface="Arial" panose="020B0604020202020204" pitchFamily="34" charset="0"/>
                        </a:rPr>
                        <a:t> </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a:effectLst/>
                          <a:latin typeface="Arial" panose="020B0604020202020204" pitchFamily="34" charset="0"/>
                          <a:ea typeface="Calibri" panose="020F0502020204030204" pitchFamily="34" charset="0"/>
                          <a:cs typeface="Arial" panose="020B0604020202020204" pitchFamily="34" charset="0"/>
                        </a:rPr>
                        <a:t>Midstream</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Collectors (ex; Paddy marketing board, cooperatives and private collectors)</a:t>
                      </a: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Land, warehousing, vehicles, carts</a:t>
                      </a: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Rice seeds and grains, transportation- fuel, labor</a:t>
                      </a: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Collecting grains</a:t>
                      </a: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Rice grain</a:t>
                      </a: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1885516"/>
                  </a:ext>
                </a:extLst>
              </a:tr>
              <a:tr h="1329575">
                <a:tc vMerge="1">
                  <a:txBody>
                    <a:bodyPr/>
                    <a:lstStyle/>
                    <a:p>
                      <a:endParaRPr lang="en-US"/>
                    </a:p>
                  </a:txBody>
                  <a:tcPr/>
                </a:tc>
                <a:tc>
                  <a:txBody>
                    <a:bodyPr/>
                    <a:lstStyle/>
                    <a:p>
                      <a:pPr marL="0" marR="0" algn="just">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gn="just">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gn="just">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gn="just">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gn="just">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Processors/Millers (private and cooperative)</a:t>
                      </a: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Machinery (grading, sorting, refining, packaging), warehousing, buildings, vehicles</a:t>
                      </a: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Rice seeds and grains, electricity for operating machinery and silos, electrical tools and equipment, labor (technicians)</a:t>
                      </a: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Processing, value addition, packaging ex; cleaning</a:t>
                      </a: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Refined rice or value added rice (bran, oil etc.)</a:t>
                      </a: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3354528"/>
                  </a:ext>
                </a:extLst>
              </a:tr>
              <a:tr h="483482">
                <a:tc vMerge="1">
                  <a:txBody>
                    <a:bodyPr/>
                    <a:lstStyle/>
                    <a:p>
                      <a:endParaRPr lang="en-US"/>
                    </a:p>
                  </a:txBody>
                  <a:tcPr/>
                </a:tc>
                <a:tc>
                  <a:txBody>
                    <a:bodyPr/>
                    <a:lstStyle/>
                    <a:p>
                      <a:pPr marL="0" marR="0" algn="just">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Wholesalers, super markets and commission agents</a:t>
                      </a: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Warehousing, vehicles, buildings</a:t>
                      </a: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Rice seeds and grains, transportation- fuel, labor</a:t>
                      </a: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Selling to retailers</a:t>
                      </a: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Value added rice</a:t>
                      </a: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954558"/>
                  </a:ext>
                </a:extLst>
              </a:tr>
              <a:tr h="483482">
                <a:tc>
                  <a:txBody>
                    <a:bodyPr/>
                    <a:lstStyle/>
                    <a:p>
                      <a:pPr marL="0" marR="0">
                        <a:lnSpc>
                          <a:spcPct val="107000"/>
                        </a:lnSpc>
                        <a:spcBef>
                          <a:spcPts val="0"/>
                        </a:spcBef>
                        <a:spcAft>
                          <a:spcPts val="0"/>
                        </a:spcAft>
                      </a:pPr>
                      <a:r>
                        <a:rPr lang="en-US" sz="1200" b="1">
                          <a:effectLst/>
                          <a:latin typeface="Arial" panose="020B0604020202020204" pitchFamily="34" charset="0"/>
                          <a:ea typeface="Calibri" panose="020F0502020204030204" pitchFamily="34" charset="0"/>
                          <a:cs typeface="Arial" panose="020B0604020202020204" pitchFamily="34" charset="0"/>
                        </a:rPr>
                        <a:t>Downstream</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Retailers (private and cooperative)</a:t>
                      </a: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Vehicles, retail outlets/buildings</a:t>
                      </a: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Rice seeds and grains, transportation-fuel, labor</a:t>
                      </a: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Selling to end consumers</a:t>
                      </a: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Value added rice</a:t>
                      </a:r>
                    </a:p>
                  </a:txBody>
                  <a:tcPr marL="42356" marR="4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4777721"/>
                  </a:ext>
                </a:extLst>
              </a:tr>
            </a:tbl>
          </a:graphicData>
        </a:graphic>
      </p:graphicFrame>
    </p:spTree>
    <p:extLst>
      <p:ext uri="{BB962C8B-B14F-4D97-AF65-F5344CB8AC3E}">
        <p14:creationId xmlns:p14="http://schemas.microsoft.com/office/powerpoint/2010/main" val="3593525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12</a:t>
            </a:fld>
            <a:endParaRPr lang="en-US"/>
          </a:p>
        </p:txBody>
      </p:sp>
      <p:pic>
        <p:nvPicPr>
          <p:cNvPr id="5" name="Picture 4">
            <a:extLst>
              <a:ext uri="{FF2B5EF4-FFF2-40B4-BE49-F238E27FC236}">
                <a16:creationId xmlns:a16="http://schemas.microsoft.com/office/drawing/2014/main" id="{E54ACEA5-48FE-E702-B20B-7D0D93B97E9E}"/>
              </a:ext>
            </a:extLst>
          </p:cNvPr>
          <p:cNvPicPr>
            <a:picLocks noChangeAspect="1"/>
          </p:cNvPicPr>
          <p:nvPr/>
        </p:nvPicPr>
        <p:blipFill rotWithShape="1">
          <a:blip r:embed="rId2"/>
          <a:srcRect l="293" b="3026"/>
          <a:stretch/>
        </p:blipFill>
        <p:spPr>
          <a:xfrm>
            <a:off x="3006970" y="75488"/>
            <a:ext cx="5987563" cy="6540479"/>
          </a:xfrm>
          <a:prstGeom prst="rect">
            <a:avLst/>
          </a:prstGeom>
        </p:spPr>
      </p:pic>
      <p:sp>
        <p:nvSpPr>
          <p:cNvPr id="3" name="TextBox 2"/>
          <p:cNvSpPr txBox="1"/>
          <p:nvPr/>
        </p:nvSpPr>
        <p:spPr>
          <a:xfrm>
            <a:off x="8068409" y="3539630"/>
            <a:ext cx="4287716" cy="369332"/>
          </a:xfrm>
          <a:prstGeom prst="rect">
            <a:avLst/>
          </a:prstGeom>
          <a:noFill/>
        </p:spPr>
        <p:txBody>
          <a:bodyPr wrap="square" rtlCol="0">
            <a:spAutoFit/>
          </a:bodyPr>
          <a:lstStyle/>
          <a:p>
            <a:r>
              <a:rPr lang="en-US" dirty="0" smtClean="0"/>
              <a:t>Figure 4: Rice value chain map in Sri Lanka</a:t>
            </a:r>
            <a:endParaRPr lang="en-US" dirty="0"/>
          </a:p>
        </p:txBody>
      </p:sp>
    </p:spTree>
    <p:extLst>
      <p:ext uri="{BB962C8B-B14F-4D97-AF65-F5344CB8AC3E}">
        <p14:creationId xmlns:p14="http://schemas.microsoft.com/office/powerpoint/2010/main" val="3594860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797531069"/>
              </p:ext>
            </p:extLst>
          </p:nvPr>
        </p:nvGraphicFramePr>
        <p:xfrm>
          <a:off x="1670539" y="1226747"/>
          <a:ext cx="8607668" cy="5022215"/>
        </p:xfrm>
        <a:graphic>
          <a:graphicData uri="http://schemas.openxmlformats.org/drawingml/2006/table">
            <a:tbl>
              <a:tblPr firstRow="1" firstCol="1" bandRow="1"/>
              <a:tblGrid>
                <a:gridCol w="4387566">
                  <a:extLst>
                    <a:ext uri="{9D8B030D-6E8A-4147-A177-3AD203B41FA5}">
                      <a16:colId xmlns:a16="http://schemas.microsoft.com/office/drawing/2014/main" val="3548708662"/>
                    </a:ext>
                  </a:extLst>
                </a:gridCol>
                <a:gridCol w="4220102">
                  <a:extLst>
                    <a:ext uri="{9D8B030D-6E8A-4147-A177-3AD203B41FA5}">
                      <a16:colId xmlns:a16="http://schemas.microsoft.com/office/drawing/2014/main" val="4106057732"/>
                    </a:ext>
                  </a:extLst>
                </a:gridCol>
              </a:tblGrid>
              <a:tr h="456564">
                <a:tc>
                  <a:txBody>
                    <a:bodyPr/>
                    <a:lstStyle/>
                    <a:p>
                      <a:pPr marL="0" marR="0" algn="ctr">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Core Actors</a:t>
                      </a:r>
                      <a:r>
                        <a:rPr lang="en-US" sz="1400" b="1"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Service Suppliers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099291"/>
                  </a:ext>
                </a:extLst>
              </a:tr>
              <a:tr h="4379326">
                <a:tc>
                  <a:txBody>
                    <a:bodyPr/>
                    <a:lstStyle/>
                    <a:p>
                      <a:pPr marL="342900" marR="0" lvl="0" indent="-342900" algn="just">
                        <a:lnSpc>
                          <a:spcPct val="107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Input suppliers (paddy seed, land, labor, agro-chemicals, fertilizer, machinery, water irrigation, extension etc.)</a:t>
                      </a:r>
                    </a:p>
                    <a:p>
                      <a:pPr marL="342900" marR="0" lvl="0" indent="-342900" algn="just">
                        <a:lnSpc>
                          <a:spcPct val="107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Conventional farmers </a:t>
                      </a:r>
                    </a:p>
                    <a:p>
                      <a:pPr marL="342900" marR="0" lvl="0" indent="-342900" algn="just">
                        <a:lnSpc>
                          <a:spcPct val="107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Organic farmers</a:t>
                      </a:r>
                    </a:p>
                    <a:p>
                      <a:pPr marL="342900" marR="0" lvl="0" indent="-342900" algn="just">
                        <a:lnSpc>
                          <a:spcPct val="107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Large scale/Town collectors</a:t>
                      </a:r>
                    </a:p>
                    <a:p>
                      <a:pPr marL="342900" marR="0" lvl="0" indent="-342900" algn="just">
                        <a:lnSpc>
                          <a:spcPct val="107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Village collectors</a:t>
                      </a:r>
                    </a:p>
                    <a:p>
                      <a:pPr marL="342900" marR="0" lvl="0" indent="-342900" algn="just">
                        <a:lnSpc>
                          <a:spcPct val="107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Brokers</a:t>
                      </a:r>
                    </a:p>
                    <a:p>
                      <a:pPr marL="342900" marR="0" lvl="0" indent="-342900" algn="just">
                        <a:lnSpc>
                          <a:spcPct val="107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Paddy Marketing Board (PMB)</a:t>
                      </a:r>
                    </a:p>
                    <a:p>
                      <a:pPr marL="342900" marR="0" lvl="0" indent="-342900" algn="just">
                        <a:lnSpc>
                          <a:spcPct val="107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Small &amp; medium scale millers</a:t>
                      </a:r>
                    </a:p>
                    <a:p>
                      <a:pPr marL="342900" marR="0" lvl="0" indent="-342900" algn="just">
                        <a:lnSpc>
                          <a:spcPct val="107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Large-scale millers</a:t>
                      </a:r>
                    </a:p>
                    <a:p>
                      <a:pPr marL="342900" marR="0" lvl="0" indent="-342900" algn="just">
                        <a:lnSpc>
                          <a:spcPct val="107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Government co-operatives</a:t>
                      </a:r>
                    </a:p>
                    <a:p>
                      <a:pPr marL="342900" marR="0" lvl="0" indent="-342900" algn="just">
                        <a:lnSpc>
                          <a:spcPct val="107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Commission-agents</a:t>
                      </a:r>
                    </a:p>
                    <a:p>
                      <a:pPr marL="342900" marR="0" lvl="0" indent="-342900" algn="just">
                        <a:lnSpc>
                          <a:spcPct val="107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Wholesalers</a:t>
                      </a:r>
                    </a:p>
                    <a:p>
                      <a:pPr marL="342900" marR="0" lvl="0" indent="-342900" algn="just">
                        <a:lnSpc>
                          <a:spcPct val="107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Super market chains</a:t>
                      </a:r>
                    </a:p>
                    <a:p>
                      <a:pPr marL="342900" marR="0" lvl="0" indent="-342900" algn="just">
                        <a:lnSpc>
                          <a:spcPct val="107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Retailers</a:t>
                      </a:r>
                    </a:p>
                    <a:p>
                      <a:pPr marL="342900" marR="0" lvl="0" indent="-342900" algn="just">
                        <a:lnSpc>
                          <a:spcPct val="107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Importers</a:t>
                      </a:r>
                    </a:p>
                    <a:p>
                      <a:pPr marL="342900" marR="0" lvl="0" indent="-342900" algn="just">
                        <a:lnSpc>
                          <a:spcPct val="107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End consumers</a:t>
                      </a:r>
                    </a:p>
                    <a:p>
                      <a:pPr marL="0" marR="0" algn="just">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p>
                      <a:pPr marL="0" marR="0" algn="just">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07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Agrarian services centers</a:t>
                      </a:r>
                    </a:p>
                    <a:p>
                      <a:pPr marL="342900" marR="0" lvl="0" indent="-342900" algn="just">
                        <a:lnSpc>
                          <a:spcPct val="107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Provincial council and municipal council</a:t>
                      </a:r>
                    </a:p>
                    <a:p>
                      <a:pPr marL="342900" marR="0" lvl="0" indent="-342900" algn="just">
                        <a:lnSpc>
                          <a:spcPct val="107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Private sellers (fertilizers, agro-chemicals)</a:t>
                      </a:r>
                    </a:p>
                    <a:p>
                      <a:pPr marL="342900" marR="0" lvl="0" indent="-342900" algn="just">
                        <a:lnSpc>
                          <a:spcPct val="107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Private fertilizer manufacturing firms (</a:t>
                      </a:r>
                      <a:r>
                        <a:rPr lang="en-US" sz="1400" dirty="0" err="1">
                          <a:effectLst/>
                          <a:latin typeface="Arial" panose="020B0604020202020204" pitchFamily="34" charset="0"/>
                          <a:ea typeface="Calibri" panose="020F0502020204030204" pitchFamily="34" charset="0"/>
                          <a:cs typeface="Arial" panose="020B0604020202020204" pitchFamily="34" charset="0"/>
                        </a:rPr>
                        <a:t>Hayleys</a:t>
                      </a:r>
                      <a:r>
                        <a:rPr lang="en-US" sz="1400" dirty="0">
                          <a:effectLst/>
                          <a:latin typeface="Arial" panose="020B0604020202020204" pitchFamily="34" charset="0"/>
                          <a:ea typeface="Calibri" panose="020F0502020204030204" pitchFamily="34" charset="0"/>
                          <a:cs typeface="Arial" panose="020B0604020202020204" pitchFamily="34" charset="0"/>
                        </a:rPr>
                        <a:t>, CIC)</a:t>
                      </a:r>
                    </a:p>
                    <a:p>
                      <a:pPr marL="342900" marR="0" lvl="0" indent="-342900" algn="just">
                        <a:lnSpc>
                          <a:spcPct val="107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Small and medium organic fertilizer manufactures (Compost, liquid fertilizer)</a:t>
                      </a:r>
                    </a:p>
                    <a:p>
                      <a:pPr marL="342900" marR="0" lvl="0" indent="-342900" algn="just">
                        <a:lnSpc>
                          <a:spcPct val="107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Government</a:t>
                      </a:r>
                    </a:p>
                    <a:p>
                      <a:pPr marL="342900" marR="0" lvl="0" indent="-342900" algn="just">
                        <a:lnSpc>
                          <a:spcPct val="107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Farmer organizations</a:t>
                      </a:r>
                    </a:p>
                    <a:p>
                      <a:pPr marL="342900" marR="0" lvl="0" indent="-342900" algn="just">
                        <a:lnSpc>
                          <a:spcPct val="107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Banks</a:t>
                      </a:r>
                    </a:p>
                    <a:p>
                      <a:pPr marL="0" marR="0" algn="just">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p>
                      <a:pPr marL="0" marR="0" algn="just">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7590191"/>
                  </a:ext>
                </a:extLst>
              </a:tr>
            </a:tbl>
          </a:graphicData>
        </a:graphic>
      </p:graphicFrame>
      <p:sp>
        <p:nvSpPr>
          <p:cNvPr id="4" name="Slide Number Placeholder 3"/>
          <p:cNvSpPr>
            <a:spLocks noGrp="1"/>
          </p:cNvSpPr>
          <p:nvPr>
            <p:ph type="sldNum" sz="quarter" idx="12"/>
          </p:nvPr>
        </p:nvSpPr>
        <p:spPr/>
        <p:txBody>
          <a:bodyPr/>
          <a:lstStyle/>
          <a:p>
            <a:fld id="{48FC179B-E1DC-44DF-B0E4-66A8D350C2BE}" type="slidenum">
              <a:rPr lang="en-US" smtClean="0"/>
              <a:t>13</a:t>
            </a:fld>
            <a:endParaRPr lang="en-US"/>
          </a:p>
        </p:txBody>
      </p:sp>
      <p:sp>
        <p:nvSpPr>
          <p:cNvPr id="7" name="Rectangle 1"/>
          <p:cNvSpPr>
            <a:spLocks noChangeArrowheads="1"/>
          </p:cNvSpPr>
          <p:nvPr/>
        </p:nvSpPr>
        <p:spPr bwMode="auto">
          <a:xfrm>
            <a:off x="2963009" y="624350"/>
            <a:ext cx="47426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accent2">
                    <a:lumMod val="75000"/>
                  </a:schemeClr>
                </a:solidFill>
                <a:effectLst/>
                <a:latin typeface="+mn-lt"/>
                <a:ea typeface="Calibri" panose="020F0502020204030204" pitchFamily="34" charset="0"/>
                <a:cs typeface="Times New Roman" panose="02020603050405020304" pitchFamily="18" charset="0"/>
              </a:rPr>
              <a:t>Table </a:t>
            </a:r>
            <a:r>
              <a:rPr lang="en-US" altLang="en-US" sz="1600" b="1" dirty="0">
                <a:solidFill>
                  <a:schemeClr val="accent2">
                    <a:lumMod val="75000"/>
                  </a:schemeClr>
                </a:solidFill>
                <a:latin typeface="+mn-lt"/>
                <a:ea typeface="Calibri" panose="020F0502020204030204" pitchFamily="34" charset="0"/>
                <a:cs typeface="Times New Roman" panose="02020603050405020304" pitchFamily="18" charset="0"/>
              </a:rPr>
              <a:t>2</a:t>
            </a:r>
            <a:r>
              <a:rPr kumimoji="0" lang="en-US" altLang="en-US" sz="1600" b="1" i="0" u="none" strike="noStrike" cap="none" normalizeH="0" baseline="0" dirty="0" smtClean="0">
                <a:ln>
                  <a:noFill/>
                </a:ln>
                <a:solidFill>
                  <a:schemeClr val="accent2">
                    <a:lumMod val="75000"/>
                  </a:schemeClr>
                </a:solidFill>
                <a:effectLst/>
                <a:latin typeface="+mn-lt"/>
                <a:ea typeface="Calibri" panose="020F0502020204030204" pitchFamily="34" charset="0"/>
                <a:cs typeface="Times New Roman" panose="02020603050405020304" pitchFamily="18" charset="0"/>
              </a:rPr>
              <a:t>. Different participants in Rice Value Chain</a:t>
            </a:r>
            <a:endParaRPr kumimoji="0" lang="en-US" altLang="en-US" sz="1600" b="0" i="0" u="none" strike="noStrike" cap="none" normalizeH="0" baseline="0" dirty="0" smtClean="0">
              <a:ln>
                <a:noFill/>
              </a:ln>
              <a:solidFill>
                <a:schemeClr val="accent2">
                  <a:lumMod val="75000"/>
                </a:schemeClr>
              </a:solidFill>
              <a:effectLst/>
              <a:latin typeface="+mn-lt"/>
            </a:endParaRPr>
          </a:p>
        </p:txBody>
      </p:sp>
      <p:sp>
        <p:nvSpPr>
          <p:cNvPr id="8" name="Rectangle 7"/>
          <p:cNvSpPr/>
          <p:nvPr/>
        </p:nvSpPr>
        <p:spPr>
          <a:xfrm>
            <a:off x="2293461" y="6248961"/>
            <a:ext cx="2312108" cy="289951"/>
          </a:xfrm>
          <a:prstGeom prst="rect">
            <a:avLst/>
          </a:prstGeom>
        </p:spPr>
        <p:txBody>
          <a:bodyPr wrap="none">
            <a:spAutoFit/>
          </a:bodyPr>
          <a:lstStyle/>
          <a:p>
            <a:pPr algn="just">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Source: compiled by author, 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154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14</a:t>
            </a:fld>
            <a:endParaRPr lang="en-US"/>
          </a:p>
        </p:txBody>
      </p:sp>
      <p:graphicFrame>
        <p:nvGraphicFramePr>
          <p:cNvPr id="5" name="Content Placeholder 4">
            <a:extLst>
              <a:ext uri="{FF2B5EF4-FFF2-40B4-BE49-F238E27FC236}">
                <a16:creationId xmlns:a16="http://schemas.microsoft.com/office/drawing/2014/main" id="{6E54E83C-D07D-83AA-E873-D93C681E56CC}"/>
              </a:ext>
            </a:extLst>
          </p:cNvPr>
          <p:cNvGraphicFramePr>
            <a:graphicFrameLocks noGrp="1"/>
          </p:cNvGraphicFramePr>
          <p:nvPr>
            <p:ph idx="1"/>
            <p:extLst>
              <p:ext uri="{D42A27DB-BD31-4B8C-83A1-F6EECF244321}">
                <p14:modId xmlns:p14="http://schemas.microsoft.com/office/powerpoint/2010/main" val="53001693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87841DAE-09B1-2B1C-BB3B-DFEBF2068DEE}"/>
              </a:ext>
            </a:extLst>
          </p:cNvPr>
          <p:cNvSpPr>
            <a:spLocks noGrp="1"/>
          </p:cNvSpPr>
          <p:nvPr>
            <p:ph type="title"/>
          </p:nvPr>
        </p:nvSpPr>
        <p:spPr>
          <a:xfrm>
            <a:off x="2716822" y="365125"/>
            <a:ext cx="8636977" cy="1325563"/>
          </a:xfrm>
        </p:spPr>
        <p:txBody>
          <a:bodyPr>
            <a:normAutofit/>
          </a:bodyPr>
          <a:lstStyle/>
          <a:p>
            <a:r>
              <a:rPr lang="en-US" sz="1800" b="1" dirty="0">
                <a:effectLst/>
                <a:latin typeface="Calibri" panose="020F0502020204030204" pitchFamily="34" charset="0"/>
                <a:ea typeface="Calibri" panose="020F0502020204030204" pitchFamily="34" charset="0"/>
                <a:cs typeface="Calibri" panose="020F0502020204030204" pitchFamily="34" charset="0"/>
              </a:rPr>
              <a:t>Figure </a:t>
            </a:r>
            <a:r>
              <a:rPr lang="en-US" sz="1800" b="1" dirty="0" smtClean="0">
                <a:effectLst/>
                <a:latin typeface="Calibri" panose="020F0502020204030204" pitchFamily="34" charset="0"/>
                <a:ea typeface="Calibri" panose="020F0502020204030204" pitchFamily="34" charset="0"/>
                <a:cs typeface="Calibri" panose="020F0502020204030204" pitchFamily="34" charset="0"/>
              </a:rPr>
              <a:t>5. </a:t>
            </a:r>
            <a:r>
              <a:rPr lang="en-US" sz="1800" b="1" dirty="0">
                <a:effectLst/>
                <a:latin typeface="Calibri" panose="020F0502020204030204" pitchFamily="34" charset="0"/>
                <a:ea typeface="Calibri" panose="020F0502020204030204" pitchFamily="34" charset="0"/>
                <a:cs typeface="Calibri" panose="020F0502020204030204" pitchFamily="34" charset="0"/>
              </a:rPr>
              <a:t>Farmer perceptions of Organic Farming</a:t>
            </a:r>
            <a:r>
              <a:rPr lang="en-US" sz="1800" dirty="0">
                <a:effectLst/>
                <a:latin typeface="Calibri" panose="020F0502020204030204" pitchFamily="34" charset="0"/>
                <a:ea typeface="Calibri" panose="020F0502020204030204" pitchFamily="34" charset="0"/>
                <a:cs typeface="Iskoola Pota" panose="020B0502040204020203" pitchFamily="34" charset="0"/>
              </a:rPr>
              <a:t/>
            </a:r>
            <a:br>
              <a:rPr lang="en-US" sz="1800" dirty="0">
                <a:effectLst/>
                <a:latin typeface="Calibri" panose="020F0502020204030204" pitchFamily="34" charset="0"/>
                <a:ea typeface="Calibri" panose="020F0502020204030204" pitchFamily="34" charset="0"/>
                <a:cs typeface="Iskoola Pota" panose="020B0502040204020203" pitchFamily="34" charset="0"/>
              </a:rPr>
            </a:br>
            <a:endParaRPr lang="en-US" dirty="0"/>
          </a:p>
        </p:txBody>
      </p:sp>
    </p:spTree>
    <p:extLst>
      <p:ext uri="{BB962C8B-B14F-4D97-AF65-F5344CB8AC3E}">
        <p14:creationId xmlns:p14="http://schemas.microsoft.com/office/powerpoint/2010/main" val="685482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15</a:t>
            </a:fld>
            <a:endParaRPr lang="en-US"/>
          </a:p>
        </p:txBody>
      </p:sp>
      <p:graphicFrame>
        <p:nvGraphicFramePr>
          <p:cNvPr id="9" name="Content Placeholder 6"/>
          <p:cNvGraphicFramePr>
            <a:graphicFrameLocks noGrp="1"/>
          </p:cNvGraphicFramePr>
          <p:nvPr>
            <p:ph idx="1"/>
            <p:extLst>
              <p:ext uri="{D42A27DB-BD31-4B8C-83A1-F6EECF244321}">
                <p14:modId xmlns:p14="http://schemas.microsoft.com/office/powerpoint/2010/main" val="232367243"/>
              </p:ext>
            </p:extLst>
          </p:nvPr>
        </p:nvGraphicFramePr>
        <p:xfrm>
          <a:off x="795130" y="1254359"/>
          <a:ext cx="10558670" cy="5101991"/>
        </p:xfrm>
        <a:graphic>
          <a:graphicData uri="http://schemas.openxmlformats.org/drawingml/2006/table">
            <a:tbl>
              <a:tblPr firstRow="1" bandRow="1">
                <a:tableStyleId>{5C22544A-7EE6-4342-B048-85BDC9FD1C3A}</a:tableStyleId>
              </a:tblPr>
              <a:tblGrid>
                <a:gridCol w="2325031">
                  <a:extLst>
                    <a:ext uri="{9D8B030D-6E8A-4147-A177-3AD203B41FA5}">
                      <a16:colId xmlns:a16="http://schemas.microsoft.com/office/drawing/2014/main" val="315921269"/>
                    </a:ext>
                  </a:extLst>
                </a:gridCol>
                <a:gridCol w="8233639">
                  <a:extLst>
                    <a:ext uri="{9D8B030D-6E8A-4147-A177-3AD203B41FA5}">
                      <a16:colId xmlns:a16="http://schemas.microsoft.com/office/drawing/2014/main" val="260328584"/>
                    </a:ext>
                  </a:extLst>
                </a:gridCol>
              </a:tblGrid>
              <a:tr h="149416">
                <a:tc>
                  <a:txBody>
                    <a:bodyPr/>
                    <a:lstStyle/>
                    <a:p>
                      <a:pPr algn="ctr"/>
                      <a:r>
                        <a:rPr lang="en-US" b="1" dirty="0">
                          <a:solidFill>
                            <a:schemeClr val="tx1"/>
                          </a:solidFill>
                        </a:rPr>
                        <a:t>Value Chain Actors</a:t>
                      </a:r>
                    </a:p>
                  </a:txBody>
                  <a:tcPr>
                    <a:noFill/>
                  </a:tcPr>
                </a:tc>
                <a:tc>
                  <a:txBody>
                    <a:bodyPr/>
                    <a:lstStyle/>
                    <a:p>
                      <a:pPr algn="ctr"/>
                      <a:r>
                        <a:rPr lang="en-US" dirty="0">
                          <a:solidFill>
                            <a:schemeClr val="tx1"/>
                          </a:solidFill>
                        </a:rPr>
                        <a:t>Challenges</a:t>
                      </a:r>
                    </a:p>
                  </a:txBody>
                  <a:tcPr>
                    <a:noFill/>
                  </a:tcPr>
                </a:tc>
                <a:extLst>
                  <a:ext uri="{0D108BD9-81ED-4DB2-BD59-A6C34878D82A}">
                    <a16:rowId xmlns:a16="http://schemas.microsoft.com/office/drawing/2014/main" val="1845384994"/>
                  </a:ext>
                </a:extLst>
              </a:tr>
              <a:tr h="4736231">
                <a:tc>
                  <a:txBody>
                    <a:bodyPr/>
                    <a:lstStyle/>
                    <a:p>
                      <a:pPr marL="342900" indent="-342900">
                        <a:buAutoNum type="arabicPeriod"/>
                      </a:pPr>
                      <a:r>
                        <a:rPr lang="en-US" dirty="0"/>
                        <a:t>Paddy farmers</a:t>
                      </a:r>
                    </a:p>
                    <a:p>
                      <a:pPr marL="0" indent="0">
                        <a:buNone/>
                      </a:pPr>
                      <a:endParaRPr lang="en-US" dirty="0"/>
                    </a:p>
                  </a:txBody>
                  <a:tcPr>
                    <a:noFill/>
                  </a:tcPr>
                </a:tc>
                <a:tc>
                  <a:txBody>
                    <a:bodyPr/>
                    <a:lstStyle/>
                    <a:p>
                      <a:pPr marL="285750" indent="-285750">
                        <a:buFont typeface="Arial" panose="020B0604020202020204" pitchFamily="34" charset="0"/>
                        <a:buChar char="•"/>
                      </a:pPr>
                      <a:r>
                        <a:rPr lang="en-US" baseline="0" dirty="0"/>
                        <a:t>Government fertilizer distribution was not on time. </a:t>
                      </a:r>
                    </a:p>
                    <a:p>
                      <a:pPr marL="285750" indent="-285750">
                        <a:buFont typeface="Arial" panose="020B0604020202020204" pitchFamily="34" charset="0"/>
                        <a:buChar char="•"/>
                      </a:pPr>
                      <a:r>
                        <a:rPr lang="en-US" baseline="0" dirty="0"/>
                        <a:t>No sufficient fertilizers for cultivation</a:t>
                      </a:r>
                    </a:p>
                    <a:p>
                      <a:pPr marL="285750" indent="-285750">
                        <a:buFont typeface="Arial" panose="020B0604020202020204" pitchFamily="34" charset="0"/>
                        <a:buChar char="•"/>
                      </a:pPr>
                      <a:r>
                        <a:rPr lang="en-US" baseline="0" dirty="0"/>
                        <a:t>Adequate organic fertilizer inputs were not available in specific areas to produce organic fertilizers. </a:t>
                      </a:r>
                    </a:p>
                    <a:p>
                      <a:pPr marL="285750" indent="-285750">
                        <a:buFont typeface="Arial" panose="020B0604020202020204" pitchFamily="34" charset="0"/>
                        <a:buChar char="•"/>
                      </a:pPr>
                      <a:r>
                        <a:rPr lang="en-US" baseline="0" dirty="0"/>
                        <a:t>Quality issues of organic fertilizers</a:t>
                      </a:r>
                    </a:p>
                    <a:p>
                      <a:pPr marL="285750" indent="-285750">
                        <a:buFont typeface="Arial" panose="020B0604020202020204" pitchFamily="34" charset="0"/>
                        <a:buChar char="•"/>
                      </a:pPr>
                      <a:r>
                        <a:rPr lang="en-US" baseline="0" dirty="0"/>
                        <a:t>No sufficient agro chemicals</a:t>
                      </a:r>
                    </a:p>
                    <a:p>
                      <a:pPr marL="285750" indent="-285750">
                        <a:buFont typeface="Arial" panose="020B0604020202020204" pitchFamily="34" charset="0"/>
                        <a:buChar char="•"/>
                      </a:pPr>
                      <a:r>
                        <a:rPr lang="en-US" baseline="0" dirty="0"/>
                        <a:t>Black market prices for fertilizers</a:t>
                      </a:r>
                    </a:p>
                    <a:p>
                      <a:pPr marL="285750" indent="-285750">
                        <a:buFont typeface="Arial" panose="020B0604020202020204" pitchFamily="34" charset="0"/>
                        <a:buChar char="•"/>
                      </a:pPr>
                      <a:r>
                        <a:rPr lang="en-US" baseline="0" dirty="0"/>
                        <a:t>No proper organic fertilizer subsidy program implementation</a:t>
                      </a:r>
                    </a:p>
                    <a:p>
                      <a:pPr marL="285750" indent="-285750">
                        <a:buFont typeface="Arial" panose="020B0604020202020204" pitchFamily="34" charset="0"/>
                        <a:buChar char="•"/>
                      </a:pPr>
                      <a:r>
                        <a:rPr lang="en-US" baseline="0" dirty="0"/>
                        <a:t>Harvest loss</a:t>
                      </a:r>
                    </a:p>
                    <a:p>
                      <a:pPr marL="285750" indent="-285750">
                        <a:buFont typeface="Arial" panose="020B0604020202020204" pitchFamily="34" charset="0"/>
                        <a:buChar char="•"/>
                      </a:pPr>
                      <a:r>
                        <a:rPr lang="en-US" baseline="0" dirty="0"/>
                        <a:t>Low profit of income</a:t>
                      </a:r>
                    </a:p>
                    <a:p>
                      <a:pPr marL="285750" indent="-285750">
                        <a:buFont typeface="Arial" panose="020B0604020202020204" pitchFamily="34" charset="0"/>
                        <a:buChar char="•"/>
                      </a:pPr>
                      <a:r>
                        <a:rPr lang="en-US" baseline="0" dirty="0"/>
                        <a:t>Supply issues of paddy seeds</a:t>
                      </a:r>
                    </a:p>
                    <a:p>
                      <a:pPr marL="285750" indent="-285750">
                        <a:buFont typeface="Arial" panose="020B0604020202020204" pitchFamily="34" charset="0"/>
                        <a:buChar char="•"/>
                      </a:pPr>
                      <a:r>
                        <a:rPr lang="en-US" baseline="0" dirty="0"/>
                        <a:t>No favorable price for harvest  </a:t>
                      </a:r>
                    </a:p>
                    <a:p>
                      <a:pPr marL="285750" indent="-285750">
                        <a:buFont typeface="Arial" panose="020B0604020202020204" pitchFamily="34" charset="0"/>
                        <a:buChar char="•"/>
                      </a:pPr>
                      <a:r>
                        <a:rPr lang="en-US" baseline="0" dirty="0"/>
                        <a:t>Lack of extension </a:t>
                      </a:r>
                    </a:p>
                    <a:p>
                      <a:pPr marL="285750" indent="-285750">
                        <a:buFont typeface="Arial" panose="020B0604020202020204" pitchFamily="34" charset="0"/>
                        <a:buChar char="•"/>
                      </a:pPr>
                      <a:r>
                        <a:rPr lang="en-US" baseline="0" dirty="0"/>
                        <a:t>No suitable paddy seeds for organic farming</a:t>
                      </a:r>
                    </a:p>
                    <a:p>
                      <a:pPr marL="285750" indent="-285750">
                        <a:buFont typeface="Arial" panose="020B0604020202020204" pitchFamily="34" charset="0"/>
                        <a:buChar char="•"/>
                      </a:pPr>
                      <a:r>
                        <a:rPr lang="en-US" baseline="0" dirty="0"/>
                        <a:t>No reasonable period for organic adoption</a:t>
                      </a:r>
                    </a:p>
                    <a:p>
                      <a:pPr marL="285750" indent="-285750">
                        <a:buFont typeface="Arial" panose="020B0604020202020204" pitchFamily="34" charset="0"/>
                        <a:buChar char="•"/>
                      </a:pPr>
                      <a:r>
                        <a:rPr lang="en-US" baseline="0" dirty="0"/>
                        <a:t>Lack of governance</a:t>
                      </a:r>
                    </a:p>
                  </a:txBody>
                  <a:tcPr>
                    <a:noFill/>
                  </a:tcPr>
                </a:tc>
                <a:extLst>
                  <a:ext uri="{0D108BD9-81ED-4DB2-BD59-A6C34878D82A}">
                    <a16:rowId xmlns:a16="http://schemas.microsoft.com/office/drawing/2014/main" val="2440201644"/>
                  </a:ext>
                </a:extLst>
              </a:tr>
            </a:tbl>
          </a:graphicData>
        </a:graphic>
      </p:graphicFrame>
      <p:sp>
        <p:nvSpPr>
          <p:cNvPr id="10" name="Rectangle 9"/>
          <p:cNvSpPr/>
          <p:nvPr/>
        </p:nvSpPr>
        <p:spPr>
          <a:xfrm>
            <a:off x="2602523" y="719957"/>
            <a:ext cx="9020908" cy="338554"/>
          </a:xfrm>
          <a:prstGeom prst="rect">
            <a:avLst/>
          </a:prstGeom>
        </p:spPr>
        <p:txBody>
          <a:bodyPr wrap="square">
            <a:spAutoFit/>
          </a:bodyPr>
          <a:lstStyle/>
          <a:p>
            <a:pPr lvl="0" algn="just" eaLnBrk="0" fontAlgn="base" hangingPunct="0">
              <a:spcBef>
                <a:spcPct val="0"/>
              </a:spcBef>
              <a:spcAft>
                <a:spcPct val="0"/>
              </a:spcAft>
            </a:pPr>
            <a:r>
              <a:rPr lang="en-US" altLang="en-US" sz="1600" b="1" dirty="0">
                <a:solidFill>
                  <a:schemeClr val="accent2">
                    <a:lumMod val="75000"/>
                  </a:schemeClr>
                </a:solidFill>
                <a:ea typeface="Calibri" panose="020F0502020204030204" pitchFamily="34" charset="0"/>
                <a:cs typeface="Arial" panose="020B0604020202020204" pitchFamily="34" charset="0"/>
              </a:rPr>
              <a:t>Table </a:t>
            </a:r>
            <a:r>
              <a:rPr lang="en-US" altLang="en-US" sz="1600" b="1" dirty="0" smtClean="0">
                <a:solidFill>
                  <a:schemeClr val="accent2">
                    <a:lumMod val="75000"/>
                  </a:schemeClr>
                </a:solidFill>
                <a:ea typeface="Calibri" panose="020F0502020204030204" pitchFamily="34" charset="0"/>
                <a:cs typeface="Arial" panose="020B0604020202020204" pitchFamily="34" charset="0"/>
              </a:rPr>
              <a:t>3. Challenges </a:t>
            </a:r>
            <a:r>
              <a:rPr lang="en-US" altLang="en-US" sz="1600" b="1" dirty="0">
                <a:solidFill>
                  <a:schemeClr val="accent2">
                    <a:lumMod val="75000"/>
                  </a:schemeClr>
                </a:solidFill>
                <a:ea typeface="Calibri" panose="020F0502020204030204" pitchFamily="34" charset="0"/>
                <a:cs typeface="Arial" panose="020B0604020202020204" pitchFamily="34" charset="0"/>
              </a:rPr>
              <a:t>for value chain actors due to the fertilizer ban</a:t>
            </a:r>
            <a:endParaRPr lang="en-US" altLang="en-US" sz="1600" dirty="0">
              <a:solidFill>
                <a:schemeClr val="accent2">
                  <a:lumMod val="75000"/>
                </a:schemeClr>
              </a:solidFill>
              <a:cs typeface="Arial" panose="020B0604020202020204" pitchFamily="34" charset="0"/>
            </a:endParaRPr>
          </a:p>
        </p:txBody>
      </p:sp>
    </p:spTree>
    <p:extLst>
      <p:ext uri="{BB962C8B-B14F-4D97-AF65-F5344CB8AC3E}">
        <p14:creationId xmlns:p14="http://schemas.microsoft.com/office/powerpoint/2010/main" val="4045214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16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328543950"/>
              </p:ext>
            </p:extLst>
          </p:nvPr>
        </p:nvGraphicFramePr>
        <p:xfrm>
          <a:off x="1215049" y="1494122"/>
          <a:ext cx="9890368" cy="3692085"/>
        </p:xfrm>
        <a:graphic>
          <a:graphicData uri="http://schemas.openxmlformats.org/drawingml/2006/table">
            <a:tbl>
              <a:tblPr firstRow="1" bandRow="1">
                <a:tableStyleId>{5C22544A-7EE6-4342-B048-85BDC9FD1C3A}</a:tableStyleId>
              </a:tblPr>
              <a:tblGrid>
                <a:gridCol w="3436814">
                  <a:extLst>
                    <a:ext uri="{9D8B030D-6E8A-4147-A177-3AD203B41FA5}">
                      <a16:colId xmlns:a16="http://schemas.microsoft.com/office/drawing/2014/main" val="1505266489"/>
                    </a:ext>
                  </a:extLst>
                </a:gridCol>
                <a:gridCol w="6453554">
                  <a:extLst>
                    <a:ext uri="{9D8B030D-6E8A-4147-A177-3AD203B41FA5}">
                      <a16:colId xmlns:a16="http://schemas.microsoft.com/office/drawing/2014/main" val="2928738551"/>
                    </a:ext>
                  </a:extLst>
                </a:gridCol>
              </a:tblGrid>
              <a:tr h="581595">
                <a:tc>
                  <a:txBody>
                    <a:bodyPr/>
                    <a:lstStyle/>
                    <a:p>
                      <a:pPr algn="ctr"/>
                      <a:r>
                        <a:rPr lang="en-US" dirty="0">
                          <a:solidFill>
                            <a:schemeClr val="tx1"/>
                          </a:solidFill>
                        </a:rPr>
                        <a:t>Value Chain Actors</a:t>
                      </a:r>
                    </a:p>
                  </a:txBody>
                  <a:tcPr>
                    <a:noFill/>
                  </a:tcPr>
                </a:tc>
                <a:tc>
                  <a:txBody>
                    <a:bodyPr/>
                    <a:lstStyle/>
                    <a:p>
                      <a:pPr algn="ctr"/>
                      <a:r>
                        <a:rPr lang="en-US" dirty="0">
                          <a:solidFill>
                            <a:schemeClr val="tx1"/>
                          </a:solidFill>
                        </a:rPr>
                        <a:t>Challenges</a:t>
                      </a:r>
                    </a:p>
                  </a:txBody>
                  <a:tcPr>
                    <a:noFill/>
                  </a:tcPr>
                </a:tc>
                <a:extLst>
                  <a:ext uri="{0D108BD9-81ED-4DB2-BD59-A6C34878D82A}">
                    <a16:rowId xmlns:a16="http://schemas.microsoft.com/office/drawing/2014/main" val="927448648"/>
                  </a:ext>
                </a:extLst>
              </a:tr>
              <a:tr h="960885">
                <a:tc>
                  <a:txBody>
                    <a:bodyPr/>
                    <a:lstStyle/>
                    <a:p>
                      <a:r>
                        <a:rPr lang="en-US" dirty="0"/>
                        <a:t>2. Collectors</a:t>
                      </a:r>
                    </a:p>
                  </a:txBody>
                  <a:tcPr>
                    <a:noFill/>
                  </a:tcPr>
                </a:tc>
                <a:tc>
                  <a:txBody>
                    <a:bodyPr/>
                    <a:lstStyle/>
                    <a:p>
                      <a:pPr marL="285750" indent="-285750">
                        <a:buFont typeface="Arial" panose="020B0604020202020204" pitchFamily="34" charset="0"/>
                        <a:buChar char="•"/>
                      </a:pPr>
                      <a:r>
                        <a:rPr lang="en-US" baseline="0" dirty="0"/>
                        <a:t>Reducing </a:t>
                      </a:r>
                      <a:r>
                        <a:rPr lang="en-US" baseline="0" dirty="0" smtClean="0"/>
                        <a:t>harvest received.</a:t>
                      </a:r>
                      <a:endParaRPr lang="en-US" baseline="0" dirty="0"/>
                    </a:p>
                  </a:txBody>
                  <a:tcPr>
                    <a:noFill/>
                  </a:tcPr>
                </a:tc>
                <a:extLst>
                  <a:ext uri="{0D108BD9-81ED-4DB2-BD59-A6C34878D82A}">
                    <a16:rowId xmlns:a16="http://schemas.microsoft.com/office/drawing/2014/main" val="2934328199"/>
                  </a:ext>
                </a:extLst>
              </a:tr>
              <a:tr h="960885">
                <a:tc>
                  <a:txBody>
                    <a:bodyPr/>
                    <a:lstStyle/>
                    <a:p>
                      <a:r>
                        <a:rPr lang="en-US" dirty="0"/>
                        <a:t>3. Millers</a:t>
                      </a:r>
                    </a:p>
                  </a:txBody>
                  <a:tcPr>
                    <a:noFill/>
                  </a:tcPr>
                </a:tc>
                <a:tc>
                  <a:txBody>
                    <a:bodyPr/>
                    <a:lstStyle/>
                    <a:p>
                      <a:pPr marL="285750" indent="-285750">
                        <a:buFont typeface="Arial" panose="020B0604020202020204" pitchFamily="34" charset="0"/>
                        <a:buChar char="•"/>
                      </a:pPr>
                      <a:r>
                        <a:rPr lang="en-US" dirty="0"/>
                        <a:t>Reducing </a:t>
                      </a:r>
                      <a:r>
                        <a:rPr lang="en-US" smtClean="0"/>
                        <a:t>harvest</a:t>
                      </a:r>
                      <a:r>
                        <a:rPr lang="en-US" baseline="0" smtClean="0"/>
                        <a:t> received.</a:t>
                      </a:r>
                      <a:endParaRPr lang="en-US" baseline="0" dirty="0"/>
                    </a:p>
                    <a:p>
                      <a:pPr marL="285750" indent="-285750">
                        <a:buFont typeface="Arial" panose="020B0604020202020204" pitchFamily="34" charset="0"/>
                        <a:buChar char="•"/>
                      </a:pPr>
                      <a:r>
                        <a:rPr lang="en-US" baseline="0" dirty="0"/>
                        <a:t>Increasing the competition of large millers.</a:t>
                      </a:r>
                    </a:p>
                    <a:p>
                      <a:pPr marL="285750" indent="-285750">
                        <a:buFont typeface="Arial" panose="020B0604020202020204" pitchFamily="34" charset="0"/>
                        <a:buChar char="•"/>
                      </a:pPr>
                      <a:r>
                        <a:rPr lang="en-US" baseline="0" dirty="0"/>
                        <a:t>Small and medium millers move away from industry.</a:t>
                      </a:r>
                    </a:p>
                    <a:p>
                      <a:pPr marL="285750" indent="-285750">
                        <a:buFont typeface="Arial" panose="020B0604020202020204" pitchFamily="34" charset="0"/>
                        <a:buChar char="•"/>
                      </a:pPr>
                      <a:endParaRPr lang="en-US" dirty="0"/>
                    </a:p>
                  </a:txBody>
                  <a:tcPr>
                    <a:noFill/>
                  </a:tcPr>
                </a:tc>
                <a:extLst>
                  <a:ext uri="{0D108BD9-81ED-4DB2-BD59-A6C34878D82A}">
                    <a16:rowId xmlns:a16="http://schemas.microsoft.com/office/drawing/2014/main" val="785991430"/>
                  </a:ext>
                </a:extLst>
              </a:tr>
              <a:tr h="960885">
                <a:tc>
                  <a:txBody>
                    <a:bodyPr/>
                    <a:lstStyle/>
                    <a:p>
                      <a:r>
                        <a:rPr lang="en-US" dirty="0"/>
                        <a:t>4. Traders</a:t>
                      </a:r>
                    </a:p>
                  </a:txBody>
                  <a:tcPr>
                    <a:noFill/>
                  </a:tcPr>
                </a:tc>
                <a:tc>
                  <a:txBody>
                    <a:bodyPr/>
                    <a:lstStyle/>
                    <a:p>
                      <a:pPr marL="285750" indent="-285750">
                        <a:buFont typeface="Arial" panose="020B0604020202020204" pitchFamily="34" charset="0"/>
                        <a:buChar char="•"/>
                      </a:pPr>
                      <a:r>
                        <a:rPr lang="en-US" dirty="0"/>
                        <a:t>Changing</a:t>
                      </a:r>
                      <a:r>
                        <a:rPr lang="en-US" baseline="0" dirty="0"/>
                        <a:t> the rice price immediately by time to time</a:t>
                      </a:r>
                    </a:p>
                    <a:p>
                      <a:pPr marL="285750" indent="-285750">
                        <a:buFont typeface="Arial" panose="020B0604020202020204" pitchFamily="34" charset="0"/>
                        <a:buChar char="•"/>
                      </a:pPr>
                      <a:r>
                        <a:rPr lang="en-US" baseline="0" dirty="0"/>
                        <a:t>Difficulties of supplying rice under government policies (control price)</a:t>
                      </a:r>
                      <a:endParaRPr lang="en-US" dirty="0"/>
                    </a:p>
                  </a:txBody>
                  <a:tcPr>
                    <a:noFill/>
                  </a:tcPr>
                </a:tc>
                <a:extLst>
                  <a:ext uri="{0D108BD9-81ED-4DB2-BD59-A6C34878D82A}">
                    <a16:rowId xmlns:a16="http://schemas.microsoft.com/office/drawing/2014/main" val="1449081938"/>
                  </a:ext>
                </a:extLst>
              </a:tr>
            </a:tbl>
          </a:graphicData>
        </a:graphic>
      </p:graphicFrame>
    </p:spTree>
    <p:extLst>
      <p:ext uri="{BB962C8B-B14F-4D97-AF65-F5344CB8AC3E}">
        <p14:creationId xmlns:p14="http://schemas.microsoft.com/office/powerpoint/2010/main" val="4132757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30469697"/>
              </p:ext>
            </p:extLst>
          </p:nvPr>
        </p:nvGraphicFramePr>
        <p:xfrm>
          <a:off x="1740877" y="1298643"/>
          <a:ext cx="8642839" cy="4234338"/>
        </p:xfrm>
        <a:graphic>
          <a:graphicData uri="http://schemas.openxmlformats.org/drawingml/2006/table">
            <a:tbl>
              <a:tblPr firstRow="1" firstCol="1" bandRow="1"/>
              <a:tblGrid>
                <a:gridCol w="1755291">
                  <a:extLst>
                    <a:ext uri="{9D8B030D-6E8A-4147-A177-3AD203B41FA5}">
                      <a16:colId xmlns:a16="http://schemas.microsoft.com/office/drawing/2014/main" val="65718285"/>
                    </a:ext>
                  </a:extLst>
                </a:gridCol>
                <a:gridCol w="6887548">
                  <a:extLst>
                    <a:ext uri="{9D8B030D-6E8A-4147-A177-3AD203B41FA5}">
                      <a16:colId xmlns:a16="http://schemas.microsoft.com/office/drawing/2014/main" val="3378195677"/>
                    </a:ext>
                  </a:extLst>
                </a:gridCol>
              </a:tblGrid>
              <a:tr h="505638">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Value chain actor</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Opportunities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3404570"/>
                  </a:ext>
                </a:extLst>
              </a:tr>
              <a:tr h="1231028">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Input suppliers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Farmers who engage large scale rice production are not in a position to procure organic fertilizer on large scale but are willing to pay for quality organic fertilizers if available. Therefore, Organic fertilizer manufacturers should offer quality certified production and immediately enhance distribution channels in respective areas.</a:t>
                      </a:r>
                    </a:p>
                    <a:p>
                      <a:pPr marL="0" marR="0" algn="just">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3431520"/>
                  </a:ext>
                </a:extLst>
              </a:tr>
              <a:tr h="1329287">
                <a:tc>
                  <a:txBody>
                    <a:bodyPr/>
                    <a:lstStyle/>
                    <a:p>
                      <a:pPr marL="0" marR="0" algn="just">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Farmers</a:t>
                      </a:r>
                    </a:p>
                    <a:p>
                      <a:pPr marL="0" marR="0" algn="just">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The willingness to do organic farming for paddy farmers has been enhanced due to the ban. Farmers are willing to transform gradually into organic rice production with the required farming conditions for this modern technology. Hence, there is an opportunity to develop an action plan to convert farmlands into organic and build up a developed flow of organic rice in the value chain. </a:t>
                      </a:r>
                    </a:p>
                    <a:p>
                      <a:pPr marL="0" marR="0" algn="just">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5987006"/>
                  </a:ext>
                </a:extLst>
              </a:tr>
              <a:tr h="1127977">
                <a:tc>
                  <a:txBody>
                    <a:bodyPr/>
                    <a:lstStyle/>
                    <a:p>
                      <a:pPr marL="0" marR="0" algn="just">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Traders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The traders can have the possibility to promote quality certified organic fertilizers for marketing opportunities. The niche market of value-added organic rice flow can be expanded further beyond supermarket chains.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9581608"/>
                  </a:ext>
                </a:extLst>
              </a:tr>
            </a:tbl>
          </a:graphicData>
        </a:graphic>
      </p:graphicFrame>
      <p:sp>
        <p:nvSpPr>
          <p:cNvPr id="4" name="Slide Number Placeholder 3"/>
          <p:cNvSpPr>
            <a:spLocks noGrp="1"/>
          </p:cNvSpPr>
          <p:nvPr>
            <p:ph type="sldNum" sz="quarter" idx="12"/>
          </p:nvPr>
        </p:nvSpPr>
        <p:spPr/>
        <p:txBody>
          <a:bodyPr/>
          <a:lstStyle/>
          <a:p>
            <a:fld id="{48FC179B-E1DC-44DF-B0E4-66A8D350C2BE}" type="slidenum">
              <a:rPr lang="en-US" smtClean="0"/>
              <a:t>17</a:t>
            </a:fld>
            <a:endParaRPr lang="en-US"/>
          </a:p>
        </p:txBody>
      </p:sp>
      <p:sp>
        <p:nvSpPr>
          <p:cNvPr id="6" name="Rectangle 1"/>
          <p:cNvSpPr>
            <a:spLocks noChangeArrowheads="1"/>
          </p:cNvSpPr>
          <p:nvPr/>
        </p:nvSpPr>
        <p:spPr bwMode="auto">
          <a:xfrm>
            <a:off x="2104292" y="708507"/>
            <a:ext cx="92495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accent2">
                    <a:lumMod val="75000"/>
                  </a:schemeClr>
                </a:solidFill>
                <a:effectLst/>
                <a:ea typeface="Calibri" panose="020F0502020204030204" pitchFamily="34" charset="0"/>
                <a:cs typeface="Arial" panose="020B0604020202020204" pitchFamily="34" charset="0"/>
              </a:rPr>
              <a:t>Table 4. Opportunities for value chain actors due to the fertilizer ban</a:t>
            </a:r>
            <a:endParaRPr kumimoji="0" lang="en-US" altLang="en-US" sz="1600" b="0" i="0" u="none" strike="noStrike" cap="none" normalizeH="0" baseline="0" dirty="0" smtClean="0">
              <a:ln>
                <a:noFill/>
              </a:ln>
              <a:solidFill>
                <a:schemeClr val="accent2">
                  <a:lumMod val="75000"/>
                </a:schemeClr>
              </a:solidFill>
              <a:effectLst/>
              <a:cs typeface="Arial" panose="020B0604020202020204" pitchFamily="34" charset="0"/>
            </a:endParaRPr>
          </a:p>
        </p:txBody>
      </p:sp>
      <p:sp>
        <p:nvSpPr>
          <p:cNvPr id="7" name="Rectangle 6"/>
          <p:cNvSpPr/>
          <p:nvPr/>
        </p:nvSpPr>
        <p:spPr>
          <a:xfrm>
            <a:off x="2769576" y="5784563"/>
            <a:ext cx="3360215" cy="276999"/>
          </a:xfrm>
          <a:prstGeom prst="rect">
            <a:avLst/>
          </a:prstGeom>
        </p:spPr>
        <p:txBody>
          <a:bodyPr wrap="none">
            <a:spAutoFit/>
          </a:bodyPr>
          <a:lstStyle/>
          <a:p>
            <a:pPr lvl="0" eaLnBrk="0" fontAlgn="base" hangingPunct="0">
              <a:spcBef>
                <a:spcPct val="0"/>
              </a:spcBef>
              <a:spcAft>
                <a:spcPct val="0"/>
              </a:spcAft>
            </a:pPr>
            <a:r>
              <a:rPr lang="en-US" altLang="en-US"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Source: Compiled by author based field data, 2022.</a:t>
            </a:r>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2987324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p:txBody>
          <a:bodyPr>
            <a:normAutofit/>
          </a:bodyPr>
          <a:lstStyle/>
          <a:p>
            <a:pPr algn="ctr"/>
            <a:r>
              <a:rPr lang="en-US" sz="4400" u="sng" dirty="0" smtClean="0"/>
              <a:t>Conclusion</a:t>
            </a:r>
            <a:endParaRPr lang="en-US" sz="4400" u="sng" dirty="0"/>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p:txBody>
          <a:bodyPr>
            <a:normAutofit fontScale="70000" lnSpcReduction="20000"/>
          </a:bodyPr>
          <a:lstStyle/>
          <a:p>
            <a:pPr algn="just">
              <a:buFont typeface="Wingdings" panose="05000000000000000000" pitchFamily="2" charset="2"/>
              <a:buChar char="q"/>
            </a:pPr>
            <a:r>
              <a:rPr lang="en-US" dirty="0"/>
              <a:t>The lack of adequate raw materials for organic fertilizers, quality issues and no proper organic subsidy program were key constraints identified in the study. </a:t>
            </a:r>
            <a:endParaRPr lang="en-US" dirty="0" smtClean="0"/>
          </a:p>
          <a:p>
            <a:pPr algn="just">
              <a:buFont typeface="Wingdings" panose="05000000000000000000" pitchFamily="2" charset="2"/>
              <a:buChar char="q"/>
            </a:pPr>
            <a:r>
              <a:rPr lang="en-US" dirty="0" smtClean="0"/>
              <a:t>Moreover</a:t>
            </a:r>
            <a:r>
              <a:rPr lang="en-US" dirty="0"/>
              <a:t>, the reduction of harvest, low profit, market price fluctuations, government </a:t>
            </a:r>
            <a:r>
              <a:rPr lang="en-US" dirty="0" err="1"/>
              <a:t>unsystematized</a:t>
            </a:r>
            <a:r>
              <a:rPr lang="en-US" dirty="0"/>
              <a:t> price control, illegal market transactions and artificial shortage by hoarding were reasons for to temporary drop of maintaining an efficient rice value chain in the country. </a:t>
            </a:r>
            <a:endParaRPr lang="en-US" dirty="0" smtClean="0"/>
          </a:p>
          <a:p>
            <a:pPr algn="just">
              <a:buFont typeface="Wingdings" panose="05000000000000000000" pitchFamily="2" charset="2"/>
              <a:buChar char="q"/>
            </a:pPr>
            <a:r>
              <a:rPr lang="en-US" dirty="0" smtClean="0"/>
              <a:t>The </a:t>
            </a:r>
            <a:r>
              <a:rPr lang="en-US" dirty="0"/>
              <a:t>poor knowledge of organic farming techniques and adverse market opportunities happening in the society were threatening to current agricultural operations. They should be mitigated to implement the organic farming conversion as a feasible operation. </a:t>
            </a:r>
            <a:endParaRPr lang="en-US" dirty="0" smtClean="0"/>
          </a:p>
          <a:p>
            <a:pPr algn="just">
              <a:buFont typeface="Wingdings" panose="05000000000000000000" pitchFamily="2" charset="2"/>
              <a:buChar char="q"/>
            </a:pPr>
            <a:r>
              <a:rPr lang="en-US" dirty="0" smtClean="0"/>
              <a:t>Moreover</a:t>
            </a:r>
            <a:r>
              <a:rPr lang="en-US" dirty="0"/>
              <a:t>, the supply of quality fertilizers, implementing advanced farming methods, developing farmer base and value-added product flow regards to organic would be wide future opportunities to meet. </a:t>
            </a:r>
            <a:endParaRPr lang="en-US" dirty="0" smtClean="0"/>
          </a:p>
          <a:p>
            <a:pPr algn="just">
              <a:buFont typeface="Wingdings" panose="05000000000000000000" pitchFamily="2" charset="2"/>
              <a:buChar char="q"/>
            </a:pPr>
            <a:r>
              <a:rPr lang="en-US" dirty="0" smtClean="0"/>
              <a:t>Therefore</a:t>
            </a:r>
            <a:r>
              <a:rPr lang="en-US" dirty="0"/>
              <a:t>, sufficient fertilizers to secure harvest and </a:t>
            </a:r>
            <a:r>
              <a:rPr lang="en-US" dirty="0" err="1"/>
              <a:t>favourable</a:t>
            </a:r>
            <a:r>
              <a:rPr lang="en-US" dirty="0"/>
              <a:t> floor prices are much needed to ensure the national rice production process is alive.  Then it will strengthen the paddy farmers’ living conditions in order to establish the sustainable rice value chain in Sri Lanka.</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18</a:t>
            </a:fld>
            <a:endParaRPr lang="en-US"/>
          </a:p>
        </p:txBody>
      </p:sp>
    </p:spTree>
    <p:extLst>
      <p:ext uri="{BB962C8B-B14F-4D97-AF65-F5344CB8AC3E}">
        <p14:creationId xmlns:p14="http://schemas.microsoft.com/office/powerpoint/2010/main" val="4003356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Recommendations</a:t>
            </a:r>
            <a:endParaRPr lang="en-US" dirty="0"/>
          </a:p>
        </p:txBody>
      </p:sp>
      <p:sp>
        <p:nvSpPr>
          <p:cNvPr id="3" name="Content Placeholder 2"/>
          <p:cNvSpPr>
            <a:spLocks noGrp="1"/>
          </p:cNvSpPr>
          <p:nvPr>
            <p:ph idx="1"/>
          </p:nvPr>
        </p:nvSpPr>
        <p:spPr>
          <a:xfrm>
            <a:off x="838200" y="1690688"/>
            <a:ext cx="10515600" cy="4351338"/>
          </a:xfrm>
        </p:spPr>
        <p:txBody>
          <a:bodyPr>
            <a:normAutofit fontScale="92500" lnSpcReduction="20000"/>
          </a:bodyPr>
          <a:lstStyle/>
          <a:p>
            <a:pPr algn="just"/>
            <a:r>
              <a:rPr lang="en-US" sz="2400" kern="0" dirty="0" smtClean="0">
                <a:latin typeface="Calibri" panose="020F0502020204030204" pitchFamily="34" charset="0"/>
                <a:ea typeface="Calibri" panose="020F0502020204030204" pitchFamily="34" charset="0"/>
              </a:rPr>
              <a:t>if </a:t>
            </a:r>
            <a:r>
              <a:rPr lang="en-US" sz="2400" kern="0" dirty="0">
                <a:latin typeface="Calibri" panose="020F0502020204030204" pitchFamily="34" charset="0"/>
                <a:ea typeface="Calibri" panose="020F0502020204030204" pitchFamily="34" charset="0"/>
              </a:rPr>
              <a:t>the future government policies decide to go for transformation to organic farming, the government should establish a specific national policy for organic farming with a comprehensive action plan including strategies and outcomes which need to be achieved during a specific period. </a:t>
            </a:r>
          </a:p>
          <a:p>
            <a:pPr algn="just"/>
            <a:r>
              <a:rPr lang="en-US" sz="2400" kern="0" dirty="0">
                <a:latin typeface="Calibri" panose="020F0502020204030204" pitchFamily="34" charset="0"/>
                <a:ea typeface="Calibri" panose="020F0502020204030204" pitchFamily="34" charset="0"/>
              </a:rPr>
              <a:t>Quality standards and guidelines for organic fertilizers manufacturing and use should be established and promoted with incentives for adoption. </a:t>
            </a:r>
          </a:p>
          <a:p>
            <a:pPr algn="just"/>
            <a:r>
              <a:rPr lang="en-US" sz="2400" kern="0" dirty="0">
                <a:latin typeface="Calibri" panose="020F0502020204030204" pitchFamily="34" charset="0"/>
                <a:ea typeface="Calibri" panose="020F0502020204030204" pitchFamily="34" charset="0"/>
              </a:rPr>
              <a:t>Extension </a:t>
            </a:r>
            <a:r>
              <a:rPr lang="en-US" sz="2400" kern="0" dirty="0" err="1">
                <a:latin typeface="Calibri" panose="020F0502020204030204" pitchFamily="34" charset="0"/>
                <a:ea typeface="Calibri" panose="020F0502020204030204" pitchFamily="34" charset="0"/>
              </a:rPr>
              <a:t>programmes</a:t>
            </a:r>
            <a:r>
              <a:rPr lang="en-US" sz="2400" kern="0" dirty="0">
                <a:latin typeface="Calibri" panose="020F0502020204030204" pitchFamily="34" charset="0"/>
                <a:ea typeface="Calibri" panose="020F0502020204030204" pitchFamily="34" charset="0"/>
              </a:rPr>
              <a:t> related to plant nutrient management should be strengthened with modern knowledge, expertise and techniques. </a:t>
            </a:r>
          </a:p>
          <a:p>
            <a:pPr algn="just"/>
            <a:r>
              <a:rPr lang="en-US" sz="2400" kern="0" dirty="0">
                <a:latin typeface="Calibri" panose="020F0502020204030204" pitchFamily="34" charset="0"/>
                <a:ea typeface="Calibri" panose="020F0502020204030204" pitchFamily="34" charset="0"/>
              </a:rPr>
              <a:t>Chemical fertilizer should be offered in the short term at market prices to the registered farmers and integrated plant nutrition management (IPNM) and site-specific application techniques should be promoted to gradually reduce the overuse of chemical fertilizer. </a:t>
            </a:r>
          </a:p>
          <a:p>
            <a:pPr algn="just"/>
            <a:r>
              <a:rPr lang="en-US" sz="2400" kern="0" dirty="0">
                <a:latin typeface="Calibri" panose="020F0502020204030204" pitchFamily="34" charset="0"/>
                <a:ea typeface="Calibri" panose="020F0502020204030204" pitchFamily="34" charset="0"/>
              </a:rPr>
              <a:t>Further investments should be made in the R&amp;D in organic, chemical, and IPNM techniques. </a:t>
            </a:r>
            <a:endParaRPr lang="en-US" sz="2400" dirty="0"/>
          </a:p>
          <a:p>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19</a:t>
            </a:fld>
            <a:endParaRPr lang="en-US"/>
          </a:p>
        </p:txBody>
      </p:sp>
    </p:spTree>
    <p:extLst>
      <p:ext uri="{BB962C8B-B14F-4D97-AF65-F5344CB8AC3E}">
        <p14:creationId xmlns:p14="http://schemas.microsoft.com/office/powerpoint/2010/main" val="434776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F6B58-BEB4-7EC1-F5FE-DF097D6D6D9E}"/>
              </a:ext>
            </a:extLst>
          </p:cNvPr>
          <p:cNvSpPr>
            <a:spLocks noGrp="1"/>
          </p:cNvSpPr>
          <p:nvPr>
            <p:ph type="title"/>
          </p:nvPr>
        </p:nvSpPr>
        <p:spPr>
          <a:xfrm>
            <a:off x="838200" y="365125"/>
            <a:ext cx="10515600" cy="1325563"/>
          </a:xfrm>
        </p:spPr>
        <p:txBody>
          <a:bodyPr>
            <a:normAutofit/>
          </a:bodyPr>
          <a:lstStyle/>
          <a:p>
            <a:pPr algn="ctr"/>
            <a:r>
              <a:rPr lang="en-US" sz="4400" u="sng" dirty="0"/>
              <a:t>Content for  the presentation</a:t>
            </a:r>
          </a:p>
        </p:txBody>
      </p:sp>
      <p:sp>
        <p:nvSpPr>
          <p:cNvPr id="3" name="Content Placeholder 2">
            <a:extLst>
              <a:ext uri="{FF2B5EF4-FFF2-40B4-BE49-F238E27FC236}">
                <a16:creationId xmlns:a16="http://schemas.microsoft.com/office/drawing/2014/main" id="{2A54ADEF-2197-9A5F-5429-3CD03E1AB326}"/>
              </a:ext>
            </a:extLst>
          </p:cNvPr>
          <p:cNvSpPr>
            <a:spLocks noGrp="1"/>
          </p:cNvSpPr>
          <p:nvPr>
            <p:ph idx="1"/>
          </p:nvPr>
        </p:nvSpPr>
        <p:spPr/>
        <p:txBody>
          <a:bodyPr>
            <a:normAutofit lnSpcReduction="10000"/>
          </a:bodyPr>
          <a:lstStyle/>
          <a:p>
            <a:pPr marL="0" marR="0">
              <a:lnSpc>
                <a:spcPct val="150000"/>
              </a:lnSpc>
              <a:spcBef>
                <a:spcPts val="0"/>
              </a:spcBef>
              <a:spcAft>
                <a:spcPts val="800"/>
              </a:spcAft>
            </a:pPr>
            <a:r>
              <a:rPr lang="en-US" dirty="0">
                <a:ea typeface="Calibri" panose="020F0502020204030204" pitchFamily="34" charset="0"/>
                <a:cs typeface="Iskoola Pota" panose="02010503010101010104" pitchFamily="2" charset="0"/>
              </a:rPr>
              <a:t>Introduction</a:t>
            </a:r>
          </a:p>
          <a:p>
            <a:pPr marL="0" marR="0">
              <a:lnSpc>
                <a:spcPct val="150000"/>
              </a:lnSpc>
              <a:spcBef>
                <a:spcPts val="0"/>
              </a:spcBef>
              <a:spcAft>
                <a:spcPts val="800"/>
              </a:spcAft>
            </a:pPr>
            <a:r>
              <a:rPr lang="en-US" dirty="0">
                <a:ea typeface="Calibri" panose="020F0502020204030204" pitchFamily="34" charset="0"/>
                <a:cs typeface="Iskoola Pota" panose="02010503010101010104" pitchFamily="2" charset="0"/>
              </a:rPr>
              <a:t>Objectives</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Material and Methods</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Results and Discussion</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Conclusion and Recommendations</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References</a:t>
            </a:r>
          </a:p>
        </p:txBody>
      </p:sp>
      <p:sp>
        <p:nvSpPr>
          <p:cNvPr id="4" name="Slide Number Placeholder 3">
            <a:extLst>
              <a:ext uri="{FF2B5EF4-FFF2-40B4-BE49-F238E27FC236}">
                <a16:creationId xmlns:a16="http://schemas.microsoft.com/office/drawing/2014/main" id="{6BF8F961-52E7-EAC8-9412-12E4E3384CBB}"/>
              </a:ext>
            </a:extLst>
          </p:cNvPr>
          <p:cNvSpPr>
            <a:spLocks noGrp="1"/>
          </p:cNvSpPr>
          <p:nvPr>
            <p:ph type="sldNum" sz="quarter" idx="12"/>
          </p:nvPr>
        </p:nvSpPr>
        <p:spPr>
          <a:xfrm>
            <a:off x="9329692" y="6492875"/>
            <a:ext cx="2743200" cy="365125"/>
          </a:xfrm>
        </p:spPr>
        <p:txBody>
          <a:bodyPr/>
          <a:lstStyle/>
          <a:p>
            <a:fld id="{48FC179B-E1DC-44DF-B0E4-66A8D350C2BE}" type="slidenum">
              <a:rPr lang="en-US" smtClean="0"/>
              <a:t>2</a:t>
            </a:fld>
            <a:endParaRPr lang="en-US"/>
          </a:p>
        </p:txBody>
      </p:sp>
    </p:spTree>
    <p:extLst>
      <p:ext uri="{BB962C8B-B14F-4D97-AF65-F5344CB8AC3E}">
        <p14:creationId xmlns:p14="http://schemas.microsoft.com/office/powerpoint/2010/main" val="1768445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p:txBody>
          <a:bodyPr>
            <a:normAutofit/>
          </a:bodyPr>
          <a:lstStyle/>
          <a:p>
            <a:pPr algn="ctr"/>
            <a:r>
              <a:rPr lang="en-US" sz="4400" u="sng" dirty="0"/>
              <a:t>References</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p:txBody>
          <a:bodyPr>
            <a:normAutofit/>
          </a:bodyPr>
          <a:lstStyle/>
          <a:p>
            <a:pPr algn="just"/>
            <a:r>
              <a:rPr lang="en-US" sz="1500" dirty="0"/>
              <a:t>CBSL (2020). Annual Report 2020, Central Bank of Sri Lanka. Colombo. </a:t>
            </a:r>
          </a:p>
          <a:p>
            <a:pPr algn="just"/>
            <a:r>
              <a:rPr lang="en-US" sz="1500" dirty="0" err="1"/>
              <a:t>Chala</a:t>
            </a:r>
            <a:r>
              <a:rPr lang="en-US" sz="1500" dirty="0"/>
              <a:t>, M. and </a:t>
            </a:r>
            <a:r>
              <a:rPr lang="en-US" sz="1500" dirty="0" err="1"/>
              <a:t>Tilahun</a:t>
            </a:r>
            <a:r>
              <a:rPr lang="en-US" sz="1500" dirty="0"/>
              <a:t>, U. (2014). Determinants and Impacts of Modern Agricultural Technology Adoption in West </a:t>
            </a:r>
            <a:r>
              <a:rPr lang="en-US" sz="1500" dirty="0" err="1"/>
              <a:t>Wollega</a:t>
            </a:r>
            <a:r>
              <a:rPr lang="en-US" sz="1500" dirty="0"/>
              <a:t>: The Case of </a:t>
            </a:r>
            <a:r>
              <a:rPr lang="en-US" sz="1500" dirty="0" err="1"/>
              <a:t>Gulliso</a:t>
            </a:r>
            <a:r>
              <a:rPr lang="en-US" sz="1500" dirty="0"/>
              <a:t> District. Journal of Biology, Agriculture and Healthcare, 4 (20): 63 - 77.</a:t>
            </a:r>
          </a:p>
          <a:p>
            <a:pPr algn="just"/>
            <a:r>
              <a:rPr lang="en-US" sz="1500" dirty="0"/>
              <a:t>DCS (2020). Paddy Statistics 2019/2020 MAHA SEASON. Department of Census and Statistics of Sri Lanka. Colombo.</a:t>
            </a:r>
          </a:p>
          <a:p>
            <a:pPr lvl="0" algn="just">
              <a:defRPr/>
            </a:pPr>
            <a:r>
              <a:rPr lang="en-US" sz="1500" dirty="0">
                <a:solidFill>
                  <a:prstClr val="black"/>
                </a:solidFill>
              </a:rPr>
              <a:t>Paddy statistics 2019/2020 </a:t>
            </a:r>
            <a:r>
              <a:rPr lang="en-US" sz="1500" dirty="0" err="1">
                <a:solidFill>
                  <a:prstClr val="black"/>
                </a:solidFill>
              </a:rPr>
              <a:t>Maha</a:t>
            </a:r>
            <a:r>
              <a:rPr lang="en-US" sz="1500" dirty="0">
                <a:solidFill>
                  <a:prstClr val="black"/>
                </a:solidFill>
              </a:rPr>
              <a:t> season, Department of Census and Statistics of Sri Lanka, pg.2-3 </a:t>
            </a:r>
          </a:p>
          <a:p>
            <a:pPr lvl="0" algn="just">
              <a:defRPr/>
            </a:pPr>
            <a:r>
              <a:rPr lang="en-US" sz="1500" dirty="0">
                <a:solidFill>
                  <a:prstClr val="black"/>
                </a:solidFill>
              </a:rPr>
              <a:t>Rosenbaum, P.R., and D.B. Rubin. 1983. "The central role of the propensity score in observational studies for causal effects." </a:t>
            </a:r>
            <a:r>
              <a:rPr lang="en-US" sz="1500" dirty="0" err="1">
                <a:solidFill>
                  <a:prstClr val="black"/>
                </a:solidFill>
              </a:rPr>
              <a:t>Biometrika</a:t>
            </a:r>
            <a:r>
              <a:rPr lang="en-US" sz="1500" dirty="0">
                <a:solidFill>
                  <a:prstClr val="black"/>
                </a:solidFill>
              </a:rPr>
              <a:t> 70(1):41-55.</a:t>
            </a:r>
          </a:p>
          <a:p>
            <a:pPr marL="0" indent="0">
              <a:buNone/>
            </a:pPr>
            <a:endParaRPr lang="en-US"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20</a:t>
            </a:fld>
            <a:endParaRPr lang="en-US"/>
          </a:p>
        </p:txBody>
      </p:sp>
    </p:spTree>
    <p:extLst>
      <p:ext uri="{BB962C8B-B14F-4D97-AF65-F5344CB8AC3E}">
        <p14:creationId xmlns:p14="http://schemas.microsoft.com/office/powerpoint/2010/main" val="3150070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F9E5-0E49-850E-F5C9-8747106A61A6}"/>
              </a:ext>
            </a:extLst>
          </p:cNvPr>
          <p:cNvSpPr>
            <a:spLocks noGrp="1"/>
          </p:cNvSpPr>
          <p:nvPr>
            <p:ph type="title"/>
          </p:nvPr>
        </p:nvSpPr>
        <p:spPr>
          <a:xfrm>
            <a:off x="838200" y="2766218"/>
            <a:ext cx="10515600" cy="1325563"/>
          </a:xfrm>
        </p:spPr>
        <p:txBody>
          <a:bodyPr>
            <a:normAutofit/>
          </a:bodyPr>
          <a:lstStyle/>
          <a:p>
            <a:pPr algn="ctr"/>
            <a:r>
              <a:rPr lang="en-US" sz="5400" b="1" dirty="0"/>
              <a:t>Thank You</a:t>
            </a:r>
          </a:p>
        </p:txBody>
      </p:sp>
      <p:sp>
        <p:nvSpPr>
          <p:cNvPr id="3" name="Slide Number Placeholder 2">
            <a:extLst>
              <a:ext uri="{FF2B5EF4-FFF2-40B4-BE49-F238E27FC236}">
                <a16:creationId xmlns:a16="http://schemas.microsoft.com/office/drawing/2014/main" id="{EECBED9C-61C2-F5E2-374E-E4D467FF994A}"/>
              </a:ext>
            </a:extLst>
          </p:cNvPr>
          <p:cNvSpPr>
            <a:spLocks noGrp="1"/>
          </p:cNvSpPr>
          <p:nvPr>
            <p:ph type="sldNum" sz="quarter" idx="12"/>
          </p:nvPr>
        </p:nvSpPr>
        <p:spPr/>
        <p:txBody>
          <a:bodyPr/>
          <a:lstStyle/>
          <a:p>
            <a:fld id="{48FC179B-E1DC-44DF-B0E4-66A8D350C2BE}" type="slidenum">
              <a:rPr lang="en-US" smtClean="0"/>
              <a:t>21</a:t>
            </a:fld>
            <a:endParaRPr lang="en-US"/>
          </a:p>
        </p:txBody>
      </p:sp>
    </p:spTree>
    <p:extLst>
      <p:ext uri="{BB962C8B-B14F-4D97-AF65-F5344CB8AC3E}">
        <p14:creationId xmlns:p14="http://schemas.microsoft.com/office/powerpoint/2010/main" val="2792074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Introduction</a:t>
            </a:r>
            <a:endParaRPr lang="en-US" dirty="0"/>
          </a:p>
        </p:txBody>
      </p:sp>
      <p:sp>
        <p:nvSpPr>
          <p:cNvPr id="3" name="Content Placeholder 2"/>
          <p:cNvSpPr>
            <a:spLocks noGrp="1"/>
          </p:cNvSpPr>
          <p:nvPr>
            <p:ph idx="1"/>
          </p:nvPr>
        </p:nvSpPr>
        <p:spPr/>
        <p:txBody>
          <a:bodyPr>
            <a:normAutofit lnSpcReduction="10000"/>
          </a:bodyPr>
          <a:lstStyle/>
          <a:p>
            <a:pPr algn="just">
              <a:buFont typeface="Arial" panose="020B0604020202020204" pitchFamily="34" charset="0"/>
              <a:buChar char="•"/>
            </a:pPr>
            <a:r>
              <a:rPr lang="en-US" dirty="0"/>
              <a:t>Agriculture is an important sector which makes a significant contribution to the economic and social development of Sri Lanka while contributing significantly to national and household food and nutrition security. </a:t>
            </a:r>
          </a:p>
          <a:p>
            <a:pPr algn="just">
              <a:buFont typeface="Arial" panose="020B0604020202020204" pitchFamily="34" charset="0"/>
              <a:buChar char="•"/>
            </a:pPr>
            <a:r>
              <a:rPr lang="en-US" dirty="0"/>
              <a:t>Primary production in agriculture accounted for 7% of the country’s Gross Domestic Product (GDP). Rice which is the staple food in Sri Lankan population contributed 0.8% of the total GDP in 2019 (CBSL, 2020). </a:t>
            </a:r>
          </a:p>
          <a:p>
            <a:pPr algn="just">
              <a:buFont typeface="Arial" panose="020B0604020202020204" pitchFamily="34" charset="0"/>
              <a:buChar char="•"/>
            </a:pPr>
            <a:r>
              <a:rPr lang="en-US" dirty="0" smtClean="0">
                <a:solidFill>
                  <a:srgbClr val="000000"/>
                </a:solidFill>
              </a:rPr>
              <a:t>About </a:t>
            </a:r>
            <a:r>
              <a:rPr lang="en-US" dirty="0">
                <a:solidFill>
                  <a:srgbClr val="000000"/>
                </a:solidFill>
              </a:rPr>
              <a:t>69.7% only chemical fertilizers have been applied to the sown extent while only organic fertilizers usage was 0.1% during 2019/20 </a:t>
            </a:r>
            <a:r>
              <a:rPr lang="en-US" dirty="0" err="1">
                <a:solidFill>
                  <a:srgbClr val="000000"/>
                </a:solidFill>
              </a:rPr>
              <a:t>Maha</a:t>
            </a:r>
            <a:r>
              <a:rPr lang="en-US" dirty="0">
                <a:solidFill>
                  <a:srgbClr val="000000"/>
                </a:solidFill>
              </a:rPr>
              <a:t> season (DCS, 2020).  </a:t>
            </a:r>
            <a:endParaRPr lang="en-US" dirty="0"/>
          </a:p>
          <a:p>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3</a:t>
            </a:fld>
            <a:endParaRPr lang="en-US"/>
          </a:p>
        </p:txBody>
      </p:sp>
    </p:spTree>
    <p:extLst>
      <p:ext uri="{BB962C8B-B14F-4D97-AF65-F5344CB8AC3E}">
        <p14:creationId xmlns:p14="http://schemas.microsoft.com/office/powerpoint/2010/main" val="76468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p:txBody>
          <a:bodyPr>
            <a:normAutofit/>
          </a:bodyPr>
          <a:lstStyle/>
          <a:p>
            <a:pPr algn="ctr"/>
            <a:r>
              <a:rPr lang="en-US" sz="4400" u="sng" dirty="0" smtClean="0"/>
              <a:t>Cont..</a:t>
            </a:r>
            <a:endParaRPr lang="en-US" sz="4400" u="sng" dirty="0"/>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a:xfrm>
            <a:off x="609600" y="1825625"/>
            <a:ext cx="10515600" cy="4351338"/>
          </a:xfrm>
        </p:spPr>
        <p:txBody>
          <a:bodyPr/>
          <a:lstStyle/>
          <a:p>
            <a:pPr algn="just"/>
            <a:r>
              <a:rPr lang="en-GB" dirty="0"/>
              <a:t>The overnight ban of chemical fertilizer on 27</a:t>
            </a:r>
            <a:r>
              <a:rPr lang="en-GB" baseline="30000" dirty="0"/>
              <a:t>th</a:t>
            </a:r>
            <a:r>
              <a:rPr lang="en-GB" dirty="0"/>
              <a:t> April 2021, immediately disrupted the fertilizer supply which is procured as major raw material in paddy cultivation in Sri Lanka. </a:t>
            </a:r>
            <a:endParaRPr lang="en-GB" dirty="0" smtClean="0"/>
          </a:p>
          <a:p>
            <a:pPr algn="just"/>
            <a:r>
              <a:rPr lang="en-GB" dirty="0" smtClean="0"/>
              <a:t>As </a:t>
            </a:r>
            <a:r>
              <a:rPr lang="en-GB" dirty="0"/>
              <a:t>such, farmers had been pushed to the status of confusion and been insecure to overcome the loss of production. </a:t>
            </a:r>
            <a:endParaRPr lang="en-GB" dirty="0" smtClean="0"/>
          </a:p>
          <a:p>
            <a:pPr algn="just"/>
            <a:r>
              <a:rPr lang="en-GB" dirty="0" smtClean="0"/>
              <a:t>As </a:t>
            </a:r>
            <a:r>
              <a:rPr lang="en-GB" dirty="0"/>
              <a:t>the substitution for continued agricultural operations, the nation was widely pushed to organic fertilizers over months. </a:t>
            </a:r>
            <a:endParaRPr lang="en-US" dirty="0"/>
          </a:p>
          <a:p>
            <a:endParaRPr lang="en-US"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4</a:t>
            </a:fld>
            <a:endParaRPr lang="en-US"/>
          </a:p>
        </p:txBody>
      </p:sp>
    </p:spTree>
    <p:extLst>
      <p:ext uri="{BB962C8B-B14F-4D97-AF65-F5344CB8AC3E}">
        <p14:creationId xmlns:p14="http://schemas.microsoft.com/office/powerpoint/2010/main" val="2176651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2444261" y="289841"/>
            <a:ext cx="7121771" cy="918552"/>
          </a:xfrm>
        </p:spPr>
        <p:txBody>
          <a:bodyPr>
            <a:normAutofit fontScale="90000"/>
          </a:bodyPr>
          <a:lstStyle/>
          <a:p>
            <a:pPr marL="0" marR="0" algn="ctr">
              <a:lnSpc>
                <a:spcPct val="150000"/>
              </a:lnSpc>
              <a:spcBef>
                <a:spcPts val="0"/>
              </a:spcBef>
              <a:spcAft>
                <a:spcPts val="800"/>
              </a:spcAft>
            </a:pPr>
            <a:r>
              <a:rPr lang="en-US" u="sng" dirty="0">
                <a:ea typeface="Calibri" panose="020F0502020204030204" pitchFamily="34" charset="0"/>
                <a:cs typeface="Iskoola Pota" panose="02010503010101010104" pitchFamily="2" charset="0"/>
              </a:rPr>
              <a:t>Objectives</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p:txBody>
          <a:bodyPr>
            <a:normAutofit/>
          </a:bodyPr>
          <a:lstStyle/>
          <a:p>
            <a:pPr marL="0" marR="0" indent="0" algn="just">
              <a:lnSpc>
                <a:spcPct val="107000"/>
              </a:lnSpc>
              <a:spcBef>
                <a:spcPts val="0"/>
              </a:spcBef>
              <a:spcAft>
                <a:spcPts val="800"/>
              </a:spcAft>
              <a:buNone/>
            </a:pPr>
            <a:r>
              <a:rPr lang="en-US" sz="3200" dirty="0" smtClean="0">
                <a:solidFill>
                  <a:srgbClr val="C00000"/>
                </a:solidFill>
                <a:ea typeface="Calibri" panose="020F0502020204030204" pitchFamily="34" charset="0"/>
                <a:cs typeface="Iskoola Pota" panose="020B0502040204020203" pitchFamily="34" charset="0"/>
              </a:rPr>
              <a:t>The primary </a:t>
            </a:r>
            <a:r>
              <a:rPr lang="en-US" sz="3200" dirty="0">
                <a:solidFill>
                  <a:srgbClr val="C00000"/>
                </a:solidFill>
                <a:ea typeface="Calibri" panose="020F0502020204030204" pitchFamily="34" charset="0"/>
                <a:cs typeface="Iskoola Pota" panose="020B0502040204020203" pitchFamily="34" charset="0"/>
              </a:rPr>
              <a:t>objectives </a:t>
            </a:r>
            <a:r>
              <a:rPr lang="en-US" sz="3200" dirty="0" smtClean="0">
                <a:solidFill>
                  <a:srgbClr val="C00000"/>
                </a:solidFill>
                <a:ea typeface="Calibri" panose="020F0502020204030204" pitchFamily="34" charset="0"/>
                <a:cs typeface="Iskoola Pota" panose="020B0502040204020203" pitchFamily="34" charset="0"/>
              </a:rPr>
              <a:t>:</a:t>
            </a:r>
            <a:endParaRPr lang="en-US" dirty="0" smtClean="0">
              <a:ea typeface="Calibri" panose="020F0502020204030204" pitchFamily="34" charset="0"/>
              <a:cs typeface="Iskoola Pota" panose="020B0502040204020203" pitchFamily="34" charset="0"/>
            </a:endParaRPr>
          </a:p>
          <a:p>
            <a:pPr marL="514350" marR="0" indent="-514350" algn="just">
              <a:lnSpc>
                <a:spcPct val="150000"/>
              </a:lnSpc>
              <a:spcBef>
                <a:spcPts val="0"/>
              </a:spcBef>
              <a:spcAft>
                <a:spcPts val="800"/>
              </a:spcAft>
              <a:buAutoNum type="arabicPeriod"/>
            </a:pPr>
            <a:r>
              <a:rPr lang="en-US" dirty="0" smtClean="0">
                <a:ea typeface="Calibri" panose="020F0502020204030204" pitchFamily="34" charset="0"/>
                <a:cs typeface="Iskoola Pota" panose="020B0502040204020203" pitchFamily="34" charset="0"/>
              </a:rPr>
              <a:t>To map the rice value chain after chemical fertilizer ban</a:t>
            </a:r>
          </a:p>
          <a:p>
            <a:pPr marL="514350" marR="0" indent="-514350" algn="just">
              <a:lnSpc>
                <a:spcPct val="150000"/>
              </a:lnSpc>
              <a:spcBef>
                <a:spcPts val="0"/>
              </a:spcBef>
              <a:spcAft>
                <a:spcPts val="800"/>
              </a:spcAft>
              <a:buAutoNum type="arabicPeriod"/>
            </a:pPr>
            <a:r>
              <a:rPr lang="en-US" dirty="0" smtClean="0">
                <a:ea typeface="Calibri" panose="020F0502020204030204" pitchFamily="34" charset="0"/>
                <a:cs typeface="Iskoola Pota" panose="020B0502040204020203" pitchFamily="34" charset="0"/>
              </a:rPr>
              <a:t>To analyze </a:t>
            </a:r>
            <a:r>
              <a:rPr lang="en-US" dirty="0">
                <a:ea typeface="Calibri" panose="020F0502020204030204" pitchFamily="34" charset="0"/>
                <a:cs typeface="Iskoola Pota" panose="020B0502040204020203" pitchFamily="34" charset="0"/>
              </a:rPr>
              <a:t>the </a:t>
            </a:r>
            <a:r>
              <a:rPr lang="en-US" dirty="0" smtClean="0">
                <a:ea typeface="Calibri" panose="020F0502020204030204" pitchFamily="34" charset="0"/>
                <a:cs typeface="Iskoola Pota" panose="020B0502040204020203" pitchFamily="34" charset="0"/>
              </a:rPr>
              <a:t>major </a:t>
            </a:r>
            <a:r>
              <a:rPr lang="en-US" dirty="0">
                <a:ea typeface="Calibri" panose="020F0502020204030204" pitchFamily="34" charset="0"/>
                <a:cs typeface="Iskoola Pota" panose="020B0502040204020203" pitchFamily="34" charset="0"/>
              </a:rPr>
              <a:t>challenges faced by </a:t>
            </a:r>
            <a:r>
              <a:rPr lang="en-US" dirty="0" smtClean="0">
                <a:ea typeface="Calibri" panose="020F0502020204030204" pitchFamily="34" charset="0"/>
                <a:cs typeface="Iskoola Pota" panose="020B0502040204020203" pitchFamily="34" charset="0"/>
              </a:rPr>
              <a:t>paddy farmers during </a:t>
            </a:r>
            <a:r>
              <a:rPr lang="en-US" dirty="0">
                <a:ea typeface="Calibri" panose="020F0502020204030204" pitchFamily="34" charset="0"/>
                <a:cs typeface="Iskoola Pota" panose="020B0502040204020203" pitchFamily="34" charset="0"/>
              </a:rPr>
              <a:t>2021/22 </a:t>
            </a:r>
            <a:r>
              <a:rPr lang="en-US" dirty="0" err="1">
                <a:ea typeface="Calibri" panose="020F0502020204030204" pitchFamily="34" charset="0"/>
                <a:cs typeface="Iskoola Pota" panose="020B0502040204020203" pitchFamily="34" charset="0"/>
              </a:rPr>
              <a:t>Maha</a:t>
            </a:r>
            <a:r>
              <a:rPr lang="en-US" dirty="0">
                <a:ea typeface="Calibri" panose="020F0502020204030204" pitchFamily="34" charset="0"/>
                <a:cs typeface="Iskoola Pota" panose="020B0502040204020203" pitchFamily="34" charset="0"/>
              </a:rPr>
              <a:t> season due to the chemical fertilizer </a:t>
            </a:r>
            <a:r>
              <a:rPr lang="en-US" dirty="0" smtClean="0">
                <a:ea typeface="Calibri" panose="020F0502020204030204" pitchFamily="34" charset="0"/>
                <a:cs typeface="Iskoola Pota" panose="020B0502040204020203" pitchFamily="34" charset="0"/>
              </a:rPr>
              <a:t>ban</a:t>
            </a:r>
          </a:p>
          <a:p>
            <a:pPr marL="0" marR="0" indent="0" algn="just">
              <a:lnSpc>
                <a:spcPct val="150000"/>
              </a:lnSpc>
              <a:spcBef>
                <a:spcPts val="0"/>
              </a:spcBef>
              <a:spcAft>
                <a:spcPts val="800"/>
              </a:spcAft>
              <a:buNone/>
            </a:pPr>
            <a:endParaRPr lang="en-US" dirty="0">
              <a:ea typeface="Calibri" panose="020F0502020204030204" pitchFamily="34" charset="0"/>
              <a:cs typeface="Iskoola Pota" panose="020B0502040204020203"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5</a:t>
            </a:fld>
            <a:endParaRPr lang="en-US"/>
          </a:p>
        </p:txBody>
      </p:sp>
    </p:spTree>
    <p:extLst>
      <p:ext uri="{BB962C8B-B14F-4D97-AF65-F5344CB8AC3E}">
        <p14:creationId xmlns:p14="http://schemas.microsoft.com/office/powerpoint/2010/main" val="1034341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p:txBody>
          <a:bodyPr>
            <a:normAutofit/>
          </a:bodyPr>
          <a:lstStyle/>
          <a:p>
            <a:pPr algn="ctr"/>
            <a:r>
              <a:rPr lang="en-US" sz="4400" u="sng" dirty="0"/>
              <a:t>Material and Methods</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a:xfrm>
            <a:off x="552777" y="1734161"/>
            <a:ext cx="6960577" cy="4223483"/>
          </a:xfrm>
        </p:spPr>
        <p:txBody>
          <a:bodyPr>
            <a:normAutofit/>
          </a:bodyPr>
          <a:lstStyle/>
          <a:p>
            <a:pPr marL="0" indent="0">
              <a:buNone/>
            </a:pPr>
            <a:r>
              <a:rPr lang="en-US" sz="3600" b="1" dirty="0" smtClean="0">
                <a:solidFill>
                  <a:srgbClr val="92D050"/>
                </a:solidFill>
                <a:cs typeface="Arial" panose="020B0604020202020204" pitchFamily="34" charset="0"/>
              </a:rPr>
              <a:t>Research Location</a:t>
            </a:r>
          </a:p>
          <a:p>
            <a:pPr marL="0" indent="0">
              <a:buNone/>
            </a:pPr>
            <a:endParaRPr lang="en-US" dirty="0"/>
          </a:p>
          <a:p>
            <a:pPr algn="just"/>
            <a:r>
              <a:rPr lang="en-US" dirty="0"/>
              <a:t>This study was conducted in four districts; </a:t>
            </a:r>
            <a:r>
              <a:rPr lang="en-US" dirty="0" smtClean="0"/>
              <a:t>Anuradhapura</a:t>
            </a:r>
            <a:r>
              <a:rPr lang="en-US" dirty="0"/>
              <a:t>, </a:t>
            </a:r>
            <a:r>
              <a:rPr lang="en-US" dirty="0" err="1"/>
              <a:t>Polonnnaruwa</a:t>
            </a:r>
            <a:r>
              <a:rPr lang="en-US" dirty="0"/>
              <a:t>, </a:t>
            </a:r>
            <a:r>
              <a:rPr lang="en-US" dirty="0" err="1"/>
              <a:t>Kurunegala</a:t>
            </a:r>
            <a:r>
              <a:rPr lang="en-US" dirty="0"/>
              <a:t> and </a:t>
            </a:r>
            <a:r>
              <a:rPr lang="en-US" dirty="0" err="1"/>
              <a:t>Kaluthara</a:t>
            </a:r>
            <a:r>
              <a:rPr lang="en-US" dirty="0"/>
              <a:t> to cover the Dry zone (DZ), Intermediate Zone (IZ) and Wet Zone (WZ) in Sri Lanka.</a:t>
            </a:r>
          </a:p>
          <a:p>
            <a:pPr marL="0" indent="0">
              <a:buNone/>
            </a:pPr>
            <a:endParaRPr lang="en-US"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6</a:t>
            </a:fld>
            <a:endParaRPr lang="en-US"/>
          </a:p>
        </p:txBody>
      </p:sp>
      <p:pic>
        <p:nvPicPr>
          <p:cNvPr id="5" name="Content Placeholder 5">
            <a:extLst>
              <a:ext uri="{FF2B5EF4-FFF2-40B4-BE49-F238E27FC236}">
                <a16:creationId xmlns:a16="http://schemas.microsoft.com/office/drawing/2014/main" id="{A68F7D86-0C6B-4488-8AC9-4FC841E3BBEF}"/>
              </a:ext>
            </a:extLst>
          </p:cNvPr>
          <p:cNvPicPr>
            <a:picLocks noChangeAspect="1"/>
          </p:cNvPicPr>
          <p:nvPr/>
        </p:nvPicPr>
        <p:blipFill>
          <a:blip r:embed="rId2"/>
          <a:stretch>
            <a:fillRect/>
          </a:stretch>
        </p:blipFill>
        <p:spPr>
          <a:xfrm>
            <a:off x="7513354" y="1198931"/>
            <a:ext cx="4678646" cy="5293944"/>
          </a:xfrm>
          <a:prstGeom prst="rect">
            <a:avLst/>
          </a:prstGeom>
        </p:spPr>
      </p:pic>
    </p:spTree>
    <p:extLst>
      <p:ext uri="{BB962C8B-B14F-4D97-AF65-F5344CB8AC3E}">
        <p14:creationId xmlns:p14="http://schemas.microsoft.com/office/powerpoint/2010/main" val="1754585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62319"/>
            <a:ext cx="10515600" cy="4994031"/>
          </a:xfrm>
        </p:spPr>
        <p:txBody>
          <a:bodyPr>
            <a:normAutofit lnSpcReduction="10000"/>
          </a:bodyPr>
          <a:lstStyle/>
          <a:p>
            <a:pPr marL="0" indent="0">
              <a:buNone/>
            </a:pPr>
            <a:r>
              <a:rPr lang="en-US" b="1" dirty="0" smtClean="0">
                <a:solidFill>
                  <a:srgbClr val="92D050"/>
                </a:solidFill>
              </a:rPr>
              <a:t>Sample Size- </a:t>
            </a:r>
            <a:r>
              <a:rPr lang="en-US" dirty="0" smtClean="0"/>
              <a:t>406</a:t>
            </a:r>
            <a:endParaRPr lang="en-US" b="1" dirty="0" smtClean="0">
              <a:solidFill>
                <a:srgbClr val="92D050"/>
              </a:solidFill>
            </a:endParaRPr>
          </a:p>
          <a:p>
            <a:pPr marL="0" indent="0" algn="just">
              <a:buNone/>
            </a:pPr>
            <a:r>
              <a:rPr lang="en-US" b="1" dirty="0" smtClean="0">
                <a:solidFill>
                  <a:srgbClr val="92D050"/>
                </a:solidFill>
              </a:rPr>
              <a:t>Sampling frame- </a:t>
            </a:r>
            <a:r>
              <a:rPr lang="en-US" dirty="0" smtClean="0"/>
              <a:t>The</a:t>
            </a:r>
            <a:r>
              <a:rPr lang="en-US" b="1" dirty="0" smtClean="0"/>
              <a:t> </a:t>
            </a:r>
            <a:r>
              <a:rPr lang="en-US" dirty="0" smtClean="0"/>
              <a:t>paddy farmers targeting those </a:t>
            </a:r>
            <a:r>
              <a:rPr lang="en-US" dirty="0"/>
              <a:t>who used organic </a:t>
            </a:r>
            <a:r>
              <a:rPr lang="en-US" dirty="0" smtClean="0"/>
              <a:t>fertilizers </a:t>
            </a:r>
            <a:r>
              <a:rPr lang="en-US" dirty="0"/>
              <a:t>as well as chemical fertilizers during the 2021/22 </a:t>
            </a:r>
            <a:r>
              <a:rPr lang="en-US" dirty="0" err="1"/>
              <a:t>Maha</a:t>
            </a:r>
            <a:r>
              <a:rPr lang="en-US" dirty="0"/>
              <a:t> Season.</a:t>
            </a:r>
            <a:endParaRPr lang="en-US" dirty="0" smtClean="0"/>
          </a:p>
          <a:p>
            <a:pPr marL="0" indent="0">
              <a:buNone/>
            </a:pPr>
            <a:r>
              <a:rPr lang="en-US" b="1" dirty="0" smtClean="0">
                <a:solidFill>
                  <a:srgbClr val="92D050"/>
                </a:solidFill>
              </a:rPr>
              <a:t>Sampling Techniques-</a:t>
            </a:r>
          </a:p>
          <a:p>
            <a:pPr lvl="0" algn="just">
              <a:defRPr/>
            </a:pPr>
            <a:r>
              <a:rPr lang="en-US" dirty="0" smtClean="0">
                <a:solidFill>
                  <a:srgbClr val="C00000"/>
                </a:solidFill>
                <a:cs typeface="Calibri"/>
              </a:rPr>
              <a:t>Two-stage </a:t>
            </a:r>
            <a:r>
              <a:rPr lang="en-US" dirty="0">
                <a:solidFill>
                  <a:srgbClr val="C00000"/>
                </a:solidFill>
                <a:cs typeface="Calibri"/>
              </a:rPr>
              <a:t>sampling</a:t>
            </a:r>
            <a:r>
              <a:rPr lang="en-US" dirty="0">
                <a:solidFill>
                  <a:srgbClr val="FF0000"/>
                </a:solidFill>
                <a:cs typeface="Calibri"/>
              </a:rPr>
              <a:t> </a:t>
            </a:r>
            <a:r>
              <a:rPr lang="en-US" dirty="0">
                <a:solidFill>
                  <a:prstClr val="black"/>
                </a:solidFill>
                <a:cs typeface="Calibri"/>
              </a:rPr>
              <a:t>technique was used to identify respondents. </a:t>
            </a:r>
          </a:p>
          <a:p>
            <a:pPr lvl="0" algn="just">
              <a:defRPr/>
            </a:pPr>
            <a:r>
              <a:rPr lang="en-US" dirty="0">
                <a:solidFill>
                  <a:prstClr val="black"/>
                </a:solidFill>
                <a:cs typeface="Calibri"/>
              </a:rPr>
              <a:t>In the first stage, </a:t>
            </a:r>
            <a:r>
              <a:rPr lang="en-US" dirty="0">
                <a:solidFill>
                  <a:srgbClr val="C00000"/>
                </a:solidFill>
                <a:cs typeface="Calibri"/>
              </a:rPr>
              <a:t>purposive sampling </a:t>
            </a:r>
            <a:r>
              <a:rPr lang="en-US" dirty="0">
                <a:solidFill>
                  <a:prstClr val="black"/>
                </a:solidFill>
                <a:cs typeface="Calibri"/>
              </a:rPr>
              <a:t>of Divisional Secretary Divisions (DSD)/</a:t>
            </a:r>
            <a:r>
              <a:rPr lang="en-US" dirty="0" err="1">
                <a:solidFill>
                  <a:prstClr val="black"/>
                </a:solidFill>
                <a:cs typeface="Calibri"/>
              </a:rPr>
              <a:t>Grama</a:t>
            </a:r>
            <a:r>
              <a:rPr lang="en-US" dirty="0">
                <a:solidFill>
                  <a:prstClr val="black"/>
                </a:solidFill>
                <a:cs typeface="Calibri"/>
              </a:rPr>
              <a:t> </a:t>
            </a:r>
            <a:r>
              <a:rPr lang="en-US" dirty="0" err="1">
                <a:solidFill>
                  <a:prstClr val="black"/>
                </a:solidFill>
                <a:cs typeface="Calibri"/>
              </a:rPr>
              <a:t>Niladhari</a:t>
            </a:r>
            <a:r>
              <a:rPr lang="en-US" dirty="0">
                <a:solidFill>
                  <a:prstClr val="black"/>
                </a:solidFill>
                <a:cs typeface="Calibri"/>
              </a:rPr>
              <a:t> Divisions (GND) was done leading to the selection of the specific area of data collection. </a:t>
            </a:r>
          </a:p>
          <a:p>
            <a:pPr lvl="0" algn="just">
              <a:defRPr/>
            </a:pPr>
            <a:r>
              <a:rPr lang="en-US" dirty="0">
                <a:solidFill>
                  <a:prstClr val="black"/>
                </a:solidFill>
                <a:cs typeface="Calibri"/>
              </a:rPr>
              <a:t>In the second stage, </a:t>
            </a:r>
            <a:r>
              <a:rPr lang="en-US" dirty="0">
                <a:solidFill>
                  <a:srgbClr val="C00000"/>
                </a:solidFill>
                <a:cs typeface="Calibri"/>
              </a:rPr>
              <a:t>systematic sampling </a:t>
            </a:r>
            <a:r>
              <a:rPr lang="en-US" dirty="0">
                <a:solidFill>
                  <a:prstClr val="black"/>
                </a:solidFill>
                <a:cs typeface="Calibri"/>
              </a:rPr>
              <a:t>was used to choose a sample of adopters of organic fertilizer whereas a </a:t>
            </a:r>
            <a:r>
              <a:rPr lang="en-US" dirty="0">
                <a:solidFill>
                  <a:srgbClr val="C00000"/>
                </a:solidFill>
                <a:cs typeface="Calibri"/>
              </a:rPr>
              <a:t>simple random sampling</a:t>
            </a:r>
            <a:r>
              <a:rPr lang="en-US" dirty="0">
                <a:solidFill>
                  <a:prstClr val="black"/>
                </a:solidFill>
                <a:cs typeface="Calibri"/>
              </a:rPr>
              <a:t> technique was used to sample non-adopters.</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7</a:t>
            </a:fld>
            <a:endParaRPr lang="en-US"/>
          </a:p>
        </p:txBody>
      </p:sp>
    </p:spTree>
    <p:extLst>
      <p:ext uri="{BB962C8B-B14F-4D97-AF65-F5344CB8AC3E}">
        <p14:creationId xmlns:p14="http://schemas.microsoft.com/office/powerpoint/2010/main" val="60357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438" y="365125"/>
            <a:ext cx="8197362" cy="1325563"/>
          </a:xfrm>
        </p:spPr>
        <p:txBody>
          <a:bodyPr>
            <a:normAutofit/>
          </a:bodyPr>
          <a:lstStyle/>
          <a:p>
            <a:r>
              <a:rPr lang="en-US" sz="3600" dirty="0">
                <a:solidFill>
                  <a:srgbClr val="92D050"/>
                </a:solidFill>
                <a:latin typeface="Arial" panose="020B0604020202020204" pitchFamily="34" charset="0"/>
                <a:cs typeface="Arial" panose="020B0604020202020204" pitchFamily="34" charset="0"/>
              </a:rPr>
              <a:t>Data Collection Methods</a:t>
            </a:r>
            <a:endParaRPr lang="en-US" sz="3600" dirty="0"/>
          </a:p>
        </p:txBody>
      </p:sp>
      <p:sp>
        <p:nvSpPr>
          <p:cNvPr id="3" name="Content Placeholder 2"/>
          <p:cNvSpPr>
            <a:spLocks noGrp="1"/>
          </p:cNvSpPr>
          <p:nvPr>
            <p:ph idx="1"/>
          </p:nvPr>
        </p:nvSpPr>
        <p:spPr>
          <a:xfrm>
            <a:off x="838200" y="1450506"/>
            <a:ext cx="10515600" cy="4351338"/>
          </a:xfrm>
        </p:spPr>
        <p:txBody>
          <a:bodyPr/>
          <a:lstStyle/>
          <a:p>
            <a:pPr marL="0" indent="0">
              <a:buNone/>
            </a:pPr>
            <a:r>
              <a:rPr lang="en-US" b="1" dirty="0"/>
              <a:t>FGD </a:t>
            </a:r>
          </a:p>
          <a:p>
            <a:pPr algn="just"/>
            <a:r>
              <a:rPr lang="en-US" dirty="0"/>
              <a:t>Four Focus Group Discussions(FGDs) were conducted for paddy farmers.</a:t>
            </a:r>
          </a:p>
          <a:p>
            <a:pPr marL="0" indent="0">
              <a:buNone/>
            </a:pPr>
            <a:r>
              <a:rPr lang="en-US" b="1" dirty="0"/>
              <a:t>KII </a:t>
            </a:r>
            <a:endParaRPr lang="en-US" dirty="0"/>
          </a:p>
          <a:p>
            <a:pPr algn="just"/>
            <a:r>
              <a:rPr lang="en-US" dirty="0"/>
              <a:t>Key informant interviews were conducted for value chain stakeholders such as millers, farmers organizations, collectors,  retailers and wholesalers. </a:t>
            </a:r>
          </a:p>
          <a:p>
            <a:pPr marL="0" indent="0">
              <a:buNone/>
            </a:pPr>
            <a:r>
              <a:rPr lang="en-US" b="1" dirty="0"/>
              <a:t>Survey</a:t>
            </a:r>
          </a:p>
          <a:p>
            <a:r>
              <a:rPr lang="en-US" dirty="0"/>
              <a:t>With a questionnaire</a:t>
            </a:r>
          </a:p>
          <a:p>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8</a:t>
            </a:fld>
            <a:endParaRPr lang="en-US"/>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33847" y="4238301"/>
            <a:ext cx="2989384" cy="2030613"/>
          </a:xfrm>
          <a:prstGeom prst="rect">
            <a:avLst/>
          </a:prstGeom>
        </p:spPr>
      </p:pic>
      <p:sp>
        <p:nvSpPr>
          <p:cNvPr id="6" name="TextBox 5"/>
          <p:cNvSpPr txBox="1"/>
          <p:nvPr/>
        </p:nvSpPr>
        <p:spPr>
          <a:xfrm>
            <a:off x="7455877" y="6268915"/>
            <a:ext cx="2875085"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Figure 2: KII with farmer</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4538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lgn="just"/>
            <a:r>
              <a:rPr lang="en-US" dirty="0">
                <a:solidFill>
                  <a:srgbClr val="000000"/>
                </a:solidFill>
                <a:latin typeface="Calibri" panose="020F0502020204030204" pitchFamily="34" charset="0"/>
                <a:ea typeface="Calibri" panose="020F0502020204030204" pitchFamily="34" charset="0"/>
              </a:rPr>
              <a:t>Originally defined by Porter in 1985, the value chain analysis (VCA) has emerged as a powerful analytical tool in development policymaking, and it has been widely adopted by researchers, industry, and development practitioners to understand the different production systems (</a:t>
            </a:r>
            <a:r>
              <a:rPr lang="en-US" dirty="0" err="1">
                <a:solidFill>
                  <a:srgbClr val="000000"/>
                </a:solidFill>
                <a:latin typeface="Calibri" panose="020F0502020204030204" pitchFamily="34" charset="0"/>
                <a:ea typeface="Calibri" panose="020F0502020204030204" pitchFamily="34" charset="0"/>
              </a:rPr>
              <a:t>Kaplinsky</a:t>
            </a:r>
            <a:r>
              <a:rPr lang="en-US" dirty="0">
                <a:solidFill>
                  <a:srgbClr val="000000"/>
                </a:solidFill>
                <a:latin typeface="Calibri" panose="020F0502020204030204" pitchFamily="34" charset="0"/>
                <a:ea typeface="Calibri" panose="020F0502020204030204" pitchFamily="34" charset="0"/>
              </a:rPr>
              <a:t> R. &amp;., 2001). </a:t>
            </a:r>
          </a:p>
          <a:p>
            <a:pPr algn="just"/>
            <a:r>
              <a:rPr lang="en-US" dirty="0">
                <a:latin typeface="Calibri" panose="020F0502020204030204" pitchFamily="34" charset="0"/>
                <a:ea typeface="Calibri" panose="020F0502020204030204" pitchFamily="34" charset="0"/>
              </a:rPr>
              <a:t>The</a:t>
            </a:r>
            <a:r>
              <a:rPr lang="en-US" dirty="0">
                <a:solidFill>
                  <a:schemeClr val="accent1">
                    <a:lumMod val="75000"/>
                  </a:schemeClr>
                </a:solidFill>
                <a:latin typeface="Calibri" panose="020F0502020204030204" pitchFamily="34" charset="0"/>
                <a:ea typeface="Calibri" panose="020F0502020204030204" pitchFamily="34" charset="0"/>
              </a:rPr>
              <a:t> standard VCA method developed by the United States Agency for International Development (USAID) </a:t>
            </a:r>
            <a:r>
              <a:rPr lang="en-US" dirty="0">
                <a:solidFill>
                  <a:srgbClr val="000000"/>
                </a:solidFill>
                <a:latin typeface="Calibri" panose="020F0502020204030204" pitchFamily="34" charset="0"/>
                <a:ea typeface="Calibri" panose="020F0502020204030204" pitchFamily="34" charset="0"/>
              </a:rPr>
              <a:t>was applied in this study (Figure </a:t>
            </a:r>
            <a:r>
              <a:rPr lang="en-US" dirty="0" smtClean="0">
                <a:solidFill>
                  <a:srgbClr val="000000"/>
                </a:solidFill>
                <a:latin typeface="Calibri" panose="020F0502020204030204" pitchFamily="34" charset="0"/>
                <a:ea typeface="Calibri" panose="020F0502020204030204" pitchFamily="34" charset="0"/>
              </a:rPr>
              <a:t>3). </a:t>
            </a:r>
            <a:endParaRPr lang="en-US" dirty="0">
              <a:solidFill>
                <a:srgbClr val="000000"/>
              </a:solidFill>
              <a:latin typeface="Calibri" panose="020F0502020204030204" pitchFamily="34" charset="0"/>
              <a:ea typeface="Calibri" panose="020F0502020204030204" pitchFamily="34" charset="0"/>
            </a:endParaRPr>
          </a:p>
          <a:p>
            <a:pPr algn="just"/>
            <a:r>
              <a:rPr lang="en-US" dirty="0">
                <a:solidFill>
                  <a:srgbClr val="000000"/>
                </a:solidFill>
                <a:latin typeface="Calibri" panose="020F0502020204030204" pitchFamily="34" charset="0"/>
                <a:ea typeface="Calibri" panose="020F0502020204030204" pitchFamily="34" charset="0"/>
              </a:rPr>
              <a:t>This framework consists of 4 steps: </a:t>
            </a:r>
          </a:p>
          <a:p>
            <a:pPr marL="0" indent="0" algn="just">
              <a:buNone/>
            </a:pPr>
            <a:r>
              <a:rPr lang="en-US" dirty="0">
                <a:solidFill>
                  <a:schemeClr val="accent1">
                    <a:lumMod val="75000"/>
                  </a:schemeClr>
                </a:solidFill>
                <a:latin typeface="Calibri" panose="020F0502020204030204" pitchFamily="34" charset="0"/>
                <a:ea typeface="Calibri" panose="020F0502020204030204" pitchFamily="34" charset="0"/>
              </a:rPr>
              <a:t>1) data collection; </a:t>
            </a:r>
          </a:p>
          <a:p>
            <a:pPr marL="0" indent="0" algn="just">
              <a:buNone/>
            </a:pPr>
            <a:r>
              <a:rPr lang="en-US" dirty="0">
                <a:solidFill>
                  <a:schemeClr val="accent1">
                    <a:lumMod val="75000"/>
                  </a:schemeClr>
                </a:solidFill>
                <a:latin typeface="Calibri" panose="020F0502020204030204" pitchFamily="34" charset="0"/>
                <a:ea typeface="Calibri" panose="020F0502020204030204" pitchFamily="34" charset="0"/>
              </a:rPr>
              <a:t>2) value chain mapping; </a:t>
            </a:r>
          </a:p>
          <a:p>
            <a:pPr marL="0" indent="0" algn="just">
              <a:buNone/>
            </a:pPr>
            <a:r>
              <a:rPr lang="en-US" dirty="0">
                <a:solidFill>
                  <a:schemeClr val="accent1">
                    <a:lumMod val="75000"/>
                  </a:schemeClr>
                </a:solidFill>
                <a:latin typeface="Calibri" panose="020F0502020204030204" pitchFamily="34" charset="0"/>
                <a:ea typeface="Calibri" panose="020F0502020204030204" pitchFamily="34" charset="0"/>
              </a:rPr>
              <a:t>3) analysis of opportunities and constraints and </a:t>
            </a:r>
          </a:p>
          <a:p>
            <a:pPr marL="0" indent="0" algn="just">
              <a:buNone/>
            </a:pPr>
            <a:r>
              <a:rPr lang="en-US" dirty="0">
                <a:solidFill>
                  <a:schemeClr val="accent1">
                    <a:lumMod val="75000"/>
                  </a:schemeClr>
                </a:solidFill>
                <a:latin typeface="Calibri" panose="020F0502020204030204" pitchFamily="34" charset="0"/>
                <a:ea typeface="Calibri" panose="020F0502020204030204" pitchFamily="34" charset="0"/>
              </a:rPr>
              <a:t>4) vetting findings and proposing recommendations. </a:t>
            </a:r>
          </a:p>
          <a:p>
            <a:pPr algn="just"/>
            <a:endParaRPr lang="en-US" sz="2400" dirty="0">
              <a:solidFill>
                <a:srgbClr val="000000"/>
              </a:solidFill>
              <a:latin typeface="Calibri" panose="020F0502020204030204" pitchFamily="34" charset="0"/>
              <a:ea typeface="Calibri" panose="020F0502020204030204" pitchFamily="34" charset="0"/>
            </a:endParaRPr>
          </a:p>
          <a:p>
            <a:pPr algn="just"/>
            <a:r>
              <a:rPr lang="en-US" dirty="0">
                <a:solidFill>
                  <a:srgbClr val="000000"/>
                </a:solidFill>
                <a:latin typeface="Calibri" panose="020F0502020204030204" pitchFamily="34" charset="0"/>
                <a:ea typeface="Calibri" panose="020F0502020204030204" pitchFamily="34" charset="0"/>
              </a:rPr>
              <a:t>Accordingly, both secondary and primary data were collected in the first step. These collected data were analyzed in the mapping exercise in the second step and the constraints and opportunities were identified in the third step. Finally, the findings were vetted through consultation in the final step. </a:t>
            </a:r>
            <a:endParaRPr lang="en-US" dirty="0">
              <a:solidFill>
                <a:srgbClr val="000000"/>
              </a:solidFill>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9</a:t>
            </a:fld>
            <a:endParaRPr lang="en-US"/>
          </a:p>
        </p:txBody>
      </p:sp>
      <p:sp>
        <p:nvSpPr>
          <p:cNvPr id="5" name="Title 1"/>
          <p:cNvSpPr>
            <a:spLocks noGrp="1"/>
          </p:cNvSpPr>
          <p:nvPr>
            <p:ph type="title"/>
          </p:nvPr>
        </p:nvSpPr>
        <p:spPr/>
        <p:txBody>
          <a:bodyPr>
            <a:normAutofit fontScale="90000"/>
          </a:bodyPr>
          <a:lstStyle/>
          <a:p>
            <a:pPr lvl="0" algn="ctr">
              <a:spcBef>
                <a:spcPts val="1000"/>
              </a:spcBef>
            </a:pPr>
            <a:r>
              <a:rPr lang="en-US" sz="3600" dirty="0">
                <a:solidFill>
                  <a:srgbClr val="92D050"/>
                </a:solidFill>
                <a:latin typeface="Arial" panose="020B0604020202020204" pitchFamily="34" charset="0"/>
                <a:ea typeface="+mn-ea"/>
                <a:cs typeface="Arial" panose="020B0604020202020204" pitchFamily="34" charset="0"/>
              </a:rPr>
              <a:t/>
            </a:r>
            <a:br>
              <a:rPr lang="en-US" sz="3600" dirty="0">
                <a:solidFill>
                  <a:srgbClr val="92D050"/>
                </a:solidFill>
                <a:latin typeface="Arial" panose="020B0604020202020204" pitchFamily="34" charset="0"/>
                <a:ea typeface="+mn-ea"/>
                <a:cs typeface="Arial" panose="020B0604020202020204" pitchFamily="34" charset="0"/>
              </a:rPr>
            </a:br>
            <a:r>
              <a:rPr lang="en-US" sz="3600" dirty="0" smtClean="0">
                <a:solidFill>
                  <a:srgbClr val="92D050"/>
                </a:solidFill>
                <a:latin typeface="Arial" panose="020B0604020202020204" pitchFamily="34" charset="0"/>
                <a:ea typeface="+mn-ea"/>
                <a:cs typeface="Arial" panose="020B0604020202020204" pitchFamily="34" charset="0"/>
              </a:rPr>
              <a:t>Data </a:t>
            </a:r>
            <a:r>
              <a:rPr lang="en-US" sz="3600" dirty="0">
                <a:solidFill>
                  <a:srgbClr val="92D050"/>
                </a:solidFill>
                <a:latin typeface="Arial" panose="020B0604020202020204" pitchFamily="34" charset="0"/>
                <a:ea typeface="+mn-ea"/>
                <a:cs typeface="Arial" panose="020B0604020202020204" pitchFamily="34" charset="0"/>
              </a:rPr>
              <a:t>Analysis </a:t>
            </a:r>
            <a:r>
              <a:rPr lang="en-US" sz="3600" dirty="0" smtClean="0">
                <a:solidFill>
                  <a:srgbClr val="92D050"/>
                </a:solidFill>
                <a:latin typeface="Arial" panose="020B0604020202020204" pitchFamily="34" charset="0"/>
                <a:ea typeface="+mn-ea"/>
                <a:cs typeface="Arial" panose="020B0604020202020204" pitchFamily="34" charset="0"/>
              </a:rPr>
              <a:t>Method</a:t>
            </a:r>
            <a:r>
              <a:rPr lang="en-US" sz="2800" b="0" dirty="0">
                <a:solidFill>
                  <a:prstClr val="black"/>
                </a:solidFill>
                <a:latin typeface="Calibri" panose="020F0502020204030204"/>
                <a:ea typeface="+mn-ea"/>
                <a:cs typeface="+mn-cs"/>
              </a:rPr>
              <a:t/>
            </a:r>
            <a:br>
              <a:rPr lang="en-US" sz="2800" b="0" dirty="0">
                <a:solidFill>
                  <a:prstClr val="black"/>
                </a:solidFill>
                <a:latin typeface="Calibri" panose="020F0502020204030204"/>
                <a:ea typeface="+mn-ea"/>
                <a:cs typeface="+mn-cs"/>
              </a:rPr>
            </a:br>
            <a:endParaRPr lang="en-US" dirty="0"/>
          </a:p>
        </p:txBody>
      </p:sp>
    </p:spTree>
    <p:extLst>
      <p:ext uri="{BB962C8B-B14F-4D97-AF65-F5344CB8AC3E}">
        <p14:creationId xmlns:p14="http://schemas.microsoft.com/office/powerpoint/2010/main" val="1352853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1788</Words>
  <Application>Microsoft Office PowerPoint</Application>
  <PresentationFormat>Widescreen</PresentationFormat>
  <Paragraphs>225</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Iskoola Pota</vt:lpstr>
      <vt:lpstr>Symbol</vt:lpstr>
      <vt:lpstr>Times New Roman</vt:lpstr>
      <vt:lpstr>Wingdings</vt:lpstr>
      <vt:lpstr>Office Theme</vt:lpstr>
      <vt:lpstr>Did the Overnight Ban Smash the Sri Lankan Paddy Farmers? Evidence from Chemical Fertilizer Policy Reform </vt:lpstr>
      <vt:lpstr>Content for  the presentation</vt:lpstr>
      <vt:lpstr>Introduction</vt:lpstr>
      <vt:lpstr>Cont..</vt:lpstr>
      <vt:lpstr>Objectives</vt:lpstr>
      <vt:lpstr>Material and Methods</vt:lpstr>
      <vt:lpstr>PowerPoint Presentation</vt:lpstr>
      <vt:lpstr>Data Collection Methods</vt:lpstr>
      <vt:lpstr> Data Analysis Method </vt:lpstr>
      <vt:lpstr>PowerPoint Presentation</vt:lpstr>
      <vt:lpstr>Results and Discussion</vt:lpstr>
      <vt:lpstr>PowerPoint Presentation</vt:lpstr>
      <vt:lpstr>PowerPoint Presentation</vt:lpstr>
      <vt:lpstr>Figure 5. Farmer perceptions of Organic Farming </vt:lpstr>
      <vt:lpstr>PowerPoint Presentation</vt:lpstr>
      <vt:lpstr>PowerPoint Presentation</vt:lpstr>
      <vt:lpstr>PowerPoint Presentation</vt:lpstr>
      <vt:lpstr>Conclusion</vt:lpstr>
      <vt:lpstr>Recommendations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Anuradha</dc:creator>
  <cp:lastModifiedBy>Windows User</cp:lastModifiedBy>
  <cp:revision>58</cp:revision>
  <dcterms:created xsi:type="dcterms:W3CDTF">2023-02-09T03:28:20Z</dcterms:created>
  <dcterms:modified xsi:type="dcterms:W3CDTF">2023-03-29T03:37:25Z</dcterms:modified>
</cp:coreProperties>
</file>