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258" r:id="rId4"/>
    <p:sldId id="264" r:id="rId5"/>
    <p:sldId id="265" r:id="rId6"/>
    <p:sldId id="259" r:id="rId7"/>
    <p:sldId id="260" r:id="rId8"/>
    <p:sldId id="266" r:id="rId9"/>
    <p:sldId id="267" r:id="rId10"/>
    <p:sldId id="268" r:id="rId11"/>
    <p:sldId id="269" r:id="rId12"/>
    <p:sldId id="270" r:id="rId13"/>
    <p:sldId id="261" r:id="rId14"/>
    <p:sldId id="271" r:id="rId15"/>
    <p:sldId id="262" r:id="rId16"/>
    <p:sldId id="263"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r0FUKDn/vCsouoiTx9wdvdj3+5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79" d="100"/>
          <a:sy n="79" d="100"/>
        </p:scale>
        <p:origin x="110" y="2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esktop\analysis\Book2GGH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esktop\analysis\Book2GGHC.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esktop\analysis\Book2GGHC.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P\Desktop\analysis\Book2GGHC.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dirty="0"/>
              <a:t>y</a:t>
            </a:r>
            <a:r>
              <a:rPr lang="en-US" dirty="0" smtClean="0"/>
              <a:t>ield</a:t>
            </a:r>
            <a:r>
              <a:rPr lang="en-US" baseline="0" dirty="0" smtClean="0"/>
              <a:t> (nut </a:t>
            </a:r>
            <a:r>
              <a:rPr lang="en-US" baseline="0" dirty="0"/>
              <a:t>per </a:t>
            </a:r>
            <a:r>
              <a:rPr lang="en-US" baseline="0" dirty="0" err="1"/>
              <a:t>Hec</a:t>
            </a:r>
            <a:r>
              <a:rPr lang="en-US" baseline="0" dirty="0"/>
              <a:t>)</a:t>
            </a:r>
            <a:endParaRPr lang="en-US"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numRef>
              <c:f>Sheet8!$A$2:$A$13</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Sheet8!$B$2:$B$13</c:f>
              <c:numCache>
                <c:formatCode>#,##0</c:formatCode>
                <c:ptCount val="12"/>
                <c:pt idx="0">
                  <c:v>6995</c:v>
                </c:pt>
                <c:pt idx="1">
                  <c:v>5868</c:v>
                </c:pt>
                <c:pt idx="2">
                  <c:v>7891</c:v>
                </c:pt>
                <c:pt idx="3">
                  <c:v>7820</c:v>
                </c:pt>
                <c:pt idx="4">
                  <c:v>6559</c:v>
                </c:pt>
                <c:pt idx="5">
                  <c:v>7404</c:v>
                </c:pt>
                <c:pt idx="6">
                  <c:v>7765</c:v>
                </c:pt>
                <c:pt idx="7">
                  <c:v>7670</c:v>
                </c:pt>
                <c:pt idx="8">
                  <c:v>6769</c:v>
                </c:pt>
                <c:pt idx="9">
                  <c:v>5914</c:v>
                </c:pt>
                <c:pt idx="10">
                  <c:v>7038</c:v>
                </c:pt>
                <c:pt idx="11">
                  <c:v>6369</c:v>
                </c:pt>
              </c:numCache>
            </c:numRef>
          </c:val>
        </c:ser>
        <c:dLbls>
          <c:showLegendKey val="0"/>
          <c:showVal val="0"/>
          <c:showCatName val="0"/>
          <c:showSerName val="0"/>
          <c:showPercent val="0"/>
          <c:showBubbleSize val="0"/>
        </c:dLbls>
        <c:gapWidth val="100"/>
        <c:overlap val="-24"/>
        <c:axId val="-1459694432"/>
        <c:axId val="-1459699872"/>
      </c:barChart>
      <c:catAx>
        <c:axId val="-145969443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459699872"/>
        <c:crosses val="autoZero"/>
        <c:auto val="1"/>
        <c:lblAlgn val="ctr"/>
        <c:lblOffset val="100"/>
        <c:noMultiLvlLbl val="0"/>
      </c:catAx>
      <c:valAx>
        <c:axId val="-1459699872"/>
        <c:scaling>
          <c:orientation val="minMax"/>
        </c:scaling>
        <c:delete val="0"/>
        <c:axPos val="l"/>
        <c:majorGridlines>
          <c:spPr>
            <a:ln w="9525" cap="flat" cmpd="sng" algn="ctr">
              <a:solidFill>
                <a:schemeClr val="tx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459694432"/>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1200" i="1">
                <a:effectLst/>
              </a:rPr>
              <a:t>COCONUT: PRODUCTION, AND DOMESTIC CONSUMPTION</a:t>
            </a:r>
          </a:p>
        </c:rich>
      </c:tx>
      <c:layout/>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lineChart>
        <c:grouping val="standard"/>
        <c:varyColors val="0"/>
        <c:ser>
          <c:idx val="0"/>
          <c:order val="0"/>
          <c:tx>
            <c:strRef>
              <c:f>Sheet8!$Q$1</c:f>
              <c:strCache>
                <c:ptCount val="1"/>
                <c:pt idx="0">
                  <c:v>Total C’nut Production (Mn. Nuts)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Sheet8!$P$4:$P$15</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Sheet8!$Q$4:$Q$15</c:f>
              <c:numCache>
                <c:formatCode>#,##0</c:formatCode>
                <c:ptCount val="12"/>
                <c:pt idx="0">
                  <c:v>2762</c:v>
                </c:pt>
                <c:pt idx="1">
                  <c:v>2317</c:v>
                </c:pt>
                <c:pt idx="2">
                  <c:v>2808</c:v>
                </c:pt>
                <c:pt idx="3">
                  <c:v>2940</c:v>
                </c:pt>
                <c:pt idx="4">
                  <c:v>2513</c:v>
                </c:pt>
                <c:pt idx="5">
                  <c:v>2870</c:v>
                </c:pt>
                <c:pt idx="6">
                  <c:v>3056</c:v>
                </c:pt>
                <c:pt idx="7">
                  <c:v>3011</c:v>
                </c:pt>
                <c:pt idx="8">
                  <c:v>2450</c:v>
                </c:pt>
                <c:pt idx="9">
                  <c:v>2623</c:v>
                </c:pt>
                <c:pt idx="10">
                  <c:v>3086</c:v>
                </c:pt>
                <c:pt idx="11">
                  <c:v>2792</c:v>
                </c:pt>
              </c:numCache>
            </c:numRef>
          </c:val>
          <c:smooth val="0"/>
        </c:ser>
        <c:ser>
          <c:idx val="1"/>
          <c:order val="1"/>
          <c:tx>
            <c:strRef>
              <c:f>Sheet8!$R$1:$R$2</c:f>
              <c:strCache>
                <c:ptCount val="2"/>
                <c:pt idx="0">
                  <c:v>Export of Kernel Products</c:v>
                </c:pt>
                <c:pt idx="1">
                  <c:v>(Mn Nuts Equivalent)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Sheet8!$P$4:$P$15</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Sheet8!$R$4:$R$15</c:f>
              <c:numCache>
                <c:formatCode>General</c:formatCode>
                <c:ptCount val="12"/>
                <c:pt idx="0">
                  <c:v>493</c:v>
                </c:pt>
                <c:pt idx="1">
                  <c:v>361</c:v>
                </c:pt>
                <c:pt idx="2">
                  <c:v>481</c:v>
                </c:pt>
                <c:pt idx="3">
                  <c:v>459</c:v>
                </c:pt>
                <c:pt idx="4">
                  <c:v>446</c:v>
                </c:pt>
                <c:pt idx="5">
                  <c:v>766</c:v>
                </c:pt>
                <c:pt idx="6">
                  <c:v>768</c:v>
                </c:pt>
                <c:pt idx="7">
                  <c:v>892</c:v>
                </c:pt>
                <c:pt idx="8">
                  <c:v>750</c:v>
                </c:pt>
                <c:pt idx="9">
                  <c:v>779</c:v>
                </c:pt>
                <c:pt idx="10" formatCode="#,##0">
                  <c:v>1071</c:v>
                </c:pt>
                <c:pt idx="11">
                  <c:v>964</c:v>
                </c:pt>
              </c:numCache>
            </c:numRef>
          </c:val>
          <c:smooth val="0"/>
        </c:ser>
        <c:ser>
          <c:idx val="2"/>
          <c:order val="2"/>
          <c:tx>
            <c:strRef>
              <c:f>Sheet8!$S$2</c:f>
              <c:strCache>
                <c:ptCount val="1"/>
                <c:pt idx="0">
                  <c:v>Domestic Consumption (Mn. Nuts)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Sheet8!$P$4:$P$15</c:f>
              <c:numCache>
                <c:formatCode>General</c:formatCod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numCache>
            </c:numRef>
          </c:cat>
          <c:val>
            <c:numRef>
              <c:f>Sheet8!$S$4:$S$15</c:f>
              <c:numCache>
                <c:formatCode>#,##0</c:formatCode>
                <c:ptCount val="12"/>
                <c:pt idx="0">
                  <c:v>2269</c:v>
                </c:pt>
                <c:pt idx="1">
                  <c:v>1956</c:v>
                </c:pt>
                <c:pt idx="2">
                  <c:v>2327</c:v>
                </c:pt>
                <c:pt idx="3">
                  <c:v>2481</c:v>
                </c:pt>
                <c:pt idx="4">
                  <c:v>2067</c:v>
                </c:pt>
                <c:pt idx="5">
                  <c:v>2104</c:v>
                </c:pt>
                <c:pt idx="6">
                  <c:v>2288</c:v>
                </c:pt>
                <c:pt idx="7">
                  <c:v>2119</c:v>
                </c:pt>
                <c:pt idx="8">
                  <c:v>1700</c:v>
                </c:pt>
                <c:pt idx="9">
                  <c:v>1847</c:v>
                </c:pt>
                <c:pt idx="10">
                  <c:v>2015</c:v>
                </c:pt>
                <c:pt idx="11">
                  <c:v>1828</c:v>
                </c:pt>
              </c:numCache>
            </c:numRef>
          </c:val>
          <c:smooth val="0"/>
        </c:ser>
        <c:dLbls>
          <c:showLegendKey val="0"/>
          <c:showVal val="0"/>
          <c:showCatName val="0"/>
          <c:showSerName val="0"/>
          <c:showPercent val="0"/>
          <c:showBubbleSize val="0"/>
        </c:dLbls>
        <c:marker val="1"/>
        <c:smooth val="0"/>
        <c:axId val="-1459698784"/>
        <c:axId val="-1459686272"/>
      </c:lineChart>
      <c:catAx>
        <c:axId val="-1459698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9686272"/>
        <c:crosses val="autoZero"/>
        <c:auto val="1"/>
        <c:lblAlgn val="ctr"/>
        <c:lblOffset val="100"/>
        <c:noMultiLvlLbl val="0"/>
      </c:catAx>
      <c:valAx>
        <c:axId val="-1459686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9698784"/>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Sheet8!$B$37</c:f>
              <c:strCache>
                <c:ptCount val="1"/>
                <c:pt idx="0">
                  <c:v>Coconut (Rs/1000 nuts)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Sheet8!$A$38:$A$52</c:f>
              <c:strCache>
                <c:ptCount val="15"/>
                <c:pt idx="0">
                  <c:v>2006/07</c:v>
                </c:pt>
                <c:pt idx="1">
                  <c:v>2007/08</c:v>
                </c:pt>
                <c:pt idx="2">
                  <c:v>2008/09</c:v>
                </c:pt>
                <c:pt idx="3">
                  <c:v>2009/10</c:v>
                </c:pt>
                <c:pt idx="4">
                  <c:v>2010/11</c:v>
                </c:pt>
                <c:pt idx="5">
                  <c:v>2011/12</c:v>
                </c:pt>
                <c:pt idx="6">
                  <c:v>2012/13</c:v>
                </c:pt>
                <c:pt idx="7">
                  <c:v>2013/14</c:v>
                </c:pt>
                <c:pt idx="8">
                  <c:v>2014/15</c:v>
                </c:pt>
                <c:pt idx="9">
                  <c:v>2015/16</c:v>
                </c:pt>
                <c:pt idx="10">
                  <c:v>2016/17</c:v>
                </c:pt>
                <c:pt idx="11">
                  <c:v>2017/18</c:v>
                </c:pt>
                <c:pt idx="12">
                  <c:v>2018/19</c:v>
                </c:pt>
                <c:pt idx="13">
                  <c:v>2019/20</c:v>
                </c:pt>
                <c:pt idx="14">
                  <c:v>2020/21</c:v>
                </c:pt>
              </c:strCache>
            </c:strRef>
          </c:cat>
          <c:val>
            <c:numRef>
              <c:f>Sheet8!$B$38:$B$52</c:f>
              <c:numCache>
                <c:formatCode>#,##0.00</c:formatCode>
                <c:ptCount val="15"/>
                <c:pt idx="0">
                  <c:v>6123.71</c:v>
                </c:pt>
                <c:pt idx="1">
                  <c:v>8794.56</c:v>
                </c:pt>
                <c:pt idx="2">
                  <c:v>9165.86</c:v>
                </c:pt>
                <c:pt idx="3">
                  <c:v>9492.49</c:v>
                </c:pt>
                <c:pt idx="4">
                  <c:v>10273.08</c:v>
                </c:pt>
                <c:pt idx="5">
                  <c:v>11634.38</c:v>
                </c:pt>
                <c:pt idx="6">
                  <c:v>13577.54</c:v>
                </c:pt>
                <c:pt idx="7">
                  <c:v>13789.03</c:v>
                </c:pt>
                <c:pt idx="8">
                  <c:v>15252.69</c:v>
                </c:pt>
                <c:pt idx="9">
                  <c:v>16388.080000000002</c:v>
                </c:pt>
                <c:pt idx="10">
                  <c:v>16686.71</c:v>
                </c:pt>
                <c:pt idx="11">
                  <c:v>18840.72</c:v>
                </c:pt>
                <c:pt idx="12">
                  <c:v>18325.18</c:v>
                </c:pt>
                <c:pt idx="13">
                  <c:v>21812.84</c:v>
                </c:pt>
                <c:pt idx="14">
                  <c:v>21245.54</c:v>
                </c:pt>
              </c:numCache>
            </c:numRef>
          </c:val>
          <c:smooth val="0"/>
        </c:ser>
        <c:dLbls>
          <c:showLegendKey val="0"/>
          <c:showVal val="0"/>
          <c:showCatName val="0"/>
          <c:showSerName val="0"/>
          <c:showPercent val="0"/>
          <c:showBubbleSize val="0"/>
        </c:dLbls>
        <c:marker val="1"/>
        <c:smooth val="0"/>
        <c:axId val="-1459693344"/>
        <c:axId val="-1459685728"/>
      </c:lineChart>
      <c:catAx>
        <c:axId val="-145969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59685728"/>
        <c:crosses val="autoZero"/>
        <c:auto val="1"/>
        <c:lblAlgn val="ctr"/>
        <c:lblOffset val="100"/>
        <c:noMultiLvlLbl val="0"/>
      </c:catAx>
      <c:valAx>
        <c:axId val="-145968572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59693344"/>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NO OF PLANTS DISTRIBUTED DISTRICT WISE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2018</c:v>
          </c:tx>
          <c:spPr>
            <a:solidFill>
              <a:schemeClr val="accent1"/>
            </a:solidFill>
            <a:ln>
              <a:noFill/>
            </a:ln>
            <a:effectLst/>
          </c:spPr>
          <c:invertIfNegative val="0"/>
          <c:cat>
            <c:strRef>
              <c:f>Sheet8!$I$3:$I$28</c:f>
              <c:strCache>
                <c:ptCount val="26"/>
                <c:pt idx="0">
                  <c:v>Colombo</c:v>
                </c:pt>
                <c:pt idx="1">
                  <c:v>Gampaha</c:v>
                </c:pt>
                <c:pt idx="2">
                  <c:v>Kalutara</c:v>
                </c:pt>
                <c:pt idx="3">
                  <c:v>Kandy</c:v>
                </c:pt>
                <c:pt idx="4">
                  <c:v>Matale</c:v>
                </c:pt>
                <c:pt idx="5">
                  <c:v>Nuwara-Eliya</c:v>
                </c:pt>
                <c:pt idx="6">
                  <c:v>Galle</c:v>
                </c:pt>
                <c:pt idx="7">
                  <c:v>Matara</c:v>
                </c:pt>
                <c:pt idx="8">
                  <c:v>Hambantota</c:v>
                </c:pt>
                <c:pt idx="9">
                  <c:v>Jaffna</c:v>
                </c:pt>
                <c:pt idx="10">
                  <c:v>Mannar</c:v>
                </c:pt>
                <c:pt idx="11">
                  <c:v>Vauniya</c:v>
                </c:pt>
                <c:pt idx="12">
                  <c:v>Mullativu</c:v>
                </c:pt>
                <c:pt idx="13">
                  <c:v>Kilinochchi</c:v>
                </c:pt>
                <c:pt idx="14">
                  <c:v>Batticaloa</c:v>
                </c:pt>
                <c:pt idx="15">
                  <c:v>Ampara</c:v>
                </c:pt>
                <c:pt idx="16">
                  <c:v>Trincomalee</c:v>
                </c:pt>
                <c:pt idx="17">
                  <c:v>Kurunegalla</c:v>
                </c:pt>
                <c:pt idx="18">
                  <c:v>Puttlam</c:v>
                </c:pt>
                <c:pt idx="20">
                  <c:v>Anuradhapura</c:v>
                </c:pt>
                <c:pt idx="21">
                  <c:v>Polonnaruwa</c:v>
                </c:pt>
                <c:pt idx="22">
                  <c:v>Badulla</c:v>
                </c:pt>
                <c:pt idx="23">
                  <c:v>Monaragalla</c:v>
                </c:pt>
                <c:pt idx="24">
                  <c:v>Ratnapura</c:v>
                </c:pt>
                <c:pt idx="25">
                  <c:v>Kegalle</c:v>
                </c:pt>
              </c:strCache>
            </c:strRef>
          </c:cat>
          <c:val>
            <c:numRef>
              <c:f>Sheet8!$J$3:$J$28</c:f>
              <c:numCache>
                <c:formatCode>#,##0</c:formatCode>
                <c:ptCount val="26"/>
                <c:pt idx="0">
                  <c:v>45550</c:v>
                </c:pt>
                <c:pt idx="1">
                  <c:v>168264</c:v>
                </c:pt>
                <c:pt idx="2">
                  <c:v>45549</c:v>
                </c:pt>
                <c:pt idx="3">
                  <c:v>34111</c:v>
                </c:pt>
                <c:pt idx="4">
                  <c:v>62537</c:v>
                </c:pt>
                <c:pt idx="5">
                  <c:v>17055</c:v>
                </c:pt>
                <c:pt idx="6">
                  <c:v>57542</c:v>
                </c:pt>
                <c:pt idx="7">
                  <c:v>22142</c:v>
                </c:pt>
                <c:pt idx="8">
                  <c:v>110410</c:v>
                </c:pt>
                <c:pt idx="9">
                  <c:v>56873</c:v>
                </c:pt>
                <c:pt idx="10">
                  <c:v>29053</c:v>
                </c:pt>
                <c:pt idx="11">
                  <c:v>29053</c:v>
                </c:pt>
                <c:pt idx="12">
                  <c:v>56873</c:v>
                </c:pt>
                <c:pt idx="13">
                  <c:v>56873</c:v>
                </c:pt>
                <c:pt idx="14">
                  <c:v>81180</c:v>
                </c:pt>
                <c:pt idx="15">
                  <c:v>86513</c:v>
                </c:pt>
                <c:pt idx="16">
                  <c:v>71796</c:v>
                </c:pt>
                <c:pt idx="17">
                  <c:v>644250</c:v>
                </c:pt>
                <c:pt idx="18">
                  <c:v>282476</c:v>
                </c:pt>
                <c:pt idx="20">
                  <c:v>90283</c:v>
                </c:pt>
                <c:pt idx="21">
                  <c:v>66411</c:v>
                </c:pt>
                <c:pt idx="22">
                  <c:v>47177</c:v>
                </c:pt>
                <c:pt idx="23">
                  <c:v>110080</c:v>
                </c:pt>
                <c:pt idx="24">
                  <c:v>62796</c:v>
                </c:pt>
                <c:pt idx="25">
                  <c:v>80848</c:v>
                </c:pt>
              </c:numCache>
            </c:numRef>
          </c:val>
        </c:ser>
        <c:ser>
          <c:idx val="1"/>
          <c:order val="1"/>
          <c:tx>
            <c:v>2019</c:v>
          </c:tx>
          <c:spPr>
            <a:solidFill>
              <a:schemeClr val="accent2"/>
            </a:solidFill>
            <a:ln>
              <a:noFill/>
            </a:ln>
            <a:effectLst/>
          </c:spPr>
          <c:invertIfNegative val="0"/>
          <c:cat>
            <c:strRef>
              <c:f>Sheet8!$I$3:$I$28</c:f>
              <c:strCache>
                <c:ptCount val="26"/>
                <c:pt idx="0">
                  <c:v>Colombo</c:v>
                </c:pt>
                <c:pt idx="1">
                  <c:v>Gampaha</c:v>
                </c:pt>
                <c:pt idx="2">
                  <c:v>Kalutara</c:v>
                </c:pt>
                <c:pt idx="3">
                  <c:v>Kandy</c:v>
                </c:pt>
                <c:pt idx="4">
                  <c:v>Matale</c:v>
                </c:pt>
                <c:pt idx="5">
                  <c:v>Nuwara-Eliya</c:v>
                </c:pt>
                <c:pt idx="6">
                  <c:v>Galle</c:v>
                </c:pt>
                <c:pt idx="7">
                  <c:v>Matara</c:v>
                </c:pt>
                <c:pt idx="8">
                  <c:v>Hambantota</c:v>
                </c:pt>
                <c:pt idx="9">
                  <c:v>Jaffna</c:v>
                </c:pt>
                <c:pt idx="10">
                  <c:v>Mannar</c:v>
                </c:pt>
                <c:pt idx="11">
                  <c:v>Vauniya</c:v>
                </c:pt>
                <c:pt idx="12">
                  <c:v>Mullativu</c:v>
                </c:pt>
                <c:pt idx="13">
                  <c:v>Kilinochchi</c:v>
                </c:pt>
                <c:pt idx="14">
                  <c:v>Batticaloa</c:v>
                </c:pt>
                <c:pt idx="15">
                  <c:v>Ampara</c:v>
                </c:pt>
                <c:pt idx="16">
                  <c:v>Trincomalee</c:v>
                </c:pt>
                <c:pt idx="17">
                  <c:v>Kurunegalla</c:v>
                </c:pt>
                <c:pt idx="18">
                  <c:v>Puttlam</c:v>
                </c:pt>
                <c:pt idx="20">
                  <c:v>Anuradhapura</c:v>
                </c:pt>
                <c:pt idx="21">
                  <c:v>Polonnaruwa</c:v>
                </c:pt>
                <c:pt idx="22">
                  <c:v>Badulla</c:v>
                </c:pt>
                <c:pt idx="23">
                  <c:v>Monaragalla</c:v>
                </c:pt>
                <c:pt idx="24">
                  <c:v>Ratnapura</c:v>
                </c:pt>
                <c:pt idx="25">
                  <c:v>Kegalle</c:v>
                </c:pt>
              </c:strCache>
            </c:strRef>
          </c:cat>
          <c:val>
            <c:numRef>
              <c:f>Sheet8!$K$3:$K$28</c:f>
              <c:numCache>
                <c:formatCode>#,##0</c:formatCode>
                <c:ptCount val="26"/>
                <c:pt idx="0">
                  <c:v>32180</c:v>
                </c:pt>
                <c:pt idx="1">
                  <c:v>128556</c:v>
                </c:pt>
                <c:pt idx="2">
                  <c:v>45520</c:v>
                </c:pt>
                <c:pt idx="3">
                  <c:v>34110</c:v>
                </c:pt>
                <c:pt idx="4">
                  <c:v>57950</c:v>
                </c:pt>
                <c:pt idx="5">
                  <c:v>19804</c:v>
                </c:pt>
                <c:pt idx="6">
                  <c:v>58035</c:v>
                </c:pt>
                <c:pt idx="7">
                  <c:v>19904</c:v>
                </c:pt>
                <c:pt idx="8">
                  <c:v>80090</c:v>
                </c:pt>
                <c:pt idx="9">
                  <c:v>61920</c:v>
                </c:pt>
                <c:pt idx="10">
                  <c:v>19359</c:v>
                </c:pt>
                <c:pt idx="11">
                  <c:v>26287</c:v>
                </c:pt>
                <c:pt idx="12">
                  <c:v>22566</c:v>
                </c:pt>
                <c:pt idx="13" formatCode="General">
                  <c:v>39350</c:v>
                </c:pt>
                <c:pt idx="14">
                  <c:v>64245</c:v>
                </c:pt>
                <c:pt idx="15">
                  <c:v>66750</c:v>
                </c:pt>
                <c:pt idx="16">
                  <c:v>52705</c:v>
                </c:pt>
                <c:pt idx="17">
                  <c:v>484088</c:v>
                </c:pt>
                <c:pt idx="18">
                  <c:v>209466</c:v>
                </c:pt>
                <c:pt idx="20">
                  <c:v>95011</c:v>
                </c:pt>
                <c:pt idx="21">
                  <c:v>71470</c:v>
                </c:pt>
                <c:pt idx="22">
                  <c:v>46300</c:v>
                </c:pt>
                <c:pt idx="23">
                  <c:v>66700</c:v>
                </c:pt>
                <c:pt idx="24">
                  <c:v>64050</c:v>
                </c:pt>
                <c:pt idx="25">
                  <c:v>58580</c:v>
                </c:pt>
              </c:numCache>
            </c:numRef>
          </c:val>
        </c:ser>
        <c:ser>
          <c:idx val="2"/>
          <c:order val="2"/>
          <c:tx>
            <c:v>2020</c:v>
          </c:tx>
          <c:spPr>
            <a:solidFill>
              <a:schemeClr val="accent3"/>
            </a:solidFill>
            <a:ln>
              <a:noFill/>
            </a:ln>
            <a:effectLst/>
          </c:spPr>
          <c:invertIfNegative val="0"/>
          <c:cat>
            <c:strRef>
              <c:f>Sheet8!$I$3:$I$28</c:f>
              <c:strCache>
                <c:ptCount val="26"/>
                <c:pt idx="0">
                  <c:v>Colombo</c:v>
                </c:pt>
                <c:pt idx="1">
                  <c:v>Gampaha</c:v>
                </c:pt>
                <c:pt idx="2">
                  <c:v>Kalutara</c:v>
                </c:pt>
                <c:pt idx="3">
                  <c:v>Kandy</c:v>
                </c:pt>
                <c:pt idx="4">
                  <c:v>Matale</c:v>
                </c:pt>
                <c:pt idx="5">
                  <c:v>Nuwara-Eliya</c:v>
                </c:pt>
                <c:pt idx="6">
                  <c:v>Galle</c:v>
                </c:pt>
                <c:pt idx="7">
                  <c:v>Matara</c:v>
                </c:pt>
                <c:pt idx="8">
                  <c:v>Hambantota</c:v>
                </c:pt>
                <c:pt idx="9">
                  <c:v>Jaffna</c:v>
                </c:pt>
                <c:pt idx="10">
                  <c:v>Mannar</c:v>
                </c:pt>
                <c:pt idx="11">
                  <c:v>Vauniya</c:v>
                </c:pt>
                <c:pt idx="12">
                  <c:v>Mullativu</c:v>
                </c:pt>
                <c:pt idx="13">
                  <c:v>Kilinochchi</c:v>
                </c:pt>
                <c:pt idx="14">
                  <c:v>Batticaloa</c:v>
                </c:pt>
                <c:pt idx="15">
                  <c:v>Ampara</c:v>
                </c:pt>
                <c:pt idx="16">
                  <c:v>Trincomalee</c:v>
                </c:pt>
                <c:pt idx="17">
                  <c:v>Kurunegalla</c:v>
                </c:pt>
                <c:pt idx="18">
                  <c:v>Puttlam</c:v>
                </c:pt>
                <c:pt idx="20">
                  <c:v>Anuradhapura</c:v>
                </c:pt>
                <c:pt idx="21">
                  <c:v>Polonnaruwa</c:v>
                </c:pt>
                <c:pt idx="22">
                  <c:v>Badulla</c:v>
                </c:pt>
                <c:pt idx="23">
                  <c:v>Monaragalla</c:v>
                </c:pt>
                <c:pt idx="24">
                  <c:v>Ratnapura</c:v>
                </c:pt>
                <c:pt idx="25">
                  <c:v>Kegalle</c:v>
                </c:pt>
              </c:strCache>
            </c:strRef>
          </c:cat>
          <c:val>
            <c:numRef>
              <c:f>Sheet8!$L$3:$L$28</c:f>
              <c:numCache>
                <c:formatCode>#,##0</c:formatCode>
                <c:ptCount val="26"/>
                <c:pt idx="0">
                  <c:v>23080</c:v>
                </c:pt>
                <c:pt idx="1">
                  <c:v>146397</c:v>
                </c:pt>
                <c:pt idx="2">
                  <c:v>34620</c:v>
                </c:pt>
                <c:pt idx="3">
                  <c:v>19386</c:v>
                </c:pt>
                <c:pt idx="4">
                  <c:v>46527</c:v>
                </c:pt>
                <c:pt idx="5">
                  <c:v>11631</c:v>
                </c:pt>
                <c:pt idx="6">
                  <c:v>53080</c:v>
                </c:pt>
                <c:pt idx="7">
                  <c:v>16751</c:v>
                </c:pt>
                <c:pt idx="8">
                  <c:v>101580</c:v>
                </c:pt>
                <c:pt idx="9">
                  <c:v>36017</c:v>
                </c:pt>
                <c:pt idx="10">
                  <c:v>18912</c:v>
                </c:pt>
                <c:pt idx="11">
                  <c:v>28368</c:v>
                </c:pt>
                <c:pt idx="12">
                  <c:v>9823</c:v>
                </c:pt>
                <c:pt idx="13">
                  <c:v>19646</c:v>
                </c:pt>
                <c:pt idx="14">
                  <c:v>54002</c:v>
                </c:pt>
                <c:pt idx="15">
                  <c:v>75630</c:v>
                </c:pt>
                <c:pt idx="16">
                  <c:v>58384</c:v>
                </c:pt>
                <c:pt idx="17">
                  <c:v>510885</c:v>
                </c:pt>
                <c:pt idx="18">
                  <c:v>264093</c:v>
                </c:pt>
                <c:pt idx="20">
                  <c:v>112797</c:v>
                </c:pt>
                <c:pt idx="21">
                  <c:v>48520</c:v>
                </c:pt>
                <c:pt idx="22">
                  <c:v>35740</c:v>
                </c:pt>
                <c:pt idx="23">
                  <c:v>53611</c:v>
                </c:pt>
                <c:pt idx="24">
                  <c:v>84154</c:v>
                </c:pt>
                <c:pt idx="25">
                  <c:v>76760</c:v>
                </c:pt>
              </c:numCache>
            </c:numRef>
          </c:val>
        </c:ser>
        <c:dLbls>
          <c:showLegendKey val="0"/>
          <c:showVal val="0"/>
          <c:showCatName val="0"/>
          <c:showSerName val="0"/>
          <c:showPercent val="0"/>
          <c:showBubbleSize val="0"/>
        </c:dLbls>
        <c:gapWidth val="219"/>
        <c:overlap val="-27"/>
        <c:axId val="-1459690080"/>
        <c:axId val="-1459688448"/>
      </c:barChart>
      <c:catAx>
        <c:axId val="-1459690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9688448"/>
        <c:crosses val="autoZero"/>
        <c:auto val="1"/>
        <c:lblAlgn val="ctr"/>
        <c:lblOffset val="100"/>
        <c:noMultiLvlLbl val="0"/>
      </c:catAx>
      <c:valAx>
        <c:axId val="-1459688448"/>
        <c:scaling>
          <c:orientation val="minMax"/>
        </c:scaling>
        <c:delete val="0"/>
        <c:axPos val="l"/>
        <c:majorGridlines>
          <c:spPr>
            <a:ln w="9525" cap="flat" cmpd="sng" algn="ctr">
              <a:solidFill>
                <a:schemeClr val="tx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96900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844892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7690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 name="Google Shape;5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873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39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6145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 name="Google Shape;8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3217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9" name="Google Shape;8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4988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131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8806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5"/>
        <p:cNvGrpSpPr/>
        <p:nvPr/>
      </p:nvGrpSpPr>
      <p:grpSpPr>
        <a:xfrm>
          <a:off x="0" y="0"/>
          <a:ext cx="0" cy="0"/>
          <a:chOff x="0" y="0"/>
          <a:chExt cx="0" cy="0"/>
        </a:xfrm>
      </p:grpSpPr>
      <p:sp>
        <p:nvSpPr>
          <p:cNvPr id="16" name="Google Shape;16;p11"/>
          <p:cNvSpPr txBox="1">
            <a:spLocks noGrp="1"/>
          </p:cNvSpPr>
          <p:nvPr>
            <p:ph type="title"/>
          </p:nvPr>
        </p:nvSpPr>
        <p:spPr>
          <a:xfrm>
            <a:off x="2290916" y="605245"/>
            <a:ext cx="9282340" cy="150443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4400"/>
              <a:buFont typeface="Calibri"/>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1"/>
          <p:cNvSpPr txBox="1">
            <a:spLocks noGrp="1"/>
          </p:cNvSpPr>
          <p:nvPr>
            <p:ph type="dt" idx="10"/>
          </p:nvPr>
        </p:nvSpPr>
        <p:spPr>
          <a:xfrm>
            <a:off x="960990" y="6461089"/>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1"/>
          <p:cNvSpPr txBox="1">
            <a:spLocks noGrp="1"/>
          </p:cNvSpPr>
          <p:nvPr>
            <p:ph type="sldNum" idx="12"/>
          </p:nvPr>
        </p:nvSpPr>
        <p:spPr>
          <a:xfrm>
            <a:off x="8487810" y="6461089"/>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600" b="1" i="0" u="none" strike="noStrike" cap="none">
                <a:solidFill>
                  <a:srgbClr val="0C0C0C"/>
                </a:solidFill>
                <a:latin typeface="Calibri"/>
                <a:ea typeface="Calibri"/>
                <a:cs typeface="Calibri"/>
                <a:sym typeface="Calibri"/>
              </a:defRPr>
            </a:lvl1pPr>
            <a:lvl2pPr marL="0" lvl="1" indent="0" algn="r">
              <a:spcBef>
                <a:spcPts val="0"/>
              </a:spcBef>
              <a:buNone/>
              <a:defRPr sz="1600" b="1" i="0" u="none" strike="noStrike" cap="none">
                <a:solidFill>
                  <a:srgbClr val="0C0C0C"/>
                </a:solidFill>
                <a:latin typeface="Calibri"/>
                <a:ea typeface="Calibri"/>
                <a:cs typeface="Calibri"/>
                <a:sym typeface="Calibri"/>
              </a:defRPr>
            </a:lvl2pPr>
            <a:lvl3pPr marL="0" lvl="2" indent="0" algn="r">
              <a:spcBef>
                <a:spcPts val="0"/>
              </a:spcBef>
              <a:buNone/>
              <a:defRPr sz="1600" b="1" i="0" u="none" strike="noStrike" cap="none">
                <a:solidFill>
                  <a:srgbClr val="0C0C0C"/>
                </a:solidFill>
                <a:latin typeface="Calibri"/>
                <a:ea typeface="Calibri"/>
                <a:cs typeface="Calibri"/>
                <a:sym typeface="Calibri"/>
              </a:defRPr>
            </a:lvl3pPr>
            <a:lvl4pPr marL="0" lvl="3" indent="0" algn="r">
              <a:spcBef>
                <a:spcPts val="0"/>
              </a:spcBef>
              <a:buNone/>
              <a:defRPr sz="1600" b="1" i="0" u="none" strike="noStrike" cap="none">
                <a:solidFill>
                  <a:srgbClr val="0C0C0C"/>
                </a:solidFill>
                <a:latin typeface="Calibri"/>
                <a:ea typeface="Calibri"/>
                <a:cs typeface="Calibri"/>
                <a:sym typeface="Calibri"/>
              </a:defRPr>
            </a:lvl4pPr>
            <a:lvl5pPr marL="0" lvl="4" indent="0" algn="r">
              <a:spcBef>
                <a:spcPts val="0"/>
              </a:spcBef>
              <a:buNone/>
              <a:defRPr sz="1600" b="1" i="0" u="none" strike="noStrike" cap="none">
                <a:solidFill>
                  <a:srgbClr val="0C0C0C"/>
                </a:solidFill>
                <a:latin typeface="Calibri"/>
                <a:ea typeface="Calibri"/>
                <a:cs typeface="Calibri"/>
                <a:sym typeface="Calibri"/>
              </a:defRPr>
            </a:lvl5pPr>
            <a:lvl6pPr marL="0" lvl="5" indent="0" algn="r">
              <a:spcBef>
                <a:spcPts val="0"/>
              </a:spcBef>
              <a:buNone/>
              <a:defRPr sz="1600" b="1" i="0" u="none" strike="noStrike" cap="none">
                <a:solidFill>
                  <a:srgbClr val="0C0C0C"/>
                </a:solidFill>
                <a:latin typeface="Calibri"/>
                <a:ea typeface="Calibri"/>
                <a:cs typeface="Calibri"/>
                <a:sym typeface="Calibri"/>
              </a:defRPr>
            </a:lvl6pPr>
            <a:lvl7pPr marL="0" lvl="6" indent="0" algn="r">
              <a:spcBef>
                <a:spcPts val="0"/>
              </a:spcBef>
              <a:buNone/>
              <a:defRPr sz="1600" b="1" i="0" u="none" strike="noStrike" cap="none">
                <a:solidFill>
                  <a:srgbClr val="0C0C0C"/>
                </a:solidFill>
                <a:latin typeface="Calibri"/>
                <a:ea typeface="Calibri"/>
                <a:cs typeface="Calibri"/>
                <a:sym typeface="Calibri"/>
              </a:defRPr>
            </a:lvl7pPr>
            <a:lvl8pPr marL="0" lvl="7" indent="0" algn="r">
              <a:spcBef>
                <a:spcPts val="0"/>
              </a:spcBef>
              <a:buNone/>
              <a:defRPr sz="1600" b="1" i="0" u="none" strike="noStrike" cap="none">
                <a:solidFill>
                  <a:srgbClr val="0C0C0C"/>
                </a:solidFill>
                <a:latin typeface="Calibri"/>
                <a:ea typeface="Calibri"/>
                <a:cs typeface="Calibri"/>
                <a:sym typeface="Calibri"/>
              </a:defRPr>
            </a:lvl8pPr>
            <a:lvl9pPr marL="0" lvl="8" indent="0" algn="r">
              <a:spcBef>
                <a:spcPts val="0"/>
              </a:spcBef>
              <a:buNone/>
              <a:defRPr sz="1600" b="1" i="0" u="none" strike="noStrike" cap="none">
                <a:solidFill>
                  <a:srgbClr val="0C0C0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9" name="Google Shape;19;p11"/>
          <p:cNvSpPr txBox="1">
            <a:spLocks noGrp="1"/>
          </p:cNvSpPr>
          <p:nvPr>
            <p:ph type="body" idx="1"/>
          </p:nvPr>
        </p:nvSpPr>
        <p:spPr>
          <a:xfrm>
            <a:off x="2290915" y="4583875"/>
            <a:ext cx="9173497" cy="1668880"/>
          </a:xfrm>
          <a:prstGeom prst="rect">
            <a:avLst/>
          </a:prstGeom>
          <a:noFill/>
          <a:ln>
            <a:noFill/>
          </a:ln>
        </p:spPr>
        <p:txBody>
          <a:bodyPr spcFirstLastPara="1" wrap="square" lIns="91425" tIns="45700" rIns="91425" bIns="45700" anchor="ctr" anchorCtr="0">
            <a:normAutofit/>
          </a:bodyPr>
          <a:lstStyle>
            <a:lvl1pPr marL="457200" marR="0" lvl="0" indent="-228600" algn="ctr">
              <a:lnSpc>
                <a:spcPct val="90000"/>
              </a:lnSpc>
              <a:spcBef>
                <a:spcPts val="1000"/>
              </a:spcBef>
              <a:spcAft>
                <a:spcPts val="0"/>
              </a:spcAft>
              <a:buClr>
                <a:schemeClr val="dk1"/>
              </a:buClr>
              <a:buSzPts val="1600"/>
              <a:buFont typeface="Arial"/>
              <a:buNone/>
              <a:defRPr sz="1600">
                <a:latin typeface="Calibri"/>
                <a:ea typeface="Calibri"/>
                <a:cs typeface="Calibri"/>
                <a:sym typeface="Calibri"/>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body" idx="2"/>
          </p:nvPr>
        </p:nvSpPr>
        <p:spPr>
          <a:xfrm>
            <a:off x="2290915" y="3016191"/>
            <a:ext cx="9173497" cy="1182183"/>
          </a:xfrm>
          <a:prstGeom prst="rect">
            <a:avLst/>
          </a:prstGeom>
          <a:noFill/>
          <a:ln>
            <a:noFill/>
          </a:ln>
        </p:spPr>
        <p:txBody>
          <a:bodyPr spcFirstLastPara="1" wrap="square" lIns="91425" tIns="45700" rIns="91425" bIns="45700" anchor="ctr" anchorCtr="0">
            <a:normAutofit/>
          </a:bodyPr>
          <a:lstStyle>
            <a:lvl1pPr marL="457200" marR="0" lvl="0" indent="-228600" algn="ctr">
              <a:lnSpc>
                <a:spcPct val="90000"/>
              </a:lnSpc>
              <a:spcBef>
                <a:spcPts val="1000"/>
              </a:spcBef>
              <a:spcAft>
                <a:spcPts val="0"/>
              </a:spcAft>
              <a:buClr>
                <a:schemeClr val="dk1"/>
              </a:buClr>
              <a:buSzPts val="1600"/>
              <a:buFont typeface="Arial"/>
              <a:buNone/>
              <a:defRPr sz="1600" b="1">
                <a:latin typeface="Calibri"/>
                <a:ea typeface="Calibri"/>
                <a:cs typeface="Calibri"/>
                <a:sym typeface="Calibri"/>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11"/>
          <p:cNvSpPr/>
          <p:nvPr/>
        </p:nvSpPr>
        <p:spPr>
          <a:xfrm>
            <a:off x="0" y="-1"/>
            <a:ext cx="2139721" cy="6865112"/>
          </a:xfrm>
          <a:custGeom>
            <a:avLst/>
            <a:gdLst/>
            <a:ahLst/>
            <a:cxnLst/>
            <a:rect l="l" t="t" r="r" b="b"/>
            <a:pathLst>
              <a:path w="2139721" h="6381916" extrusionOk="0">
                <a:moveTo>
                  <a:pt x="14" y="0"/>
                </a:moveTo>
                <a:cubicBezTo>
                  <a:pt x="1181742" y="0"/>
                  <a:pt x="2139721" y="1428641"/>
                  <a:pt x="2139721" y="3190958"/>
                </a:cubicBezTo>
                <a:cubicBezTo>
                  <a:pt x="2139721" y="4953275"/>
                  <a:pt x="1181742" y="6381916"/>
                  <a:pt x="14" y="6381916"/>
                </a:cubicBezTo>
                <a:lnTo>
                  <a:pt x="0" y="6381915"/>
                </a:lnTo>
                <a:lnTo>
                  <a:pt x="13" y="6381915"/>
                </a:lnTo>
                <a:lnTo>
                  <a:pt x="13" y="0"/>
                </a:lnTo>
                <a:close/>
              </a:path>
            </a:pathLst>
          </a:custGeom>
          <a:gradFill>
            <a:gsLst>
              <a:gs pos="0">
                <a:srgbClr val="008080"/>
              </a:gs>
              <a:gs pos="10000">
                <a:srgbClr val="008080"/>
              </a:gs>
              <a:gs pos="35000">
                <a:srgbClr val="FFCC66"/>
              </a:gs>
              <a:gs pos="50000">
                <a:srgbClr val="FFD4B1"/>
              </a:gs>
              <a:gs pos="65000">
                <a:srgbClr val="FFCC66"/>
              </a:gs>
              <a:gs pos="93000">
                <a:srgbClr val="006666"/>
              </a:gs>
              <a:gs pos="100000">
                <a:srgbClr val="006666"/>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11"/>
          <p:cNvSpPr/>
          <p:nvPr/>
        </p:nvSpPr>
        <p:spPr>
          <a:xfrm>
            <a:off x="107845" y="2566076"/>
            <a:ext cx="1946786" cy="1710813"/>
          </a:xfrm>
          <a:prstGeom prst="ellipse">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3" name="Google Shape;23;p11"/>
          <p:cNvPicPr preferRelativeResize="0"/>
          <p:nvPr/>
        </p:nvPicPr>
        <p:blipFill rotWithShape="1">
          <a:blip r:embed="rId2">
            <a:alphaModFix/>
          </a:blip>
          <a:srcRect/>
          <a:stretch/>
        </p:blipFill>
        <p:spPr>
          <a:xfrm>
            <a:off x="248279" y="2936521"/>
            <a:ext cx="1766713" cy="89357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4"/>
        <p:cNvGrpSpPr/>
        <p:nvPr/>
      </p:nvGrpSpPr>
      <p:grpSpPr>
        <a:xfrm>
          <a:off x="0" y="0"/>
          <a:ext cx="0" cy="0"/>
          <a:chOff x="0" y="0"/>
          <a:chExt cx="0" cy="0"/>
        </a:xfrm>
      </p:grpSpPr>
      <p:sp>
        <p:nvSpPr>
          <p:cNvPr id="25" name="Google Shape;25;p12"/>
          <p:cNvSpPr/>
          <p:nvPr/>
        </p:nvSpPr>
        <p:spPr>
          <a:xfrm>
            <a:off x="0" y="6478651"/>
            <a:ext cx="12192000" cy="374433"/>
          </a:xfrm>
          <a:prstGeom prst="rect">
            <a:avLst/>
          </a:prstGeom>
          <a:gradFill>
            <a:gsLst>
              <a:gs pos="0">
                <a:srgbClr val="008080"/>
              </a:gs>
              <a:gs pos="10000">
                <a:srgbClr val="008080"/>
              </a:gs>
              <a:gs pos="35000">
                <a:srgbClr val="FFCC66"/>
              </a:gs>
              <a:gs pos="50000">
                <a:srgbClr val="FFD4B1"/>
              </a:gs>
              <a:gs pos="65000">
                <a:srgbClr val="FFCC66"/>
              </a:gs>
              <a:gs pos="93000">
                <a:srgbClr val="006666"/>
              </a:gs>
              <a:gs pos="100000">
                <a:srgbClr val="006666"/>
              </a:gs>
            </a:gsLst>
            <a:path path="circle">
              <a:fillToRect t="100000" r="100000"/>
            </a:path>
            <a:tileRect l="-100000" b="-10000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6" name="Google Shape;26;p12"/>
          <p:cNvSpPr txBox="1">
            <a:spLocks noGrp="1"/>
          </p:cNvSpPr>
          <p:nvPr>
            <p:ph type="title"/>
          </p:nvPr>
        </p:nvSpPr>
        <p:spPr>
          <a:xfrm>
            <a:off x="2290916" y="511175"/>
            <a:ext cx="9282340" cy="117951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2"/>
          <p:cNvSpPr txBox="1">
            <a:spLocks noGrp="1"/>
          </p:cNvSpPr>
          <p:nvPr>
            <p:ph type="body" idx="1"/>
          </p:nvPr>
        </p:nvSpPr>
        <p:spPr>
          <a:xfrm>
            <a:off x="1057656" y="1789049"/>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12"/>
          <p:cNvSpPr txBox="1">
            <a:spLocks noGrp="1"/>
          </p:cNvSpPr>
          <p:nvPr>
            <p:ph type="dt" idx="10"/>
          </p:nvPr>
        </p:nvSpPr>
        <p:spPr>
          <a:xfrm>
            <a:off x="504196" y="6477844"/>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2"/>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1400">
                <a:solidFill>
                  <a:srgbClr val="6F6F6F"/>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2"/>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600" b="1" i="0" u="none" strike="noStrike" cap="none">
                <a:solidFill>
                  <a:srgbClr val="0C0C0C"/>
                </a:solidFill>
                <a:latin typeface="Calibri"/>
                <a:ea typeface="Calibri"/>
                <a:cs typeface="Calibri"/>
                <a:sym typeface="Calibri"/>
              </a:defRPr>
            </a:lvl1pPr>
            <a:lvl2pPr marL="0" lvl="1" indent="0" algn="r">
              <a:spcBef>
                <a:spcPts val="0"/>
              </a:spcBef>
              <a:buNone/>
              <a:defRPr sz="1600" b="1" i="0" u="none" strike="noStrike" cap="none">
                <a:solidFill>
                  <a:srgbClr val="0C0C0C"/>
                </a:solidFill>
                <a:latin typeface="Calibri"/>
                <a:ea typeface="Calibri"/>
                <a:cs typeface="Calibri"/>
                <a:sym typeface="Calibri"/>
              </a:defRPr>
            </a:lvl2pPr>
            <a:lvl3pPr marL="0" lvl="2" indent="0" algn="r">
              <a:spcBef>
                <a:spcPts val="0"/>
              </a:spcBef>
              <a:buNone/>
              <a:defRPr sz="1600" b="1" i="0" u="none" strike="noStrike" cap="none">
                <a:solidFill>
                  <a:srgbClr val="0C0C0C"/>
                </a:solidFill>
                <a:latin typeface="Calibri"/>
                <a:ea typeface="Calibri"/>
                <a:cs typeface="Calibri"/>
                <a:sym typeface="Calibri"/>
              </a:defRPr>
            </a:lvl3pPr>
            <a:lvl4pPr marL="0" lvl="3" indent="0" algn="r">
              <a:spcBef>
                <a:spcPts val="0"/>
              </a:spcBef>
              <a:buNone/>
              <a:defRPr sz="1600" b="1" i="0" u="none" strike="noStrike" cap="none">
                <a:solidFill>
                  <a:srgbClr val="0C0C0C"/>
                </a:solidFill>
                <a:latin typeface="Calibri"/>
                <a:ea typeface="Calibri"/>
                <a:cs typeface="Calibri"/>
                <a:sym typeface="Calibri"/>
              </a:defRPr>
            </a:lvl4pPr>
            <a:lvl5pPr marL="0" lvl="4" indent="0" algn="r">
              <a:spcBef>
                <a:spcPts val="0"/>
              </a:spcBef>
              <a:buNone/>
              <a:defRPr sz="1600" b="1" i="0" u="none" strike="noStrike" cap="none">
                <a:solidFill>
                  <a:srgbClr val="0C0C0C"/>
                </a:solidFill>
                <a:latin typeface="Calibri"/>
                <a:ea typeface="Calibri"/>
                <a:cs typeface="Calibri"/>
                <a:sym typeface="Calibri"/>
              </a:defRPr>
            </a:lvl5pPr>
            <a:lvl6pPr marL="0" lvl="5" indent="0" algn="r">
              <a:spcBef>
                <a:spcPts val="0"/>
              </a:spcBef>
              <a:buNone/>
              <a:defRPr sz="1600" b="1" i="0" u="none" strike="noStrike" cap="none">
                <a:solidFill>
                  <a:srgbClr val="0C0C0C"/>
                </a:solidFill>
                <a:latin typeface="Calibri"/>
                <a:ea typeface="Calibri"/>
                <a:cs typeface="Calibri"/>
                <a:sym typeface="Calibri"/>
              </a:defRPr>
            </a:lvl6pPr>
            <a:lvl7pPr marL="0" lvl="6" indent="0" algn="r">
              <a:spcBef>
                <a:spcPts val="0"/>
              </a:spcBef>
              <a:buNone/>
              <a:defRPr sz="1600" b="1" i="0" u="none" strike="noStrike" cap="none">
                <a:solidFill>
                  <a:srgbClr val="0C0C0C"/>
                </a:solidFill>
                <a:latin typeface="Calibri"/>
                <a:ea typeface="Calibri"/>
                <a:cs typeface="Calibri"/>
                <a:sym typeface="Calibri"/>
              </a:defRPr>
            </a:lvl7pPr>
            <a:lvl8pPr marL="0" lvl="7" indent="0" algn="r">
              <a:spcBef>
                <a:spcPts val="0"/>
              </a:spcBef>
              <a:buNone/>
              <a:defRPr sz="1600" b="1" i="0" u="none" strike="noStrike" cap="none">
                <a:solidFill>
                  <a:srgbClr val="0C0C0C"/>
                </a:solidFill>
                <a:latin typeface="Calibri"/>
                <a:ea typeface="Calibri"/>
                <a:cs typeface="Calibri"/>
                <a:sym typeface="Calibri"/>
              </a:defRPr>
            </a:lvl8pPr>
            <a:lvl9pPr marL="0" lvl="8" indent="0" algn="r">
              <a:spcBef>
                <a:spcPts val="0"/>
              </a:spcBef>
              <a:buNone/>
              <a:defRPr sz="1600" b="1" i="0" u="none" strike="noStrike" cap="none">
                <a:solidFill>
                  <a:srgbClr val="0C0C0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31" name="Google Shape;31;p12"/>
          <p:cNvPicPr preferRelativeResize="0"/>
          <p:nvPr/>
        </p:nvPicPr>
        <p:blipFill rotWithShape="1">
          <a:blip r:embed="rId2">
            <a:alphaModFix/>
          </a:blip>
          <a:srcRect/>
          <a:stretch/>
        </p:blipFill>
        <p:spPr>
          <a:xfrm>
            <a:off x="149802" y="267022"/>
            <a:ext cx="1781744" cy="90118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2"/>
        <p:cNvGrpSpPr/>
        <p:nvPr/>
      </p:nvGrpSpPr>
      <p:grpSpPr>
        <a:xfrm>
          <a:off x="0" y="0"/>
          <a:ext cx="0" cy="0"/>
          <a:chOff x="0" y="0"/>
          <a:chExt cx="0" cy="0"/>
        </a:xfrm>
      </p:grpSpPr>
      <p:sp>
        <p:nvSpPr>
          <p:cNvPr id="33" name="Google Shape;33;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7" name="Google Shape;37;p13"/>
          <p:cNvSpPr/>
          <p:nvPr/>
        </p:nvSpPr>
        <p:spPr>
          <a:xfrm>
            <a:off x="0" y="6478651"/>
            <a:ext cx="12192000" cy="374433"/>
          </a:xfrm>
          <a:prstGeom prst="rect">
            <a:avLst/>
          </a:prstGeom>
          <a:gradFill>
            <a:gsLst>
              <a:gs pos="0">
                <a:srgbClr val="008080"/>
              </a:gs>
              <a:gs pos="10000">
                <a:srgbClr val="008080"/>
              </a:gs>
              <a:gs pos="35000">
                <a:srgbClr val="FFCC66"/>
              </a:gs>
              <a:gs pos="50000">
                <a:srgbClr val="FFD4B1"/>
              </a:gs>
              <a:gs pos="65000">
                <a:srgbClr val="FFCC66"/>
              </a:gs>
              <a:gs pos="93000">
                <a:srgbClr val="006666"/>
              </a:gs>
              <a:gs pos="100000">
                <a:srgbClr val="006666"/>
              </a:gs>
            </a:gsLst>
            <a:path path="circle">
              <a:fillToRect t="100000" r="100000"/>
            </a:path>
            <a:tileRect l="-100000" b="-10000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8" name="Google Shape;38;p13"/>
          <p:cNvSpPr txBox="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rgbClr val="6F6F6F"/>
                </a:solidFill>
                <a:latin typeface="Arial"/>
                <a:ea typeface="Arial"/>
                <a:cs typeface="Arial"/>
                <a:sym typeface="Arial"/>
              </a:rPr>
              <a:t>Agricultural Sciences Undergraduate Research Symposium </a:t>
            </a:r>
            <a:r>
              <a:rPr lang="en-US" sz="1400" b="1" i="0" u="none" strike="noStrike" cap="none">
                <a:solidFill>
                  <a:srgbClr val="6F6F6F"/>
                </a:solidFill>
                <a:latin typeface="Arial"/>
                <a:ea typeface="Arial"/>
                <a:cs typeface="Arial"/>
                <a:sym typeface="Arial"/>
              </a:rPr>
              <a:t>2023</a:t>
            </a:r>
            <a:r>
              <a:rPr lang="en-US" sz="1400" b="0" i="0" u="none" strike="noStrike" cap="none">
                <a:solidFill>
                  <a:srgbClr val="6F6F6F"/>
                </a:solidFill>
                <a:latin typeface="Arial"/>
                <a:ea typeface="Arial"/>
                <a:cs typeface="Arial"/>
                <a:sym typeface="Arial"/>
              </a:rPr>
              <a:t> – 16</a:t>
            </a:r>
            <a:r>
              <a:rPr lang="en-US" sz="1400" b="0" i="0" u="none" strike="noStrike" cap="none" baseline="30000">
                <a:solidFill>
                  <a:srgbClr val="6F6F6F"/>
                </a:solidFill>
                <a:latin typeface="Arial"/>
                <a:ea typeface="Arial"/>
                <a:cs typeface="Arial"/>
                <a:sym typeface="Arial"/>
              </a:rPr>
              <a:t>th</a:t>
            </a:r>
            <a:r>
              <a:rPr lang="en-US" sz="1400" b="0" i="0" u="none" strike="noStrike" cap="none">
                <a:solidFill>
                  <a:srgbClr val="6F6F6F"/>
                </a:solidFill>
                <a:latin typeface="Arial"/>
                <a:ea typeface="Arial"/>
                <a:cs typeface="Arial"/>
                <a:sym typeface="Arial"/>
              </a:rPr>
              <a:t> February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9"/>
        <p:cNvGrpSpPr/>
        <p:nvPr/>
      </p:nvGrpSpPr>
      <p:grpSpPr>
        <a:xfrm>
          <a:off x="0" y="0"/>
          <a:ext cx="0" cy="0"/>
          <a:chOff x="0" y="0"/>
          <a:chExt cx="0" cy="0"/>
        </a:xfrm>
      </p:grpSpPr>
      <p:sp>
        <p:nvSpPr>
          <p:cNvPr id="40" name="Google Shape;40;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5" name="Google Shape;45;p14"/>
          <p:cNvSpPr/>
          <p:nvPr/>
        </p:nvSpPr>
        <p:spPr>
          <a:xfrm>
            <a:off x="0" y="6478651"/>
            <a:ext cx="12192000" cy="374433"/>
          </a:xfrm>
          <a:prstGeom prst="rect">
            <a:avLst/>
          </a:prstGeom>
          <a:gradFill>
            <a:gsLst>
              <a:gs pos="0">
                <a:srgbClr val="008080"/>
              </a:gs>
              <a:gs pos="10000">
                <a:srgbClr val="008080"/>
              </a:gs>
              <a:gs pos="35000">
                <a:srgbClr val="FFCC66"/>
              </a:gs>
              <a:gs pos="50000">
                <a:srgbClr val="FFD4B1"/>
              </a:gs>
              <a:gs pos="65000">
                <a:srgbClr val="FFCC66"/>
              </a:gs>
              <a:gs pos="93000">
                <a:srgbClr val="006666"/>
              </a:gs>
              <a:gs pos="100000">
                <a:srgbClr val="006666"/>
              </a:gs>
            </a:gsLst>
            <a:path path="circle">
              <a:fillToRect t="100000" r="100000"/>
            </a:path>
            <a:tileRect l="-100000" b="-10000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6" name="Google Shape;46;p14"/>
          <p:cNvSpPr txBox="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0" i="0" u="none" strike="noStrike" cap="none">
                <a:solidFill>
                  <a:srgbClr val="6F6F6F"/>
                </a:solidFill>
                <a:latin typeface="Arial"/>
                <a:ea typeface="Arial"/>
                <a:cs typeface="Arial"/>
                <a:sym typeface="Arial"/>
              </a:rPr>
              <a:t>Agricultural Sciences Undergraduate Research Symposium 2023 – 16</a:t>
            </a:r>
            <a:r>
              <a:rPr lang="en-US" sz="1400" b="0" i="0" u="none" strike="noStrike" cap="none" baseline="30000">
                <a:solidFill>
                  <a:srgbClr val="6F6F6F"/>
                </a:solidFill>
                <a:latin typeface="Arial"/>
                <a:ea typeface="Arial"/>
                <a:cs typeface="Arial"/>
                <a:sym typeface="Arial"/>
              </a:rPr>
              <a:t>th</a:t>
            </a:r>
            <a:r>
              <a:rPr lang="en-US" sz="1400" b="0" i="0" u="none" strike="noStrike" cap="none">
                <a:solidFill>
                  <a:srgbClr val="6F6F6F"/>
                </a:solidFill>
                <a:latin typeface="Arial"/>
                <a:ea typeface="Arial"/>
                <a:cs typeface="Arial"/>
                <a:sym typeface="Arial"/>
              </a:rPr>
              <a:t> February </a:t>
            </a:r>
            <a:endParaRPr sz="1400" b="0" i="0" u="none" strike="noStrike" cap="none">
              <a:solidFill>
                <a:srgbClr val="6F6F6F"/>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400" b="0" i="0" u="none" strike="noStrike" cap="none">
                <a:solidFill>
                  <a:srgbClr val="0C0C0C"/>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400" b="0" i="0" u="none" strike="noStrike" cap="none">
                <a:solidFill>
                  <a:srgbClr val="0C0C0C"/>
                </a:solidFill>
                <a:latin typeface="Calibri"/>
                <a:ea typeface="Calibri"/>
                <a:cs typeface="Calibri"/>
                <a:sym typeface="Calibri"/>
              </a:defRPr>
            </a:lvl1pPr>
            <a:lvl2pPr marL="0" marR="0" lvl="1" indent="0" algn="r" rtl="0">
              <a:spcBef>
                <a:spcPts val="0"/>
              </a:spcBef>
              <a:buNone/>
              <a:defRPr sz="1400" b="0" i="0" u="none" strike="noStrike" cap="none">
                <a:solidFill>
                  <a:srgbClr val="0C0C0C"/>
                </a:solidFill>
                <a:latin typeface="Calibri"/>
                <a:ea typeface="Calibri"/>
                <a:cs typeface="Calibri"/>
                <a:sym typeface="Calibri"/>
              </a:defRPr>
            </a:lvl2pPr>
            <a:lvl3pPr marL="0" marR="0" lvl="2" indent="0" algn="r" rtl="0">
              <a:spcBef>
                <a:spcPts val="0"/>
              </a:spcBef>
              <a:buNone/>
              <a:defRPr sz="1400" b="0" i="0" u="none" strike="noStrike" cap="none">
                <a:solidFill>
                  <a:srgbClr val="0C0C0C"/>
                </a:solidFill>
                <a:latin typeface="Calibri"/>
                <a:ea typeface="Calibri"/>
                <a:cs typeface="Calibri"/>
                <a:sym typeface="Calibri"/>
              </a:defRPr>
            </a:lvl3pPr>
            <a:lvl4pPr marL="0" marR="0" lvl="3" indent="0" algn="r" rtl="0">
              <a:spcBef>
                <a:spcPts val="0"/>
              </a:spcBef>
              <a:buNone/>
              <a:defRPr sz="1400" b="0" i="0" u="none" strike="noStrike" cap="none">
                <a:solidFill>
                  <a:srgbClr val="0C0C0C"/>
                </a:solidFill>
                <a:latin typeface="Calibri"/>
                <a:ea typeface="Calibri"/>
                <a:cs typeface="Calibri"/>
                <a:sym typeface="Calibri"/>
              </a:defRPr>
            </a:lvl4pPr>
            <a:lvl5pPr marL="0" marR="0" lvl="4" indent="0" algn="r" rtl="0">
              <a:spcBef>
                <a:spcPts val="0"/>
              </a:spcBef>
              <a:buNone/>
              <a:defRPr sz="1400" b="0" i="0" u="none" strike="noStrike" cap="none">
                <a:solidFill>
                  <a:srgbClr val="0C0C0C"/>
                </a:solidFill>
                <a:latin typeface="Calibri"/>
                <a:ea typeface="Calibri"/>
                <a:cs typeface="Calibri"/>
                <a:sym typeface="Calibri"/>
              </a:defRPr>
            </a:lvl5pPr>
            <a:lvl6pPr marL="0" marR="0" lvl="5" indent="0" algn="r" rtl="0">
              <a:spcBef>
                <a:spcPts val="0"/>
              </a:spcBef>
              <a:buNone/>
              <a:defRPr sz="1400" b="0" i="0" u="none" strike="noStrike" cap="none">
                <a:solidFill>
                  <a:srgbClr val="0C0C0C"/>
                </a:solidFill>
                <a:latin typeface="Calibri"/>
                <a:ea typeface="Calibri"/>
                <a:cs typeface="Calibri"/>
                <a:sym typeface="Calibri"/>
              </a:defRPr>
            </a:lvl6pPr>
            <a:lvl7pPr marL="0" marR="0" lvl="6" indent="0" algn="r" rtl="0">
              <a:spcBef>
                <a:spcPts val="0"/>
              </a:spcBef>
              <a:buNone/>
              <a:defRPr sz="1400" b="0" i="0" u="none" strike="noStrike" cap="none">
                <a:solidFill>
                  <a:srgbClr val="0C0C0C"/>
                </a:solidFill>
                <a:latin typeface="Calibri"/>
                <a:ea typeface="Calibri"/>
                <a:cs typeface="Calibri"/>
                <a:sym typeface="Calibri"/>
              </a:defRPr>
            </a:lvl7pPr>
            <a:lvl8pPr marL="0" marR="0" lvl="7" indent="0" algn="r" rtl="0">
              <a:spcBef>
                <a:spcPts val="0"/>
              </a:spcBef>
              <a:buNone/>
              <a:defRPr sz="1400" b="0" i="0" u="none" strike="noStrike" cap="none">
                <a:solidFill>
                  <a:srgbClr val="0C0C0C"/>
                </a:solidFill>
                <a:latin typeface="Calibri"/>
                <a:ea typeface="Calibri"/>
                <a:cs typeface="Calibri"/>
                <a:sym typeface="Calibri"/>
              </a:defRPr>
            </a:lvl8pPr>
            <a:lvl9pPr marL="0" marR="0" lvl="8" indent="0" algn="r" rtl="0">
              <a:spcBef>
                <a:spcPts val="0"/>
              </a:spcBef>
              <a:buNone/>
              <a:defRPr sz="1400" b="0" i="0" u="none" strike="noStrike" cap="none">
                <a:solidFill>
                  <a:srgbClr val="0C0C0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
          <p:cNvSpPr txBox="1">
            <a:spLocks noGrp="1"/>
          </p:cNvSpPr>
          <p:nvPr>
            <p:ph type="title"/>
          </p:nvPr>
        </p:nvSpPr>
        <p:spPr>
          <a:xfrm>
            <a:off x="2290916" y="605245"/>
            <a:ext cx="9282340" cy="1504438"/>
          </a:xfrm>
          <a:prstGeom prst="rect">
            <a:avLst/>
          </a:prstGeom>
          <a:noFill/>
          <a:ln>
            <a:noFill/>
          </a:ln>
        </p:spPr>
        <p:txBody>
          <a:bodyPr spcFirstLastPara="1" wrap="square" lIns="91425" tIns="45700" rIns="91425" bIns="45700" anchor="ctr" anchorCtr="0">
            <a:normAutofit fontScale="90000"/>
          </a:bodyPr>
          <a:lstStyle/>
          <a:p>
            <a:pPr lvl="0"/>
            <a:r>
              <a:rPr lang="en-US" dirty="0" smtClean="0">
                <a:latin typeface="Calibri" panose="020F0502020204030204" pitchFamily="34" charset="0"/>
                <a:cs typeface="Calibri" panose="020F0502020204030204" pitchFamily="34" charset="0"/>
              </a:rPr>
              <a:t>A Study Of Challenges In Coconut Procurement Process Among Small Scale And Large Scale Coconut Growers In Sri Lanka, A Study In Kurunagala District</a:t>
            </a:r>
            <a:endParaRPr lang="en-US" dirty="0">
              <a:latin typeface="Calibri" panose="020F0502020204030204" pitchFamily="34" charset="0"/>
              <a:cs typeface="Calibri" panose="020F0502020204030204" pitchFamily="34" charset="0"/>
            </a:endParaRPr>
          </a:p>
        </p:txBody>
      </p:sp>
      <p:sp>
        <p:nvSpPr>
          <p:cNvPr id="52" name="Google Shape;52;p1"/>
          <p:cNvSpPr txBox="1">
            <a:spLocks noGrp="1"/>
          </p:cNvSpPr>
          <p:nvPr>
            <p:ph type="sldNum" idx="12"/>
          </p:nvPr>
        </p:nvSpPr>
        <p:spPr>
          <a:xfrm>
            <a:off x="8487810" y="6461089"/>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
        <p:nvSpPr>
          <p:cNvPr id="53" name="Google Shape;53;p1"/>
          <p:cNvSpPr txBox="1">
            <a:spLocks noGrp="1"/>
          </p:cNvSpPr>
          <p:nvPr>
            <p:ph type="body" idx="1"/>
          </p:nvPr>
        </p:nvSpPr>
        <p:spPr>
          <a:xfrm>
            <a:off x="2290915" y="4583875"/>
            <a:ext cx="9173497" cy="1668880"/>
          </a:xfrm>
          <a:prstGeom prst="rect">
            <a:avLst/>
          </a:prstGeom>
          <a:noFill/>
          <a:ln>
            <a:noFill/>
          </a:ln>
        </p:spPr>
        <p:txBody>
          <a:bodyPr spcFirstLastPara="1" wrap="square" lIns="91425" tIns="45700" rIns="91425" bIns="45700" anchor="ctr" anchorCtr="0">
            <a:normAutofit/>
          </a:bodyPr>
          <a:lstStyle/>
          <a:p>
            <a:pPr marL="0" indent="0">
              <a:spcBef>
                <a:spcPts val="0"/>
              </a:spcBef>
            </a:pPr>
            <a:r>
              <a:rPr lang="en-US" sz="2800" spc="-5" dirty="0">
                <a:latin typeface="Calibri" panose="020F0502020204030204" pitchFamily="34" charset="0"/>
                <a:cs typeface="Calibri" panose="020F0502020204030204" pitchFamily="34" charset="0"/>
              </a:rPr>
              <a:t>Department of Agribusiness Management, </a:t>
            </a:r>
            <a:r>
              <a:rPr lang="en-US" sz="2800" spc="-15" dirty="0">
                <a:latin typeface="Calibri" panose="020F0502020204030204" pitchFamily="34" charset="0"/>
                <a:cs typeface="Calibri" panose="020F0502020204030204" pitchFamily="34" charset="0"/>
              </a:rPr>
              <a:t>Faculty </a:t>
            </a:r>
            <a:r>
              <a:rPr lang="en-US" sz="2800" spc="-5" dirty="0">
                <a:latin typeface="Calibri" panose="020F0502020204030204" pitchFamily="34" charset="0"/>
                <a:cs typeface="Calibri" panose="020F0502020204030204" pitchFamily="34" charset="0"/>
              </a:rPr>
              <a:t>of Agricultural </a:t>
            </a:r>
            <a:r>
              <a:rPr lang="en-US" sz="2800" dirty="0">
                <a:latin typeface="Calibri" panose="020F0502020204030204" pitchFamily="34" charset="0"/>
                <a:cs typeface="Calibri" panose="020F0502020204030204" pitchFamily="34" charset="0"/>
              </a:rPr>
              <a:t>Sciences</a:t>
            </a:r>
            <a:r>
              <a:rPr lang="en-US" sz="2800" dirty="0" smtClean="0">
                <a:latin typeface="Calibri" panose="020F0502020204030204" pitchFamily="34" charset="0"/>
                <a:cs typeface="Calibri" panose="020F0502020204030204" pitchFamily="34" charset="0"/>
              </a:rPr>
              <a:t>, </a:t>
            </a:r>
            <a:r>
              <a:rPr lang="en-US" sz="2800" spc="-15" dirty="0" smtClean="0">
                <a:latin typeface="Calibri" panose="020F0502020204030204" pitchFamily="34" charset="0"/>
                <a:cs typeface="Calibri" panose="020F0502020204030204" pitchFamily="34" charset="0"/>
              </a:rPr>
              <a:t>Sabaragamuwa </a:t>
            </a:r>
            <a:r>
              <a:rPr lang="en-US" sz="2800" spc="-10" dirty="0">
                <a:latin typeface="Calibri" panose="020F0502020204030204" pitchFamily="34" charset="0"/>
                <a:cs typeface="Calibri" panose="020F0502020204030204" pitchFamily="34" charset="0"/>
              </a:rPr>
              <a:t>University </a:t>
            </a:r>
            <a:r>
              <a:rPr lang="en-US" sz="2800" spc="-5" dirty="0">
                <a:latin typeface="Calibri" panose="020F0502020204030204" pitchFamily="34" charset="0"/>
                <a:cs typeface="Calibri" panose="020F0502020204030204" pitchFamily="34" charset="0"/>
              </a:rPr>
              <a:t>of Sri</a:t>
            </a:r>
            <a:r>
              <a:rPr lang="en-US" sz="2800" spc="-20" dirty="0">
                <a:latin typeface="Calibri" panose="020F0502020204030204" pitchFamily="34" charset="0"/>
                <a:cs typeface="Calibri" panose="020F0502020204030204" pitchFamily="34" charset="0"/>
              </a:rPr>
              <a:t> </a:t>
            </a:r>
            <a:r>
              <a:rPr lang="en-US" sz="2800" spc="-10" dirty="0">
                <a:latin typeface="Calibri" panose="020F0502020204030204" pitchFamily="34" charset="0"/>
                <a:cs typeface="Calibri" panose="020F0502020204030204" pitchFamily="34" charset="0"/>
              </a:rPr>
              <a:t>Lanka.</a:t>
            </a:r>
            <a:endParaRPr lang="en-US" sz="2800" dirty="0">
              <a:latin typeface="Calibri" panose="020F0502020204030204" pitchFamily="34" charset="0"/>
              <a:cs typeface="Calibri" panose="020F0502020204030204" pitchFamily="34" charset="0"/>
            </a:endParaRPr>
          </a:p>
          <a:p>
            <a:pPr marL="0" marR="0" lvl="0" indent="0" algn="ctr" rtl="0">
              <a:lnSpc>
                <a:spcPct val="90000"/>
              </a:lnSpc>
              <a:spcBef>
                <a:spcPts val="0"/>
              </a:spcBef>
              <a:spcAft>
                <a:spcPts val="0"/>
              </a:spcAft>
              <a:buClr>
                <a:schemeClr val="dk1"/>
              </a:buClr>
              <a:buSzPts val="1600"/>
              <a:buFont typeface="Arial"/>
              <a:buNone/>
            </a:pPr>
            <a:endParaRPr sz="2800" dirty="0">
              <a:latin typeface="Calibri" panose="020F0502020204030204" pitchFamily="34" charset="0"/>
              <a:cs typeface="Calibri" panose="020F0502020204030204" pitchFamily="34" charset="0"/>
            </a:endParaRPr>
          </a:p>
        </p:txBody>
      </p:sp>
      <p:sp>
        <p:nvSpPr>
          <p:cNvPr id="54" name="Google Shape;54;p1"/>
          <p:cNvSpPr txBox="1">
            <a:spLocks noGrp="1"/>
          </p:cNvSpPr>
          <p:nvPr>
            <p:ph type="body" idx="2"/>
          </p:nvPr>
        </p:nvSpPr>
        <p:spPr>
          <a:xfrm>
            <a:off x="2290915" y="3016191"/>
            <a:ext cx="9173497" cy="1182183"/>
          </a:xfrm>
          <a:prstGeom prst="rect">
            <a:avLst/>
          </a:prstGeom>
          <a:noFill/>
          <a:ln>
            <a:noFill/>
          </a:ln>
        </p:spPr>
        <p:txBody>
          <a:bodyPr spcFirstLastPara="1" wrap="square" lIns="91425" tIns="45700" rIns="91425" bIns="45700" anchor="ctr" anchorCtr="0">
            <a:normAutofit/>
          </a:bodyPr>
          <a:lstStyle/>
          <a:p>
            <a:pPr marL="1270">
              <a:lnSpc>
                <a:spcPct val="100000"/>
              </a:lnSpc>
              <a:spcBef>
                <a:spcPts val="820"/>
              </a:spcBef>
            </a:pPr>
            <a:r>
              <a:rPr lang="en-US" sz="2800" spc="-10" dirty="0">
                <a:latin typeface="Calibri" panose="020F0502020204030204" pitchFamily="34" charset="0"/>
                <a:cs typeface="Calibri" panose="020F0502020204030204" pitchFamily="34" charset="0"/>
              </a:rPr>
              <a:t>Amarasena S.K.G</a:t>
            </a:r>
            <a:endParaRPr lang="en-US" sz="2800" dirty="0">
              <a:latin typeface="Calibri" panose="020F0502020204030204" pitchFamily="34" charset="0"/>
              <a:cs typeface="Calibri" panose="020F0502020204030204" pitchFamily="34" charset="0"/>
            </a:endParaRPr>
          </a:p>
          <a:p>
            <a:pPr marL="12700" marR="5080">
              <a:lnSpc>
                <a:spcPts val="2600"/>
              </a:lnSpc>
              <a:spcBef>
                <a:spcPts val="1040"/>
              </a:spcBef>
            </a:pPr>
            <a:r>
              <a:rPr lang="en-US" sz="2800" spc="-10" dirty="0">
                <a:latin typeface="Calibri" panose="020F0502020204030204" pitchFamily="34" charset="0"/>
                <a:cs typeface="Calibri" panose="020F0502020204030204" pitchFamily="34" charset="0"/>
              </a:rPr>
              <a:t>16AGA1249</a:t>
            </a:r>
            <a:endParaRPr lang="en-US" sz="2800" dirty="0">
              <a:latin typeface="Calibri" panose="020F0502020204030204" pitchFamily="34" charset="0"/>
              <a:cs typeface="Calibri" panose="020F0502020204030204" pitchFamily="34" charset="0"/>
            </a:endParaRPr>
          </a:p>
          <a:p>
            <a:pPr marL="0" marR="0" lvl="0" indent="0" algn="ctr" rtl="0">
              <a:lnSpc>
                <a:spcPct val="90000"/>
              </a:lnSpc>
              <a:spcBef>
                <a:spcPts val="0"/>
              </a:spcBef>
              <a:spcAft>
                <a:spcPts val="0"/>
              </a:spcAft>
              <a:buClr>
                <a:schemeClr val="dk1"/>
              </a:buClr>
              <a:buSzPts val="1600"/>
              <a:buFont typeface="Arial"/>
              <a:buNone/>
            </a:pPr>
            <a:endParaRPr sz="28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96414" y="1651777"/>
            <a:ext cx="10944404" cy="4401061"/>
          </a:xfrm>
          <a:prstGeom prst="rect">
            <a:avLst/>
          </a:prstGeom>
        </p:spPr>
      </p:pic>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6" name="object 6"/>
          <p:cNvSpPr txBox="1">
            <a:spLocks noGrp="1"/>
          </p:cNvSpPr>
          <p:nvPr>
            <p:ph type="title"/>
          </p:nvPr>
        </p:nvSpPr>
        <p:spPr>
          <a:xfrm>
            <a:off x="2290916" y="672288"/>
            <a:ext cx="9282340" cy="857286"/>
          </a:xfrm>
          <a:prstGeom prst="rect">
            <a:avLst/>
          </a:prstGeom>
        </p:spPr>
        <p:txBody>
          <a:bodyPr vert="horz" wrap="square" lIns="0" tIns="13335" rIns="0" bIns="0" rtlCol="0">
            <a:spAutoFit/>
          </a:bodyPr>
          <a:lstStyle/>
          <a:p>
            <a:pPr marL="2769870" marR="5080" lvl="0" indent="-2757170" algn="just">
              <a:spcBef>
                <a:spcPts val="105"/>
              </a:spcBef>
            </a:pPr>
            <a:r>
              <a:rPr lang="en-US" sz="1800" b="1" spc="-20" dirty="0" smtClean="0">
                <a:latin typeface="Carlito"/>
                <a:cs typeface="Carlito"/>
              </a:rPr>
              <a:t>Objective </a:t>
            </a:r>
            <a:r>
              <a:rPr lang="en-US" sz="1800" b="1" spc="-20" dirty="0" smtClean="0">
                <a:latin typeface="Carlito"/>
                <a:cs typeface="Carlito"/>
              </a:rPr>
              <a:t>2 </a:t>
            </a:r>
            <a:r>
              <a:rPr lang="en-US" sz="2000" dirty="0" smtClean="0"/>
              <a:t>To </a:t>
            </a:r>
            <a:r>
              <a:rPr lang="en-US" sz="2000" dirty="0"/>
              <a:t>find and rating the leading factors for those problems </a:t>
            </a:r>
            <a:r>
              <a:rPr lang="en-US" sz="2000" dirty="0" smtClean="0"/>
              <a:t>in </a:t>
            </a:r>
            <a:r>
              <a:rPr lang="en-US" sz="2000" dirty="0" smtClean="0"/>
              <a:t>procurement</a:t>
            </a:r>
            <a:r>
              <a:rPr lang="en-US" sz="2000" dirty="0" smtClean="0"/>
              <a:t/>
            </a:r>
            <a:br>
              <a:rPr lang="en-US" sz="2000" dirty="0" smtClean="0"/>
            </a:br>
            <a:r>
              <a:rPr lang="en-US" sz="2000" dirty="0" smtClean="0"/>
              <a:t>process </a:t>
            </a:r>
            <a:r>
              <a:rPr lang="en-US" sz="2000" dirty="0"/>
              <a:t>of supply chain in coconut production in Sri Lanka </a:t>
            </a:r>
            <a:br>
              <a:rPr lang="en-US" sz="2000" dirty="0"/>
            </a:br>
            <a:endParaRPr sz="2000" dirty="0">
              <a:latin typeface="Carlito"/>
              <a:cs typeface="Carlito"/>
            </a:endParaRPr>
          </a:p>
        </p:txBody>
      </p:sp>
    </p:spTree>
    <p:extLst>
      <p:ext uri="{BB962C8B-B14F-4D97-AF65-F5344CB8AC3E}">
        <p14:creationId xmlns:p14="http://schemas.microsoft.com/office/powerpoint/2010/main" val="14194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object 5"/>
          <p:cNvSpPr txBox="1">
            <a:spLocks noGrp="1"/>
          </p:cNvSpPr>
          <p:nvPr>
            <p:ph type="title"/>
          </p:nvPr>
        </p:nvSpPr>
        <p:spPr>
          <a:xfrm>
            <a:off x="2290916" y="672609"/>
            <a:ext cx="9282340" cy="856645"/>
          </a:xfrm>
          <a:prstGeom prst="rect">
            <a:avLst/>
          </a:prstGeom>
        </p:spPr>
        <p:txBody>
          <a:bodyPr vert="horz" wrap="square" lIns="0" tIns="12700" rIns="0" bIns="0" rtlCol="0">
            <a:spAutoFit/>
          </a:bodyPr>
          <a:lstStyle/>
          <a:p>
            <a:pPr marL="12700" lvl="0">
              <a:spcBef>
                <a:spcPts val="100"/>
              </a:spcBef>
            </a:pPr>
            <a:r>
              <a:rPr lang="en-US" sz="2000" b="1" spc="-15" dirty="0" smtClean="0">
                <a:latin typeface="Carlito"/>
                <a:cs typeface="Carlito"/>
              </a:rPr>
              <a:t>Objective </a:t>
            </a:r>
            <a:r>
              <a:rPr lang="en-US" sz="2000" b="1" spc="-15" dirty="0" smtClean="0">
                <a:latin typeface="Carlito"/>
                <a:cs typeface="Carlito"/>
              </a:rPr>
              <a:t>3 </a:t>
            </a:r>
            <a:r>
              <a:rPr lang="en-US" sz="2000" dirty="0"/>
              <a:t>To find the factors that person expected from procurement process in supply chain of coconut production in Sri </a:t>
            </a:r>
            <a:r>
              <a:rPr lang="en-US" sz="2000" dirty="0" smtClean="0"/>
              <a:t>Lanka</a:t>
            </a:r>
            <a:r>
              <a:rPr lang="en-US" sz="2000" dirty="0"/>
              <a:t/>
            </a:r>
            <a:br>
              <a:rPr lang="en-US" sz="2000" dirty="0"/>
            </a:br>
            <a:endParaRPr sz="2000" dirty="0">
              <a:latin typeface="Carlito"/>
              <a:cs typeface="Carlito"/>
            </a:endParaRPr>
          </a:p>
        </p:txBody>
      </p:sp>
      <p:pic>
        <p:nvPicPr>
          <p:cNvPr id="6" name="Picture 5"/>
          <p:cNvPicPr>
            <a:picLocks noChangeAspect="1"/>
          </p:cNvPicPr>
          <p:nvPr/>
        </p:nvPicPr>
        <p:blipFill>
          <a:blip r:embed="rId2"/>
          <a:stretch>
            <a:fillRect/>
          </a:stretch>
        </p:blipFill>
        <p:spPr>
          <a:xfrm>
            <a:off x="427394" y="1488066"/>
            <a:ext cx="11376122" cy="4621169"/>
          </a:xfrm>
          <a:prstGeom prst="rect">
            <a:avLst/>
          </a:prstGeom>
        </p:spPr>
      </p:pic>
    </p:spTree>
    <p:extLst>
      <p:ext uri="{BB962C8B-B14F-4D97-AF65-F5344CB8AC3E}">
        <p14:creationId xmlns:p14="http://schemas.microsoft.com/office/powerpoint/2010/main" val="76632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6" name="object 5"/>
          <p:cNvSpPr txBox="1">
            <a:spLocks noGrp="1"/>
          </p:cNvSpPr>
          <p:nvPr>
            <p:ph type="title"/>
          </p:nvPr>
        </p:nvSpPr>
        <p:spPr>
          <a:xfrm>
            <a:off x="2033081" y="94744"/>
            <a:ext cx="9540176" cy="825098"/>
          </a:xfrm>
          <a:prstGeom prst="rect">
            <a:avLst/>
          </a:prstGeom>
        </p:spPr>
        <p:txBody>
          <a:bodyPr vert="horz" wrap="square" lIns="0" tIns="334518" rIns="0" bIns="0" rtlCol="0">
            <a:spAutoFit/>
          </a:bodyPr>
          <a:lstStyle/>
          <a:p>
            <a:pPr marL="348615" algn="ctr">
              <a:lnSpc>
                <a:spcPts val="3740"/>
              </a:lnSpc>
              <a:spcBef>
                <a:spcPts val="105"/>
              </a:spcBef>
            </a:pPr>
            <a:r>
              <a:rPr sz="2000" spc="-65" dirty="0" smtClean="0"/>
              <a:t>0</a:t>
            </a:r>
            <a:r>
              <a:rPr lang="en-US" sz="2000" spc="-65" dirty="0" smtClean="0"/>
              <a:t>4. </a:t>
            </a:r>
            <a:r>
              <a:rPr sz="2000" b="1" spc="-100" dirty="0" smtClean="0">
                <a:latin typeface="Carlito"/>
                <a:cs typeface="Carlito"/>
              </a:rPr>
              <a:t>To </a:t>
            </a:r>
            <a:r>
              <a:rPr sz="2000" b="1" spc="-5" dirty="0" smtClean="0">
                <a:latin typeface="Carlito"/>
                <a:cs typeface="Carlito"/>
              </a:rPr>
              <a:t>identify</a:t>
            </a:r>
            <a:r>
              <a:rPr lang="en-US" sz="2000" b="1" spc="-5" dirty="0" smtClean="0">
                <a:latin typeface="Carlito"/>
                <a:cs typeface="Carlito"/>
              </a:rPr>
              <a:t> initiatives for procurement process sustainability</a:t>
            </a:r>
            <a:endParaRPr sz="2000" dirty="0">
              <a:latin typeface="Carlito"/>
              <a:cs typeface="Carlito"/>
            </a:endParaRPr>
          </a:p>
        </p:txBody>
      </p:sp>
      <p:sp>
        <p:nvSpPr>
          <p:cNvPr id="8" name="TextBox 7"/>
          <p:cNvSpPr txBox="1"/>
          <p:nvPr/>
        </p:nvSpPr>
        <p:spPr>
          <a:xfrm>
            <a:off x="1935804" y="1439694"/>
            <a:ext cx="9396918" cy="4708981"/>
          </a:xfrm>
          <a:prstGeom prst="rect">
            <a:avLst/>
          </a:prstGeom>
          <a:noFill/>
          <a:ln w="9525" cap="flat" cmpd="sng" algn="ctr">
            <a:noFill/>
            <a:prstDash val="solid"/>
          </a:ln>
          <a:effectLst>
            <a:outerShdw blurRad="40000" dist="20000" dir="5400000" rotWithShape="0">
              <a:srgbClr val="000000">
                <a:alpha val="38000"/>
              </a:srgbClr>
            </a:outerShdw>
          </a:effectLst>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Strategic Sourcing</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Prioritize supplier relationships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Establish clear expectations for the supply base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Assess key performance indicators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Accelerate Procurement cycle time with an automated system</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Develop strong risk management policies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Streamline Suppliers/Sourcing Selection</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Take advantage of outsourcing opportunities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Simplify  supplier onboarding processes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Establish Clear Expectations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Invest in Professional Development of participants</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Educate Workforce</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Centralize Information</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Establish a Feedback System</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Calibri"/>
              </a:rPr>
              <a:t>Identify Inefficient Processes</a:t>
            </a:r>
          </a:p>
        </p:txBody>
      </p:sp>
    </p:spTree>
    <p:extLst>
      <p:ext uri="{BB962C8B-B14F-4D97-AF65-F5344CB8AC3E}">
        <p14:creationId xmlns:p14="http://schemas.microsoft.com/office/powerpoint/2010/main" val="233234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xfrm>
            <a:off x="2290916" y="511175"/>
            <a:ext cx="9282340" cy="117951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Conclusion </a:t>
            </a:r>
            <a:endParaRPr dirty="0"/>
          </a:p>
        </p:txBody>
      </p:sp>
      <p:sp>
        <p:nvSpPr>
          <p:cNvPr id="92" name="Google Shape;92;p7"/>
          <p:cNvSpPr txBox="1">
            <a:spLocks noGrp="1"/>
          </p:cNvSpPr>
          <p:nvPr>
            <p:ph type="body" idx="1"/>
          </p:nvPr>
        </p:nvSpPr>
        <p:spPr>
          <a:xfrm>
            <a:off x="116732" y="1468877"/>
            <a:ext cx="11896928" cy="4671510"/>
          </a:xfrm>
          <a:prstGeom prst="rect">
            <a:avLst/>
          </a:prstGeom>
          <a:noFill/>
          <a:ln>
            <a:noFill/>
          </a:ln>
        </p:spPr>
        <p:txBody>
          <a:bodyPr spcFirstLastPara="1" wrap="square" lIns="91425" tIns="45700" rIns="91425" bIns="45700" anchor="t" anchorCtr="0">
            <a:noAutofit/>
          </a:bodyPr>
          <a:lstStyle/>
          <a:p>
            <a:pPr marL="241300" indent="-228600" algn="just">
              <a:lnSpc>
                <a:spcPct val="100000"/>
              </a:lnSpc>
              <a:spcBef>
                <a:spcPts val="305"/>
              </a:spcBef>
              <a:tabLst>
                <a:tab pos="240665" algn="l"/>
                <a:tab pos="241300" algn="l"/>
              </a:tabLst>
            </a:pPr>
            <a:r>
              <a:rPr lang="en-US" sz="1800" spc="-10" dirty="0"/>
              <a:t>The </a:t>
            </a:r>
            <a:r>
              <a:rPr lang="en-US" sz="1800" spc="-15" dirty="0"/>
              <a:t>current </a:t>
            </a:r>
            <a:r>
              <a:rPr lang="en-US" sz="1800" spc="-10" dirty="0"/>
              <a:t>economic </a:t>
            </a:r>
            <a:r>
              <a:rPr lang="en-US" sz="1800" spc="-5" dirty="0"/>
              <a:t>crisis </a:t>
            </a:r>
            <a:r>
              <a:rPr lang="en-US" sz="1800" spc="-10" dirty="0"/>
              <a:t>has </a:t>
            </a:r>
            <a:r>
              <a:rPr lang="en-US" sz="1800" spc="-5" dirty="0"/>
              <a:t>seriously </a:t>
            </a:r>
            <a:r>
              <a:rPr lang="en-US" sz="1800" spc="-20" dirty="0"/>
              <a:t>affected to </a:t>
            </a:r>
            <a:r>
              <a:rPr lang="en-US" sz="1800" spc="-5" dirty="0"/>
              <a:t>the </a:t>
            </a:r>
            <a:r>
              <a:rPr lang="en-US" sz="1800" spc="-15" dirty="0"/>
              <a:t>coconut </a:t>
            </a:r>
            <a:r>
              <a:rPr lang="en-US" sz="1800" spc="-25" dirty="0"/>
              <a:t>industry in Sri Lanka .</a:t>
            </a:r>
          </a:p>
          <a:p>
            <a:pPr marL="12700" algn="just">
              <a:lnSpc>
                <a:spcPct val="100000"/>
              </a:lnSpc>
              <a:spcBef>
                <a:spcPts val="305"/>
              </a:spcBef>
              <a:tabLst>
                <a:tab pos="240665" algn="l"/>
                <a:tab pos="241300" algn="l"/>
              </a:tabLst>
            </a:pPr>
            <a:endParaRPr lang="en-US" sz="1800" spc="-5" dirty="0"/>
          </a:p>
          <a:p>
            <a:pPr marL="241300" indent="-228600" algn="just">
              <a:lnSpc>
                <a:spcPts val="2245"/>
              </a:lnSpc>
              <a:spcBef>
                <a:spcPts val="204"/>
              </a:spcBef>
              <a:tabLst>
                <a:tab pos="240665" algn="l"/>
                <a:tab pos="241300" algn="l"/>
              </a:tabLst>
            </a:pPr>
            <a:r>
              <a:rPr lang="en-US" sz="1800" spc="-15" dirty="0"/>
              <a:t>There</a:t>
            </a:r>
            <a:r>
              <a:rPr lang="en-US" sz="1800" spc="270" dirty="0"/>
              <a:t> </a:t>
            </a:r>
            <a:r>
              <a:rPr lang="en-US" sz="1800" spc="-5" dirty="0"/>
              <a:t>is</a:t>
            </a:r>
            <a:r>
              <a:rPr lang="en-US" sz="1800" spc="285" dirty="0"/>
              <a:t> </a:t>
            </a:r>
            <a:r>
              <a:rPr lang="en-US" sz="1800" spc="-5" dirty="0"/>
              <a:t>a</a:t>
            </a:r>
            <a:r>
              <a:rPr lang="en-US" sz="1800" spc="275" dirty="0"/>
              <a:t> </a:t>
            </a:r>
            <a:r>
              <a:rPr lang="en-US" sz="1800" spc="-15" dirty="0"/>
              <a:t>strong</a:t>
            </a:r>
            <a:r>
              <a:rPr lang="en-US" sz="1800" spc="265" dirty="0"/>
              <a:t> </a:t>
            </a:r>
            <a:r>
              <a:rPr lang="en-US" sz="1800" spc="-10" dirty="0"/>
              <a:t>relation</a:t>
            </a:r>
            <a:r>
              <a:rPr lang="en-US" sz="1800" spc="270" dirty="0"/>
              <a:t> </a:t>
            </a:r>
            <a:r>
              <a:rPr lang="en-US" sz="1800" spc="-10" dirty="0"/>
              <a:t>between</a:t>
            </a:r>
            <a:r>
              <a:rPr lang="en-US" sz="1800" spc="280" dirty="0"/>
              <a:t> </a:t>
            </a:r>
            <a:r>
              <a:rPr lang="en-US" sz="1800" spc="-20" dirty="0"/>
              <a:t>factors</a:t>
            </a:r>
            <a:r>
              <a:rPr lang="en-US" sz="1800" spc="270" dirty="0"/>
              <a:t> </a:t>
            </a:r>
            <a:r>
              <a:rPr lang="en-US" sz="1800" spc="-10" dirty="0"/>
              <a:t>such</a:t>
            </a:r>
            <a:r>
              <a:rPr lang="en-US" sz="1800" spc="265" dirty="0"/>
              <a:t> </a:t>
            </a:r>
            <a:r>
              <a:rPr lang="en-US" sz="1800" spc="-5" dirty="0"/>
              <a:t>as</a:t>
            </a:r>
            <a:r>
              <a:rPr lang="en-US" sz="1800" spc="275" dirty="0"/>
              <a:t> issues of </a:t>
            </a:r>
            <a:r>
              <a:rPr lang="en-US" sz="1800" spc="-15" dirty="0"/>
              <a:t>supplier performance, logistic and transport , price instability and process complexity comparing issues in the procurement process  </a:t>
            </a:r>
          </a:p>
          <a:p>
            <a:pPr marL="0" indent="0" algn="just">
              <a:lnSpc>
                <a:spcPts val="2245"/>
              </a:lnSpc>
              <a:spcBef>
                <a:spcPts val="204"/>
              </a:spcBef>
              <a:buNone/>
              <a:tabLst>
                <a:tab pos="240665" algn="l"/>
                <a:tab pos="241300" algn="l"/>
              </a:tabLst>
            </a:pPr>
            <a:endParaRPr lang="en-US" sz="1800" spc="-15" dirty="0"/>
          </a:p>
          <a:p>
            <a:pPr marL="241300" indent="-228600" algn="just">
              <a:lnSpc>
                <a:spcPts val="2245"/>
              </a:lnSpc>
              <a:spcBef>
                <a:spcPts val="204"/>
              </a:spcBef>
              <a:tabLst>
                <a:tab pos="240665" algn="l"/>
                <a:tab pos="241300" algn="l"/>
              </a:tabLst>
            </a:pPr>
            <a:r>
              <a:rPr lang="en-US" sz="1800" spc="-15" dirty="0"/>
              <a:t>When ranking the leading factors affect for the above issues highest rank occupied by the improper management practices. Secondly poor infrastructure facilities and  countries current economic </a:t>
            </a:r>
            <a:r>
              <a:rPr lang="en-US" sz="1800" spc="-15" dirty="0" smtClean="0"/>
              <a:t>situation ( </a:t>
            </a:r>
            <a:r>
              <a:rPr lang="en-US" sz="1800" spc="-15" dirty="0"/>
              <a:t>inflation ) factors direct them to availability in procurement performance.</a:t>
            </a:r>
          </a:p>
          <a:p>
            <a:pPr marL="12700" algn="just">
              <a:lnSpc>
                <a:spcPts val="2245"/>
              </a:lnSpc>
              <a:spcBef>
                <a:spcPts val="204"/>
              </a:spcBef>
              <a:tabLst>
                <a:tab pos="240665" algn="l"/>
                <a:tab pos="241300" algn="l"/>
              </a:tabLst>
            </a:pPr>
            <a:endParaRPr lang="en-US" sz="1800" spc="-15" dirty="0"/>
          </a:p>
          <a:p>
            <a:pPr marL="298450" indent="-285750" algn="just">
              <a:lnSpc>
                <a:spcPts val="2245"/>
              </a:lnSpc>
              <a:spcBef>
                <a:spcPts val="204"/>
              </a:spcBef>
              <a:buFont typeface="Arial" panose="020B0604020202020204" pitchFamily="34" charset="0"/>
              <a:buChar char="•"/>
              <a:tabLst>
                <a:tab pos="240665" algn="l"/>
                <a:tab pos="241300" algn="l"/>
              </a:tabLst>
            </a:pPr>
            <a:r>
              <a:rPr lang="en-US" sz="1800" spc="-15" dirty="0"/>
              <a:t>Considering the </a:t>
            </a:r>
            <a:r>
              <a:rPr lang="en-US" sz="1800" dirty="0"/>
              <a:t>personal expectation from procurement process , time certainty ranked as most expected factor and price certainty, simplicity , speed and flexibility ranked accordingly.</a:t>
            </a:r>
          </a:p>
          <a:p>
            <a:pPr marL="12700" algn="just">
              <a:lnSpc>
                <a:spcPts val="2245"/>
              </a:lnSpc>
              <a:spcBef>
                <a:spcPts val="204"/>
              </a:spcBef>
              <a:tabLst>
                <a:tab pos="240665" algn="l"/>
                <a:tab pos="241300" algn="l"/>
              </a:tabLst>
            </a:pPr>
            <a:r>
              <a:rPr lang="en-US" sz="1800" dirty="0"/>
              <a:t> </a:t>
            </a:r>
            <a:endParaRPr lang="en-US" sz="1800" spc="-15" dirty="0"/>
          </a:p>
          <a:p>
            <a:pPr marL="298450" indent="-285750" algn="just">
              <a:lnSpc>
                <a:spcPts val="2245"/>
              </a:lnSpc>
              <a:spcBef>
                <a:spcPts val="219"/>
              </a:spcBef>
              <a:buFont typeface="Arial" panose="020B0604020202020204" pitchFamily="34" charset="0"/>
              <a:buChar char="•"/>
              <a:tabLst>
                <a:tab pos="240665" algn="l"/>
                <a:tab pos="241300" algn="l"/>
              </a:tabLst>
            </a:pPr>
            <a:r>
              <a:rPr lang="en-US" sz="1800" spc="-15" dirty="0"/>
              <a:t>There </a:t>
            </a:r>
            <a:r>
              <a:rPr lang="en-US" sz="1800" spc="-5" dirty="0"/>
              <a:t>is a </a:t>
            </a:r>
            <a:r>
              <a:rPr lang="en-US" sz="1800" spc="-15" dirty="0"/>
              <a:t>strong </a:t>
            </a:r>
            <a:r>
              <a:rPr lang="en-US" sz="1800" spc="-10" dirty="0"/>
              <a:t>positive relationship between rejection of nuts with poor quality of nuts.</a:t>
            </a:r>
          </a:p>
          <a:p>
            <a:pPr marL="12700" algn="just">
              <a:lnSpc>
                <a:spcPts val="2245"/>
              </a:lnSpc>
              <a:spcBef>
                <a:spcPts val="219"/>
              </a:spcBef>
              <a:tabLst>
                <a:tab pos="240665" algn="l"/>
                <a:tab pos="241300" algn="l"/>
              </a:tabLst>
            </a:pPr>
            <a:endParaRPr lang="en-US" sz="1800" spc="-10" dirty="0"/>
          </a:p>
          <a:p>
            <a:pPr marL="298450" indent="-285750" algn="just">
              <a:lnSpc>
                <a:spcPts val="2245"/>
              </a:lnSpc>
              <a:spcBef>
                <a:spcPts val="219"/>
              </a:spcBef>
              <a:buFont typeface="Arial" panose="020B0604020202020204" pitchFamily="34" charset="0"/>
              <a:buChar char="•"/>
              <a:tabLst>
                <a:tab pos="240665" algn="l"/>
                <a:tab pos="241300" algn="l"/>
              </a:tabLst>
            </a:pPr>
            <a:r>
              <a:rPr lang="en-US" sz="1800" spc="-5" dirty="0"/>
              <a:t>There are some can be practiced to overcome from the problems and it directly influence the for procurement performance sustainability and increase the coconut supply chain resilience. </a:t>
            </a:r>
            <a:endParaRPr lang="en-US" sz="1800" spc="-10" dirty="0"/>
          </a:p>
          <a:p>
            <a:pPr marL="298450" indent="-285750">
              <a:lnSpc>
                <a:spcPts val="2245"/>
              </a:lnSpc>
              <a:spcBef>
                <a:spcPts val="219"/>
              </a:spcBef>
              <a:buFont typeface="Arial" panose="020B0604020202020204" pitchFamily="34" charset="0"/>
              <a:buChar char="•"/>
              <a:tabLst>
                <a:tab pos="240665" algn="l"/>
                <a:tab pos="241300" algn="l"/>
              </a:tabLst>
            </a:pPr>
            <a:endParaRPr lang="en-US" sz="1600" spc="-10" dirty="0"/>
          </a:p>
          <a:p>
            <a:pPr marL="228600" lvl="0" indent="-50800" algn="l" rtl="0">
              <a:lnSpc>
                <a:spcPct val="90000"/>
              </a:lnSpc>
              <a:spcBef>
                <a:spcPts val="0"/>
              </a:spcBef>
              <a:spcAft>
                <a:spcPts val="0"/>
              </a:spcAft>
              <a:buClr>
                <a:schemeClr val="dk1"/>
              </a:buClr>
              <a:buSzPts val="2800"/>
              <a:buNone/>
            </a:pPr>
            <a:endParaRPr sz="1600" dirty="0"/>
          </a:p>
        </p:txBody>
      </p:sp>
      <p:sp>
        <p:nvSpPr>
          <p:cNvPr id="93" name="Google Shape;93;p7"/>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94" name="Google Shape;94;p7"/>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object 6"/>
          <p:cNvSpPr txBox="1">
            <a:spLocks noGrp="1"/>
          </p:cNvSpPr>
          <p:nvPr>
            <p:ph type="body" idx="1"/>
          </p:nvPr>
        </p:nvSpPr>
        <p:spPr>
          <a:xfrm>
            <a:off x="1057656" y="1789049"/>
            <a:ext cx="10515600" cy="2212785"/>
          </a:xfrm>
          <a:prstGeom prst="rect">
            <a:avLst/>
          </a:prstGeom>
        </p:spPr>
        <p:txBody>
          <a:bodyPr vert="horz" wrap="square" lIns="0" tIns="57785" rIns="0" bIns="0" rtlCol="0">
            <a:spAutoFit/>
          </a:bodyPr>
          <a:lstStyle/>
          <a:p>
            <a:pPr marL="241300" marR="5080" indent="-228600">
              <a:lnSpc>
                <a:spcPts val="3050"/>
              </a:lnSpc>
              <a:spcBef>
                <a:spcPts val="455"/>
              </a:spcBef>
              <a:buFont typeface="Arial"/>
              <a:buChar char="•"/>
              <a:tabLst>
                <a:tab pos="241300" algn="l"/>
              </a:tabLst>
            </a:pPr>
            <a:r>
              <a:rPr lang="en-US" sz="1800" spc="-5" dirty="0" smtClean="0">
                <a:latin typeface="Calibri" panose="020F0502020204030204" pitchFamily="34" charset="0"/>
                <a:cs typeface="Calibri" panose="020F0502020204030204" pitchFamily="34" charset="0"/>
              </a:rPr>
              <a:t>Implement a National Pricing formula for coconut </a:t>
            </a:r>
            <a:r>
              <a:rPr sz="1800" spc="-5" dirty="0" smtClean="0">
                <a:latin typeface="Calibri" panose="020F0502020204030204" pitchFamily="34" charset="0"/>
                <a:cs typeface="Calibri" panose="020F0502020204030204" pitchFamily="34" charset="0"/>
              </a:rPr>
              <a:t>.</a:t>
            </a:r>
            <a:endParaRPr lang="en-US" sz="1800" spc="-5" dirty="0" smtClean="0">
              <a:latin typeface="Calibri" panose="020F0502020204030204" pitchFamily="34" charset="0"/>
              <a:cs typeface="Calibri" panose="020F0502020204030204" pitchFamily="34" charset="0"/>
            </a:endParaRPr>
          </a:p>
          <a:p>
            <a:pPr marL="241300" marR="5080" indent="-228600">
              <a:lnSpc>
                <a:spcPts val="3050"/>
              </a:lnSpc>
              <a:spcBef>
                <a:spcPts val="455"/>
              </a:spcBef>
              <a:buFont typeface="Arial"/>
              <a:buChar char="•"/>
              <a:tabLst>
                <a:tab pos="241300" algn="l"/>
              </a:tabLst>
            </a:pPr>
            <a:r>
              <a:rPr lang="en-US" sz="1800" spc="-5" dirty="0" smtClean="0">
                <a:latin typeface="Calibri" panose="020F0502020204030204" pitchFamily="34" charset="0"/>
                <a:cs typeface="Calibri" panose="020F0502020204030204" pitchFamily="34" charset="0"/>
              </a:rPr>
              <a:t>Centralized system for gathering information regarding coconut</a:t>
            </a:r>
          </a:p>
          <a:p>
            <a:pPr marL="241300" marR="5080" indent="-228600">
              <a:lnSpc>
                <a:spcPts val="3050"/>
              </a:lnSpc>
              <a:spcBef>
                <a:spcPts val="455"/>
              </a:spcBef>
              <a:buFont typeface="Arial"/>
              <a:buChar char="•"/>
              <a:tabLst>
                <a:tab pos="241300" algn="l"/>
              </a:tabLst>
            </a:pPr>
            <a:r>
              <a:rPr lang="en-US" sz="1800" spc="-5" dirty="0" smtClean="0">
                <a:latin typeface="Calibri" panose="020F0502020204030204" pitchFamily="34" charset="0"/>
                <a:cs typeface="Calibri" panose="020F0502020204030204" pitchFamily="34" charset="0"/>
              </a:rPr>
              <a:t>Create a Standard procurement policy on coconut purchasing </a:t>
            </a:r>
            <a:endParaRPr sz="1800" dirty="0">
              <a:latin typeface="Calibri" panose="020F0502020204030204" pitchFamily="34" charset="0"/>
              <a:cs typeface="Calibri" panose="020F0502020204030204" pitchFamily="34" charset="0"/>
            </a:endParaRPr>
          </a:p>
          <a:p>
            <a:pPr marL="241300" indent="-228600">
              <a:lnSpc>
                <a:spcPct val="100000"/>
              </a:lnSpc>
              <a:spcBef>
                <a:spcPts val="600"/>
              </a:spcBef>
              <a:buFont typeface="Arial"/>
              <a:buChar char="•"/>
              <a:tabLst>
                <a:tab pos="241300" algn="l"/>
              </a:tabLst>
            </a:pPr>
            <a:r>
              <a:rPr sz="1800" spc="-10" dirty="0">
                <a:latin typeface="Calibri" panose="020F0502020204030204" pitchFamily="34" charset="0"/>
                <a:cs typeface="Calibri" panose="020F0502020204030204" pitchFamily="34" charset="0"/>
              </a:rPr>
              <a:t>Increase </a:t>
            </a:r>
            <a:r>
              <a:rPr sz="1800" spc="-5" dirty="0">
                <a:latin typeface="Calibri" panose="020F0502020204030204" pitchFamily="34" charset="0"/>
                <a:cs typeface="Calibri" panose="020F0502020204030204" pitchFamily="34" charset="0"/>
              </a:rPr>
              <a:t>the </a:t>
            </a:r>
            <a:r>
              <a:rPr lang="en-US" sz="1800" spc="-5" dirty="0" smtClean="0">
                <a:latin typeface="Calibri" panose="020F0502020204030204" pitchFamily="34" charset="0"/>
                <a:cs typeface="Calibri" panose="020F0502020204030204" pitchFamily="34" charset="0"/>
              </a:rPr>
              <a:t>infrastructure facilities for like warehouses , proper road facilities</a:t>
            </a:r>
          </a:p>
          <a:p>
            <a:pPr marL="241300" indent="-228600">
              <a:lnSpc>
                <a:spcPct val="100000"/>
              </a:lnSpc>
              <a:spcBef>
                <a:spcPts val="600"/>
              </a:spcBef>
              <a:buFont typeface="Arial"/>
              <a:buChar char="•"/>
              <a:tabLst>
                <a:tab pos="241300" algn="l"/>
              </a:tabLst>
            </a:pPr>
            <a:r>
              <a:rPr lang="en-US" sz="1800" spc="-5" dirty="0" smtClean="0">
                <a:latin typeface="Calibri" panose="020F0502020204030204" pitchFamily="34" charset="0"/>
                <a:cs typeface="Calibri" panose="020F0502020204030204" pitchFamily="34" charset="0"/>
              </a:rPr>
              <a:t>Introducing new technology to the farmers based on procurement success</a:t>
            </a:r>
            <a:endParaRPr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2439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8"/>
          <p:cNvSpPr txBox="1">
            <a:spLocks noGrp="1"/>
          </p:cNvSpPr>
          <p:nvPr>
            <p:ph type="title"/>
          </p:nvPr>
        </p:nvSpPr>
        <p:spPr>
          <a:xfrm>
            <a:off x="2290916" y="511175"/>
            <a:ext cx="9282340" cy="117951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References</a:t>
            </a:r>
            <a:endParaRPr dirty="0"/>
          </a:p>
        </p:txBody>
      </p:sp>
      <p:sp>
        <p:nvSpPr>
          <p:cNvPr id="100" name="Google Shape;100;p8"/>
          <p:cNvSpPr txBox="1">
            <a:spLocks noGrp="1"/>
          </p:cNvSpPr>
          <p:nvPr>
            <p:ph type="body" idx="1"/>
          </p:nvPr>
        </p:nvSpPr>
        <p:spPr>
          <a:xfrm>
            <a:off x="603115" y="1361872"/>
            <a:ext cx="11488366" cy="5120664"/>
          </a:xfrm>
          <a:prstGeom prst="rect">
            <a:avLst/>
          </a:prstGeom>
          <a:noFill/>
          <a:ln>
            <a:noFill/>
          </a:ln>
        </p:spPr>
        <p:txBody>
          <a:bodyPr spcFirstLastPara="1" wrap="square" lIns="91425" tIns="45700" rIns="91425" bIns="45700" anchor="t" anchorCtr="0">
            <a:normAutofit fontScale="32500" lnSpcReduction="20000"/>
          </a:bodyPr>
          <a:lstStyle/>
          <a:p>
            <a:pPr algn="just" eaLnBrk="1" fontAlgn="b" latinLnBrk="0" hangingPunct="1">
              <a:lnSpc>
                <a:spcPct val="120000"/>
              </a:lnSpc>
            </a:pPr>
            <a:r>
              <a:rPr lang="en-US" sz="4300" dirty="0" err="1">
                <a:latin typeface="Calibri" panose="020F0502020204030204" pitchFamily="34" charset="0"/>
                <a:cs typeface="Calibri" panose="020F0502020204030204" pitchFamily="34" charset="0"/>
              </a:rPr>
              <a:t>Samarakoon</a:t>
            </a:r>
            <a:r>
              <a:rPr lang="en-US" sz="4300" dirty="0">
                <a:latin typeface="Calibri" panose="020F0502020204030204" pitchFamily="34" charset="0"/>
                <a:cs typeface="Calibri" panose="020F0502020204030204" pitchFamily="34" charset="0"/>
              </a:rPr>
              <a:t>, S. M. M., </a:t>
            </a:r>
            <a:r>
              <a:rPr lang="en-US" sz="4300" dirty="0" err="1">
                <a:latin typeface="Calibri" panose="020F0502020204030204" pitchFamily="34" charset="0"/>
                <a:cs typeface="Calibri" panose="020F0502020204030204" pitchFamily="34" charset="0"/>
              </a:rPr>
              <a:t>Gunarathne</a:t>
            </a:r>
            <a:r>
              <a:rPr lang="en-US" sz="4300" dirty="0">
                <a:latin typeface="Calibri" panose="020F0502020204030204" pitchFamily="34" charset="0"/>
                <a:cs typeface="Calibri" panose="020F0502020204030204" pitchFamily="34" charset="0"/>
              </a:rPr>
              <a:t>, L. H. P., &amp; </a:t>
            </a:r>
            <a:r>
              <a:rPr lang="en-US" sz="4300" dirty="0" err="1">
                <a:latin typeface="Calibri" panose="020F0502020204030204" pitchFamily="34" charset="0"/>
                <a:cs typeface="Calibri" panose="020F0502020204030204" pitchFamily="34" charset="0"/>
              </a:rPr>
              <a:t>Weerahewa</a:t>
            </a:r>
            <a:r>
              <a:rPr lang="en-US" sz="4300" dirty="0">
                <a:latin typeface="Calibri" panose="020F0502020204030204" pitchFamily="34" charset="0"/>
                <a:cs typeface="Calibri" panose="020F0502020204030204" pitchFamily="34" charset="0"/>
              </a:rPr>
              <a:t>, J. (2022). Estimating Technical Efficiency and its Determinants in the Coconut Plantations: The Case of </a:t>
            </a:r>
            <a:r>
              <a:rPr lang="en-US" sz="4300" dirty="0" err="1">
                <a:latin typeface="Calibri" panose="020F0502020204030204" pitchFamily="34" charset="0"/>
                <a:cs typeface="Calibri" panose="020F0502020204030204" pitchFamily="34" charset="0"/>
              </a:rPr>
              <a:t>Kurunegala</a:t>
            </a:r>
            <a:r>
              <a:rPr lang="en-US" sz="4300" dirty="0">
                <a:latin typeface="Calibri" panose="020F0502020204030204" pitchFamily="34" charset="0"/>
                <a:cs typeface="Calibri" panose="020F0502020204030204" pitchFamily="34" charset="0"/>
              </a:rPr>
              <a:t> Plantations Limited, Sri Lanka. </a:t>
            </a:r>
            <a:r>
              <a:rPr lang="en-US" sz="4300" i="1" dirty="0">
                <a:latin typeface="Calibri" panose="020F0502020204030204" pitchFamily="34" charset="0"/>
                <a:cs typeface="Calibri" panose="020F0502020204030204" pitchFamily="34" charset="0"/>
              </a:rPr>
              <a:t>CORD</a:t>
            </a:r>
            <a:r>
              <a:rPr lang="en-US" sz="4300" dirty="0">
                <a:latin typeface="Calibri" panose="020F0502020204030204" pitchFamily="34" charset="0"/>
                <a:cs typeface="Calibri" panose="020F0502020204030204" pitchFamily="34" charset="0"/>
              </a:rPr>
              <a:t>, </a:t>
            </a:r>
            <a:r>
              <a:rPr lang="en-US" sz="4300" i="1" dirty="0">
                <a:latin typeface="Calibri" panose="020F0502020204030204" pitchFamily="34" charset="0"/>
                <a:cs typeface="Calibri" panose="020F0502020204030204" pitchFamily="34" charset="0"/>
              </a:rPr>
              <a:t>38</a:t>
            </a:r>
            <a:r>
              <a:rPr lang="en-US" sz="4300" dirty="0">
                <a:latin typeface="Calibri" panose="020F0502020204030204" pitchFamily="34" charset="0"/>
                <a:cs typeface="Calibri" panose="020F0502020204030204" pitchFamily="34" charset="0"/>
              </a:rPr>
              <a:t>, 9-17.</a:t>
            </a:r>
          </a:p>
          <a:p>
            <a:pPr algn="just" eaLnBrk="1" fontAlgn="b" latinLnBrk="0" hangingPunct="1">
              <a:lnSpc>
                <a:spcPct val="120000"/>
              </a:lnSpc>
            </a:pPr>
            <a:r>
              <a:rPr lang="en-US" sz="4300" dirty="0">
                <a:latin typeface="Calibri" panose="020F0502020204030204" pitchFamily="34" charset="0"/>
                <a:cs typeface="Calibri" panose="020F0502020204030204" pitchFamily="34" charset="0"/>
              </a:rPr>
              <a:t>Pereira, C. R., Christopher, M., &amp; Da Silva, A. L. (2014). Achieving supply chain resilience: the role of procurement. </a:t>
            </a:r>
            <a:r>
              <a:rPr lang="en-US" sz="4300" i="1" dirty="0">
                <a:latin typeface="Calibri" panose="020F0502020204030204" pitchFamily="34" charset="0"/>
                <a:cs typeface="Calibri" panose="020F0502020204030204" pitchFamily="34" charset="0"/>
              </a:rPr>
              <a:t>Supply Chain Management: an international journal</a:t>
            </a:r>
            <a:r>
              <a:rPr lang="en-US" sz="4300" dirty="0">
                <a:latin typeface="Calibri" panose="020F0502020204030204" pitchFamily="34" charset="0"/>
                <a:cs typeface="Calibri" panose="020F0502020204030204" pitchFamily="34" charset="0"/>
              </a:rPr>
              <a:t>.</a:t>
            </a:r>
          </a:p>
          <a:p>
            <a:pPr algn="just" eaLnBrk="1" fontAlgn="b" latinLnBrk="0" hangingPunct="1">
              <a:lnSpc>
                <a:spcPct val="120000"/>
              </a:lnSpc>
            </a:pPr>
            <a:r>
              <a:rPr lang="en-US" sz="4300" dirty="0" err="1">
                <a:latin typeface="Calibri" panose="020F0502020204030204" pitchFamily="34" charset="0"/>
                <a:cs typeface="Calibri" panose="020F0502020204030204" pitchFamily="34" charset="0"/>
              </a:rPr>
              <a:t>Sepala</a:t>
            </a:r>
            <a:r>
              <a:rPr lang="en-US" sz="4300" dirty="0">
                <a:latin typeface="Calibri" panose="020F0502020204030204" pitchFamily="34" charset="0"/>
                <a:cs typeface="Calibri" panose="020F0502020204030204" pitchFamily="34" charset="0"/>
              </a:rPr>
              <a:t>, A. C. (1986). Socio-economic conditions of coconut small-holding sector in Sri Lanka: A baseline study of the pre-project conditions of Colombo, Galle, </a:t>
            </a:r>
            <a:r>
              <a:rPr lang="en-US" sz="4300" dirty="0" err="1">
                <a:latin typeface="Calibri" panose="020F0502020204030204" pitchFamily="34" charset="0"/>
                <a:cs typeface="Calibri" panose="020F0502020204030204" pitchFamily="34" charset="0"/>
              </a:rPr>
              <a:t>Gampaha</a:t>
            </a:r>
            <a:r>
              <a:rPr lang="en-US" sz="4300" dirty="0">
                <a:latin typeface="Calibri" panose="020F0502020204030204" pitchFamily="34" charset="0"/>
                <a:cs typeface="Calibri" panose="020F0502020204030204" pitchFamily="34" charset="0"/>
              </a:rPr>
              <a:t>, Kegalle, </a:t>
            </a:r>
            <a:r>
              <a:rPr lang="en-US" sz="4300" dirty="0" err="1">
                <a:latin typeface="Calibri" panose="020F0502020204030204" pitchFamily="34" charset="0"/>
                <a:cs typeface="Calibri" panose="020F0502020204030204" pitchFamily="34" charset="0"/>
              </a:rPr>
              <a:t>Kalutara</a:t>
            </a:r>
            <a:r>
              <a:rPr lang="en-US" sz="4300" dirty="0">
                <a:latin typeface="Calibri" panose="020F0502020204030204" pitchFamily="34" charset="0"/>
                <a:cs typeface="Calibri" panose="020F0502020204030204" pitchFamily="34" charset="0"/>
              </a:rPr>
              <a:t> and </a:t>
            </a:r>
            <a:r>
              <a:rPr lang="en-US" sz="4300" dirty="0" err="1">
                <a:latin typeface="Calibri" panose="020F0502020204030204" pitchFamily="34" charset="0"/>
                <a:cs typeface="Calibri" panose="020F0502020204030204" pitchFamily="34" charset="0"/>
              </a:rPr>
              <a:t>Ratnapura</a:t>
            </a:r>
            <a:r>
              <a:rPr lang="en-US" sz="4300" dirty="0">
                <a:latin typeface="Calibri" panose="020F0502020204030204" pitchFamily="34" charset="0"/>
                <a:cs typeface="Calibri" panose="020F0502020204030204" pitchFamily="34" charset="0"/>
              </a:rPr>
              <a:t> districts</a:t>
            </a:r>
          </a:p>
          <a:p>
            <a:pPr algn="just" eaLnBrk="1" fontAlgn="b" latinLnBrk="0" hangingPunct="1">
              <a:lnSpc>
                <a:spcPct val="120000"/>
              </a:lnSpc>
            </a:pPr>
            <a:r>
              <a:rPr lang="en-US" sz="4300" dirty="0">
                <a:latin typeface="Calibri" panose="020F0502020204030204" pitchFamily="34" charset="0"/>
                <a:cs typeface="Calibri" panose="020F0502020204030204" pitchFamily="34" charset="0"/>
              </a:rPr>
              <a:t>Walker, D., &amp; Hampson, K. (Eds.). (2008). Procurement strategies: A relationship-based approach. John Wiley &amp; Sons</a:t>
            </a:r>
          </a:p>
          <a:p>
            <a:pPr algn="just" fontAlgn="b">
              <a:lnSpc>
                <a:spcPct val="120000"/>
              </a:lnSpc>
            </a:pPr>
            <a:r>
              <a:rPr lang="en-US" sz="4300" dirty="0">
                <a:latin typeface="Calibri" panose="020F0502020204030204" pitchFamily="34" charset="0"/>
                <a:cs typeface="Calibri" panose="020F0502020204030204" pitchFamily="34" charset="0"/>
              </a:rPr>
              <a:t>Jap, S. D. (2001). Perspectives on joint competitive advantages in buyer–supplier relationships. International journal of research in marketing, 18(1-2), 19-35.</a:t>
            </a:r>
          </a:p>
          <a:p>
            <a:pPr algn="just" fontAlgn="b">
              <a:lnSpc>
                <a:spcPct val="120000"/>
              </a:lnSpc>
            </a:pPr>
            <a:r>
              <a:rPr lang="en-US" sz="4300" dirty="0" err="1">
                <a:latin typeface="Calibri" panose="020F0502020204030204" pitchFamily="34" charset="0"/>
                <a:cs typeface="Calibri" panose="020F0502020204030204" pitchFamily="34" charset="0"/>
              </a:rPr>
              <a:t>Jayalath</a:t>
            </a:r>
            <a:r>
              <a:rPr lang="en-US" sz="4300" dirty="0">
                <a:latin typeface="Calibri" panose="020F0502020204030204" pitchFamily="34" charset="0"/>
                <a:cs typeface="Calibri" panose="020F0502020204030204" pitchFamily="34" charset="0"/>
              </a:rPr>
              <a:t>, K. (2018). Weather variability and coconut production in Sri Lanka: State-contingent Analysis.</a:t>
            </a:r>
          </a:p>
          <a:p>
            <a:pPr algn="just" fontAlgn="b">
              <a:lnSpc>
                <a:spcPct val="120000"/>
              </a:lnSpc>
            </a:pPr>
            <a:r>
              <a:rPr lang="en-US" sz="4300" dirty="0" err="1">
                <a:latin typeface="Calibri" panose="020F0502020204030204" pitchFamily="34" charset="0"/>
                <a:cs typeface="Calibri" panose="020F0502020204030204" pitchFamily="34" charset="0"/>
              </a:rPr>
              <a:t>Jayawardhana</a:t>
            </a:r>
            <a:r>
              <a:rPr lang="en-US" sz="4300" dirty="0">
                <a:latin typeface="Calibri" panose="020F0502020204030204" pitchFamily="34" charset="0"/>
                <a:cs typeface="Calibri" panose="020F0502020204030204" pitchFamily="34" charset="0"/>
              </a:rPr>
              <a:t>, M. B. S. M. T., &amp; </a:t>
            </a:r>
            <a:r>
              <a:rPr lang="en-US" sz="4300" dirty="0" err="1">
                <a:latin typeface="Calibri" panose="020F0502020204030204" pitchFamily="34" charset="0"/>
                <a:cs typeface="Calibri" panose="020F0502020204030204" pitchFamily="34" charset="0"/>
              </a:rPr>
              <a:t>Warnakulasooriya</a:t>
            </a:r>
            <a:r>
              <a:rPr lang="en-US" sz="4300" dirty="0">
                <a:latin typeface="Calibri" panose="020F0502020204030204" pitchFamily="34" charset="0"/>
                <a:cs typeface="Calibri" panose="020F0502020204030204" pitchFamily="34" charset="0"/>
              </a:rPr>
              <a:t>, B. N. F. (2020). Impact of Problems associated with Supply Chain Management Practices of Wholesalers on their Business Performance in the Coconut Industry in Sri Lanka with special reference to </a:t>
            </a:r>
            <a:r>
              <a:rPr lang="en-US" sz="4300" dirty="0" err="1">
                <a:latin typeface="Calibri" panose="020F0502020204030204" pitchFamily="34" charset="0"/>
                <a:cs typeface="Calibri" panose="020F0502020204030204" pitchFamily="34" charset="0"/>
              </a:rPr>
              <a:t>Kurunegala</a:t>
            </a:r>
            <a:r>
              <a:rPr lang="en-US" sz="4300" dirty="0">
                <a:latin typeface="Calibri" panose="020F0502020204030204" pitchFamily="34" charset="0"/>
                <a:cs typeface="Calibri" panose="020F0502020204030204" pitchFamily="34" charset="0"/>
              </a:rPr>
              <a:t> District. </a:t>
            </a:r>
            <a:r>
              <a:rPr lang="en-US" sz="4300" i="1" dirty="0" err="1">
                <a:latin typeface="Calibri" panose="020F0502020204030204" pitchFamily="34" charset="0"/>
                <a:cs typeface="Calibri" panose="020F0502020204030204" pitchFamily="34" charset="0"/>
              </a:rPr>
              <a:t>Vidyodaya</a:t>
            </a:r>
            <a:r>
              <a:rPr lang="en-US" sz="4300" i="1" dirty="0">
                <a:latin typeface="Calibri" panose="020F0502020204030204" pitchFamily="34" charset="0"/>
                <a:cs typeface="Calibri" panose="020F0502020204030204" pitchFamily="34" charset="0"/>
              </a:rPr>
              <a:t> Journal of </a:t>
            </a:r>
            <a:r>
              <a:rPr lang="en-US" sz="4300" i="1" dirty="0" smtClean="0">
                <a:latin typeface="Calibri" panose="020F0502020204030204" pitchFamily="34" charset="0"/>
                <a:cs typeface="Calibri" panose="020F0502020204030204" pitchFamily="34" charset="0"/>
              </a:rPr>
              <a:t>Management</a:t>
            </a:r>
          </a:p>
          <a:p>
            <a:pPr marL="12700" marR="156845" algn="just">
              <a:lnSpc>
                <a:spcPct val="120000"/>
              </a:lnSpc>
              <a:spcBef>
                <a:spcPts val="885"/>
              </a:spcBef>
              <a:tabLst>
                <a:tab pos="240665" algn="l"/>
                <a:tab pos="241300" algn="l"/>
              </a:tabLst>
            </a:pPr>
            <a:r>
              <a:rPr lang="en-US" sz="4300" dirty="0" smtClean="0">
                <a:latin typeface="Calibri" panose="020F0502020204030204" pitchFamily="34" charset="0"/>
                <a:cs typeface="Calibri" panose="020F0502020204030204" pitchFamily="34" charset="0"/>
              </a:rPr>
              <a:t>   </a:t>
            </a:r>
            <a:r>
              <a:rPr lang="en-US" sz="4300" dirty="0" err="1" smtClean="0">
                <a:latin typeface="Calibri" panose="020F0502020204030204" pitchFamily="34" charset="0"/>
                <a:cs typeface="Calibri" panose="020F0502020204030204" pitchFamily="34" charset="0"/>
              </a:rPr>
              <a:t>Hebbar</a:t>
            </a:r>
            <a:r>
              <a:rPr lang="en-US" sz="4300" dirty="0">
                <a:latin typeface="Calibri" panose="020F0502020204030204" pitchFamily="34" charset="0"/>
                <a:cs typeface="Calibri" panose="020F0502020204030204" pitchFamily="34" charset="0"/>
              </a:rPr>
              <a:t>, K. B., </a:t>
            </a:r>
            <a:r>
              <a:rPr lang="en-US" sz="4300" dirty="0" err="1">
                <a:latin typeface="Calibri" panose="020F0502020204030204" pitchFamily="34" charset="0"/>
                <a:cs typeface="Calibri" panose="020F0502020204030204" pitchFamily="34" charset="0"/>
              </a:rPr>
              <a:t>Balasimha</a:t>
            </a:r>
            <a:r>
              <a:rPr lang="en-US" sz="4300" dirty="0">
                <a:latin typeface="Calibri" panose="020F0502020204030204" pitchFamily="34" charset="0"/>
                <a:cs typeface="Calibri" panose="020F0502020204030204" pitchFamily="34" charset="0"/>
              </a:rPr>
              <a:t>, D., &amp; Thomas, G. V. (2013). Plantation crops response to climate change: coconut perspective. In </a:t>
            </a:r>
            <a:r>
              <a:rPr lang="en-US" sz="4300" dirty="0" smtClean="0">
                <a:latin typeface="Calibri" panose="020F0502020204030204" pitchFamily="34" charset="0"/>
                <a:cs typeface="Calibri" panose="020F0502020204030204" pitchFamily="34" charset="0"/>
              </a:rPr>
              <a:t>Climate-resilient </a:t>
            </a:r>
          </a:p>
          <a:p>
            <a:pPr marL="0" marR="156845" indent="0" algn="just">
              <a:lnSpc>
                <a:spcPct val="120000"/>
              </a:lnSpc>
              <a:spcBef>
                <a:spcPts val="885"/>
              </a:spcBef>
              <a:buNone/>
              <a:tabLst>
                <a:tab pos="240665" algn="l"/>
                <a:tab pos="241300" algn="l"/>
              </a:tabLst>
            </a:pPr>
            <a:r>
              <a:rPr lang="en-US" sz="4300" dirty="0">
                <a:latin typeface="Calibri" panose="020F0502020204030204" pitchFamily="34" charset="0"/>
                <a:cs typeface="Calibri" panose="020F0502020204030204" pitchFamily="34" charset="0"/>
              </a:rPr>
              <a:t> </a:t>
            </a:r>
            <a:r>
              <a:rPr lang="en-US" sz="4300" dirty="0" smtClean="0">
                <a:latin typeface="Calibri" panose="020F0502020204030204" pitchFamily="34" charset="0"/>
                <a:cs typeface="Calibri" panose="020F0502020204030204" pitchFamily="34" charset="0"/>
              </a:rPr>
              <a:t>           horticulture</a:t>
            </a:r>
            <a:r>
              <a:rPr lang="en-US" sz="4300" dirty="0">
                <a:latin typeface="Calibri" panose="020F0502020204030204" pitchFamily="34" charset="0"/>
                <a:cs typeface="Calibri" panose="020F0502020204030204" pitchFamily="34" charset="0"/>
              </a:rPr>
              <a:t>: adaptation and mitigation strategies (pp. 177-187). Springer, India</a:t>
            </a:r>
          </a:p>
          <a:p>
            <a:pPr marL="12700" marR="156845" algn="just">
              <a:lnSpc>
                <a:spcPct val="120000"/>
              </a:lnSpc>
              <a:spcBef>
                <a:spcPts val="885"/>
              </a:spcBef>
              <a:tabLst>
                <a:tab pos="240665" algn="l"/>
                <a:tab pos="241300" algn="l"/>
              </a:tabLst>
            </a:pPr>
            <a:r>
              <a:rPr lang="en-US" sz="4300" dirty="0" smtClean="0">
                <a:latin typeface="Calibri" panose="020F0502020204030204" pitchFamily="34" charset="0"/>
                <a:cs typeface="Calibri" panose="020F0502020204030204" pitchFamily="34" charset="0"/>
              </a:rPr>
              <a:t>   </a:t>
            </a:r>
            <a:r>
              <a:rPr lang="en-US" sz="4300" dirty="0" err="1" smtClean="0">
                <a:latin typeface="Calibri" panose="020F0502020204030204" pitchFamily="34" charset="0"/>
                <a:cs typeface="Calibri" panose="020F0502020204030204" pitchFamily="34" charset="0"/>
              </a:rPr>
              <a:t>Deepradit</a:t>
            </a:r>
            <a:r>
              <a:rPr lang="en-US" sz="4300" dirty="0">
                <a:latin typeface="Calibri" panose="020F0502020204030204" pitchFamily="34" charset="0"/>
                <a:cs typeface="Calibri" panose="020F0502020204030204" pitchFamily="34" charset="0"/>
              </a:rPr>
              <a:t>, S., </a:t>
            </a:r>
            <a:r>
              <a:rPr lang="en-US" sz="4300" dirty="0" err="1">
                <a:latin typeface="Calibri" panose="020F0502020204030204" pitchFamily="34" charset="0"/>
                <a:cs typeface="Calibri" panose="020F0502020204030204" pitchFamily="34" charset="0"/>
              </a:rPr>
              <a:t>Ongkunaruk</a:t>
            </a:r>
            <a:r>
              <a:rPr lang="en-US" sz="4300" dirty="0">
                <a:latin typeface="Calibri" panose="020F0502020204030204" pitchFamily="34" charset="0"/>
                <a:cs typeface="Calibri" panose="020F0502020204030204" pitchFamily="34" charset="0"/>
              </a:rPr>
              <a:t>, P., &amp; </a:t>
            </a:r>
            <a:r>
              <a:rPr lang="en-US" sz="4300" dirty="0" err="1">
                <a:latin typeface="Calibri" panose="020F0502020204030204" pitchFamily="34" charset="0"/>
                <a:cs typeface="Calibri" panose="020F0502020204030204" pitchFamily="34" charset="0"/>
              </a:rPr>
              <a:t>Pisuchpen</a:t>
            </a:r>
            <a:r>
              <a:rPr lang="en-US" sz="4300" dirty="0">
                <a:latin typeface="Calibri" panose="020F0502020204030204" pitchFamily="34" charset="0"/>
                <a:cs typeface="Calibri" panose="020F0502020204030204" pitchFamily="34" charset="0"/>
              </a:rPr>
              <a:t>, R. (2020). Tactical Procurement Planning under Uncertainty in Aromatic </a:t>
            </a:r>
            <a:r>
              <a:rPr lang="en-US" sz="4300" dirty="0" smtClean="0">
                <a:latin typeface="Calibri" panose="020F0502020204030204" pitchFamily="34" charset="0"/>
                <a:cs typeface="Calibri" panose="020F0502020204030204" pitchFamily="34" charset="0"/>
              </a:rPr>
              <a:t>Coconut </a:t>
            </a:r>
            <a:r>
              <a:rPr lang="en-US" sz="4300" dirty="0">
                <a:latin typeface="Calibri" panose="020F0502020204030204" pitchFamily="34" charset="0"/>
                <a:cs typeface="Calibri" panose="020F0502020204030204" pitchFamily="34" charset="0"/>
              </a:rPr>
              <a:t>Manufacturing. </a:t>
            </a:r>
            <a:endParaRPr lang="en-US" sz="4300" dirty="0" smtClean="0">
              <a:latin typeface="Calibri" panose="020F0502020204030204" pitchFamily="34" charset="0"/>
              <a:cs typeface="Calibri" panose="020F0502020204030204" pitchFamily="34" charset="0"/>
            </a:endParaRPr>
          </a:p>
          <a:p>
            <a:pPr marL="0" marR="156845" indent="0" algn="just">
              <a:lnSpc>
                <a:spcPct val="120000"/>
              </a:lnSpc>
              <a:spcBef>
                <a:spcPts val="885"/>
              </a:spcBef>
              <a:buNone/>
              <a:tabLst>
                <a:tab pos="240665" algn="l"/>
                <a:tab pos="241300" algn="l"/>
              </a:tabLst>
            </a:pPr>
            <a:r>
              <a:rPr lang="en-US" sz="4300" i="1" dirty="0">
                <a:latin typeface="Calibri" panose="020F0502020204030204" pitchFamily="34" charset="0"/>
                <a:cs typeface="Calibri" panose="020F0502020204030204" pitchFamily="34" charset="0"/>
              </a:rPr>
              <a:t> </a:t>
            </a:r>
            <a:r>
              <a:rPr lang="en-US" sz="4300" i="1" dirty="0" smtClean="0">
                <a:latin typeface="Calibri" panose="020F0502020204030204" pitchFamily="34" charset="0"/>
                <a:cs typeface="Calibri" panose="020F0502020204030204" pitchFamily="34" charset="0"/>
              </a:rPr>
              <a:t>           International </a:t>
            </a:r>
            <a:r>
              <a:rPr lang="en-US" sz="4300" i="1" dirty="0">
                <a:latin typeface="Calibri" panose="020F0502020204030204" pitchFamily="34" charset="0"/>
                <a:cs typeface="Calibri" panose="020F0502020204030204" pitchFamily="34" charset="0"/>
              </a:rPr>
              <a:t>Journal of Technology</a:t>
            </a:r>
            <a:r>
              <a:rPr lang="en-US" sz="4300" dirty="0">
                <a:latin typeface="Calibri" panose="020F0502020204030204" pitchFamily="34" charset="0"/>
                <a:cs typeface="Calibri" panose="020F0502020204030204" pitchFamily="34" charset="0"/>
              </a:rPr>
              <a:t>, </a:t>
            </a:r>
            <a:r>
              <a:rPr lang="en-US" sz="4300" i="1" dirty="0">
                <a:latin typeface="Calibri" panose="020F0502020204030204" pitchFamily="34" charset="0"/>
                <a:cs typeface="Calibri" panose="020F0502020204030204" pitchFamily="34" charset="0"/>
              </a:rPr>
              <a:t>11</a:t>
            </a:r>
            <a:r>
              <a:rPr lang="en-US" sz="4300" dirty="0">
                <a:latin typeface="Calibri" panose="020F0502020204030204" pitchFamily="34" charset="0"/>
                <a:cs typeface="Calibri" panose="020F0502020204030204" pitchFamily="34" charset="0"/>
              </a:rPr>
              <a:t>(4), 698-709.</a:t>
            </a:r>
          </a:p>
          <a:p>
            <a:pPr algn="just" fontAlgn="b"/>
            <a:endParaRPr lang="en-US" dirty="0"/>
          </a:p>
        </p:txBody>
      </p:sp>
      <p:sp>
        <p:nvSpPr>
          <p:cNvPr id="101" name="Google Shape;101;p8"/>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102" name="Google Shape;102;p8"/>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Thank You</a:t>
            </a:r>
            <a:endParaRPr/>
          </a:p>
        </p:txBody>
      </p:sp>
      <p:sp>
        <p:nvSpPr>
          <p:cNvPr id="108" name="Google Shape;108;p9"/>
          <p:cNvSpPr txBox="1">
            <a:spLocks noGrp="1"/>
          </p:cNvSpPr>
          <p:nvPr>
            <p:ph type="sldNum" idx="12"/>
          </p:nvPr>
        </p:nvSpPr>
        <p:spPr>
          <a:xfrm>
            <a:off x="8610600" y="65087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b="1"/>
              <a:t>16</a:t>
            </a:fld>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a:spLocks noGrp="1"/>
          </p:cNvSpPr>
          <p:nvPr>
            <p:ph type="title"/>
          </p:nvPr>
        </p:nvSpPr>
        <p:spPr>
          <a:xfrm>
            <a:off x="2290916" y="511175"/>
            <a:ext cx="9282340" cy="117951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Content </a:t>
            </a:r>
            <a:endParaRPr dirty="0"/>
          </a:p>
        </p:txBody>
      </p:sp>
      <p:sp>
        <p:nvSpPr>
          <p:cNvPr id="60" name="Google Shape;60;p2"/>
          <p:cNvSpPr txBox="1">
            <a:spLocks noGrp="1"/>
          </p:cNvSpPr>
          <p:nvPr>
            <p:ph type="body" idx="1"/>
          </p:nvPr>
        </p:nvSpPr>
        <p:spPr>
          <a:xfrm>
            <a:off x="1057656" y="1789049"/>
            <a:ext cx="10515600" cy="4351338"/>
          </a:xfrm>
          <a:prstGeom prst="rect">
            <a:avLst/>
          </a:prstGeom>
          <a:noFill/>
          <a:ln>
            <a:noFill/>
          </a:ln>
        </p:spPr>
        <p:txBody>
          <a:bodyPr spcFirstLastPara="1" wrap="square" lIns="91425" tIns="45700" rIns="91425" bIns="45700" anchor="t" anchorCtr="0">
            <a:normAutofit/>
          </a:bodyPr>
          <a:lstStyle/>
          <a:p>
            <a:pPr marL="0" marR="0" lvl="0" indent="0" algn="l" rtl="0">
              <a:lnSpc>
                <a:spcPct val="150000"/>
              </a:lnSpc>
              <a:spcBef>
                <a:spcPts val="0"/>
              </a:spcBef>
              <a:spcAft>
                <a:spcPts val="0"/>
              </a:spcAft>
              <a:buClr>
                <a:schemeClr val="dk1"/>
              </a:buClr>
              <a:buSzPts val="2800"/>
              <a:buChar char="•"/>
            </a:pPr>
            <a:r>
              <a:rPr lang="en-US" dirty="0"/>
              <a:t>Introduction</a:t>
            </a:r>
            <a:endParaRPr dirty="0"/>
          </a:p>
          <a:p>
            <a:pPr marL="0" marR="0" lvl="0" indent="0" algn="just" rtl="0">
              <a:lnSpc>
                <a:spcPct val="150000"/>
              </a:lnSpc>
              <a:spcBef>
                <a:spcPts val="800"/>
              </a:spcBef>
              <a:spcAft>
                <a:spcPts val="0"/>
              </a:spcAft>
              <a:buClr>
                <a:schemeClr val="dk1"/>
              </a:buClr>
              <a:buSzPts val="2800"/>
              <a:buChar char="•"/>
            </a:pPr>
            <a:r>
              <a:rPr lang="en-US" dirty="0"/>
              <a:t>Material and Methods</a:t>
            </a:r>
            <a:endParaRPr dirty="0"/>
          </a:p>
          <a:p>
            <a:pPr marL="0" marR="0" lvl="0" indent="0" algn="just" rtl="0">
              <a:lnSpc>
                <a:spcPct val="150000"/>
              </a:lnSpc>
              <a:spcBef>
                <a:spcPts val="800"/>
              </a:spcBef>
              <a:spcAft>
                <a:spcPts val="0"/>
              </a:spcAft>
              <a:buClr>
                <a:schemeClr val="dk1"/>
              </a:buClr>
              <a:buSzPts val="2800"/>
              <a:buChar char="•"/>
            </a:pPr>
            <a:r>
              <a:rPr lang="en-US" dirty="0"/>
              <a:t>Results and Discussion</a:t>
            </a:r>
            <a:endParaRPr dirty="0"/>
          </a:p>
          <a:p>
            <a:pPr marL="0" marR="0" lvl="0" indent="0" algn="just" rtl="0">
              <a:lnSpc>
                <a:spcPct val="150000"/>
              </a:lnSpc>
              <a:spcBef>
                <a:spcPts val="800"/>
              </a:spcBef>
              <a:spcAft>
                <a:spcPts val="0"/>
              </a:spcAft>
              <a:buClr>
                <a:schemeClr val="dk1"/>
              </a:buClr>
              <a:buSzPts val="2800"/>
              <a:buChar char="•"/>
            </a:pPr>
            <a:r>
              <a:rPr lang="en-US" dirty="0"/>
              <a:t>Conclusion and Recommendations</a:t>
            </a:r>
            <a:endParaRPr dirty="0"/>
          </a:p>
          <a:p>
            <a:pPr marL="0" marR="0" lvl="0" indent="0" algn="just" rtl="0">
              <a:lnSpc>
                <a:spcPct val="150000"/>
              </a:lnSpc>
              <a:spcBef>
                <a:spcPts val="800"/>
              </a:spcBef>
              <a:spcAft>
                <a:spcPts val="0"/>
              </a:spcAft>
              <a:buClr>
                <a:schemeClr val="dk1"/>
              </a:buClr>
              <a:buSzPts val="2800"/>
              <a:buChar char="•"/>
            </a:pPr>
            <a:r>
              <a:rPr lang="en-US" dirty="0"/>
              <a:t>References</a:t>
            </a:r>
            <a:endParaRPr dirty="0"/>
          </a:p>
        </p:txBody>
      </p:sp>
      <p:sp>
        <p:nvSpPr>
          <p:cNvPr id="61" name="Google Shape;61;p2"/>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62" name="Google Shape;62;p2"/>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2290916" y="511175"/>
            <a:ext cx="9282340" cy="117951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Introduction</a:t>
            </a:r>
            <a:endParaRPr/>
          </a:p>
        </p:txBody>
      </p:sp>
      <p:sp>
        <p:nvSpPr>
          <p:cNvPr id="68" name="Google Shape;68;p3"/>
          <p:cNvSpPr txBox="1">
            <a:spLocks noGrp="1"/>
          </p:cNvSpPr>
          <p:nvPr>
            <p:ph type="body" idx="1"/>
          </p:nvPr>
        </p:nvSpPr>
        <p:spPr>
          <a:xfrm>
            <a:off x="438912" y="1472184"/>
            <a:ext cx="11134344" cy="4668203"/>
          </a:xfrm>
          <a:prstGeom prst="rect">
            <a:avLst/>
          </a:prstGeom>
          <a:noFill/>
          <a:ln>
            <a:noFill/>
          </a:ln>
        </p:spPr>
        <p:txBody>
          <a:bodyPr spcFirstLastPara="1" wrap="square" lIns="91425" tIns="45700" rIns="91425" bIns="45700" anchor="t" anchorCtr="0">
            <a:noAutofit/>
          </a:bodyPr>
          <a:lstStyle/>
          <a:p>
            <a:pPr marL="285750" indent="-285750" algn="just">
              <a:buFont typeface="Arial" panose="020B0604020202020204" pitchFamily="34" charset="0"/>
              <a:buChar char="•"/>
            </a:pPr>
            <a:r>
              <a:rPr lang="en-US" sz="2000" dirty="0">
                <a:latin typeface="Calibri" panose="020F0502020204030204" pitchFamily="34" charset="0"/>
                <a:cs typeface="Calibri" panose="020F0502020204030204" pitchFamily="34" charset="0"/>
              </a:rPr>
              <a:t>Sri Lanka is the 4</a:t>
            </a:r>
            <a:r>
              <a:rPr lang="en-US" sz="2000" baseline="30000" dirty="0">
                <a:latin typeface="Calibri" panose="020F0502020204030204" pitchFamily="34" charset="0"/>
                <a:cs typeface="Calibri" panose="020F0502020204030204" pitchFamily="34" charset="0"/>
              </a:rPr>
              <a:t>th</a:t>
            </a:r>
            <a:r>
              <a:rPr lang="en-US" sz="2000" dirty="0">
                <a:latin typeface="Calibri" panose="020F0502020204030204" pitchFamily="34" charset="0"/>
                <a:cs typeface="Calibri" panose="020F0502020204030204" pitchFamily="34" charset="0"/>
              </a:rPr>
              <a:t> largest country that export coconut to the global market. </a:t>
            </a:r>
          </a:p>
          <a:p>
            <a:pPr algn="just"/>
            <a:endParaRPr lang="en-US" sz="20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a:latin typeface="Calibri" panose="020F0502020204030204" pitchFamily="34" charset="0"/>
                <a:cs typeface="Calibri" panose="020F0502020204030204" pitchFamily="34" charset="0"/>
              </a:rPr>
              <a:t>As an agricultural commodity, coconut must undergo a series of operations before they reach to the market as a raw material and a value added material. </a:t>
            </a:r>
          </a:p>
          <a:p>
            <a:pPr algn="just"/>
            <a:endParaRPr lang="en-US" sz="20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a:latin typeface="Calibri" panose="020F0502020204030204" pitchFamily="34" charset="0"/>
                <a:cs typeface="Calibri" panose="020F0502020204030204" pitchFamily="34" charset="0"/>
              </a:rPr>
              <a:t>One of the major initial steps in the supply chain of coconut is the process of procurement. Ceasing to be a secondary business function, procurement has played a fundamental role in organization's management by being responsible for purchasing specific resources</a:t>
            </a:r>
          </a:p>
          <a:p>
            <a:pPr algn="just"/>
            <a:endParaRPr lang="en-US" sz="20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a:latin typeface="Calibri" panose="020F0502020204030204" pitchFamily="34" charset="0"/>
                <a:cs typeface="Calibri" panose="020F0502020204030204" pitchFamily="34" charset="0"/>
              </a:rPr>
              <a:t>Particularly, intra- and inter-organizational issues from activities which are responsible for managing the flow of goods and information in the upstream supply chain. This, therefore, raises questions on the role of procurement in creating supply chain resilience </a:t>
            </a:r>
          </a:p>
          <a:p>
            <a:pPr algn="just"/>
            <a:endParaRPr lang="en-US" sz="20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US" sz="2000" dirty="0">
                <a:latin typeface="Calibri" panose="020F0502020204030204" pitchFamily="34" charset="0"/>
                <a:cs typeface="Calibri" panose="020F0502020204030204" pitchFamily="34" charset="0"/>
              </a:rPr>
              <a:t>In Sri Lankan Context coconut procurement process has many constraints to achieve supply chain sustainability. Therefore, this topic was aid to explore about the procurement stage issues of coconut in supply chain</a:t>
            </a:r>
          </a:p>
          <a:p>
            <a:pPr marL="228600" lvl="0" indent="-50800" algn="l" rtl="0">
              <a:lnSpc>
                <a:spcPct val="90000"/>
              </a:lnSpc>
              <a:spcBef>
                <a:spcPts val="0"/>
              </a:spcBef>
              <a:spcAft>
                <a:spcPts val="0"/>
              </a:spcAft>
              <a:buClr>
                <a:schemeClr val="dk1"/>
              </a:buClr>
              <a:buSzPts val="2800"/>
              <a:buNone/>
            </a:pPr>
            <a:endParaRPr sz="2000" dirty="0">
              <a:latin typeface="Calibri" panose="020F0502020204030204" pitchFamily="34" charset="0"/>
              <a:cs typeface="Calibri" panose="020F0502020204030204" pitchFamily="34" charset="0"/>
            </a:endParaRPr>
          </a:p>
        </p:txBody>
      </p:sp>
      <p:sp>
        <p:nvSpPr>
          <p:cNvPr id="69" name="Google Shape;69;p3"/>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70" name="Google Shape;70;p3"/>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Problem</a:t>
            </a:r>
            <a:endParaRPr lang="en-US" dirty="0"/>
          </a:p>
        </p:txBody>
      </p:sp>
      <p:sp>
        <p:nvSpPr>
          <p:cNvPr id="3" name="Text Placeholder 2"/>
          <p:cNvSpPr>
            <a:spLocks noGrp="1"/>
          </p:cNvSpPr>
          <p:nvPr>
            <p:ph type="body" idx="1"/>
          </p:nvPr>
        </p:nvSpPr>
        <p:spPr>
          <a:xfrm>
            <a:off x="904672" y="2120629"/>
            <a:ext cx="10668584" cy="4019757"/>
          </a:xfrm>
        </p:spPr>
        <p:txBody>
          <a:bodyPr/>
          <a:lstStyle/>
          <a:p>
            <a:pPr algn="just"/>
            <a:r>
              <a:rPr lang="en-US" dirty="0"/>
              <a:t>There are limited research attention have paid on agricultural sector procurement performance of supply chain specially on coconut industry. This research is to bridge the gap and it has huge potential to identify some constraints on coconut procurement , initiate solutions , develop the knowledge base and facilitate  decision making including sustainability of the whole sector </a:t>
            </a:r>
            <a:r>
              <a:rPr lang="en-US" sz="2400" dirty="0"/>
              <a:t>. </a:t>
            </a:r>
          </a:p>
          <a:p>
            <a:pPr algn="just"/>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987295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2766" y="1459149"/>
            <a:ext cx="10600490" cy="4681238"/>
          </a:xfrm>
        </p:spPr>
        <p:txBody>
          <a:bodyPr>
            <a:noAutofit/>
          </a:bodyPr>
          <a:lstStyle/>
          <a:p>
            <a:pPr marL="114300" indent="0" algn="just">
              <a:buNone/>
            </a:pPr>
            <a:r>
              <a:rPr lang="en-US" sz="2400" b="1" dirty="0"/>
              <a:t>Broad objectives </a:t>
            </a:r>
          </a:p>
          <a:p>
            <a:pPr algn="just"/>
            <a:r>
              <a:rPr lang="en-US" sz="2400" dirty="0"/>
              <a:t>To understand the role of procurement in identifying and managing intra and inter organizational issues which impact supply chain performance </a:t>
            </a:r>
          </a:p>
          <a:p>
            <a:pPr marL="114300" indent="0" algn="just">
              <a:buNone/>
            </a:pPr>
            <a:r>
              <a:rPr lang="en-US" sz="2400" dirty="0" smtClean="0"/>
              <a:t> </a:t>
            </a:r>
            <a:r>
              <a:rPr lang="en-US" sz="2400" b="1" dirty="0"/>
              <a:t>Specific objectives</a:t>
            </a:r>
          </a:p>
          <a:p>
            <a:pPr marL="342900" algn="just">
              <a:buFont typeface="Arial" panose="020B0604020202020204" pitchFamily="34" charset="0"/>
              <a:buChar char="•"/>
            </a:pPr>
            <a:r>
              <a:rPr lang="en-US" sz="2400" dirty="0"/>
              <a:t>To find out the status of  coconut production in Sri Lanka</a:t>
            </a:r>
          </a:p>
          <a:p>
            <a:pPr marL="342900" lvl="0" algn="just">
              <a:buFont typeface="Arial" panose="020B0604020202020204" pitchFamily="34" charset="0"/>
              <a:buChar char="•"/>
            </a:pPr>
            <a:r>
              <a:rPr lang="en-US" sz="2400" dirty="0"/>
              <a:t>To find out the inter and intra organizational problems and issues hinder the procurement process</a:t>
            </a:r>
          </a:p>
          <a:p>
            <a:pPr marL="342900" lvl="0" algn="just">
              <a:buFont typeface="Arial" panose="020B0604020202020204" pitchFamily="34" charset="0"/>
              <a:buChar char="•"/>
            </a:pPr>
            <a:r>
              <a:rPr lang="en-US" sz="2400" dirty="0"/>
              <a:t>To find and rating the leading factors for those problems in procurement process of supply chain in coconut production in Sri Lanka </a:t>
            </a:r>
          </a:p>
          <a:p>
            <a:pPr marL="342900" lvl="0" algn="just">
              <a:buFont typeface="Arial" panose="020B0604020202020204" pitchFamily="34" charset="0"/>
              <a:buChar char="•"/>
            </a:pPr>
            <a:r>
              <a:rPr lang="en-US" sz="2400" dirty="0" smtClean="0"/>
              <a:t>To </a:t>
            </a:r>
            <a:r>
              <a:rPr lang="en-US" sz="2400" dirty="0"/>
              <a:t>find out initiatives which will aid to develop systematic procurement process </a:t>
            </a:r>
          </a:p>
          <a:p>
            <a:pPr algn="just"/>
            <a:endParaRPr lang="en-US" sz="24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422124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5"/>
          <p:cNvSpPr txBox="1">
            <a:spLocks noGrp="1"/>
          </p:cNvSpPr>
          <p:nvPr>
            <p:ph type="title"/>
          </p:nvPr>
        </p:nvSpPr>
        <p:spPr>
          <a:xfrm>
            <a:off x="2068271" y="47363"/>
            <a:ext cx="9504985" cy="164332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Material and Methods</a:t>
            </a:r>
            <a:endParaRPr dirty="0"/>
          </a:p>
        </p:txBody>
      </p:sp>
      <p:sp>
        <p:nvSpPr>
          <p:cNvPr id="77" name="Google Shape;77;p5"/>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78" name="Google Shape;78;p5"/>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grpSp>
        <p:nvGrpSpPr>
          <p:cNvPr id="7" name="object 6"/>
          <p:cNvGrpSpPr/>
          <p:nvPr/>
        </p:nvGrpSpPr>
        <p:grpSpPr>
          <a:xfrm>
            <a:off x="490931" y="1467702"/>
            <a:ext cx="1586865" cy="959485"/>
            <a:chOff x="578307" y="1519300"/>
            <a:chExt cx="1586865" cy="959485"/>
          </a:xfrm>
        </p:grpSpPr>
        <p:sp>
          <p:nvSpPr>
            <p:cNvPr id="8" name="object 7"/>
            <p:cNvSpPr/>
            <p:nvPr/>
          </p:nvSpPr>
          <p:spPr>
            <a:xfrm>
              <a:off x="587832" y="1528825"/>
              <a:ext cx="1567815" cy="940435"/>
            </a:xfrm>
            <a:custGeom>
              <a:avLst/>
              <a:gdLst/>
              <a:ahLst/>
              <a:cxnLst/>
              <a:rect l="l" t="t" r="r" b="b"/>
              <a:pathLst>
                <a:path w="1567814" h="940435">
                  <a:moveTo>
                    <a:pt x="1097330" y="0"/>
                  </a:moveTo>
                  <a:lnTo>
                    <a:pt x="0" y="0"/>
                  </a:lnTo>
                  <a:lnTo>
                    <a:pt x="0" y="940435"/>
                  </a:lnTo>
                  <a:lnTo>
                    <a:pt x="1097330" y="940435"/>
                  </a:lnTo>
                  <a:lnTo>
                    <a:pt x="1567484" y="470153"/>
                  </a:lnTo>
                  <a:lnTo>
                    <a:pt x="1097330" y="0"/>
                  </a:lnTo>
                  <a:close/>
                </a:path>
              </a:pathLst>
            </a:custGeom>
            <a:solidFill>
              <a:srgbClr val="FFFFFF"/>
            </a:solidFill>
          </p:spPr>
          <p:txBody>
            <a:bodyPr wrap="square" lIns="0" tIns="0" rIns="0" bIns="0" rtlCol="0"/>
            <a:lstStyle/>
            <a:p>
              <a:endParaRPr dirty="0"/>
            </a:p>
          </p:txBody>
        </p:sp>
        <p:sp>
          <p:nvSpPr>
            <p:cNvPr id="9" name="object 8"/>
            <p:cNvSpPr/>
            <p:nvPr/>
          </p:nvSpPr>
          <p:spPr>
            <a:xfrm>
              <a:off x="587832" y="1528825"/>
              <a:ext cx="1567815" cy="940435"/>
            </a:xfrm>
            <a:custGeom>
              <a:avLst/>
              <a:gdLst/>
              <a:ahLst/>
              <a:cxnLst/>
              <a:rect l="l" t="t" r="r" b="b"/>
              <a:pathLst>
                <a:path w="1567814" h="940435">
                  <a:moveTo>
                    <a:pt x="0" y="0"/>
                  </a:moveTo>
                  <a:lnTo>
                    <a:pt x="1097330" y="0"/>
                  </a:lnTo>
                  <a:lnTo>
                    <a:pt x="1567484" y="470153"/>
                  </a:lnTo>
                  <a:lnTo>
                    <a:pt x="1097330" y="940435"/>
                  </a:lnTo>
                  <a:lnTo>
                    <a:pt x="0" y="940435"/>
                  </a:lnTo>
                  <a:lnTo>
                    <a:pt x="0" y="0"/>
                  </a:lnTo>
                  <a:close/>
                </a:path>
              </a:pathLst>
            </a:custGeom>
            <a:ln w="19049">
              <a:solidFill>
                <a:srgbClr val="385622"/>
              </a:solidFill>
            </a:ln>
          </p:spPr>
          <p:txBody>
            <a:bodyPr wrap="square" lIns="0" tIns="0" rIns="0" bIns="0" rtlCol="0"/>
            <a:lstStyle/>
            <a:p>
              <a:endParaRPr dirty="0"/>
            </a:p>
          </p:txBody>
        </p:sp>
      </p:grpSp>
      <p:sp>
        <p:nvSpPr>
          <p:cNvPr id="10" name="object 9"/>
          <p:cNvSpPr txBox="1"/>
          <p:nvPr/>
        </p:nvSpPr>
        <p:spPr>
          <a:xfrm>
            <a:off x="773379" y="1665224"/>
            <a:ext cx="960755" cy="505908"/>
          </a:xfrm>
          <a:prstGeom prst="rect">
            <a:avLst/>
          </a:prstGeom>
        </p:spPr>
        <p:txBody>
          <a:bodyPr vert="horz" wrap="square" lIns="0" tIns="13335" rIns="0" bIns="0" rtlCol="0">
            <a:spAutoFit/>
          </a:bodyPr>
          <a:lstStyle/>
          <a:p>
            <a:pPr marL="41275" marR="5080" indent="-29209">
              <a:lnSpc>
                <a:spcPct val="100000"/>
              </a:lnSpc>
              <a:spcBef>
                <a:spcPts val="105"/>
              </a:spcBef>
            </a:pPr>
            <a:r>
              <a:rPr sz="1600" spc="-35" dirty="0">
                <a:latin typeface="Carlito"/>
                <a:cs typeface="Carlito"/>
              </a:rPr>
              <a:t>R</a:t>
            </a:r>
            <a:r>
              <a:rPr sz="1600" dirty="0">
                <a:latin typeface="Carlito"/>
                <a:cs typeface="Carlito"/>
              </a:rPr>
              <a:t>es</a:t>
            </a:r>
            <a:r>
              <a:rPr sz="1600" spc="-10" dirty="0">
                <a:latin typeface="Carlito"/>
                <a:cs typeface="Carlito"/>
              </a:rPr>
              <a:t>e</a:t>
            </a:r>
            <a:r>
              <a:rPr sz="1600" dirty="0">
                <a:latin typeface="Carlito"/>
                <a:cs typeface="Carlito"/>
              </a:rPr>
              <a:t>a</a:t>
            </a:r>
            <a:r>
              <a:rPr sz="1600" spc="-30" dirty="0">
                <a:latin typeface="Carlito"/>
                <a:cs typeface="Carlito"/>
              </a:rPr>
              <a:t>r</a:t>
            </a:r>
            <a:r>
              <a:rPr sz="1600" dirty="0">
                <a:latin typeface="Carlito"/>
                <a:cs typeface="Carlito"/>
              </a:rPr>
              <a:t>ch  </a:t>
            </a:r>
            <a:r>
              <a:rPr sz="1600" spc="-5" dirty="0">
                <a:latin typeface="Carlito"/>
                <a:cs typeface="Carlito"/>
              </a:rPr>
              <a:t>Location</a:t>
            </a:r>
            <a:endParaRPr sz="1600" dirty="0">
              <a:latin typeface="Carlito"/>
              <a:cs typeface="Carlito"/>
            </a:endParaRPr>
          </a:p>
        </p:txBody>
      </p:sp>
      <p:grpSp>
        <p:nvGrpSpPr>
          <p:cNvPr id="11" name="object 10"/>
          <p:cNvGrpSpPr/>
          <p:nvPr/>
        </p:nvGrpSpPr>
        <p:grpSpPr>
          <a:xfrm>
            <a:off x="2380995" y="1519300"/>
            <a:ext cx="1560830" cy="959485"/>
            <a:chOff x="2380995" y="1519300"/>
            <a:chExt cx="1560830" cy="959485"/>
          </a:xfrm>
        </p:grpSpPr>
        <p:sp>
          <p:nvSpPr>
            <p:cNvPr id="12" name="object 11"/>
            <p:cNvSpPr/>
            <p:nvPr/>
          </p:nvSpPr>
          <p:spPr>
            <a:xfrm>
              <a:off x="2390520" y="1528825"/>
              <a:ext cx="1541780" cy="940435"/>
            </a:xfrm>
            <a:custGeom>
              <a:avLst/>
              <a:gdLst/>
              <a:ahLst/>
              <a:cxnLst/>
              <a:rect l="l" t="t" r="r" b="b"/>
              <a:pathLst>
                <a:path w="1541779" h="940435">
                  <a:moveTo>
                    <a:pt x="1071118" y="0"/>
                  </a:moveTo>
                  <a:lnTo>
                    <a:pt x="0" y="0"/>
                  </a:lnTo>
                  <a:lnTo>
                    <a:pt x="0" y="940435"/>
                  </a:lnTo>
                  <a:lnTo>
                    <a:pt x="1071118" y="940435"/>
                  </a:lnTo>
                  <a:lnTo>
                    <a:pt x="1541399" y="470153"/>
                  </a:lnTo>
                  <a:lnTo>
                    <a:pt x="1071118" y="0"/>
                  </a:lnTo>
                  <a:close/>
                </a:path>
              </a:pathLst>
            </a:custGeom>
            <a:solidFill>
              <a:srgbClr val="FFFFFF"/>
            </a:solidFill>
          </p:spPr>
          <p:txBody>
            <a:bodyPr wrap="square" lIns="0" tIns="0" rIns="0" bIns="0" rtlCol="0"/>
            <a:lstStyle/>
            <a:p>
              <a:endParaRPr dirty="0"/>
            </a:p>
          </p:txBody>
        </p:sp>
        <p:sp>
          <p:nvSpPr>
            <p:cNvPr id="13" name="object 12"/>
            <p:cNvSpPr/>
            <p:nvPr/>
          </p:nvSpPr>
          <p:spPr>
            <a:xfrm>
              <a:off x="2390520" y="1528825"/>
              <a:ext cx="1541780" cy="940435"/>
            </a:xfrm>
            <a:custGeom>
              <a:avLst/>
              <a:gdLst/>
              <a:ahLst/>
              <a:cxnLst/>
              <a:rect l="l" t="t" r="r" b="b"/>
              <a:pathLst>
                <a:path w="1541779" h="940435">
                  <a:moveTo>
                    <a:pt x="0" y="0"/>
                  </a:moveTo>
                  <a:lnTo>
                    <a:pt x="1071118" y="0"/>
                  </a:lnTo>
                  <a:lnTo>
                    <a:pt x="1541399" y="470153"/>
                  </a:lnTo>
                  <a:lnTo>
                    <a:pt x="1071118" y="940435"/>
                  </a:lnTo>
                  <a:lnTo>
                    <a:pt x="0" y="940435"/>
                  </a:lnTo>
                  <a:lnTo>
                    <a:pt x="0" y="0"/>
                  </a:lnTo>
                  <a:close/>
                </a:path>
              </a:pathLst>
            </a:custGeom>
            <a:ln w="19050">
              <a:solidFill>
                <a:srgbClr val="385622"/>
              </a:solidFill>
            </a:ln>
          </p:spPr>
          <p:txBody>
            <a:bodyPr wrap="square" lIns="0" tIns="0" rIns="0" bIns="0" rtlCol="0"/>
            <a:lstStyle/>
            <a:p>
              <a:endParaRPr dirty="0"/>
            </a:p>
          </p:txBody>
        </p:sp>
      </p:grpSp>
      <p:sp>
        <p:nvSpPr>
          <p:cNvPr id="14" name="object 13"/>
          <p:cNvSpPr txBox="1"/>
          <p:nvPr/>
        </p:nvSpPr>
        <p:spPr>
          <a:xfrm>
            <a:off x="2582672" y="1697228"/>
            <a:ext cx="922019" cy="505267"/>
          </a:xfrm>
          <a:prstGeom prst="rect">
            <a:avLst/>
          </a:prstGeom>
        </p:spPr>
        <p:txBody>
          <a:bodyPr vert="horz" wrap="square" lIns="0" tIns="12700" rIns="0" bIns="0" rtlCol="0">
            <a:spAutoFit/>
          </a:bodyPr>
          <a:lstStyle/>
          <a:p>
            <a:pPr marL="12700" marR="5080" indent="28575">
              <a:lnSpc>
                <a:spcPct val="100000"/>
              </a:lnSpc>
              <a:spcBef>
                <a:spcPts val="100"/>
              </a:spcBef>
            </a:pPr>
            <a:r>
              <a:rPr sz="1600" spc="-10" dirty="0">
                <a:latin typeface="Carlito"/>
                <a:cs typeface="Carlito"/>
              </a:rPr>
              <a:t>Research  </a:t>
            </a:r>
            <a:r>
              <a:rPr sz="1600" dirty="0">
                <a:latin typeface="Carlito"/>
                <a:cs typeface="Carlito"/>
              </a:rPr>
              <a:t>Ap</a:t>
            </a:r>
            <a:r>
              <a:rPr sz="1600" spc="5" dirty="0">
                <a:latin typeface="Carlito"/>
                <a:cs typeface="Carlito"/>
              </a:rPr>
              <a:t>p</a:t>
            </a:r>
            <a:r>
              <a:rPr sz="1600" spc="-30" dirty="0">
                <a:latin typeface="Carlito"/>
                <a:cs typeface="Carlito"/>
              </a:rPr>
              <a:t>r</a:t>
            </a:r>
            <a:r>
              <a:rPr sz="1600" spc="-5" dirty="0">
                <a:latin typeface="Carlito"/>
                <a:cs typeface="Carlito"/>
              </a:rPr>
              <a:t>oach</a:t>
            </a:r>
            <a:endParaRPr sz="1600" dirty="0">
              <a:latin typeface="Carlito"/>
              <a:cs typeface="Carlito"/>
            </a:endParaRPr>
          </a:p>
        </p:txBody>
      </p:sp>
      <p:grpSp>
        <p:nvGrpSpPr>
          <p:cNvPr id="15" name="object 14"/>
          <p:cNvGrpSpPr/>
          <p:nvPr/>
        </p:nvGrpSpPr>
        <p:grpSpPr>
          <a:xfrm>
            <a:off x="4158615" y="1519300"/>
            <a:ext cx="1612265" cy="959485"/>
            <a:chOff x="4158615" y="1519300"/>
            <a:chExt cx="1612265" cy="959485"/>
          </a:xfrm>
        </p:grpSpPr>
        <p:sp>
          <p:nvSpPr>
            <p:cNvPr id="16" name="object 15"/>
            <p:cNvSpPr/>
            <p:nvPr/>
          </p:nvSpPr>
          <p:spPr>
            <a:xfrm>
              <a:off x="4168140" y="1528825"/>
              <a:ext cx="1593215" cy="940435"/>
            </a:xfrm>
            <a:custGeom>
              <a:avLst/>
              <a:gdLst/>
              <a:ahLst/>
              <a:cxnLst/>
              <a:rect l="l" t="t" r="r" b="b"/>
              <a:pathLst>
                <a:path w="1593214" h="940435">
                  <a:moveTo>
                    <a:pt x="1122426" y="0"/>
                  </a:moveTo>
                  <a:lnTo>
                    <a:pt x="0" y="0"/>
                  </a:lnTo>
                  <a:lnTo>
                    <a:pt x="0" y="940435"/>
                  </a:lnTo>
                  <a:lnTo>
                    <a:pt x="1122426" y="940435"/>
                  </a:lnTo>
                  <a:lnTo>
                    <a:pt x="1592707" y="470153"/>
                  </a:lnTo>
                  <a:lnTo>
                    <a:pt x="1122426" y="0"/>
                  </a:lnTo>
                  <a:close/>
                </a:path>
              </a:pathLst>
            </a:custGeom>
            <a:solidFill>
              <a:srgbClr val="FFFFFF"/>
            </a:solidFill>
          </p:spPr>
          <p:txBody>
            <a:bodyPr wrap="square" lIns="0" tIns="0" rIns="0" bIns="0" rtlCol="0"/>
            <a:lstStyle/>
            <a:p>
              <a:endParaRPr dirty="0"/>
            </a:p>
          </p:txBody>
        </p:sp>
        <p:sp>
          <p:nvSpPr>
            <p:cNvPr id="17" name="object 16"/>
            <p:cNvSpPr/>
            <p:nvPr/>
          </p:nvSpPr>
          <p:spPr>
            <a:xfrm>
              <a:off x="4168140" y="1528825"/>
              <a:ext cx="1593215" cy="940435"/>
            </a:xfrm>
            <a:custGeom>
              <a:avLst/>
              <a:gdLst/>
              <a:ahLst/>
              <a:cxnLst/>
              <a:rect l="l" t="t" r="r" b="b"/>
              <a:pathLst>
                <a:path w="1593214" h="940435">
                  <a:moveTo>
                    <a:pt x="0" y="0"/>
                  </a:moveTo>
                  <a:lnTo>
                    <a:pt x="1122426" y="0"/>
                  </a:lnTo>
                  <a:lnTo>
                    <a:pt x="1592707" y="470153"/>
                  </a:lnTo>
                  <a:lnTo>
                    <a:pt x="1122426" y="940435"/>
                  </a:lnTo>
                  <a:lnTo>
                    <a:pt x="0" y="940435"/>
                  </a:lnTo>
                  <a:lnTo>
                    <a:pt x="0" y="0"/>
                  </a:lnTo>
                  <a:close/>
                </a:path>
              </a:pathLst>
            </a:custGeom>
            <a:ln w="19050">
              <a:solidFill>
                <a:srgbClr val="385622"/>
              </a:solidFill>
            </a:ln>
          </p:spPr>
          <p:txBody>
            <a:bodyPr wrap="square" lIns="0" tIns="0" rIns="0" bIns="0" rtlCol="0"/>
            <a:lstStyle/>
            <a:p>
              <a:endParaRPr dirty="0"/>
            </a:p>
          </p:txBody>
        </p:sp>
      </p:grpSp>
      <p:sp>
        <p:nvSpPr>
          <p:cNvPr id="18" name="object 17"/>
          <p:cNvSpPr txBox="1"/>
          <p:nvPr/>
        </p:nvSpPr>
        <p:spPr>
          <a:xfrm>
            <a:off x="4251197" y="1560067"/>
            <a:ext cx="1190625" cy="751488"/>
          </a:xfrm>
          <a:prstGeom prst="rect">
            <a:avLst/>
          </a:prstGeom>
        </p:spPr>
        <p:txBody>
          <a:bodyPr vert="horz" wrap="square" lIns="0" tIns="12700" rIns="0" bIns="0" rtlCol="0">
            <a:spAutoFit/>
          </a:bodyPr>
          <a:lstStyle/>
          <a:p>
            <a:pPr marL="12700" marR="5080" algn="ctr">
              <a:lnSpc>
                <a:spcPct val="100000"/>
              </a:lnSpc>
              <a:spcBef>
                <a:spcPts val="100"/>
              </a:spcBef>
            </a:pPr>
            <a:r>
              <a:rPr sz="1600" spc="-10" dirty="0">
                <a:latin typeface="Carlito"/>
                <a:cs typeface="Carlito"/>
              </a:rPr>
              <a:t>Research  </a:t>
            </a:r>
            <a:r>
              <a:rPr sz="1600" spc="-15" dirty="0">
                <a:latin typeface="Carlito"/>
                <a:cs typeface="Carlito"/>
              </a:rPr>
              <a:t>Strategy</a:t>
            </a:r>
            <a:r>
              <a:rPr sz="1600" spc="-70" dirty="0">
                <a:latin typeface="Carlito"/>
                <a:cs typeface="Carlito"/>
              </a:rPr>
              <a:t> </a:t>
            </a:r>
            <a:r>
              <a:rPr sz="1600" dirty="0">
                <a:latin typeface="Carlito"/>
                <a:cs typeface="Carlito"/>
              </a:rPr>
              <a:t>and  type</a:t>
            </a:r>
          </a:p>
        </p:txBody>
      </p:sp>
      <p:grpSp>
        <p:nvGrpSpPr>
          <p:cNvPr id="19" name="object 18"/>
          <p:cNvGrpSpPr/>
          <p:nvPr/>
        </p:nvGrpSpPr>
        <p:grpSpPr>
          <a:xfrm>
            <a:off x="5869304" y="1531111"/>
            <a:ext cx="1443355" cy="959485"/>
            <a:chOff x="5869304" y="1531111"/>
            <a:chExt cx="1443355" cy="959485"/>
          </a:xfrm>
        </p:grpSpPr>
        <p:sp>
          <p:nvSpPr>
            <p:cNvPr id="20" name="object 19"/>
            <p:cNvSpPr/>
            <p:nvPr/>
          </p:nvSpPr>
          <p:spPr>
            <a:xfrm>
              <a:off x="5878829" y="1540636"/>
              <a:ext cx="1424305" cy="940435"/>
            </a:xfrm>
            <a:custGeom>
              <a:avLst/>
              <a:gdLst/>
              <a:ahLst/>
              <a:cxnLst/>
              <a:rect l="l" t="t" r="r" b="b"/>
              <a:pathLst>
                <a:path w="1424304" h="940435">
                  <a:moveTo>
                    <a:pt x="953516" y="0"/>
                  </a:moveTo>
                  <a:lnTo>
                    <a:pt x="0" y="0"/>
                  </a:lnTo>
                  <a:lnTo>
                    <a:pt x="0" y="940435"/>
                  </a:lnTo>
                  <a:lnTo>
                    <a:pt x="953516" y="940435"/>
                  </a:lnTo>
                  <a:lnTo>
                    <a:pt x="1423797" y="470280"/>
                  </a:lnTo>
                  <a:lnTo>
                    <a:pt x="953516" y="0"/>
                  </a:lnTo>
                  <a:close/>
                </a:path>
              </a:pathLst>
            </a:custGeom>
            <a:solidFill>
              <a:srgbClr val="FFFFFF"/>
            </a:solidFill>
          </p:spPr>
          <p:txBody>
            <a:bodyPr wrap="square" lIns="0" tIns="0" rIns="0" bIns="0" rtlCol="0"/>
            <a:lstStyle/>
            <a:p>
              <a:endParaRPr dirty="0"/>
            </a:p>
          </p:txBody>
        </p:sp>
        <p:sp>
          <p:nvSpPr>
            <p:cNvPr id="21" name="object 20"/>
            <p:cNvSpPr/>
            <p:nvPr/>
          </p:nvSpPr>
          <p:spPr>
            <a:xfrm>
              <a:off x="5878829" y="1540636"/>
              <a:ext cx="1424305" cy="940435"/>
            </a:xfrm>
            <a:custGeom>
              <a:avLst/>
              <a:gdLst/>
              <a:ahLst/>
              <a:cxnLst/>
              <a:rect l="l" t="t" r="r" b="b"/>
              <a:pathLst>
                <a:path w="1424304" h="940435">
                  <a:moveTo>
                    <a:pt x="0" y="0"/>
                  </a:moveTo>
                  <a:lnTo>
                    <a:pt x="953516" y="0"/>
                  </a:lnTo>
                  <a:lnTo>
                    <a:pt x="1423797" y="470280"/>
                  </a:lnTo>
                  <a:lnTo>
                    <a:pt x="953516" y="940435"/>
                  </a:lnTo>
                  <a:lnTo>
                    <a:pt x="0" y="940435"/>
                  </a:lnTo>
                  <a:lnTo>
                    <a:pt x="0" y="0"/>
                  </a:lnTo>
                  <a:close/>
                </a:path>
              </a:pathLst>
            </a:custGeom>
            <a:ln w="19050">
              <a:solidFill>
                <a:srgbClr val="385622"/>
              </a:solidFill>
            </a:ln>
          </p:spPr>
          <p:txBody>
            <a:bodyPr wrap="square" lIns="0" tIns="0" rIns="0" bIns="0" rtlCol="0"/>
            <a:lstStyle/>
            <a:p>
              <a:endParaRPr dirty="0"/>
            </a:p>
          </p:txBody>
        </p:sp>
      </p:grpSp>
      <p:sp>
        <p:nvSpPr>
          <p:cNvPr id="22" name="object 21"/>
          <p:cNvSpPr txBox="1"/>
          <p:nvPr/>
        </p:nvSpPr>
        <p:spPr>
          <a:xfrm>
            <a:off x="5958332" y="1571701"/>
            <a:ext cx="951865" cy="751488"/>
          </a:xfrm>
          <a:prstGeom prst="rect">
            <a:avLst/>
          </a:prstGeom>
        </p:spPr>
        <p:txBody>
          <a:bodyPr vert="horz" wrap="square" lIns="0" tIns="12700" rIns="0" bIns="0" rtlCol="0">
            <a:spAutoFit/>
          </a:bodyPr>
          <a:lstStyle/>
          <a:p>
            <a:pPr marL="12700" marR="5080">
              <a:lnSpc>
                <a:spcPct val="100000"/>
              </a:lnSpc>
              <a:spcBef>
                <a:spcPts val="100"/>
              </a:spcBef>
            </a:pPr>
            <a:r>
              <a:rPr sz="1600" spc="-15" dirty="0">
                <a:latin typeface="Carlito"/>
                <a:cs typeface="Carlito"/>
              </a:rPr>
              <a:t>Data  </a:t>
            </a:r>
            <a:r>
              <a:rPr sz="1600" spc="-5" dirty="0">
                <a:latin typeface="Carlito"/>
                <a:cs typeface="Carlito"/>
              </a:rPr>
              <a:t>Co</a:t>
            </a:r>
            <a:r>
              <a:rPr sz="1600" spc="-10" dirty="0">
                <a:latin typeface="Carlito"/>
                <a:cs typeface="Carlito"/>
              </a:rPr>
              <a:t>l</a:t>
            </a:r>
            <a:r>
              <a:rPr sz="1600" spc="-5" dirty="0">
                <a:latin typeface="Carlito"/>
                <a:cs typeface="Carlito"/>
              </a:rPr>
              <a:t>l</a:t>
            </a:r>
            <a:r>
              <a:rPr sz="1600" spc="15" dirty="0">
                <a:latin typeface="Carlito"/>
                <a:cs typeface="Carlito"/>
              </a:rPr>
              <a:t>e</a:t>
            </a:r>
            <a:r>
              <a:rPr sz="1600" spc="-10" dirty="0">
                <a:latin typeface="Carlito"/>
                <a:cs typeface="Carlito"/>
              </a:rPr>
              <a:t>c</a:t>
            </a:r>
            <a:r>
              <a:rPr sz="1600" dirty="0">
                <a:latin typeface="Carlito"/>
                <a:cs typeface="Carlito"/>
              </a:rPr>
              <a:t>t</a:t>
            </a:r>
            <a:r>
              <a:rPr sz="1600" spc="-10" dirty="0">
                <a:latin typeface="Carlito"/>
                <a:cs typeface="Carlito"/>
              </a:rPr>
              <a:t>i</a:t>
            </a:r>
            <a:r>
              <a:rPr sz="1600" spc="-5" dirty="0">
                <a:latin typeface="Carlito"/>
                <a:cs typeface="Carlito"/>
              </a:rPr>
              <a:t>on  Method</a:t>
            </a:r>
            <a:endParaRPr sz="1600" dirty="0">
              <a:latin typeface="Carlito"/>
              <a:cs typeface="Carlito"/>
            </a:endParaRPr>
          </a:p>
        </p:txBody>
      </p:sp>
      <p:grpSp>
        <p:nvGrpSpPr>
          <p:cNvPr id="23" name="object 22"/>
          <p:cNvGrpSpPr/>
          <p:nvPr/>
        </p:nvGrpSpPr>
        <p:grpSpPr>
          <a:xfrm>
            <a:off x="7436357" y="1531111"/>
            <a:ext cx="1482090" cy="959485"/>
            <a:chOff x="7436357" y="1531111"/>
            <a:chExt cx="1482090" cy="959485"/>
          </a:xfrm>
        </p:grpSpPr>
        <p:sp>
          <p:nvSpPr>
            <p:cNvPr id="24" name="object 23"/>
            <p:cNvSpPr/>
            <p:nvPr/>
          </p:nvSpPr>
          <p:spPr>
            <a:xfrm>
              <a:off x="7445882" y="1540636"/>
              <a:ext cx="1463040" cy="940435"/>
            </a:xfrm>
            <a:custGeom>
              <a:avLst/>
              <a:gdLst/>
              <a:ahLst/>
              <a:cxnLst/>
              <a:rect l="l" t="t" r="r" b="b"/>
              <a:pathLst>
                <a:path w="1463040" h="940435">
                  <a:moveTo>
                    <a:pt x="992759" y="0"/>
                  </a:moveTo>
                  <a:lnTo>
                    <a:pt x="0" y="0"/>
                  </a:lnTo>
                  <a:lnTo>
                    <a:pt x="0" y="940435"/>
                  </a:lnTo>
                  <a:lnTo>
                    <a:pt x="992759" y="940435"/>
                  </a:lnTo>
                  <a:lnTo>
                    <a:pt x="1463040" y="470280"/>
                  </a:lnTo>
                  <a:lnTo>
                    <a:pt x="992759" y="0"/>
                  </a:lnTo>
                  <a:close/>
                </a:path>
              </a:pathLst>
            </a:custGeom>
            <a:solidFill>
              <a:srgbClr val="FFFFFF"/>
            </a:solidFill>
          </p:spPr>
          <p:txBody>
            <a:bodyPr wrap="square" lIns="0" tIns="0" rIns="0" bIns="0" rtlCol="0"/>
            <a:lstStyle/>
            <a:p>
              <a:endParaRPr dirty="0"/>
            </a:p>
          </p:txBody>
        </p:sp>
        <p:sp>
          <p:nvSpPr>
            <p:cNvPr id="25" name="object 24"/>
            <p:cNvSpPr/>
            <p:nvPr/>
          </p:nvSpPr>
          <p:spPr>
            <a:xfrm>
              <a:off x="7445882" y="1540636"/>
              <a:ext cx="1463040" cy="940435"/>
            </a:xfrm>
            <a:custGeom>
              <a:avLst/>
              <a:gdLst/>
              <a:ahLst/>
              <a:cxnLst/>
              <a:rect l="l" t="t" r="r" b="b"/>
              <a:pathLst>
                <a:path w="1463040" h="940435">
                  <a:moveTo>
                    <a:pt x="0" y="0"/>
                  </a:moveTo>
                  <a:lnTo>
                    <a:pt x="992759" y="0"/>
                  </a:lnTo>
                  <a:lnTo>
                    <a:pt x="1463040" y="470280"/>
                  </a:lnTo>
                  <a:lnTo>
                    <a:pt x="992759" y="940435"/>
                  </a:lnTo>
                  <a:lnTo>
                    <a:pt x="0" y="940435"/>
                  </a:lnTo>
                  <a:lnTo>
                    <a:pt x="0" y="0"/>
                  </a:lnTo>
                  <a:close/>
                </a:path>
              </a:pathLst>
            </a:custGeom>
            <a:ln w="19050">
              <a:solidFill>
                <a:srgbClr val="385622"/>
              </a:solidFill>
            </a:ln>
          </p:spPr>
          <p:txBody>
            <a:bodyPr wrap="square" lIns="0" tIns="0" rIns="0" bIns="0" rtlCol="0"/>
            <a:lstStyle/>
            <a:p>
              <a:endParaRPr dirty="0"/>
            </a:p>
          </p:txBody>
        </p:sp>
      </p:grpSp>
      <p:sp>
        <p:nvSpPr>
          <p:cNvPr id="26" name="object 25"/>
          <p:cNvSpPr txBox="1"/>
          <p:nvPr/>
        </p:nvSpPr>
        <p:spPr>
          <a:xfrm>
            <a:off x="7673720" y="1571701"/>
            <a:ext cx="773430" cy="751488"/>
          </a:xfrm>
          <a:prstGeom prst="rect">
            <a:avLst/>
          </a:prstGeom>
        </p:spPr>
        <p:txBody>
          <a:bodyPr vert="horz" wrap="square" lIns="0" tIns="12700" rIns="0" bIns="0" rtlCol="0">
            <a:spAutoFit/>
          </a:bodyPr>
          <a:lstStyle/>
          <a:p>
            <a:pPr marL="12700" marR="5080" indent="158115">
              <a:lnSpc>
                <a:spcPct val="100000"/>
              </a:lnSpc>
              <a:spcBef>
                <a:spcPts val="100"/>
              </a:spcBef>
            </a:pPr>
            <a:r>
              <a:rPr sz="1600" spc="-15" dirty="0">
                <a:latin typeface="Carlito"/>
                <a:cs typeface="Carlito"/>
              </a:rPr>
              <a:t>Data  </a:t>
            </a:r>
            <a:r>
              <a:rPr sz="1600" dirty="0">
                <a:latin typeface="Carlito"/>
                <a:cs typeface="Carlito"/>
              </a:rPr>
              <a:t>An</a:t>
            </a:r>
            <a:r>
              <a:rPr sz="1600" spc="5" dirty="0">
                <a:latin typeface="Carlito"/>
                <a:cs typeface="Carlito"/>
              </a:rPr>
              <a:t>a</a:t>
            </a:r>
            <a:r>
              <a:rPr sz="1600" spc="-5" dirty="0">
                <a:latin typeface="Carlito"/>
                <a:cs typeface="Carlito"/>
              </a:rPr>
              <a:t>l</a:t>
            </a:r>
            <a:r>
              <a:rPr sz="1600" spc="-15" dirty="0">
                <a:latin typeface="Carlito"/>
                <a:cs typeface="Carlito"/>
              </a:rPr>
              <a:t>y</a:t>
            </a:r>
            <a:r>
              <a:rPr sz="1600" spc="-5" dirty="0">
                <a:latin typeface="Carlito"/>
                <a:cs typeface="Carlito"/>
              </a:rPr>
              <a:t>sis  </a:t>
            </a:r>
            <a:r>
              <a:rPr sz="1600" dirty="0">
                <a:latin typeface="Carlito"/>
                <a:cs typeface="Carlito"/>
              </a:rPr>
              <a:t>M</a:t>
            </a:r>
            <a:r>
              <a:rPr sz="1600" spc="-15" dirty="0">
                <a:latin typeface="Carlito"/>
                <a:cs typeface="Carlito"/>
              </a:rPr>
              <a:t>e</a:t>
            </a:r>
            <a:r>
              <a:rPr sz="1600" dirty="0">
                <a:latin typeface="Carlito"/>
                <a:cs typeface="Carlito"/>
              </a:rPr>
              <a:t>thod</a:t>
            </a:r>
          </a:p>
        </p:txBody>
      </p:sp>
      <p:grpSp>
        <p:nvGrpSpPr>
          <p:cNvPr id="27" name="object 26"/>
          <p:cNvGrpSpPr/>
          <p:nvPr/>
        </p:nvGrpSpPr>
        <p:grpSpPr>
          <a:xfrm>
            <a:off x="9102217" y="1531111"/>
            <a:ext cx="1403985" cy="959485"/>
            <a:chOff x="9102217" y="1531111"/>
            <a:chExt cx="1403985" cy="959485"/>
          </a:xfrm>
        </p:grpSpPr>
        <p:sp>
          <p:nvSpPr>
            <p:cNvPr id="28" name="object 27"/>
            <p:cNvSpPr/>
            <p:nvPr/>
          </p:nvSpPr>
          <p:spPr>
            <a:xfrm>
              <a:off x="9111742" y="1540636"/>
              <a:ext cx="1384935" cy="940435"/>
            </a:xfrm>
            <a:custGeom>
              <a:avLst/>
              <a:gdLst/>
              <a:ahLst/>
              <a:cxnLst/>
              <a:rect l="l" t="t" r="r" b="b"/>
              <a:pathLst>
                <a:path w="1384934" h="940435">
                  <a:moveTo>
                    <a:pt x="914400" y="0"/>
                  </a:moveTo>
                  <a:lnTo>
                    <a:pt x="0" y="0"/>
                  </a:lnTo>
                  <a:lnTo>
                    <a:pt x="0" y="940435"/>
                  </a:lnTo>
                  <a:lnTo>
                    <a:pt x="914400" y="940435"/>
                  </a:lnTo>
                  <a:lnTo>
                    <a:pt x="1384680" y="470280"/>
                  </a:lnTo>
                  <a:lnTo>
                    <a:pt x="914400" y="0"/>
                  </a:lnTo>
                  <a:close/>
                </a:path>
              </a:pathLst>
            </a:custGeom>
            <a:solidFill>
              <a:srgbClr val="FFFFFF"/>
            </a:solidFill>
          </p:spPr>
          <p:txBody>
            <a:bodyPr wrap="square" lIns="0" tIns="0" rIns="0" bIns="0" rtlCol="0"/>
            <a:lstStyle/>
            <a:p>
              <a:endParaRPr dirty="0"/>
            </a:p>
          </p:txBody>
        </p:sp>
        <p:sp>
          <p:nvSpPr>
            <p:cNvPr id="29" name="object 28"/>
            <p:cNvSpPr/>
            <p:nvPr/>
          </p:nvSpPr>
          <p:spPr>
            <a:xfrm>
              <a:off x="9111742" y="1540636"/>
              <a:ext cx="1384935" cy="940435"/>
            </a:xfrm>
            <a:custGeom>
              <a:avLst/>
              <a:gdLst/>
              <a:ahLst/>
              <a:cxnLst/>
              <a:rect l="l" t="t" r="r" b="b"/>
              <a:pathLst>
                <a:path w="1384934" h="940435">
                  <a:moveTo>
                    <a:pt x="0" y="0"/>
                  </a:moveTo>
                  <a:lnTo>
                    <a:pt x="914400" y="0"/>
                  </a:lnTo>
                  <a:lnTo>
                    <a:pt x="1384680" y="470280"/>
                  </a:lnTo>
                  <a:lnTo>
                    <a:pt x="914400" y="940435"/>
                  </a:lnTo>
                  <a:lnTo>
                    <a:pt x="0" y="940435"/>
                  </a:lnTo>
                  <a:lnTo>
                    <a:pt x="0" y="0"/>
                  </a:lnTo>
                  <a:close/>
                </a:path>
              </a:pathLst>
            </a:custGeom>
            <a:ln w="19050">
              <a:solidFill>
                <a:srgbClr val="385622"/>
              </a:solidFill>
            </a:ln>
          </p:spPr>
          <p:txBody>
            <a:bodyPr wrap="square" lIns="0" tIns="0" rIns="0" bIns="0" rtlCol="0"/>
            <a:lstStyle/>
            <a:p>
              <a:endParaRPr dirty="0"/>
            </a:p>
          </p:txBody>
        </p:sp>
      </p:grpSp>
      <p:sp>
        <p:nvSpPr>
          <p:cNvPr id="30" name="object 29"/>
          <p:cNvSpPr txBox="1"/>
          <p:nvPr/>
        </p:nvSpPr>
        <p:spPr>
          <a:xfrm>
            <a:off x="9191625" y="1571701"/>
            <a:ext cx="772160" cy="751488"/>
          </a:xfrm>
          <a:prstGeom prst="rect">
            <a:avLst/>
          </a:prstGeom>
        </p:spPr>
        <p:txBody>
          <a:bodyPr vert="horz" wrap="square" lIns="0" tIns="12700" rIns="0" bIns="0" rtlCol="0">
            <a:spAutoFit/>
          </a:bodyPr>
          <a:lstStyle/>
          <a:p>
            <a:pPr marL="12700" marR="5080">
              <a:lnSpc>
                <a:spcPct val="100000"/>
              </a:lnSpc>
              <a:spcBef>
                <a:spcPts val="100"/>
              </a:spcBef>
            </a:pPr>
            <a:r>
              <a:rPr sz="1600" spc="-15" dirty="0">
                <a:latin typeface="Carlito"/>
                <a:cs typeface="Carlito"/>
              </a:rPr>
              <a:t>Data  </a:t>
            </a:r>
            <a:r>
              <a:rPr sz="1600" dirty="0">
                <a:latin typeface="Carlito"/>
                <a:cs typeface="Carlito"/>
              </a:rPr>
              <a:t>An</a:t>
            </a:r>
            <a:r>
              <a:rPr sz="1600" spc="5" dirty="0">
                <a:latin typeface="Carlito"/>
                <a:cs typeface="Carlito"/>
              </a:rPr>
              <a:t>a</a:t>
            </a:r>
            <a:r>
              <a:rPr sz="1600" spc="-5" dirty="0">
                <a:latin typeface="Carlito"/>
                <a:cs typeface="Carlito"/>
              </a:rPr>
              <a:t>l</a:t>
            </a:r>
            <a:r>
              <a:rPr sz="1600" spc="-15" dirty="0">
                <a:latin typeface="Carlito"/>
                <a:cs typeface="Carlito"/>
              </a:rPr>
              <a:t>y</a:t>
            </a:r>
            <a:r>
              <a:rPr sz="1600" spc="-5" dirty="0">
                <a:latin typeface="Carlito"/>
                <a:cs typeface="Carlito"/>
              </a:rPr>
              <a:t>s</a:t>
            </a:r>
            <a:r>
              <a:rPr sz="1600" spc="-15" dirty="0">
                <a:latin typeface="Carlito"/>
                <a:cs typeface="Carlito"/>
              </a:rPr>
              <a:t>i</a:t>
            </a:r>
            <a:r>
              <a:rPr sz="1600" dirty="0">
                <a:latin typeface="Carlito"/>
                <a:cs typeface="Carlito"/>
              </a:rPr>
              <a:t>s  </a:t>
            </a:r>
            <a:r>
              <a:rPr sz="1600" spc="-45" dirty="0">
                <a:latin typeface="Carlito"/>
                <a:cs typeface="Carlito"/>
              </a:rPr>
              <a:t>Tool</a:t>
            </a:r>
            <a:endParaRPr sz="1600" dirty="0">
              <a:latin typeface="Carlito"/>
              <a:cs typeface="Carlito"/>
            </a:endParaRPr>
          </a:p>
        </p:txBody>
      </p:sp>
      <p:grpSp>
        <p:nvGrpSpPr>
          <p:cNvPr id="31" name="object 30"/>
          <p:cNvGrpSpPr/>
          <p:nvPr/>
        </p:nvGrpSpPr>
        <p:grpSpPr>
          <a:xfrm>
            <a:off x="10713466" y="1571497"/>
            <a:ext cx="1221105" cy="960119"/>
            <a:chOff x="10713466" y="1571497"/>
            <a:chExt cx="1221105" cy="960119"/>
          </a:xfrm>
        </p:grpSpPr>
        <p:sp>
          <p:nvSpPr>
            <p:cNvPr id="32" name="object 31"/>
            <p:cNvSpPr/>
            <p:nvPr/>
          </p:nvSpPr>
          <p:spPr>
            <a:xfrm>
              <a:off x="10722991" y="1581022"/>
              <a:ext cx="1202055" cy="941069"/>
            </a:xfrm>
            <a:custGeom>
              <a:avLst/>
              <a:gdLst/>
              <a:ahLst/>
              <a:cxnLst/>
              <a:rect l="l" t="t" r="r" b="b"/>
              <a:pathLst>
                <a:path w="1202054" h="941069">
                  <a:moveTo>
                    <a:pt x="731519" y="0"/>
                  </a:moveTo>
                  <a:lnTo>
                    <a:pt x="0" y="0"/>
                  </a:lnTo>
                  <a:lnTo>
                    <a:pt x="0" y="940562"/>
                  </a:lnTo>
                  <a:lnTo>
                    <a:pt x="731519" y="940562"/>
                  </a:lnTo>
                  <a:lnTo>
                    <a:pt x="1201801" y="470280"/>
                  </a:lnTo>
                  <a:lnTo>
                    <a:pt x="731519" y="0"/>
                  </a:lnTo>
                  <a:close/>
                </a:path>
              </a:pathLst>
            </a:custGeom>
            <a:solidFill>
              <a:srgbClr val="FFFFFF"/>
            </a:solidFill>
          </p:spPr>
          <p:txBody>
            <a:bodyPr wrap="square" lIns="0" tIns="0" rIns="0" bIns="0" rtlCol="0"/>
            <a:lstStyle/>
            <a:p>
              <a:endParaRPr dirty="0"/>
            </a:p>
          </p:txBody>
        </p:sp>
        <p:sp>
          <p:nvSpPr>
            <p:cNvPr id="33" name="object 32"/>
            <p:cNvSpPr/>
            <p:nvPr/>
          </p:nvSpPr>
          <p:spPr>
            <a:xfrm>
              <a:off x="10722991" y="1581022"/>
              <a:ext cx="1202055" cy="941069"/>
            </a:xfrm>
            <a:custGeom>
              <a:avLst/>
              <a:gdLst/>
              <a:ahLst/>
              <a:cxnLst/>
              <a:rect l="l" t="t" r="r" b="b"/>
              <a:pathLst>
                <a:path w="1202054" h="941069">
                  <a:moveTo>
                    <a:pt x="0" y="0"/>
                  </a:moveTo>
                  <a:lnTo>
                    <a:pt x="731519" y="0"/>
                  </a:lnTo>
                  <a:lnTo>
                    <a:pt x="1201801" y="470280"/>
                  </a:lnTo>
                  <a:lnTo>
                    <a:pt x="731519" y="940562"/>
                  </a:lnTo>
                  <a:lnTo>
                    <a:pt x="0" y="940562"/>
                  </a:lnTo>
                  <a:lnTo>
                    <a:pt x="0" y="0"/>
                  </a:lnTo>
                  <a:close/>
                </a:path>
              </a:pathLst>
            </a:custGeom>
            <a:ln w="19050">
              <a:solidFill>
                <a:srgbClr val="385622"/>
              </a:solidFill>
            </a:ln>
          </p:spPr>
          <p:txBody>
            <a:bodyPr wrap="square" lIns="0" tIns="0" rIns="0" bIns="0" rtlCol="0"/>
            <a:lstStyle/>
            <a:p>
              <a:endParaRPr dirty="0"/>
            </a:p>
          </p:txBody>
        </p:sp>
      </p:grpSp>
      <p:sp>
        <p:nvSpPr>
          <p:cNvPr id="34" name="object 33"/>
          <p:cNvSpPr txBox="1"/>
          <p:nvPr/>
        </p:nvSpPr>
        <p:spPr>
          <a:xfrm>
            <a:off x="10803128" y="1749297"/>
            <a:ext cx="709295" cy="505267"/>
          </a:xfrm>
          <a:prstGeom prst="rect">
            <a:avLst/>
          </a:prstGeom>
        </p:spPr>
        <p:txBody>
          <a:bodyPr vert="horz" wrap="square" lIns="0" tIns="12700" rIns="0" bIns="0" rtlCol="0">
            <a:spAutoFit/>
          </a:bodyPr>
          <a:lstStyle/>
          <a:p>
            <a:pPr marL="12700" marR="5080">
              <a:lnSpc>
                <a:spcPct val="100000"/>
              </a:lnSpc>
              <a:spcBef>
                <a:spcPts val="100"/>
              </a:spcBef>
            </a:pPr>
            <a:r>
              <a:rPr sz="1600" spc="-5" dirty="0">
                <a:latin typeface="Carlito"/>
                <a:cs typeface="Carlito"/>
              </a:rPr>
              <a:t>Sa</a:t>
            </a:r>
            <a:r>
              <a:rPr sz="1600" dirty="0">
                <a:latin typeface="Carlito"/>
                <a:cs typeface="Carlito"/>
              </a:rPr>
              <a:t>m</a:t>
            </a:r>
            <a:r>
              <a:rPr sz="1600" spc="-5" dirty="0">
                <a:latin typeface="Carlito"/>
                <a:cs typeface="Carlito"/>
              </a:rPr>
              <a:t>ple  </a:t>
            </a:r>
            <a:r>
              <a:rPr sz="1600" spc="-15" dirty="0">
                <a:latin typeface="Carlito"/>
                <a:cs typeface="Carlito"/>
              </a:rPr>
              <a:t>Size</a:t>
            </a:r>
            <a:endParaRPr sz="1600" dirty="0">
              <a:latin typeface="Carlito"/>
              <a:cs typeface="Carlito"/>
            </a:endParaRPr>
          </a:p>
        </p:txBody>
      </p:sp>
      <p:sp>
        <p:nvSpPr>
          <p:cNvPr id="35" name="object 34"/>
          <p:cNvSpPr txBox="1"/>
          <p:nvPr/>
        </p:nvSpPr>
        <p:spPr>
          <a:xfrm>
            <a:off x="457200" y="2807334"/>
            <a:ext cx="1600199" cy="566822"/>
          </a:xfrm>
          <a:prstGeom prst="rect">
            <a:avLst/>
          </a:prstGeom>
        </p:spPr>
        <p:txBody>
          <a:bodyPr vert="horz" wrap="square" lIns="0" tIns="12700" rIns="0" bIns="0" rtlCol="0">
            <a:spAutoFit/>
          </a:bodyPr>
          <a:lstStyle/>
          <a:p>
            <a:pPr marL="299085" marR="5080" indent="-287020">
              <a:lnSpc>
                <a:spcPct val="100000"/>
              </a:lnSpc>
              <a:spcBef>
                <a:spcPts val="100"/>
              </a:spcBef>
              <a:buFont typeface="Wingdings"/>
              <a:buChar char=""/>
              <a:tabLst>
                <a:tab pos="299720" algn="l"/>
              </a:tabLst>
            </a:pPr>
            <a:r>
              <a:rPr lang="en-US" spc="-5" dirty="0" smtClean="0">
                <a:latin typeface="Carlito"/>
                <a:cs typeface="Carlito"/>
              </a:rPr>
              <a:t>Kurunegala District</a:t>
            </a:r>
            <a:endParaRPr dirty="0">
              <a:latin typeface="Carlito"/>
              <a:cs typeface="Carlito"/>
            </a:endParaRPr>
          </a:p>
        </p:txBody>
      </p:sp>
      <p:sp>
        <p:nvSpPr>
          <p:cNvPr id="36" name="object 35"/>
          <p:cNvSpPr txBox="1"/>
          <p:nvPr/>
        </p:nvSpPr>
        <p:spPr>
          <a:xfrm>
            <a:off x="2257805" y="2824734"/>
            <a:ext cx="1247140" cy="505267"/>
          </a:xfrm>
          <a:prstGeom prst="rect">
            <a:avLst/>
          </a:prstGeom>
        </p:spPr>
        <p:txBody>
          <a:bodyPr vert="horz" wrap="square" lIns="0" tIns="12700" rIns="0" bIns="0" rtlCol="0">
            <a:spAutoFit/>
          </a:bodyPr>
          <a:lstStyle/>
          <a:p>
            <a:pPr marL="299720" marR="5080" indent="-299720">
              <a:lnSpc>
                <a:spcPct val="100000"/>
              </a:lnSpc>
              <a:spcBef>
                <a:spcPts val="100"/>
              </a:spcBef>
              <a:buFont typeface="Wingdings"/>
              <a:buChar char=""/>
              <a:tabLst>
                <a:tab pos="299720" algn="l"/>
              </a:tabLst>
            </a:pPr>
            <a:r>
              <a:rPr sz="1600" spc="-5" dirty="0">
                <a:latin typeface="Carlito"/>
                <a:cs typeface="Carlito"/>
              </a:rPr>
              <a:t>Ded</a:t>
            </a:r>
            <a:r>
              <a:rPr sz="1600" spc="5" dirty="0">
                <a:latin typeface="Carlito"/>
                <a:cs typeface="Carlito"/>
              </a:rPr>
              <a:t>u</a:t>
            </a:r>
            <a:r>
              <a:rPr sz="1600" spc="-10" dirty="0">
                <a:latin typeface="Carlito"/>
                <a:cs typeface="Carlito"/>
              </a:rPr>
              <a:t>c</a:t>
            </a:r>
            <a:r>
              <a:rPr sz="1600" dirty="0">
                <a:latin typeface="Carlito"/>
                <a:cs typeface="Carlito"/>
              </a:rPr>
              <a:t>t</a:t>
            </a:r>
            <a:r>
              <a:rPr sz="1600" spc="-10" dirty="0">
                <a:latin typeface="Carlito"/>
                <a:cs typeface="Carlito"/>
              </a:rPr>
              <a:t>iv</a:t>
            </a:r>
            <a:r>
              <a:rPr sz="1600" dirty="0">
                <a:latin typeface="Carlito"/>
                <a:cs typeface="Carlito"/>
              </a:rPr>
              <a:t>e  </a:t>
            </a:r>
            <a:r>
              <a:rPr sz="1600" spc="-10" dirty="0">
                <a:latin typeface="Carlito"/>
                <a:cs typeface="Carlito"/>
              </a:rPr>
              <a:t>Approach</a:t>
            </a:r>
            <a:endParaRPr sz="1600" dirty="0">
              <a:latin typeface="Carlito"/>
              <a:cs typeface="Carlito"/>
            </a:endParaRPr>
          </a:p>
        </p:txBody>
      </p:sp>
      <p:sp>
        <p:nvSpPr>
          <p:cNvPr id="37" name="object 36"/>
          <p:cNvSpPr txBox="1"/>
          <p:nvPr/>
        </p:nvSpPr>
        <p:spPr>
          <a:xfrm>
            <a:off x="3821429" y="3409569"/>
            <a:ext cx="1605915" cy="751488"/>
          </a:xfrm>
          <a:prstGeom prst="rect">
            <a:avLst/>
          </a:prstGeom>
        </p:spPr>
        <p:txBody>
          <a:bodyPr vert="horz" wrap="square" lIns="0" tIns="12700" rIns="0" bIns="0" rtlCol="0">
            <a:spAutoFit/>
          </a:bodyPr>
          <a:lstStyle/>
          <a:p>
            <a:pPr marL="299085" marR="5080" indent="-287020">
              <a:lnSpc>
                <a:spcPct val="100000"/>
              </a:lnSpc>
              <a:spcBef>
                <a:spcPts val="100"/>
              </a:spcBef>
              <a:buFont typeface="Wingdings"/>
              <a:buChar char=""/>
              <a:tabLst>
                <a:tab pos="299720" algn="l"/>
              </a:tabLst>
            </a:pPr>
            <a:r>
              <a:rPr sz="1600" spc="-10" dirty="0">
                <a:latin typeface="Carlito"/>
                <a:cs typeface="Carlito"/>
              </a:rPr>
              <a:t>Explanatory  </a:t>
            </a:r>
            <a:r>
              <a:rPr sz="1600" spc="-5" dirty="0">
                <a:latin typeface="Carlito"/>
                <a:cs typeface="Carlito"/>
              </a:rPr>
              <a:t>(Qua</a:t>
            </a:r>
            <a:r>
              <a:rPr sz="1600" spc="-10" dirty="0">
                <a:latin typeface="Carlito"/>
                <a:cs typeface="Carlito"/>
              </a:rPr>
              <a:t>n</a:t>
            </a:r>
            <a:r>
              <a:rPr sz="1600" dirty="0">
                <a:latin typeface="Carlito"/>
                <a:cs typeface="Carlito"/>
              </a:rPr>
              <a:t>t</a:t>
            </a:r>
            <a:r>
              <a:rPr sz="1600" spc="-10" dirty="0">
                <a:latin typeface="Carlito"/>
                <a:cs typeface="Carlito"/>
              </a:rPr>
              <a:t>i</a:t>
            </a:r>
            <a:r>
              <a:rPr sz="1600" spc="-30" dirty="0">
                <a:latin typeface="Carlito"/>
                <a:cs typeface="Carlito"/>
              </a:rPr>
              <a:t>t</a:t>
            </a:r>
            <a:r>
              <a:rPr sz="1600" spc="-15" dirty="0">
                <a:latin typeface="Carlito"/>
                <a:cs typeface="Carlito"/>
              </a:rPr>
              <a:t>a</a:t>
            </a:r>
            <a:r>
              <a:rPr sz="1600" dirty="0">
                <a:latin typeface="Carlito"/>
                <a:cs typeface="Carlito"/>
              </a:rPr>
              <a:t>t</a:t>
            </a:r>
            <a:r>
              <a:rPr sz="1600" spc="-10" dirty="0">
                <a:latin typeface="Carlito"/>
                <a:cs typeface="Carlito"/>
              </a:rPr>
              <a:t>iv</a:t>
            </a:r>
            <a:r>
              <a:rPr sz="1600" dirty="0">
                <a:latin typeface="Carlito"/>
                <a:cs typeface="Carlito"/>
              </a:rPr>
              <a:t>e)  </a:t>
            </a:r>
            <a:r>
              <a:rPr sz="1600" spc="-10" dirty="0">
                <a:latin typeface="Carlito"/>
                <a:cs typeface="Carlito"/>
              </a:rPr>
              <a:t>Research</a:t>
            </a:r>
            <a:endParaRPr sz="1600" dirty="0">
              <a:latin typeface="Carlito"/>
              <a:cs typeface="Carlito"/>
            </a:endParaRPr>
          </a:p>
        </p:txBody>
      </p:sp>
      <p:sp>
        <p:nvSpPr>
          <p:cNvPr id="38" name="object 37"/>
          <p:cNvSpPr txBox="1"/>
          <p:nvPr/>
        </p:nvSpPr>
        <p:spPr>
          <a:xfrm>
            <a:off x="3821429" y="2872485"/>
            <a:ext cx="1730249" cy="536044"/>
          </a:xfrm>
          <a:prstGeom prst="rect">
            <a:avLst/>
          </a:prstGeom>
        </p:spPr>
        <p:txBody>
          <a:bodyPr vert="horz" wrap="square" lIns="0" tIns="12700" rIns="0" bIns="0" rtlCol="0">
            <a:spAutoFit/>
          </a:bodyPr>
          <a:lstStyle/>
          <a:p>
            <a:pPr marL="354965" indent="-342900">
              <a:lnSpc>
                <a:spcPct val="100000"/>
              </a:lnSpc>
              <a:spcBef>
                <a:spcPts val="100"/>
              </a:spcBef>
              <a:buFont typeface="Wingdings" panose="05000000000000000000" pitchFamily="2" charset="2"/>
              <a:buChar char="v"/>
              <a:tabLst>
                <a:tab pos="299720" algn="l"/>
              </a:tabLst>
            </a:pPr>
            <a:r>
              <a:rPr sz="2400" spc="-7" baseline="3086" dirty="0">
                <a:latin typeface="Carlito"/>
                <a:cs typeface="Carlito"/>
              </a:rPr>
              <a:t>Survey </a:t>
            </a:r>
            <a:r>
              <a:rPr sz="2400" spc="-7" baseline="3086" dirty="0" smtClean="0">
                <a:latin typeface="Carlito"/>
                <a:cs typeface="Carlito"/>
              </a:rPr>
              <a:t>method </a:t>
            </a:r>
            <a:endParaRPr lang="en-US" sz="2400" spc="-7" baseline="3086" dirty="0" smtClean="0">
              <a:latin typeface="Carlito"/>
              <a:cs typeface="Carlito"/>
            </a:endParaRPr>
          </a:p>
          <a:p>
            <a:pPr marL="2029460">
              <a:lnSpc>
                <a:spcPct val="100000"/>
              </a:lnSpc>
            </a:pPr>
            <a:endParaRPr sz="1800" dirty="0">
              <a:latin typeface="Carlito"/>
              <a:cs typeface="Carlito"/>
            </a:endParaRPr>
          </a:p>
        </p:txBody>
      </p:sp>
      <p:sp>
        <p:nvSpPr>
          <p:cNvPr id="39" name="object 38"/>
          <p:cNvSpPr txBox="1"/>
          <p:nvPr/>
        </p:nvSpPr>
        <p:spPr>
          <a:xfrm>
            <a:off x="5542914" y="2807334"/>
            <a:ext cx="2000251" cy="3500958"/>
          </a:xfrm>
          <a:prstGeom prst="rect">
            <a:avLst/>
          </a:prstGeom>
        </p:spPr>
        <p:txBody>
          <a:bodyPr vert="horz" wrap="square" lIns="0" tIns="12700" rIns="0" bIns="0" rtlCol="0">
            <a:spAutoFit/>
          </a:bodyPr>
          <a:lstStyle/>
          <a:p>
            <a:pPr marL="470535" marR="76200" indent="-171450">
              <a:spcBef>
                <a:spcPts val="100"/>
              </a:spcBef>
              <a:buFont typeface="Wingdings" panose="05000000000000000000" pitchFamily="2" charset="2"/>
              <a:buChar char="v"/>
            </a:pPr>
            <a:r>
              <a:rPr lang="en-US" sz="1500" spc="-10" dirty="0" smtClean="0">
                <a:latin typeface="Carlito"/>
                <a:cs typeface="Carlito"/>
              </a:rPr>
              <a:t>Primary data (Structured </a:t>
            </a:r>
            <a:r>
              <a:rPr sz="1500" spc="-10" dirty="0" smtClean="0">
                <a:latin typeface="Carlito"/>
                <a:cs typeface="Carlito"/>
              </a:rPr>
              <a:t>Questionnaire</a:t>
            </a:r>
            <a:r>
              <a:rPr sz="1500" spc="-10" dirty="0">
                <a:latin typeface="Carlito"/>
                <a:cs typeface="Carlito"/>
              </a:rPr>
              <a:t>, </a:t>
            </a:r>
            <a:r>
              <a:rPr sz="1500" dirty="0">
                <a:latin typeface="Carlito"/>
                <a:cs typeface="Carlito"/>
              </a:rPr>
              <a:t>In-  </a:t>
            </a:r>
            <a:r>
              <a:rPr sz="1500" spc="-5" dirty="0">
                <a:latin typeface="Carlito"/>
                <a:cs typeface="Carlito"/>
              </a:rPr>
              <a:t>depth</a:t>
            </a:r>
            <a:r>
              <a:rPr sz="1500" spc="-20" dirty="0">
                <a:latin typeface="Carlito"/>
                <a:cs typeface="Carlito"/>
              </a:rPr>
              <a:t> </a:t>
            </a:r>
            <a:r>
              <a:rPr sz="1500" spc="-10" dirty="0" smtClean="0">
                <a:latin typeface="Carlito"/>
                <a:cs typeface="Carlito"/>
              </a:rPr>
              <a:t>interviews)</a:t>
            </a:r>
            <a:endParaRPr lang="en-US" sz="1500" spc="-10" dirty="0" smtClean="0">
              <a:latin typeface="Carlito"/>
              <a:cs typeface="Carlito"/>
            </a:endParaRPr>
          </a:p>
          <a:p>
            <a:pPr marL="299085" marR="76200">
              <a:spcBef>
                <a:spcPts val="100"/>
              </a:spcBef>
            </a:pPr>
            <a:endParaRPr lang="en-US" sz="1500" dirty="0">
              <a:latin typeface="Carlito"/>
              <a:cs typeface="Carlito"/>
            </a:endParaRPr>
          </a:p>
          <a:p>
            <a:pPr marL="470535" marR="76200" indent="-171450">
              <a:spcBef>
                <a:spcPts val="100"/>
              </a:spcBef>
              <a:buFont typeface="Wingdings" panose="05000000000000000000" pitchFamily="2" charset="2"/>
              <a:buChar char="v"/>
            </a:pPr>
            <a:r>
              <a:rPr sz="1500" spc="-5" dirty="0" smtClean="0">
                <a:latin typeface="Carlito"/>
                <a:cs typeface="Carlito"/>
              </a:rPr>
              <a:t>Secondary </a:t>
            </a:r>
            <a:r>
              <a:rPr sz="1500" spc="-15" dirty="0">
                <a:latin typeface="Carlito"/>
                <a:cs typeface="Carlito"/>
              </a:rPr>
              <a:t>data  </a:t>
            </a:r>
            <a:r>
              <a:rPr sz="1500" spc="-5" dirty="0">
                <a:latin typeface="Carlito"/>
                <a:cs typeface="Carlito"/>
              </a:rPr>
              <a:t>(Article,  </a:t>
            </a:r>
            <a:r>
              <a:rPr sz="1500" spc="-10" dirty="0">
                <a:latin typeface="Carlito"/>
                <a:cs typeface="Carlito"/>
              </a:rPr>
              <a:t>Magazines, </a:t>
            </a:r>
            <a:r>
              <a:rPr sz="1500" spc="-5" dirty="0">
                <a:latin typeface="Carlito"/>
                <a:cs typeface="Carlito"/>
              </a:rPr>
              <a:t>Annual  reports </a:t>
            </a:r>
            <a:r>
              <a:rPr sz="1500" spc="-10" dirty="0">
                <a:latin typeface="Carlito"/>
                <a:cs typeface="Carlito"/>
              </a:rPr>
              <a:t>(central  </a:t>
            </a:r>
            <a:r>
              <a:rPr sz="1500" spc="-5" dirty="0">
                <a:latin typeface="Carlito"/>
                <a:cs typeface="Carlito"/>
              </a:rPr>
              <a:t>Bank), </a:t>
            </a:r>
            <a:r>
              <a:rPr lang="en-US" sz="1500" spc="-5" dirty="0" smtClean="0">
                <a:latin typeface="Carlito"/>
                <a:cs typeface="Carlito"/>
              </a:rPr>
              <a:t>reports of census </a:t>
            </a:r>
            <a:r>
              <a:rPr sz="1500" spc="-10" dirty="0" smtClean="0">
                <a:latin typeface="Carlito"/>
                <a:cs typeface="Carlito"/>
              </a:rPr>
              <a:t>Research  </a:t>
            </a:r>
            <a:r>
              <a:rPr sz="1500" dirty="0">
                <a:latin typeface="Carlito"/>
                <a:cs typeface="Carlito"/>
              </a:rPr>
              <a:t>Journal </a:t>
            </a:r>
            <a:r>
              <a:rPr sz="1500" spc="-15" dirty="0">
                <a:latin typeface="Carlito"/>
                <a:cs typeface="Carlito"/>
              </a:rPr>
              <a:t>for  </a:t>
            </a:r>
            <a:r>
              <a:rPr sz="1500" spc="-10" dirty="0" smtClean="0">
                <a:latin typeface="Carlito"/>
                <a:cs typeface="Carlito"/>
              </a:rPr>
              <a:t>co</a:t>
            </a:r>
            <a:r>
              <a:rPr lang="en-US" sz="1500" spc="-10" dirty="0" smtClean="0">
                <a:latin typeface="Carlito"/>
                <a:cs typeface="Carlito"/>
              </a:rPr>
              <a:t>conut</a:t>
            </a:r>
            <a:r>
              <a:rPr sz="1500" spc="-10" dirty="0" smtClean="0">
                <a:latin typeface="Carlito"/>
                <a:cs typeface="Carlito"/>
              </a:rPr>
              <a:t>  </a:t>
            </a:r>
            <a:r>
              <a:rPr sz="1500" spc="-5" dirty="0">
                <a:latin typeface="Carlito"/>
                <a:cs typeface="Carlito"/>
              </a:rPr>
              <a:t>industry</a:t>
            </a:r>
            <a:endParaRPr sz="1500" dirty="0">
              <a:latin typeface="Carlito"/>
              <a:cs typeface="Carlito"/>
            </a:endParaRPr>
          </a:p>
        </p:txBody>
      </p:sp>
      <p:sp>
        <p:nvSpPr>
          <p:cNvPr id="40" name="object 39"/>
          <p:cNvSpPr txBox="1"/>
          <p:nvPr/>
        </p:nvSpPr>
        <p:spPr>
          <a:xfrm>
            <a:off x="9184640" y="2914650"/>
            <a:ext cx="1208405" cy="751488"/>
          </a:xfrm>
          <a:prstGeom prst="rect">
            <a:avLst/>
          </a:prstGeom>
        </p:spPr>
        <p:txBody>
          <a:bodyPr vert="horz" wrap="square" lIns="0" tIns="12700" rIns="0" bIns="0" rtlCol="0">
            <a:spAutoFit/>
          </a:bodyPr>
          <a:lstStyle/>
          <a:p>
            <a:pPr marL="299085" indent="-287020">
              <a:lnSpc>
                <a:spcPct val="100000"/>
              </a:lnSpc>
              <a:spcBef>
                <a:spcPts val="100"/>
              </a:spcBef>
              <a:buFont typeface="Wingdings"/>
              <a:buChar char=""/>
              <a:tabLst>
                <a:tab pos="299720" algn="l"/>
              </a:tabLst>
            </a:pPr>
            <a:r>
              <a:rPr sz="1600" spc="-5" dirty="0">
                <a:latin typeface="Carlito"/>
                <a:cs typeface="Carlito"/>
              </a:rPr>
              <a:t>SPSS</a:t>
            </a:r>
            <a:endParaRPr sz="1600" dirty="0">
              <a:latin typeface="Carlito"/>
              <a:cs typeface="Carlito"/>
            </a:endParaRPr>
          </a:p>
          <a:p>
            <a:pPr marL="299085" marR="5080" indent="-287020">
              <a:lnSpc>
                <a:spcPct val="100000"/>
              </a:lnSpc>
              <a:buFont typeface="Wingdings"/>
              <a:buChar char=""/>
              <a:tabLst>
                <a:tab pos="299720" algn="l"/>
              </a:tabLst>
            </a:pPr>
            <a:r>
              <a:rPr sz="1600" dirty="0">
                <a:latin typeface="Carlito"/>
                <a:cs typeface="Carlito"/>
              </a:rPr>
              <a:t>M</a:t>
            </a:r>
            <a:r>
              <a:rPr sz="1600" spc="-10" dirty="0">
                <a:latin typeface="Carlito"/>
                <a:cs typeface="Carlito"/>
              </a:rPr>
              <a:t>ic</a:t>
            </a:r>
            <a:r>
              <a:rPr sz="1600" spc="-30" dirty="0">
                <a:latin typeface="Carlito"/>
                <a:cs typeface="Carlito"/>
              </a:rPr>
              <a:t>r</a:t>
            </a:r>
            <a:r>
              <a:rPr sz="1600" spc="-5" dirty="0">
                <a:latin typeface="Carlito"/>
                <a:cs typeface="Carlito"/>
              </a:rPr>
              <a:t>oso</a:t>
            </a:r>
            <a:r>
              <a:rPr sz="1600" dirty="0">
                <a:latin typeface="Carlito"/>
                <a:cs typeface="Carlito"/>
              </a:rPr>
              <a:t>ft  </a:t>
            </a:r>
            <a:r>
              <a:rPr sz="1600" spc="-15" dirty="0">
                <a:latin typeface="Carlito"/>
                <a:cs typeface="Carlito"/>
              </a:rPr>
              <a:t>Excel</a:t>
            </a:r>
            <a:endParaRPr sz="1600" dirty="0">
              <a:latin typeface="Carlito"/>
              <a:cs typeface="Carlito"/>
            </a:endParaRPr>
          </a:p>
        </p:txBody>
      </p:sp>
      <p:sp>
        <p:nvSpPr>
          <p:cNvPr id="41" name="object 40"/>
          <p:cNvSpPr txBox="1"/>
          <p:nvPr/>
        </p:nvSpPr>
        <p:spPr>
          <a:xfrm>
            <a:off x="10739372" y="2957576"/>
            <a:ext cx="1376427" cy="566822"/>
          </a:xfrm>
          <a:prstGeom prst="rect">
            <a:avLst/>
          </a:prstGeom>
        </p:spPr>
        <p:txBody>
          <a:bodyPr vert="horz" wrap="square" lIns="0" tIns="12700" rIns="0" bIns="0" rtlCol="0">
            <a:spAutoFit/>
          </a:bodyPr>
          <a:lstStyle/>
          <a:p>
            <a:pPr marL="440690" indent="-343535">
              <a:lnSpc>
                <a:spcPct val="100000"/>
              </a:lnSpc>
              <a:spcBef>
                <a:spcPts val="100"/>
              </a:spcBef>
              <a:buFont typeface="Wingdings"/>
              <a:buChar char=""/>
              <a:tabLst>
                <a:tab pos="440690" algn="l"/>
                <a:tab pos="441325" algn="l"/>
              </a:tabLst>
            </a:pPr>
            <a:r>
              <a:rPr lang="en-US" sz="1800" dirty="0" smtClean="0">
                <a:latin typeface="Carlito"/>
                <a:cs typeface="Carlito"/>
              </a:rPr>
              <a:t>100</a:t>
            </a:r>
            <a:endParaRPr sz="1800" dirty="0">
              <a:latin typeface="Carlito"/>
              <a:cs typeface="Carlito"/>
            </a:endParaRPr>
          </a:p>
          <a:p>
            <a:pPr marL="12700">
              <a:lnSpc>
                <a:spcPct val="100000"/>
              </a:lnSpc>
            </a:pPr>
            <a:r>
              <a:rPr sz="1800" spc="-45" dirty="0">
                <a:latin typeface="Carlito"/>
                <a:cs typeface="Carlito"/>
              </a:rPr>
              <a:t>R</a:t>
            </a:r>
            <a:r>
              <a:rPr sz="1800" dirty="0">
                <a:latin typeface="Carlito"/>
                <a:cs typeface="Carlito"/>
              </a:rPr>
              <a:t>e</a:t>
            </a:r>
            <a:r>
              <a:rPr sz="1800" spc="5" dirty="0">
                <a:latin typeface="Carlito"/>
                <a:cs typeface="Carlito"/>
              </a:rPr>
              <a:t>s</a:t>
            </a:r>
            <a:r>
              <a:rPr sz="1800" spc="-5" dirty="0">
                <a:latin typeface="Carlito"/>
                <a:cs typeface="Carlito"/>
              </a:rPr>
              <a:t>pon</a:t>
            </a:r>
            <a:r>
              <a:rPr sz="1800" spc="5" dirty="0">
                <a:latin typeface="Carlito"/>
                <a:cs typeface="Carlito"/>
              </a:rPr>
              <a:t>d</a:t>
            </a:r>
            <a:r>
              <a:rPr sz="1800" dirty="0">
                <a:latin typeface="Carlito"/>
                <a:cs typeface="Carlito"/>
              </a:rPr>
              <a:t>e</a:t>
            </a:r>
            <a:r>
              <a:rPr sz="1800" spc="-5" dirty="0">
                <a:latin typeface="Carlito"/>
                <a:cs typeface="Carlito"/>
              </a:rPr>
              <a:t>n</a:t>
            </a:r>
            <a:r>
              <a:rPr sz="1800" dirty="0">
                <a:latin typeface="Carlito"/>
                <a:cs typeface="Carlito"/>
              </a:rPr>
              <a:t>ts</a:t>
            </a:r>
          </a:p>
        </p:txBody>
      </p:sp>
      <p:sp>
        <p:nvSpPr>
          <p:cNvPr id="42" name="object 41"/>
          <p:cNvSpPr txBox="1"/>
          <p:nvPr/>
        </p:nvSpPr>
        <p:spPr>
          <a:xfrm>
            <a:off x="7600950" y="2909696"/>
            <a:ext cx="1436243" cy="1490152"/>
          </a:xfrm>
          <a:prstGeom prst="rect">
            <a:avLst/>
          </a:prstGeom>
        </p:spPr>
        <p:txBody>
          <a:bodyPr vert="horz" wrap="square" lIns="0" tIns="12700" rIns="0" bIns="0" rtlCol="0">
            <a:spAutoFit/>
          </a:bodyPr>
          <a:lstStyle/>
          <a:p>
            <a:pPr marL="299085" indent="-287020">
              <a:lnSpc>
                <a:spcPct val="100000"/>
              </a:lnSpc>
              <a:spcBef>
                <a:spcPts val="100"/>
              </a:spcBef>
              <a:buFont typeface="Wingdings"/>
              <a:buChar char=""/>
              <a:tabLst>
                <a:tab pos="299720" algn="l"/>
              </a:tabLst>
            </a:pPr>
            <a:r>
              <a:rPr sz="1600" spc="-10" dirty="0" smtClean="0">
                <a:latin typeface="Carlito"/>
                <a:cs typeface="Carlito"/>
              </a:rPr>
              <a:t>Quantitative</a:t>
            </a:r>
            <a:r>
              <a:rPr lang="en-US" sz="1600" spc="-10" dirty="0" smtClean="0">
                <a:latin typeface="Carlito"/>
                <a:cs typeface="Carlito"/>
              </a:rPr>
              <a:t> and Quantitative Analysis methods</a:t>
            </a:r>
            <a:endParaRPr sz="1600" dirty="0">
              <a:latin typeface="Carlito"/>
              <a:cs typeface="Carlito"/>
            </a:endParaRPr>
          </a:p>
          <a:p>
            <a:pPr marL="510540">
              <a:lnSpc>
                <a:spcPct val="100000"/>
              </a:lnSpc>
            </a:pPr>
            <a:endParaRPr sz="1600" dirty="0">
              <a:latin typeface="Carlito"/>
              <a:cs typeface="Carl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6"/>
          <p:cNvSpPr txBox="1">
            <a:spLocks noGrp="1"/>
          </p:cNvSpPr>
          <p:nvPr>
            <p:ph type="title"/>
          </p:nvPr>
        </p:nvSpPr>
        <p:spPr>
          <a:xfrm>
            <a:off x="2071991" y="1"/>
            <a:ext cx="9501265" cy="112840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Results and Discussion</a:t>
            </a:r>
            <a:endParaRPr dirty="0"/>
          </a:p>
        </p:txBody>
      </p:sp>
      <p:sp>
        <p:nvSpPr>
          <p:cNvPr id="85" name="Google Shape;85;p6"/>
          <p:cNvSpPr txBox="1">
            <a:spLocks noGrp="1"/>
          </p:cNvSpPr>
          <p:nvPr>
            <p:ph type="ftr" idx="11"/>
          </p:nvPr>
        </p:nvSpPr>
        <p:spPr>
          <a:xfrm>
            <a:off x="1040674" y="6491261"/>
            <a:ext cx="10110651"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Agricultural Sciences Undergraduate Research Symposium 2023 – 16</a:t>
            </a:r>
            <a:r>
              <a:rPr lang="en-US" baseline="30000"/>
              <a:t>th</a:t>
            </a:r>
            <a:r>
              <a:rPr lang="en-US"/>
              <a:t> February </a:t>
            </a:r>
            <a:endParaRPr/>
          </a:p>
        </p:txBody>
      </p:sp>
      <p:sp>
        <p:nvSpPr>
          <p:cNvPr id="86" name="Google Shape;86;p6"/>
          <p:cNvSpPr txBox="1">
            <a:spLocks noGrp="1"/>
          </p:cNvSpPr>
          <p:nvPr>
            <p:ph type="sldNum" idx="12"/>
          </p:nvPr>
        </p:nvSpPr>
        <p:spPr>
          <a:xfrm>
            <a:off x="8487810" y="6499986"/>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graphicFrame>
        <p:nvGraphicFramePr>
          <p:cNvPr id="7" name="Chart 6"/>
          <p:cNvGraphicFramePr>
            <a:graphicFrameLocks/>
          </p:cNvGraphicFramePr>
          <p:nvPr>
            <p:extLst>
              <p:ext uri="{D42A27DB-BD31-4B8C-83A1-F6EECF244321}">
                <p14:modId xmlns:p14="http://schemas.microsoft.com/office/powerpoint/2010/main" val="4240933296"/>
              </p:ext>
            </p:extLst>
          </p:nvPr>
        </p:nvGraphicFramePr>
        <p:xfrm>
          <a:off x="457200" y="1352145"/>
          <a:ext cx="4640094" cy="21400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850667680"/>
              </p:ext>
            </p:extLst>
          </p:nvPr>
        </p:nvGraphicFramePr>
        <p:xfrm>
          <a:off x="6822622" y="1332689"/>
          <a:ext cx="4750634" cy="1914076"/>
        </p:xfrm>
        <a:graphic>
          <a:graphicData uri="http://schemas.openxmlformats.org/drawingml/2006/chart">
            <c:chart xmlns:c="http://schemas.openxmlformats.org/drawingml/2006/chart" xmlns:r="http://schemas.openxmlformats.org/officeDocument/2006/relationships" r:id="rId4"/>
          </a:graphicData>
        </a:graphic>
      </p:graphicFrame>
      <p:sp>
        <p:nvSpPr>
          <p:cNvPr id="12" name="object 8"/>
          <p:cNvSpPr txBox="1"/>
          <p:nvPr/>
        </p:nvSpPr>
        <p:spPr>
          <a:xfrm>
            <a:off x="437745" y="3521414"/>
            <a:ext cx="3540867" cy="259045"/>
          </a:xfrm>
          <a:prstGeom prst="rect">
            <a:avLst/>
          </a:prstGeom>
        </p:spPr>
        <p:txBody>
          <a:bodyPr vert="horz" wrap="square" lIns="0" tIns="12700" rIns="0" bIns="0" rtlCol="0">
            <a:spAutoFit/>
          </a:bodyPr>
          <a:lstStyle/>
          <a:p>
            <a:pPr marL="12700">
              <a:lnSpc>
                <a:spcPct val="100000"/>
              </a:lnSpc>
              <a:spcBef>
                <a:spcPts val="100"/>
              </a:spcBef>
            </a:pPr>
            <a:r>
              <a:rPr lang="en-US" sz="1600" b="1" spc="-30" dirty="0" smtClean="0">
                <a:latin typeface="Carlito"/>
                <a:cs typeface="Carlito"/>
              </a:rPr>
              <a:t>Figure 3</a:t>
            </a:r>
            <a:r>
              <a:rPr sz="1600" b="1" dirty="0" smtClean="0">
                <a:latin typeface="Carlito"/>
                <a:cs typeface="Carlito"/>
              </a:rPr>
              <a:t> :</a:t>
            </a:r>
            <a:r>
              <a:rPr lang="en-US" sz="1600" b="1" dirty="0" smtClean="0">
                <a:latin typeface="Carlito"/>
                <a:cs typeface="Carlito"/>
              </a:rPr>
              <a:t> coconut Yield per hectare </a:t>
            </a:r>
            <a:endParaRPr sz="1600" dirty="0">
              <a:latin typeface="Carlito"/>
              <a:cs typeface="Carlito"/>
            </a:endParaRPr>
          </a:p>
        </p:txBody>
      </p:sp>
      <p:sp>
        <p:nvSpPr>
          <p:cNvPr id="13" name="object 8"/>
          <p:cNvSpPr txBox="1"/>
          <p:nvPr/>
        </p:nvSpPr>
        <p:spPr>
          <a:xfrm>
            <a:off x="6721813" y="3308931"/>
            <a:ext cx="4429512" cy="505267"/>
          </a:xfrm>
          <a:prstGeom prst="rect">
            <a:avLst/>
          </a:prstGeom>
        </p:spPr>
        <p:txBody>
          <a:bodyPr vert="horz" wrap="square" lIns="0" tIns="12700" rIns="0" bIns="0" rtlCol="0">
            <a:spAutoFit/>
          </a:bodyPr>
          <a:lstStyle/>
          <a:p>
            <a:pPr marL="12700">
              <a:lnSpc>
                <a:spcPct val="100000"/>
              </a:lnSpc>
              <a:spcBef>
                <a:spcPts val="100"/>
              </a:spcBef>
            </a:pPr>
            <a:r>
              <a:rPr lang="en-US" sz="1600" b="1" spc="-30" dirty="0" smtClean="0">
                <a:latin typeface="Carlito"/>
                <a:cs typeface="Carlito"/>
              </a:rPr>
              <a:t>Figure 4</a:t>
            </a:r>
            <a:r>
              <a:rPr sz="1600" b="1" dirty="0" smtClean="0">
                <a:latin typeface="Carlito"/>
                <a:cs typeface="Carlito"/>
              </a:rPr>
              <a:t> :</a:t>
            </a:r>
            <a:r>
              <a:rPr lang="en-US" sz="1600" b="1" dirty="0" smtClean="0">
                <a:latin typeface="Carlito"/>
                <a:cs typeface="Carlito"/>
              </a:rPr>
              <a:t> coconut production , Kernel exportation and Domestic consumption</a:t>
            </a:r>
            <a:endParaRPr sz="1600" dirty="0">
              <a:latin typeface="Carlito"/>
              <a:cs typeface="Carlito"/>
            </a:endParaRPr>
          </a:p>
        </p:txBody>
      </p:sp>
      <p:graphicFrame>
        <p:nvGraphicFramePr>
          <p:cNvPr id="14" name="Chart 13"/>
          <p:cNvGraphicFramePr>
            <a:graphicFrameLocks/>
          </p:cNvGraphicFramePr>
          <p:nvPr>
            <p:extLst>
              <p:ext uri="{D42A27DB-BD31-4B8C-83A1-F6EECF244321}">
                <p14:modId xmlns:p14="http://schemas.microsoft.com/office/powerpoint/2010/main" val="2190620653"/>
              </p:ext>
            </p:extLst>
          </p:nvPr>
        </p:nvGraphicFramePr>
        <p:xfrm>
          <a:off x="434348" y="3939356"/>
          <a:ext cx="4692130" cy="212097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14"/>
          <p:cNvGraphicFramePr>
            <a:graphicFrameLocks/>
          </p:cNvGraphicFramePr>
          <p:nvPr>
            <p:extLst>
              <p:ext uri="{D42A27DB-BD31-4B8C-83A1-F6EECF244321}">
                <p14:modId xmlns:p14="http://schemas.microsoft.com/office/powerpoint/2010/main" val="1213518732"/>
              </p:ext>
            </p:extLst>
          </p:nvPr>
        </p:nvGraphicFramePr>
        <p:xfrm>
          <a:off x="6822623" y="3894537"/>
          <a:ext cx="4750633" cy="2100181"/>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graphicFrame>
        <p:nvGraphicFramePr>
          <p:cNvPr id="5" name="object 6"/>
          <p:cNvGraphicFramePr>
            <a:graphicFrameLocks noGrp="1"/>
          </p:cNvGraphicFramePr>
          <p:nvPr>
            <p:extLst>
              <p:ext uri="{D42A27DB-BD31-4B8C-83A1-F6EECF244321}">
                <p14:modId xmlns:p14="http://schemas.microsoft.com/office/powerpoint/2010/main" val="2334257926"/>
              </p:ext>
            </p:extLst>
          </p:nvPr>
        </p:nvGraphicFramePr>
        <p:xfrm>
          <a:off x="1449422" y="1225685"/>
          <a:ext cx="9990306" cy="5036185"/>
        </p:xfrm>
        <a:graphic>
          <a:graphicData uri="http://schemas.openxmlformats.org/drawingml/2006/table">
            <a:tbl>
              <a:tblPr firstRow="1" bandRow="1">
                <a:tableStyleId>{2D5ABB26-0587-4C30-8999-92F81FD0307C}</a:tableStyleId>
              </a:tblPr>
              <a:tblGrid>
                <a:gridCol w="2420913"/>
                <a:gridCol w="1042192"/>
                <a:gridCol w="1656267"/>
                <a:gridCol w="1809975"/>
                <a:gridCol w="1728416"/>
                <a:gridCol w="1332543"/>
              </a:tblGrid>
              <a:tr h="267410">
                <a:tc gridSpan="6">
                  <a:txBody>
                    <a:bodyPr/>
                    <a:lstStyle/>
                    <a:p>
                      <a:pPr marL="635" algn="ctr">
                        <a:lnSpc>
                          <a:spcPct val="100000"/>
                        </a:lnSpc>
                        <a:spcBef>
                          <a:spcPts val="240"/>
                        </a:spcBef>
                      </a:pPr>
                      <a:r>
                        <a:rPr sz="1800" spc="-30" dirty="0">
                          <a:latin typeface="Carlito"/>
                          <a:cs typeface="Carlito"/>
                        </a:rPr>
                        <a:t>Table </a:t>
                      </a:r>
                      <a:r>
                        <a:rPr lang="en-US" sz="1800" spc="0" dirty="0" smtClean="0">
                          <a:latin typeface="Carlito"/>
                          <a:cs typeface="Carlito"/>
                        </a:rPr>
                        <a:t>9</a:t>
                      </a:r>
                      <a:r>
                        <a:rPr sz="1800" dirty="0" smtClean="0">
                          <a:latin typeface="Carlito"/>
                          <a:cs typeface="Carlito"/>
                        </a:rPr>
                        <a:t>: </a:t>
                      </a:r>
                      <a:r>
                        <a:rPr sz="1800" spc="-10" dirty="0">
                          <a:latin typeface="Carlito"/>
                          <a:cs typeface="Carlito"/>
                        </a:rPr>
                        <a:t>Coefficient</a:t>
                      </a:r>
                      <a:r>
                        <a:rPr sz="1800" spc="45" dirty="0">
                          <a:latin typeface="Carlito"/>
                          <a:cs typeface="Carlito"/>
                        </a:rPr>
                        <a:t> </a:t>
                      </a:r>
                      <a:r>
                        <a:rPr sz="1800" spc="-10" dirty="0">
                          <a:latin typeface="Carlito"/>
                          <a:cs typeface="Carlito"/>
                        </a:rPr>
                        <a:t>Result</a:t>
                      </a:r>
                      <a:endParaRPr sz="1800" dirty="0">
                        <a:latin typeface="Carlito"/>
                        <a:cs typeface="Carlito"/>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404040"/>
                      </a:solidFill>
                      <a:prstDash val="solid"/>
                    </a:lnB>
                    <a:solidFill>
                      <a:srgbClr val="C5DFB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660836">
                <a:tc rowSpan="2">
                  <a:txBody>
                    <a:bodyPr/>
                    <a:lstStyle/>
                    <a:p>
                      <a:pPr>
                        <a:lnSpc>
                          <a:spcPct val="100000"/>
                        </a:lnSpc>
                        <a:spcBef>
                          <a:spcPts val="5"/>
                        </a:spcBef>
                      </a:pPr>
                      <a:endParaRPr sz="2250">
                        <a:latin typeface="Times New Roman"/>
                        <a:cs typeface="Times New Roman"/>
                      </a:endParaRPr>
                    </a:p>
                    <a:p>
                      <a:pPr marL="541020">
                        <a:lnSpc>
                          <a:spcPct val="100000"/>
                        </a:lnSpc>
                      </a:pPr>
                      <a:r>
                        <a:rPr sz="2000" dirty="0">
                          <a:latin typeface="Carlito"/>
                          <a:cs typeface="Carlito"/>
                        </a:rPr>
                        <a:t>Model</a:t>
                      </a:r>
                      <a:endParaRPr sz="2000">
                        <a:latin typeface="Carlito"/>
                        <a:cs typeface="Carlito"/>
                      </a:endParaRPr>
                    </a:p>
                  </a:txBody>
                  <a:tcPr marL="0" marR="0" marT="635" marB="0">
                    <a:lnL w="12700">
                      <a:solidFill>
                        <a:srgbClr val="000000"/>
                      </a:solidFill>
                      <a:prstDash val="solid"/>
                    </a:lnL>
                    <a:lnR w="12700">
                      <a:solidFill>
                        <a:srgbClr val="404040"/>
                      </a:solidFill>
                      <a:prstDash val="solid"/>
                    </a:lnR>
                    <a:lnT w="12700">
                      <a:solidFill>
                        <a:srgbClr val="404040"/>
                      </a:solidFill>
                      <a:prstDash val="solid"/>
                    </a:lnT>
                    <a:lnB w="12700">
                      <a:solidFill>
                        <a:srgbClr val="404040"/>
                      </a:solidFill>
                      <a:prstDash val="solid"/>
                    </a:lnB>
                    <a:solidFill>
                      <a:srgbClr val="C5DFB4"/>
                    </a:solidFill>
                  </a:tcPr>
                </a:tc>
                <a:tc gridSpan="2">
                  <a:txBody>
                    <a:bodyPr/>
                    <a:lstStyle/>
                    <a:p>
                      <a:pPr marL="268605">
                        <a:lnSpc>
                          <a:spcPct val="100000"/>
                        </a:lnSpc>
                        <a:spcBef>
                          <a:spcPts val="800"/>
                        </a:spcBef>
                      </a:pPr>
                      <a:r>
                        <a:rPr sz="2000" spc="-10" dirty="0">
                          <a:latin typeface="Carlito"/>
                          <a:cs typeface="Carlito"/>
                        </a:rPr>
                        <a:t>Unstandardized</a:t>
                      </a:r>
                      <a:r>
                        <a:rPr sz="2000" spc="-15" dirty="0">
                          <a:latin typeface="Carlito"/>
                          <a:cs typeface="Carlito"/>
                        </a:rPr>
                        <a:t> </a:t>
                      </a:r>
                      <a:r>
                        <a:rPr sz="2000" spc="-10" dirty="0">
                          <a:latin typeface="Carlito"/>
                          <a:cs typeface="Carlito"/>
                        </a:rPr>
                        <a:t>Coefficients</a:t>
                      </a:r>
                      <a:endParaRPr sz="2000">
                        <a:latin typeface="Carlito"/>
                        <a:cs typeface="Carlito"/>
                      </a:endParaRPr>
                    </a:p>
                  </a:txBody>
                  <a:tcPr marL="0" marR="0" marT="101600" marB="0">
                    <a:lnL w="12700">
                      <a:solidFill>
                        <a:srgbClr val="404040"/>
                      </a:solidFill>
                      <a:prstDash val="solid"/>
                    </a:lnL>
                    <a:lnR w="12700">
                      <a:solidFill>
                        <a:srgbClr val="404040"/>
                      </a:solidFill>
                      <a:prstDash val="solid"/>
                    </a:lnR>
                    <a:lnT w="12700">
                      <a:solidFill>
                        <a:srgbClr val="404040"/>
                      </a:solidFill>
                      <a:prstDash val="solid"/>
                    </a:lnT>
                    <a:lnB w="12700">
                      <a:solidFill>
                        <a:srgbClr val="404040"/>
                      </a:solidFill>
                      <a:prstDash val="solid"/>
                    </a:lnB>
                    <a:solidFill>
                      <a:srgbClr val="C5DFB4"/>
                    </a:solidFill>
                  </a:tcPr>
                </a:tc>
                <a:tc hMerge="1">
                  <a:txBody>
                    <a:bodyPr/>
                    <a:lstStyle/>
                    <a:p>
                      <a:endParaRPr/>
                    </a:p>
                  </a:txBody>
                  <a:tcPr marL="0" marR="0" marT="0" marB="0"/>
                </a:tc>
                <a:tc>
                  <a:txBody>
                    <a:bodyPr/>
                    <a:lstStyle/>
                    <a:p>
                      <a:pPr marL="307975" marR="234315" indent="-66040">
                        <a:lnSpc>
                          <a:spcPct val="67000"/>
                        </a:lnSpc>
                        <a:spcBef>
                          <a:spcPts val="1590"/>
                        </a:spcBef>
                      </a:pPr>
                      <a:r>
                        <a:rPr sz="1800" spc="-5" dirty="0">
                          <a:latin typeface="Carlito"/>
                          <a:cs typeface="Carlito"/>
                        </a:rPr>
                        <a:t>S</a:t>
                      </a:r>
                      <a:r>
                        <a:rPr sz="1800" spc="-25" dirty="0">
                          <a:latin typeface="Carlito"/>
                          <a:cs typeface="Carlito"/>
                        </a:rPr>
                        <a:t>t</a:t>
                      </a:r>
                      <a:r>
                        <a:rPr sz="1800" dirty="0">
                          <a:latin typeface="Carlito"/>
                          <a:cs typeface="Carlito"/>
                        </a:rPr>
                        <a:t>an</a:t>
                      </a:r>
                      <a:r>
                        <a:rPr sz="1800" spc="5" dirty="0">
                          <a:latin typeface="Carlito"/>
                          <a:cs typeface="Carlito"/>
                        </a:rPr>
                        <a:t>d</a:t>
                      </a:r>
                      <a:r>
                        <a:rPr sz="1800" dirty="0">
                          <a:latin typeface="Carlito"/>
                          <a:cs typeface="Carlito"/>
                        </a:rPr>
                        <a:t>a</a:t>
                      </a:r>
                      <a:r>
                        <a:rPr sz="1800" spc="-30" dirty="0">
                          <a:latin typeface="Carlito"/>
                          <a:cs typeface="Carlito"/>
                        </a:rPr>
                        <a:t>r</a:t>
                      </a:r>
                      <a:r>
                        <a:rPr sz="1800" spc="-5" dirty="0">
                          <a:latin typeface="Carlito"/>
                          <a:cs typeface="Carlito"/>
                        </a:rPr>
                        <a:t>di</a:t>
                      </a:r>
                      <a:r>
                        <a:rPr sz="1800" spc="-50" dirty="0">
                          <a:latin typeface="Carlito"/>
                          <a:cs typeface="Carlito"/>
                        </a:rPr>
                        <a:t>z</a:t>
                      </a:r>
                      <a:r>
                        <a:rPr sz="1800" dirty="0">
                          <a:latin typeface="Carlito"/>
                          <a:cs typeface="Carlito"/>
                        </a:rPr>
                        <a:t>ed  </a:t>
                      </a:r>
                      <a:r>
                        <a:rPr sz="1800" spc="-10" dirty="0">
                          <a:latin typeface="Carlito"/>
                          <a:cs typeface="Carlito"/>
                        </a:rPr>
                        <a:t>Coefficients</a:t>
                      </a:r>
                      <a:endParaRPr sz="1800" dirty="0">
                        <a:latin typeface="Carlito"/>
                        <a:cs typeface="Carlito"/>
                      </a:endParaRPr>
                    </a:p>
                  </a:txBody>
                  <a:tcPr marL="0" marR="0" marT="201930" marB="0">
                    <a:lnL w="12700">
                      <a:solidFill>
                        <a:srgbClr val="404040"/>
                      </a:solidFill>
                      <a:prstDash val="solid"/>
                    </a:lnL>
                    <a:lnR w="12700">
                      <a:solidFill>
                        <a:srgbClr val="404040"/>
                      </a:solidFill>
                      <a:prstDash val="solid"/>
                    </a:lnR>
                    <a:lnT w="12700">
                      <a:solidFill>
                        <a:srgbClr val="404040"/>
                      </a:solidFill>
                      <a:prstDash val="solid"/>
                    </a:lnT>
                    <a:lnB w="12700">
                      <a:solidFill>
                        <a:srgbClr val="404040"/>
                      </a:solidFill>
                      <a:prstDash val="solid"/>
                    </a:lnB>
                    <a:solidFill>
                      <a:srgbClr val="C5DFB4"/>
                    </a:solidFill>
                  </a:tcPr>
                </a:tc>
                <a:tc rowSpan="2">
                  <a:txBody>
                    <a:bodyPr/>
                    <a:lstStyle/>
                    <a:p>
                      <a:pPr>
                        <a:lnSpc>
                          <a:spcPct val="100000"/>
                        </a:lnSpc>
                        <a:spcBef>
                          <a:spcPts val="5"/>
                        </a:spcBef>
                      </a:pPr>
                      <a:endParaRPr sz="2250">
                        <a:latin typeface="Times New Roman"/>
                        <a:cs typeface="Times New Roman"/>
                      </a:endParaRPr>
                    </a:p>
                    <a:p>
                      <a:pPr marL="1905" algn="ctr">
                        <a:lnSpc>
                          <a:spcPct val="100000"/>
                        </a:lnSpc>
                      </a:pPr>
                      <a:r>
                        <a:rPr sz="2000" dirty="0">
                          <a:latin typeface="Carlito"/>
                          <a:cs typeface="Carlito"/>
                        </a:rPr>
                        <a:t>t</a:t>
                      </a:r>
                      <a:endParaRPr sz="2000">
                        <a:latin typeface="Carlito"/>
                        <a:cs typeface="Carlito"/>
                      </a:endParaRPr>
                    </a:p>
                  </a:txBody>
                  <a:tcPr marL="0" marR="0" marT="635" marB="0">
                    <a:lnL w="12700">
                      <a:solidFill>
                        <a:srgbClr val="404040"/>
                      </a:solidFill>
                      <a:prstDash val="solid"/>
                    </a:lnL>
                    <a:lnR w="12700">
                      <a:solidFill>
                        <a:srgbClr val="404040"/>
                      </a:solidFill>
                      <a:prstDash val="solid"/>
                    </a:lnR>
                    <a:lnT w="12700">
                      <a:solidFill>
                        <a:srgbClr val="404040"/>
                      </a:solidFill>
                      <a:prstDash val="solid"/>
                    </a:lnT>
                    <a:lnB w="12700" cap="flat" cmpd="sng" algn="ctr">
                      <a:solidFill>
                        <a:srgbClr val="404040"/>
                      </a:solidFill>
                      <a:prstDash val="solid"/>
                      <a:round/>
                      <a:headEnd type="none" w="med" len="med"/>
                      <a:tailEnd type="none" w="med" len="med"/>
                    </a:lnB>
                    <a:solidFill>
                      <a:srgbClr val="C5DFB4"/>
                    </a:solidFill>
                  </a:tcPr>
                </a:tc>
                <a:tc rowSpan="2">
                  <a:txBody>
                    <a:bodyPr/>
                    <a:lstStyle/>
                    <a:p>
                      <a:pPr>
                        <a:lnSpc>
                          <a:spcPct val="100000"/>
                        </a:lnSpc>
                        <a:spcBef>
                          <a:spcPts val="5"/>
                        </a:spcBef>
                      </a:pPr>
                      <a:endParaRPr sz="2250">
                        <a:latin typeface="Times New Roman"/>
                        <a:cs typeface="Times New Roman"/>
                      </a:endParaRPr>
                    </a:p>
                    <a:p>
                      <a:pPr marL="635" algn="ctr">
                        <a:lnSpc>
                          <a:spcPct val="100000"/>
                        </a:lnSpc>
                      </a:pPr>
                      <a:r>
                        <a:rPr sz="2000" spc="-5" dirty="0">
                          <a:latin typeface="Carlito"/>
                          <a:cs typeface="Carlito"/>
                        </a:rPr>
                        <a:t>Sig.</a:t>
                      </a:r>
                      <a:endParaRPr sz="2000">
                        <a:latin typeface="Carlito"/>
                        <a:cs typeface="Carlito"/>
                      </a:endParaRPr>
                    </a:p>
                  </a:txBody>
                  <a:tcPr marL="0" marR="0" marT="635" marB="0">
                    <a:lnL w="12700">
                      <a:solidFill>
                        <a:srgbClr val="404040"/>
                      </a:solidFill>
                      <a:prstDash val="solid"/>
                    </a:lnL>
                    <a:lnR w="12700">
                      <a:solidFill>
                        <a:srgbClr val="000000"/>
                      </a:solidFill>
                      <a:prstDash val="solid"/>
                    </a:lnR>
                    <a:lnT w="12700">
                      <a:solidFill>
                        <a:srgbClr val="404040"/>
                      </a:solidFill>
                      <a:prstDash val="solid"/>
                    </a:lnT>
                    <a:lnB w="12700" cap="flat" cmpd="sng" algn="ctr">
                      <a:solidFill>
                        <a:srgbClr val="404040"/>
                      </a:solidFill>
                      <a:prstDash val="solid"/>
                      <a:round/>
                      <a:headEnd type="none" w="med" len="med"/>
                      <a:tailEnd type="none" w="med" len="med"/>
                    </a:lnB>
                    <a:solidFill>
                      <a:srgbClr val="C5DFB4"/>
                    </a:solidFill>
                  </a:tcPr>
                </a:tc>
              </a:tr>
              <a:tr h="401115">
                <a:tc vMerge="1">
                  <a:txBody>
                    <a:bodyPr/>
                    <a:lstStyle/>
                    <a:p>
                      <a:endParaRPr/>
                    </a:p>
                  </a:txBody>
                  <a:tcPr marL="0" marR="0" marT="635" marB="0">
                    <a:lnL w="12700">
                      <a:solidFill>
                        <a:srgbClr val="000000"/>
                      </a:solidFill>
                      <a:prstDash val="solid"/>
                    </a:lnL>
                    <a:lnR w="12700">
                      <a:solidFill>
                        <a:srgbClr val="404040"/>
                      </a:solidFill>
                      <a:prstDash val="solid"/>
                    </a:lnR>
                    <a:lnT w="12700">
                      <a:solidFill>
                        <a:srgbClr val="404040"/>
                      </a:solidFill>
                      <a:prstDash val="solid"/>
                    </a:lnT>
                    <a:lnB w="12700">
                      <a:solidFill>
                        <a:srgbClr val="404040"/>
                      </a:solidFill>
                      <a:prstDash val="solid"/>
                    </a:lnB>
                    <a:solidFill>
                      <a:srgbClr val="C5DFB4"/>
                    </a:solidFill>
                  </a:tcPr>
                </a:tc>
                <a:tc>
                  <a:txBody>
                    <a:bodyPr/>
                    <a:lstStyle/>
                    <a:p>
                      <a:pPr algn="ctr">
                        <a:lnSpc>
                          <a:spcPct val="150000"/>
                        </a:lnSpc>
                      </a:pPr>
                      <a:r>
                        <a:rPr sz="2000" dirty="0">
                          <a:latin typeface="Carlito"/>
                          <a:cs typeface="Carlito"/>
                        </a:rPr>
                        <a:t>B</a:t>
                      </a:r>
                    </a:p>
                  </a:txBody>
                  <a:tcPr marL="0" marR="0" marT="0" marB="0">
                    <a:lnL w="12700">
                      <a:solidFill>
                        <a:srgbClr val="404040"/>
                      </a:solidFill>
                      <a:prstDash val="solid"/>
                    </a:lnL>
                    <a:lnR w="12700">
                      <a:solidFill>
                        <a:srgbClr val="404040"/>
                      </a:solidFill>
                      <a:prstDash val="solid"/>
                    </a:lnR>
                    <a:lnT w="12700">
                      <a:solidFill>
                        <a:srgbClr val="404040"/>
                      </a:solidFill>
                      <a:prstDash val="solid"/>
                    </a:lnT>
                    <a:lnB w="12700" cap="flat" cmpd="sng" algn="ctr">
                      <a:solidFill>
                        <a:srgbClr val="404040"/>
                      </a:solidFill>
                      <a:prstDash val="solid"/>
                      <a:round/>
                      <a:headEnd type="none" w="med" len="med"/>
                      <a:tailEnd type="none" w="med" len="med"/>
                    </a:lnB>
                    <a:solidFill>
                      <a:srgbClr val="C5DFB4"/>
                    </a:solidFill>
                  </a:tcPr>
                </a:tc>
                <a:tc>
                  <a:txBody>
                    <a:bodyPr/>
                    <a:lstStyle/>
                    <a:p>
                      <a:pPr marL="635" algn="ctr">
                        <a:lnSpc>
                          <a:spcPct val="150000"/>
                        </a:lnSpc>
                      </a:pPr>
                      <a:r>
                        <a:rPr sz="2000" spc="-10" dirty="0">
                          <a:latin typeface="Carlito"/>
                          <a:cs typeface="Carlito"/>
                        </a:rPr>
                        <a:t>Std.</a:t>
                      </a:r>
                      <a:r>
                        <a:rPr sz="2000" spc="-20" dirty="0">
                          <a:latin typeface="Carlito"/>
                          <a:cs typeface="Carlito"/>
                        </a:rPr>
                        <a:t> </a:t>
                      </a:r>
                      <a:r>
                        <a:rPr sz="2000" spc="-10" dirty="0">
                          <a:latin typeface="Carlito"/>
                          <a:cs typeface="Carlito"/>
                        </a:rPr>
                        <a:t>Error</a:t>
                      </a:r>
                      <a:endParaRPr sz="2000" dirty="0">
                        <a:latin typeface="Carlito"/>
                        <a:cs typeface="Carlito"/>
                      </a:endParaRPr>
                    </a:p>
                  </a:txBody>
                  <a:tcPr marL="0" marR="0" marT="0" marB="0">
                    <a:lnL w="12700">
                      <a:solidFill>
                        <a:srgbClr val="404040"/>
                      </a:solidFill>
                      <a:prstDash val="solid"/>
                    </a:lnL>
                    <a:lnR w="12700">
                      <a:solidFill>
                        <a:srgbClr val="404040"/>
                      </a:solidFill>
                      <a:prstDash val="solid"/>
                    </a:lnR>
                    <a:lnT w="12700">
                      <a:solidFill>
                        <a:srgbClr val="404040"/>
                      </a:solidFill>
                      <a:prstDash val="solid"/>
                    </a:lnT>
                    <a:lnB w="12700" cap="flat" cmpd="sng" algn="ctr">
                      <a:solidFill>
                        <a:srgbClr val="404040"/>
                      </a:solidFill>
                      <a:prstDash val="solid"/>
                      <a:round/>
                      <a:headEnd type="none" w="med" len="med"/>
                      <a:tailEnd type="none" w="med" len="med"/>
                    </a:lnB>
                    <a:solidFill>
                      <a:srgbClr val="C5DFB4"/>
                    </a:solidFill>
                  </a:tcPr>
                </a:tc>
                <a:tc>
                  <a:txBody>
                    <a:bodyPr/>
                    <a:lstStyle/>
                    <a:p>
                      <a:pPr algn="ctr">
                        <a:lnSpc>
                          <a:spcPct val="150000"/>
                        </a:lnSpc>
                      </a:pPr>
                      <a:r>
                        <a:rPr sz="2000" spc="-10" dirty="0">
                          <a:latin typeface="Carlito"/>
                          <a:cs typeface="Carlito"/>
                        </a:rPr>
                        <a:t>Beta</a:t>
                      </a:r>
                      <a:endParaRPr sz="2000" dirty="0">
                        <a:latin typeface="Carlito"/>
                        <a:cs typeface="Carlito"/>
                      </a:endParaRPr>
                    </a:p>
                  </a:txBody>
                  <a:tcPr marL="0" marR="0" marT="0" marB="0">
                    <a:lnL w="12700">
                      <a:solidFill>
                        <a:srgbClr val="404040"/>
                      </a:solidFill>
                      <a:prstDash val="solid"/>
                    </a:lnL>
                    <a:lnR w="12700">
                      <a:solidFill>
                        <a:srgbClr val="404040"/>
                      </a:solidFill>
                      <a:prstDash val="solid"/>
                    </a:lnR>
                    <a:lnT w="12700">
                      <a:solidFill>
                        <a:srgbClr val="404040"/>
                      </a:solidFill>
                      <a:prstDash val="solid"/>
                    </a:lnT>
                    <a:lnB w="12700" cap="flat" cmpd="sng" algn="ctr">
                      <a:solidFill>
                        <a:srgbClr val="404040"/>
                      </a:solidFill>
                      <a:prstDash val="solid"/>
                      <a:round/>
                      <a:headEnd type="none" w="med" len="med"/>
                      <a:tailEnd type="none" w="med" len="med"/>
                    </a:lnB>
                    <a:solidFill>
                      <a:srgbClr val="C5DFB4"/>
                    </a:solidFill>
                  </a:tcPr>
                </a:tc>
                <a:tc vMerge="1">
                  <a:txBody>
                    <a:bodyPr/>
                    <a:lstStyle/>
                    <a:p>
                      <a:endParaRPr/>
                    </a:p>
                  </a:txBody>
                  <a:tcPr marL="0" marR="0" marT="635" marB="0">
                    <a:lnL w="12700">
                      <a:solidFill>
                        <a:srgbClr val="404040"/>
                      </a:solidFill>
                      <a:prstDash val="solid"/>
                    </a:lnL>
                    <a:lnR w="12700">
                      <a:solidFill>
                        <a:srgbClr val="404040"/>
                      </a:solidFill>
                      <a:prstDash val="solid"/>
                    </a:lnR>
                    <a:lnT w="12700">
                      <a:solidFill>
                        <a:srgbClr val="404040"/>
                      </a:solidFill>
                      <a:prstDash val="solid"/>
                    </a:lnT>
                    <a:lnB w="12700">
                      <a:solidFill>
                        <a:srgbClr val="404040"/>
                      </a:solidFill>
                      <a:prstDash val="solid"/>
                    </a:lnB>
                    <a:solidFill>
                      <a:srgbClr val="C5DFB4"/>
                    </a:solidFill>
                  </a:tcPr>
                </a:tc>
                <a:tc vMerge="1">
                  <a:txBody>
                    <a:bodyPr/>
                    <a:lstStyle/>
                    <a:p>
                      <a:endParaRPr/>
                    </a:p>
                  </a:txBody>
                  <a:tcPr marL="0" marR="0" marT="635" marB="0">
                    <a:lnL w="12700">
                      <a:solidFill>
                        <a:srgbClr val="404040"/>
                      </a:solidFill>
                      <a:prstDash val="solid"/>
                    </a:lnL>
                    <a:lnR w="12700">
                      <a:solidFill>
                        <a:srgbClr val="000000"/>
                      </a:solidFill>
                      <a:prstDash val="solid"/>
                    </a:lnR>
                    <a:lnT w="12700">
                      <a:solidFill>
                        <a:srgbClr val="404040"/>
                      </a:solidFill>
                      <a:prstDash val="solid"/>
                    </a:lnT>
                    <a:lnB w="12700">
                      <a:solidFill>
                        <a:srgbClr val="404040"/>
                      </a:solidFill>
                      <a:prstDash val="solid"/>
                    </a:lnB>
                    <a:solidFill>
                      <a:srgbClr val="C5DFB4"/>
                    </a:solidFill>
                  </a:tcPr>
                </a:tc>
              </a:tr>
              <a:tr h="267410">
                <a:tc>
                  <a:txBody>
                    <a:bodyPr/>
                    <a:lstStyle/>
                    <a:p>
                      <a:pPr marL="91440">
                        <a:lnSpc>
                          <a:spcPct val="100000"/>
                        </a:lnSpc>
                        <a:spcBef>
                          <a:spcPts val="260"/>
                        </a:spcBef>
                      </a:pPr>
                      <a:r>
                        <a:rPr sz="1600" spc="-10" dirty="0">
                          <a:latin typeface="Arial" panose="020B0604020202020204" pitchFamily="34" charset="0"/>
                          <a:cs typeface="Arial" panose="020B0604020202020204" pitchFamily="34" charset="0"/>
                        </a:rPr>
                        <a:t>Constant</a:t>
                      </a:r>
                      <a:endParaRPr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404040"/>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12.936</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404040"/>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1.290</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404040"/>
                      </a:solidFill>
                      <a:prstDash val="solid"/>
                    </a:lnT>
                    <a:lnB w="12700">
                      <a:solidFill>
                        <a:srgbClr val="BEBEBE"/>
                      </a:solidFill>
                      <a:prstDash val="solid"/>
                    </a:lnB>
                  </a:tcPr>
                </a:tc>
                <a:tc>
                  <a:txBody>
                    <a:bodyPr/>
                    <a:lstStyle/>
                    <a:p>
                      <a:pPr marL="0" marR="0">
                        <a:lnSpc>
                          <a:spcPct val="100000"/>
                        </a:lnSpc>
                        <a:spcBef>
                          <a:spcPts val="0"/>
                        </a:spcBef>
                        <a:spcAft>
                          <a:spcPts val="0"/>
                        </a:spcAft>
                      </a:pP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404040"/>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10.028</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404040"/>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.000</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404040"/>
                      </a:solidFill>
                      <a:prstDash val="solid"/>
                    </a:lnT>
                    <a:lnB w="12700">
                      <a:solidFill>
                        <a:srgbClr val="BEBEBE"/>
                      </a:solidFill>
                      <a:prstDash val="solid"/>
                    </a:lnB>
                  </a:tcPr>
                </a:tc>
              </a:tr>
              <a:tr h="242897">
                <a:tc>
                  <a:txBody>
                    <a:bodyPr/>
                    <a:lstStyle/>
                    <a:p>
                      <a:pPr marL="91440" algn="l">
                        <a:lnSpc>
                          <a:spcPct val="100000"/>
                        </a:lnSpc>
                        <a:spcBef>
                          <a:spcPts val="260"/>
                        </a:spcBef>
                      </a:pPr>
                      <a:r>
                        <a:rPr lang="en-US" sz="1600" dirty="0" smtClean="0">
                          <a:latin typeface="Arial" panose="020B0604020202020204" pitchFamily="34" charset="0"/>
                          <a:cs typeface="Arial" panose="020B0604020202020204" pitchFamily="34" charset="0"/>
                        </a:rPr>
                        <a:t>Product sourcing issue</a:t>
                      </a:r>
                      <a:endParaRPr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.033</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.125</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.032</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.263</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.793</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404040"/>
                      </a:solidFill>
                      <a:prstDash val="solid"/>
                      <a:round/>
                      <a:headEnd type="none" w="med" len="med"/>
                      <a:tailEnd type="none" w="med" len="med"/>
                    </a:lnL>
                    <a:lnR w="12700">
                      <a:solidFill>
                        <a:srgbClr val="00000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r>
              <a:tr h="242897">
                <a:tc>
                  <a:txBody>
                    <a:bodyPr/>
                    <a:lstStyle/>
                    <a:p>
                      <a:pPr marL="91440" algn="l">
                        <a:lnSpc>
                          <a:spcPct val="100000"/>
                        </a:lnSpc>
                        <a:spcBef>
                          <a:spcPts val="260"/>
                        </a:spcBef>
                      </a:pPr>
                      <a:r>
                        <a:rPr lang="en-US" sz="1600" dirty="0" smtClean="0">
                          <a:latin typeface="Arial" panose="020B0604020202020204" pitchFamily="34" charset="0"/>
                          <a:cs typeface="Arial" panose="020B0604020202020204" pitchFamily="34" charset="0"/>
                        </a:rPr>
                        <a:t>Price instability issue</a:t>
                      </a:r>
                      <a:endParaRPr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-.244</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.113</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-.242</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-2.149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.034</a:t>
                      </a:r>
                      <a:endParaRPr lang="en-US" sz="200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242897">
                <a:tc>
                  <a:txBody>
                    <a:bodyPr/>
                    <a:lstStyle/>
                    <a:p>
                      <a:pPr algn="l"/>
                      <a:r>
                        <a:rPr lang="en-US" sz="1600" dirty="0" smtClean="0">
                          <a:latin typeface="Arial" panose="020B0604020202020204" pitchFamily="34" charset="0"/>
                          <a:cs typeface="Arial" panose="020B0604020202020204" pitchFamily="34" charset="0"/>
                        </a:rPr>
                        <a:t>Overspending issue</a:t>
                      </a:r>
                      <a:endParaRPr lang="en-US"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.024</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.052</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.030</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.472</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.638</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cap="flat" cmpd="sng" algn="ctr">
                      <a:solidFill>
                        <a:srgbClr val="BEBEBE"/>
                      </a:solidFill>
                      <a:prstDash val="solid"/>
                      <a:round/>
                      <a:headEnd type="none" w="med" len="med"/>
                      <a:tailEnd type="none" w="med" len="med"/>
                    </a:lnT>
                    <a:lnB w="12700">
                      <a:solidFill>
                        <a:srgbClr val="BEBEBE"/>
                      </a:solidFill>
                      <a:prstDash val="solid"/>
                    </a:lnB>
                  </a:tcPr>
                </a:tc>
              </a:tr>
              <a:tr h="242897">
                <a:tc>
                  <a:txBody>
                    <a:bodyPr/>
                    <a:lstStyle/>
                    <a:p>
                      <a:pPr algn="l"/>
                      <a:r>
                        <a:rPr lang="en-US" sz="1600" dirty="0" smtClean="0">
                          <a:latin typeface="Arial" panose="020B0604020202020204" pitchFamily="34" charset="0"/>
                          <a:cs typeface="Arial" panose="020B0604020202020204" pitchFamily="34" charset="0"/>
                        </a:rPr>
                        <a:t>Forecasting errors issue</a:t>
                      </a:r>
                      <a:endParaRPr lang="en-US"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-.012</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.089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-.014</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-.137</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.892</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242897">
                <a:tc>
                  <a:txBody>
                    <a:bodyPr/>
                    <a:lstStyle/>
                    <a:p>
                      <a:pPr algn="l"/>
                      <a:r>
                        <a:rPr lang="en-US" sz="1600" dirty="0" smtClean="0">
                          <a:latin typeface="Arial" panose="020B0604020202020204" pitchFamily="34" charset="0"/>
                          <a:cs typeface="Arial" panose="020B0604020202020204" pitchFamily="34" charset="0"/>
                        </a:rPr>
                        <a:t>Technology issue</a:t>
                      </a:r>
                      <a:endParaRPr lang="en-US"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.015</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.047</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.015</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.318</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.751</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242897">
                <a:tc>
                  <a:txBody>
                    <a:bodyPr/>
                    <a:lstStyle/>
                    <a:p>
                      <a:pPr algn="l"/>
                      <a:r>
                        <a:rPr lang="en-US" sz="1600" dirty="0" smtClean="0">
                          <a:latin typeface="Arial" panose="020B0604020202020204" pitchFamily="34" charset="0"/>
                          <a:cs typeface="Arial" panose="020B0604020202020204" pitchFamily="34" charset="0"/>
                        </a:rPr>
                        <a:t>Regulatory</a:t>
                      </a:r>
                      <a:r>
                        <a:rPr lang="en-US" sz="1600" baseline="0" dirty="0" smtClean="0">
                          <a:latin typeface="Arial" panose="020B0604020202020204" pitchFamily="34" charset="0"/>
                          <a:cs typeface="Arial" panose="020B0604020202020204" pitchFamily="34" charset="0"/>
                        </a:rPr>
                        <a:t> factors issue</a:t>
                      </a:r>
                      <a:endParaRPr lang="en-US"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-.051</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.059</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-.055</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-.867</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.388</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456825">
                <a:tc>
                  <a:txBody>
                    <a:bodyPr/>
                    <a:lstStyle/>
                    <a:p>
                      <a:pPr algn="l"/>
                      <a:r>
                        <a:rPr lang="en-US" sz="1600" dirty="0" smtClean="0">
                          <a:latin typeface="Arial" panose="020B0604020202020204" pitchFamily="34" charset="0"/>
                          <a:cs typeface="Arial" panose="020B0604020202020204" pitchFamily="34" charset="0"/>
                        </a:rPr>
                        <a:t>Supplier Performance issue</a:t>
                      </a:r>
                      <a:endParaRPr lang="en-US" sz="1600" dirty="0">
                        <a:latin typeface="Arial" panose="020B0604020202020204" pitchFamily="34" charset="0"/>
                        <a:cs typeface="Arial" panose="020B0604020202020204" pitchFamily="34" charset="0"/>
                      </a:endParaRPr>
                    </a:p>
                  </a:txBody>
                  <a:tcPr marL="0" marR="0" marT="33020"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-.247</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.059</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-.371</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-4.197</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endParaRPr lang="en-US" sz="200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243454">
                <a:tc>
                  <a:txBody>
                    <a:bodyPr/>
                    <a:lstStyle/>
                    <a:p>
                      <a:pPr algn="l"/>
                      <a:r>
                        <a:rPr lang="en-US" sz="1600" dirty="0" smtClean="0">
                          <a:latin typeface="Arial" panose="020B0604020202020204" pitchFamily="34" charset="0"/>
                          <a:cs typeface="Arial" panose="020B0604020202020204" pitchFamily="34" charset="0"/>
                        </a:rPr>
                        <a:t>Process</a:t>
                      </a:r>
                      <a:r>
                        <a:rPr lang="en-US" sz="1600" baseline="0" dirty="0" smtClean="0">
                          <a:latin typeface="Arial" panose="020B0604020202020204" pitchFamily="34" charset="0"/>
                          <a:cs typeface="Arial" panose="020B0604020202020204" pitchFamily="34" charset="0"/>
                        </a:rPr>
                        <a:t> C</a:t>
                      </a:r>
                      <a:r>
                        <a:rPr lang="en-US" sz="1600" dirty="0" smtClean="0">
                          <a:latin typeface="Arial" panose="020B0604020202020204" pitchFamily="34" charset="0"/>
                          <a:cs typeface="Arial" panose="020B0604020202020204" pitchFamily="34" charset="0"/>
                        </a:rPr>
                        <a:t>omplexity issue</a:t>
                      </a:r>
                      <a:endParaRPr lang="en-US" sz="1600" dirty="0">
                        <a:latin typeface="Arial" panose="020B0604020202020204" pitchFamily="34" charset="0"/>
                        <a:cs typeface="Arial" panose="020B0604020202020204" pitchFamily="34" charset="0"/>
                      </a:endParaRPr>
                    </a:p>
                  </a:txBody>
                  <a:tcPr marL="0" marR="0" marT="33655"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-.599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.169</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-.571</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-3.556</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.001</a:t>
                      </a:r>
                      <a:endParaRPr lang="en-US" sz="200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cap="flat" cmpd="sng" algn="ctr">
                      <a:solidFill>
                        <a:srgbClr val="BEBEBE"/>
                      </a:solidFill>
                      <a:prstDash val="solid"/>
                      <a:round/>
                      <a:headEnd type="none" w="med" len="med"/>
                      <a:tailEnd type="none" w="med" len="med"/>
                    </a:lnB>
                  </a:tcPr>
                </a:tc>
              </a:tr>
              <a:tr h="243454">
                <a:tc>
                  <a:txBody>
                    <a:bodyPr/>
                    <a:lstStyle/>
                    <a:p>
                      <a:pPr algn="l"/>
                      <a:r>
                        <a:rPr lang="en-US" sz="1600" dirty="0" smtClean="0">
                          <a:latin typeface="Arial" panose="020B0604020202020204" pitchFamily="34" charset="0"/>
                          <a:cs typeface="Arial" panose="020B0604020202020204" pitchFamily="34" charset="0"/>
                        </a:rPr>
                        <a:t>Risk Management issue</a:t>
                      </a:r>
                      <a:endParaRPr lang="en-US" sz="1600" dirty="0">
                        <a:latin typeface="Arial" panose="020B0604020202020204" pitchFamily="34" charset="0"/>
                        <a:cs typeface="Arial" panose="020B0604020202020204" pitchFamily="34" charset="0"/>
                      </a:endParaRPr>
                    </a:p>
                  </a:txBody>
                  <a:tcPr marL="0" marR="0" marT="33655"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a:solidFill>
                        <a:srgbClr val="BEBEBE"/>
                      </a:solidFill>
                      <a:prstDash val="soli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-.153</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.133</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-1.149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a:solidFill>
                        <a:srgbClr val="BEBEBE"/>
                      </a:solidFill>
                      <a:prstDash val="solid"/>
                    </a:lnT>
                    <a:lnB w="12700">
                      <a:solidFill>
                        <a:srgbClr val="BEBEBE"/>
                      </a:solidFill>
                      <a:prstDash val="solid"/>
                    </a:lnB>
                  </a:tcPr>
                </a:tc>
                <a:tc>
                  <a:txBody>
                    <a:bodyPr/>
                    <a:lstStyle/>
                    <a:p>
                      <a:pPr marL="38100" marR="38100" algn="r">
                        <a:lnSpc>
                          <a:spcPts val="1600"/>
                        </a:lnSpc>
                        <a:spcBef>
                          <a:spcPts val="0"/>
                        </a:spcBef>
                        <a:spcAft>
                          <a:spcPts val="0"/>
                        </a:spcAft>
                      </a:pPr>
                      <a:r>
                        <a:rPr lang="en-US" sz="18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.254</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a:solidFill>
                        <a:srgbClr val="BEBEBE"/>
                      </a:solidFill>
                      <a:prstDash val="solid"/>
                    </a:lnT>
                    <a:lnB w="12700">
                      <a:solidFill>
                        <a:srgbClr val="BEBEBE"/>
                      </a:solidFill>
                      <a:prstDash val="solid"/>
                    </a:lnB>
                  </a:tcPr>
                </a:tc>
              </a:tr>
              <a:tr h="457382">
                <a:tc>
                  <a:txBody>
                    <a:bodyPr/>
                    <a:lstStyle/>
                    <a:p>
                      <a:pPr algn="l"/>
                      <a:r>
                        <a:rPr lang="en-US" sz="1600" dirty="0" smtClean="0">
                          <a:latin typeface="Arial" panose="020B0604020202020204" pitchFamily="34" charset="0"/>
                          <a:cs typeface="Arial" panose="020B0604020202020204" pitchFamily="34" charset="0"/>
                        </a:rPr>
                        <a:t>Logistic</a:t>
                      </a:r>
                      <a:r>
                        <a:rPr lang="en-US" sz="1600" baseline="0" dirty="0" smtClean="0">
                          <a:latin typeface="Arial" panose="020B0604020202020204" pitchFamily="34" charset="0"/>
                          <a:cs typeface="Arial" panose="020B0604020202020204" pitchFamily="34" charset="0"/>
                        </a:rPr>
                        <a:t> and transport </a:t>
                      </a:r>
                      <a:r>
                        <a:rPr lang="en-US" sz="1600" dirty="0" smtClean="0">
                          <a:latin typeface="Arial" panose="020B0604020202020204" pitchFamily="34" charset="0"/>
                          <a:cs typeface="Arial" panose="020B0604020202020204" pitchFamily="34" charset="0"/>
                        </a:rPr>
                        <a:t>disruptions</a:t>
                      </a:r>
                      <a:endParaRPr lang="en-US" sz="1600" dirty="0">
                        <a:latin typeface="Arial" panose="020B0604020202020204" pitchFamily="34" charset="0"/>
                        <a:cs typeface="Arial" panose="020B0604020202020204" pitchFamily="34" charset="0"/>
                      </a:endParaRPr>
                    </a:p>
                  </a:txBody>
                  <a:tcPr marL="0" marR="0" marT="33655" marB="0">
                    <a:lnL w="12700">
                      <a:solidFill>
                        <a:srgbClr val="000000"/>
                      </a:solidFill>
                      <a:prstDash val="solid"/>
                    </a:lnL>
                    <a:lnR w="12700" cap="flat" cmpd="sng" algn="ctr">
                      <a:solidFill>
                        <a:srgbClr val="404040"/>
                      </a:solidFill>
                      <a:prstDash val="solid"/>
                      <a:round/>
                      <a:headEnd type="none" w="med" len="med"/>
                      <a:tailEnd type="none" w="med" len="med"/>
                    </a:lnR>
                    <a:lnT w="12700">
                      <a:solidFill>
                        <a:srgbClr val="BEBEBE"/>
                      </a:solidFill>
                      <a:prstDash val="solid"/>
                    </a:lnT>
                    <a:lnB w="12700" cap="flat" cmpd="sng" algn="ctr">
                      <a:solidFill>
                        <a:srgbClr val="BEBEBE"/>
                      </a:solidFill>
                      <a:prstDash val="solid"/>
                      <a:round/>
                      <a:headEnd type="none" w="med" len="med"/>
                      <a:tailEnd type="none" w="med" len="med"/>
                    </a:lnB>
                    <a:solidFill>
                      <a:srgbClr val="C5DFB4"/>
                    </a:solidFill>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-.709</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.061</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-.718</a:t>
                      </a:r>
                      <a:endParaRPr lang="en-US" sz="20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-11.617</a:t>
                      </a:r>
                      <a:endParaRPr lang="en-US" sz="20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40404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38100" marR="38100" algn="r">
                        <a:lnSpc>
                          <a:spcPts val="1600"/>
                        </a:lnSpc>
                        <a:spcBef>
                          <a:spcPts val="0"/>
                        </a:spcBef>
                        <a:spcAft>
                          <a:spcPts val="0"/>
                        </a:spcAft>
                      </a:pPr>
                      <a:r>
                        <a:rPr lang="en-US" sz="18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1800"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000</a:t>
                      </a:r>
                      <a:endParaRPr lang="en-US" sz="2000" dirty="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lnL w="12700">
                      <a:solidFill>
                        <a:srgbClr val="404040"/>
                      </a:solidFill>
                      <a:prstDash val="solid"/>
                    </a:lnL>
                    <a:lnR w="12700">
                      <a:solidFill>
                        <a:srgbClr val="000000"/>
                      </a:solidFill>
                      <a:prstDash val="soli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7577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6" name="object 11"/>
          <p:cNvSpPr txBox="1">
            <a:spLocks noGrp="1"/>
          </p:cNvSpPr>
          <p:nvPr>
            <p:ph type="body" idx="1"/>
          </p:nvPr>
        </p:nvSpPr>
        <p:spPr>
          <a:xfrm>
            <a:off x="2694562" y="3570051"/>
            <a:ext cx="8878313" cy="3390029"/>
          </a:xfrm>
          <a:prstGeom prst="rect">
            <a:avLst/>
          </a:prstGeom>
        </p:spPr>
        <p:txBody>
          <a:bodyPr vert="horz" wrap="square" lIns="0" tIns="12700" rIns="0" bIns="0" rtlCol="0">
            <a:spAutoFit/>
          </a:bodyPr>
          <a:lstStyle/>
          <a:p>
            <a:pPr marL="12700" marR="5080">
              <a:spcBef>
                <a:spcPts val="100"/>
              </a:spcBef>
            </a:pPr>
            <a:r>
              <a:rPr lang="el-GR" sz="1800" dirty="0">
                <a:latin typeface="Calibri" panose="020F0502020204030204" pitchFamily="34" charset="0"/>
                <a:cs typeface="Calibri" panose="020F0502020204030204" pitchFamily="34" charset="0"/>
              </a:rPr>
              <a:t>α =</a:t>
            </a:r>
            <a:r>
              <a:rPr lang="el-GR" sz="1800" spc="-15" dirty="0">
                <a:latin typeface="Calibri" panose="020F0502020204030204" pitchFamily="34" charset="0"/>
                <a:cs typeface="Calibri" panose="020F0502020204030204" pitchFamily="34" charset="0"/>
              </a:rPr>
              <a:t> </a:t>
            </a:r>
            <a:r>
              <a:rPr lang="en-US" sz="1800" spc="-15" dirty="0">
                <a:latin typeface="Calibri" panose="020F0502020204030204" pitchFamily="34" charset="0"/>
                <a:cs typeface="Calibri" panose="020F0502020204030204" pitchFamily="34" charset="0"/>
              </a:rPr>
              <a:t>Constant</a:t>
            </a:r>
            <a:endParaRPr lang="en-US" sz="1800" dirty="0">
              <a:latin typeface="Calibri" panose="020F0502020204030204" pitchFamily="34" charset="0"/>
              <a:cs typeface="Calibri" panose="020F0502020204030204" pitchFamily="34" charset="0"/>
            </a:endParaRPr>
          </a:p>
          <a:p>
            <a:pPr marL="12700" marR="5080">
              <a:lnSpc>
                <a:spcPct val="100000"/>
              </a:lnSpc>
              <a:spcBef>
                <a:spcPts val="100"/>
              </a:spcBef>
            </a:pPr>
            <a:r>
              <a:rPr sz="1800" dirty="0" smtClean="0">
                <a:latin typeface="Calibri" panose="020F0502020204030204" pitchFamily="34" charset="0"/>
                <a:cs typeface="Calibri" panose="020F0502020204030204" pitchFamily="34" charset="0"/>
              </a:rPr>
              <a:t>Y </a:t>
            </a:r>
            <a:r>
              <a:rPr sz="1800" dirty="0">
                <a:latin typeface="Calibri" panose="020F0502020204030204" pitchFamily="34" charset="0"/>
                <a:cs typeface="Calibri" panose="020F0502020204030204" pitchFamily="34" charset="0"/>
              </a:rPr>
              <a:t>= </a:t>
            </a:r>
            <a:r>
              <a:rPr lang="en-US" sz="1800" spc="-5" dirty="0">
                <a:latin typeface="Calibri" panose="020F0502020204030204" pitchFamily="34" charset="0"/>
                <a:cs typeface="Calibri" panose="020F0502020204030204" pitchFamily="34" charset="0"/>
              </a:rPr>
              <a:t>P</a:t>
            </a:r>
            <a:r>
              <a:rPr lang="en-US" sz="1800" spc="-5" dirty="0" smtClean="0">
                <a:latin typeface="Calibri" panose="020F0502020204030204" pitchFamily="34" charset="0"/>
                <a:cs typeface="Calibri" panose="020F0502020204030204" pitchFamily="34" charset="0"/>
              </a:rPr>
              <a:t>rocurement performance </a:t>
            </a:r>
            <a:endParaRPr lang="en-US" sz="1800" spc="-10" dirty="0" smtClean="0">
              <a:latin typeface="Calibri" panose="020F0502020204030204" pitchFamily="34" charset="0"/>
              <a:cs typeface="Calibri" panose="020F0502020204030204" pitchFamily="34" charset="0"/>
            </a:endParaRPr>
          </a:p>
          <a:p>
            <a:pPr marL="12700" marR="5080">
              <a:lnSpc>
                <a:spcPct val="100000"/>
              </a:lnSpc>
              <a:spcBef>
                <a:spcPts val="100"/>
              </a:spcBef>
            </a:pPr>
            <a:r>
              <a:rPr lang="el-GR" sz="1800" spc="-5" dirty="0" smtClean="0">
                <a:latin typeface="Calibri" panose="020F0502020204030204" pitchFamily="34" charset="0"/>
                <a:cs typeface="Calibri" panose="020F0502020204030204" pitchFamily="34" charset="0"/>
              </a:rPr>
              <a:t>β</a:t>
            </a:r>
            <a:r>
              <a:rPr lang="en-US" sz="1800" spc="-5" dirty="0" smtClean="0">
                <a:latin typeface="Calibri" panose="020F0502020204030204" pitchFamily="34" charset="0"/>
                <a:cs typeface="Calibri" panose="020F0502020204030204" pitchFamily="34" charset="0"/>
              </a:rPr>
              <a:t>X2 = price instability</a:t>
            </a:r>
            <a:r>
              <a:rPr lang="en-US" sz="1800" spc="-10" dirty="0" smtClean="0">
                <a:latin typeface="Calibri" panose="020F0502020204030204" pitchFamily="34" charset="0"/>
                <a:cs typeface="Calibri" panose="020F0502020204030204" pitchFamily="34" charset="0"/>
              </a:rPr>
              <a:t> issue</a:t>
            </a:r>
            <a:endParaRPr sz="1800" dirty="0">
              <a:latin typeface="Calibri" panose="020F0502020204030204" pitchFamily="34" charset="0"/>
              <a:cs typeface="Calibri" panose="020F0502020204030204" pitchFamily="34" charset="0"/>
            </a:endParaRPr>
          </a:p>
          <a:p>
            <a:pPr marL="12700">
              <a:lnSpc>
                <a:spcPct val="100000"/>
              </a:lnSpc>
            </a:pPr>
            <a:r>
              <a:rPr sz="1800" spc="-5" dirty="0">
                <a:latin typeface="Calibri" panose="020F0502020204030204" pitchFamily="34" charset="0"/>
                <a:cs typeface="Calibri" panose="020F0502020204030204" pitchFamily="34" charset="0"/>
              </a:rPr>
              <a:t>βX7 </a:t>
            </a:r>
            <a:r>
              <a:rPr sz="1800" dirty="0">
                <a:latin typeface="Calibri" panose="020F0502020204030204" pitchFamily="34" charset="0"/>
                <a:cs typeface="Calibri" panose="020F0502020204030204" pitchFamily="34" charset="0"/>
              </a:rPr>
              <a:t>=</a:t>
            </a:r>
            <a:r>
              <a:rPr sz="1800" spc="-15" dirty="0">
                <a:latin typeface="Calibri" panose="020F0502020204030204" pitchFamily="34" charset="0"/>
                <a:cs typeface="Calibri" panose="020F0502020204030204" pitchFamily="34" charset="0"/>
              </a:rPr>
              <a:t> </a:t>
            </a:r>
            <a:r>
              <a:rPr lang="en-US" sz="1800" spc="-5" dirty="0" smtClean="0">
                <a:latin typeface="Calibri" panose="020F0502020204030204" pitchFamily="34" charset="0"/>
                <a:cs typeface="Calibri" panose="020F0502020204030204" pitchFamily="34" charset="0"/>
              </a:rPr>
              <a:t>supplier performance</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issue</a:t>
            </a:r>
          </a:p>
          <a:p>
            <a:pPr marL="12700">
              <a:lnSpc>
                <a:spcPct val="100000"/>
              </a:lnSpc>
            </a:pPr>
            <a:r>
              <a:rPr sz="1800" spc="-5" dirty="0" smtClean="0">
                <a:latin typeface="Calibri" panose="020F0502020204030204" pitchFamily="34" charset="0"/>
                <a:cs typeface="Calibri" panose="020F0502020204030204" pitchFamily="34" charset="0"/>
              </a:rPr>
              <a:t>βX</a:t>
            </a:r>
            <a:r>
              <a:rPr lang="en-US" sz="1800" spc="-5" dirty="0" smtClean="0">
                <a:latin typeface="Calibri" panose="020F0502020204030204" pitchFamily="34" charset="0"/>
                <a:cs typeface="Calibri" panose="020F0502020204030204" pitchFamily="34" charset="0"/>
              </a:rPr>
              <a:t>8</a:t>
            </a:r>
            <a:r>
              <a:rPr sz="1800" spc="-5" dirty="0" smtClean="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 </a:t>
            </a:r>
            <a:r>
              <a:rPr lang="en-US" sz="1800" spc="-10" dirty="0" smtClean="0">
                <a:latin typeface="Calibri" panose="020F0502020204030204" pitchFamily="34" charset="0"/>
                <a:cs typeface="Calibri" panose="020F0502020204030204" pitchFamily="34" charset="0"/>
              </a:rPr>
              <a:t>process complexity issue</a:t>
            </a:r>
          </a:p>
          <a:p>
            <a:pPr marL="12700"/>
            <a:r>
              <a:rPr lang="el-GR" sz="1800" spc="-5" dirty="0" smtClean="0">
                <a:latin typeface="Calibri" panose="020F0502020204030204" pitchFamily="34" charset="0"/>
                <a:cs typeface="Calibri" panose="020F0502020204030204" pitchFamily="34" charset="0"/>
              </a:rPr>
              <a:t>β</a:t>
            </a:r>
            <a:r>
              <a:rPr lang="en-US" sz="1800" spc="-5" dirty="0" smtClean="0">
                <a:latin typeface="Calibri" panose="020F0502020204030204" pitchFamily="34" charset="0"/>
                <a:cs typeface="Calibri" panose="020F0502020204030204" pitchFamily="34" charset="0"/>
              </a:rPr>
              <a:t>X10 </a:t>
            </a:r>
            <a:r>
              <a:rPr lang="en-US" sz="1800" dirty="0">
                <a:latin typeface="Calibri" panose="020F0502020204030204" pitchFamily="34" charset="0"/>
                <a:cs typeface="Calibri" panose="020F0502020204030204" pitchFamily="34" charset="0"/>
              </a:rPr>
              <a:t>= </a:t>
            </a:r>
            <a:r>
              <a:rPr lang="en-US" sz="1800" spc="-10" dirty="0" smtClean="0">
                <a:latin typeface="Calibri" panose="020F0502020204030204" pitchFamily="34" charset="0"/>
                <a:cs typeface="Calibri" panose="020F0502020204030204" pitchFamily="34" charset="0"/>
              </a:rPr>
              <a:t>logistic and transport disruptions</a:t>
            </a:r>
          </a:p>
          <a:p>
            <a:pPr marL="12700"/>
            <a:r>
              <a:rPr lang="en-US" sz="1800" dirty="0" smtClean="0">
                <a:latin typeface="Calibri" panose="020F0502020204030204" pitchFamily="34" charset="0"/>
                <a:cs typeface="Calibri" panose="020F0502020204030204" pitchFamily="34" charset="0"/>
              </a:rPr>
              <a:t>µ </a:t>
            </a:r>
            <a:r>
              <a:rPr lang="en-US" sz="1800" dirty="0">
                <a:latin typeface="Calibri" panose="020F0502020204030204" pitchFamily="34" charset="0"/>
                <a:cs typeface="Calibri" panose="020F0502020204030204" pitchFamily="34" charset="0"/>
              </a:rPr>
              <a:t>= </a:t>
            </a:r>
            <a:r>
              <a:rPr lang="en-US" sz="1800" spc="-10" dirty="0">
                <a:latin typeface="Calibri" panose="020F0502020204030204" pitchFamily="34" charset="0"/>
                <a:cs typeface="Calibri" panose="020F0502020204030204" pitchFamily="34" charset="0"/>
              </a:rPr>
              <a:t>Level </a:t>
            </a:r>
            <a:r>
              <a:rPr lang="en-US" sz="1800" spc="-5" dirty="0">
                <a:latin typeface="Calibri" panose="020F0502020204030204" pitchFamily="34" charset="0"/>
                <a:cs typeface="Calibri" panose="020F0502020204030204" pitchFamily="34" charset="0"/>
              </a:rPr>
              <a:t>of</a:t>
            </a:r>
            <a:r>
              <a:rPr lang="en-US" sz="1800" spc="-30" dirty="0">
                <a:latin typeface="Calibri" panose="020F0502020204030204" pitchFamily="34" charset="0"/>
                <a:cs typeface="Calibri" panose="020F0502020204030204" pitchFamily="34" charset="0"/>
              </a:rPr>
              <a:t> </a:t>
            </a:r>
            <a:r>
              <a:rPr lang="en-US" sz="1800" spc="-10" dirty="0">
                <a:latin typeface="Calibri" panose="020F0502020204030204" pitchFamily="34" charset="0"/>
                <a:cs typeface="Calibri" panose="020F0502020204030204" pitchFamily="34" charset="0"/>
              </a:rPr>
              <a:t>confidence</a:t>
            </a:r>
            <a:endParaRPr lang="en-US" sz="1800" dirty="0">
              <a:latin typeface="Calibri" panose="020F0502020204030204" pitchFamily="34" charset="0"/>
              <a:cs typeface="Calibri" panose="020F0502020204030204" pitchFamily="34" charset="0"/>
            </a:endParaRPr>
          </a:p>
          <a:p>
            <a:pPr marL="12700"/>
            <a:endParaRPr lang="en-US" sz="1200" spc="-10" dirty="0" smtClean="0">
              <a:latin typeface="Carlito"/>
              <a:cs typeface="Carlito"/>
            </a:endParaRPr>
          </a:p>
          <a:p>
            <a:pPr marL="12700"/>
            <a:endParaRPr lang="en-US" sz="1200" dirty="0">
              <a:latin typeface="Carlito"/>
              <a:cs typeface="Carlito"/>
            </a:endParaRPr>
          </a:p>
          <a:p>
            <a:pPr marL="12700">
              <a:lnSpc>
                <a:spcPct val="100000"/>
              </a:lnSpc>
            </a:pPr>
            <a:endParaRPr sz="1200" dirty="0">
              <a:latin typeface="Carlito"/>
              <a:cs typeface="Carlito"/>
            </a:endParaRPr>
          </a:p>
        </p:txBody>
      </p:sp>
      <p:sp>
        <p:nvSpPr>
          <p:cNvPr id="7" name="object 10"/>
          <p:cNvSpPr txBox="1"/>
          <p:nvPr/>
        </p:nvSpPr>
        <p:spPr>
          <a:xfrm>
            <a:off x="2694562" y="2304074"/>
            <a:ext cx="5291847" cy="905376"/>
          </a:xfrm>
          <a:prstGeom prst="rect">
            <a:avLst/>
          </a:prstGeom>
          <a:ln w="57150">
            <a:solidFill>
              <a:schemeClr val="accent6">
                <a:lumMod val="75000"/>
              </a:schemeClr>
            </a:solidFill>
          </a:ln>
        </p:spPr>
        <p:txBody>
          <a:bodyPr vert="horz" wrap="square" lIns="0" tIns="12700" rIns="0" bIns="0" rtlCol="0">
            <a:spAutoFit/>
          </a:bodyPr>
          <a:lstStyle/>
          <a:p>
            <a:pPr marL="50800">
              <a:lnSpc>
                <a:spcPct val="100000"/>
              </a:lnSpc>
              <a:spcBef>
                <a:spcPts val="100"/>
              </a:spcBef>
            </a:pPr>
            <a:endParaRPr lang="en-US" sz="1600" spc="-10" dirty="0" smtClean="0">
              <a:latin typeface="Carlito"/>
              <a:cs typeface="Carlito"/>
            </a:endParaRPr>
          </a:p>
          <a:p>
            <a:pPr marL="50800">
              <a:lnSpc>
                <a:spcPct val="100000"/>
              </a:lnSpc>
            </a:pPr>
            <a:r>
              <a:rPr b="1" dirty="0" smtClean="0">
                <a:latin typeface="Carlito"/>
                <a:cs typeface="Carlito"/>
              </a:rPr>
              <a:t>Y </a:t>
            </a:r>
            <a:r>
              <a:rPr b="1" dirty="0">
                <a:latin typeface="Carlito"/>
                <a:cs typeface="Carlito"/>
              </a:rPr>
              <a:t>= α + </a:t>
            </a:r>
            <a:r>
              <a:rPr b="1" dirty="0" smtClean="0">
                <a:latin typeface="Carlito"/>
                <a:cs typeface="Carlito"/>
              </a:rPr>
              <a:t>+ </a:t>
            </a:r>
            <a:r>
              <a:rPr b="1" spc="-5" dirty="0">
                <a:latin typeface="Carlito"/>
                <a:cs typeface="Carlito"/>
              </a:rPr>
              <a:t>βX</a:t>
            </a:r>
            <a:r>
              <a:rPr b="1" spc="-7" baseline="-20833" dirty="0">
                <a:latin typeface="Carlito"/>
                <a:cs typeface="Carlito"/>
              </a:rPr>
              <a:t>2 </a:t>
            </a:r>
            <a:r>
              <a:rPr b="1" dirty="0">
                <a:latin typeface="Carlito"/>
                <a:cs typeface="Carlito"/>
              </a:rPr>
              <a:t>+ </a:t>
            </a:r>
            <a:r>
              <a:rPr b="1" spc="-5" dirty="0" smtClean="0">
                <a:latin typeface="Carlito"/>
                <a:cs typeface="Carlito"/>
              </a:rPr>
              <a:t>βX</a:t>
            </a:r>
            <a:r>
              <a:rPr b="1" spc="-7" baseline="-20833" dirty="0" smtClean="0">
                <a:latin typeface="Carlito"/>
                <a:cs typeface="Carlito"/>
              </a:rPr>
              <a:t>7 </a:t>
            </a:r>
            <a:r>
              <a:rPr b="1" dirty="0">
                <a:latin typeface="Carlito"/>
                <a:cs typeface="Carlito"/>
              </a:rPr>
              <a:t>+ </a:t>
            </a:r>
            <a:r>
              <a:rPr b="1" spc="-5" dirty="0">
                <a:latin typeface="Carlito"/>
                <a:cs typeface="Carlito"/>
              </a:rPr>
              <a:t>βX</a:t>
            </a:r>
            <a:r>
              <a:rPr b="1" spc="-7" baseline="-20833" dirty="0">
                <a:latin typeface="Carlito"/>
                <a:cs typeface="Carlito"/>
              </a:rPr>
              <a:t>8 </a:t>
            </a:r>
            <a:r>
              <a:rPr b="1" dirty="0">
                <a:latin typeface="Carlito"/>
                <a:cs typeface="Carlito"/>
              </a:rPr>
              <a:t>+ </a:t>
            </a:r>
            <a:r>
              <a:rPr b="1" spc="-5" dirty="0" smtClean="0">
                <a:latin typeface="Carlito"/>
                <a:cs typeface="Carlito"/>
              </a:rPr>
              <a:t>βX</a:t>
            </a:r>
            <a:r>
              <a:rPr lang="en-US" b="1" spc="-7" baseline="-20833" dirty="0" smtClean="0">
                <a:latin typeface="Carlito"/>
                <a:cs typeface="Carlito"/>
              </a:rPr>
              <a:t>10</a:t>
            </a:r>
            <a:r>
              <a:rPr b="1" dirty="0" smtClean="0">
                <a:latin typeface="Carlito"/>
                <a:cs typeface="Carlito"/>
              </a:rPr>
              <a:t>+</a:t>
            </a:r>
            <a:r>
              <a:rPr b="1" spc="5" dirty="0" smtClean="0">
                <a:latin typeface="Carlito"/>
                <a:cs typeface="Carlito"/>
              </a:rPr>
              <a:t> </a:t>
            </a:r>
            <a:r>
              <a:rPr b="1" dirty="0">
                <a:latin typeface="Carlito"/>
                <a:cs typeface="Carlito"/>
              </a:rPr>
              <a:t>µ</a:t>
            </a:r>
            <a:endParaRPr dirty="0">
              <a:latin typeface="Carlito"/>
              <a:cs typeface="Carlito"/>
            </a:endParaRPr>
          </a:p>
          <a:p>
            <a:pPr>
              <a:lnSpc>
                <a:spcPct val="100000"/>
              </a:lnSpc>
              <a:spcBef>
                <a:spcPts val="10"/>
              </a:spcBef>
            </a:pPr>
            <a:endParaRPr dirty="0">
              <a:latin typeface="Carlito"/>
              <a:cs typeface="Carlito"/>
            </a:endParaRPr>
          </a:p>
          <a:p>
            <a:pPr marL="50800" marR="43180">
              <a:lnSpc>
                <a:spcPct val="100000"/>
              </a:lnSpc>
            </a:pPr>
            <a:r>
              <a:rPr b="1" dirty="0">
                <a:latin typeface="Carlito"/>
                <a:cs typeface="Carlito"/>
              </a:rPr>
              <a:t>Y = </a:t>
            </a:r>
            <a:r>
              <a:rPr b="1" spc="-5" dirty="0" smtClean="0">
                <a:latin typeface="Carlito"/>
                <a:cs typeface="Carlito"/>
              </a:rPr>
              <a:t>1</a:t>
            </a:r>
            <a:r>
              <a:rPr lang="en-US" b="1" spc="-5" dirty="0" smtClean="0">
                <a:latin typeface="Carlito"/>
                <a:cs typeface="Carlito"/>
              </a:rPr>
              <a:t>2</a:t>
            </a:r>
            <a:r>
              <a:rPr b="1" spc="-5" dirty="0" smtClean="0">
                <a:latin typeface="Carlito"/>
                <a:cs typeface="Carlito"/>
              </a:rPr>
              <a:t>.</a:t>
            </a:r>
            <a:r>
              <a:rPr lang="en-US" b="1" spc="-5" dirty="0" smtClean="0">
                <a:latin typeface="Carlito"/>
                <a:cs typeface="Carlito"/>
              </a:rPr>
              <a:t>936</a:t>
            </a:r>
            <a:r>
              <a:rPr b="1" spc="-5" dirty="0" smtClean="0">
                <a:latin typeface="Carlito"/>
                <a:cs typeface="Carlito"/>
              </a:rPr>
              <a:t>+</a:t>
            </a:r>
            <a:r>
              <a:rPr b="1" dirty="0" smtClean="0">
                <a:latin typeface="Carlito"/>
                <a:cs typeface="Carlito"/>
              </a:rPr>
              <a:t> </a:t>
            </a:r>
            <a:r>
              <a:rPr b="1" spc="-5" dirty="0">
                <a:latin typeface="Carlito"/>
                <a:cs typeface="Carlito"/>
              </a:rPr>
              <a:t>(-</a:t>
            </a:r>
            <a:r>
              <a:rPr b="1" spc="-5" dirty="0" smtClean="0">
                <a:latin typeface="Carlito"/>
                <a:cs typeface="Carlito"/>
              </a:rPr>
              <a:t>0.</a:t>
            </a:r>
            <a:r>
              <a:rPr lang="en-US" b="1" spc="-5" dirty="0" smtClean="0">
                <a:latin typeface="Carlito"/>
                <a:cs typeface="Carlito"/>
              </a:rPr>
              <a:t>244</a:t>
            </a:r>
            <a:r>
              <a:rPr b="1" spc="-5" dirty="0" smtClean="0">
                <a:latin typeface="Carlito"/>
                <a:cs typeface="Carlito"/>
              </a:rPr>
              <a:t>X</a:t>
            </a:r>
            <a:r>
              <a:rPr b="1" spc="-7" baseline="-20833" dirty="0" smtClean="0">
                <a:latin typeface="Carlito"/>
                <a:cs typeface="Carlito"/>
              </a:rPr>
              <a:t>2 </a:t>
            </a:r>
            <a:r>
              <a:rPr b="1" dirty="0">
                <a:latin typeface="Carlito"/>
                <a:cs typeface="Carlito"/>
              </a:rPr>
              <a:t>) + </a:t>
            </a:r>
            <a:r>
              <a:rPr b="1" spc="-10" dirty="0" smtClean="0">
                <a:latin typeface="Carlito"/>
                <a:cs typeface="Carlito"/>
              </a:rPr>
              <a:t>(0.</a:t>
            </a:r>
            <a:r>
              <a:rPr lang="en-US" b="1" spc="-10" dirty="0" smtClean="0">
                <a:latin typeface="Carlito"/>
                <a:cs typeface="Carlito"/>
              </a:rPr>
              <a:t>247</a:t>
            </a:r>
            <a:r>
              <a:rPr b="1" spc="-10" dirty="0" smtClean="0">
                <a:latin typeface="Carlito"/>
                <a:cs typeface="Carlito"/>
              </a:rPr>
              <a:t>X</a:t>
            </a:r>
            <a:r>
              <a:rPr b="1" spc="-15" baseline="-20833" dirty="0" smtClean="0">
                <a:latin typeface="Carlito"/>
                <a:cs typeface="Carlito"/>
              </a:rPr>
              <a:t>7 </a:t>
            </a:r>
            <a:r>
              <a:rPr b="1" dirty="0">
                <a:latin typeface="Carlito"/>
                <a:cs typeface="Carlito"/>
              </a:rPr>
              <a:t>) + </a:t>
            </a:r>
            <a:r>
              <a:rPr lang="en-US" b="1" dirty="0" smtClean="0">
                <a:latin typeface="Carlito"/>
                <a:cs typeface="Carlito"/>
              </a:rPr>
              <a:t>(-</a:t>
            </a:r>
            <a:r>
              <a:rPr b="1" spc="-10" dirty="0" smtClean="0">
                <a:latin typeface="Carlito"/>
                <a:cs typeface="Carlito"/>
              </a:rPr>
              <a:t>0.</a:t>
            </a:r>
            <a:r>
              <a:rPr lang="en-US" b="1" spc="-10" dirty="0" smtClean="0">
                <a:latin typeface="Carlito"/>
                <a:cs typeface="Carlito"/>
              </a:rPr>
              <a:t>599)</a:t>
            </a:r>
            <a:r>
              <a:rPr b="1" spc="-10" dirty="0" smtClean="0">
                <a:latin typeface="Carlito"/>
                <a:cs typeface="Carlito"/>
              </a:rPr>
              <a:t>X</a:t>
            </a:r>
            <a:r>
              <a:rPr b="1" spc="-15" baseline="-20833" dirty="0" smtClean="0">
                <a:latin typeface="Carlito"/>
                <a:cs typeface="Carlito"/>
              </a:rPr>
              <a:t>8 </a:t>
            </a:r>
            <a:r>
              <a:rPr b="1" dirty="0">
                <a:latin typeface="Carlito"/>
                <a:cs typeface="Carlito"/>
              </a:rPr>
              <a:t>+ </a:t>
            </a:r>
            <a:r>
              <a:rPr lang="en-US" b="1" dirty="0" smtClean="0">
                <a:latin typeface="Carlito"/>
                <a:cs typeface="Carlito"/>
              </a:rPr>
              <a:t>(-0.709)</a:t>
            </a:r>
            <a:r>
              <a:rPr lang="en-US" b="1" spc="-5" dirty="0">
                <a:latin typeface="Carlito"/>
                <a:cs typeface="Carlito"/>
              </a:rPr>
              <a:t> </a:t>
            </a:r>
            <a:r>
              <a:rPr lang="en-US" b="1" spc="-5" dirty="0" smtClean="0">
                <a:latin typeface="Carlito"/>
                <a:cs typeface="Carlito"/>
              </a:rPr>
              <a:t>X</a:t>
            </a:r>
            <a:r>
              <a:rPr lang="en-US" b="1" spc="-7" baseline="-20833" dirty="0" smtClean="0">
                <a:latin typeface="Carlito"/>
                <a:cs typeface="Carlito"/>
              </a:rPr>
              <a:t>10</a:t>
            </a:r>
            <a:r>
              <a:rPr b="1" spc="90" dirty="0" smtClean="0">
                <a:latin typeface="Carlito"/>
                <a:cs typeface="Carlito"/>
              </a:rPr>
              <a:t> </a:t>
            </a:r>
            <a:r>
              <a:rPr b="1" dirty="0">
                <a:latin typeface="Carlito"/>
                <a:cs typeface="Carlito"/>
              </a:rPr>
              <a:t>µ</a:t>
            </a:r>
            <a:endParaRPr dirty="0">
              <a:latin typeface="Carlito"/>
              <a:cs typeface="Carlito"/>
            </a:endParaRPr>
          </a:p>
        </p:txBody>
      </p:sp>
      <p:sp>
        <p:nvSpPr>
          <p:cNvPr id="8" name="TextBox 7"/>
          <p:cNvSpPr txBox="1"/>
          <p:nvPr/>
        </p:nvSpPr>
        <p:spPr>
          <a:xfrm>
            <a:off x="914400" y="1295400"/>
            <a:ext cx="9526458" cy="923330"/>
          </a:xfrm>
          <a:prstGeom prst="rect">
            <a:avLst/>
          </a:prstGeom>
          <a:noFill/>
        </p:spPr>
        <p:txBody>
          <a:bodyPr wrap="square" rtlCol="0">
            <a:spAutoFit/>
          </a:bodyPr>
          <a:lstStyle/>
          <a:p>
            <a:r>
              <a:rPr lang="en-US" sz="1800" dirty="0" smtClean="0"/>
              <a:t>Multiple liner regression technique was used to test cause and effect relationship coconut  procurement and factors interference to procurement process variables under the following equation</a:t>
            </a:r>
            <a:endParaRPr lang="en-US" sz="1800" dirty="0"/>
          </a:p>
        </p:txBody>
      </p:sp>
    </p:spTree>
    <p:extLst>
      <p:ext uri="{BB962C8B-B14F-4D97-AF65-F5344CB8AC3E}">
        <p14:creationId xmlns:p14="http://schemas.microsoft.com/office/powerpoint/2010/main" val="230050399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1466</Words>
  <Application>Microsoft Office PowerPoint</Application>
  <PresentationFormat>Widescreen</PresentationFormat>
  <Paragraphs>217</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Carlito</vt:lpstr>
      <vt:lpstr>Courier New</vt:lpstr>
      <vt:lpstr>Times New Roman</vt:lpstr>
      <vt:lpstr>Wingdings</vt:lpstr>
      <vt:lpstr>Office Theme</vt:lpstr>
      <vt:lpstr>A Study Of Challenges In Coconut Procurement Process Among Small Scale And Large Scale Coconut Growers In Sri Lanka, A Study In Kurunagala District</vt:lpstr>
      <vt:lpstr>Content </vt:lpstr>
      <vt:lpstr>Introduction</vt:lpstr>
      <vt:lpstr>Research Problem</vt:lpstr>
      <vt:lpstr>PowerPoint Presentation</vt:lpstr>
      <vt:lpstr>Material and Methods</vt:lpstr>
      <vt:lpstr>Results and Discussion</vt:lpstr>
      <vt:lpstr>PowerPoint Presentation</vt:lpstr>
      <vt:lpstr>PowerPoint Presentation</vt:lpstr>
      <vt:lpstr>Objective 2 To find and rating the leading factors for those problems in procurement process of supply chain in coconut production in Sri Lanka  </vt:lpstr>
      <vt:lpstr>Objective 3 To find the factors that person expected from procurement process in supply chain of coconut production in Sri Lanka </vt:lpstr>
      <vt:lpstr>04. To identify initiatives for procurement process sustainability</vt:lpstr>
      <vt:lpstr>Conclusion </vt:lpstr>
      <vt:lpstr>Recommendations</vt:lpstr>
      <vt:lpstr>References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Microsoft account</cp:lastModifiedBy>
  <cp:revision>4</cp:revision>
  <dcterms:created xsi:type="dcterms:W3CDTF">2022-12-02T06:41:12Z</dcterms:created>
  <dcterms:modified xsi:type="dcterms:W3CDTF">2023-03-13T16:22:15Z</dcterms:modified>
</cp:coreProperties>
</file>