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7" r:id="rId3"/>
    <p:sldId id="258" r:id="rId4"/>
    <p:sldId id="282" r:id="rId5"/>
    <p:sldId id="260" r:id="rId6"/>
    <p:sldId id="261" r:id="rId7"/>
    <p:sldId id="266" r:id="rId8"/>
    <p:sldId id="267" r:id="rId9"/>
    <p:sldId id="268" r:id="rId10"/>
    <p:sldId id="269" r:id="rId11"/>
    <p:sldId id="270" r:id="rId12"/>
    <p:sldId id="271" r:id="rId13"/>
    <p:sldId id="272" r:id="rId14"/>
    <p:sldId id="273" r:id="rId15"/>
    <p:sldId id="274" r:id="rId16"/>
    <p:sldId id="262" r:id="rId17"/>
    <p:sldId id="288" r:id="rId18"/>
    <p:sldId id="285" r:id="rId19"/>
    <p:sldId id="286" r:id="rId20"/>
    <p:sldId id="287" r:id="rId21"/>
    <p:sldId id="277" r:id="rId22"/>
    <p:sldId id="279" r:id="rId23"/>
    <p:sldId id="280" r:id="rId24"/>
    <p:sldId id="281" r:id="rId25"/>
    <p:sldId id="263" r:id="rId26"/>
    <p:sldId id="283" r:id="rId27"/>
    <p:sldId id="26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392"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Final%20Year%20Research\Savani\Reearch%20Data\@%20Lab%20-%20SAS%20analysi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inal%20Year%20Research\Savani\Reearch%20Data\@%20Lab%20-%20SAS%20analysi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Final%20Year%20Research\Savani\Reearch%20Data\@%20Lab%20-%20SAS%20analysi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ER\Desktop\@%20Nursery%20-%20SAS%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inal%20Year%20Research\Savani\Reearch%20Data\@%20Nursery%20-%20SAS%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Final%20Year%20Research\Savani\Reearch%20Data\@%20Nursery%20-%20SAS%20analysi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USER\Downloads\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USER\Desktop\@%20Nursery%20-%20SAS%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a:effectLst/>
                <a:latin typeface="+mn-lt"/>
                <a:cs typeface="Times New Roman" pitchFamily="18" charset="0"/>
              </a:rPr>
              <a:t>Survival Rate</a:t>
            </a:r>
            <a:endParaRPr lang="en-US" sz="2000" dirty="0">
              <a:effectLst/>
              <a:latin typeface="+mn-lt"/>
              <a:cs typeface="Times New Roman" pitchFamily="18" charset="0"/>
            </a:endParaRPr>
          </a:p>
        </c:rich>
      </c:tx>
      <c:overlay val="0"/>
    </c:title>
    <c:autoTitleDeleted val="0"/>
    <c:plotArea>
      <c:layout/>
      <c:barChart>
        <c:barDir val="col"/>
        <c:grouping val="clustered"/>
        <c:varyColors val="0"/>
        <c:ser>
          <c:idx val="0"/>
          <c:order val="0"/>
          <c:tx>
            <c:strRef>
              <c:f>Survival!$K$4</c:f>
              <c:strCache>
                <c:ptCount val="1"/>
                <c:pt idx="0">
                  <c:v>Percentage (%)</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001C-4966-AEB0-80408DAE8BBD}"/>
              </c:ext>
            </c:extLst>
          </c:dPt>
          <c:dPt>
            <c:idx val="2"/>
            <c:invertIfNegative val="0"/>
            <c:bubble3D val="0"/>
            <c:spPr>
              <a:solidFill>
                <a:schemeClr val="bg1">
                  <a:lumMod val="65000"/>
                </a:schemeClr>
              </a:solidFill>
            </c:spPr>
            <c:extLst>
              <c:ext xmlns:c16="http://schemas.microsoft.com/office/drawing/2014/chart" uri="{C3380CC4-5D6E-409C-BE32-E72D297353CC}">
                <c16:uniqueId val="{00000003-001C-4966-AEB0-80408DAE8BBD}"/>
              </c:ext>
            </c:extLst>
          </c:dPt>
          <c:dPt>
            <c:idx val="3"/>
            <c:invertIfNegative val="0"/>
            <c:bubble3D val="0"/>
            <c:spPr>
              <a:solidFill>
                <a:srgbClr val="00B050"/>
              </a:solidFill>
            </c:spPr>
            <c:extLst>
              <c:ext xmlns:c16="http://schemas.microsoft.com/office/drawing/2014/chart" uri="{C3380CC4-5D6E-409C-BE32-E72D297353CC}">
                <c16:uniqueId val="{00000005-001C-4966-AEB0-80408DAE8BBD}"/>
              </c:ext>
            </c:extLst>
          </c:dPt>
          <c:dPt>
            <c:idx val="4"/>
            <c:invertIfNegative val="0"/>
            <c:bubble3D val="0"/>
            <c:spPr>
              <a:solidFill>
                <a:srgbClr val="7030A0"/>
              </a:solidFill>
            </c:spPr>
            <c:extLst>
              <c:ext xmlns:c16="http://schemas.microsoft.com/office/drawing/2014/chart" uri="{C3380CC4-5D6E-409C-BE32-E72D297353CC}">
                <c16:uniqueId val="{00000007-001C-4966-AEB0-80408DAE8BBD}"/>
              </c:ext>
            </c:extLst>
          </c:dPt>
          <c:dPt>
            <c:idx val="5"/>
            <c:invertIfNegative val="0"/>
            <c:bubble3D val="0"/>
            <c:spPr>
              <a:solidFill>
                <a:schemeClr val="accent2">
                  <a:lumMod val="60000"/>
                  <a:lumOff val="40000"/>
                </a:schemeClr>
              </a:solidFill>
            </c:spPr>
            <c:extLst>
              <c:ext xmlns:c16="http://schemas.microsoft.com/office/drawing/2014/chart" uri="{C3380CC4-5D6E-409C-BE32-E72D297353CC}">
                <c16:uniqueId val="{00000009-001C-4966-AEB0-80408DAE8BBD}"/>
              </c:ext>
            </c:extLst>
          </c:dPt>
          <c:cat>
            <c:strRef>
              <c:f>Survival!$L$3:$Q$3</c:f>
              <c:strCache>
                <c:ptCount val="6"/>
                <c:pt idx="0">
                  <c:v>0 Gy (T0)</c:v>
                </c:pt>
                <c:pt idx="1">
                  <c:v>40 Gy (T1)</c:v>
                </c:pt>
                <c:pt idx="2">
                  <c:v>50 Gy (T2)</c:v>
                </c:pt>
                <c:pt idx="3">
                  <c:v>60 Gy (T3)</c:v>
                </c:pt>
                <c:pt idx="4">
                  <c:v>70 Gy (T4)</c:v>
                </c:pt>
                <c:pt idx="5">
                  <c:v>80 Gy (T5)</c:v>
                </c:pt>
              </c:strCache>
            </c:strRef>
          </c:cat>
          <c:val>
            <c:numRef>
              <c:f>Survival!$L$4:$Q$4</c:f>
              <c:numCache>
                <c:formatCode>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A-001C-4966-AEB0-80408DAE8BBD}"/>
            </c:ext>
          </c:extLst>
        </c:ser>
        <c:dLbls>
          <c:showLegendKey val="0"/>
          <c:showVal val="0"/>
          <c:showCatName val="0"/>
          <c:showSerName val="0"/>
          <c:showPercent val="0"/>
          <c:showBubbleSize val="0"/>
        </c:dLbls>
        <c:gapWidth val="150"/>
        <c:axId val="197520768"/>
        <c:axId val="198182400"/>
      </c:barChart>
      <c:catAx>
        <c:axId val="197520768"/>
        <c:scaling>
          <c:orientation val="minMax"/>
        </c:scaling>
        <c:delete val="0"/>
        <c:axPos val="b"/>
        <c:title>
          <c:tx>
            <c:rich>
              <a:bodyPr/>
              <a:lstStyle/>
              <a:p>
                <a:pPr>
                  <a:defRPr sz="1600">
                    <a:latin typeface="+mn-lt"/>
                  </a:defRPr>
                </a:pPr>
                <a:r>
                  <a:rPr lang="en-US" sz="1600" b="1" i="0" baseline="0" dirty="0">
                    <a:effectLst/>
                    <a:latin typeface="+mn-lt"/>
                    <a:cs typeface="Times New Roman" pitchFamily="18" charset="0"/>
                  </a:rPr>
                  <a:t>Dosage of Gamma Irradiation</a:t>
                </a:r>
                <a:endParaRPr lang="en-US" sz="1600" dirty="0">
                  <a:effectLst/>
                  <a:latin typeface="+mn-lt"/>
                  <a:cs typeface="Times New Roman" pitchFamily="18" charset="0"/>
                </a:endParaRPr>
              </a:p>
            </c:rich>
          </c:tx>
          <c:overlay val="0"/>
        </c:title>
        <c:numFmt formatCode="General" sourceLinked="0"/>
        <c:majorTickMark val="out"/>
        <c:minorTickMark val="none"/>
        <c:tickLblPos val="nextTo"/>
        <c:txPr>
          <a:bodyPr/>
          <a:lstStyle/>
          <a:p>
            <a:pPr>
              <a:defRPr sz="1600">
                <a:latin typeface="+mn-lt"/>
                <a:cs typeface="Times New Roman" pitchFamily="18" charset="0"/>
              </a:defRPr>
            </a:pPr>
            <a:endParaRPr lang="en-US"/>
          </a:p>
        </c:txPr>
        <c:crossAx val="198182400"/>
        <c:crosses val="autoZero"/>
        <c:auto val="1"/>
        <c:lblAlgn val="ctr"/>
        <c:lblOffset val="100"/>
        <c:noMultiLvlLbl val="0"/>
      </c:catAx>
      <c:valAx>
        <c:axId val="198182400"/>
        <c:scaling>
          <c:orientation val="minMax"/>
        </c:scaling>
        <c:delete val="0"/>
        <c:axPos val="l"/>
        <c:majorGridlines/>
        <c:title>
          <c:tx>
            <c:rich>
              <a:bodyPr rot="-5400000" vert="horz"/>
              <a:lstStyle/>
              <a:p>
                <a:pPr>
                  <a:defRPr sz="1600"/>
                </a:pPr>
                <a:r>
                  <a:rPr lang="en-US" sz="1600" b="1" i="0" baseline="0" dirty="0">
                    <a:effectLst/>
                    <a:latin typeface="+mn-lt"/>
                    <a:cs typeface="Times New Roman" pitchFamily="18" charset="0"/>
                  </a:rPr>
                  <a:t>Survival Percentage (%)</a:t>
                </a:r>
                <a:endParaRPr lang="en-US" sz="1600" dirty="0">
                  <a:effectLst/>
                  <a:latin typeface="+mn-lt"/>
                  <a:cs typeface="Times New Roman" pitchFamily="18" charset="0"/>
                </a:endParaRPr>
              </a:p>
            </c:rich>
          </c:tx>
          <c:overlay val="0"/>
        </c:title>
        <c:numFmt formatCode="0%" sourceLinked="1"/>
        <c:majorTickMark val="out"/>
        <c:minorTickMark val="none"/>
        <c:tickLblPos val="nextTo"/>
        <c:txPr>
          <a:bodyPr/>
          <a:lstStyle/>
          <a:p>
            <a:pPr>
              <a:defRPr sz="1600">
                <a:latin typeface="+mn-lt"/>
                <a:cs typeface="Times New Roman" pitchFamily="18" charset="0"/>
              </a:defRPr>
            </a:pPr>
            <a:endParaRPr lang="en-US"/>
          </a:p>
        </c:txPr>
        <c:crossAx val="197520768"/>
        <c:crosses val="autoZero"/>
        <c:crossBetween val="between"/>
      </c:valAx>
    </c:plotArea>
    <c:legend>
      <c:legendPos val="r"/>
      <c:overlay val="0"/>
      <c:txPr>
        <a:bodyPr/>
        <a:lstStyle/>
        <a:p>
          <a:pPr>
            <a:defRPr sz="1600">
              <a:latin typeface="+mn-lt"/>
              <a:cs typeface="Times New Roman" pitchFamily="18" charset="0"/>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a:effectLst/>
              </a:rPr>
              <a:t>Number of Leaves</a:t>
            </a:r>
            <a:endParaRPr lang="en-US" sz="2000" dirty="0">
              <a:effectLst/>
            </a:endParaRPr>
          </a:p>
        </c:rich>
      </c:tx>
      <c:overlay val="0"/>
    </c:title>
    <c:autoTitleDeleted val="0"/>
    <c:plotArea>
      <c:layout/>
      <c:barChart>
        <c:barDir val="col"/>
        <c:grouping val="clustered"/>
        <c:varyColors val="0"/>
        <c:ser>
          <c:idx val="0"/>
          <c:order val="0"/>
          <c:tx>
            <c:strRef>
              <c:f>'# of leaves'!$H$13</c:f>
              <c:strCache>
                <c:ptCount val="1"/>
                <c:pt idx="0">
                  <c:v>AVERAGE</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DB7D-4DB0-955C-BFA9BD87024F}"/>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DB7D-4DB0-955C-BFA9BD87024F}"/>
              </c:ext>
            </c:extLst>
          </c:dPt>
          <c:dPt>
            <c:idx val="3"/>
            <c:invertIfNegative val="0"/>
            <c:bubble3D val="0"/>
            <c:spPr>
              <a:solidFill>
                <a:srgbClr val="00B050"/>
              </a:solidFill>
            </c:spPr>
            <c:extLst>
              <c:ext xmlns:c16="http://schemas.microsoft.com/office/drawing/2014/chart" uri="{C3380CC4-5D6E-409C-BE32-E72D297353CC}">
                <c16:uniqueId val="{00000005-DB7D-4DB0-955C-BFA9BD87024F}"/>
              </c:ext>
            </c:extLst>
          </c:dPt>
          <c:dPt>
            <c:idx val="4"/>
            <c:invertIfNegative val="0"/>
            <c:bubble3D val="0"/>
            <c:spPr>
              <a:solidFill>
                <a:srgbClr val="7030A0"/>
              </a:solidFill>
            </c:spPr>
            <c:extLst>
              <c:ext xmlns:c16="http://schemas.microsoft.com/office/drawing/2014/chart" uri="{C3380CC4-5D6E-409C-BE32-E72D297353CC}">
                <c16:uniqueId val="{00000007-DB7D-4DB0-955C-BFA9BD87024F}"/>
              </c:ext>
            </c:extLst>
          </c:dPt>
          <c:dPt>
            <c:idx val="5"/>
            <c:invertIfNegative val="0"/>
            <c:bubble3D val="0"/>
            <c:spPr>
              <a:solidFill>
                <a:schemeClr val="accent2">
                  <a:lumMod val="60000"/>
                  <a:lumOff val="40000"/>
                </a:schemeClr>
              </a:solidFill>
            </c:spPr>
            <c:extLst>
              <c:ext xmlns:c16="http://schemas.microsoft.com/office/drawing/2014/chart" uri="{C3380CC4-5D6E-409C-BE32-E72D297353CC}">
                <c16:uniqueId val="{00000009-DB7D-4DB0-955C-BFA9BD87024F}"/>
              </c:ext>
            </c:extLst>
          </c:dPt>
          <c:errBars>
            <c:errBarType val="both"/>
            <c:errValType val="stdErr"/>
            <c:noEndCap val="0"/>
          </c:errBars>
          <c:cat>
            <c:strRef>
              <c:f>'# of leaves'!$A$14:$A$19</c:f>
              <c:strCache>
                <c:ptCount val="6"/>
                <c:pt idx="0">
                  <c:v>0 Gy (T0)</c:v>
                </c:pt>
                <c:pt idx="1">
                  <c:v>40 Gy (T1)</c:v>
                </c:pt>
                <c:pt idx="2">
                  <c:v>50 Gy (T2)</c:v>
                </c:pt>
                <c:pt idx="3">
                  <c:v>60 Gy (T3)</c:v>
                </c:pt>
                <c:pt idx="4">
                  <c:v>70 Gy (T4)</c:v>
                </c:pt>
                <c:pt idx="5">
                  <c:v>80 Gy (T5)</c:v>
                </c:pt>
              </c:strCache>
            </c:strRef>
          </c:cat>
          <c:val>
            <c:numRef>
              <c:f>'# of leaves'!$H$14:$H$19</c:f>
              <c:numCache>
                <c:formatCode>General</c:formatCode>
                <c:ptCount val="6"/>
                <c:pt idx="0">
                  <c:v>3</c:v>
                </c:pt>
                <c:pt idx="1">
                  <c:v>1.5</c:v>
                </c:pt>
                <c:pt idx="2">
                  <c:v>0.5</c:v>
                </c:pt>
                <c:pt idx="3">
                  <c:v>1.3333333333333333</c:v>
                </c:pt>
                <c:pt idx="4">
                  <c:v>3</c:v>
                </c:pt>
                <c:pt idx="5">
                  <c:v>1.6666666666666667</c:v>
                </c:pt>
              </c:numCache>
            </c:numRef>
          </c:val>
          <c:extLst>
            <c:ext xmlns:c16="http://schemas.microsoft.com/office/drawing/2014/chart" uri="{C3380CC4-5D6E-409C-BE32-E72D297353CC}">
              <c16:uniqueId val="{0000000A-DB7D-4DB0-955C-BFA9BD87024F}"/>
            </c:ext>
          </c:extLst>
        </c:ser>
        <c:dLbls>
          <c:showLegendKey val="0"/>
          <c:showVal val="0"/>
          <c:showCatName val="0"/>
          <c:showSerName val="0"/>
          <c:showPercent val="0"/>
          <c:showBubbleSize val="0"/>
        </c:dLbls>
        <c:gapWidth val="150"/>
        <c:axId val="173742336"/>
        <c:axId val="173748608"/>
      </c:barChart>
      <c:catAx>
        <c:axId val="173742336"/>
        <c:scaling>
          <c:orientation val="minMax"/>
        </c:scaling>
        <c:delete val="0"/>
        <c:axPos val="b"/>
        <c:title>
          <c:tx>
            <c:rich>
              <a:bodyPr/>
              <a:lstStyle/>
              <a:p>
                <a:pPr>
                  <a:defRPr/>
                </a:pPr>
                <a:r>
                  <a:rPr lang="en-US" sz="1600" b="1" i="0" baseline="0" dirty="0">
                    <a:effectLst/>
                  </a:rPr>
                  <a:t>Dosage of Gamma Irradiation</a:t>
                </a:r>
                <a:endParaRPr lang="en-US" sz="900" dirty="0">
                  <a:effectLst/>
                </a:endParaRPr>
              </a:p>
            </c:rich>
          </c:tx>
          <c:overlay val="0"/>
        </c:title>
        <c:numFmt formatCode="General" sourceLinked="0"/>
        <c:majorTickMark val="out"/>
        <c:minorTickMark val="none"/>
        <c:tickLblPos val="nextTo"/>
        <c:txPr>
          <a:bodyPr/>
          <a:lstStyle/>
          <a:p>
            <a:pPr>
              <a:defRPr sz="1600"/>
            </a:pPr>
            <a:endParaRPr lang="en-US"/>
          </a:p>
        </c:txPr>
        <c:crossAx val="173748608"/>
        <c:crosses val="autoZero"/>
        <c:auto val="1"/>
        <c:lblAlgn val="ctr"/>
        <c:lblOffset val="100"/>
        <c:noMultiLvlLbl val="0"/>
      </c:catAx>
      <c:valAx>
        <c:axId val="173748608"/>
        <c:scaling>
          <c:orientation val="minMax"/>
        </c:scaling>
        <c:delete val="0"/>
        <c:axPos val="l"/>
        <c:majorGridlines/>
        <c:title>
          <c:tx>
            <c:rich>
              <a:bodyPr rot="-5400000" vert="horz"/>
              <a:lstStyle/>
              <a:p>
                <a:pPr>
                  <a:defRPr/>
                </a:pPr>
                <a:r>
                  <a:rPr lang="en-US" sz="1600" dirty="0"/>
                  <a:t>Average Number of Leaves</a:t>
                </a:r>
              </a:p>
            </c:rich>
          </c:tx>
          <c:overlay val="0"/>
        </c:title>
        <c:numFmt formatCode="General" sourceLinked="1"/>
        <c:majorTickMark val="out"/>
        <c:minorTickMark val="none"/>
        <c:tickLblPos val="nextTo"/>
        <c:txPr>
          <a:bodyPr/>
          <a:lstStyle/>
          <a:p>
            <a:pPr>
              <a:defRPr sz="1600"/>
            </a:pPr>
            <a:endParaRPr lang="en-US"/>
          </a:p>
        </c:txPr>
        <c:crossAx val="173742336"/>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a:effectLst/>
              </a:rPr>
              <a:t>Number of Shoots</a:t>
            </a:r>
            <a:endParaRPr lang="en-US" sz="2000" dirty="0">
              <a:effectLst/>
            </a:endParaRPr>
          </a:p>
        </c:rich>
      </c:tx>
      <c:overlay val="0"/>
    </c:title>
    <c:autoTitleDeleted val="0"/>
    <c:plotArea>
      <c:layout/>
      <c:barChart>
        <c:barDir val="col"/>
        <c:grouping val="clustered"/>
        <c:varyColors val="0"/>
        <c:ser>
          <c:idx val="0"/>
          <c:order val="0"/>
          <c:tx>
            <c:strRef>
              <c:f>Shoot!$K$16</c:f>
              <c:strCache>
                <c:ptCount val="1"/>
                <c:pt idx="0">
                  <c:v>AVERAGE</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2E0A-4467-8CDE-AB25A9EDBA86}"/>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2E0A-4467-8CDE-AB25A9EDBA86}"/>
              </c:ext>
            </c:extLst>
          </c:dPt>
          <c:dPt>
            <c:idx val="3"/>
            <c:invertIfNegative val="0"/>
            <c:bubble3D val="0"/>
            <c:spPr>
              <a:solidFill>
                <a:srgbClr val="00B050"/>
              </a:solidFill>
            </c:spPr>
            <c:extLst>
              <c:ext xmlns:c16="http://schemas.microsoft.com/office/drawing/2014/chart" uri="{C3380CC4-5D6E-409C-BE32-E72D297353CC}">
                <c16:uniqueId val="{00000005-2E0A-4467-8CDE-AB25A9EDBA86}"/>
              </c:ext>
            </c:extLst>
          </c:dPt>
          <c:dPt>
            <c:idx val="4"/>
            <c:invertIfNegative val="0"/>
            <c:bubble3D val="0"/>
            <c:spPr>
              <a:solidFill>
                <a:srgbClr val="7030A0"/>
              </a:solidFill>
            </c:spPr>
            <c:extLst>
              <c:ext xmlns:c16="http://schemas.microsoft.com/office/drawing/2014/chart" uri="{C3380CC4-5D6E-409C-BE32-E72D297353CC}">
                <c16:uniqueId val="{00000007-2E0A-4467-8CDE-AB25A9EDBA86}"/>
              </c:ext>
            </c:extLst>
          </c:dPt>
          <c:errBars>
            <c:errBarType val="both"/>
            <c:errValType val="stdErr"/>
            <c:noEndCap val="0"/>
          </c:errBars>
          <c:cat>
            <c:strRef>
              <c:f>Shoot!$D$17:$D$22</c:f>
              <c:strCache>
                <c:ptCount val="6"/>
                <c:pt idx="0">
                  <c:v>0 Gy (T0)</c:v>
                </c:pt>
                <c:pt idx="1">
                  <c:v>40 Gy (T1)</c:v>
                </c:pt>
                <c:pt idx="2">
                  <c:v>50 Gy (T2)</c:v>
                </c:pt>
                <c:pt idx="3">
                  <c:v>60 Gy (T3)</c:v>
                </c:pt>
                <c:pt idx="4">
                  <c:v>70 Gy (T4)</c:v>
                </c:pt>
                <c:pt idx="5">
                  <c:v>80 Gy (T5)</c:v>
                </c:pt>
              </c:strCache>
            </c:strRef>
          </c:cat>
          <c:val>
            <c:numRef>
              <c:f>Shoot!$K$17:$K$22</c:f>
              <c:numCache>
                <c:formatCode>General</c:formatCode>
                <c:ptCount val="6"/>
                <c:pt idx="0">
                  <c:v>0</c:v>
                </c:pt>
                <c:pt idx="1">
                  <c:v>1</c:v>
                </c:pt>
                <c:pt idx="2">
                  <c:v>0.5</c:v>
                </c:pt>
                <c:pt idx="3">
                  <c:v>0.33333333333333331</c:v>
                </c:pt>
                <c:pt idx="4">
                  <c:v>1.3333333333333333</c:v>
                </c:pt>
                <c:pt idx="5">
                  <c:v>0</c:v>
                </c:pt>
              </c:numCache>
            </c:numRef>
          </c:val>
          <c:extLst>
            <c:ext xmlns:c16="http://schemas.microsoft.com/office/drawing/2014/chart" uri="{C3380CC4-5D6E-409C-BE32-E72D297353CC}">
              <c16:uniqueId val="{00000008-2E0A-4467-8CDE-AB25A9EDBA86}"/>
            </c:ext>
          </c:extLst>
        </c:ser>
        <c:dLbls>
          <c:showLegendKey val="0"/>
          <c:showVal val="0"/>
          <c:showCatName val="0"/>
          <c:showSerName val="0"/>
          <c:showPercent val="0"/>
          <c:showBubbleSize val="0"/>
        </c:dLbls>
        <c:gapWidth val="150"/>
        <c:axId val="173835392"/>
        <c:axId val="173837312"/>
      </c:barChart>
      <c:catAx>
        <c:axId val="173835392"/>
        <c:scaling>
          <c:orientation val="minMax"/>
        </c:scaling>
        <c:delete val="0"/>
        <c:axPos val="b"/>
        <c:title>
          <c:tx>
            <c:rich>
              <a:bodyPr/>
              <a:lstStyle/>
              <a:p>
                <a:pPr>
                  <a:defRPr/>
                </a:pPr>
                <a:r>
                  <a:rPr lang="en-US" sz="1600" b="1" i="0" baseline="0" dirty="0">
                    <a:effectLst/>
                  </a:rPr>
                  <a:t>Dosage of Gamma Irradiation</a:t>
                </a:r>
                <a:endParaRPr lang="en-US" sz="1600" dirty="0">
                  <a:effectLst/>
                </a:endParaRPr>
              </a:p>
            </c:rich>
          </c:tx>
          <c:layout>
            <c:manualLayout>
              <c:xMode val="edge"/>
              <c:yMode val="edge"/>
              <c:x val="0.25378370816646439"/>
              <c:y val="0.92589443184681275"/>
            </c:manualLayout>
          </c:layout>
          <c:overlay val="0"/>
        </c:title>
        <c:numFmt formatCode="General" sourceLinked="0"/>
        <c:majorTickMark val="out"/>
        <c:minorTickMark val="none"/>
        <c:tickLblPos val="nextTo"/>
        <c:txPr>
          <a:bodyPr/>
          <a:lstStyle/>
          <a:p>
            <a:pPr>
              <a:defRPr sz="1600"/>
            </a:pPr>
            <a:endParaRPr lang="en-US"/>
          </a:p>
        </c:txPr>
        <c:crossAx val="173837312"/>
        <c:crosses val="autoZero"/>
        <c:auto val="1"/>
        <c:lblAlgn val="ctr"/>
        <c:lblOffset val="100"/>
        <c:noMultiLvlLbl val="0"/>
      </c:catAx>
      <c:valAx>
        <c:axId val="173837312"/>
        <c:scaling>
          <c:orientation val="minMax"/>
        </c:scaling>
        <c:delete val="0"/>
        <c:axPos val="l"/>
        <c:majorGridlines/>
        <c:title>
          <c:tx>
            <c:rich>
              <a:bodyPr rot="-5400000" vert="horz"/>
              <a:lstStyle/>
              <a:p>
                <a:pPr>
                  <a:defRPr/>
                </a:pPr>
                <a:r>
                  <a:rPr lang="en-US" sz="1600" b="1" i="0" baseline="0" dirty="0">
                    <a:effectLst/>
                  </a:rPr>
                  <a:t>Average Number of Shoots</a:t>
                </a:r>
                <a:endParaRPr lang="en-US" sz="1600" dirty="0">
                  <a:effectLst/>
                </a:endParaRPr>
              </a:p>
            </c:rich>
          </c:tx>
          <c:overlay val="0"/>
        </c:title>
        <c:numFmt formatCode="General" sourceLinked="1"/>
        <c:majorTickMark val="out"/>
        <c:minorTickMark val="none"/>
        <c:tickLblPos val="nextTo"/>
        <c:crossAx val="173835392"/>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Survival Percentage </a:t>
            </a:r>
          </a:p>
        </c:rich>
      </c:tx>
      <c:overlay val="0"/>
    </c:title>
    <c:autoTitleDeleted val="0"/>
    <c:plotArea>
      <c:layout/>
      <c:barChart>
        <c:barDir val="col"/>
        <c:grouping val="clustered"/>
        <c:varyColors val="0"/>
        <c:ser>
          <c:idx val="0"/>
          <c:order val="0"/>
          <c:tx>
            <c:strRef>
              <c:f>Survival!$I$3</c:f>
              <c:strCache>
                <c:ptCount val="1"/>
                <c:pt idx="0">
                  <c:v>Percentage (%)</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0C5B-4E68-AE4A-8C35FDE3607E}"/>
              </c:ext>
            </c:extLst>
          </c:dPt>
          <c:dPt>
            <c:idx val="2"/>
            <c:invertIfNegative val="0"/>
            <c:bubble3D val="0"/>
            <c:spPr>
              <a:solidFill>
                <a:schemeClr val="bg1">
                  <a:lumMod val="65000"/>
                </a:schemeClr>
              </a:solidFill>
            </c:spPr>
            <c:extLst>
              <c:ext xmlns:c16="http://schemas.microsoft.com/office/drawing/2014/chart" uri="{C3380CC4-5D6E-409C-BE32-E72D297353CC}">
                <c16:uniqueId val="{00000003-0C5B-4E68-AE4A-8C35FDE3607E}"/>
              </c:ext>
            </c:extLst>
          </c:dPt>
          <c:dPt>
            <c:idx val="3"/>
            <c:invertIfNegative val="0"/>
            <c:bubble3D val="0"/>
            <c:spPr>
              <a:solidFill>
                <a:srgbClr val="00B050"/>
              </a:solidFill>
            </c:spPr>
            <c:extLst>
              <c:ext xmlns:c16="http://schemas.microsoft.com/office/drawing/2014/chart" uri="{C3380CC4-5D6E-409C-BE32-E72D297353CC}">
                <c16:uniqueId val="{00000005-0C5B-4E68-AE4A-8C35FDE3607E}"/>
              </c:ext>
            </c:extLst>
          </c:dPt>
          <c:dPt>
            <c:idx val="4"/>
            <c:invertIfNegative val="0"/>
            <c:bubble3D val="0"/>
            <c:spPr>
              <a:solidFill>
                <a:srgbClr val="7030A0"/>
              </a:solidFill>
            </c:spPr>
            <c:extLst>
              <c:ext xmlns:c16="http://schemas.microsoft.com/office/drawing/2014/chart" uri="{C3380CC4-5D6E-409C-BE32-E72D297353CC}">
                <c16:uniqueId val="{00000007-0C5B-4E68-AE4A-8C35FDE3607E}"/>
              </c:ext>
            </c:extLst>
          </c:dPt>
          <c:dPt>
            <c:idx val="5"/>
            <c:invertIfNegative val="0"/>
            <c:bubble3D val="0"/>
            <c:spPr>
              <a:solidFill>
                <a:schemeClr val="accent6">
                  <a:lumMod val="60000"/>
                  <a:lumOff val="40000"/>
                </a:schemeClr>
              </a:solidFill>
            </c:spPr>
            <c:extLst>
              <c:ext xmlns:c16="http://schemas.microsoft.com/office/drawing/2014/chart" uri="{C3380CC4-5D6E-409C-BE32-E72D297353CC}">
                <c16:uniqueId val="{00000009-0C5B-4E68-AE4A-8C35FDE3607E}"/>
              </c:ext>
            </c:extLst>
          </c:dPt>
          <c:cat>
            <c:strRef>
              <c:f>Survival!$J$2:$O$2</c:f>
              <c:strCache>
                <c:ptCount val="6"/>
                <c:pt idx="0">
                  <c:v>0 Gy (T0)</c:v>
                </c:pt>
                <c:pt idx="1">
                  <c:v>40 Gy (T1)</c:v>
                </c:pt>
                <c:pt idx="2">
                  <c:v>50 Gy (T2)</c:v>
                </c:pt>
                <c:pt idx="3">
                  <c:v>60 Gy (T3)</c:v>
                </c:pt>
                <c:pt idx="4">
                  <c:v>70 Gy (T4)</c:v>
                </c:pt>
                <c:pt idx="5">
                  <c:v>80 Gy (T5)</c:v>
                </c:pt>
              </c:strCache>
            </c:strRef>
          </c:cat>
          <c:val>
            <c:numRef>
              <c:f>Survival!$J$3:$O$3</c:f>
              <c:numCache>
                <c:formatCode>0%</c:formatCode>
                <c:ptCount val="6"/>
                <c:pt idx="0">
                  <c:v>0.86</c:v>
                </c:pt>
                <c:pt idx="1">
                  <c:v>0.67</c:v>
                </c:pt>
                <c:pt idx="2">
                  <c:v>0.5</c:v>
                </c:pt>
                <c:pt idx="3">
                  <c:v>0.66</c:v>
                </c:pt>
                <c:pt idx="4">
                  <c:v>0.56999999999999995</c:v>
                </c:pt>
                <c:pt idx="5">
                  <c:v>0.63</c:v>
                </c:pt>
              </c:numCache>
            </c:numRef>
          </c:val>
          <c:extLst>
            <c:ext xmlns:c16="http://schemas.microsoft.com/office/drawing/2014/chart" uri="{C3380CC4-5D6E-409C-BE32-E72D297353CC}">
              <c16:uniqueId val="{0000000A-0C5B-4E68-AE4A-8C35FDE3607E}"/>
            </c:ext>
          </c:extLst>
        </c:ser>
        <c:dLbls>
          <c:showLegendKey val="0"/>
          <c:showVal val="0"/>
          <c:showCatName val="0"/>
          <c:showSerName val="0"/>
          <c:showPercent val="0"/>
          <c:showBubbleSize val="0"/>
        </c:dLbls>
        <c:gapWidth val="150"/>
        <c:axId val="198118016"/>
        <c:axId val="198120192"/>
      </c:barChart>
      <c:catAx>
        <c:axId val="198118016"/>
        <c:scaling>
          <c:orientation val="minMax"/>
        </c:scaling>
        <c:delete val="0"/>
        <c:axPos val="b"/>
        <c:title>
          <c:tx>
            <c:rich>
              <a:bodyPr/>
              <a:lstStyle/>
              <a:p>
                <a:pPr>
                  <a:defRPr sz="1600"/>
                </a:pPr>
                <a:r>
                  <a:rPr lang="en-US" sz="1600" dirty="0"/>
                  <a:t>Dosage of Gamma Irradiation</a:t>
                </a:r>
              </a:p>
            </c:rich>
          </c:tx>
          <c:overlay val="0"/>
        </c:title>
        <c:numFmt formatCode="General" sourceLinked="0"/>
        <c:majorTickMark val="out"/>
        <c:minorTickMark val="none"/>
        <c:tickLblPos val="nextTo"/>
        <c:txPr>
          <a:bodyPr/>
          <a:lstStyle/>
          <a:p>
            <a:pPr>
              <a:defRPr sz="1600"/>
            </a:pPr>
            <a:endParaRPr lang="en-US"/>
          </a:p>
        </c:txPr>
        <c:crossAx val="198120192"/>
        <c:crosses val="autoZero"/>
        <c:auto val="1"/>
        <c:lblAlgn val="ctr"/>
        <c:lblOffset val="100"/>
        <c:noMultiLvlLbl val="0"/>
      </c:catAx>
      <c:valAx>
        <c:axId val="198120192"/>
        <c:scaling>
          <c:orientation val="minMax"/>
        </c:scaling>
        <c:delete val="0"/>
        <c:axPos val="l"/>
        <c:majorGridlines/>
        <c:title>
          <c:tx>
            <c:rich>
              <a:bodyPr rot="-5400000" vert="horz"/>
              <a:lstStyle/>
              <a:p>
                <a:pPr>
                  <a:defRPr sz="1600"/>
                </a:pPr>
                <a:r>
                  <a:rPr lang="en-US" sz="1600" dirty="0"/>
                  <a:t>Survival Percentage (%)</a:t>
                </a:r>
              </a:p>
            </c:rich>
          </c:tx>
          <c:overlay val="0"/>
        </c:title>
        <c:numFmt formatCode="0%" sourceLinked="1"/>
        <c:majorTickMark val="out"/>
        <c:minorTickMark val="none"/>
        <c:tickLblPos val="nextTo"/>
        <c:txPr>
          <a:bodyPr/>
          <a:lstStyle/>
          <a:p>
            <a:pPr>
              <a:defRPr sz="1600"/>
            </a:pPr>
            <a:endParaRPr lang="en-US"/>
          </a:p>
        </c:txPr>
        <c:crossAx val="198118016"/>
        <c:crosses val="autoZero"/>
        <c:crossBetween val="between"/>
      </c:valAx>
    </c:plotArea>
    <c:legend>
      <c:legendPos val="r"/>
      <c:layout>
        <c:manualLayout>
          <c:xMode val="edge"/>
          <c:yMode val="edge"/>
          <c:x val="0.86367081523171541"/>
          <c:y val="0.18421675415573049"/>
          <c:w val="0.12485466804619332"/>
          <c:h val="0.50615923009623798"/>
        </c:manualLayout>
      </c:layout>
      <c:overlay val="0"/>
      <c:txPr>
        <a:bodyPr/>
        <a:lstStyle/>
        <a:p>
          <a:pPr>
            <a:defRPr sz="1600"/>
          </a:pPr>
          <a:endParaRPr lang="en-US"/>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Leaves</a:t>
            </a:r>
          </a:p>
        </c:rich>
      </c:tx>
      <c:overlay val="0"/>
    </c:title>
    <c:autoTitleDeleted val="0"/>
    <c:plotArea>
      <c:layout/>
      <c:barChart>
        <c:barDir val="col"/>
        <c:grouping val="clustered"/>
        <c:varyColors val="0"/>
        <c:ser>
          <c:idx val="0"/>
          <c:order val="0"/>
          <c:tx>
            <c:strRef>
              <c:f>Graphs!$B$27</c:f>
              <c:strCache>
                <c:ptCount val="1"/>
                <c:pt idx="0">
                  <c:v>AVG</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526B-49F0-B45E-9E38A20280C1}"/>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526B-49F0-B45E-9E38A20280C1}"/>
              </c:ext>
            </c:extLst>
          </c:dPt>
          <c:dPt>
            <c:idx val="3"/>
            <c:invertIfNegative val="0"/>
            <c:bubble3D val="0"/>
            <c:spPr>
              <a:solidFill>
                <a:srgbClr val="00B050"/>
              </a:solidFill>
            </c:spPr>
            <c:extLst>
              <c:ext xmlns:c16="http://schemas.microsoft.com/office/drawing/2014/chart" uri="{C3380CC4-5D6E-409C-BE32-E72D297353CC}">
                <c16:uniqueId val="{00000005-526B-49F0-B45E-9E38A20280C1}"/>
              </c:ext>
            </c:extLst>
          </c:dPt>
          <c:dPt>
            <c:idx val="4"/>
            <c:invertIfNegative val="0"/>
            <c:bubble3D val="0"/>
            <c:spPr>
              <a:solidFill>
                <a:srgbClr val="7030A0"/>
              </a:solidFill>
            </c:spPr>
            <c:extLst>
              <c:ext xmlns:c16="http://schemas.microsoft.com/office/drawing/2014/chart" uri="{C3380CC4-5D6E-409C-BE32-E72D297353CC}">
                <c16:uniqueId val="{00000007-526B-49F0-B45E-9E38A20280C1}"/>
              </c:ext>
            </c:extLst>
          </c:dPt>
          <c:dPt>
            <c:idx val="5"/>
            <c:invertIfNegative val="0"/>
            <c:bubble3D val="0"/>
            <c:spPr>
              <a:solidFill>
                <a:schemeClr val="accent2">
                  <a:lumMod val="60000"/>
                  <a:lumOff val="40000"/>
                </a:schemeClr>
              </a:solidFill>
            </c:spPr>
            <c:extLst>
              <c:ext xmlns:c16="http://schemas.microsoft.com/office/drawing/2014/chart" uri="{C3380CC4-5D6E-409C-BE32-E72D297353CC}">
                <c16:uniqueId val="{00000009-526B-49F0-B45E-9E38A20280C1}"/>
              </c:ext>
            </c:extLst>
          </c:dPt>
          <c:errBars>
            <c:errBarType val="both"/>
            <c:errValType val="stdErr"/>
            <c:noEndCap val="0"/>
          </c:errBars>
          <c:cat>
            <c:strRef>
              <c:f>Graphs!$A$28:$A$33</c:f>
              <c:strCache>
                <c:ptCount val="6"/>
                <c:pt idx="0">
                  <c:v>0 Gy (T0)</c:v>
                </c:pt>
                <c:pt idx="1">
                  <c:v>40 Gy (T1)</c:v>
                </c:pt>
                <c:pt idx="2">
                  <c:v>50 Gy (T2)</c:v>
                </c:pt>
                <c:pt idx="3">
                  <c:v>60 Gy (T3)</c:v>
                </c:pt>
                <c:pt idx="4">
                  <c:v>70 Gy (T4)</c:v>
                </c:pt>
                <c:pt idx="5">
                  <c:v>80 Gy (T5)</c:v>
                </c:pt>
              </c:strCache>
            </c:strRef>
          </c:cat>
          <c:val>
            <c:numRef>
              <c:f>Graphs!$B$28:$B$33</c:f>
              <c:numCache>
                <c:formatCode>General</c:formatCode>
                <c:ptCount val="6"/>
                <c:pt idx="0">
                  <c:v>7.2777777779999999</c:v>
                </c:pt>
                <c:pt idx="1">
                  <c:v>5.6875</c:v>
                </c:pt>
                <c:pt idx="2">
                  <c:v>5</c:v>
                </c:pt>
                <c:pt idx="3">
                  <c:v>4.3333333329999997</c:v>
                </c:pt>
                <c:pt idx="4">
                  <c:v>4</c:v>
                </c:pt>
                <c:pt idx="5">
                  <c:v>6.1428571429999996</c:v>
                </c:pt>
              </c:numCache>
            </c:numRef>
          </c:val>
          <c:extLst>
            <c:ext xmlns:c16="http://schemas.microsoft.com/office/drawing/2014/chart" uri="{C3380CC4-5D6E-409C-BE32-E72D297353CC}">
              <c16:uniqueId val="{0000000A-526B-49F0-B45E-9E38A20280C1}"/>
            </c:ext>
          </c:extLst>
        </c:ser>
        <c:dLbls>
          <c:showLegendKey val="0"/>
          <c:showVal val="0"/>
          <c:showCatName val="0"/>
          <c:showSerName val="0"/>
          <c:showPercent val="0"/>
          <c:showBubbleSize val="0"/>
        </c:dLbls>
        <c:gapWidth val="150"/>
        <c:axId val="198480640"/>
        <c:axId val="198482560"/>
      </c:barChart>
      <c:catAx>
        <c:axId val="198480640"/>
        <c:scaling>
          <c:orientation val="minMax"/>
        </c:scaling>
        <c:delete val="0"/>
        <c:axPos val="b"/>
        <c:title>
          <c:tx>
            <c:rich>
              <a:bodyPr/>
              <a:lstStyle/>
              <a:p>
                <a:pPr>
                  <a:defRPr/>
                </a:pPr>
                <a:r>
                  <a:rPr lang="en-US" sz="1600" b="1" i="0" baseline="0" dirty="0">
                    <a:effectLst/>
                  </a:rPr>
                  <a:t>Dosage of Gamma Irradiation</a:t>
                </a:r>
                <a:endParaRPr lang="en-US" sz="1600" dirty="0">
                  <a:effectLst/>
                </a:endParaRPr>
              </a:p>
            </c:rich>
          </c:tx>
          <c:overlay val="0"/>
        </c:title>
        <c:numFmt formatCode="General" sourceLinked="0"/>
        <c:majorTickMark val="out"/>
        <c:minorTickMark val="none"/>
        <c:tickLblPos val="nextTo"/>
        <c:txPr>
          <a:bodyPr/>
          <a:lstStyle/>
          <a:p>
            <a:pPr>
              <a:defRPr sz="1600"/>
            </a:pPr>
            <a:endParaRPr lang="en-US"/>
          </a:p>
        </c:txPr>
        <c:crossAx val="198482560"/>
        <c:crosses val="autoZero"/>
        <c:auto val="1"/>
        <c:lblAlgn val="ctr"/>
        <c:lblOffset val="100"/>
        <c:noMultiLvlLbl val="0"/>
      </c:catAx>
      <c:valAx>
        <c:axId val="198482560"/>
        <c:scaling>
          <c:orientation val="minMax"/>
        </c:scaling>
        <c:delete val="0"/>
        <c:axPos val="l"/>
        <c:majorGridlines/>
        <c:title>
          <c:tx>
            <c:rich>
              <a:bodyPr rot="-5400000" vert="horz"/>
              <a:lstStyle/>
              <a:p>
                <a:pPr>
                  <a:defRPr/>
                </a:pPr>
                <a:r>
                  <a:rPr lang="en-US" sz="1600" b="1" i="0" baseline="0" dirty="0">
                    <a:effectLst/>
                  </a:rPr>
                  <a:t>Average Number of Leaves</a:t>
                </a:r>
                <a:endParaRPr lang="en-US" sz="1600" dirty="0">
                  <a:effectLst/>
                </a:endParaRPr>
              </a:p>
            </c:rich>
          </c:tx>
          <c:overlay val="0"/>
        </c:title>
        <c:numFmt formatCode="General" sourceLinked="1"/>
        <c:majorTickMark val="out"/>
        <c:minorTickMark val="none"/>
        <c:tickLblPos val="nextTo"/>
        <c:crossAx val="198480640"/>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a:effectLst/>
              </a:rPr>
              <a:t>Number of Leaves</a:t>
            </a:r>
            <a:endParaRPr lang="en-US" sz="2000" dirty="0">
              <a:effectLst/>
            </a:endParaRPr>
          </a:p>
        </c:rich>
      </c:tx>
      <c:overlay val="0"/>
    </c:title>
    <c:autoTitleDeleted val="0"/>
    <c:plotArea>
      <c:layout/>
      <c:barChart>
        <c:barDir val="col"/>
        <c:grouping val="clustered"/>
        <c:varyColors val="0"/>
        <c:ser>
          <c:idx val="0"/>
          <c:order val="0"/>
          <c:tx>
            <c:strRef>
              <c:f>Graphs!$B$39</c:f>
              <c:strCache>
                <c:ptCount val="1"/>
                <c:pt idx="0">
                  <c:v>AVG</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5E74-494C-901B-DF2407E1D98A}"/>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5E74-494C-901B-DF2407E1D98A}"/>
              </c:ext>
            </c:extLst>
          </c:dPt>
          <c:dPt>
            <c:idx val="3"/>
            <c:invertIfNegative val="0"/>
            <c:bubble3D val="0"/>
            <c:spPr>
              <a:solidFill>
                <a:srgbClr val="00B050"/>
              </a:solidFill>
            </c:spPr>
            <c:extLst>
              <c:ext xmlns:c16="http://schemas.microsoft.com/office/drawing/2014/chart" uri="{C3380CC4-5D6E-409C-BE32-E72D297353CC}">
                <c16:uniqueId val="{00000005-5E74-494C-901B-DF2407E1D98A}"/>
              </c:ext>
            </c:extLst>
          </c:dPt>
          <c:dPt>
            <c:idx val="4"/>
            <c:invertIfNegative val="0"/>
            <c:bubble3D val="0"/>
            <c:spPr>
              <a:solidFill>
                <a:srgbClr val="7030A0"/>
              </a:solidFill>
            </c:spPr>
            <c:extLst>
              <c:ext xmlns:c16="http://schemas.microsoft.com/office/drawing/2014/chart" uri="{C3380CC4-5D6E-409C-BE32-E72D297353CC}">
                <c16:uniqueId val="{00000007-5E74-494C-901B-DF2407E1D98A}"/>
              </c:ext>
            </c:extLst>
          </c:dPt>
          <c:errBars>
            <c:errBarType val="both"/>
            <c:errValType val="stdErr"/>
            <c:noEndCap val="0"/>
          </c:errBars>
          <c:cat>
            <c:strRef>
              <c:f>Graphs!$A$40:$A$45</c:f>
              <c:strCache>
                <c:ptCount val="6"/>
                <c:pt idx="0">
                  <c:v>0 Gy (T0)</c:v>
                </c:pt>
                <c:pt idx="1">
                  <c:v>40 Gy (T1)</c:v>
                </c:pt>
                <c:pt idx="2">
                  <c:v>50 Gy (T2)</c:v>
                </c:pt>
                <c:pt idx="3">
                  <c:v>60 Gy (T3)</c:v>
                </c:pt>
                <c:pt idx="4">
                  <c:v>70 Gy (T4)</c:v>
                </c:pt>
                <c:pt idx="5">
                  <c:v>80 Gy (T5)</c:v>
                </c:pt>
              </c:strCache>
            </c:strRef>
          </c:cat>
          <c:val>
            <c:numRef>
              <c:f>Graphs!$B$40:$B$45</c:f>
              <c:numCache>
                <c:formatCode>General</c:formatCode>
                <c:ptCount val="6"/>
                <c:pt idx="0">
                  <c:v>0.27777777777777779</c:v>
                </c:pt>
                <c:pt idx="1">
                  <c:v>0.1875</c:v>
                </c:pt>
                <c:pt idx="2">
                  <c:v>0.2</c:v>
                </c:pt>
                <c:pt idx="3">
                  <c:v>5.5555555555555552E-2</c:v>
                </c:pt>
                <c:pt idx="4">
                  <c:v>7.6923076923076927E-2</c:v>
                </c:pt>
                <c:pt idx="5">
                  <c:v>0</c:v>
                </c:pt>
              </c:numCache>
            </c:numRef>
          </c:val>
          <c:extLst>
            <c:ext xmlns:c16="http://schemas.microsoft.com/office/drawing/2014/chart" uri="{C3380CC4-5D6E-409C-BE32-E72D297353CC}">
              <c16:uniqueId val="{00000008-5E74-494C-901B-DF2407E1D98A}"/>
            </c:ext>
          </c:extLst>
        </c:ser>
        <c:dLbls>
          <c:showLegendKey val="0"/>
          <c:showVal val="0"/>
          <c:showCatName val="0"/>
          <c:showSerName val="0"/>
          <c:showPercent val="0"/>
          <c:showBubbleSize val="0"/>
        </c:dLbls>
        <c:gapWidth val="150"/>
        <c:axId val="198433408"/>
        <c:axId val="198439680"/>
      </c:barChart>
      <c:catAx>
        <c:axId val="198433408"/>
        <c:scaling>
          <c:orientation val="minMax"/>
        </c:scaling>
        <c:delete val="0"/>
        <c:axPos val="b"/>
        <c:title>
          <c:tx>
            <c:rich>
              <a:bodyPr/>
              <a:lstStyle/>
              <a:p>
                <a:pPr>
                  <a:defRPr/>
                </a:pPr>
                <a:r>
                  <a:rPr lang="en-US" sz="1600" b="1" i="0" baseline="0" dirty="0">
                    <a:effectLst/>
                  </a:rPr>
                  <a:t>Dosage of Gamma Irradiation</a:t>
                </a:r>
                <a:endParaRPr lang="en-US" sz="1600" dirty="0">
                  <a:effectLst/>
                </a:endParaRPr>
              </a:p>
            </c:rich>
          </c:tx>
          <c:overlay val="0"/>
        </c:title>
        <c:numFmt formatCode="General" sourceLinked="0"/>
        <c:majorTickMark val="out"/>
        <c:minorTickMark val="none"/>
        <c:tickLblPos val="nextTo"/>
        <c:txPr>
          <a:bodyPr/>
          <a:lstStyle/>
          <a:p>
            <a:pPr>
              <a:defRPr sz="1600"/>
            </a:pPr>
            <a:endParaRPr lang="en-US"/>
          </a:p>
        </c:txPr>
        <c:crossAx val="198439680"/>
        <c:crosses val="autoZero"/>
        <c:auto val="1"/>
        <c:lblAlgn val="ctr"/>
        <c:lblOffset val="100"/>
        <c:noMultiLvlLbl val="0"/>
      </c:catAx>
      <c:valAx>
        <c:axId val="198439680"/>
        <c:scaling>
          <c:orientation val="minMax"/>
        </c:scaling>
        <c:delete val="0"/>
        <c:axPos val="l"/>
        <c:majorGridlines/>
        <c:title>
          <c:tx>
            <c:rich>
              <a:bodyPr rot="-5400000" vert="horz"/>
              <a:lstStyle/>
              <a:p>
                <a:pPr>
                  <a:defRPr/>
                </a:pPr>
                <a:r>
                  <a:rPr lang="en-US" sz="1600" b="1" i="0" baseline="0" dirty="0">
                    <a:effectLst/>
                  </a:rPr>
                  <a:t>Average Number of Shoots</a:t>
                </a:r>
                <a:endParaRPr lang="en-US" sz="1600" dirty="0">
                  <a:effectLst/>
                </a:endParaRPr>
              </a:p>
            </c:rich>
          </c:tx>
          <c:overlay val="0"/>
        </c:title>
        <c:numFmt formatCode="General" sourceLinked="1"/>
        <c:majorTickMark val="out"/>
        <c:minorTickMark val="none"/>
        <c:tickLblPos val="nextTo"/>
        <c:txPr>
          <a:bodyPr/>
          <a:lstStyle/>
          <a:p>
            <a:pPr>
              <a:defRPr sz="1600"/>
            </a:pPr>
            <a:endParaRPr lang="en-US"/>
          </a:p>
        </c:txPr>
        <c:crossAx val="198433408"/>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mn-lt"/>
              </a:defRPr>
            </a:pPr>
            <a:r>
              <a:rPr lang="en-US" sz="2000">
                <a:latin typeface="+mn-lt"/>
                <a:cs typeface="Times New Roman" pitchFamily="18" charset="0"/>
              </a:rPr>
              <a:t>Leaf</a:t>
            </a:r>
            <a:r>
              <a:rPr lang="en-US" sz="2000" baseline="0">
                <a:latin typeface="+mn-lt"/>
                <a:cs typeface="Times New Roman" pitchFamily="18" charset="0"/>
              </a:rPr>
              <a:t> Area</a:t>
            </a:r>
            <a:endParaRPr lang="en-US" sz="2000">
              <a:latin typeface="+mn-lt"/>
              <a:cs typeface="Times New Roman" pitchFamily="18" charset="0"/>
            </a:endParaRPr>
          </a:p>
        </c:rich>
      </c:tx>
      <c:overlay val="0"/>
    </c:title>
    <c:autoTitleDeleted val="0"/>
    <c:plotArea>
      <c:layout/>
      <c:barChart>
        <c:barDir val="col"/>
        <c:grouping val="clustered"/>
        <c:varyColors val="0"/>
        <c:ser>
          <c:idx val="0"/>
          <c:order val="0"/>
          <c:tx>
            <c:strRef>
              <c:f>'[2.xlsx]Graphs'!$B$4</c:f>
              <c:strCache>
                <c:ptCount val="1"/>
                <c:pt idx="0">
                  <c:v>AVG</c:v>
                </c:pt>
              </c:strCache>
            </c:strRef>
          </c:tx>
          <c:invertIfNegative val="0"/>
          <c:dPt>
            <c:idx val="0"/>
            <c:invertIfNegative val="0"/>
            <c:bubble3D val="0"/>
            <c:spPr>
              <a:solidFill>
                <a:schemeClr val="accent1">
                  <a:lumMod val="75000"/>
                </a:schemeClr>
              </a:solidFill>
            </c:spPr>
            <c:extLst>
              <c:ext xmlns:c16="http://schemas.microsoft.com/office/drawing/2014/chart" uri="{C3380CC4-5D6E-409C-BE32-E72D297353CC}">
                <c16:uniqueId val="{00000001-8355-4DFB-BCC3-1BE54C65D7F0}"/>
              </c:ext>
            </c:extLst>
          </c:dPt>
          <c:dPt>
            <c:idx val="1"/>
            <c:invertIfNegative val="0"/>
            <c:bubble3D val="0"/>
            <c:spPr>
              <a:solidFill>
                <a:schemeClr val="accent2">
                  <a:lumMod val="75000"/>
                </a:schemeClr>
              </a:solidFill>
            </c:spPr>
            <c:extLst>
              <c:ext xmlns:c16="http://schemas.microsoft.com/office/drawing/2014/chart" uri="{C3380CC4-5D6E-409C-BE32-E72D297353CC}">
                <c16:uniqueId val="{00000003-8355-4DFB-BCC3-1BE54C65D7F0}"/>
              </c:ext>
            </c:extLst>
          </c:dPt>
          <c:dPt>
            <c:idx val="2"/>
            <c:invertIfNegative val="0"/>
            <c:bubble3D val="0"/>
            <c:spPr>
              <a:solidFill>
                <a:schemeClr val="bg1">
                  <a:lumMod val="65000"/>
                </a:schemeClr>
              </a:solidFill>
            </c:spPr>
            <c:extLst>
              <c:ext xmlns:c16="http://schemas.microsoft.com/office/drawing/2014/chart" uri="{C3380CC4-5D6E-409C-BE32-E72D297353CC}">
                <c16:uniqueId val="{00000005-8355-4DFB-BCC3-1BE54C65D7F0}"/>
              </c:ext>
            </c:extLst>
          </c:dPt>
          <c:dPt>
            <c:idx val="3"/>
            <c:invertIfNegative val="0"/>
            <c:bubble3D val="0"/>
            <c:spPr>
              <a:solidFill>
                <a:srgbClr val="00B050"/>
              </a:solidFill>
            </c:spPr>
            <c:extLst>
              <c:ext xmlns:c16="http://schemas.microsoft.com/office/drawing/2014/chart" uri="{C3380CC4-5D6E-409C-BE32-E72D297353CC}">
                <c16:uniqueId val="{00000007-8355-4DFB-BCC3-1BE54C65D7F0}"/>
              </c:ext>
            </c:extLst>
          </c:dPt>
          <c:dPt>
            <c:idx val="4"/>
            <c:invertIfNegative val="0"/>
            <c:bubble3D val="0"/>
            <c:spPr>
              <a:solidFill>
                <a:srgbClr val="7030A0"/>
              </a:solidFill>
            </c:spPr>
            <c:extLst>
              <c:ext xmlns:c16="http://schemas.microsoft.com/office/drawing/2014/chart" uri="{C3380CC4-5D6E-409C-BE32-E72D297353CC}">
                <c16:uniqueId val="{00000009-8355-4DFB-BCC3-1BE54C65D7F0}"/>
              </c:ext>
            </c:extLst>
          </c:dPt>
          <c:dPt>
            <c:idx val="5"/>
            <c:invertIfNegative val="0"/>
            <c:bubble3D val="0"/>
            <c:spPr>
              <a:solidFill>
                <a:schemeClr val="accent2">
                  <a:lumMod val="60000"/>
                  <a:lumOff val="40000"/>
                </a:schemeClr>
              </a:solidFill>
            </c:spPr>
            <c:extLst>
              <c:ext xmlns:c16="http://schemas.microsoft.com/office/drawing/2014/chart" uri="{C3380CC4-5D6E-409C-BE32-E72D297353CC}">
                <c16:uniqueId val="{0000000B-8355-4DFB-BCC3-1BE54C65D7F0}"/>
              </c:ext>
            </c:extLst>
          </c:dPt>
          <c:errBars>
            <c:errBarType val="both"/>
            <c:errValType val="cust"/>
            <c:noEndCap val="0"/>
            <c:plus>
              <c:numRef>
                <c:f>'[2.xlsx]Graphs'!$D$5:$D$10</c:f>
                <c:numCache>
                  <c:formatCode>General</c:formatCode>
                  <c:ptCount val="6"/>
                  <c:pt idx="0">
                    <c:v>120.00504189999999</c:v>
                  </c:pt>
                  <c:pt idx="1">
                    <c:v>86.722424829999994</c:v>
                  </c:pt>
                  <c:pt idx="2">
                    <c:v>64.939903839999999</c:v>
                  </c:pt>
                  <c:pt idx="3">
                    <c:v>61.7953598</c:v>
                  </c:pt>
                  <c:pt idx="4">
                    <c:v>95.986350310000006</c:v>
                  </c:pt>
                  <c:pt idx="5">
                    <c:v>68.09316097</c:v>
                  </c:pt>
                </c:numCache>
              </c:numRef>
            </c:plus>
            <c:minus>
              <c:numRef>
                <c:f>'[2.xlsx]Graphs'!$D$5:$D$10</c:f>
                <c:numCache>
                  <c:formatCode>General</c:formatCode>
                  <c:ptCount val="6"/>
                  <c:pt idx="0">
                    <c:v>120.00504189999999</c:v>
                  </c:pt>
                  <c:pt idx="1">
                    <c:v>86.722424829999994</c:v>
                  </c:pt>
                  <c:pt idx="2">
                    <c:v>64.939903839999999</c:v>
                  </c:pt>
                  <c:pt idx="3">
                    <c:v>61.7953598</c:v>
                  </c:pt>
                  <c:pt idx="4">
                    <c:v>95.986350310000006</c:v>
                  </c:pt>
                  <c:pt idx="5">
                    <c:v>68.09316097</c:v>
                  </c:pt>
                </c:numCache>
              </c:numRef>
            </c:minus>
          </c:errBars>
          <c:cat>
            <c:strRef>
              <c:f>'[2.xlsx]Graphs'!$A$5:$A$10</c:f>
              <c:strCache>
                <c:ptCount val="6"/>
                <c:pt idx="0">
                  <c:v>0 Gy (T0)</c:v>
                </c:pt>
                <c:pt idx="1">
                  <c:v>40 Gy (T1)</c:v>
                </c:pt>
                <c:pt idx="2">
                  <c:v>50 Gy (T2)</c:v>
                </c:pt>
                <c:pt idx="3">
                  <c:v>60 Gy (T3)</c:v>
                </c:pt>
                <c:pt idx="4">
                  <c:v>70 Gy (T4)</c:v>
                </c:pt>
                <c:pt idx="5">
                  <c:v>80 Gy (T5)</c:v>
                </c:pt>
              </c:strCache>
            </c:strRef>
          </c:cat>
          <c:val>
            <c:numRef>
              <c:f>'[2.xlsx]Graphs'!$B$5:$B$10</c:f>
              <c:numCache>
                <c:formatCode>General</c:formatCode>
                <c:ptCount val="6"/>
                <c:pt idx="0">
                  <c:v>883.33333330000005</c:v>
                </c:pt>
                <c:pt idx="1">
                  <c:v>495.1333333</c:v>
                </c:pt>
                <c:pt idx="2">
                  <c:v>323</c:v>
                </c:pt>
                <c:pt idx="3">
                  <c:v>332.02499999999998</c:v>
                </c:pt>
                <c:pt idx="4">
                  <c:v>519.5</c:v>
                </c:pt>
                <c:pt idx="5">
                  <c:v>439.85714289999999</c:v>
                </c:pt>
              </c:numCache>
            </c:numRef>
          </c:val>
          <c:extLst>
            <c:ext xmlns:c16="http://schemas.microsoft.com/office/drawing/2014/chart" uri="{C3380CC4-5D6E-409C-BE32-E72D297353CC}">
              <c16:uniqueId val="{0000000C-8355-4DFB-BCC3-1BE54C65D7F0}"/>
            </c:ext>
          </c:extLst>
        </c:ser>
        <c:dLbls>
          <c:showLegendKey val="0"/>
          <c:showVal val="0"/>
          <c:showCatName val="0"/>
          <c:showSerName val="0"/>
          <c:showPercent val="0"/>
          <c:showBubbleSize val="0"/>
        </c:dLbls>
        <c:gapWidth val="150"/>
        <c:axId val="199000448"/>
        <c:axId val="199002368"/>
      </c:barChart>
      <c:catAx>
        <c:axId val="199000448"/>
        <c:scaling>
          <c:orientation val="minMax"/>
        </c:scaling>
        <c:delete val="0"/>
        <c:axPos val="b"/>
        <c:title>
          <c:tx>
            <c:rich>
              <a:bodyPr/>
              <a:lstStyle/>
              <a:p>
                <a:pPr>
                  <a:defRPr sz="1600">
                    <a:latin typeface="+mn-lt"/>
                  </a:defRPr>
                </a:pPr>
                <a:r>
                  <a:rPr lang="en-US" sz="1600">
                    <a:latin typeface="+mn-lt"/>
                    <a:cs typeface="Times New Roman" pitchFamily="18" charset="0"/>
                  </a:rPr>
                  <a:t>Dosage of Gamma Irradiation</a:t>
                </a:r>
              </a:p>
            </c:rich>
          </c:tx>
          <c:overlay val="0"/>
        </c:title>
        <c:numFmt formatCode="General" sourceLinked="0"/>
        <c:majorTickMark val="out"/>
        <c:minorTickMark val="none"/>
        <c:tickLblPos val="nextTo"/>
        <c:txPr>
          <a:bodyPr/>
          <a:lstStyle/>
          <a:p>
            <a:pPr>
              <a:defRPr sz="1600">
                <a:latin typeface="+mn-lt"/>
                <a:cs typeface="Times New Roman" pitchFamily="18" charset="0"/>
              </a:defRPr>
            </a:pPr>
            <a:endParaRPr lang="en-US"/>
          </a:p>
        </c:txPr>
        <c:crossAx val="199002368"/>
        <c:crosses val="autoZero"/>
        <c:auto val="1"/>
        <c:lblAlgn val="ctr"/>
        <c:lblOffset val="100"/>
        <c:noMultiLvlLbl val="0"/>
      </c:catAx>
      <c:valAx>
        <c:axId val="199002368"/>
        <c:scaling>
          <c:orientation val="minMax"/>
        </c:scaling>
        <c:delete val="0"/>
        <c:axPos val="l"/>
        <c:majorGridlines/>
        <c:title>
          <c:tx>
            <c:rich>
              <a:bodyPr rot="-5400000" vert="horz"/>
              <a:lstStyle/>
              <a:p>
                <a:pPr>
                  <a:defRPr sz="1600">
                    <a:latin typeface="+mn-lt"/>
                  </a:defRPr>
                </a:pPr>
                <a:r>
                  <a:rPr lang="en-US" sz="1600">
                    <a:latin typeface="+mn-lt"/>
                    <a:cs typeface="Times New Roman" pitchFamily="18" charset="0"/>
                  </a:rPr>
                  <a:t>Average Leaf Area (mm</a:t>
                </a:r>
                <a:r>
                  <a:rPr lang="en-US" sz="1600" baseline="30000">
                    <a:latin typeface="+mn-lt"/>
                    <a:cs typeface="Times New Roman" pitchFamily="18" charset="0"/>
                  </a:rPr>
                  <a:t>2</a:t>
                </a:r>
                <a:r>
                  <a:rPr lang="en-US" sz="1600">
                    <a:latin typeface="+mn-lt"/>
                    <a:cs typeface="Times New Roman" pitchFamily="18" charset="0"/>
                  </a:rPr>
                  <a:t>)</a:t>
                </a:r>
              </a:p>
            </c:rich>
          </c:tx>
          <c:overlay val="0"/>
        </c:title>
        <c:numFmt formatCode="General" sourceLinked="1"/>
        <c:majorTickMark val="out"/>
        <c:minorTickMark val="none"/>
        <c:tickLblPos val="nextTo"/>
        <c:txPr>
          <a:bodyPr/>
          <a:lstStyle/>
          <a:p>
            <a:pPr>
              <a:defRPr sz="1600">
                <a:latin typeface="+mn-lt"/>
                <a:cs typeface="Times New Roman" pitchFamily="18" charset="0"/>
              </a:defRPr>
            </a:pPr>
            <a:endParaRPr lang="en-US"/>
          </a:p>
        </c:txPr>
        <c:crossAx val="199000448"/>
        <c:crosses val="autoZero"/>
        <c:crossBetween val="between"/>
      </c:valAx>
    </c:plotArea>
    <c:legend>
      <c:legendPos val="r"/>
      <c:overlay val="0"/>
      <c:txPr>
        <a:bodyPr/>
        <a:lstStyle/>
        <a:p>
          <a:pPr>
            <a:defRPr sz="1600">
              <a:latin typeface="+mn-lt"/>
              <a:cs typeface="Times New Roman" pitchFamily="18" charset="0"/>
            </a:defRPr>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mn-lt"/>
              </a:defRPr>
            </a:pPr>
            <a:r>
              <a:rPr lang="en-US" sz="2000" b="1" i="0" u="none" strike="noStrike" baseline="0">
                <a:effectLst/>
                <a:latin typeface="+mn-lt"/>
                <a:cs typeface="Times New Roman" pitchFamily="18" charset="0"/>
              </a:rPr>
              <a:t>Malondialdehyde (MDA) </a:t>
            </a:r>
            <a:r>
              <a:rPr lang="en-US" sz="2000">
                <a:latin typeface="+mn-lt"/>
                <a:cs typeface="Times New Roman" pitchFamily="18" charset="0"/>
              </a:rPr>
              <a:t> Content</a:t>
            </a:r>
          </a:p>
        </c:rich>
      </c:tx>
      <c:overlay val="0"/>
    </c:title>
    <c:autoTitleDeleted val="0"/>
    <c:plotArea>
      <c:layout/>
      <c:barChart>
        <c:barDir val="col"/>
        <c:grouping val="clustered"/>
        <c:varyColors val="0"/>
        <c:ser>
          <c:idx val="0"/>
          <c:order val="0"/>
          <c:tx>
            <c:strRef>
              <c:f>[2.xlsx]Graphs!$B$16</c:f>
              <c:strCache>
                <c:ptCount val="1"/>
                <c:pt idx="0">
                  <c:v>AVG</c:v>
                </c:pt>
              </c:strCache>
            </c:strRef>
          </c:tx>
          <c:spPr>
            <a:ln>
              <a:solidFill>
                <a:schemeClr val="accent1"/>
              </a:solidFill>
            </a:ln>
          </c:spPr>
          <c:invertIfNegative val="0"/>
          <c:dPt>
            <c:idx val="0"/>
            <c:invertIfNegative val="0"/>
            <c:bubble3D val="0"/>
            <c:spPr>
              <a:solidFill>
                <a:schemeClr val="accent1">
                  <a:lumMod val="75000"/>
                </a:schemeClr>
              </a:solidFill>
              <a:ln>
                <a:solidFill>
                  <a:schemeClr val="tx2">
                    <a:lumMod val="60000"/>
                    <a:lumOff val="40000"/>
                  </a:schemeClr>
                </a:solidFill>
              </a:ln>
            </c:spPr>
            <c:extLst>
              <c:ext xmlns:c16="http://schemas.microsoft.com/office/drawing/2014/chart" uri="{C3380CC4-5D6E-409C-BE32-E72D297353CC}">
                <c16:uniqueId val="{00000001-F05F-4070-AF62-959661D1BEF2}"/>
              </c:ext>
            </c:extLst>
          </c:dPt>
          <c:dPt>
            <c:idx val="1"/>
            <c:invertIfNegative val="0"/>
            <c:bubble3D val="0"/>
            <c:spPr>
              <a:solidFill>
                <a:schemeClr val="accent2">
                  <a:lumMod val="75000"/>
                </a:schemeClr>
              </a:solidFill>
              <a:ln>
                <a:solidFill>
                  <a:schemeClr val="accent1"/>
                </a:solidFill>
              </a:ln>
            </c:spPr>
            <c:extLst>
              <c:ext xmlns:c16="http://schemas.microsoft.com/office/drawing/2014/chart" uri="{C3380CC4-5D6E-409C-BE32-E72D297353CC}">
                <c16:uniqueId val="{00000003-F05F-4070-AF62-959661D1BEF2}"/>
              </c:ext>
            </c:extLst>
          </c:dPt>
          <c:dPt>
            <c:idx val="2"/>
            <c:invertIfNegative val="0"/>
            <c:bubble3D val="0"/>
            <c:spPr>
              <a:solidFill>
                <a:schemeClr val="bg1">
                  <a:lumMod val="50000"/>
                </a:schemeClr>
              </a:solidFill>
              <a:ln>
                <a:solidFill>
                  <a:schemeClr val="accent1"/>
                </a:solidFill>
              </a:ln>
            </c:spPr>
            <c:extLst>
              <c:ext xmlns:c16="http://schemas.microsoft.com/office/drawing/2014/chart" uri="{C3380CC4-5D6E-409C-BE32-E72D297353CC}">
                <c16:uniqueId val="{00000005-F05F-4070-AF62-959661D1BEF2}"/>
              </c:ext>
            </c:extLst>
          </c:dPt>
          <c:dPt>
            <c:idx val="3"/>
            <c:invertIfNegative val="0"/>
            <c:bubble3D val="0"/>
            <c:spPr>
              <a:solidFill>
                <a:srgbClr val="00B050"/>
              </a:solidFill>
              <a:ln>
                <a:solidFill>
                  <a:schemeClr val="accent1"/>
                </a:solidFill>
              </a:ln>
            </c:spPr>
            <c:extLst>
              <c:ext xmlns:c16="http://schemas.microsoft.com/office/drawing/2014/chart" uri="{C3380CC4-5D6E-409C-BE32-E72D297353CC}">
                <c16:uniqueId val="{00000007-F05F-4070-AF62-959661D1BEF2}"/>
              </c:ext>
            </c:extLst>
          </c:dPt>
          <c:dPt>
            <c:idx val="4"/>
            <c:invertIfNegative val="0"/>
            <c:bubble3D val="0"/>
            <c:spPr>
              <a:solidFill>
                <a:srgbClr val="7030A0"/>
              </a:solidFill>
              <a:ln>
                <a:solidFill>
                  <a:schemeClr val="accent1"/>
                </a:solidFill>
              </a:ln>
            </c:spPr>
            <c:extLst>
              <c:ext xmlns:c16="http://schemas.microsoft.com/office/drawing/2014/chart" uri="{C3380CC4-5D6E-409C-BE32-E72D297353CC}">
                <c16:uniqueId val="{00000009-F05F-4070-AF62-959661D1BEF2}"/>
              </c:ext>
            </c:extLst>
          </c:dPt>
          <c:dPt>
            <c:idx val="5"/>
            <c:invertIfNegative val="0"/>
            <c:bubble3D val="0"/>
            <c:spPr>
              <a:solidFill>
                <a:schemeClr val="accent2">
                  <a:lumMod val="60000"/>
                  <a:lumOff val="40000"/>
                </a:schemeClr>
              </a:solidFill>
              <a:ln>
                <a:solidFill>
                  <a:schemeClr val="accent1"/>
                </a:solidFill>
              </a:ln>
            </c:spPr>
            <c:extLst>
              <c:ext xmlns:c16="http://schemas.microsoft.com/office/drawing/2014/chart" uri="{C3380CC4-5D6E-409C-BE32-E72D297353CC}">
                <c16:uniqueId val="{0000000B-F05F-4070-AF62-959661D1BEF2}"/>
              </c:ext>
            </c:extLst>
          </c:dPt>
          <c:errBars>
            <c:errBarType val="both"/>
            <c:errValType val="cust"/>
            <c:noEndCap val="0"/>
            <c:plus>
              <c:numRef>
                <c:f>[2.xlsx]Graphs!$D$17:$D$22</c:f>
                <c:numCache>
                  <c:formatCode>General</c:formatCode>
                  <c:ptCount val="6"/>
                  <c:pt idx="0">
                    <c:v>3.9499999999999998E-7</c:v>
                  </c:pt>
                  <c:pt idx="1">
                    <c:v>9.5000000000000004E-8</c:v>
                  </c:pt>
                  <c:pt idx="2">
                    <c:v>9.95E-7</c:v>
                  </c:pt>
                  <c:pt idx="3">
                    <c:v>6.5499999999999998E-7</c:v>
                  </c:pt>
                  <c:pt idx="4">
                    <c:v>9.5999999999999991E-7</c:v>
                  </c:pt>
                  <c:pt idx="5">
                    <c:v>7.7499999999999999E-7</c:v>
                  </c:pt>
                </c:numCache>
              </c:numRef>
            </c:plus>
            <c:minus>
              <c:numRef>
                <c:f>[2.xlsx]Graphs!$D$17:$D$22</c:f>
                <c:numCache>
                  <c:formatCode>General</c:formatCode>
                  <c:ptCount val="6"/>
                  <c:pt idx="0">
                    <c:v>3.9499999999999998E-7</c:v>
                  </c:pt>
                  <c:pt idx="1">
                    <c:v>9.5000000000000004E-8</c:v>
                  </c:pt>
                  <c:pt idx="2">
                    <c:v>9.95E-7</c:v>
                  </c:pt>
                  <c:pt idx="3">
                    <c:v>6.5499999999999998E-7</c:v>
                  </c:pt>
                  <c:pt idx="4">
                    <c:v>9.5999999999999991E-7</c:v>
                  </c:pt>
                  <c:pt idx="5">
                    <c:v>7.7499999999999999E-7</c:v>
                  </c:pt>
                </c:numCache>
              </c:numRef>
            </c:minus>
          </c:errBars>
          <c:cat>
            <c:strRef>
              <c:f>[2.xlsx]Graphs!$A$17:$A$22</c:f>
              <c:strCache>
                <c:ptCount val="6"/>
                <c:pt idx="0">
                  <c:v>0 Gy (T0)</c:v>
                </c:pt>
                <c:pt idx="1">
                  <c:v>40 Gy (T1)</c:v>
                </c:pt>
                <c:pt idx="2">
                  <c:v>50 Gy (T2)</c:v>
                </c:pt>
                <c:pt idx="3">
                  <c:v>60 Gy (T3)</c:v>
                </c:pt>
                <c:pt idx="4">
                  <c:v>70 Gy (T4)</c:v>
                </c:pt>
                <c:pt idx="5">
                  <c:v>80 Gy (T5)</c:v>
                </c:pt>
              </c:strCache>
            </c:strRef>
          </c:cat>
          <c:val>
            <c:numRef>
              <c:f>[2.xlsx]Graphs!$B$17:$B$22</c:f>
              <c:numCache>
                <c:formatCode>General</c:formatCode>
                <c:ptCount val="6"/>
                <c:pt idx="0">
                  <c:v>4.7849999999999999E-6</c:v>
                </c:pt>
                <c:pt idx="1">
                  <c:v>7.1949999999999997E-6</c:v>
                </c:pt>
                <c:pt idx="2">
                  <c:v>7.165E-6</c:v>
                </c:pt>
                <c:pt idx="3">
                  <c:v>6.5950000000000004E-6</c:v>
                </c:pt>
                <c:pt idx="4">
                  <c:v>7.61E-6</c:v>
                </c:pt>
                <c:pt idx="5">
                  <c:v>8.3750000000000003E-6</c:v>
                </c:pt>
              </c:numCache>
            </c:numRef>
          </c:val>
          <c:extLst>
            <c:ext xmlns:c16="http://schemas.microsoft.com/office/drawing/2014/chart" uri="{C3380CC4-5D6E-409C-BE32-E72D297353CC}">
              <c16:uniqueId val="{0000000C-F05F-4070-AF62-959661D1BEF2}"/>
            </c:ext>
          </c:extLst>
        </c:ser>
        <c:dLbls>
          <c:showLegendKey val="0"/>
          <c:showVal val="0"/>
          <c:showCatName val="0"/>
          <c:showSerName val="0"/>
          <c:showPercent val="0"/>
          <c:showBubbleSize val="0"/>
        </c:dLbls>
        <c:gapWidth val="150"/>
        <c:axId val="198632960"/>
        <c:axId val="198634880"/>
      </c:barChart>
      <c:catAx>
        <c:axId val="19863296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b="1" i="0" baseline="0">
                    <a:effectLst/>
                    <a:latin typeface="+mn-lt"/>
                    <a:cs typeface="Times New Roman" pitchFamily="18" charset="0"/>
                  </a:rPr>
                  <a:t>Dosage of Gamma Irradiation</a:t>
                </a:r>
                <a:endParaRPr lang="en-US" sz="1600">
                  <a:effectLst/>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endParaRPr lang="en-US" sz="1600">
                  <a:latin typeface="+mn-lt"/>
                  <a:cs typeface="Times New Roman" pitchFamily="18" charset="0"/>
                </a:endParaRPr>
              </a:p>
            </c:rich>
          </c:tx>
          <c:overlay val="0"/>
        </c:title>
        <c:numFmt formatCode="General" sourceLinked="0"/>
        <c:majorTickMark val="out"/>
        <c:minorTickMark val="none"/>
        <c:tickLblPos val="nextTo"/>
        <c:txPr>
          <a:bodyPr/>
          <a:lstStyle/>
          <a:p>
            <a:pPr>
              <a:defRPr sz="1600">
                <a:latin typeface="+mn-lt"/>
                <a:cs typeface="Times New Roman" pitchFamily="18" charset="0"/>
              </a:defRPr>
            </a:pPr>
            <a:endParaRPr lang="en-US"/>
          </a:p>
        </c:txPr>
        <c:crossAx val="198634880"/>
        <c:crosses val="autoZero"/>
        <c:auto val="1"/>
        <c:lblAlgn val="ctr"/>
        <c:lblOffset val="100"/>
        <c:noMultiLvlLbl val="0"/>
      </c:catAx>
      <c:valAx>
        <c:axId val="198634880"/>
        <c:scaling>
          <c:orientation val="minMax"/>
        </c:scaling>
        <c:delete val="0"/>
        <c:axPos val="l"/>
        <c:majorGridlines/>
        <c:title>
          <c:tx>
            <c:rich>
              <a:bodyPr rot="-5400000" vert="horz"/>
              <a:lstStyle/>
              <a:p>
                <a:pPr>
                  <a:defRPr sz="1600">
                    <a:latin typeface="+mn-lt"/>
                    <a:cs typeface="Times New Roman" pitchFamily="18" charset="0"/>
                  </a:defRPr>
                </a:pPr>
                <a:r>
                  <a:rPr lang="en-US" sz="1600" dirty="0">
                    <a:latin typeface="+mn-lt"/>
                    <a:cs typeface="Times New Roman" pitchFamily="18" charset="0"/>
                  </a:rPr>
                  <a:t>Average MDA</a:t>
                </a:r>
                <a:r>
                  <a:rPr lang="en-US" sz="1600" baseline="0" dirty="0">
                    <a:latin typeface="+mn-lt"/>
                    <a:cs typeface="Times New Roman" pitchFamily="18" charset="0"/>
                  </a:rPr>
                  <a:t> Content (</a:t>
                </a:r>
                <a:r>
                  <a:rPr lang="en-US" sz="1600" b="1" i="0" u="none" strike="noStrike" baseline="0" dirty="0" err="1">
                    <a:effectLst/>
                  </a:rPr>
                  <a:t>μmol</a:t>
                </a:r>
                <a:r>
                  <a:rPr lang="en-US" sz="1600" b="1" i="0" u="none" strike="noStrike" baseline="0" dirty="0">
                    <a:effectLst/>
                  </a:rPr>
                  <a:t> g</a:t>
                </a:r>
                <a:r>
                  <a:rPr lang="en-US" sz="1600" b="1" i="0" u="none" strike="noStrike" baseline="30000" dirty="0">
                    <a:effectLst/>
                  </a:rPr>
                  <a:t>-1</a:t>
                </a:r>
                <a:r>
                  <a:rPr lang="en-US" sz="1600" b="1" i="0" u="none" strike="noStrike" baseline="0" dirty="0">
                    <a:effectLst/>
                  </a:rPr>
                  <a:t>FW)</a:t>
                </a:r>
                <a:endParaRPr lang="en-US" sz="1600" dirty="0">
                  <a:latin typeface="+mn-lt"/>
                  <a:cs typeface="Times New Roman" pitchFamily="18" charset="0"/>
                </a:endParaRPr>
              </a:p>
            </c:rich>
          </c:tx>
          <c:layout>
            <c:manualLayout>
              <c:xMode val="edge"/>
              <c:yMode val="edge"/>
              <c:x val="1.4448340735105789E-2"/>
              <c:y val="6.2897650043173436E-2"/>
            </c:manualLayout>
          </c:layout>
          <c:overlay val="0"/>
        </c:title>
        <c:numFmt formatCode="General" sourceLinked="1"/>
        <c:majorTickMark val="out"/>
        <c:minorTickMark val="none"/>
        <c:tickLblPos val="nextTo"/>
        <c:txPr>
          <a:bodyPr/>
          <a:lstStyle/>
          <a:p>
            <a:pPr>
              <a:defRPr sz="1600">
                <a:latin typeface="+mn-lt"/>
                <a:cs typeface="Times New Roman" pitchFamily="18" charset="0"/>
              </a:defRPr>
            </a:pPr>
            <a:endParaRPr lang="en-US"/>
          </a:p>
        </c:txPr>
        <c:crossAx val="198632960"/>
        <c:crosses val="autoZero"/>
        <c:crossBetween val="between"/>
      </c:valAx>
    </c:plotArea>
    <c:legend>
      <c:legendPos val="r"/>
      <c:overlay val="0"/>
      <c:txPr>
        <a:bodyPr/>
        <a:lstStyle/>
        <a:p>
          <a:pPr>
            <a:defRPr sz="1600">
              <a:latin typeface="+mn-lt"/>
              <a:cs typeface="Times New Roman" pitchFamily="18" charset="0"/>
            </a:defRPr>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936DF-9426-4AD8-8293-EFE3925E49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839F90-FB92-4772-BF47-E72CA4A9DA9E}">
      <dgm:prSet phldrT="[Text]"/>
      <dgm:spPr>
        <a:solidFill>
          <a:schemeClr val="accent6">
            <a:lumMod val="75000"/>
          </a:schemeClr>
        </a:solidFill>
      </dgm:spPr>
      <dgm:t>
        <a:bodyPr/>
        <a:lstStyle/>
        <a:p>
          <a:r>
            <a:rPr lang="en-US" dirty="0"/>
            <a:t>1</a:t>
          </a:r>
        </a:p>
      </dgm:t>
    </dgm:pt>
    <dgm:pt modelId="{2D084F33-4A46-4219-86F1-2F1494A76A67}" type="parTrans" cxnId="{2A1639FF-557F-4081-AEC7-67BEE6E2B728}">
      <dgm:prSet/>
      <dgm:spPr/>
      <dgm:t>
        <a:bodyPr/>
        <a:lstStyle/>
        <a:p>
          <a:endParaRPr lang="en-US"/>
        </a:p>
      </dgm:t>
    </dgm:pt>
    <dgm:pt modelId="{3D98682B-AB1E-41F8-8AC9-28B7F02B0EED}" type="sibTrans" cxnId="{2A1639FF-557F-4081-AEC7-67BEE6E2B728}">
      <dgm:prSet/>
      <dgm:spPr/>
      <dgm:t>
        <a:bodyPr/>
        <a:lstStyle/>
        <a:p>
          <a:endParaRPr lang="en-US"/>
        </a:p>
      </dgm:t>
    </dgm:pt>
    <dgm:pt modelId="{9A081B3A-D890-438D-A201-0C8D4F77AF29}">
      <dgm:prSet phldrT="[Text]"/>
      <dgm:spPr/>
      <dgm:t>
        <a:bodyPr/>
        <a:lstStyle/>
        <a:p>
          <a:r>
            <a:rPr lang="en-US" dirty="0">
              <a:solidFill>
                <a:schemeClr val="tx1"/>
              </a:solidFill>
            </a:rPr>
            <a:t>Site Selection</a:t>
          </a:r>
        </a:p>
      </dgm:t>
    </dgm:pt>
    <dgm:pt modelId="{39EC0D25-2532-459A-A82D-A9B8BE0CC51F}" type="parTrans" cxnId="{9F5A6DCE-D7EE-4268-BCDB-1872AA35036F}">
      <dgm:prSet/>
      <dgm:spPr/>
      <dgm:t>
        <a:bodyPr/>
        <a:lstStyle/>
        <a:p>
          <a:endParaRPr lang="en-US"/>
        </a:p>
      </dgm:t>
    </dgm:pt>
    <dgm:pt modelId="{72BAFC3F-6286-459A-B997-3473E6DAB10B}" type="sibTrans" cxnId="{9F5A6DCE-D7EE-4268-BCDB-1872AA35036F}">
      <dgm:prSet/>
      <dgm:spPr/>
      <dgm:t>
        <a:bodyPr/>
        <a:lstStyle/>
        <a:p>
          <a:endParaRPr lang="en-US"/>
        </a:p>
      </dgm:t>
    </dgm:pt>
    <dgm:pt modelId="{D4BDC634-1539-4D12-98AF-255E5B5625C8}">
      <dgm:prSet phldrT="[Text]"/>
      <dgm:spPr>
        <a:solidFill>
          <a:schemeClr val="accent6">
            <a:lumMod val="75000"/>
          </a:schemeClr>
        </a:solidFill>
      </dgm:spPr>
      <dgm:t>
        <a:bodyPr/>
        <a:lstStyle/>
        <a:p>
          <a:r>
            <a:rPr lang="en-US" dirty="0"/>
            <a:t>8</a:t>
          </a:r>
        </a:p>
      </dgm:t>
    </dgm:pt>
    <dgm:pt modelId="{45393FC4-BB76-4FC8-8F29-3C5B64606363}" type="parTrans" cxnId="{B550D64E-61F2-4BF7-AEDE-DA39C243E509}">
      <dgm:prSet/>
      <dgm:spPr/>
      <dgm:t>
        <a:bodyPr/>
        <a:lstStyle/>
        <a:p>
          <a:endParaRPr lang="en-US"/>
        </a:p>
      </dgm:t>
    </dgm:pt>
    <dgm:pt modelId="{4429B249-611D-4E31-8610-167A5E0BD47F}" type="sibTrans" cxnId="{B550D64E-61F2-4BF7-AEDE-DA39C243E509}">
      <dgm:prSet/>
      <dgm:spPr/>
      <dgm:t>
        <a:bodyPr/>
        <a:lstStyle/>
        <a:p>
          <a:endParaRPr lang="en-US"/>
        </a:p>
      </dgm:t>
    </dgm:pt>
    <dgm:pt modelId="{71012579-AF0B-4E75-8931-6AF774156114}">
      <dgm:prSet phldrT="[Text]"/>
      <dgm:spPr/>
      <dgm:t>
        <a:bodyPr/>
        <a:lstStyle/>
        <a:p>
          <a:r>
            <a:rPr lang="en-US" dirty="0">
              <a:solidFill>
                <a:schemeClr val="tx1"/>
              </a:solidFill>
            </a:rPr>
            <a:t>Physiological and Morphological Analysis</a:t>
          </a:r>
        </a:p>
      </dgm:t>
    </dgm:pt>
    <dgm:pt modelId="{D92E9111-6B9F-4EAB-B975-7AE1C258278C}" type="parTrans" cxnId="{3E649D6F-9B1C-48A0-842F-ECEC6502722A}">
      <dgm:prSet/>
      <dgm:spPr/>
      <dgm:t>
        <a:bodyPr/>
        <a:lstStyle/>
        <a:p>
          <a:endParaRPr lang="en-US"/>
        </a:p>
      </dgm:t>
    </dgm:pt>
    <dgm:pt modelId="{88EE6CA5-3F6A-4657-80E8-0540573AB1AA}" type="sibTrans" cxnId="{3E649D6F-9B1C-48A0-842F-ECEC6502722A}">
      <dgm:prSet/>
      <dgm:spPr/>
      <dgm:t>
        <a:bodyPr/>
        <a:lstStyle/>
        <a:p>
          <a:endParaRPr lang="en-US"/>
        </a:p>
      </dgm:t>
    </dgm:pt>
    <dgm:pt modelId="{99D4BDFF-4805-45BD-A815-7EBEAC9FE805}">
      <dgm:prSet phldrT="[Text]"/>
      <dgm:spPr/>
      <dgm:t>
        <a:bodyPr/>
        <a:lstStyle/>
        <a:p>
          <a:r>
            <a:rPr lang="en-US" dirty="0">
              <a:solidFill>
                <a:schemeClr val="tx1"/>
              </a:solidFill>
            </a:rPr>
            <a:t>Molecular Analysis</a:t>
          </a:r>
        </a:p>
      </dgm:t>
    </dgm:pt>
    <dgm:pt modelId="{8CCF1E3C-D751-423F-B7F0-062DB8D490C3}" type="parTrans" cxnId="{5B1330F7-F881-4E34-9DEB-3C277CE4CA19}">
      <dgm:prSet/>
      <dgm:spPr/>
      <dgm:t>
        <a:bodyPr/>
        <a:lstStyle/>
        <a:p>
          <a:endParaRPr lang="en-US"/>
        </a:p>
      </dgm:t>
    </dgm:pt>
    <dgm:pt modelId="{53E87FFF-9284-4456-A175-95C737258B8C}" type="sibTrans" cxnId="{5B1330F7-F881-4E34-9DEB-3C277CE4CA19}">
      <dgm:prSet/>
      <dgm:spPr/>
      <dgm:t>
        <a:bodyPr/>
        <a:lstStyle/>
        <a:p>
          <a:endParaRPr lang="en-US"/>
        </a:p>
      </dgm:t>
    </dgm:pt>
    <dgm:pt modelId="{74729AA1-74A8-4879-820E-2F89945ABA67}">
      <dgm:prSet phldrT="[Text]"/>
      <dgm:spPr>
        <a:solidFill>
          <a:schemeClr val="accent6">
            <a:lumMod val="75000"/>
          </a:schemeClr>
        </a:solidFill>
      </dgm:spPr>
      <dgm:t>
        <a:bodyPr/>
        <a:lstStyle/>
        <a:p>
          <a:r>
            <a:rPr lang="en-US" dirty="0"/>
            <a:t>9</a:t>
          </a:r>
        </a:p>
      </dgm:t>
    </dgm:pt>
    <dgm:pt modelId="{C64DFC12-14AF-4E52-94FA-2E10C35A30A0}" type="sibTrans" cxnId="{210123F9-A693-40CD-BFB4-2A8DAA19EC33}">
      <dgm:prSet/>
      <dgm:spPr/>
      <dgm:t>
        <a:bodyPr/>
        <a:lstStyle/>
        <a:p>
          <a:endParaRPr lang="en-US"/>
        </a:p>
      </dgm:t>
    </dgm:pt>
    <dgm:pt modelId="{33B1BDFF-9024-4ECC-8874-06F6A32A1FCD}" type="parTrans" cxnId="{210123F9-A693-40CD-BFB4-2A8DAA19EC33}">
      <dgm:prSet/>
      <dgm:spPr/>
      <dgm:t>
        <a:bodyPr/>
        <a:lstStyle/>
        <a:p>
          <a:endParaRPr lang="en-US"/>
        </a:p>
      </dgm:t>
    </dgm:pt>
    <dgm:pt modelId="{805C4527-77BE-4E94-AC5A-ED9BB451A814}">
      <dgm:prSet phldrT="[Text]"/>
      <dgm:spPr>
        <a:solidFill>
          <a:schemeClr val="accent6">
            <a:lumMod val="75000"/>
          </a:schemeClr>
        </a:solidFill>
      </dgm:spPr>
      <dgm:t>
        <a:bodyPr/>
        <a:lstStyle/>
        <a:p>
          <a:r>
            <a:rPr lang="en-US" dirty="0"/>
            <a:t>7</a:t>
          </a:r>
        </a:p>
      </dgm:t>
    </dgm:pt>
    <dgm:pt modelId="{22C62391-1762-407A-8D81-B553414CC951}" type="parTrans" cxnId="{475F82BB-734F-4166-87E2-068F7C3D17F5}">
      <dgm:prSet/>
      <dgm:spPr/>
      <dgm:t>
        <a:bodyPr/>
        <a:lstStyle/>
        <a:p>
          <a:endParaRPr lang="en-US"/>
        </a:p>
      </dgm:t>
    </dgm:pt>
    <dgm:pt modelId="{A1F1524D-D890-4802-9236-0978D0A853ED}" type="sibTrans" cxnId="{475F82BB-734F-4166-87E2-068F7C3D17F5}">
      <dgm:prSet/>
      <dgm:spPr/>
      <dgm:t>
        <a:bodyPr/>
        <a:lstStyle/>
        <a:p>
          <a:endParaRPr lang="en-US"/>
        </a:p>
      </dgm:t>
    </dgm:pt>
    <dgm:pt modelId="{DF5BCE58-8196-4BF8-9906-59CD4D452FC6}">
      <dgm:prSet phldrT="[Text]"/>
      <dgm:spPr>
        <a:solidFill>
          <a:schemeClr val="accent6">
            <a:lumMod val="75000"/>
          </a:schemeClr>
        </a:solidFill>
      </dgm:spPr>
      <dgm:t>
        <a:bodyPr/>
        <a:lstStyle/>
        <a:p>
          <a:r>
            <a:rPr lang="en-US" dirty="0"/>
            <a:t>2</a:t>
          </a:r>
        </a:p>
      </dgm:t>
    </dgm:pt>
    <dgm:pt modelId="{5713FD16-6A3C-454D-B252-1F33E83C1640}" type="parTrans" cxnId="{9BDBE461-C929-45BC-9F60-1E680ED1C152}">
      <dgm:prSet/>
      <dgm:spPr/>
      <dgm:t>
        <a:bodyPr/>
        <a:lstStyle/>
        <a:p>
          <a:endParaRPr lang="en-US"/>
        </a:p>
      </dgm:t>
    </dgm:pt>
    <dgm:pt modelId="{C96A3C3B-B0F3-4A15-A610-AF729F32C9CA}" type="sibTrans" cxnId="{9BDBE461-C929-45BC-9F60-1E680ED1C152}">
      <dgm:prSet/>
      <dgm:spPr/>
      <dgm:t>
        <a:bodyPr/>
        <a:lstStyle/>
        <a:p>
          <a:endParaRPr lang="en-US"/>
        </a:p>
      </dgm:t>
    </dgm:pt>
    <dgm:pt modelId="{9601C342-B854-4394-833D-DDBC27DFE747}">
      <dgm:prSet phldrT="[Text]"/>
      <dgm:spPr>
        <a:solidFill>
          <a:schemeClr val="accent6">
            <a:lumMod val="75000"/>
          </a:schemeClr>
        </a:solidFill>
      </dgm:spPr>
      <dgm:t>
        <a:bodyPr/>
        <a:lstStyle/>
        <a:p>
          <a:r>
            <a:rPr lang="en-US" dirty="0"/>
            <a:t>3</a:t>
          </a:r>
        </a:p>
      </dgm:t>
    </dgm:pt>
    <dgm:pt modelId="{334FB692-829A-4644-8672-D14E0429DD1A}" type="parTrans" cxnId="{47865FE0-0641-47FE-B716-FC9AD02EB866}">
      <dgm:prSet/>
      <dgm:spPr/>
      <dgm:t>
        <a:bodyPr/>
        <a:lstStyle/>
        <a:p>
          <a:endParaRPr lang="en-US"/>
        </a:p>
      </dgm:t>
    </dgm:pt>
    <dgm:pt modelId="{55371EEE-000E-40B8-BC12-B79150B5D014}" type="sibTrans" cxnId="{47865FE0-0641-47FE-B716-FC9AD02EB866}">
      <dgm:prSet/>
      <dgm:spPr/>
      <dgm:t>
        <a:bodyPr/>
        <a:lstStyle/>
        <a:p>
          <a:endParaRPr lang="en-US"/>
        </a:p>
      </dgm:t>
    </dgm:pt>
    <dgm:pt modelId="{9298D225-FF92-49C5-957E-5B62F5C761C8}">
      <dgm:prSet phldrT="[Text]"/>
      <dgm:spPr>
        <a:solidFill>
          <a:schemeClr val="accent6">
            <a:lumMod val="75000"/>
          </a:schemeClr>
        </a:solidFill>
      </dgm:spPr>
      <dgm:t>
        <a:bodyPr/>
        <a:lstStyle/>
        <a:p>
          <a:r>
            <a:rPr lang="en-US" dirty="0"/>
            <a:t>4</a:t>
          </a:r>
        </a:p>
      </dgm:t>
    </dgm:pt>
    <dgm:pt modelId="{3B65F2E1-EA8E-4A0E-B911-0ACB8566E1AC}" type="parTrans" cxnId="{8B135E24-F680-424B-A15B-B29BB601FD66}">
      <dgm:prSet/>
      <dgm:spPr/>
      <dgm:t>
        <a:bodyPr/>
        <a:lstStyle/>
        <a:p>
          <a:endParaRPr lang="en-US"/>
        </a:p>
      </dgm:t>
    </dgm:pt>
    <dgm:pt modelId="{35AFCB59-AFBB-404D-B706-BBC2AAA0D608}" type="sibTrans" cxnId="{8B135E24-F680-424B-A15B-B29BB601FD66}">
      <dgm:prSet/>
      <dgm:spPr/>
      <dgm:t>
        <a:bodyPr/>
        <a:lstStyle/>
        <a:p>
          <a:endParaRPr lang="en-US"/>
        </a:p>
      </dgm:t>
    </dgm:pt>
    <dgm:pt modelId="{F5AB8B01-FC1C-4415-92C1-53FBF082F27D}">
      <dgm:prSet phldrT="[Text]"/>
      <dgm:spPr>
        <a:solidFill>
          <a:schemeClr val="accent6">
            <a:lumMod val="75000"/>
          </a:schemeClr>
        </a:solidFill>
      </dgm:spPr>
      <dgm:t>
        <a:bodyPr/>
        <a:lstStyle/>
        <a:p>
          <a:r>
            <a:rPr lang="en-US" dirty="0"/>
            <a:t>5</a:t>
          </a:r>
        </a:p>
      </dgm:t>
    </dgm:pt>
    <dgm:pt modelId="{6EE78ADB-D601-461A-8625-7C260D0AAAB7}" type="parTrans" cxnId="{A0A2025D-7959-4C63-9555-20582A5844B9}">
      <dgm:prSet/>
      <dgm:spPr/>
      <dgm:t>
        <a:bodyPr/>
        <a:lstStyle/>
        <a:p>
          <a:endParaRPr lang="en-US"/>
        </a:p>
      </dgm:t>
    </dgm:pt>
    <dgm:pt modelId="{E4ADF4BB-1E04-41A5-B355-2FB5F8E17E2D}" type="sibTrans" cxnId="{A0A2025D-7959-4C63-9555-20582A5844B9}">
      <dgm:prSet/>
      <dgm:spPr/>
      <dgm:t>
        <a:bodyPr/>
        <a:lstStyle/>
        <a:p>
          <a:endParaRPr lang="en-US"/>
        </a:p>
      </dgm:t>
    </dgm:pt>
    <dgm:pt modelId="{DB6D2462-9852-4F2E-A6A3-55ECD6609208}">
      <dgm:prSet phldrT="[Text]"/>
      <dgm:spPr>
        <a:solidFill>
          <a:schemeClr val="accent6">
            <a:lumMod val="75000"/>
          </a:schemeClr>
        </a:solidFill>
      </dgm:spPr>
      <dgm:t>
        <a:bodyPr/>
        <a:lstStyle/>
        <a:p>
          <a:r>
            <a:rPr lang="en-US" dirty="0"/>
            <a:t>6</a:t>
          </a:r>
        </a:p>
      </dgm:t>
    </dgm:pt>
    <dgm:pt modelId="{768102D1-ED05-421E-AB55-F5FD05E5E4E4}" type="parTrans" cxnId="{91670352-610E-441A-9E64-E2C9EDA58010}">
      <dgm:prSet/>
      <dgm:spPr/>
      <dgm:t>
        <a:bodyPr/>
        <a:lstStyle/>
        <a:p>
          <a:endParaRPr lang="en-US"/>
        </a:p>
      </dgm:t>
    </dgm:pt>
    <dgm:pt modelId="{F995A9A7-EF27-4F3A-8C80-9CC79218D98C}" type="sibTrans" cxnId="{91670352-610E-441A-9E64-E2C9EDA58010}">
      <dgm:prSet/>
      <dgm:spPr/>
      <dgm:t>
        <a:bodyPr/>
        <a:lstStyle/>
        <a:p>
          <a:endParaRPr lang="en-US"/>
        </a:p>
      </dgm:t>
    </dgm:pt>
    <dgm:pt modelId="{2E5F3129-3EB7-4745-80FE-BEC6C5E6157D}">
      <dgm:prSet/>
      <dgm:spPr/>
      <dgm:t>
        <a:bodyPr/>
        <a:lstStyle/>
        <a:p>
          <a:r>
            <a:rPr lang="en-US" dirty="0"/>
            <a:t>Site Selection</a:t>
          </a:r>
        </a:p>
      </dgm:t>
    </dgm:pt>
    <dgm:pt modelId="{834CCFCC-6F58-42A8-847D-89830D234AD2}" type="parTrans" cxnId="{A9B4D358-9598-4405-A682-D47B7AA750FF}">
      <dgm:prSet/>
      <dgm:spPr/>
      <dgm:t>
        <a:bodyPr/>
        <a:lstStyle/>
        <a:p>
          <a:endParaRPr lang="en-US"/>
        </a:p>
      </dgm:t>
    </dgm:pt>
    <dgm:pt modelId="{6A39303C-1CC3-42BE-A94B-A352DA1EFBBB}" type="sibTrans" cxnId="{A9B4D358-9598-4405-A682-D47B7AA750FF}">
      <dgm:prSet/>
      <dgm:spPr/>
      <dgm:t>
        <a:bodyPr/>
        <a:lstStyle/>
        <a:p>
          <a:endParaRPr lang="en-US"/>
        </a:p>
      </dgm:t>
    </dgm:pt>
    <dgm:pt modelId="{027078CA-1987-4A0A-A7DA-1F202DFFCDD3}">
      <dgm:prSet/>
      <dgm:spPr/>
      <dgm:t>
        <a:bodyPr/>
        <a:lstStyle/>
        <a:p>
          <a:r>
            <a:rPr lang="en-US"/>
            <a:t>Selection of Planting Material</a:t>
          </a:r>
        </a:p>
      </dgm:t>
    </dgm:pt>
    <dgm:pt modelId="{1493B064-2CF7-49F3-9A1E-F7AE19E348D5}" type="parTrans" cxnId="{26062627-D71C-47D1-9444-EA298308A1C9}">
      <dgm:prSet/>
      <dgm:spPr/>
      <dgm:t>
        <a:bodyPr/>
        <a:lstStyle/>
        <a:p>
          <a:endParaRPr lang="en-US"/>
        </a:p>
      </dgm:t>
    </dgm:pt>
    <dgm:pt modelId="{527FB5E1-1250-4144-91F7-902498B176C7}" type="sibTrans" cxnId="{26062627-D71C-47D1-9444-EA298308A1C9}">
      <dgm:prSet/>
      <dgm:spPr/>
      <dgm:t>
        <a:bodyPr/>
        <a:lstStyle/>
        <a:p>
          <a:endParaRPr lang="en-US"/>
        </a:p>
      </dgm:t>
    </dgm:pt>
    <dgm:pt modelId="{407B3422-B2AD-4AB9-9A57-EE9F9B7969B2}">
      <dgm:prSet/>
      <dgm:spPr/>
      <dgm:t>
        <a:bodyPr/>
        <a:lstStyle/>
        <a:p>
          <a:r>
            <a:rPr lang="en-US"/>
            <a:t>Preparation of Plant Material</a:t>
          </a:r>
        </a:p>
      </dgm:t>
    </dgm:pt>
    <dgm:pt modelId="{FAA8FA0B-8AAE-4015-8403-FBC5C74FC016}" type="parTrans" cxnId="{4BD4390F-620D-4E5C-95D5-3879E09AA10A}">
      <dgm:prSet/>
      <dgm:spPr/>
      <dgm:t>
        <a:bodyPr/>
        <a:lstStyle/>
        <a:p>
          <a:endParaRPr lang="en-US"/>
        </a:p>
      </dgm:t>
    </dgm:pt>
    <dgm:pt modelId="{6B0C40A3-C072-4923-8723-A82868221ED7}" type="sibTrans" cxnId="{4BD4390F-620D-4E5C-95D5-3879E09AA10A}">
      <dgm:prSet/>
      <dgm:spPr/>
      <dgm:t>
        <a:bodyPr/>
        <a:lstStyle/>
        <a:p>
          <a:endParaRPr lang="en-US"/>
        </a:p>
      </dgm:t>
    </dgm:pt>
    <dgm:pt modelId="{4A2FB1DA-55CD-40EE-BFCC-8CFD56F1CBAE}">
      <dgm:prSet/>
      <dgm:spPr/>
      <dgm:t>
        <a:bodyPr/>
        <a:lstStyle/>
        <a:p>
          <a:r>
            <a:rPr lang="en-US" dirty="0"/>
            <a:t>In Vitro Multiplication</a:t>
          </a:r>
        </a:p>
      </dgm:t>
    </dgm:pt>
    <dgm:pt modelId="{C1DA6DBE-A60E-41A2-A9A9-ECDE8BAB6D63}" type="parTrans" cxnId="{8ED60DC4-CFC7-44DE-B9BC-3C6744DE42D4}">
      <dgm:prSet/>
      <dgm:spPr/>
      <dgm:t>
        <a:bodyPr/>
        <a:lstStyle/>
        <a:p>
          <a:endParaRPr lang="en-US"/>
        </a:p>
      </dgm:t>
    </dgm:pt>
    <dgm:pt modelId="{D5473A9C-A1D4-45E8-8804-D7211BEBD567}" type="sibTrans" cxnId="{8ED60DC4-CFC7-44DE-B9BC-3C6744DE42D4}">
      <dgm:prSet/>
      <dgm:spPr/>
      <dgm:t>
        <a:bodyPr/>
        <a:lstStyle/>
        <a:p>
          <a:endParaRPr lang="en-US"/>
        </a:p>
      </dgm:t>
    </dgm:pt>
    <dgm:pt modelId="{C96101FD-9C8C-4BC8-8C5F-409030279541}">
      <dgm:prSet/>
      <dgm:spPr/>
      <dgm:t>
        <a:bodyPr/>
        <a:lstStyle/>
        <a:p>
          <a:r>
            <a:rPr lang="en-US" dirty="0"/>
            <a:t>Gamma Irradiation Treatment</a:t>
          </a:r>
        </a:p>
      </dgm:t>
    </dgm:pt>
    <dgm:pt modelId="{C5E137EA-246E-408B-B728-5704ED083F5A}" type="parTrans" cxnId="{D5BB20D9-C22D-485D-8920-778C6C69138C}">
      <dgm:prSet/>
      <dgm:spPr/>
      <dgm:t>
        <a:bodyPr/>
        <a:lstStyle/>
        <a:p>
          <a:endParaRPr lang="en-US"/>
        </a:p>
      </dgm:t>
    </dgm:pt>
    <dgm:pt modelId="{4B3D6DF7-A968-4807-96FC-4E0775A25A29}" type="sibTrans" cxnId="{D5BB20D9-C22D-485D-8920-778C6C69138C}">
      <dgm:prSet/>
      <dgm:spPr/>
      <dgm:t>
        <a:bodyPr/>
        <a:lstStyle/>
        <a:p>
          <a:endParaRPr lang="en-US"/>
        </a:p>
      </dgm:t>
    </dgm:pt>
    <dgm:pt modelId="{92796CBE-D393-4C28-8749-6754D97B7D33}">
      <dgm:prSet/>
      <dgm:spPr/>
      <dgm:t>
        <a:bodyPr/>
        <a:lstStyle/>
        <a:p>
          <a:r>
            <a:rPr lang="en-US" dirty="0"/>
            <a:t>Maintenance of Samples</a:t>
          </a:r>
        </a:p>
      </dgm:t>
    </dgm:pt>
    <dgm:pt modelId="{CF7C607D-CC63-4AA4-9B78-766B67BE9346}" type="parTrans" cxnId="{55D14A91-5170-48BC-92FC-8AD25C28374D}">
      <dgm:prSet/>
      <dgm:spPr/>
      <dgm:t>
        <a:bodyPr/>
        <a:lstStyle/>
        <a:p>
          <a:endParaRPr lang="en-US"/>
        </a:p>
      </dgm:t>
    </dgm:pt>
    <dgm:pt modelId="{815C5F2B-3496-4C1F-8D07-E84BD0EFEEC7}" type="sibTrans" cxnId="{55D14A91-5170-48BC-92FC-8AD25C28374D}">
      <dgm:prSet/>
      <dgm:spPr/>
      <dgm:t>
        <a:bodyPr/>
        <a:lstStyle/>
        <a:p>
          <a:endParaRPr lang="en-US"/>
        </a:p>
      </dgm:t>
    </dgm:pt>
    <dgm:pt modelId="{C71A122C-E3D8-478F-A05B-97944CCC6D21}" type="pres">
      <dgm:prSet presAssocID="{12B936DF-9426-4AD8-8293-EFE3925E49FC}" presName="linearFlow" presStyleCnt="0">
        <dgm:presLayoutVars>
          <dgm:dir/>
          <dgm:animLvl val="lvl"/>
          <dgm:resizeHandles val="exact"/>
        </dgm:presLayoutVars>
      </dgm:prSet>
      <dgm:spPr/>
    </dgm:pt>
    <dgm:pt modelId="{4E091159-3D4E-41CF-BD74-D0AE54486289}" type="pres">
      <dgm:prSet presAssocID="{D5839F90-FB92-4772-BF47-E72CA4A9DA9E}" presName="composite" presStyleCnt="0"/>
      <dgm:spPr/>
    </dgm:pt>
    <dgm:pt modelId="{8100CECD-E8CB-469A-8FD4-5910B021800F}" type="pres">
      <dgm:prSet presAssocID="{D5839F90-FB92-4772-BF47-E72CA4A9DA9E}" presName="parentText" presStyleLbl="alignNode1" presStyleIdx="0" presStyleCnt="9">
        <dgm:presLayoutVars>
          <dgm:chMax val="1"/>
          <dgm:bulletEnabled val="1"/>
        </dgm:presLayoutVars>
      </dgm:prSet>
      <dgm:spPr/>
    </dgm:pt>
    <dgm:pt modelId="{AFF79143-03A9-4BD7-A11B-9D8D3AC21A47}" type="pres">
      <dgm:prSet presAssocID="{D5839F90-FB92-4772-BF47-E72CA4A9DA9E}" presName="descendantText" presStyleLbl="alignAcc1" presStyleIdx="0" presStyleCnt="9">
        <dgm:presLayoutVars>
          <dgm:bulletEnabled val="1"/>
        </dgm:presLayoutVars>
      </dgm:prSet>
      <dgm:spPr/>
    </dgm:pt>
    <dgm:pt modelId="{9253BA91-75A3-4710-BBC4-485B76C70F47}" type="pres">
      <dgm:prSet presAssocID="{3D98682B-AB1E-41F8-8AC9-28B7F02B0EED}" presName="sp" presStyleCnt="0"/>
      <dgm:spPr/>
    </dgm:pt>
    <dgm:pt modelId="{6A459926-0055-4E57-BAB4-97B2BA8772AC}" type="pres">
      <dgm:prSet presAssocID="{DF5BCE58-8196-4BF8-9906-59CD4D452FC6}" presName="composite" presStyleCnt="0"/>
      <dgm:spPr/>
    </dgm:pt>
    <dgm:pt modelId="{DE664658-CF16-428D-8D15-E0FD3CEEBA63}" type="pres">
      <dgm:prSet presAssocID="{DF5BCE58-8196-4BF8-9906-59CD4D452FC6}" presName="parentText" presStyleLbl="alignNode1" presStyleIdx="1" presStyleCnt="9">
        <dgm:presLayoutVars>
          <dgm:chMax val="1"/>
          <dgm:bulletEnabled val="1"/>
        </dgm:presLayoutVars>
      </dgm:prSet>
      <dgm:spPr/>
    </dgm:pt>
    <dgm:pt modelId="{0ED74C37-3CEC-4EC3-91F1-C2DD1F4A6677}" type="pres">
      <dgm:prSet presAssocID="{DF5BCE58-8196-4BF8-9906-59CD4D452FC6}" presName="descendantText" presStyleLbl="alignAcc1" presStyleIdx="1" presStyleCnt="9">
        <dgm:presLayoutVars>
          <dgm:bulletEnabled val="1"/>
        </dgm:presLayoutVars>
      </dgm:prSet>
      <dgm:spPr/>
    </dgm:pt>
    <dgm:pt modelId="{372FF73D-0633-4EB2-B14D-2F67DBFCC86E}" type="pres">
      <dgm:prSet presAssocID="{C96A3C3B-B0F3-4A15-A610-AF729F32C9CA}" presName="sp" presStyleCnt="0"/>
      <dgm:spPr/>
    </dgm:pt>
    <dgm:pt modelId="{61E8EA08-B5D2-474A-A2A8-C57EC60A79A5}" type="pres">
      <dgm:prSet presAssocID="{9601C342-B854-4394-833D-DDBC27DFE747}" presName="composite" presStyleCnt="0"/>
      <dgm:spPr/>
    </dgm:pt>
    <dgm:pt modelId="{673FD793-88D2-4EA9-975F-593A37818AA3}" type="pres">
      <dgm:prSet presAssocID="{9601C342-B854-4394-833D-DDBC27DFE747}" presName="parentText" presStyleLbl="alignNode1" presStyleIdx="2" presStyleCnt="9">
        <dgm:presLayoutVars>
          <dgm:chMax val="1"/>
          <dgm:bulletEnabled val="1"/>
        </dgm:presLayoutVars>
      </dgm:prSet>
      <dgm:spPr/>
    </dgm:pt>
    <dgm:pt modelId="{2B7BE333-CC62-4313-B346-747A4073DE6D}" type="pres">
      <dgm:prSet presAssocID="{9601C342-B854-4394-833D-DDBC27DFE747}" presName="descendantText" presStyleLbl="alignAcc1" presStyleIdx="2" presStyleCnt="9">
        <dgm:presLayoutVars>
          <dgm:bulletEnabled val="1"/>
        </dgm:presLayoutVars>
      </dgm:prSet>
      <dgm:spPr/>
    </dgm:pt>
    <dgm:pt modelId="{35689BC2-3467-476F-B0FB-4B51F3451411}" type="pres">
      <dgm:prSet presAssocID="{55371EEE-000E-40B8-BC12-B79150B5D014}" presName="sp" presStyleCnt="0"/>
      <dgm:spPr/>
    </dgm:pt>
    <dgm:pt modelId="{89309461-47F9-4192-85DF-C06071838115}" type="pres">
      <dgm:prSet presAssocID="{9298D225-FF92-49C5-957E-5B62F5C761C8}" presName="composite" presStyleCnt="0"/>
      <dgm:spPr/>
    </dgm:pt>
    <dgm:pt modelId="{FAEB4598-2753-44AA-9862-F7D6F5F51E35}" type="pres">
      <dgm:prSet presAssocID="{9298D225-FF92-49C5-957E-5B62F5C761C8}" presName="parentText" presStyleLbl="alignNode1" presStyleIdx="3" presStyleCnt="9">
        <dgm:presLayoutVars>
          <dgm:chMax val="1"/>
          <dgm:bulletEnabled val="1"/>
        </dgm:presLayoutVars>
      </dgm:prSet>
      <dgm:spPr/>
    </dgm:pt>
    <dgm:pt modelId="{DDA8524F-0453-48FB-9BF9-1FA4BC21FE2A}" type="pres">
      <dgm:prSet presAssocID="{9298D225-FF92-49C5-957E-5B62F5C761C8}" presName="descendantText" presStyleLbl="alignAcc1" presStyleIdx="3" presStyleCnt="9">
        <dgm:presLayoutVars>
          <dgm:bulletEnabled val="1"/>
        </dgm:presLayoutVars>
      </dgm:prSet>
      <dgm:spPr/>
    </dgm:pt>
    <dgm:pt modelId="{1C40B244-1213-463F-B8C9-29BA0C7458B7}" type="pres">
      <dgm:prSet presAssocID="{35AFCB59-AFBB-404D-B706-BBC2AAA0D608}" presName="sp" presStyleCnt="0"/>
      <dgm:spPr/>
    </dgm:pt>
    <dgm:pt modelId="{08D3F665-765B-448B-9E14-DAE30F63AC38}" type="pres">
      <dgm:prSet presAssocID="{F5AB8B01-FC1C-4415-92C1-53FBF082F27D}" presName="composite" presStyleCnt="0"/>
      <dgm:spPr/>
    </dgm:pt>
    <dgm:pt modelId="{F0736645-6C73-4323-A4D0-5CA7C5B7DDEF}" type="pres">
      <dgm:prSet presAssocID="{F5AB8B01-FC1C-4415-92C1-53FBF082F27D}" presName="parentText" presStyleLbl="alignNode1" presStyleIdx="4" presStyleCnt="9">
        <dgm:presLayoutVars>
          <dgm:chMax val="1"/>
          <dgm:bulletEnabled val="1"/>
        </dgm:presLayoutVars>
      </dgm:prSet>
      <dgm:spPr/>
    </dgm:pt>
    <dgm:pt modelId="{1F99A7E6-CFA4-4D36-B621-EEF0DCE11886}" type="pres">
      <dgm:prSet presAssocID="{F5AB8B01-FC1C-4415-92C1-53FBF082F27D}" presName="descendantText" presStyleLbl="alignAcc1" presStyleIdx="4" presStyleCnt="9">
        <dgm:presLayoutVars>
          <dgm:bulletEnabled val="1"/>
        </dgm:presLayoutVars>
      </dgm:prSet>
      <dgm:spPr/>
    </dgm:pt>
    <dgm:pt modelId="{7855213A-98AA-4421-877E-796CA85E6931}" type="pres">
      <dgm:prSet presAssocID="{E4ADF4BB-1E04-41A5-B355-2FB5F8E17E2D}" presName="sp" presStyleCnt="0"/>
      <dgm:spPr/>
    </dgm:pt>
    <dgm:pt modelId="{0C4D55FF-71B8-4DEA-A4E3-228F5E8606F1}" type="pres">
      <dgm:prSet presAssocID="{DB6D2462-9852-4F2E-A6A3-55ECD6609208}" presName="composite" presStyleCnt="0"/>
      <dgm:spPr/>
    </dgm:pt>
    <dgm:pt modelId="{7FC2EA3D-7B32-4892-BE75-1A452C06B14E}" type="pres">
      <dgm:prSet presAssocID="{DB6D2462-9852-4F2E-A6A3-55ECD6609208}" presName="parentText" presStyleLbl="alignNode1" presStyleIdx="5" presStyleCnt="9">
        <dgm:presLayoutVars>
          <dgm:chMax val="1"/>
          <dgm:bulletEnabled val="1"/>
        </dgm:presLayoutVars>
      </dgm:prSet>
      <dgm:spPr/>
    </dgm:pt>
    <dgm:pt modelId="{45706CBC-4E91-4F1B-8C26-DAE6C151F373}" type="pres">
      <dgm:prSet presAssocID="{DB6D2462-9852-4F2E-A6A3-55ECD6609208}" presName="descendantText" presStyleLbl="alignAcc1" presStyleIdx="5" presStyleCnt="9">
        <dgm:presLayoutVars>
          <dgm:bulletEnabled val="1"/>
        </dgm:presLayoutVars>
      </dgm:prSet>
      <dgm:spPr/>
    </dgm:pt>
    <dgm:pt modelId="{FECD7E92-493B-4780-BE0C-E02B3AFA7F3A}" type="pres">
      <dgm:prSet presAssocID="{F995A9A7-EF27-4F3A-8C80-9CC79218D98C}" presName="sp" presStyleCnt="0"/>
      <dgm:spPr/>
    </dgm:pt>
    <dgm:pt modelId="{76EC8A1D-2E14-4EFB-AC0A-1648FC60F422}" type="pres">
      <dgm:prSet presAssocID="{805C4527-77BE-4E94-AC5A-ED9BB451A814}" presName="composite" presStyleCnt="0"/>
      <dgm:spPr/>
    </dgm:pt>
    <dgm:pt modelId="{DEAC5B56-5932-4A1D-946F-6E7F8769A61C}" type="pres">
      <dgm:prSet presAssocID="{805C4527-77BE-4E94-AC5A-ED9BB451A814}" presName="parentText" presStyleLbl="alignNode1" presStyleIdx="6" presStyleCnt="9">
        <dgm:presLayoutVars>
          <dgm:chMax val="1"/>
          <dgm:bulletEnabled val="1"/>
        </dgm:presLayoutVars>
      </dgm:prSet>
      <dgm:spPr/>
    </dgm:pt>
    <dgm:pt modelId="{9DACAA08-EFB9-4BBB-9D0B-A69032945A11}" type="pres">
      <dgm:prSet presAssocID="{805C4527-77BE-4E94-AC5A-ED9BB451A814}" presName="descendantText" presStyleLbl="alignAcc1" presStyleIdx="6" presStyleCnt="9">
        <dgm:presLayoutVars>
          <dgm:bulletEnabled val="1"/>
        </dgm:presLayoutVars>
      </dgm:prSet>
      <dgm:spPr/>
    </dgm:pt>
    <dgm:pt modelId="{0C0CA4B0-C12E-4ACF-BCE8-23D68CB06CD1}" type="pres">
      <dgm:prSet presAssocID="{A1F1524D-D890-4802-9236-0978D0A853ED}" presName="sp" presStyleCnt="0"/>
      <dgm:spPr/>
    </dgm:pt>
    <dgm:pt modelId="{B43D2792-FAFB-44E5-A0C1-85FC5EBC0002}" type="pres">
      <dgm:prSet presAssocID="{D4BDC634-1539-4D12-98AF-255E5B5625C8}" presName="composite" presStyleCnt="0"/>
      <dgm:spPr/>
    </dgm:pt>
    <dgm:pt modelId="{2ED03FF1-D483-4B50-A102-8C06A0AD6D46}" type="pres">
      <dgm:prSet presAssocID="{D4BDC634-1539-4D12-98AF-255E5B5625C8}" presName="parentText" presStyleLbl="alignNode1" presStyleIdx="7" presStyleCnt="9">
        <dgm:presLayoutVars>
          <dgm:chMax val="1"/>
          <dgm:bulletEnabled val="1"/>
        </dgm:presLayoutVars>
      </dgm:prSet>
      <dgm:spPr/>
    </dgm:pt>
    <dgm:pt modelId="{7379590C-5633-4ABA-928C-573A3DC13426}" type="pres">
      <dgm:prSet presAssocID="{D4BDC634-1539-4D12-98AF-255E5B5625C8}" presName="descendantText" presStyleLbl="alignAcc1" presStyleIdx="7" presStyleCnt="9">
        <dgm:presLayoutVars>
          <dgm:bulletEnabled val="1"/>
        </dgm:presLayoutVars>
      </dgm:prSet>
      <dgm:spPr/>
    </dgm:pt>
    <dgm:pt modelId="{A536331A-EF20-4654-85A2-F0FCDD6B88DC}" type="pres">
      <dgm:prSet presAssocID="{4429B249-611D-4E31-8610-167A5E0BD47F}" presName="sp" presStyleCnt="0"/>
      <dgm:spPr/>
    </dgm:pt>
    <dgm:pt modelId="{7CBA6E2E-93C9-494E-9247-62CEA18C987A}" type="pres">
      <dgm:prSet presAssocID="{74729AA1-74A8-4879-820E-2F89945ABA67}" presName="composite" presStyleCnt="0"/>
      <dgm:spPr/>
    </dgm:pt>
    <dgm:pt modelId="{B9590E1A-A5CD-40CF-BE98-783760C5D6E6}" type="pres">
      <dgm:prSet presAssocID="{74729AA1-74A8-4879-820E-2F89945ABA67}" presName="parentText" presStyleLbl="alignNode1" presStyleIdx="8" presStyleCnt="9">
        <dgm:presLayoutVars>
          <dgm:chMax val="1"/>
          <dgm:bulletEnabled val="1"/>
        </dgm:presLayoutVars>
      </dgm:prSet>
      <dgm:spPr/>
    </dgm:pt>
    <dgm:pt modelId="{C79603C1-7862-4CC5-A1CB-01E0E58CEBE7}" type="pres">
      <dgm:prSet presAssocID="{74729AA1-74A8-4879-820E-2F89945ABA67}" presName="descendantText" presStyleLbl="alignAcc1" presStyleIdx="8" presStyleCnt="9">
        <dgm:presLayoutVars>
          <dgm:bulletEnabled val="1"/>
        </dgm:presLayoutVars>
      </dgm:prSet>
      <dgm:spPr/>
    </dgm:pt>
  </dgm:ptLst>
  <dgm:cxnLst>
    <dgm:cxn modelId="{4A973B04-9168-44BC-8114-E16AE4BF4E35}" type="presOf" srcId="{805C4527-77BE-4E94-AC5A-ED9BB451A814}" destId="{DEAC5B56-5932-4A1D-946F-6E7F8769A61C}" srcOrd="0" destOrd="0" presId="urn:microsoft.com/office/officeart/2005/8/layout/chevron2"/>
    <dgm:cxn modelId="{4BD4390F-620D-4E5C-95D5-3879E09AA10A}" srcId="{9601C342-B854-4394-833D-DDBC27DFE747}" destId="{407B3422-B2AD-4AB9-9A57-EE9F9B7969B2}" srcOrd="0" destOrd="0" parTransId="{FAA8FA0B-8AAE-4015-8403-FBC5C74FC016}" sibTransId="{6B0C40A3-C072-4923-8723-A82868221ED7}"/>
    <dgm:cxn modelId="{D8316211-8286-4894-834C-248AC8DB941D}" type="presOf" srcId="{027078CA-1987-4A0A-A7DA-1F202DFFCDD3}" destId="{0ED74C37-3CEC-4EC3-91F1-C2DD1F4A6677}" srcOrd="0" destOrd="0" presId="urn:microsoft.com/office/officeart/2005/8/layout/chevron2"/>
    <dgm:cxn modelId="{A761FD12-786E-48D0-AA29-769EE3BF3F8C}" type="presOf" srcId="{C96101FD-9C8C-4BC8-8C5F-409030279541}" destId="{1F99A7E6-CFA4-4D36-B621-EEF0DCE11886}" srcOrd="0" destOrd="0" presId="urn:microsoft.com/office/officeart/2005/8/layout/chevron2"/>
    <dgm:cxn modelId="{8B135E24-F680-424B-A15B-B29BB601FD66}" srcId="{12B936DF-9426-4AD8-8293-EFE3925E49FC}" destId="{9298D225-FF92-49C5-957E-5B62F5C761C8}" srcOrd="3" destOrd="0" parTransId="{3B65F2E1-EA8E-4A0E-B911-0ACB8566E1AC}" sibTransId="{35AFCB59-AFBB-404D-B706-BBC2AAA0D608}"/>
    <dgm:cxn modelId="{26062627-D71C-47D1-9444-EA298308A1C9}" srcId="{DF5BCE58-8196-4BF8-9906-59CD4D452FC6}" destId="{027078CA-1987-4A0A-A7DA-1F202DFFCDD3}" srcOrd="0" destOrd="0" parTransId="{1493B064-2CF7-49F3-9A1E-F7AE19E348D5}" sibTransId="{527FB5E1-1250-4144-91F7-902498B176C7}"/>
    <dgm:cxn modelId="{A47FDE37-67C4-4926-8659-845E171B25E7}" type="presOf" srcId="{71012579-AF0B-4E75-8931-6AF774156114}" destId="{7379590C-5633-4ABA-928C-573A3DC13426}" srcOrd="0" destOrd="0" presId="urn:microsoft.com/office/officeart/2005/8/layout/chevron2"/>
    <dgm:cxn modelId="{61DCAD5B-0108-4669-8FAD-B59D14750EBC}" type="presOf" srcId="{12B936DF-9426-4AD8-8293-EFE3925E49FC}" destId="{C71A122C-E3D8-478F-A05B-97944CCC6D21}" srcOrd="0" destOrd="0" presId="urn:microsoft.com/office/officeart/2005/8/layout/chevron2"/>
    <dgm:cxn modelId="{A0A2025D-7959-4C63-9555-20582A5844B9}" srcId="{12B936DF-9426-4AD8-8293-EFE3925E49FC}" destId="{F5AB8B01-FC1C-4415-92C1-53FBF082F27D}" srcOrd="4" destOrd="0" parTransId="{6EE78ADB-D601-461A-8625-7C260D0AAAB7}" sibTransId="{E4ADF4BB-1E04-41A5-B355-2FB5F8E17E2D}"/>
    <dgm:cxn modelId="{6AE37C41-FAB4-4FC6-8F88-6D18B7D139D2}" type="presOf" srcId="{DF5BCE58-8196-4BF8-9906-59CD4D452FC6}" destId="{DE664658-CF16-428D-8D15-E0FD3CEEBA63}" srcOrd="0" destOrd="0" presId="urn:microsoft.com/office/officeart/2005/8/layout/chevron2"/>
    <dgm:cxn modelId="{9BDBE461-C929-45BC-9F60-1E680ED1C152}" srcId="{12B936DF-9426-4AD8-8293-EFE3925E49FC}" destId="{DF5BCE58-8196-4BF8-9906-59CD4D452FC6}" srcOrd="1" destOrd="0" parTransId="{5713FD16-6A3C-454D-B252-1F33E83C1640}" sibTransId="{C96A3C3B-B0F3-4A15-A610-AF729F32C9CA}"/>
    <dgm:cxn modelId="{B550D64E-61F2-4BF7-AEDE-DA39C243E509}" srcId="{12B936DF-9426-4AD8-8293-EFE3925E49FC}" destId="{D4BDC634-1539-4D12-98AF-255E5B5625C8}" srcOrd="7" destOrd="0" parTransId="{45393FC4-BB76-4FC8-8F29-3C5B64606363}" sibTransId="{4429B249-611D-4E31-8610-167A5E0BD47F}"/>
    <dgm:cxn modelId="{3E649D6F-9B1C-48A0-842F-ECEC6502722A}" srcId="{D4BDC634-1539-4D12-98AF-255E5B5625C8}" destId="{71012579-AF0B-4E75-8931-6AF774156114}" srcOrd="0" destOrd="0" parTransId="{D92E9111-6B9F-4EAB-B975-7AE1C258278C}" sibTransId="{88EE6CA5-3F6A-4657-80E8-0540573AB1AA}"/>
    <dgm:cxn modelId="{F746EC6F-0347-4913-84F5-5C12B19F4390}" type="presOf" srcId="{9298D225-FF92-49C5-957E-5B62F5C761C8}" destId="{FAEB4598-2753-44AA-9862-F7D6F5F51E35}" srcOrd="0" destOrd="0" presId="urn:microsoft.com/office/officeart/2005/8/layout/chevron2"/>
    <dgm:cxn modelId="{91670352-610E-441A-9E64-E2C9EDA58010}" srcId="{12B936DF-9426-4AD8-8293-EFE3925E49FC}" destId="{DB6D2462-9852-4F2E-A6A3-55ECD6609208}" srcOrd="5" destOrd="0" parTransId="{768102D1-ED05-421E-AB55-F5FD05E5E4E4}" sibTransId="{F995A9A7-EF27-4F3A-8C80-9CC79218D98C}"/>
    <dgm:cxn modelId="{2EE0CA55-7D16-4AAA-A62C-527DCD7D291A}" type="presOf" srcId="{4A2FB1DA-55CD-40EE-BFCC-8CFD56F1CBAE}" destId="{DDA8524F-0453-48FB-9BF9-1FA4BC21FE2A}" srcOrd="0" destOrd="0" presId="urn:microsoft.com/office/officeart/2005/8/layout/chevron2"/>
    <dgm:cxn modelId="{A9B4D358-9598-4405-A682-D47B7AA750FF}" srcId="{D5839F90-FB92-4772-BF47-E72CA4A9DA9E}" destId="{2E5F3129-3EB7-4745-80FE-BEC6C5E6157D}" srcOrd="0" destOrd="0" parTransId="{834CCFCC-6F58-42A8-847D-89830D234AD2}" sibTransId="{6A39303C-1CC3-42BE-A94B-A352DA1EFBBB}"/>
    <dgm:cxn modelId="{68564679-2D87-48D2-9AB8-1D8F208F0F33}" type="presOf" srcId="{9601C342-B854-4394-833D-DDBC27DFE747}" destId="{673FD793-88D2-4EA9-975F-593A37818AA3}" srcOrd="0" destOrd="0" presId="urn:microsoft.com/office/officeart/2005/8/layout/chevron2"/>
    <dgm:cxn modelId="{1B66957B-6D61-4CE2-92BB-41D02D4F7553}" type="presOf" srcId="{D4BDC634-1539-4D12-98AF-255E5B5625C8}" destId="{2ED03FF1-D483-4B50-A102-8C06A0AD6D46}" srcOrd="0" destOrd="0" presId="urn:microsoft.com/office/officeart/2005/8/layout/chevron2"/>
    <dgm:cxn modelId="{0A747E88-0E6E-4581-AAAB-C060E3D20D78}" type="presOf" srcId="{DB6D2462-9852-4F2E-A6A3-55ECD6609208}" destId="{7FC2EA3D-7B32-4892-BE75-1A452C06B14E}" srcOrd="0" destOrd="0" presId="urn:microsoft.com/office/officeart/2005/8/layout/chevron2"/>
    <dgm:cxn modelId="{A12C668D-791A-4C1D-A07C-0B598BEF925C}" type="presOf" srcId="{9A081B3A-D890-438D-A201-0C8D4F77AF29}" destId="{9DACAA08-EFB9-4BBB-9D0B-A69032945A11}" srcOrd="0" destOrd="0" presId="urn:microsoft.com/office/officeart/2005/8/layout/chevron2"/>
    <dgm:cxn modelId="{55D14A91-5170-48BC-92FC-8AD25C28374D}" srcId="{DB6D2462-9852-4F2E-A6A3-55ECD6609208}" destId="{92796CBE-D393-4C28-8749-6754D97B7D33}" srcOrd="0" destOrd="0" parTransId="{CF7C607D-CC63-4AA4-9B78-766B67BE9346}" sibTransId="{815C5F2B-3496-4C1F-8D07-E84BD0EFEEC7}"/>
    <dgm:cxn modelId="{585F33A2-3806-40B4-B470-EF8A0BFF15A5}" type="presOf" srcId="{D5839F90-FB92-4772-BF47-E72CA4A9DA9E}" destId="{8100CECD-E8CB-469A-8FD4-5910B021800F}" srcOrd="0" destOrd="0" presId="urn:microsoft.com/office/officeart/2005/8/layout/chevron2"/>
    <dgm:cxn modelId="{8FB963A9-883D-4AA0-A1B5-8F9AE989C147}" type="presOf" srcId="{92796CBE-D393-4C28-8749-6754D97B7D33}" destId="{45706CBC-4E91-4F1B-8C26-DAE6C151F373}" srcOrd="0" destOrd="0" presId="urn:microsoft.com/office/officeart/2005/8/layout/chevron2"/>
    <dgm:cxn modelId="{57A6F8AA-0BA4-49C9-9D76-D5DF4AAE593E}" type="presOf" srcId="{2E5F3129-3EB7-4745-80FE-BEC6C5E6157D}" destId="{AFF79143-03A9-4BD7-A11B-9D8D3AC21A47}" srcOrd="0" destOrd="0" presId="urn:microsoft.com/office/officeart/2005/8/layout/chevron2"/>
    <dgm:cxn modelId="{2AB89DAF-FF68-4314-8F2F-5B18D461756E}" type="presOf" srcId="{99D4BDFF-4805-45BD-A815-7EBEAC9FE805}" destId="{C79603C1-7862-4CC5-A1CB-01E0E58CEBE7}" srcOrd="0" destOrd="0" presId="urn:microsoft.com/office/officeart/2005/8/layout/chevron2"/>
    <dgm:cxn modelId="{28C9A5B3-FA8C-482F-A5BB-A07ADABE00FD}" type="presOf" srcId="{74729AA1-74A8-4879-820E-2F89945ABA67}" destId="{B9590E1A-A5CD-40CF-BE98-783760C5D6E6}" srcOrd="0" destOrd="0" presId="urn:microsoft.com/office/officeart/2005/8/layout/chevron2"/>
    <dgm:cxn modelId="{475F82BB-734F-4166-87E2-068F7C3D17F5}" srcId="{12B936DF-9426-4AD8-8293-EFE3925E49FC}" destId="{805C4527-77BE-4E94-AC5A-ED9BB451A814}" srcOrd="6" destOrd="0" parTransId="{22C62391-1762-407A-8D81-B553414CC951}" sibTransId="{A1F1524D-D890-4802-9236-0978D0A853ED}"/>
    <dgm:cxn modelId="{8ED60DC4-CFC7-44DE-B9BC-3C6744DE42D4}" srcId="{9298D225-FF92-49C5-957E-5B62F5C761C8}" destId="{4A2FB1DA-55CD-40EE-BFCC-8CFD56F1CBAE}" srcOrd="0" destOrd="0" parTransId="{C1DA6DBE-A60E-41A2-A9A9-ECDE8BAB6D63}" sibTransId="{D5473A9C-A1D4-45E8-8804-D7211BEBD567}"/>
    <dgm:cxn modelId="{5608E8CD-FB9B-4AC8-A2E3-47593549DAA2}" type="presOf" srcId="{F5AB8B01-FC1C-4415-92C1-53FBF082F27D}" destId="{F0736645-6C73-4323-A4D0-5CA7C5B7DDEF}" srcOrd="0" destOrd="0" presId="urn:microsoft.com/office/officeart/2005/8/layout/chevron2"/>
    <dgm:cxn modelId="{9F5A6DCE-D7EE-4268-BCDB-1872AA35036F}" srcId="{805C4527-77BE-4E94-AC5A-ED9BB451A814}" destId="{9A081B3A-D890-438D-A201-0C8D4F77AF29}" srcOrd="0" destOrd="0" parTransId="{39EC0D25-2532-459A-A82D-A9B8BE0CC51F}" sibTransId="{72BAFC3F-6286-459A-B997-3473E6DAB10B}"/>
    <dgm:cxn modelId="{660929D3-5E0E-47B4-9A6E-828EC2C99CC7}" type="presOf" srcId="{407B3422-B2AD-4AB9-9A57-EE9F9B7969B2}" destId="{2B7BE333-CC62-4313-B346-747A4073DE6D}" srcOrd="0" destOrd="0" presId="urn:microsoft.com/office/officeart/2005/8/layout/chevron2"/>
    <dgm:cxn modelId="{D5BB20D9-C22D-485D-8920-778C6C69138C}" srcId="{F5AB8B01-FC1C-4415-92C1-53FBF082F27D}" destId="{C96101FD-9C8C-4BC8-8C5F-409030279541}" srcOrd="0" destOrd="0" parTransId="{C5E137EA-246E-408B-B728-5704ED083F5A}" sibTransId="{4B3D6DF7-A968-4807-96FC-4E0775A25A29}"/>
    <dgm:cxn modelId="{47865FE0-0641-47FE-B716-FC9AD02EB866}" srcId="{12B936DF-9426-4AD8-8293-EFE3925E49FC}" destId="{9601C342-B854-4394-833D-DDBC27DFE747}" srcOrd="2" destOrd="0" parTransId="{334FB692-829A-4644-8672-D14E0429DD1A}" sibTransId="{55371EEE-000E-40B8-BC12-B79150B5D014}"/>
    <dgm:cxn modelId="{5B1330F7-F881-4E34-9DEB-3C277CE4CA19}" srcId="{74729AA1-74A8-4879-820E-2F89945ABA67}" destId="{99D4BDFF-4805-45BD-A815-7EBEAC9FE805}" srcOrd="0" destOrd="0" parTransId="{8CCF1E3C-D751-423F-B7F0-062DB8D490C3}" sibTransId="{53E87FFF-9284-4456-A175-95C737258B8C}"/>
    <dgm:cxn modelId="{210123F9-A693-40CD-BFB4-2A8DAA19EC33}" srcId="{12B936DF-9426-4AD8-8293-EFE3925E49FC}" destId="{74729AA1-74A8-4879-820E-2F89945ABA67}" srcOrd="8" destOrd="0" parTransId="{33B1BDFF-9024-4ECC-8874-06F6A32A1FCD}" sibTransId="{C64DFC12-14AF-4E52-94FA-2E10C35A30A0}"/>
    <dgm:cxn modelId="{2A1639FF-557F-4081-AEC7-67BEE6E2B728}" srcId="{12B936DF-9426-4AD8-8293-EFE3925E49FC}" destId="{D5839F90-FB92-4772-BF47-E72CA4A9DA9E}" srcOrd="0" destOrd="0" parTransId="{2D084F33-4A46-4219-86F1-2F1494A76A67}" sibTransId="{3D98682B-AB1E-41F8-8AC9-28B7F02B0EED}"/>
    <dgm:cxn modelId="{BCAE6D9E-13F9-42CB-B274-E23445E6C08D}" type="presParOf" srcId="{C71A122C-E3D8-478F-A05B-97944CCC6D21}" destId="{4E091159-3D4E-41CF-BD74-D0AE54486289}" srcOrd="0" destOrd="0" presId="urn:microsoft.com/office/officeart/2005/8/layout/chevron2"/>
    <dgm:cxn modelId="{6412AED3-F9F4-4730-AC44-12697949AF4F}" type="presParOf" srcId="{4E091159-3D4E-41CF-BD74-D0AE54486289}" destId="{8100CECD-E8CB-469A-8FD4-5910B021800F}" srcOrd="0" destOrd="0" presId="urn:microsoft.com/office/officeart/2005/8/layout/chevron2"/>
    <dgm:cxn modelId="{6FC71D06-1CD6-4800-9BB6-0B6C6A6B2152}" type="presParOf" srcId="{4E091159-3D4E-41CF-BD74-D0AE54486289}" destId="{AFF79143-03A9-4BD7-A11B-9D8D3AC21A47}" srcOrd="1" destOrd="0" presId="urn:microsoft.com/office/officeart/2005/8/layout/chevron2"/>
    <dgm:cxn modelId="{D1A25159-6506-4838-B880-FA2AC66A373E}" type="presParOf" srcId="{C71A122C-E3D8-478F-A05B-97944CCC6D21}" destId="{9253BA91-75A3-4710-BBC4-485B76C70F47}" srcOrd="1" destOrd="0" presId="urn:microsoft.com/office/officeart/2005/8/layout/chevron2"/>
    <dgm:cxn modelId="{1A300980-9D33-4A64-BCA1-227EC7E60895}" type="presParOf" srcId="{C71A122C-E3D8-478F-A05B-97944CCC6D21}" destId="{6A459926-0055-4E57-BAB4-97B2BA8772AC}" srcOrd="2" destOrd="0" presId="urn:microsoft.com/office/officeart/2005/8/layout/chevron2"/>
    <dgm:cxn modelId="{503CE54D-6514-4018-8D22-FFEDDEA3B4B4}" type="presParOf" srcId="{6A459926-0055-4E57-BAB4-97B2BA8772AC}" destId="{DE664658-CF16-428D-8D15-E0FD3CEEBA63}" srcOrd="0" destOrd="0" presId="urn:microsoft.com/office/officeart/2005/8/layout/chevron2"/>
    <dgm:cxn modelId="{E8666799-10B4-4FC4-8740-892E22C4B527}" type="presParOf" srcId="{6A459926-0055-4E57-BAB4-97B2BA8772AC}" destId="{0ED74C37-3CEC-4EC3-91F1-C2DD1F4A6677}" srcOrd="1" destOrd="0" presId="urn:microsoft.com/office/officeart/2005/8/layout/chevron2"/>
    <dgm:cxn modelId="{F7EF97C6-DF77-476A-A0A8-2475D44F9E8D}" type="presParOf" srcId="{C71A122C-E3D8-478F-A05B-97944CCC6D21}" destId="{372FF73D-0633-4EB2-B14D-2F67DBFCC86E}" srcOrd="3" destOrd="0" presId="urn:microsoft.com/office/officeart/2005/8/layout/chevron2"/>
    <dgm:cxn modelId="{8C4A7C6F-A7D6-4BBB-806D-DE6B349CDE96}" type="presParOf" srcId="{C71A122C-E3D8-478F-A05B-97944CCC6D21}" destId="{61E8EA08-B5D2-474A-A2A8-C57EC60A79A5}" srcOrd="4" destOrd="0" presId="urn:microsoft.com/office/officeart/2005/8/layout/chevron2"/>
    <dgm:cxn modelId="{CB242C10-B9BD-47E7-8FC3-A212D4C7B562}" type="presParOf" srcId="{61E8EA08-B5D2-474A-A2A8-C57EC60A79A5}" destId="{673FD793-88D2-4EA9-975F-593A37818AA3}" srcOrd="0" destOrd="0" presId="urn:microsoft.com/office/officeart/2005/8/layout/chevron2"/>
    <dgm:cxn modelId="{B3A78FA6-75D7-4961-8DE5-BB80967014E6}" type="presParOf" srcId="{61E8EA08-B5D2-474A-A2A8-C57EC60A79A5}" destId="{2B7BE333-CC62-4313-B346-747A4073DE6D}" srcOrd="1" destOrd="0" presId="urn:microsoft.com/office/officeart/2005/8/layout/chevron2"/>
    <dgm:cxn modelId="{13C5500F-2E70-4870-AF35-CBF362A8986E}" type="presParOf" srcId="{C71A122C-E3D8-478F-A05B-97944CCC6D21}" destId="{35689BC2-3467-476F-B0FB-4B51F3451411}" srcOrd="5" destOrd="0" presId="urn:microsoft.com/office/officeart/2005/8/layout/chevron2"/>
    <dgm:cxn modelId="{ED5BDD28-4BD3-48BC-AD02-4979BCCD91AF}" type="presParOf" srcId="{C71A122C-E3D8-478F-A05B-97944CCC6D21}" destId="{89309461-47F9-4192-85DF-C06071838115}" srcOrd="6" destOrd="0" presId="urn:microsoft.com/office/officeart/2005/8/layout/chevron2"/>
    <dgm:cxn modelId="{E8076CFC-1EE0-4410-AC5D-63DED546CBA4}" type="presParOf" srcId="{89309461-47F9-4192-85DF-C06071838115}" destId="{FAEB4598-2753-44AA-9862-F7D6F5F51E35}" srcOrd="0" destOrd="0" presId="urn:microsoft.com/office/officeart/2005/8/layout/chevron2"/>
    <dgm:cxn modelId="{04104C37-E6C3-4A9E-B5DA-FF9224C90205}" type="presParOf" srcId="{89309461-47F9-4192-85DF-C06071838115}" destId="{DDA8524F-0453-48FB-9BF9-1FA4BC21FE2A}" srcOrd="1" destOrd="0" presId="urn:microsoft.com/office/officeart/2005/8/layout/chevron2"/>
    <dgm:cxn modelId="{369AEC05-C2C9-4CB5-8A8D-924217245E9C}" type="presParOf" srcId="{C71A122C-E3D8-478F-A05B-97944CCC6D21}" destId="{1C40B244-1213-463F-B8C9-29BA0C7458B7}" srcOrd="7" destOrd="0" presId="urn:microsoft.com/office/officeart/2005/8/layout/chevron2"/>
    <dgm:cxn modelId="{683AE225-7183-4E22-A936-590A617C936B}" type="presParOf" srcId="{C71A122C-E3D8-478F-A05B-97944CCC6D21}" destId="{08D3F665-765B-448B-9E14-DAE30F63AC38}" srcOrd="8" destOrd="0" presId="urn:microsoft.com/office/officeart/2005/8/layout/chevron2"/>
    <dgm:cxn modelId="{BFD75799-75B5-41CF-85FF-B9A74FDA12A0}" type="presParOf" srcId="{08D3F665-765B-448B-9E14-DAE30F63AC38}" destId="{F0736645-6C73-4323-A4D0-5CA7C5B7DDEF}" srcOrd="0" destOrd="0" presId="urn:microsoft.com/office/officeart/2005/8/layout/chevron2"/>
    <dgm:cxn modelId="{6AF48AD6-139D-4C2C-8961-1DE5A3C9ECBE}" type="presParOf" srcId="{08D3F665-765B-448B-9E14-DAE30F63AC38}" destId="{1F99A7E6-CFA4-4D36-B621-EEF0DCE11886}" srcOrd="1" destOrd="0" presId="urn:microsoft.com/office/officeart/2005/8/layout/chevron2"/>
    <dgm:cxn modelId="{1D95F07A-7CAF-4042-8048-C5C5ECCBF33F}" type="presParOf" srcId="{C71A122C-E3D8-478F-A05B-97944CCC6D21}" destId="{7855213A-98AA-4421-877E-796CA85E6931}" srcOrd="9" destOrd="0" presId="urn:microsoft.com/office/officeart/2005/8/layout/chevron2"/>
    <dgm:cxn modelId="{1BCA3152-1FC9-4481-BA52-696311F81298}" type="presParOf" srcId="{C71A122C-E3D8-478F-A05B-97944CCC6D21}" destId="{0C4D55FF-71B8-4DEA-A4E3-228F5E8606F1}" srcOrd="10" destOrd="0" presId="urn:microsoft.com/office/officeart/2005/8/layout/chevron2"/>
    <dgm:cxn modelId="{F2B98E0E-7F6E-4980-B6DB-3AE46A3A1F2C}" type="presParOf" srcId="{0C4D55FF-71B8-4DEA-A4E3-228F5E8606F1}" destId="{7FC2EA3D-7B32-4892-BE75-1A452C06B14E}" srcOrd="0" destOrd="0" presId="urn:microsoft.com/office/officeart/2005/8/layout/chevron2"/>
    <dgm:cxn modelId="{FE07D0EB-26C1-4AF8-AF3B-329750F81598}" type="presParOf" srcId="{0C4D55FF-71B8-4DEA-A4E3-228F5E8606F1}" destId="{45706CBC-4E91-4F1B-8C26-DAE6C151F373}" srcOrd="1" destOrd="0" presId="urn:microsoft.com/office/officeart/2005/8/layout/chevron2"/>
    <dgm:cxn modelId="{C1915E93-6E76-4F67-BC1A-5E48A41C505D}" type="presParOf" srcId="{C71A122C-E3D8-478F-A05B-97944CCC6D21}" destId="{FECD7E92-493B-4780-BE0C-E02B3AFA7F3A}" srcOrd="11" destOrd="0" presId="urn:microsoft.com/office/officeart/2005/8/layout/chevron2"/>
    <dgm:cxn modelId="{DD88D3C6-4C78-46A7-8644-446FD3541F42}" type="presParOf" srcId="{C71A122C-E3D8-478F-A05B-97944CCC6D21}" destId="{76EC8A1D-2E14-4EFB-AC0A-1648FC60F422}" srcOrd="12" destOrd="0" presId="urn:microsoft.com/office/officeart/2005/8/layout/chevron2"/>
    <dgm:cxn modelId="{51C08CDF-11EA-490F-8BC2-15E51C9AA201}" type="presParOf" srcId="{76EC8A1D-2E14-4EFB-AC0A-1648FC60F422}" destId="{DEAC5B56-5932-4A1D-946F-6E7F8769A61C}" srcOrd="0" destOrd="0" presId="urn:microsoft.com/office/officeart/2005/8/layout/chevron2"/>
    <dgm:cxn modelId="{B2C0A6EB-FE89-4708-8621-AFEFBB252A81}" type="presParOf" srcId="{76EC8A1D-2E14-4EFB-AC0A-1648FC60F422}" destId="{9DACAA08-EFB9-4BBB-9D0B-A69032945A11}" srcOrd="1" destOrd="0" presId="urn:microsoft.com/office/officeart/2005/8/layout/chevron2"/>
    <dgm:cxn modelId="{9A226410-0258-4783-9721-E5E1F1E365FB}" type="presParOf" srcId="{C71A122C-E3D8-478F-A05B-97944CCC6D21}" destId="{0C0CA4B0-C12E-4ACF-BCE8-23D68CB06CD1}" srcOrd="13" destOrd="0" presId="urn:microsoft.com/office/officeart/2005/8/layout/chevron2"/>
    <dgm:cxn modelId="{62910DFC-B8F1-4793-9A69-27B4E3CCDEB7}" type="presParOf" srcId="{C71A122C-E3D8-478F-A05B-97944CCC6D21}" destId="{B43D2792-FAFB-44E5-A0C1-85FC5EBC0002}" srcOrd="14" destOrd="0" presId="urn:microsoft.com/office/officeart/2005/8/layout/chevron2"/>
    <dgm:cxn modelId="{A83CA9F9-70D9-48A0-A6B2-C20FBD291BBD}" type="presParOf" srcId="{B43D2792-FAFB-44E5-A0C1-85FC5EBC0002}" destId="{2ED03FF1-D483-4B50-A102-8C06A0AD6D46}" srcOrd="0" destOrd="0" presId="urn:microsoft.com/office/officeart/2005/8/layout/chevron2"/>
    <dgm:cxn modelId="{1EC47387-B7AC-4305-B42F-C148E708D2A2}" type="presParOf" srcId="{B43D2792-FAFB-44E5-A0C1-85FC5EBC0002}" destId="{7379590C-5633-4ABA-928C-573A3DC13426}" srcOrd="1" destOrd="0" presId="urn:microsoft.com/office/officeart/2005/8/layout/chevron2"/>
    <dgm:cxn modelId="{985F8FCF-5D7B-4F84-BD1C-39B6F27A4062}" type="presParOf" srcId="{C71A122C-E3D8-478F-A05B-97944CCC6D21}" destId="{A536331A-EF20-4654-85A2-F0FCDD6B88DC}" srcOrd="15" destOrd="0" presId="urn:microsoft.com/office/officeart/2005/8/layout/chevron2"/>
    <dgm:cxn modelId="{075168B4-83ED-474E-B8CF-8C7A93E0F3CE}" type="presParOf" srcId="{C71A122C-E3D8-478F-A05B-97944CCC6D21}" destId="{7CBA6E2E-93C9-494E-9247-62CEA18C987A}" srcOrd="16" destOrd="0" presId="urn:microsoft.com/office/officeart/2005/8/layout/chevron2"/>
    <dgm:cxn modelId="{E2C107AA-C50D-40D2-994E-E202845001F0}" type="presParOf" srcId="{7CBA6E2E-93C9-494E-9247-62CEA18C987A}" destId="{B9590E1A-A5CD-40CF-BE98-783760C5D6E6}" srcOrd="0" destOrd="0" presId="urn:microsoft.com/office/officeart/2005/8/layout/chevron2"/>
    <dgm:cxn modelId="{69012EE1-FB04-4BA3-AB80-C7E7942BA276}" type="presParOf" srcId="{7CBA6E2E-93C9-494E-9247-62CEA18C987A}" destId="{C79603C1-7862-4CC5-A1CB-01E0E58CEB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B5259-6327-4D4E-8C7A-2AE808580656}" type="doc">
      <dgm:prSet loTypeId="urn:microsoft.com/office/officeart/2005/8/layout/process1" loCatId="process" qsTypeId="urn:microsoft.com/office/officeart/2005/8/quickstyle/simple1" qsCatId="simple" csTypeId="urn:microsoft.com/office/officeart/2005/8/colors/colorful5" csCatId="colorful" phldr="1"/>
      <dgm:spPr/>
    </dgm:pt>
    <dgm:pt modelId="{F41B24AD-CBC6-43E2-8655-468F66CF1CD0}">
      <dgm:prSet phldrT="[Text]" custT="1"/>
      <dgm:spPr/>
      <dgm:t>
        <a:bodyPr/>
        <a:lstStyle/>
        <a:p>
          <a:r>
            <a:rPr lang="en-US" sz="2000" dirty="0">
              <a:solidFill>
                <a:schemeClr val="tx1"/>
              </a:solidFill>
            </a:rPr>
            <a:t>1mL of 0.1% </a:t>
          </a:r>
          <a:r>
            <a:rPr lang="en-US" sz="2000" dirty="0" err="1">
              <a:solidFill>
                <a:schemeClr val="tx1"/>
              </a:solidFill>
            </a:rPr>
            <a:t>tricholoroacetic</a:t>
          </a:r>
          <a:r>
            <a:rPr lang="en-US" sz="2000" dirty="0">
              <a:solidFill>
                <a:schemeClr val="tx1"/>
              </a:solidFill>
            </a:rPr>
            <a:t> acid (TCA) solution will be added to 0.1 g sample of fresh leaves</a:t>
          </a:r>
        </a:p>
      </dgm:t>
    </dgm:pt>
    <dgm:pt modelId="{06B39DD7-1D59-4305-A66F-D8F4088A271F}" type="parTrans" cxnId="{FAE21AC1-ACFA-4E84-B5E1-B8DD2E7DBEC4}">
      <dgm:prSet/>
      <dgm:spPr/>
      <dgm:t>
        <a:bodyPr/>
        <a:lstStyle/>
        <a:p>
          <a:endParaRPr lang="en-US"/>
        </a:p>
      </dgm:t>
    </dgm:pt>
    <dgm:pt modelId="{03831465-4031-4B26-B0B5-E67F0D8A03AE}" type="sibTrans" cxnId="{FAE21AC1-ACFA-4E84-B5E1-B8DD2E7DBEC4}">
      <dgm:prSet/>
      <dgm:spPr/>
      <dgm:t>
        <a:bodyPr/>
        <a:lstStyle/>
        <a:p>
          <a:endParaRPr lang="en-US"/>
        </a:p>
      </dgm:t>
    </dgm:pt>
    <dgm:pt modelId="{3795004D-8DEA-4F07-A6CE-8B823D4E2B81}">
      <dgm:prSet phldrT="[Text]" custT="1"/>
      <dgm:spPr/>
      <dgm:t>
        <a:bodyPr/>
        <a:lstStyle/>
        <a:p>
          <a:r>
            <a:rPr lang="en-US" sz="2000" dirty="0">
              <a:solidFill>
                <a:schemeClr val="tx1"/>
              </a:solidFill>
            </a:rPr>
            <a:t>Mixture will be centrifuged at 12,500 rpm for 20 min at 5°C</a:t>
          </a:r>
        </a:p>
      </dgm:t>
    </dgm:pt>
    <dgm:pt modelId="{C2EE7A4D-1E4A-435D-8D19-DB32A71F473B}" type="parTrans" cxnId="{34EBFDB9-F8AB-4CE4-A87E-76302F0043E4}">
      <dgm:prSet/>
      <dgm:spPr/>
      <dgm:t>
        <a:bodyPr/>
        <a:lstStyle/>
        <a:p>
          <a:endParaRPr lang="en-US"/>
        </a:p>
      </dgm:t>
    </dgm:pt>
    <dgm:pt modelId="{81C55774-FA1A-4845-8659-59063E4CCB4A}" type="sibTrans" cxnId="{34EBFDB9-F8AB-4CE4-A87E-76302F0043E4}">
      <dgm:prSet/>
      <dgm:spPr/>
      <dgm:t>
        <a:bodyPr/>
        <a:lstStyle/>
        <a:p>
          <a:endParaRPr lang="en-US"/>
        </a:p>
      </dgm:t>
    </dgm:pt>
    <dgm:pt modelId="{3365EF5B-662D-45DB-994C-E9346D4FA36D}">
      <dgm:prSet phldrT="[Text]" custT="1"/>
      <dgm:spPr/>
      <dgm:t>
        <a:bodyPr/>
        <a:lstStyle/>
        <a:p>
          <a:r>
            <a:rPr lang="en-US" sz="2000" dirty="0">
              <a:solidFill>
                <a:schemeClr val="tx1"/>
              </a:solidFill>
            </a:rPr>
            <a:t>1mL  of 0.5% </a:t>
          </a:r>
          <a:r>
            <a:rPr lang="en-US" sz="2000" dirty="0" err="1">
              <a:solidFill>
                <a:schemeClr val="tx1"/>
              </a:solidFill>
            </a:rPr>
            <a:t>tiobarbituric</a:t>
          </a:r>
          <a:r>
            <a:rPr lang="en-US" sz="2000" dirty="0">
              <a:solidFill>
                <a:schemeClr val="tx1"/>
              </a:solidFill>
            </a:rPr>
            <a:t> acid (TBA) in 20% TCA will be added to 0.5mL of  supernatant</a:t>
          </a:r>
        </a:p>
      </dgm:t>
    </dgm:pt>
    <dgm:pt modelId="{A6735FFA-7244-4A50-BCD4-CEC36AE0EAD5}" type="parTrans" cxnId="{9F01246D-7423-4DD4-B38E-A8C43F730018}">
      <dgm:prSet/>
      <dgm:spPr/>
      <dgm:t>
        <a:bodyPr/>
        <a:lstStyle/>
        <a:p>
          <a:endParaRPr lang="en-US"/>
        </a:p>
      </dgm:t>
    </dgm:pt>
    <dgm:pt modelId="{7C0339FC-F7AA-4275-B6B5-7898D00D0165}" type="sibTrans" cxnId="{9F01246D-7423-4DD4-B38E-A8C43F730018}">
      <dgm:prSet/>
      <dgm:spPr/>
      <dgm:t>
        <a:bodyPr/>
        <a:lstStyle/>
        <a:p>
          <a:endParaRPr lang="en-US"/>
        </a:p>
      </dgm:t>
    </dgm:pt>
    <dgm:pt modelId="{7C64A813-6F62-42C9-92A7-DDE8209329FD}">
      <dgm:prSet custT="1"/>
      <dgm:spPr/>
      <dgm:t>
        <a:bodyPr/>
        <a:lstStyle/>
        <a:p>
          <a:r>
            <a:rPr lang="en-US" sz="2000" dirty="0">
              <a:solidFill>
                <a:schemeClr val="tx1"/>
              </a:solidFill>
            </a:rPr>
            <a:t>0.5mL portion of the supernatant will be then taken out</a:t>
          </a:r>
        </a:p>
      </dgm:t>
    </dgm:pt>
    <dgm:pt modelId="{A742F7CF-7294-4223-B182-63133083FB86}" type="parTrans" cxnId="{55399778-AAF7-4229-8483-A04499F00506}">
      <dgm:prSet/>
      <dgm:spPr/>
      <dgm:t>
        <a:bodyPr/>
        <a:lstStyle/>
        <a:p>
          <a:endParaRPr lang="en-US"/>
        </a:p>
      </dgm:t>
    </dgm:pt>
    <dgm:pt modelId="{9F040A99-F801-4F22-89A9-67569EF6ECD1}" type="sibTrans" cxnId="{55399778-AAF7-4229-8483-A04499F00506}">
      <dgm:prSet/>
      <dgm:spPr/>
      <dgm:t>
        <a:bodyPr/>
        <a:lstStyle/>
        <a:p>
          <a:endParaRPr lang="en-US"/>
        </a:p>
      </dgm:t>
    </dgm:pt>
    <dgm:pt modelId="{DDD9520D-0240-42C4-B189-72FE0077214D}">
      <dgm:prSet custT="1"/>
      <dgm:spPr/>
      <dgm:t>
        <a:bodyPr/>
        <a:lstStyle/>
        <a:p>
          <a:r>
            <a:rPr lang="en-US" sz="2000" dirty="0">
              <a:solidFill>
                <a:schemeClr val="tx1"/>
              </a:solidFill>
            </a:rPr>
            <a:t>Will be incubated at 98°C for 30 minutes</a:t>
          </a:r>
        </a:p>
      </dgm:t>
    </dgm:pt>
    <dgm:pt modelId="{61E1CF8B-4915-48A8-A7F3-BBB60E7C119F}" type="parTrans" cxnId="{F048F247-F229-4CFE-9F25-923AF12322FD}">
      <dgm:prSet/>
      <dgm:spPr/>
      <dgm:t>
        <a:bodyPr/>
        <a:lstStyle/>
        <a:p>
          <a:endParaRPr lang="en-US"/>
        </a:p>
      </dgm:t>
    </dgm:pt>
    <dgm:pt modelId="{0F0133E3-433B-45BF-A1B0-5172F0EF5B88}" type="sibTrans" cxnId="{F048F247-F229-4CFE-9F25-923AF12322FD}">
      <dgm:prSet/>
      <dgm:spPr/>
      <dgm:t>
        <a:bodyPr/>
        <a:lstStyle/>
        <a:p>
          <a:endParaRPr lang="en-US"/>
        </a:p>
      </dgm:t>
    </dgm:pt>
    <dgm:pt modelId="{E4E04044-B7B5-4E97-BBB1-9001D6E2FE7C}">
      <dgm:prSet custT="1"/>
      <dgm:spPr/>
      <dgm:t>
        <a:bodyPr/>
        <a:lstStyle/>
        <a:p>
          <a:r>
            <a:rPr lang="en-US" sz="2000" dirty="0">
              <a:solidFill>
                <a:schemeClr val="tx1"/>
              </a:solidFill>
            </a:rPr>
            <a:t>The </a:t>
          </a:r>
          <a:r>
            <a:rPr lang="en-US" sz="2000" dirty="0" err="1">
              <a:solidFill>
                <a:schemeClr val="tx1"/>
              </a:solidFill>
            </a:rPr>
            <a:t>absorbances</a:t>
          </a:r>
          <a:r>
            <a:rPr lang="en-US" sz="2000" dirty="0">
              <a:solidFill>
                <a:schemeClr val="tx1"/>
              </a:solidFill>
            </a:rPr>
            <a:t> at 532 and 600 nm will be measured with the spectrophotometer</a:t>
          </a:r>
        </a:p>
      </dgm:t>
    </dgm:pt>
    <dgm:pt modelId="{D89D9E2F-B355-47D9-9949-0A911D254298}" type="parTrans" cxnId="{90683932-AF0C-4B90-BE0D-DDEB8FD84E3B}">
      <dgm:prSet/>
      <dgm:spPr/>
      <dgm:t>
        <a:bodyPr/>
        <a:lstStyle/>
        <a:p>
          <a:endParaRPr lang="en-US"/>
        </a:p>
      </dgm:t>
    </dgm:pt>
    <dgm:pt modelId="{A384F4F7-9FC8-4D25-9692-DE6A3DDD8C39}" type="sibTrans" cxnId="{90683932-AF0C-4B90-BE0D-DDEB8FD84E3B}">
      <dgm:prSet/>
      <dgm:spPr/>
      <dgm:t>
        <a:bodyPr/>
        <a:lstStyle/>
        <a:p>
          <a:endParaRPr lang="en-US"/>
        </a:p>
      </dgm:t>
    </dgm:pt>
    <dgm:pt modelId="{5A09C893-84F6-4DB4-9312-040D3C358B09}" type="pres">
      <dgm:prSet presAssocID="{3A9B5259-6327-4D4E-8C7A-2AE808580656}" presName="Name0" presStyleCnt="0">
        <dgm:presLayoutVars>
          <dgm:dir/>
          <dgm:resizeHandles val="exact"/>
        </dgm:presLayoutVars>
      </dgm:prSet>
      <dgm:spPr/>
    </dgm:pt>
    <dgm:pt modelId="{070FDE15-0F1C-4FEC-ACCD-5589B8D9BC8B}" type="pres">
      <dgm:prSet presAssocID="{F41B24AD-CBC6-43E2-8655-468F66CF1CD0}" presName="node" presStyleLbl="node1" presStyleIdx="0" presStyleCnt="6" custScaleY="139241" custLinFactNeighborY="-43564">
        <dgm:presLayoutVars>
          <dgm:bulletEnabled val="1"/>
        </dgm:presLayoutVars>
      </dgm:prSet>
      <dgm:spPr/>
    </dgm:pt>
    <dgm:pt modelId="{719C07B4-A085-405A-A6A5-90B699AFF7DC}" type="pres">
      <dgm:prSet presAssocID="{03831465-4031-4B26-B0B5-E67F0D8A03AE}" presName="sibTrans" presStyleLbl="sibTrans2D1" presStyleIdx="0" presStyleCnt="5"/>
      <dgm:spPr/>
    </dgm:pt>
    <dgm:pt modelId="{7503F8BA-DA37-49F8-A5ED-AEBEBAED595A}" type="pres">
      <dgm:prSet presAssocID="{03831465-4031-4B26-B0B5-E67F0D8A03AE}" presName="connectorText" presStyleLbl="sibTrans2D1" presStyleIdx="0" presStyleCnt="5"/>
      <dgm:spPr/>
    </dgm:pt>
    <dgm:pt modelId="{5DF74A8F-99BD-4635-AA9F-9B89B64DC867}" type="pres">
      <dgm:prSet presAssocID="{3795004D-8DEA-4F07-A6CE-8B823D4E2B81}" presName="node" presStyleLbl="node1" presStyleIdx="1" presStyleCnt="6" custScaleX="113069" custLinFactNeighborX="-8108" custLinFactNeighborY="-32071">
        <dgm:presLayoutVars>
          <dgm:bulletEnabled val="1"/>
        </dgm:presLayoutVars>
      </dgm:prSet>
      <dgm:spPr/>
    </dgm:pt>
    <dgm:pt modelId="{9B051D1A-99B8-45B0-8CE4-DB04430D50AD}" type="pres">
      <dgm:prSet presAssocID="{81C55774-FA1A-4845-8659-59063E4CCB4A}" presName="sibTrans" presStyleLbl="sibTrans2D1" presStyleIdx="1" presStyleCnt="5"/>
      <dgm:spPr/>
    </dgm:pt>
    <dgm:pt modelId="{959D6520-1F05-43F9-A0EB-7C45AC4F0C8F}" type="pres">
      <dgm:prSet presAssocID="{81C55774-FA1A-4845-8659-59063E4CCB4A}" presName="connectorText" presStyleLbl="sibTrans2D1" presStyleIdx="1" presStyleCnt="5"/>
      <dgm:spPr/>
    </dgm:pt>
    <dgm:pt modelId="{1C63CEC6-30BC-4F7C-A1AE-4323E1510FD2}" type="pres">
      <dgm:prSet presAssocID="{7C64A813-6F62-42C9-92A7-DDE8209329FD}" presName="node" presStyleLbl="node1" presStyleIdx="2" presStyleCnt="6" custLinFactNeighborX="-22297" custLinFactNeighborY="-15443">
        <dgm:presLayoutVars>
          <dgm:bulletEnabled val="1"/>
        </dgm:presLayoutVars>
      </dgm:prSet>
      <dgm:spPr/>
    </dgm:pt>
    <dgm:pt modelId="{177E43EF-620F-4AF1-A348-87CF7948E745}" type="pres">
      <dgm:prSet presAssocID="{9F040A99-F801-4F22-89A9-67569EF6ECD1}" presName="sibTrans" presStyleLbl="sibTrans2D1" presStyleIdx="2" presStyleCnt="5"/>
      <dgm:spPr/>
    </dgm:pt>
    <dgm:pt modelId="{5DC40E88-E827-43D2-9BF5-BFF61110D711}" type="pres">
      <dgm:prSet presAssocID="{9F040A99-F801-4F22-89A9-67569EF6ECD1}" presName="connectorText" presStyleLbl="sibTrans2D1" presStyleIdx="2" presStyleCnt="5"/>
      <dgm:spPr/>
    </dgm:pt>
    <dgm:pt modelId="{25434008-FF57-4F7F-934E-EBED85C835FA}" type="pres">
      <dgm:prSet presAssocID="{3365EF5B-662D-45DB-994C-E9346D4FA36D}" presName="node" presStyleLbl="node1" presStyleIdx="3" presStyleCnt="6" custScaleX="126234" custLinFactNeighborX="-8108" custLinFactNeighborY="3069">
        <dgm:presLayoutVars>
          <dgm:bulletEnabled val="1"/>
        </dgm:presLayoutVars>
      </dgm:prSet>
      <dgm:spPr/>
    </dgm:pt>
    <dgm:pt modelId="{90711D35-EC82-4400-A1AA-1043FD8C1B92}" type="pres">
      <dgm:prSet presAssocID="{7C0339FC-F7AA-4275-B6B5-7898D00D0165}" presName="sibTrans" presStyleLbl="sibTrans2D1" presStyleIdx="3" presStyleCnt="5"/>
      <dgm:spPr/>
    </dgm:pt>
    <dgm:pt modelId="{CE77E24F-9C31-42DE-8CF4-60F79180A560}" type="pres">
      <dgm:prSet presAssocID="{7C0339FC-F7AA-4275-B6B5-7898D00D0165}" presName="connectorText" presStyleLbl="sibTrans2D1" presStyleIdx="3" presStyleCnt="5"/>
      <dgm:spPr/>
    </dgm:pt>
    <dgm:pt modelId="{6C7F9987-A9D8-46CA-B7AA-3B655F48BAEF}" type="pres">
      <dgm:prSet presAssocID="{DDD9520D-0240-42C4-B189-72FE0077214D}" presName="node" presStyleLbl="node1" presStyleIdx="4" presStyleCnt="6" custScaleY="82382" custLinFactNeighborX="-18243" custLinFactNeighborY="23778">
        <dgm:presLayoutVars>
          <dgm:bulletEnabled val="1"/>
        </dgm:presLayoutVars>
      </dgm:prSet>
      <dgm:spPr/>
    </dgm:pt>
    <dgm:pt modelId="{B88DD115-7797-4B7E-B8E6-CAEFE32B472D}" type="pres">
      <dgm:prSet presAssocID="{0F0133E3-433B-45BF-A1B0-5172F0EF5B88}" presName="sibTrans" presStyleLbl="sibTrans2D1" presStyleIdx="4" presStyleCnt="5"/>
      <dgm:spPr/>
    </dgm:pt>
    <dgm:pt modelId="{C6065BDC-FCC5-4912-8A33-8F94E44C33CC}" type="pres">
      <dgm:prSet presAssocID="{0F0133E3-433B-45BF-A1B0-5172F0EF5B88}" presName="connectorText" presStyleLbl="sibTrans2D1" presStyleIdx="4" presStyleCnt="5"/>
      <dgm:spPr/>
    </dgm:pt>
    <dgm:pt modelId="{8243D53C-39B9-42BA-A04F-6AA1B75791AD}" type="pres">
      <dgm:prSet presAssocID="{E4E04044-B7B5-4E97-BBB1-9001D6E2FE7C}" presName="node" presStyleLbl="node1" presStyleIdx="5" presStyleCnt="6" custScaleX="193101" custScaleY="74832" custLinFactNeighborX="-18243" custLinFactNeighborY="41178">
        <dgm:presLayoutVars>
          <dgm:bulletEnabled val="1"/>
        </dgm:presLayoutVars>
      </dgm:prSet>
      <dgm:spPr/>
    </dgm:pt>
  </dgm:ptLst>
  <dgm:cxnLst>
    <dgm:cxn modelId="{4279A208-C8A1-412B-9716-3AFF77D699D9}" type="presOf" srcId="{3795004D-8DEA-4F07-A6CE-8B823D4E2B81}" destId="{5DF74A8F-99BD-4635-AA9F-9B89B64DC867}" srcOrd="0" destOrd="0" presId="urn:microsoft.com/office/officeart/2005/8/layout/process1"/>
    <dgm:cxn modelId="{EE04751B-EBEE-484C-BCAE-DFA26ABB7581}" type="presOf" srcId="{9F040A99-F801-4F22-89A9-67569EF6ECD1}" destId="{5DC40E88-E827-43D2-9BF5-BFF61110D711}" srcOrd="1" destOrd="0" presId="urn:microsoft.com/office/officeart/2005/8/layout/process1"/>
    <dgm:cxn modelId="{079BA51B-60A3-467A-831E-67C5DFC7F6A9}" type="presOf" srcId="{81C55774-FA1A-4845-8659-59063E4CCB4A}" destId="{9B051D1A-99B8-45B0-8CE4-DB04430D50AD}" srcOrd="0" destOrd="0" presId="urn:microsoft.com/office/officeart/2005/8/layout/process1"/>
    <dgm:cxn modelId="{78FA7E20-DBC3-4798-B47F-48A193798652}" type="presOf" srcId="{7C0339FC-F7AA-4275-B6B5-7898D00D0165}" destId="{90711D35-EC82-4400-A1AA-1043FD8C1B92}" srcOrd="0" destOrd="0" presId="urn:microsoft.com/office/officeart/2005/8/layout/process1"/>
    <dgm:cxn modelId="{90683932-AF0C-4B90-BE0D-DDEB8FD84E3B}" srcId="{3A9B5259-6327-4D4E-8C7A-2AE808580656}" destId="{E4E04044-B7B5-4E97-BBB1-9001D6E2FE7C}" srcOrd="5" destOrd="0" parTransId="{D89D9E2F-B355-47D9-9949-0A911D254298}" sibTransId="{A384F4F7-9FC8-4D25-9692-DE6A3DDD8C39}"/>
    <dgm:cxn modelId="{99CD6D35-6AC2-4F06-B080-7917FF3C9A66}" type="presOf" srcId="{7C64A813-6F62-42C9-92A7-DDE8209329FD}" destId="{1C63CEC6-30BC-4F7C-A1AE-4323E1510FD2}" srcOrd="0" destOrd="0" presId="urn:microsoft.com/office/officeart/2005/8/layout/process1"/>
    <dgm:cxn modelId="{F048F247-F229-4CFE-9F25-923AF12322FD}" srcId="{3A9B5259-6327-4D4E-8C7A-2AE808580656}" destId="{DDD9520D-0240-42C4-B189-72FE0077214D}" srcOrd="4" destOrd="0" parTransId="{61E1CF8B-4915-48A8-A7F3-BBB60E7C119F}" sibTransId="{0F0133E3-433B-45BF-A1B0-5172F0EF5B88}"/>
    <dgm:cxn modelId="{9F01246D-7423-4DD4-B38E-A8C43F730018}" srcId="{3A9B5259-6327-4D4E-8C7A-2AE808580656}" destId="{3365EF5B-662D-45DB-994C-E9346D4FA36D}" srcOrd="3" destOrd="0" parTransId="{A6735FFA-7244-4A50-BCD4-CEC36AE0EAD5}" sibTransId="{7C0339FC-F7AA-4275-B6B5-7898D00D0165}"/>
    <dgm:cxn modelId="{E20A7F6D-F919-448F-B4C6-528EF8C1EABC}" type="presOf" srcId="{E4E04044-B7B5-4E97-BBB1-9001D6E2FE7C}" destId="{8243D53C-39B9-42BA-A04F-6AA1B75791AD}" srcOrd="0" destOrd="0" presId="urn:microsoft.com/office/officeart/2005/8/layout/process1"/>
    <dgm:cxn modelId="{73C4F151-11B6-4E70-9D07-05A182823D94}" type="presOf" srcId="{81C55774-FA1A-4845-8659-59063E4CCB4A}" destId="{959D6520-1F05-43F9-A0EB-7C45AC4F0C8F}" srcOrd="1" destOrd="0" presId="urn:microsoft.com/office/officeart/2005/8/layout/process1"/>
    <dgm:cxn modelId="{55399778-AAF7-4229-8483-A04499F00506}" srcId="{3A9B5259-6327-4D4E-8C7A-2AE808580656}" destId="{7C64A813-6F62-42C9-92A7-DDE8209329FD}" srcOrd="2" destOrd="0" parTransId="{A742F7CF-7294-4223-B182-63133083FB86}" sibTransId="{9F040A99-F801-4F22-89A9-67569EF6ECD1}"/>
    <dgm:cxn modelId="{7768E3A7-D020-455A-B2EB-9B82C79AE336}" type="presOf" srcId="{F41B24AD-CBC6-43E2-8655-468F66CF1CD0}" destId="{070FDE15-0F1C-4FEC-ACCD-5589B8D9BC8B}" srcOrd="0" destOrd="0" presId="urn:microsoft.com/office/officeart/2005/8/layout/process1"/>
    <dgm:cxn modelId="{34EBFDB9-F8AB-4CE4-A87E-76302F0043E4}" srcId="{3A9B5259-6327-4D4E-8C7A-2AE808580656}" destId="{3795004D-8DEA-4F07-A6CE-8B823D4E2B81}" srcOrd="1" destOrd="0" parTransId="{C2EE7A4D-1E4A-435D-8D19-DB32A71F473B}" sibTransId="{81C55774-FA1A-4845-8659-59063E4CCB4A}"/>
    <dgm:cxn modelId="{D89D31BF-C67F-4B60-96A9-EC3D231BDB51}" type="presOf" srcId="{03831465-4031-4B26-B0B5-E67F0D8A03AE}" destId="{7503F8BA-DA37-49F8-A5ED-AEBEBAED595A}" srcOrd="1" destOrd="0" presId="urn:microsoft.com/office/officeart/2005/8/layout/process1"/>
    <dgm:cxn modelId="{FAE21AC1-ACFA-4E84-B5E1-B8DD2E7DBEC4}" srcId="{3A9B5259-6327-4D4E-8C7A-2AE808580656}" destId="{F41B24AD-CBC6-43E2-8655-468F66CF1CD0}" srcOrd="0" destOrd="0" parTransId="{06B39DD7-1D59-4305-A66F-D8F4088A271F}" sibTransId="{03831465-4031-4B26-B0B5-E67F0D8A03AE}"/>
    <dgm:cxn modelId="{EB6DC7C7-4C76-47E1-BB04-248491D7C641}" type="presOf" srcId="{9F040A99-F801-4F22-89A9-67569EF6ECD1}" destId="{177E43EF-620F-4AF1-A348-87CF7948E745}" srcOrd="0" destOrd="0" presId="urn:microsoft.com/office/officeart/2005/8/layout/process1"/>
    <dgm:cxn modelId="{FFEE12CF-95AA-4B9F-B857-FA5D87646C5A}" type="presOf" srcId="{7C0339FC-F7AA-4275-B6B5-7898D00D0165}" destId="{CE77E24F-9C31-42DE-8CF4-60F79180A560}" srcOrd="1" destOrd="0" presId="urn:microsoft.com/office/officeart/2005/8/layout/process1"/>
    <dgm:cxn modelId="{C00788D1-87D1-437A-B16B-8B351C75F621}" type="presOf" srcId="{3365EF5B-662D-45DB-994C-E9346D4FA36D}" destId="{25434008-FF57-4F7F-934E-EBED85C835FA}" srcOrd="0" destOrd="0" presId="urn:microsoft.com/office/officeart/2005/8/layout/process1"/>
    <dgm:cxn modelId="{79EEE4D7-E17C-4E32-838F-CBBDCCC4420C}" type="presOf" srcId="{DDD9520D-0240-42C4-B189-72FE0077214D}" destId="{6C7F9987-A9D8-46CA-B7AA-3B655F48BAEF}" srcOrd="0" destOrd="0" presId="urn:microsoft.com/office/officeart/2005/8/layout/process1"/>
    <dgm:cxn modelId="{C41EA8DE-B69E-4AE7-A89C-C9FF77D24C14}" type="presOf" srcId="{03831465-4031-4B26-B0B5-E67F0D8A03AE}" destId="{719C07B4-A085-405A-A6A5-90B699AFF7DC}" srcOrd="0" destOrd="0" presId="urn:microsoft.com/office/officeart/2005/8/layout/process1"/>
    <dgm:cxn modelId="{085427E0-69BC-4EDF-9D9A-C18666718CE0}" type="presOf" srcId="{3A9B5259-6327-4D4E-8C7A-2AE808580656}" destId="{5A09C893-84F6-4DB4-9312-040D3C358B09}" srcOrd="0" destOrd="0" presId="urn:microsoft.com/office/officeart/2005/8/layout/process1"/>
    <dgm:cxn modelId="{2956E0E0-E739-41D9-9E21-067A15E6BE18}" type="presOf" srcId="{0F0133E3-433B-45BF-A1B0-5172F0EF5B88}" destId="{B88DD115-7797-4B7E-B8E6-CAEFE32B472D}" srcOrd="0" destOrd="0" presId="urn:microsoft.com/office/officeart/2005/8/layout/process1"/>
    <dgm:cxn modelId="{83BBE7F8-5CD2-455B-942F-8850223B3175}" type="presOf" srcId="{0F0133E3-433B-45BF-A1B0-5172F0EF5B88}" destId="{C6065BDC-FCC5-4912-8A33-8F94E44C33CC}" srcOrd="1" destOrd="0" presId="urn:microsoft.com/office/officeart/2005/8/layout/process1"/>
    <dgm:cxn modelId="{96DAF4B0-3589-487F-9428-A3D8FA25E837}" type="presParOf" srcId="{5A09C893-84F6-4DB4-9312-040D3C358B09}" destId="{070FDE15-0F1C-4FEC-ACCD-5589B8D9BC8B}" srcOrd="0" destOrd="0" presId="urn:microsoft.com/office/officeart/2005/8/layout/process1"/>
    <dgm:cxn modelId="{EA714D68-8B02-4F8E-AEF0-F5AC2EB49883}" type="presParOf" srcId="{5A09C893-84F6-4DB4-9312-040D3C358B09}" destId="{719C07B4-A085-405A-A6A5-90B699AFF7DC}" srcOrd="1" destOrd="0" presId="urn:microsoft.com/office/officeart/2005/8/layout/process1"/>
    <dgm:cxn modelId="{EEECB4C0-A99C-4DC2-934D-D3D894D44068}" type="presParOf" srcId="{719C07B4-A085-405A-A6A5-90B699AFF7DC}" destId="{7503F8BA-DA37-49F8-A5ED-AEBEBAED595A}" srcOrd="0" destOrd="0" presId="urn:microsoft.com/office/officeart/2005/8/layout/process1"/>
    <dgm:cxn modelId="{3D9CC6DA-6CE4-4C6B-8E4B-93B787BDB73F}" type="presParOf" srcId="{5A09C893-84F6-4DB4-9312-040D3C358B09}" destId="{5DF74A8F-99BD-4635-AA9F-9B89B64DC867}" srcOrd="2" destOrd="0" presId="urn:microsoft.com/office/officeart/2005/8/layout/process1"/>
    <dgm:cxn modelId="{C9929C86-B681-4B7F-BA83-75767C8AE8C0}" type="presParOf" srcId="{5A09C893-84F6-4DB4-9312-040D3C358B09}" destId="{9B051D1A-99B8-45B0-8CE4-DB04430D50AD}" srcOrd="3" destOrd="0" presId="urn:microsoft.com/office/officeart/2005/8/layout/process1"/>
    <dgm:cxn modelId="{71F11380-A46A-447B-A6EA-312D4C14D30A}" type="presParOf" srcId="{9B051D1A-99B8-45B0-8CE4-DB04430D50AD}" destId="{959D6520-1F05-43F9-A0EB-7C45AC4F0C8F}" srcOrd="0" destOrd="0" presId="urn:microsoft.com/office/officeart/2005/8/layout/process1"/>
    <dgm:cxn modelId="{37CDEFCA-8B01-4EEE-A7A6-359950560544}" type="presParOf" srcId="{5A09C893-84F6-4DB4-9312-040D3C358B09}" destId="{1C63CEC6-30BC-4F7C-A1AE-4323E1510FD2}" srcOrd="4" destOrd="0" presId="urn:microsoft.com/office/officeart/2005/8/layout/process1"/>
    <dgm:cxn modelId="{DFAAEB3F-0E83-4FAE-83EE-D1D54C311658}" type="presParOf" srcId="{5A09C893-84F6-4DB4-9312-040D3C358B09}" destId="{177E43EF-620F-4AF1-A348-87CF7948E745}" srcOrd="5" destOrd="0" presId="urn:microsoft.com/office/officeart/2005/8/layout/process1"/>
    <dgm:cxn modelId="{A7660614-821E-4003-B515-71A2A5675275}" type="presParOf" srcId="{177E43EF-620F-4AF1-A348-87CF7948E745}" destId="{5DC40E88-E827-43D2-9BF5-BFF61110D711}" srcOrd="0" destOrd="0" presId="urn:microsoft.com/office/officeart/2005/8/layout/process1"/>
    <dgm:cxn modelId="{444C2CDE-192B-47F6-BD69-BA2360781815}" type="presParOf" srcId="{5A09C893-84F6-4DB4-9312-040D3C358B09}" destId="{25434008-FF57-4F7F-934E-EBED85C835FA}" srcOrd="6" destOrd="0" presId="urn:microsoft.com/office/officeart/2005/8/layout/process1"/>
    <dgm:cxn modelId="{5E326769-BFE4-42B9-9462-B982619AD23A}" type="presParOf" srcId="{5A09C893-84F6-4DB4-9312-040D3C358B09}" destId="{90711D35-EC82-4400-A1AA-1043FD8C1B92}" srcOrd="7" destOrd="0" presId="urn:microsoft.com/office/officeart/2005/8/layout/process1"/>
    <dgm:cxn modelId="{48036D60-1AD6-4050-AFDD-0CC8D57E6948}" type="presParOf" srcId="{90711D35-EC82-4400-A1AA-1043FD8C1B92}" destId="{CE77E24F-9C31-42DE-8CF4-60F79180A560}" srcOrd="0" destOrd="0" presId="urn:microsoft.com/office/officeart/2005/8/layout/process1"/>
    <dgm:cxn modelId="{6F208E2B-2378-4C73-9690-07E7C361106C}" type="presParOf" srcId="{5A09C893-84F6-4DB4-9312-040D3C358B09}" destId="{6C7F9987-A9D8-46CA-B7AA-3B655F48BAEF}" srcOrd="8" destOrd="0" presId="urn:microsoft.com/office/officeart/2005/8/layout/process1"/>
    <dgm:cxn modelId="{89866854-A111-4CA1-8A2A-5B2B5176D5CF}" type="presParOf" srcId="{5A09C893-84F6-4DB4-9312-040D3C358B09}" destId="{B88DD115-7797-4B7E-B8E6-CAEFE32B472D}" srcOrd="9" destOrd="0" presId="urn:microsoft.com/office/officeart/2005/8/layout/process1"/>
    <dgm:cxn modelId="{E02DA3EE-B2C6-405D-81D0-3E17658D6444}" type="presParOf" srcId="{B88DD115-7797-4B7E-B8E6-CAEFE32B472D}" destId="{C6065BDC-FCC5-4912-8A33-8F94E44C33CC}" srcOrd="0" destOrd="0" presId="urn:microsoft.com/office/officeart/2005/8/layout/process1"/>
    <dgm:cxn modelId="{001746B6-45F2-46DF-AFAC-5C102D67BEE7}" type="presParOf" srcId="{5A09C893-84F6-4DB4-9312-040D3C358B09}" destId="{8243D53C-39B9-42BA-A04F-6AA1B75791AD}"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0CECD-E8CB-469A-8FD4-5910B021800F}">
      <dsp:nvSpPr>
        <dsp:cNvPr id="0" name=""/>
        <dsp:cNvSpPr/>
      </dsp:nvSpPr>
      <dsp:spPr>
        <a:xfrm rot="5400000">
          <a:off x="-101448" y="102389"/>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rot="-5400000">
        <a:off x="1" y="237653"/>
        <a:ext cx="473426" cy="202897"/>
      </dsp:txXfrm>
    </dsp:sp>
    <dsp:sp modelId="{AFF79143-03A9-4BD7-A11B-9D8D3AC21A47}">
      <dsp:nvSpPr>
        <dsp:cNvPr id="0" name=""/>
        <dsp:cNvSpPr/>
      </dsp:nvSpPr>
      <dsp:spPr>
        <a:xfrm rot="5400000">
          <a:off x="3139402" y="-2665034"/>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Site Selection</a:t>
          </a:r>
        </a:p>
      </dsp:txBody>
      <dsp:txXfrm rot="-5400000">
        <a:off x="473427" y="22401"/>
        <a:ext cx="5750101" cy="396690"/>
      </dsp:txXfrm>
    </dsp:sp>
    <dsp:sp modelId="{DE664658-CF16-428D-8D15-E0FD3CEEBA63}">
      <dsp:nvSpPr>
        <dsp:cNvPr id="0" name=""/>
        <dsp:cNvSpPr/>
      </dsp:nvSpPr>
      <dsp:spPr>
        <a:xfrm rot="5400000">
          <a:off x="-101448" y="713649"/>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rot="-5400000">
        <a:off x="1" y="848913"/>
        <a:ext cx="473426" cy="202897"/>
      </dsp:txXfrm>
    </dsp:sp>
    <dsp:sp modelId="{0ED74C37-3CEC-4EC3-91F1-C2DD1F4A6677}">
      <dsp:nvSpPr>
        <dsp:cNvPr id="0" name=""/>
        <dsp:cNvSpPr/>
      </dsp:nvSpPr>
      <dsp:spPr>
        <a:xfrm rot="5400000">
          <a:off x="3139402" y="-2053774"/>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Selection of Planting Material</a:t>
          </a:r>
        </a:p>
      </dsp:txBody>
      <dsp:txXfrm rot="-5400000">
        <a:off x="473427" y="633661"/>
        <a:ext cx="5750101" cy="396690"/>
      </dsp:txXfrm>
    </dsp:sp>
    <dsp:sp modelId="{673FD793-88D2-4EA9-975F-593A37818AA3}">
      <dsp:nvSpPr>
        <dsp:cNvPr id="0" name=""/>
        <dsp:cNvSpPr/>
      </dsp:nvSpPr>
      <dsp:spPr>
        <a:xfrm rot="5400000">
          <a:off x="-101448" y="1324909"/>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3</a:t>
          </a:r>
        </a:p>
      </dsp:txBody>
      <dsp:txXfrm rot="-5400000">
        <a:off x="1" y="1460173"/>
        <a:ext cx="473426" cy="202897"/>
      </dsp:txXfrm>
    </dsp:sp>
    <dsp:sp modelId="{2B7BE333-CC62-4313-B346-747A4073DE6D}">
      <dsp:nvSpPr>
        <dsp:cNvPr id="0" name=""/>
        <dsp:cNvSpPr/>
      </dsp:nvSpPr>
      <dsp:spPr>
        <a:xfrm rot="5400000">
          <a:off x="3139402" y="-1442514"/>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Preparation of Plant Material</a:t>
          </a:r>
        </a:p>
      </dsp:txBody>
      <dsp:txXfrm rot="-5400000">
        <a:off x="473427" y="1244921"/>
        <a:ext cx="5750101" cy="396690"/>
      </dsp:txXfrm>
    </dsp:sp>
    <dsp:sp modelId="{FAEB4598-2753-44AA-9862-F7D6F5F51E35}">
      <dsp:nvSpPr>
        <dsp:cNvPr id="0" name=""/>
        <dsp:cNvSpPr/>
      </dsp:nvSpPr>
      <dsp:spPr>
        <a:xfrm rot="5400000">
          <a:off x="-101448" y="1936169"/>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rot="-5400000">
        <a:off x="1" y="2071433"/>
        <a:ext cx="473426" cy="202897"/>
      </dsp:txXfrm>
    </dsp:sp>
    <dsp:sp modelId="{DDA8524F-0453-48FB-9BF9-1FA4BC21FE2A}">
      <dsp:nvSpPr>
        <dsp:cNvPr id="0" name=""/>
        <dsp:cNvSpPr/>
      </dsp:nvSpPr>
      <dsp:spPr>
        <a:xfrm rot="5400000">
          <a:off x="3139402" y="-831254"/>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In Vitro Multiplication</a:t>
          </a:r>
        </a:p>
      </dsp:txBody>
      <dsp:txXfrm rot="-5400000">
        <a:off x="473427" y="1856181"/>
        <a:ext cx="5750101" cy="396690"/>
      </dsp:txXfrm>
    </dsp:sp>
    <dsp:sp modelId="{F0736645-6C73-4323-A4D0-5CA7C5B7DDEF}">
      <dsp:nvSpPr>
        <dsp:cNvPr id="0" name=""/>
        <dsp:cNvSpPr/>
      </dsp:nvSpPr>
      <dsp:spPr>
        <a:xfrm rot="5400000">
          <a:off x="-101448" y="2547430"/>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rot="-5400000">
        <a:off x="1" y="2682694"/>
        <a:ext cx="473426" cy="202897"/>
      </dsp:txXfrm>
    </dsp:sp>
    <dsp:sp modelId="{1F99A7E6-CFA4-4D36-B621-EEF0DCE11886}">
      <dsp:nvSpPr>
        <dsp:cNvPr id="0" name=""/>
        <dsp:cNvSpPr/>
      </dsp:nvSpPr>
      <dsp:spPr>
        <a:xfrm rot="5400000">
          <a:off x="3139402" y="-219993"/>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Gamma Irradiation Treatment</a:t>
          </a:r>
        </a:p>
      </dsp:txBody>
      <dsp:txXfrm rot="-5400000">
        <a:off x="473427" y="2467442"/>
        <a:ext cx="5750101" cy="396690"/>
      </dsp:txXfrm>
    </dsp:sp>
    <dsp:sp modelId="{7FC2EA3D-7B32-4892-BE75-1A452C06B14E}">
      <dsp:nvSpPr>
        <dsp:cNvPr id="0" name=""/>
        <dsp:cNvSpPr/>
      </dsp:nvSpPr>
      <dsp:spPr>
        <a:xfrm rot="5400000">
          <a:off x="-101448" y="3158690"/>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6</a:t>
          </a:r>
        </a:p>
      </dsp:txBody>
      <dsp:txXfrm rot="-5400000">
        <a:off x="1" y="3293954"/>
        <a:ext cx="473426" cy="202897"/>
      </dsp:txXfrm>
    </dsp:sp>
    <dsp:sp modelId="{45706CBC-4E91-4F1B-8C26-DAE6C151F373}">
      <dsp:nvSpPr>
        <dsp:cNvPr id="0" name=""/>
        <dsp:cNvSpPr/>
      </dsp:nvSpPr>
      <dsp:spPr>
        <a:xfrm rot="5400000">
          <a:off x="3139402" y="391266"/>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Maintenance of Samples</a:t>
          </a:r>
        </a:p>
      </dsp:txBody>
      <dsp:txXfrm rot="-5400000">
        <a:off x="473427" y="3078701"/>
        <a:ext cx="5750101" cy="396690"/>
      </dsp:txXfrm>
    </dsp:sp>
    <dsp:sp modelId="{DEAC5B56-5932-4A1D-946F-6E7F8769A61C}">
      <dsp:nvSpPr>
        <dsp:cNvPr id="0" name=""/>
        <dsp:cNvSpPr/>
      </dsp:nvSpPr>
      <dsp:spPr>
        <a:xfrm rot="5400000">
          <a:off x="-101448" y="3769950"/>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a:t>
          </a:r>
        </a:p>
      </dsp:txBody>
      <dsp:txXfrm rot="-5400000">
        <a:off x="1" y="3905214"/>
        <a:ext cx="473426" cy="202897"/>
      </dsp:txXfrm>
    </dsp:sp>
    <dsp:sp modelId="{9DACAA08-EFB9-4BBB-9D0B-A69032945A11}">
      <dsp:nvSpPr>
        <dsp:cNvPr id="0" name=""/>
        <dsp:cNvSpPr/>
      </dsp:nvSpPr>
      <dsp:spPr>
        <a:xfrm rot="5400000">
          <a:off x="3139402" y="1002526"/>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Site Selection</a:t>
          </a:r>
        </a:p>
      </dsp:txBody>
      <dsp:txXfrm rot="-5400000">
        <a:off x="473427" y="3689961"/>
        <a:ext cx="5750101" cy="396690"/>
      </dsp:txXfrm>
    </dsp:sp>
    <dsp:sp modelId="{2ED03FF1-D483-4B50-A102-8C06A0AD6D46}">
      <dsp:nvSpPr>
        <dsp:cNvPr id="0" name=""/>
        <dsp:cNvSpPr/>
      </dsp:nvSpPr>
      <dsp:spPr>
        <a:xfrm rot="5400000">
          <a:off x="-101448" y="4381210"/>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8</a:t>
          </a:r>
        </a:p>
      </dsp:txBody>
      <dsp:txXfrm rot="-5400000">
        <a:off x="1" y="4516474"/>
        <a:ext cx="473426" cy="202897"/>
      </dsp:txXfrm>
    </dsp:sp>
    <dsp:sp modelId="{7379590C-5633-4ABA-928C-573A3DC13426}">
      <dsp:nvSpPr>
        <dsp:cNvPr id="0" name=""/>
        <dsp:cNvSpPr/>
      </dsp:nvSpPr>
      <dsp:spPr>
        <a:xfrm rot="5400000">
          <a:off x="3139402" y="1613786"/>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Physiological and Morphological Analysis</a:t>
          </a:r>
        </a:p>
      </dsp:txBody>
      <dsp:txXfrm rot="-5400000">
        <a:off x="473427" y="4301221"/>
        <a:ext cx="5750101" cy="396690"/>
      </dsp:txXfrm>
    </dsp:sp>
    <dsp:sp modelId="{B9590E1A-A5CD-40CF-BE98-783760C5D6E6}">
      <dsp:nvSpPr>
        <dsp:cNvPr id="0" name=""/>
        <dsp:cNvSpPr/>
      </dsp:nvSpPr>
      <dsp:spPr>
        <a:xfrm rot="5400000">
          <a:off x="-101448" y="4992471"/>
          <a:ext cx="676323" cy="473426"/>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9</a:t>
          </a:r>
        </a:p>
      </dsp:txBody>
      <dsp:txXfrm rot="-5400000">
        <a:off x="1" y="5127735"/>
        <a:ext cx="473426" cy="202897"/>
      </dsp:txXfrm>
    </dsp:sp>
    <dsp:sp modelId="{C79603C1-7862-4CC5-A1CB-01E0E58CEBE7}">
      <dsp:nvSpPr>
        <dsp:cNvPr id="0" name=""/>
        <dsp:cNvSpPr/>
      </dsp:nvSpPr>
      <dsp:spPr>
        <a:xfrm rot="5400000">
          <a:off x="3139402" y="2225047"/>
          <a:ext cx="439610" cy="57715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Molecular Analysis</a:t>
          </a:r>
        </a:p>
      </dsp:txBody>
      <dsp:txXfrm rot="-5400000">
        <a:off x="473427" y="4912482"/>
        <a:ext cx="5750101" cy="396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FDE15-0F1C-4FEC-ACCD-5589B8D9BC8B}">
      <dsp:nvSpPr>
        <dsp:cNvPr id="0" name=""/>
        <dsp:cNvSpPr/>
      </dsp:nvSpPr>
      <dsp:spPr>
        <a:xfrm>
          <a:off x="9765" y="0"/>
          <a:ext cx="1270152" cy="43342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1mL of 0.1% </a:t>
          </a:r>
          <a:r>
            <a:rPr lang="en-US" sz="2000" kern="1200" dirty="0" err="1">
              <a:solidFill>
                <a:schemeClr val="tx1"/>
              </a:solidFill>
            </a:rPr>
            <a:t>tricholoroacetic</a:t>
          </a:r>
          <a:r>
            <a:rPr lang="en-US" sz="2000" kern="1200" dirty="0">
              <a:solidFill>
                <a:schemeClr val="tx1"/>
              </a:solidFill>
            </a:rPr>
            <a:t> acid (TCA) solution will be added to 0.1 g sample of fresh leaves</a:t>
          </a:r>
        </a:p>
      </dsp:txBody>
      <dsp:txXfrm>
        <a:off x="46966" y="37201"/>
        <a:ext cx="1195750" cy="4259868"/>
      </dsp:txXfrm>
    </dsp:sp>
    <dsp:sp modelId="{719C07B4-A085-405A-A6A5-90B699AFF7DC}">
      <dsp:nvSpPr>
        <dsp:cNvPr id="0" name=""/>
        <dsp:cNvSpPr/>
      </dsp:nvSpPr>
      <dsp:spPr>
        <a:xfrm rot="21094746">
          <a:off x="1395286" y="1880025"/>
          <a:ext cx="250136" cy="3149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95691" y="1948519"/>
        <a:ext cx="175095" cy="188999"/>
      </dsp:txXfrm>
    </dsp:sp>
    <dsp:sp modelId="{5DF74A8F-99BD-4635-AA9F-9B89B64DC867}">
      <dsp:nvSpPr>
        <dsp:cNvPr id="0" name=""/>
        <dsp:cNvSpPr/>
      </dsp:nvSpPr>
      <dsp:spPr>
        <a:xfrm>
          <a:off x="1746785" y="341308"/>
          <a:ext cx="1436149" cy="3112783"/>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Mixture will be centrifuged at 12,500 rpm for 20 min at 5°C</a:t>
          </a:r>
        </a:p>
      </dsp:txBody>
      <dsp:txXfrm>
        <a:off x="1788848" y="383371"/>
        <a:ext cx="1352023" cy="3028657"/>
      </dsp:txXfrm>
    </dsp:sp>
    <dsp:sp modelId="{9B051D1A-99B8-45B0-8CE4-DB04430D50AD}">
      <dsp:nvSpPr>
        <dsp:cNvPr id="0" name=""/>
        <dsp:cNvSpPr/>
      </dsp:nvSpPr>
      <dsp:spPr>
        <a:xfrm rot="968110">
          <a:off x="3287190" y="2012895"/>
          <a:ext cx="240540" cy="314997"/>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88611" y="2065867"/>
        <a:ext cx="168378" cy="188999"/>
      </dsp:txXfrm>
    </dsp:sp>
    <dsp:sp modelId="{1C63CEC6-30BC-4F7C-A1AE-4323E1510FD2}">
      <dsp:nvSpPr>
        <dsp:cNvPr id="0" name=""/>
        <dsp:cNvSpPr/>
      </dsp:nvSpPr>
      <dsp:spPr>
        <a:xfrm>
          <a:off x="3618907" y="858901"/>
          <a:ext cx="1270152" cy="3112783"/>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0.5mL portion of the supernatant will be then taken out</a:t>
          </a:r>
        </a:p>
      </dsp:txBody>
      <dsp:txXfrm>
        <a:off x="3656108" y="896102"/>
        <a:ext cx="1195750" cy="3038381"/>
      </dsp:txXfrm>
    </dsp:sp>
    <dsp:sp modelId="{177E43EF-620F-4AF1-A348-87CF7948E745}">
      <dsp:nvSpPr>
        <dsp:cNvPr id="0" name=""/>
        <dsp:cNvSpPr/>
      </dsp:nvSpPr>
      <dsp:spPr>
        <a:xfrm rot="956690">
          <a:off x="5027946" y="2524599"/>
          <a:ext cx="319782" cy="314997"/>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29764" y="2574618"/>
        <a:ext cx="225283" cy="188999"/>
      </dsp:txXfrm>
    </dsp:sp>
    <dsp:sp modelId="{25434008-FF57-4F7F-934E-EBED85C835FA}">
      <dsp:nvSpPr>
        <dsp:cNvPr id="0" name=""/>
        <dsp:cNvSpPr/>
      </dsp:nvSpPr>
      <dsp:spPr>
        <a:xfrm>
          <a:off x="5469210" y="1435140"/>
          <a:ext cx="1603364" cy="3112783"/>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1mL  of 0.5% </a:t>
          </a:r>
          <a:r>
            <a:rPr lang="en-US" sz="2000" kern="1200" dirty="0" err="1">
              <a:solidFill>
                <a:schemeClr val="tx1"/>
              </a:solidFill>
            </a:rPr>
            <a:t>tiobarbituric</a:t>
          </a:r>
          <a:r>
            <a:rPr lang="en-US" sz="2000" kern="1200" dirty="0">
              <a:solidFill>
                <a:schemeClr val="tx1"/>
              </a:solidFill>
            </a:rPr>
            <a:t> acid (TBA) in 20% TCA will be added to 0.5mL of  supernatant</a:t>
          </a:r>
        </a:p>
      </dsp:txBody>
      <dsp:txXfrm>
        <a:off x="5516171" y="1482101"/>
        <a:ext cx="1509442" cy="3018861"/>
      </dsp:txXfrm>
    </dsp:sp>
    <dsp:sp modelId="{90711D35-EC82-4400-A1AA-1043FD8C1B92}">
      <dsp:nvSpPr>
        <dsp:cNvPr id="0" name=""/>
        <dsp:cNvSpPr/>
      </dsp:nvSpPr>
      <dsp:spPr>
        <a:xfrm rot="1128138">
          <a:off x="7179896" y="3187040"/>
          <a:ext cx="255622" cy="314997"/>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81942" y="3237681"/>
        <a:ext cx="178935" cy="188999"/>
      </dsp:txXfrm>
    </dsp:sp>
    <dsp:sp modelId="{6C7F9987-A9D8-46CA-B7AA-3B655F48BAEF}">
      <dsp:nvSpPr>
        <dsp:cNvPr id="0" name=""/>
        <dsp:cNvSpPr/>
      </dsp:nvSpPr>
      <dsp:spPr>
        <a:xfrm>
          <a:off x="7529144" y="2353971"/>
          <a:ext cx="1270152" cy="2564372"/>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Will be incubated at 98°C for 30 minutes</a:t>
          </a:r>
        </a:p>
      </dsp:txBody>
      <dsp:txXfrm>
        <a:off x="7566345" y="2391172"/>
        <a:ext cx="1195750" cy="2489970"/>
      </dsp:txXfrm>
    </dsp:sp>
    <dsp:sp modelId="{B88DD115-7797-4B7E-B8E6-CAEFE32B472D}">
      <dsp:nvSpPr>
        <dsp:cNvPr id="0" name=""/>
        <dsp:cNvSpPr/>
      </dsp:nvSpPr>
      <dsp:spPr>
        <a:xfrm rot="772541">
          <a:off x="8922839" y="3683636"/>
          <a:ext cx="276217" cy="31499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923881" y="3737402"/>
        <a:ext cx="193352" cy="188999"/>
      </dsp:txXfrm>
    </dsp:sp>
    <dsp:sp modelId="{8243D53C-39B9-42BA-A04F-6AA1B75791AD}">
      <dsp:nvSpPr>
        <dsp:cNvPr id="0" name=""/>
        <dsp:cNvSpPr/>
      </dsp:nvSpPr>
      <dsp:spPr>
        <a:xfrm>
          <a:off x="9307358" y="3013103"/>
          <a:ext cx="2452677" cy="232935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The </a:t>
          </a:r>
          <a:r>
            <a:rPr lang="en-US" sz="2000" kern="1200" dirty="0" err="1">
              <a:solidFill>
                <a:schemeClr val="tx1"/>
              </a:solidFill>
            </a:rPr>
            <a:t>absorbances</a:t>
          </a:r>
          <a:r>
            <a:rPr lang="en-US" sz="2000" kern="1200" dirty="0">
              <a:solidFill>
                <a:schemeClr val="tx1"/>
              </a:solidFill>
            </a:rPr>
            <a:t> at 532 and 600 nm will be measured with the spectrophotometer</a:t>
          </a:r>
        </a:p>
      </dsp:txBody>
      <dsp:txXfrm>
        <a:off x="9375583" y="3081328"/>
        <a:ext cx="2316227" cy="21929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0.61153</cdr:x>
      <cdr:y>0.15498</cdr:y>
    </cdr:from>
    <cdr:to>
      <cdr:x>0.70552</cdr:x>
      <cdr:y>0.2298</cdr:y>
    </cdr:to>
    <cdr:sp macro="" textlink="">
      <cdr:nvSpPr>
        <cdr:cNvPr id="8" name="TextBox 8"/>
        <cdr:cNvSpPr txBox="1"/>
      </cdr:nvSpPr>
      <cdr:spPr>
        <a:xfrm xmlns:a="http://schemas.openxmlformats.org/drawingml/2006/main">
          <a:off x="4903151"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dr:relSizeAnchor xmlns:cdr="http://schemas.openxmlformats.org/drawingml/2006/chartDrawing">
    <cdr:from>
      <cdr:x>0.73238</cdr:x>
      <cdr:y>0.15498</cdr:y>
    </cdr:from>
    <cdr:to>
      <cdr:x>0.82638</cdr:x>
      <cdr:y>0.2298</cdr:y>
    </cdr:to>
    <cdr:sp macro="" textlink="">
      <cdr:nvSpPr>
        <cdr:cNvPr id="9" name="TextBox 8"/>
        <cdr:cNvSpPr txBox="1"/>
      </cdr:nvSpPr>
      <cdr:spPr>
        <a:xfrm xmlns:a="http://schemas.openxmlformats.org/drawingml/2006/main">
          <a:off x="5872142"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dr:relSizeAnchor xmlns:cdr="http://schemas.openxmlformats.org/drawingml/2006/chartDrawing">
    <cdr:from>
      <cdr:x>0.5077</cdr:x>
      <cdr:y>0.15498</cdr:y>
    </cdr:from>
    <cdr:to>
      <cdr:x>0.60169</cdr:x>
      <cdr:y>0.2298</cdr:y>
    </cdr:to>
    <cdr:sp macro="" textlink="">
      <cdr:nvSpPr>
        <cdr:cNvPr id="10" name="TextBox 9"/>
        <cdr:cNvSpPr txBox="1"/>
      </cdr:nvSpPr>
      <cdr:spPr>
        <a:xfrm xmlns:a="http://schemas.openxmlformats.org/drawingml/2006/main">
          <a:off x="4070638"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dr:relSizeAnchor xmlns:cdr="http://schemas.openxmlformats.org/drawingml/2006/chartDrawing">
    <cdr:from>
      <cdr:x>0.39195</cdr:x>
      <cdr:y>0.15498</cdr:y>
    </cdr:from>
    <cdr:to>
      <cdr:x>0.48594</cdr:x>
      <cdr:y>0.2298</cdr:y>
    </cdr:to>
    <cdr:sp macro="" textlink="">
      <cdr:nvSpPr>
        <cdr:cNvPr id="11" name="TextBox 10"/>
        <cdr:cNvSpPr txBox="1"/>
      </cdr:nvSpPr>
      <cdr:spPr>
        <a:xfrm xmlns:a="http://schemas.openxmlformats.org/drawingml/2006/main">
          <a:off x="3142591"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dr:relSizeAnchor xmlns:cdr="http://schemas.openxmlformats.org/drawingml/2006/chartDrawing">
    <cdr:from>
      <cdr:x>0.2779</cdr:x>
      <cdr:y>0.15498</cdr:y>
    </cdr:from>
    <cdr:to>
      <cdr:x>0.3719</cdr:x>
      <cdr:y>0.2298</cdr:y>
    </cdr:to>
    <cdr:sp macro="" textlink="">
      <cdr:nvSpPr>
        <cdr:cNvPr id="12" name="TextBox 11"/>
        <cdr:cNvSpPr txBox="1"/>
      </cdr:nvSpPr>
      <cdr:spPr>
        <a:xfrm xmlns:a="http://schemas.openxmlformats.org/drawingml/2006/main">
          <a:off x="2228191"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dr:relSizeAnchor xmlns:cdr="http://schemas.openxmlformats.org/drawingml/2006/chartDrawing">
    <cdr:from>
      <cdr:x>0.15024</cdr:x>
      <cdr:y>0.15498</cdr:y>
    </cdr:from>
    <cdr:to>
      <cdr:x>0.24424</cdr:x>
      <cdr:y>0.2298</cdr:y>
    </cdr:to>
    <cdr:sp macro="" textlink="">
      <cdr:nvSpPr>
        <cdr:cNvPr id="13" name="TextBox 12"/>
        <cdr:cNvSpPr txBox="1"/>
      </cdr:nvSpPr>
      <cdr:spPr>
        <a:xfrm xmlns:a="http://schemas.openxmlformats.org/drawingml/2006/main">
          <a:off x="1204608" y="613225"/>
          <a:ext cx="753632" cy="29607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100%</a:t>
          </a:r>
          <a:endParaRPr lang="en-US" sz="1600" b="1" dirty="0">
            <a:ln>
              <a:noFill/>
            </a:ln>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0.17837</cdr:x>
      <cdr:y>0.15693</cdr:y>
    </cdr:from>
    <cdr:to>
      <cdr:x>0.20642</cdr:x>
      <cdr:y>0.21605</cdr:y>
    </cdr:to>
    <cdr:sp macro="" textlink="">
      <cdr:nvSpPr>
        <cdr:cNvPr id="2" name="TextBox 8"/>
        <cdr:cNvSpPr txBox="1"/>
      </cdr:nvSpPr>
      <cdr:spPr>
        <a:xfrm xmlns:a="http://schemas.openxmlformats.org/drawingml/2006/main">
          <a:off x="1104729" y="632891"/>
          <a:ext cx="173728"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0.28399</cdr:x>
      <cdr:y>0.37839</cdr:y>
    </cdr:from>
    <cdr:to>
      <cdr:x>0.31204</cdr:x>
      <cdr:y>0.43751</cdr:y>
    </cdr:to>
    <cdr:sp macro="" textlink="">
      <cdr:nvSpPr>
        <cdr:cNvPr id="3" name="TextBox 8"/>
        <cdr:cNvSpPr txBox="1"/>
      </cdr:nvSpPr>
      <cdr:spPr>
        <a:xfrm xmlns:a="http://schemas.openxmlformats.org/drawingml/2006/main">
          <a:off x="1758875" y="1526026"/>
          <a:ext cx="173728"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0.38768</cdr:x>
      <cdr:y>0.52657</cdr:y>
    </cdr:from>
    <cdr:to>
      <cdr:x>0.41573</cdr:x>
      <cdr:y>0.58569</cdr:y>
    </cdr:to>
    <cdr:sp macro="" textlink="">
      <cdr:nvSpPr>
        <cdr:cNvPr id="4" name="TextBox 8"/>
        <cdr:cNvSpPr txBox="1"/>
      </cdr:nvSpPr>
      <cdr:spPr>
        <a:xfrm xmlns:a="http://schemas.openxmlformats.org/drawingml/2006/main">
          <a:off x="2401069" y="2123626"/>
          <a:ext cx="173728"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0.5</cdr:x>
      <cdr:y>0.38788</cdr:y>
    </cdr:from>
    <cdr:to>
      <cdr:x>0.52569</cdr:x>
      <cdr:y>0.43972</cdr:y>
    </cdr:to>
    <cdr:sp macro="" textlink="">
      <cdr:nvSpPr>
        <cdr:cNvPr id="5" name="TextBox 8"/>
        <cdr:cNvSpPr txBox="1"/>
      </cdr:nvSpPr>
      <cdr:spPr>
        <a:xfrm xmlns:a="http://schemas.openxmlformats.org/drawingml/2006/main">
          <a:off x="3096752" y="1564301"/>
          <a:ext cx="159088" cy="2090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0.60037</cdr:x>
      <cdr:y>0.15419</cdr:y>
    </cdr:from>
    <cdr:to>
      <cdr:x>0.62841</cdr:x>
      <cdr:y>0.21331</cdr:y>
    </cdr:to>
    <cdr:sp macro="" textlink="">
      <cdr:nvSpPr>
        <cdr:cNvPr id="6" name="TextBox 8"/>
        <cdr:cNvSpPr txBox="1"/>
      </cdr:nvSpPr>
      <cdr:spPr>
        <a:xfrm xmlns:a="http://schemas.openxmlformats.org/drawingml/2006/main">
          <a:off x="3718420" y="621835"/>
          <a:ext cx="173666"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0.7076</cdr:x>
      <cdr:y>0.35468</cdr:y>
    </cdr:from>
    <cdr:to>
      <cdr:x>0.74398</cdr:x>
      <cdr:y>0.4138</cdr:y>
    </cdr:to>
    <cdr:sp macro="" textlink="">
      <cdr:nvSpPr>
        <cdr:cNvPr id="7" name="TextBox 8"/>
        <cdr:cNvSpPr txBox="1"/>
      </cdr:nvSpPr>
      <cdr:spPr>
        <a:xfrm xmlns:a="http://schemas.openxmlformats.org/drawingml/2006/main">
          <a:off x="4382537" y="1430405"/>
          <a:ext cx="225321"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0.60858</cdr:x>
      <cdr:y>0.16679</cdr:y>
    </cdr:from>
    <cdr:to>
      <cdr:x>0.63662</cdr:x>
      <cdr:y>0.22591</cdr:y>
    </cdr:to>
    <cdr:sp macro="" textlink="">
      <cdr:nvSpPr>
        <cdr:cNvPr id="8" name="TextBox 8">
          <a:extLst xmlns:a="http://schemas.openxmlformats.org/drawingml/2006/main">
            <a:ext uri="{FF2B5EF4-FFF2-40B4-BE49-F238E27FC236}">
              <a16:creationId xmlns:a16="http://schemas.microsoft.com/office/drawing/2014/main" id="{E69DEC43-307D-83C2-3B35-7C8527152B90}"/>
            </a:ext>
          </a:extLst>
        </cdr:cNvPr>
        <cdr:cNvSpPr txBox="1"/>
      </cdr:nvSpPr>
      <cdr:spPr>
        <a:xfrm xmlns:a="http://schemas.openxmlformats.org/drawingml/2006/main">
          <a:off x="3769220" y="672635"/>
          <a:ext cx="173666" cy="23842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userShapes>
</file>

<file path=ppt/drawings/drawing3.xml><?xml version="1.0" encoding="utf-8"?>
<c:userShapes xmlns:c="http://schemas.openxmlformats.org/drawingml/2006/chart">
  <cdr:relSizeAnchor xmlns:cdr="http://schemas.openxmlformats.org/drawingml/2006/chartDrawing">
    <cdr:from>
      <cdr:x>0.15741</cdr:x>
      <cdr:y>0.58275</cdr:y>
    </cdr:from>
    <cdr:to>
      <cdr:x>0.19587</cdr:x>
      <cdr:y>0.64653</cdr:y>
    </cdr:to>
    <cdr:sp macro="" textlink="">
      <cdr:nvSpPr>
        <cdr:cNvPr id="2" name="TextBox 8">
          <a:extLst xmlns:a="http://schemas.openxmlformats.org/drawingml/2006/main">
            <a:ext uri="{FF2B5EF4-FFF2-40B4-BE49-F238E27FC236}">
              <a16:creationId xmlns:a16="http://schemas.microsoft.com/office/drawing/2014/main" id="{5A6FA464-6EB1-27C9-40B7-5D880159F848}"/>
            </a:ext>
          </a:extLst>
        </cdr:cNvPr>
        <cdr:cNvSpPr txBox="1"/>
      </cdr:nvSpPr>
      <cdr:spPr>
        <a:xfrm xmlns:a="http://schemas.openxmlformats.org/drawingml/2006/main">
          <a:off x="974428" y="2349922"/>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0.26698</cdr:x>
      <cdr:y>0.25076</cdr:y>
    </cdr:from>
    <cdr:to>
      <cdr:x>0.30545</cdr:x>
      <cdr:y>0.31454</cdr:y>
    </cdr:to>
    <cdr:sp macro="" textlink="">
      <cdr:nvSpPr>
        <cdr:cNvPr id="3" name="TextBox 8">
          <a:extLst xmlns:a="http://schemas.openxmlformats.org/drawingml/2006/main">
            <a:ext uri="{FF2B5EF4-FFF2-40B4-BE49-F238E27FC236}">
              <a16:creationId xmlns:a16="http://schemas.microsoft.com/office/drawing/2014/main" id="{20568996-B367-EB50-7804-5A2067F477EE}"/>
            </a:ext>
          </a:extLst>
        </cdr:cNvPr>
        <cdr:cNvSpPr txBox="1"/>
      </cdr:nvSpPr>
      <cdr:spPr>
        <a:xfrm xmlns:a="http://schemas.openxmlformats.org/drawingml/2006/main">
          <a:off x="1652757" y="1011192"/>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0.37222</cdr:x>
      <cdr:y>0.40538</cdr:y>
    </cdr:from>
    <cdr:to>
      <cdr:x>0.41068</cdr:x>
      <cdr:y>0.46916</cdr:y>
    </cdr:to>
    <cdr:sp macro="" textlink="">
      <cdr:nvSpPr>
        <cdr:cNvPr id="4" name="TextBox 8">
          <a:extLst xmlns:a="http://schemas.openxmlformats.org/drawingml/2006/main">
            <a:ext uri="{FF2B5EF4-FFF2-40B4-BE49-F238E27FC236}">
              <a16:creationId xmlns:a16="http://schemas.microsoft.com/office/drawing/2014/main" id="{9FB1FBE7-E66F-1C88-812B-779D5B2A5CD9}"/>
            </a:ext>
          </a:extLst>
        </cdr:cNvPr>
        <cdr:cNvSpPr txBox="1"/>
      </cdr:nvSpPr>
      <cdr:spPr>
        <a:xfrm xmlns:a="http://schemas.openxmlformats.org/drawingml/2006/main">
          <a:off x="2304193" y="1634712"/>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0.48077</cdr:x>
      <cdr:y>0.46811</cdr:y>
    </cdr:from>
    <cdr:to>
      <cdr:x>0.51923</cdr:x>
      <cdr:y>0.53189</cdr:y>
    </cdr:to>
    <cdr:sp macro="" textlink="">
      <cdr:nvSpPr>
        <cdr:cNvPr id="5" name="TextBox 8">
          <a:extLst xmlns:a="http://schemas.openxmlformats.org/drawingml/2006/main">
            <a:ext uri="{FF2B5EF4-FFF2-40B4-BE49-F238E27FC236}">
              <a16:creationId xmlns:a16="http://schemas.microsoft.com/office/drawing/2014/main" id="{9FB1FBE7-E66F-1C88-812B-779D5B2A5CD9}"/>
            </a:ext>
          </a:extLst>
        </cdr:cNvPr>
        <cdr:cNvSpPr txBox="1"/>
      </cdr:nvSpPr>
      <cdr:spPr>
        <a:xfrm xmlns:a="http://schemas.openxmlformats.org/drawingml/2006/main">
          <a:off x="2976189" y="1887655"/>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0.59324</cdr:x>
      <cdr:y>0.13808</cdr:y>
    </cdr:from>
    <cdr:to>
      <cdr:x>0.6317</cdr:x>
      <cdr:y>0.20186</cdr:y>
    </cdr:to>
    <cdr:sp macro="" textlink="">
      <cdr:nvSpPr>
        <cdr:cNvPr id="6" name="TextBox 8">
          <a:extLst xmlns:a="http://schemas.openxmlformats.org/drawingml/2006/main">
            <a:ext uri="{FF2B5EF4-FFF2-40B4-BE49-F238E27FC236}">
              <a16:creationId xmlns:a16="http://schemas.microsoft.com/office/drawing/2014/main" id="{B5C024F8-F41B-53AA-3926-843F06253037}"/>
            </a:ext>
          </a:extLst>
        </cdr:cNvPr>
        <cdr:cNvSpPr txBox="1"/>
      </cdr:nvSpPr>
      <cdr:spPr>
        <a:xfrm xmlns:a="http://schemas.openxmlformats.org/drawingml/2006/main">
          <a:off x="3672448" y="556813"/>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0.70571</cdr:x>
      <cdr:y>0.57752</cdr:y>
    </cdr:from>
    <cdr:to>
      <cdr:x>0.74418</cdr:x>
      <cdr:y>0.6413</cdr:y>
    </cdr:to>
    <cdr:sp macro="" textlink="">
      <cdr:nvSpPr>
        <cdr:cNvPr id="7" name="TextBox 8">
          <a:extLst xmlns:a="http://schemas.openxmlformats.org/drawingml/2006/main">
            <a:ext uri="{FF2B5EF4-FFF2-40B4-BE49-F238E27FC236}">
              <a16:creationId xmlns:a16="http://schemas.microsoft.com/office/drawing/2014/main" id="{43853641-AA0C-505F-7F1E-3AD9C2B0338C}"/>
            </a:ext>
          </a:extLst>
        </cdr:cNvPr>
        <cdr:cNvSpPr txBox="1"/>
      </cdr:nvSpPr>
      <cdr:spPr>
        <a:xfrm xmlns:a="http://schemas.openxmlformats.org/drawingml/2006/main">
          <a:off x="4368707" y="2328837"/>
          <a:ext cx="238110" cy="2571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userShapes>
</file>

<file path=ppt/drawings/drawing4.xml><?xml version="1.0" encoding="utf-8"?>
<c:userShapes xmlns:c="http://schemas.openxmlformats.org/drawingml/2006/chart">
  <cdr:relSizeAnchor xmlns:cdr="http://schemas.openxmlformats.org/drawingml/2006/chartDrawing">
    <cdr:from>
      <cdr:x>0.14625</cdr:x>
      <cdr:y>0.14598</cdr:y>
    </cdr:from>
    <cdr:to>
      <cdr:x>0.84336</cdr:x>
      <cdr:y>0.46689</cdr:y>
    </cdr:to>
    <cdr:grpSp>
      <cdr:nvGrpSpPr>
        <cdr:cNvPr id="8" name="Group 7">
          <a:extLst xmlns:a="http://schemas.openxmlformats.org/drawingml/2006/main">
            <a:ext uri="{FF2B5EF4-FFF2-40B4-BE49-F238E27FC236}">
              <a16:creationId xmlns:a16="http://schemas.microsoft.com/office/drawing/2014/main" id="{7191F87F-F32B-AAD8-332D-A0DB703CC5C6}"/>
            </a:ext>
          </a:extLst>
        </cdr:cNvPr>
        <cdr:cNvGrpSpPr/>
      </cdr:nvGrpSpPr>
      <cdr:grpSpPr>
        <a:xfrm xmlns:a="http://schemas.openxmlformats.org/drawingml/2006/main">
          <a:off x="1303012" y="613683"/>
          <a:ext cx="6210889" cy="1349067"/>
          <a:chOff x="1362864" y="629576"/>
          <a:chExt cx="6496180" cy="1383979"/>
        </a:xfrm>
      </cdr:grpSpPr>
      <cdr:sp macro="" textlink="">
        <cdr:nvSpPr>
          <cdr:cNvPr id="2" name="TextBox 8"/>
          <cdr:cNvSpPr txBox="1"/>
        </cdr:nvSpPr>
        <cdr:spPr>
          <a:xfrm xmlns:a="http://schemas.openxmlformats.org/drawingml/2006/main">
            <a:off x="2362966" y="1147104"/>
            <a:ext cx="685207" cy="28433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67%</a:t>
            </a:r>
            <a:endParaRPr lang="en-US" sz="1600" b="1" dirty="0">
              <a:ln>
                <a:noFill/>
              </a:ln>
              <a:latin typeface="Times New Roman" pitchFamily="18" charset="0"/>
              <a:cs typeface="Times New Roman" pitchFamily="18" charset="0"/>
            </a:endParaRPr>
          </a:p>
        </cdr:txBody>
      </cdr:sp>
      <cdr:sp macro="" textlink="">
        <cdr:nvSpPr>
          <cdr:cNvPr id="3" name="TextBox 8"/>
          <cdr:cNvSpPr txBox="1"/>
        </cdr:nvSpPr>
        <cdr:spPr>
          <a:xfrm xmlns:a="http://schemas.openxmlformats.org/drawingml/2006/main">
            <a:off x="3663591" y="1736896"/>
            <a:ext cx="628083" cy="2766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50%</a:t>
            </a:r>
            <a:endParaRPr lang="en-US" sz="1600" b="1" dirty="0">
              <a:ln>
                <a:noFill/>
              </a:ln>
              <a:latin typeface="Times New Roman" pitchFamily="18" charset="0"/>
              <a:cs typeface="Times New Roman" pitchFamily="18" charset="0"/>
            </a:endParaRPr>
          </a:p>
        </cdr:txBody>
      </cdr:sp>
      <cdr:sp macro="" textlink="">
        <cdr:nvSpPr>
          <cdr:cNvPr id="4" name="TextBox 8"/>
          <cdr:cNvSpPr txBox="1"/>
        </cdr:nvSpPr>
        <cdr:spPr>
          <a:xfrm xmlns:a="http://schemas.openxmlformats.org/drawingml/2006/main">
            <a:off x="4899602" y="1269226"/>
            <a:ext cx="679615" cy="23629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66%</a:t>
            </a:r>
            <a:endParaRPr lang="en-US" sz="1600" b="1" dirty="0">
              <a:ln>
                <a:noFill/>
              </a:ln>
              <a:latin typeface="Times New Roman" pitchFamily="18" charset="0"/>
              <a:cs typeface="Times New Roman" pitchFamily="18" charset="0"/>
            </a:endParaRPr>
          </a:p>
        </cdr:txBody>
      </cdr:sp>
      <cdr:sp macro="" textlink="">
        <cdr:nvSpPr>
          <cdr:cNvPr id="5" name="TextBox 8"/>
          <cdr:cNvSpPr txBox="1"/>
        </cdr:nvSpPr>
        <cdr:spPr>
          <a:xfrm xmlns:a="http://schemas.openxmlformats.org/drawingml/2006/main">
            <a:off x="5977550" y="1501845"/>
            <a:ext cx="765914" cy="30087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57%</a:t>
            </a:r>
            <a:endParaRPr lang="en-US" sz="1600" b="1" dirty="0">
              <a:ln>
                <a:noFill/>
              </a:ln>
              <a:latin typeface="Times New Roman" pitchFamily="18" charset="0"/>
              <a:cs typeface="Times New Roman" pitchFamily="18" charset="0"/>
            </a:endParaRPr>
          </a:p>
        </cdr:txBody>
      </cdr:sp>
      <cdr:sp macro="" textlink="">
        <cdr:nvSpPr>
          <cdr:cNvPr id="6" name="TextBox 8"/>
          <cdr:cNvSpPr txBox="1"/>
        </cdr:nvSpPr>
        <cdr:spPr>
          <a:xfrm xmlns:a="http://schemas.openxmlformats.org/drawingml/2006/main">
            <a:off x="7128881" y="1221825"/>
            <a:ext cx="730163" cy="35390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63%</a:t>
            </a:r>
            <a:endParaRPr lang="en-US" sz="1600" b="1" dirty="0">
              <a:ln>
                <a:noFill/>
              </a:ln>
              <a:latin typeface="Times New Roman" pitchFamily="18" charset="0"/>
              <a:cs typeface="Times New Roman" pitchFamily="18" charset="0"/>
            </a:endParaRPr>
          </a:p>
        </cdr:txBody>
      </cdr:sp>
      <cdr:sp macro="" textlink="">
        <cdr:nvSpPr>
          <cdr:cNvPr id="7" name="TextBox 8"/>
          <cdr:cNvSpPr txBox="1"/>
        </cdr:nvSpPr>
        <cdr:spPr>
          <a:xfrm xmlns:a="http://schemas.openxmlformats.org/drawingml/2006/main">
            <a:off x="1362864" y="629576"/>
            <a:ext cx="722575" cy="26717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atin typeface="Times New Roman" pitchFamily="18" charset="0"/>
                <a:cs typeface="Times New Roman" pitchFamily="18" charset="0"/>
              </a:rPr>
              <a:t>86%</a:t>
            </a:r>
            <a:endParaRPr lang="en-US" sz="1600" b="1" dirty="0">
              <a:ln>
                <a:noFill/>
              </a:ln>
              <a:latin typeface="Times New Roman" pitchFamily="18" charset="0"/>
              <a:cs typeface="Times New Roman" pitchFamily="18" charset="0"/>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0.28666</cdr:x>
      <cdr:y>0.41391</cdr:y>
    </cdr:from>
    <cdr:to>
      <cdr:x>0.31407</cdr:x>
      <cdr:y>0.47016</cdr:y>
    </cdr:to>
    <cdr:sp macro="" textlink="">
      <cdr:nvSpPr>
        <cdr:cNvPr id="2" name="TextBox 14"/>
        <cdr:cNvSpPr txBox="1"/>
      </cdr:nvSpPr>
      <cdr:spPr>
        <a:xfrm xmlns:a="http://schemas.openxmlformats.org/drawingml/2006/main">
          <a:off x="2752271" y="2081647"/>
          <a:ext cx="263169" cy="28289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b</a:t>
          </a:r>
        </a:p>
      </cdr:txBody>
    </cdr:sp>
  </cdr:relSizeAnchor>
  <cdr:relSizeAnchor xmlns:cdr="http://schemas.openxmlformats.org/drawingml/2006/chartDrawing">
    <cdr:from>
      <cdr:x>0.40491</cdr:x>
      <cdr:y>0.5335</cdr:y>
    </cdr:from>
    <cdr:to>
      <cdr:x>0.43232</cdr:x>
      <cdr:y>0.58975</cdr:y>
    </cdr:to>
    <cdr:sp macro="" textlink="">
      <cdr:nvSpPr>
        <cdr:cNvPr id="3" name="TextBox 14"/>
        <cdr:cNvSpPr txBox="1"/>
      </cdr:nvSpPr>
      <cdr:spPr>
        <a:xfrm xmlns:a="http://schemas.openxmlformats.org/drawingml/2006/main">
          <a:off x="3517331" y="2439158"/>
          <a:ext cx="238125" cy="2571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b</a:t>
          </a:r>
        </a:p>
      </cdr:txBody>
    </cdr:sp>
  </cdr:relSizeAnchor>
  <cdr:relSizeAnchor xmlns:cdr="http://schemas.openxmlformats.org/drawingml/2006/chartDrawing">
    <cdr:from>
      <cdr:x>0.51959</cdr:x>
      <cdr:y>0.51559</cdr:y>
    </cdr:from>
    <cdr:to>
      <cdr:x>0.54701</cdr:x>
      <cdr:y>0.57184</cdr:y>
    </cdr:to>
    <cdr:sp macro="" textlink="">
      <cdr:nvSpPr>
        <cdr:cNvPr id="4" name="TextBox 14"/>
        <cdr:cNvSpPr txBox="1"/>
      </cdr:nvSpPr>
      <cdr:spPr>
        <a:xfrm xmlns:a="http://schemas.openxmlformats.org/drawingml/2006/main">
          <a:off x="4513617" y="2357272"/>
          <a:ext cx="238125" cy="2571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b</a:t>
          </a:r>
        </a:p>
      </cdr:txBody>
    </cdr:sp>
  </cdr:relSizeAnchor>
  <cdr:relSizeAnchor xmlns:cdr="http://schemas.openxmlformats.org/drawingml/2006/chartDrawing">
    <cdr:from>
      <cdr:x>0.65351</cdr:x>
      <cdr:y>0.40188</cdr:y>
    </cdr:from>
    <cdr:to>
      <cdr:x>0.68092</cdr:x>
      <cdr:y>0.45813</cdr:y>
    </cdr:to>
    <cdr:sp macro="" textlink="">
      <cdr:nvSpPr>
        <cdr:cNvPr id="5" name="TextBox 14"/>
        <cdr:cNvSpPr txBox="1"/>
      </cdr:nvSpPr>
      <cdr:spPr>
        <a:xfrm xmlns:a="http://schemas.openxmlformats.org/drawingml/2006/main">
          <a:off x="6274497" y="2021154"/>
          <a:ext cx="263168" cy="28289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b</a:t>
          </a:r>
        </a:p>
      </cdr:txBody>
    </cdr:sp>
  </cdr:relSizeAnchor>
  <cdr:relSizeAnchor xmlns:cdr="http://schemas.openxmlformats.org/drawingml/2006/chartDrawing">
    <cdr:from>
      <cdr:x>0.7786</cdr:x>
      <cdr:y>0.4624</cdr:y>
    </cdr:from>
    <cdr:to>
      <cdr:x>0.80602</cdr:x>
      <cdr:y>0.51865</cdr:y>
    </cdr:to>
    <cdr:sp macro="" textlink="">
      <cdr:nvSpPr>
        <cdr:cNvPr id="6" name="TextBox 14"/>
        <cdr:cNvSpPr txBox="1"/>
      </cdr:nvSpPr>
      <cdr:spPr>
        <a:xfrm xmlns:a="http://schemas.openxmlformats.org/drawingml/2006/main">
          <a:off x="7475471" y="2325523"/>
          <a:ext cx="263265" cy="2828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b</a:t>
          </a:r>
        </a:p>
      </cdr:txBody>
    </cdr:sp>
  </cdr:relSizeAnchor>
  <cdr:relSizeAnchor xmlns:cdr="http://schemas.openxmlformats.org/drawingml/2006/chartDrawing">
    <cdr:from>
      <cdr:x>0.1561</cdr:x>
      <cdr:y>0.17484</cdr:y>
    </cdr:from>
    <cdr:to>
      <cdr:x>0.1809</cdr:x>
      <cdr:y>0.22598</cdr:y>
    </cdr:to>
    <cdr:sp macro="" textlink="">
      <cdr:nvSpPr>
        <cdr:cNvPr id="7" name="TextBox 8"/>
        <cdr:cNvSpPr txBox="1"/>
      </cdr:nvSpPr>
      <cdr:spPr>
        <a:xfrm xmlns:a="http://schemas.openxmlformats.org/drawingml/2006/main">
          <a:off x="1498725" y="879301"/>
          <a:ext cx="238125" cy="2571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userShapes>
</file>

<file path=ppt/drawings/drawing6.xml><?xml version="1.0" encoding="utf-8"?>
<c:userShapes xmlns:c="http://schemas.openxmlformats.org/drawingml/2006/chart">
  <cdr:relSizeAnchor xmlns:cdr="http://schemas.openxmlformats.org/drawingml/2006/chartDrawing">
    <cdr:from>
      <cdr:x>0.21744</cdr:x>
      <cdr:y>0.33761</cdr:y>
    </cdr:from>
    <cdr:to>
      <cdr:x>0.24485</cdr:x>
      <cdr:y>0.39386</cdr:y>
    </cdr:to>
    <cdr:sp macro="" textlink="">
      <cdr:nvSpPr>
        <cdr:cNvPr id="2" name="TextBox 8"/>
        <cdr:cNvSpPr txBox="1"/>
      </cdr:nvSpPr>
      <cdr:spPr>
        <a:xfrm xmlns:a="http://schemas.openxmlformats.org/drawingml/2006/main">
          <a:off x="1720144" y="1307495"/>
          <a:ext cx="216839" cy="2178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0.32565</cdr:x>
      <cdr:y>0.22386</cdr:y>
    </cdr:from>
    <cdr:to>
      <cdr:x>0.35306</cdr:x>
      <cdr:y>0.28011</cdr:y>
    </cdr:to>
    <cdr:sp macro="" textlink="">
      <cdr:nvSpPr>
        <cdr:cNvPr id="3" name="TextBox 8"/>
        <cdr:cNvSpPr txBox="1"/>
      </cdr:nvSpPr>
      <cdr:spPr>
        <a:xfrm xmlns:a="http://schemas.openxmlformats.org/drawingml/2006/main">
          <a:off x="2576172" y="866961"/>
          <a:ext cx="216839" cy="2178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0.43088</cdr:x>
      <cdr:y>0.19215</cdr:y>
    </cdr:from>
    <cdr:to>
      <cdr:x>0.45829</cdr:x>
      <cdr:y>0.24839</cdr:y>
    </cdr:to>
    <cdr:sp macro="" textlink="">
      <cdr:nvSpPr>
        <cdr:cNvPr id="4" name="TextBox 8"/>
        <cdr:cNvSpPr txBox="1"/>
      </cdr:nvSpPr>
      <cdr:spPr>
        <a:xfrm xmlns:a="http://schemas.openxmlformats.org/drawingml/2006/main">
          <a:off x="3408686" y="744130"/>
          <a:ext cx="216839" cy="2178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0.54357</cdr:x>
      <cdr:y>0.23091</cdr:y>
    </cdr:from>
    <cdr:to>
      <cdr:x>0.57098</cdr:x>
      <cdr:y>0.28716</cdr:y>
    </cdr:to>
    <cdr:sp macro="" textlink="">
      <cdr:nvSpPr>
        <cdr:cNvPr id="5" name="TextBox 8"/>
        <cdr:cNvSpPr txBox="1"/>
      </cdr:nvSpPr>
      <cdr:spPr>
        <a:xfrm xmlns:a="http://schemas.openxmlformats.org/drawingml/2006/main">
          <a:off x="4300151" y="894256"/>
          <a:ext cx="216839" cy="2178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dr:relSizeAnchor xmlns:cdr="http://schemas.openxmlformats.org/drawingml/2006/chartDrawing">
    <cdr:from>
      <cdr:x>0.64998</cdr:x>
      <cdr:y>0.16748</cdr:y>
    </cdr:from>
    <cdr:to>
      <cdr:x>0.67739</cdr:x>
      <cdr:y>0.22373</cdr:y>
    </cdr:to>
    <cdr:sp macro="" textlink="">
      <cdr:nvSpPr>
        <cdr:cNvPr id="6" name="TextBox 8"/>
        <cdr:cNvSpPr txBox="1"/>
      </cdr:nvSpPr>
      <cdr:spPr>
        <a:xfrm xmlns:a="http://schemas.openxmlformats.org/drawingml/2006/main">
          <a:off x="5141952" y="648596"/>
          <a:ext cx="216839" cy="2178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ln>
                <a:noFill/>
              </a:ln>
              <a:latin typeface="Times New Roman" pitchFamily="18" charset="0"/>
              <a:cs typeface="Times New Roman" pitchFamily="18" charset="0"/>
            </a:rPr>
            <a:t>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let me share the information about the research, which the topic is..</a:t>
            </a:r>
          </a:p>
        </p:txBody>
      </p:sp>
      <p:sp>
        <p:nvSpPr>
          <p:cNvPr id="4" name="Slide Number Placeholder 3"/>
          <p:cNvSpPr>
            <a:spLocks noGrp="1"/>
          </p:cNvSpPr>
          <p:nvPr>
            <p:ph type="sldNum" sz="quarter" idx="5"/>
          </p:nvPr>
        </p:nvSpPr>
        <p:spPr/>
        <p:txBody>
          <a:bodyPr/>
          <a:lstStyle/>
          <a:p>
            <a:fld id="{55CA908A-40DA-4385-96CA-0E233AB8F071}" type="slidenum">
              <a:rPr lang="en-US" smtClean="0"/>
              <a:t>1</a:t>
            </a:fld>
            <a:endParaRPr lang="en-US"/>
          </a:p>
        </p:txBody>
      </p:sp>
    </p:spTree>
    <p:extLst>
      <p:ext uri="{BB962C8B-B14F-4D97-AF65-F5344CB8AC3E}">
        <p14:creationId xmlns:p14="http://schemas.microsoft.com/office/powerpoint/2010/main" val="73746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procedure that I followed to get the MDA content. As for the final step I </a:t>
            </a:r>
            <a:r>
              <a:rPr lang="en-GB" dirty="0" err="1"/>
              <a:t>substitiute</a:t>
            </a:r>
            <a:r>
              <a:rPr lang="en-GB" dirty="0"/>
              <a:t> the spectrophotometer reading for this equation in order to measure the MDA content</a:t>
            </a:r>
          </a:p>
        </p:txBody>
      </p:sp>
      <p:sp>
        <p:nvSpPr>
          <p:cNvPr id="4" name="Slide Number Placeholder 3"/>
          <p:cNvSpPr>
            <a:spLocks noGrp="1"/>
          </p:cNvSpPr>
          <p:nvPr>
            <p:ph type="sldNum" sz="quarter" idx="5"/>
          </p:nvPr>
        </p:nvSpPr>
        <p:spPr/>
        <p:txBody>
          <a:bodyPr/>
          <a:lstStyle/>
          <a:p>
            <a:fld id="{55CA908A-40DA-4385-96CA-0E233AB8F071}" type="slidenum">
              <a:rPr lang="en-US" smtClean="0"/>
              <a:t>10</a:t>
            </a:fld>
            <a:endParaRPr lang="en-US"/>
          </a:p>
        </p:txBody>
      </p:sp>
    </p:spTree>
    <p:extLst>
      <p:ext uri="{BB962C8B-B14F-4D97-AF65-F5344CB8AC3E}">
        <p14:creationId xmlns:p14="http://schemas.microsoft.com/office/powerpoint/2010/main" val="171878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for the molecular study I carried out these steps.</a:t>
            </a:r>
          </a:p>
          <a:p>
            <a:r>
              <a:rPr lang="en-GB" dirty="0"/>
              <a:t>First I collected…. &amp; proceed the DNA extraction using the …</a:t>
            </a:r>
          </a:p>
        </p:txBody>
      </p:sp>
      <p:sp>
        <p:nvSpPr>
          <p:cNvPr id="4" name="Slide Number Placeholder 3"/>
          <p:cNvSpPr>
            <a:spLocks noGrp="1"/>
          </p:cNvSpPr>
          <p:nvPr>
            <p:ph type="sldNum" sz="quarter" idx="5"/>
          </p:nvPr>
        </p:nvSpPr>
        <p:spPr/>
        <p:txBody>
          <a:bodyPr/>
          <a:lstStyle/>
          <a:p>
            <a:fld id="{55CA908A-40DA-4385-96CA-0E233AB8F071}" type="slidenum">
              <a:rPr lang="en-US" smtClean="0"/>
              <a:t>11</a:t>
            </a:fld>
            <a:endParaRPr lang="en-US"/>
          </a:p>
        </p:txBody>
      </p:sp>
    </p:spTree>
    <p:extLst>
      <p:ext uri="{BB962C8B-B14F-4D97-AF65-F5344CB8AC3E}">
        <p14:creationId xmlns:p14="http://schemas.microsoft.com/office/powerpoint/2010/main" val="84538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Quantification process I used ..</a:t>
            </a:r>
          </a:p>
        </p:txBody>
      </p:sp>
      <p:sp>
        <p:nvSpPr>
          <p:cNvPr id="4" name="Slide Number Placeholder 3"/>
          <p:cNvSpPr>
            <a:spLocks noGrp="1"/>
          </p:cNvSpPr>
          <p:nvPr>
            <p:ph type="sldNum" sz="quarter" idx="5"/>
          </p:nvPr>
        </p:nvSpPr>
        <p:spPr/>
        <p:txBody>
          <a:bodyPr/>
          <a:lstStyle/>
          <a:p>
            <a:fld id="{55CA908A-40DA-4385-96CA-0E233AB8F071}" type="slidenum">
              <a:rPr lang="en-US" smtClean="0"/>
              <a:t>12</a:t>
            </a:fld>
            <a:endParaRPr lang="en-US"/>
          </a:p>
        </p:txBody>
      </p:sp>
    </p:spTree>
    <p:extLst>
      <p:ext uri="{BB962C8B-B14F-4D97-AF65-F5344CB8AC3E}">
        <p14:creationId xmlns:p14="http://schemas.microsoft.com/office/powerpoint/2010/main" val="418038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ingredients that I used for the PCR amplification process</a:t>
            </a:r>
          </a:p>
        </p:txBody>
      </p:sp>
      <p:sp>
        <p:nvSpPr>
          <p:cNvPr id="4" name="Slide Number Placeholder 3"/>
          <p:cNvSpPr>
            <a:spLocks noGrp="1"/>
          </p:cNvSpPr>
          <p:nvPr>
            <p:ph type="sldNum" sz="quarter" idx="5"/>
          </p:nvPr>
        </p:nvSpPr>
        <p:spPr/>
        <p:txBody>
          <a:bodyPr/>
          <a:lstStyle/>
          <a:p>
            <a:fld id="{55CA908A-40DA-4385-96CA-0E233AB8F071}" type="slidenum">
              <a:rPr lang="en-US" smtClean="0"/>
              <a:t>13</a:t>
            </a:fld>
            <a:endParaRPr lang="en-US"/>
          </a:p>
        </p:txBody>
      </p:sp>
    </p:spTree>
    <p:extLst>
      <p:ext uri="{BB962C8B-B14F-4D97-AF65-F5344CB8AC3E}">
        <p14:creationId xmlns:p14="http://schemas.microsoft.com/office/powerpoint/2010/main" val="360972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PCR products were run… &amp; visualized gel image under UV light</a:t>
            </a:r>
          </a:p>
        </p:txBody>
      </p:sp>
      <p:sp>
        <p:nvSpPr>
          <p:cNvPr id="4" name="Slide Number Placeholder 3"/>
          <p:cNvSpPr>
            <a:spLocks noGrp="1"/>
          </p:cNvSpPr>
          <p:nvPr>
            <p:ph type="sldNum" sz="quarter" idx="5"/>
          </p:nvPr>
        </p:nvSpPr>
        <p:spPr/>
        <p:txBody>
          <a:bodyPr/>
          <a:lstStyle/>
          <a:p>
            <a:fld id="{55CA908A-40DA-4385-96CA-0E233AB8F071}" type="slidenum">
              <a:rPr lang="en-US" smtClean="0"/>
              <a:t>14</a:t>
            </a:fld>
            <a:endParaRPr lang="en-US"/>
          </a:p>
        </p:txBody>
      </p:sp>
    </p:spTree>
    <p:extLst>
      <p:ext uri="{BB962C8B-B14F-4D97-AF65-F5344CB8AC3E}">
        <p14:creationId xmlns:p14="http://schemas.microsoft.com/office/powerpoint/2010/main" val="292426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for the data analysis part I used…. To </a:t>
            </a:r>
            <a:r>
              <a:rPr lang="en-GB" dirty="0" err="1"/>
              <a:t>analys</a:t>
            </a:r>
            <a:r>
              <a:rPr lang="en-GB" dirty="0"/>
              <a:t> parametric parameters</a:t>
            </a:r>
          </a:p>
          <a:p>
            <a:r>
              <a:rPr lang="en-GB" dirty="0"/>
              <a:t>&amp; non parametric</a:t>
            </a:r>
          </a:p>
        </p:txBody>
      </p:sp>
      <p:sp>
        <p:nvSpPr>
          <p:cNvPr id="4" name="Slide Number Placeholder 3"/>
          <p:cNvSpPr>
            <a:spLocks noGrp="1"/>
          </p:cNvSpPr>
          <p:nvPr>
            <p:ph type="sldNum" sz="quarter" idx="5"/>
          </p:nvPr>
        </p:nvSpPr>
        <p:spPr/>
        <p:txBody>
          <a:bodyPr/>
          <a:lstStyle/>
          <a:p>
            <a:fld id="{55CA908A-40DA-4385-96CA-0E233AB8F071}" type="slidenum">
              <a:rPr lang="en-US" smtClean="0"/>
              <a:t>15</a:t>
            </a:fld>
            <a:endParaRPr lang="en-US"/>
          </a:p>
        </p:txBody>
      </p:sp>
    </p:spTree>
    <p:extLst>
      <p:ext uri="{BB962C8B-B14F-4D97-AF65-F5344CB8AC3E}">
        <p14:creationId xmlns:p14="http://schemas.microsoft.com/office/powerpoint/2010/main" val="113421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move to the results and the discussion part</a:t>
            </a:r>
          </a:p>
          <a:p>
            <a:r>
              <a:rPr lang="en-GB" dirty="0"/>
              <a:t>I analysed the observations that I obtained from the lab and net house separately</a:t>
            </a:r>
          </a:p>
          <a:p>
            <a:r>
              <a:rPr lang="en-GB" dirty="0"/>
              <a:t>First let’s see the results of the lab experiment</a:t>
            </a:r>
          </a:p>
          <a:p>
            <a:r>
              <a:rPr lang="en-GB" dirty="0"/>
              <a:t>As you can see all the plants which were at the culture room show 100% survival %</a:t>
            </a:r>
          </a:p>
        </p:txBody>
      </p:sp>
      <p:sp>
        <p:nvSpPr>
          <p:cNvPr id="4" name="Slide Number Placeholder 3"/>
          <p:cNvSpPr>
            <a:spLocks noGrp="1"/>
          </p:cNvSpPr>
          <p:nvPr>
            <p:ph type="sldNum" sz="quarter" idx="5"/>
          </p:nvPr>
        </p:nvSpPr>
        <p:spPr/>
        <p:txBody>
          <a:bodyPr/>
          <a:lstStyle/>
          <a:p>
            <a:fld id="{55CA908A-40DA-4385-96CA-0E233AB8F071}" type="slidenum">
              <a:rPr lang="en-US" smtClean="0"/>
              <a:t>16</a:t>
            </a:fld>
            <a:endParaRPr lang="en-US"/>
          </a:p>
        </p:txBody>
      </p:sp>
    </p:spTree>
    <p:extLst>
      <p:ext uri="{BB962C8B-B14F-4D97-AF65-F5344CB8AC3E}">
        <p14:creationId xmlns:p14="http://schemas.microsoft.com/office/powerpoint/2010/main" val="462307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these graphs, both number of leaves &amp; shoots don’t show significant difference. Under in vitro, it has reform conditions. In order to has plat </a:t>
            </a:r>
            <a:r>
              <a:rPr lang="en-GB" dirty="0" err="1"/>
              <a:t>vise</a:t>
            </a:r>
            <a:r>
              <a:rPr lang="en-GB" dirty="0"/>
              <a:t> differentiation it need to carry out field trials. Before undergo field trials, it need to follow up the hardening process before the introduction of plants to the field &amp; in addition to that it’s unable to observe the variations that occur I tissues under in vitro conditions.</a:t>
            </a:r>
          </a:p>
        </p:txBody>
      </p:sp>
      <p:sp>
        <p:nvSpPr>
          <p:cNvPr id="4" name="Slide Number Placeholder 3"/>
          <p:cNvSpPr>
            <a:spLocks noGrp="1"/>
          </p:cNvSpPr>
          <p:nvPr>
            <p:ph type="sldNum" sz="quarter" idx="5"/>
          </p:nvPr>
        </p:nvSpPr>
        <p:spPr/>
        <p:txBody>
          <a:bodyPr/>
          <a:lstStyle/>
          <a:p>
            <a:fld id="{55CA908A-40DA-4385-96CA-0E233AB8F071}" type="slidenum">
              <a:rPr lang="en-US" smtClean="0"/>
              <a:t>17</a:t>
            </a:fld>
            <a:endParaRPr lang="en-US"/>
          </a:p>
        </p:txBody>
      </p:sp>
    </p:spTree>
    <p:extLst>
      <p:ext uri="{BB962C8B-B14F-4D97-AF65-F5344CB8AC3E}">
        <p14:creationId xmlns:p14="http://schemas.microsoft.com/office/powerpoint/2010/main" val="287325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move towards the results of the net house experiment</a:t>
            </a:r>
          </a:p>
          <a:p>
            <a:r>
              <a:rPr lang="en-GB" dirty="0"/>
              <a:t>Plant survival show significant difference. As you can see lower survival % can be seen in all the other treatment dosages when compared to the control. </a:t>
            </a:r>
          </a:p>
        </p:txBody>
      </p:sp>
      <p:sp>
        <p:nvSpPr>
          <p:cNvPr id="4" name="Slide Number Placeholder 3"/>
          <p:cNvSpPr>
            <a:spLocks noGrp="1"/>
          </p:cNvSpPr>
          <p:nvPr>
            <p:ph type="sldNum" sz="quarter" idx="5"/>
          </p:nvPr>
        </p:nvSpPr>
        <p:spPr/>
        <p:txBody>
          <a:bodyPr/>
          <a:lstStyle/>
          <a:p>
            <a:fld id="{55CA908A-40DA-4385-96CA-0E233AB8F071}" type="slidenum">
              <a:rPr lang="en-US" smtClean="0"/>
              <a:t>18</a:t>
            </a:fld>
            <a:endParaRPr lang="en-US"/>
          </a:p>
        </p:txBody>
      </p:sp>
    </p:spTree>
    <p:extLst>
      <p:ext uri="{BB962C8B-B14F-4D97-AF65-F5344CB8AC3E}">
        <p14:creationId xmlns:p14="http://schemas.microsoft.com/office/powerpoint/2010/main" val="334193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number of leaves it also show significant difference. 40,50 and 80 </a:t>
            </a:r>
            <a:r>
              <a:rPr lang="en-GB" dirty="0" err="1"/>
              <a:t>grays</a:t>
            </a:r>
            <a:r>
              <a:rPr lang="en-GB" dirty="0"/>
              <a:t> don’t show significant difference among each other while control, 60, and 70 show difference</a:t>
            </a:r>
          </a:p>
        </p:txBody>
      </p:sp>
      <p:sp>
        <p:nvSpPr>
          <p:cNvPr id="4" name="Slide Number Placeholder 3"/>
          <p:cNvSpPr>
            <a:spLocks noGrp="1"/>
          </p:cNvSpPr>
          <p:nvPr>
            <p:ph type="sldNum" sz="quarter" idx="5"/>
          </p:nvPr>
        </p:nvSpPr>
        <p:spPr/>
        <p:txBody>
          <a:bodyPr/>
          <a:lstStyle/>
          <a:p>
            <a:fld id="{55CA908A-40DA-4385-96CA-0E233AB8F071}" type="slidenum">
              <a:rPr lang="en-US" smtClean="0"/>
              <a:t>19</a:t>
            </a:fld>
            <a:endParaRPr lang="en-US"/>
          </a:p>
        </p:txBody>
      </p:sp>
    </p:spTree>
    <p:extLst>
      <p:ext uri="{BB962C8B-B14F-4D97-AF65-F5344CB8AC3E}">
        <p14:creationId xmlns:p14="http://schemas.microsoft.com/office/powerpoint/2010/main" val="103287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content of my presentation</a:t>
            </a:r>
          </a:p>
        </p:txBody>
      </p:sp>
      <p:sp>
        <p:nvSpPr>
          <p:cNvPr id="4" name="Slide Number Placeholder 3"/>
          <p:cNvSpPr>
            <a:spLocks noGrp="1"/>
          </p:cNvSpPr>
          <p:nvPr>
            <p:ph type="sldNum" sz="quarter" idx="5"/>
          </p:nvPr>
        </p:nvSpPr>
        <p:spPr/>
        <p:txBody>
          <a:bodyPr/>
          <a:lstStyle/>
          <a:p>
            <a:fld id="{55CA908A-40DA-4385-96CA-0E233AB8F071}" type="slidenum">
              <a:rPr lang="en-US" smtClean="0"/>
              <a:t>2</a:t>
            </a:fld>
            <a:endParaRPr lang="en-US"/>
          </a:p>
        </p:txBody>
      </p:sp>
    </p:spTree>
    <p:extLst>
      <p:ext uri="{BB962C8B-B14F-4D97-AF65-F5344CB8AC3E}">
        <p14:creationId xmlns:p14="http://schemas.microsoft.com/office/powerpoint/2010/main" val="3888128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number of shoots don’t show significant difference among  each other treatment as well as compared with the control.</a:t>
            </a:r>
          </a:p>
        </p:txBody>
      </p:sp>
      <p:sp>
        <p:nvSpPr>
          <p:cNvPr id="4" name="Slide Number Placeholder 3"/>
          <p:cNvSpPr>
            <a:spLocks noGrp="1"/>
          </p:cNvSpPr>
          <p:nvPr>
            <p:ph type="sldNum" sz="quarter" idx="5"/>
          </p:nvPr>
        </p:nvSpPr>
        <p:spPr/>
        <p:txBody>
          <a:bodyPr/>
          <a:lstStyle/>
          <a:p>
            <a:fld id="{55CA908A-40DA-4385-96CA-0E233AB8F071}" type="slidenum">
              <a:rPr lang="en-US" smtClean="0"/>
              <a:t>20</a:t>
            </a:fld>
            <a:endParaRPr lang="en-US"/>
          </a:p>
        </p:txBody>
      </p:sp>
    </p:spTree>
    <p:extLst>
      <p:ext uri="{BB962C8B-B14F-4D97-AF65-F5344CB8AC3E}">
        <p14:creationId xmlns:p14="http://schemas.microsoft.com/office/powerpoint/2010/main" val="179615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this graph leaf area show significant difference. All the treatment dosages show difference when compared to the control but no difference among each other.</a:t>
            </a:r>
          </a:p>
        </p:txBody>
      </p:sp>
      <p:sp>
        <p:nvSpPr>
          <p:cNvPr id="4" name="Slide Number Placeholder 3"/>
          <p:cNvSpPr>
            <a:spLocks noGrp="1"/>
          </p:cNvSpPr>
          <p:nvPr>
            <p:ph type="sldNum" sz="quarter" idx="5"/>
          </p:nvPr>
        </p:nvSpPr>
        <p:spPr/>
        <p:txBody>
          <a:bodyPr/>
          <a:lstStyle/>
          <a:p>
            <a:fld id="{55CA908A-40DA-4385-96CA-0E233AB8F071}" type="slidenum">
              <a:rPr lang="en-US" smtClean="0"/>
              <a:t>21</a:t>
            </a:fld>
            <a:endParaRPr lang="en-US"/>
          </a:p>
        </p:txBody>
      </p:sp>
    </p:spTree>
    <p:extLst>
      <p:ext uri="{BB962C8B-B14F-4D97-AF65-F5344CB8AC3E}">
        <p14:creationId xmlns:p14="http://schemas.microsoft.com/office/powerpoint/2010/main" val="54663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the MDA content it don’t show significant difference, but according to the raw data table we can clearly see a considerable increase when compared to control.</a:t>
            </a:r>
          </a:p>
          <a:p>
            <a:r>
              <a:rPr lang="en-GB" dirty="0"/>
              <a:t>According to the statistical information, it need minimum 3 replicates in order to carry out statistical analysis. </a:t>
            </a:r>
          </a:p>
          <a:p>
            <a:r>
              <a:rPr lang="en-GB" dirty="0"/>
              <a:t>Otherwise it will show no significant difference even though a significant difference is present.</a:t>
            </a:r>
          </a:p>
        </p:txBody>
      </p:sp>
      <p:sp>
        <p:nvSpPr>
          <p:cNvPr id="4" name="Slide Number Placeholder 3"/>
          <p:cNvSpPr>
            <a:spLocks noGrp="1"/>
          </p:cNvSpPr>
          <p:nvPr>
            <p:ph type="sldNum" sz="quarter" idx="5"/>
          </p:nvPr>
        </p:nvSpPr>
        <p:spPr/>
        <p:txBody>
          <a:bodyPr/>
          <a:lstStyle/>
          <a:p>
            <a:fld id="{55CA908A-40DA-4385-96CA-0E233AB8F071}" type="slidenum">
              <a:rPr lang="en-US" smtClean="0"/>
              <a:t>22</a:t>
            </a:fld>
            <a:endParaRPr lang="en-US"/>
          </a:p>
        </p:txBody>
      </p:sp>
    </p:spTree>
    <p:extLst>
      <p:ext uri="{BB962C8B-B14F-4D97-AF65-F5344CB8AC3E}">
        <p14:creationId xmlns:p14="http://schemas.microsoft.com/office/powerpoint/2010/main" val="390801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that lobes &amp; chimera were observed 70 &amp;50 </a:t>
            </a:r>
            <a:r>
              <a:rPr lang="en-GB" dirty="0" err="1"/>
              <a:t>grays</a:t>
            </a:r>
            <a:r>
              <a:rPr lang="en-GB" dirty="0"/>
              <a:t> respectively.</a:t>
            </a:r>
          </a:p>
        </p:txBody>
      </p:sp>
      <p:sp>
        <p:nvSpPr>
          <p:cNvPr id="4" name="Slide Number Placeholder 3"/>
          <p:cNvSpPr>
            <a:spLocks noGrp="1"/>
          </p:cNvSpPr>
          <p:nvPr>
            <p:ph type="sldNum" sz="quarter" idx="5"/>
          </p:nvPr>
        </p:nvSpPr>
        <p:spPr/>
        <p:txBody>
          <a:bodyPr/>
          <a:lstStyle/>
          <a:p>
            <a:fld id="{55CA908A-40DA-4385-96CA-0E233AB8F071}" type="slidenum">
              <a:rPr lang="en-US" smtClean="0"/>
              <a:t>23</a:t>
            </a:fld>
            <a:endParaRPr lang="en-US"/>
          </a:p>
        </p:txBody>
      </p:sp>
    </p:spTree>
    <p:extLst>
      <p:ext uri="{BB962C8B-B14F-4D97-AF65-F5344CB8AC3E}">
        <p14:creationId xmlns:p14="http://schemas.microsoft.com/office/powerpoint/2010/main" val="308764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two SSR primers that I used. According to the gel profile, amplification was observed only for one primer.</a:t>
            </a:r>
          </a:p>
          <a:p>
            <a:r>
              <a:rPr lang="en-GB" dirty="0"/>
              <a:t>No difference can be seen between irradiation &amp; un irradiated samples.</a:t>
            </a:r>
          </a:p>
        </p:txBody>
      </p:sp>
      <p:sp>
        <p:nvSpPr>
          <p:cNvPr id="4" name="Slide Number Placeholder 3"/>
          <p:cNvSpPr>
            <a:spLocks noGrp="1"/>
          </p:cNvSpPr>
          <p:nvPr>
            <p:ph type="sldNum" sz="quarter" idx="5"/>
          </p:nvPr>
        </p:nvSpPr>
        <p:spPr/>
        <p:txBody>
          <a:bodyPr/>
          <a:lstStyle/>
          <a:p>
            <a:fld id="{55CA908A-40DA-4385-96CA-0E233AB8F071}" type="slidenum">
              <a:rPr lang="en-US" smtClean="0"/>
              <a:t>24</a:t>
            </a:fld>
            <a:endParaRPr lang="en-US"/>
          </a:p>
        </p:txBody>
      </p:sp>
    </p:spTree>
    <p:extLst>
      <p:ext uri="{BB962C8B-B14F-4D97-AF65-F5344CB8AC3E}">
        <p14:creationId xmlns:p14="http://schemas.microsoft.com/office/powerpoint/2010/main" val="2101965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things that I concluded after the research</a:t>
            </a:r>
          </a:p>
        </p:txBody>
      </p:sp>
      <p:sp>
        <p:nvSpPr>
          <p:cNvPr id="4" name="Slide Number Placeholder 3"/>
          <p:cNvSpPr>
            <a:spLocks noGrp="1"/>
          </p:cNvSpPr>
          <p:nvPr>
            <p:ph type="sldNum" sz="quarter" idx="5"/>
          </p:nvPr>
        </p:nvSpPr>
        <p:spPr/>
        <p:txBody>
          <a:bodyPr/>
          <a:lstStyle/>
          <a:p>
            <a:fld id="{55CA908A-40DA-4385-96CA-0E233AB8F071}" type="slidenum">
              <a:rPr lang="en-US" smtClean="0"/>
              <a:t>25</a:t>
            </a:fld>
            <a:endParaRPr lang="en-US"/>
          </a:p>
        </p:txBody>
      </p:sp>
    </p:spTree>
    <p:extLst>
      <p:ext uri="{BB962C8B-B14F-4D97-AF65-F5344CB8AC3E}">
        <p14:creationId xmlns:p14="http://schemas.microsoft.com/office/powerpoint/2010/main" val="421530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my suggestions..</a:t>
            </a:r>
          </a:p>
          <a:p>
            <a:endParaRPr lang="en-GB" dirty="0"/>
          </a:p>
          <a:p>
            <a:r>
              <a:rPr lang="en-GB" dirty="0"/>
              <a:t>ISSR &amp; RAPD markers are ideal for mutation breeding rather than using SSR markers</a:t>
            </a:r>
          </a:p>
          <a:p>
            <a:endParaRPr lang="en-GB" dirty="0"/>
          </a:p>
          <a:p>
            <a:r>
              <a:rPr lang="en-GB" dirty="0"/>
              <a:t>When it comes to mutation breeding it need to </a:t>
            </a:r>
            <a:r>
              <a:rPr lang="en-GB" dirty="0" err="1"/>
              <a:t>obtqain</a:t>
            </a:r>
            <a:r>
              <a:rPr lang="en-GB" dirty="0"/>
              <a:t> morphological </a:t>
            </a:r>
            <a:r>
              <a:rPr lang="en-GB" dirty="0" err="1"/>
              <a:t>obs</a:t>
            </a:r>
            <a:r>
              <a:rPr lang="en-GB" dirty="0"/>
              <a:t> up to at least M1V4 gen in order to detect any molecular variation</a:t>
            </a:r>
          </a:p>
        </p:txBody>
      </p:sp>
      <p:sp>
        <p:nvSpPr>
          <p:cNvPr id="4" name="Slide Number Placeholder 3"/>
          <p:cNvSpPr>
            <a:spLocks noGrp="1"/>
          </p:cNvSpPr>
          <p:nvPr>
            <p:ph type="sldNum" sz="quarter" idx="5"/>
          </p:nvPr>
        </p:nvSpPr>
        <p:spPr/>
        <p:txBody>
          <a:bodyPr/>
          <a:lstStyle/>
          <a:p>
            <a:fld id="{55CA908A-40DA-4385-96CA-0E233AB8F071}" type="slidenum">
              <a:rPr lang="en-US" smtClean="0"/>
              <a:t>26</a:t>
            </a:fld>
            <a:endParaRPr lang="en-US"/>
          </a:p>
        </p:txBody>
      </p:sp>
    </p:spTree>
    <p:extLst>
      <p:ext uri="{BB962C8B-B14F-4D97-AF65-F5344CB8AC3E}">
        <p14:creationId xmlns:p14="http://schemas.microsoft.com/office/powerpoint/2010/main" val="1554966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references that I used during the study</a:t>
            </a:r>
          </a:p>
        </p:txBody>
      </p:sp>
      <p:sp>
        <p:nvSpPr>
          <p:cNvPr id="4" name="Slide Number Placeholder 3"/>
          <p:cNvSpPr>
            <a:spLocks noGrp="1"/>
          </p:cNvSpPr>
          <p:nvPr>
            <p:ph type="sldNum" sz="quarter" idx="5"/>
          </p:nvPr>
        </p:nvSpPr>
        <p:spPr/>
        <p:txBody>
          <a:bodyPr/>
          <a:lstStyle/>
          <a:p>
            <a:fld id="{55CA908A-40DA-4385-96CA-0E233AB8F071}" type="slidenum">
              <a:rPr lang="en-US" smtClean="0"/>
              <a:t>27</a:t>
            </a:fld>
            <a:endParaRPr lang="en-US"/>
          </a:p>
        </p:txBody>
      </p:sp>
    </p:spTree>
    <p:extLst>
      <p:ext uri="{BB962C8B-B14F-4D97-AF65-F5344CB8AC3E}">
        <p14:creationId xmlns:p14="http://schemas.microsoft.com/office/powerpoint/2010/main" val="250461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every one for you attention</a:t>
            </a:r>
          </a:p>
        </p:txBody>
      </p:sp>
      <p:sp>
        <p:nvSpPr>
          <p:cNvPr id="4" name="Slide Number Placeholder 3"/>
          <p:cNvSpPr>
            <a:spLocks noGrp="1"/>
          </p:cNvSpPr>
          <p:nvPr>
            <p:ph type="sldNum" sz="quarter" idx="5"/>
          </p:nvPr>
        </p:nvSpPr>
        <p:spPr/>
        <p:txBody>
          <a:bodyPr/>
          <a:lstStyle/>
          <a:p>
            <a:fld id="{55CA908A-40DA-4385-96CA-0E233AB8F071}" type="slidenum">
              <a:rPr lang="en-US" smtClean="0"/>
              <a:t>28</a:t>
            </a:fld>
            <a:endParaRPr lang="en-US"/>
          </a:p>
        </p:txBody>
      </p:sp>
    </p:spTree>
    <p:extLst>
      <p:ext uri="{BB962C8B-B14F-4D97-AF65-F5344CB8AC3E}">
        <p14:creationId xmlns:p14="http://schemas.microsoft.com/office/powerpoint/2010/main" val="405697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Turmeric which belongs to family Z.. Is a perennial… that widely…. This can be grown as a mono crop as well as an intercrop….</a:t>
            </a:r>
          </a:p>
        </p:txBody>
      </p:sp>
      <p:sp>
        <p:nvSpPr>
          <p:cNvPr id="4" name="Slide Number Placeholder 3"/>
          <p:cNvSpPr>
            <a:spLocks noGrp="1"/>
          </p:cNvSpPr>
          <p:nvPr>
            <p:ph type="sldNum" sz="quarter" idx="5"/>
          </p:nvPr>
        </p:nvSpPr>
        <p:spPr/>
        <p:txBody>
          <a:bodyPr/>
          <a:lstStyle/>
          <a:p>
            <a:fld id="{55CA908A-40DA-4385-96CA-0E233AB8F071}" type="slidenum">
              <a:rPr lang="en-US" smtClean="0"/>
              <a:t>3</a:t>
            </a:fld>
            <a:endParaRPr lang="en-US"/>
          </a:p>
        </p:txBody>
      </p:sp>
    </p:spTree>
    <p:extLst>
      <p:ext uri="{BB962C8B-B14F-4D97-AF65-F5344CB8AC3E}">
        <p14:creationId xmlns:p14="http://schemas.microsoft.com/office/powerpoint/2010/main" val="354954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is the reason why I learn to do this kind of research.</a:t>
            </a:r>
          </a:p>
          <a:p>
            <a:pPr marL="171450" indent="-171450">
              <a:buFont typeface="Arial" panose="020B0604020202020204" pitchFamily="34" charset="0"/>
              <a:buChar char="•"/>
            </a:pPr>
            <a:r>
              <a:rPr lang="en-GB" dirty="0"/>
              <a:t>Turmeric is an asexually propagated plant. Even though it produce flowers and seeds it can’t have sexual propagation because of flower’s sterility and non viability of seeds due to incompatibility and high pollen sterility.</a:t>
            </a:r>
          </a:p>
          <a:p>
            <a:pPr marL="171450" indent="-171450">
              <a:buFont typeface="Arial" panose="020B0604020202020204" pitchFamily="34" charset="0"/>
              <a:buChar char="•"/>
            </a:pPr>
            <a:r>
              <a:rPr lang="en-GB" dirty="0"/>
              <a:t>There fore the genetic…</a:t>
            </a:r>
          </a:p>
          <a:p>
            <a:pPr marL="171450" indent="-171450">
              <a:buFont typeface="Arial" panose="020B0604020202020204" pitchFamily="34" charset="0"/>
              <a:buChar char="•"/>
            </a:pPr>
            <a:r>
              <a:rPr lang="en-GB" dirty="0"/>
              <a:t>Even though there are number of land races exist in the world, yet the genetic variation has not been identified</a:t>
            </a:r>
          </a:p>
          <a:p>
            <a:pPr marL="171450" indent="-171450">
              <a:buFont typeface="Arial" panose="020B0604020202020204" pitchFamily="34" charset="0"/>
              <a:buChar char="•"/>
            </a:pPr>
            <a:r>
              <a:rPr lang="en-GB" dirty="0"/>
              <a:t>So to overcome this limitation can use mutation breeding.</a:t>
            </a:r>
          </a:p>
          <a:p>
            <a:pPr marL="171450" indent="-171450">
              <a:buFont typeface="Arial" panose="020B0604020202020204" pitchFamily="34" charset="0"/>
              <a:buChar char="•"/>
            </a:pPr>
            <a:r>
              <a:rPr lang="en-GB" dirty="0"/>
              <a:t>When it comes to turmeric, still no….</a:t>
            </a:r>
          </a:p>
          <a:p>
            <a:pPr marL="171450" indent="-171450">
              <a:buFont typeface="Arial" panose="020B0604020202020204" pitchFamily="34" charset="0"/>
              <a:buChar char="•"/>
            </a:pPr>
            <a:r>
              <a:rPr lang="en-GB" dirty="0"/>
              <a:t>Therefore as a solution hope to induce any kind of mutation by exposing the turmeric plants to a radiation therapy</a:t>
            </a:r>
          </a:p>
        </p:txBody>
      </p:sp>
      <p:sp>
        <p:nvSpPr>
          <p:cNvPr id="4" name="Slide Number Placeholder 3"/>
          <p:cNvSpPr>
            <a:spLocks noGrp="1"/>
          </p:cNvSpPr>
          <p:nvPr>
            <p:ph type="sldNum" sz="quarter" idx="5"/>
          </p:nvPr>
        </p:nvSpPr>
        <p:spPr/>
        <p:txBody>
          <a:bodyPr/>
          <a:lstStyle/>
          <a:p>
            <a:fld id="{55CA908A-40DA-4385-96CA-0E233AB8F071}" type="slidenum">
              <a:rPr lang="en-US" smtClean="0"/>
              <a:t>4</a:t>
            </a:fld>
            <a:endParaRPr lang="en-US"/>
          </a:p>
        </p:txBody>
      </p:sp>
    </p:spTree>
    <p:extLst>
      <p:ext uri="{BB962C8B-B14F-4D97-AF65-F5344CB8AC3E}">
        <p14:creationId xmlns:p14="http://schemas.microsoft.com/office/powerpoint/2010/main" val="424921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my objectives</a:t>
            </a:r>
          </a:p>
        </p:txBody>
      </p:sp>
      <p:sp>
        <p:nvSpPr>
          <p:cNvPr id="4" name="Slide Number Placeholder 3"/>
          <p:cNvSpPr>
            <a:spLocks noGrp="1"/>
          </p:cNvSpPr>
          <p:nvPr>
            <p:ph type="sldNum" sz="quarter" idx="5"/>
          </p:nvPr>
        </p:nvSpPr>
        <p:spPr/>
        <p:txBody>
          <a:bodyPr/>
          <a:lstStyle/>
          <a:p>
            <a:fld id="{55CA908A-40DA-4385-96CA-0E233AB8F071}" type="slidenum">
              <a:rPr lang="en-US" smtClean="0"/>
              <a:t>5</a:t>
            </a:fld>
            <a:endParaRPr lang="en-US"/>
          </a:p>
        </p:txBody>
      </p:sp>
    </p:spTree>
    <p:extLst>
      <p:ext uri="{BB962C8B-B14F-4D97-AF65-F5344CB8AC3E}">
        <p14:creationId xmlns:p14="http://schemas.microsoft.com/office/powerpoint/2010/main" val="29012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 planned to carry out the research under following topics. They are…</a:t>
            </a:r>
          </a:p>
          <a:p>
            <a:pPr marL="171450" indent="-171450">
              <a:buFont typeface="Arial" panose="020B0604020202020204" pitchFamily="34" charset="0"/>
              <a:buChar char="•"/>
            </a:pPr>
            <a:r>
              <a:rPr lang="en-GB" dirty="0"/>
              <a:t>And finally the </a:t>
            </a:r>
          </a:p>
        </p:txBody>
      </p:sp>
      <p:sp>
        <p:nvSpPr>
          <p:cNvPr id="4" name="Slide Number Placeholder 3"/>
          <p:cNvSpPr>
            <a:spLocks noGrp="1"/>
          </p:cNvSpPr>
          <p:nvPr>
            <p:ph type="sldNum" sz="quarter" idx="5"/>
          </p:nvPr>
        </p:nvSpPr>
        <p:spPr/>
        <p:txBody>
          <a:bodyPr/>
          <a:lstStyle/>
          <a:p>
            <a:fld id="{55CA908A-40DA-4385-96CA-0E233AB8F071}" type="slidenum">
              <a:rPr lang="en-US" smtClean="0"/>
              <a:t>6</a:t>
            </a:fld>
            <a:endParaRPr lang="en-US"/>
          </a:p>
        </p:txBody>
      </p:sp>
    </p:spTree>
    <p:extLst>
      <p:ext uri="{BB962C8B-B14F-4D97-AF65-F5344CB8AC3E}">
        <p14:creationId xmlns:p14="http://schemas.microsoft.com/office/powerpoint/2010/main" val="318066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research was conducted under 3 different locations.</a:t>
            </a:r>
          </a:p>
          <a:p>
            <a:pPr marL="171450" indent="-171450">
              <a:buFont typeface="Arial" panose="020B0604020202020204" pitchFamily="34" charset="0"/>
              <a:buChar char="•"/>
            </a:pPr>
            <a:r>
              <a:rPr lang="en-GB" dirty="0"/>
              <a:t>Th in vitro multiplication process was performed at CRS in Matale.</a:t>
            </a:r>
          </a:p>
          <a:p>
            <a:pPr marL="171450" indent="-171450">
              <a:buFont typeface="Arial" panose="020B0604020202020204" pitchFamily="34" charset="0"/>
              <a:buChar char="•"/>
            </a:pPr>
            <a:r>
              <a:rPr lang="en-GB" dirty="0"/>
              <a:t>&amp; the gamma irradiation process was carried out at HORDI in Peradeniya</a:t>
            </a:r>
          </a:p>
          <a:p>
            <a:pPr marL="171450" indent="-171450">
              <a:buFont typeface="Arial" panose="020B0604020202020204" pitchFamily="34" charset="0"/>
              <a:buChar char="•"/>
            </a:pPr>
            <a:r>
              <a:rPr lang="en-GB" dirty="0"/>
              <a:t>As the final step, the molecular study was performed at…</a:t>
            </a:r>
          </a:p>
        </p:txBody>
      </p:sp>
      <p:sp>
        <p:nvSpPr>
          <p:cNvPr id="4" name="Slide Number Placeholder 3"/>
          <p:cNvSpPr>
            <a:spLocks noGrp="1"/>
          </p:cNvSpPr>
          <p:nvPr>
            <p:ph type="sldNum" sz="quarter" idx="5"/>
          </p:nvPr>
        </p:nvSpPr>
        <p:spPr/>
        <p:txBody>
          <a:bodyPr/>
          <a:lstStyle/>
          <a:p>
            <a:fld id="{55CA908A-40DA-4385-96CA-0E233AB8F071}" type="slidenum">
              <a:rPr lang="en-US" smtClean="0"/>
              <a:t>7</a:t>
            </a:fld>
            <a:endParaRPr lang="en-US"/>
          </a:p>
        </p:txBody>
      </p:sp>
    </p:spTree>
    <p:extLst>
      <p:ext uri="{BB962C8B-B14F-4D97-AF65-F5344CB8AC3E}">
        <p14:creationId xmlns:p14="http://schemas.microsoft.com/office/powerpoint/2010/main" val="102577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 collected mature finger rhizomes from 7-8 month old…</a:t>
            </a:r>
          </a:p>
          <a:p>
            <a:r>
              <a:rPr lang="en-GB" dirty="0"/>
              <a:t>Then I prepared the plant material by following the proper sterilization procedures.</a:t>
            </a:r>
          </a:p>
          <a:p>
            <a:r>
              <a:rPr lang="en-GB" dirty="0"/>
              <a:t>After 4 weeks of in vitro multiplication, shoots were exposed to gamma radiation from Co-60 at doses of 0,40,50,60,70 &amp; 80 </a:t>
            </a:r>
            <a:r>
              <a:rPr lang="en-GB" dirty="0" err="1"/>
              <a:t>grays</a:t>
            </a:r>
            <a:r>
              <a:rPr lang="en-GB" dirty="0"/>
              <a:t>.</a:t>
            </a:r>
          </a:p>
          <a:p>
            <a:r>
              <a:rPr lang="en-GB" dirty="0"/>
              <a:t>Then few samples were randomly selected &amp; maintained under lab conditions while other were under net house conditions</a:t>
            </a:r>
          </a:p>
        </p:txBody>
      </p:sp>
      <p:sp>
        <p:nvSpPr>
          <p:cNvPr id="4" name="Slide Number Placeholder 3"/>
          <p:cNvSpPr>
            <a:spLocks noGrp="1"/>
          </p:cNvSpPr>
          <p:nvPr>
            <p:ph type="sldNum" sz="quarter" idx="5"/>
          </p:nvPr>
        </p:nvSpPr>
        <p:spPr/>
        <p:txBody>
          <a:bodyPr/>
          <a:lstStyle/>
          <a:p>
            <a:fld id="{55CA908A-40DA-4385-96CA-0E233AB8F071}" type="slidenum">
              <a:rPr lang="en-US" smtClean="0"/>
              <a:t>8</a:t>
            </a:fld>
            <a:endParaRPr lang="en-US"/>
          </a:p>
        </p:txBody>
      </p:sp>
    </p:spTree>
    <p:extLst>
      <p:ext uri="{BB962C8B-B14F-4D97-AF65-F5344CB8AC3E}">
        <p14:creationId xmlns:p14="http://schemas.microsoft.com/office/powerpoint/2010/main" val="117024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were measured under morphological parameters &amp; as for the physiological parameters I measured the MDA content</a:t>
            </a:r>
          </a:p>
        </p:txBody>
      </p:sp>
      <p:sp>
        <p:nvSpPr>
          <p:cNvPr id="4" name="Slide Number Placeholder 3"/>
          <p:cNvSpPr>
            <a:spLocks noGrp="1"/>
          </p:cNvSpPr>
          <p:nvPr>
            <p:ph type="sldNum" sz="quarter" idx="5"/>
          </p:nvPr>
        </p:nvSpPr>
        <p:spPr/>
        <p:txBody>
          <a:bodyPr/>
          <a:lstStyle/>
          <a:p>
            <a:fld id="{55CA908A-40DA-4385-96CA-0E233AB8F071}" type="slidenum">
              <a:rPr lang="en-US" smtClean="0"/>
              <a:t>9</a:t>
            </a:fld>
            <a:endParaRPr lang="en-US"/>
          </a:p>
        </p:txBody>
      </p:sp>
    </p:spTree>
    <p:extLst>
      <p:ext uri="{BB962C8B-B14F-4D97-AF65-F5344CB8AC3E}">
        <p14:creationId xmlns:p14="http://schemas.microsoft.com/office/powerpoint/2010/main" val="78455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fif"/><Relationship Id="rId5" Type="http://schemas.openxmlformats.org/officeDocument/2006/relationships/image" Target="../media/image7.jpeg"/><Relationship Id="rId4" Type="http://schemas.openxmlformats.org/officeDocument/2006/relationships/image" Target="../media/image6.jfi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C179B-E1DC-44DF-B0E4-66A8D350C2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7529EDAA-6E6A-5C7D-15A0-BCEBB3438477}"/>
              </a:ext>
            </a:extLst>
          </p:cNvPr>
          <p:cNvSpPr txBox="1">
            <a:spLocks/>
          </p:cNvSpPr>
          <p:nvPr/>
        </p:nvSpPr>
        <p:spPr>
          <a:xfrm>
            <a:off x="286327" y="1434347"/>
            <a:ext cx="11647055" cy="1086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buClrTx/>
              <a:buFontTx/>
            </a:pPr>
            <a:r>
              <a:rPr lang="en-US" sz="3600" dirty="0">
                <a:latin typeface="+mn-lt"/>
              </a:rPr>
              <a:t>Study on the Effect of Gamma Irradiation on Turmeric </a:t>
            </a:r>
            <a:br>
              <a:rPr lang="en-US" sz="3600" dirty="0">
                <a:latin typeface="+mn-lt"/>
              </a:rPr>
            </a:br>
            <a:r>
              <a:rPr lang="en-US" sz="3600" dirty="0">
                <a:latin typeface="+mn-lt"/>
              </a:rPr>
              <a:t>(</a:t>
            </a:r>
            <a:r>
              <a:rPr lang="en-US" sz="3600" i="1" dirty="0">
                <a:latin typeface="+mn-lt"/>
              </a:rPr>
              <a:t> Curcuma longa </a:t>
            </a:r>
            <a:r>
              <a:rPr lang="en-US" sz="3600" dirty="0">
                <a:latin typeface="+mn-lt"/>
              </a:rPr>
              <a:t>L</a:t>
            </a:r>
            <a:r>
              <a:rPr lang="en-US" sz="3600" i="1" dirty="0">
                <a:latin typeface="+mn-lt"/>
              </a:rPr>
              <a:t>.</a:t>
            </a:r>
            <a:r>
              <a:rPr lang="en-US" sz="3600" dirty="0">
                <a:latin typeface="+mn-lt"/>
              </a:rPr>
              <a:t>) Callus Cultures as an Approach for Inducing Mutagenesis </a:t>
            </a:r>
            <a:endParaRPr lang="en-US" sz="3200" dirty="0">
              <a:latin typeface="+mn-lt"/>
            </a:endParaRPr>
          </a:p>
        </p:txBody>
      </p:sp>
      <p:sp>
        <p:nvSpPr>
          <p:cNvPr id="8" name="Subtitle 2">
            <a:extLst>
              <a:ext uri="{FF2B5EF4-FFF2-40B4-BE49-F238E27FC236}">
                <a16:creationId xmlns:a16="http://schemas.microsoft.com/office/drawing/2014/main" id="{2E58AF94-8CD6-59C6-ED56-667F71D1390D}"/>
              </a:ext>
            </a:extLst>
          </p:cNvPr>
          <p:cNvSpPr txBox="1">
            <a:spLocks/>
          </p:cNvSpPr>
          <p:nvPr/>
        </p:nvSpPr>
        <p:spPr>
          <a:xfrm>
            <a:off x="1101081" y="2944281"/>
            <a:ext cx="9989836" cy="1527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err="1">
                <a:solidFill>
                  <a:prstClr val="black"/>
                </a:solidFill>
                <a:latin typeface="Arial" panose="020B0604020202020204" pitchFamily="34" charset="0"/>
                <a:cs typeface="Arial" panose="020B0604020202020204" pitchFamily="34" charset="0"/>
              </a:rPr>
              <a:t>H.D.S.I.Gunawardana</a:t>
            </a:r>
            <a:r>
              <a:rPr lang="en-US" sz="2000" b="1" dirty="0">
                <a:solidFill>
                  <a:prstClr val="black"/>
                </a:solidFill>
                <a:latin typeface="Arial" panose="020B0604020202020204" pitchFamily="34" charset="0"/>
                <a:cs typeface="Arial" panose="020B0604020202020204" pitchFamily="34" charset="0"/>
              </a:rPr>
              <a:t> (16AGA1262)</a:t>
            </a:r>
            <a:endParaRPr lang="en-US" sz="2000" b="1" dirty="0"/>
          </a:p>
          <a:p>
            <a:pPr marL="0" indent="0" algn="ctr">
              <a:lnSpc>
                <a:spcPct val="100000"/>
              </a:lnSpc>
              <a:spcBef>
                <a:spcPts val="0"/>
              </a:spcBef>
              <a:buNone/>
            </a:pPr>
            <a:r>
              <a:rPr lang="en-US" sz="2000" dirty="0"/>
              <a:t>Module: Crop Improvement and Plant Protection</a:t>
            </a:r>
          </a:p>
          <a:p>
            <a:pPr marL="0" indent="0" algn="ctr">
              <a:lnSpc>
                <a:spcPct val="100000"/>
              </a:lnSpc>
              <a:spcBef>
                <a:spcPts val="0"/>
              </a:spcBef>
              <a:buNone/>
            </a:pPr>
            <a:r>
              <a:rPr lang="en-US" sz="2000" dirty="0"/>
              <a:t>Department of Export Agriculture</a:t>
            </a:r>
          </a:p>
          <a:p>
            <a:pPr marL="0" indent="0" algn="ctr">
              <a:lnSpc>
                <a:spcPct val="100000"/>
              </a:lnSpc>
              <a:spcBef>
                <a:spcPts val="0"/>
              </a:spcBef>
              <a:buNone/>
            </a:pPr>
            <a:r>
              <a:rPr lang="en-US" sz="2000" dirty="0"/>
              <a:t>Faculty of Agricultural Sciences</a:t>
            </a:r>
          </a:p>
          <a:p>
            <a:pPr marL="0" indent="0" algn="ctr">
              <a:lnSpc>
                <a:spcPct val="100000"/>
              </a:lnSpc>
              <a:spcBef>
                <a:spcPts val="0"/>
              </a:spcBef>
              <a:buNone/>
            </a:pPr>
            <a:r>
              <a:rPr lang="en-US" sz="2000" dirty="0"/>
              <a:t>Sabaragamuwa University of Sri Lanka</a:t>
            </a:r>
          </a:p>
        </p:txBody>
      </p:sp>
      <p:sp>
        <p:nvSpPr>
          <p:cNvPr id="9" name="Rectangle 8">
            <a:extLst>
              <a:ext uri="{FF2B5EF4-FFF2-40B4-BE49-F238E27FC236}">
                <a16:creationId xmlns:a16="http://schemas.microsoft.com/office/drawing/2014/main" id="{60E6B306-1DB1-61AB-30C3-551ADCC06853}"/>
              </a:ext>
            </a:extLst>
          </p:cNvPr>
          <p:cNvSpPr/>
          <p:nvPr/>
        </p:nvSpPr>
        <p:spPr>
          <a:xfrm>
            <a:off x="357050" y="4620810"/>
            <a:ext cx="5738949" cy="1754326"/>
          </a:xfrm>
          <a:prstGeom prst="rect">
            <a:avLst/>
          </a:prstGeom>
        </p:spPr>
        <p:txBody>
          <a:bodyPr wrap="square">
            <a:spAutoFit/>
          </a:bodyPr>
          <a:lstStyle/>
          <a:p>
            <a:pPr algn="ctr"/>
            <a:r>
              <a:rPr lang="en-US" b="1" dirty="0"/>
              <a:t>Internal Supervisor:</a:t>
            </a:r>
          </a:p>
          <a:p>
            <a:pPr algn="ctr"/>
            <a:r>
              <a:rPr lang="en-US" dirty="0" err="1"/>
              <a:t>Ms.P.W.M.Tharindi</a:t>
            </a:r>
            <a:endParaRPr lang="en-US" dirty="0"/>
          </a:p>
          <a:p>
            <a:pPr algn="ctr"/>
            <a:r>
              <a:rPr lang="en-US" dirty="0"/>
              <a:t>Lecturer</a:t>
            </a:r>
          </a:p>
          <a:p>
            <a:pPr algn="ctr"/>
            <a:r>
              <a:rPr lang="en-US" dirty="0"/>
              <a:t>Department of Export Agriculture</a:t>
            </a:r>
          </a:p>
          <a:p>
            <a:pPr algn="ctr"/>
            <a:r>
              <a:rPr lang="en-US" dirty="0"/>
              <a:t>Faculty of Agricultural Sciences</a:t>
            </a:r>
          </a:p>
          <a:p>
            <a:pPr algn="ctr"/>
            <a:r>
              <a:rPr lang="en-US" dirty="0" err="1"/>
              <a:t>Sabaragamuwa</a:t>
            </a:r>
            <a:r>
              <a:rPr lang="en-US" dirty="0"/>
              <a:t> University of Sri Lanka</a:t>
            </a:r>
          </a:p>
        </p:txBody>
      </p:sp>
      <p:sp>
        <p:nvSpPr>
          <p:cNvPr id="10" name="Rectangle 9">
            <a:extLst>
              <a:ext uri="{FF2B5EF4-FFF2-40B4-BE49-F238E27FC236}">
                <a16:creationId xmlns:a16="http://schemas.microsoft.com/office/drawing/2014/main" id="{92628CA5-C7D0-4583-F22C-FB49B0C00920}"/>
              </a:ext>
            </a:extLst>
          </p:cNvPr>
          <p:cNvSpPr/>
          <p:nvPr/>
        </p:nvSpPr>
        <p:spPr>
          <a:xfrm>
            <a:off x="7132972" y="4607162"/>
            <a:ext cx="4058195" cy="2308324"/>
          </a:xfrm>
          <a:prstGeom prst="rect">
            <a:avLst/>
          </a:prstGeom>
        </p:spPr>
        <p:txBody>
          <a:bodyPr wrap="square">
            <a:spAutoFit/>
          </a:bodyPr>
          <a:lstStyle/>
          <a:p>
            <a:pPr algn="ctr"/>
            <a:r>
              <a:rPr lang="en-US" b="1" dirty="0"/>
              <a:t>External Supervisor:</a:t>
            </a:r>
          </a:p>
          <a:p>
            <a:pPr algn="ctr"/>
            <a:r>
              <a:rPr lang="en-US" dirty="0" err="1"/>
              <a:t>Mr.Harsha</a:t>
            </a:r>
            <a:r>
              <a:rPr lang="en-US" dirty="0"/>
              <a:t> </a:t>
            </a:r>
            <a:r>
              <a:rPr lang="en-US" dirty="0" err="1"/>
              <a:t>Dissanayake</a:t>
            </a:r>
            <a:br>
              <a:rPr lang="en-US" dirty="0"/>
            </a:br>
            <a:r>
              <a:rPr lang="en-US" dirty="0"/>
              <a:t>Assistant Director (Research)</a:t>
            </a:r>
            <a:br>
              <a:rPr lang="en-US" dirty="0"/>
            </a:br>
            <a:r>
              <a:rPr lang="en-US" dirty="0"/>
              <a:t>Genetics &amp; Plant Breeding Division Central Research Station</a:t>
            </a:r>
            <a:br>
              <a:rPr lang="en-US" dirty="0"/>
            </a:br>
            <a:r>
              <a:rPr lang="en-US" dirty="0"/>
              <a:t>Department of Export Agriculture</a:t>
            </a:r>
            <a:br>
              <a:rPr lang="en-US" dirty="0"/>
            </a:br>
            <a:r>
              <a:rPr lang="en-US" dirty="0" err="1"/>
              <a:t>Matale</a:t>
            </a:r>
            <a:br>
              <a:rPr lang="en-US" dirty="0"/>
            </a:br>
            <a:endParaRPr lang="en-US" dirty="0"/>
          </a:p>
        </p:txBody>
      </p:sp>
    </p:spTree>
    <p:extLst>
      <p:ext uri="{BB962C8B-B14F-4D97-AF65-F5344CB8AC3E}">
        <p14:creationId xmlns:p14="http://schemas.microsoft.com/office/powerpoint/2010/main" val="348819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10</a:t>
            </a:fld>
            <a:endParaRPr lang="en-US"/>
          </a:p>
        </p:txBody>
      </p:sp>
      <p:graphicFrame>
        <p:nvGraphicFramePr>
          <p:cNvPr id="10" name="Diagram 9"/>
          <p:cNvGraphicFramePr/>
          <p:nvPr>
            <p:extLst>
              <p:ext uri="{D42A27DB-BD31-4B8C-83A1-F6EECF244321}">
                <p14:modId xmlns:p14="http://schemas.microsoft.com/office/powerpoint/2010/main" val="580293185"/>
              </p:ext>
            </p:extLst>
          </p:nvPr>
        </p:nvGraphicFramePr>
        <p:xfrm>
          <a:off x="172989" y="1161535"/>
          <a:ext cx="11862487" cy="579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548184" y="914403"/>
            <a:ext cx="6623223"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Equation for MDA calculation</a:t>
            </a:r>
          </a:p>
          <a:p>
            <a:pPr algn="ctr"/>
            <a:endParaRPr lang="en-US" sz="2000" dirty="0"/>
          </a:p>
          <a:p>
            <a:pPr algn="ctr"/>
            <a:r>
              <a:rPr lang="en-US" sz="2000" dirty="0"/>
              <a:t>MDA (</a:t>
            </a:r>
            <a:r>
              <a:rPr lang="en-US" sz="2000" dirty="0" err="1"/>
              <a:t>μmol</a:t>
            </a:r>
            <a:r>
              <a:rPr lang="en-US" sz="2000" dirty="0"/>
              <a:t> g</a:t>
            </a:r>
            <a:r>
              <a:rPr lang="en-US" sz="2000" baseline="30000" dirty="0"/>
              <a:t>-1</a:t>
            </a:r>
            <a:r>
              <a:rPr lang="en-US" sz="2000" dirty="0"/>
              <a:t>FW) = [((A532-A600) x (155 x 1)</a:t>
            </a:r>
            <a:r>
              <a:rPr lang="en-US" sz="2000" baseline="30000" dirty="0"/>
              <a:t>-1</a:t>
            </a:r>
            <a:r>
              <a:rPr lang="en-US" sz="2000" dirty="0"/>
              <a:t>) x (3.0 x 10</a:t>
            </a:r>
            <a:r>
              <a:rPr lang="en-US" sz="2000" baseline="30000" dirty="0"/>
              <a:t>-3</a:t>
            </a:r>
            <a:r>
              <a:rPr lang="en-US" sz="2000" dirty="0"/>
              <a:t>) x (4x1.0</a:t>
            </a:r>
            <a:r>
              <a:rPr lang="en-US" sz="2000" baseline="30000" dirty="0"/>
              <a:t>-1</a:t>
            </a:r>
            <a:r>
              <a:rPr lang="en-US" sz="2000" dirty="0"/>
              <a:t>)] x 0.25</a:t>
            </a:r>
          </a:p>
          <a:p>
            <a:pPr algn="ctr"/>
            <a:endParaRPr lang="en-US" sz="2000" dirty="0"/>
          </a:p>
        </p:txBody>
      </p:sp>
    </p:spTree>
    <p:extLst>
      <p:ext uri="{BB962C8B-B14F-4D97-AF65-F5344CB8AC3E}">
        <p14:creationId xmlns:p14="http://schemas.microsoft.com/office/powerpoint/2010/main" val="419962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11</a:t>
            </a:fld>
            <a:endParaRPr lang="en-US"/>
          </a:p>
        </p:txBody>
      </p:sp>
      <p:grpSp>
        <p:nvGrpSpPr>
          <p:cNvPr id="33" name="Group 32"/>
          <p:cNvGrpSpPr/>
          <p:nvPr/>
        </p:nvGrpSpPr>
        <p:grpSpPr>
          <a:xfrm>
            <a:off x="2042171" y="1272742"/>
            <a:ext cx="9116015" cy="5196558"/>
            <a:chOff x="299833" y="1086143"/>
            <a:chExt cx="10629471" cy="5642654"/>
          </a:xfrm>
        </p:grpSpPr>
        <p:grpSp>
          <p:nvGrpSpPr>
            <p:cNvPr id="34" name="Group 33"/>
            <p:cNvGrpSpPr/>
            <p:nvPr/>
          </p:nvGrpSpPr>
          <p:grpSpPr>
            <a:xfrm>
              <a:off x="299833" y="1086143"/>
              <a:ext cx="10629471" cy="5642654"/>
              <a:chOff x="299833" y="761685"/>
              <a:chExt cx="10629471" cy="5704017"/>
            </a:xfrm>
          </p:grpSpPr>
          <p:sp>
            <p:nvSpPr>
              <p:cNvPr id="39" name="Rounded Rectangle 38"/>
              <p:cNvSpPr/>
              <p:nvPr/>
            </p:nvSpPr>
            <p:spPr>
              <a:xfrm>
                <a:off x="299833" y="761685"/>
                <a:ext cx="6401254" cy="716023"/>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spcFirstLastPara="0" vert="horz" wrap="square" lIns="63831" tIns="63831" rIns="63831" bIns="63831" numCol="1" spcCol="1270" anchor="ctr" anchorCtr="0">
                <a:noAutofit/>
              </a:bodyPr>
              <a:lstStyle/>
              <a:p>
                <a:pPr algn="ctr" defTabSz="355600">
                  <a:lnSpc>
                    <a:spcPct val="90000"/>
                  </a:lnSpc>
                  <a:spcBef>
                    <a:spcPct val="0"/>
                  </a:spcBef>
                  <a:spcAft>
                    <a:spcPct val="35000"/>
                  </a:spcAft>
                </a:pPr>
                <a:r>
                  <a:rPr lang="en-US" sz="2400" dirty="0">
                    <a:solidFill>
                      <a:schemeClr val="bg1"/>
                    </a:solidFill>
                    <a:cs typeface="Arial" panose="020B0604020202020204" pitchFamily="34" charset="0"/>
                  </a:rPr>
                  <a:t>Young tender leaves from </a:t>
                </a:r>
                <a:r>
                  <a:rPr lang="en-US" sz="2400" dirty="0">
                    <a:solidFill>
                      <a:schemeClr val="bg1"/>
                    </a:solidFill>
                  </a:rPr>
                  <a:t>o</a:t>
                </a:r>
                <a:r>
                  <a:rPr lang="en-US" sz="2400" kern="1200" dirty="0">
                    <a:solidFill>
                      <a:schemeClr val="bg1"/>
                    </a:solidFill>
                    <a:cs typeface="Arial" panose="020B0604020202020204" pitchFamily="34" charset="0"/>
                  </a:rPr>
                  <a:t>ne replicate </a:t>
                </a:r>
                <a:r>
                  <a:rPr lang="en-US" sz="2400" dirty="0">
                    <a:solidFill>
                      <a:schemeClr val="bg1"/>
                    </a:solidFill>
                    <a:cs typeface="Arial" panose="020B0604020202020204" pitchFamily="34" charset="0"/>
                  </a:rPr>
                  <a:t>of</a:t>
                </a:r>
                <a:r>
                  <a:rPr lang="en-US" sz="2400" kern="1200" dirty="0">
                    <a:solidFill>
                      <a:schemeClr val="bg1"/>
                    </a:solidFill>
                    <a:cs typeface="Arial" panose="020B0604020202020204" pitchFamily="34" charset="0"/>
                  </a:rPr>
                  <a:t> each treatment</a:t>
                </a:r>
                <a:endParaRPr lang="en-US" sz="2400" kern="1200" dirty="0">
                  <a:solidFill>
                    <a:schemeClr val="bg1"/>
                  </a:solidFill>
                </a:endParaRPr>
              </a:p>
            </p:txBody>
          </p:sp>
          <p:sp>
            <p:nvSpPr>
              <p:cNvPr id="40" name="Rectangle 39"/>
              <p:cNvSpPr/>
              <p:nvPr/>
            </p:nvSpPr>
            <p:spPr>
              <a:xfrm>
                <a:off x="2340519" y="826832"/>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6523636" y="1594149"/>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Rectangle 41"/>
              <p:cNvSpPr/>
              <p:nvPr/>
            </p:nvSpPr>
            <p:spPr>
              <a:xfrm>
                <a:off x="4256983" y="2361466"/>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Rounded Rectangle 42"/>
              <p:cNvSpPr/>
              <p:nvPr/>
            </p:nvSpPr>
            <p:spPr>
              <a:xfrm>
                <a:off x="299834" y="2021173"/>
                <a:ext cx="6115880" cy="554608"/>
              </a:xfrm>
              <a:prstGeom prst="roundRect">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63831" tIns="63831" rIns="63831" bIns="63831" numCol="1" spcCol="1270" anchor="ctr" anchorCtr="0">
                <a:noAutofit/>
              </a:bodyPr>
              <a:lstStyle/>
              <a:p>
                <a:pPr lvl="0" algn="ctr" defTabSz="355600">
                  <a:lnSpc>
                    <a:spcPct val="90000"/>
                  </a:lnSpc>
                  <a:spcBef>
                    <a:spcPct val="0"/>
                  </a:spcBef>
                  <a:spcAft>
                    <a:spcPct val="35000"/>
                  </a:spcAft>
                </a:pPr>
                <a:r>
                  <a:rPr lang="en-US" sz="2400" kern="1200" dirty="0">
                    <a:solidFill>
                      <a:schemeClr val="bg1"/>
                    </a:solidFill>
                    <a:cs typeface="Arial" panose="020B0604020202020204" pitchFamily="34" charset="0"/>
                  </a:rPr>
                  <a:t>DNA Extraction </a:t>
                </a:r>
                <a:r>
                  <a:rPr lang="en-US" sz="2400" dirty="0">
                    <a:solidFill>
                      <a:schemeClr val="bg1"/>
                    </a:solidFill>
                    <a:cs typeface="Arial" panose="020B0604020202020204" pitchFamily="34" charset="0"/>
                  </a:rPr>
                  <a:t>– Modified CTAB Method</a:t>
                </a:r>
                <a:endParaRPr lang="en-US" sz="2400" kern="1200" dirty="0">
                  <a:solidFill>
                    <a:schemeClr val="bg1"/>
                  </a:solidFill>
                </a:endParaRPr>
              </a:p>
            </p:txBody>
          </p:sp>
          <p:sp>
            <p:nvSpPr>
              <p:cNvPr id="44" name="Rectangle 43"/>
              <p:cNvSpPr/>
              <p:nvPr/>
            </p:nvSpPr>
            <p:spPr>
              <a:xfrm>
                <a:off x="5747626" y="3128784"/>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ounded Rectangle 44"/>
              <p:cNvSpPr/>
              <p:nvPr/>
            </p:nvSpPr>
            <p:spPr>
              <a:xfrm>
                <a:off x="299835" y="3250433"/>
                <a:ext cx="6223800" cy="734413"/>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spcFirstLastPara="0" vert="horz" wrap="square" lIns="63831" tIns="63831" rIns="63831" bIns="63831" numCol="1" spcCol="1270" anchor="ctr" anchorCtr="0">
                <a:noAutofit/>
              </a:bodyPr>
              <a:lstStyle/>
              <a:p>
                <a:pPr lvl="0" algn="ctr" defTabSz="355600">
                  <a:lnSpc>
                    <a:spcPct val="90000"/>
                  </a:lnSpc>
                  <a:spcBef>
                    <a:spcPct val="0"/>
                  </a:spcBef>
                  <a:spcAft>
                    <a:spcPct val="35000"/>
                  </a:spcAft>
                </a:pPr>
                <a:r>
                  <a:rPr lang="en-US" sz="2400" kern="1200" dirty="0">
                    <a:solidFill>
                      <a:schemeClr val="bg1"/>
                    </a:solidFill>
                    <a:cs typeface="Arial" panose="020B0604020202020204" pitchFamily="34" charset="0"/>
                  </a:rPr>
                  <a:t>Quantification is done in 0.8% </a:t>
                </a:r>
                <a:r>
                  <a:rPr lang="en-US" sz="2400" kern="1200" dirty="0" err="1">
                    <a:solidFill>
                      <a:schemeClr val="bg1"/>
                    </a:solidFill>
                    <a:cs typeface="Arial" panose="020B0604020202020204" pitchFamily="34" charset="0"/>
                  </a:rPr>
                  <a:t>Agarose</a:t>
                </a:r>
                <a:r>
                  <a:rPr lang="en-US" sz="2400" kern="1200" dirty="0">
                    <a:solidFill>
                      <a:schemeClr val="bg1"/>
                    </a:solidFill>
                    <a:cs typeface="Arial" panose="020B0604020202020204" pitchFamily="34" charset="0"/>
                  </a:rPr>
                  <a:t> Gel</a:t>
                </a:r>
                <a:endParaRPr lang="en-US" sz="2400" kern="1200" dirty="0">
                  <a:solidFill>
                    <a:schemeClr val="bg1"/>
                  </a:solidFill>
                </a:endParaRPr>
              </a:p>
            </p:txBody>
          </p:sp>
          <p:sp>
            <p:nvSpPr>
              <p:cNvPr id="46" name="Rectangle 45"/>
              <p:cNvSpPr/>
              <p:nvPr/>
            </p:nvSpPr>
            <p:spPr>
              <a:xfrm>
                <a:off x="7238268" y="3896101"/>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Rounded Rectangle 46"/>
              <p:cNvSpPr/>
              <p:nvPr/>
            </p:nvSpPr>
            <p:spPr>
              <a:xfrm>
                <a:off x="409433" y="4551671"/>
                <a:ext cx="6045964" cy="554608"/>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63831" tIns="63831" rIns="63831" bIns="63831" numCol="1" spcCol="1270" anchor="ctr" anchorCtr="0">
                <a:noAutofit/>
              </a:bodyPr>
              <a:lstStyle/>
              <a:p>
                <a:pPr lvl="0" algn="ctr" defTabSz="355600">
                  <a:lnSpc>
                    <a:spcPct val="90000"/>
                  </a:lnSpc>
                  <a:spcBef>
                    <a:spcPct val="0"/>
                  </a:spcBef>
                  <a:spcAft>
                    <a:spcPct val="35000"/>
                  </a:spcAft>
                </a:pPr>
                <a:r>
                  <a:rPr lang="en-US" sz="2400" kern="1200" dirty="0">
                    <a:solidFill>
                      <a:schemeClr val="bg1"/>
                    </a:solidFill>
                    <a:cs typeface="Arial" panose="020B0604020202020204" pitchFamily="34" charset="0"/>
                  </a:rPr>
                  <a:t>PCR Amplification by SSR </a:t>
                </a:r>
                <a:r>
                  <a:rPr lang="en-US" sz="2400" b="1" kern="1200" dirty="0">
                    <a:solidFill>
                      <a:schemeClr val="bg1"/>
                    </a:solidFill>
                    <a:cs typeface="Arial" panose="020B0604020202020204" pitchFamily="34" charset="0"/>
                  </a:rPr>
                  <a:t>markers</a:t>
                </a:r>
                <a:endParaRPr lang="en-US" sz="2400" b="1" kern="1200" dirty="0">
                  <a:solidFill>
                    <a:schemeClr val="bg1"/>
                  </a:solidFill>
                </a:endParaRPr>
              </a:p>
            </p:txBody>
          </p:sp>
          <p:sp>
            <p:nvSpPr>
              <p:cNvPr id="48" name="Rectangle 47"/>
              <p:cNvSpPr/>
              <p:nvPr/>
            </p:nvSpPr>
            <p:spPr>
              <a:xfrm>
                <a:off x="8728911" y="4663418"/>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ounded Rectangle 48"/>
              <p:cNvSpPr/>
              <p:nvPr/>
            </p:nvSpPr>
            <p:spPr>
              <a:xfrm>
                <a:off x="391727" y="5917061"/>
                <a:ext cx="6309360" cy="548641"/>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spcFirstLastPara="0" vert="horz" wrap="square" lIns="63831" tIns="63831" rIns="63831" bIns="63831" numCol="1" spcCol="1270" anchor="ctr" anchorCtr="0">
                <a:noAutofit/>
              </a:bodyPr>
              <a:lstStyle/>
              <a:p>
                <a:pPr lvl="0" algn="ctr" defTabSz="355600">
                  <a:lnSpc>
                    <a:spcPct val="90000"/>
                  </a:lnSpc>
                  <a:spcBef>
                    <a:spcPct val="0"/>
                  </a:spcBef>
                  <a:spcAft>
                    <a:spcPct val="35000"/>
                  </a:spcAft>
                </a:pPr>
                <a:r>
                  <a:rPr lang="en-US" sz="2400" dirty="0">
                    <a:solidFill>
                      <a:schemeClr val="bg1"/>
                    </a:solidFill>
                    <a:cs typeface="Arial" panose="020B0604020202020204" pitchFamily="34" charset="0"/>
                  </a:rPr>
                  <a:t>Product Visualization by </a:t>
                </a:r>
                <a:r>
                  <a:rPr lang="en-US" sz="2400" kern="1200" dirty="0">
                    <a:solidFill>
                      <a:schemeClr val="bg1"/>
                    </a:solidFill>
                    <a:cs typeface="Arial" panose="020B0604020202020204" pitchFamily="34" charset="0"/>
                  </a:rPr>
                  <a:t> 2% </a:t>
                </a:r>
                <a:r>
                  <a:rPr lang="en-US" sz="2400" kern="1200" dirty="0" err="1">
                    <a:solidFill>
                      <a:schemeClr val="bg1"/>
                    </a:solidFill>
                    <a:cs typeface="Arial" panose="020B0604020202020204" pitchFamily="34" charset="0"/>
                  </a:rPr>
                  <a:t>Agarose</a:t>
                </a:r>
                <a:r>
                  <a:rPr lang="en-US" sz="2400" kern="1200" dirty="0">
                    <a:solidFill>
                      <a:schemeClr val="bg1"/>
                    </a:solidFill>
                    <a:cs typeface="Arial" panose="020B0604020202020204" pitchFamily="34" charset="0"/>
                  </a:rPr>
                  <a:t> Gel</a:t>
                </a:r>
                <a:endParaRPr lang="en-US" sz="2400" kern="1200" dirty="0">
                  <a:solidFill>
                    <a:schemeClr val="bg1"/>
                  </a:solidFill>
                </a:endParaRPr>
              </a:p>
            </p:txBody>
          </p:sp>
          <p:sp>
            <p:nvSpPr>
              <p:cNvPr id="50" name="Rectangle 49"/>
              <p:cNvSpPr/>
              <p:nvPr/>
            </p:nvSpPr>
            <p:spPr>
              <a:xfrm>
                <a:off x="10219553" y="5430736"/>
                <a:ext cx="709751" cy="5520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35" name="Right Arrow 34"/>
            <p:cNvSpPr/>
            <p:nvPr/>
          </p:nvSpPr>
          <p:spPr>
            <a:xfrm rot="5400000" flipV="1">
              <a:off x="3382855" y="1908755"/>
              <a:ext cx="457669"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6" name="Right Arrow 35"/>
            <p:cNvSpPr/>
            <p:nvPr/>
          </p:nvSpPr>
          <p:spPr>
            <a:xfrm rot="5400000" flipV="1">
              <a:off x="3382855" y="3005831"/>
              <a:ext cx="457669"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7" name="Right Arrow 36"/>
            <p:cNvSpPr/>
            <p:nvPr/>
          </p:nvSpPr>
          <p:spPr>
            <a:xfrm rot="5400000" flipV="1">
              <a:off x="3371796" y="4388921"/>
              <a:ext cx="457669"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8" name="Right Arrow 37"/>
            <p:cNvSpPr/>
            <p:nvPr/>
          </p:nvSpPr>
          <p:spPr>
            <a:xfrm rot="5400000" flipV="1">
              <a:off x="3382856" y="5555841"/>
              <a:ext cx="457669"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grpSp>
        <p:nvGrpSpPr>
          <p:cNvPr id="51" name="Group 50"/>
          <p:cNvGrpSpPr/>
          <p:nvPr/>
        </p:nvGrpSpPr>
        <p:grpSpPr>
          <a:xfrm>
            <a:off x="9355890" y="865337"/>
            <a:ext cx="1247152" cy="5624798"/>
            <a:chOff x="9355890" y="865337"/>
            <a:chExt cx="1247152" cy="5624798"/>
          </a:xfrm>
        </p:grpSpPr>
        <p:pic>
          <p:nvPicPr>
            <p:cNvPr id="52" name="Picture 4" descr="C:\Users\Udari\Desktop\Research - draft\photos\IMG_20220108_092416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48" t="13301" b="36236"/>
            <a:stretch/>
          </p:blipFill>
          <p:spPr bwMode="auto">
            <a:xfrm>
              <a:off x="9355891" y="2777390"/>
              <a:ext cx="1225435" cy="16279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l="30818" t="37957" r="26049" b="17132"/>
            <a:stretch/>
          </p:blipFill>
          <p:spPr>
            <a:xfrm rot="5400000">
              <a:off x="9180931" y="1040298"/>
              <a:ext cx="1597071" cy="1247150"/>
            </a:xfrm>
            <a:prstGeom prst="rect">
              <a:avLst/>
            </a:prstGeom>
          </p:spPr>
        </p:pic>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19347" t="25130" r="17150" b="12594"/>
            <a:stretch/>
          </p:blipFill>
          <p:spPr>
            <a:xfrm rot="5400000">
              <a:off x="9047059" y="4934152"/>
              <a:ext cx="1864814" cy="1247151"/>
            </a:xfrm>
            <a:prstGeom prst="rect">
              <a:avLst/>
            </a:prstGeom>
          </p:spPr>
        </p:pic>
      </p:grpSp>
    </p:spTree>
    <p:extLst>
      <p:ext uri="{BB962C8B-B14F-4D97-AF65-F5344CB8AC3E}">
        <p14:creationId xmlns:p14="http://schemas.microsoft.com/office/powerpoint/2010/main" val="419962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12</a:t>
            </a:fld>
            <a:endParaRPr lang="en-US"/>
          </a:p>
        </p:txBody>
      </p:sp>
      <p:sp>
        <p:nvSpPr>
          <p:cNvPr id="7" name="TextBox 6"/>
          <p:cNvSpPr txBox="1"/>
          <p:nvPr/>
        </p:nvSpPr>
        <p:spPr>
          <a:xfrm>
            <a:off x="152808" y="928729"/>
            <a:ext cx="11914495" cy="4339650"/>
          </a:xfrm>
          <a:prstGeom prst="rect">
            <a:avLst/>
          </a:prstGeom>
          <a:noFill/>
        </p:spPr>
        <p:txBody>
          <a:bodyPr wrap="square" rtlCol="0">
            <a:spAutoFit/>
          </a:bodyPr>
          <a:lstStyle/>
          <a:p>
            <a:pPr>
              <a:lnSpc>
                <a:spcPct val="150000"/>
              </a:lnSpc>
            </a:pPr>
            <a:r>
              <a:rPr lang="en-US" sz="2800" b="1" dirty="0"/>
              <a:t>DNA Quantification</a:t>
            </a:r>
            <a:endParaRPr lang="en-US" sz="2800" dirty="0">
              <a:cs typeface="Arial" panose="020B0604020202020204" pitchFamily="34" charset="0"/>
            </a:endParaRPr>
          </a:p>
          <a:p>
            <a:pPr marL="457200" indent="-457200">
              <a:lnSpc>
                <a:spcPct val="150000"/>
              </a:lnSpc>
              <a:buFont typeface="Arial" panose="020B0604020202020204" pitchFamily="34" charset="0"/>
              <a:buChar char="•"/>
            </a:pPr>
            <a:r>
              <a:rPr lang="en-US" sz="2800" dirty="0">
                <a:cs typeface="Arial" panose="020B0604020202020204" pitchFamily="34" charset="0"/>
              </a:rPr>
              <a:t>Proven by using 0.8% Agarose Gel with 80 voltage for one hour</a:t>
            </a:r>
          </a:p>
          <a:p>
            <a:pPr marL="457200" indent="-457200">
              <a:lnSpc>
                <a:spcPct val="150000"/>
              </a:lnSpc>
              <a:buFont typeface="Arial" panose="020B0604020202020204" pitchFamily="34" charset="0"/>
              <a:buChar char="•"/>
            </a:pPr>
            <a:r>
              <a:rPr lang="en-US" sz="2800" dirty="0">
                <a:cs typeface="Arial" panose="020B0604020202020204" pitchFamily="34" charset="0"/>
              </a:rPr>
              <a:t>1% Agarose Gel also used with 80 voltage for one hour </a:t>
            </a:r>
          </a:p>
          <a:p>
            <a:pPr marL="457200" indent="-457200">
              <a:lnSpc>
                <a:spcPct val="150000"/>
              </a:lnSpc>
              <a:buFont typeface="Arial" panose="020B0604020202020204" pitchFamily="34" charset="0"/>
              <a:buChar char="•"/>
            </a:pPr>
            <a:r>
              <a:rPr lang="en-US" sz="2800" dirty="0">
                <a:cs typeface="Arial" panose="020B0604020202020204" pitchFamily="34" charset="0"/>
              </a:rPr>
              <a:t>2µl of 5X Loading dye and 5µl of DNA</a:t>
            </a:r>
          </a:p>
          <a:p>
            <a:pPr marL="457200" indent="-457200">
              <a:lnSpc>
                <a:spcPct val="150000"/>
              </a:lnSpc>
              <a:buFont typeface="Arial" panose="020B0604020202020204" pitchFamily="34" charset="0"/>
              <a:buChar char="•"/>
            </a:pPr>
            <a:endParaRPr lang="en-US" sz="2800" dirty="0">
              <a:cs typeface="Arial" panose="020B0604020202020204" pitchFamily="34" charset="0"/>
            </a:endParaRPr>
          </a:p>
          <a:p>
            <a:pPr marL="457200" indent="-457200">
              <a:lnSpc>
                <a:spcPct val="150000"/>
              </a:lnSpc>
              <a:buFont typeface="Arial" panose="020B0604020202020204" pitchFamily="34" charset="0"/>
              <a:buChar char="•"/>
            </a:pPr>
            <a:endParaRPr lang="en-US" sz="2800" dirty="0">
              <a:cs typeface="Arial" panose="020B0604020202020204" pitchFamily="34" charset="0"/>
            </a:endParaRPr>
          </a:p>
          <a:p>
            <a:endParaRPr lang="en-US" sz="2400" dirty="0"/>
          </a:p>
        </p:txBody>
      </p:sp>
      <p:grpSp>
        <p:nvGrpSpPr>
          <p:cNvPr id="8" name="Group 7"/>
          <p:cNvGrpSpPr/>
          <p:nvPr/>
        </p:nvGrpSpPr>
        <p:grpSpPr>
          <a:xfrm>
            <a:off x="647130" y="3648975"/>
            <a:ext cx="10489445" cy="2827419"/>
            <a:chOff x="647130" y="3562476"/>
            <a:chExt cx="10489445" cy="2827419"/>
          </a:xfrm>
        </p:grpSpPr>
        <p:grpSp>
          <p:nvGrpSpPr>
            <p:cNvPr id="9" name="Group 8"/>
            <p:cNvGrpSpPr/>
            <p:nvPr/>
          </p:nvGrpSpPr>
          <p:grpSpPr>
            <a:xfrm>
              <a:off x="647130" y="3581984"/>
              <a:ext cx="3037765" cy="2807911"/>
              <a:chOff x="698717" y="3415222"/>
              <a:chExt cx="3037765" cy="2807911"/>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35" y="3415222"/>
                <a:ext cx="2751161" cy="2063371"/>
              </a:xfrm>
              <a:prstGeom prst="rect">
                <a:avLst/>
              </a:prstGeom>
            </p:spPr>
          </p:pic>
          <p:sp>
            <p:nvSpPr>
              <p:cNvPr id="17" name="Rectangle 16"/>
              <p:cNvSpPr/>
              <p:nvPr/>
            </p:nvSpPr>
            <p:spPr>
              <a:xfrm>
                <a:off x="698717" y="5576802"/>
                <a:ext cx="3037765" cy="646331"/>
              </a:xfrm>
              <a:prstGeom prst="rect">
                <a:avLst/>
              </a:prstGeom>
            </p:spPr>
            <p:txBody>
              <a:bodyPr wrap="square">
                <a:spAutoFit/>
              </a:bodyPr>
              <a:lstStyle/>
              <a:p>
                <a:pPr algn="ctr"/>
                <a:r>
                  <a:rPr lang="en-US" dirty="0"/>
                  <a:t>Agarose Gel Electrophoresis Apparatus</a:t>
                </a:r>
              </a:p>
            </p:txBody>
          </p:sp>
        </p:grpSp>
        <p:grpSp>
          <p:nvGrpSpPr>
            <p:cNvPr id="10" name="Group 9"/>
            <p:cNvGrpSpPr/>
            <p:nvPr/>
          </p:nvGrpSpPr>
          <p:grpSpPr>
            <a:xfrm>
              <a:off x="4212610" y="3562476"/>
              <a:ext cx="3037765" cy="2669411"/>
              <a:chOff x="4212608" y="3756422"/>
              <a:chExt cx="3037765" cy="266941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681" y="3756422"/>
                <a:ext cx="2739621" cy="2054716"/>
              </a:xfrm>
              <a:prstGeom prst="rect">
                <a:avLst/>
              </a:prstGeom>
            </p:spPr>
          </p:pic>
          <p:sp>
            <p:nvSpPr>
              <p:cNvPr id="15" name="Rectangle 14"/>
              <p:cNvSpPr/>
              <p:nvPr/>
            </p:nvSpPr>
            <p:spPr>
              <a:xfrm>
                <a:off x="4212608" y="6056501"/>
                <a:ext cx="3037765" cy="369332"/>
              </a:xfrm>
              <a:prstGeom prst="rect">
                <a:avLst/>
              </a:prstGeom>
            </p:spPr>
            <p:txBody>
              <a:bodyPr wrap="square">
                <a:spAutoFit/>
              </a:bodyPr>
              <a:lstStyle/>
              <a:p>
                <a:pPr algn="ctr"/>
                <a:r>
                  <a:rPr lang="en-US" dirty="0"/>
                  <a:t>Agarose Gel </a:t>
                </a:r>
              </a:p>
            </p:txBody>
          </p:sp>
        </p:grpSp>
        <p:grpSp>
          <p:nvGrpSpPr>
            <p:cNvPr id="11" name="Group 10"/>
            <p:cNvGrpSpPr/>
            <p:nvPr/>
          </p:nvGrpSpPr>
          <p:grpSpPr>
            <a:xfrm>
              <a:off x="7853865" y="3584080"/>
              <a:ext cx="3282710" cy="2616550"/>
              <a:chOff x="7717386" y="3415222"/>
              <a:chExt cx="3282710" cy="2616550"/>
            </a:xfrm>
          </p:grpSpPr>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8735" t="41601" r="22459" b="35018"/>
              <a:stretch/>
            </p:blipFill>
            <p:spPr>
              <a:xfrm>
                <a:off x="7717386" y="3415222"/>
                <a:ext cx="3282710" cy="2054716"/>
              </a:xfrm>
              <a:prstGeom prst="rect">
                <a:avLst/>
              </a:prstGeom>
            </p:spPr>
          </p:pic>
          <p:sp>
            <p:nvSpPr>
              <p:cNvPr id="13" name="Rectangle 12"/>
              <p:cNvSpPr/>
              <p:nvPr/>
            </p:nvSpPr>
            <p:spPr>
              <a:xfrm>
                <a:off x="7839858" y="5662440"/>
                <a:ext cx="3037765" cy="369332"/>
              </a:xfrm>
              <a:prstGeom prst="rect">
                <a:avLst/>
              </a:prstGeom>
            </p:spPr>
            <p:txBody>
              <a:bodyPr wrap="square">
                <a:spAutoFit/>
              </a:bodyPr>
              <a:lstStyle/>
              <a:p>
                <a:pPr algn="ctr"/>
                <a:r>
                  <a:rPr lang="en-US" dirty="0"/>
                  <a:t>Gel picture under the UV light</a:t>
                </a:r>
              </a:p>
            </p:txBody>
          </p:sp>
        </p:grpSp>
      </p:grpSp>
    </p:spTree>
    <p:extLst>
      <p:ext uri="{BB962C8B-B14F-4D97-AF65-F5344CB8AC3E}">
        <p14:creationId xmlns:p14="http://schemas.microsoft.com/office/powerpoint/2010/main" val="419962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16440734"/>
              </p:ext>
            </p:extLst>
          </p:nvPr>
        </p:nvGraphicFramePr>
        <p:xfrm>
          <a:off x="3650395" y="1446662"/>
          <a:ext cx="5889389" cy="4310383"/>
        </p:xfrm>
        <a:graphic>
          <a:graphicData uri="http://schemas.openxmlformats.org/drawingml/2006/table">
            <a:tbl>
              <a:tblPr firstRow="1" bandRow="1">
                <a:tableStyleId>{9D7B26C5-4107-4FEC-AEDC-1716B250A1EF}</a:tableStyleId>
              </a:tblPr>
              <a:tblGrid>
                <a:gridCol w="4252551">
                  <a:extLst>
                    <a:ext uri="{9D8B030D-6E8A-4147-A177-3AD203B41FA5}">
                      <a16:colId xmlns:a16="http://schemas.microsoft.com/office/drawing/2014/main" val="1536325898"/>
                    </a:ext>
                  </a:extLst>
                </a:gridCol>
                <a:gridCol w="1636838">
                  <a:extLst>
                    <a:ext uri="{9D8B030D-6E8A-4147-A177-3AD203B41FA5}">
                      <a16:colId xmlns:a16="http://schemas.microsoft.com/office/drawing/2014/main" val="3413146152"/>
                    </a:ext>
                  </a:extLst>
                </a:gridCol>
              </a:tblGrid>
              <a:tr h="615769">
                <a:tc>
                  <a:txBody>
                    <a:bodyPr/>
                    <a:lstStyle/>
                    <a:p>
                      <a:pPr algn="ctr"/>
                      <a:r>
                        <a:rPr lang="en-US" sz="2800" dirty="0"/>
                        <a:t>Mixture</a:t>
                      </a:r>
                      <a:endParaRPr lang="en-US" sz="2800" b="1" dirty="0"/>
                    </a:p>
                  </a:txBody>
                  <a:tcPr/>
                </a:tc>
                <a:tc>
                  <a:txBody>
                    <a:bodyPr/>
                    <a:lstStyle/>
                    <a:p>
                      <a:pPr algn="ctr"/>
                      <a:r>
                        <a:rPr lang="en-US" sz="2800" dirty="0"/>
                        <a:t>Volume</a:t>
                      </a:r>
                      <a:endParaRPr lang="en-US" sz="2800" b="1" dirty="0"/>
                    </a:p>
                  </a:txBody>
                  <a:tcPr/>
                </a:tc>
                <a:extLst>
                  <a:ext uri="{0D108BD9-81ED-4DB2-BD59-A6C34878D82A}">
                    <a16:rowId xmlns:a16="http://schemas.microsoft.com/office/drawing/2014/main" val="3358321491"/>
                  </a:ext>
                </a:extLst>
              </a:tr>
              <a:tr h="615769">
                <a:tc>
                  <a:txBody>
                    <a:bodyPr/>
                    <a:lstStyle/>
                    <a:p>
                      <a:pPr algn="just"/>
                      <a:r>
                        <a:rPr lang="en-US" sz="2800" dirty="0"/>
                        <a:t>Go </a:t>
                      </a:r>
                      <a:r>
                        <a:rPr lang="en-US" sz="2800" dirty="0" err="1"/>
                        <a:t>Taq</a:t>
                      </a:r>
                      <a:r>
                        <a:rPr lang="en-US" sz="2800" dirty="0"/>
                        <a:t> Master Mix 2X</a:t>
                      </a:r>
                    </a:p>
                  </a:txBody>
                  <a:tcPr>
                    <a:noFill/>
                  </a:tcPr>
                </a:tc>
                <a:tc>
                  <a:txBody>
                    <a:bodyPr/>
                    <a:lstStyle/>
                    <a:p>
                      <a:pPr algn="just"/>
                      <a:r>
                        <a:rPr lang="en-US" sz="2800" dirty="0"/>
                        <a:t>12.5µl</a:t>
                      </a:r>
                    </a:p>
                  </a:txBody>
                  <a:tcPr>
                    <a:noFill/>
                  </a:tcPr>
                </a:tc>
                <a:extLst>
                  <a:ext uri="{0D108BD9-81ED-4DB2-BD59-A6C34878D82A}">
                    <a16:rowId xmlns:a16="http://schemas.microsoft.com/office/drawing/2014/main" val="683526130"/>
                  </a:ext>
                </a:extLst>
              </a:tr>
              <a:tr h="615769">
                <a:tc>
                  <a:txBody>
                    <a:bodyPr/>
                    <a:lstStyle/>
                    <a:p>
                      <a:pPr algn="just"/>
                      <a:r>
                        <a:rPr lang="en-US" sz="2800" dirty="0"/>
                        <a:t>Forward Primer</a:t>
                      </a:r>
                    </a:p>
                  </a:txBody>
                  <a:tcPr/>
                </a:tc>
                <a:tc>
                  <a:txBody>
                    <a:bodyPr/>
                    <a:lstStyle/>
                    <a:p>
                      <a:pPr algn="just"/>
                      <a:r>
                        <a:rPr lang="en-US" sz="2800" dirty="0"/>
                        <a:t>1µl</a:t>
                      </a:r>
                    </a:p>
                  </a:txBody>
                  <a:tcPr/>
                </a:tc>
                <a:extLst>
                  <a:ext uri="{0D108BD9-81ED-4DB2-BD59-A6C34878D82A}">
                    <a16:rowId xmlns:a16="http://schemas.microsoft.com/office/drawing/2014/main" val="3437263488"/>
                  </a:ext>
                </a:extLst>
              </a:tr>
              <a:tr h="615769">
                <a:tc>
                  <a:txBody>
                    <a:bodyPr/>
                    <a:lstStyle/>
                    <a:p>
                      <a:pPr algn="just"/>
                      <a:r>
                        <a:rPr lang="en-US" sz="2800" dirty="0"/>
                        <a:t>Reverse Primer</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a:t>1µl</a:t>
                      </a:r>
                    </a:p>
                  </a:txBody>
                  <a:tcPr>
                    <a:noFill/>
                  </a:tcPr>
                </a:tc>
                <a:extLst>
                  <a:ext uri="{0D108BD9-81ED-4DB2-BD59-A6C34878D82A}">
                    <a16:rowId xmlns:a16="http://schemas.microsoft.com/office/drawing/2014/main" val="10003"/>
                  </a:ext>
                </a:extLst>
              </a:tr>
              <a:tr h="615769">
                <a:tc>
                  <a:txBody>
                    <a:bodyPr/>
                    <a:lstStyle/>
                    <a:p>
                      <a:pPr algn="just"/>
                      <a:r>
                        <a:rPr lang="en-US" sz="2800" dirty="0"/>
                        <a:t>DNA template</a:t>
                      </a:r>
                    </a:p>
                  </a:txBody>
                  <a:tcPr/>
                </a:tc>
                <a:tc>
                  <a:txBody>
                    <a:bodyPr/>
                    <a:lstStyle/>
                    <a:p>
                      <a:pPr algn="just"/>
                      <a:r>
                        <a:rPr lang="en-US" sz="2800" dirty="0"/>
                        <a:t>5µl</a:t>
                      </a:r>
                    </a:p>
                  </a:txBody>
                  <a:tcPr/>
                </a:tc>
                <a:extLst>
                  <a:ext uri="{0D108BD9-81ED-4DB2-BD59-A6C34878D82A}">
                    <a16:rowId xmlns:a16="http://schemas.microsoft.com/office/drawing/2014/main" val="2666990366"/>
                  </a:ext>
                </a:extLst>
              </a:tr>
              <a:tr h="615769">
                <a:tc>
                  <a:txBody>
                    <a:bodyPr/>
                    <a:lstStyle/>
                    <a:p>
                      <a:pPr algn="just"/>
                      <a:r>
                        <a:rPr lang="en-US" sz="2800" dirty="0"/>
                        <a:t>Nuclease Free Water</a:t>
                      </a:r>
                    </a:p>
                  </a:txBody>
                  <a:tcPr>
                    <a:noFill/>
                  </a:tcPr>
                </a:tc>
                <a:tc>
                  <a:txBody>
                    <a:bodyPr/>
                    <a:lstStyle/>
                    <a:p>
                      <a:pPr algn="just"/>
                      <a:r>
                        <a:rPr lang="en-US" sz="2800" dirty="0"/>
                        <a:t>5.5µl</a:t>
                      </a:r>
                    </a:p>
                  </a:txBody>
                  <a:tcPr>
                    <a:noFill/>
                  </a:tcPr>
                </a:tc>
                <a:extLst>
                  <a:ext uri="{0D108BD9-81ED-4DB2-BD59-A6C34878D82A}">
                    <a16:rowId xmlns:a16="http://schemas.microsoft.com/office/drawing/2014/main" val="409293667"/>
                  </a:ext>
                </a:extLst>
              </a:tr>
              <a:tr h="615769">
                <a:tc>
                  <a:txBody>
                    <a:bodyPr/>
                    <a:lstStyle/>
                    <a:p>
                      <a:pPr algn="just"/>
                      <a:endParaRPr lang="en-US" sz="2800" dirty="0"/>
                    </a:p>
                  </a:txBody>
                  <a:tcPr/>
                </a:tc>
                <a:tc>
                  <a:txBody>
                    <a:bodyPr/>
                    <a:lstStyle/>
                    <a:p>
                      <a:pPr algn="just"/>
                      <a:r>
                        <a:rPr lang="en-US" sz="2800" dirty="0"/>
                        <a:t>25µl</a:t>
                      </a:r>
                    </a:p>
                  </a:txBody>
                  <a:tcPr/>
                </a:tc>
                <a:extLst>
                  <a:ext uri="{0D108BD9-81ED-4DB2-BD59-A6C34878D82A}">
                    <a16:rowId xmlns:a16="http://schemas.microsoft.com/office/drawing/2014/main" val="2925225333"/>
                  </a:ext>
                </a:extLst>
              </a:tr>
            </a:tbl>
          </a:graphicData>
        </a:graphic>
      </p:graphicFrame>
      <p:grpSp>
        <p:nvGrpSpPr>
          <p:cNvPr id="8" name="Group 7"/>
          <p:cNvGrpSpPr/>
          <p:nvPr/>
        </p:nvGrpSpPr>
        <p:grpSpPr>
          <a:xfrm>
            <a:off x="9444255" y="4266744"/>
            <a:ext cx="2642948" cy="2084601"/>
            <a:chOff x="7755906" y="2593075"/>
            <a:chExt cx="3336539" cy="2378554"/>
          </a:xfrm>
        </p:grpSpPr>
        <p:pic>
          <p:nvPicPr>
            <p:cNvPr id="9" name="Picture 8"/>
            <p:cNvPicPr>
              <a:picLocks noChangeAspect="1"/>
            </p:cNvPicPr>
            <p:nvPr/>
          </p:nvPicPr>
          <p:blipFill rotWithShape="1">
            <a:blip r:embed="rId3"/>
            <a:srcRect t="29064" b="10717"/>
            <a:stretch/>
          </p:blipFill>
          <p:spPr>
            <a:xfrm>
              <a:off x="7755906" y="2593075"/>
              <a:ext cx="3336539" cy="2009222"/>
            </a:xfrm>
            <a:prstGeom prst="rect">
              <a:avLst/>
            </a:prstGeom>
            <a:ln>
              <a:noFill/>
            </a:ln>
            <a:effectLst>
              <a:softEdge rad="112500"/>
            </a:effectLst>
          </p:spPr>
        </p:pic>
        <p:sp>
          <p:nvSpPr>
            <p:cNvPr id="10" name="TextBox 9"/>
            <p:cNvSpPr txBox="1"/>
            <p:nvPr/>
          </p:nvSpPr>
          <p:spPr>
            <a:xfrm>
              <a:off x="8153400" y="4602297"/>
              <a:ext cx="2519149" cy="369332"/>
            </a:xfrm>
            <a:prstGeom prst="rect">
              <a:avLst/>
            </a:prstGeom>
            <a:noFill/>
          </p:spPr>
          <p:txBody>
            <a:bodyPr wrap="square" rtlCol="0">
              <a:spAutoFit/>
            </a:bodyPr>
            <a:lstStyle/>
            <a:p>
              <a:pPr algn="ctr"/>
              <a:r>
                <a:rPr lang="en-US" dirty="0" err="1"/>
                <a:t>Promega</a:t>
              </a:r>
              <a:r>
                <a:rPr lang="en-US" dirty="0"/>
                <a:t> MM</a:t>
              </a:r>
            </a:p>
          </p:txBody>
        </p:sp>
      </p:grpSp>
      <p:sp>
        <p:nvSpPr>
          <p:cNvPr id="11" name="Rectangle 10"/>
          <p:cNvSpPr/>
          <p:nvPr/>
        </p:nvSpPr>
        <p:spPr>
          <a:xfrm>
            <a:off x="813226" y="2160596"/>
            <a:ext cx="2818263" cy="27568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n-US" sz="2800" dirty="0"/>
              <a:t>MgCl</a:t>
            </a:r>
            <a:r>
              <a:rPr lang="en-US" sz="2800" baseline="-25000" dirty="0"/>
              <a:t>2</a:t>
            </a:r>
          </a:p>
          <a:p>
            <a:pPr marL="285750" indent="-285750" algn="just">
              <a:buFont typeface="Arial" panose="020B0604020202020204" pitchFamily="34" charset="0"/>
              <a:buChar char="•"/>
            </a:pPr>
            <a:r>
              <a:rPr lang="en-US" sz="2800" dirty="0"/>
              <a:t>Buffer</a:t>
            </a:r>
          </a:p>
          <a:p>
            <a:pPr marL="285750" indent="-285750" algn="just">
              <a:buFont typeface="Arial" panose="020B0604020202020204" pitchFamily="34" charset="0"/>
              <a:buChar char="•"/>
            </a:pPr>
            <a:r>
              <a:rPr lang="en-US" sz="2800" dirty="0" err="1"/>
              <a:t>dNTPs</a:t>
            </a:r>
            <a:endParaRPr lang="en-US" sz="2800" dirty="0"/>
          </a:p>
          <a:p>
            <a:pPr marL="285750" indent="-285750" algn="just">
              <a:buFont typeface="Arial" panose="020B0604020202020204" pitchFamily="34" charset="0"/>
              <a:buChar char="•"/>
            </a:pPr>
            <a:r>
              <a:rPr lang="en-US" sz="2800" dirty="0" err="1"/>
              <a:t>Taq</a:t>
            </a:r>
            <a:r>
              <a:rPr lang="en-US" sz="2800" dirty="0"/>
              <a:t> Polymerase Enzyme</a:t>
            </a:r>
          </a:p>
        </p:txBody>
      </p:sp>
      <p:sp>
        <p:nvSpPr>
          <p:cNvPr id="12" name="Curved Right Arrow 11"/>
          <p:cNvSpPr/>
          <p:nvPr/>
        </p:nvSpPr>
        <p:spPr>
          <a:xfrm rot="5400000">
            <a:off x="2325940" y="1159187"/>
            <a:ext cx="858945" cy="1561081"/>
          </a:xfrm>
          <a:prstGeom prst="curvedRightArrow">
            <a:avLst>
              <a:gd name="adj1" fmla="val 25000"/>
              <a:gd name="adj2" fmla="val 90872"/>
              <a:gd name="adj3" fmla="val 34533"/>
            </a:avLst>
          </a:prstGeom>
          <a:solidFill>
            <a:srgbClr val="009999"/>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962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14</a:t>
            </a:fld>
            <a:endParaRPr lang="en-US"/>
          </a:p>
        </p:txBody>
      </p:sp>
      <p:sp>
        <p:nvSpPr>
          <p:cNvPr id="7" name="TextBox 6"/>
          <p:cNvSpPr txBox="1"/>
          <p:nvPr/>
        </p:nvSpPr>
        <p:spPr>
          <a:xfrm>
            <a:off x="543390" y="922676"/>
            <a:ext cx="9990161" cy="267765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dirty="0"/>
              <a:t>PCR products were run through 2% Agarose Gel with 80 V for 1 hour and 30 minutes </a:t>
            </a:r>
          </a:p>
          <a:p>
            <a:pPr marL="457200" indent="-457200" algn="just">
              <a:lnSpc>
                <a:spcPct val="150000"/>
              </a:lnSpc>
              <a:buFont typeface="Arial" panose="020B0604020202020204" pitchFamily="34" charset="0"/>
              <a:buChar char="•"/>
            </a:pPr>
            <a:r>
              <a:rPr lang="en-US" sz="2800" dirty="0"/>
              <a:t>Gel image was visualized using Gel Documentation Unit under the Ultra Violet light</a:t>
            </a:r>
          </a:p>
        </p:txBody>
      </p:sp>
      <p:grpSp>
        <p:nvGrpSpPr>
          <p:cNvPr id="8" name="Group 7"/>
          <p:cNvGrpSpPr/>
          <p:nvPr/>
        </p:nvGrpSpPr>
        <p:grpSpPr>
          <a:xfrm>
            <a:off x="1709957" y="3435178"/>
            <a:ext cx="9249194" cy="3166125"/>
            <a:chOff x="1709957" y="3084395"/>
            <a:chExt cx="9249194" cy="3553980"/>
          </a:xfrm>
        </p:grpSpPr>
        <p:grpSp>
          <p:nvGrpSpPr>
            <p:cNvPr id="9" name="Group 8"/>
            <p:cNvGrpSpPr/>
            <p:nvPr/>
          </p:nvGrpSpPr>
          <p:grpSpPr>
            <a:xfrm>
              <a:off x="6983040" y="3207225"/>
              <a:ext cx="3976111" cy="3431150"/>
              <a:chOff x="6983041" y="3807725"/>
              <a:chExt cx="3290248" cy="258027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617" y="3807725"/>
                <a:ext cx="2875129" cy="2156347"/>
              </a:xfrm>
              <a:prstGeom prst="rect">
                <a:avLst/>
              </a:prstGeom>
            </p:spPr>
          </p:pic>
          <p:sp>
            <p:nvSpPr>
              <p:cNvPr id="14" name="TextBox 13"/>
              <p:cNvSpPr txBox="1"/>
              <p:nvPr/>
            </p:nvSpPr>
            <p:spPr>
              <a:xfrm>
                <a:off x="6983041" y="6018663"/>
                <a:ext cx="3290248" cy="369332"/>
              </a:xfrm>
              <a:prstGeom prst="rect">
                <a:avLst/>
              </a:prstGeom>
              <a:noFill/>
            </p:spPr>
            <p:txBody>
              <a:bodyPr wrap="square" rtlCol="0">
                <a:spAutoFit/>
              </a:bodyPr>
              <a:lstStyle/>
              <a:p>
                <a:pPr algn="ctr"/>
                <a:r>
                  <a:rPr lang="en-US" dirty="0"/>
                  <a:t>Gel Electrophoresis Apparatus</a:t>
                </a:r>
              </a:p>
            </p:txBody>
          </p:sp>
        </p:grpSp>
        <p:grpSp>
          <p:nvGrpSpPr>
            <p:cNvPr id="10" name="Group 9"/>
            <p:cNvGrpSpPr/>
            <p:nvPr/>
          </p:nvGrpSpPr>
          <p:grpSpPr>
            <a:xfrm>
              <a:off x="1709957" y="3084395"/>
              <a:ext cx="3107703" cy="3553980"/>
              <a:chOff x="1709957" y="2945411"/>
              <a:chExt cx="2920621" cy="3265161"/>
            </a:xfrm>
          </p:grpSpPr>
          <p:sp>
            <p:nvSpPr>
              <p:cNvPr id="11" name="TextBox 10"/>
              <p:cNvSpPr txBox="1"/>
              <p:nvPr/>
            </p:nvSpPr>
            <p:spPr>
              <a:xfrm>
                <a:off x="1709957" y="5841240"/>
                <a:ext cx="2920621" cy="369332"/>
              </a:xfrm>
              <a:prstGeom prst="rect">
                <a:avLst/>
              </a:prstGeom>
              <a:noFill/>
            </p:spPr>
            <p:txBody>
              <a:bodyPr wrap="square" rtlCol="0">
                <a:spAutoFit/>
              </a:bodyPr>
              <a:lstStyle/>
              <a:p>
                <a:pPr algn="ctr"/>
                <a:r>
                  <a:rPr lang="en-US" dirty="0"/>
                  <a:t>Gel Documentation Unit</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7188" t="21042" r="14294" b="12817"/>
              <a:stretch/>
            </p:blipFill>
            <p:spPr>
              <a:xfrm rot="5400000">
                <a:off x="1757312" y="3306806"/>
                <a:ext cx="2825910" cy="2103120"/>
              </a:xfrm>
              <a:prstGeom prst="rect">
                <a:avLst/>
              </a:prstGeom>
            </p:spPr>
          </p:pic>
        </p:grpSp>
      </p:grpSp>
    </p:spTree>
    <p:extLst>
      <p:ext uri="{BB962C8B-B14F-4D97-AF65-F5344CB8AC3E}">
        <p14:creationId xmlns:p14="http://schemas.microsoft.com/office/powerpoint/2010/main" val="86172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15</a:t>
            </a:fld>
            <a:endParaRPr lang="en-US"/>
          </a:p>
        </p:txBody>
      </p:sp>
      <p:sp>
        <p:nvSpPr>
          <p:cNvPr id="7" name="Content Placeholder 2">
            <a:extLst>
              <a:ext uri="{FF2B5EF4-FFF2-40B4-BE49-F238E27FC236}">
                <a16:creationId xmlns:a16="http://schemas.microsoft.com/office/drawing/2014/main" id="{67EA46E9-68C3-44FE-931D-AF41D7C1C301}"/>
              </a:ext>
            </a:extLst>
          </p:cNvPr>
          <p:cNvSpPr>
            <a:spLocks noGrp="1"/>
          </p:cNvSpPr>
          <p:nvPr>
            <p:ph idx="1"/>
          </p:nvPr>
        </p:nvSpPr>
        <p:spPr>
          <a:xfrm>
            <a:off x="345989" y="1161537"/>
            <a:ext cx="11578281" cy="5832024"/>
          </a:xfrm>
        </p:spPr>
        <p:txBody>
          <a:bodyPr>
            <a:normAutofit/>
          </a:bodyPr>
          <a:lstStyle/>
          <a:p>
            <a:pPr marL="457200" lvl="1" indent="0">
              <a:buNone/>
            </a:pPr>
            <a:r>
              <a:rPr lang="en-US" sz="3200" u="sng" dirty="0"/>
              <a:t>Data analysis</a:t>
            </a:r>
          </a:p>
          <a:p>
            <a:pPr marL="914400" lvl="2" indent="0" algn="just">
              <a:buNone/>
            </a:pPr>
            <a:endParaRPr lang="en-US" sz="2400" dirty="0"/>
          </a:p>
        </p:txBody>
      </p:sp>
      <p:sp>
        <p:nvSpPr>
          <p:cNvPr id="9" name="TextBox 8"/>
          <p:cNvSpPr txBox="1"/>
          <p:nvPr/>
        </p:nvSpPr>
        <p:spPr>
          <a:xfrm>
            <a:off x="260784" y="1390977"/>
            <a:ext cx="11708303" cy="3970318"/>
          </a:xfrm>
          <a:prstGeom prst="rect">
            <a:avLst/>
          </a:prstGeom>
          <a:noFill/>
        </p:spPr>
        <p:txBody>
          <a:bodyPr wrap="square" rtlCol="0">
            <a:spAutoFit/>
          </a:bodyPr>
          <a:lstStyle/>
          <a:p>
            <a:pPr lvl="1"/>
            <a:endParaRPr lang="en-US" sz="2800" dirty="0"/>
          </a:p>
          <a:p>
            <a:pPr lvl="1"/>
            <a:r>
              <a:rPr lang="en-US" sz="2800" dirty="0"/>
              <a:t>	Parametric parameters  - </a:t>
            </a:r>
            <a:r>
              <a:rPr lang="en-US" sz="2800" b="1" dirty="0"/>
              <a:t>Analysis of Variance </a:t>
            </a:r>
            <a:r>
              <a:rPr lang="en-US" sz="2800" dirty="0"/>
              <a:t>(ANOVA) with general 						linear model (GLM) procedure of SAS, followed 					by Least Significance Difference (LSD) test.</a:t>
            </a:r>
            <a:endParaRPr lang="en-US" sz="2800" b="1" dirty="0"/>
          </a:p>
          <a:p>
            <a:pPr lvl="1"/>
            <a:endParaRPr lang="en-US" sz="2800" dirty="0"/>
          </a:p>
          <a:p>
            <a:pPr lvl="1"/>
            <a:r>
              <a:rPr lang="en-US" sz="2800" dirty="0"/>
              <a:t>	Non parametric parameters – </a:t>
            </a:r>
            <a:r>
              <a:rPr lang="en-US" sz="2800" b="1" dirty="0" err="1"/>
              <a:t>Kruskal</a:t>
            </a:r>
            <a:r>
              <a:rPr lang="en-US" sz="2800" b="1" dirty="0"/>
              <a:t>-Wallis</a:t>
            </a:r>
            <a:r>
              <a:rPr lang="en-US" sz="2800" dirty="0"/>
              <a:t> test</a:t>
            </a:r>
          </a:p>
          <a:p>
            <a:pPr lvl="1"/>
            <a:r>
              <a:rPr lang="en-US" sz="2800" dirty="0"/>
              <a:t>	</a:t>
            </a:r>
          </a:p>
          <a:p>
            <a:pPr lvl="1"/>
            <a:r>
              <a:rPr lang="en-US" sz="2800" dirty="0"/>
              <a:t>	Graphical illustrations were done using Microsoft Excel 2010</a:t>
            </a:r>
          </a:p>
          <a:p>
            <a:pPr lvl="1"/>
            <a:endParaRPr lang="en-US" sz="2800" dirty="0"/>
          </a:p>
        </p:txBody>
      </p:sp>
      <p:grpSp>
        <p:nvGrpSpPr>
          <p:cNvPr id="10" name="Group 9"/>
          <p:cNvGrpSpPr/>
          <p:nvPr/>
        </p:nvGrpSpPr>
        <p:grpSpPr>
          <a:xfrm>
            <a:off x="1951630" y="4917990"/>
            <a:ext cx="8119127" cy="1446498"/>
            <a:chOff x="1951630" y="4512907"/>
            <a:chExt cx="8260785" cy="1789796"/>
          </a:xfrm>
        </p:grpSpPr>
        <p:pic>
          <p:nvPicPr>
            <p:cNvPr id="11"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7440"/>
            <a:stretch/>
          </p:blipFill>
          <p:spPr bwMode="auto">
            <a:xfrm>
              <a:off x="8170190" y="4512907"/>
              <a:ext cx="2042225" cy="1789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630" y="4644685"/>
              <a:ext cx="3529427" cy="15262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72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16</a:t>
            </a:fld>
            <a:endParaRPr lang="en-US"/>
          </a:p>
        </p:txBody>
      </p:sp>
      <p:sp>
        <p:nvSpPr>
          <p:cNvPr id="6"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134796"/>
            <a:ext cx="11578281" cy="5732059"/>
          </a:xfrm>
        </p:spPr>
        <p:txBody>
          <a:bodyPr>
            <a:normAutofit/>
          </a:bodyPr>
          <a:lstStyle/>
          <a:p>
            <a:pPr marL="0" indent="0">
              <a:buNone/>
            </a:pPr>
            <a:r>
              <a:rPr lang="en-US" b="1" dirty="0"/>
              <a:t>1. Morphological &amp; Physiological Study (Lab Experiment)</a:t>
            </a:r>
          </a:p>
          <a:p>
            <a:pPr marL="0" indent="0">
              <a:buNone/>
            </a:pPr>
            <a:r>
              <a:rPr lang="en-US" b="1" dirty="0"/>
              <a:t>	</a:t>
            </a:r>
            <a:r>
              <a:rPr lang="en-US" dirty="0"/>
              <a:t>Plant Survival Percentage</a:t>
            </a:r>
            <a:endParaRPr lang="en-US" i="1" dirty="0"/>
          </a:p>
          <a:p>
            <a:endParaRPr lang="en-US" sz="2400" b="1" i="1" dirty="0"/>
          </a:p>
        </p:txBody>
      </p:sp>
      <p:sp>
        <p:nvSpPr>
          <p:cNvPr id="12" name="TextBox 11"/>
          <p:cNvSpPr txBox="1"/>
          <p:nvPr/>
        </p:nvSpPr>
        <p:spPr>
          <a:xfrm>
            <a:off x="2620370" y="6090031"/>
            <a:ext cx="6987654" cy="369332"/>
          </a:xfrm>
          <a:prstGeom prst="rect">
            <a:avLst/>
          </a:prstGeom>
          <a:noFill/>
        </p:spPr>
        <p:txBody>
          <a:bodyPr wrap="square" rtlCol="0">
            <a:spAutoFit/>
          </a:bodyPr>
          <a:lstStyle/>
          <a:p>
            <a:pPr algn="ctr"/>
            <a:r>
              <a:rPr lang="en-US" dirty="0"/>
              <a:t>Variation of plant survival with dosage of gamma irradiation</a:t>
            </a:r>
          </a:p>
        </p:txBody>
      </p:sp>
      <p:graphicFrame>
        <p:nvGraphicFramePr>
          <p:cNvPr id="7" name="Chart 6"/>
          <p:cNvGraphicFramePr>
            <a:graphicFrameLocks/>
          </p:cNvGraphicFramePr>
          <p:nvPr>
            <p:extLst>
              <p:ext uri="{D42A27DB-BD31-4B8C-83A1-F6EECF244321}">
                <p14:modId xmlns:p14="http://schemas.microsoft.com/office/powerpoint/2010/main" val="2582639563"/>
              </p:ext>
            </p:extLst>
          </p:nvPr>
        </p:nvGraphicFramePr>
        <p:xfrm>
          <a:off x="2217973" y="2143622"/>
          <a:ext cx="8485632" cy="3956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52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0158"/>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17</a:t>
            </a:fld>
            <a:endParaRPr lang="en-US"/>
          </a:p>
        </p:txBody>
      </p:sp>
      <p:grpSp>
        <p:nvGrpSpPr>
          <p:cNvPr id="9" name="Group 8"/>
          <p:cNvGrpSpPr/>
          <p:nvPr/>
        </p:nvGrpSpPr>
        <p:grpSpPr>
          <a:xfrm>
            <a:off x="10136154" y="849369"/>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&gt;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No Significant</a:t>
              </a:r>
            </a:p>
          </p:txBody>
        </p:sp>
      </p:grpSp>
      <p:sp>
        <p:nvSpPr>
          <p:cNvPr id="12"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658592"/>
            <a:ext cx="11957222" cy="5732059"/>
          </a:xfrm>
        </p:spPr>
        <p:txBody>
          <a:bodyPr>
            <a:normAutofit/>
          </a:bodyPr>
          <a:lstStyle/>
          <a:p>
            <a:pPr marL="0" indent="0">
              <a:buNone/>
            </a:pPr>
            <a:endParaRPr lang="en-US" b="1" dirty="0"/>
          </a:p>
          <a:p>
            <a:pPr marL="0" indent="0">
              <a:buNone/>
            </a:pPr>
            <a:r>
              <a:rPr lang="en-US" dirty="0"/>
              <a:t>Number of Leaves                                              Number of Shoots</a:t>
            </a:r>
            <a:endParaRPr lang="en-US" i="1" dirty="0"/>
          </a:p>
          <a:p>
            <a:pPr marL="0" indent="0">
              <a:buNone/>
            </a:pPr>
            <a:r>
              <a:rPr lang="en-US" dirty="0"/>
              <a:t> </a:t>
            </a:r>
            <a:endParaRPr lang="en-US" i="1" dirty="0"/>
          </a:p>
          <a:p>
            <a:pPr marL="0" indent="0">
              <a:buNone/>
            </a:pPr>
            <a:endParaRPr lang="en-US" sz="2400" b="1" i="1" dirty="0"/>
          </a:p>
        </p:txBody>
      </p:sp>
      <p:sp>
        <p:nvSpPr>
          <p:cNvPr id="14" name="TextBox 13"/>
          <p:cNvSpPr txBox="1"/>
          <p:nvPr/>
        </p:nvSpPr>
        <p:spPr>
          <a:xfrm>
            <a:off x="377892" y="5925606"/>
            <a:ext cx="5012974" cy="646331"/>
          </a:xfrm>
          <a:prstGeom prst="rect">
            <a:avLst/>
          </a:prstGeom>
          <a:noFill/>
        </p:spPr>
        <p:txBody>
          <a:bodyPr wrap="square" rtlCol="0">
            <a:spAutoFit/>
          </a:bodyPr>
          <a:lstStyle/>
          <a:p>
            <a:pPr algn="ctr"/>
            <a:r>
              <a:rPr lang="en-US" dirty="0"/>
              <a:t>Variation of average number of leaves with dosage of gamma irradiation</a:t>
            </a:r>
          </a:p>
        </p:txBody>
      </p:sp>
      <p:graphicFrame>
        <p:nvGraphicFramePr>
          <p:cNvPr id="15" name="Chart 14"/>
          <p:cNvGraphicFramePr>
            <a:graphicFrameLocks/>
          </p:cNvGraphicFramePr>
          <p:nvPr>
            <p:extLst>
              <p:ext uri="{D42A27DB-BD31-4B8C-83A1-F6EECF244321}">
                <p14:modId xmlns:p14="http://schemas.microsoft.com/office/powerpoint/2010/main" val="257088811"/>
              </p:ext>
            </p:extLst>
          </p:nvPr>
        </p:nvGraphicFramePr>
        <p:xfrm>
          <a:off x="0" y="1760169"/>
          <a:ext cx="6193504" cy="4032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953585814"/>
              </p:ext>
            </p:extLst>
          </p:nvPr>
        </p:nvGraphicFramePr>
        <p:xfrm>
          <a:off x="6001512" y="1794288"/>
          <a:ext cx="6190488" cy="403250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2"/>
          <p:cNvSpPr txBox="1"/>
          <p:nvPr/>
        </p:nvSpPr>
        <p:spPr>
          <a:xfrm>
            <a:off x="6790869" y="5925605"/>
            <a:ext cx="479194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Variation of average number of shoots with dosage of gamma irradiation</a:t>
            </a:r>
          </a:p>
        </p:txBody>
      </p:sp>
    </p:spTree>
    <p:extLst>
      <p:ext uri="{BB962C8B-B14F-4D97-AF65-F5344CB8AC3E}">
        <p14:creationId xmlns:p14="http://schemas.microsoft.com/office/powerpoint/2010/main" val="35866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18</a:t>
            </a:fld>
            <a:endParaRPr lang="en-US"/>
          </a:p>
        </p:txBody>
      </p:sp>
      <p:sp>
        <p:nvSpPr>
          <p:cNvPr id="6"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134796"/>
            <a:ext cx="11578281" cy="5732059"/>
          </a:xfrm>
        </p:spPr>
        <p:txBody>
          <a:bodyPr>
            <a:normAutofit/>
          </a:bodyPr>
          <a:lstStyle/>
          <a:p>
            <a:pPr marL="0" indent="0">
              <a:buNone/>
            </a:pPr>
            <a:r>
              <a:rPr lang="en-US" b="1" dirty="0"/>
              <a:t>Net House Experiment</a:t>
            </a:r>
          </a:p>
          <a:p>
            <a:pPr marL="0" indent="0">
              <a:buNone/>
            </a:pPr>
            <a:r>
              <a:rPr lang="en-US" b="1" dirty="0"/>
              <a:t>	</a:t>
            </a:r>
            <a:r>
              <a:rPr lang="en-US" dirty="0"/>
              <a:t>Plant Survival Percentage</a:t>
            </a:r>
            <a:endParaRPr lang="en-US" i="1" dirty="0"/>
          </a:p>
          <a:p>
            <a:endParaRPr lang="en-US" sz="2400" b="1" i="1" dirty="0"/>
          </a:p>
        </p:txBody>
      </p:sp>
      <p:graphicFrame>
        <p:nvGraphicFramePr>
          <p:cNvPr id="8" name="Chart 7"/>
          <p:cNvGraphicFramePr>
            <a:graphicFrameLocks/>
          </p:cNvGraphicFramePr>
          <p:nvPr>
            <p:extLst>
              <p:ext uri="{D42A27DB-BD31-4B8C-83A1-F6EECF244321}">
                <p14:modId xmlns:p14="http://schemas.microsoft.com/office/powerpoint/2010/main" val="1455049218"/>
              </p:ext>
            </p:extLst>
          </p:nvPr>
        </p:nvGraphicFramePr>
        <p:xfrm>
          <a:off x="1659456" y="2193647"/>
          <a:ext cx="8909482" cy="420388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0136154" y="1245161"/>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&lt;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Significant</a:t>
              </a:r>
            </a:p>
          </p:txBody>
        </p:sp>
      </p:grpSp>
      <p:sp>
        <p:nvSpPr>
          <p:cNvPr id="12" name="TextBox 11"/>
          <p:cNvSpPr txBox="1"/>
          <p:nvPr/>
        </p:nvSpPr>
        <p:spPr>
          <a:xfrm>
            <a:off x="2620370" y="6212863"/>
            <a:ext cx="6987654" cy="369332"/>
          </a:xfrm>
          <a:prstGeom prst="rect">
            <a:avLst/>
          </a:prstGeom>
          <a:noFill/>
        </p:spPr>
        <p:txBody>
          <a:bodyPr wrap="square" rtlCol="0">
            <a:spAutoFit/>
          </a:bodyPr>
          <a:lstStyle/>
          <a:p>
            <a:pPr algn="ctr"/>
            <a:r>
              <a:rPr lang="en-US" dirty="0"/>
              <a:t>Variation of plant survival with dosage of gamma irradiation</a:t>
            </a:r>
          </a:p>
        </p:txBody>
      </p:sp>
    </p:spTree>
    <p:extLst>
      <p:ext uri="{BB962C8B-B14F-4D97-AF65-F5344CB8AC3E}">
        <p14:creationId xmlns:p14="http://schemas.microsoft.com/office/powerpoint/2010/main" val="246735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19</a:t>
            </a:fld>
            <a:endParaRPr lang="en-US"/>
          </a:p>
        </p:txBody>
      </p:sp>
      <p:grpSp>
        <p:nvGrpSpPr>
          <p:cNvPr id="9" name="Group 8"/>
          <p:cNvGrpSpPr/>
          <p:nvPr/>
        </p:nvGrpSpPr>
        <p:grpSpPr>
          <a:xfrm>
            <a:off x="10136154" y="1245161"/>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&lt;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Significant</a:t>
              </a:r>
            </a:p>
          </p:txBody>
        </p:sp>
      </p:grpSp>
      <p:sp>
        <p:nvSpPr>
          <p:cNvPr id="12"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658592"/>
            <a:ext cx="11578281" cy="5732059"/>
          </a:xfrm>
        </p:spPr>
        <p:txBody>
          <a:bodyPr>
            <a:normAutofit/>
          </a:bodyPr>
          <a:lstStyle/>
          <a:p>
            <a:pPr marL="0" indent="0">
              <a:buNone/>
            </a:pPr>
            <a:endParaRPr lang="en-US" b="1" dirty="0"/>
          </a:p>
          <a:p>
            <a:pPr marL="0" indent="0">
              <a:buNone/>
            </a:pPr>
            <a:r>
              <a:rPr lang="en-US" dirty="0"/>
              <a:t>Number of Leaves</a:t>
            </a:r>
            <a:endParaRPr lang="en-US" i="1" dirty="0"/>
          </a:p>
          <a:p>
            <a:pPr marL="0" indent="0">
              <a:buNone/>
            </a:pPr>
            <a:endParaRPr lang="en-US" sz="2400" b="1" i="1" dirty="0"/>
          </a:p>
        </p:txBody>
      </p:sp>
      <p:sp>
        <p:nvSpPr>
          <p:cNvPr id="14" name="TextBox 13"/>
          <p:cNvSpPr txBox="1"/>
          <p:nvPr/>
        </p:nvSpPr>
        <p:spPr>
          <a:xfrm>
            <a:off x="2138453" y="6075731"/>
            <a:ext cx="7656394" cy="369332"/>
          </a:xfrm>
          <a:prstGeom prst="rect">
            <a:avLst/>
          </a:prstGeom>
          <a:noFill/>
        </p:spPr>
        <p:txBody>
          <a:bodyPr wrap="square" rtlCol="0">
            <a:spAutoFit/>
          </a:bodyPr>
          <a:lstStyle/>
          <a:p>
            <a:pPr algn="ctr"/>
            <a:r>
              <a:rPr lang="en-US" dirty="0"/>
              <a:t>Variation of average number of leaves with dosage of gamma irradiation</a:t>
            </a:r>
          </a:p>
        </p:txBody>
      </p:sp>
      <p:graphicFrame>
        <p:nvGraphicFramePr>
          <p:cNvPr id="15" name="Chart 14"/>
          <p:cNvGraphicFramePr>
            <a:graphicFrameLocks/>
          </p:cNvGraphicFramePr>
          <p:nvPr>
            <p:extLst>
              <p:ext uri="{D42A27DB-BD31-4B8C-83A1-F6EECF244321}">
                <p14:modId xmlns:p14="http://schemas.microsoft.com/office/powerpoint/2010/main" val="2092917560"/>
              </p:ext>
            </p:extLst>
          </p:nvPr>
        </p:nvGraphicFramePr>
        <p:xfrm>
          <a:off x="1723834" y="1723187"/>
          <a:ext cx="8485632" cy="4352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p:cNvSpPr txBox="1"/>
          <p:nvPr/>
        </p:nvSpPr>
        <p:spPr>
          <a:xfrm>
            <a:off x="5976945" y="3300403"/>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Times New Roman" pitchFamily="18" charset="0"/>
                <a:cs typeface="Times New Roman" pitchFamily="18" charset="0"/>
              </a:rPr>
              <a:t>c</a:t>
            </a:r>
            <a:endParaRPr lang="en-US" sz="1600" b="1" dirty="0">
              <a:ln>
                <a:noFill/>
              </a:ln>
              <a:latin typeface="Times New Roman" pitchFamily="18" charset="0"/>
              <a:cs typeface="Times New Roman" pitchFamily="18" charset="0"/>
            </a:endParaRPr>
          </a:p>
        </p:txBody>
      </p:sp>
      <p:sp>
        <p:nvSpPr>
          <p:cNvPr id="16" name="TextBox 8"/>
          <p:cNvSpPr txBox="1"/>
          <p:nvPr/>
        </p:nvSpPr>
        <p:spPr>
          <a:xfrm>
            <a:off x="7109709" y="3429000"/>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Times New Roman" pitchFamily="18" charset="0"/>
                <a:cs typeface="Times New Roman" pitchFamily="18" charset="0"/>
              </a:rPr>
              <a:t>d</a:t>
            </a:r>
            <a:endParaRPr lang="en-US" sz="1600" b="1" dirty="0">
              <a:ln>
                <a:noFill/>
              </a:ln>
              <a:latin typeface="Times New Roman" pitchFamily="18" charset="0"/>
              <a:cs typeface="Times New Roman" pitchFamily="18" charset="0"/>
            </a:endParaRPr>
          </a:p>
        </p:txBody>
      </p:sp>
      <p:sp>
        <p:nvSpPr>
          <p:cNvPr id="17" name="TextBox 8"/>
          <p:cNvSpPr txBox="1"/>
          <p:nvPr/>
        </p:nvSpPr>
        <p:spPr>
          <a:xfrm>
            <a:off x="8170461" y="2709080"/>
            <a:ext cx="564105"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err="1">
                <a:ln>
                  <a:noFill/>
                </a:ln>
                <a:latin typeface="Times New Roman" pitchFamily="18" charset="0"/>
                <a:cs typeface="Times New Roman" pitchFamily="18" charset="0"/>
              </a:rPr>
              <a:t>ab</a:t>
            </a:r>
            <a:endParaRPr lang="en-US" sz="1600" b="1" dirty="0">
              <a:ln>
                <a:noFill/>
              </a:ln>
              <a:latin typeface="Times New Roman" pitchFamily="18" charset="0"/>
              <a:cs typeface="Times New Roman" pitchFamily="18" charset="0"/>
            </a:endParaRPr>
          </a:p>
        </p:txBody>
      </p:sp>
      <p:sp>
        <p:nvSpPr>
          <p:cNvPr id="18" name="TextBox 8"/>
          <p:cNvSpPr txBox="1"/>
          <p:nvPr/>
        </p:nvSpPr>
        <p:spPr>
          <a:xfrm>
            <a:off x="4935941" y="2966274"/>
            <a:ext cx="454925" cy="3341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err="1">
                <a:ln>
                  <a:noFill/>
                </a:ln>
                <a:latin typeface="Times New Roman" pitchFamily="18" charset="0"/>
                <a:cs typeface="Times New Roman" pitchFamily="18" charset="0"/>
              </a:rPr>
              <a:t>ab</a:t>
            </a:r>
            <a:endParaRPr lang="en-US" sz="1600" b="1" dirty="0">
              <a:ln>
                <a:noFill/>
              </a:ln>
              <a:latin typeface="Times New Roman" pitchFamily="18" charset="0"/>
              <a:cs typeface="Times New Roman" pitchFamily="18" charset="0"/>
            </a:endParaRPr>
          </a:p>
        </p:txBody>
      </p:sp>
      <p:sp>
        <p:nvSpPr>
          <p:cNvPr id="19" name="TextBox 8"/>
          <p:cNvSpPr txBox="1"/>
          <p:nvPr/>
        </p:nvSpPr>
        <p:spPr>
          <a:xfrm>
            <a:off x="2784922" y="2286815"/>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20" name="TextBox 8"/>
          <p:cNvSpPr txBox="1"/>
          <p:nvPr/>
        </p:nvSpPr>
        <p:spPr>
          <a:xfrm>
            <a:off x="3808503" y="2837677"/>
            <a:ext cx="476894" cy="3341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err="1">
                <a:ln>
                  <a:noFill/>
                </a:ln>
                <a:latin typeface="Times New Roman" pitchFamily="18" charset="0"/>
                <a:cs typeface="Times New Roman" pitchFamily="18" charset="0"/>
              </a:rPr>
              <a:t>ab</a:t>
            </a:r>
            <a:endParaRPr lang="en-US" sz="1600" b="1" dirty="0">
              <a:ln>
                <a:noFill/>
              </a:ln>
              <a:latin typeface="Times New Roman" pitchFamily="18" charset="0"/>
              <a:cs typeface="Times New Roman" pitchFamily="18" charset="0"/>
            </a:endParaRPr>
          </a:p>
        </p:txBody>
      </p:sp>
    </p:spTree>
    <p:extLst>
      <p:ext uri="{BB962C8B-B14F-4D97-AF65-F5344CB8AC3E}">
        <p14:creationId xmlns:p14="http://schemas.microsoft.com/office/powerpoint/2010/main" val="2371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71611"/>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a:xfrm>
            <a:off x="838200" y="1064516"/>
            <a:ext cx="10515600" cy="4593823"/>
          </a:xfrm>
        </p:spPr>
        <p:txBody>
          <a:bodyPr>
            <a:noAutofit/>
          </a:bodyPr>
          <a:lstStyle/>
          <a:p>
            <a:pPr marL="0" marR="0">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Problem Statement</a:t>
            </a:r>
          </a:p>
          <a:p>
            <a:pPr marL="0" marR="0">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Conclusion</a:t>
            </a:r>
          </a:p>
          <a:p>
            <a:pPr marL="0" marR="0" algn="just">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Suggestion</a:t>
            </a:r>
          </a:p>
          <a:p>
            <a:pPr marL="0" marR="0" algn="just">
              <a:lnSpc>
                <a:spcPct val="150000"/>
              </a:lnSpc>
              <a:spcBef>
                <a:spcPts val="0"/>
              </a:spcBef>
              <a:spcAft>
                <a:spcPts val="800"/>
              </a:spcAft>
            </a:pPr>
            <a:r>
              <a:rPr lang="en-US" sz="2600"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20</a:t>
            </a:fld>
            <a:endParaRPr lang="en-US"/>
          </a:p>
        </p:txBody>
      </p:sp>
      <p:grpSp>
        <p:nvGrpSpPr>
          <p:cNvPr id="9" name="Group 8"/>
          <p:cNvGrpSpPr/>
          <p:nvPr/>
        </p:nvGrpSpPr>
        <p:grpSpPr>
          <a:xfrm>
            <a:off x="10136154" y="1245161"/>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&gt;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No Significant</a:t>
              </a:r>
            </a:p>
          </p:txBody>
        </p:sp>
      </p:grpSp>
      <p:sp>
        <p:nvSpPr>
          <p:cNvPr id="7"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146415"/>
            <a:ext cx="11578281" cy="5732059"/>
          </a:xfrm>
        </p:spPr>
        <p:txBody>
          <a:bodyPr>
            <a:normAutofit/>
          </a:bodyPr>
          <a:lstStyle/>
          <a:p>
            <a:pPr marL="0" indent="0">
              <a:buNone/>
            </a:pPr>
            <a:r>
              <a:rPr lang="en-US" dirty="0"/>
              <a:t>Number of Shoots</a:t>
            </a:r>
            <a:endParaRPr lang="en-US" i="1" dirty="0"/>
          </a:p>
          <a:p>
            <a:pPr marL="0" indent="0">
              <a:buNone/>
            </a:pPr>
            <a:endParaRPr lang="en-US" sz="2400" b="1" i="1" dirty="0"/>
          </a:p>
        </p:txBody>
      </p:sp>
      <p:sp>
        <p:nvSpPr>
          <p:cNvPr id="8" name="TextBox 7"/>
          <p:cNvSpPr txBox="1"/>
          <p:nvPr/>
        </p:nvSpPr>
        <p:spPr>
          <a:xfrm>
            <a:off x="2138453" y="6075731"/>
            <a:ext cx="7656394" cy="369332"/>
          </a:xfrm>
          <a:prstGeom prst="rect">
            <a:avLst/>
          </a:prstGeom>
          <a:noFill/>
        </p:spPr>
        <p:txBody>
          <a:bodyPr wrap="square" rtlCol="0">
            <a:spAutoFit/>
          </a:bodyPr>
          <a:lstStyle/>
          <a:p>
            <a:pPr algn="ctr"/>
            <a:r>
              <a:rPr lang="en-US" dirty="0"/>
              <a:t>Variation of average number of shoots with dosage of gamma irradiation</a:t>
            </a:r>
          </a:p>
        </p:txBody>
      </p:sp>
      <p:graphicFrame>
        <p:nvGraphicFramePr>
          <p:cNvPr id="12" name="Chart 11"/>
          <p:cNvGraphicFramePr>
            <a:graphicFrameLocks/>
          </p:cNvGraphicFramePr>
          <p:nvPr>
            <p:extLst>
              <p:ext uri="{D42A27DB-BD31-4B8C-83A1-F6EECF244321}">
                <p14:modId xmlns:p14="http://schemas.microsoft.com/office/powerpoint/2010/main" val="3404062908"/>
              </p:ext>
            </p:extLst>
          </p:nvPr>
        </p:nvGraphicFramePr>
        <p:xfrm>
          <a:off x="1723834" y="1723187"/>
          <a:ext cx="8485632" cy="4352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p:cNvSpPr txBox="1"/>
          <p:nvPr/>
        </p:nvSpPr>
        <p:spPr>
          <a:xfrm>
            <a:off x="3151859" y="2194935"/>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14" name="TextBox 8"/>
          <p:cNvSpPr txBox="1"/>
          <p:nvPr/>
        </p:nvSpPr>
        <p:spPr>
          <a:xfrm>
            <a:off x="4175441" y="2822732"/>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15" name="TextBox 8"/>
          <p:cNvSpPr txBox="1"/>
          <p:nvPr/>
        </p:nvSpPr>
        <p:spPr>
          <a:xfrm>
            <a:off x="5171727" y="2822732"/>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18" name="TextBox 8"/>
          <p:cNvSpPr txBox="1"/>
          <p:nvPr/>
        </p:nvSpPr>
        <p:spPr>
          <a:xfrm>
            <a:off x="6154366" y="3859961"/>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19" name="TextBox 8"/>
          <p:cNvSpPr txBox="1"/>
          <p:nvPr/>
        </p:nvSpPr>
        <p:spPr>
          <a:xfrm>
            <a:off x="7177948" y="3729009"/>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
        <p:nvSpPr>
          <p:cNvPr id="20" name="TextBox 8"/>
          <p:cNvSpPr txBox="1"/>
          <p:nvPr/>
        </p:nvSpPr>
        <p:spPr>
          <a:xfrm>
            <a:off x="8215178" y="4247624"/>
            <a:ext cx="238110" cy="25719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Tree>
    <p:extLst>
      <p:ext uri="{BB962C8B-B14F-4D97-AF65-F5344CB8AC3E}">
        <p14:creationId xmlns:p14="http://schemas.microsoft.com/office/powerpoint/2010/main" val="385849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21</a:t>
            </a:fld>
            <a:endParaRPr lang="en-US"/>
          </a:p>
        </p:txBody>
      </p:sp>
      <p:grpSp>
        <p:nvGrpSpPr>
          <p:cNvPr id="9" name="Group 8"/>
          <p:cNvGrpSpPr/>
          <p:nvPr/>
        </p:nvGrpSpPr>
        <p:grpSpPr>
          <a:xfrm>
            <a:off x="10136154" y="1245161"/>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&lt;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Significant</a:t>
              </a:r>
            </a:p>
          </p:txBody>
        </p:sp>
      </p:grpSp>
      <p:sp>
        <p:nvSpPr>
          <p:cNvPr id="7"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260765"/>
            <a:ext cx="11578281" cy="5732059"/>
          </a:xfrm>
        </p:spPr>
        <p:txBody>
          <a:bodyPr>
            <a:normAutofit/>
          </a:bodyPr>
          <a:lstStyle/>
          <a:p>
            <a:pPr marL="0" indent="0">
              <a:buNone/>
            </a:pPr>
            <a:r>
              <a:rPr lang="en-US" dirty="0"/>
              <a:t>Leaf Area</a:t>
            </a:r>
            <a:endParaRPr lang="en-US" i="1" dirty="0"/>
          </a:p>
          <a:p>
            <a:pPr marL="0" indent="0">
              <a:buNone/>
            </a:pPr>
            <a:endParaRPr lang="en-US" sz="2400" b="1" i="1" dirty="0"/>
          </a:p>
        </p:txBody>
      </p:sp>
      <p:graphicFrame>
        <p:nvGraphicFramePr>
          <p:cNvPr id="8" name="Chart 7"/>
          <p:cNvGraphicFramePr>
            <a:graphicFrameLocks/>
          </p:cNvGraphicFramePr>
          <p:nvPr>
            <p:extLst>
              <p:ext uri="{D42A27DB-BD31-4B8C-83A1-F6EECF244321}">
                <p14:modId xmlns:p14="http://schemas.microsoft.com/office/powerpoint/2010/main" val="1165829316"/>
              </p:ext>
            </p:extLst>
          </p:nvPr>
        </p:nvGraphicFramePr>
        <p:xfrm>
          <a:off x="1039923" y="1302967"/>
          <a:ext cx="9601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40735" y="6163435"/>
            <a:ext cx="7656394" cy="369332"/>
          </a:xfrm>
          <a:prstGeom prst="rect">
            <a:avLst/>
          </a:prstGeom>
          <a:noFill/>
        </p:spPr>
        <p:txBody>
          <a:bodyPr wrap="square" rtlCol="0">
            <a:spAutoFit/>
          </a:bodyPr>
          <a:lstStyle/>
          <a:p>
            <a:pPr algn="ctr"/>
            <a:r>
              <a:rPr lang="en-US" dirty="0"/>
              <a:t> Variation of average leaf area with dosage of gamma irradiation</a:t>
            </a:r>
          </a:p>
        </p:txBody>
      </p:sp>
    </p:spTree>
    <p:extLst>
      <p:ext uri="{BB962C8B-B14F-4D97-AF65-F5344CB8AC3E}">
        <p14:creationId xmlns:p14="http://schemas.microsoft.com/office/powerpoint/2010/main" val="146904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22</a:t>
            </a:fld>
            <a:endParaRPr lang="en-US"/>
          </a:p>
        </p:txBody>
      </p:sp>
      <p:grpSp>
        <p:nvGrpSpPr>
          <p:cNvPr id="9" name="Group 8"/>
          <p:cNvGrpSpPr/>
          <p:nvPr/>
        </p:nvGrpSpPr>
        <p:grpSpPr>
          <a:xfrm>
            <a:off x="10136154" y="886808"/>
            <a:ext cx="1746913" cy="736980"/>
            <a:chOff x="10095209" y="1264933"/>
            <a:chExt cx="1746913" cy="736980"/>
          </a:xfrm>
        </p:grpSpPr>
        <p:sp>
          <p:nvSpPr>
            <p:cNvPr id="10" name="Rectangle 9"/>
            <p:cNvSpPr/>
            <p:nvPr/>
          </p:nvSpPr>
          <p:spPr>
            <a:xfrm>
              <a:off x="10095209" y="126493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P &gt; 0.05</a:t>
              </a:r>
            </a:p>
          </p:txBody>
        </p:sp>
        <p:sp>
          <p:nvSpPr>
            <p:cNvPr id="11" name="Rectangle 10"/>
            <p:cNvSpPr/>
            <p:nvPr/>
          </p:nvSpPr>
          <p:spPr>
            <a:xfrm>
              <a:off x="10095209" y="1633423"/>
              <a:ext cx="1746913" cy="368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cs typeface="Arial" panose="020B0604020202020204" pitchFamily="34" charset="0"/>
                </a:rPr>
                <a:t>No Significant</a:t>
              </a:r>
            </a:p>
          </p:txBody>
        </p:sp>
      </p:grpSp>
      <p:sp>
        <p:nvSpPr>
          <p:cNvPr id="7"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02953" y="1189990"/>
            <a:ext cx="11578281" cy="4532863"/>
          </a:xfrm>
        </p:spPr>
        <p:txBody>
          <a:bodyPr>
            <a:normAutofit/>
          </a:bodyPr>
          <a:lstStyle/>
          <a:p>
            <a:pPr marL="0" indent="0">
              <a:buNone/>
            </a:pPr>
            <a:r>
              <a:rPr lang="en-US" dirty="0"/>
              <a:t>MDA Content</a:t>
            </a:r>
            <a:endParaRPr lang="en-US" i="1" dirty="0"/>
          </a:p>
          <a:p>
            <a:pPr marL="0" indent="0">
              <a:buNone/>
            </a:pPr>
            <a:endParaRPr lang="en-US" sz="2400" b="1" i="1" dirty="0"/>
          </a:p>
        </p:txBody>
      </p:sp>
      <p:graphicFrame>
        <p:nvGraphicFramePr>
          <p:cNvPr id="8" name="Chart 7"/>
          <p:cNvGraphicFramePr>
            <a:graphicFrameLocks/>
          </p:cNvGraphicFramePr>
          <p:nvPr>
            <p:extLst>
              <p:ext uri="{D42A27DB-BD31-4B8C-83A1-F6EECF244321}">
                <p14:modId xmlns:p14="http://schemas.microsoft.com/office/powerpoint/2010/main" val="24331508"/>
              </p:ext>
            </p:extLst>
          </p:nvPr>
        </p:nvGraphicFramePr>
        <p:xfrm>
          <a:off x="-5651" y="1829882"/>
          <a:ext cx="7910943" cy="38727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8"/>
          <p:cNvSpPr txBox="1"/>
          <p:nvPr/>
        </p:nvSpPr>
        <p:spPr>
          <a:xfrm>
            <a:off x="466303" y="5492952"/>
            <a:ext cx="765639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Variation of average MDA content with dosage of gamma irradiation</a:t>
            </a:r>
          </a:p>
        </p:txBody>
      </p:sp>
      <p:grpSp>
        <p:nvGrpSpPr>
          <p:cNvPr id="13" name="Group 12"/>
          <p:cNvGrpSpPr/>
          <p:nvPr/>
        </p:nvGrpSpPr>
        <p:grpSpPr>
          <a:xfrm>
            <a:off x="7987826" y="1787206"/>
            <a:ext cx="4204174" cy="4822363"/>
            <a:chOff x="7987826" y="2021989"/>
            <a:chExt cx="4204174" cy="4822363"/>
          </a:xfrm>
        </p:grpSpPr>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691" t="30837" r="6235" b="21017"/>
            <a:stretch/>
          </p:blipFill>
          <p:spPr bwMode="auto">
            <a:xfrm>
              <a:off x="7987826" y="2497541"/>
              <a:ext cx="4204174" cy="425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11368585" y="4003342"/>
              <a:ext cx="823415" cy="2841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61428" y="2021989"/>
              <a:ext cx="3967307" cy="369332"/>
            </a:xfrm>
            <a:prstGeom prst="rect">
              <a:avLst/>
            </a:prstGeom>
            <a:noFill/>
          </p:spPr>
          <p:txBody>
            <a:bodyPr wrap="square" rtlCol="0">
              <a:spAutoFit/>
            </a:bodyPr>
            <a:lstStyle/>
            <a:p>
              <a:pPr algn="ctr"/>
              <a:r>
                <a:rPr lang="en-US" dirty="0"/>
                <a:t>Raw data of MDA content</a:t>
              </a:r>
            </a:p>
          </p:txBody>
        </p:sp>
      </p:grpSp>
      <p:sp>
        <p:nvSpPr>
          <p:cNvPr id="17" name="TextBox 8"/>
          <p:cNvSpPr txBox="1"/>
          <p:nvPr/>
        </p:nvSpPr>
        <p:spPr>
          <a:xfrm>
            <a:off x="5973167" y="2262758"/>
            <a:ext cx="254760" cy="3002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n>
                  <a:noFill/>
                </a:ln>
                <a:latin typeface="Times New Roman" pitchFamily="18" charset="0"/>
                <a:cs typeface="Times New Roman" pitchFamily="18" charset="0"/>
              </a:rPr>
              <a:t>a</a:t>
            </a:r>
          </a:p>
        </p:txBody>
      </p:sp>
    </p:spTree>
    <p:extLst>
      <p:ext uri="{BB962C8B-B14F-4D97-AF65-F5344CB8AC3E}">
        <p14:creationId xmlns:p14="http://schemas.microsoft.com/office/powerpoint/2010/main" val="146904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23</a:t>
            </a:fld>
            <a:endParaRPr lang="en-US"/>
          </a:p>
        </p:txBody>
      </p:sp>
      <p:sp>
        <p:nvSpPr>
          <p:cNvPr id="12" name="Title 1"/>
          <p:cNvSpPr txBox="1">
            <a:spLocks/>
          </p:cNvSpPr>
          <p:nvPr/>
        </p:nvSpPr>
        <p:spPr>
          <a:xfrm>
            <a:off x="271253" y="8758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a:latin typeface="+mn-lt"/>
              </a:rPr>
              <a:t>Other Morphological Observations</a:t>
            </a:r>
            <a:endParaRPr lang="en-US" sz="4000" dirty="0">
              <a:latin typeface="+mn-lt"/>
            </a:endParaRPr>
          </a:p>
        </p:txBody>
      </p:sp>
      <p:sp>
        <p:nvSpPr>
          <p:cNvPr id="13" name="Content Placeholder 4"/>
          <p:cNvSpPr>
            <a:spLocks noGrp="1"/>
          </p:cNvSpPr>
          <p:nvPr>
            <p:ph sz="half" idx="1"/>
          </p:nvPr>
        </p:nvSpPr>
        <p:spPr>
          <a:xfrm>
            <a:off x="2620359" y="1865027"/>
            <a:ext cx="1818503" cy="633370"/>
          </a:xfrm>
        </p:spPr>
        <p:txBody>
          <a:bodyPr>
            <a:normAutofit/>
          </a:bodyPr>
          <a:lstStyle/>
          <a:p>
            <a:pPr marL="0" indent="0">
              <a:buNone/>
            </a:pPr>
            <a:r>
              <a:rPr lang="en-US" dirty="0"/>
              <a:t>Lobes</a:t>
            </a:r>
          </a:p>
        </p:txBody>
      </p:sp>
      <p:sp>
        <p:nvSpPr>
          <p:cNvPr id="14" name="Content Placeholder 5"/>
          <p:cNvSpPr txBox="1">
            <a:spLocks/>
          </p:cNvSpPr>
          <p:nvPr/>
        </p:nvSpPr>
        <p:spPr>
          <a:xfrm>
            <a:off x="8466292" y="1851124"/>
            <a:ext cx="1792145" cy="528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Chimera</a:t>
            </a:r>
          </a:p>
          <a:p>
            <a:endParaRPr lang="en-US" dirty="0"/>
          </a:p>
        </p:txBody>
      </p:sp>
      <p:sp>
        <p:nvSpPr>
          <p:cNvPr id="15" name="TextBox 14"/>
          <p:cNvSpPr txBox="1"/>
          <p:nvPr/>
        </p:nvSpPr>
        <p:spPr>
          <a:xfrm>
            <a:off x="2163158" y="5745733"/>
            <a:ext cx="1897039" cy="461665"/>
          </a:xfrm>
          <a:prstGeom prst="rect">
            <a:avLst/>
          </a:prstGeom>
          <a:noFill/>
        </p:spPr>
        <p:txBody>
          <a:bodyPr wrap="square" rtlCol="0">
            <a:spAutoFit/>
          </a:bodyPr>
          <a:lstStyle/>
          <a:p>
            <a:r>
              <a:rPr lang="en-US" sz="2400" dirty="0"/>
              <a:t>T4 – 70Gy</a:t>
            </a:r>
          </a:p>
        </p:txBody>
      </p:sp>
      <p:sp>
        <p:nvSpPr>
          <p:cNvPr id="16" name="TextBox 15"/>
          <p:cNvSpPr txBox="1"/>
          <p:nvPr/>
        </p:nvSpPr>
        <p:spPr>
          <a:xfrm>
            <a:off x="7861118" y="5695510"/>
            <a:ext cx="1897039" cy="461665"/>
          </a:xfrm>
          <a:prstGeom prst="rect">
            <a:avLst/>
          </a:prstGeom>
          <a:noFill/>
        </p:spPr>
        <p:txBody>
          <a:bodyPr wrap="square" rtlCol="0">
            <a:spAutoFit/>
          </a:bodyPr>
          <a:lstStyle/>
          <a:p>
            <a:r>
              <a:rPr lang="en-US" sz="2400" dirty="0"/>
              <a:t>T2 – 50Gy</a:t>
            </a:r>
          </a:p>
        </p:txBody>
      </p:sp>
      <p:grpSp>
        <p:nvGrpSpPr>
          <p:cNvPr id="17" name="Group 16"/>
          <p:cNvGrpSpPr/>
          <p:nvPr/>
        </p:nvGrpSpPr>
        <p:grpSpPr>
          <a:xfrm>
            <a:off x="198209" y="2739229"/>
            <a:ext cx="5591423" cy="2524839"/>
            <a:chOff x="283934" y="1569478"/>
            <a:chExt cx="5591423" cy="2524839"/>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3624" t="19711" r="11976"/>
            <a:stretch/>
          </p:blipFill>
          <p:spPr>
            <a:xfrm>
              <a:off x="3189652" y="1588861"/>
              <a:ext cx="2685705" cy="2505456"/>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6412" t="36803" r="15890" b="7542"/>
            <a:stretch/>
          </p:blipFill>
          <p:spPr>
            <a:xfrm>
              <a:off x="283934" y="1569478"/>
              <a:ext cx="2827743" cy="2468880"/>
            </a:xfrm>
            <a:prstGeom prst="rect">
              <a:avLst/>
            </a:prstGeom>
          </p:spPr>
        </p:pic>
      </p:grpSp>
      <p:grpSp>
        <p:nvGrpSpPr>
          <p:cNvPr id="20" name="Group 19"/>
          <p:cNvGrpSpPr/>
          <p:nvPr/>
        </p:nvGrpSpPr>
        <p:grpSpPr>
          <a:xfrm>
            <a:off x="5972602" y="2758612"/>
            <a:ext cx="6124439" cy="2512272"/>
            <a:chOff x="6086902" y="1569477"/>
            <a:chExt cx="6124439" cy="2879693"/>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2945" t="10600" r="45063" b="18070"/>
            <a:stretch/>
          </p:blipFill>
          <p:spPr>
            <a:xfrm>
              <a:off x="9362365" y="1569478"/>
              <a:ext cx="2848976" cy="2879692"/>
            </a:xfrm>
            <a:prstGeom prst="rect">
              <a:avLst/>
            </a:prstGeom>
          </p:spPr>
        </p:pic>
        <p:sp>
          <p:nvSpPr>
            <p:cNvPr id="22" name="Oval 21"/>
            <p:cNvSpPr/>
            <p:nvPr/>
          </p:nvSpPr>
          <p:spPr>
            <a:xfrm>
              <a:off x="10617956" y="2133599"/>
              <a:ext cx="723330" cy="2106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4732" t="13850" r="6875" b="35031"/>
            <a:stretch/>
          </p:blipFill>
          <p:spPr>
            <a:xfrm rot="10800000">
              <a:off x="6086902" y="1569477"/>
              <a:ext cx="3248169" cy="2879693"/>
            </a:xfrm>
            <a:prstGeom prst="rect">
              <a:avLst/>
            </a:prstGeom>
          </p:spPr>
        </p:pic>
        <p:sp>
          <p:nvSpPr>
            <p:cNvPr id="24" name="Oval 23"/>
            <p:cNvSpPr/>
            <p:nvPr/>
          </p:nvSpPr>
          <p:spPr>
            <a:xfrm>
              <a:off x="6748816" y="2841589"/>
              <a:ext cx="477672" cy="116006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p:cNvSpPr/>
            <p:nvPr/>
          </p:nvSpPr>
          <p:spPr>
            <a:xfrm>
              <a:off x="7867940" y="2261559"/>
              <a:ext cx="491320" cy="1160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904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80914"/>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24</a:t>
            </a:fld>
            <a:endParaRPr lang="en-US"/>
          </a:p>
        </p:txBody>
      </p:sp>
      <p:sp>
        <p:nvSpPr>
          <p:cNvPr id="12" name="TextBox 11"/>
          <p:cNvSpPr txBox="1"/>
          <p:nvPr/>
        </p:nvSpPr>
        <p:spPr>
          <a:xfrm>
            <a:off x="150102" y="1237523"/>
            <a:ext cx="5773025" cy="1384995"/>
          </a:xfrm>
          <a:prstGeom prst="rect">
            <a:avLst/>
          </a:prstGeom>
          <a:noFill/>
        </p:spPr>
        <p:txBody>
          <a:bodyPr wrap="square" rtlCol="0">
            <a:spAutoFit/>
          </a:bodyPr>
          <a:lstStyle/>
          <a:p>
            <a:r>
              <a:rPr lang="en-US" sz="2800" b="1" dirty="0"/>
              <a:t>Results for the Molecular Study</a:t>
            </a:r>
          </a:p>
          <a:p>
            <a:endParaRPr lang="en-US" sz="2800" dirty="0">
              <a:cs typeface="Arial" panose="020B0604020202020204" pitchFamily="34" charset="0"/>
            </a:endParaRPr>
          </a:p>
          <a:p>
            <a:endParaRPr lang="en-US" sz="2800" dirty="0"/>
          </a:p>
        </p:txBody>
      </p:sp>
      <p:grpSp>
        <p:nvGrpSpPr>
          <p:cNvPr id="13" name="Group 12"/>
          <p:cNvGrpSpPr/>
          <p:nvPr/>
        </p:nvGrpSpPr>
        <p:grpSpPr>
          <a:xfrm>
            <a:off x="823723" y="1809321"/>
            <a:ext cx="7315201" cy="4653889"/>
            <a:chOff x="2622475" y="1084576"/>
            <a:chExt cx="7844689" cy="5173680"/>
          </a:xfrm>
        </p:grpSpPr>
        <p:grpSp>
          <p:nvGrpSpPr>
            <p:cNvPr id="14" name="Group 13"/>
            <p:cNvGrpSpPr/>
            <p:nvPr/>
          </p:nvGrpSpPr>
          <p:grpSpPr>
            <a:xfrm>
              <a:off x="2622475" y="1604367"/>
              <a:ext cx="7844689" cy="4653889"/>
              <a:chOff x="2594734" y="1160059"/>
              <a:chExt cx="7844689" cy="4653889"/>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160" t="7552" r="13751" b="20009"/>
              <a:stretch/>
            </p:blipFill>
            <p:spPr>
              <a:xfrm>
                <a:off x="2594734" y="2402848"/>
                <a:ext cx="7315201" cy="3411100"/>
              </a:xfrm>
              <a:prstGeom prst="rect">
                <a:avLst/>
              </a:prstGeom>
            </p:spPr>
          </p:pic>
          <p:sp>
            <p:nvSpPr>
              <p:cNvPr id="18" name="TextBox 17"/>
              <p:cNvSpPr txBox="1"/>
              <p:nvPr/>
            </p:nvSpPr>
            <p:spPr>
              <a:xfrm>
                <a:off x="3212317" y="1815132"/>
                <a:ext cx="7227106" cy="646331"/>
              </a:xfrm>
              <a:prstGeom prst="rect">
                <a:avLst/>
              </a:prstGeom>
              <a:noFill/>
            </p:spPr>
            <p:txBody>
              <a:bodyPr wrap="square" rtlCol="0">
                <a:spAutoFit/>
              </a:bodyPr>
              <a:lstStyle/>
              <a:p>
                <a:r>
                  <a:rPr lang="en-US" dirty="0"/>
                  <a:t>    T0   T1  T2   T3  T4  T5                 T0   T1   T2  T3  T4  T5</a:t>
                </a:r>
              </a:p>
              <a:p>
                <a:r>
                  <a:rPr lang="en-US" dirty="0"/>
                  <a:t>     1      2    3     4    5    6    7    8      9     10   11  12  13  14	</a:t>
                </a:r>
              </a:p>
            </p:txBody>
          </p:sp>
          <p:sp>
            <p:nvSpPr>
              <p:cNvPr id="19" name="Left Brace 18"/>
              <p:cNvSpPr/>
              <p:nvPr/>
            </p:nvSpPr>
            <p:spPr>
              <a:xfrm rot="5400000">
                <a:off x="4149747" y="613938"/>
                <a:ext cx="723332" cy="18155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Left Brace 19"/>
              <p:cNvSpPr/>
              <p:nvPr/>
            </p:nvSpPr>
            <p:spPr>
              <a:xfrm rot="5400000">
                <a:off x="7022701" y="613938"/>
                <a:ext cx="723332" cy="18155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5" name="TextBox 14"/>
            <p:cNvSpPr txBox="1"/>
            <p:nvPr/>
          </p:nvSpPr>
          <p:spPr>
            <a:xfrm>
              <a:off x="3904745" y="1084576"/>
              <a:ext cx="1651380" cy="400110"/>
            </a:xfrm>
            <a:prstGeom prst="rect">
              <a:avLst/>
            </a:prstGeom>
            <a:noFill/>
          </p:spPr>
          <p:txBody>
            <a:bodyPr wrap="square" rtlCol="0">
              <a:spAutoFit/>
            </a:bodyPr>
            <a:lstStyle/>
            <a:p>
              <a:r>
                <a:rPr lang="en-US" sz="2000" b="1" dirty="0"/>
                <a:t>GF0099462</a:t>
              </a:r>
            </a:p>
          </p:txBody>
        </p:sp>
        <p:sp>
          <p:nvSpPr>
            <p:cNvPr id="16" name="TextBox 15"/>
            <p:cNvSpPr txBox="1"/>
            <p:nvPr/>
          </p:nvSpPr>
          <p:spPr>
            <a:xfrm>
              <a:off x="6553202" y="1084576"/>
              <a:ext cx="1651380" cy="400110"/>
            </a:xfrm>
            <a:prstGeom prst="rect">
              <a:avLst/>
            </a:prstGeom>
            <a:noFill/>
          </p:spPr>
          <p:txBody>
            <a:bodyPr wrap="square" rtlCol="0">
              <a:spAutoFit/>
            </a:bodyPr>
            <a:lstStyle/>
            <a:p>
              <a:r>
                <a:rPr lang="en-US" sz="2000" b="1" dirty="0"/>
                <a:t>GF0099464</a:t>
              </a:r>
            </a:p>
          </p:txBody>
        </p:sp>
      </p:grpSp>
      <p:graphicFrame>
        <p:nvGraphicFramePr>
          <p:cNvPr id="21" name="Table 20"/>
          <p:cNvGraphicFramePr>
            <a:graphicFrameLocks noGrp="1"/>
          </p:cNvGraphicFramePr>
          <p:nvPr>
            <p:extLst>
              <p:ext uri="{D42A27DB-BD31-4B8C-83A1-F6EECF244321}">
                <p14:modId xmlns:p14="http://schemas.microsoft.com/office/powerpoint/2010/main" val="2090584092"/>
              </p:ext>
            </p:extLst>
          </p:nvPr>
        </p:nvGraphicFramePr>
        <p:xfrm>
          <a:off x="8668412" y="1183078"/>
          <a:ext cx="3148276" cy="3402330"/>
        </p:xfrm>
        <a:graphic>
          <a:graphicData uri="http://schemas.openxmlformats.org/drawingml/2006/table">
            <a:tbl>
              <a:tblPr firstRow="1" bandRow="1">
                <a:tableStyleId>{7E9639D4-E3E2-4D34-9284-5A2195B3D0D7}</a:tableStyleId>
              </a:tblPr>
              <a:tblGrid>
                <a:gridCol w="672862">
                  <a:extLst>
                    <a:ext uri="{9D8B030D-6E8A-4147-A177-3AD203B41FA5}">
                      <a16:colId xmlns:a16="http://schemas.microsoft.com/office/drawing/2014/main" val="20000"/>
                    </a:ext>
                  </a:extLst>
                </a:gridCol>
                <a:gridCol w="2475414">
                  <a:extLst>
                    <a:ext uri="{9D8B030D-6E8A-4147-A177-3AD203B41FA5}">
                      <a16:colId xmlns:a16="http://schemas.microsoft.com/office/drawing/2014/main" val="20001"/>
                    </a:ext>
                  </a:extLst>
                </a:gridCol>
              </a:tblGrid>
              <a:tr h="400050">
                <a:tc>
                  <a:txBody>
                    <a:bodyPr/>
                    <a:lstStyle/>
                    <a:p>
                      <a:endParaRPr lang="en-US" sz="1800" dirty="0"/>
                    </a:p>
                  </a:txBody>
                  <a:tcPr/>
                </a:tc>
                <a:tc>
                  <a:txBody>
                    <a:bodyPr/>
                    <a:lstStyle/>
                    <a:p>
                      <a:pPr algn="ctr"/>
                      <a:r>
                        <a:rPr lang="en-US" sz="2000" dirty="0"/>
                        <a:t>Dosages</a:t>
                      </a:r>
                      <a:r>
                        <a:rPr lang="en-US" sz="2000" baseline="0" dirty="0"/>
                        <a:t> of Treatments</a:t>
                      </a:r>
                      <a:endParaRPr lang="en-US" sz="2000" dirty="0"/>
                    </a:p>
                  </a:txBody>
                  <a:tcPr/>
                </a:tc>
                <a:extLst>
                  <a:ext uri="{0D108BD9-81ED-4DB2-BD59-A6C34878D82A}">
                    <a16:rowId xmlns:a16="http://schemas.microsoft.com/office/drawing/2014/main" val="10000"/>
                  </a:ext>
                </a:extLst>
              </a:tr>
              <a:tr h="400050">
                <a:tc>
                  <a:txBody>
                    <a:bodyPr/>
                    <a:lstStyle/>
                    <a:p>
                      <a:pPr algn="ctr"/>
                      <a:r>
                        <a:rPr lang="en-US" sz="1800" dirty="0"/>
                        <a:t>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effectLst/>
                        </a:rPr>
                        <a:t>   0 </a:t>
                      </a:r>
                      <a:r>
                        <a:rPr lang="en-US" sz="2000" baseline="0" dirty="0" err="1">
                          <a:effectLst/>
                        </a:rPr>
                        <a:t>Gy</a:t>
                      </a:r>
                      <a:r>
                        <a:rPr lang="en-US" sz="2000" baseline="0" dirty="0">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effectLst/>
                        </a:rPr>
                        <a:t>(Control) </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1"/>
                  </a:ext>
                </a:extLst>
              </a:tr>
              <a:tr h="400050">
                <a:tc>
                  <a:txBody>
                    <a:bodyPr/>
                    <a:lstStyle/>
                    <a:p>
                      <a:pPr algn="ctr"/>
                      <a:r>
                        <a:rPr lang="en-US" sz="1800" dirty="0"/>
                        <a:t>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40 </a:t>
                      </a:r>
                      <a:r>
                        <a:rPr lang="en-US" sz="2000" dirty="0" err="1">
                          <a:effectLst/>
                        </a:rPr>
                        <a:t>Gy</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2"/>
                  </a:ext>
                </a:extLst>
              </a:tr>
              <a:tr h="400050">
                <a:tc>
                  <a:txBody>
                    <a:bodyPr/>
                    <a:lstStyle/>
                    <a:p>
                      <a:pPr algn="ctr"/>
                      <a:r>
                        <a:rPr lang="en-US" sz="1800" dirty="0"/>
                        <a:t>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50 </a:t>
                      </a:r>
                      <a:r>
                        <a:rPr lang="en-US" sz="2000" dirty="0" err="1">
                          <a:effectLst/>
                        </a:rPr>
                        <a:t>Gy</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3"/>
                  </a:ext>
                </a:extLst>
              </a:tr>
              <a:tr h="400050">
                <a:tc>
                  <a:txBody>
                    <a:bodyPr/>
                    <a:lstStyle/>
                    <a:p>
                      <a:pPr algn="ctr"/>
                      <a:r>
                        <a:rPr lang="en-US" sz="1800" dirty="0"/>
                        <a:t>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60 </a:t>
                      </a:r>
                      <a:r>
                        <a:rPr lang="en-US" sz="2000" dirty="0" err="1">
                          <a:effectLst/>
                        </a:rPr>
                        <a:t>Gy</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4"/>
                  </a:ext>
                </a:extLst>
              </a:tr>
              <a:tr h="400050">
                <a:tc>
                  <a:txBody>
                    <a:bodyPr/>
                    <a:lstStyle/>
                    <a:p>
                      <a:pPr algn="ctr"/>
                      <a:r>
                        <a:rPr lang="en-US" sz="1800" dirty="0"/>
                        <a:t>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70 </a:t>
                      </a:r>
                      <a:r>
                        <a:rPr lang="en-US" sz="2000" dirty="0" err="1">
                          <a:effectLst/>
                        </a:rPr>
                        <a:t>Gy</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5"/>
                  </a:ext>
                </a:extLst>
              </a:tr>
              <a:tr h="400050">
                <a:tc>
                  <a:txBody>
                    <a:bodyPr/>
                    <a:lstStyle/>
                    <a:p>
                      <a:pPr algn="ctr"/>
                      <a:r>
                        <a:rPr lang="en-US" sz="1800" dirty="0"/>
                        <a:t>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80 </a:t>
                      </a:r>
                      <a:r>
                        <a:rPr lang="en-US" sz="2000" dirty="0" err="1">
                          <a:effectLst/>
                        </a:rPr>
                        <a:t>Gy</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63060898"/>
              </p:ext>
            </p:extLst>
          </p:nvPr>
        </p:nvGraphicFramePr>
        <p:xfrm>
          <a:off x="8635900" y="4890573"/>
          <a:ext cx="3148276" cy="1200150"/>
        </p:xfrm>
        <a:graphic>
          <a:graphicData uri="http://schemas.openxmlformats.org/drawingml/2006/table">
            <a:tbl>
              <a:tblPr firstRow="1" bandRow="1">
                <a:tableStyleId>{7E9639D4-E3E2-4D34-9284-5A2195B3D0D7}</a:tableStyleId>
              </a:tblPr>
              <a:tblGrid>
                <a:gridCol w="672862">
                  <a:extLst>
                    <a:ext uri="{9D8B030D-6E8A-4147-A177-3AD203B41FA5}">
                      <a16:colId xmlns:a16="http://schemas.microsoft.com/office/drawing/2014/main" val="20000"/>
                    </a:ext>
                  </a:extLst>
                </a:gridCol>
                <a:gridCol w="2475414">
                  <a:extLst>
                    <a:ext uri="{9D8B030D-6E8A-4147-A177-3AD203B41FA5}">
                      <a16:colId xmlns:a16="http://schemas.microsoft.com/office/drawing/2014/main" val="20001"/>
                    </a:ext>
                  </a:extLst>
                </a:gridCol>
              </a:tblGrid>
              <a:tr h="400050">
                <a:tc>
                  <a:txBody>
                    <a:bodyPr/>
                    <a:lstStyle/>
                    <a:p>
                      <a:endParaRPr lang="en-US" sz="1800" dirty="0"/>
                    </a:p>
                  </a:txBody>
                  <a:tcPr/>
                </a:tc>
                <a:tc>
                  <a:txBody>
                    <a:bodyPr/>
                    <a:lstStyle/>
                    <a:p>
                      <a:pPr algn="ctr"/>
                      <a:r>
                        <a:rPr lang="en-US" sz="2000" dirty="0"/>
                        <a:t>Primers</a:t>
                      </a:r>
                    </a:p>
                  </a:txBody>
                  <a:tcPr/>
                </a:tc>
                <a:extLst>
                  <a:ext uri="{0D108BD9-81ED-4DB2-BD59-A6C34878D82A}">
                    <a16:rowId xmlns:a16="http://schemas.microsoft.com/office/drawing/2014/main" val="10000"/>
                  </a:ext>
                </a:extLst>
              </a:tr>
              <a:tr h="400050">
                <a:tc>
                  <a:txBody>
                    <a:bodyPr/>
                    <a:lstStyle/>
                    <a:p>
                      <a:pPr algn="ctr"/>
                      <a:r>
                        <a:rPr lang="en-US" sz="18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effectLst/>
                        </a:rPr>
                        <a:t> GF0099462 </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1"/>
                  </a:ext>
                </a:extLst>
              </a:tr>
              <a:tr h="400050">
                <a:tc>
                  <a:txBody>
                    <a:bodyPr/>
                    <a:lstStyle/>
                    <a:p>
                      <a:pPr algn="ctr"/>
                      <a:r>
                        <a:rPr lang="en-US" sz="18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GF0099464</a:t>
                      </a:r>
                      <a:endParaRPr lang="en-US" sz="2000" dirty="0">
                        <a:effectLst/>
                        <a:latin typeface="+mn-lt"/>
                        <a:ea typeface="Calibri"/>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904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8557"/>
            <a:ext cx="10515600" cy="1325563"/>
          </a:xfrm>
        </p:spPr>
        <p:txBody>
          <a:bodyPr>
            <a:normAutofit/>
          </a:bodyPr>
          <a:lstStyle/>
          <a:p>
            <a:pPr algn="ctr"/>
            <a:r>
              <a:rPr lang="en-US" sz="4400" u="sng" dirty="0"/>
              <a:t>Conclusion </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25</a:t>
            </a:fld>
            <a:endParaRPr lang="en-US"/>
          </a:p>
        </p:txBody>
      </p:sp>
      <p:sp>
        <p:nvSpPr>
          <p:cNvPr id="6"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254493"/>
            <a:ext cx="11578281" cy="5732059"/>
          </a:xfrm>
        </p:spPr>
        <p:txBody>
          <a:bodyPr>
            <a:normAutofit/>
          </a:bodyPr>
          <a:lstStyle/>
          <a:p>
            <a:r>
              <a:rPr lang="en-US" dirty="0"/>
              <a:t>Plant survival, number of leaves, leaf area were significantly affected with the increasing doses of gamma ray</a:t>
            </a:r>
          </a:p>
          <a:p>
            <a:pPr lvl="0"/>
            <a:endParaRPr lang="en-US" dirty="0"/>
          </a:p>
          <a:p>
            <a:pPr lvl="0"/>
            <a:r>
              <a:rPr lang="en-US" dirty="0"/>
              <a:t>MDA content was increased but not significantly affected by increasing doses of gamma rays</a:t>
            </a:r>
          </a:p>
          <a:p>
            <a:pPr lvl="0"/>
            <a:endParaRPr lang="en-US" dirty="0"/>
          </a:p>
          <a:p>
            <a:r>
              <a:rPr lang="en-US" dirty="0"/>
              <a:t>50Gy is the minimum effective dosage of gamma radiation that need to initiate a effect among the selected dosages</a:t>
            </a:r>
          </a:p>
          <a:p>
            <a:pPr marL="0" indent="0">
              <a:buNone/>
            </a:pPr>
            <a:endParaRPr lang="en-US" dirty="0"/>
          </a:p>
          <a:p>
            <a:r>
              <a:rPr lang="en-US" dirty="0"/>
              <a:t>Prominent molecular variation did not observed among control &amp; mutated plants</a:t>
            </a:r>
          </a:p>
          <a:p>
            <a:pPr marL="0" lvl="0" indent="0">
              <a:buNone/>
            </a:pPr>
            <a:endParaRPr lang="en-US" dirty="0"/>
          </a:p>
          <a:p>
            <a:pPr marL="0" indent="0" algn="just">
              <a:buNone/>
            </a:pPr>
            <a:endParaRPr lang="en-US" dirty="0"/>
          </a:p>
        </p:txBody>
      </p:sp>
    </p:spTree>
    <p:extLst>
      <p:ext uri="{BB962C8B-B14F-4D97-AF65-F5344CB8AC3E}">
        <p14:creationId xmlns:p14="http://schemas.microsoft.com/office/powerpoint/2010/main" val="400335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8557"/>
            <a:ext cx="10515600" cy="1325563"/>
          </a:xfrm>
        </p:spPr>
        <p:txBody>
          <a:bodyPr>
            <a:normAutofit/>
          </a:bodyPr>
          <a:lstStyle/>
          <a:p>
            <a:pPr algn="ctr"/>
            <a:r>
              <a:rPr lang="en-US" u="sng" dirty="0"/>
              <a:t>Suggestions</a:t>
            </a:r>
            <a:r>
              <a:rPr lang="en-US" sz="4400" u="sng" dirty="0"/>
              <a:t> </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26</a:t>
            </a:fld>
            <a:endParaRPr lang="en-US"/>
          </a:p>
        </p:txBody>
      </p:sp>
      <p:sp>
        <p:nvSpPr>
          <p:cNvPr id="7" name="Content Placeholder 2">
            <a:extLst>
              <a:ext uri="{FF2B5EF4-FFF2-40B4-BE49-F238E27FC236}">
                <a16:creationId xmlns:a16="http://schemas.microsoft.com/office/drawing/2014/main" id="{CEED014F-1732-44F2-BC2F-A39282A2A136}"/>
              </a:ext>
            </a:extLst>
          </p:cNvPr>
          <p:cNvSpPr>
            <a:spLocks noGrp="1"/>
          </p:cNvSpPr>
          <p:nvPr>
            <p:ph idx="1"/>
          </p:nvPr>
        </p:nvSpPr>
        <p:spPr>
          <a:xfrm>
            <a:off x="149937" y="1401188"/>
            <a:ext cx="11897519" cy="5802210"/>
          </a:xfrm>
        </p:spPr>
        <p:txBody>
          <a:bodyPr>
            <a:noAutofit/>
          </a:bodyPr>
          <a:lstStyle/>
          <a:p>
            <a:pPr lvl="0" algn="just"/>
            <a:r>
              <a:rPr lang="en-US" sz="2600" dirty="0"/>
              <a:t>A Significant difference for MDA content would be able to observe by using three or more replicates</a:t>
            </a:r>
          </a:p>
          <a:p>
            <a:pPr lvl="0" algn="just"/>
            <a:endParaRPr lang="en-US" sz="2600" dirty="0"/>
          </a:p>
          <a:p>
            <a:pPr algn="just"/>
            <a:r>
              <a:rPr lang="en-US" sz="2600" dirty="0"/>
              <a:t>Further research needed to be carried out with a bulk population to determine the effective &amp; lethal dosages of mutagenesis</a:t>
            </a:r>
          </a:p>
          <a:p>
            <a:pPr marL="0" indent="0" algn="just">
              <a:buNone/>
            </a:pPr>
            <a:endParaRPr lang="en-US" sz="2600" dirty="0"/>
          </a:p>
          <a:p>
            <a:pPr algn="just"/>
            <a:r>
              <a:rPr lang="en-US" sz="2600" dirty="0"/>
              <a:t>To detect any molecular variation ISSR or RAPD markers are ideal to use in mutation breeding</a:t>
            </a:r>
          </a:p>
          <a:p>
            <a:pPr marL="0" indent="0" algn="just">
              <a:buNone/>
            </a:pPr>
            <a:endParaRPr lang="en-US" sz="2600" dirty="0"/>
          </a:p>
          <a:p>
            <a:pPr algn="just"/>
            <a:r>
              <a:rPr lang="en-US" sz="2600" dirty="0"/>
              <a:t>In mutation breeding, it is ideal to conduct morphological observations up to at least M1V4 generation to detect molecular variation analysis</a:t>
            </a:r>
          </a:p>
          <a:p>
            <a:pPr marL="0" indent="0" algn="just">
              <a:buNone/>
            </a:pPr>
            <a:endParaRPr lang="en-US" sz="2600" dirty="0"/>
          </a:p>
        </p:txBody>
      </p:sp>
    </p:spTree>
    <p:extLst>
      <p:ext uri="{BB962C8B-B14F-4D97-AF65-F5344CB8AC3E}">
        <p14:creationId xmlns:p14="http://schemas.microsoft.com/office/powerpoint/2010/main" val="128829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55013"/>
            <a:ext cx="10515600" cy="1325563"/>
          </a:xfrm>
        </p:spPr>
        <p:txBody>
          <a:bodyPr>
            <a:normAutofit/>
          </a:bodyPr>
          <a:lstStyle/>
          <a:p>
            <a:pPr algn="ctr"/>
            <a:r>
              <a:rPr lang="en-US" sz="4400" u="sng" dirty="0"/>
              <a:t>References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27</a:t>
            </a:fld>
            <a:endParaRPr lang="en-US"/>
          </a:p>
        </p:txBody>
      </p:sp>
      <p:sp>
        <p:nvSpPr>
          <p:cNvPr id="7"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291564"/>
            <a:ext cx="11578281" cy="5732059"/>
          </a:xfrm>
        </p:spPr>
        <p:txBody>
          <a:bodyPr>
            <a:normAutofit/>
          </a:bodyPr>
          <a:lstStyle/>
          <a:p>
            <a:pPr algn="just"/>
            <a:r>
              <a:rPr lang="en-US" sz="2400" dirty="0" err="1"/>
              <a:t>Ravindran</a:t>
            </a:r>
            <a:r>
              <a:rPr lang="en-US" sz="2400" dirty="0"/>
              <a:t>, P. N., </a:t>
            </a:r>
            <a:r>
              <a:rPr lang="en-US" sz="2400" dirty="0" err="1"/>
              <a:t>Babu</a:t>
            </a:r>
            <a:r>
              <a:rPr lang="en-US" sz="2400" dirty="0"/>
              <a:t>, K. N., &amp; Shiva, K. N. (2007). In turmeric—The genus Curcuma. In P. N. </a:t>
            </a:r>
            <a:r>
              <a:rPr lang="en-US" sz="2400" dirty="0" err="1"/>
              <a:t>Ravindran</a:t>
            </a:r>
            <a:r>
              <a:rPr lang="en-US" sz="2400" dirty="0"/>
              <a:t>, K. N. </a:t>
            </a:r>
            <a:r>
              <a:rPr lang="en-US" sz="2400" dirty="0" err="1"/>
              <a:t>Babu</a:t>
            </a:r>
            <a:r>
              <a:rPr lang="en-US" sz="2400" dirty="0"/>
              <a:t>, &amp; K. N. Shiva (Eds.), Botany and crop improvement of turmeric (pp. 15–70). Boca Raton: CRC Press.</a:t>
            </a:r>
          </a:p>
          <a:p>
            <a:pPr algn="just"/>
            <a:r>
              <a:rPr lang="en-US" sz="2400" dirty="0" err="1"/>
              <a:t>Balachandran</a:t>
            </a:r>
            <a:r>
              <a:rPr lang="en-US" sz="2400" dirty="0"/>
              <a:t>, S.M., </a:t>
            </a:r>
            <a:r>
              <a:rPr lang="en-US" sz="2400" dirty="0" err="1"/>
              <a:t>Bhat</a:t>
            </a:r>
            <a:r>
              <a:rPr lang="en-US" sz="2400" dirty="0"/>
              <a:t>, S.R. and </a:t>
            </a:r>
            <a:r>
              <a:rPr lang="en-US" sz="2400" dirty="0" err="1"/>
              <a:t>Chandel</a:t>
            </a:r>
            <a:r>
              <a:rPr lang="en-US" sz="2400" dirty="0"/>
              <a:t>, K.P.S., 1990. In vitro clonal multiplication of turmeric (Curcuma spp.) and ginger (</a:t>
            </a:r>
            <a:r>
              <a:rPr lang="en-US" sz="2400" dirty="0" err="1"/>
              <a:t>Zingiber</a:t>
            </a:r>
            <a:r>
              <a:rPr lang="en-US" sz="2400" dirty="0"/>
              <a:t> </a:t>
            </a:r>
            <a:r>
              <a:rPr lang="en-US" sz="2400" dirty="0" err="1"/>
              <a:t>officinale</a:t>
            </a:r>
            <a:r>
              <a:rPr lang="en-US" sz="2400" dirty="0"/>
              <a:t> </a:t>
            </a:r>
            <a:r>
              <a:rPr lang="en-US" sz="2400" dirty="0" err="1"/>
              <a:t>Rosc</a:t>
            </a:r>
            <a:r>
              <a:rPr lang="en-US" sz="2400" dirty="0"/>
              <a:t>.). Plant cell reports, 8(9), pp.521-524.</a:t>
            </a:r>
          </a:p>
          <a:p>
            <a:pPr algn="just"/>
            <a:r>
              <a:rPr lang="en-US" sz="2400" dirty="0" err="1"/>
              <a:t>Sasikumar</a:t>
            </a:r>
            <a:r>
              <a:rPr lang="en-US" sz="2400" dirty="0"/>
              <a:t>, B., 2005. Genetic resources of Curcuma: diversity, characterization and utilization. Plant Genetic Resources, 3(2), pp.230-251.</a:t>
            </a:r>
          </a:p>
          <a:p>
            <a:pPr algn="just"/>
            <a:r>
              <a:rPr lang="en-US" sz="2400" dirty="0" err="1"/>
              <a:t>Chusreeaeom</a:t>
            </a:r>
            <a:r>
              <a:rPr lang="en-US" sz="2400" dirty="0"/>
              <a:t>, K. and </a:t>
            </a:r>
            <a:r>
              <a:rPr lang="en-US" sz="2400" dirty="0" err="1"/>
              <a:t>Khamsuk</a:t>
            </a:r>
            <a:r>
              <a:rPr lang="en-US" sz="2400" dirty="0"/>
              <a:t>, O., 2019, August. Effects of gamma irradiation on lipid peroxidation, survival and growth of turmeric in vitro culture. In Journal of Physics: Conference Series (Vol. 1285, No. 1, p. 012003). IOP Publishing.</a:t>
            </a:r>
          </a:p>
          <a:p>
            <a:pPr algn="just"/>
            <a:r>
              <a:rPr lang="en-US" sz="2400" dirty="0"/>
              <a:t>Joseph, R., Joseph, T. and Jose, J., 1999. </a:t>
            </a:r>
            <a:r>
              <a:rPr lang="en-US" sz="2400" dirty="0" err="1"/>
              <a:t>Karyomorphological</a:t>
            </a:r>
            <a:r>
              <a:rPr lang="en-US" sz="2400" dirty="0"/>
              <a:t> studies in the genus Curcuma Linn. </a:t>
            </a:r>
            <a:r>
              <a:rPr lang="en-US" sz="2400" dirty="0" err="1"/>
              <a:t>Cytologia</a:t>
            </a:r>
            <a:r>
              <a:rPr lang="en-US" sz="2400" dirty="0"/>
              <a:t>, 64(3), pp.313-317.</a:t>
            </a:r>
          </a:p>
          <a:p>
            <a:pPr algn="just"/>
            <a:endParaRPr lang="en-US" sz="2400" dirty="0"/>
          </a:p>
          <a:p>
            <a:pPr algn="just"/>
            <a:endParaRPr lang="en-US" sz="2400" dirty="0"/>
          </a:p>
        </p:txBody>
      </p:sp>
    </p:spTree>
    <p:extLst>
      <p:ext uri="{BB962C8B-B14F-4D97-AF65-F5344CB8AC3E}">
        <p14:creationId xmlns:p14="http://schemas.microsoft.com/office/powerpoint/2010/main" val="315007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28</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7942"/>
            <a:ext cx="10515600" cy="1325563"/>
          </a:xfrm>
        </p:spPr>
        <p:txBody>
          <a:bodyPr>
            <a:normAutofit/>
          </a:bodyPr>
          <a:lstStyle/>
          <a:p>
            <a:pPr algn="ctr"/>
            <a:r>
              <a:rPr lang="en-US" sz="4400" u="sng" dirty="0"/>
              <a:t>Introduction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
        <p:nvSpPr>
          <p:cNvPr id="6" name="Content Placeholder 2"/>
          <p:cNvSpPr>
            <a:spLocks noGrp="1"/>
          </p:cNvSpPr>
          <p:nvPr>
            <p:ph idx="1"/>
          </p:nvPr>
        </p:nvSpPr>
        <p:spPr>
          <a:xfrm>
            <a:off x="321277" y="1366654"/>
            <a:ext cx="7870224" cy="5065986"/>
          </a:xfrm>
        </p:spPr>
        <p:txBody>
          <a:bodyPr>
            <a:normAutofit lnSpcReduction="10000"/>
          </a:bodyPr>
          <a:lstStyle/>
          <a:p>
            <a:pPr algn="just"/>
            <a:r>
              <a:rPr lang="en-US" dirty="0"/>
              <a:t>Turmeric (</a:t>
            </a:r>
            <a:r>
              <a:rPr lang="en-US" i="1" dirty="0"/>
              <a:t>Curcuma longa</a:t>
            </a:r>
            <a:r>
              <a:rPr lang="en-US" dirty="0"/>
              <a:t> L.) is a member of family </a:t>
            </a:r>
            <a:r>
              <a:rPr lang="en-US" i="1" dirty="0" err="1"/>
              <a:t>Zingiberaceae</a:t>
            </a:r>
            <a:endParaRPr lang="en-US" i="1" dirty="0"/>
          </a:p>
          <a:p>
            <a:pPr algn="just"/>
            <a:endParaRPr lang="en-US" dirty="0"/>
          </a:p>
          <a:p>
            <a:pPr algn="just"/>
            <a:r>
              <a:rPr lang="en-US" dirty="0"/>
              <a:t>The plant is a perennial, rhizomatous, herbaceous plant</a:t>
            </a:r>
          </a:p>
          <a:p>
            <a:pPr algn="just"/>
            <a:endParaRPr lang="en-US" dirty="0"/>
          </a:p>
          <a:p>
            <a:pPr algn="just"/>
            <a:r>
              <a:rPr lang="en-US" dirty="0"/>
              <a:t>Widely grown in South-East Asian countries</a:t>
            </a:r>
          </a:p>
          <a:p>
            <a:pPr algn="just"/>
            <a:endParaRPr lang="en-US" dirty="0"/>
          </a:p>
          <a:p>
            <a:pPr algn="just"/>
            <a:r>
              <a:rPr lang="en-US" dirty="0"/>
              <a:t>Grown as a mono-crop and as an intercrop under coconut, papaya, okra in Sri Lanka’s Wet, Intermediate and Dry zones</a:t>
            </a:r>
          </a:p>
        </p:txBody>
      </p:sp>
      <p:pic>
        <p:nvPicPr>
          <p:cNvPr id="7" name="Picture 2" descr="Turmeric Plant png images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783" y="1120461"/>
            <a:ext cx="3521791" cy="52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4595"/>
            <a:ext cx="10515600" cy="1325563"/>
          </a:xfrm>
        </p:spPr>
        <p:txBody>
          <a:bodyPr>
            <a:normAutofit/>
          </a:bodyPr>
          <a:lstStyle/>
          <a:p>
            <a:pPr algn="ctr"/>
            <a:r>
              <a:rPr lang="en-US" u="sng" dirty="0"/>
              <a:t>Problem Statement</a:t>
            </a:r>
            <a:endParaRPr lang="en-US" sz="4400" u="sng"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
        <p:nvSpPr>
          <p:cNvPr id="8" name="Content Placeholder 2"/>
          <p:cNvSpPr>
            <a:spLocks noGrp="1"/>
          </p:cNvSpPr>
          <p:nvPr>
            <p:ph idx="1"/>
          </p:nvPr>
        </p:nvSpPr>
        <p:spPr>
          <a:xfrm>
            <a:off x="284204" y="1075035"/>
            <a:ext cx="11696138" cy="5356189"/>
          </a:xfrm>
        </p:spPr>
        <p:txBody>
          <a:bodyPr>
            <a:noAutofit/>
          </a:bodyPr>
          <a:lstStyle/>
          <a:p>
            <a:pPr algn="just">
              <a:lnSpc>
                <a:spcPct val="100000"/>
              </a:lnSpc>
            </a:pPr>
            <a:r>
              <a:rPr lang="en-US" dirty="0"/>
              <a:t>Turmeric, triploid (3n) is an asexually propagated plant</a:t>
            </a:r>
          </a:p>
          <a:p>
            <a:pPr algn="just">
              <a:lnSpc>
                <a:spcPct val="100000"/>
              </a:lnSpc>
            </a:pPr>
            <a:endParaRPr lang="en-US" dirty="0"/>
          </a:p>
          <a:p>
            <a:pPr algn="just">
              <a:lnSpc>
                <a:spcPct val="100000"/>
              </a:lnSpc>
            </a:pPr>
            <a:r>
              <a:rPr lang="en-US" dirty="0"/>
              <a:t>The genetic diversity is extremely limited</a:t>
            </a:r>
          </a:p>
          <a:p>
            <a:pPr algn="just">
              <a:lnSpc>
                <a:spcPct val="100000"/>
              </a:lnSpc>
            </a:pPr>
            <a:endParaRPr lang="en-US" dirty="0"/>
          </a:p>
          <a:p>
            <a:pPr algn="just">
              <a:lnSpc>
                <a:spcPct val="100000"/>
              </a:lnSpc>
            </a:pPr>
            <a:r>
              <a:rPr lang="en-US" dirty="0"/>
              <a:t>Genetic variation has not been identified yet, number of </a:t>
            </a:r>
          </a:p>
          <a:p>
            <a:pPr marL="0" indent="0" algn="just">
              <a:lnSpc>
                <a:spcPct val="100000"/>
              </a:lnSpc>
              <a:buNone/>
            </a:pPr>
            <a:r>
              <a:rPr lang="en-US" dirty="0"/>
              <a:t>      landraces exist</a:t>
            </a:r>
          </a:p>
          <a:p>
            <a:pPr algn="just">
              <a:lnSpc>
                <a:spcPct val="100000"/>
              </a:lnSpc>
            </a:pPr>
            <a:endParaRPr lang="en-US" dirty="0"/>
          </a:p>
          <a:p>
            <a:pPr algn="just">
              <a:lnSpc>
                <a:spcPct val="100000"/>
              </a:lnSpc>
            </a:pPr>
            <a:r>
              <a:rPr lang="en-US" dirty="0"/>
              <a:t>To overcome this limitation mutation breeding can be used</a:t>
            </a:r>
          </a:p>
          <a:p>
            <a:pPr algn="just">
              <a:lnSpc>
                <a:spcPct val="100000"/>
              </a:lnSpc>
            </a:pPr>
            <a:endParaRPr lang="en-US" dirty="0"/>
          </a:p>
          <a:p>
            <a:pPr algn="just">
              <a:lnSpc>
                <a:spcPct val="100000"/>
              </a:lnSpc>
            </a:pPr>
            <a:r>
              <a:rPr lang="en-US" dirty="0"/>
              <a:t>Still no recorded studies in related to the induce mutation in Sri Lanka</a:t>
            </a:r>
          </a:p>
          <a:p>
            <a:pPr algn="just">
              <a:lnSpc>
                <a:spcPct val="100000"/>
              </a:lnSpc>
            </a:pPr>
            <a:endParaRPr lang="en-US" dirty="0"/>
          </a:p>
          <a:p>
            <a:pPr algn="just">
              <a:lnSpc>
                <a:spcPct val="100000"/>
              </a:lnSpc>
            </a:pPr>
            <a:endParaRPr lang="en-US" dirty="0"/>
          </a:p>
          <a:p>
            <a:pPr algn="just">
              <a:lnSpc>
                <a:spcPct val="100000"/>
              </a:lnSpc>
            </a:pPr>
            <a:endParaRPr lang="en-US" dirty="0"/>
          </a:p>
          <a:p>
            <a:pPr marL="457200" lvl="1" indent="0" algn="just">
              <a:lnSpc>
                <a:spcPct val="100000"/>
              </a:lnSpc>
              <a:buNone/>
            </a:pPr>
            <a:endParaRPr lang="en-US" dirty="0"/>
          </a:p>
          <a:p>
            <a:pPr lvl="1" algn="just">
              <a:lnSpc>
                <a:spcPct val="100000"/>
              </a:lnSpc>
            </a:pPr>
            <a:endParaRPr lang="en-US" sz="2200" dirty="0"/>
          </a:p>
          <a:p>
            <a:pPr algn="just">
              <a:lnSpc>
                <a:spcPct val="100000"/>
              </a:lnSpc>
            </a:pPr>
            <a:endParaRPr lang="en-US" dirty="0"/>
          </a:p>
        </p:txBody>
      </p:sp>
      <p:grpSp>
        <p:nvGrpSpPr>
          <p:cNvPr id="9" name="Group 8"/>
          <p:cNvGrpSpPr/>
          <p:nvPr/>
        </p:nvGrpSpPr>
        <p:grpSpPr>
          <a:xfrm>
            <a:off x="9880978" y="941698"/>
            <a:ext cx="2197289" cy="5051330"/>
            <a:chOff x="9880978" y="941697"/>
            <a:chExt cx="2197289" cy="524756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979" y="941697"/>
              <a:ext cx="2099363" cy="3057098"/>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436" t="44847" r="52206" b="15877"/>
            <a:stretch/>
          </p:blipFill>
          <p:spPr bwMode="auto">
            <a:xfrm>
              <a:off x="9880978" y="3998795"/>
              <a:ext cx="2197289" cy="219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5051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7370"/>
            <a:ext cx="10515600" cy="1325563"/>
          </a:xfrm>
        </p:spPr>
        <p:txBody>
          <a:bodyPr>
            <a:normAutofit/>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
        <p:nvSpPr>
          <p:cNvPr id="6" name="Content Placeholder 2">
            <a:extLst>
              <a:ext uri="{FF2B5EF4-FFF2-40B4-BE49-F238E27FC236}">
                <a16:creationId xmlns:a16="http://schemas.microsoft.com/office/drawing/2014/main" id="{CEED014F-1732-44F2-BC2F-A39282A2A136}"/>
              </a:ext>
            </a:extLst>
          </p:cNvPr>
          <p:cNvSpPr>
            <a:spLocks noGrp="1"/>
          </p:cNvSpPr>
          <p:nvPr>
            <p:ph idx="1"/>
          </p:nvPr>
        </p:nvSpPr>
        <p:spPr>
          <a:xfrm>
            <a:off x="234778" y="1248032"/>
            <a:ext cx="11578281" cy="5466666"/>
          </a:xfrm>
        </p:spPr>
        <p:txBody>
          <a:bodyPr>
            <a:normAutofit lnSpcReduction="10000"/>
          </a:bodyPr>
          <a:lstStyle/>
          <a:p>
            <a:pPr marL="457200" lvl="1" indent="0" algn="ctr">
              <a:buNone/>
            </a:pPr>
            <a:r>
              <a:rPr lang="en-US" sz="2800" b="1" dirty="0"/>
              <a:t>Main Objective</a:t>
            </a:r>
            <a:r>
              <a:rPr lang="en-US" dirty="0"/>
              <a:t> </a:t>
            </a:r>
            <a:endParaRPr lang="en-US" sz="2400" dirty="0"/>
          </a:p>
          <a:p>
            <a:pPr lvl="0" algn="just"/>
            <a:r>
              <a:rPr lang="en-US" dirty="0"/>
              <a:t>To study the effect of gamma irradiation induced mutagenesis on morphological and genetic variation of turmeric (</a:t>
            </a:r>
            <a:r>
              <a:rPr lang="en-US" i="1" dirty="0"/>
              <a:t>Curcuma longa </a:t>
            </a:r>
            <a:r>
              <a:rPr lang="en-US" dirty="0"/>
              <a:t>L.) callus cultures</a:t>
            </a:r>
          </a:p>
          <a:p>
            <a:pPr marL="0" indent="0" algn="just">
              <a:buNone/>
            </a:pPr>
            <a:endParaRPr lang="en-US" sz="2400" dirty="0"/>
          </a:p>
          <a:p>
            <a:pPr marL="457200" lvl="1" indent="0" algn="ctr">
              <a:buNone/>
            </a:pPr>
            <a:r>
              <a:rPr lang="en-US" sz="2800" b="1" dirty="0"/>
              <a:t>Specific Objectives</a:t>
            </a:r>
            <a:endParaRPr lang="en-US" sz="2800" dirty="0"/>
          </a:p>
          <a:p>
            <a:pPr lvl="0"/>
            <a:r>
              <a:rPr lang="en-US" dirty="0"/>
              <a:t>To determine the effective dosage of gamma radiation that need to initiate a mutation</a:t>
            </a:r>
          </a:p>
          <a:p>
            <a:pPr lvl="0"/>
            <a:r>
              <a:rPr lang="en-US" dirty="0"/>
              <a:t>To observe the effect of different dosages of gamma irradiation on turmeric callus cultures</a:t>
            </a:r>
          </a:p>
          <a:p>
            <a:pPr lvl="0"/>
            <a:r>
              <a:rPr lang="en-US" dirty="0"/>
              <a:t>To determine the oxidative stress caused by induced mutagenesis</a:t>
            </a:r>
          </a:p>
          <a:p>
            <a:pPr lvl="0"/>
            <a:r>
              <a:rPr lang="en-US" dirty="0"/>
              <a:t>To identify molecular variation caused by induced mutagenesis</a:t>
            </a:r>
          </a:p>
          <a:p>
            <a:pPr marL="0" indent="0" algn="just">
              <a:buNone/>
            </a:pPr>
            <a:endParaRPr lang="en-US" dirty="0"/>
          </a:p>
        </p:txBody>
      </p:sp>
    </p:spTree>
    <p:extLst>
      <p:ext uri="{BB962C8B-B14F-4D97-AF65-F5344CB8AC3E}">
        <p14:creationId xmlns:p14="http://schemas.microsoft.com/office/powerpoint/2010/main" val="10343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1261664"/>
              </p:ext>
            </p:extLst>
          </p:nvPr>
        </p:nvGraphicFramePr>
        <p:xfrm>
          <a:off x="2830773" y="968991"/>
          <a:ext cx="6244988" cy="556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5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7</a:t>
            </a:fld>
            <a:endParaRPr lang="en-US"/>
          </a:p>
        </p:txBody>
      </p:sp>
      <p:sp>
        <p:nvSpPr>
          <p:cNvPr id="7" name="Content Placeholder 2">
            <a:extLst>
              <a:ext uri="{FF2B5EF4-FFF2-40B4-BE49-F238E27FC236}">
                <a16:creationId xmlns:a16="http://schemas.microsoft.com/office/drawing/2014/main" id="{67EA46E9-68C3-44FE-931D-AF41D7C1C301}"/>
              </a:ext>
            </a:extLst>
          </p:cNvPr>
          <p:cNvSpPr>
            <a:spLocks noGrp="1"/>
          </p:cNvSpPr>
          <p:nvPr>
            <p:ph idx="1"/>
          </p:nvPr>
        </p:nvSpPr>
        <p:spPr>
          <a:xfrm>
            <a:off x="123562" y="914400"/>
            <a:ext cx="8663879" cy="5943600"/>
          </a:xfrm>
        </p:spPr>
        <p:txBody>
          <a:bodyPr>
            <a:noAutofit/>
          </a:bodyPr>
          <a:lstStyle/>
          <a:p>
            <a:pPr marL="457200" lvl="1" indent="0" algn="just">
              <a:buNone/>
            </a:pPr>
            <a:endParaRPr lang="en-US" b="1" u="sng" dirty="0"/>
          </a:p>
          <a:p>
            <a:pPr algn="just"/>
            <a:r>
              <a:rPr lang="en-US" sz="2400" dirty="0"/>
              <a:t>In vitro multiplication - Central Research Station (CRS), </a:t>
            </a:r>
          </a:p>
          <a:p>
            <a:pPr marL="0" indent="0" algn="just">
              <a:buNone/>
            </a:pPr>
            <a:r>
              <a:rPr lang="en-US" sz="2400" dirty="0"/>
              <a:t>			         Department of Export Agriculture, </a:t>
            </a:r>
          </a:p>
          <a:p>
            <a:pPr marL="0" indent="0" algn="just">
              <a:buNone/>
            </a:pPr>
            <a:r>
              <a:rPr lang="en-US" sz="2400" dirty="0"/>
              <a:t>			         </a:t>
            </a:r>
            <a:r>
              <a:rPr lang="en-US" sz="2400" dirty="0" err="1"/>
              <a:t>Matale</a:t>
            </a:r>
            <a:r>
              <a:rPr lang="en-US" sz="2400" dirty="0"/>
              <a:t>, Sri Lanka</a:t>
            </a:r>
          </a:p>
          <a:p>
            <a:pPr algn="just"/>
            <a:endParaRPr lang="en-US" sz="2400" dirty="0"/>
          </a:p>
          <a:p>
            <a:pPr algn="just"/>
            <a:endParaRPr lang="en-US" sz="2400" dirty="0"/>
          </a:p>
          <a:p>
            <a:pPr algn="just"/>
            <a:r>
              <a:rPr lang="en-US" sz="2400" dirty="0"/>
              <a:t>Gamma Irradiation –  	</a:t>
            </a:r>
          </a:p>
          <a:p>
            <a:pPr algn="just"/>
            <a:endParaRPr lang="en-US" sz="2400" dirty="0"/>
          </a:p>
          <a:p>
            <a:pPr algn="just"/>
            <a:endParaRPr lang="en-US" sz="2400" dirty="0"/>
          </a:p>
          <a:p>
            <a:pPr algn="just"/>
            <a:endParaRPr lang="en-US" sz="2400" dirty="0"/>
          </a:p>
          <a:p>
            <a:pPr algn="just"/>
            <a:r>
              <a:rPr lang="en-US" sz="2400" dirty="0"/>
              <a:t>Molecular Study –       Faculty of Agricultural Sciences &amp; Faculty    </a:t>
            </a:r>
          </a:p>
          <a:p>
            <a:pPr marL="0" indent="0" algn="just">
              <a:buNone/>
            </a:pPr>
            <a:r>
              <a:rPr lang="en-US" sz="2400" dirty="0"/>
              <a:t>                                               of Technology</a:t>
            </a:r>
          </a:p>
          <a:p>
            <a:pPr marL="0" indent="0" algn="just">
              <a:buNone/>
            </a:pPr>
            <a:endParaRPr lang="en-US" sz="2400" dirty="0"/>
          </a:p>
          <a:p>
            <a:pPr marL="457200" lvl="1" indent="0" algn="just">
              <a:buNone/>
            </a:pPr>
            <a:endParaRPr lang="en-US" b="1" u="sng" dirty="0"/>
          </a:p>
          <a:p>
            <a:pPr algn="just"/>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8" name="TextBox 7"/>
          <p:cNvSpPr txBox="1"/>
          <p:nvPr/>
        </p:nvSpPr>
        <p:spPr>
          <a:xfrm>
            <a:off x="3445877" y="3619343"/>
            <a:ext cx="5145206" cy="1200329"/>
          </a:xfrm>
          <a:prstGeom prst="rect">
            <a:avLst/>
          </a:prstGeom>
          <a:noFill/>
        </p:spPr>
        <p:txBody>
          <a:bodyPr wrap="square" rtlCol="0">
            <a:spAutoFit/>
          </a:bodyPr>
          <a:lstStyle/>
          <a:p>
            <a:r>
              <a:rPr lang="en-US" sz="2400" dirty="0"/>
              <a:t>Horticultural Crops Research and      Development Institute (HORDI), </a:t>
            </a:r>
            <a:r>
              <a:rPr lang="en-US" sz="2400" dirty="0" err="1"/>
              <a:t>Peradeniya</a:t>
            </a:r>
            <a:r>
              <a:rPr lang="en-US" sz="2400" dirty="0"/>
              <a:t>,  Sri Lanka        </a:t>
            </a:r>
          </a:p>
        </p:txBody>
      </p:sp>
      <p:grpSp>
        <p:nvGrpSpPr>
          <p:cNvPr id="9" name="Group 8"/>
          <p:cNvGrpSpPr/>
          <p:nvPr/>
        </p:nvGrpSpPr>
        <p:grpSpPr>
          <a:xfrm>
            <a:off x="7846541" y="926755"/>
            <a:ext cx="4137343" cy="5624036"/>
            <a:chOff x="7555387" y="670667"/>
            <a:chExt cx="4428497" cy="59789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441" y="2292820"/>
              <a:ext cx="3171126" cy="159678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875" y="2292820"/>
              <a:ext cx="804883" cy="798069"/>
            </a:xfrm>
            <a:prstGeom prst="rect">
              <a:avLst/>
            </a:prstGeom>
          </p:spPr>
        </p:pic>
        <p:pic>
          <p:nvPicPr>
            <p:cNvPr id="12" name="Picture 11">
              <a:extLst>
                <a:ext uri="{FF2B5EF4-FFF2-40B4-BE49-F238E27FC236}">
                  <a16:creationId xmlns:a16="http://schemas.microsoft.com/office/drawing/2014/main" id="{C44ACF45-D647-472E-8854-61CB82BAA9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4" r="-1" b="25006"/>
            <a:stretch/>
          </p:blipFill>
          <p:spPr>
            <a:xfrm>
              <a:off x="8812758" y="670667"/>
              <a:ext cx="3171126" cy="1472029"/>
            </a:xfrm>
            <a:prstGeom prst="rect">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387" y="828872"/>
              <a:ext cx="1297971" cy="85798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0542" y="3889606"/>
              <a:ext cx="3171126" cy="1486035"/>
            </a:xfrm>
            <a:prstGeom prst="rect">
              <a:avLst/>
            </a:prstGeom>
          </p:spPr>
        </p:pic>
        <p:pic>
          <p:nvPicPr>
            <p:cNvPr id="15" name="Picture 2" descr="Photo"/>
            <p:cNvPicPr>
              <a:picLocks noChangeAspect="1" noChangeArrowheads="1"/>
            </p:cNvPicPr>
            <p:nvPr/>
          </p:nvPicPr>
          <p:blipFill rotWithShape="1">
            <a:blip r:embed="rId8">
              <a:extLst>
                <a:ext uri="{28A0092B-C50C-407E-A947-70E740481C1C}">
                  <a14:useLocalDpi xmlns:a14="http://schemas.microsoft.com/office/drawing/2010/main" val="0"/>
                </a:ext>
              </a:extLst>
            </a:blip>
            <a:srcRect l="19412" t="2749" b="73410"/>
            <a:stretch/>
          </p:blipFill>
          <p:spPr bwMode="auto">
            <a:xfrm>
              <a:off x="8908294" y="5425468"/>
              <a:ext cx="2847944" cy="12241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962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8</a:t>
            </a:fld>
            <a:endParaRPr lang="en-US"/>
          </a:p>
        </p:txBody>
      </p:sp>
      <p:grpSp>
        <p:nvGrpSpPr>
          <p:cNvPr id="7" name="Group 6"/>
          <p:cNvGrpSpPr/>
          <p:nvPr/>
        </p:nvGrpSpPr>
        <p:grpSpPr>
          <a:xfrm>
            <a:off x="630195" y="1173892"/>
            <a:ext cx="10972802" cy="5309729"/>
            <a:chOff x="139876" y="803216"/>
            <a:chExt cx="11646060" cy="5890472"/>
          </a:xfrm>
        </p:grpSpPr>
        <p:sp>
          <p:nvSpPr>
            <p:cNvPr id="8" name="Right Arrow 7"/>
            <p:cNvSpPr/>
            <p:nvPr/>
          </p:nvSpPr>
          <p:spPr>
            <a:xfrm flipV="1">
              <a:off x="3078870" y="1341129"/>
              <a:ext cx="700572"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9" name="Group 8"/>
            <p:cNvGrpSpPr/>
            <p:nvPr/>
          </p:nvGrpSpPr>
          <p:grpSpPr>
            <a:xfrm>
              <a:off x="139876" y="803216"/>
              <a:ext cx="3332021" cy="2750665"/>
              <a:chOff x="139876" y="814928"/>
              <a:chExt cx="3332017" cy="3253389"/>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5905" y="1096386"/>
                <a:ext cx="2459957" cy="1897042"/>
              </a:xfrm>
              <a:prstGeom prst="rect">
                <a:avLst/>
              </a:prstGeom>
              <a:ln>
                <a:noFill/>
              </a:ln>
              <a:effectLst>
                <a:softEdge rad="112500"/>
              </a:effectLst>
            </p:spPr>
          </p:pic>
          <p:sp>
            <p:nvSpPr>
              <p:cNvPr id="32" name="Rectangle 31"/>
              <p:cNvSpPr/>
              <p:nvPr/>
            </p:nvSpPr>
            <p:spPr>
              <a:xfrm>
                <a:off x="139876" y="3311253"/>
                <a:ext cx="3332017" cy="75706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Selection of planting materials</a:t>
                </a:r>
                <a:endParaRPr lang="en-US" sz="2400" kern="1200" dirty="0">
                  <a:solidFill>
                    <a:schemeClr val="tx1"/>
                  </a:solidFill>
                </a:endParaRPr>
              </a:p>
            </p:txBody>
          </p:sp>
        </p:grpSp>
        <p:grpSp>
          <p:nvGrpSpPr>
            <p:cNvPr id="10" name="Group 9"/>
            <p:cNvGrpSpPr/>
            <p:nvPr/>
          </p:nvGrpSpPr>
          <p:grpSpPr>
            <a:xfrm>
              <a:off x="4149399" y="872340"/>
              <a:ext cx="3775527" cy="2725395"/>
              <a:chOff x="4061892" y="970412"/>
              <a:chExt cx="3775522" cy="3079688"/>
            </a:xfrm>
          </p:grpSpPr>
          <p:sp>
            <p:nvSpPr>
              <p:cNvPr id="27" name="Rectangle 26"/>
              <p:cNvSpPr/>
              <p:nvPr/>
            </p:nvSpPr>
            <p:spPr>
              <a:xfrm>
                <a:off x="4140665" y="3326812"/>
                <a:ext cx="3529384" cy="723288"/>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Preparation of plant material</a:t>
                </a:r>
                <a:endParaRPr lang="en-US" sz="2400" kern="1200" dirty="0">
                  <a:solidFill>
                    <a:schemeClr val="tx1"/>
                  </a:solidFill>
                </a:endParaRPr>
              </a:p>
            </p:txBody>
          </p:sp>
          <p:grpSp>
            <p:nvGrpSpPr>
              <p:cNvPr id="28" name="Group 27"/>
              <p:cNvGrpSpPr/>
              <p:nvPr/>
            </p:nvGrpSpPr>
            <p:grpSpPr>
              <a:xfrm>
                <a:off x="4061892" y="970412"/>
                <a:ext cx="3775522" cy="2110442"/>
                <a:chOff x="7511177" y="991158"/>
                <a:chExt cx="3775522" cy="2110442"/>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97204" y="1205131"/>
                  <a:ext cx="2110442" cy="1682496"/>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r="15750" b="19803"/>
                <a:stretch/>
              </p:blipFill>
              <p:spPr>
                <a:xfrm>
                  <a:off x="9211645" y="991158"/>
                  <a:ext cx="2075054" cy="2110442"/>
                </a:xfrm>
                <a:prstGeom prst="rect">
                  <a:avLst/>
                </a:prstGeom>
              </p:spPr>
            </p:pic>
          </p:grpSp>
        </p:grpSp>
        <p:grpSp>
          <p:nvGrpSpPr>
            <p:cNvPr id="11" name="Group 10"/>
            <p:cNvGrpSpPr/>
            <p:nvPr/>
          </p:nvGrpSpPr>
          <p:grpSpPr>
            <a:xfrm>
              <a:off x="9263730" y="869297"/>
              <a:ext cx="2522206" cy="2712140"/>
              <a:chOff x="9201225" y="987003"/>
              <a:chExt cx="2808811" cy="2994629"/>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0333" r="17799"/>
              <a:stretch/>
            </p:blipFill>
            <p:spPr>
              <a:xfrm rot="5400000">
                <a:off x="9589862" y="835407"/>
                <a:ext cx="2093852" cy="2397043"/>
              </a:xfrm>
              <a:prstGeom prst="rect">
                <a:avLst/>
              </a:prstGeom>
            </p:spPr>
          </p:pic>
          <p:sp>
            <p:nvSpPr>
              <p:cNvPr id="26" name="Rectangle 25"/>
              <p:cNvSpPr/>
              <p:nvPr/>
            </p:nvSpPr>
            <p:spPr>
              <a:xfrm>
                <a:off x="9201225" y="3274883"/>
                <a:ext cx="2808811" cy="706749"/>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In vitro multiplication</a:t>
                </a:r>
              </a:p>
            </p:txBody>
          </p:sp>
        </p:grpSp>
        <p:grpSp>
          <p:nvGrpSpPr>
            <p:cNvPr id="12" name="Group 11"/>
            <p:cNvGrpSpPr/>
            <p:nvPr/>
          </p:nvGrpSpPr>
          <p:grpSpPr>
            <a:xfrm>
              <a:off x="1243757" y="4112125"/>
              <a:ext cx="4441495" cy="2581563"/>
              <a:chOff x="1636782" y="4264022"/>
              <a:chExt cx="4441489" cy="2685555"/>
            </a:xfrm>
          </p:grpSpPr>
          <p:grpSp>
            <p:nvGrpSpPr>
              <p:cNvPr id="21" name="Group 20"/>
              <p:cNvGrpSpPr/>
              <p:nvPr/>
            </p:nvGrpSpPr>
            <p:grpSpPr>
              <a:xfrm>
                <a:off x="1636782" y="6283714"/>
                <a:ext cx="3508431" cy="665863"/>
                <a:chOff x="2038477" y="3982214"/>
                <a:chExt cx="5744096" cy="754937"/>
              </a:xfrm>
            </p:grpSpPr>
            <p:sp>
              <p:nvSpPr>
                <p:cNvPr id="23" name="Rectangle 22"/>
                <p:cNvSpPr/>
                <p:nvPr/>
              </p:nvSpPr>
              <p:spPr>
                <a:xfrm>
                  <a:off x="2038477" y="3982216"/>
                  <a:ext cx="5744096" cy="49762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23"/>
                <p:cNvSpPr/>
                <p:nvPr/>
              </p:nvSpPr>
              <p:spPr>
                <a:xfrm>
                  <a:off x="2038477" y="3982214"/>
                  <a:ext cx="5744096" cy="75493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t>Maintenance of Samples</a:t>
                  </a:r>
                </a:p>
              </p:txBody>
            </p:sp>
          </p:grpSp>
          <p:pic>
            <p:nvPicPr>
              <p:cNvPr id="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6288" t="56129" r="16882" b="21936"/>
              <a:stretch/>
            </p:blipFill>
            <p:spPr bwMode="auto">
              <a:xfrm>
                <a:off x="3006568" y="4264022"/>
                <a:ext cx="3071703" cy="188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7580604" y="4194015"/>
              <a:ext cx="3529389" cy="2469134"/>
              <a:chOff x="7697221" y="4408231"/>
              <a:chExt cx="3529385" cy="2470136"/>
            </a:xfrm>
          </p:grpSpPr>
          <p:grpSp>
            <p:nvGrpSpPr>
              <p:cNvPr id="17" name="Group 16"/>
              <p:cNvGrpSpPr/>
              <p:nvPr/>
            </p:nvGrpSpPr>
            <p:grpSpPr>
              <a:xfrm>
                <a:off x="8041541" y="4408231"/>
                <a:ext cx="3185065" cy="1684428"/>
                <a:chOff x="1914637" y="887101"/>
                <a:chExt cx="5315456" cy="2766919"/>
              </a:xfrm>
            </p:grpSpPr>
            <p:pic>
              <p:nvPicPr>
                <p:cNvPr id="1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6037" t="29769" r="21921" b="34811"/>
                <a:stretch/>
              </p:blipFill>
              <p:spPr bwMode="auto">
                <a:xfrm>
                  <a:off x="4132045" y="887101"/>
                  <a:ext cx="3098048" cy="273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21075" t="20680" r="21753"/>
                <a:stretch/>
              </p:blipFill>
              <p:spPr>
                <a:xfrm rot="5400000">
                  <a:off x="1650128" y="1155228"/>
                  <a:ext cx="2763301" cy="2234284"/>
                </a:xfrm>
                <a:prstGeom prst="rect">
                  <a:avLst/>
                </a:prstGeom>
              </p:spPr>
            </p:pic>
          </p:grpSp>
          <p:sp>
            <p:nvSpPr>
              <p:cNvPr id="18" name="Rectangle 17"/>
              <p:cNvSpPr/>
              <p:nvPr/>
            </p:nvSpPr>
            <p:spPr>
              <a:xfrm>
                <a:off x="7697221" y="6146550"/>
                <a:ext cx="3529384" cy="73181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Gamma Irradiation Treatment</a:t>
                </a:r>
                <a:endParaRPr lang="en-US" sz="2400" kern="1200" dirty="0">
                  <a:solidFill>
                    <a:schemeClr val="tx1"/>
                  </a:solidFill>
                </a:endParaRPr>
              </a:p>
            </p:txBody>
          </p:sp>
        </p:grpSp>
        <p:sp>
          <p:nvSpPr>
            <p:cNvPr id="14" name="Right Arrow 13"/>
            <p:cNvSpPr/>
            <p:nvPr/>
          </p:nvSpPr>
          <p:spPr>
            <a:xfrm flipV="1">
              <a:off x="8244042" y="1275670"/>
              <a:ext cx="700572"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5" name="Right Arrow 14"/>
            <p:cNvSpPr/>
            <p:nvPr/>
          </p:nvSpPr>
          <p:spPr>
            <a:xfrm flipH="1" flipV="1">
              <a:off x="5807478" y="5165321"/>
              <a:ext cx="700572"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6" name="Right Arrow 15"/>
            <p:cNvSpPr/>
            <p:nvPr/>
          </p:nvSpPr>
          <p:spPr>
            <a:xfrm rot="5400000" flipV="1">
              <a:off x="10188087" y="3727730"/>
              <a:ext cx="548482" cy="336430"/>
            </a:xfrm>
            <a:prstGeom prst="rightArrow">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pic>
        <p:nvPicPr>
          <p:cNvPr id="1026" name="Picture 2" descr="D:\Final Year Research\Savani\4TOS\4 - Establishment of plant - After 2nd Day @ HORDI - 2022.9.16\20220916_140615520.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0576" r="3983" b="32985"/>
          <a:stretch/>
        </p:blipFill>
        <p:spPr bwMode="auto">
          <a:xfrm>
            <a:off x="232013" y="4232373"/>
            <a:ext cx="2728850" cy="1564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7233D1-44EB-119D-CC4B-61199B6C853E}"/>
              </a:ext>
            </a:extLst>
          </p:cNvPr>
          <p:cNvSpPr txBox="1"/>
          <p:nvPr/>
        </p:nvSpPr>
        <p:spPr>
          <a:xfrm>
            <a:off x="10307571" y="5105936"/>
            <a:ext cx="534160" cy="215444"/>
          </a:xfrm>
          <a:prstGeom prst="rect">
            <a:avLst/>
          </a:prstGeom>
          <a:solidFill>
            <a:schemeClr val="bg1"/>
          </a:solidFill>
        </p:spPr>
        <p:txBody>
          <a:bodyPr wrap="square" rtlCol="0">
            <a:spAutoFit/>
          </a:bodyPr>
          <a:lstStyle/>
          <a:p>
            <a:r>
              <a:rPr lang="en-GB" sz="800" dirty="0"/>
              <a:t>60 </a:t>
            </a:r>
            <a:r>
              <a:rPr lang="en-GB" sz="800" dirty="0" err="1"/>
              <a:t>Gy</a:t>
            </a:r>
            <a:endParaRPr lang="en-GB" sz="800" dirty="0"/>
          </a:p>
        </p:txBody>
      </p:sp>
    </p:spTree>
    <p:extLst>
      <p:ext uri="{BB962C8B-B14F-4D97-AF65-F5344CB8AC3E}">
        <p14:creationId xmlns:p14="http://schemas.microsoft.com/office/powerpoint/2010/main" val="419962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16798"/>
            <a:ext cx="10515600" cy="1325563"/>
          </a:xfrm>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9</a:t>
            </a:fld>
            <a:endParaRPr lang="en-US"/>
          </a:p>
        </p:txBody>
      </p:sp>
      <p:sp>
        <p:nvSpPr>
          <p:cNvPr id="33" name="TextBox 32"/>
          <p:cNvSpPr txBox="1"/>
          <p:nvPr/>
        </p:nvSpPr>
        <p:spPr>
          <a:xfrm>
            <a:off x="260784" y="1202117"/>
            <a:ext cx="11708303" cy="4832092"/>
          </a:xfrm>
          <a:prstGeom prst="rect">
            <a:avLst/>
          </a:prstGeom>
          <a:noFill/>
        </p:spPr>
        <p:txBody>
          <a:bodyPr wrap="square" rtlCol="0">
            <a:spAutoFit/>
          </a:bodyPr>
          <a:lstStyle/>
          <a:p>
            <a:r>
              <a:rPr lang="en-US" sz="2800" dirty="0"/>
              <a:t>Morphological parameters:-</a:t>
            </a:r>
          </a:p>
          <a:p>
            <a:pPr marL="800100" lvl="1" indent="-342900">
              <a:buFont typeface="Arial" pitchFamily="34" charset="0"/>
              <a:buChar char="•"/>
            </a:pPr>
            <a:r>
              <a:rPr lang="en-US" sz="2800" dirty="0"/>
              <a:t>Survival Rate</a:t>
            </a:r>
          </a:p>
          <a:p>
            <a:pPr marL="800100" lvl="1" indent="-342900">
              <a:buFont typeface="Arial" pitchFamily="34" charset="0"/>
              <a:buChar char="•"/>
            </a:pPr>
            <a:r>
              <a:rPr lang="en-US" sz="2800" dirty="0"/>
              <a:t>The number of shoots</a:t>
            </a:r>
          </a:p>
          <a:p>
            <a:pPr marL="800100" lvl="1" indent="-342900">
              <a:buFont typeface="Arial" pitchFamily="34" charset="0"/>
              <a:buChar char="•"/>
            </a:pPr>
            <a:r>
              <a:rPr lang="en-US" sz="2800" dirty="0"/>
              <a:t>The total number of leaves</a:t>
            </a:r>
          </a:p>
          <a:p>
            <a:pPr marL="800100" lvl="1" indent="-342900">
              <a:buFont typeface="Arial" pitchFamily="34" charset="0"/>
              <a:buChar char="•"/>
            </a:pPr>
            <a:r>
              <a:rPr lang="en-US" sz="2800" dirty="0"/>
              <a:t>The leaf area</a:t>
            </a:r>
          </a:p>
          <a:p>
            <a:pPr marL="800100" lvl="1" indent="-342900">
              <a:buFont typeface="Arial" pitchFamily="34" charset="0"/>
              <a:buChar char="•"/>
            </a:pPr>
            <a:r>
              <a:rPr lang="en-US" sz="2800" dirty="0"/>
              <a:t>Any observable malformations (lobular developments, chimera)</a:t>
            </a:r>
          </a:p>
          <a:p>
            <a:r>
              <a:rPr lang="en-US" sz="2800" dirty="0"/>
              <a:t> </a:t>
            </a:r>
          </a:p>
          <a:p>
            <a:endParaRPr lang="en-US" sz="2800" dirty="0"/>
          </a:p>
          <a:p>
            <a:r>
              <a:rPr lang="en-US" sz="2800" dirty="0"/>
              <a:t>Physiological parameters :-</a:t>
            </a:r>
          </a:p>
          <a:p>
            <a:pPr marL="800100" lvl="1" indent="-342900">
              <a:buFont typeface="Arial" pitchFamily="34" charset="0"/>
              <a:buChar char="•"/>
            </a:pPr>
            <a:r>
              <a:rPr lang="en-US" sz="2800" dirty="0" err="1"/>
              <a:t>Malondialdehyde</a:t>
            </a:r>
            <a:r>
              <a:rPr lang="en-US" sz="2800" dirty="0"/>
              <a:t> (MDA) content</a:t>
            </a:r>
          </a:p>
          <a:p>
            <a:pPr lvl="1"/>
            <a:endParaRPr lang="en-US" sz="2800" dirty="0"/>
          </a:p>
        </p:txBody>
      </p:sp>
      <p:grpSp>
        <p:nvGrpSpPr>
          <p:cNvPr id="34" name="Group 33"/>
          <p:cNvGrpSpPr/>
          <p:nvPr/>
        </p:nvGrpSpPr>
        <p:grpSpPr>
          <a:xfrm>
            <a:off x="8161361" y="920171"/>
            <a:ext cx="3905985" cy="2220194"/>
            <a:chOff x="7570017" y="567033"/>
            <a:chExt cx="4497329" cy="2880194"/>
          </a:xfrm>
        </p:grpSpPr>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5424" t="20497" r="19744" b="17014"/>
            <a:stretch/>
          </p:blipFill>
          <p:spPr>
            <a:xfrm>
              <a:off x="8465225" y="567033"/>
              <a:ext cx="3125788" cy="2259559"/>
            </a:xfrm>
            <a:prstGeom prst="rect">
              <a:avLst/>
            </a:prstGeom>
          </p:spPr>
        </p:pic>
        <p:sp>
          <p:nvSpPr>
            <p:cNvPr id="36" name="Rectangle 35"/>
            <p:cNvSpPr/>
            <p:nvPr/>
          </p:nvSpPr>
          <p:spPr>
            <a:xfrm>
              <a:off x="7570017" y="2972737"/>
              <a:ext cx="4497329" cy="47449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dirty="0"/>
                <a:t>Measuring the Leaf Area</a:t>
              </a:r>
              <a:endParaRPr lang="en-US" sz="2400" kern="1200" dirty="0"/>
            </a:p>
          </p:txBody>
        </p:sp>
      </p:grpSp>
      <p:grpSp>
        <p:nvGrpSpPr>
          <p:cNvPr id="37" name="Group 36"/>
          <p:cNvGrpSpPr/>
          <p:nvPr/>
        </p:nvGrpSpPr>
        <p:grpSpPr>
          <a:xfrm>
            <a:off x="7478974" y="4037092"/>
            <a:ext cx="4497329" cy="2328929"/>
            <a:chOff x="7226548" y="4337348"/>
            <a:chExt cx="4497329" cy="2328929"/>
          </a:xfrm>
        </p:grpSpPr>
        <p:sp>
          <p:nvSpPr>
            <p:cNvPr id="38" name="Rectangle 37"/>
            <p:cNvSpPr/>
            <p:nvPr/>
          </p:nvSpPr>
          <p:spPr>
            <a:xfrm>
              <a:off x="7226548" y="6300517"/>
              <a:ext cx="4497329" cy="3657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spcFirstLastPara="0" vert="horz" wrap="square" lIns="394991" tIns="60960" rIns="60960" bIns="60960" numCol="1" spcCol="1270" anchor="ctr" anchorCtr="0">
              <a:noAutofit/>
            </a:bodyPr>
            <a:lstStyle/>
            <a:p>
              <a:pPr lvl="0" algn="ctr" defTabSz="1066800">
                <a:lnSpc>
                  <a:spcPct val="90000"/>
                </a:lnSpc>
                <a:spcBef>
                  <a:spcPct val="0"/>
                </a:spcBef>
                <a:spcAft>
                  <a:spcPct val="35000"/>
                </a:spcAft>
              </a:pPr>
              <a:r>
                <a:rPr lang="en-US" sz="2400" b="1" kern="1200" dirty="0"/>
                <a:t>Determination of MDA Content</a:t>
              </a:r>
              <a:endParaRPr lang="en-US" sz="2400" kern="1200" dirty="0"/>
            </a:p>
          </p:txBody>
        </p:sp>
        <p:grpSp>
          <p:nvGrpSpPr>
            <p:cNvPr id="39" name="Group 38"/>
            <p:cNvGrpSpPr/>
            <p:nvPr/>
          </p:nvGrpSpPr>
          <p:grpSpPr>
            <a:xfrm>
              <a:off x="7451678" y="4337348"/>
              <a:ext cx="3992116" cy="1963168"/>
              <a:chOff x="3550550" y="4092015"/>
              <a:chExt cx="4123053" cy="2208501"/>
            </a:xfrm>
          </p:grpSpPr>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27860" b="20563"/>
              <a:stretch/>
            </p:blipFill>
            <p:spPr>
              <a:xfrm>
                <a:off x="5644130" y="4092015"/>
                <a:ext cx="2029473" cy="2208501"/>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t="34370" b="37001"/>
              <a:stretch/>
            </p:blipFill>
            <p:spPr>
              <a:xfrm>
                <a:off x="3550550" y="4142805"/>
                <a:ext cx="2093580" cy="2103120"/>
              </a:xfrm>
              <a:prstGeom prst="rect">
                <a:avLst/>
              </a:prstGeom>
            </p:spPr>
          </p:pic>
        </p:grpSp>
      </p:grpSp>
    </p:spTree>
    <p:extLst>
      <p:ext uri="{BB962C8B-B14F-4D97-AF65-F5344CB8AC3E}">
        <p14:creationId xmlns:p14="http://schemas.microsoft.com/office/powerpoint/2010/main" val="4199628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2522</Words>
  <Application>Microsoft Office PowerPoint</Application>
  <PresentationFormat>Widescreen</PresentationFormat>
  <Paragraphs>446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Content for  the presentation</vt:lpstr>
      <vt:lpstr>Introduction</vt:lpstr>
      <vt:lpstr>Problem Statement</vt:lpstr>
      <vt:lpstr>Objectives</vt:lpstr>
      <vt:lpstr>Material and Methods</vt:lpstr>
      <vt:lpstr>Material and Methods</vt:lpstr>
      <vt:lpstr>Material and Methods</vt:lpstr>
      <vt:lpstr>Material and Methods</vt:lpstr>
      <vt:lpstr>Material and Methods</vt:lpstr>
      <vt:lpstr>Material and Methods</vt:lpstr>
      <vt:lpstr>Material and Methods</vt:lpstr>
      <vt:lpstr>Material and Methods</vt:lpstr>
      <vt:lpstr>Material and Methods</vt:lpstr>
      <vt:lpstr>Material and Methods</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Conclusion </vt:lpstr>
      <vt:lpstr>Suggestions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dulakshanakalhara@gmail.com</cp:lastModifiedBy>
  <cp:revision>67</cp:revision>
  <dcterms:created xsi:type="dcterms:W3CDTF">2023-02-09T03:28:20Z</dcterms:created>
  <dcterms:modified xsi:type="dcterms:W3CDTF">2023-03-19T17:29:33Z</dcterms:modified>
</cp:coreProperties>
</file>