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66" r:id="rId5"/>
    <p:sldId id="267" r:id="rId6"/>
    <p:sldId id="268" r:id="rId7"/>
    <p:sldId id="260" r:id="rId8"/>
    <p:sldId id="261" r:id="rId9"/>
    <p:sldId id="269" r:id="rId10"/>
    <p:sldId id="270" r:id="rId11"/>
    <p:sldId id="271" r:id="rId12"/>
    <p:sldId id="272" r:id="rId13"/>
    <p:sldId id="273" r:id="rId14"/>
    <p:sldId id="274" r:id="rId15"/>
    <p:sldId id="275" r:id="rId16"/>
    <p:sldId id="276" r:id="rId17"/>
    <p:sldId id="277" r:id="rId18"/>
    <p:sldId id="262" r:id="rId19"/>
    <p:sldId id="278" r:id="rId20"/>
    <p:sldId id="279" r:id="rId21"/>
    <p:sldId id="280" r:id="rId22"/>
    <p:sldId id="281" r:id="rId23"/>
    <p:sldId id="282" r:id="rId24"/>
    <p:sldId id="283" r:id="rId25"/>
    <p:sldId id="284" r:id="rId26"/>
    <p:sldId id="285" r:id="rId27"/>
    <p:sldId id="286" r:id="rId28"/>
    <p:sldId id="263" r:id="rId29"/>
    <p:sldId id="287" r:id="rId30"/>
    <p:sldId id="264" r:id="rId31"/>
    <p:sldId id="265" r:id="rId32"/>
    <p:sldId id="288" r:id="rId33"/>
    <p:sldId id="289"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_rels/chart6.xml.rels><?xml version="1.0" encoding="UTF-8" standalone="yes"?>
<Relationships xmlns="http://schemas.openxmlformats.org/package/2006/relationships"><Relationship Id="rId3" Type="http://schemas.openxmlformats.org/officeDocument/2006/relationships/oleObject" Target="file:///C:\Users\acer\Desktop\Final%20Year%20Research\SAS%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cer\Desktop\Final%20Year%20Research\ImageJ%20data%20for%20Phtotoxic%20effect.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2400" b="1" u="sng" dirty="0" err="1">
                <a:solidFill>
                  <a:sysClr val="windowText" lastClr="000000"/>
                </a:solidFill>
                <a:latin typeface="+mn-lt"/>
                <a:ea typeface="+mn-ea"/>
                <a:cs typeface="+mn-cs"/>
              </a:rPr>
              <a:t>BioSolex</a:t>
            </a:r>
            <a:r>
              <a:rPr lang="en-US" sz="2400" b="1" u="sng" dirty="0">
                <a:solidFill>
                  <a:sysClr val="windowText" lastClr="000000"/>
                </a:solidFill>
                <a:latin typeface="+mn-lt"/>
                <a:ea typeface="+mn-ea"/>
                <a:cs typeface="+mn-cs"/>
              </a:rPr>
              <a:t> Adult</a:t>
            </a:r>
            <a:endParaRPr lang="en-US" sz="2400" b="1" u="sng" dirty="0">
              <a:solidFill>
                <a:sysClr val="windowText" lastClr="000000"/>
              </a:solidFill>
            </a:endParaRPr>
          </a:p>
        </c:rich>
      </c:tx>
      <c:layout>
        <c:manualLayout>
          <c:xMode val="edge"/>
          <c:yMode val="edge"/>
          <c:x val="0.39111534669277453"/>
          <c:y val="5.1736881005173686E-2"/>
        </c:manualLayout>
      </c:layout>
      <c:overlay val="0"/>
      <c:spPr>
        <a:noFill/>
        <a:ln w="12700" cap="flat" cmpd="sng" algn="ctr">
          <a:solidFill>
            <a:srgbClr val="51C3F9"/>
          </a:solidFill>
          <a:prstDash val="solid"/>
          <a:miter lim="800000"/>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61575642281243"/>
          <c:y val="7.8491627989004276E-2"/>
          <c:w val="0.85523532302070193"/>
          <c:h val="0.82290346170246842"/>
        </c:manualLayout>
      </c:layout>
      <c:bar3DChart>
        <c:barDir val="col"/>
        <c:grouping val="standard"/>
        <c:varyColors val="0"/>
        <c:ser>
          <c:idx val="1"/>
          <c:order val="0"/>
          <c:tx>
            <c:v>24hr</c:v>
          </c:tx>
          <c:spPr>
            <a:solidFill>
              <a:schemeClr val="accent2"/>
            </a:solidFill>
            <a:ln>
              <a:noFill/>
            </a:ln>
            <a:effectLst/>
            <a:sp3d/>
          </c:spPr>
          <c:invertIfNegative val="0"/>
          <c:cat>
            <c:numRef>
              <c:f>Sheet1!$K$5:$K$18</c:f>
              <c:numCache>
                <c:formatCode>General</c:formatCode>
                <c:ptCount val="14"/>
                <c:pt idx="0">
                  <c:v>0.1</c:v>
                </c:pt>
                <c:pt idx="1">
                  <c:v>0.2</c:v>
                </c:pt>
                <c:pt idx="2">
                  <c:v>0.25</c:v>
                </c:pt>
                <c:pt idx="3">
                  <c:v>0.3</c:v>
                </c:pt>
                <c:pt idx="4">
                  <c:v>0.4</c:v>
                </c:pt>
                <c:pt idx="5">
                  <c:v>0.5</c:v>
                </c:pt>
                <c:pt idx="6">
                  <c:v>1</c:v>
                </c:pt>
                <c:pt idx="7">
                  <c:v>2</c:v>
                </c:pt>
                <c:pt idx="8">
                  <c:v>3</c:v>
                </c:pt>
                <c:pt idx="9">
                  <c:v>4</c:v>
                </c:pt>
                <c:pt idx="10">
                  <c:v>5</c:v>
                </c:pt>
                <c:pt idx="11">
                  <c:v>7</c:v>
                </c:pt>
                <c:pt idx="12">
                  <c:v>10</c:v>
                </c:pt>
                <c:pt idx="13">
                  <c:v>0</c:v>
                </c:pt>
              </c:numCache>
            </c:numRef>
          </c:cat>
          <c:val>
            <c:numRef>
              <c:f>Sheet1!$L$5:$L$18</c:f>
              <c:numCache>
                <c:formatCode>General</c:formatCode>
                <c:ptCount val="14"/>
                <c:pt idx="0" formatCode="0.00">
                  <c:v>6.67</c:v>
                </c:pt>
                <c:pt idx="1">
                  <c:v>0</c:v>
                </c:pt>
                <c:pt idx="2">
                  <c:v>0</c:v>
                </c:pt>
                <c:pt idx="3">
                  <c:v>13.33</c:v>
                </c:pt>
                <c:pt idx="4">
                  <c:v>6.67</c:v>
                </c:pt>
                <c:pt idx="5">
                  <c:v>50</c:v>
                </c:pt>
                <c:pt idx="6">
                  <c:v>60</c:v>
                </c:pt>
                <c:pt idx="7">
                  <c:v>60</c:v>
                </c:pt>
                <c:pt idx="8">
                  <c:v>43.33</c:v>
                </c:pt>
                <c:pt idx="9">
                  <c:v>83.33</c:v>
                </c:pt>
                <c:pt idx="10">
                  <c:v>73.33</c:v>
                </c:pt>
                <c:pt idx="11">
                  <c:v>96.67</c:v>
                </c:pt>
                <c:pt idx="12">
                  <c:v>100</c:v>
                </c:pt>
                <c:pt idx="13">
                  <c:v>0</c:v>
                </c:pt>
              </c:numCache>
            </c:numRef>
          </c:val>
          <c:extLst>
            <c:ext xmlns:c16="http://schemas.microsoft.com/office/drawing/2014/chart" uri="{C3380CC4-5D6E-409C-BE32-E72D297353CC}">
              <c16:uniqueId val="{00000000-5DCD-4B17-B09F-A86BB3FA76EE}"/>
            </c:ext>
          </c:extLst>
        </c:ser>
        <c:ser>
          <c:idx val="2"/>
          <c:order val="1"/>
          <c:tx>
            <c:v>48hr</c:v>
          </c:tx>
          <c:spPr>
            <a:solidFill>
              <a:srgbClr val="92D050"/>
            </a:solidFill>
            <a:ln>
              <a:noFill/>
            </a:ln>
            <a:effectLst/>
            <a:sp3d/>
          </c:spPr>
          <c:invertIfNegative val="0"/>
          <c:cat>
            <c:numRef>
              <c:f>Sheet1!$K$5:$K$18</c:f>
              <c:numCache>
                <c:formatCode>General</c:formatCode>
                <c:ptCount val="14"/>
                <c:pt idx="0">
                  <c:v>0.1</c:v>
                </c:pt>
                <c:pt idx="1">
                  <c:v>0.2</c:v>
                </c:pt>
                <c:pt idx="2">
                  <c:v>0.25</c:v>
                </c:pt>
                <c:pt idx="3">
                  <c:v>0.3</c:v>
                </c:pt>
                <c:pt idx="4">
                  <c:v>0.4</c:v>
                </c:pt>
                <c:pt idx="5">
                  <c:v>0.5</c:v>
                </c:pt>
                <c:pt idx="6">
                  <c:v>1</c:v>
                </c:pt>
                <c:pt idx="7">
                  <c:v>2</c:v>
                </c:pt>
                <c:pt idx="8">
                  <c:v>3</c:v>
                </c:pt>
                <c:pt idx="9">
                  <c:v>4</c:v>
                </c:pt>
                <c:pt idx="10">
                  <c:v>5</c:v>
                </c:pt>
                <c:pt idx="11">
                  <c:v>7</c:v>
                </c:pt>
                <c:pt idx="12">
                  <c:v>10</c:v>
                </c:pt>
                <c:pt idx="13">
                  <c:v>0</c:v>
                </c:pt>
              </c:numCache>
            </c:numRef>
          </c:cat>
          <c:val>
            <c:numRef>
              <c:f>Sheet1!$M$5:$M$18</c:f>
              <c:numCache>
                <c:formatCode>General</c:formatCode>
                <c:ptCount val="14"/>
                <c:pt idx="0">
                  <c:v>70</c:v>
                </c:pt>
                <c:pt idx="1">
                  <c:v>70</c:v>
                </c:pt>
                <c:pt idx="2">
                  <c:v>63.33</c:v>
                </c:pt>
                <c:pt idx="3">
                  <c:v>86.67</c:v>
                </c:pt>
                <c:pt idx="4">
                  <c:v>96.67</c:v>
                </c:pt>
                <c:pt idx="5">
                  <c:v>100</c:v>
                </c:pt>
                <c:pt idx="6">
                  <c:v>100</c:v>
                </c:pt>
                <c:pt idx="7">
                  <c:v>100</c:v>
                </c:pt>
                <c:pt idx="8">
                  <c:v>100</c:v>
                </c:pt>
                <c:pt idx="9">
                  <c:v>100</c:v>
                </c:pt>
                <c:pt idx="10">
                  <c:v>100</c:v>
                </c:pt>
                <c:pt idx="11">
                  <c:v>100</c:v>
                </c:pt>
                <c:pt idx="12">
                  <c:v>100</c:v>
                </c:pt>
                <c:pt idx="13">
                  <c:v>0</c:v>
                </c:pt>
              </c:numCache>
            </c:numRef>
          </c:val>
          <c:extLst>
            <c:ext xmlns:c16="http://schemas.microsoft.com/office/drawing/2014/chart" uri="{C3380CC4-5D6E-409C-BE32-E72D297353CC}">
              <c16:uniqueId val="{00000001-5DCD-4B17-B09F-A86BB3FA76EE}"/>
            </c:ext>
          </c:extLst>
        </c:ser>
        <c:ser>
          <c:idx val="3"/>
          <c:order val="2"/>
          <c:tx>
            <c:v>72hr</c:v>
          </c:tx>
          <c:spPr>
            <a:solidFill>
              <a:srgbClr val="002060"/>
            </a:solidFill>
            <a:ln>
              <a:noFill/>
            </a:ln>
            <a:effectLst/>
            <a:sp3d/>
          </c:spPr>
          <c:invertIfNegative val="0"/>
          <c:cat>
            <c:numRef>
              <c:f>Sheet1!$K$5:$K$18</c:f>
              <c:numCache>
                <c:formatCode>General</c:formatCode>
                <c:ptCount val="14"/>
                <c:pt idx="0">
                  <c:v>0.1</c:v>
                </c:pt>
                <c:pt idx="1">
                  <c:v>0.2</c:v>
                </c:pt>
                <c:pt idx="2">
                  <c:v>0.25</c:v>
                </c:pt>
                <c:pt idx="3">
                  <c:v>0.3</c:v>
                </c:pt>
                <c:pt idx="4">
                  <c:v>0.4</c:v>
                </c:pt>
                <c:pt idx="5">
                  <c:v>0.5</c:v>
                </c:pt>
                <c:pt idx="6">
                  <c:v>1</c:v>
                </c:pt>
                <c:pt idx="7">
                  <c:v>2</c:v>
                </c:pt>
                <c:pt idx="8">
                  <c:v>3</c:v>
                </c:pt>
                <c:pt idx="9">
                  <c:v>4</c:v>
                </c:pt>
                <c:pt idx="10">
                  <c:v>5</c:v>
                </c:pt>
                <c:pt idx="11">
                  <c:v>7</c:v>
                </c:pt>
                <c:pt idx="12">
                  <c:v>10</c:v>
                </c:pt>
                <c:pt idx="13">
                  <c:v>0</c:v>
                </c:pt>
              </c:numCache>
            </c:numRef>
          </c:cat>
          <c:val>
            <c:numRef>
              <c:f>Sheet1!$N$5:$N$18</c:f>
              <c:numCache>
                <c:formatCode>General</c:formatCode>
                <c:ptCount val="14"/>
                <c:pt idx="0">
                  <c:v>96.67</c:v>
                </c:pt>
                <c:pt idx="1">
                  <c:v>96.67</c:v>
                </c:pt>
                <c:pt idx="2">
                  <c:v>100</c:v>
                </c:pt>
                <c:pt idx="3">
                  <c:v>100</c:v>
                </c:pt>
                <c:pt idx="4">
                  <c:v>100</c:v>
                </c:pt>
                <c:pt idx="5">
                  <c:v>100</c:v>
                </c:pt>
                <c:pt idx="6">
                  <c:v>100</c:v>
                </c:pt>
                <c:pt idx="7">
                  <c:v>100</c:v>
                </c:pt>
                <c:pt idx="8">
                  <c:v>100</c:v>
                </c:pt>
                <c:pt idx="9">
                  <c:v>100</c:v>
                </c:pt>
                <c:pt idx="10">
                  <c:v>100</c:v>
                </c:pt>
                <c:pt idx="11">
                  <c:v>100</c:v>
                </c:pt>
                <c:pt idx="12">
                  <c:v>100</c:v>
                </c:pt>
                <c:pt idx="13">
                  <c:v>0</c:v>
                </c:pt>
              </c:numCache>
            </c:numRef>
          </c:val>
          <c:extLst>
            <c:ext xmlns:c16="http://schemas.microsoft.com/office/drawing/2014/chart" uri="{C3380CC4-5D6E-409C-BE32-E72D297353CC}">
              <c16:uniqueId val="{00000002-5DCD-4B17-B09F-A86BB3FA76EE}"/>
            </c:ext>
          </c:extLst>
        </c:ser>
        <c:dLbls>
          <c:showLegendKey val="0"/>
          <c:showVal val="0"/>
          <c:showCatName val="0"/>
          <c:showSerName val="0"/>
          <c:showPercent val="0"/>
          <c:showBubbleSize val="0"/>
        </c:dLbls>
        <c:gapWidth val="150"/>
        <c:shape val="box"/>
        <c:axId val="1378152000"/>
        <c:axId val="1378153664"/>
        <c:axId val="1544955104"/>
      </c:bar3DChart>
      <c:catAx>
        <c:axId val="1378152000"/>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Concentration (10^4 ppm)</a:t>
                </a:r>
              </a:p>
            </c:rich>
          </c:tx>
          <c:layout>
            <c:manualLayout>
              <c:xMode val="edge"/>
              <c:yMode val="edge"/>
              <c:x val="0.34914374120393654"/>
              <c:y val="0.83958424582248803"/>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378153664"/>
        <c:crosses val="autoZero"/>
        <c:auto val="1"/>
        <c:lblAlgn val="ctr"/>
        <c:lblOffset val="100"/>
        <c:noMultiLvlLbl val="0"/>
      </c:catAx>
      <c:valAx>
        <c:axId val="1378153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dirty="0">
                    <a:solidFill>
                      <a:sysClr val="windowText" lastClr="000000"/>
                    </a:solidFill>
                  </a:rPr>
                  <a:t>Mortality (%)</a:t>
                </a:r>
              </a:p>
            </c:rich>
          </c:tx>
          <c:layout>
            <c:manualLayout>
              <c:xMode val="edge"/>
              <c:yMode val="edge"/>
              <c:x val="0"/>
              <c:y val="0.2931124193070163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378152000"/>
        <c:crosses val="autoZero"/>
        <c:crossBetween val="between"/>
      </c:valAx>
      <c:serAx>
        <c:axId val="1544955104"/>
        <c:scaling>
          <c:orientation val="minMax"/>
        </c:scaling>
        <c:delete val="1"/>
        <c:axPos val="b"/>
        <c:majorTickMark val="none"/>
        <c:minorTickMark val="none"/>
        <c:tickLblPos val="nextTo"/>
        <c:crossAx val="1378153664"/>
        <c:crosses val="autoZero"/>
      </c:serAx>
      <c:spPr>
        <a:noFill/>
        <a:ln>
          <a:noFill/>
        </a:ln>
        <a:effectLst/>
      </c:spPr>
    </c:plotArea>
    <c:legend>
      <c:legendPos val="b"/>
      <c:layout>
        <c:manualLayout>
          <c:xMode val="edge"/>
          <c:yMode val="edge"/>
          <c:x val="0.29043658180312515"/>
          <c:y val="0.91949031812828952"/>
          <c:w val="0.43607905692822879"/>
          <c:h val="7.5284538296349318E-2"/>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2400" b="1" u="sng" dirty="0" err="1">
                <a:solidFill>
                  <a:sysClr val="windowText" lastClr="000000"/>
                </a:solidFill>
                <a:latin typeface="+mn-lt"/>
                <a:ea typeface="+mn-ea"/>
                <a:cs typeface="+mn-cs"/>
              </a:rPr>
              <a:t>BioSolex</a:t>
            </a:r>
            <a:r>
              <a:rPr lang="en-US" sz="1600" b="1" u="sng" dirty="0">
                <a:solidFill>
                  <a:sysClr val="windowText" lastClr="000000"/>
                </a:solidFill>
                <a:latin typeface="+mn-lt"/>
                <a:ea typeface="+mn-ea"/>
                <a:cs typeface="+mn-cs"/>
              </a:rPr>
              <a:t> </a:t>
            </a:r>
            <a:r>
              <a:rPr lang="en-US" sz="2400" b="1" u="sng" dirty="0">
                <a:solidFill>
                  <a:sysClr val="windowText" lastClr="000000"/>
                </a:solidFill>
                <a:latin typeface="+mn-lt"/>
                <a:ea typeface="+mn-ea"/>
                <a:cs typeface="+mn-cs"/>
              </a:rPr>
              <a:t>Larvae</a:t>
            </a:r>
            <a:endParaRPr lang="en-US" sz="1600" b="1" u="sng" dirty="0">
              <a:solidFill>
                <a:sysClr val="windowText" lastClr="000000"/>
              </a:solidFill>
            </a:endParaRPr>
          </a:p>
        </c:rich>
      </c:tx>
      <c:layout>
        <c:manualLayout>
          <c:xMode val="edge"/>
          <c:yMode val="edge"/>
          <c:x val="0.36069714105180273"/>
          <c:y val="1.4026406226981493E-2"/>
        </c:manualLayout>
      </c:layout>
      <c:overlay val="0"/>
      <c:spPr>
        <a:noFill/>
        <a:ln w="12700" cap="flat" cmpd="sng" algn="ctr">
          <a:solidFill>
            <a:srgbClr val="51C3F9"/>
          </a:solidFill>
          <a:prstDash val="solid"/>
          <a:miter lim="800000"/>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317134152085516"/>
          <c:y val="8.3790081088065918E-2"/>
          <c:w val="0.8607161951978225"/>
          <c:h val="0.66952729184414428"/>
        </c:manualLayout>
      </c:layout>
      <c:bar3DChart>
        <c:barDir val="col"/>
        <c:grouping val="standard"/>
        <c:varyColors val="0"/>
        <c:ser>
          <c:idx val="1"/>
          <c:order val="0"/>
          <c:tx>
            <c:v>24hr</c:v>
          </c:tx>
          <c:spPr>
            <a:solidFill>
              <a:schemeClr val="accent2"/>
            </a:solidFill>
            <a:ln>
              <a:noFill/>
            </a:ln>
            <a:effectLst/>
            <a:sp3d/>
          </c:spPr>
          <c:invertIfNegative val="0"/>
          <c:cat>
            <c:numRef>
              <c:f>Sheet2!$K$5:$K$17</c:f>
              <c:numCache>
                <c:formatCode>General</c:formatCode>
                <c:ptCount val="13"/>
                <c:pt idx="0">
                  <c:v>0.1</c:v>
                </c:pt>
                <c:pt idx="1">
                  <c:v>0.2</c:v>
                </c:pt>
                <c:pt idx="2">
                  <c:v>0.25</c:v>
                </c:pt>
                <c:pt idx="3">
                  <c:v>0.3</c:v>
                </c:pt>
                <c:pt idx="4">
                  <c:v>0.35</c:v>
                </c:pt>
                <c:pt idx="5">
                  <c:v>0.4</c:v>
                </c:pt>
                <c:pt idx="6">
                  <c:v>0.5</c:v>
                </c:pt>
                <c:pt idx="7">
                  <c:v>1</c:v>
                </c:pt>
                <c:pt idx="8">
                  <c:v>1.5</c:v>
                </c:pt>
                <c:pt idx="9">
                  <c:v>2</c:v>
                </c:pt>
                <c:pt idx="10">
                  <c:v>5</c:v>
                </c:pt>
                <c:pt idx="11">
                  <c:v>10</c:v>
                </c:pt>
                <c:pt idx="12">
                  <c:v>0</c:v>
                </c:pt>
              </c:numCache>
            </c:numRef>
          </c:cat>
          <c:val>
            <c:numRef>
              <c:f>Sheet2!$L$5:$L$17</c:f>
              <c:numCache>
                <c:formatCode>General</c:formatCode>
                <c:ptCount val="13"/>
                <c:pt idx="0">
                  <c:v>63.33</c:v>
                </c:pt>
                <c:pt idx="1">
                  <c:v>70</c:v>
                </c:pt>
                <c:pt idx="2">
                  <c:v>43.33</c:v>
                </c:pt>
                <c:pt idx="3">
                  <c:v>50</c:v>
                </c:pt>
                <c:pt idx="4">
                  <c:v>40</c:v>
                </c:pt>
                <c:pt idx="5">
                  <c:v>40</c:v>
                </c:pt>
                <c:pt idx="6">
                  <c:v>33.33</c:v>
                </c:pt>
                <c:pt idx="7">
                  <c:v>66.67</c:v>
                </c:pt>
                <c:pt idx="8">
                  <c:v>33.33</c:v>
                </c:pt>
                <c:pt idx="9">
                  <c:v>36.67</c:v>
                </c:pt>
                <c:pt idx="10">
                  <c:v>80</c:v>
                </c:pt>
                <c:pt idx="11">
                  <c:v>80</c:v>
                </c:pt>
                <c:pt idx="12">
                  <c:v>0</c:v>
                </c:pt>
              </c:numCache>
            </c:numRef>
          </c:val>
          <c:extLst>
            <c:ext xmlns:c16="http://schemas.microsoft.com/office/drawing/2014/chart" uri="{C3380CC4-5D6E-409C-BE32-E72D297353CC}">
              <c16:uniqueId val="{00000000-3A60-49F8-8B2C-20EEE93B3B48}"/>
            </c:ext>
          </c:extLst>
        </c:ser>
        <c:ser>
          <c:idx val="2"/>
          <c:order val="1"/>
          <c:tx>
            <c:v>48hr</c:v>
          </c:tx>
          <c:spPr>
            <a:solidFill>
              <a:srgbClr val="92D050"/>
            </a:solidFill>
            <a:ln>
              <a:noFill/>
            </a:ln>
            <a:effectLst/>
            <a:sp3d/>
          </c:spPr>
          <c:invertIfNegative val="0"/>
          <c:cat>
            <c:numRef>
              <c:f>Sheet2!$K$5:$K$17</c:f>
              <c:numCache>
                <c:formatCode>General</c:formatCode>
                <c:ptCount val="13"/>
                <c:pt idx="0">
                  <c:v>0.1</c:v>
                </c:pt>
                <c:pt idx="1">
                  <c:v>0.2</c:v>
                </c:pt>
                <c:pt idx="2">
                  <c:v>0.25</c:v>
                </c:pt>
                <c:pt idx="3">
                  <c:v>0.3</c:v>
                </c:pt>
                <c:pt idx="4">
                  <c:v>0.35</c:v>
                </c:pt>
                <c:pt idx="5">
                  <c:v>0.4</c:v>
                </c:pt>
                <c:pt idx="6">
                  <c:v>0.5</c:v>
                </c:pt>
                <c:pt idx="7">
                  <c:v>1</c:v>
                </c:pt>
                <c:pt idx="8">
                  <c:v>1.5</c:v>
                </c:pt>
                <c:pt idx="9">
                  <c:v>2</c:v>
                </c:pt>
                <c:pt idx="10">
                  <c:v>5</c:v>
                </c:pt>
                <c:pt idx="11">
                  <c:v>10</c:v>
                </c:pt>
                <c:pt idx="12">
                  <c:v>0</c:v>
                </c:pt>
              </c:numCache>
            </c:numRef>
          </c:cat>
          <c:val>
            <c:numRef>
              <c:f>Sheet2!$M$5:$M$17</c:f>
              <c:numCache>
                <c:formatCode>General</c:formatCode>
                <c:ptCount val="13"/>
                <c:pt idx="0">
                  <c:v>93.33</c:v>
                </c:pt>
                <c:pt idx="1">
                  <c:v>100</c:v>
                </c:pt>
                <c:pt idx="2">
                  <c:v>86.67</c:v>
                </c:pt>
                <c:pt idx="3">
                  <c:v>93.33</c:v>
                </c:pt>
                <c:pt idx="4">
                  <c:v>90</c:v>
                </c:pt>
                <c:pt idx="5">
                  <c:v>90</c:v>
                </c:pt>
                <c:pt idx="6">
                  <c:v>83.33</c:v>
                </c:pt>
                <c:pt idx="7">
                  <c:v>90</c:v>
                </c:pt>
                <c:pt idx="8">
                  <c:v>80</c:v>
                </c:pt>
                <c:pt idx="9">
                  <c:v>73.33</c:v>
                </c:pt>
                <c:pt idx="10">
                  <c:v>100</c:v>
                </c:pt>
                <c:pt idx="11">
                  <c:v>93.33</c:v>
                </c:pt>
                <c:pt idx="12">
                  <c:v>0</c:v>
                </c:pt>
              </c:numCache>
            </c:numRef>
          </c:val>
          <c:extLst>
            <c:ext xmlns:c16="http://schemas.microsoft.com/office/drawing/2014/chart" uri="{C3380CC4-5D6E-409C-BE32-E72D297353CC}">
              <c16:uniqueId val="{00000001-3A60-49F8-8B2C-20EEE93B3B48}"/>
            </c:ext>
          </c:extLst>
        </c:ser>
        <c:ser>
          <c:idx val="3"/>
          <c:order val="2"/>
          <c:tx>
            <c:v>72hr</c:v>
          </c:tx>
          <c:spPr>
            <a:solidFill>
              <a:srgbClr val="002060"/>
            </a:solidFill>
            <a:ln>
              <a:noFill/>
            </a:ln>
            <a:effectLst/>
            <a:sp3d/>
          </c:spPr>
          <c:invertIfNegative val="0"/>
          <c:cat>
            <c:numRef>
              <c:f>Sheet2!$K$5:$K$17</c:f>
              <c:numCache>
                <c:formatCode>General</c:formatCode>
                <c:ptCount val="13"/>
                <c:pt idx="0">
                  <c:v>0.1</c:v>
                </c:pt>
                <c:pt idx="1">
                  <c:v>0.2</c:v>
                </c:pt>
                <c:pt idx="2">
                  <c:v>0.25</c:v>
                </c:pt>
                <c:pt idx="3">
                  <c:v>0.3</c:v>
                </c:pt>
                <c:pt idx="4">
                  <c:v>0.35</c:v>
                </c:pt>
                <c:pt idx="5">
                  <c:v>0.4</c:v>
                </c:pt>
                <c:pt idx="6">
                  <c:v>0.5</c:v>
                </c:pt>
                <c:pt idx="7">
                  <c:v>1</c:v>
                </c:pt>
                <c:pt idx="8">
                  <c:v>1.5</c:v>
                </c:pt>
                <c:pt idx="9">
                  <c:v>2</c:v>
                </c:pt>
                <c:pt idx="10">
                  <c:v>5</c:v>
                </c:pt>
                <c:pt idx="11">
                  <c:v>10</c:v>
                </c:pt>
                <c:pt idx="12">
                  <c:v>0</c:v>
                </c:pt>
              </c:numCache>
            </c:numRef>
          </c:cat>
          <c:val>
            <c:numRef>
              <c:f>Sheet2!$N$5:$N$17</c:f>
              <c:numCache>
                <c:formatCode>General</c:formatCode>
                <c:ptCount val="13"/>
                <c:pt idx="0">
                  <c:v>96.67</c:v>
                </c:pt>
                <c:pt idx="1">
                  <c:v>100</c:v>
                </c:pt>
                <c:pt idx="2">
                  <c:v>96.67</c:v>
                </c:pt>
                <c:pt idx="3">
                  <c:v>100</c:v>
                </c:pt>
                <c:pt idx="4">
                  <c:v>96.67</c:v>
                </c:pt>
                <c:pt idx="5">
                  <c:v>100</c:v>
                </c:pt>
                <c:pt idx="6">
                  <c:v>96.67</c:v>
                </c:pt>
                <c:pt idx="7">
                  <c:v>100</c:v>
                </c:pt>
                <c:pt idx="8">
                  <c:v>100</c:v>
                </c:pt>
                <c:pt idx="9">
                  <c:v>90</c:v>
                </c:pt>
                <c:pt idx="10">
                  <c:v>100</c:v>
                </c:pt>
                <c:pt idx="11">
                  <c:v>100</c:v>
                </c:pt>
                <c:pt idx="12">
                  <c:v>0</c:v>
                </c:pt>
              </c:numCache>
            </c:numRef>
          </c:val>
          <c:extLst>
            <c:ext xmlns:c16="http://schemas.microsoft.com/office/drawing/2014/chart" uri="{C3380CC4-5D6E-409C-BE32-E72D297353CC}">
              <c16:uniqueId val="{00000002-3A60-49F8-8B2C-20EEE93B3B48}"/>
            </c:ext>
          </c:extLst>
        </c:ser>
        <c:dLbls>
          <c:showLegendKey val="0"/>
          <c:showVal val="0"/>
          <c:showCatName val="0"/>
          <c:showSerName val="0"/>
          <c:showPercent val="0"/>
          <c:showBubbleSize val="0"/>
        </c:dLbls>
        <c:gapWidth val="150"/>
        <c:shape val="box"/>
        <c:axId val="1703772096"/>
        <c:axId val="1703772512"/>
        <c:axId val="1704815456"/>
      </c:bar3DChart>
      <c:catAx>
        <c:axId val="1703772096"/>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Concentration (10^4 ppm)</a:t>
                </a:r>
              </a:p>
            </c:rich>
          </c:tx>
          <c:layout>
            <c:manualLayout>
              <c:xMode val="edge"/>
              <c:yMode val="edge"/>
              <c:x val="0.36240400505492365"/>
              <c:y val="0.78057608989035954"/>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703772512"/>
        <c:crosses val="autoZero"/>
        <c:auto val="1"/>
        <c:lblAlgn val="ctr"/>
        <c:lblOffset val="100"/>
        <c:noMultiLvlLbl val="0"/>
      </c:catAx>
      <c:valAx>
        <c:axId val="1703772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400" b="1" dirty="0">
                    <a:solidFill>
                      <a:sysClr val="windowText" lastClr="000000"/>
                    </a:solidFill>
                  </a:rPr>
                  <a:t>Mortality (%)</a:t>
                </a:r>
              </a:p>
            </c:rich>
          </c:tx>
          <c:layout>
            <c:manualLayout>
              <c:xMode val="edge"/>
              <c:yMode val="edge"/>
              <c:x val="1.4048179903806713E-2"/>
              <c:y val="0.3891978665143028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703772096"/>
        <c:crosses val="autoZero"/>
        <c:crossBetween val="between"/>
      </c:valAx>
      <c:serAx>
        <c:axId val="1704815456"/>
        <c:scaling>
          <c:orientation val="minMax"/>
        </c:scaling>
        <c:delete val="1"/>
        <c:axPos val="b"/>
        <c:majorTickMark val="none"/>
        <c:minorTickMark val="none"/>
        <c:tickLblPos val="nextTo"/>
        <c:crossAx val="1703772512"/>
        <c:crosses val="autoZero"/>
      </c:serAx>
      <c:spPr>
        <a:noFill/>
        <a:ln>
          <a:noFill/>
        </a:ln>
        <a:effectLst/>
      </c:spPr>
    </c:plotArea>
    <c:legend>
      <c:legendPos val="b"/>
      <c:layout>
        <c:manualLayout>
          <c:xMode val="edge"/>
          <c:yMode val="edge"/>
          <c:x val="0.35034666783374568"/>
          <c:y val="0.8833978940517011"/>
          <c:w val="0.28611163187934835"/>
          <c:h val="7.5737083728895593E-2"/>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2400" b="1" u="sng" dirty="0">
                <a:solidFill>
                  <a:sysClr val="windowText" lastClr="000000"/>
                </a:solidFill>
                <a:latin typeface="+mn-lt"/>
                <a:ea typeface="+mn-ea"/>
                <a:cs typeface="+mn-cs"/>
              </a:rPr>
              <a:t>Flipper Adult</a:t>
            </a:r>
            <a:endParaRPr lang="en-US" sz="2400" b="1" u="sng" dirty="0">
              <a:solidFill>
                <a:sysClr val="windowText" lastClr="000000"/>
              </a:solidFill>
            </a:endParaRPr>
          </a:p>
        </c:rich>
      </c:tx>
      <c:overlay val="0"/>
      <c:spPr>
        <a:noFill/>
        <a:ln w="12700" cap="flat" cmpd="sng" algn="ctr">
          <a:solidFill>
            <a:srgbClr val="51C3F9"/>
          </a:solidFill>
          <a:prstDash val="solid"/>
          <a:miter lim="800000"/>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824476801510921"/>
          <c:y val="7.0044902110790411E-2"/>
          <c:w val="0.86632313321945864"/>
          <c:h val="0.71810602635879961"/>
        </c:manualLayout>
      </c:layout>
      <c:bar3DChart>
        <c:barDir val="col"/>
        <c:grouping val="standard"/>
        <c:varyColors val="0"/>
        <c:ser>
          <c:idx val="1"/>
          <c:order val="0"/>
          <c:tx>
            <c:v>24hr</c:v>
          </c:tx>
          <c:spPr>
            <a:solidFill>
              <a:schemeClr val="accent4"/>
            </a:solidFill>
            <a:ln>
              <a:noFill/>
            </a:ln>
            <a:effectLst/>
            <a:sp3d/>
          </c:spPr>
          <c:invertIfNegative val="0"/>
          <c:cat>
            <c:numRef>
              <c:f>Sheet3!$K$5:$K$17</c:f>
              <c:numCache>
                <c:formatCode>General</c:formatCode>
                <c:ptCount val="13"/>
                <c:pt idx="0">
                  <c:v>2</c:v>
                </c:pt>
                <c:pt idx="1">
                  <c:v>3</c:v>
                </c:pt>
                <c:pt idx="2">
                  <c:v>4</c:v>
                </c:pt>
                <c:pt idx="3">
                  <c:v>5</c:v>
                </c:pt>
                <c:pt idx="4">
                  <c:v>7</c:v>
                </c:pt>
                <c:pt idx="5">
                  <c:v>10</c:v>
                </c:pt>
                <c:pt idx="6">
                  <c:v>15</c:v>
                </c:pt>
                <c:pt idx="7">
                  <c:v>20</c:v>
                </c:pt>
                <c:pt idx="8">
                  <c:v>25</c:v>
                </c:pt>
                <c:pt idx="9">
                  <c:v>30</c:v>
                </c:pt>
                <c:pt idx="10">
                  <c:v>35</c:v>
                </c:pt>
                <c:pt idx="11">
                  <c:v>40</c:v>
                </c:pt>
                <c:pt idx="12">
                  <c:v>0</c:v>
                </c:pt>
              </c:numCache>
            </c:numRef>
          </c:cat>
          <c:val>
            <c:numRef>
              <c:f>Sheet3!$L$5:$L$17</c:f>
              <c:numCache>
                <c:formatCode>General</c:formatCode>
                <c:ptCount val="13"/>
                <c:pt idx="0">
                  <c:v>3.33</c:v>
                </c:pt>
                <c:pt idx="1">
                  <c:v>3.33</c:v>
                </c:pt>
                <c:pt idx="2">
                  <c:v>13.33</c:v>
                </c:pt>
                <c:pt idx="3">
                  <c:v>6.67</c:v>
                </c:pt>
                <c:pt idx="4">
                  <c:v>6.67</c:v>
                </c:pt>
                <c:pt idx="5">
                  <c:v>0</c:v>
                </c:pt>
                <c:pt idx="6">
                  <c:v>13.33</c:v>
                </c:pt>
                <c:pt idx="7">
                  <c:v>30</c:v>
                </c:pt>
                <c:pt idx="8">
                  <c:v>66.67</c:v>
                </c:pt>
                <c:pt idx="9">
                  <c:v>96.67</c:v>
                </c:pt>
                <c:pt idx="10">
                  <c:v>96.67</c:v>
                </c:pt>
                <c:pt idx="11">
                  <c:v>100</c:v>
                </c:pt>
                <c:pt idx="12">
                  <c:v>0</c:v>
                </c:pt>
              </c:numCache>
            </c:numRef>
          </c:val>
          <c:extLst>
            <c:ext xmlns:c16="http://schemas.microsoft.com/office/drawing/2014/chart" uri="{C3380CC4-5D6E-409C-BE32-E72D297353CC}">
              <c16:uniqueId val="{00000000-2A9E-49ED-B0E7-826BF4FF9F98}"/>
            </c:ext>
          </c:extLst>
        </c:ser>
        <c:ser>
          <c:idx val="2"/>
          <c:order val="1"/>
          <c:tx>
            <c:v>48hr</c:v>
          </c:tx>
          <c:spPr>
            <a:solidFill>
              <a:schemeClr val="accent6"/>
            </a:solidFill>
            <a:ln>
              <a:noFill/>
            </a:ln>
            <a:effectLst/>
            <a:sp3d/>
          </c:spPr>
          <c:invertIfNegative val="0"/>
          <c:cat>
            <c:numRef>
              <c:f>Sheet3!$K$5:$K$17</c:f>
              <c:numCache>
                <c:formatCode>General</c:formatCode>
                <c:ptCount val="13"/>
                <c:pt idx="0">
                  <c:v>2</c:v>
                </c:pt>
                <c:pt idx="1">
                  <c:v>3</c:v>
                </c:pt>
                <c:pt idx="2">
                  <c:v>4</c:v>
                </c:pt>
                <c:pt idx="3">
                  <c:v>5</c:v>
                </c:pt>
                <c:pt idx="4">
                  <c:v>7</c:v>
                </c:pt>
                <c:pt idx="5">
                  <c:v>10</c:v>
                </c:pt>
                <c:pt idx="6">
                  <c:v>15</c:v>
                </c:pt>
                <c:pt idx="7">
                  <c:v>20</c:v>
                </c:pt>
                <c:pt idx="8">
                  <c:v>25</c:v>
                </c:pt>
                <c:pt idx="9">
                  <c:v>30</c:v>
                </c:pt>
                <c:pt idx="10">
                  <c:v>35</c:v>
                </c:pt>
                <c:pt idx="11">
                  <c:v>40</c:v>
                </c:pt>
                <c:pt idx="12">
                  <c:v>0</c:v>
                </c:pt>
              </c:numCache>
            </c:numRef>
          </c:cat>
          <c:val>
            <c:numRef>
              <c:f>Sheet3!$M$5:$M$17</c:f>
              <c:numCache>
                <c:formatCode>General</c:formatCode>
                <c:ptCount val="13"/>
                <c:pt idx="0">
                  <c:v>10</c:v>
                </c:pt>
                <c:pt idx="1">
                  <c:v>3.33</c:v>
                </c:pt>
                <c:pt idx="2">
                  <c:v>16.670000000000002</c:v>
                </c:pt>
                <c:pt idx="3">
                  <c:v>40</c:v>
                </c:pt>
                <c:pt idx="4">
                  <c:v>10</c:v>
                </c:pt>
                <c:pt idx="5">
                  <c:v>0</c:v>
                </c:pt>
                <c:pt idx="6">
                  <c:v>13.33</c:v>
                </c:pt>
                <c:pt idx="7">
                  <c:v>53.33</c:v>
                </c:pt>
                <c:pt idx="8">
                  <c:v>96.67</c:v>
                </c:pt>
                <c:pt idx="9">
                  <c:v>100</c:v>
                </c:pt>
                <c:pt idx="10">
                  <c:v>100</c:v>
                </c:pt>
                <c:pt idx="11">
                  <c:v>100</c:v>
                </c:pt>
                <c:pt idx="12">
                  <c:v>0</c:v>
                </c:pt>
              </c:numCache>
            </c:numRef>
          </c:val>
          <c:extLst>
            <c:ext xmlns:c16="http://schemas.microsoft.com/office/drawing/2014/chart" uri="{C3380CC4-5D6E-409C-BE32-E72D297353CC}">
              <c16:uniqueId val="{00000001-2A9E-49ED-B0E7-826BF4FF9F98}"/>
            </c:ext>
          </c:extLst>
        </c:ser>
        <c:ser>
          <c:idx val="3"/>
          <c:order val="2"/>
          <c:tx>
            <c:v>72hr</c:v>
          </c:tx>
          <c:spPr>
            <a:solidFill>
              <a:schemeClr val="accent2">
                <a:lumMod val="60000"/>
              </a:schemeClr>
            </a:solidFill>
            <a:ln>
              <a:noFill/>
            </a:ln>
            <a:effectLst/>
            <a:sp3d/>
          </c:spPr>
          <c:invertIfNegative val="0"/>
          <c:cat>
            <c:numRef>
              <c:f>Sheet3!$K$5:$K$17</c:f>
              <c:numCache>
                <c:formatCode>General</c:formatCode>
                <c:ptCount val="13"/>
                <c:pt idx="0">
                  <c:v>2</c:v>
                </c:pt>
                <c:pt idx="1">
                  <c:v>3</c:v>
                </c:pt>
                <c:pt idx="2">
                  <c:v>4</c:v>
                </c:pt>
                <c:pt idx="3">
                  <c:v>5</c:v>
                </c:pt>
                <c:pt idx="4">
                  <c:v>7</c:v>
                </c:pt>
                <c:pt idx="5">
                  <c:v>10</c:v>
                </c:pt>
                <c:pt idx="6">
                  <c:v>15</c:v>
                </c:pt>
                <c:pt idx="7">
                  <c:v>20</c:v>
                </c:pt>
                <c:pt idx="8">
                  <c:v>25</c:v>
                </c:pt>
                <c:pt idx="9">
                  <c:v>30</c:v>
                </c:pt>
                <c:pt idx="10">
                  <c:v>35</c:v>
                </c:pt>
                <c:pt idx="11">
                  <c:v>40</c:v>
                </c:pt>
                <c:pt idx="12">
                  <c:v>0</c:v>
                </c:pt>
              </c:numCache>
            </c:numRef>
          </c:cat>
          <c:val>
            <c:numRef>
              <c:f>Sheet3!$N$5:$N$17</c:f>
              <c:numCache>
                <c:formatCode>General</c:formatCode>
                <c:ptCount val="13"/>
                <c:pt idx="0">
                  <c:v>10</c:v>
                </c:pt>
                <c:pt idx="1">
                  <c:v>3.33</c:v>
                </c:pt>
                <c:pt idx="2">
                  <c:v>16.670000000000002</c:v>
                </c:pt>
                <c:pt idx="3">
                  <c:v>40</c:v>
                </c:pt>
                <c:pt idx="4">
                  <c:v>10</c:v>
                </c:pt>
                <c:pt idx="5">
                  <c:v>6.67</c:v>
                </c:pt>
                <c:pt idx="6">
                  <c:v>20</c:v>
                </c:pt>
                <c:pt idx="7">
                  <c:v>60</c:v>
                </c:pt>
                <c:pt idx="8">
                  <c:v>96.67</c:v>
                </c:pt>
                <c:pt idx="9">
                  <c:v>100</c:v>
                </c:pt>
                <c:pt idx="10">
                  <c:v>100</c:v>
                </c:pt>
                <c:pt idx="11">
                  <c:v>100</c:v>
                </c:pt>
                <c:pt idx="12">
                  <c:v>0</c:v>
                </c:pt>
              </c:numCache>
            </c:numRef>
          </c:val>
          <c:extLst>
            <c:ext xmlns:c16="http://schemas.microsoft.com/office/drawing/2014/chart" uri="{C3380CC4-5D6E-409C-BE32-E72D297353CC}">
              <c16:uniqueId val="{00000002-2A9E-49ED-B0E7-826BF4FF9F98}"/>
            </c:ext>
          </c:extLst>
        </c:ser>
        <c:dLbls>
          <c:showLegendKey val="0"/>
          <c:showVal val="0"/>
          <c:showCatName val="0"/>
          <c:showSerName val="0"/>
          <c:showPercent val="0"/>
          <c:showBubbleSize val="0"/>
        </c:dLbls>
        <c:gapWidth val="150"/>
        <c:shape val="box"/>
        <c:axId val="1551647680"/>
        <c:axId val="1551648512"/>
        <c:axId val="1820690048"/>
      </c:bar3DChart>
      <c:catAx>
        <c:axId val="1551647680"/>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Concentration (10^4 ppm)</a:t>
                </a:r>
              </a:p>
            </c:rich>
          </c:tx>
          <c:layout>
            <c:manualLayout>
              <c:xMode val="edge"/>
              <c:yMode val="edge"/>
              <c:x val="0.36090228304795235"/>
              <c:y val="0.80994280635133376"/>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551648512"/>
        <c:crosses val="autoZero"/>
        <c:auto val="1"/>
        <c:lblAlgn val="ctr"/>
        <c:lblOffset val="100"/>
        <c:noMultiLvlLbl val="0"/>
      </c:catAx>
      <c:valAx>
        <c:axId val="1551648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Mortality (%)</a:t>
                </a:r>
              </a:p>
            </c:rich>
          </c:tx>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551647680"/>
        <c:crosses val="autoZero"/>
        <c:crossBetween val="between"/>
      </c:valAx>
      <c:serAx>
        <c:axId val="1820690048"/>
        <c:scaling>
          <c:orientation val="minMax"/>
        </c:scaling>
        <c:delete val="1"/>
        <c:axPos val="b"/>
        <c:majorTickMark val="none"/>
        <c:minorTickMark val="none"/>
        <c:tickLblPos val="nextTo"/>
        <c:crossAx val="1551648512"/>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2400" b="1" u="sng">
                <a:solidFill>
                  <a:sysClr val="windowText" lastClr="000000"/>
                </a:solidFill>
                <a:latin typeface="+mn-lt"/>
                <a:ea typeface="+mn-ea"/>
                <a:cs typeface="+mn-cs"/>
              </a:rPr>
              <a:t>Flipper Larvae</a:t>
            </a:r>
            <a:endParaRPr lang="en-US" sz="2400" b="1" u="sng">
              <a:solidFill>
                <a:sysClr val="windowText" lastClr="000000"/>
              </a:solidFill>
            </a:endParaRPr>
          </a:p>
        </c:rich>
      </c:tx>
      <c:overlay val="0"/>
      <c:spPr>
        <a:noFill/>
        <a:ln w="12700" cap="flat" cmpd="sng" algn="ctr">
          <a:solidFill>
            <a:srgbClr val="51C3F9"/>
          </a:solidFill>
          <a:prstDash val="solid"/>
          <a:miter lim="800000"/>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962955957991184"/>
          <c:y val="9.6743861866840988E-2"/>
          <c:w val="0.86612008007818686"/>
          <c:h val="0.68825469870494749"/>
        </c:manualLayout>
      </c:layout>
      <c:bar3DChart>
        <c:barDir val="col"/>
        <c:grouping val="standard"/>
        <c:varyColors val="0"/>
        <c:ser>
          <c:idx val="1"/>
          <c:order val="0"/>
          <c:tx>
            <c:v>24hr</c:v>
          </c:tx>
          <c:spPr>
            <a:solidFill>
              <a:schemeClr val="accent4"/>
            </a:solidFill>
            <a:ln>
              <a:noFill/>
            </a:ln>
            <a:effectLst/>
            <a:sp3d/>
          </c:spPr>
          <c:invertIfNegative val="0"/>
          <c:cat>
            <c:numRef>
              <c:f>Sheet4!$K$5:$K$14</c:f>
              <c:numCache>
                <c:formatCode>General</c:formatCode>
                <c:ptCount val="10"/>
                <c:pt idx="0">
                  <c:v>1</c:v>
                </c:pt>
                <c:pt idx="1">
                  <c:v>3</c:v>
                </c:pt>
                <c:pt idx="2">
                  <c:v>5</c:v>
                </c:pt>
                <c:pt idx="3">
                  <c:v>7</c:v>
                </c:pt>
                <c:pt idx="4">
                  <c:v>10</c:v>
                </c:pt>
                <c:pt idx="5">
                  <c:v>15</c:v>
                </c:pt>
                <c:pt idx="6">
                  <c:v>20</c:v>
                </c:pt>
                <c:pt idx="7">
                  <c:v>25</c:v>
                </c:pt>
                <c:pt idx="8">
                  <c:v>30</c:v>
                </c:pt>
                <c:pt idx="9">
                  <c:v>0</c:v>
                </c:pt>
              </c:numCache>
            </c:numRef>
          </c:cat>
          <c:val>
            <c:numRef>
              <c:f>Sheet4!$L$5:$L$14</c:f>
              <c:numCache>
                <c:formatCode>General</c:formatCode>
                <c:ptCount val="10"/>
                <c:pt idx="0">
                  <c:v>0</c:v>
                </c:pt>
                <c:pt idx="1">
                  <c:v>16.670000000000002</c:v>
                </c:pt>
                <c:pt idx="2">
                  <c:v>0</c:v>
                </c:pt>
                <c:pt idx="3">
                  <c:v>26.67</c:v>
                </c:pt>
                <c:pt idx="4">
                  <c:v>3.33</c:v>
                </c:pt>
                <c:pt idx="5">
                  <c:v>10</c:v>
                </c:pt>
                <c:pt idx="6">
                  <c:v>33.33</c:v>
                </c:pt>
                <c:pt idx="7">
                  <c:v>60</c:v>
                </c:pt>
                <c:pt idx="8">
                  <c:v>100</c:v>
                </c:pt>
                <c:pt idx="9">
                  <c:v>0</c:v>
                </c:pt>
              </c:numCache>
            </c:numRef>
          </c:val>
          <c:extLst>
            <c:ext xmlns:c16="http://schemas.microsoft.com/office/drawing/2014/chart" uri="{C3380CC4-5D6E-409C-BE32-E72D297353CC}">
              <c16:uniqueId val="{00000000-2E2C-45B3-A08A-1038243719D6}"/>
            </c:ext>
          </c:extLst>
        </c:ser>
        <c:ser>
          <c:idx val="2"/>
          <c:order val="1"/>
          <c:tx>
            <c:v>48hr</c:v>
          </c:tx>
          <c:spPr>
            <a:solidFill>
              <a:schemeClr val="accent6"/>
            </a:solidFill>
            <a:ln>
              <a:noFill/>
            </a:ln>
            <a:effectLst/>
            <a:sp3d/>
          </c:spPr>
          <c:invertIfNegative val="0"/>
          <c:cat>
            <c:numRef>
              <c:f>Sheet4!$K$5:$K$14</c:f>
              <c:numCache>
                <c:formatCode>General</c:formatCode>
                <c:ptCount val="10"/>
                <c:pt idx="0">
                  <c:v>1</c:v>
                </c:pt>
                <c:pt idx="1">
                  <c:v>3</c:v>
                </c:pt>
                <c:pt idx="2">
                  <c:v>5</c:v>
                </c:pt>
                <c:pt idx="3">
                  <c:v>7</c:v>
                </c:pt>
                <c:pt idx="4">
                  <c:v>10</c:v>
                </c:pt>
                <c:pt idx="5">
                  <c:v>15</c:v>
                </c:pt>
                <c:pt idx="6">
                  <c:v>20</c:v>
                </c:pt>
                <c:pt idx="7">
                  <c:v>25</c:v>
                </c:pt>
                <c:pt idx="8">
                  <c:v>30</c:v>
                </c:pt>
                <c:pt idx="9">
                  <c:v>0</c:v>
                </c:pt>
              </c:numCache>
            </c:numRef>
          </c:cat>
          <c:val>
            <c:numRef>
              <c:f>Sheet4!$M$5:$M$14</c:f>
              <c:numCache>
                <c:formatCode>General</c:formatCode>
                <c:ptCount val="10"/>
                <c:pt idx="0">
                  <c:v>0</c:v>
                </c:pt>
                <c:pt idx="1">
                  <c:v>23.33</c:v>
                </c:pt>
                <c:pt idx="2">
                  <c:v>0</c:v>
                </c:pt>
                <c:pt idx="3">
                  <c:v>40</c:v>
                </c:pt>
                <c:pt idx="4">
                  <c:v>3.33</c:v>
                </c:pt>
                <c:pt idx="5">
                  <c:v>43.33</c:v>
                </c:pt>
                <c:pt idx="6">
                  <c:v>73.33</c:v>
                </c:pt>
                <c:pt idx="7">
                  <c:v>96.67</c:v>
                </c:pt>
                <c:pt idx="8">
                  <c:v>100</c:v>
                </c:pt>
                <c:pt idx="9">
                  <c:v>0</c:v>
                </c:pt>
              </c:numCache>
            </c:numRef>
          </c:val>
          <c:extLst>
            <c:ext xmlns:c16="http://schemas.microsoft.com/office/drawing/2014/chart" uri="{C3380CC4-5D6E-409C-BE32-E72D297353CC}">
              <c16:uniqueId val="{00000001-2E2C-45B3-A08A-1038243719D6}"/>
            </c:ext>
          </c:extLst>
        </c:ser>
        <c:ser>
          <c:idx val="3"/>
          <c:order val="2"/>
          <c:tx>
            <c:v>72hr</c:v>
          </c:tx>
          <c:spPr>
            <a:solidFill>
              <a:schemeClr val="accent2">
                <a:lumMod val="60000"/>
              </a:schemeClr>
            </a:solidFill>
            <a:ln>
              <a:noFill/>
            </a:ln>
            <a:effectLst/>
            <a:sp3d/>
          </c:spPr>
          <c:invertIfNegative val="0"/>
          <c:cat>
            <c:numRef>
              <c:f>Sheet4!$K$5:$K$14</c:f>
              <c:numCache>
                <c:formatCode>General</c:formatCode>
                <c:ptCount val="10"/>
                <c:pt idx="0">
                  <c:v>1</c:v>
                </c:pt>
                <c:pt idx="1">
                  <c:v>3</c:v>
                </c:pt>
                <c:pt idx="2">
                  <c:v>5</c:v>
                </c:pt>
                <c:pt idx="3">
                  <c:v>7</c:v>
                </c:pt>
                <c:pt idx="4">
                  <c:v>10</c:v>
                </c:pt>
                <c:pt idx="5">
                  <c:v>15</c:v>
                </c:pt>
                <c:pt idx="6">
                  <c:v>20</c:v>
                </c:pt>
                <c:pt idx="7">
                  <c:v>25</c:v>
                </c:pt>
                <c:pt idx="8">
                  <c:v>30</c:v>
                </c:pt>
                <c:pt idx="9">
                  <c:v>0</c:v>
                </c:pt>
              </c:numCache>
            </c:numRef>
          </c:cat>
          <c:val>
            <c:numRef>
              <c:f>Sheet4!$N$5:$N$14</c:f>
              <c:numCache>
                <c:formatCode>General</c:formatCode>
                <c:ptCount val="10"/>
                <c:pt idx="0">
                  <c:v>3.33</c:v>
                </c:pt>
                <c:pt idx="1">
                  <c:v>33.33</c:v>
                </c:pt>
                <c:pt idx="2">
                  <c:v>0</c:v>
                </c:pt>
                <c:pt idx="3">
                  <c:v>50</c:v>
                </c:pt>
                <c:pt idx="4">
                  <c:v>3.33</c:v>
                </c:pt>
                <c:pt idx="5">
                  <c:v>50</c:v>
                </c:pt>
                <c:pt idx="6">
                  <c:v>73.33</c:v>
                </c:pt>
                <c:pt idx="7">
                  <c:v>100</c:v>
                </c:pt>
                <c:pt idx="8">
                  <c:v>100</c:v>
                </c:pt>
                <c:pt idx="9">
                  <c:v>0</c:v>
                </c:pt>
              </c:numCache>
            </c:numRef>
          </c:val>
          <c:extLst>
            <c:ext xmlns:c16="http://schemas.microsoft.com/office/drawing/2014/chart" uri="{C3380CC4-5D6E-409C-BE32-E72D297353CC}">
              <c16:uniqueId val="{00000002-2E2C-45B3-A08A-1038243719D6}"/>
            </c:ext>
          </c:extLst>
        </c:ser>
        <c:dLbls>
          <c:showLegendKey val="0"/>
          <c:showVal val="0"/>
          <c:showCatName val="0"/>
          <c:showSerName val="0"/>
          <c:showPercent val="0"/>
          <c:showBubbleSize val="0"/>
        </c:dLbls>
        <c:gapWidth val="150"/>
        <c:shape val="box"/>
        <c:axId val="1576965584"/>
        <c:axId val="1576965168"/>
        <c:axId val="1682904480"/>
      </c:bar3DChart>
      <c:catAx>
        <c:axId val="1576965584"/>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Concentration (10^4 ppm)</a:t>
                </a:r>
              </a:p>
            </c:rich>
          </c:tx>
          <c:layout>
            <c:manualLayout>
              <c:xMode val="edge"/>
              <c:yMode val="edge"/>
              <c:x val="0.35405609021094586"/>
              <c:y val="0.79862565384114215"/>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576965168"/>
        <c:crosses val="autoZero"/>
        <c:auto val="1"/>
        <c:lblAlgn val="ctr"/>
        <c:lblOffset val="100"/>
        <c:noMultiLvlLbl val="0"/>
      </c:catAx>
      <c:valAx>
        <c:axId val="1576965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Mortality (%)</a:t>
                </a:r>
              </a:p>
            </c:rich>
          </c:tx>
          <c:layout>
            <c:manualLayout>
              <c:xMode val="edge"/>
              <c:yMode val="edge"/>
              <c:x val="1.1262858678812138E-3"/>
              <c:y val="0.3745435497381972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576965584"/>
        <c:crosses val="autoZero"/>
        <c:crossBetween val="between"/>
      </c:valAx>
      <c:serAx>
        <c:axId val="1682904480"/>
        <c:scaling>
          <c:orientation val="minMax"/>
        </c:scaling>
        <c:delete val="1"/>
        <c:axPos val="b"/>
        <c:majorTickMark val="none"/>
        <c:minorTickMark val="none"/>
        <c:tickLblPos val="nextTo"/>
        <c:crossAx val="1576965168"/>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2400" b="1" u="sng">
                <a:solidFill>
                  <a:sysClr val="windowText" lastClr="000000"/>
                </a:solidFill>
                <a:latin typeface="+mn-lt"/>
                <a:ea typeface="+mn-ea"/>
                <a:cs typeface="+mn-cs"/>
              </a:rPr>
              <a:t>ASL Adult</a:t>
            </a:r>
            <a:endParaRPr lang="en-US" sz="2400" b="1" u="sng">
              <a:solidFill>
                <a:sysClr val="windowText" lastClr="000000"/>
              </a:solidFill>
            </a:endParaRPr>
          </a:p>
        </c:rich>
      </c:tx>
      <c:overlay val="0"/>
      <c:spPr>
        <a:noFill/>
        <a:ln w="12700" cap="flat" cmpd="sng" algn="ctr">
          <a:solidFill>
            <a:srgbClr val="51C3F9"/>
          </a:solidFill>
          <a:prstDash val="solid"/>
          <a:miter lim="800000"/>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044935355302809"/>
          <c:y val="3.4307493998478454E-2"/>
          <c:w val="0.8553002055298643"/>
          <c:h val="0.79501741430574213"/>
        </c:manualLayout>
      </c:layout>
      <c:bar3DChart>
        <c:barDir val="col"/>
        <c:grouping val="standard"/>
        <c:varyColors val="0"/>
        <c:ser>
          <c:idx val="1"/>
          <c:order val="0"/>
          <c:tx>
            <c:v>24hr</c:v>
          </c:tx>
          <c:spPr>
            <a:solidFill>
              <a:srgbClr val="FFC000"/>
            </a:solidFill>
            <a:ln>
              <a:noFill/>
            </a:ln>
            <a:effectLst/>
            <a:sp3d/>
          </c:spPr>
          <c:invertIfNegative val="0"/>
          <c:cat>
            <c:numRef>
              <c:f>Sheet5!$K$5:$K$20</c:f>
              <c:numCache>
                <c:formatCode>General</c:formatCode>
                <c:ptCount val="16"/>
                <c:pt idx="0">
                  <c:v>2</c:v>
                </c:pt>
                <c:pt idx="1">
                  <c:v>4</c:v>
                </c:pt>
                <c:pt idx="2">
                  <c:v>6</c:v>
                </c:pt>
                <c:pt idx="3">
                  <c:v>8</c:v>
                </c:pt>
                <c:pt idx="4">
                  <c:v>10</c:v>
                </c:pt>
                <c:pt idx="5">
                  <c:v>15</c:v>
                </c:pt>
                <c:pt idx="6">
                  <c:v>20</c:v>
                </c:pt>
                <c:pt idx="7">
                  <c:v>25</c:v>
                </c:pt>
                <c:pt idx="8">
                  <c:v>30</c:v>
                </c:pt>
                <c:pt idx="9">
                  <c:v>35</c:v>
                </c:pt>
                <c:pt idx="10">
                  <c:v>45</c:v>
                </c:pt>
                <c:pt idx="11">
                  <c:v>50</c:v>
                </c:pt>
                <c:pt idx="12">
                  <c:v>60</c:v>
                </c:pt>
                <c:pt idx="13">
                  <c:v>70</c:v>
                </c:pt>
                <c:pt idx="14">
                  <c:v>90</c:v>
                </c:pt>
                <c:pt idx="15">
                  <c:v>0</c:v>
                </c:pt>
              </c:numCache>
            </c:numRef>
          </c:cat>
          <c:val>
            <c:numRef>
              <c:f>Sheet5!$L$5:$L$20</c:f>
              <c:numCache>
                <c:formatCode>General</c:formatCode>
                <c:ptCount val="16"/>
                <c:pt idx="0">
                  <c:v>0</c:v>
                </c:pt>
                <c:pt idx="1">
                  <c:v>0</c:v>
                </c:pt>
                <c:pt idx="2">
                  <c:v>3.33</c:v>
                </c:pt>
                <c:pt idx="3">
                  <c:v>3.33</c:v>
                </c:pt>
                <c:pt idx="4">
                  <c:v>3.33</c:v>
                </c:pt>
                <c:pt idx="5">
                  <c:v>3.33</c:v>
                </c:pt>
                <c:pt idx="6">
                  <c:v>0</c:v>
                </c:pt>
                <c:pt idx="7">
                  <c:v>13.33</c:v>
                </c:pt>
                <c:pt idx="8">
                  <c:v>10</c:v>
                </c:pt>
                <c:pt idx="9">
                  <c:v>13.33</c:v>
                </c:pt>
                <c:pt idx="10">
                  <c:v>36.67</c:v>
                </c:pt>
                <c:pt idx="11">
                  <c:v>46.67</c:v>
                </c:pt>
                <c:pt idx="12">
                  <c:v>90</c:v>
                </c:pt>
                <c:pt idx="13">
                  <c:v>100</c:v>
                </c:pt>
                <c:pt idx="14">
                  <c:v>96.67</c:v>
                </c:pt>
                <c:pt idx="15">
                  <c:v>0</c:v>
                </c:pt>
              </c:numCache>
            </c:numRef>
          </c:val>
          <c:extLst>
            <c:ext xmlns:c16="http://schemas.microsoft.com/office/drawing/2014/chart" uri="{C3380CC4-5D6E-409C-BE32-E72D297353CC}">
              <c16:uniqueId val="{00000000-A305-4618-886A-9E932D16598B}"/>
            </c:ext>
          </c:extLst>
        </c:ser>
        <c:ser>
          <c:idx val="2"/>
          <c:order val="1"/>
          <c:tx>
            <c:v>48hr</c:v>
          </c:tx>
          <c:spPr>
            <a:solidFill>
              <a:srgbClr val="C00000"/>
            </a:solidFill>
            <a:ln>
              <a:noFill/>
            </a:ln>
            <a:effectLst/>
            <a:sp3d/>
          </c:spPr>
          <c:invertIfNegative val="0"/>
          <c:cat>
            <c:numRef>
              <c:f>Sheet5!$K$5:$K$20</c:f>
              <c:numCache>
                <c:formatCode>General</c:formatCode>
                <c:ptCount val="16"/>
                <c:pt idx="0">
                  <c:v>2</c:v>
                </c:pt>
                <c:pt idx="1">
                  <c:v>4</c:v>
                </c:pt>
                <c:pt idx="2">
                  <c:v>6</c:v>
                </c:pt>
                <c:pt idx="3">
                  <c:v>8</c:v>
                </c:pt>
                <c:pt idx="4">
                  <c:v>10</c:v>
                </c:pt>
                <c:pt idx="5">
                  <c:v>15</c:v>
                </c:pt>
                <c:pt idx="6">
                  <c:v>20</c:v>
                </c:pt>
                <c:pt idx="7">
                  <c:v>25</c:v>
                </c:pt>
                <c:pt idx="8">
                  <c:v>30</c:v>
                </c:pt>
                <c:pt idx="9">
                  <c:v>35</c:v>
                </c:pt>
                <c:pt idx="10">
                  <c:v>45</c:v>
                </c:pt>
                <c:pt idx="11">
                  <c:v>50</c:v>
                </c:pt>
                <c:pt idx="12">
                  <c:v>60</c:v>
                </c:pt>
                <c:pt idx="13">
                  <c:v>70</c:v>
                </c:pt>
                <c:pt idx="14">
                  <c:v>90</c:v>
                </c:pt>
                <c:pt idx="15">
                  <c:v>0</c:v>
                </c:pt>
              </c:numCache>
            </c:numRef>
          </c:cat>
          <c:val>
            <c:numRef>
              <c:f>Sheet5!$M$5:$M$20</c:f>
              <c:numCache>
                <c:formatCode>General</c:formatCode>
                <c:ptCount val="16"/>
                <c:pt idx="0">
                  <c:v>0</c:v>
                </c:pt>
                <c:pt idx="1">
                  <c:v>0</c:v>
                </c:pt>
                <c:pt idx="2">
                  <c:v>6.67</c:v>
                </c:pt>
                <c:pt idx="3">
                  <c:v>10</c:v>
                </c:pt>
                <c:pt idx="4">
                  <c:v>10</c:v>
                </c:pt>
                <c:pt idx="5">
                  <c:v>6.67</c:v>
                </c:pt>
                <c:pt idx="6">
                  <c:v>3.33</c:v>
                </c:pt>
                <c:pt idx="7">
                  <c:v>13.33</c:v>
                </c:pt>
                <c:pt idx="8">
                  <c:v>10</c:v>
                </c:pt>
                <c:pt idx="9">
                  <c:v>33.33</c:v>
                </c:pt>
                <c:pt idx="10">
                  <c:v>73.33</c:v>
                </c:pt>
                <c:pt idx="11">
                  <c:v>70</c:v>
                </c:pt>
                <c:pt idx="12">
                  <c:v>100</c:v>
                </c:pt>
                <c:pt idx="13">
                  <c:v>100</c:v>
                </c:pt>
                <c:pt idx="14">
                  <c:v>100</c:v>
                </c:pt>
                <c:pt idx="15">
                  <c:v>0</c:v>
                </c:pt>
              </c:numCache>
            </c:numRef>
          </c:val>
          <c:extLst>
            <c:ext xmlns:c16="http://schemas.microsoft.com/office/drawing/2014/chart" uri="{C3380CC4-5D6E-409C-BE32-E72D297353CC}">
              <c16:uniqueId val="{00000001-A305-4618-886A-9E932D16598B}"/>
            </c:ext>
          </c:extLst>
        </c:ser>
        <c:ser>
          <c:idx val="3"/>
          <c:order val="2"/>
          <c:tx>
            <c:v>72hr</c:v>
          </c:tx>
          <c:spPr>
            <a:solidFill>
              <a:schemeClr val="accent6">
                <a:lumMod val="60000"/>
              </a:schemeClr>
            </a:solidFill>
            <a:ln>
              <a:noFill/>
            </a:ln>
            <a:effectLst/>
            <a:sp3d/>
          </c:spPr>
          <c:invertIfNegative val="0"/>
          <c:cat>
            <c:numRef>
              <c:f>Sheet5!$K$5:$K$20</c:f>
              <c:numCache>
                <c:formatCode>General</c:formatCode>
                <c:ptCount val="16"/>
                <c:pt idx="0">
                  <c:v>2</c:v>
                </c:pt>
                <c:pt idx="1">
                  <c:v>4</c:v>
                </c:pt>
                <c:pt idx="2">
                  <c:v>6</c:v>
                </c:pt>
                <c:pt idx="3">
                  <c:v>8</c:v>
                </c:pt>
                <c:pt idx="4">
                  <c:v>10</c:v>
                </c:pt>
                <c:pt idx="5">
                  <c:v>15</c:v>
                </c:pt>
                <c:pt idx="6">
                  <c:v>20</c:v>
                </c:pt>
                <c:pt idx="7">
                  <c:v>25</c:v>
                </c:pt>
                <c:pt idx="8">
                  <c:v>30</c:v>
                </c:pt>
                <c:pt idx="9">
                  <c:v>35</c:v>
                </c:pt>
                <c:pt idx="10">
                  <c:v>45</c:v>
                </c:pt>
                <c:pt idx="11">
                  <c:v>50</c:v>
                </c:pt>
                <c:pt idx="12">
                  <c:v>60</c:v>
                </c:pt>
                <c:pt idx="13">
                  <c:v>70</c:v>
                </c:pt>
                <c:pt idx="14">
                  <c:v>90</c:v>
                </c:pt>
                <c:pt idx="15">
                  <c:v>0</c:v>
                </c:pt>
              </c:numCache>
            </c:numRef>
          </c:cat>
          <c:val>
            <c:numRef>
              <c:f>Sheet5!$N$5:$N$20</c:f>
              <c:numCache>
                <c:formatCode>General</c:formatCode>
                <c:ptCount val="16"/>
                <c:pt idx="0">
                  <c:v>0</c:v>
                </c:pt>
                <c:pt idx="1">
                  <c:v>0</c:v>
                </c:pt>
                <c:pt idx="2">
                  <c:v>13.33</c:v>
                </c:pt>
                <c:pt idx="3">
                  <c:v>13.33</c:v>
                </c:pt>
                <c:pt idx="4">
                  <c:v>20</c:v>
                </c:pt>
                <c:pt idx="5">
                  <c:v>10</c:v>
                </c:pt>
                <c:pt idx="6">
                  <c:v>10</c:v>
                </c:pt>
                <c:pt idx="7">
                  <c:v>20</c:v>
                </c:pt>
                <c:pt idx="8">
                  <c:v>16.670000000000002</c:v>
                </c:pt>
                <c:pt idx="9">
                  <c:v>50</c:v>
                </c:pt>
                <c:pt idx="10">
                  <c:v>90</c:v>
                </c:pt>
                <c:pt idx="11">
                  <c:v>96.67</c:v>
                </c:pt>
                <c:pt idx="12">
                  <c:v>100</c:v>
                </c:pt>
                <c:pt idx="13">
                  <c:v>100</c:v>
                </c:pt>
                <c:pt idx="14">
                  <c:v>100</c:v>
                </c:pt>
                <c:pt idx="15">
                  <c:v>0</c:v>
                </c:pt>
              </c:numCache>
            </c:numRef>
          </c:val>
          <c:extLst>
            <c:ext xmlns:c16="http://schemas.microsoft.com/office/drawing/2014/chart" uri="{C3380CC4-5D6E-409C-BE32-E72D297353CC}">
              <c16:uniqueId val="{00000002-A305-4618-886A-9E932D16598B}"/>
            </c:ext>
          </c:extLst>
        </c:ser>
        <c:dLbls>
          <c:showLegendKey val="0"/>
          <c:showVal val="0"/>
          <c:showCatName val="0"/>
          <c:showSerName val="0"/>
          <c:showPercent val="0"/>
          <c:showBubbleSize val="0"/>
        </c:dLbls>
        <c:gapWidth val="150"/>
        <c:shape val="box"/>
        <c:axId val="1677696496"/>
        <c:axId val="1677695664"/>
        <c:axId val="1383812816"/>
      </c:bar3DChart>
      <c:catAx>
        <c:axId val="1677696496"/>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Concentration (10^4 ppm)</a:t>
                </a:r>
              </a:p>
            </c:rich>
          </c:tx>
          <c:layout>
            <c:manualLayout>
              <c:xMode val="edge"/>
              <c:yMode val="edge"/>
              <c:x val="0.37083854101570635"/>
              <c:y val="0.81490100472813243"/>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677695664"/>
        <c:crosses val="autoZero"/>
        <c:auto val="1"/>
        <c:lblAlgn val="ctr"/>
        <c:lblOffset val="100"/>
        <c:noMultiLvlLbl val="0"/>
      </c:catAx>
      <c:valAx>
        <c:axId val="1677695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Mortality (%)</a:t>
                </a:r>
              </a:p>
            </c:rich>
          </c:tx>
          <c:layout>
            <c:manualLayout>
              <c:xMode val="edge"/>
              <c:yMode val="edge"/>
              <c:x val="1.6293783263609529E-2"/>
              <c:y val="0.3834317542851020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677696496"/>
        <c:crosses val="autoZero"/>
        <c:crossBetween val="between"/>
      </c:valAx>
      <c:serAx>
        <c:axId val="1383812816"/>
        <c:scaling>
          <c:orientation val="minMax"/>
        </c:scaling>
        <c:delete val="1"/>
        <c:axPos val="b"/>
        <c:majorTickMark val="none"/>
        <c:minorTickMark val="none"/>
        <c:tickLblPos val="nextTo"/>
        <c:crossAx val="1677695664"/>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sz="2400" b="1" u="sng">
                <a:solidFill>
                  <a:schemeClr val="dk1"/>
                </a:solidFill>
                <a:latin typeface="+mn-lt"/>
                <a:ea typeface="+mn-ea"/>
                <a:cs typeface="+mn-cs"/>
              </a:rPr>
              <a:t>ASL Larvae</a:t>
            </a:r>
            <a:endParaRPr lang="en-US" sz="2400" b="1" u="sng">
              <a:solidFill>
                <a:sysClr val="windowText" lastClr="000000"/>
              </a:solidFill>
            </a:endParaRPr>
          </a:p>
        </c:rich>
      </c:tx>
      <c:overlay val="0"/>
      <c:spPr>
        <a:noFill/>
        <a:ln w="12700" cap="flat" cmpd="sng" algn="ctr">
          <a:solidFill>
            <a:schemeClr val="accent6"/>
          </a:solidFill>
          <a:prstDash val="solid"/>
          <a:miter lim="800000"/>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044935355302809"/>
          <c:y val="8.729506384840191E-2"/>
          <c:w val="0.8553002055298643"/>
          <c:h val="0.73094815109547495"/>
        </c:manualLayout>
      </c:layout>
      <c:bar3DChart>
        <c:barDir val="col"/>
        <c:grouping val="standard"/>
        <c:varyColors val="0"/>
        <c:ser>
          <c:idx val="1"/>
          <c:order val="0"/>
          <c:tx>
            <c:v>24hr</c:v>
          </c:tx>
          <c:spPr>
            <a:solidFill>
              <a:srgbClr val="FFC000"/>
            </a:solidFill>
            <a:ln>
              <a:noFill/>
            </a:ln>
            <a:effectLst/>
            <a:sp3d/>
          </c:spPr>
          <c:invertIfNegative val="0"/>
          <c:cat>
            <c:numRef>
              <c:f>Sheet6!$K$5:$K$20</c:f>
              <c:numCache>
                <c:formatCode>General</c:formatCode>
                <c:ptCount val="16"/>
                <c:pt idx="0">
                  <c:v>2</c:v>
                </c:pt>
                <c:pt idx="1">
                  <c:v>4</c:v>
                </c:pt>
                <c:pt idx="2">
                  <c:v>6</c:v>
                </c:pt>
                <c:pt idx="3">
                  <c:v>8</c:v>
                </c:pt>
                <c:pt idx="4">
                  <c:v>10</c:v>
                </c:pt>
                <c:pt idx="5">
                  <c:v>15</c:v>
                </c:pt>
                <c:pt idx="6">
                  <c:v>20</c:v>
                </c:pt>
                <c:pt idx="7">
                  <c:v>25</c:v>
                </c:pt>
                <c:pt idx="8">
                  <c:v>30</c:v>
                </c:pt>
                <c:pt idx="9">
                  <c:v>35</c:v>
                </c:pt>
                <c:pt idx="10">
                  <c:v>45</c:v>
                </c:pt>
                <c:pt idx="11">
                  <c:v>50</c:v>
                </c:pt>
                <c:pt idx="12">
                  <c:v>60</c:v>
                </c:pt>
                <c:pt idx="13">
                  <c:v>70</c:v>
                </c:pt>
                <c:pt idx="14">
                  <c:v>90</c:v>
                </c:pt>
                <c:pt idx="15">
                  <c:v>0</c:v>
                </c:pt>
              </c:numCache>
            </c:numRef>
          </c:cat>
          <c:val>
            <c:numRef>
              <c:f>Sheet6!$L$5:$L$20</c:f>
              <c:numCache>
                <c:formatCode>General</c:formatCode>
                <c:ptCount val="16"/>
                <c:pt idx="0">
                  <c:v>0</c:v>
                </c:pt>
                <c:pt idx="1">
                  <c:v>0</c:v>
                </c:pt>
                <c:pt idx="2">
                  <c:v>0</c:v>
                </c:pt>
                <c:pt idx="3">
                  <c:v>10</c:v>
                </c:pt>
                <c:pt idx="4">
                  <c:v>20</c:v>
                </c:pt>
                <c:pt idx="5">
                  <c:v>0</c:v>
                </c:pt>
                <c:pt idx="6">
                  <c:v>10</c:v>
                </c:pt>
                <c:pt idx="7">
                  <c:v>6.67</c:v>
                </c:pt>
                <c:pt idx="8">
                  <c:v>10</c:v>
                </c:pt>
                <c:pt idx="9">
                  <c:v>3.33</c:v>
                </c:pt>
                <c:pt idx="10">
                  <c:v>36.67</c:v>
                </c:pt>
                <c:pt idx="11">
                  <c:v>13.33</c:v>
                </c:pt>
                <c:pt idx="12">
                  <c:v>23.33</c:v>
                </c:pt>
                <c:pt idx="13">
                  <c:v>50</c:v>
                </c:pt>
                <c:pt idx="14">
                  <c:v>76.67</c:v>
                </c:pt>
                <c:pt idx="15">
                  <c:v>0</c:v>
                </c:pt>
              </c:numCache>
            </c:numRef>
          </c:val>
          <c:extLst>
            <c:ext xmlns:c16="http://schemas.microsoft.com/office/drawing/2014/chart" uri="{C3380CC4-5D6E-409C-BE32-E72D297353CC}">
              <c16:uniqueId val="{00000000-FD01-41D8-8D36-6FC4058A403D}"/>
            </c:ext>
          </c:extLst>
        </c:ser>
        <c:ser>
          <c:idx val="2"/>
          <c:order val="1"/>
          <c:tx>
            <c:v>48hr</c:v>
          </c:tx>
          <c:spPr>
            <a:solidFill>
              <a:srgbClr val="C00000"/>
            </a:solidFill>
            <a:ln>
              <a:noFill/>
            </a:ln>
            <a:effectLst/>
            <a:sp3d/>
          </c:spPr>
          <c:invertIfNegative val="0"/>
          <c:cat>
            <c:numRef>
              <c:f>Sheet6!$K$5:$K$20</c:f>
              <c:numCache>
                <c:formatCode>General</c:formatCode>
                <c:ptCount val="16"/>
                <c:pt idx="0">
                  <c:v>2</c:v>
                </c:pt>
                <c:pt idx="1">
                  <c:v>4</c:v>
                </c:pt>
                <c:pt idx="2">
                  <c:v>6</c:v>
                </c:pt>
                <c:pt idx="3">
                  <c:v>8</c:v>
                </c:pt>
                <c:pt idx="4">
                  <c:v>10</c:v>
                </c:pt>
                <c:pt idx="5">
                  <c:v>15</c:v>
                </c:pt>
                <c:pt idx="6">
                  <c:v>20</c:v>
                </c:pt>
                <c:pt idx="7">
                  <c:v>25</c:v>
                </c:pt>
                <c:pt idx="8">
                  <c:v>30</c:v>
                </c:pt>
                <c:pt idx="9">
                  <c:v>35</c:v>
                </c:pt>
                <c:pt idx="10">
                  <c:v>45</c:v>
                </c:pt>
                <c:pt idx="11">
                  <c:v>50</c:v>
                </c:pt>
                <c:pt idx="12">
                  <c:v>60</c:v>
                </c:pt>
                <c:pt idx="13">
                  <c:v>70</c:v>
                </c:pt>
                <c:pt idx="14">
                  <c:v>90</c:v>
                </c:pt>
                <c:pt idx="15">
                  <c:v>0</c:v>
                </c:pt>
              </c:numCache>
            </c:numRef>
          </c:cat>
          <c:val>
            <c:numRef>
              <c:f>Sheet6!$M$5:$M$20</c:f>
              <c:numCache>
                <c:formatCode>General</c:formatCode>
                <c:ptCount val="16"/>
                <c:pt idx="0">
                  <c:v>0</c:v>
                </c:pt>
                <c:pt idx="1">
                  <c:v>3.33</c:v>
                </c:pt>
                <c:pt idx="2">
                  <c:v>0</c:v>
                </c:pt>
                <c:pt idx="3">
                  <c:v>40</c:v>
                </c:pt>
                <c:pt idx="4">
                  <c:v>33.33</c:v>
                </c:pt>
                <c:pt idx="5">
                  <c:v>0</c:v>
                </c:pt>
                <c:pt idx="6">
                  <c:v>30</c:v>
                </c:pt>
                <c:pt idx="7">
                  <c:v>13.33</c:v>
                </c:pt>
                <c:pt idx="8">
                  <c:v>26.67</c:v>
                </c:pt>
                <c:pt idx="9">
                  <c:v>26.67</c:v>
                </c:pt>
                <c:pt idx="10">
                  <c:v>93.33</c:v>
                </c:pt>
                <c:pt idx="11">
                  <c:v>76.67</c:v>
                </c:pt>
                <c:pt idx="12">
                  <c:v>90</c:v>
                </c:pt>
                <c:pt idx="13">
                  <c:v>100</c:v>
                </c:pt>
                <c:pt idx="14">
                  <c:v>100</c:v>
                </c:pt>
                <c:pt idx="15">
                  <c:v>0</c:v>
                </c:pt>
              </c:numCache>
            </c:numRef>
          </c:val>
          <c:extLst>
            <c:ext xmlns:c16="http://schemas.microsoft.com/office/drawing/2014/chart" uri="{C3380CC4-5D6E-409C-BE32-E72D297353CC}">
              <c16:uniqueId val="{00000001-FD01-41D8-8D36-6FC4058A403D}"/>
            </c:ext>
          </c:extLst>
        </c:ser>
        <c:ser>
          <c:idx val="3"/>
          <c:order val="2"/>
          <c:tx>
            <c:v>72hr</c:v>
          </c:tx>
          <c:spPr>
            <a:solidFill>
              <a:schemeClr val="accent6">
                <a:lumMod val="50000"/>
              </a:schemeClr>
            </a:solidFill>
            <a:ln>
              <a:noFill/>
            </a:ln>
            <a:effectLst/>
            <a:sp3d/>
          </c:spPr>
          <c:invertIfNegative val="0"/>
          <c:cat>
            <c:numRef>
              <c:f>Sheet6!$K$5:$K$20</c:f>
              <c:numCache>
                <c:formatCode>General</c:formatCode>
                <c:ptCount val="16"/>
                <c:pt idx="0">
                  <c:v>2</c:v>
                </c:pt>
                <c:pt idx="1">
                  <c:v>4</c:v>
                </c:pt>
                <c:pt idx="2">
                  <c:v>6</c:v>
                </c:pt>
                <c:pt idx="3">
                  <c:v>8</c:v>
                </c:pt>
                <c:pt idx="4">
                  <c:v>10</c:v>
                </c:pt>
                <c:pt idx="5">
                  <c:v>15</c:v>
                </c:pt>
                <c:pt idx="6">
                  <c:v>20</c:v>
                </c:pt>
                <c:pt idx="7">
                  <c:v>25</c:v>
                </c:pt>
                <c:pt idx="8">
                  <c:v>30</c:v>
                </c:pt>
                <c:pt idx="9">
                  <c:v>35</c:v>
                </c:pt>
                <c:pt idx="10">
                  <c:v>45</c:v>
                </c:pt>
                <c:pt idx="11">
                  <c:v>50</c:v>
                </c:pt>
                <c:pt idx="12">
                  <c:v>60</c:v>
                </c:pt>
                <c:pt idx="13">
                  <c:v>70</c:v>
                </c:pt>
                <c:pt idx="14">
                  <c:v>90</c:v>
                </c:pt>
                <c:pt idx="15">
                  <c:v>0</c:v>
                </c:pt>
              </c:numCache>
            </c:numRef>
          </c:cat>
          <c:val>
            <c:numRef>
              <c:f>Sheet6!$N$5:$N$20</c:f>
              <c:numCache>
                <c:formatCode>General</c:formatCode>
                <c:ptCount val="16"/>
                <c:pt idx="0">
                  <c:v>0</c:v>
                </c:pt>
                <c:pt idx="1">
                  <c:v>6.67</c:v>
                </c:pt>
                <c:pt idx="2">
                  <c:v>3.33</c:v>
                </c:pt>
                <c:pt idx="3">
                  <c:v>53.33</c:v>
                </c:pt>
                <c:pt idx="4">
                  <c:v>56.67</c:v>
                </c:pt>
                <c:pt idx="5">
                  <c:v>10</c:v>
                </c:pt>
                <c:pt idx="6">
                  <c:v>40</c:v>
                </c:pt>
                <c:pt idx="7">
                  <c:v>40</c:v>
                </c:pt>
                <c:pt idx="8">
                  <c:v>60</c:v>
                </c:pt>
                <c:pt idx="9">
                  <c:v>46.67</c:v>
                </c:pt>
                <c:pt idx="10">
                  <c:v>100</c:v>
                </c:pt>
                <c:pt idx="11">
                  <c:v>96.67</c:v>
                </c:pt>
                <c:pt idx="12">
                  <c:v>100</c:v>
                </c:pt>
                <c:pt idx="13">
                  <c:v>100</c:v>
                </c:pt>
                <c:pt idx="14">
                  <c:v>100</c:v>
                </c:pt>
                <c:pt idx="15">
                  <c:v>0</c:v>
                </c:pt>
              </c:numCache>
            </c:numRef>
          </c:val>
          <c:extLst>
            <c:ext xmlns:c16="http://schemas.microsoft.com/office/drawing/2014/chart" uri="{C3380CC4-5D6E-409C-BE32-E72D297353CC}">
              <c16:uniqueId val="{00000002-FD01-41D8-8D36-6FC4058A403D}"/>
            </c:ext>
          </c:extLst>
        </c:ser>
        <c:dLbls>
          <c:showLegendKey val="0"/>
          <c:showVal val="0"/>
          <c:showCatName val="0"/>
          <c:showSerName val="0"/>
          <c:showPercent val="0"/>
          <c:showBubbleSize val="0"/>
        </c:dLbls>
        <c:gapWidth val="150"/>
        <c:shape val="box"/>
        <c:axId val="1708041440"/>
        <c:axId val="1708038528"/>
        <c:axId val="1547531056"/>
      </c:bar3DChart>
      <c:catAx>
        <c:axId val="1708041440"/>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Concentration (10^4 ppm)</a:t>
                </a:r>
              </a:p>
            </c:rich>
          </c:tx>
          <c:layout>
            <c:manualLayout>
              <c:xMode val="edge"/>
              <c:yMode val="edge"/>
              <c:x val="0.36863395547778743"/>
              <c:y val="0.80381944444444453"/>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708038528"/>
        <c:crosses val="autoZero"/>
        <c:auto val="1"/>
        <c:lblAlgn val="ctr"/>
        <c:lblOffset val="100"/>
        <c:noMultiLvlLbl val="0"/>
      </c:catAx>
      <c:valAx>
        <c:axId val="1708038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Mortality (%)</a:t>
                </a:r>
              </a:p>
            </c:rich>
          </c:tx>
          <c:layout>
            <c:manualLayout>
              <c:xMode val="edge"/>
              <c:yMode val="edge"/>
              <c:x val="8.6098425196850376E-3"/>
              <c:y val="0.3642454519567696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708041440"/>
        <c:crosses val="autoZero"/>
        <c:crossBetween val="between"/>
      </c:valAx>
      <c:serAx>
        <c:axId val="1547531056"/>
        <c:scaling>
          <c:orientation val="minMax"/>
        </c:scaling>
        <c:delete val="1"/>
        <c:axPos val="b"/>
        <c:majorTickMark val="none"/>
        <c:minorTickMark val="none"/>
        <c:tickLblPos val="nextTo"/>
        <c:crossAx val="1708038528"/>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sz="2400" b="1" u="sng" dirty="0">
                <a:solidFill>
                  <a:schemeClr val="dk1"/>
                </a:solidFill>
                <a:latin typeface="+mn-lt"/>
                <a:ea typeface="+mn-ea"/>
                <a:cs typeface="+mn-cs"/>
              </a:rPr>
              <a:t>Phytotoxic Effect</a:t>
            </a:r>
            <a:endParaRPr lang="en-US" sz="2400" b="1" u="sng" dirty="0">
              <a:solidFill>
                <a:sysClr val="windowText" lastClr="000000"/>
              </a:solidFill>
            </a:endParaRPr>
          </a:p>
        </c:rich>
      </c:tx>
      <c:overlay val="0"/>
      <c:spPr>
        <a:solidFill>
          <a:schemeClr val="lt1"/>
        </a:solidFill>
        <a:ln w="12700" cap="flat" cmpd="sng" algn="ctr">
          <a:solidFill>
            <a:schemeClr val="accent6"/>
          </a:solidFill>
          <a:prstDash val="solid"/>
          <a:miter lim="800000"/>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6360960600919481E-2"/>
          <c:y val="0.15475063693592897"/>
          <c:w val="0.89077640627696297"/>
          <c:h val="0.60159103995316621"/>
        </c:manualLayout>
      </c:layout>
      <c:bar3DChart>
        <c:barDir val="col"/>
        <c:grouping val="standard"/>
        <c:varyColors val="0"/>
        <c:ser>
          <c:idx val="0"/>
          <c:order val="0"/>
          <c:tx>
            <c:v>Control</c:v>
          </c:tx>
          <c:spPr>
            <a:solidFill>
              <a:schemeClr val="accent1"/>
            </a:solidFill>
            <a:ln>
              <a:noFill/>
            </a:ln>
            <a:effectLst/>
            <a:sp3d/>
          </c:spPr>
          <c:invertIfNegative val="0"/>
          <c:cat>
            <c:strRef>
              <c:f>Sheet1!$B$23:$P$23</c:f>
              <c:strCache>
                <c:ptCount val="15"/>
                <c:pt idx="0">
                  <c:v>Day 1</c:v>
                </c:pt>
                <c:pt idx="1">
                  <c:v>Day 2</c:v>
                </c:pt>
                <c:pt idx="2">
                  <c:v>Day 3</c:v>
                </c:pt>
                <c:pt idx="3">
                  <c:v>Day 4</c:v>
                </c:pt>
                <c:pt idx="4">
                  <c:v>Day 5</c:v>
                </c:pt>
                <c:pt idx="5">
                  <c:v>Day 6</c:v>
                </c:pt>
                <c:pt idx="6">
                  <c:v>Day 7</c:v>
                </c:pt>
                <c:pt idx="7">
                  <c:v>Day 8</c:v>
                </c:pt>
                <c:pt idx="8">
                  <c:v>Day 9</c:v>
                </c:pt>
                <c:pt idx="9">
                  <c:v>Day 10</c:v>
                </c:pt>
                <c:pt idx="10">
                  <c:v>Day 11</c:v>
                </c:pt>
                <c:pt idx="11">
                  <c:v>Day 12</c:v>
                </c:pt>
                <c:pt idx="12">
                  <c:v>Day 13</c:v>
                </c:pt>
                <c:pt idx="13">
                  <c:v>Day 14</c:v>
                </c:pt>
                <c:pt idx="14">
                  <c:v>Day 15</c:v>
                </c:pt>
              </c:strCache>
            </c:strRef>
          </c:cat>
          <c:val>
            <c:numRef>
              <c:f>Sheet1!$B$27:$P$27</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0-1D86-49D4-9F27-C11F0E91D1B5}"/>
            </c:ext>
          </c:extLst>
        </c:ser>
        <c:ser>
          <c:idx val="1"/>
          <c:order val="1"/>
          <c:tx>
            <c:v>BioSolex</c:v>
          </c:tx>
          <c:spPr>
            <a:solidFill>
              <a:srgbClr val="FFFF00"/>
            </a:solidFill>
            <a:ln>
              <a:noFill/>
            </a:ln>
            <a:effectLst/>
            <a:sp3d/>
          </c:spPr>
          <c:invertIfNegative val="0"/>
          <c:cat>
            <c:strRef>
              <c:f>Sheet1!$B$23:$P$23</c:f>
              <c:strCache>
                <c:ptCount val="15"/>
                <c:pt idx="0">
                  <c:v>Day 1</c:v>
                </c:pt>
                <c:pt idx="1">
                  <c:v>Day 2</c:v>
                </c:pt>
                <c:pt idx="2">
                  <c:v>Day 3</c:v>
                </c:pt>
                <c:pt idx="3">
                  <c:v>Day 4</c:v>
                </c:pt>
                <c:pt idx="4">
                  <c:v>Day 5</c:v>
                </c:pt>
                <c:pt idx="5">
                  <c:v>Day 6</c:v>
                </c:pt>
                <c:pt idx="6">
                  <c:v>Day 7</c:v>
                </c:pt>
                <c:pt idx="7">
                  <c:v>Day 8</c:v>
                </c:pt>
                <c:pt idx="8">
                  <c:v>Day 9</c:v>
                </c:pt>
                <c:pt idx="9">
                  <c:v>Day 10</c:v>
                </c:pt>
                <c:pt idx="10">
                  <c:v>Day 11</c:v>
                </c:pt>
                <c:pt idx="11">
                  <c:v>Day 12</c:v>
                </c:pt>
                <c:pt idx="12">
                  <c:v>Day 13</c:v>
                </c:pt>
                <c:pt idx="13">
                  <c:v>Day 14</c:v>
                </c:pt>
                <c:pt idx="14">
                  <c:v>Day 15</c:v>
                </c:pt>
              </c:strCache>
            </c:strRef>
          </c:cat>
          <c:val>
            <c:numRef>
              <c:f>Sheet1!$B$26:$P$26</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1-1D86-49D4-9F27-C11F0E91D1B5}"/>
            </c:ext>
          </c:extLst>
        </c:ser>
        <c:ser>
          <c:idx val="2"/>
          <c:order val="2"/>
          <c:tx>
            <c:v>ASL</c:v>
          </c:tx>
          <c:spPr>
            <a:solidFill>
              <a:srgbClr val="92D050"/>
            </a:solidFill>
            <a:ln>
              <a:noFill/>
            </a:ln>
            <a:effectLst/>
            <a:sp3d/>
          </c:spPr>
          <c:invertIfNegative val="0"/>
          <c:cat>
            <c:strRef>
              <c:f>Sheet1!$B$23:$P$23</c:f>
              <c:strCache>
                <c:ptCount val="15"/>
                <c:pt idx="0">
                  <c:v>Day 1</c:v>
                </c:pt>
                <c:pt idx="1">
                  <c:v>Day 2</c:v>
                </c:pt>
                <c:pt idx="2">
                  <c:v>Day 3</c:v>
                </c:pt>
                <c:pt idx="3">
                  <c:v>Day 4</c:v>
                </c:pt>
                <c:pt idx="4">
                  <c:v>Day 5</c:v>
                </c:pt>
                <c:pt idx="5">
                  <c:v>Day 6</c:v>
                </c:pt>
                <c:pt idx="6">
                  <c:v>Day 7</c:v>
                </c:pt>
                <c:pt idx="7">
                  <c:v>Day 8</c:v>
                </c:pt>
                <c:pt idx="8">
                  <c:v>Day 9</c:v>
                </c:pt>
                <c:pt idx="9">
                  <c:v>Day 10</c:v>
                </c:pt>
                <c:pt idx="10">
                  <c:v>Day 11</c:v>
                </c:pt>
                <c:pt idx="11">
                  <c:v>Day 12</c:v>
                </c:pt>
                <c:pt idx="12">
                  <c:v>Day 13</c:v>
                </c:pt>
                <c:pt idx="13">
                  <c:v>Day 14</c:v>
                </c:pt>
                <c:pt idx="14">
                  <c:v>Day 15</c:v>
                </c:pt>
              </c:strCache>
            </c:strRef>
          </c:cat>
          <c:val>
            <c:numRef>
              <c:f>Sheet1!$B$25:$P$25</c:f>
              <c:numCache>
                <c:formatCode>0.00</c:formatCode>
                <c:ptCount val="15"/>
                <c:pt idx="0">
                  <c:v>0</c:v>
                </c:pt>
                <c:pt idx="1">
                  <c:v>0</c:v>
                </c:pt>
                <c:pt idx="2">
                  <c:v>0.15008139734076881</c:v>
                </c:pt>
                <c:pt idx="3">
                  <c:v>0.24848515891565864</c:v>
                </c:pt>
                <c:pt idx="4">
                  <c:v>0.36400006797386891</c:v>
                </c:pt>
                <c:pt idx="5">
                  <c:v>0.54906552034580958</c:v>
                </c:pt>
                <c:pt idx="6">
                  <c:v>0.69821163507051343</c:v>
                </c:pt>
                <c:pt idx="7">
                  <c:v>1.1158786416970361</c:v>
                </c:pt>
                <c:pt idx="8">
                  <c:v>4.6807072866950685</c:v>
                </c:pt>
                <c:pt idx="9">
                  <c:v>6.1541019465360502</c:v>
                </c:pt>
                <c:pt idx="10">
                  <c:v>7.1350131027993458</c:v>
                </c:pt>
                <c:pt idx="11">
                  <c:v>8.4350807493093249</c:v>
                </c:pt>
                <c:pt idx="12">
                  <c:v>10.451068872456769</c:v>
                </c:pt>
                <c:pt idx="13">
                  <c:v>12.668917008390405</c:v>
                </c:pt>
                <c:pt idx="14">
                  <c:v>13.483611402510496</c:v>
                </c:pt>
              </c:numCache>
            </c:numRef>
          </c:val>
          <c:extLst>
            <c:ext xmlns:c16="http://schemas.microsoft.com/office/drawing/2014/chart" uri="{C3380CC4-5D6E-409C-BE32-E72D297353CC}">
              <c16:uniqueId val="{00000002-1D86-49D4-9F27-C11F0E91D1B5}"/>
            </c:ext>
          </c:extLst>
        </c:ser>
        <c:ser>
          <c:idx val="3"/>
          <c:order val="3"/>
          <c:tx>
            <c:v>Flipper</c:v>
          </c:tx>
          <c:spPr>
            <a:solidFill>
              <a:srgbClr val="C00000"/>
            </a:solidFill>
            <a:ln>
              <a:noFill/>
            </a:ln>
            <a:effectLst/>
            <a:sp3d/>
          </c:spPr>
          <c:invertIfNegative val="0"/>
          <c:cat>
            <c:strRef>
              <c:f>Sheet1!$B$23:$P$23</c:f>
              <c:strCache>
                <c:ptCount val="15"/>
                <c:pt idx="0">
                  <c:v>Day 1</c:v>
                </c:pt>
                <c:pt idx="1">
                  <c:v>Day 2</c:v>
                </c:pt>
                <c:pt idx="2">
                  <c:v>Day 3</c:v>
                </c:pt>
                <c:pt idx="3">
                  <c:v>Day 4</c:v>
                </c:pt>
                <c:pt idx="4">
                  <c:v>Day 5</c:v>
                </c:pt>
                <c:pt idx="5">
                  <c:v>Day 6</c:v>
                </c:pt>
                <c:pt idx="6">
                  <c:v>Day 7</c:v>
                </c:pt>
                <c:pt idx="7">
                  <c:v>Day 8</c:v>
                </c:pt>
                <c:pt idx="8">
                  <c:v>Day 9</c:v>
                </c:pt>
                <c:pt idx="9">
                  <c:v>Day 10</c:v>
                </c:pt>
                <c:pt idx="10">
                  <c:v>Day 11</c:v>
                </c:pt>
                <c:pt idx="11">
                  <c:v>Day 12</c:v>
                </c:pt>
                <c:pt idx="12">
                  <c:v>Day 13</c:v>
                </c:pt>
                <c:pt idx="13">
                  <c:v>Day 14</c:v>
                </c:pt>
                <c:pt idx="14">
                  <c:v>Day 15</c:v>
                </c:pt>
              </c:strCache>
            </c:strRef>
          </c:cat>
          <c:val>
            <c:numRef>
              <c:f>Sheet1!$B$24:$P$24</c:f>
              <c:numCache>
                <c:formatCode>0.00</c:formatCode>
                <c:ptCount val="15"/>
                <c:pt idx="0" formatCode="General">
                  <c:v>0</c:v>
                </c:pt>
                <c:pt idx="1">
                  <c:v>0.17852664642608784</c:v>
                </c:pt>
                <c:pt idx="2">
                  <c:v>0.29240687295743412</c:v>
                </c:pt>
                <c:pt idx="3">
                  <c:v>0.49746945997411035</c:v>
                </c:pt>
                <c:pt idx="4">
                  <c:v>4.7546436991891268</c:v>
                </c:pt>
                <c:pt idx="5">
                  <c:v>8.3915131547392257</c:v>
                </c:pt>
                <c:pt idx="6">
                  <c:v>14.992194609534522</c:v>
                </c:pt>
                <c:pt idx="7">
                  <c:v>22.727043985635923</c:v>
                </c:pt>
                <c:pt idx="8">
                  <c:v>25.850133503379531</c:v>
                </c:pt>
                <c:pt idx="9">
                  <c:v>31.825127342994261</c:v>
                </c:pt>
                <c:pt idx="10">
                  <c:v>40.008873630027338</c:v>
                </c:pt>
                <c:pt idx="11">
                  <c:v>46.01655137775623</c:v>
                </c:pt>
                <c:pt idx="12">
                  <c:v>47.360497959844722</c:v>
                </c:pt>
                <c:pt idx="13">
                  <c:v>49.801435550546522</c:v>
                </c:pt>
                <c:pt idx="14">
                  <c:v>52.136620282729403</c:v>
                </c:pt>
              </c:numCache>
            </c:numRef>
          </c:val>
          <c:extLst>
            <c:ext xmlns:c16="http://schemas.microsoft.com/office/drawing/2014/chart" uri="{C3380CC4-5D6E-409C-BE32-E72D297353CC}">
              <c16:uniqueId val="{00000003-1D86-49D4-9F27-C11F0E91D1B5}"/>
            </c:ext>
          </c:extLst>
        </c:ser>
        <c:dLbls>
          <c:showLegendKey val="0"/>
          <c:showVal val="0"/>
          <c:showCatName val="0"/>
          <c:showSerName val="0"/>
          <c:showPercent val="0"/>
          <c:showBubbleSize val="0"/>
        </c:dLbls>
        <c:gapWidth val="150"/>
        <c:shape val="box"/>
        <c:axId val="840234352"/>
        <c:axId val="1471617712"/>
        <c:axId val="845321856"/>
      </c:bar3DChart>
      <c:catAx>
        <c:axId val="840234352"/>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Time Period</a:t>
                </a:r>
              </a:p>
            </c:rich>
          </c:tx>
          <c:layout>
            <c:manualLayout>
              <c:xMode val="edge"/>
              <c:yMode val="edge"/>
              <c:x val="0.43383154238949162"/>
              <c:y val="0.84266021610566877"/>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100" b="1" i="0" u="none" strike="noStrike" kern="1200" baseline="0">
                <a:solidFill>
                  <a:sysClr val="windowText" lastClr="000000"/>
                </a:solidFill>
                <a:latin typeface="+mn-lt"/>
                <a:ea typeface="+mn-ea"/>
                <a:cs typeface="+mn-cs"/>
              </a:defRPr>
            </a:pPr>
            <a:endParaRPr lang="en-US"/>
          </a:p>
        </c:txPr>
        <c:crossAx val="1471617712"/>
        <c:crosses val="autoZero"/>
        <c:auto val="1"/>
        <c:lblAlgn val="ctr"/>
        <c:lblOffset val="100"/>
        <c:tickMarkSkip val="1"/>
        <c:noMultiLvlLbl val="0"/>
      </c:catAx>
      <c:valAx>
        <c:axId val="1471617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Affected Leaf Area (%)</a:t>
                </a:r>
              </a:p>
            </c:rich>
          </c:tx>
          <c:layout>
            <c:manualLayout>
              <c:xMode val="edge"/>
              <c:yMode val="edge"/>
              <c:x val="1.2538829829229763E-2"/>
              <c:y val="0.272245817791069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840234352"/>
        <c:crosses val="autoZero"/>
        <c:crossBetween val="between"/>
      </c:valAx>
      <c:serAx>
        <c:axId val="845321856"/>
        <c:scaling>
          <c:orientation val="minMax"/>
        </c:scaling>
        <c:delete val="1"/>
        <c:axPos val="b"/>
        <c:majorTickMark val="none"/>
        <c:minorTickMark val="none"/>
        <c:tickLblPos val="nextTo"/>
        <c:crossAx val="1471617712"/>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4FD321-ECF5-467A-B78A-3EE2609FBA9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B8F5F8BA-A2B4-4420-85B9-213474EF072D}">
      <dgm:prSet phldrT="[Text]" custT="1">
        <dgm:style>
          <a:lnRef idx="2">
            <a:schemeClr val="accent6"/>
          </a:lnRef>
          <a:fillRef idx="1">
            <a:schemeClr val="lt1"/>
          </a:fillRef>
          <a:effectRef idx="0">
            <a:schemeClr val="accent6"/>
          </a:effectRef>
          <a:fontRef idx="minor">
            <a:schemeClr val="dk1"/>
          </a:fontRef>
        </dgm:style>
      </dgm:prSet>
      <dgm:spPr>
        <a:noFill/>
        <a:ln w="57150"/>
      </dgm:spPr>
      <dgm:t>
        <a:bodyPr/>
        <a:lstStyle/>
        <a:p>
          <a:pPr algn="ctr"/>
          <a:r>
            <a:rPr lang="en-US" sz="2800" dirty="0">
              <a:solidFill>
                <a:schemeClr val="tx1"/>
              </a:solidFill>
            </a:rPr>
            <a:t>Integrated pest management program</a:t>
          </a:r>
        </a:p>
      </dgm:t>
    </dgm:pt>
    <dgm:pt modelId="{925E65FA-A1F5-4F57-A552-CC2C6239C1A7}" type="parTrans" cxnId="{8565BD89-7714-462B-A909-102B909B94AD}">
      <dgm:prSet/>
      <dgm:spPr/>
      <dgm:t>
        <a:bodyPr/>
        <a:lstStyle/>
        <a:p>
          <a:endParaRPr lang="en-US" sz="2800"/>
        </a:p>
      </dgm:t>
    </dgm:pt>
    <dgm:pt modelId="{4C78BF06-5EA0-4AC0-8080-1CD3FD034B9C}" type="sibTrans" cxnId="{8565BD89-7714-462B-A909-102B909B94AD}">
      <dgm:prSet custT="1"/>
      <dgm:spPr/>
      <dgm:t>
        <a:bodyPr/>
        <a:lstStyle/>
        <a:p>
          <a:endParaRPr lang="en-US" sz="2800" dirty="0"/>
        </a:p>
      </dgm:t>
    </dgm:pt>
    <dgm:pt modelId="{1C658B93-B9D6-46E9-ABB2-46377676BB29}">
      <dgm:prSet custT="1">
        <dgm:style>
          <a:lnRef idx="2">
            <a:schemeClr val="accent1"/>
          </a:lnRef>
          <a:fillRef idx="1">
            <a:schemeClr val="lt1"/>
          </a:fillRef>
          <a:effectRef idx="0">
            <a:schemeClr val="accent1"/>
          </a:effectRef>
          <a:fontRef idx="minor">
            <a:schemeClr val="dk1"/>
          </a:fontRef>
        </dgm:style>
      </dgm:prSet>
      <dgm:spPr>
        <a:noFill/>
        <a:ln w="57150"/>
      </dgm:spPr>
      <dgm:t>
        <a:bodyPr/>
        <a:lstStyle/>
        <a:p>
          <a:pPr algn="ctr"/>
          <a:r>
            <a:rPr lang="en-US" sz="2800" dirty="0"/>
            <a:t>The recommendation is only on </a:t>
          </a:r>
          <a:r>
            <a:rPr lang="en-US" sz="2800" dirty="0">
              <a:solidFill>
                <a:srgbClr val="FF0000"/>
              </a:solidFill>
            </a:rPr>
            <a:t>chemical control</a:t>
          </a:r>
          <a:endParaRPr lang="en-US" sz="2800" dirty="0"/>
        </a:p>
      </dgm:t>
    </dgm:pt>
    <dgm:pt modelId="{1BDA31DB-2904-4F42-8CA6-8BB96C0967CA}" type="parTrans" cxnId="{E430D4D5-7770-4C05-A6C6-2523C5FED6F4}">
      <dgm:prSet/>
      <dgm:spPr/>
      <dgm:t>
        <a:bodyPr/>
        <a:lstStyle/>
        <a:p>
          <a:endParaRPr lang="en-US" sz="2800"/>
        </a:p>
      </dgm:t>
    </dgm:pt>
    <dgm:pt modelId="{93291CAF-BDC9-4143-8DB6-7DDBF4C18C70}" type="sibTrans" cxnId="{E430D4D5-7770-4C05-A6C6-2523C5FED6F4}">
      <dgm:prSet custT="1"/>
      <dgm:spPr/>
      <dgm:t>
        <a:bodyPr/>
        <a:lstStyle/>
        <a:p>
          <a:endParaRPr lang="en-US" sz="2800" dirty="0"/>
        </a:p>
      </dgm:t>
    </dgm:pt>
    <dgm:pt modelId="{08D561D3-1848-4E81-9166-13C7F7561F9A}">
      <dgm:prSet custT="1">
        <dgm:style>
          <a:lnRef idx="2">
            <a:schemeClr val="accent2"/>
          </a:lnRef>
          <a:fillRef idx="1">
            <a:schemeClr val="lt1"/>
          </a:fillRef>
          <a:effectRef idx="0">
            <a:schemeClr val="accent2"/>
          </a:effectRef>
          <a:fontRef idx="minor">
            <a:schemeClr val="dk1"/>
          </a:fontRef>
        </dgm:style>
      </dgm:prSet>
      <dgm:spPr>
        <a:noFill/>
        <a:ln w="57150"/>
      </dgm:spPr>
      <dgm:t>
        <a:bodyPr/>
        <a:lstStyle/>
        <a:p>
          <a:pPr algn="ctr"/>
          <a:r>
            <a:rPr lang="en-US" sz="2800" dirty="0"/>
            <a:t>As another control strategy</a:t>
          </a:r>
        </a:p>
      </dgm:t>
    </dgm:pt>
    <dgm:pt modelId="{72E20E21-D0AB-4584-8E58-BE8BE1E216A1}" type="parTrans" cxnId="{8AAB8B20-4C24-45C6-ACE0-C02D31F86851}">
      <dgm:prSet/>
      <dgm:spPr/>
      <dgm:t>
        <a:bodyPr/>
        <a:lstStyle/>
        <a:p>
          <a:endParaRPr lang="en-US" sz="2800"/>
        </a:p>
      </dgm:t>
    </dgm:pt>
    <dgm:pt modelId="{E3795F4A-7E02-47F0-BDB9-CDA329BED4CB}" type="sibTrans" cxnId="{8AAB8B20-4C24-45C6-ACE0-C02D31F86851}">
      <dgm:prSet/>
      <dgm:spPr/>
      <dgm:t>
        <a:bodyPr/>
        <a:lstStyle/>
        <a:p>
          <a:endParaRPr lang="en-US" sz="2800"/>
        </a:p>
      </dgm:t>
    </dgm:pt>
    <dgm:pt modelId="{2F5AD661-4570-4A7F-B3DC-57F7CB4D5160}" type="pres">
      <dgm:prSet presAssocID="{134FD321-ECF5-467A-B78A-3EE2609FBA9D}" presName="outerComposite" presStyleCnt="0">
        <dgm:presLayoutVars>
          <dgm:chMax val="5"/>
          <dgm:dir/>
          <dgm:resizeHandles val="exact"/>
        </dgm:presLayoutVars>
      </dgm:prSet>
      <dgm:spPr/>
    </dgm:pt>
    <dgm:pt modelId="{C9EE8804-4798-42A0-A1FD-2B1E12B9FAAC}" type="pres">
      <dgm:prSet presAssocID="{134FD321-ECF5-467A-B78A-3EE2609FBA9D}" presName="dummyMaxCanvas" presStyleCnt="0">
        <dgm:presLayoutVars/>
      </dgm:prSet>
      <dgm:spPr/>
    </dgm:pt>
    <dgm:pt modelId="{EAF93F59-A549-4D77-B533-5970EB17AAD7}" type="pres">
      <dgm:prSet presAssocID="{134FD321-ECF5-467A-B78A-3EE2609FBA9D}" presName="ThreeNodes_1" presStyleLbl="node1" presStyleIdx="0" presStyleCnt="3">
        <dgm:presLayoutVars>
          <dgm:bulletEnabled val="1"/>
        </dgm:presLayoutVars>
      </dgm:prSet>
      <dgm:spPr/>
    </dgm:pt>
    <dgm:pt modelId="{DEF8F519-7FB5-4B4C-905F-36C22709319C}" type="pres">
      <dgm:prSet presAssocID="{134FD321-ECF5-467A-B78A-3EE2609FBA9D}" presName="ThreeNodes_2" presStyleLbl="node1" presStyleIdx="1" presStyleCnt="3">
        <dgm:presLayoutVars>
          <dgm:bulletEnabled val="1"/>
        </dgm:presLayoutVars>
      </dgm:prSet>
      <dgm:spPr/>
    </dgm:pt>
    <dgm:pt modelId="{049945F7-3CBD-471A-BE9E-3FCC120D01D7}" type="pres">
      <dgm:prSet presAssocID="{134FD321-ECF5-467A-B78A-3EE2609FBA9D}" presName="ThreeNodes_3" presStyleLbl="node1" presStyleIdx="2" presStyleCnt="3">
        <dgm:presLayoutVars>
          <dgm:bulletEnabled val="1"/>
        </dgm:presLayoutVars>
      </dgm:prSet>
      <dgm:spPr/>
    </dgm:pt>
    <dgm:pt modelId="{5080DAD3-FD19-42BD-8A64-95E169663DAF}" type="pres">
      <dgm:prSet presAssocID="{134FD321-ECF5-467A-B78A-3EE2609FBA9D}" presName="ThreeConn_1-2" presStyleLbl="fgAccFollowNode1" presStyleIdx="0" presStyleCnt="2">
        <dgm:presLayoutVars>
          <dgm:bulletEnabled val="1"/>
        </dgm:presLayoutVars>
      </dgm:prSet>
      <dgm:spPr/>
    </dgm:pt>
    <dgm:pt modelId="{6013E0DE-0374-4361-87FE-832CE7865692}" type="pres">
      <dgm:prSet presAssocID="{134FD321-ECF5-467A-B78A-3EE2609FBA9D}" presName="ThreeConn_2-3" presStyleLbl="fgAccFollowNode1" presStyleIdx="1" presStyleCnt="2">
        <dgm:presLayoutVars>
          <dgm:bulletEnabled val="1"/>
        </dgm:presLayoutVars>
      </dgm:prSet>
      <dgm:spPr/>
    </dgm:pt>
    <dgm:pt modelId="{E769485D-34DD-4E7F-908F-C4350ECE7443}" type="pres">
      <dgm:prSet presAssocID="{134FD321-ECF5-467A-B78A-3EE2609FBA9D}" presName="ThreeNodes_1_text" presStyleLbl="node1" presStyleIdx="2" presStyleCnt="3">
        <dgm:presLayoutVars>
          <dgm:bulletEnabled val="1"/>
        </dgm:presLayoutVars>
      </dgm:prSet>
      <dgm:spPr/>
    </dgm:pt>
    <dgm:pt modelId="{AB769E6B-A8A4-4411-9F71-68D8C80103BC}" type="pres">
      <dgm:prSet presAssocID="{134FD321-ECF5-467A-B78A-3EE2609FBA9D}" presName="ThreeNodes_2_text" presStyleLbl="node1" presStyleIdx="2" presStyleCnt="3">
        <dgm:presLayoutVars>
          <dgm:bulletEnabled val="1"/>
        </dgm:presLayoutVars>
      </dgm:prSet>
      <dgm:spPr/>
    </dgm:pt>
    <dgm:pt modelId="{701BAB28-543B-4319-B18B-52C63BC830A4}" type="pres">
      <dgm:prSet presAssocID="{134FD321-ECF5-467A-B78A-3EE2609FBA9D}" presName="ThreeNodes_3_text" presStyleLbl="node1" presStyleIdx="2" presStyleCnt="3">
        <dgm:presLayoutVars>
          <dgm:bulletEnabled val="1"/>
        </dgm:presLayoutVars>
      </dgm:prSet>
      <dgm:spPr/>
    </dgm:pt>
  </dgm:ptLst>
  <dgm:cxnLst>
    <dgm:cxn modelId="{F4C6020F-1C9B-4140-80A0-6DFB7E531FF4}" type="presOf" srcId="{08D561D3-1848-4E81-9166-13C7F7561F9A}" destId="{049945F7-3CBD-471A-BE9E-3FCC120D01D7}" srcOrd="0" destOrd="0" presId="urn:microsoft.com/office/officeart/2005/8/layout/vProcess5"/>
    <dgm:cxn modelId="{8AAB8B20-4C24-45C6-ACE0-C02D31F86851}" srcId="{134FD321-ECF5-467A-B78A-3EE2609FBA9D}" destId="{08D561D3-1848-4E81-9166-13C7F7561F9A}" srcOrd="2" destOrd="0" parTransId="{72E20E21-D0AB-4584-8E58-BE8BE1E216A1}" sibTransId="{E3795F4A-7E02-47F0-BDB9-CDA329BED4CB}"/>
    <dgm:cxn modelId="{F8D2CB3B-E2EB-4BF5-8869-374C1B0C4D7E}" type="presOf" srcId="{1C658B93-B9D6-46E9-ABB2-46377676BB29}" destId="{AB769E6B-A8A4-4411-9F71-68D8C80103BC}" srcOrd="1" destOrd="0" presId="urn:microsoft.com/office/officeart/2005/8/layout/vProcess5"/>
    <dgm:cxn modelId="{064DE85C-2D54-4BD0-ABEE-B391646D17FA}" type="presOf" srcId="{1C658B93-B9D6-46E9-ABB2-46377676BB29}" destId="{DEF8F519-7FB5-4B4C-905F-36C22709319C}" srcOrd="0" destOrd="0" presId="urn:microsoft.com/office/officeart/2005/8/layout/vProcess5"/>
    <dgm:cxn modelId="{68086260-5C58-4BD5-9E37-05F49A1957EA}" type="presOf" srcId="{B8F5F8BA-A2B4-4420-85B9-213474EF072D}" destId="{E769485D-34DD-4E7F-908F-C4350ECE7443}" srcOrd="1" destOrd="0" presId="urn:microsoft.com/office/officeart/2005/8/layout/vProcess5"/>
    <dgm:cxn modelId="{44D34260-08ED-4B33-AB3E-C02DCEAD3D93}" type="presOf" srcId="{4C78BF06-5EA0-4AC0-8080-1CD3FD034B9C}" destId="{5080DAD3-FD19-42BD-8A64-95E169663DAF}" srcOrd="0" destOrd="0" presId="urn:microsoft.com/office/officeart/2005/8/layout/vProcess5"/>
    <dgm:cxn modelId="{FE4C7D62-7664-4886-9D2E-C06F0C4DFFCF}" type="presOf" srcId="{B8F5F8BA-A2B4-4420-85B9-213474EF072D}" destId="{EAF93F59-A549-4D77-B533-5970EB17AAD7}" srcOrd="0" destOrd="0" presId="urn:microsoft.com/office/officeart/2005/8/layout/vProcess5"/>
    <dgm:cxn modelId="{1804ED43-8393-4DF6-91A3-D2321903FEFD}" type="presOf" srcId="{93291CAF-BDC9-4143-8DB6-7DDBF4C18C70}" destId="{6013E0DE-0374-4361-87FE-832CE7865692}" srcOrd="0" destOrd="0" presId="urn:microsoft.com/office/officeart/2005/8/layout/vProcess5"/>
    <dgm:cxn modelId="{48DBAA58-1807-480B-A4E7-A407E7195AA7}" type="presOf" srcId="{134FD321-ECF5-467A-B78A-3EE2609FBA9D}" destId="{2F5AD661-4570-4A7F-B3DC-57F7CB4D5160}" srcOrd="0" destOrd="0" presId="urn:microsoft.com/office/officeart/2005/8/layout/vProcess5"/>
    <dgm:cxn modelId="{8565BD89-7714-462B-A909-102B909B94AD}" srcId="{134FD321-ECF5-467A-B78A-3EE2609FBA9D}" destId="{B8F5F8BA-A2B4-4420-85B9-213474EF072D}" srcOrd="0" destOrd="0" parTransId="{925E65FA-A1F5-4F57-A552-CC2C6239C1A7}" sibTransId="{4C78BF06-5EA0-4AC0-8080-1CD3FD034B9C}"/>
    <dgm:cxn modelId="{E430D4D5-7770-4C05-A6C6-2523C5FED6F4}" srcId="{134FD321-ECF5-467A-B78A-3EE2609FBA9D}" destId="{1C658B93-B9D6-46E9-ABB2-46377676BB29}" srcOrd="1" destOrd="0" parTransId="{1BDA31DB-2904-4F42-8CA6-8BB96C0967CA}" sibTransId="{93291CAF-BDC9-4143-8DB6-7DDBF4C18C70}"/>
    <dgm:cxn modelId="{72D167F0-D2D8-4A92-A955-B8D3EA574FA9}" type="presOf" srcId="{08D561D3-1848-4E81-9166-13C7F7561F9A}" destId="{701BAB28-543B-4319-B18B-52C63BC830A4}" srcOrd="1" destOrd="0" presId="urn:microsoft.com/office/officeart/2005/8/layout/vProcess5"/>
    <dgm:cxn modelId="{6C8E7B9D-A276-4757-B330-318ED1FD698F}" type="presParOf" srcId="{2F5AD661-4570-4A7F-B3DC-57F7CB4D5160}" destId="{C9EE8804-4798-42A0-A1FD-2B1E12B9FAAC}" srcOrd="0" destOrd="0" presId="urn:microsoft.com/office/officeart/2005/8/layout/vProcess5"/>
    <dgm:cxn modelId="{91A51EEC-160C-4421-A54D-97341A034D4D}" type="presParOf" srcId="{2F5AD661-4570-4A7F-B3DC-57F7CB4D5160}" destId="{EAF93F59-A549-4D77-B533-5970EB17AAD7}" srcOrd="1" destOrd="0" presId="urn:microsoft.com/office/officeart/2005/8/layout/vProcess5"/>
    <dgm:cxn modelId="{96538A61-16B4-4964-87E3-070263C96E67}" type="presParOf" srcId="{2F5AD661-4570-4A7F-B3DC-57F7CB4D5160}" destId="{DEF8F519-7FB5-4B4C-905F-36C22709319C}" srcOrd="2" destOrd="0" presId="urn:microsoft.com/office/officeart/2005/8/layout/vProcess5"/>
    <dgm:cxn modelId="{A5D47F11-8E1B-402B-A3FF-C4EA3AA570C3}" type="presParOf" srcId="{2F5AD661-4570-4A7F-B3DC-57F7CB4D5160}" destId="{049945F7-3CBD-471A-BE9E-3FCC120D01D7}" srcOrd="3" destOrd="0" presId="urn:microsoft.com/office/officeart/2005/8/layout/vProcess5"/>
    <dgm:cxn modelId="{CF64B6F9-1705-4AAB-897C-1B4CD5DE5335}" type="presParOf" srcId="{2F5AD661-4570-4A7F-B3DC-57F7CB4D5160}" destId="{5080DAD3-FD19-42BD-8A64-95E169663DAF}" srcOrd="4" destOrd="0" presId="urn:microsoft.com/office/officeart/2005/8/layout/vProcess5"/>
    <dgm:cxn modelId="{E6E17DBA-E2EB-4C6C-B115-56F03B43691A}" type="presParOf" srcId="{2F5AD661-4570-4A7F-B3DC-57F7CB4D5160}" destId="{6013E0DE-0374-4361-87FE-832CE7865692}" srcOrd="5" destOrd="0" presId="urn:microsoft.com/office/officeart/2005/8/layout/vProcess5"/>
    <dgm:cxn modelId="{A1956956-E6AD-4F48-8375-E3D0465CFB57}" type="presParOf" srcId="{2F5AD661-4570-4A7F-B3DC-57F7CB4D5160}" destId="{E769485D-34DD-4E7F-908F-C4350ECE7443}" srcOrd="6" destOrd="0" presId="urn:microsoft.com/office/officeart/2005/8/layout/vProcess5"/>
    <dgm:cxn modelId="{D3324A9F-3781-41F6-B6BA-76BA241566BB}" type="presParOf" srcId="{2F5AD661-4570-4A7F-B3DC-57F7CB4D5160}" destId="{AB769E6B-A8A4-4411-9F71-68D8C80103BC}" srcOrd="7" destOrd="0" presId="urn:microsoft.com/office/officeart/2005/8/layout/vProcess5"/>
    <dgm:cxn modelId="{3D16F6B2-09DA-416C-B1E9-90BAB0B9D724}" type="presParOf" srcId="{2F5AD661-4570-4A7F-B3DC-57F7CB4D5160}" destId="{701BAB28-543B-4319-B18B-52C63BC830A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F6D5F9-0C8A-4D53-BA8F-D2D902202EA5}"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n-US"/>
        </a:p>
      </dgm:t>
    </dgm:pt>
    <dgm:pt modelId="{C88AC0F3-8F8D-4113-9C55-17C0A64F285D}">
      <dgm:prSet phldrT="[Text]" custT="1"/>
      <dgm:spPr>
        <a:solidFill>
          <a:srgbClr val="FFFF99"/>
        </a:solidFill>
      </dgm:spPr>
      <dgm:t>
        <a:bodyPr/>
        <a:lstStyle/>
        <a:p>
          <a:r>
            <a:rPr lang="en-US" sz="2800" b="1" dirty="0" err="1">
              <a:solidFill>
                <a:schemeClr val="tx1"/>
              </a:solidFill>
            </a:rPr>
            <a:t>BioSolex</a:t>
          </a:r>
          <a:endParaRPr lang="en-US" sz="2800" dirty="0">
            <a:solidFill>
              <a:schemeClr val="tx1"/>
            </a:solidFill>
          </a:endParaRPr>
        </a:p>
      </dgm:t>
    </dgm:pt>
    <dgm:pt modelId="{F8D33172-1FB3-4998-8DD3-CABAEA266CAC}" type="parTrans" cxnId="{109012DB-A411-4469-A4C1-D9DBF03412AE}">
      <dgm:prSet/>
      <dgm:spPr/>
      <dgm:t>
        <a:bodyPr/>
        <a:lstStyle/>
        <a:p>
          <a:endParaRPr lang="en-US"/>
        </a:p>
      </dgm:t>
    </dgm:pt>
    <dgm:pt modelId="{E2C61604-5847-4980-B45D-BD11F6D9BE9C}" type="sibTrans" cxnId="{109012DB-A411-4469-A4C1-D9DBF03412AE}">
      <dgm:prSet/>
      <dgm:spPr/>
      <dgm:t>
        <a:bodyPr/>
        <a:lstStyle/>
        <a:p>
          <a:endParaRPr lang="en-US"/>
        </a:p>
      </dgm:t>
    </dgm:pt>
    <dgm:pt modelId="{EC256559-8CE2-45C8-9E30-18F3C0D1713E}">
      <dgm:prSet phldrT="[Text]" custT="1"/>
      <dgm:spPr>
        <a:noFill/>
      </dgm:spPr>
      <dgm:t>
        <a:bodyPr/>
        <a:lstStyle/>
        <a:p>
          <a:r>
            <a:rPr lang="en-US" sz="1400" dirty="0"/>
            <a:t>An eco-safe wood guard termite prevention and treatment</a:t>
          </a:r>
        </a:p>
      </dgm:t>
    </dgm:pt>
    <dgm:pt modelId="{E0473CDC-D4AC-4C28-BB51-39D85A972103}" type="parTrans" cxnId="{D8EAE115-C630-41DE-8DD7-30C6F3DB6D22}">
      <dgm:prSet/>
      <dgm:spPr/>
      <dgm:t>
        <a:bodyPr/>
        <a:lstStyle/>
        <a:p>
          <a:endParaRPr lang="en-US"/>
        </a:p>
      </dgm:t>
    </dgm:pt>
    <dgm:pt modelId="{A20EB18D-69E6-40A9-B8D2-6D481A03A4F0}" type="sibTrans" cxnId="{D8EAE115-C630-41DE-8DD7-30C6F3DB6D22}">
      <dgm:prSet/>
      <dgm:spPr/>
      <dgm:t>
        <a:bodyPr/>
        <a:lstStyle/>
        <a:p>
          <a:endParaRPr lang="en-US"/>
        </a:p>
      </dgm:t>
    </dgm:pt>
    <dgm:pt modelId="{249326EC-7AC1-491A-B060-64787B7BDDF3}">
      <dgm:prSet phldrT="[Text]" custT="1"/>
      <dgm:spPr>
        <a:solidFill>
          <a:srgbClr val="FFFF99"/>
        </a:solidFill>
      </dgm:spPr>
      <dgm:t>
        <a:bodyPr/>
        <a:lstStyle/>
        <a:p>
          <a:r>
            <a:rPr lang="en-US" sz="2800" b="1" dirty="0">
              <a:solidFill>
                <a:schemeClr val="tx1"/>
              </a:solidFill>
            </a:rPr>
            <a:t>Agrosafe Liquid</a:t>
          </a:r>
          <a:endParaRPr lang="en-US" sz="2800" dirty="0">
            <a:solidFill>
              <a:schemeClr val="tx1"/>
            </a:solidFill>
          </a:endParaRPr>
        </a:p>
      </dgm:t>
    </dgm:pt>
    <dgm:pt modelId="{76992000-B17D-4440-AFBD-E74148F46453}" type="parTrans" cxnId="{05D0D658-20D5-40F2-81F9-05CD202AC01F}">
      <dgm:prSet/>
      <dgm:spPr/>
      <dgm:t>
        <a:bodyPr/>
        <a:lstStyle/>
        <a:p>
          <a:endParaRPr lang="en-US"/>
        </a:p>
      </dgm:t>
    </dgm:pt>
    <dgm:pt modelId="{89DFA9BA-E0AC-4553-B264-8C581E85DB08}" type="sibTrans" cxnId="{05D0D658-20D5-40F2-81F9-05CD202AC01F}">
      <dgm:prSet/>
      <dgm:spPr/>
      <dgm:t>
        <a:bodyPr/>
        <a:lstStyle/>
        <a:p>
          <a:endParaRPr lang="en-US"/>
        </a:p>
      </dgm:t>
    </dgm:pt>
    <dgm:pt modelId="{0EE39D90-ED50-45A0-AC62-C566918BC960}">
      <dgm:prSet phldrT="[Text]" custT="1"/>
      <dgm:spPr>
        <a:noFill/>
      </dgm:spPr>
      <dgm:t>
        <a:bodyPr/>
        <a:lstStyle/>
        <a:p>
          <a:r>
            <a:rPr lang="en-US" sz="1600" dirty="0"/>
            <a:t>A herbal pest repellent concentrate for plants</a:t>
          </a:r>
        </a:p>
      </dgm:t>
    </dgm:pt>
    <dgm:pt modelId="{696A0C0E-B07A-410B-91E4-A4E8F1C375E4}" type="parTrans" cxnId="{7138F034-4926-42BC-8495-526D81F459B5}">
      <dgm:prSet/>
      <dgm:spPr/>
      <dgm:t>
        <a:bodyPr/>
        <a:lstStyle/>
        <a:p>
          <a:endParaRPr lang="en-US"/>
        </a:p>
      </dgm:t>
    </dgm:pt>
    <dgm:pt modelId="{1E53838C-A413-45AC-A581-7E4B4D6C576C}" type="sibTrans" cxnId="{7138F034-4926-42BC-8495-526D81F459B5}">
      <dgm:prSet/>
      <dgm:spPr/>
      <dgm:t>
        <a:bodyPr/>
        <a:lstStyle/>
        <a:p>
          <a:endParaRPr lang="en-US"/>
        </a:p>
      </dgm:t>
    </dgm:pt>
    <dgm:pt modelId="{FCC38DF9-1B21-483E-9220-2C9B5EECA798}">
      <dgm:prSet phldrT="[Text]" custT="1"/>
      <dgm:spPr>
        <a:solidFill>
          <a:srgbClr val="FFFF99"/>
        </a:solidFill>
      </dgm:spPr>
      <dgm:t>
        <a:bodyPr/>
        <a:lstStyle/>
        <a:p>
          <a:r>
            <a:rPr lang="en-US" sz="2800" b="1" dirty="0">
              <a:solidFill>
                <a:schemeClr val="tx1"/>
              </a:solidFill>
            </a:rPr>
            <a:t>Flipper</a:t>
          </a:r>
          <a:endParaRPr lang="en-US" sz="2800" dirty="0">
            <a:solidFill>
              <a:schemeClr val="tx1"/>
            </a:solidFill>
          </a:endParaRPr>
        </a:p>
      </dgm:t>
    </dgm:pt>
    <dgm:pt modelId="{62AC267A-6760-418A-B8E9-86E2E3FE913A}" type="parTrans" cxnId="{7064B373-F9F7-4B17-B10E-283B32997073}">
      <dgm:prSet/>
      <dgm:spPr/>
      <dgm:t>
        <a:bodyPr/>
        <a:lstStyle/>
        <a:p>
          <a:endParaRPr lang="en-US"/>
        </a:p>
      </dgm:t>
    </dgm:pt>
    <dgm:pt modelId="{F7A5FF08-8BB0-4B68-AB7B-E60432E2BFEF}" type="sibTrans" cxnId="{7064B373-F9F7-4B17-B10E-283B32997073}">
      <dgm:prSet/>
      <dgm:spPr/>
      <dgm:t>
        <a:bodyPr/>
        <a:lstStyle/>
        <a:p>
          <a:endParaRPr lang="en-US"/>
        </a:p>
      </dgm:t>
    </dgm:pt>
    <dgm:pt modelId="{D7AC9B6C-7622-4231-AA40-4EF9EF24C95C}">
      <dgm:prSet phldrT="[Text]"/>
      <dgm:spPr>
        <a:noFill/>
      </dgm:spPr>
      <dgm:t>
        <a:bodyPr/>
        <a:lstStyle/>
        <a:p>
          <a:r>
            <a:rPr lang="en-US" dirty="0"/>
            <a:t>A carboxylic acid potassium salt</a:t>
          </a:r>
        </a:p>
      </dgm:t>
    </dgm:pt>
    <dgm:pt modelId="{A6FF57AA-8735-42B3-82AE-A4AED4AE70CF}" type="parTrans" cxnId="{0E064FC8-3295-464E-9FD0-F47E9668BA22}">
      <dgm:prSet/>
      <dgm:spPr/>
      <dgm:t>
        <a:bodyPr/>
        <a:lstStyle/>
        <a:p>
          <a:endParaRPr lang="en-US"/>
        </a:p>
      </dgm:t>
    </dgm:pt>
    <dgm:pt modelId="{84D4C53F-269D-487A-B5CB-93F23B3042F5}" type="sibTrans" cxnId="{0E064FC8-3295-464E-9FD0-F47E9668BA22}">
      <dgm:prSet/>
      <dgm:spPr/>
      <dgm:t>
        <a:bodyPr/>
        <a:lstStyle/>
        <a:p>
          <a:endParaRPr lang="en-US"/>
        </a:p>
      </dgm:t>
    </dgm:pt>
    <dgm:pt modelId="{26774380-2B9F-4403-8990-309CC2C1BD27}">
      <dgm:prSet phldrT="[Text]" custT="1"/>
      <dgm:spPr>
        <a:noFill/>
      </dgm:spPr>
      <dgm:t>
        <a:bodyPr/>
        <a:lstStyle/>
        <a:p>
          <a:r>
            <a:rPr lang="en-US" sz="1400" dirty="0"/>
            <a:t>A Mahagedra Herbal Product</a:t>
          </a:r>
        </a:p>
      </dgm:t>
    </dgm:pt>
    <dgm:pt modelId="{8E5DA90F-92EB-4E03-A4FD-A27448AF2E1A}" type="parTrans" cxnId="{B9A85FDF-776F-4E34-B95E-426ABC07B561}">
      <dgm:prSet/>
      <dgm:spPr/>
      <dgm:t>
        <a:bodyPr/>
        <a:lstStyle/>
        <a:p>
          <a:endParaRPr lang="en-US"/>
        </a:p>
      </dgm:t>
    </dgm:pt>
    <dgm:pt modelId="{63B3C132-5AFA-4965-881C-FBE83BBA2168}" type="sibTrans" cxnId="{B9A85FDF-776F-4E34-B95E-426ABC07B561}">
      <dgm:prSet/>
      <dgm:spPr/>
      <dgm:t>
        <a:bodyPr/>
        <a:lstStyle/>
        <a:p>
          <a:endParaRPr lang="en-US"/>
        </a:p>
      </dgm:t>
    </dgm:pt>
    <dgm:pt modelId="{98A7C421-43EA-4C04-948C-8CA1EF8464F6}">
      <dgm:prSet phldrT="[Text]" custT="1"/>
      <dgm:spPr>
        <a:noFill/>
      </dgm:spPr>
      <dgm:t>
        <a:bodyPr/>
        <a:lstStyle/>
        <a:p>
          <a:r>
            <a:rPr lang="en-US" sz="1600" dirty="0"/>
            <a:t>Manufactured by EcoHealth Product Pvt Ltd</a:t>
          </a:r>
        </a:p>
      </dgm:t>
    </dgm:pt>
    <dgm:pt modelId="{8FD1C099-75E1-41C0-AD5C-E1EC4EC3913A}" type="parTrans" cxnId="{5E27B43C-9FA9-4829-9E69-77DAB54A3FC3}">
      <dgm:prSet/>
      <dgm:spPr/>
      <dgm:t>
        <a:bodyPr/>
        <a:lstStyle/>
        <a:p>
          <a:endParaRPr lang="en-US"/>
        </a:p>
      </dgm:t>
    </dgm:pt>
    <dgm:pt modelId="{08FE39DC-8A68-4EA8-B4FA-B645D5DD7E76}" type="sibTrans" cxnId="{5E27B43C-9FA9-4829-9E69-77DAB54A3FC3}">
      <dgm:prSet/>
      <dgm:spPr/>
      <dgm:t>
        <a:bodyPr/>
        <a:lstStyle/>
        <a:p>
          <a:endParaRPr lang="en-US"/>
        </a:p>
      </dgm:t>
    </dgm:pt>
    <dgm:pt modelId="{509AFC3A-547C-4A6A-B7E3-1118973F92A9}">
      <dgm:prSet phldrT="[Text]"/>
      <dgm:spPr>
        <a:noFill/>
      </dgm:spPr>
      <dgm:t>
        <a:bodyPr/>
        <a:lstStyle/>
        <a:p>
          <a:r>
            <a:rPr lang="en-US" dirty="0"/>
            <a:t>Manufactured by Bayer SAS</a:t>
          </a:r>
        </a:p>
      </dgm:t>
    </dgm:pt>
    <dgm:pt modelId="{B7908431-D24A-4FAA-82EB-A5D14BC6E8CE}" type="parTrans" cxnId="{56B1CF73-802F-4508-9645-ABC02EA4BF75}">
      <dgm:prSet/>
      <dgm:spPr/>
      <dgm:t>
        <a:bodyPr/>
        <a:lstStyle/>
        <a:p>
          <a:endParaRPr lang="en-US"/>
        </a:p>
      </dgm:t>
    </dgm:pt>
    <dgm:pt modelId="{18F343EB-1DFE-4DBF-A162-9E7791B4F313}" type="sibTrans" cxnId="{56B1CF73-802F-4508-9645-ABC02EA4BF75}">
      <dgm:prSet/>
      <dgm:spPr/>
      <dgm:t>
        <a:bodyPr/>
        <a:lstStyle/>
        <a:p>
          <a:endParaRPr lang="en-US"/>
        </a:p>
      </dgm:t>
    </dgm:pt>
    <dgm:pt modelId="{FE8501E4-CDFD-41B3-8DF7-DADA11A284BB}">
      <dgm:prSet phldrT="[Text]" custT="1"/>
      <dgm:spPr>
        <a:noFill/>
      </dgm:spPr>
      <dgm:t>
        <a:bodyPr/>
        <a:lstStyle/>
        <a:p>
          <a:r>
            <a:rPr lang="en-US" sz="1400" dirty="0" err="1"/>
            <a:t>Neemsal</a:t>
          </a:r>
          <a:r>
            <a:rPr lang="en-US" sz="1400" dirty="0"/>
            <a:t> (2.5%), Organic acids (0.5%), Camper (2%), and Other ingredients (95%). </a:t>
          </a:r>
        </a:p>
      </dgm:t>
    </dgm:pt>
    <dgm:pt modelId="{A8473193-D323-4335-859A-A76FA517B780}" type="parTrans" cxnId="{2E45F6AB-D7EB-439C-A807-84D8F9AB7B2B}">
      <dgm:prSet/>
      <dgm:spPr/>
      <dgm:t>
        <a:bodyPr/>
        <a:lstStyle/>
        <a:p>
          <a:endParaRPr lang="en-US"/>
        </a:p>
      </dgm:t>
    </dgm:pt>
    <dgm:pt modelId="{BA7E4209-3994-46EA-BB41-80EC91796042}" type="sibTrans" cxnId="{2E45F6AB-D7EB-439C-A807-84D8F9AB7B2B}">
      <dgm:prSet/>
      <dgm:spPr/>
      <dgm:t>
        <a:bodyPr/>
        <a:lstStyle/>
        <a:p>
          <a:endParaRPr lang="en-US"/>
        </a:p>
      </dgm:t>
    </dgm:pt>
    <dgm:pt modelId="{41339501-6942-4477-B351-4594E8E5BFD9}">
      <dgm:prSet phldrT="[Text]"/>
      <dgm:spPr>
        <a:noFill/>
      </dgm:spPr>
      <dgm:t>
        <a:bodyPr/>
        <a:lstStyle/>
        <a:p>
          <a:r>
            <a:rPr lang="en-US" dirty="0"/>
            <a:t>Fatty acids, C14-20, Potassium salts 479</a:t>
          </a:r>
        </a:p>
      </dgm:t>
    </dgm:pt>
    <dgm:pt modelId="{07957645-93FC-4F05-8A88-0D5816D9CBDA}" type="parTrans" cxnId="{68DE063A-2408-4C62-B220-9D731E75B871}">
      <dgm:prSet/>
      <dgm:spPr/>
      <dgm:t>
        <a:bodyPr/>
        <a:lstStyle/>
        <a:p>
          <a:endParaRPr lang="en-US"/>
        </a:p>
      </dgm:t>
    </dgm:pt>
    <dgm:pt modelId="{8C8E08C1-F66A-4D14-AF42-97685D013D1D}" type="sibTrans" cxnId="{68DE063A-2408-4C62-B220-9D731E75B871}">
      <dgm:prSet/>
      <dgm:spPr/>
      <dgm:t>
        <a:bodyPr/>
        <a:lstStyle/>
        <a:p>
          <a:endParaRPr lang="en-US"/>
        </a:p>
      </dgm:t>
    </dgm:pt>
    <dgm:pt modelId="{55584268-37FF-4E5E-BE60-B4284B1DBB31}">
      <dgm:prSet phldrT="[Text]" custT="1"/>
      <dgm:spPr>
        <a:noFill/>
      </dgm:spPr>
      <dgm:t>
        <a:bodyPr/>
        <a:lstStyle/>
        <a:p>
          <a:r>
            <a:rPr lang="en-US" sz="1600" dirty="0"/>
            <a:t>liquid extracts of Neem, Ginger, Tobacco, and Garlic </a:t>
          </a:r>
        </a:p>
      </dgm:t>
    </dgm:pt>
    <dgm:pt modelId="{9B3EE79B-6EE3-43EE-A25B-8B7628932B5B}" type="parTrans" cxnId="{0079AE01-A666-4FF8-AC11-40B148CCCB0E}">
      <dgm:prSet/>
      <dgm:spPr/>
      <dgm:t>
        <a:bodyPr/>
        <a:lstStyle/>
        <a:p>
          <a:endParaRPr lang="en-US"/>
        </a:p>
      </dgm:t>
    </dgm:pt>
    <dgm:pt modelId="{C48471D3-647E-450B-98BE-54D2419FC612}" type="sibTrans" cxnId="{0079AE01-A666-4FF8-AC11-40B148CCCB0E}">
      <dgm:prSet/>
      <dgm:spPr/>
      <dgm:t>
        <a:bodyPr/>
        <a:lstStyle/>
        <a:p>
          <a:endParaRPr lang="en-US"/>
        </a:p>
      </dgm:t>
    </dgm:pt>
    <dgm:pt modelId="{91421CC6-2791-462B-B05A-9520AC26AA46}" type="pres">
      <dgm:prSet presAssocID="{DDF6D5F9-0C8A-4D53-BA8F-D2D902202EA5}" presName="rootNode" presStyleCnt="0">
        <dgm:presLayoutVars>
          <dgm:chMax/>
          <dgm:chPref/>
          <dgm:dir/>
          <dgm:animLvl val="lvl"/>
        </dgm:presLayoutVars>
      </dgm:prSet>
      <dgm:spPr/>
    </dgm:pt>
    <dgm:pt modelId="{9DFAB0A8-C56D-4E99-85D8-42A90D99C91E}" type="pres">
      <dgm:prSet presAssocID="{C88AC0F3-8F8D-4113-9C55-17C0A64F285D}" presName="composite" presStyleCnt="0"/>
      <dgm:spPr/>
    </dgm:pt>
    <dgm:pt modelId="{3C7B3F05-CEC0-4BA7-9454-2309190F787D}" type="pres">
      <dgm:prSet presAssocID="{C88AC0F3-8F8D-4113-9C55-17C0A64F285D}" presName="ParentText" presStyleLbl="node1" presStyleIdx="0" presStyleCnt="3" custLinFactNeighborX="-36471" custLinFactNeighborY="10737">
        <dgm:presLayoutVars>
          <dgm:chMax val="1"/>
          <dgm:chPref val="1"/>
          <dgm:bulletEnabled val="1"/>
        </dgm:presLayoutVars>
      </dgm:prSet>
      <dgm:spPr/>
    </dgm:pt>
    <dgm:pt modelId="{FFC06102-3165-45F5-B7AD-D76207D65387}" type="pres">
      <dgm:prSet presAssocID="{C88AC0F3-8F8D-4113-9C55-17C0A64F285D}" presName="Image" presStyleLbl="bgImgPlace1" presStyleIdx="0" presStyleCnt="3" custLinFactNeighborX="-36472" custLinFactNeighborY="3242"/>
      <dgm:spPr>
        <a:blipFill rotWithShape="1">
          <a:blip xmlns:r="http://schemas.openxmlformats.org/officeDocument/2006/relationships" r:embed="rId1"/>
          <a:stretch>
            <a:fillRect/>
          </a:stretch>
        </a:blipFill>
      </dgm:spPr>
    </dgm:pt>
    <dgm:pt modelId="{357E1361-EED3-4BAB-BB6A-35344F560C3D}" type="pres">
      <dgm:prSet presAssocID="{C88AC0F3-8F8D-4113-9C55-17C0A64F285D}" presName="ChildText" presStyleLbl="fgAcc1" presStyleIdx="0" presStyleCnt="3" custScaleX="169427" custScaleY="216891" custLinFactNeighborX="-1967" custLinFactNeighborY="12760">
        <dgm:presLayoutVars>
          <dgm:chMax val="0"/>
          <dgm:chPref val="0"/>
          <dgm:bulletEnabled val="1"/>
        </dgm:presLayoutVars>
      </dgm:prSet>
      <dgm:spPr/>
    </dgm:pt>
    <dgm:pt modelId="{BDA457BE-A56B-48E7-B176-EEF43565C09A}" type="pres">
      <dgm:prSet presAssocID="{E2C61604-5847-4980-B45D-BD11F6D9BE9C}" presName="sibTrans" presStyleCnt="0"/>
      <dgm:spPr/>
    </dgm:pt>
    <dgm:pt modelId="{ADBFF174-3C13-4B4A-BC2E-0DCF2E64F4DC}" type="pres">
      <dgm:prSet presAssocID="{249326EC-7AC1-491A-B060-64787B7BDDF3}" presName="composite" presStyleCnt="0"/>
      <dgm:spPr/>
    </dgm:pt>
    <dgm:pt modelId="{34171C62-182E-4175-8353-47EB8C5B5E26}" type="pres">
      <dgm:prSet presAssocID="{249326EC-7AC1-491A-B060-64787B7BDDF3}" presName="ParentText" presStyleLbl="node1" presStyleIdx="1" presStyleCnt="3" custScaleY="211535" custLinFactNeighborX="-11012" custLinFactNeighborY="-12672">
        <dgm:presLayoutVars>
          <dgm:chMax val="1"/>
          <dgm:chPref val="1"/>
          <dgm:bulletEnabled val="1"/>
        </dgm:presLayoutVars>
      </dgm:prSet>
      <dgm:spPr/>
    </dgm:pt>
    <dgm:pt modelId="{1DAF218F-13D7-4538-9082-AC0D7EEB89F2}" type="pres">
      <dgm:prSet presAssocID="{249326EC-7AC1-491A-B060-64787B7BDDF3}" presName="Image" presStyleLbl="bgImgPlace1" presStyleIdx="1" presStyleCnt="3" custLinFactNeighborX="-10619" custLinFactNeighborY="1393"/>
      <dgm:spPr>
        <a:blipFill rotWithShape="1">
          <a:blip xmlns:r="http://schemas.openxmlformats.org/officeDocument/2006/relationships" r:embed="rId2"/>
          <a:stretch>
            <a:fillRect/>
          </a:stretch>
        </a:blipFill>
      </dgm:spPr>
    </dgm:pt>
    <dgm:pt modelId="{6D5C39AA-03B1-46AE-96CA-B14B8771BA8E}" type="pres">
      <dgm:prSet presAssocID="{249326EC-7AC1-491A-B060-64787B7BDDF3}" presName="ChildText" presStyleLbl="fgAcc1" presStyleIdx="1" presStyleCnt="3" custScaleX="181054" custScaleY="243203" custLinFactNeighborX="59691" custLinFactNeighborY="10307">
        <dgm:presLayoutVars>
          <dgm:chMax val="0"/>
          <dgm:chPref val="0"/>
          <dgm:bulletEnabled val="1"/>
        </dgm:presLayoutVars>
      </dgm:prSet>
      <dgm:spPr/>
    </dgm:pt>
    <dgm:pt modelId="{CA155DA6-97FC-45D8-9AEB-23D08D22B857}" type="pres">
      <dgm:prSet presAssocID="{89DFA9BA-E0AC-4553-B264-8C581E85DB08}" presName="sibTrans" presStyleCnt="0"/>
      <dgm:spPr/>
    </dgm:pt>
    <dgm:pt modelId="{37A5862F-ADB5-48F7-985E-A1682D570782}" type="pres">
      <dgm:prSet presAssocID="{FCC38DF9-1B21-483E-9220-2C9B5EECA798}" presName="composite" presStyleCnt="0"/>
      <dgm:spPr/>
    </dgm:pt>
    <dgm:pt modelId="{A20F21FC-4CE6-4CA3-8722-73A3D573D167}" type="pres">
      <dgm:prSet presAssocID="{FCC38DF9-1B21-483E-9220-2C9B5EECA798}" presName="ParentText" presStyleLbl="node1" presStyleIdx="2" presStyleCnt="3">
        <dgm:presLayoutVars>
          <dgm:chMax val="1"/>
          <dgm:chPref val="1"/>
          <dgm:bulletEnabled val="1"/>
        </dgm:presLayoutVars>
      </dgm:prSet>
      <dgm:spPr/>
    </dgm:pt>
    <dgm:pt modelId="{F0528111-D36C-4524-B9E6-092DB7DAA712}" type="pres">
      <dgm:prSet presAssocID="{FCC38DF9-1B21-483E-9220-2C9B5EECA798}" presName="Image" presStyleLbl="bgImgPlace1" presStyleIdx="2" presStyleCnt="3" custScaleX="63648"/>
      <dgm:spPr>
        <a:blipFill rotWithShape="1">
          <a:blip xmlns:r="http://schemas.openxmlformats.org/officeDocument/2006/relationships" r:embed="rId3"/>
          <a:stretch>
            <a:fillRect/>
          </a:stretch>
        </a:blipFill>
      </dgm:spPr>
    </dgm:pt>
    <dgm:pt modelId="{3BD19120-B5EF-4A27-8F67-BE4AE15D4ED2}" type="pres">
      <dgm:prSet presAssocID="{FCC38DF9-1B21-483E-9220-2C9B5EECA798}" presName="ChildText" presStyleLbl="fgAcc1" presStyleIdx="2" presStyleCnt="3" custScaleX="161205" custScaleY="182838" custLinFactNeighborX="59260" custLinFactNeighborY="1217">
        <dgm:presLayoutVars>
          <dgm:chMax val="0"/>
          <dgm:chPref val="0"/>
          <dgm:bulletEnabled val="1"/>
        </dgm:presLayoutVars>
      </dgm:prSet>
      <dgm:spPr/>
    </dgm:pt>
  </dgm:ptLst>
  <dgm:cxnLst>
    <dgm:cxn modelId="{0079AE01-A666-4FF8-AC11-40B148CCCB0E}" srcId="{249326EC-7AC1-491A-B060-64787B7BDDF3}" destId="{55584268-37FF-4E5E-BE60-B4284B1DBB31}" srcOrd="2" destOrd="0" parTransId="{9B3EE79B-6EE3-43EE-A25B-8B7628932B5B}" sibTransId="{C48471D3-647E-450B-98BE-54D2419FC612}"/>
    <dgm:cxn modelId="{5C05A406-89E9-4D58-8D8B-66611727BAEC}" type="presOf" srcId="{EC256559-8CE2-45C8-9E30-18F3C0D1713E}" destId="{357E1361-EED3-4BAB-BB6A-35344F560C3D}" srcOrd="0" destOrd="0" presId="urn:microsoft.com/office/officeart/2008/layout/TitledPictureBlocks"/>
    <dgm:cxn modelId="{46FF1411-82A6-4177-8CF3-B7201BE37157}" type="presOf" srcId="{C88AC0F3-8F8D-4113-9C55-17C0A64F285D}" destId="{3C7B3F05-CEC0-4BA7-9454-2309190F787D}" srcOrd="0" destOrd="0" presId="urn:microsoft.com/office/officeart/2008/layout/TitledPictureBlocks"/>
    <dgm:cxn modelId="{D8EAE115-C630-41DE-8DD7-30C6F3DB6D22}" srcId="{C88AC0F3-8F8D-4113-9C55-17C0A64F285D}" destId="{EC256559-8CE2-45C8-9E30-18F3C0D1713E}" srcOrd="0" destOrd="0" parTransId="{E0473CDC-D4AC-4C28-BB51-39D85A972103}" sibTransId="{A20EB18D-69E6-40A9-B8D2-6D481A03A4F0}"/>
    <dgm:cxn modelId="{BF236420-1873-48CE-9DAC-554804A50402}" type="presOf" srcId="{98A7C421-43EA-4C04-948C-8CA1EF8464F6}" destId="{6D5C39AA-03B1-46AE-96CA-B14B8771BA8E}" srcOrd="0" destOrd="1" presId="urn:microsoft.com/office/officeart/2008/layout/TitledPictureBlocks"/>
    <dgm:cxn modelId="{7138F034-4926-42BC-8495-526D81F459B5}" srcId="{249326EC-7AC1-491A-B060-64787B7BDDF3}" destId="{0EE39D90-ED50-45A0-AC62-C566918BC960}" srcOrd="0" destOrd="0" parTransId="{696A0C0E-B07A-410B-91E4-A4E8F1C375E4}" sibTransId="{1E53838C-A413-45AC-A581-7E4B4D6C576C}"/>
    <dgm:cxn modelId="{68DE063A-2408-4C62-B220-9D731E75B871}" srcId="{FCC38DF9-1B21-483E-9220-2C9B5EECA798}" destId="{41339501-6942-4477-B351-4594E8E5BFD9}" srcOrd="2" destOrd="0" parTransId="{07957645-93FC-4F05-8A88-0D5816D9CBDA}" sibTransId="{8C8E08C1-F66A-4D14-AF42-97685D013D1D}"/>
    <dgm:cxn modelId="{5E27B43C-9FA9-4829-9E69-77DAB54A3FC3}" srcId="{249326EC-7AC1-491A-B060-64787B7BDDF3}" destId="{98A7C421-43EA-4C04-948C-8CA1EF8464F6}" srcOrd="1" destOrd="0" parTransId="{8FD1C099-75E1-41C0-AD5C-E1EC4EC3913A}" sibTransId="{08FE39DC-8A68-4EA8-B4FA-B645D5DD7E76}"/>
    <dgm:cxn modelId="{15CE7460-B474-4575-A407-A2EC3A8E06EC}" type="presOf" srcId="{DDF6D5F9-0C8A-4D53-BA8F-D2D902202EA5}" destId="{91421CC6-2791-462B-B05A-9520AC26AA46}" srcOrd="0" destOrd="0" presId="urn:microsoft.com/office/officeart/2008/layout/TitledPictureBlocks"/>
    <dgm:cxn modelId="{7A0ABB61-3329-47C4-9193-646119A0FB34}" type="presOf" srcId="{FCC38DF9-1B21-483E-9220-2C9B5EECA798}" destId="{A20F21FC-4CE6-4CA3-8722-73A3D573D167}" srcOrd="0" destOrd="0" presId="urn:microsoft.com/office/officeart/2008/layout/TitledPictureBlocks"/>
    <dgm:cxn modelId="{5CFBFE44-8D1E-4E59-BC63-268979F300D2}" type="presOf" srcId="{41339501-6942-4477-B351-4594E8E5BFD9}" destId="{3BD19120-B5EF-4A27-8F67-BE4AE15D4ED2}" srcOrd="0" destOrd="2" presId="urn:microsoft.com/office/officeart/2008/layout/TitledPictureBlocks"/>
    <dgm:cxn modelId="{75263846-CD8B-43D2-80A7-4F42D6AD0334}" type="presOf" srcId="{26774380-2B9F-4403-8990-309CC2C1BD27}" destId="{357E1361-EED3-4BAB-BB6A-35344F560C3D}" srcOrd="0" destOrd="1" presId="urn:microsoft.com/office/officeart/2008/layout/TitledPictureBlocks"/>
    <dgm:cxn modelId="{7064B373-F9F7-4B17-B10E-283B32997073}" srcId="{DDF6D5F9-0C8A-4D53-BA8F-D2D902202EA5}" destId="{FCC38DF9-1B21-483E-9220-2C9B5EECA798}" srcOrd="2" destOrd="0" parTransId="{62AC267A-6760-418A-B8E9-86E2E3FE913A}" sibTransId="{F7A5FF08-8BB0-4B68-AB7B-E60432E2BFEF}"/>
    <dgm:cxn modelId="{56B1CF73-802F-4508-9645-ABC02EA4BF75}" srcId="{FCC38DF9-1B21-483E-9220-2C9B5EECA798}" destId="{509AFC3A-547C-4A6A-B7E3-1118973F92A9}" srcOrd="1" destOrd="0" parTransId="{B7908431-D24A-4FAA-82EB-A5D14BC6E8CE}" sibTransId="{18F343EB-1DFE-4DBF-A162-9E7791B4F313}"/>
    <dgm:cxn modelId="{05D0D658-20D5-40F2-81F9-05CD202AC01F}" srcId="{DDF6D5F9-0C8A-4D53-BA8F-D2D902202EA5}" destId="{249326EC-7AC1-491A-B060-64787B7BDDF3}" srcOrd="1" destOrd="0" parTransId="{76992000-B17D-4440-AFBD-E74148F46453}" sibTransId="{89DFA9BA-E0AC-4553-B264-8C581E85DB08}"/>
    <dgm:cxn modelId="{4437408E-588B-4E08-8BC8-5C55A5CAAAB9}" type="presOf" srcId="{FE8501E4-CDFD-41B3-8DF7-DADA11A284BB}" destId="{357E1361-EED3-4BAB-BB6A-35344F560C3D}" srcOrd="0" destOrd="2" presId="urn:microsoft.com/office/officeart/2008/layout/TitledPictureBlocks"/>
    <dgm:cxn modelId="{17F85A9B-B9F1-444F-92D4-DA44CCC96CEA}" type="presOf" srcId="{D7AC9B6C-7622-4231-AA40-4EF9EF24C95C}" destId="{3BD19120-B5EF-4A27-8F67-BE4AE15D4ED2}" srcOrd="0" destOrd="0" presId="urn:microsoft.com/office/officeart/2008/layout/TitledPictureBlocks"/>
    <dgm:cxn modelId="{2E45F6AB-D7EB-439C-A807-84D8F9AB7B2B}" srcId="{C88AC0F3-8F8D-4113-9C55-17C0A64F285D}" destId="{FE8501E4-CDFD-41B3-8DF7-DADA11A284BB}" srcOrd="2" destOrd="0" parTransId="{A8473193-D323-4335-859A-A76FA517B780}" sibTransId="{BA7E4209-3994-46EA-BB41-80EC91796042}"/>
    <dgm:cxn modelId="{9EEFBAAC-F1CE-4B84-85B4-1A5E786EF3F8}" type="presOf" srcId="{0EE39D90-ED50-45A0-AC62-C566918BC960}" destId="{6D5C39AA-03B1-46AE-96CA-B14B8771BA8E}" srcOrd="0" destOrd="0" presId="urn:microsoft.com/office/officeart/2008/layout/TitledPictureBlocks"/>
    <dgm:cxn modelId="{0E064FC8-3295-464E-9FD0-F47E9668BA22}" srcId="{FCC38DF9-1B21-483E-9220-2C9B5EECA798}" destId="{D7AC9B6C-7622-4231-AA40-4EF9EF24C95C}" srcOrd="0" destOrd="0" parTransId="{A6FF57AA-8735-42B3-82AE-A4AED4AE70CF}" sibTransId="{84D4C53F-269D-487A-B5CB-93F23B3042F5}"/>
    <dgm:cxn modelId="{109012DB-A411-4469-A4C1-D9DBF03412AE}" srcId="{DDF6D5F9-0C8A-4D53-BA8F-D2D902202EA5}" destId="{C88AC0F3-8F8D-4113-9C55-17C0A64F285D}" srcOrd="0" destOrd="0" parTransId="{F8D33172-1FB3-4998-8DD3-CABAEA266CAC}" sibTransId="{E2C61604-5847-4980-B45D-BD11F6D9BE9C}"/>
    <dgm:cxn modelId="{7C01FEDB-8362-44E6-A008-33BEE138BE8E}" type="presOf" srcId="{249326EC-7AC1-491A-B060-64787B7BDDF3}" destId="{34171C62-182E-4175-8353-47EB8C5B5E26}" srcOrd="0" destOrd="0" presId="urn:microsoft.com/office/officeart/2008/layout/TitledPictureBlocks"/>
    <dgm:cxn modelId="{61999DDE-B718-410E-A14E-08D50A06DF26}" type="presOf" srcId="{55584268-37FF-4E5E-BE60-B4284B1DBB31}" destId="{6D5C39AA-03B1-46AE-96CA-B14B8771BA8E}" srcOrd="0" destOrd="2" presId="urn:microsoft.com/office/officeart/2008/layout/TitledPictureBlocks"/>
    <dgm:cxn modelId="{B9A85FDF-776F-4E34-B95E-426ABC07B561}" srcId="{C88AC0F3-8F8D-4113-9C55-17C0A64F285D}" destId="{26774380-2B9F-4403-8990-309CC2C1BD27}" srcOrd="1" destOrd="0" parTransId="{8E5DA90F-92EB-4E03-A4FD-A27448AF2E1A}" sibTransId="{63B3C132-5AFA-4965-881C-FBE83BBA2168}"/>
    <dgm:cxn modelId="{EEB849FD-8EDA-49FB-9432-BC2E440E5560}" type="presOf" srcId="{509AFC3A-547C-4A6A-B7E3-1118973F92A9}" destId="{3BD19120-B5EF-4A27-8F67-BE4AE15D4ED2}" srcOrd="0" destOrd="1" presId="urn:microsoft.com/office/officeart/2008/layout/TitledPictureBlocks"/>
    <dgm:cxn modelId="{610C6F49-FEE9-4E30-BC28-BE2B9B424793}" type="presParOf" srcId="{91421CC6-2791-462B-B05A-9520AC26AA46}" destId="{9DFAB0A8-C56D-4E99-85D8-42A90D99C91E}" srcOrd="0" destOrd="0" presId="urn:microsoft.com/office/officeart/2008/layout/TitledPictureBlocks"/>
    <dgm:cxn modelId="{C2B96C49-E880-4EAB-8B43-30A1097E9F91}" type="presParOf" srcId="{9DFAB0A8-C56D-4E99-85D8-42A90D99C91E}" destId="{3C7B3F05-CEC0-4BA7-9454-2309190F787D}" srcOrd="0" destOrd="0" presId="urn:microsoft.com/office/officeart/2008/layout/TitledPictureBlocks"/>
    <dgm:cxn modelId="{124F68EF-539C-4DC3-9D06-D6061583E777}" type="presParOf" srcId="{9DFAB0A8-C56D-4E99-85D8-42A90D99C91E}" destId="{FFC06102-3165-45F5-B7AD-D76207D65387}" srcOrd="1" destOrd="0" presId="urn:microsoft.com/office/officeart/2008/layout/TitledPictureBlocks"/>
    <dgm:cxn modelId="{E161E2DA-A2E6-4E14-816B-BC7A2B8CC5AA}" type="presParOf" srcId="{9DFAB0A8-C56D-4E99-85D8-42A90D99C91E}" destId="{357E1361-EED3-4BAB-BB6A-35344F560C3D}" srcOrd="2" destOrd="0" presId="urn:microsoft.com/office/officeart/2008/layout/TitledPictureBlocks"/>
    <dgm:cxn modelId="{4BD82EC9-9560-4EC8-B340-33F2F2DAD8B3}" type="presParOf" srcId="{91421CC6-2791-462B-B05A-9520AC26AA46}" destId="{BDA457BE-A56B-48E7-B176-EEF43565C09A}" srcOrd="1" destOrd="0" presId="urn:microsoft.com/office/officeart/2008/layout/TitledPictureBlocks"/>
    <dgm:cxn modelId="{4DAC11F3-27AD-48B1-A6C5-11DBFDB48F8F}" type="presParOf" srcId="{91421CC6-2791-462B-B05A-9520AC26AA46}" destId="{ADBFF174-3C13-4B4A-BC2E-0DCF2E64F4DC}" srcOrd="2" destOrd="0" presId="urn:microsoft.com/office/officeart/2008/layout/TitledPictureBlocks"/>
    <dgm:cxn modelId="{8EE4FBBF-0EC0-4CE2-A426-DCA4F76EA5C7}" type="presParOf" srcId="{ADBFF174-3C13-4B4A-BC2E-0DCF2E64F4DC}" destId="{34171C62-182E-4175-8353-47EB8C5B5E26}" srcOrd="0" destOrd="0" presId="urn:microsoft.com/office/officeart/2008/layout/TitledPictureBlocks"/>
    <dgm:cxn modelId="{D826E7B1-8CC9-4081-855B-40BF11E7966B}" type="presParOf" srcId="{ADBFF174-3C13-4B4A-BC2E-0DCF2E64F4DC}" destId="{1DAF218F-13D7-4538-9082-AC0D7EEB89F2}" srcOrd="1" destOrd="0" presId="urn:microsoft.com/office/officeart/2008/layout/TitledPictureBlocks"/>
    <dgm:cxn modelId="{8F173652-595E-45CA-A25F-4EF581E0DDFD}" type="presParOf" srcId="{ADBFF174-3C13-4B4A-BC2E-0DCF2E64F4DC}" destId="{6D5C39AA-03B1-46AE-96CA-B14B8771BA8E}" srcOrd="2" destOrd="0" presId="urn:microsoft.com/office/officeart/2008/layout/TitledPictureBlocks"/>
    <dgm:cxn modelId="{2680C47C-DA70-4B00-8A30-D27AC20DA766}" type="presParOf" srcId="{91421CC6-2791-462B-B05A-9520AC26AA46}" destId="{CA155DA6-97FC-45D8-9AEB-23D08D22B857}" srcOrd="3" destOrd="0" presId="urn:microsoft.com/office/officeart/2008/layout/TitledPictureBlocks"/>
    <dgm:cxn modelId="{80463704-EB8A-40F6-942D-A0A8278FED19}" type="presParOf" srcId="{91421CC6-2791-462B-B05A-9520AC26AA46}" destId="{37A5862F-ADB5-48F7-985E-A1682D570782}" srcOrd="4" destOrd="0" presId="urn:microsoft.com/office/officeart/2008/layout/TitledPictureBlocks"/>
    <dgm:cxn modelId="{FD228668-C74E-4706-8A1A-045C7802C006}" type="presParOf" srcId="{37A5862F-ADB5-48F7-985E-A1682D570782}" destId="{A20F21FC-4CE6-4CA3-8722-73A3D573D167}" srcOrd="0" destOrd="0" presId="urn:microsoft.com/office/officeart/2008/layout/TitledPictureBlocks"/>
    <dgm:cxn modelId="{8F6C11AD-777C-473B-BE59-8EEAD977FB90}" type="presParOf" srcId="{37A5862F-ADB5-48F7-985E-A1682D570782}" destId="{F0528111-D36C-4524-B9E6-092DB7DAA712}" srcOrd="1" destOrd="0" presId="urn:microsoft.com/office/officeart/2008/layout/TitledPictureBlocks"/>
    <dgm:cxn modelId="{6157CA57-9DF6-4889-B316-657F587D3BE0}" type="presParOf" srcId="{37A5862F-ADB5-48F7-985E-A1682D570782}" destId="{3BD19120-B5EF-4A27-8F67-BE4AE15D4ED2}"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93F59-A549-4D77-B533-5970EB17AAD7}">
      <dsp:nvSpPr>
        <dsp:cNvPr id="0" name=""/>
        <dsp:cNvSpPr/>
      </dsp:nvSpPr>
      <dsp:spPr>
        <a:xfrm>
          <a:off x="0" y="0"/>
          <a:ext cx="5364477" cy="1105612"/>
        </a:xfrm>
        <a:prstGeom prst="roundRect">
          <a:avLst>
            <a:gd name="adj" fmla="val 10000"/>
          </a:avLst>
        </a:prstGeom>
        <a:noFill/>
        <a:ln w="571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Integrated pest management program</a:t>
          </a:r>
        </a:p>
      </dsp:txBody>
      <dsp:txXfrm>
        <a:off x="32382" y="32382"/>
        <a:ext cx="4171436" cy="1040848"/>
      </dsp:txXfrm>
    </dsp:sp>
    <dsp:sp modelId="{DEF8F519-7FB5-4B4C-905F-36C22709319C}">
      <dsp:nvSpPr>
        <dsp:cNvPr id="0" name=""/>
        <dsp:cNvSpPr/>
      </dsp:nvSpPr>
      <dsp:spPr>
        <a:xfrm>
          <a:off x="473336" y="1289880"/>
          <a:ext cx="5364477" cy="1105612"/>
        </a:xfrm>
        <a:prstGeom prst="roundRect">
          <a:avLst>
            <a:gd name="adj" fmla="val 10000"/>
          </a:avLst>
        </a:prstGeom>
        <a:noFill/>
        <a:ln w="571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The recommendation is only on </a:t>
          </a:r>
          <a:r>
            <a:rPr lang="en-US" sz="2800" kern="1200" dirty="0">
              <a:solidFill>
                <a:srgbClr val="FF0000"/>
              </a:solidFill>
            </a:rPr>
            <a:t>chemical control</a:t>
          </a:r>
          <a:endParaRPr lang="en-US" sz="2800" kern="1200" dirty="0"/>
        </a:p>
      </dsp:txBody>
      <dsp:txXfrm>
        <a:off x="505718" y="1322262"/>
        <a:ext cx="4107729" cy="1040848"/>
      </dsp:txXfrm>
    </dsp:sp>
    <dsp:sp modelId="{049945F7-3CBD-471A-BE9E-3FCC120D01D7}">
      <dsp:nvSpPr>
        <dsp:cNvPr id="0" name=""/>
        <dsp:cNvSpPr/>
      </dsp:nvSpPr>
      <dsp:spPr>
        <a:xfrm>
          <a:off x="946672" y="2579761"/>
          <a:ext cx="5364477" cy="1105612"/>
        </a:xfrm>
        <a:prstGeom prst="roundRect">
          <a:avLst>
            <a:gd name="adj" fmla="val 10000"/>
          </a:avLst>
        </a:prstGeom>
        <a:noFill/>
        <a:ln w="571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As another control strategy</a:t>
          </a:r>
        </a:p>
      </dsp:txBody>
      <dsp:txXfrm>
        <a:off x="979054" y="2612143"/>
        <a:ext cx="4107729" cy="1040848"/>
      </dsp:txXfrm>
    </dsp:sp>
    <dsp:sp modelId="{5080DAD3-FD19-42BD-8A64-95E169663DAF}">
      <dsp:nvSpPr>
        <dsp:cNvPr id="0" name=""/>
        <dsp:cNvSpPr/>
      </dsp:nvSpPr>
      <dsp:spPr>
        <a:xfrm>
          <a:off x="4645829" y="838422"/>
          <a:ext cx="718647" cy="71864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4807525" y="838422"/>
        <a:ext cx="395255" cy="540782"/>
      </dsp:txXfrm>
    </dsp:sp>
    <dsp:sp modelId="{6013E0DE-0374-4361-87FE-832CE7865692}">
      <dsp:nvSpPr>
        <dsp:cNvPr id="0" name=""/>
        <dsp:cNvSpPr/>
      </dsp:nvSpPr>
      <dsp:spPr>
        <a:xfrm>
          <a:off x="5119165" y="2120932"/>
          <a:ext cx="718647" cy="71864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5280861" y="2120932"/>
        <a:ext cx="395255" cy="5407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06102-3165-45F5-B7AD-D76207D65387}">
      <dsp:nvSpPr>
        <dsp:cNvPr id="0" name=""/>
        <dsp:cNvSpPr/>
      </dsp:nvSpPr>
      <dsp:spPr>
        <a:xfrm>
          <a:off x="719647" y="666961"/>
          <a:ext cx="2250722" cy="1907023"/>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7E1361-EED3-4BAB-BB6A-35344F560C3D}">
      <dsp:nvSpPr>
        <dsp:cNvPr id="0" name=""/>
        <dsp:cNvSpPr/>
      </dsp:nvSpPr>
      <dsp:spPr>
        <a:xfrm>
          <a:off x="3100063" y="364523"/>
          <a:ext cx="1808226" cy="2409240"/>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An eco-safe wood guard termite prevention and treatment</a:t>
          </a:r>
        </a:p>
        <a:p>
          <a:pPr marL="114300" lvl="1" indent="-114300" algn="l" defTabSz="622300">
            <a:lnSpc>
              <a:spcPct val="90000"/>
            </a:lnSpc>
            <a:spcBef>
              <a:spcPct val="0"/>
            </a:spcBef>
            <a:spcAft>
              <a:spcPct val="15000"/>
            </a:spcAft>
            <a:buChar char="•"/>
          </a:pPr>
          <a:r>
            <a:rPr lang="en-US" sz="1400" kern="1200" dirty="0"/>
            <a:t>A Mahagedra Herbal Product</a:t>
          </a:r>
        </a:p>
        <a:p>
          <a:pPr marL="114300" lvl="1" indent="-114300" algn="l" defTabSz="622300">
            <a:lnSpc>
              <a:spcPct val="90000"/>
            </a:lnSpc>
            <a:spcBef>
              <a:spcPct val="0"/>
            </a:spcBef>
            <a:spcAft>
              <a:spcPct val="15000"/>
            </a:spcAft>
            <a:buChar char="•"/>
          </a:pPr>
          <a:r>
            <a:rPr lang="en-US" sz="1400" kern="1200" dirty="0" err="1"/>
            <a:t>Neemsal</a:t>
          </a:r>
          <a:r>
            <a:rPr lang="en-US" sz="1400" kern="1200" dirty="0"/>
            <a:t> (2.5%), Organic acids (0.5%), Camper (2%), and Other ingredients (95%). </a:t>
          </a:r>
        </a:p>
      </dsp:txBody>
      <dsp:txXfrm>
        <a:off x="3153024" y="417484"/>
        <a:ext cx="1702304" cy="2303318"/>
      </dsp:txXfrm>
    </dsp:sp>
    <dsp:sp modelId="{3C7B3F05-CEC0-4BA7-9454-2309190F787D}">
      <dsp:nvSpPr>
        <dsp:cNvPr id="0" name=""/>
        <dsp:cNvSpPr/>
      </dsp:nvSpPr>
      <dsp:spPr>
        <a:xfrm>
          <a:off x="719669" y="276765"/>
          <a:ext cx="2250722" cy="328382"/>
        </a:xfrm>
        <a:prstGeom prst="rect">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tx1"/>
              </a:solidFill>
            </a:rPr>
            <a:t>BioSolex</a:t>
          </a:r>
          <a:endParaRPr lang="en-US" sz="2800" kern="1200" dirty="0">
            <a:solidFill>
              <a:schemeClr val="tx1"/>
            </a:solidFill>
          </a:endParaRPr>
        </a:p>
      </dsp:txBody>
      <dsp:txXfrm>
        <a:off x="719669" y="276765"/>
        <a:ext cx="2250722" cy="328382"/>
      </dsp:txXfrm>
    </dsp:sp>
    <dsp:sp modelId="{1DAF218F-13D7-4538-9082-AC0D7EEB89F2}">
      <dsp:nvSpPr>
        <dsp:cNvPr id="0" name=""/>
        <dsp:cNvSpPr/>
      </dsp:nvSpPr>
      <dsp:spPr>
        <a:xfrm>
          <a:off x="5126710" y="640835"/>
          <a:ext cx="2250722" cy="1907023"/>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5C39AA-03B1-46AE-96CA-B14B8771BA8E}">
      <dsp:nvSpPr>
        <dsp:cNvPr id="0" name=""/>
        <dsp:cNvSpPr/>
      </dsp:nvSpPr>
      <dsp:spPr>
        <a:xfrm>
          <a:off x="7521253" y="200272"/>
          <a:ext cx="1932316" cy="270151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 herbal pest repellent concentrate for plants</a:t>
          </a:r>
        </a:p>
        <a:p>
          <a:pPr marL="171450" lvl="1" indent="-171450" algn="l" defTabSz="711200">
            <a:lnSpc>
              <a:spcPct val="90000"/>
            </a:lnSpc>
            <a:spcBef>
              <a:spcPct val="0"/>
            </a:spcBef>
            <a:spcAft>
              <a:spcPct val="15000"/>
            </a:spcAft>
            <a:buChar char="•"/>
          </a:pPr>
          <a:r>
            <a:rPr lang="en-US" sz="1600" kern="1200" dirty="0"/>
            <a:t>Manufactured by EcoHealth Product Pvt Ltd</a:t>
          </a:r>
        </a:p>
        <a:p>
          <a:pPr marL="171450" lvl="1" indent="-171450" algn="l" defTabSz="711200">
            <a:lnSpc>
              <a:spcPct val="90000"/>
            </a:lnSpc>
            <a:spcBef>
              <a:spcPct val="0"/>
            </a:spcBef>
            <a:spcAft>
              <a:spcPct val="15000"/>
            </a:spcAft>
            <a:buChar char="•"/>
          </a:pPr>
          <a:r>
            <a:rPr lang="en-US" sz="1600" kern="1200" dirty="0"/>
            <a:t>liquid extracts of Neem, Ginger, Tobacco, and Garlic </a:t>
          </a:r>
        </a:p>
      </dsp:txBody>
      <dsp:txXfrm>
        <a:off x="7577849" y="256868"/>
        <a:ext cx="1819124" cy="2588323"/>
      </dsp:txXfrm>
    </dsp:sp>
    <dsp:sp modelId="{34171C62-182E-4175-8353-47EB8C5B5E26}">
      <dsp:nvSpPr>
        <dsp:cNvPr id="0" name=""/>
        <dsp:cNvSpPr/>
      </dsp:nvSpPr>
      <dsp:spPr>
        <a:xfrm>
          <a:off x="5117865" y="25899"/>
          <a:ext cx="2250722" cy="694642"/>
        </a:xfrm>
        <a:prstGeom prst="rect">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Agrosafe Liquid</a:t>
          </a:r>
          <a:endParaRPr lang="en-US" sz="2800" kern="1200" dirty="0">
            <a:solidFill>
              <a:schemeClr val="tx1"/>
            </a:solidFill>
          </a:endParaRPr>
        </a:p>
      </dsp:txBody>
      <dsp:txXfrm>
        <a:off x="5117865" y="25899"/>
        <a:ext cx="2250722" cy="694642"/>
      </dsp:txXfrm>
    </dsp:sp>
    <dsp:sp modelId="{F0528111-D36C-4524-B9E6-092DB7DAA712}">
      <dsp:nvSpPr>
        <dsp:cNvPr id="0" name=""/>
        <dsp:cNvSpPr/>
      </dsp:nvSpPr>
      <dsp:spPr>
        <a:xfrm>
          <a:off x="3915174" y="3452752"/>
          <a:ext cx="1432540" cy="1907023"/>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D19120-B5EF-4A27-8F67-BE4AE15D4ED2}">
      <dsp:nvSpPr>
        <dsp:cNvPr id="0" name=""/>
        <dsp:cNvSpPr/>
      </dsp:nvSpPr>
      <dsp:spPr>
        <a:xfrm>
          <a:off x="5762941" y="3273050"/>
          <a:ext cx="1720476" cy="2030977"/>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 carboxylic acid potassium salt</a:t>
          </a:r>
        </a:p>
        <a:p>
          <a:pPr marL="114300" lvl="1" indent="-114300" algn="l" defTabSz="666750">
            <a:lnSpc>
              <a:spcPct val="90000"/>
            </a:lnSpc>
            <a:spcBef>
              <a:spcPct val="0"/>
            </a:spcBef>
            <a:spcAft>
              <a:spcPct val="15000"/>
            </a:spcAft>
            <a:buChar char="•"/>
          </a:pPr>
          <a:r>
            <a:rPr lang="en-US" sz="1500" kern="1200" dirty="0"/>
            <a:t>Manufactured by Bayer SAS</a:t>
          </a:r>
        </a:p>
        <a:p>
          <a:pPr marL="114300" lvl="1" indent="-114300" algn="l" defTabSz="666750">
            <a:lnSpc>
              <a:spcPct val="90000"/>
            </a:lnSpc>
            <a:spcBef>
              <a:spcPct val="0"/>
            </a:spcBef>
            <a:spcAft>
              <a:spcPct val="15000"/>
            </a:spcAft>
            <a:buChar char="•"/>
          </a:pPr>
          <a:r>
            <a:rPr lang="en-US" sz="1500" kern="1200" dirty="0"/>
            <a:t>Fatty acids, C14-20, Potassium salts 479</a:t>
          </a:r>
        </a:p>
      </dsp:txBody>
      <dsp:txXfrm>
        <a:off x="5813332" y="3323441"/>
        <a:ext cx="1619694" cy="1930195"/>
      </dsp:txXfrm>
    </dsp:sp>
    <dsp:sp modelId="{A20F21FC-4CE6-4CA3-8722-73A3D573D167}">
      <dsp:nvSpPr>
        <dsp:cNvPr id="0" name=""/>
        <dsp:cNvSpPr/>
      </dsp:nvSpPr>
      <dsp:spPr>
        <a:xfrm>
          <a:off x="3506083" y="3089123"/>
          <a:ext cx="2250722" cy="328382"/>
        </a:xfrm>
        <a:prstGeom prst="rect">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Flipper</a:t>
          </a:r>
          <a:endParaRPr lang="en-US" sz="2800" kern="1200" dirty="0">
            <a:solidFill>
              <a:schemeClr val="tx1"/>
            </a:solidFill>
          </a:endParaRPr>
        </a:p>
      </dsp:txBody>
      <dsp:txXfrm>
        <a:off x="3506083" y="3089123"/>
        <a:ext cx="2250722" cy="32838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A99955-9A95-436C-99C3-9249808B2C94}" type="datetimeFigureOut">
              <a:rPr lang="en-US" smtClean="0"/>
              <a:t>3/25/2023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A908A-40DA-4385-96CA-0E233AB8F071}" type="slidenum">
              <a:rPr lang="en-US" smtClean="0"/>
              <a:t>‹#›</a:t>
            </a:fld>
            <a:endParaRPr lang="en-US"/>
          </a:p>
        </p:txBody>
      </p:sp>
    </p:spTree>
    <p:extLst>
      <p:ext uri="{BB962C8B-B14F-4D97-AF65-F5344CB8AC3E}">
        <p14:creationId xmlns:p14="http://schemas.microsoft.com/office/powerpoint/2010/main" val="3444738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7969-4646-0311-37D1-2E355C591717}"/>
              </a:ext>
            </a:extLst>
          </p:cNvPr>
          <p:cNvSpPr>
            <a:spLocks noGrp="1"/>
          </p:cNvSpPr>
          <p:nvPr>
            <p:ph type="ctrTitle" hasCustomPrompt="1"/>
          </p:nvPr>
        </p:nvSpPr>
        <p:spPr>
          <a:xfrm>
            <a:off x="1524000" y="1122363"/>
            <a:ext cx="9144000" cy="2387600"/>
          </a:xfrm>
        </p:spPr>
        <p:txBody>
          <a:bodyPr anchor="b"/>
          <a:lstStyle>
            <a:lvl1pPr algn="ctr">
              <a:defRPr sz="6000" b="1"/>
            </a:lvl1pPr>
          </a:lstStyle>
          <a:p>
            <a:r>
              <a:rPr lang="en-US" dirty="0"/>
              <a:t>Research Topic</a:t>
            </a:r>
          </a:p>
        </p:txBody>
      </p:sp>
      <p:sp>
        <p:nvSpPr>
          <p:cNvPr id="3" name="Subtitle 2">
            <a:extLst>
              <a:ext uri="{FF2B5EF4-FFF2-40B4-BE49-F238E27FC236}">
                <a16:creationId xmlns:a16="http://schemas.microsoft.com/office/drawing/2014/main" id="{25EAE0CF-F39E-AF3A-21D1-E58FEE7FAB09}"/>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4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4" name="Date Placeholder 3">
            <a:extLst>
              <a:ext uri="{FF2B5EF4-FFF2-40B4-BE49-F238E27FC236}">
                <a16:creationId xmlns:a16="http://schemas.microsoft.com/office/drawing/2014/main" id="{717085C5-110D-2BCE-5729-CEE44BA3C7A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89B83A7-1EC4-307E-554D-281220A7C7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DC7F6B-80C0-4DD9-5B3D-5C7D6043D162}"/>
              </a:ext>
            </a:extLst>
          </p:cNvPr>
          <p:cNvSpPr>
            <a:spLocks noGrp="1"/>
          </p:cNvSpPr>
          <p:nvPr>
            <p:ph type="sldNum" sz="quarter" idx="12"/>
          </p:nvPr>
        </p:nvSpPr>
        <p:spPr>
          <a:xfrm>
            <a:off x="9296400" y="6492875"/>
            <a:ext cx="2743200" cy="365125"/>
          </a:xfrm>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27493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4EA05-7E01-5383-DBE0-8DD3BF085C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3BAA55-5A9B-2056-A6C3-32F821CF03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926F8-0703-66E5-E71D-E1FC8C87EAF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1BC5C9-8250-99C9-BCE1-B4AF3FB19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16E12C-4B65-E3AF-1721-C890FA4F211C}"/>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3772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2F473C-73E3-01D0-7AFC-C38C4A48C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896384-DC25-594D-6B35-E3A83B321D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B6F9C-5D81-9610-48C8-C313116EF8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F5CB411-649C-341A-0F9E-AB2FBAEF79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8CB216-4EC5-B91B-1928-253A567EAC28}"/>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76043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71F7-8430-D4D9-C410-605B860FD39C}"/>
              </a:ext>
            </a:extLst>
          </p:cNvPr>
          <p:cNvSpPr>
            <a:spLocks noGrp="1"/>
          </p:cNvSpPr>
          <p:nvPr>
            <p:ph type="title" hasCustomPrompt="1"/>
          </p:nvPr>
        </p:nvSpPr>
        <p:spPr/>
        <p:txBody>
          <a:bodyPr>
            <a:normAutofit/>
          </a:bodyPr>
          <a:lstStyle>
            <a:lvl1pPr>
              <a:defRPr sz="4400" b="1">
                <a:latin typeface="+mj-lt"/>
              </a:defRPr>
            </a:lvl1pPr>
          </a:lstStyle>
          <a:p>
            <a:r>
              <a:rPr lang="en-US" dirty="0"/>
              <a:t>Content</a:t>
            </a:r>
          </a:p>
        </p:txBody>
      </p:sp>
      <p:sp>
        <p:nvSpPr>
          <p:cNvPr id="3" name="Content Placeholder 2">
            <a:extLst>
              <a:ext uri="{FF2B5EF4-FFF2-40B4-BE49-F238E27FC236}">
                <a16:creationId xmlns:a16="http://schemas.microsoft.com/office/drawing/2014/main" id="{1733130F-EE6E-3BB1-E1C6-D238555799FC}"/>
              </a:ext>
            </a:extLst>
          </p:cNvPr>
          <p:cNvSpPr>
            <a:spLocks noGrp="1"/>
          </p:cNvSpPr>
          <p:nvPr>
            <p:ph idx="1" hasCustomPrompt="1"/>
          </p:nvPr>
        </p:nvSpPr>
        <p:spPr/>
        <p:txBody>
          <a:bodyPr/>
          <a:lstStyle>
            <a:lvl1pPr marL="457200" indent="-457200">
              <a:buFont typeface="Wingdings" panose="05000000000000000000" pitchFamily="2" charset="2"/>
              <a:buChar char="Ø"/>
              <a:defRPr/>
            </a:lvl1pPr>
          </a:lstStyle>
          <a:p>
            <a:pPr lvl="0"/>
            <a:r>
              <a:rPr lang="en-US" dirty="0"/>
              <a:t>……</a:t>
            </a:r>
          </a:p>
          <a:p>
            <a:pPr lvl="0"/>
            <a:r>
              <a:rPr lang="en-US" dirty="0"/>
              <a:t>……</a:t>
            </a:r>
          </a:p>
          <a:p>
            <a:pPr lvl="0"/>
            <a:r>
              <a:rPr lang="en-US" dirty="0"/>
              <a:t>……</a:t>
            </a:r>
          </a:p>
          <a:p>
            <a:pPr lvl="0"/>
            <a:r>
              <a:rPr lang="en-US" dirty="0"/>
              <a:t>……</a:t>
            </a:r>
          </a:p>
          <a:p>
            <a:pPr lvl="0"/>
            <a:r>
              <a:rPr lang="en-US" dirty="0"/>
              <a:t>…..</a:t>
            </a:r>
          </a:p>
        </p:txBody>
      </p:sp>
      <p:sp>
        <p:nvSpPr>
          <p:cNvPr id="4" name="Date Placeholder 3">
            <a:extLst>
              <a:ext uri="{FF2B5EF4-FFF2-40B4-BE49-F238E27FC236}">
                <a16:creationId xmlns:a16="http://schemas.microsoft.com/office/drawing/2014/main" id="{C6DB1DCA-CC52-136E-CED2-F56D3B8473D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397FAA6-010F-5EB9-B53A-A0EE7948A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B88A30-44ED-403D-5F22-09F89F2E9DD6}"/>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236359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71F7-8430-D4D9-C410-605B860FD39C}"/>
              </a:ext>
            </a:extLst>
          </p:cNvPr>
          <p:cNvSpPr>
            <a:spLocks noGrp="1"/>
          </p:cNvSpPr>
          <p:nvPr>
            <p:ph type="title" hasCustomPrompt="1"/>
          </p:nvPr>
        </p:nvSpPr>
        <p:spPr/>
        <p:txBody>
          <a:bodyPr>
            <a:normAutofit/>
          </a:bodyPr>
          <a:lstStyle>
            <a:lvl1pPr>
              <a:defRPr sz="4400" b="1">
                <a:latin typeface="+mj-lt"/>
              </a:defRPr>
            </a:lvl1pPr>
          </a:lstStyle>
          <a:p>
            <a:r>
              <a:rPr lang="en-US" dirty="0"/>
              <a:t>Topic Here……</a:t>
            </a:r>
          </a:p>
        </p:txBody>
      </p:sp>
      <p:sp>
        <p:nvSpPr>
          <p:cNvPr id="3" name="Content Placeholder 2">
            <a:extLst>
              <a:ext uri="{FF2B5EF4-FFF2-40B4-BE49-F238E27FC236}">
                <a16:creationId xmlns:a16="http://schemas.microsoft.com/office/drawing/2014/main" id="{1733130F-EE6E-3BB1-E1C6-D238555799FC}"/>
              </a:ext>
            </a:extLst>
          </p:cNvPr>
          <p:cNvSpPr>
            <a:spLocks noGrp="1"/>
          </p:cNvSpPr>
          <p:nvPr>
            <p:ph idx="1" hasCustomPrompt="1"/>
          </p:nvPr>
        </p:nvSpPr>
        <p:spPr/>
        <p:txBody>
          <a:bodyPr/>
          <a:lstStyle>
            <a:lvl1pPr marL="457200" indent="-457200">
              <a:buFont typeface="Arial" panose="020B0604020202020204" pitchFamily="34" charset="0"/>
              <a:buChar char="•"/>
              <a:defRPr/>
            </a:lvl1pPr>
          </a:lstStyle>
          <a:p>
            <a:pPr lvl="0"/>
            <a:r>
              <a:rPr lang="en-US" dirty="0"/>
              <a:t>……</a:t>
            </a:r>
          </a:p>
          <a:p>
            <a:pPr lvl="0"/>
            <a:r>
              <a:rPr lang="en-US" dirty="0"/>
              <a:t>……</a:t>
            </a:r>
          </a:p>
          <a:p>
            <a:pPr lvl="0"/>
            <a:r>
              <a:rPr lang="en-US" dirty="0"/>
              <a:t>……</a:t>
            </a:r>
          </a:p>
          <a:p>
            <a:pPr lvl="0"/>
            <a:r>
              <a:rPr lang="en-US" dirty="0"/>
              <a:t>……</a:t>
            </a:r>
          </a:p>
          <a:p>
            <a:pPr lvl="0"/>
            <a:r>
              <a:rPr lang="en-US" dirty="0"/>
              <a:t>…..</a:t>
            </a:r>
          </a:p>
        </p:txBody>
      </p:sp>
      <p:sp>
        <p:nvSpPr>
          <p:cNvPr id="4" name="Date Placeholder 3">
            <a:extLst>
              <a:ext uri="{FF2B5EF4-FFF2-40B4-BE49-F238E27FC236}">
                <a16:creationId xmlns:a16="http://schemas.microsoft.com/office/drawing/2014/main" id="{C6DB1DCA-CC52-136E-CED2-F56D3B8473D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397FAA6-010F-5EB9-B53A-A0EE7948A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B88A30-44ED-403D-5F22-09F89F2E9DD6}"/>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50110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452A-D6F8-C6AE-3FEA-ADFC57F080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AD072-65FF-CF97-B7E8-CB5B22EA1D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42CF0D-0151-44E9-10B8-0738B9EEB7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DA0FD8-8632-4358-3ED7-0603A4B2BB3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2411A09-9139-A265-D5CF-79C46D5EEC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D7811F-7FA8-BF72-D8DB-21511B8A391A}"/>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9590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7A8C-0323-E4BB-D073-B752DF7E25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E0559D-E3F0-4C5F-4D86-808179E8C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B72E48-E5D6-4309-FE87-162FA1AF08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EA7410-28B9-1126-0F82-88CCCC466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D13B33-090A-51AD-E7B4-AA38C5B556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9F57A7-6E89-04D9-023A-140844CCB8F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04D958A4-AEFE-A6A8-0386-6589FBB4C5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3B3EC1-87F8-80FE-0F81-CDBCA4A4F44C}"/>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304549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B1659-B1BC-7FAE-991B-BF09F93A55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7A4906-531C-4B30-7879-310FD641C93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A353892B-0FC9-B7C7-B278-75FBF37E74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859966-AABE-1811-710F-18CE3CF23EB5}"/>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80075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AC124B-EF3A-7C52-502B-78199F7ADE9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340B8CAC-C8F4-4045-54C8-67793DDAD4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D00E0A-0E4F-0283-9D71-27DBDEC97B1E}"/>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0808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9EA5-45C2-D087-3AF0-DFEB34368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F1E509-E2B2-3FF9-0A5B-3508A025D1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D9F53B-8935-BC25-B503-B4889244F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C09E0-9170-0D9A-AC6E-728CA3C5481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339F8903-2675-9F49-D34C-C32DDC4FB9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DB0455-5F1B-6A63-20DA-AD38F3C077E2}"/>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5181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56F0-7043-96BF-B4C4-43D1E4145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FF1898-3C62-34C4-E2B9-88B437588F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88573-FF6E-CBA7-4CB0-4E874445D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9B5EE-4355-D7FE-2C32-2FEF9FE85BF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6473719-B06C-C3B0-5EF9-CCEAC6432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346418-6E63-F759-38D3-A627712D1484}"/>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96797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E8BA6E-A64F-4653-598A-C97DA36121E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332B1D3-6A11-F23D-7C31-1F0084E56E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646B8D-AF73-C7A6-19BB-19FF96778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22890DE-316E-2527-E356-1E4370DC8B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C179B-E1DC-44DF-B0E4-66A8D350C2BE}" type="slidenum">
              <a:rPr lang="en-US" smtClean="0"/>
              <a:t>‹#›</a:t>
            </a:fld>
            <a:endParaRPr lang="en-US"/>
          </a:p>
        </p:txBody>
      </p:sp>
    </p:spTree>
    <p:extLst>
      <p:ext uri="{BB962C8B-B14F-4D97-AF65-F5344CB8AC3E}">
        <p14:creationId xmlns:p14="http://schemas.microsoft.com/office/powerpoint/2010/main" val="2911773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image" Target="../media/image7.png"/><Relationship Id="rId5" Type="http://schemas.openxmlformats.org/officeDocument/2006/relationships/diagramColors" Target="../diagrams/colors1.xml"/><Relationship Id="rId10" Type="http://schemas.microsoft.com/office/2007/relationships/hdphoto" Target="../media/hdphoto2.wdp"/><Relationship Id="rId4" Type="http://schemas.openxmlformats.org/officeDocument/2006/relationships/diagramQuickStyle" Target="../diagrams/quickStyle1.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42CA-5798-0436-B8AE-5C0A3BB06DA4}"/>
              </a:ext>
            </a:extLst>
          </p:cNvPr>
          <p:cNvSpPr>
            <a:spLocks noGrp="1"/>
          </p:cNvSpPr>
          <p:nvPr>
            <p:ph type="ctrTitle"/>
          </p:nvPr>
        </p:nvSpPr>
        <p:spPr>
          <a:xfrm>
            <a:off x="364941" y="1356141"/>
            <a:ext cx="11354539" cy="1977085"/>
          </a:xfrm>
          <a:noFill/>
        </p:spPr>
        <p:style>
          <a:lnRef idx="2">
            <a:schemeClr val="accent2"/>
          </a:lnRef>
          <a:fillRef idx="1">
            <a:schemeClr val="lt1"/>
          </a:fillRef>
          <a:effectRef idx="0">
            <a:schemeClr val="accent2"/>
          </a:effectRef>
          <a:fontRef idx="minor">
            <a:schemeClr val="dk1"/>
          </a:fontRef>
        </p:style>
        <p:txBody>
          <a:bodyPr>
            <a:noAutofit/>
          </a:bodyPr>
          <a:lstStyle/>
          <a:p>
            <a:r>
              <a:rPr lang="en-US" sz="4000" dirty="0">
                <a:solidFill>
                  <a:schemeClr val="tx1">
                    <a:lumMod val="95000"/>
                    <a:lumOff val="5000"/>
                  </a:schemeClr>
                </a:solidFill>
              </a:rPr>
              <a:t>Mortality and Phytotoxic Effect of Selected Biopesticides on </a:t>
            </a:r>
            <a:r>
              <a:rPr lang="en-US" sz="4000" dirty="0" err="1">
                <a:solidFill>
                  <a:schemeClr val="tx1">
                    <a:lumMod val="95000"/>
                    <a:lumOff val="5000"/>
                  </a:schemeClr>
                </a:solidFill>
              </a:rPr>
              <a:t>Plesispa</a:t>
            </a:r>
            <a:r>
              <a:rPr lang="en-US" sz="4000" dirty="0">
                <a:solidFill>
                  <a:schemeClr val="tx1">
                    <a:lumMod val="95000"/>
                    <a:lumOff val="5000"/>
                  </a:schemeClr>
                </a:solidFill>
              </a:rPr>
              <a:t> Beetle (</a:t>
            </a:r>
            <a:r>
              <a:rPr lang="en-US" sz="4000" i="1" dirty="0" err="1">
                <a:solidFill>
                  <a:schemeClr val="tx1">
                    <a:lumMod val="95000"/>
                    <a:lumOff val="5000"/>
                  </a:schemeClr>
                </a:solidFill>
              </a:rPr>
              <a:t>Plesispa</a:t>
            </a:r>
            <a:r>
              <a:rPr lang="en-US" sz="4000" i="1" dirty="0">
                <a:solidFill>
                  <a:schemeClr val="tx1">
                    <a:lumMod val="95000"/>
                    <a:lumOff val="5000"/>
                  </a:schemeClr>
                </a:solidFill>
              </a:rPr>
              <a:t> </a:t>
            </a:r>
            <a:r>
              <a:rPr lang="en-US" sz="4000" i="1" dirty="0" err="1">
                <a:solidFill>
                  <a:schemeClr val="tx1">
                    <a:lumMod val="95000"/>
                    <a:lumOff val="5000"/>
                  </a:schemeClr>
                </a:solidFill>
              </a:rPr>
              <a:t>reichei</a:t>
            </a:r>
            <a:r>
              <a:rPr lang="en-US" sz="4000" dirty="0">
                <a:solidFill>
                  <a:schemeClr val="tx1">
                    <a:lumMod val="95000"/>
                    <a:lumOff val="5000"/>
                  </a:schemeClr>
                </a:solidFill>
              </a:rPr>
              <a:t>) Under Laboratory Conditions</a:t>
            </a:r>
          </a:p>
        </p:txBody>
      </p:sp>
      <p:sp>
        <p:nvSpPr>
          <p:cNvPr id="3" name="Subtitle 2">
            <a:extLst>
              <a:ext uri="{FF2B5EF4-FFF2-40B4-BE49-F238E27FC236}">
                <a16:creationId xmlns:a16="http://schemas.microsoft.com/office/drawing/2014/main" id="{6C7029D9-45E1-6988-ED36-1DA4288538E8}"/>
              </a:ext>
            </a:extLst>
          </p:cNvPr>
          <p:cNvSpPr>
            <a:spLocks noGrp="1"/>
          </p:cNvSpPr>
          <p:nvPr>
            <p:ph type="subTitle" idx="1"/>
          </p:nvPr>
        </p:nvSpPr>
        <p:spPr>
          <a:xfrm>
            <a:off x="418730" y="3602038"/>
            <a:ext cx="11354538" cy="890063"/>
          </a:xfrm>
          <a:no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marR="0" algn="ctr">
              <a:lnSpc>
                <a:spcPct val="107000"/>
              </a:lnSpc>
              <a:spcBef>
                <a:spcPts val="0"/>
              </a:spcBef>
              <a:spcAft>
                <a:spcPts val="800"/>
              </a:spcAft>
            </a:pPr>
            <a:r>
              <a:rPr lang="en-US" sz="2800" u="sng" dirty="0">
                <a:solidFill>
                  <a:schemeClr val="tx1">
                    <a:lumMod val="65000"/>
                    <a:lumOff val="35000"/>
                  </a:schemeClr>
                </a:solidFill>
                <a:effectLst/>
                <a:ea typeface="Calibri" panose="020F0502020204030204" pitchFamily="34" charset="0"/>
                <a:cs typeface="Latha" panose="020B0604020202020204" pitchFamily="34" charset="0"/>
              </a:rPr>
              <a:t>WHYS Fernando</a:t>
            </a:r>
            <a:r>
              <a:rPr lang="en-US" sz="2800" baseline="30000" dirty="0">
                <a:solidFill>
                  <a:schemeClr val="tx1">
                    <a:lumMod val="65000"/>
                    <a:lumOff val="35000"/>
                  </a:schemeClr>
                </a:solidFill>
                <a:effectLst/>
                <a:ea typeface="Calibri" panose="020F0502020204030204" pitchFamily="34" charset="0"/>
                <a:cs typeface="Latha" panose="020B0604020202020204" pitchFamily="34" charset="0"/>
              </a:rPr>
              <a:t>1*</a:t>
            </a:r>
            <a:r>
              <a:rPr lang="en-US" sz="2800" dirty="0">
                <a:solidFill>
                  <a:schemeClr val="tx1">
                    <a:lumMod val="65000"/>
                    <a:lumOff val="35000"/>
                  </a:schemeClr>
                </a:solidFill>
                <a:effectLst/>
                <a:ea typeface="Calibri" panose="020F0502020204030204" pitchFamily="34" charset="0"/>
                <a:cs typeface="Latha" panose="020B0604020202020204" pitchFamily="34" charset="0"/>
              </a:rPr>
              <a:t>, NS Aratchige</a:t>
            </a:r>
            <a:r>
              <a:rPr lang="en-US" sz="2800" baseline="30000" dirty="0">
                <a:solidFill>
                  <a:schemeClr val="tx1">
                    <a:lumMod val="65000"/>
                    <a:lumOff val="35000"/>
                  </a:schemeClr>
                </a:solidFill>
                <a:effectLst/>
                <a:ea typeface="Calibri" panose="020F0502020204030204" pitchFamily="34" charset="0"/>
                <a:cs typeface="Latha" panose="020B0604020202020204" pitchFamily="34" charset="0"/>
              </a:rPr>
              <a:t>2</a:t>
            </a:r>
            <a:r>
              <a:rPr lang="en-US" sz="2800" dirty="0">
                <a:solidFill>
                  <a:schemeClr val="tx1">
                    <a:lumMod val="65000"/>
                    <a:lumOff val="35000"/>
                  </a:schemeClr>
                </a:solidFill>
                <a:effectLst/>
                <a:ea typeface="Calibri" panose="020F0502020204030204" pitchFamily="34" charset="0"/>
                <a:cs typeface="Latha" panose="020B0604020202020204" pitchFamily="34" charset="0"/>
              </a:rPr>
              <a:t>, WMAUKM Wijesekara</a:t>
            </a:r>
            <a:r>
              <a:rPr lang="en-US" sz="2800" baseline="30000" dirty="0">
                <a:solidFill>
                  <a:schemeClr val="tx1">
                    <a:lumMod val="65000"/>
                    <a:lumOff val="35000"/>
                  </a:schemeClr>
                </a:solidFill>
                <a:effectLst/>
                <a:ea typeface="Calibri" panose="020F0502020204030204" pitchFamily="34" charset="0"/>
                <a:cs typeface="Latha" panose="020B0604020202020204" pitchFamily="34" charset="0"/>
              </a:rPr>
              <a:t>1</a:t>
            </a:r>
            <a:r>
              <a:rPr lang="en-US" sz="2800" dirty="0">
                <a:solidFill>
                  <a:schemeClr val="tx1">
                    <a:lumMod val="65000"/>
                    <a:lumOff val="35000"/>
                  </a:schemeClr>
                </a:solidFill>
                <a:effectLst/>
                <a:ea typeface="Calibri" panose="020F0502020204030204" pitchFamily="34" charset="0"/>
                <a:cs typeface="Latha" panose="020B0604020202020204" pitchFamily="34" charset="0"/>
              </a:rPr>
              <a:t>, DH Dilrukshika</a:t>
            </a:r>
            <a:r>
              <a:rPr lang="en-US" sz="2800" baseline="30000" dirty="0">
                <a:solidFill>
                  <a:schemeClr val="tx1">
                    <a:lumMod val="65000"/>
                    <a:lumOff val="35000"/>
                  </a:schemeClr>
                </a:solidFill>
                <a:effectLst/>
                <a:ea typeface="Calibri" panose="020F0502020204030204" pitchFamily="34" charset="0"/>
                <a:cs typeface="Latha" panose="020B0604020202020204" pitchFamily="34" charset="0"/>
              </a:rPr>
              <a:t>2</a:t>
            </a:r>
            <a:r>
              <a:rPr lang="en-US" sz="2800" dirty="0">
                <a:solidFill>
                  <a:schemeClr val="tx1">
                    <a:lumMod val="65000"/>
                    <a:lumOff val="35000"/>
                  </a:schemeClr>
                </a:solidFill>
                <a:effectLst/>
                <a:ea typeface="Calibri" panose="020F0502020204030204" pitchFamily="34" charset="0"/>
                <a:cs typeface="Latha" panose="020B0604020202020204" pitchFamily="34" charset="0"/>
              </a:rPr>
              <a:t> and DPM Silva</a:t>
            </a:r>
            <a:r>
              <a:rPr lang="en-US" sz="2800" baseline="30000" dirty="0">
                <a:solidFill>
                  <a:schemeClr val="tx1">
                    <a:lumMod val="65000"/>
                    <a:lumOff val="35000"/>
                  </a:schemeClr>
                </a:solidFill>
                <a:effectLst/>
                <a:ea typeface="Calibri" panose="020F0502020204030204" pitchFamily="34" charset="0"/>
                <a:cs typeface="Latha" panose="020B0604020202020204" pitchFamily="34" charset="0"/>
              </a:rPr>
              <a:t>2</a:t>
            </a:r>
            <a:endParaRPr lang="en-US" sz="2800" dirty="0">
              <a:solidFill>
                <a:schemeClr val="tx1">
                  <a:lumMod val="65000"/>
                  <a:lumOff val="35000"/>
                </a:schemeClr>
              </a:solidFill>
              <a:effectLst/>
              <a:ea typeface="Calibri" panose="020F0502020204030204" pitchFamily="34" charset="0"/>
              <a:cs typeface="Latha" panose="020B0604020202020204" pitchFamily="34" charset="0"/>
            </a:endParaRPr>
          </a:p>
        </p:txBody>
      </p:sp>
      <p:sp>
        <p:nvSpPr>
          <p:cNvPr id="5" name="Slide Number Placeholder 4">
            <a:extLst>
              <a:ext uri="{FF2B5EF4-FFF2-40B4-BE49-F238E27FC236}">
                <a16:creationId xmlns:a16="http://schemas.microsoft.com/office/drawing/2014/main" id="{ABC4BB5B-09EB-1B3A-429A-B87F5F1A078E}"/>
              </a:ext>
            </a:extLst>
          </p:cNvPr>
          <p:cNvSpPr>
            <a:spLocks noGrp="1"/>
          </p:cNvSpPr>
          <p:nvPr>
            <p:ph type="sldNum" sz="quarter" idx="12"/>
          </p:nvPr>
        </p:nvSpPr>
        <p:spPr/>
        <p:txBody>
          <a:bodyPr/>
          <a:lstStyle/>
          <a:p>
            <a:fld id="{48FC179B-E1DC-44DF-B0E4-66A8D350C2BE}" type="slidenum">
              <a:rPr lang="en-US" smtClean="0"/>
              <a:t>1</a:t>
            </a:fld>
            <a:endParaRPr lang="en-US" dirty="0"/>
          </a:p>
        </p:txBody>
      </p:sp>
      <p:sp>
        <p:nvSpPr>
          <p:cNvPr id="8" name="Subtitle 2">
            <a:extLst>
              <a:ext uri="{FF2B5EF4-FFF2-40B4-BE49-F238E27FC236}">
                <a16:creationId xmlns:a16="http://schemas.microsoft.com/office/drawing/2014/main" id="{4B152B19-860D-D292-3F8A-1BA2E3F4049A}"/>
              </a:ext>
            </a:extLst>
          </p:cNvPr>
          <p:cNvSpPr txBox="1">
            <a:spLocks/>
          </p:cNvSpPr>
          <p:nvPr/>
        </p:nvSpPr>
        <p:spPr>
          <a:xfrm>
            <a:off x="418730" y="4731548"/>
            <a:ext cx="11354538" cy="1032758"/>
          </a:xfrm>
          <a:prstGeom prst="rect">
            <a:avLst/>
          </a:prstGeom>
          <a:no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0" marR="0" algn="ctr">
              <a:lnSpc>
                <a:spcPct val="107000"/>
              </a:lnSpc>
              <a:spcBef>
                <a:spcPts val="0"/>
              </a:spcBef>
              <a:spcAft>
                <a:spcPts val="800"/>
              </a:spcAft>
            </a:pPr>
            <a:r>
              <a:rPr lang="en-US" sz="6400" i="1" baseline="30000" dirty="0">
                <a:solidFill>
                  <a:schemeClr val="tx1">
                    <a:lumMod val="65000"/>
                    <a:lumOff val="35000"/>
                  </a:schemeClr>
                </a:solidFill>
                <a:effectLst/>
                <a:ea typeface="Calibri" panose="020F0502020204030204" pitchFamily="34" charset="0"/>
                <a:cs typeface="Latha" panose="020B0604020202020204" pitchFamily="34" charset="0"/>
              </a:rPr>
              <a:t>1</a:t>
            </a:r>
            <a:r>
              <a:rPr lang="en-US" sz="6400" i="1" dirty="0">
                <a:solidFill>
                  <a:schemeClr val="tx1">
                    <a:lumMod val="65000"/>
                    <a:lumOff val="35000"/>
                  </a:schemeClr>
                </a:solidFill>
                <a:effectLst/>
                <a:ea typeface="Calibri" panose="020F0502020204030204" pitchFamily="34" charset="0"/>
                <a:cs typeface="Latha" panose="020B0604020202020204" pitchFamily="34" charset="0"/>
              </a:rPr>
              <a:t>Department of Export Agriculture, Faculty of Agricultural Sciences, Sabaragamuwa University of Sri Lanka, </a:t>
            </a:r>
            <a:r>
              <a:rPr lang="en-US" sz="6400" i="1" dirty="0" err="1">
                <a:solidFill>
                  <a:schemeClr val="tx1">
                    <a:lumMod val="65000"/>
                    <a:lumOff val="35000"/>
                  </a:schemeClr>
                </a:solidFill>
                <a:effectLst/>
                <a:ea typeface="Calibri" panose="020F0502020204030204" pitchFamily="34" charset="0"/>
                <a:cs typeface="Latha" panose="020B0604020202020204" pitchFamily="34" charset="0"/>
              </a:rPr>
              <a:t>Belihuloya</a:t>
            </a:r>
            <a:r>
              <a:rPr lang="en-US" sz="6400" i="1" dirty="0">
                <a:solidFill>
                  <a:schemeClr val="tx1">
                    <a:lumMod val="65000"/>
                    <a:lumOff val="35000"/>
                  </a:schemeClr>
                </a:solidFill>
                <a:effectLst/>
                <a:ea typeface="Calibri" panose="020F0502020204030204" pitchFamily="34" charset="0"/>
                <a:cs typeface="Latha" panose="020B0604020202020204" pitchFamily="34" charset="0"/>
              </a:rPr>
              <a:t>, Sri Lanka</a:t>
            </a:r>
          </a:p>
          <a:p>
            <a:pPr marL="0" marR="0" algn="ctr">
              <a:lnSpc>
                <a:spcPct val="107000"/>
              </a:lnSpc>
              <a:spcBef>
                <a:spcPts val="0"/>
              </a:spcBef>
              <a:spcAft>
                <a:spcPts val="800"/>
              </a:spcAft>
            </a:pPr>
            <a:r>
              <a:rPr lang="en-US" sz="6400" i="1" baseline="30000" dirty="0">
                <a:solidFill>
                  <a:schemeClr val="tx1">
                    <a:lumMod val="65000"/>
                    <a:lumOff val="35000"/>
                  </a:schemeClr>
                </a:solidFill>
                <a:effectLst/>
                <a:ea typeface="Calibri" panose="020F0502020204030204" pitchFamily="34" charset="0"/>
                <a:cs typeface="Latha" panose="020B0604020202020204" pitchFamily="34" charset="0"/>
              </a:rPr>
              <a:t>2</a:t>
            </a:r>
            <a:r>
              <a:rPr lang="en-US" sz="6400" i="1" dirty="0">
                <a:solidFill>
                  <a:schemeClr val="tx1">
                    <a:lumMod val="65000"/>
                    <a:lumOff val="35000"/>
                  </a:schemeClr>
                </a:solidFill>
                <a:effectLst/>
                <a:ea typeface="Calibri" panose="020F0502020204030204" pitchFamily="34" charset="0"/>
                <a:cs typeface="Latha" panose="020B0604020202020204" pitchFamily="34" charset="0"/>
              </a:rPr>
              <a:t>Crop Protection Division, Coconut Research Institute, </a:t>
            </a:r>
            <a:r>
              <a:rPr lang="en-US" sz="6400" i="1" dirty="0" err="1">
                <a:solidFill>
                  <a:schemeClr val="tx1">
                    <a:lumMod val="65000"/>
                    <a:lumOff val="35000"/>
                  </a:schemeClr>
                </a:solidFill>
                <a:effectLst/>
                <a:ea typeface="Calibri" panose="020F0502020204030204" pitchFamily="34" charset="0"/>
                <a:cs typeface="Latha" panose="020B0604020202020204" pitchFamily="34" charset="0"/>
              </a:rPr>
              <a:t>Lunuwila</a:t>
            </a:r>
            <a:r>
              <a:rPr lang="en-US" sz="6400" i="1" dirty="0">
                <a:solidFill>
                  <a:schemeClr val="tx1">
                    <a:lumMod val="65000"/>
                    <a:lumOff val="35000"/>
                  </a:schemeClr>
                </a:solidFill>
                <a:effectLst/>
                <a:ea typeface="Calibri" panose="020F0502020204030204" pitchFamily="34" charset="0"/>
                <a:cs typeface="Latha" panose="020B0604020202020204" pitchFamily="34" charset="0"/>
              </a:rPr>
              <a:t>, Sri Lanka</a:t>
            </a:r>
            <a:endParaRPr lang="en-US" sz="1800" i="1" dirty="0">
              <a:solidFill>
                <a:schemeClr val="tx1">
                  <a:lumMod val="65000"/>
                  <a:lumOff val="35000"/>
                </a:schemeClr>
              </a:solidFill>
              <a:effectLst/>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209625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0E268C-A320-7393-8966-10E7659EC1A2}"/>
              </a:ext>
            </a:extLst>
          </p:cNvPr>
          <p:cNvSpPr>
            <a:spLocks noGrp="1"/>
          </p:cNvSpPr>
          <p:nvPr>
            <p:ph idx="1"/>
          </p:nvPr>
        </p:nvSpPr>
        <p:spPr>
          <a:xfrm>
            <a:off x="838201" y="1379621"/>
            <a:ext cx="4959136" cy="4797342"/>
          </a:xfrm>
        </p:spPr>
        <p:txBody>
          <a:bodyPr>
            <a:normAutofit/>
          </a:bodyPr>
          <a:lstStyle/>
          <a:p>
            <a:pPr marL="0" indent="0">
              <a:buNone/>
            </a:pPr>
            <a:r>
              <a:rPr lang="en-US" sz="3200" b="1" dirty="0"/>
              <a:t>Rearing Insect</a:t>
            </a:r>
          </a:p>
          <a:p>
            <a:pPr marL="0" indent="0">
              <a:buNone/>
            </a:pPr>
            <a:endParaRPr lang="en-US" sz="3200" b="1" dirty="0"/>
          </a:p>
          <a:p>
            <a:r>
              <a:rPr lang="en-US" dirty="0"/>
              <a:t>Incubator conditions:</a:t>
            </a:r>
          </a:p>
          <a:p>
            <a:r>
              <a:rPr lang="en-US" dirty="0"/>
              <a:t>12:12 Photoperiod</a:t>
            </a:r>
          </a:p>
          <a:p>
            <a:r>
              <a:rPr lang="en-US" dirty="0"/>
              <a:t>75 % Relative Humidity</a:t>
            </a:r>
          </a:p>
          <a:p>
            <a:r>
              <a:rPr lang="en-US" dirty="0"/>
              <a:t>22°C Temperature for larvae and pupae</a:t>
            </a:r>
          </a:p>
          <a:p>
            <a:r>
              <a:rPr lang="en-US" dirty="0"/>
              <a:t>28°C Temperature for adult and eggs</a:t>
            </a:r>
          </a:p>
          <a:p>
            <a:endParaRPr lang="en-US" dirty="0"/>
          </a:p>
        </p:txBody>
      </p:sp>
      <p:sp>
        <p:nvSpPr>
          <p:cNvPr id="4" name="Slide Number Placeholder 3">
            <a:extLst>
              <a:ext uri="{FF2B5EF4-FFF2-40B4-BE49-F238E27FC236}">
                <a16:creationId xmlns:a16="http://schemas.microsoft.com/office/drawing/2014/main" id="{FF38F01D-D7F1-8601-A8A6-D60512DAB776}"/>
              </a:ext>
            </a:extLst>
          </p:cNvPr>
          <p:cNvSpPr>
            <a:spLocks noGrp="1"/>
          </p:cNvSpPr>
          <p:nvPr>
            <p:ph type="sldNum" sz="quarter" idx="12"/>
          </p:nvPr>
        </p:nvSpPr>
        <p:spPr/>
        <p:txBody>
          <a:bodyPr/>
          <a:lstStyle/>
          <a:p>
            <a:fld id="{48FC179B-E1DC-44DF-B0E4-66A8D350C2BE}" type="slidenum">
              <a:rPr lang="en-US" smtClean="0"/>
              <a:t>10</a:t>
            </a:fld>
            <a:endParaRPr lang="en-US"/>
          </a:p>
        </p:txBody>
      </p:sp>
      <p:pic>
        <p:nvPicPr>
          <p:cNvPr id="5" name="Picture 4">
            <a:extLst>
              <a:ext uri="{FF2B5EF4-FFF2-40B4-BE49-F238E27FC236}">
                <a16:creationId xmlns:a16="http://schemas.microsoft.com/office/drawing/2014/main" id="{5E6C8EDC-F4FD-3385-43B6-6EB7C54C84E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797336" y="1231168"/>
            <a:ext cx="2989726" cy="3986301"/>
          </a:xfrm>
          <a:prstGeom prst="rect">
            <a:avLst/>
          </a:prstGeom>
        </p:spPr>
      </p:pic>
      <p:pic>
        <p:nvPicPr>
          <p:cNvPr id="6" name="Picture 5">
            <a:extLst>
              <a:ext uri="{FF2B5EF4-FFF2-40B4-BE49-F238E27FC236}">
                <a16:creationId xmlns:a16="http://schemas.microsoft.com/office/drawing/2014/main" id="{B4E7E9B1-3EE1-283F-13CF-E4DB336E6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8106" y="1231168"/>
            <a:ext cx="2989727" cy="3986302"/>
          </a:xfrm>
          <a:prstGeom prst="rect">
            <a:avLst/>
          </a:prstGeom>
        </p:spPr>
      </p:pic>
      <p:sp>
        <p:nvSpPr>
          <p:cNvPr id="7" name="TextBox 6">
            <a:extLst>
              <a:ext uri="{FF2B5EF4-FFF2-40B4-BE49-F238E27FC236}">
                <a16:creationId xmlns:a16="http://schemas.microsoft.com/office/drawing/2014/main" id="{B2FB5227-3D22-9C26-AC92-6CD11C8B3FD4}"/>
              </a:ext>
            </a:extLst>
          </p:cNvPr>
          <p:cNvSpPr txBox="1"/>
          <p:nvPr/>
        </p:nvSpPr>
        <p:spPr>
          <a:xfrm>
            <a:off x="6133511" y="5294526"/>
            <a:ext cx="2447364" cy="830997"/>
          </a:xfrm>
          <a:prstGeom prst="rect">
            <a:avLst/>
          </a:prstGeom>
          <a:noFill/>
        </p:spPr>
        <p:txBody>
          <a:bodyPr wrap="square" rtlCol="0">
            <a:spAutoFit/>
          </a:bodyPr>
          <a:lstStyle/>
          <a:p>
            <a:r>
              <a:rPr lang="en-US" sz="2400" dirty="0"/>
              <a:t>Larvae and pupae boxes</a:t>
            </a:r>
          </a:p>
        </p:txBody>
      </p:sp>
      <p:sp>
        <p:nvSpPr>
          <p:cNvPr id="8" name="TextBox 7">
            <a:extLst>
              <a:ext uri="{FF2B5EF4-FFF2-40B4-BE49-F238E27FC236}">
                <a16:creationId xmlns:a16="http://schemas.microsoft.com/office/drawing/2014/main" id="{80901AF9-7986-F525-F2A4-7C62AF0954C5}"/>
              </a:ext>
            </a:extLst>
          </p:cNvPr>
          <p:cNvSpPr txBox="1"/>
          <p:nvPr/>
        </p:nvSpPr>
        <p:spPr>
          <a:xfrm>
            <a:off x="9275463" y="5310802"/>
            <a:ext cx="2235012" cy="830997"/>
          </a:xfrm>
          <a:prstGeom prst="rect">
            <a:avLst/>
          </a:prstGeom>
          <a:noFill/>
        </p:spPr>
        <p:txBody>
          <a:bodyPr wrap="square" rtlCol="0">
            <a:spAutoFit/>
          </a:bodyPr>
          <a:lstStyle/>
          <a:p>
            <a:r>
              <a:rPr lang="en-US" sz="2400" dirty="0"/>
              <a:t>Adult and egg boxes</a:t>
            </a:r>
          </a:p>
        </p:txBody>
      </p:sp>
      <p:sp>
        <p:nvSpPr>
          <p:cNvPr id="9" name="TextBox 8">
            <a:extLst>
              <a:ext uri="{FF2B5EF4-FFF2-40B4-BE49-F238E27FC236}">
                <a16:creationId xmlns:a16="http://schemas.microsoft.com/office/drawing/2014/main" id="{853B1775-B2CA-7BB4-E688-2EDB5CC2B9BB}"/>
              </a:ext>
            </a:extLst>
          </p:cNvPr>
          <p:cNvSpPr txBox="1"/>
          <p:nvPr/>
        </p:nvSpPr>
        <p:spPr>
          <a:xfrm>
            <a:off x="3062820" y="6088288"/>
            <a:ext cx="2552700" cy="369332"/>
          </a:xfrm>
          <a:prstGeom prst="rect">
            <a:avLst/>
          </a:prstGeom>
          <a:noFill/>
        </p:spPr>
        <p:txBody>
          <a:bodyPr wrap="square" rtlCol="0">
            <a:spAutoFit/>
          </a:bodyPr>
          <a:lstStyle/>
          <a:p>
            <a:r>
              <a:rPr lang="en-US" dirty="0"/>
              <a:t>(</a:t>
            </a:r>
            <a:r>
              <a:rPr lang="en-US" dirty="0" err="1"/>
              <a:t>Rajapaksha</a:t>
            </a:r>
            <a:r>
              <a:rPr lang="en-US" dirty="0"/>
              <a:t> </a:t>
            </a:r>
            <a:r>
              <a:rPr lang="en-US" i="1" dirty="0"/>
              <a:t>et al.</a:t>
            </a:r>
            <a:r>
              <a:rPr lang="en-US" dirty="0"/>
              <a:t>, 2016)</a:t>
            </a:r>
          </a:p>
        </p:txBody>
      </p:sp>
    </p:spTree>
    <p:extLst>
      <p:ext uri="{BB962C8B-B14F-4D97-AF65-F5344CB8AC3E}">
        <p14:creationId xmlns:p14="http://schemas.microsoft.com/office/powerpoint/2010/main" val="3042243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6CCD25-FA4D-B777-B771-0980F8D9CB59}"/>
              </a:ext>
            </a:extLst>
          </p:cNvPr>
          <p:cNvSpPr>
            <a:spLocks noGrp="1"/>
          </p:cNvSpPr>
          <p:nvPr>
            <p:ph idx="1"/>
          </p:nvPr>
        </p:nvSpPr>
        <p:spPr>
          <a:xfrm>
            <a:off x="2912275" y="693337"/>
            <a:ext cx="6033579" cy="644116"/>
          </a:xfrm>
        </p:spPr>
        <p:txBody>
          <a:bodyPr/>
          <a:lstStyle/>
          <a:p>
            <a:pPr marL="0" indent="0">
              <a:buNone/>
            </a:pPr>
            <a:r>
              <a:rPr lang="en-US" sz="3200" b="1" dirty="0"/>
              <a:t>Treatments for adult and larvae</a:t>
            </a:r>
          </a:p>
          <a:p>
            <a:endParaRPr lang="en-US" dirty="0"/>
          </a:p>
        </p:txBody>
      </p:sp>
      <p:sp>
        <p:nvSpPr>
          <p:cNvPr id="4" name="Slide Number Placeholder 3">
            <a:extLst>
              <a:ext uri="{FF2B5EF4-FFF2-40B4-BE49-F238E27FC236}">
                <a16:creationId xmlns:a16="http://schemas.microsoft.com/office/drawing/2014/main" id="{32CA1F18-CBA3-EED5-BF00-7E4ACF05C400}"/>
              </a:ext>
            </a:extLst>
          </p:cNvPr>
          <p:cNvSpPr>
            <a:spLocks noGrp="1"/>
          </p:cNvSpPr>
          <p:nvPr>
            <p:ph type="sldNum" sz="quarter" idx="12"/>
          </p:nvPr>
        </p:nvSpPr>
        <p:spPr/>
        <p:txBody>
          <a:bodyPr/>
          <a:lstStyle/>
          <a:p>
            <a:fld id="{48FC179B-E1DC-44DF-B0E4-66A8D350C2BE}" type="slidenum">
              <a:rPr lang="en-US" smtClean="0"/>
              <a:t>11</a:t>
            </a:fld>
            <a:endParaRPr lang="en-US"/>
          </a:p>
        </p:txBody>
      </p:sp>
      <p:sp>
        <p:nvSpPr>
          <p:cNvPr id="5" name="Rectangle 4">
            <a:extLst>
              <a:ext uri="{FF2B5EF4-FFF2-40B4-BE49-F238E27FC236}">
                <a16:creationId xmlns:a16="http://schemas.microsoft.com/office/drawing/2014/main" id="{5EC7F999-0579-6BA0-3F80-6DA829295EAA}"/>
              </a:ext>
            </a:extLst>
          </p:cNvPr>
          <p:cNvSpPr/>
          <p:nvPr/>
        </p:nvSpPr>
        <p:spPr>
          <a:xfrm>
            <a:off x="804765" y="1496225"/>
            <a:ext cx="822960" cy="56007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T1</a:t>
            </a:r>
            <a:endPar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C38D491-61B2-12FA-088B-47DA46F269A2}"/>
              </a:ext>
            </a:extLst>
          </p:cNvPr>
          <p:cNvSpPr/>
          <p:nvPr/>
        </p:nvSpPr>
        <p:spPr>
          <a:xfrm>
            <a:off x="1880100" y="1496225"/>
            <a:ext cx="822960" cy="56007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T2</a:t>
            </a:r>
          </a:p>
        </p:txBody>
      </p:sp>
      <p:sp>
        <p:nvSpPr>
          <p:cNvPr id="7" name="Rectangle 6">
            <a:extLst>
              <a:ext uri="{FF2B5EF4-FFF2-40B4-BE49-F238E27FC236}">
                <a16:creationId xmlns:a16="http://schemas.microsoft.com/office/drawing/2014/main" id="{7554FA46-6FDB-37B0-7620-F2299422312E}"/>
              </a:ext>
            </a:extLst>
          </p:cNvPr>
          <p:cNvSpPr/>
          <p:nvPr/>
        </p:nvSpPr>
        <p:spPr>
          <a:xfrm>
            <a:off x="2955435" y="1496225"/>
            <a:ext cx="822960" cy="56007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T3</a:t>
            </a:r>
          </a:p>
        </p:txBody>
      </p:sp>
      <p:sp>
        <p:nvSpPr>
          <p:cNvPr id="8" name="Rectangle 7">
            <a:extLst>
              <a:ext uri="{FF2B5EF4-FFF2-40B4-BE49-F238E27FC236}">
                <a16:creationId xmlns:a16="http://schemas.microsoft.com/office/drawing/2014/main" id="{FF0A404C-71D1-DC68-FB26-B69A786BFD12}"/>
              </a:ext>
            </a:extLst>
          </p:cNvPr>
          <p:cNvSpPr/>
          <p:nvPr/>
        </p:nvSpPr>
        <p:spPr>
          <a:xfrm>
            <a:off x="4030770" y="1501940"/>
            <a:ext cx="822960" cy="56007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C1</a:t>
            </a:r>
          </a:p>
        </p:txBody>
      </p:sp>
      <p:sp>
        <p:nvSpPr>
          <p:cNvPr id="9" name="Rectangle 8">
            <a:extLst>
              <a:ext uri="{FF2B5EF4-FFF2-40B4-BE49-F238E27FC236}">
                <a16:creationId xmlns:a16="http://schemas.microsoft.com/office/drawing/2014/main" id="{F1CA9CE6-C8C5-AC2E-7DA2-69ABC4CD6CF6}"/>
              </a:ext>
            </a:extLst>
          </p:cNvPr>
          <p:cNvSpPr/>
          <p:nvPr/>
        </p:nvSpPr>
        <p:spPr>
          <a:xfrm>
            <a:off x="5106105" y="1496225"/>
            <a:ext cx="822960" cy="56007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C2</a:t>
            </a:r>
          </a:p>
        </p:txBody>
      </p:sp>
      <p:sp>
        <p:nvSpPr>
          <p:cNvPr id="10" name="Rectangle 9">
            <a:extLst>
              <a:ext uri="{FF2B5EF4-FFF2-40B4-BE49-F238E27FC236}">
                <a16:creationId xmlns:a16="http://schemas.microsoft.com/office/drawing/2014/main" id="{175B30E9-E065-0FF5-7AFD-1AE0C12378B4}"/>
              </a:ext>
            </a:extLst>
          </p:cNvPr>
          <p:cNvSpPr/>
          <p:nvPr/>
        </p:nvSpPr>
        <p:spPr>
          <a:xfrm>
            <a:off x="1120136" y="2346249"/>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a</a:t>
            </a:r>
          </a:p>
        </p:txBody>
      </p:sp>
      <p:sp>
        <p:nvSpPr>
          <p:cNvPr id="11" name="Rectangle 10">
            <a:extLst>
              <a:ext uri="{FF2B5EF4-FFF2-40B4-BE49-F238E27FC236}">
                <a16:creationId xmlns:a16="http://schemas.microsoft.com/office/drawing/2014/main" id="{95F33283-9A94-F736-6104-ADABE32745DC}"/>
              </a:ext>
            </a:extLst>
          </p:cNvPr>
          <p:cNvSpPr/>
          <p:nvPr/>
        </p:nvSpPr>
        <p:spPr>
          <a:xfrm>
            <a:off x="1120135" y="2972797"/>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b</a:t>
            </a:r>
          </a:p>
        </p:txBody>
      </p:sp>
      <p:sp>
        <p:nvSpPr>
          <p:cNvPr id="12" name="Rectangle 11">
            <a:extLst>
              <a:ext uri="{FF2B5EF4-FFF2-40B4-BE49-F238E27FC236}">
                <a16:creationId xmlns:a16="http://schemas.microsoft.com/office/drawing/2014/main" id="{DDA5653B-2689-ABF4-31AF-B24DFCB9C8D0}"/>
              </a:ext>
            </a:extLst>
          </p:cNvPr>
          <p:cNvSpPr/>
          <p:nvPr/>
        </p:nvSpPr>
        <p:spPr>
          <a:xfrm>
            <a:off x="1120135" y="3599345"/>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c</a:t>
            </a:r>
          </a:p>
        </p:txBody>
      </p:sp>
      <p:sp>
        <p:nvSpPr>
          <p:cNvPr id="13" name="Rectangle 12">
            <a:extLst>
              <a:ext uri="{FF2B5EF4-FFF2-40B4-BE49-F238E27FC236}">
                <a16:creationId xmlns:a16="http://schemas.microsoft.com/office/drawing/2014/main" id="{92A128D5-863E-CE46-42D4-68CD4D105468}"/>
              </a:ext>
            </a:extLst>
          </p:cNvPr>
          <p:cNvSpPr/>
          <p:nvPr/>
        </p:nvSpPr>
        <p:spPr>
          <a:xfrm>
            <a:off x="1120134" y="4225893"/>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d</a:t>
            </a:r>
          </a:p>
        </p:txBody>
      </p:sp>
      <p:sp>
        <p:nvSpPr>
          <p:cNvPr id="14" name="Rectangle 13">
            <a:extLst>
              <a:ext uri="{FF2B5EF4-FFF2-40B4-BE49-F238E27FC236}">
                <a16:creationId xmlns:a16="http://schemas.microsoft.com/office/drawing/2014/main" id="{821CA8CA-DE42-8224-7AA0-FC210595030A}"/>
              </a:ext>
            </a:extLst>
          </p:cNvPr>
          <p:cNvSpPr/>
          <p:nvPr/>
        </p:nvSpPr>
        <p:spPr>
          <a:xfrm>
            <a:off x="1120133" y="4852441"/>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e</a:t>
            </a:r>
          </a:p>
        </p:txBody>
      </p:sp>
      <p:sp>
        <p:nvSpPr>
          <p:cNvPr id="15" name="Rectangle 14">
            <a:extLst>
              <a:ext uri="{FF2B5EF4-FFF2-40B4-BE49-F238E27FC236}">
                <a16:creationId xmlns:a16="http://schemas.microsoft.com/office/drawing/2014/main" id="{2C26A2C5-11EA-D844-2178-D1C1A15CF412}"/>
              </a:ext>
            </a:extLst>
          </p:cNvPr>
          <p:cNvSpPr/>
          <p:nvPr/>
        </p:nvSpPr>
        <p:spPr>
          <a:xfrm>
            <a:off x="2198907" y="4852441"/>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o</a:t>
            </a:r>
          </a:p>
        </p:txBody>
      </p:sp>
      <p:sp>
        <p:nvSpPr>
          <p:cNvPr id="16" name="Rectangle 15">
            <a:extLst>
              <a:ext uri="{FF2B5EF4-FFF2-40B4-BE49-F238E27FC236}">
                <a16:creationId xmlns:a16="http://schemas.microsoft.com/office/drawing/2014/main" id="{0B70AD14-D3D6-ED4C-FE6C-5EEC08594E96}"/>
              </a:ext>
            </a:extLst>
          </p:cNvPr>
          <p:cNvSpPr/>
          <p:nvPr/>
        </p:nvSpPr>
        <p:spPr>
          <a:xfrm>
            <a:off x="2190202" y="4212262"/>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n</a:t>
            </a:r>
          </a:p>
        </p:txBody>
      </p:sp>
      <p:sp>
        <p:nvSpPr>
          <p:cNvPr id="17" name="Rectangle 16">
            <a:extLst>
              <a:ext uri="{FF2B5EF4-FFF2-40B4-BE49-F238E27FC236}">
                <a16:creationId xmlns:a16="http://schemas.microsoft.com/office/drawing/2014/main" id="{6A24F2DC-F816-2FA8-1CFD-E1A9556AB344}"/>
              </a:ext>
            </a:extLst>
          </p:cNvPr>
          <p:cNvSpPr/>
          <p:nvPr/>
        </p:nvSpPr>
        <p:spPr>
          <a:xfrm>
            <a:off x="2190203" y="3599345"/>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m</a:t>
            </a:r>
          </a:p>
        </p:txBody>
      </p:sp>
      <p:sp>
        <p:nvSpPr>
          <p:cNvPr id="18" name="Rectangle 17">
            <a:extLst>
              <a:ext uri="{FF2B5EF4-FFF2-40B4-BE49-F238E27FC236}">
                <a16:creationId xmlns:a16="http://schemas.microsoft.com/office/drawing/2014/main" id="{6958AA0D-28DB-F878-BC96-5341BC77C540}"/>
              </a:ext>
            </a:extLst>
          </p:cNvPr>
          <p:cNvSpPr/>
          <p:nvPr/>
        </p:nvSpPr>
        <p:spPr>
          <a:xfrm>
            <a:off x="2195783" y="2972797"/>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l</a:t>
            </a:r>
          </a:p>
        </p:txBody>
      </p:sp>
      <p:sp>
        <p:nvSpPr>
          <p:cNvPr id="19" name="Rectangle 18">
            <a:extLst>
              <a:ext uri="{FF2B5EF4-FFF2-40B4-BE49-F238E27FC236}">
                <a16:creationId xmlns:a16="http://schemas.microsoft.com/office/drawing/2014/main" id="{17FE0A6B-6221-EE94-5273-0EADC0E9710D}"/>
              </a:ext>
            </a:extLst>
          </p:cNvPr>
          <p:cNvSpPr/>
          <p:nvPr/>
        </p:nvSpPr>
        <p:spPr>
          <a:xfrm>
            <a:off x="2198907" y="2346249"/>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k</a:t>
            </a:r>
          </a:p>
        </p:txBody>
      </p:sp>
      <p:sp>
        <p:nvSpPr>
          <p:cNvPr id="20" name="Rectangle 19">
            <a:extLst>
              <a:ext uri="{FF2B5EF4-FFF2-40B4-BE49-F238E27FC236}">
                <a16:creationId xmlns:a16="http://schemas.microsoft.com/office/drawing/2014/main" id="{FC697340-CF0E-EFC8-4F07-C36161ED3035}"/>
              </a:ext>
            </a:extLst>
          </p:cNvPr>
          <p:cNvSpPr/>
          <p:nvPr/>
        </p:nvSpPr>
        <p:spPr>
          <a:xfrm>
            <a:off x="3260270" y="2346249"/>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r</a:t>
            </a:r>
          </a:p>
        </p:txBody>
      </p:sp>
      <p:sp>
        <p:nvSpPr>
          <p:cNvPr id="21" name="Rectangle 20">
            <a:extLst>
              <a:ext uri="{FF2B5EF4-FFF2-40B4-BE49-F238E27FC236}">
                <a16:creationId xmlns:a16="http://schemas.microsoft.com/office/drawing/2014/main" id="{2C0CBA86-9335-E7C4-2A5D-08409C4DEF23}"/>
              </a:ext>
            </a:extLst>
          </p:cNvPr>
          <p:cNvSpPr/>
          <p:nvPr/>
        </p:nvSpPr>
        <p:spPr>
          <a:xfrm>
            <a:off x="3260271" y="4234301"/>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u</a:t>
            </a:r>
          </a:p>
        </p:txBody>
      </p:sp>
      <p:sp>
        <p:nvSpPr>
          <p:cNvPr id="22" name="Rectangle 21">
            <a:extLst>
              <a:ext uri="{FF2B5EF4-FFF2-40B4-BE49-F238E27FC236}">
                <a16:creationId xmlns:a16="http://schemas.microsoft.com/office/drawing/2014/main" id="{945D02E4-4A62-7196-9BED-123FD30C39A0}"/>
              </a:ext>
            </a:extLst>
          </p:cNvPr>
          <p:cNvSpPr/>
          <p:nvPr/>
        </p:nvSpPr>
        <p:spPr>
          <a:xfrm>
            <a:off x="3260272" y="3603549"/>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t</a:t>
            </a:r>
          </a:p>
        </p:txBody>
      </p:sp>
      <p:sp>
        <p:nvSpPr>
          <p:cNvPr id="23" name="Rectangle 22">
            <a:extLst>
              <a:ext uri="{FF2B5EF4-FFF2-40B4-BE49-F238E27FC236}">
                <a16:creationId xmlns:a16="http://schemas.microsoft.com/office/drawing/2014/main" id="{749E9DA1-10B8-B053-74F9-3F9DB220D531}"/>
              </a:ext>
            </a:extLst>
          </p:cNvPr>
          <p:cNvSpPr/>
          <p:nvPr/>
        </p:nvSpPr>
        <p:spPr>
          <a:xfrm>
            <a:off x="3260270" y="2972797"/>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s</a:t>
            </a:r>
          </a:p>
        </p:txBody>
      </p:sp>
      <p:sp>
        <p:nvSpPr>
          <p:cNvPr id="24" name="Rectangle 23">
            <a:extLst>
              <a:ext uri="{FF2B5EF4-FFF2-40B4-BE49-F238E27FC236}">
                <a16:creationId xmlns:a16="http://schemas.microsoft.com/office/drawing/2014/main" id="{EC8E9EA3-0F7B-4116-A4E6-EAD537360C67}"/>
              </a:ext>
            </a:extLst>
          </p:cNvPr>
          <p:cNvSpPr/>
          <p:nvPr/>
        </p:nvSpPr>
        <p:spPr>
          <a:xfrm>
            <a:off x="3260270" y="4852441"/>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v</a:t>
            </a:r>
          </a:p>
        </p:txBody>
      </p:sp>
      <p:cxnSp>
        <p:nvCxnSpPr>
          <p:cNvPr id="25" name="Straight Connector 24">
            <a:extLst>
              <a:ext uri="{FF2B5EF4-FFF2-40B4-BE49-F238E27FC236}">
                <a16:creationId xmlns:a16="http://schemas.microsoft.com/office/drawing/2014/main" id="{64206825-D6C1-982A-D380-F33B96BA300A}"/>
              </a:ext>
            </a:extLst>
          </p:cNvPr>
          <p:cNvCxnSpPr>
            <a:cxnSpLocks/>
          </p:cNvCxnSpPr>
          <p:nvPr/>
        </p:nvCxnSpPr>
        <p:spPr>
          <a:xfrm>
            <a:off x="891541" y="2056295"/>
            <a:ext cx="0" cy="3750945"/>
          </a:xfrm>
          <a:prstGeom prst="line">
            <a:avLst/>
          </a:prstGeom>
          <a:noFill/>
          <a:ln w="6350" cap="flat" cmpd="sng" algn="ctr">
            <a:solidFill>
              <a:srgbClr val="99CB38"/>
            </a:solidFill>
            <a:prstDash val="solid"/>
            <a:miter lim="800000"/>
          </a:ln>
          <a:effectLst/>
        </p:spPr>
      </p:cxnSp>
      <p:cxnSp>
        <p:nvCxnSpPr>
          <p:cNvPr id="26" name="Straight Connector 25">
            <a:extLst>
              <a:ext uri="{FF2B5EF4-FFF2-40B4-BE49-F238E27FC236}">
                <a16:creationId xmlns:a16="http://schemas.microsoft.com/office/drawing/2014/main" id="{8AC576F8-BA02-B715-53C9-9767F79030C0}"/>
              </a:ext>
            </a:extLst>
          </p:cNvPr>
          <p:cNvCxnSpPr/>
          <p:nvPr/>
        </p:nvCxnSpPr>
        <p:spPr>
          <a:xfrm>
            <a:off x="885352" y="2574849"/>
            <a:ext cx="154778" cy="0"/>
          </a:xfrm>
          <a:prstGeom prst="line">
            <a:avLst/>
          </a:prstGeom>
          <a:noFill/>
          <a:ln w="6350" cap="flat" cmpd="sng" algn="ctr">
            <a:solidFill>
              <a:srgbClr val="99CB38"/>
            </a:solidFill>
            <a:prstDash val="solid"/>
            <a:miter lim="800000"/>
          </a:ln>
          <a:effectLst/>
        </p:spPr>
      </p:cxnSp>
      <p:cxnSp>
        <p:nvCxnSpPr>
          <p:cNvPr id="27" name="Straight Connector 26">
            <a:extLst>
              <a:ext uri="{FF2B5EF4-FFF2-40B4-BE49-F238E27FC236}">
                <a16:creationId xmlns:a16="http://schemas.microsoft.com/office/drawing/2014/main" id="{54083E5D-8F1A-FB2E-227D-2987F1B35315}"/>
              </a:ext>
            </a:extLst>
          </p:cNvPr>
          <p:cNvCxnSpPr/>
          <p:nvPr/>
        </p:nvCxnSpPr>
        <p:spPr>
          <a:xfrm>
            <a:off x="877732" y="3173019"/>
            <a:ext cx="154778" cy="0"/>
          </a:xfrm>
          <a:prstGeom prst="line">
            <a:avLst/>
          </a:prstGeom>
          <a:noFill/>
          <a:ln w="6350" cap="flat" cmpd="sng" algn="ctr">
            <a:solidFill>
              <a:srgbClr val="99CB38"/>
            </a:solidFill>
            <a:prstDash val="solid"/>
            <a:miter lim="800000"/>
          </a:ln>
          <a:effectLst/>
        </p:spPr>
      </p:cxnSp>
      <p:cxnSp>
        <p:nvCxnSpPr>
          <p:cNvPr id="28" name="Straight Connector 27">
            <a:extLst>
              <a:ext uri="{FF2B5EF4-FFF2-40B4-BE49-F238E27FC236}">
                <a16:creationId xmlns:a16="http://schemas.microsoft.com/office/drawing/2014/main" id="{928C1A39-5399-9C4C-A467-6CB73CE5C3AA}"/>
              </a:ext>
            </a:extLst>
          </p:cNvPr>
          <p:cNvCxnSpPr/>
          <p:nvPr/>
        </p:nvCxnSpPr>
        <p:spPr>
          <a:xfrm>
            <a:off x="888042" y="3851199"/>
            <a:ext cx="154778" cy="0"/>
          </a:xfrm>
          <a:prstGeom prst="line">
            <a:avLst/>
          </a:prstGeom>
          <a:noFill/>
          <a:ln w="6350" cap="flat" cmpd="sng" algn="ctr">
            <a:solidFill>
              <a:srgbClr val="99CB38"/>
            </a:solidFill>
            <a:prstDash val="solid"/>
            <a:miter lim="800000"/>
          </a:ln>
          <a:effectLst/>
        </p:spPr>
      </p:cxnSp>
      <p:cxnSp>
        <p:nvCxnSpPr>
          <p:cNvPr id="29" name="Straight Connector 28">
            <a:extLst>
              <a:ext uri="{FF2B5EF4-FFF2-40B4-BE49-F238E27FC236}">
                <a16:creationId xmlns:a16="http://schemas.microsoft.com/office/drawing/2014/main" id="{683B61D8-27DD-54FB-B1DF-FA8CBA25A8D5}"/>
              </a:ext>
            </a:extLst>
          </p:cNvPr>
          <p:cNvCxnSpPr/>
          <p:nvPr/>
        </p:nvCxnSpPr>
        <p:spPr>
          <a:xfrm>
            <a:off x="1342552" y="3032049"/>
            <a:ext cx="154778" cy="0"/>
          </a:xfrm>
          <a:prstGeom prst="line">
            <a:avLst/>
          </a:prstGeom>
          <a:noFill/>
          <a:ln w="6350" cap="flat" cmpd="sng" algn="ctr">
            <a:solidFill>
              <a:srgbClr val="99CB38"/>
            </a:solidFill>
            <a:prstDash val="solid"/>
            <a:miter lim="800000"/>
          </a:ln>
          <a:effectLst/>
        </p:spPr>
      </p:cxnSp>
      <p:cxnSp>
        <p:nvCxnSpPr>
          <p:cNvPr id="30" name="Straight Connector 29">
            <a:extLst>
              <a:ext uri="{FF2B5EF4-FFF2-40B4-BE49-F238E27FC236}">
                <a16:creationId xmlns:a16="http://schemas.microsoft.com/office/drawing/2014/main" id="{78A60E36-F195-BBDC-79F4-42912A75F750}"/>
              </a:ext>
            </a:extLst>
          </p:cNvPr>
          <p:cNvCxnSpPr/>
          <p:nvPr/>
        </p:nvCxnSpPr>
        <p:spPr>
          <a:xfrm>
            <a:off x="884232" y="4453179"/>
            <a:ext cx="154778" cy="0"/>
          </a:xfrm>
          <a:prstGeom prst="line">
            <a:avLst/>
          </a:prstGeom>
          <a:noFill/>
          <a:ln w="6350" cap="flat" cmpd="sng" algn="ctr">
            <a:solidFill>
              <a:srgbClr val="99CB38"/>
            </a:solidFill>
            <a:prstDash val="solid"/>
            <a:miter lim="800000"/>
          </a:ln>
          <a:effectLst/>
        </p:spPr>
      </p:cxnSp>
      <p:cxnSp>
        <p:nvCxnSpPr>
          <p:cNvPr id="31" name="Straight Connector 30">
            <a:extLst>
              <a:ext uri="{FF2B5EF4-FFF2-40B4-BE49-F238E27FC236}">
                <a16:creationId xmlns:a16="http://schemas.microsoft.com/office/drawing/2014/main" id="{C36A8A22-3C1C-8EEC-C34E-CAB8B5040797}"/>
              </a:ext>
            </a:extLst>
          </p:cNvPr>
          <p:cNvCxnSpPr/>
          <p:nvPr/>
        </p:nvCxnSpPr>
        <p:spPr>
          <a:xfrm>
            <a:off x="888042" y="5119929"/>
            <a:ext cx="154778" cy="0"/>
          </a:xfrm>
          <a:prstGeom prst="line">
            <a:avLst/>
          </a:prstGeom>
          <a:noFill/>
          <a:ln w="6350" cap="flat" cmpd="sng" algn="ctr">
            <a:solidFill>
              <a:srgbClr val="99CB38"/>
            </a:solidFill>
            <a:prstDash val="solid"/>
            <a:miter lim="800000"/>
          </a:ln>
          <a:effectLst/>
        </p:spPr>
      </p:cxnSp>
      <p:cxnSp>
        <p:nvCxnSpPr>
          <p:cNvPr id="32" name="Straight Connector 31">
            <a:extLst>
              <a:ext uri="{FF2B5EF4-FFF2-40B4-BE49-F238E27FC236}">
                <a16:creationId xmlns:a16="http://schemas.microsoft.com/office/drawing/2014/main" id="{DBC385A2-B8AD-B131-189E-B68DC40A1920}"/>
              </a:ext>
            </a:extLst>
          </p:cNvPr>
          <p:cNvCxnSpPr>
            <a:cxnSpLocks/>
          </p:cNvCxnSpPr>
          <p:nvPr/>
        </p:nvCxnSpPr>
        <p:spPr>
          <a:xfrm flipH="1">
            <a:off x="1995712" y="2048675"/>
            <a:ext cx="8349" cy="3752850"/>
          </a:xfrm>
          <a:prstGeom prst="line">
            <a:avLst/>
          </a:prstGeom>
          <a:noFill/>
          <a:ln w="6350" cap="flat" cmpd="sng" algn="ctr">
            <a:solidFill>
              <a:srgbClr val="99CB38"/>
            </a:solidFill>
            <a:prstDash val="solid"/>
            <a:miter lim="800000"/>
          </a:ln>
          <a:effectLst/>
        </p:spPr>
      </p:cxnSp>
      <p:cxnSp>
        <p:nvCxnSpPr>
          <p:cNvPr id="33" name="Straight Connector 32">
            <a:extLst>
              <a:ext uri="{FF2B5EF4-FFF2-40B4-BE49-F238E27FC236}">
                <a16:creationId xmlns:a16="http://schemas.microsoft.com/office/drawing/2014/main" id="{1FB2D16A-EB24-F357-886F-68F821A0A644}"/>
              </a:ext>
            </a:extLst>
          </p:cNvPr>
          <p:cNvCxnSpPr/>
          <p:nvPr/>
        </p:nvCxnSpPr>
        <p:spPr>
          <a:xfrm>
            <a:off x="1997872" y="2578659"/>
            <a:ext cx="154778" cy="0"/>
          </a:xfrm>
          <a:prstGeom prst="line">
            <a:avLst/>
          </a:prstGeom>
          <a:noFill/>
          <a:ln w="6350" cap="flat" cmpd="sng" algn="ctr">
            <a:solidFill>
              <a:srgbClr val="99CB38"/>
            </a:solidFill>
            <a:prstDash val="solid"/>
            <a:miter lim="800000"/>
          </a:ln>
          <a:effectLst/>
        </p:spPr>
      </p:cxnSp>
      <p:cxnSp>
        <p:nvCxnSpPr>
          <p:cNvPr id="34" name="Straight Connector 33">
            <a:extLst>
              <a:ext uri="{FF2B5EF4-FFF2-40B4-BE49-F238E27FC236}">
                <a16:creationId xmlns:a16="http://schemas.microsoft.com/office/drawing/2014/main" id="{CC708FEB-F878-859D-D637-DB22B12814B2}"/>
              </a:ext>
            </a:extLst>
          </p:cNvPr>
          <p:cNvCxnSpPr/>
          <p:nvPr/>
        </p:nvCxnSpPr>
        <p:spPr>
          <a:xfrm>
            <a:off x="1999217" y="4456989"/>
            <a:ext cx="154778" cy="0"/>
          </a:xfrm>
          <a:prstGeom prst="line">
            <a:avLst/>
          </a:prstGeom>
          <a:noFill/>
          <a:ln w="6350" cap="flat" cmpd="sng" algn="ctr">
            <a:solidFill>
              <a:srgbClr val="99CB38"/>
            </a:solidFill>
            <a:prstDash val="solid"/>
            <a:miter lim="800000"/>
          </a:ln>
          <a:effectLst/>
        </p:spPr>
      </p:cxnSp>
      <p:cxnSp>
        <p:nvCxnSpPr>
          <p:cNvPr id="35" name="Straight Connector 34">
            <a:extLst>
              <a:ext uri="{FF2B5EF4-FFF2-40B4-BE49-F238E27FC236}">
                <a16:creationId xmlns:a16="http://schemas.microsoft.com/office/drawing/2014/main" id="{5A3717E0-1068-1D3D-AEBF-CD23AF0CE8FE}"/>
              </a:ext>
            </a:extLst>
          </p:cNvPr>
          <p:cNvCxnSpPr/>
          <p:nvPr/>
        </p:nvCxnSpPr>
        <p:spPr>
          <a:xfrm>
            <a:off x="1342552" y="3032049"/>
            <a:ext cx="154778" cy="0"/>
          </a:xfrm>
          <a:prstGeom prst="line">
            <a:avLst/>
          </a:prstGeom>
          <a:noFill/>
          <a:ln w="6350" cap="flat" cmpd="sng" algn="ctr">
            <a:solidFill>
              <a:srgbClr val="99CB38"/>
            </a:solidFill>
            <a:prstDash val="solid"/>
            <a:miter lim="800000"/>
          </a:ln>
          <a:effectLst/>
        </p:spPr>
      </p:cxnSp>
      <p:cxnSp>
        <p:nvCxnSpPr>
          <p:cNvPr id="36" name="Straight Connector 35">
            <a:extLst>
              <a:ext uri="{FF2B5EF4-FFF2-40B4-BE49-F238E27FC236}">
                <a16:creationId xmlns:a16="http://schemas.microsoft.com/office/drawing/2014/main" id="{1B04C6A4-E1C9-B8C2-EF39-2561B0BB1EBA}"/>
              </a:ext>
            </a:extLst>
          </p:cNvPr>
          <p:cNvCxnSpPr/>
          <p:nvPr/>
        </p:nvCxnSpPr>
        <p:spPr>
          <a:xfrm>
            <a:off x="1995407" y="3824529"/>
            <a:ext cx="154778" cy="0"/>
          </a:xfrm>
          <a:prstGeom prst="line">
            <a:avLst/>
          </a:prstGeom>
          <a:noFill/>
          <a:ln w="6350" cap="flat" cmpd="sng" algn="ctr">
            <a:solidFill>
              <a:srgbClr val="99CB38"/>
            </a:solidFill>
            <a:prstDash val="solid"/>
            <a:miter lim="800000"/>
          </a:ln>
          <a:effectLst/>
        </p:spPr>
      </p:cxnSp>
      <p:cxnSp>
        <p:nvCxnSpPr>
          <p:cNvPr id="37" name="Straight Connector 36">
            <a:extLst>
              <a:ext uri="{FF2B5EF4-FFF2-40B4-BE49-F238E27FC236}">
                <a16:creationId xmlns:a16="http://schemas.microsoft.com/office/drawing/2014/main" id="{525A3050-2F57-C00D-679A-DC88182A6D3E}"/>
              </a:ext>
            </a:extLst>
          </p:cNvPr>
          <p:cNvCxnSpPr/>
          <p:nvPr/>
        </p:nvCxnSpPr>
        <p:spPr>
          <a:xfrm>
            <a:off x="1999217" y="3233979"/>
            <a:ext cx="154778" cy="0"/>
          </a:xfrm>
          <a:prstGeom prst="line">
            <a:avLst/>
          </a:prstGeom>
          <a:noFill/>
          <a:ln w="6350" cap="flat" cmpd="sng" algn="ctr">
            <a:solidFill>
              <a:srgbClr val="99CB38"/>
            </a:solidFill>
            <a:prstDash val="solid"/>
            <a:miter lim="800000"/>
          </a:ln>
          <a:effectLst/>
        </p:spPr>
      </p:cxnSp>
      <p:cxnSp>
        <p:nvCxnSpPr>
          <p:cNvPr id="38" name="Straight Connector 37">
            <a:extLst>
              <a:ext uri="{FF2B5EF4-FFF2-40B4-BE49-F238E27FC236}">
                <a16:creationId xmlns:a16="http://schemas.microsoft.com/office/drawing/2014/main" id="{C5D70E81-FC6B-B78B-DACC-999B2D613AA3}"/>
              </a:ext>
            </a:extLst>
          </p:cNvPr>
          <p:cNvCxnSpPr/>
          <p:nvPr/>
        </p:nvCxnSpPr>
        <p:spPr>
          <a:xfrm>
            <a:off x="2001907" y="5081829"/>
            <a:ext cx="154778" cy="0"/>
          </a:xfrm>
          <a:prstGeom prst="line">
            <a:avLst/>
          </a:prstGeom>
          <a:noFill/>
          <a:ln w="6350" cap="flat" cmpd="sng" algn="ctr">
            <a:solidFill>
              <a:srgbClr val="99CB38"/>
            </a:solidFill>
            <a:prstDash val="solid"/>
            <a:miter lim="800000"/>
          </a:ln>
          <a:effectLst/>
        </p:spPr>
      </p:cxnSp>
      <p:cxnSp>
        <p:nvCxnSpPr>
          <p:cNvPr id="39" name="Straight Connector 38">
            <a:extLst>
              <a:ext uri="{FF2B5EF4-FFF2-40B4-BE49-F238E27FC236}">
                <a16:creationId xmlns:a16="http://schemas.microsoft.com/office/drawing/2014/main" id="{CA59B25C-8B31-C7E4-4F39-9EEADA532ABA}"/>
              </a:ext>
            </a:extLst>
          </p:cNvPr>
          <p:cNvCxnSpPr>
            <a:cxnSpLocks/>
          </p:cNvCxnSpPr>
          <p:nvPr/>
        </p:nvCxnSpPr>
        <p:spPr>
          <a:xfrm flipH="1">
            <a:off x="3039772" y="2048675"/>
            <a:ext cx="4419" cy="3752850"/>
          </a:xfrm>
          <a:prstGeom prst="line">
            <a:avLst/>
          </a:prstGeom>
          <a:noFill/>
          <a:ln w="6350" cap="flat" cmpd="sng" algn="ctr">
            <a:solidFill>
              <a:srgbClr val="99CB38"/>
            </a:solidFill>
            <a:prstDash val="solid"/>
            <a:miter lim="800000"/>
          </a:ln>
          <a:effectLst/>
        </p:spPr>
      </p:cxnSp>
      <p:cxnSp>
        <p:nvCxnSpPr>
          <p:cNvPr id="40" name="Straight Connector 39">
            <a:extLst>
              <a:ext uri="{FF2B5EF4-FFF2-40B4-BE49-F238E27FC236}">
                <a16:creationId xmlns:a16="http://schemas.microsoft.com/office/drawing/2014/main" id="{63578418-F800-B8E3-0780-92F5A6358E0C}"/>
              </a:ext>
            </a:extLst>
          </p:cNvPr>
          <p:cNvCxnSpPr/>
          <p:nvPr/>
        </p:nvCxnSpPr>
        <p:spPr>
          <a:xfrm>
            <a:off x="3041812" y="3211119"/>
            <a:ext cx="154778" cy="0"/>
          </a:xfrm>
          <a:prstGeom prst="line">
            <a:avLst/>
          </a:prstGeom>
          <a:noFill/>
          <a:ln w="6350" cap="flat" cmpd="sng" algn="ctr">
            <a:solidFill>
              <a:srgbClr val="99CB38"/>
            </a:solidFill>
            <a:prstDash val="solid"/>
            <a:miter lim="800000"/>
          </a:ln>
          <a:effectLst/>
        </p:spPr>
      </p:cxnSp>
      <p:cxnSp>
        <p:nvCxnSpPr>
          <p:cNvPr id="41" name="Straight Connector 40">
            <a:extLst>
              <a:ext uri="{FF2B5EF4-FFF2-40B4-BE49-F238E27FC236}">
                <a16:creationId xmlns:a16="http://schemas.microsoft.com/office/drawing/2014/main" id="{44DAAEBD-C9E0-9706-01C5-674C83F4A68A}"/>
              </a:ext>
            </a:extLst>
          </p:cNvPr>
          <p:cNvCxnSpPr/>
          <p:nvPr/>
        </p:nvCxnSpPr>
        <p:spPr>
          <a:xfrm>
            <a:off x="3034192" y="3820719"/>
            <a:ext cx="154778" cy="0"/>
          </a:xfrm>
          <a:prstGeom prst="line">
            <a:avLst/>
          </a:prstGeom>
          <a:noFill/>
          <a:ln w="6350" cap="flat" cmpd="sng" algn="ctr">
            <a:solidFill>
              <a:srgbClr val="99CB38"/>
            </a:solidFill>
            <a:prstDash val="solid"/>
            <a:miter lim="800000"/>
          </a:ln>
          <a:effectLst/>
        </p:spPr>
      </p:cxnSp>
      <p:cxnSp>
        <p:nvCxnSpPr>
          <p:cNvPr id="42" name="Straight Connector 41">
            <a:extLst>
              <a:ext uri="{FF2B5EF4-FFF2-40B4-BE49-F238E27FC236}">
                <a16:creationId xmlns:a16="http://schemas.microsoft.com/office/drawing/2014/main" id="{3A379B10-2F44-528E-C805-9498ECD08813}"/>
              </a:ext>
            </a:extLst>
          </p:cNvPr>
          <p:cNvCxnSpPr/>
          <p:nvPr/>
        </p:nvCxnSpPr>
        <p:spPr>
          <a:xfrm>
            <a:off x="2455072" y="3035859"/>
            <a:ext cx="154778" cy="0"/>
          </a:xfrm>
          <a:prstGeom prst="line">
            <a:avLst/>
          </a:prstGeom>
          <a:noFill/>
          <a:ln w="6350" cap="flat" cmpd="sng" algn="ctr">
            <a:solidFill>
              <a:srgbClr val="99CB38"/>
            </a:solidFill>
            <a:prstDash val="solid"/>
            <a:miter lim="800000"/>
          </a:ln>
          <a:effectLst/>
        </p:spPr>
      </p:cxnSp>
      <p:cxnSp>
        <p:nvCxnSpPr>
          <p:cNvPr id="43" name="Straight Connector 42">
            <a:extLst>
              <a:ext uri="{FF2B5EF4-FFF2-40B4-BE49-F238E27FC236}">
                <a16:creationId xmlns:a16="http://schemas.microsoft.com/office/drawing/2014/main" id="{2907C11E-F4BC-C00E-69DF-FD3DAFD6BDD1}"/>
              </a:ext>
            </a:extLst>
          </p:cNvPr>
          <p:cNvCxnSpPr/>
          <p:nvPr/>
        </p:nvCxnSpPr>
        <p:spPr>
          <a:xfrm>
            <a:off x="3030382" y="4456989"/>
            <a:ext cx="154778" cy="0"/>
          </a:xfrm>
          <a:prstGeom prst="line">
            <a:avLst/>
          </a:prstGeom>
          <a:noFill/>
          <a:ln w="6350" cap="flat" cmpd="sng" algn="ctr">
            <a:solidFill>
              <a:srgbClr val="99CB38"/>
            </a:solidFill>
            <a:prstDash val="solid"/>
            <a:miter lim="800000"/>
          </a:ln>
          <a:effectLst/>
        </p:spPr>
      </p:cxnSp>
      <p:cxnSp>
        <p:nvCxnSpPr>
          <p:cNvPr id="44" name="Straight Connector 43">
            <a:extLst>
              <a:ext uri="{FF2B5EF4-FFF2-40B4-BE49-F238E27FC236}">
                <a16:creationId xmlns:a16="http://schemas.microsoft.com/office/drawing/2014/main" id="{C244571E-83BE-6C48-2750-D1942F8A8F35}"/>
              </a:ext>
            </a:extLst>
          </p:cNvPr>
          <p:cNvCxnSpPr/>
          <p:nvPr/>
        </p:nvCxnSpPr>
        <p:spPr>
          <a:xfrm>
            <a:off x="3034192" y="5055159"/>
            <a:ext cx="154778" cy="0"/>
          </a:xfrm>
          <a:prstGeom prst="line">
            <a:avLst/>
          </a:prstGeom>
          <a:noFill/>
          <a:ln w="6350" cap="flat" cmpd="sng" algn="ctr">
            <a:solidFill>
              <a:srgbClr val="99CB38"/>
            </a:solidFill>
            <a:prstDash val="solid"/>
            <a:miter lim="800000"/>
          </a:ln>
          <a:effectLst/>
        </p:spPr>
      </p:cxnSp>
      <p:cxnSp>
        <p:nvCxnSpPr>
          <p:cNvPr id="45" name="Straight Connector 44">
            <a:extLst>
              <a:ext uri="{FF2B5EF4-FFF2-40B4-BE49-F238E27FC236}">
                <a16:creationId xmlns:a16="http://schemas.microsoft.com/office/drawing/2014/main" id="{5633BC90-0035-25D3-7210-CB2AD109CCA7}"/>
              </a:ext>
            </a:extLst>
          </p:cNvPr>
          <p:cNvCxnSpPr/>
          <p:nvPr/>
        </p:nvCxnSpPr>
        <p:spPr>
          <a:xfrm>
            <a:off x="3041812" y="2605329"/>
            <a:ext cx="154778" cy="0"/>
          </a:xfrm>
          <a:prstGeom prst="line">
            <a:avLst/>
          </a:prstGeom>
          <a:noFill/>
          <a:ln w="6350" cap="flat" cmpd="sng" algn="ctr">
            <a:solidFill>
              <a:srgbClr val="99CB38"/>
            </a:solidFill>
            <a:prstDash val="solid"/>
            <a:miter lim="800000"/>
          </a:ln>
          <a:effectLst/>
        </p:spPr>
      </p:cxnSp>
      <p:graphicFrame>
        <p:nvGraphicFramePr>
          <p:cNvPr id="46" name="Table 45">
            <a:extLst>
              <a:ext uri="{FF2B5EF4-FFF2-40B4-BE49-F238E27FC236}">
                <a16:creationId xmlns:a16="http://schemas.microsoft.com/office/drawing/2014/main" id="{AA4DADA8-7CEC-53CE-A182-B770A4D73F5B}"/>
              </a:ext>
            </a:extLst>
          </p:cNvPr>
          <p:cNvGraphicFramePr>
            <a:graphicFrameLocks noGrp="1"/>
          </p:cNvGraphicFramePr>
          <p:nvPr>
            <p:extLst>
              <p:ext uri="{D42A27DB-BD31-4B8C-83A1-F6EECF244321}">
                <p14:modId xmlns:p14="http://schemas.microsoft.com/office/powerpoint/2010/main" val="2657189427"/>
              </p:ext>
            </p:extLst>
          </p:nvPr>
        </p:nvGraphicFramePr>
        <p:xfrm>
          <a:off x="6825118" y="1470489"/>
          <a:ext cx="4665380" cy="4561548"/>
        </p:xfrm>
        <a:graphic>
          <a:graphicData uri="http://schemas.openxmlformats.org/drawingml/2006/table">
            <a:tbl>
              <a:tblPr firstRow="1" bandRow="1"/>
              <a:tblGrid>
                <a:gridCol w="4665380">
                  <a:extLst>
                    <a:ext uri="{9D8B030D-6E8A-4147-A177-3AD203B41FA5}">
                      <a16:colId xmlns:a16="http://schemas.microsoft.com/office/drawing/2014/main" val="509258358"/>
                    </a:ext>
                  </a:extLst>
                </a:gridCol>
              </a:tblGrid>
              <a:tr h="57563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T1: </a:t>
                      </a:r>
                      <a:r>
                        <a:rPr lang="en-US" sz="2800" b="0" dirty="0"/>
                        <a:t>Biopesticide 1 (</a:t>
                      </a:r>
                      <a:r>
                        <a:rPr lang="en-US" sz="2800" b="0" dirty="0" err="1"/>
                        <a:t>BioSolex</a:t>
                      </a:r>
                      <a:r>
                        <a:rPr lang="en-US" sz="2800" b="0" dirty="0"/>
                        <a:t>)</a:t>
                      </a:r>
                      <a:endParaRPr lang="en-US" sz="2800" b="0" dirty="0">
                        <a:solidFill>
                          <a:schemeClr val="tx1"/>
                        </a:solidFill>
                      </a:endParaRPr>
                    </a:p>
                  </a:txBody>
                  <a:tcPr>
                    <a:lnL w="12700" cmpd="sng">
                      <a:solidFill>
                        <a:srgbClr val="99CB38"/>
                      </a:solidFill>
                    </a:lnL>
                    <a:lnR w="12700" cmpd="sng">
                      <a:solidFill>
                        <a:srgbClr val="99CB38"/>
                      </a:solidFill>
                    </a:lnR>
                    <a:lnT w="12700" cmpd="sng">
                      <a:solidFill>
                        <a:srgbClr val="99CB38"/>
                      </a:solidFill>
                    </a:lnT>
                    <a:lnB w="25400" cmpd="sng">
                      <a:solidFill>
                        <a:srgbClr val="99CB38"/>
                      </a:solidFill>
                    </a:lnB>
                    <a:lnTlToBr w="12700" cmpd="sng">
                      <a:noFill/>
                      <a:prstDash val="solid"/>
                    </a:lnTlToBr>
                    <a:lnBlToTr w="12700" cmpd="sng">
                      <a:noFill/>
                      <a:prstDash val="solid"/>
                    </a:lnBlToTr>
                    <a:noFill/>
                  </a:tcPr>
                </a:tc>
                <a:extLst>
                  <a:ext uri="{0D108BD9-81ED-4DB2-BD59-A6C34878D82A}">
                    <a16:rowId xmlns:a16="http://schemas.microsoft.com/office/drawing/2014/main" val="2302439596"/>
                  </a:ext>
                </a:extLst>
              </a:tr>
              <a:tr h="5756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T2:</a:t>
                      </a:r>
                      <a:r>
                        <a:rPr lang="en-US" sz="2800" dirty="0"/>
                        <a:t> Biopesticide 2 (Flipper)</a:t>
                      </a:r>
                      <a:endParaRPr lang="en-US" sz="2800" b="0" dirty="0">
                        <a:solidFill>
                          <a:schemeClr val="tx1"/>
                        </a:solidFill>
                      </a:endParaRPr>
                    </a:p>
                  </a:txBody>
                  <a:tcPr>
                    <a:lnL w="12700" cmpd="sng">
                      <a:solidFill>
                        <a:srgbClr val="99CB38"/>
                      </a:solidFill>
                    </a:lnL>
                    <a:lnR w="12700" cmpd="sng">
                      <a:solidFill>
                        <a:srgbClr val="99CB38"/>
                      </a:solidFill>
                    </a:lnR>
                    <a:lnT w="25400" cmpd="sng">
                      <a:solidFill>
                        <a:srgbClr val="99CB38"/>
                      </a:solidFill>
                    </a:lnT>
                    <a:lnB w="12700" cmpd="sng">
                      <a:solidFill>
                        <a:srgbClr val="99CB38"/>
                      </a:solidFill>
                    </a:lnB>
                    <a:lnTlToBr w="12700" cmpd="sng">
                      <a:noFill/>
                      <a:prstDash val="solid"/>
                    </a:lnTlToBr>
                    <a:lnBlToTr w="12700" cmpd="sng">
                      <a:noFill/>
                      <a:prstDash val="solid"/>
                    </a:lnBlToTr>
                    <a:solidFill>
                      <a:srgbClr val="99CB38">
                        <a:alpha val="20000"/>
                      </a:srgbClr>
                    </a:solidFill>
                  </a:tcPr>
                </a:tc>
                <a:extLst>
                  <a:ext uri="{0D108BD9-81ED-4DB2-BD59-A6C34878D82A}">
                    <a16:rowId xmlns:a16="http://schemas.microsoft.com/office/drawing/2014/main" val="2620034541"/>
                  </a:ext>
                </a:extLst>
              </a:tr>
              <a:tr h="87995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T3:</a:t>
                      </a:r>
                      <a:r>
                        <a:rPr lang="en-US" sz="2800" dirty="0"/>
                        <a:t> Biopesticide 3 (</a:t>
                      </a:r>
                      <a:r>
                        <a:rPr lang="en-US" sz="2800" dirty="0" err="1"/>
                        <a:t>Agro</a:t>
                      </a:r>
                      <a:r>
                        <a:rPr lang="en-US" sz="2800" dirty="0"/>
                        <a:t> Safe Liquid)</a:t>
                      </a:r>
                      <a:endParaRPr lang="en-US" sz="2800" b="0" dirty="0">
                        <a:solidFill>
                          <a:schemeClr val="tx1"/>
                        </a:solidFill>
                      </a:endParaRPr>
                    </a:p>
                  </a:txBody>
                  <a:tcPr>
                    <a:lnL w="12700" cmpd="sng">
                      <a:solidFill>
                        <a:srgbClr val="99CB38"/>
                      </a:solidFill>
                    </a:lnL>
                    <a:lnR w="12700" cmpd="sng">
                      <a:solidFill>
                        <a:srgbClr val="99CB38"/>
                      </a:solidFill>
                    </a:lnR>
                    <a:lnT w="12700" cmpd="sng">
                      <a:solidFill>
                        <a:srgbClr val="99CB38"/>
                      </a:solidFill>
                    </a:lnT>
                    <a:lnB w="12700" cmpd="sng">
                      <a:solidFill>
                        <a:srgbClr val="99CB38"/>
                      </a:solidFill>
                    </a:lnB>
                    <a:lnTlToBr w="12700" cmpd="sng">
                      <a:noFill/>
                      <a:prstDash val="solid"/>
                    </a:lnTlToBr>
                    <a:lnBlToTr w="12700" cmpd="sng">
                      <a:noFill/>
                      <a:prstDash val="solid"/>
                    </a:lnBlToTr>
                    <a:noFill/>
                  </a:tcPr>
                </a:tc>
                <a:extLst>
                  <a:ext uri="{0D108BD9-81ED-4DB2-BD59-A6C34878D82A}">
                    <a16:rowId xmlns:a16="http://schemas.microsoft.com/office/drawing/2014/main" val="743224394"/>
                  </a:ext>
                </a:extLst>
              </a:tr>
              <a:tr h="87995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C1:</a:t>
                      </a:r>
                      <a:r>
                        <a:rPr lang="en-US" sz="2800" dirty="0"/>
                        <a:t> Possitive Control (</a:t>
                      </a:r>
                      <a:r>
                        <a:rPr lang="en-US" sz="2800" dirty="0" err="1"/>
                        <a:t>Carbosulfan</a:t>
                      </a:r>
                      <a:r>
                        <a:rPr lang="en-US" sz="2800" dirty="0"/>
                        <a:t> 20 %) (4 ml/l)</a:t>
                      </a:r>
                      <a:endParaRPr lang="en-US" sz="2800" b="0" dirty="0"/>
                    </a:p>
                  </a:txBody>
                  <a:tcPr>
                    <a:lnL w="12700" cmpd="sng">
                      <a:solidFill>
                        <a:srgbClr val="99CB38"/>
                      </a:solidFill>
                    </a:lnL>
                    <a:lnR w="12700" cmpd="sng">
                      <a:solidFill>
                        <a:srgbClr val="99CB38"/>
                      </a:solidFill>
                    </a:lnR>
                    <a:lnT w="12700" cmpd="sng">
                      <a:solidFill>
                        <a:srgbClr val="99CB38"/>
                      </a:solidFill>
                    </a:lnT>
                    <a:lnB w="12700" cmpd="sng">
                      <a:solidFill>
                        <a:srgbClr val="99CB38"/>
                      </a:solidFill>
                    </a:lnB>
                    <a:lnTlToBr w="12700" cmpd="sng">
                      <a:noFill/>
                      <a:prstDash val="solid"/>
                    </a:lnTlToBr>
                    <a:lnBlToTr w="12700" cmpd="sng">
                      <a:noFill/>
                      <a:prstDash val="solid"/>
                    </a:lnBlToTr>
                    <a:solidFill>
                      <a:srgbClr val="99CB38">
                        <a:alpha val="20000"/>
                      </a:srgbClr>
                    </a:solidFill>
                  </a:tcPr>
                </a:tc>
                <a:extLst>
                  <a:ext uri="{0D108BD9-81ED-4DB2-BD59-A6C34878D82A}">
                    <a16:rowId xmlns:a16="http://schemas.microsoft.com/office/drawing/2014/main" val="2270285708"/>
                  </a:ext>
                </a:extLst>
              </a:tr>
              <a:tr h="87995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C2: </a:t>
                      </a:r>
                      <a:r>
                        <a:rPr lang="en-US" sz="2800" dirty="0"/>
                        <a:t>Vehicle control (Distilled Water)</a:t>
                      </a:r>
                      <a:endParaRPr lang="en-US" sz="2800" b="0" dirty="0">
                        <a:solidFill>
                          <a:schemeClr val="tx1"/>
                        </a:solidFill>
                      </a:endParaRPr>
                    </a:p>
                  </a:txBody>
                  <a:tcPr>
                    <a:lnL w="12700" cmpd="sng">
                      <a:solidFill>
                        <a:srgbClr val="99CB38"/>
                      </a:solidFill>
                    </a:lnL>
                    <a:lnR w="12700" cmpd="sng">
                      <a:solidFill>
                        <a:srgbClr val="99CB38"/>
                      </a:solidFill>
                    </a:lnR>
                    <a:lnT w="12700" cmpd="sng">
                      <a:solidFill>
                        <a:srgbClr val="99CB38"/>
                      </a:solidFill>
                    </a:lnT>
                    <a:lnB w="12700" cmpd="sng">
                      <a:solidFill>
                        <a:srgbClr val="99CB38"/>
                      </a:solidFill>
                    </a:lnB>
                    <a:lnTlToBr w="12700" cmpd="sng">
                      <a:noFill/>
                      <a:prstDash val="solid"/>
                    </a:lnTlToBr>
                    <a:lnBlToTr w="12700" cmpd="sng">
                      <a:noFill/>
                      <a:prstDash val="solid"/>
                    </a:lnBlToTr>
                    <a:noFill/>
                  </a:tcPr>
                </a:tc>
                <a:extLst>
                  <a:ext uri="{0D108BD9-81ED-4DB2-BD59-A6C34878D82A}">
                    <a16:rowId xmlns:a16="http://schemas.microsoft.com/office/drawing/2014/main" val="1797728575"/>
                  </a:ext>
                </a:extLst>
              </a:tr>
              <a:tr h="5756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2800" b="1" dirty="0"/>
                        <a:t>a, b, etc. : </a:t>
                      </a:r>
                      <a:r>
                        <a:rPr lang="en-US" sz="2800" dirty="0"/>
                        <a:t>Concentration</a:t>
                      </a:r>
                    </a:p>
                  </a:txBody>
                  <a:tcPr>
                    <a:lnL w="12700" cmpd="sng">
                      <a:solidFill>
                        <a:srgbClr val="99CB38"/>
                      </a:solidFill>
                    </a:lnL>
                    <a:lnR w="12700" cmpd="sng">
                      <a:solidFill>
                        <a:srgbClr val="99CB38"/>
                      </a:solidFill>
                    </a:lnR>
                    <a:lnT w="12700" cmpd="sng">
                      <a:solidFill>
                        <a:srgbClr val="99CB38"/>
                      </a:solidFill>
                    </a:lnT>
                    <a:lnB w="12700" cmpd="sng">
                      <a:solidFill>
                        <a:srgbClr val="99CB38"/>
                      </a:solidFill>
                    </a:lnB>
                    <a:lnTlToBr w="12700" cmpd="sng">
                      <a:noFill/>
                      <a:prstDash val="solid"/>
                    </a:lnTlToBr>
                    <a:lnBlToTr w="12700" cmpd="sng">
                      <a:noFill/>
                      <a:prstDash val="solid"/>
                    </a:lnBlToTr>
                    <a:solidFill>
                      <a:srgbClr val="99CB38">
                        <a:alpha val="20000"/>
                      </a:srgbClr>
                    </a:solidFill>
                  </a:tcPr>
                </a:tc>
                <a:extLst>
                  <a:ext uri="{0D108BD9-81ED-4DB2-BD59-A6C34878D82A}">
                    <a16:rowId xmlns:a16="http://schemas.microsoft.com/office/drawing/2014/main" val="1838309205"/>
                  </a:ext>
                </a:extLst>
              </a:tr>
            </a:tbl>
          </a:graphicData>
        </a:graphic>
      </p:graphicFrame>
      <p:sp>
        <p:nvSpPr>
          <p:cNvPr id="47" name="TextBox 46">
            <a:extLst>
              <a:ext uri="{FF2B5EF4-FFF2-40B4-BE49-F238E27FC236}">
                <a16:creationId xmlns:a16="http://schemas.microsoft.com/office/drawing/2014/main" id="{45D02D9A-6A5C-9FF9-A95A-12A6B04165D0}"/>
              </a:ext>
            </a:extLst>
          </p:cNvPr>
          <p:cNvSpPr txBox="1"/>
          <p:nvPr/>
        </p:nvSpPr>
        <p:spPr>
          <a:xfrm>
            <a:off x="317475" y="5900574"/>
            <a:ext cx="5275919"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Three replicates for each concentration</a:t>
            </a:r>
          </a:p>
        </p:txBody>
      </p:sp>
      <p:sp>
        <p:nvSpPr>
          <p:cNvPr id="48" name="TextBox 47">
            <a:extLst>
              <a:ext uri="{FF2B5EF4-FFF2-40B4-BE49-F238E27FC236}">
                <a16:creationId xmlns:a16="http://schemas.microsoft.com/office/drawing/2014/main" id="{98421444-80B2-9E9C-0377-A4FA96823A90}"/>
              </a:ext>
            </a:extLst>
          </p:cNvPr>
          <p:cNvSpPr txBox="1"/>
          <p:nvPr/>
        </p:nvSpPr>
        <p:spPr>
          <a:xfrm>
            <a:off x="8071372" y="6127922"/>
            <a:ext cx="2648607"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t>
            </a:r>
            <a:r>
              <a:rPr kumimoji="0" lang="en-US" sz="1800" b="0" i="0" u="none" strike="noStrike" kern="0" cap="none" spc="0" normalizeH="0" baseline="0" noProof="0" dirty="0" err="1">
                <a:ln>
                  <a:noFill/>
                </a:ln>
                <a:solidFill>
                  <a:prstClr val="black"/>
                </a:solidFill>
                <a:effectLst/>
                <a:uLnTx/>
                <a:uFillTx/>
              </a:rPr>
              <a:t>Rajapaksha</a:t>
            </a:r>
            <a:r>
              <a:rPr kumimoji="0" lang="en-US" sz="1800" b="0" i="0" u="none" strike="noStrike" kern="0" cap="none" spc="0" normalizeH="0" baseline="0" noProof="0" dirty="0">
                <a:ln>
                  <a:noFill/>
                </a:ln>
                <a:solidFill>
                  <a:prstClr val="black"/>
                </a:solidFill>
                <a:effectLst/>
                <a:uLnTx/>
                <a:uFillTx/>
              </a:rPr>
              <a:t> </a:t>
            </a:r>
            <a:r>
              <a:rPr kumimoji="0" lang="en-US" sz="1800" b="0" i="1" u="none" strike="noStrike" kern="0" cap="none" spc="0" normalizeH="0" baseline="0" noProof="0" dirty="0">
                <a:ln>
                  <a:noFill/>
                </a:ln>
                <a:solidFill>
                  <a:prstClr val="black"/>
                </a:solidFill>
                <a:effectLst/>
                <a:uLnTx/>
                <a:uFillTx/>
              </a:rPr>
              <a:t>et al.</a:t>
            </a:r>
            <a:r>
              <a:rPr kumimoji="0" lang="en-US" sz="1800" b="0" i="0" u="none" strike="noStrike" kern="0" cap="none" spc="0" normalizeH="0" baseline="0" noProof="0" dirty="0">
                <a:ln>
                  <a:noFill/>
                </a:ln>
                <a:solidFill>
                  <a:prstClr val="black"/>
                </a:solidFill>
                <a:effectLst/>
                <a:uLnTx/>
                <a:uFillTx/>
              </a:rPr>
              <a:t>, 2016)</a:t>
            </a:r>
          </a:p>
        </p:txBody>
      </p:sp>
      <p:cxnSp>
        <p:nvCxnSpPr>
          <p:cNvPr id="49" name="Straight Connector 48">
            <a:extLst>
              <a:ext uri="{FF2B5EF4-FFF2-40B4-BE49-F238E27FC236}">
                <a16:creationId xmlns:a16="http://schemas.microsoft.com/office/drawing/2014/main" id="{1EE66867-AC4C-4CF4-2C86-549292DB04B8}"/>
              </a:ext>
            </a:extLst>
          </p:cNvPr>
          <p:cNvCxnSpPr/>
          <p:nvPr/>
        </p:nvCxnSpPr>
        <p:spPr>
          <a:xfrm>
            <a:off x="879072" y="5604024"/>
            <a:ext cx="154778" cy="0"/>
          </a:xfrm>
          <a:prstGeom prst="line">
            <a:avLst/>
          </a:prstGeom>
          <a:noFill/>
          <a:ln w="6350" cap="flat" cmpd="sng" algn="ctr">
            <a:solidFill>
              <a:srgbClr val="99CB38"/>
            </a:solidFill>
            <a:prstDash val="solid"/>
            <a:miter lim="800000"/>
          </a:ln>
          <a:effectLst/>
        </p:spPr>
      </p:cxnSp>
      <p:cxnSp>
        <p:nvCxnSpPr>
          <p:cNvPr id="50" name="Straight Connector 49">
            <a:extLst>
              <a:ext uri="{FF2B5EF4-FFF2-40B4-BE49-F238E27FC236}">
                <a16:creationId xmlns:a16="http://schemas.microsoft.com/office/drawing/2014/main" id="{1E02C78D-AF31-DF86-E8F8-91EF025881EE}"/>
              </a:ext>
            </a:extLst>
          </p:cNvPr>
          <p:cNvCxnSpPr/>
          <p:nvPr/>
        </p:nvCxnSpPr>
        <p:spPr>
          <a:xfrm>
            <a:off x="1999661" y="5621956"/>
            <a:ext cx="154778" cy="0"/>
          </a:xfrm>
          <a:prstGeom prst="line">
            <a:avLst/>
          </a:prstGeom>
          <a:noFill/>
          <a:ln w="6350" cap="flat" cmpd="sng" algn="ctr">
            <a:solidFill>
              <a:srgbClr val="99CB38"/>
            </a:solidFill>
            <a:prstDash val="solid"/>
            <a:miter lim="800000"/>
          </a:ln>
          <a:effectLst/>
        </p:spPr>
      </p:cxnSp>
      <p:cxnSp>
        <p:nvCxnSpPr>
          <p:cNvPr id="51" name="Straight Connector 50">
            <a:extLst>
              <a:ext uri="{FF2B5EF4-FFF2-40B4-BE49-F238E27FC236}">
                <a16:creationId xmlns:a16="http://schemas.microsoft.com/office/drawing/2014/main" id="{88DFE804-1569-C9D3-AD8D-1DA8BFCA6398}"/>
              </a:ext>
            </a:extLst>
          </p:cNvPr>
          <p:cNvCxnSpPr/>
          <p:nvPr/>
        </p:nvCxnSpPr>
        <p:spPr>
          <a:xfrm>
            <a:off x="3030607" y="5595058"/>
            <a:ext cx="154778" cy="0"/>
          </a:xfrm>
          <a:prstGeom prst="line">
            <a:avLst/>
          </a:prstGeom>
          <a:noFill/>
          <a:ln w="6350" cap="flat" cmpd="sng" algn="ctr">
            <a:solidFill>
              <a:srgbClr val="99CB38"/>
            </a:solidFill>
            <a:prstDash val="solid"/>
            <a:miter lim="800000"/>
          </a:ln>
          <a:effectLst/>
        </p:spPr>
      </p:cxnSp>
      <p:sp>
        <p:nvSpPr>
          <p:cNvPr id="52" name="TextBox 51">
            <a:extLst>
              <a:ext uri="{FF2B5EF4-FFF2-40B4-BE49-F238E27FC236}">
                <a16:creationId xmlns:a16="http://schemas.microsoft.com/office/drawing/2014/main" id="{E7F60AEA-E2EB-B001-2BCF-7297A4B9F0EA}"/>
              </a:ext>
            </a:extLst>
          </p:cNvPr>
          <p:cNvSpPr txBox="1"/>
          <p:nvPr/>
        </p:nvSpPr>
        <p:spPr>
          <a:xfrm>
            <a:off x="1118186" y="5446872"/>
            <a:ext cx="548931" cy="369332"/>
          </a:xfrm>
          <a:prstGeom prst="rect">
            <a:avLst/>
          </a:prstGeom>
          <a:solidFill>
            <a:srgbClr val="99CB38">
              <a:lumMod val="40000"/>
              <a:lumOff val="60000"/>
            </a:srgbClr>
          </a:solidFill>
          <a:ln w="3175">
            <a:solidFill>
              <a:sysClr val="windowText" lastClr="000000"/>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Etc.</a:t>
            </a:r>
          </a:p>
        </p:txBody>
      </p:sp>
      <p:sp>
        <p:nvSpPr>
          <p:cNvPr id="53" name="TextBox 52">
            <a:extLst>
              <a:ext uri="{FF2B5EF4-FFF2-40B4-BE49-F238E27FC236}">
                <a16:creationId xmlns:a16="http://schemas.microsoft.com/office/drawing/2014/main" id="{BF4F3022-7D06-C69E-7C85-AD6F35486626}"/>
              </a:ext>
            </a:extLst>
          </p:cNvPr>
          <p:cNvSpPr txBox="1"/>
          <p:nvPr/>
        </p:nvSpPr>
        <p:spPr>
          <a:xfrm>
            <a:off x="2202920" y="5437902"/>
            <a:ext cx="548931" cy="369332"/>
          </a:xfrm>
          <a:prstGeom prst="rect">
            <a:avLst/>
          </a:prstGeom>
          <a:solidFill>
            <a:srgbClr val="99CB38">
              <a:lumMod val="40000"/>
              <a:lumOff val="60000"/>
            </a:srgbClr>
          </a:solidFill>
          <a:ln w="3175">
            <a:solidFill>
              <a:sysClr val="windowText" lastClr="000000"/>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Etc.</a:t>
            </a:r>
          </a:p>
        </p:txBody>
      </p:sp>
      <p:sp>
        <p:nvSpPr>
          <p:cNvPr id="54" name="TextBox 53">
            <a:extLst>
              <a:ext uri="{FF2B5EF4-FFF2-40B4-BE49-F238E27FC236}">
                <a16:creationId xmlns:a16="http://schemas.microsoft.com/office/drawing/2014/main" id="{712D31E7-A331-4E84-8B1E-5EB7C802CDA2}"/>
              </a:ext>
            </a:extLst>
          </p:cNvPr>
          <p:cNvSpPr txBox="1"/>
          <p:nvPr/>
        </p:nvSpPr>
        <p:spPr>
          <a:xfrm>
            <a:off x="3224890" y="5437902"/>
            <a:ext cx="548931" cy="369332"/>
          </a:xfrm>
          <a:prstGeom prst="rect">
            <a:avLst/>
          </a:prstGeom>
          <a:solidFill>
            <a:srgbClr val="99CB38">
              <a:lumMod val="40000"/>
              <a:lumOff val="60000"/>
            </a:srgbClr>
          </a:solidFill>
          <a:ln w="3175">
            <a:solidFill>
              <a:sysClr val="windowText" lastClr="000000"/>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Etc.</a:t>
            </a:r>
          </a:p>
        </p:txBody>
      </p:sp>
      <p:sp>
        <p:nvSpPr>
          <p:cNvPr id="55" name="Rectangle 54">
            <a:extLst>
              <a:ext uri="{FF2B5EF4-FFF2-40B4-BE49-F238E27FC236}">
                <a16:creationId xmlns:a16="http://schemas.microsoft.com/office/drawing/2014/main" id="{2E3CB597-8278-4D01-9362-C0BD3B6112C2}"/>
              </a:ext>
            </a:extLst>
          </p:cNvPr>
          <p:cNvSpPr/>
          <p:nvPr/>
        </p:nvSpPr>
        <p:spPr>
          <a:xfrm>
            <a:off x="804882" y="1496225"/>
            <a:ext cx="822960" cy="56007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T1</a:t>
            </a:r>
            <a:endPar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74E469E-A919-421C-C573-B804646A11A2}"/>
              </a:ext>
            </a:extLst>
          </p:cNvPr>
          <p:cNvSpPr/>
          <p:nvPr/>
        </p:nvSpPr>
        <p:spPr>
          <a:xfrm>
            <a:off x="1880217" y="1496225"/>
            <a:ext cx="822960" cy="56007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T2</a:t>
            </a:r>
          </a:p>
        </p:txBody>
      </p:sp>
      <p:sp>
        <p:nvSpPr>
          <p:cNvPr id="57" name="Rectangle 56">
            <a:extLst>
              <a:ext uri="{FF2B5EF4-FFF2-40B4-BE49-F238E27FC236}">
                <a16:creationId xmlns:a16="http://schemas.microsoft.com/office/drawing/2014/main" id="{D26C19B2-623C-218D-2556-7AA46E5A7568}"/>
              </a:ext>
            </a:extLst>
          </p:cNvPr>
          <p:cNvSpPr/>
          <p:nvPr/>
        </p:nvSpPr>
        <p:spPr>
          <a:xfrm>
            <a:off x="1120253" y="2346249"/>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a</a:t>
            </a:r>
          </a:p>
        </p:txBody>
      </p:sp>
      <p:sp>
        <p:nvSpPr>
          <p:cNvPr id="58" name="Rectangle 57">
            <a:extLst>
              <a:ext uri="{FF2B5EF4-FFF2-40B4-BE49-F238E27FC236}">
                <a16:creationId xmlns:a16="http://schemas.microsoft.com/office/drawing/2014/main" id="{A1EFFAA8-DB36-6095-82A3-CC19FA32C59F}"/>
              </a:ext>
            </a:extLst>
          </p:cNvPr>
          <p:cNvSpPr/>
          <p:nvPr/>
        </p:nvSpPr>
        <p:spPr>
          <a:xfrm>
            <a:off x="1120252" y="2972797"/>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b</a:t>
            </a:r>
          </a:p>
        </p:txBody>
      </p:sp>
      <p:sp>
        <p:nvSpPr>
          <p:cNvPr id="59" name="Rectangle 58">
            <a:extLst>
              <a:ext uri="{FF2B5EF4-FFF2-40B4-BE49-F238E27FC236}">
                <a16:creationId xmlns:a16="http://schemas.microsoft.com/office/drawing/2014/main" id="{039F835C-EC79-6C03-4686-5855D5A4883A}"/>
              </a:ext>
            </a:extLst>
          </p:cNvPr>
          <p:cNvSpPr/>
          <p:nvPr/>
        </p:nvSpPr>
        <p:spPr>
          <a:xfrm>
            <a:off x="1120252" y="3599345"/>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c</a:t>
            </a:r>
          </a:p>
        </p:txBody>
      </p:sp>
      <p:sp>
        <p:nvSpPr>
          <p:cNvPr id="60" name="Rectangle 59">
            <a:extLst>
              <a:ext uri="{FF2B5EF4-FFF2-40B4-BE49-F238E27FC236}">
                <a16:creationId xmlns:a16="http://schemas.microsoft.com/office/drawing/2014/main" id="{210982F7-8929-074A-3334-C3CCCE2773D1}"/>
              </a:ext>
            </a:extLst>
          </p:cNvPr>
          <p:cNvSpPr/>
          <p:nvPr/>
        </p:nvSpPr>
        <p:spPr>
          <a:xfrm>
            <a:off x="1120251" y="4225893"/>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d</a:t>
            </a:r>
          </a:p>
        </p:txBody>
      </p:sp>
      <p:sp>
        <p:nvSpPr>
          <p:cNvPr id="61" name="Rectangle 60">
            <a:extLst>
              <a:ext uri="{FF2B5EF4-FFF2-40B4-BE49-F238E27FC236}">
                <a16:creationId xmlns:a16="http://schemas.microsoft.com/office/drawing/2014/main" id="{CD0FB30E-E3AE-04DC-3ABA-560BF8FF9DDD}"/>
              </a:ext>
            </a:extLst>
          </p:cNvPr>
          <p:cNvSpPr/>
          <p:nvPr/>
        </p:nvSpPr>
        <p:spPr>
          <a:xfrm>
            <a:off x="1120250" y="4852441"/>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e</a:t>
            </a:r>
          </a:p>
        </p:txBody>
      </p:sp>
      <p:sp>
        <p:nvSpPr>
          <p:cNvPr id="62" name="Rectangle 61">
            <a:extLst>
              <a:ext uri="{FF2B5EF4-FFF2-40B4-BE49-F238E27FC236}">
                <a16:creationId xmlns:a16="http://schemas.microsoft.com/office/drawing/2014/main" id="{990813AD-258E-66CE-9393-C0399BF0721E}"/>
              </a:ext>
            </a:extLst>
          </p:cNvPr>
          <p:cNvSpPr/>
          <p:nvPr/>
        </p:nvSpPr>
        <p:spPr>
          <a:xfrm>
            <a:off x="2199024" y="4852441"/>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o</a:t>
            </a:r>
          </a:p>
        </p:txBody>
      </p:sp>
      <p:sp>
        <p:nvSpPr>
          <p:cNvPr id="63" name="Rectangle 62">
            <a:extLst>
              <a:ext uri="{FF2B5EF4-FFF2-40B4-BE49-F238E27FC236}">
                <a16:creationId xmlns:a16="http://schemas.microsoft.com/office/drawing/2014/main" id="{23CEF9B8-8F56-FCA2-4106-F7D35083034A}"/>
              </a:ext>
            </a:extLst>
          </p:cNvPr>
          <p:cNvSpPr/>
          <p:nvPr/>
        </p:nvSpPr>
        <p:spPr>
          <a:xfrm>
            <a:off x="2190319" y="4212262"/>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n</a:t>
            </a:r>
          </a:p>
        </p:txBody>
      </p:sp>
      <p:sp>
        <p:nvSpPr>
          <p:cNvPr id="64" name="Rectangle 63">
            <a:extLst>
              <a:ext uri="{FF2B5EF4-FFF2-40B4-BE49-F238E27FC236}">
                <a16:creationId xmlns:a16="http://schemas.microsoft.com/office/drawing/2014/main" id="{2B7B0ABE-FA24-3DED-F216-3103CD5A2002}"/>
              </a:ext>
            </a:extLst>
          </p:cNvPr>
          <p:cNvSpPr/>
          <p:nvPr/>
        </p:nvSpPr>
        <p:spPr>
          <a:xfrm>
            <a:off x="2190320" y="3599345"/>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m</a:t>
            </a:r>
          </a:p>
        </p:txBody>
      </p:sp>
      <p:sp>
        <p:nvSpPr>
          <p:cNvPr id="65" name="Rectangle 64">
            <a:extLst>
              <a:ext uri="{FF2B5EF4-FFF2-40B4-BE49-F238E27FC236}">
                <a16:creationId xmlns:a16="http://schemas.microsoft.com/office/drawing/2014/main" id="{88CB2A4F-6D46-F8BF-539C-D7E3201C1B97}"/>
              </a:ext>
            </a:extLst>
          </p:cNvPr>
          <p:cNvSpPr/>
          <p:nvPr/>
        </p:nvSpPr>
        <p:spPr>
          <a:xfrm>
            <a:off x="2195900" y="2972797"/>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l</a:t>
            </a:r>
          </a:p>
        </p:txBody>
      </p:sp>
      <p:sp>
        <p:nvSpPr>
          <p:cNvPr id="66" name="Rectangle 65">
            <a:extLst>
              <a:ext uri="{FF2B5EF4-FFF2-40B4-BE49-F238E27FC236}">
                <a16:creationId xmlns:a16="http://schemas.microsoft.com/office/drawing/2014/main" id="{6D3FAA12-4FCB-94C3-F1D0-9B6B4D7B8316}"/>
              </a:ext>
            </a:extLst>
          </p:cNvPr>
          <p:cNvSpPr/>
          <p:nvPr/>
        </p:nvSpPr>
        <p:spPr>
          <a:xfrm>
            <a:off x="2199024" y="2346249"/>
            <a:ext cx="411907" cy="457200"/>
          </a:xfrm>
          <a:prstGeom prst="rect">
            <a:avLst/>
          </a:prstGeom>
          <a:solidFill>
            <a:srgbClr val="99CB38"/>
          </a:solidFill>
          <a:ln w="12700" cap="flat" cmpd="sng" algn="ctr">
            <a:solidFill>
              <a:srgbClr val="99CB38">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k</a:t>
            </a:r>
          </a:p>
        </p:txBody>
      </p:sp>
      <p:cxnSp>
        <p:nvCxnSpPr>
          <p:cNvPr id="67" name="Straight Connector 66">
            <a:extLst>
              <a:ext uri="{FF2B5EF4-FFF2-40B4-BE49-F238E27FC236}">
                <a16:creationId xmlns:a16="http://schemas.microsoft.com/office/drawing/2014/main" id="{8846601A-2E1A-6C4E-A2F0-1FB96DC4B14D}"/>
              </a:ext>
            </a:extLst>
          </p:cNvPr>
          <p:cNvCxnSpPr>
            <a:cxnSpLocks/>
          </p:cNvCxnSpPr>
          <p:nvPr/>
        </p:nvCxnSpPr>
        <p:spPr>
          <a:xfrm>
            <a:off x="891658" y="2056295"/>
            <a:ext cx="0" cy="3750945"/>
          </a:xfrm>
          <a:prstGeom prst="line">
            <a:avLst/>
          </a:prstGeom>
          <a:noFill/>
          <a:ln w="6350" cap="flat" cmpd="sng" algn="ctr">
            <a:solidFill>
              <a:srgbClr val="99CB38"/>
            </a:solidFill>
            <a:prstDash val="solid"/>
            <a:miter lim="800000"/>
          </a:ln>
          <a:effectLst/>
        </p:spPr>
      </p:cxnSp>
      <p:cxnSp>
        <p:nvCxnSpPr>
          <p:cNvPr id="68" name="Straight Connector 67">
            <a:extLst>
              <a:ext uri="{FF2B5EF4-FFF2-40B4-BE49-F238E27FC236}">
                <a16:creationId xmlns:a16="http://schemas.microsoft.com/office/drawing/2014/main" id="{30649AA2-4E2C-9FF8-2CE2-9A60717E7DE1}"/>
              </a:ext>
            </a:extLst>
          </p:cNvPr>
          <p:cNvCxnSpPr/>
          <p:nvPr/>
        </p:nvCxnSpPr>
        <p:spPr>
          <a:xfrm>
            <a:off x="885469" y="2574849"/>
            <a:ext cx="154778" cy="0"/>
          </a:xfrm>
          <a:prstGeom prst="line">
            <a:avLst/>
          </a:prstGeom>
          <a:noFill/>
          <a:ln w="6350" cap="flat" cmpd="sng" algn="ctr">
            <a:solidFill>
              <a:srgbClr val="99CB38"/>
            </a:solidFill>
            <a:prstDash val="solid"/>
            <a:miter lim="800000"/>
          </a:ln>
          <a:effectLst/>
        </p:spPr>
      </p:cxnSp>
      <p:cxnSp>
        <p:nvCxnSpPr>
          <p:cNvPr id="69" name="Straight Connector 68">
            <a:extLst>
              <a:ext uri="{FF2B5EF4-FFF2-40B4-BE49-F238E27FC236}">
                <a16:creationId xmlns:a16="http://schemas.microsoft.com/office/drawing/2014/main" id="{35C2577B-66CA-57A2-F92B-6956ADC1E46D}"/>
              </a:ext>
            </a:extLst>
          </p:cNvPr>
          <p:cNvCxnSpPr/>
          <p:nvPr/>
        </p:nvCxnSpPr>
        <p:spPr>
          <a:xfrm>
            <a:off x="877849" y="3173019"/>
            <a:ext cx="154778" cy="0"/>
          </a:xfrm>
          <a:prstGeom prst="line">
            <a:avLst/>
          </a:prstGeom>
          <a:noFill/>
          <a:ln w="6350" cap="flat" cmpd="sng" algn="ctr">
            <a:solidFill>
              <a:srgbClr val="99CB38"/>
            </a:solidFill>
            <a:prstDash val="solid"/>
            <a:miter lim="800000"/>
          </a:ln>
          <a:effectLst/>
        </p:spPr>
      </p:cxnSp>
      <p:cxnSp>
        <p:nvCxnSpPr>
          <p:cNvPr id="70" name="Straight Connector 69">
            <a:extLst>
              <a:ext uri="{FF2B5EF4-FFF2-40B4-BE49-F238E27FC236}">
                <a16:creationId xmlns:a16="http://schemas.microsoft.com/office/drawing/2014/main" id="{C83B654F-54C7-5B9D-ACF5-835CCD85A804}"/>
              </a:ext>
            </a:extLst>
          </p:cNvPr>
          <p:cNvCxnSpPr/>
          <p:nvPr/>
        </p:nvCxnSpPr>
        <p:spPr>
          <a:xfrm>
            <a:off x="888159" y="3851199"/>
            <a:ext cx="154778" cy="0"/>
          </a:xfrm>
          <a:prstGeom prst="line">
            <a:avLst/>
          </a:prstGeom>
          <a:noFill/>
          <a:ln w="6350" cap="flat" cmpd="sng" algn="ctr">
            <a:solidFill>
              <a:srgbClr val="99CB38"/>
            </a:solidFill>
            <a:prstDash val="solid"/>
            <a:miter lim="800000"/>
          </a:ln>
          <a:effectLst/>
        </p:spPr>
      </p:cxnSp>
      <p:cxnSp>
        <p:nvCxnSpPr>
          <p:cNvPr id="71" name="Straight Connector 70">
            <a:extLst>
              <a:ext uri="{FF2B5EF4-FFF2-40B4-BE49-F238E27FC236}">
                <a16:creationId xmlns:a16="http://schemas.microsoft.com/office/drawing/2014/main" id="{AED3E004-B801-D9CD-6F25-67347310C54C}"/>
              </a:ext>
            </a:extLst>
          </p:cNvPr>
          <p:cNvCxnSpPr/>
          <p:nvPr/>
        </p:nvCxnSpPr>
        <p:spPr>
          <a:xfrm>
            <a:off x="884349" y="4453179"/>
            <a:ext cx="154778" cy="0"/>
          </a:xfrm>
          <a:prstGeom prst="line">
            <a:avLst/>
          </a:prstGeom>
          <a:noFill/>
          <a:ln w="6350" cap="flat" cmpd="sng" algn="ctr">
            <a:solidFill>
              <a:srgbClr val="99CB38"/>
            </a:solidFill>
            <a:prstDash val="solid"/>
            <a:miter lim="800000"/>
          </a:ln>
          <a:effectLst/>
        </p:spPr>
      </p:cxnSp>
      <p:cxnSp>
        <p:nvCxnSpPr>
          <p:cNvPr id="72" name="Straight Connector 71">
            <a:extLst>
              <a:ext uri="{FF2B5EF4-FFF2-40B4-BE49-F238E27FC236}">
                <a16:creationId xmlns:a16="http://schemas.microsoft.com/office/drawing/2014/main" id="{939BF57A-5189-B07E-0677-BD9A7254F9AE}"/>
              </a:ext>
            </a:extLst>
          </p:cNvPr>
          <p:cNvCxnSpPr/>
          <p:nvPr/>
        </p:nvCxnSpPr>
        <p:spPr>
          <a:xfrm>
            <a:off x="888159" y="5119929"/>
            <a:ext cx="154778" cy="0"/>
          </a:xfrm>
          <a:prstGeom prst="line">
            <a:avLst/>
          </a:prstGeom>
          <a:noFill/>
          <a:ln w="6350" cap="flat" cmpd="sng" algn="ctr">
            <a:solidFill>
              <a:srgbClr val="99CB38"/>
            </a:solidFill>
            <a:prstDash val="solid"/>
            <a:miter lim="800000"/>
          </a:ln>
          <a:effectLst/>
        </p:spPr>
      </p:cxnSp>
      <p:cxnSp>
        <p:nvCxnSpPr>
          <p:cNvPr id="73" name="Straight Connector 72">
            <a:extLst>
              <a:ext uri="{FF2B5EF4-FFF2-40B4-BE49-F238E27FC236}">
                <a16:creationId xmlns:a16="http://schemas.microsoft.com/office/drawing/2014/main" id="{FCEE3199-03FC-ECE9-1C3E-5AE504E8ABA3}"/>
              </a:ext>
            </a:extLst>
          </p:cNvPr>
          <p:cNvCxnSpPr>
            <a:cxnSpLocks/>
          </p:cNvCxnSpPr>
          <p:nvPr/>
        </p:nvCxnSpPr>
        <p:spPr>
          <a:xfrm flipH="1">
            <a:off x="1995829" y="2048675"/>
            <a:ext cx="8349" cy="3752850"/>
          </a:xfrm>
          <a:prstGeom prst="line">
            <a:avLst/>
          </a:prstGeom>
          <a:noFill/>
          <a:ln w="6350" cap="flat" cmpd="sng" algn="ctr">
            <a:solidFill>
              <a:srgbClr val="99CB38"/>
            </a:solidFill>
            <a:prstDash val="solid"/>
            <a:miter lim="800000"/>
          </a:ln>
          <a:effectLst/>
        </p:spPr>
      </p:cxnSp>
      <p:cxnSp>
        <p:nvCxnSpPr>
          <p:cNvPr id="74" name="Straight Connector 73">
            <a:extLst>
              <a:ext uri="{FF2B5EF4-FFF2-40B4-BE49-F238E27FC236}">
                <a16:creationId xmlns:a16="http://schemas.microsoft.com/office/drawing/2014/main" id="{467C6464-0EFB-CFD8-86AE-A495813C8D9B}"/>
              </a:ext>
            </a:extLst>
          </p:cNvPr>
          <p:cNvCxnSpPr/>
          <p:nvPr/>
        </p:nvCxnSpPr>
        <p:spPr>
          <a:xfrm>
            <a:off x="1997989" y="2578659"/>
            <a:ext cx="154778" cy="0"/>
          </a:xfrm>
          <a:prstGeom prst="line">
            <a:avLst/>
          </a:prstGeom>
          <a:noFill/>
          <a:ln w="6350" cap="flat" cmpd="sng" algn="ctr">
            <a:solidFill>
              <a:srgbClr val="99CB38"/>
            </a:solidFill>
            <a:prstDash val="solid"/>
            <a:miter lim="800000"/>
          </a:ln>
          <a:effectLst/>
        </p:spPr>
      </p:cxnSp>
      <p:cxnSp>
        <p:nvCxnSpPr>
          <p:cNvPr id="75" name="Straight Connector 74">
            <a:extLst>
              <a:ext uri="{FF2B5EF4-FFF2-40B4-BE49-F238E27FC236}">
                <a16:creationId xmlns:a16="http://schemas.microsoft.com/office/drawing/2014/main" id="{B83E1695-0235-5402-A85D-FAC24F448028}"/>
              </a:ext>
            </a:extLst>
          </p:cNvPr>
          <p:cNvCxnSpPr/>
          <p:nvPr/>
        </p:nvCxnSpPr>
        <p:spPr>
          <a:xfrm>
            <a:off x="1995524" y="3824529"/>
            <a:ext cx="154778" cy="0"/>
          </a:xfrm>
          <a:prstGeom prst="line">
            <a:avLst/>
          </a:prstGeom>
          <a:noFill/>
          <a:ln w="6350" cap="flat" cmpd="sng" algn="ctr">
            <a:solidFill>
              <a:srgbClr val="99CB38"/>
            </a:solidFill>
            <a:prstDash val="solid"/>
            <a:miter lim="800000"/>
          </a:ln>
          <a:effectLst/>
        </p:spPr>
      </p:cxnSp>
      <p:cxnSp>
        <p:nvCxnSpPr>
          <p:cNvPr id="76" name="Straight Connector 75">
            <a:extLst>
              <a:ext uri="{FF2B5EF4-FFF2-40B4-BE49-F238E27FC236}">
                <a16:creationId xmlns:a16="http://schemas.microsoft.com/office/drawing/2014/main" id="{D4CDA227-2F42-6F56-35BD-2A3080EEF132}"/>
              </a:ext>
            </a:extLst>
          </p:cNvPr>
          <p:cNvCxnSpPr/>
          <p:nvPr/>
        </p:nvCxnSpPr>
        <p:spPr>
          <a:xfrm>
            <a:off x="1999334" y="3233979"/>
            <a:ext cx="154778" cy="0"/>
          </a:xfrm>
          <a:prstGeom prst="line">
            <a:avLst/>
          </a:prstGeom>
          <a:noFill/>
          <a:ln w="6350" cap="flat" cmpd="sng" algn="ctr">
            <a:solidFill>
              <a:srgbClr val="99CB38"/>
            </a:solidFill>
            <a:prstDash val="solid"/>
            <a:miter lim="800000"/>
          </a:ln>
          <a:effectLst/>
        </p:spPr>
      </p:cxnSp>
      <p:cxnSp>
        <p:nvCxnSpPr>
          <p:cNvPr id="77" name="Straight Connector 76">
            <a:extLst>
              <a:ext uri="{FF2B5EF4-FFF2-40B4-BE49-F238E27FC236}">
                <a16:creationId xmlns:a16="http://schemas.microsoft.com/office/drawing/2014/main" id="{479B8D63-B013-7E93-E471-FDBDE448D117}"/>
              </a:ext>
            </a:extLst>
          </p:cNvPr>
          <p:cNvCxnSpPr/>
          <p:nvPr/>
        </p:nvCxnSpPr>
        <p:spPr>
          <a:xfrm>
            <a:off x="879189" y="5604024"/>
            <a:ext cx="154778" cy="0"/>
          </a:xfrm>
          <a:prstGeom prst="line">
            <a:avLst/>
          </a:prstGeom>
          <a:noFill/>
          <a:ln w="6350" cap="flat" cmpd="sng" algn="ctr">
            <a:solidFill>
              <a:srgbClr val="99CB38"/>
            </a:solidFill>
            <a:prstDash val="solid"/>
            <a:miter lim="800000"/>
          </a:ln>
          <a:effectLst/>
        </p:spPr>
      </p:cxnSp>
      <p:cxnSp>
        <p:nvCxnSpPr>
          <p:cNvPr id="78" name="Straight Connector 77">
            <a:extLst>
              <a:ext uri="{FF2B5EF4-FFF2-40B4-BE49-F238E27FC236}">
                <a16:creationId xmlns:a16="http://schemas.microsoft.com/office/drawing/2014/main" id="{73FD239D-F54B-D8FE-6280-0FEDFFD11CD0}"/>
              </a:ext>
            </a:extLst>
          </p:cNvPr>
          <p:cNvCxnSpPr/>
          <p:nvPr/>
        </p:nvCxnSpPr>
        <p:spPr>
          <a:xfrm>
            <a:off x="1999778" y="5621956"/>
            <a:ext cx="154778" cy="0"/>
          </a:xfrm>
          <a:prstGeom prst="line">
            <a:avLst/>
          </a:prstGeom>
          <a:noFill/>
          <a:ln w="6350" cap="flat" cmpd="sng" algn="ctr">
            <a:solidFill>
              <a:srgbClr val="99CB38"/>
            </a:solidFill>
            <a:prstDash val="solid"/>
            <a:miter lim="800000"/>
          </a:ln>
          <a:effectLst/>
        </p:spPr>
      </p:cxnSp>
      <p:sp>
        <p:nvSpPr>
          <p:cNvPr id="79" name="TextBox 78">
            <a:extLst>
              <a:ext uri="{FF2B5EF4-FFF2-40B4-BE49-F238E27FC236}">
                <a16:creationId xmlns:a16="http://schemas.microsoft.com/office/drawing/2014/main" id="{3EDF2B1E-94F6-89C4-408C-6668B893F116}"/>
              </a:ext>
            </a:extLst>
          </p:cNvPr>
          <p:cNvSpPr txBox="1"/>
          <p:nvPr/>
        </p:nvSpPr>
        <p:spPr>
          <a:xfrm>
            <a:off x="1118303" y="5446872"/>
            <a:ext cx="548931" cy="369332"/>
          </a:xfrm>
          <a:prstGeom prst="rect">
            <a:avLst/>
          </a:prstGeom>
          <a:solidFill>
            <a:srgbClr val="99CB38">
              <a:lumMod val="40000"/>
              <a:lumOff val="60000"/>
            </a:srgbClr>
          </a:solidFill>
          <a:ln w="3175">
            <a:solidFill>
              <a:sysClr val="windowText" lastClr="000000"/>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Etc.</a:t>
            </a:r>
          </a:p>
        </p:txBody>
      </p:sp>
      <p:sp>
        <p:nvSpPr>
          <p:cNvPr id="80" name="TextBox 79">
            <a:extLst>
              <a:ext uri="{FF2B5EF4-FFF2-40B4-BE49-F238E27FC236}">
                <a16:creationId xmlns:a16="http://schemas.microsoft.com/office/drawing/2014/main" id="{FFD7AFC4-544A-6698-09DC-9A8AAD7392B7}"/>
              </a:ext>
            </a:extLst>
          </p:cNvPr>
          <p:cNvSpPr txBox="1"/>
          <p:nvPr/>
        </p:nvSpPr>
        <p:spPr>
          <a:xfrm>
            <a:off x="2203037" y="5437902"/>
            <a:ext cx="548931" cy="369332"/>
          </a:xfrm>
          <a:prstGeom prst="rect">
            <a:avLst/>
          </a:prstGeom>
          <a:solidFill>
            <a:srgbClr val="99CB38">
              <a:lumMod val="40000"/>
              <a:lumOff val="60000"/>
            </a:srgbClr>
          </a:solidFill>
          <a:ln w="3175">
            <a:solidFill>
              <a:sysClr val="windowText" lastClr="000000"/>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Etc.</a:t>
            </a:r>
          </a:p>
        </p:txBody>
      </p:sp>
    </p:spTree>
    <p:extLst>
      <p:ext uri="{BB962C8B-B14F-4D97-AF65-F5344CB8AC3E}">
        <p14:creationId xmlns:p14="http://schemas.microsoft.com/office/powerpoint/2010/main" val="426189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172F1D-925F-4613-A92D-E78F0B3593A8}"/>
              </a:ext>
            </a:extLst>
          </p:cNvPr>
          <p:cNvSpPr>
            <a:spLocks noGrp="1"/>
          </p:cNvSpPr>
          <p:nvPr>
            <p:ph idx="1"/>
          </p:nvPr>
        </p:nvSpPr>
        <p:spPr>
          <a:xfrm>
            <a:off x="2594056" y="502265"/>
            <a:ext cx="3311044" cy="701165"/>
          </a:xfrm>
        </p:spPr>
        <p:txBody>
          <a:bodyPr>
            <a:normAutofit fontScale="92500"/>
          </a:bodyPr>
          <a:lstStyle/>
          <a:p>
            <a:pPr marL="0" indent="0">
              <a:buNone/>
            </a:pPr>
            <a:r>
              <a:rPr lang="en-US" sz="3600" b="1" dirty="0"/>
              <a:t>Procedure - adult</a:t>
            </a:r>
          </a:p>
          <a:p>
            <a:pPr marL="0" indent="0">
              <a:buNone/>
            </a:pPr>
            <a:endParaRPr lang="en-US" dirty="0"/>
          </a:p>
        </p:txBody>
      </p:sp>
      <p:sp>
        <p:nvSpPr>
          <p:cNvPr id="4" name="Slide Number Placeholder 3">
            <a:extLst>
              <a:ext uri="{FF2B5EF4-FFF2-40B4-BE49-F238E27FC236}">
                <a16:creationId xmlns:a16="http://schemas.microsoft.com/office/drawing/2014/main" id="{010F6701-C8C4-7611-2041-6E41C9F37D73}"/>
              </a:ext>
            </a:extLst>
          </p:cNvPr>
          <p:cNvSpPr>
            <a:spLocks noGrp="1"/>
          </p:cNvSpPr>
          <p:nvPr>
            <p:ph type="sldNum" sz="quarter" idx="12"/>
          </p:nvPr>
        </p:nvSpPr>
        <p:spPr/>
        <p:txBody>
          <a:bodyPr/>
          <a:lstStyle/>
          <a:p>
            <a:fld id="{48FC179B-E1DC-44DF-B0E4-66A8D350C2BE}" type="slidenum">
              <a:rPr lang="en-US" smtClean="0"/>
              <a:t>12</a:t>
            </a:fld>
            <a:endParaRPr lang="en-US"/>
          </a:p>
        </p:txBody>
      </p:sp>
      <p:sp>
        <p:nvSpPr>
          <p:cNvPr id="5" name="Rectangle 4">
            <a:extLst>
              <a:ext uri="{FF2B5EF4-FFF2-40B4-BE49-F238E27FC236}">
                <a16:creationId xmlns:a16="http://schemas.microsoft.com/office/drawing/2014/main" id="{C00A5140-F96C-7333-0C75-CF6B95818C70}"/>
              </a:ext>
            </a:extLst>
          </p:cNvPr>
          <p:cNvSpPr/>
          <p:nvPr/>
        </p:nvSpPr>
        <p:spPr>
          <a:xfrm>
            <a:off x="885650" y="1476375"/>
            <a:ext cx="1828800" cy="1828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Mature coconut leaves cut into pieces</a:t>
            </a:r>
          </a:p>
        </p:txBody>
      </p:sp>
      <p:pic>
        <p:nvPicPr>
          <p:cNvPr id="6" name="Picture 5">
            <a:extLst>
              <a:ext uri="{FF2B5EF4-FFF2-40B4-BE49-F238E27FC236}">
                <a16:creationId xmlns:a16="http://schemas.microsoft.com/office/drawing/2014/main" id="{FDE0B0FD-0744-E2CD-0D69-23B0B0C5BF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691" t="45513" r="19501" b="11111"/>
          <a:stretch/>
        </p:blipFill>
        <p:spPr bwMode="auto">
          <a:xfrm>
            <a:off x="3354115" y="1432055"/>
            <a:ext cx="3673642" cy="19335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485D402C-2305-4529-64D2-17E0B25E51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30" t="58120" r="19821" b="4700"/>
          <a:stretch/>
        </p:blipFill>
        <p:spPr bwMode="auto">
          <a:xfrm>
            <a:off x="7667423" y="1432055"/>
            <a:ext cx="3448637" cy="1933575"/>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2B148D74-411A-01AA-11E2-973C6526208B}"/>
              </a:ext>
            </a:extLst>
          </p:cNvPr>
          <p:cNvSpPr/>
          <p:nvPr/>
        </p:nvSpPr>
        <p:spPr>
          <a:xfrm>
            <a:off x="9414765" y="4140143"/>
            <a:ext cx="1828800" cy="1828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Make into bundle of 10 samples for each</a:t>
            </a:r>
          </a:p>
        </p:txBody>
      </p:sp>
      <p:sp>
        <p:nvSpPr>
          <p:cNvPr id="9" name="Rectangle 8">
            <a:extLst>
              <a:ext uri="{FF2B5EF4-FFF2-40B4-BE49-F238E27FC236}">
                <a16:creationId xmlns:a16="http://schemas.microsoft.com/office/drawing/2014/main" id="{A539008C-496D-0D7C-B984-A6985B590464}"/>
              </a:ext>
            </a:extLst>
          </p:cNvPr>
          <p:cNvSpPr/>
          <p:nvPr/>
        </p:nvSpPr>
        <p:spPr>
          <a:xfrm>
            <a:off x="4375565" y="4140143"/>
            <a:ext cx="1828800" cy="1828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Introduced the adult beetle into the bottle</a:t>
            </a:r>
          </a:p>
        </p:txBody>
      </p:sp>
      <p:pic>
        <p:nvPicPr>
          <p:cNvPr id="10" name="Picture 9">
            <a:extLst>
              <a:ext uri="{FF2B5EF4-FFF2-40B4-BE49-F238E27FC236}">
                <a16:creationId xmlns:a16="http://schemas.microsoft.com/office/drawing/2014/main" id="{9E73970F-DE36-EABC-7EAD-9BEDE6F34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65" y="3884382"/>
            <a:ext cx="3311044" cy="2483283"/>
          </a:xfrm>
          <a:prstGeom prst="rect">
            <a:avLst/>
          </a:prstGeom>
        </p:spPr>
      </p:pic>
      <p:sp>
        <p:nvSpPr>
          <p:cNvPr id="11" name="Rectangle 10">
            <a:extLst>
              <a:ext uri="{FF2B5EF4-FFF2-40B4-BE49-F238E27FC236}">
                <a16:creationId xmlns:a16="http://schemas.microsoft.com/office/drawing/2014/main" id="{67B5D211-8602-73D3-8BD9-BD5F71A48C83}"/>
              </a:ext>
            </a:extLst>
          </p:cNvPr>
          <p:cNvSpPr/>
          <p:nvPr/>
        </p:nvSpPr>
        <p:spPr>
          <a:xfrm>
            <a:off x="6895165" y="4140143"/>
            <a:ext cx="1828800" cy="1828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Bundles placed inside the bottles</a:t>
            </a:r>
          </a:p>
        </p:txBody>
      </p:sp>
      <p:sp>
        <p:nvSpPr>
          <p:cNvPr id="12" name="Arrow: Right 11">
            <a:extLst>
              <a:ext uri="{FF2B5EF4-FFF2-40B4-BE49-F238E27FC236}">
                <a16:creationId xmlns:a16="http://schemas.microsoft.com/office/drawing/2014/main" id="{F7D5603B-5FC4-E5C6-1375-C7604EE1970C}"/>
              </a:ext>
            </a:extLst>
          </p:cNvPr>
          <p:cNvSpPr/>
          <p:nvPr/>
        </p:nvSpPr>
        <p:spPr>
          <a:xfrm>
            <a:off x="2814734" y="2317139"/>
            <a:ext cx="439096" cy="2868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EA2632C6-44E3-9957-38AD-F9424FE55B7A}"/>
              </a:ext>
            </a:extLst>
          </p:cNvPr>
          <p:cNvSpPr/>
          <p:nvPr/>
        </p:nvSpPr>
        <p:spPr>
          <a:xfrm>
            <a:off x="7123031" y="2307795"/>
            <a:ext cx="439096" cy="2868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A2BF579-238C-BA35-E8E0-74A8F7A0A341}"/>
              </a:ext>
            </a:extLst>
          </p:cNvPr>
          <p:cNvSpPr/>
          <p:nvPr/>
        </p:nvSpPr>
        <p:spPr>
          <a:xfrm rot="5400000">
            <a:off x="9953313" y="3574375"/>
            <a:ext cx="439096" cy="2868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973EDB0-3923-17EA-01AC-8A2B03260DF4}"/>
              </a:ext>
            </a:extLst>
          </p:cNvPr>
          <p:cNvSpPr/>
          <p:nvPr/>
        </p:nvSpPr>
        <p:spPr>
          <a:xfrm rot="10800000">
            <a:off x="8849817" y="4956294"/>
            <a:ext cx="439096" cy="2868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6085AC68-8AA5-CFCA-77D1-6906AE1A4C5B}"/>
              </a:ext>
            </a:extLst>
          </p:cNvPr>
          <p:cNvSpPr/>
          <p:nvPr/>
        </p:nvSpPr>
        <p:spPr>
          <a:xfrm rot="10800000">
            <a:off x="6330217" y="4956295"/>
            <a:ext cx="439096" cy="2868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8BB72CDB-0931-EA1C-207C-1D46B0D2109A}"/>
              </a:ext>
            </a:extLst>
          </p:cNvPr>
          <p:cNvSpPr/>
          <p:nvPr/>
        </p:nvSpPr>
        <p:spPr>
          <a:xfrm rot="10800000">
            <a:off x="3806535" y="4956294"/>
            <a:ext cx="439096" cy="2868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051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C264FC-EE2C-6B43-43B3-DFBD4A638CD5}"/>
              </a:ext>
            </a:extLst>
          </p:cNvPr>
          <p:cNvSpPr>
            <a:spLocks noGrp="1"/>
          </p:cNvSpPr>
          <p:nvPr>
            <p:ph idx="1"/>
          </p:nvPr>
        </p:nvSpPr>
        <p:spPr>
          <a:xfrm>
            <a:off x="2814734" y="722512"/>
            <a:ext cx="4395287" cy="620072"/>
          </a:xfrm>
        </p:spPr>
        <p:txBody>
          <a:bodyPr/>
          <a:lstStyle/>
          <a:p>
            <a:pPr marL="0" indent="0">
              <a:buNone/>
            </a:pPr>
            <a:r>
              <a:rPr lang="en-US" sz="3200" b="1" dirty="0"/>
              <a:t>Procedure - larvae</a:t>
            </a:r>
          </a:p>
          <a:p>
            <a:pPr marL="0" indent="0">
              <a:buNone/>
            </a:pPr>
            <a:endParaRPr lang="en-US" dirty="0"/>
          </a:p>
        </p:txBody>
      </p:sp>
      <p:sp>
        <p:nvSpPr>
          <p:cNvPr id="4" name="Slide Number Placeholder 3">
            <a:extLst>
              <a:ext uri="{FF2B5EF4-FFF2-40B4-BE49-F238E27FC236}">
                <a16:creationId xmlns:a16="http://schemas.microsoft.com/office/drawing/2014/main" id="{251B44C5-0EAF-06FB-BA04-F48A7C8B303D}"/>
              </a:ext>
            </a:extLst>
          </p:cNvPr>
          <p:cNvSpPr>
            <a:spLocks noGrp="1"/>
          </p:cNvSpPr>
          <p:nvPr>
            <p:ph type="sldNum" sz="quarter" idx="12"/>
          </p:nvPr>
        </p:nvSpPr>
        <p:spPr/>
        <p:txBody>
          <a:bodyPr/>
          <a:lstStyle/>
          <a:p>
            <a:fld id="{48FC179B-E1DC-44DF-B0E4-66A8D350C2BE}" type="slidenum">
              <a:rPr lang="en-US" smtClean="0"/>
              <a:t>13</a:t>
            </a:fld>
            <a:endParaRPr lang="en-US"/>
          </a:p>
        </p:txBody>
      </p:sp>
      <p:sp>
        <p:nvSpPr>
          <p:cNvPr id="5" name="Rectangle 4">
            <a:extLst>
              <a:ext uri="{FF2B5EF4-FFF2-40B4-BE49-F238E27FC236}">
                <a16:creationId xmlns:a16="http://schemas.microsoft.com/office/drawing/2014/main" id="{3B687710-B473-23CB-A73D-078331F1AAC8}"/>
              </a:ext>
            </a:extLst>
          </p:cNvPr>
          <p:cNvSpPr/>
          <p:nvPr/>
        </p:nvSpPr>
        <p:spPr>
          <a:xfrm>
            <a:off x="885650" y="1588669"/>
            <a:ext cx="1722832" cy="171697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Immature coconut leaves cut into pieces</a:t>
            </a:r>
          </a:p>
        </p:txBody>
      </p:sp>
      <p:sp>
        <p:nvSpPr>
          <p:cNvPr id="6" name="Rectangle 5">
            <a:extLst>
              <a:ext uri="{FF2B5EF4-FFF2-40B4-BE49-F238E27FC236}">
                <a16:creationId xmlns:a16="http://schemas.microsoft.com/office/drawing/2014/main" id="{E86DEA08-6EBE-D4F3-9934-064CE165A078}"/>
              </a:ext>
            </a:extLst>
          </p:cNvPr>
          <p:cNvSpPr/>
          <p:nvPr/>
        </p:nvSpPr>
        <p:spPr>
          <a:xfrm>
            <a:off x="9414765" y="4252437"/>
            <a:ext cx="1722832" cy="171697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Make into bundle of 10 samples for each</a:t>
            </a:r>
          </a:p>
        </p:txBody>
      </p:sp>
      <p:sp>
        <p:nvSpPr>
          <p:cNvPr id="7" name="Rectangle 6">
            <a:extLst>
              <a:ext uri="{FF2B5EF4-FFF2-40B4-BE49-F238E27FC236}">
                <a16:creationId xmlns:a16="http://schemas.microsoft.com/office/drawing/2014/main" id="{91779568-1C9C-99C5-A823-AAA57FAA6BBB}"/>
              </a:ext>
            </a:extLst>
          </p:cNvPr>
          <p:cNvSpPr/>
          <p:nvPr/>
        </p:nvSpPr>
        <p:spPr>
          <a:xfrm>
            <a:off x="4375565" y="4252437"/>
            <a:ext cx="1722832" cy="171697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Introduced the adult beetle into the bottle</a:t>
            </a:r>
          </a:p>
        </p:txBody>
      </p:sp>
      <p:sp>
        <p:nvSpPr>
          <p:cNvPr id="8" name="Rectangle 7">
            <a:extLst>
              <a:ext uri="{FF2B5EF4-FFF2-40B4-BE49-F238E27FC236}">
                <a16:creationId xmlns:a16="http://schemas.microsoft.com/office/drawing/2014/main" id="{0AAB8F75-7514-1D1F-F252-2C2422559589}"/>
              </a:ext>
            </a:extLst>
          </p:cNvPr>
          <p:cNvSpPr/>
          <p:nvPr/>
        </p:nvSpPr>
        <p:spPr>
          <a:xfrm>
            <a:off x="6895165" y="4252437"/>
            <a:ext cx="1722832" cy="171697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Bundles placed inside the bottles</a:t>
            </a:r>
          </a:p>
        </p:txBody>
      </p:sp>
      <p:sp>
        <p:nvSpPr>
          <p:cNvPr id="9" name="Arrow: Right 8">
            <a:extLst>
              <a:ext uri="{FF2B5EF4-FFF2-40B4-BE49-F238E27FC236}">
                <a16:creationId xmlns:a16="http://schemas.microsoft.com/office/drawing/2014/main" id="{43525C16-BA27-EA96-304D-BDA91209E9FA}"/>
              </a:ext>
            </a:extLst>
          </p:cNvPr>
          <p:cNvSpPr/>
          <p:nvPr/>
        </p:nvSpPr>
        <p:spPr>
          <a:xfrm>
            <a:off x="2814734" y="2429433"/>
            <a:ext cx="413653" cy="2693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3ED7D6BD-C43C-A262-531B-DA2150A6C5EB}"/>
              </a:ext>
            </a:extLst>
          </p:cNvPr>
          <p:cNvSpPr/>
          <p:nvPr/>
        </p:nvSpPr>
        <p:spPr>
          <a:xfrm>
            <a:off x="5490875" y="2429433"/>
            <a:ext cx="413653" cy="2693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03C8428-836C-F8F2-69DF-F538BC4B7291}"/>
              </a:ext>
            </a:extLst>
          </p:cNvPr>
          <p:cNvSpPr/>
          <p:nvPr/>
        </p:nvSpPr>
        <p:spPr>
          <a:xfrm rot="10800000">
            <a:off x="8849817" y="5068587"/>
            <a:ext cx="413653" cy="2693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7C0DD0A8-932D-1AF1-ABFC-5E89CD9CD859}"/>
              </a:ext>
            </a:extLst>
          </p:cNvPr>
          <p:cNvSpPr/>
          <p:nvPr/>
        </p:nvSpPr>
        <p:spPr>
          <a:xfrm rot="10800000">
            <a:off x="6330217" y="5068588"/>
            <a:ext cx="413653" cy="2693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373C7596-39D8-6750-09E8-15566FB24195}"/>
              </a:ext>
            </a:extLst>
          </p:cNvPr>
          <p:cNvSpPr/>
          <p:nvPr/>
        </p:nvSpPr>
        <p:spPr>
          <a:xfrm rot="10800000">
            <a:off x="3806535" y="5068587"/>
            <a:ext cx="413653" cy="2693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A6AE92F-86D0-9153-9437-C7CC3CAE30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811" b="16454"/>
          <a:stretch/>
        </p:blipFill>
        <p:spPr bwMode="auto">
          <a:xfrm>
            <a:off x="6030255" y="1460169"/>
            <a:ext cx="3595723" cy="1826202"/>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2BF4E12F-0FFD-05AB-57E0-6589D42B9B52}"/>
              </a:ext>
            </a:extLst>
          </p:cNvPr>
          <p:cNvSpPr/>
          <p:nvPr/>
        </p:nvSpPr>
        <p:spPr>
          <a:xfrm>
            <a:off x="3354115" y="1588669"/>
            <a:ext cx="1993482" cy="171697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Dipped in the prepared concentration</a:t>
            </a:r>
          </a:p>
        </p:txBody>
      </p:sp>
      <p:sp>
        <p:nvSpPr>
          <p:cNvPr id="16" name="Arrow: Bent 15">
            <a:extLst>
              <a:ext uri="{FF2B5EF4-FFF2-40B4-BE49-F238E27FC236}">
                <a16:creationId xmlns:a16="http://schemas.microsoft.com/office/drawing/2014/main" id="{1E661671-6FDA-64BB-D516-C6C328F323AF}"/>
              </a:ext>
            </a:extLst>
          </p:cNvPr>
          <p:cNvSpPr/>
          <p:nvPr/>
        </p:nvSpPr>
        <p:spPr>
          <a:xfrm rot="5400000">
            <a:off x="9669477" y="2899177"/>
            <a:ext cx="1471409" cy="531921"/>
          </a:xfrm>
          <a:prstGeom prst="bentArrow">
            <a:avLst>
              <a:gd name="adj1" fmla="val 25000"/>
              <a:gd name="adj2" fmla="val 31977"/>
              <a:gd name="adj3" fmla="val 25000"/>
              <a:gd name="adj4" fmla="val 2380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51887326-DA79-04FD-1852-4E49DD2E5A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297"/>
          <a:stretch/>
        </p:blipFill>
        <p:spPr bwMode="auto">
          <a:xfrm>
            <a:off x="1116809" y="3751143"/>
            <a:ext cx="2396412" cy="26111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7529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2E2413-32CF-FB0B-E670-7C37D66D8912}"/>
              </a:ext>
            </a:extLst>
          </p:cNvPr>
          <p:cNvSpPr>
            <a:spLocks noGrp="1"/>
          </p:cNvSpPr>
          <p:nvPr>
            <p:ph idx="1"/>
          </p:nvPr>
        </p:nvSpPr>
        <p:spPr>
          <a:xfrm>
            <a:off x="838200" y="1619529"/>
            <a:ext cx="10515600" cy="1858869"/>
          </a:xfrm>
        </p:spPr>
        <p:txBody>
          <a:bodyPr>
            <a:normAutofit lnSpcReduction="10000"/>
          </a:bodyPr>
          <a:lstStyle/>
          <a:p>
            <a:pPr marL="0" indent="0">
              <a:buNone/>
            </a:pPr>
            <a:r>
              <a:rPr lang="en-US" b="1" dirty="0"/>
              <a:t>Data Collection- Mortality</a:t>
            </a:r>
          </a:p>
          <a:p>
            <a:pPr marL="0" indent="0">
              <a:buNone/>
            </a:pPr>
            <a:endParaRPr lang="en-US" b="1" dirty="0"/>
          </a:p>
          <a:p>
            <a:r>
              <a:rPr lang="en-US" dirty="0"/>
              <a:t>Percentage mortality were recorded 24, 48, and 72 hours after the introduction.</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A57ECA70-0C22-40F2-9189-F7812B3D8594}"/>
              </a:ext>
            </a:extLst>
          </p:cNvPr>
          <p:cNvSpPr>
            <a:spLocks noGrp="1"/>
          </p:cNvSpPr>
          <p:nvPr>
            <p:ph type="sldNum" sz="quarter" idx="12"/>
          </p:nvPr>
        </p:nvSpPr>
        <p:spPr/>
        <p:txBody>
          <a:bodyPr/>
          <a:lstStyle/>
          <a:p>
            <a:fld id="{48FC179B-E1DC-44DF-B0E4-66A8D350C2BE}" type="slidenum">
              <a:rPr lang="en-US" smtClean="0"/>
              <a:t>14</a:t>
            </a:fld>
            <a:endParaRPr lang="en-US"/>
          </a:p>
        </p:txBody>
      </p:sp>
      <p:sp>
        <p:nvSpPr>
          <p:cNvPr id="5" name="Text Box 2">
            <a:extLst>
              <a:ext uri="{FF2B5EF4-FFF2-40B4-BE49-F238E27FC236}">
                <a16:creationId xmlns:a16="http://schemas.microsoft.com/office/drawing/2014/main" id="{4543AAEA-AD78-3841-C0E2-1050C5899088}"/>
              </a:ext>
            </a:extLst>
          </p:cNvPr>
          <p:cNvSpPr txBox="1">
            <a:spLocks noChangeArrowheads="1"/>
          </p:cNvSpPr>
          <p:nvPr/>
        </p:nvSpPr>
        <p:spPr bwMode="auto">
          <a:xfrm>
            <a:off x="1470203" y="4334967"/>
            <a:ext cx="1162373" cy="671915"/>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Latha" panose="020B0604020202020204" pitchFamily="34" charset="0"/>
              </a:rPr>
              <a:t>Corrected mortality</a:t>
            </a:r>
          </a:p>
        </p:txBody>
      </p:sp>
      <p:sp>
        <p:nvSpPr>
          <p:cNvPr id="6" name="Text Box 2">
            <a:extLst>
              <a:ext uri="{FF2B5EF4-FFF2-40B4-BE49-F238E27FC236}">
                <a16:creationId xmlns:a16="http://schemas.microsoft.com/office/drawing/2014/main" id="{B59CC477-824E-11AB-5D8F-170481D850E3}"/>
              </a:ext>
            </a:extLst>
          </p:cNvPr>
          <p:cNvSpPr txBox="1">
            <a:spLocks noChangeArrowheads="1"/>
          </p:cNvSpPr>
          <p:nvPr/>
        </p:nvSpPr>
        <p:spPr bwMode="auto">
          <a:xfrm>
            <a:off x="2469388" y="4535686"/>
            <a:ext cx="253718" cy="375552"/>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b="1" dirty="0">
                <a:latin typeface="Calibri" panose="020F0502020204030204" pitchFamily="34" charset="0"/>
                <a:ea typeface="Calibri" panose="020F0502020204030204" pitchFamily="34" charset="0"/>
                <a:cs typeface="Latha" panose="020B0604020202020204" pitchFamily="34" charset="0"/>
              </a:rPr>
              <a:t>=</a:t>
            </a:r>
            <a:endParaRPr lang="en-US" b="1" dirty="0">
              <a:effectLst/>
              <a:latin typeface="Calibri" panose="020F0502020204030204" pitchFamily="34" charset="0"/>
              <a:ea typeface="Calibri" panose="020F0502020204030204" pitchFamily="34" charset="0"/>
              <a:cs typeface="Latha" panose="020B0604020202020204" pitchFamily="34" charset="0"/>
            </a:endParaRPr>
          </a:p>
        </p:txBody>
      </p:sp>
      <p:sp>
        <p:nvSpPr>
          <p:cNvPr id="7" name="Text Box 2">
            <a:extLst>
              <a:ext uri="{FF2B5EF4-FFF2-40B4-BE49-F238E27FC236}">
                <a16:creationId xmlns:a16="http://schemas.microsoft.com/office/drawing/2014/main" id="{F7A82273-A842-4368-7F2F-9E29D7AA94DC}"/>
              </a:ext>
            </a:extLst>
          </p:cNvPr>
          <p:cNvSpPr txBox="1">
            <a:spLocks noChangeArrowheads="1"/>
          </p:cNvSpPr>
          <p:nvPr/>
        </p:nvSpPr>
        <p:spPr bwMode="auto">
          <a:xfrm>
            <a:off x="2747997" y="3971462"/>
            <a:ext cx="2475386" cy="67191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Latha" panose="020B0604020202020204" pitchFamily="34" charset="0"/>
              </a:rPr>
              <a:t>(Percentage of mortality in treatment)</a:t>
            </a:r>
          </a:p>
        </p:txBody>
      </p:sp>
      <p:sp>
        <p:nvSpPr>
          <p:cNvPr id="8" name="Text Box 2">
            <a:extLst>
              <a:ext uri="{FF2B5EF4-FFF2-40B4-BE49-F238E27FC236}">
                <a16:creationId xmlns:a16="http://schemas.microsoft.com/office/drawing/2014/main" id="{AE1546CF-E653-B22B-2D88-72F81FAF7402}"/>
              </a:ext>
            </a:extLst>
          </p:cNvPr>
          <p:cNvSpPr txBox="1">
            <a:spLocks noChangeArrowheads="1"/>
          </p:cNvSpPr>
          <p:nvPr/>
        </p:nvSpPr>
        <p:spPr bwMode="auto">
          <a:xfrm>
            <a:off x="5039853" y="4055704"/>
            <a:ext cx="253718" cy="470000"/>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Latha" panose="020B0604020202020204" pitchFamily="34" charset="0"/>
              </a:rPr>
              <a:t>-</a:t>
            </a:r>
          </a:p>
        </p:txBody>
      </p:sp>
      <p:sp>
        <p:nvSpPr>
          <p:cNvPr id="9" name="Text Box 2">
            <a:extLst>
              <a:ext uri="{FF2B5EF4-FFF2-40B4-BE49-F238E27FC236}">
                <a16:creationId xmlns:a16="http://schemas.microsoft.com/office/drawing/2014/main" id="{5BA47122-32D8-2F88-A20B-58732D790568}"/>
              </a:ext>
            </a:extLst>
          </p:cNvPr>
          <p:cNvSpPr txBox="1">
            <a:spLocks noChangeArrowheads="1"/>
          </p:cNvSpPr>
          <p:nvPr/>
        </p:nvSpPr>
        <p:spPr bwMode="auto">
          <a:xfrm>
            <a:off x="5352103" y="3980329"/>
            <a:ext cx="2716132" cy="67191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Latha" panose="020B0604020202020204" pitchFamily="34" charset="0"/>
              </a:rPr>
              <a:t>(Percentage of mortality in control)</a:t>
            </a:r>
          </a:p>
        </p:txBody>
      </p:sp>
      <p:cxnSp>
        <p:nvCxnSpPr>
          <p:cNvPr id="10" name="Straight Connector 9">
            <a:extLst>
              <a:ext uri="{FF2B5EF4-FFF2-40B4-BE49-F238E27FC236}">
                <a16:creationId xmlns:a16="http://schemas.microsoft.com/office/drawing/2014/main" id="{F49EF9F7-779A-7C68-DE39-3B7D6F5542A8}"/>
              </a:ext>
            </a:extLst>
          </p:cNvPr>
          <p:cNvCxnSpPr>
            <a:cxnSpLocks/>
          </p:cNvCxnSpPr>
          <p:nvPr/>
        </p:nvCxnSpPr>
        <p:spPr>
          <a:xfrm>
            <a:off x="2836049" y="4714393"/>
            <a:ext cx="5235969" cy="0"/>
          </a:xfrm>
          <a:prstGeom prst="line">
            <a:avLst/>
          </a:prstGeom>
        </p:spPr>
        <p:style>
          <a:lnRef idx="3">
            <a:schemeClr val="dk1"/>
          </a:lnRef>
          <a:fillRef idx="0">
            <a:schemeClr val="dk1"/>
          </a:fillRef>
          <a:effectRef idx="2">
            <a:schemeClr val="dk1"/>
          </a:effectRef>
          <a:fontRef idx="minor">
            <a:schemeClr val="tx1"/>
          </a:fontRef>
        </p:style>
      </p:cxnSp>
      <p:sp>
        <p:nvSpPr>
          <p:cNvPr id="11" name="Text Box 2">
            <a:extLst>
              <a:ext uri="{FF2B5EF4-FFF2-40B4-BE49-F238E27FC236}">
                <a16:creationId xmlns:a16="http://schemas.microsoft.com/office/drawing/2014/main" id="{F7BD2C4C-598D-538D-E6DB-9FFF110F8F30}"/>
              </a:ext>
            </a:extLst>
          </p:cNvPr>
          <p:cNvSpPr txBox="1">
            <a:spLocks noChangeArrowheads="1"/>
          </p:cNvSpPr>
          <p:nvPr/>
        </p:nvSpPr>
        <p:spPr bwMode="auto">
          <a:xfrm>
            <a:off x="5529476" y="4751441"/>
            <a:ext cx="2347013" cy="67191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Latha" panose="020B0604020202020204" pitchFamily="34" charset="0"/>
              </a:rPr>
              <a:t>(Percentage of mortality in control)</a:t>
            </a:r>
          </a:p>
        </p:txBody>
      </p:sp>
      <p:sp>
        <p:nvSpPr>
          <p:cNvPr id="12" name="Text Box 2">
            <a:extLst>
              <a:ext uri="{FF2B5EF4-FFF2-40B4-BE49-F238E27FC236}">
                <a16:creationId xmlns:a16="http://schemas.microsoft.com/office/drawing/2014/main" id="{BA959A2A-BDC3-775B-75AD-EAC2740E25B0}"/>
              </a:ext>
            </a:extLst>
          </p:cNvPr>
          <p:cNvSpPr txBox="1">
            <a:spLocks noChangeArrowheads="1"/>
          </p:cNvSpPr>
          <p:nvPr/>
        </p:nvSpPr>
        <p:spPr bwMode="auto">
          <a:xfrm>
            <a:off x="5039853" y="4808165"/>
            <a:ext cx="253718" cy="470000"/>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Latha" panose="020B0604020202020204" pitchFamily="34" charset="0"/>
              </a:rPr>
              <a:t>-</a:t>
            </a:r>
          </a:p>
        </p:txBody>
      </p:sp>
      <p:sp>
        <p:nvSpPr>
          <p:cNvPr id="13" name="TextBox 12">
            <a:extLst>
              <a:ext uri="{FF2B5EF4-FFF2-40B4-BE49-F238E27FC236}">
                <a16:creationId xmlns:a16="http://schemas.microsoft.com/office/drawing/2014/main" id="{B7CB1584-B11A-E9B5-2D9F-A002C3F42A76}"/>
              </a:ext>
            </a:extLst>
          </p:cNvPr>
          <p:cNvSpPr txBox="1"/>
          <p:nvPr/>
        </p:nvSpPr>
        <p:spPr>
          <a:xfrm>
            <a:off x="3892154" y="4869139"/>
            <a:ext cx="809387" cy="369332"/>
          </a:xfrm>
          <a:prstGeom prst="rect">
            <a:avLst/>
          </a:prstGeom>
          <a:noFill/>
        </p:spPr>
        <p:txBody>
          <a:bodyPr wrap="square" rtlCol="0">
            <a:spAutoFit/>
          </a:bodyPr>
          <a:lstStyle/>
          <a:p>
            <a:r>
              <a:rPr lang="en-US" b="1" dirty="0"/>
              <a:t>100%</a:t>
            </a:r>
          </a:p>
        </p:txBody>
      </p:sp>
      <p:sp>
        <p:nvSpPr>
          <p:cNvPr id="14" name="Text Box 2">
            <a:extLst>
              <a:ext uri="{FF2B5EF4-FFF2-40B4-BE49-F238E27FC236}">
                <a16:creationId xmlns:a16="http://schemas.microsoft.com/office/drawing/2014/main" id="{580B8978-DC5F-8ED8-7044-1B73F1ADE2BD}"/>
              </a:ext>
            </a:extLst>
          </p:cNvPr>
          <p:cNvSpPr txBox="1">
            <a:spLocks noChangeArrowheads="1"/>
          </p:cNvSpPr>
          <p:nvPr/>
        </p:nvSpPr>
        <p:spPr bwMode="auto">
          <a:xfrm>
            <a:off x="8029562" y="4398481"/>
            <a:ext cx="253718" cy="375552"/>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b="1" dirty="0">
                <a:latin typeface="Calibri" panose="020F0502020204030204" pitchFamily="34" charset="0"/>
                <a:ea typeface="Calibri" panose="020F0502020204030204" pitchFamily="34" charset="0"/>
                <a:cs typeface="Latha" panose="020B0604020202020204" pitchFamily="34" charset="0"/>
              </a:rPr>
              <a:t>x</a:t>
            </a:r>
            <a:endParaRPr lang="en-US" b="1" dirty="0">
              <a:effectLst/>
              <a:latin typeface="Calibri" panose="020F0502020204030204" pitchFamily="34" charset="0"/>
              <a:ea typeface="Calibri" panose="020F0502020204030204" pitchFamily="34" charset="0"/>
              <a:cs typeface="Latha" panose="020B0604020202020204" pitchFamily="34" charset="0"/>
            </a:endParaRPr>
          </a:p>
        </p:txBody>
      </p:sp>
      <p:sp>
        <p:nvSpPr>
          <p:cNvPr id="15" name="TextBox 14">
            <a:extLst>
              <a:ext uri="{FF2B5EF4-FFF2-40B4-BE49-F238E27FC236}">
                <a16:creationId xmlns:a16="http://schemas.microsoft.com/office/drawing/2014/main" id="{71D4FBE4-28C5-A727-D6D7-59EBEDCD661F}"/>
              </a:ext>
            </a:extLst>
          </p:cNvPr>
          <p:cNvSpPr txBox="1"/>
          <p:nvPr/>
        </p:nvSpPr>
        <p:spPr>
          <a:xfrm>
            <a:off x="8293261" y="4414090"/>
            <a:ext cx="809387" cy="369332"/>
          </a:xfrm>
          <a:prstGeom prst="rect">
            <a:avLst/>
          </a:prstGeom>
          <a:noFill/>
        </p:spPr>
        <p:txBody>
          <a:bodyPr wrap="square" rtlCol="0">
            <a:spAutoFit/>
          </a:bodyPr>
          <a:lstStyle/>
          <a:p>
            <a:r>
              <a:rPr lang="en-US" b="1" dirty="0"/>
              <a:t>100%</a:t>
            </a:r>
          </a:p>
        </p:txBody>
      </p:sp>
      <p:pic>
        <p:nvPicPr>
          <p:cNvPr id="17" name="Picture 16">
            <a:extLst>
              <a:ext uri="{FF2B5EF4-FFF2-40B4-BE49-F238E27FC236}">
                <a16:creationId xmlns:a16="http://schemas.microsoft.com/office/drawing/2014/main" id="{FF08B38A-5271-EF2C-018E-9E7D01B4A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4003" y="3020598"/>
            <a:ext cx="2257659" cy="3010212"/>
          </a:xfrm>
          <a:prstGeom prst="rect">
            <a:avLst/>
          </a:prstGeom>
        </p:spPr>
      </p:pic>
    </p:spTree>
    <p:extLst>
      <p:ext uri="{BB962C8B-B14F-4D97-AF65-F5344CB8AC3E}">
        <p14:creationId xmlns:p14="http://schemas.microsoft.com/office/powerpoint/2010/main" val="2914956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31AD-71C9-183D-63D8-9943C802FAA5}"/>
              </a:ext>
            </a:extLst>
          </p:cNvPr>
          <p:cNvSpPr>
            <a:spLocks noGrp="1"/>
          </p:cNvSpPr>
          <p:nvPr>
            <p:ph type="title"/>
          </p:nvPr>
        </p:nvSpPr>
        <p:spPr>
          <a:xfrm>
            <a:off x="1319686" y="1345086"/>
            <a:ext cx="5159188" cy="430438"/>
          </a:xfrm>
        </p:spPr>
        <p:txBody>
          <a:bodyPr>
            <a:noAutofit/>
          </a:bodyPr>
          <a:lstStyle/>
          <a:p>
            <a:r>
              <a:rPr lang="en-US" sz="3200" dirty="0">
                <a:latin typeface="+mn-lt"/>
              </a:rPr>
              <a:t>Observing Phytotoxic Effect</a:t>
            </a:r>
            <a:endParaRPr lang="en-US" sz="4800" dirty="0"/>
          </a:p>
        </p:txBody>
      </p:sp>
      <p:sp>
        <p:nvSpPr>
          <p:cNvPr id="3" name="Content Placeholder 2">
            <a:extLst>
              <a:ext uri="{FF2B5EF4-FFF2-40B4-BE49-F238E27FC236}">
                <a16:creationId xmlns:a16="http://schemas.microsoft.com/office/drawing/2014/main" id="{A8D5D759-954F-D260-ACCA-AD15136F4B3D}"/>
              </a:ext>
            </a:extLst>
          </p:cNvPr>
          <p:cNvSpPr>
            <a:spLocks noGrp="1"/>
          </p:cNvSpPr>
          <p:nvPr>
            <p:ph idx="1"/>
          </p:nvPr>
        </p:nvSpPr>
        <p:spPr/>
        <p:txBody>
          <a:bodyPr/>
          <a:lstStyle/>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BCD1047-808F-3746-C386-EB2DFE0AA17D}"/>
              </a:ext>
            </a:extLst>
          </p:cNvPr>
          <p:cNvSpPr>
            <a:spLocks noGrp="1"/>
          </p:cNvSpPr>
          <p:nvPr>
            <p:ph type="sldNum" sz="quarter" idx="12"/>
          </p:nvPr>
        </p:nvSpPr>
        <p:spPr/>
        <p:txBody>
          <a:bodyPr/>
          <a:lstStyle/>
          <a:p>
            <a:fld id="{48FC179B-E1DC-44DF-B0E4-66A8D350C2BE}" type="slidenum">
              <a:rPr lang="en-US" smtClean="0"/>
              <a:t>15</a:t>
            </a:fld>
            <a:endParaRPr lang="en-US"/>
          </a:p>
        </p:txBody>
      </p:sp>
      <p:pic>
        <p:nvPicPr>
          <p:cNvPr id="5" name="Content Placeholder 8">
            <a:extLst>
              <a:ext uri="{FF2B5EF4-FFF2-40B4-BE49-F238E27FC236}">
                <a16:creationId xmlns:a16="http://schemas.microsoft.com/office/drawing/2014/main" id="{45EE7CC9-19ED-F60C-5894-3F0FBFF623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545"/>
          <a:stretch/>
        </p:blipFill>
        <p:spPr bwMode="auto">
          <a:xfrm>
            <a:off x="750335" y="2078920"/>
            <a:ext cx="2876675" cy="3316039"/>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A16DB42C-F8A0-2738-5459-D98961D2E70D}"/>
              </a:ext>
            </a:extLst>
          </p:cNvPr>
          <p:cNvPicPr>
            <a:picLocks noChangeAspect="1"/>
          </p:cNvPicPr>
          <p:nvPr/>
        </p:nvPicPr>
        <p:blipFill rotWithShape="1">
          <a:blip r:embed="rId3"/>
          <a:srcRect t="14216"/>
          <a:stretch/>
        </p:blipFill>
        <p:spPr>
          <a:xfrm>
            <a:off x="4422106" y="2072986"/>
            <a:ext cx="2876471" cy="3294274"/>
          </a:xfrm>
          <a:prstGeom prst="rect">
            <a:avLst/>
          </a:prstGeom>
        </p:spPr>
      </p:pic>
      <p:pic>
        <p:nvPicPr>
          <p:cNvPr id="7" name="Picture 6">
            <a:extLst>
              <a:ext uri="{FF2B5EF4-FFF2-40B4-BE49-F238E27FC236}">
                <a16:creationId xmlns:a16="http://schemas.microsoft.com/office/drawing/2014/main" id="{414E6696-A3AF-0358-4E79-5DBAE0378D33}"/>
              </a:ext>
            </a:extLst>
          </p:cNvPr>
          <p:cNvPicPr>
            <a:picLocks noChangeAspect="1"/>
          </p:cNvPicPr>
          <p:nvPr/>
        </p:nvPicPr>
        <p:blipFill rotWithShape="1">
          <a:blip r:embed="rId4">
            <a:extLst>
              <a:ext uri="{28A0092B-C50C-407E-A947-70E740481C1C}">
                <a14:useLocalDpi xmlns:a14="http://schemas.microsoft.com/office/drawing/2010/main" val="0"/>
              </a:ext>
            </a:extLst>
          </a:blip>
          <a:srcRect t="13539"/>
          <a:stretch/>
        </p:blipFill>
        <p:spPr>
          <a:xfrm>
            <a:off x="8203905" y="2069955"/>
            <a:ext cx="2876471" cy="3316039"/>
          </a:xfrm>
          <a:prstGeom prst="rect">
            <a:avLst/>
          </a:prstGeom>
        </p:spPr>
      </p:pic>
      <p:sp>
        <p:nvSpPr>
          <p:cNvPr id="8" name="TextBox 7">
            <a:extLst>
              <a:ext uri="{FF2B5EF4-FFF2-40B4-BE49-F238E27FC236}">
                <a16:creationId xmlns:a16="http://schemas.microsoft.com/office/drawing/2014/main" id="{48BF9974-4D41-7246-4CFC-AADC5BBAA9DD}"/>
              </a:ext>
            </a:extLst>
          </p:cNvPr>
          <p:cNvSpPr txBox="1"/>
          <p:nvPr/>
        </p:nvSpPr>
        <p:spPr>
          <a:xfrm>
            <a:off x="1333972" y="5510501"/>
            <a:ext cx="1504196" cy="523220"/>
          </a:xfrm>
          <a:prstGeom prst="rect">
            <a:avLst/>
          </a:prstGeom>
          <a:noFill/>
        </p:spPr>
        <p:txBody>
          <a:bodyPr wrap="square" rtlCol="0">
            <a:spAutoFit/>
          </a:bodyPr>
          <a:lstStyle/>
          <a:p>
            <a:r>
              <a:rPr lang="en-US" sz="2800" dirty="0" err="1"/>
              <a:t>BioSolex</a:t>
            </a:r>
            <a:endParaRPr lang="en-US" sz="2800" dirty="0"/>
          </a:p>
        </p:txBody>
      </p:sp>
      <p:sp>
        <p:nvSpPr>
          <p:cNvPr id="9" name="TextBox 8">
            <a:extLst>
              <a:ext uri="{FF2B5EF4-FFF2-40B4-BE49-F238E27FC236}">
                <a16:creationId xmlns:a16="http://schemas.microsoft.com/office/drawing/2014/main" id="{6A754CC3-4D52-449F-0F0C-E4DD88A32139}"/>
              </a:ext>
            </a:extLst>
          </p:cNvPr>
          <p:cNvSpPr txBox="1"/>
          <p:nvPr/>
        </p:nvSpPr>
        <p:spPr>
          <a:xfrm>
            <a:off x="5226725" y="5510501"/>
            <a:ext cx="1240576" cy="523220"/>
          </a:xfrm>
          <a:prstGeom prst="rect">
            <a:avLst/>
          </a:prstGeom>
          <a:noFill/>
        </p:spPr>
        <p:txBody>
          <a:bodyPr wrap="square" rtlCol="0">
            <a:spAutoFit/>
          </a:bodyPr>
          <a:lstStyle/>
          <a:p>
            <a:r>
              <a:rPr lang="en-US" sz="2800" dirty="0"/>
              <a:t>Flipper</a:t>
            </a:r>
          </a:p>
        </p:txBody>
      </p:sp>
      <p:sp>
        <p:nvSpPr>
          <p:cNvPr id="10" name="TextBox 9">
            <a:extLst>
              <a:ext uri="{FF2B5EF4-FFF2-40B4-BE49-F238E27FC236}">
                <a16:creationId xmlns:a16="http://schemas.microsoft.com/office/drawing/2014/main" id="{E7DE8955-5202-F16A-D196-F27C1D486082}"/>
              </a:ext>
            </a:extLst>
          </p:cNvPr>
          <p:cNvSpPr txBox="1"/>
          <p:nvPr/>
        </p:nvSpPr>
        <p:spPr>
          <a:xfrm>
            <a:off x="8203905" y="5510501"/>
            <a:ext cx="3333671" cy="523220"/>
          </a:xfrm>
          <a:prstGeom prst="rect">
            <a:avLst/>
          </a:prstGeom>
          <a:noFill/>
        </p:spPr>
        <p:txBody>
          <a:bodyPr wrap="square" rtlCol="0">
            <a:spAutoFit/>
          </a:bodyPr>
          <a:lstStyle/>
          <a:p>
            <a:r>
              <a:rPr lang="en-US" sz="2800" dirty="0" err="1"/>
              <a:t>Agro</a:t>
            </a:r>
            <a:r>
              <a:rPr lang="en-US" sz="2800" dirty="0"/>
              <a:t> Safe Liquid (ASL)</a:t>
            </a:r>
          </a:p>
        </p:txBody>
      </p:sp>
    </p:spTree>
    <p:extLst>
      <p:ext uri="{BB962C8B-B14F-4D97-AF65-F5344CB8AC3E}">
        <p14:creationId xmlns:p14="http://schemas.microsoft.com/office/powerpoint/2010/main" val="1055460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BE8E0-D7F4-9B9E-877E-99513E0B8154}"/>
              </a:ext>
            </a:extLst>
          </p:cNvPr>
          <p:cNvSpPr>
            <a:spLocks noGrp="1"/>
          </p:cNvSpPr>
          <p:nvPr>
            <p:ph idx="1"/>
          </p:nvPr>
        </p:nvSpPr>
        <p:spPr>
          <a:xfrm>
            <a:off x="806116" y="1331761"/>
            <a:ext cx="4519863" cy="3468270"/>
          </a:xfrm>
        </p:spPr>
        <p:txBody>
          <a:bodyPr/>
          <a:lstStyle/>
          <a:p>
            <a:pPr marL="0" indent="0">
              <a:buNone/>
            </a:pPr>
            <a:r>
              <a:rPr lang="en-US" b="1" dirty="0"/>
              <a:t>Data Collection- Phytotoxic Effect</a:t>
            </a:r>
          </a:p>
          <a:p>
            <a:pPr marL="0" indent="0">
              <a:buNone/>
            </a:pPr>
            <a:endParaRPr lang="en-US" b="1" dirty="0"/>
          </a:p>
          <a:p>
            <a:r>
              <a:rPr lang="en-US" dirty="0"/>
              <a:t>Affected leaf area out of the whole leaf were taken from </a:t>
            </a:r>
            <a:r>
              <a:rPr lang="en-US" dirty="0" err="1"/>
              <a:t>analysing</a:t>
            </a:r>
            <a:r>
              <a:rPr lang="en-US" dirty="0"/>
              <a:t> the photographs by ImageJ software </a:t>
            </a:r>
          </a:p>
          <a:p>
            <a:pPr marL="0" indent="0">
              <a:buNone/>
            </a:pPr>
            <a:endParaRPr lang="en-US" dirty="0"/>
          </a:p>
        </p:txBody>
      </p:sp>
      <p:sp>
        <p:nvSpPr>
          <p:cNvPr id="4" name="Slide Number Placeholder 3">
            <a:extLst>
              <a:ext uri="{FF2B5EF4-FFF2-40B4-BE49-F238E27FC236}">
                <a16:creationId xmlns:a16="http://schemas.microsoft.com/office/drawing/2014/main" id="{56695C1E-BEA6-B020-B920-D43C5CC864A5}"/>
              </a:ext>
            </a:extLst>
          </p:cNvPr>
          <p:cNvSpPr>
            <a:spLocks noGrp="1"/>
          </p:cNvSpPr>
          <p:nvPr>
            <p:ph type="sldNum" sz="quarter" idx="12"/>
          </p:nvPr>
        </p:nvSpPr>
        <p:spPr/>
        <p:txBody>
          <a:bodyPr/>
          <a:lstStyle/>
          <a:p>
            <a:fld id="{48FC179B-E1DC-44DF-B0E4-66A8D350C2BE}" type="slidenum">
              <a:rPr lang="en-US" smtClean="0"/>
              <a:t>16</a:t>
            </a:fld>
            <a:endParaRPr lang="en-US"/>
          </a:p>
        </p:txBody>
      </p:sp>
      <p:pic>
        <p:nvPicPr>
          <p:cNvPr id="5" name="Picture 4">
            <a:extLst>
              <a:ext uri="{FF2B5EF4-FFF2-40B4-BE49-F238E27FC236}">
                <a16:creationId xmlns:a16="http://schemas.microsoft.com/office/drawing/2014/main" id="{2A150A51-B26A-7E4D-F7CF-958C572A138F}"/>
              </a:ext>
            </a:extLst>
          </p:cNvPr>
          <p:cNvPicPr>
            <a:picLocks noChangeAspect="1"/>
          </p:cNvPicPr>
          <p:nvPr/>
        </p:nvPicPr>
        <p:blipFill>
          <a:blip r:embed="rId2"/>
          <a:stretch>
            <a:fillRect/>
          </a:stretch>
        </p:blipFill>
        <p:spPr>
          <a:xfrm>
            <a:off x="5679554" y="1331761"/>
            <a:ext cx="6279187" cy="4601128"/>
          </a:xfrm>
          <a:prstGeom prst="rect">
            <a:avLst/>
          </a:prstGeom>
        </p:spPr>
      </p:pic>
      <p:pic>
        <p:nvPicPr>
          <p:cNvPr id="6" name="Picture 5">
            <a:extLst>
              <a:ext uri="{FF2B5EF4-FFF2-40B4-BE49-F238E27FC236}">
                <a16:creationId xmlns:a16="http://schemas.microsoft.com/office/drawing/2014/main" id="{F9B4E722-7914-B32A-FE0F-6D0263D5B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047" y="4636743"/>
            <a:ext cx="1570121" cy="1570121"/>
          </a:xfrm>
          <a:prstGeom prst="rect">
            <a:avLst/>
          </a:prstGeom>
        </p:spPr>
      </p:pic>
    </p:spTree>
    <p:extLst>
      <p:ext uri="{BB962C8B-B14F-4D97-AF65-F5344CB8AC3E}">
        <p14:creationId xmlns:p14="http://schemas.microsoft.com/office/powerpoint/2010/main" val="2514591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DC3C97-1FB5-E0AD-C62C-15D2E0DD6A15}"/>
              </a:ext>
            </a:extLst>
          </p:cNvPr>
          <p:cNvSpPr>
            <a:spLocks noGrp="1"/>
          </p:cNvSpPr>
          <p:nvPr>
            <p:ph idx="1"/>
          </p:nvPr>
        </p:nvSpPr>
        <p:spPr>
          <a:xfrm>
            <a:off x="838200" y="1253330"/>
            <a:ext cx="10515600" cy="5103019"/>
          </a:xfrm>
        </p:spPr>
        <p:txBody>
          <a:bodyPr>
            <a:normAutofit fontScale="92500" lnSpcReduction="10000"/>
          </a:bodyPr>
          <a:lstStyle/>
          <a:p>
            <a:pPr marL="0" indent="0">
              <a:buNone/>
            </a:pPr>
            <a:r>
              <a:rPr lang="en-US" sz="3500" b="1" dirty="0"/>
              <a:t>Statistical Analysis</a:t>
            </a:r>
          </a:p>
          <a:p>
            <a:pPr marL="0" indent="0">
              <a:buNone/>
            </a:pPr>
            <a:endParaRPr lang="en-US" sz="3500" b="1" dirty="0"/>
          </a:p>
          <a:p>
            <a:r>
              <a:rPr lang="en-US" dirty="0"/>
              <a:t>The data on mortality and the data on phytotoxic effect were statistically </a:t>
            </a:r>
            <a:r>
              <a:rPr lang="en-US" dirty="0" err="1"/>
              <a:t>analysed</a:t>
            </a:r>
            <a:r>
              <a:rPr lang="en-US" dirty="0"/>
              <a:t> </a:t>
            </a:r>
          </a:p>
          <a:p>
            <a:pPr marL="1143000" lvl="3" indent="0">
              <a:buNone/>
            </a:pPr>
            <a:r>
              <a:rPr lang="en-US" sz="2400" dirty="0"/>
              <a:t>by comparison of treatment mean with control means by one-way ANOVA </a:t>
            </a:r>
            <a:r>
              <a:rPr lang="en-US" sz="2400" dirty="0" err="1"/>
              <a:t>Dunnet’s</a:t>
            </a:r>
            <a:r>
              <a:rPr lang="en-US" sz="2400" dirty="0"/>
              <a:t> multiple mean comparison test by using SAS OnDemand for Academics version 9.4.</a:t>
            </a:r>
          </a:p>
          <a:p>
            <a:pPr marL="0" indent="0">
              <a:buNone/>
            </a:pPr>
            <a:endParaRPr lang="en-US" dirty="0"/>
          </a:p>
          <a:p>
            <a:r>
              <a:rPr lang="en-US" dirty="0"/>
              <a:t>The LC50 and LC90 values were interpolated </a:t>
            </a:r>
          </a:p>
          <a:p>
            <a:pPr marL="1143000" lvl="3" indent="0">
              <a:buNone/>
            </a:pPr>
            <a:r>
              <a:rPr lang="en-US" sz="2400" dirty="0"/>
              <a:t>from non-linear regression curve fit model by using GraphPad Prism version 9.5.1. </a:t>
            </a:r>
          </a:p>
          <a:p>
            <a:pPr marL="0" indent="0">
              <a:buNone/>
            </a:pPr>
            <a:endParaRPr lang="en-US" dirty="0"/>
          </a:p>
          <a:p>
            <a:r>
              <a:rPr lang="en-US" dirty="0"/>
              <a:t>Graphical data illustration was taken from Microsoft Excel 2019</a:t>
            </a:r>
          </a:p>
          <a:p>
            <a:pPr marL="0" indent="0">
              <a:buNone/>
            </a:pPr>
            <a:endParaRPr lang="en-US" dirty="0"/>
          </a:p>
        </p:txBody>
      </p:sp>
      <p:sp>
        <p:nvSpPr>
          <p:cNvPr id="4" name="Slide Number Placeholder 3">
            <a:extLst>
              <a:ext uri="{FF2B5EF4-FFF2-40B4-BE49-F238E27FC236}">
                <a16:creationId xmlns:a16="http://schemas.microsoft.com/office/drawing/2014/main" id="{24D889C7-5C80-7846-018D-5F0377C28082}"/>
              </a:ext>
            </a:extLst>
          </p:cNvPr>
          <p:cNvSpPr>
            <a:spLocks noGrp="1"/>
          </p:cNvSpPr>
          <p:nvPr>
            <p:ph type="sldNum" sz="quarter" idx="12"/>
          </p:nvPr>
        </p:nvSpPr>
        <p:spPr/>
        <p:txBody>
          <a:bodyPr/>
          <a:lstStyle/>
          <a:p>
            <a:fld id="{48FC179B-E1DC-44DF-B0E4-66A8D350C2BE}" type="slidenum">
              <a:rPr lang="en-US" smtClean="0"/>
              <a:t>17</a:t>
            </a:fld>
            <a:endParaRPr lang="en-US"/>
          </a:p>
        </p:txBody>
      </p:sp>
      <p:pic>
        <p:nvPicPr>
          <p:cNvPr id="5" name="Picture 4">
            <a:extLst>
              <a:ext uri="{FF2B5EF4-FFF2-40B4-BE49-F238E27FC236}">
                <a16:creationId xmlns:a16="http://schemas.microsoft.com/office/drawing/2014/main" id="{7BEA105D-6697-ECBF-AFBD-7B28AA989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5552" y="1331259"/>
            <a:ext cx="3487270" cy="927033"/>
          </a:xfrm>
          <a:prstGeom prst="rect">
            <a:avLst/>
          </a:prstGeom>
        </p:spPr>
      </p:pic>
      <p:pic>
        <p:nvPicPr>
          <p:cNvPr id="6" name="Picture 5">
            <a:extLst>
              <a:ext uri="{FF2B5EF4-FFF2-40B4-BE49-F238E27FC236}">
                <a16:creationId xmlns:a16="http://schemas.microsoft.com/office/drawing/2014/main" id="{5BA61FC3-F996-8672-75D9-57CD1AE16E9C}"/>
              </a:ext>
            </a:extLst>
          </p:cNvPr>
          <p:cNvPicPr>
            <a:picLocks noChangeAspect="1"/>
          </p:cNvPicPr>
          <p:nvPr/>
        </p:nvPicPr>
        <p:blipFill rotWithShape="1">
          <a:blip r:embed="rId3">
            <a:extLst>
              <a:ext uri="{28A0092B-C50C-407E-A947-70E740481C1C}">
                <a14:useLocalDpi xmlns:a14="http://schemas.microsoft.com/office/drawing/2010/main" val="0"/>
              </a:ext>
            </a:extLst>
          </a:blip>
          <a:srcRect t="15086" b="22943"/>
          <a:stretch/>
        </p:blipFill>
        <p:spPr>
          <a:xfrm>
            <a:off x="10147103" y="5127812"/>
            <a:ext cx="1903602" cy="1116781"/>
          </a:xfrm>
          <a:prstGeom prst="rect">
            <a:avLst/>
          </a:prstGeom>
        </p:spPr>
      </p:pic>
    </p:spTree>
    <p:extLst>
      <p:ext uri="{BB962C8B-B14F-4D97-AF65-F5344CB8AC3E}">
        <p14:creationId xmlns:p14="http://schemas.microsoft.com/office/powerpoint/2010/main" val="1494407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p:txBody>
          <a:bodyPr>
            <a:normAutofit/>
          </a:bodyPr>
          <a:lstStyle/>
          <a:p>
            <a:pPr algn="ctr"/>
            <a:r>
              <a:rPr lang="en-US" sz="4400" u="sng" dirty="0"/>
              <a:t>Results and Discussion</a:t>
            </a:r>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18</a:t>
            </a:fld>
            <a:endParaRPr lang="en-US"/>
          </a:p>
        </p:txBody>
      </p:sp>
      <p:sp>
        <p:nvSpPr>
          <p:cNvPr id="5" name="Title 1">
            <a:extLst>
              <a:ext uri="{FF2B5EF4-FFF2-40B4-BE49-F238E27FC236}">
                <a16:creationId xmlns:a16="http://schemas.microsoft.com/office/drawing/2014/main" id="{E6BC8CDB-C6EE-338A-BC6D-3FA1E5CAA3E9}"/>
              </a:ext>
            </a:extLst>
          </p:cNvPr>
          <p:cNvSpPr txBox="1">
            <a:spLocks/>
          </p:cNvSpPr>
          <p:nvPr/>
        </p:nvSpPr>
        <p:spPr>
          <a:xfrm>
            <a:off x="955367" y="1891314"/>
            <a:ext cx="2190665" cy="365516"/>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dk1"/>
                </a:solidFill>
                <a:latin typeface="+mj-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2800">
                <a:latin typeface="+mn-lt"/>
              </a:rPr>
              <a:t>Mortality Rate</a:t>
            </a:r>
            <a:endParaRPr lang="en-US" sz="2800" dirty="0">
              <a:latin typeface="+mn-lt"/>
            </a:endParaRPr>
          </a:p>
        </p:txBody>
      </p:sp>
      <p:graphicFrame>
        <p:nvGraphicFramePr>
          <p:cNvPr id="6" name="Chart 5">
            <a:extLst>
              <a:ext uri="{FF2B5EF4-FFF2-40B4-BE49-F238E27FC236}">
                <a16:creationId xmlns:a16="http://schemas.microsoft.com/office/drawing/2014/main" id="{473AEB9E-D9D5-481B-5E3A-F130B02890D1}"/>
              </a:ext>
            </a:extLst>
          </p:cNvPr>
          <p:cNvGraphicFramePr/>
          <p:nvPr>
            <p:extLst>
              <p:ext uri="{D42A27DB-BD31-4B8C-83A1-F6EECF244321}">
                <p14:modId xmlns:p14="http://schemas.microsoft.com/office/powerpoint/2010/main" val="3149077490"/>
              </p:ext>
            </p:extLst>
          </p:nvPr>
        </p:nvGraphicFramePr>
        <p:xfrm>
          <a:off x="632426" y="2536967"/>
          <a:ext cx="6598122" cy="33887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6">
            <a:extLst>
              <a:ext uri="{FF2B5EF4-FFF2-40B4-BE49-F238E27FC236}">
                <a16:creationId xmlns:a16="http://schemas.microsoft.com/office/drawing/2014/main" id="{99B1985B-C30E-3FA7-DFD9-55F3C07C7B65}"/>
              </a:ext>
            </a:extLst>
          </p:cNvPr>
          <p:cNvGraphicFramePr>
            <a:graphicFrameLocks noGrp="1"/>
          </p:cNvGraphicFramePr>
          <p:nvPr>
            <p:extLst>
              <p:ext uri="{D42A27DB-BD31-4B8C-83A1-F6EECF244321}">
                <p14:modId xmlns:p14="http://schemas.microsoft.com/office/powerpoint/2010/main" val="669193496"/>
              </p:ext>
            </p:extLst>
          </p:nvPr>
        </p:nvGraphicFramePr>
        <p:xfrm>
          <a:off x="7789916" y="2042372"/>
          <a:ext cx="4011705" cy="4450503"/>
        </p:xfrm>
        <a:graphic>
          <a:graphicData uri="http://schemas.openxmlformats.org/drawingml/2006/table">
            <a:tbl>
              <a:tblPr>
                <a:tableStyleId>{E8B1032C-EA38-4F05-BA0D-38AFFFC7BED3}</a:tableStyleId>
              </a:tblPr>
              <a:tblGrid>
                <a:gridCol w="1455576">
                  <a:extLst>
                    <a:ext uri="{9D8B030D-6E8A-4147-A177-3AD203B41FA5}">
                      <a16:colId xmlns:a16="http://schemas.microsoft.com/office/drawing/2014/main" val="901923717"/>
                    </a:ext>
                  </a:extLst>
                </a:gridCol>
                <a:gridCol w="852043">
                  <a:extLst>
                    <a:ext uri="{9D8B030D-6E8A-4147-A177-3AD203B41FA5}">
                      <a16:colId xmlns:a16="http://schemas.microsoft.com/office/drawing/2014/main" val="2368388881"/>
                    </a:ext>
                  </a:extLst>
                </a:gridCol>
                <a:gridCol w="852043">
                  <a:extLst>
                    <a:ext uri="{9D8B030D-6E8A-4147-A177-3AD203B41FA5}">
                      <a16:colId xmlns:a16="http://schemas.microsoft.com/office/drawing/2014/main" val="803861746"/>
                    </a:ext>
                  </a:extLst>
                </a:gridCol>
                <a:gridCol w="852043">
                  <a:extLst>
                    <a:ext uri="{9D8B030D-6E8A-4147-A177-3AD203B41FA5}">
                      <a16:colId xmlns:a16="http://schemas.microsoft.com/office/drawing/2014/main" val="1125704058"/>
                    </a:ext>
                  </a:extLst>
                </a:gridCol>
              </a:tblGrid>
              <a:tr h="785283">
                <a:tc>
                  <a:txBody>
                    <a:bodyPr/>
                    <a:lstStyle/>
                    <a:p>
                      <a:pPr algn="ctr" fontAlgn="ctr"/>
                      <a:r>
                        <a:rPr lang="en-US" sz="1800" b="1" u="none" strike="noStrike" dirty="0">
                          <a:effectLst/>
                        </a:rPr>
                        <a:t>Concentration Comparison</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24hr</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48hr</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72hr</a:t>
                      </a:r>
                      <a:endParaRPr lang="en-US" sz="18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109906129"/>
                  </a:ext>
                </a:extLst>
              </a:tr>
              <a:tr h="234914">
                <a:tc>
                  <a:txBody>
                    <a:bodyPr/>
                    <a:lstStyle/>
                    <a:p>
                      <a:pPr algn="ctr" fontAlgn="b"/>
                      <a:r>
                        <a:rPr lang="en-US" sz="1800" u="none" strike="noStrike" dirty="0">
                          <a:effectLst/>
                        </a:rPr>
                        <a:t>0.1 vs 0</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78852891"/>
                  </a:ext>
                </a:extLst>
              </a:tr>
              <a:tr h="234914">
                <a:tc>
                  <a:txBody>
                    <a:bodyPr/>
                    <a:lstStyle/>
                    <a:p>
                      <a:pPr algn="ctr" fontAlgn="b"/>
                      <a:r>
                        <a:rPr lang="en-US" sz="1800" u="none" strike="noStrike" dirty="0">
                          <a:effectLst/>
                        </a:rPr>
                        <a:t>0.2 vs 0</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20115710"/>
                  </a:ext>
                </a:extLst>
              </a:tr>
              <a:tr h="234914">
                <a:tc>
                  <a:txBody>
                    <a:bodyPr/>
                    <a:lstStyle/>
                    <a:p>
                      <a:pPr algn="ctr" fontAlgn="b"/>
                      <a:r>
                        <a:rPr lang="en-US" sz="1800" u="none" strike="noStrike" dirty="0">
                          <a:effectLst/>
                        </a:rPr>
                        <a:t>0.25 vs 0</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60652024"/>
                  </a:ext>
                </a:extLst>
              </a:tr>
              <a:tr h="234914">
                <a:tc>
                  <a:txBody>
                    <a:bodyPr/>
                    <a:lstStyle/>
                    <a:p>
                      <a:pPr algn="ctr" fontAlgn="b"/>
                      <a:r>
                        <a:rPr lang="en-US" sz="1800" u="none" strike="noStrike">
                          <a:effectLst/>
                        </a:rPr>
                        <a:t>0.3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524494"/>
                  </a:ext>
                </a:extLst>
              </a:tr>
              <a:tr h="234914">
                <a:tc>
                  <a:txBody>
                    <a:bodyPr/>
                    <a:lstStyle/>
                    <a:p>
                      <a:pPr algn="ctr" fontAlgn="b"/>
                      <a:r>
                        <a:rPr lang="en-US" sz="1800" u="none" strike="noStrike">
                          <a:effectLst/>
                        </a:rPr>
                        <a:t>0.4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ns</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04849034"/>
                  </a:ext>
                </a:extLst>
              </a:tr>
              <a:tr h="234914">
                <a:tc>
                  <a:txBody>
                    <a:bodyPr/>
                    <a:lstStyle/>
                    <a:p>
                      <a:pPr algn="ctr" fontAlgn="b"/>
                      <a:r>
                        <a:rPr lang="en-US" sz="1800" u="none" strike="noStrike">
                          <a:effectLst/>
                        </a:rPr>
                        <a:t>0.5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34159192"/>
                  </a:ext>
                </a:extLst>
              </a:tr>
              <a:tr h="234914">
                <a:tc>
                  <a:txBody>
                    <a:bodyPr/>
                    <a:lstStyle/>
                    <a:p>
                      <a:pPr algn="ctr" fontAlgn="b"/>
                      <a:r>
                        <a:rPr lang="en-US" sz="1800" u="none" strike="noStrike">
                          <a:effectLst/>
                        </a:rPr>
                        <a:t>1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37228580"/>
                  </a:ext>
                </a:extLst>
              </a:tr>
              <a:tr h="234914">
                <a:tc>
                  <a:txBody>
                    <a:bodyPr/>
                    <a:lstStyle/>
                    <a:p>
                      <a:pPr algn="ctr" fontAlgn="b"/>
                      <a:r>
                        <a:rPr lang="en-US" sz="1800" u="none" strike="noStrike">
                          <a:effectLst/>
                        </a:rPr>
                        <a:t>2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9876563"/>
                  </a:ext>
                </a:extLst>
              </a:tr>
              <a:tr h="234914">
                <a:tc>
                  <a:txBody>
                    <a:bodyPr/>
                    <a:lstStyle/>
                    <a:p>
                      <a:pPr algn="ctr" fontAlgn="b"/>
                      <a:r>
                        <a:rPr lang="en-US" sz="1800" u="none" strike="noStrike">
                          <a:effectLst/>
                        </a:rPr>
                        <a:t>3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00397412"/>
                  </a:ext>
                </a:extLst>
              </a:tr>
              <a:tr h="234914">
                <a:tc>
                  <a:txBody>
                    <a:bodyPr/>
                    <a:lstStyle/>
                    <a:p>
                      <a:pPr algn="ctr" fontAlgn="b"/>
                      <a:r>
                        <a:rPr lang="en-US" sz="1800" u="none" strike="noStrike">
                          <a:effectLst/>
                        </a:rPr>
                        <a:t>4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88795075"/>
                  </a:ext>
                </a:extLst>
              </a:tr>
              <a:tr h="234914">
                <a:tc>
                  <a:txBody>
                    <a:bodyPr/>
                    <a:lstStyle/>
                    <a:p>
                      <a:pPr algn="ctr" fontAlgn="b"/>
                      <a:r>
                        <a:rPr lang="en-US" sz="1800" u="none" strike="noStrike">
                          <a:effectLst/>
                        </a:rPr>
                        <a:t>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93182940"/>
                  </a:ext>
                </a:extLst>
              </a:tr>
              <a:tr h="234914">
                <a:tc>
                  <a:txBody>
                    <a:bodyPr/>
                    <a:lstStyle/>
                    <a:p>
                      <a:pPr algn="ctr" fontAlgn="b"/>
                      <a:r>
                        <a:rPr lang="en-US" sz="1800" u="none" strike="noStrike">
                          <a:effectLst/>
                        </a:rPr>
                        <a:t>7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97593604"/>
                  </a:ext>
                </a:extLst>
              </a:tr>
              <a:tr h="234914">
                <a:tc>
                  <a:txBody>
                    <a:bodyPr/>
                    <a:lstStyle/>
                    <a:p>
                      <a:pPr algn="ctr" fontAlgn="b"/>
                      <a:r>
                        <a:rPr lang="en-US" sz="1800" u="none" strike="noStrike">
                          <a:effectLst/>
                        </a:rPr>
                        <a:t>10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56897348"/>
                  </a:ext>
                </a:extLst>
              </a:tr>
            </a:tbl>
          </a:graphicData>
        </a:graphic>
      </p:graphicFrame>
      <p:sp>
        <p:nvSpPr>
          <p:cNvPr id="8" name="TextBox 7">
            <a:extLst>
              <a:ext uri="{FF2B5EF4-FFF2-40B4-BE49-F238E27FC236}">
                <a16:creationId xmlns:a16="http://schemas.microsoft.com/office/drawing/2014/main" id="{7F00C4F0-7F66-0EDF-1DBB-05B01D91819E}"/>
              </a:ext>
            </a:extLst>
          </p:cNvPr>
          <p:cNvSpPr txBox="1"/>
          <p:nvPr/>
        </p:nvSpPr>
        <p:spPr>
          <a:xfrm>
            <a:off x="8020838" y="1405081"/>
            <a:ext cx="205026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ns	</a:t>
            </a:r>
            <a:r>
              <a:rPr lang="en-US" i="1" dirty="0"/>
              <a:t>p </a:t>
            </a:r>
            <a:r>
              <a:rPr lang="en-US" dirty="0"/>
              <a:t>&gt; 0.05</a:t>
            </a:r>
          </a:p>
          <a:p>
            <a:r>
              <a:rPr lang="en-US" dirty="0"/>
              <a:t>***	</a:t>
            </a:r>
            <a:r>
              <a:rPr lang="en-US" i="1" dirty="0"/>
              <a:t>p </a:t>
            </a:r>
            <a:r>
              <a:rPr lang="en-US" dirty="0"/>
              <a:t>&lt; 0.001</a:t>
            </a:r>
          </a:p>
        </p:txBody>
      </p:sp>
    </p:spTree>
    <p:extLst>
      <p:ext uri="{BB962C8B-B14F-4D97-AF65-F5344CB8AC3E}">
        <p14:creationId xmlns:p14="http://schemas.microsoft.com/office/powerpoint/2010/main" val="3593525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A88C47-45D4-92BB-33BF-BF151D736075}"/>
              </a:ext>
            </a:extLst>
          </p:cNvPr>
          <p:cNvSpPr>
            <a:spLocks noGrp="1"/>
          </p:cNvSpPr>
          <p:nvPr>
            <p:ph type="sldNum" sz="quarter" idx="12"/>
          </p:nvPr>
        </p:nvSpPr>
        <p:spPr/>
        <p:txBody>
          <a:bodyPr/>
          <a:lstStyle/>
          <a:p>
            <a:fld id="{48FC179B-E1DC-44DF-B0E4-66A8D350C2BE}" type="slidenum">
              <a:rPr lang="en-US" smtClean="0"/>
              <a:t>19</a:t>
            </a:fld>
            <a:endParaRPr lang="en-US"/>
          </a:p>
        </p:txBody>
      </p:sp>
      <p:graphicFrame>
        <p:nvGraphicFramePr>
          <p:cNvPr id="5" name="Chart 4">
            <a:extLst>
              <a:ext uri="{FF2B5EF4-FFF2-40B4-BE49-F238E27FC236}">
                <a16:creationId xmlns:a16="http://schemas.microsoft.com/office/drawing/2014/main" id="{95382DA1-61D1-E36C-758A-EE7F375D3B1B}"/>
              </a:ext>
            </a:extLst>
          </p:cNvPr>
          <p:cNvGraphicFramePr/>
          <p:nvPr>
            <p:extLst>
              <p:ext uri="{D42A27DB-BD31-4B8C-83A1-F6EECF244321}">
                <p14:modId xmlns:p14="http://schemas.microsoft.com/office/powerpoint/2010/main" val="2834317655"/>
              </p:ext>
            </p:extLst>
          </p:nvPr>
        </p:nvGraphicFramePr>
        <p:xfrm>
          <a:off x="398088" y="1579930"/>
          <a:ext cx="6944477" cy="41406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a16="http://schemas.microsoft.com/office/drawing/2014/main" id="{01C681CC-8684-5322-BF05-EA826D6C1B34}"/>
              </a:ext>
            </a:extLst>
          </p:cNvPr>
          <p:cNvGraphicFramePr>
            <a:graphicFrameLocks noGrp="1"/>
          </p:cNvGraphicFramePr>
          <p:nvPr>
            <p:extLst>
              <p:ext uri="{D42A27DB-BD31-4B8C-83A1-F6EECF244321}">
                <p14:modId xmlns:p14="http://schemas.microsoft.com/office/powerpoint/2010/main" val="3579254386"/>
              </p:ext>
            </p:extLst>
          </p:nvPr>
        </p:nvGraphicFramePr>
        <p:xfrm>
          <a:off x="7781366" y="2074791"/>
          <a:ext cx="3383646" cy="3939540"/>
        </p:xfrm>
        <a:graphic>
          <a:graphicData uri="http://schemas.openxmlformats.org/drawingml/2006/table">
            <a:tbl>
              <a:tblPr>
                <a:tableStyleId>{E8B1032C-EA38-4F05-BA0D-38AFFFC7BED3}</a:tableStyleId>
              </a:tblPr>
              <a:tblGrid>
                <a:gridCol w="1361883">
                  <a:extLst>
                    <a:ext uri="{9D8B030D-6E8A-4147-A177-3AD203B41FA5}">
                      <a16:colId xmlns:a16="http://schemas.microsoft.com/office/drawing/2014/main" val="4241805049"/>
                    </a:ext>
                  </a:extLst>
                </a:gridCol>
                <a:gridCol w="673921">
                  <a:extLst>
                    <a:ext uri="{9D8B030D-6E8A-4147-A177-3AD203B41FA5}">
                      <a16:colId xmlns:a16="http://schemas.microsoft.com/office/drawing/2014/main" val="278760572"/>
                    </a:ext>
                  </a:extLst>
                </a:gridCol>
                <a:gridCol w="673921">
                  <a:extLst>
                    <a:ext uri="{9D8B030D-6E8A-4147-A177-3AD203B41FA5}">
                      <a16:colId xmlns:a16="http://schemas.microsoft.com/office/drawing/2014/main" val="2796666578"/>
                    </a:ext>
                  </a:extLst>
                </a:gridCol>
                <a:gridCol w="673921">
                  <a:extLst>
                    <a:ext uri="{9D8B030D-6E8A-4147-A177-3AD203B41FA5}">
                      <a16:colId xmlns:a16="http://schemas.microsoft.com/office/drawing/2014/main" val="2486620014"/>
                    </a:ext>
                  </a:extLst>
                </a:gridCol>
              </a:tblGrid>
              <a:tr h="484934">
                <a:tc>
                  <a:txBody>
                    <a:bodyPr/>
                    <a:lstStyle/>
                    <a:p>
                      <a:pPr algn="ctr" fontAlgn="ctr"/>
                      <a:r>
                        <a:rPr lang="en-US" sz="1800" b="1" u="none" strike="noStrike" dirty="0">
                          <a:effectLst/>
                        </a:rPr>
                        <a:t>Concentration Comparison</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24hr</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48hr</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72hr</a:t>
                      </a:r>
                      <a:endParaRPr lang="en-US" sz="18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595612373"/>
                  </a:ext>
                </a:extLst>
              </a:tr>
              <a:tr h="214892">
                <a:tc>
                  <a:txBody>
                    <a:bodyPr/>
                    <a:lstStyle/>
                    <a:p>
                      <a:pPr algn="ctr" fontAlgn="b"/>
                      <a:r>
                        <a:rPr lang="en-US" sz="1800" u="none" strike="noStrike">
                          <a:effectLst/>
                        </a:rPr>
                        <a:t>0.1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41288041"/>
                  </a:ext>
                </a:extLst>
              </a:tr>
              <a:tr h="214892">
                <a:tc>
                  <a:txBody>
                    <a:bodyPr/>
                    <a:lstStyle/>
                    <a:p>
                      <a:pPr algn="ctr" fontAlgn="b"/>
                      <a:r>
                        <a:rPr lang="en-US" sz="1800" u="none" strike="noStrike" dirty="0">
                          <a:effectLst/>
                        </a:rPr>
                        <a:t>0.2 vs 0</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88310498"/>
                  </a:ext>
                </a:extLst>
              </a:tr>
              <a:tr h="214892">
                <a:tc>
                  <a:txBody>
                    <a:bodyPr/>
                    <a:lstStyle/>
                    <a:p>
                      <a:pPr algn="ctr" fontAlgn="b"/>
                      <a:r>
                        <a:rPr lang="en-US" sz="1800" u="none" strike="noStrike">
                          <a:effectLst/>
                        </a:rPr>
                        <a:t>0.25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ns</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97601336"/>
                  </a:ext>
                </a:extLst>
              </a:tr>
              <a:tr h="214892">
                <a:tc>
                  <a:txBody>
                    <a:bodyPr/>
                    <a:lstStyle/>
                    <a:p>
                      <a:pPr algn="ctr" fontAlgn="b"/>
                      <a:r>
                        <a:rPr lang="en-US" sz="1800" u="none" strike="noStrike">
                          <a:effectLst/>
                        </a:rPr>
                        <a:t>0.3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50130223"/>
                  </a:ext>
                </a:extLst>
              </a:tr>
              <a:tr h="214892">
                <a:tc>
                  <a:txBody>
                    <a:bodyPr/>
                    <a:lstStyle/>
                    <a:p>
                      <a:pPr algn="ctr" fontAlgn="b"/>
                      <a:r>
                        <a:rPr lang="en-US" sz="1800" u="none" strike="noStrike">
                          <a:effectLst/>
                        </a:rPr>
                        <a:t>0.35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35747352"/>
                  </a:ext>
                </a:extLst>
              </a:tr>
              <a:tr h="214892">
                <a:tc>
                  <a:txBody>
                    <a:bodyPr/>
                    <a:lstStyle/>
                    <a:p>
                      <a:pPr algn="ctr" fontAlgn="b"/>
                      <a:r>
                        <a:rPr lang="en-US" sz="1800" u="none" strike="noStrike">
                          <a:effectLst/>
                        </a:rPr>
                        <a:t>0.4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3655382"/>
                  </a:ext>
                </a:extLst>
              </a:tr>
              <a:tr h="214892">
                <a:tc>
                  <a:txBody>
                    <a:bodyPr/>
                    <a:lstStyle/>
                    <a:p>
                      <a:pPr algn="ctr" fontAlgn="b"/>
                      <a:r>
                        <a:rPr lang="en-US" sz="1800" u="none" strike="noStrike">
                          <a:effectLst/>
                        </a:rPr>
                        <a:t>0.5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00761531"/>
                  </a:ext>
                </a:extLst>
              </a:tr>
              <a:tr h="214892">
                <a:tc>
                  <a:txBody>
                    <a:bodyPr/>
                    <a:lstStyle/>
                    <a:p>
                      <a:pPr algn="ctr" fontAlgn="b"/>
                      <a:r>
                        <a:rPr lang="en-US" sz="1800" u="none" strike="noStrike">
                          <a:effectLst/>
                        </a:rPr>
                        <a:t>1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19917907"/>
                  </a:ext>
                </a:extLst>
              </a:tr>
              <a:tr h="214892">
                <a:tc>
                  <a:txBody>
                    <a:bodyPr/>
                    <a:lstStyle/>
                    <a:p>
                      <a:pPr algn="ctr" fontAlgn="b"/>
                      <a:r>
                        <a:rPr lang="en-US" sz="1800" u="none" strike="noStrike">
                          <a:effectLst/>
                        </a:rPr>
                        <a:t>1.5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81624154"/>
                  </a:ext>
                </a:extLst>
              </a:tr>
              <a:tr h="214892">
                <a:tc>
                  <a:txBody>
                    <a:bodyPr/>
                    <a:lstStyle/>
                    <a:p>
                      <a:pPr algn="ctr" fontAlgn="b"/>
                      <a:r>
                        <a:rPr lang="en-US" sz="1800" u="none" strike="noStrike">
                          <a:effectLst/>
                        </a:rPr>
                        <a:t>2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09585717"/>
                  </a:ext>
                </a:extLst>
              </a:tr>
              <a:tr h="214892">
                <a:tc>
                  <a:txBody>
                    <a:bodyPr/>
                    <a:lstStyle/>
                    <a:p>
                      <a:pPr algn="ctr" fontAlgn="b"/>
                      <a:r>
                        <a:rPr lang="en-US" sz="1800" u="none" strike="noStrike">
                          <a:effectLst/>
                        </a:rPr>
                        <a:t>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0805600"/>
                  </a:ext>
                </a:extLst>
              </a:tr>
              <a:tr h="214892">
                <a:tc>
                  <a:txBody>
                    <a:bodyPr/>
                    <a:lstStyle/>
                    <a:p>
                      <a:pPr algn="ctr" fontAlgn="b"/>
                      <a:r>
                        <a:rPr lang="en-US" sz="1800" u="none" strike="noStrike">
                          <a:effectLst/>
                        </a:rPr>
                        <a:t>10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46889623"/>
                  </a:ext>
                </a:extLst>
              </a:tr>
            </a:tbl>
          </a:graphicData>
        </a:graphic>
      </p:graphicFrame>
      <p:sp>
        <p:nvSpPr>
          <p:cNvPr id="7" name="TextBox 6">
            <a:extLst>
              <a:ext uri="{FF2B5EF4-FFF2-40B4-BE49-F238E27FC236}">
                <a16:creationId xmlns:a16="http://schemas.microsoft.com/office/drawing/2014/main" id="{90FB3220-853F-A755-E4AC-DC9A60C2D6F7}"/>
              </a:ext>
            </a:extLst>
          </p:cNvPr>
          <p:cNvSpPr txBox="1"/>
          <p:nvPr/>
        </p:nvSpPr>
        <p:spPr>
          <a:xfrm>
            <a:off x="7844118" y="1225927"/>
            <a:ext cx="204395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ns	</a:t>
            </a:r>
            <a:r>
              <a:rPr lang="en-US" i="1" dirty="0"/>
              <a:t>p </a:t>
            </a:r>
            <a:r>
              <a:rPr lang="en-US" dirty="0"/>
              <a:t>&gt; 0.05</a:t>
            </a:r>
          </a:p>
          <a:p>
            <a:r>
              <a:rPr lang="en-US" dirty="0"/>
              <a:t>***	</a:t>
            </a:r>
            <a:r>
              <a:rPr lang="en-US" i="1" dirty="0"/>
              <a:t>p </a:t>
            </a:r>
            <a:r>
              <a:rPr lang="en-US" dirty="0"/>
              <a:t>&lt; 0.001</a:t>
            </a:r>
          </a:p>
        </p:txBody>
      </p:sp>
    </p:spTree>
    <p:extLst>
      <p:ext uri="{BB962C8B-B14F-4D97-AF65-F5344CB8AC3E}">
        <p14:creationId xmlns:p14="http://schemas.microsoft.com/office/powerpoint/2010/main" val="663812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6B58-BEB4-7EC1-F5FE-DF097D6D6D9E}"/>
              </a:ext>
            </a:extLst>
          </p:cNvPr>
          <p:cNvSpPr>
            <a:spLocks noGrp="1"/>
          </p:cNvSpPr>
          <p:nvPr>
            <p:ph type="title"/>
          </p:nvPr>
        </p:nvSpPr>
        <p:spPr>
          <a:xfrm>
            <a:off x="838200" y="365125"/>
            <a:ext cx="10515600" cy="1325563"/>
          </a:xfrm>
        </p:spPr>
        <p:txBody>
          <a:bodyPr>
            <a:normAutofit/>
          </a:bodyPr>
          <a:lstStyle/>
          <a:p>
            <a:pPr algn="ctr"/>
            <a:r>
              <a:rPr lang="en-US" sz="4400" u="sng" dirty="0"/>
              <a:t>Content for  the presentation</a:t>
            </a:r>
          </a:p>
        </p:txBody>
      </p:sp>
      <p:sp>
        <p:nvSpPr>
          <p:cNvPr id="3" name="Content Placeholder 2">
            <a:extLst>
              <a:ext uri="{FF2B5EF4-FFF2-40B4-BE49-F238E27FC236}">
                <a16:creationId xmlns:a16="http://schemas.microsoft.com/office/drawing/2014/main" id="{2A54ADEF-2197-9A5F-5429-3CD03E1AB326}"/>
              </a:ext>
            </a:extLst>
          </p:cNvPr>
          <p:cNvSpPr>
            <a:spLocks noGrp="1"/>
          </p:cNvSpPr>
          <p:nvPr>
            <p:ph idx="1"/>
          </p:nvPr>
        </p:nvSpPr>
        <p:spPr/>
        <p:txBody>
          <a:bodyPr>
            <a:normAutofit lnSpcReduction="10000"/>
          </a:bodyPr>
          <a:lstStyle/>
          <a:p>
            <a:pPr marL="0" marR="0">
              <a:lnSpc>
                <a:spcPct val="150000"/>
              </a:lnSpc>
              <a:spcBef>
                <a:spcPts val="0"/>
              </a:spcBef>
              <a:spcAft>
                <a:spcPts val="800"/>
              </a:spcAft>
            </a:pPr>
            <a:r>
              <a:rPr lang="en-US" dirty="0">
                <a:ea typeface="Calibri" panose="020F0502020204030204" pitchFamily="34" charset="0"/>
                <a:cs typeface="Iskoola Pota" panose="02010503010101010104" pitchFamily="2" charset="0"/>
              </a:rPr>
              <a:t>Introduction</a:t>
            </a:r>
          </a:p>
          <a:p>
            <a:pPr marL="0" marR="0">
              <a:lnSpc>
                <a:spcPct val="150000"/>
              </a:lnSpc>
              <a:spcBef>
                <a:spcPts val="0"/>
              </a:spcBef>
              <a:spcAft>
                <a:spcPts val="800"/>
              </a:spcAft>
            </a:pPr>
            <a:r>
              <a:rPr lang="en-US" dirty="0">
                <a:ea typeface="Calibri" panose="020F0502020204030204" pitchFamily="34" charset="0"/>
                <a:cs typeface="Iskoola Pota" panose="02010503010101010104" pitchFamily="2" charset="0"/>
              </a:rPr>
              <a:t>Objectives</a:t>
            </a:r>
          </a:p>
          <a:p>
            <a:pPr marL="0" marR="0" algn="just">
              <a:lnSpc>
                <a:spcPct val="150000"/>
              </a:lnSpc>
              <a:spcBef>
                <a:spcPts val="0"/>
              </a:spcBef>
              <a:spcAft>
                <a:spcPts val="800"/>
              </a:spcAft>
            </a:pPr>
            <a:r>
              <a:rPr lang="en-US" dirty="0">
                <a:ea typeface="Calibri" panose="020F0502020204030204" pitchFamily="34" charset="0"/>
                <a:cs typeface="Iskoola Pota" panose="02010503010101010104" pitchFamily="2" charset="0"/>
              </a:rPr>
              <a:t>Material and Methods</a:t>
            </a:r>
          </a:p>
          <a:p>
            <a:pPr marL="0" marR="0" algn="just">
              <a:lnSpc>
                <a:spcPct val="150000"/>
              </a:lnSpc>
              <a:spcBef>
                <a:spcPts val="0"/>
              </a:spcBef>
              <a:spcAft>
                <a:spcPts val="800"/>
              </a:spcAft>
            </a:pPr>
            <a:r>
              <a:rPr lang="en-US" dirty="0">
                <a:ea typeface="Calibri" panose="020F0502020204030204" pitchFamily="34" charset="0"/>
                <a:cs typeface="Iskoola Pota" panose="02010503010101010104" pitchFamily="2" charset="0"/>
              </a:rPr>
              <a:t>Results and Discussion</a:t>
            </a:r>
          </a:p>
          <a:p>
            <a:pPr marL="0" marR="0" algn="just">
              <a:lnSpc>
                <a:spcPct val="150000"/>
              </a:lnSpc>
              <a:spcBef>
                <a:spcPts val="0"/>
              </a:spcBef>
              <a:spcAft>
                <a:spcPts val="800"/>
              </a:spcAft>
            </a:pPr>
            <a:r>
              <a:rPr lang="en-US" dirty="0">
                <a:ea typeface="Calibri" panose="020F0502020204030204" pitchFamily="34" charset="0"/>
                <a:cs typeface="Iskoola Pota" panose="02010503010101010104" pitchFamily="2" charset="0"/>
              </a:rPr>
              <a:t>Conclusion and Recommendations</a:t>
            </a:r>
          </a:p>
          <a:p>
            <a:pPr marL="0" marR="0" algn="just">
              <a:lnSpc>
                <a:spcPct val="150000"/>
              </a:lnSpc>
              <a:spcBef>
                <a:spcPts val="0"/>
              </a:spcBef>
              <a:spcAft>
                <a:spcPts val="800"/>
              </a:spcAft>
            </a:pPr>
            <a:r>
              <a:rPr lang="en-US" dirty="0">
                <a:ea typeface="Calibri" panose="020F0502020204030204" pitchFamily="34" charset="0"/>
                <a:cs typeface="Iskoola Pota" panose="02010503010101010104" pitchFamily="2" charset="0"/>
              </a:rPr>
              <a:t>References</a:t>
            </a:r>
          </a:p>
        </p:txBody>
      </p:sp>
      <p:sp>
        <p:nvSpPr>
          <p:cNvPr id="4" name="Slide Number Placeholder 3">
            <a:extLst>
              <a:ext uri="{FF2B5EF4-FFF2-40B4-BE49-F238E27FC236}">
                <a16:creationId xmlns:a16="http://schemas.microsoft.com/office/drawing/2014/main" id="{6BF8F961-52E7-EAC8-9412-12E4E3384CBB}"/>
              </a:ext>
            </a:extLst>
          </p:cNvPr>
          <p:cNvSpPr>
            <a:spLocks noGrp="1"/>
          </p:cNvSpPr>
          <p:nvPr>
            <p:ph type="sldNum" sz="quarter" idx="12"/>
          </p:nvPr>
        </p:nvSpPr>
        <p:spPr>
          <a:xfrm>
            <a:off x="9329692" y="6492875"/>
            <a:ext cx="2743200" cy="365125"/>
          </a:xfrm>
        </p:spPr>
        <p:txBody>
          <a:bodyPr/>
          <a:lstStyle/>
          <a:p>
            <a:fld id="{48FC179B-E1DC-44DF-B0E4-66A8D350C2BE}" type="slidenum">
              <a:rPr lang="en-US" smtClean="0"/>
              <a:t>2</a:t>
            </a:fld>
            <a:endParaRPr lang="en-US"/>
          </a:p>
        </p:txBody>
      </p:sp>
    </p:spTree>
    <p:extLst>
      <p:ext uri="{BB962C8B-B14F-4D97-AF65-F5344CB8AC3E}">
        <p14:creationId xmlns:p14="http://schemas.microsoft.com/office/powerpoint/2010/main" val="1768445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F2DBFA-7347-D5B7-03F3-9C998DD068E2}"/>
              </a:ext>
            </a:extLst>
          </p:cNvPr>
          <p:cNvSpPr>
            <a:spLocks noGrp="1"/>
          </p:cNvSpPr>
          <p:nvPr>
            <p:ph type="sldNum" sz="quarter" idx="12"/>
          </p:nvPr>
        </p:nvSpPr>
        <p:spPr/>
        <p:txBody>
          <a:bodyPr/>
          <a:lstStyle/>
          <a:p>
            <a:fld id="{48FC179B-E1DC-44DF-B0E4-66A8D350C2BE}" type="slidenum">
              <a:rPr lang="en-US" smtClean="0"/>
              <a:t>20</a:t>
            </a:fld>
            <a:endParaRPr lang="en-US"/>
          </a:p>
        </p:txBody>
      </p:sp>
      <p:graphicFrame>
        <p:nvGraphicFramePr>
          <p:cNvPr id="5" name="Chart 4">
            <a:extLst>
              <a:ext uri="{FF2B5EF4-FFF2-40B4-BE49-F238E27FC236}">
                <a16:creationId xmlns:a16="http://schemas.microsoft.com/office/drawing/2014/main" id="{FC182F3F-5D90-C87D-471E-2601BD482E3A}"/>
              </a:ext>
            </a:extLst>
          </p:cNvPr>
          <p:cNvGraphicFramePr/>
          <p:nvPr>
            <p:extLst>
              <p:ext uri="{D42A27DB-BD31-4B8C-83A1-F6EECF244321}">
                <p14:modId xmlns:p14="http://schemas.microsoft.com/office/powerpoint/2010/main" val="470917923"/>
              </p:ext>
            </p:extLst>
          </p:nvPr>
        </p:nvGraphicFramePr>
        <p:xfrm>
          <a:off x="319088" y="1479176"/>
          <a:ext cx="7112653" cy="43646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a16="http://schemas.microsoft.com/office/drawing/2014/main" id="{F610CA04-2B11-B876-64D3-56B1409E3BB5}"/>
              </a:ext>
            </a:extLst>
          </p:cNvPr>
          <p:cNvGraphicFramePr>
            <a:graphicFrameLocks noGrp="1"/>
          </p:cNvGraphicFramePr>
          <p:nvPr>
            <p:extLst>
              <p:ext uri="{D42A27DB-BD31-4B8C-83A1-F6EECF244321}">
                <p14:modId xmlns:p14="http://schemas.microsoft.com/office/powerpoint/2010/main" val="2843291786"/>
              </p:ext>
            </p:extLst>
          </p:nvPr>
        </p:nvGraphicFramePr>
        <p:xfrm>
          <a:off x="7849441" y="2105353"/>
          <a:ext cx="3363476" cy="4034563"/>
        </p:xfrm>
        <a:graphic>
          <a:graphicData uri="http://schemas.openxmlformats.org/drawingml/2006/table">
            <a:tbl>
              <a:tblPr>
                <a:tableStyleId>{E8B1032C-EA38-4F05-BA0D-38AFFFC7BED3}</a:tableStyleId>
              </a:tblPr>
              <a:tblGrid>
                <a:gridCol w="1370306">
                  <a:extLst>
                    <a:ext uri="{9D8B030D-6E8A-4147-A177-3AD203B41FA5}">
                      <a16:colId xmlns:a16="http://schemas.microsoft.com/office/drawing/2014/main" val="2408552747"/>
                    </a:ext>
                  </a:extLst>
                </a:gridCol>
                <a:gridCol w="664390">
                  <a:extLst>
                    <a:ext uri="{9D8B030D-6E8A-4147-A177-3AD203B41FA5}">
                      <a16:colId xmlns:a16="http://schemas.microsoft.com/office/drawing/2014/main" val="3179783296"/>
                    </a:ext>
                  </a:extLst>
                </a:gridCol>
                <a:gridCol w="664390">
                  <a:extLst>
                    <a:ext uri="{9D8B030D-6E8A-4147-A177-3AD203B41FA5}">
                      <a16:colId xmlns:a16="http://schemas.microsoft.com/office/drawing/2014/main" val="3274210182"/>
                    </a:ext>
                  </a:extLst>
                </a:gridCol>
                <a:gridCol w="664390">
                  <a:extLst>
                    <a:ext uri="{9D8B030D-6E8A-4147-A177-3AD203B41FA5}">
                      <a16:colId xmlns:a16="http://schemas.microsoft.com/office/drawing/2014/main" val="4234008489"/>
                    </a:ext>
                  </a:extLst>
                </a:gridCol>
              </a:tblGrid>
              <a:tr h="636469">
                <a:tc>
                  <a:txBody>
                    <a:bodyPr/>
                    <a:lstStyle/>
                    <a:p>
                      <a:pPr algn="ctr" fontAlgn="ctr"/>
                      <a:r>
                        <a:rPr lang="en-US" sz="1800" b="1" u="none" strike="noStrike" dirty="0">
                          <a:effectLst/>
                        </a:rPr>
                        <a:t>Concentration Comparison</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24hr</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48hr</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72hr</a:t>
                      </a:r>
                      <a:endParaRPr lang="en-US" sz="18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214433098"/>
                  </a:ext>
                </a:extLst>
              </a:tr>
              <a:tr h="256356">
                <a:tc>
                  <a:txBody>
                    <a:bodyPr/>
                    <a:lstStyle/>
                    <a:p>
                      <a:pPr algn="ctr" fontAlgn="b"/>
                      <a:r>
                        <a:rPr lang="en-US" sz="1800" u="none" strike="noStrike">
                          <a:effectLst/>
                        </a:rPr>
                        <a:t>2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49141111"/>
                  </a:ext>
                </a:extLst>
              </a:tr>
              <a:tr h="256356">
                <a:tc>
                  <a:txBody>
                    <a:bodyPr/>
                    <a:lstStyle/>
                    <a:p>
                      <a:pPr algn="ctr" fontAlgn="b"/>
                      <a:r>
                        <a:rPr lang="en-US" sz="1800" u="none" strike="noStrike">
                          <a:effectLst/>
                        </a:rPr>
                        <a:t>3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01486777"/>
                  </a:ext>
                </a:extLst>
              </a:tr>
              <a:tr h="256356">
                <a:tc>
                  <a:txBody>
                    <a:bodyPr/>
                    <a:lstStyle/>
                    <a:p>
                      <a:pPr algn="ctr" fontAlgn="b"/>
                      <a:r>
                        <a:rPr lang="en-US" sz="1800" u="none" strike="noStrike">
                          <a:effectLst/>
                        </a:rPr>
                        <a:t>4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56405393"/>
                  </a:ext>
                </a:extLst>
              </a:tr>
              <a:tr h="256356">
                <a:tc>
                  <a:txBody>
                    <a:bodyPr/>
                    <a:lstStyle/>
                    <a:p>
                      <a:pPr algn="ctr" fontAlgn="b"/>
                      <a:r>
                        <a:rPr lang="en-US" sz="1800" u="none" strike="noStrike">
                          <a:effectLst/>
                        </a:rPr>
                        <a:t>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28230034"/>
                  </a:ext>
                </a:extLst>
              </a:tr>
              <a:tr h="296754">
                <a:tc>
                  <a:txBody>
                    <a:bodyPr/>
                    <a:lstStyle/>
                    <a:p>
                      <a:pPr algn="ctr" fontAlgn="b"/>
                      <a:r>
                        <a:rPr lang="en-US" sz="1800" u="none" strike="noStrike">
                          <a:effectLst/>
                        </a:rPr>
                        <a:t>7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401452"/>
                  </a:ext>
                </a:extLst>
              </a:tr>
              <a:tr h="256356">
                <a:tc>
                  <a:txBody>
                    <a:bodyPr/>
                    <a:lstStyle/>
                    <a:p>
                      <a:pPr algn="ctr" fontAlgn="b"/>
                      <a:r>
                        <a:rPr lang="en-US" sz="1800" u="none" strike="noStrike">
                          <a:effectLst/>
                        </a:rPr>
                        <a:t>10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39164853"/>
                  </a:ext>
                </a:extLst>
              </a:tr>
              <a:tr h="256356">
                <a:tc>
                  <a:txBody>
                    <a:bodyPr/>
                    <a:lstStyle/>
                    <a:p>
                      <a:pPr algn="ctr" fontAlgn="b"/>
                      <a:r>
                        <a:rPr lang="en-US" sz="1800" u="none" strike="noStrike">
                          <a:effectLst/>
                        </a:rPr>
                        <a:t>15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36442807"/>
                  </a:ext>
                </a:extLst>
              </a:tr>
              <a:tr h="256356">
                <a:tc>
                  <a:txBody>
                    <a:bodyPr/>
                    <a:lstStyle/>
                    <a:p>
                      <a:pPr algn="ctr" fontAlgn="b"/>
                      <a:r>
                        <a:rPr lang="en-US" sz="1800" u="none" strike="noStrike">
                          <a:effectLst/>
                        </a:rPr>
                        <a:t>20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54135979"/>
                  </a:ext>
                </a:extLst>
              </a:tr>
              <a:tr h="256356">
                <a:tc>
                  <a:txBody>
                    <a:bodyPr/>
                    <a:lstStyle/>
                    <a:p>
                      <a:pPr algn="ctr" fontAlgn="b"/>
                      <a:r>
                        <a:rPr lang="en-US" sz="1800" u="none" strike="noStrike">
                          <a:effectLst/>
                        </a:rPr>
                        <a:t>25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80392522"/>
                  </a:ext>
                </a:extLst>
              </a:tr>
              <a:tr h="256356">
                <a:tc>
                  <a:txBody>
                    <a:bodyPr/>
                    <a:lstStyle/>
                    <a:p>
                      <a:pPr algn="ctr" fontAlgn="b"/>
                      <a:r>
                        <a:rPr lang="en-US" sz="1800" u="none" strike="noStrike">
                          <a:effectLst/>
                        </a:rPr>
                        <a:t>30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88707001"/>
                  </a:ext>
                </a:extLst>
              </a:tr>
              <a:tr h="256356">
                <a:tc>
                  <a:txBody>
                    <a:bodyPr/>
                    <a:lstStyle/>
                    <a:p>
                      <a:pPr algn="ctr" fontAlgn="b"/>
                      <a:r>
                        <a:rPr lang="en-US" sz="1800" u="none" strike="noStrike">
                          <a:effectLst/>
                        </a:rPr>
                        <a:t>35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5516520"/>
                  </a:ext>
                </a:extLst>
              </a:tr>
              <a:tr h="256356">
                <a:tc>
                  <a:txBody>
                    <a:bodyPr/>
                    <a:lstStyle/>
                    <a:p>
                      <a:pPr algn="ctr" fontAlgn="b"/>
                      <a:r>
                        <a:rPr lang="en-US" sz="1800" u="none" strike="noStrike">
                          <a:effectLst/>
                        </a:rPr>
                        <a:t>40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60437005"/>
                  </a:ext>
                </a:extLst>
              </a:tr>
            </a:tbl>
          </a:graphicData>
        </a:graphic>
      </p:graphicFrame>
      <p:sp>
        <p:nvSpPr>
          <p:cNvPr id="7" name="TextBox 6">
            <a:extLst>
              <a:ext uri="{FF2B5EF4-FFF2-40B4-BE49-F238E27FC236}">
                <a16:creationId xmlns:a16="http://schemas.microsoft.com/office/drawing/2014/main" id="{71937B2D-519F-EC3A-097A-F90AE7FCA001}"/>
              </a:ext>
            </a:extLst>
          </p:cNvPr>
          <p:cNvSpPr txBox="1"/>
          <p:nvPr/>
        </p:nvSpPr>
        <p:spPr>
          <a:xfrm>
            <a:off x="7849441" y="1242588"/>
            <a:ext cx="205291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ns	</a:t>
            </a:r>
            <a:r>
              <a:rPr lang="en-US" i="1" dirty="0"/>
              <a:t>p </a:t>
            </a:r>
            <a:r>
              <a:rPr lang="en-US" dirty="0"/>
              <a:t>&gt; 0.05</a:t>
            </a:r>
          </a:p>
          <a:p>
            <a:r>
              <a:rPr lang="en-US" dirty="0"/>
              <a:t>***	</a:t>
            </a:r>
            <a:r>
              <a:rPr lang="en-US" i="1" dirty="0"/>
              <a:t>p </a:t>
            </a:r>
            <a:r>
              <a:rPr lang="en-US" dirty="0"/>
              <a:t>&lt; 0.001</a:t>
            </a:r>
          </a:p>
        </p:txBody>
      </p:sp>
    </p:spTree>
    <p:extLst>
      <p:ext uri="{BB962C8B-B14F-4D97-AF65-F5344CB8AC3E}">
        <p14:creationId xmlns:p14="http://schemas.microsoft.com/office/powerpoint/2010/main" val="755759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BBDA6A-A966-B4E7-565A-964285FB89BE}"/>
              </a:ext>
            </a:extLst>
          </p:cNvPr>
          <p:cNvSpPr>
            <a:spLocks noGrp="1"/>
          </p:cNvSpPr>
          <p:nvPr>
            <p:ph type="sldNum" sz="quarter" idx="12"/>
          </p:nvPr>
        </p:nvSpPr>
        <p:spPr/>
        <p:txBody>
          <a:bodyPr/>
          <a:lstStyle/>
          <a:p>
            <a:fld id="{48FC179B-E1DC-44DF-B0E4-66A8D350C2BE}" type="slidenum">
              <a:rPr lang="en-US" smtClean="0"/>
              <a:t>21</a:t>
            </a:fld>
            <a:endParaRPr lang="en-US"/>
          </a:p>
        </p:txBody>
      </p:sp>
      <p:graphicFrame>
        <p:nvGraphicFramePr>
          <p:cNvPr id="5" name="Table 4">
            <a:extLst>
              <a:ext uri="{FF2B5EF4-FFF2-40B4-BE49-F238E27FC236}">
                <a16:creationId xmlns:a16="http://schemas.microsoft.com/office/drawing/2014/main" id="{DED4DE52-1000-C064-AFE4-72B793BC8F7B}"/>
              </a:ext>
            </a:extLst>
          </p:cNvPr>
          <p:cNvGraphicFramePr>
            <a:graphicFrameLocks noGrp="1"/>
          </p:cNvGraphicFramePr>
          <p:nvPr>
            <p:extLst>
              <p:ext uri="{D42A27DB-BD31-4B8C-83A1-F6EECF244321}">
                <p14:modId xmlns:p14="http://schemas.microsoft.com/office/powerpoint/2010/main" val="1051201493"/>
              </p:ext>
            </p:extLst>
          </p:nvPr>
        </p:nvGraphicFramePr>
        <p:xfrm>
          <a:off x="7805257" y="2103621"/>
          <a:ext cx="3704570" cy="3658549"/>
        </p:xfrm>
        <a:graphic>
          <a:graphicData uri="http://schemas.openxmlformats.org/drawingml/2006/table">
            <a:tbl>
              <a:tblPr>
                <a:tableStyleId>{E8B1032C-EA38-4F05-BA0D-38AFFFC7BED3}</a:tableStyleId>
              </a:tblPr>
              <a:tblGrid>
                <a:gridCol w="1481828">
                  <a:extLst>
                    <a:ext uri="{9D8B030D-6E8A-4147-A177-3AD203B41FA5}">
                      <a16:colId xmlns:a16="http://schemas.microsoft.com/office/drawing/2014/main" val="2885615186"/>
                    </a:ext>
                  </a:extLst>
                </a:gridCol>
                <a:gridCol w="740914">
                  <a:extLst>
                    <a:ext uri="{9D8B030D-6E8A-4147-A177-3AD203B41FA5}">
                      <a16:colId xmlns:a16="http://schemas.microsoft.com/office/drawing/2014/main" val="2115373227"/>
                    </a:ext>
                  </a:extLst>
                </a:gridCol>
                <a:gridCol w="740914">
                  <a:extLst>
                    <a:ext uri="{9D8B030D-6E8A-4147-A177-3AD203B41FA5}">
                      <a16:colId xmlns:a16="http://schemas.microsoft.com/office/drawing/2014/main" val="1631531337"/>
                    </a:ext>
                  </a:extLst>
                </a:gridCol>
                <a:gridCol w="740914">
                  <a:extLst>
                    <a:ext uri="{9D8B030D-6E8A-4147-A177-3AD203B41FA5}">
                      <a16:colId xmlns:a16="http://schemas.microsoft.com/office/drawing/2014/main" val="1904291063"/>
                    </a:ext>
                  </a:extLst>
                </a:gridCol>
              </a:tblGrid>
              <a:tr h="914638">
                <a:tc>
                  <a:txBody>
                    <a:bodyPr/>
                    <a:lstStyle/>
                    <a:p>
                      <a:pPr algn="ctr" fontAlgn="ctr"/>
                      <a:r>
                        <a:rPr lang="en-US" sz="1800" b="1" u="none" strike="noStrike" dirty="0">
                          <a:effectLst/>
                        </a:rPr>
                        <a:t>Concentration Comparison</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24hr</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48hr</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72hr</a:t>
                      </a:r>
                      <a:endParaRPr lang="en-US" sz="18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510341861"/>
                  </a:ext>
                </a:extLst>
              </a:tr>
              <a:tr h="304879">
                <a:tc>
                  <a:txBody>
                    <a:bodyPr/>
                    <a:lstStyle/>
                    <a:p>
                      <a:pPr algn="ctr" fontAlgn="b"/>
                      <a:r>
                        <a:rPr lang="en-US" sz="1800" u="none" strike="noStrike">
                          <a:effectLst/>
                        </a:rPr>
                        <a:t>1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ns</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12069967"/>
                  </a:ext>
                </a:extLst>
              </a:tr>
              <a:tr h="304879">
                <a:tc>
                  <a:txBody>
                    <a:bodyPr/>
                    <a:lstStyle/>
                    <a:p>
                      <a:pPr algn="ctr" fontAlgn="b"/>
                      <a:r>
                        <a:rPr lang="en-US" sz="1800" u="none" strike="noStrike">
                          <a:effectLst/>
                        </a:rPr>
                        <a:t>3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ns</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20944067"/>
                  </a:ext>
                </a:extLst>
              </a:tr>
              <a:tr h="304879">
                <a:tc>
                  <a:txBody>
                    <a:bodyPr/>
                    <a:lstStyle/>
                    <a:p>
                      <a:pPr algn="ctr" fontAlgn="b"/>
                      <a:r>
                        <a:rPr lang="en-US" sz="1800" u="none" strike="noStrike">
                          <a:effectLst/>
                        </a:rPr>
                        <a:t>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ns</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67744956"/>
                  </a:ext>
                </a:extLst>
              </a:tr>
              <a:tr h="304879">
                <a:tc>
                  <a:txBody>
                    <a:bodyPr/>
                    <a:lstStyle/>
                    <a:p>
                      <a:pPr algn="ctr" fontAlgn="b"/>
                      <a:r>
                        <a:rPr lang="en-US" sz="1800" u="none" strike="noStrike">
                          <a:effectLst/>
                        </a:rPr>
                        <a:t>7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24408007"/>
                  </a:ext>
                </a:extLst>
              </a:tr>
              <a:tr h="304879">
                <a:tc>
                  <a:txBody>
                    <a:bodyPr/>
                    <a:lstStyle/>
                    <a:p>
                      <a:pPr algn="ctr" fontAlgn="b"/>
                      <a:r>
                        <a:rPr lang="en-US" sz="1800" u="none" strike="noStrike">
                          <a:effectLst/>
                        </a:rPr>
                        <a:t>10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ns</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60357746"/>
                  </a:ext>
                </a:extLst>
              </a:tr>
              <a:tr h="304879">
                <a:tc>
                  <a:txBody>
                    <a:bodyPr/>
                    <a:lstStyle/>
                    <a:p>
                      <a:pPr algn="ctr" fontAlgn="b"/>
                      <a:r>
                        <a:rPr lang="en-US" sz="1800" u="none" strike="noStrike">
                          <a:effectLst/>
                        </a:rPr>
                        <a:t>15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0841105"/>
                  </a:ext>
                </a:extLst>
              </a:tr>
              <a:tr h="304879">
                <a:tc>
                  <a:txBody>
                    <a:bodyPr/>
                    <a:lstStyle/>
                    <a:p>
                      <a:pPr algn="ctr" fontAlgn="b"/>
                      <a:r>
                        <a:rPr lang="en-US" sz="1800" u="none" strike="noStrike">
                          <a:effectLst/>
                        </a:rPr>
                        <a:t>20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45173264"/>
                  </a:ext>
                </a:extLst>
              </a:tr>
              <a:tr h="304879">
                <a:tc>
                  <a:txBody>
                    <a:bodyPr/>
                    <a:lstStyle/>
                    <a:p>
                      <a:pPr algn="ctr" fontAlgn="b"/>
                      <a:r>
                        <a:rPr lang="en-US" sz="1800" u="none" strike="noStrike">
                          <a:effectLst/>
                        </a:rPr>
                        <a:t>25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0908729"/>
                  </a:ext>
                </a:extLst>
              </a:tr>
              <a:tr h="304879">
                <a:tc>
                  <a:txBody>
                    <a:bodyPr/>
                    <a:lstStyle/>
                    <a:p>
                      <a:pPr algn="ctr" fontAlgn="b"/>
                      <a:r>
                        <a:rPr lang="en-US" sz="1800" u="none" strike="noStrike">
                          <a:effectLst/>
                        </a:rPr>
                        <a:t>30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46338837"/>
                  </a:ext>
                </a:extLst>
              </a:tr>
            </a:tbl>
          </a:graphicData>
        </a:graphic>
      </p:graphicFrame>
      <p:graphicFrame>
        <p:nvGraphicFramePr>
          <p:cNvPr id="6" name="Chart 5">
            <a:extLst>
              <a:ext uri="{FF2B5EF4-FFF2-40B4-BE49-F238E27FC236}">
                <a16:creationId xmlns:a16="http://schemas.microsoft.com/office/drawing/2014/main" id="{F6757B72-CD8C-BB9C-4D1C-C1765133DF9D}"/>
              </a:ext>
            </a:extLst>
          </p:cNvPr>
          <p:cNvGraphicFramePr/>
          <p:nvPr>
            <p:extLst>
              <p:ext uri="{D42A27DB-BD31-4B8C-83A1-F6EECF244321}">
                <p14:modId xmlns:p14="http://schemas.microsoft.com/office/powerpoint/2010/main" val="2045294070"/>
              </p:ext>
            </p:extLst>
          </p:nvPr>
        </p:nvGraphicFramePr>
        <p:xfrm>
          <a:off x="439271" y="1721224"/>
          <a:ext cx="6956610" cy="424030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7407794-C297-7DBE-19D5-42ABDC7883B0}"/>
              </a:ext>
            </a:extLst>
          </p:cNvPr>
          <p:cNvSpPr txBox="1"/>
          <p:nvPr/>
        </p:nvSpPr>
        <p:spPr>
          <a:xfrm>
            <a:off x="7978588" y="1290479"/>
            <a:ext cx="200361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ns	</a:t>
            </a:r>
            <a:r>
              <a:rPr lang="en-US" i="1" dirty="0"/>
              <a:t>p </a:t>
            </a:r>
            <a:r>
              <a:rPr lang="en-US" dirty="0"/>
              <a:t>&gt; 0.05</a:t>
            </a:r>
          </a:p>
          <a:p>
            <a:r>
              <a:rPr lang="en-US" dirty="0"/>
              <a:t>***	</a:t>
            </a:r>
            <a:r>
              <a:rPr lang="en-US" i="1" dirty="0"/>
              <a:t>p </a:t>
            </a:r>
            <a:r>
              <a:rPr lang="en-US" dirty="0"/>
              <a:t>&lt; 0.001</a:t>
            </a:r>
          </a:p>
        </p:txBody>
      </p:sp>
    </p:spTree>
    <p:extLst>
      <p:ext uri="{BB962C8B-B14F-4D97-AF65-F5344CB8AC3E}">
        <p14:creationId xmlns:p14="http://schemas.microsoft.com/office/powerpoint/2010/main" val="1744849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1879AF-31B4-244A-8BD9-A334A477F7AE}"/>
              </a:ext>
            </a:extLst>
          </p:cNvPr>
          <p:cNvSpPr>
            <a:spLocks noGrp="1"/>
          </p:cNvSpPr>
          <p:nvPr>
            <p:ph type="sldNum" sz="quarter" idx="12"/>
          </p:nvPr>
        </p:nvSpPr>
        <p:spPr/>
        <p:txBody>
          <a:bodyPr/>
          <a:lstStyle/>
          <a:p>
            <a:fld id="{48FC179B-E1DC-44DF-B0E4-66A8D350C2BE}" type="slidenum">
              <a:rPr lang="en-US" smtClean="0"/>
              <a:t>22</a:t>
            </a:fld>
            <a:endParaRPr lang="en-US"/>
          </a:p>
        </p:txBody>
      </p:sp>
      <p:graphicFrame>
        <p:nvGraphicFramePr>
          <p:cNvPr id="5" name="Chart 4">
            <a:extLst>
              <a:ext uri="{FF2B5EF4-FFF2-40B4-BE49-F238E27FC236}">
                <a16:creationId xmlns:a16="http://schemas.microsoft.com/office/drawing/2014/main" id="{EBB3204A-961A-9AD7-3CCA-123242F62BCF}"/>
              </a:ext>
            </a:extLst>
          </p:cNvPr>
          <p:cNvGraphicFramePr/>
          <p:nvPr>
            <p:extLst>
              <p:ext uri="{D42A27DB-BD31-4B8C-83A1-F6EECF244321}">
                <p14:modId xmlns:p14="http://schemas.microsoft.com/office/powerpoint/2010/main" val="142647919"/>
              </p:ext>
            </p:extLst>
          </p:nvPr>
        </p:nvGraphicFramePr>
        <p:xfrm>
          <a:off x="1039906" y="1646237"/>
          <a:ext cx="6284259" cy="42704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a16="http://schemas.microsoft.com/office/drawing/2014/main" id="{2F7C83C6-C162-4745-3183-A7B902A403F3}"/>
              </a:ext>
            </a:extLst>
          </p:cNvPr>
          <p:cNvGraphicFramePr>
            <a:graphicFrameLocks noGrp="1"/>
          </p:cNvGraphicFramePr>
          <p:nvPr>
            <p:extLst>
              <p:ext uri="{D42A27DB-BD31-4B8C-83A1-F6EECF244321}">
                <p14:modId xmlns:p14="http://schemas.microsoft.com/office/powerpoint/2010/main" val="2391863463"/>
              </p:ext>
            </p:extLst>
          </p:nvPr>
        </p:nvGraphicFramePr>
        <p:xfrm>
          <a:off x="7521389" y="1393990"/>
          <a:ext cx="3495680" cy="4990750"/>
        </p:xfrm>
        <a:graphic>
          <a:graphicData uri="http://schemas.openxmlformats.org/drawingml/2006/table">
            <a:tbl>
              <a:tblPr>
                <a:tableStyleId>{E8B1032C-EA38-4F05-BA0D-38AFFFC7BED3}</a:tableStyleId>
              </a:tblPr>
              <a:tblGrid>
                <a:gridCol w="1389494">
                  <a:extLst>
                    <a:ext uri="{9D8B030D-6E8A-4147-A177-3AD203B41FA5}">
                      <a16:colId xmlns:a16="http://schemas.microsoft.com/office/drawing/2014/main" val="476928491"/>
                    </a:ext>
                  </a:extLst>
                </a:gridCol>
                <a:gridCol w="702062">
                  <a:extLst>
                    <a:ext uri="{9D8B030D-6E8A-4147-A177-3AD203B41FA5}">
                      <a16:colId xmlns:a16="http://schemas.microsoft.com/office/drawing/2014/main" val="3548768146"/>
                    </a:ext>
                  </a:extLst>
                </a:gridCol>
                <a:gridCol w="702062">
                  <a:extLst>
                    <a:ext uri="{9D8B030D-6E8A-4147-A177-3AD203B41FA5}">
                      <a16:colId xmlns:a16="http://schemas.microsoft.com/office/drawing/2014/main" val="854079921"/>
                    </a:ext>
                  </a:extLst>
                </a:gridCol>
                <a:gridCol w="702062">
                  <a:extLst>
                    <a:ext uri="{9D8B030D-6E8A-4147-A177-3AD203B41FA5}">
                      <a16:colId xmlns:a16="http://schemas.microsoft.com/office/drawing/2014/main" val="1998103264"/>
                    </a:ext>
                  </a:extLst>
                </a:gridCol>
              </a:tblGrid>
              <a:tr h="761650">
                <a:tc>
                  <a:txBody>
                    <a:bodyPr/>
                    <a:lstStyle/>
                    <a:p>
                      <a:pPr algn="ctr" fontAlgn="ctr"/>
                      <a:r>
                        <a:rPr lang="en-US" sz="1800" b="1" u="none" strike="noStrike" dirty="0">
                          <a:effectLst/>
                        </a:rPr>
                        <a:t>Concentration Comparison</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24hr</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48hr</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72hr</a:t>
                      </a:r>
                      <a:endParaRPr lang="en-US" sz="18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57355862"/>
                  </a:ext>
                </a:extLst>
              </a:tr>
              <a:tr h="258542">
                <a:tc>
                  <a:txBody>
                    <a:bodyPr/>
                    <a:lstStyle/>
                    <a:p>
                      <a:pPr algn="ctr" fontAlgn="b"/>
                      <a:r>
                        <a:rPr lang="en-US" sz="1800" u="none" strike="noStrike">
                          <a:effectLst/>
                        </a:rPr>
                        <a:t>2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66929584"/>
                  </a:ext>
                </a:extLst>
              </a:tr>
              <a:tr h="258542">
                <a:tc>
                  <a:txBody>
                    <a:bodyPr/>
                    <a:lstStyle/>
                    <a:p>
                      <a:pPr algn="ctr" fontAlgn="b"/>
                      <a:r>
                        <a:rPr lang="en-US" sz="1800" u="none" strike="noStrike">
                          <a:effectLst/>
                        </a:rPr>
                        <a:t>4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06406453"/>
                  </a:ext>
                </a:extLst>
              </a:tr>
              <a:tr h="258542">
                <a:tc>
                  <a:txBody>
                    <a:bodyPr/>
                    <a:lstStyle/>
                    <a:p>
                      <a:pPr algn="ctr" fontAlgn="b"/>
                      <a:r>
                        <a:rPr lang="en-US" sz="1800" u="none" strike="noStrike">
                          <a:effectLst/>
                        </a:rPr>
                        <a:t>6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21309022"/>
                  </a:ext>
                </a:extLst>
              </a:tr>
              <a:tr h="258542">
                <a:tc>
                  <a:txBody>
                    <a:bodyPr/>
                    <a:lstStyle/>
                    <a:p>
                      <a:pPr algn="ctr" fontAlgn="b"/>
                      <a:r>
                        <a:rPr lang="en-US" sz="1800" u="none" strike="noStrike">
                          <a:effectLst/>
                        </a:rPr>
                        <a:t>8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038526669"/>
                  </a:ext>
                </a:extLst>
              </a:tr>
              <a:tr h="258542">
                <a:tc>
                  <a:txBody>
                    <a:bodyPr/>
                    <a:lstStyle/>
                    <a:p>
                      <a:pPr algn="ctr" fontAlgn="b"/>
                      <a:r>
                        <a:rPr lang="en-US" sz="1800" u="none" strike="noStrike">
                          <a:effectLst/>
                        </a:rPr>
                        <a:t>10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12330153"/>
                  </a:ext>
                </a:extLst>
              </a:tr>
              <a:tr h="258542">
                <a:tc>
                  <a:txBody>
                    <a:bodyPr/>
                    <a:lstStyle/>
                    <a:p>
                      <a:pPr algn="ctr" fontAlgn="b"/>
                      <a:r>
                        <a:rPr lang="en-US" sz="1800" u="none" strike="noStrike">
                          <a:effectLst/>
                        </a:rPr>
                        <a:t>15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ns</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83522146"/>
                  </a:ext>
                </a:extLst>
              </a:tr>
              <a:tr h="258542">
                <a:tc>
                  <a:txBody>
                    <a:bodyPr/>
                    <a:lstStyle/>
                    <a:p>
                      <a:pPr algn="ctr" fontAlgn="b"/>
                      <a:r>
                        <a:rPr lang="en-US" sz="1800" u="none" strike="noStrike">
                          <a:effectLst/>
                        </a:rPr>
                        <a:t>20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62582219"/>
                  </a:ext>
                </a:extLst>
              </a:tr>
              <a:tr h="258542">
                <a:tc>
                  <a:txBody>
                    <a:bodyPr/>
                    <a:lstStyle/>
                    <a:p>
                      <a:pPr algn="ctr" fontAlgn="b"/>
                      <a:r>
                        <a:rPr lang="en-US" sz="1800" u="none" strike="noStrike">
                          <a:effectLst/>
                        </a:rPr>
                        <a:t>25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76263607"/>
                  </a:ext>
                </a:extLst>
              </a:tr>
              <a:tr h="258542">
                <a:tc>
                  <a:txBody>
                    <a:bodyPr/>
                    <a:lstStyle/>
                    <a:p>
                      <a:pPr algn="ctr" fontAlgn="b"/>
                      <a:r>
                        <a:rPr lang="en-US" sz="1800" u="none" strike="noStrike">
                          <a:effectLst/>
                        </a:rPr>
                        <a:t>30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78450216"/>
                  </a:ext>
                </a:extLst>
              </a:tr>
              <a:tr h="258542">
                <a:tc>
                  <a:txBody>
                    <a:bodyPr/>
                    <a:lstStyle/>
                    <a:p>
                      <a:pPr algn="ctr" fontAlgn="b"/>
                      <a:r>
                        <a:rPr lang="en-US" sz="1800" u="none" strike="noStrike">
                          <a:effectLst/>
                        </a:rPr>
                        <a:t>35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18401592"/>
                  </a:ext>
                </a:extLst>
              </a:tr>
              <a:tr h="258542">
                <a:tc>
                  <a:txBody>
                    <a:bodyPr/>
                    <a:lstStyle/>
                    <a:p>
                      <a:pPr algn="ctr" fontAlgn="b"/>
                      <a:r>
                        <a:rPr lang="en-US" sz="1800" u="none" strike="noStrike">
                          <a:effectLst/>
                        </a:rPr>
                        <a:t>45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87481525"/>
                  </a:ext>
                </a:extLst>
              </a:tr>
              <a:tr h="258542">
                <a:tc>
                  <a:txBody>
                    <a:bodyPr/>
                    <a:lstStyle/>
                    <a:p>
                      <a:pPr algn="ctr" fontAlgn="b"/>
                      <a:r>
                        <a:rPr lang="en-US" sz="1800" u="none" strike="noStrike">
                          <a:effectLst/>
                        </a:rPr>
                        <a:t>50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43313902"/>
                  </a:ext>
                </a:extLst>
              </a:tr>
              <a:tr h="258542">
                <a:tc>
                  <a:txBody>
                    <a:bodyPr/>
                    <a:lstStyle/>
                    <a:p>
                      <a:pPr algn="ctr" fontAlgn="b"/>
                      <a:r>
                        <a:rPr lang="en-US" sz="1800" u="none" strike="noStrike">
                          <a:effectLst/>
                        </a:rPr>
                        <a:t>60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23810264"/>
                  </a:ext>
                </a:extLst>
              </a:tr>
              <a:tr h="258542">
                <a:tc>
                  <a:txBody>
                    <a:bodyPr/>
                    <a:lstStyle/>
                    <a:p>
                      <a:pPr algn="ctr" fontAlgn="b"/>
                      <a:r>
                        <a:rPr lang="en-US" sz="1800" u="none" strike="noStrike">
                          <a:effectLst/>
                        </a:rPr>
                        <a:t>70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76558151"/>
                  </a:ext>
                </a:extLst>
              </a:tr>
              <a:tr h="258542">
                <a:tc>
                  <a:txBody>
                    <a:bodyPr/>
                    <a:lstStyle/>
                    <a:p>
                      <a:pPr algn="ctr" fontAlgn="b"/>
                      <a:r>
                        <a:rPr lang="en-US" sz="1800" u="none" strike="noStrike">
                          <a:effectLst/>
                        </a:rPr>
                        <a:t>90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06828033"/>
                  </a:ext>
                </a:extLst>
              </a:tr>
            </a:tbl>
          </a:graphicData>
        </a:graphic>
      </p:graphicFrame>
      <p:sp>
        <p:nvSpPr>
          <p:cNvPr id="7" name="TextBox 6">
            <a:extLst>
              <a:ext uri="{FF2B5EF4-FFF2-40B4-BE49-F238E27FC236}">
                <a16:creationId xmlns:a16="http://schemas.microsoft.com/office/drawing/2014/main" id="{7F52282F-74A0-487C-E8C8-BDAA6B24296F}"/>
              </a:ext>
            </a:extLst>
          </p:cNvPr>
          <p:cNvSpPr txBox="1"/>
          <p:nvPr/>
        </p:nvSpPr>
        <p:spPr>
          <a:xfrm>
            <a:off x="7552765" y="604130"/>
            <a:ext cx="2210115"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ns	</a:t>
            </a:r>
            <a:r>
              <a:rPr lang="en-US" i="1" dirty="0"/>
              <a:t>p </a:t>
            </a:r>
            <a:r>
              <a:rPr lang="en-US" dirty="0"/>
              <a:t>&gt; 0.05</a:t>
            </a:r>
          </a:p>
          <a:p>
            <a:r>
              <a:rPr lang="en-US" dirty="0"/>
              <a:t>***	</a:t>
            </a:r>
            <a:r>
              <a:rPr lang="en-US" i="1" dirty="0"/>
              <a:t>p </a:t>
            </a:r>
            <a:r>
              <a:rPr lang="en-US" dirty="0"/>
              <a:t>&lt; 0.001</a:t>
            </a:r>
          </a:p>
        </p:txBody>
      </p:sp>
    </p:spTree>
    <p:extLst>
      <p:ext uri="{BB962C8B-B14F-4D97-AF65-F5344CB8AC3E}">
        <p14:creationId xmlns:p14="http://schemas.microsoft.com/office/powerpoint/2010/main" val="23274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145EB4-FCC2-F3C6-30CA-C1F1422042ED}"/>
              </a:ext>
            </a:extLst>
          </p:cNvPr>
          <p:cNvSpPr>
            <a:spLocks noGrp="1"/>
          </p:cNvSpPr>
          <p:nvPr>
            <p:ph type="sldNum" sz="quarter" idx="12"/>
          </p:nvPr>
        </p:nvSpPr>
        <p:spPr/>
        <p:txBody>
          <a:bodyPr/>
          <a:lstStyle/>
          <a:p>
            <a:fld id="{48FC179B-E1DC-44DF-B0E4-66A8D350C2BE}" type="slidenum">
              <a:rPr lang="en-US" smtClean="0"/>
              <a:t>23</a:t>
            </a:fld>
            <a:endParaRPr lang="en-US"/>
          </a:p>
        </p:txBody>
      </p:sp>
      <p:graphicFrame>
        <p:nvGraphicFramePr>
          <p:cNvPr id="5" name="Chart 4">
            <a:extLst>
              <a:ext uri="{FF2B5EF4-FFF2-40B4-BE49-F238E27FC236}">
                <a16:creationId xmlns:a16="http://schemas.microsoft.com/office/drawing/2014/main" id="{BA2EC83E-6F3B-4DC8-D434-996EAFF685C3}"/>
              </a:ext>
            </a:extLst>
          </p:cNvPr>
          <p:cNvGraphicFramePr/>
          <p:nvPr>
            <p:extLst>
              <p:ext uri="{D42A27DB-BD31-4B8C-83A1-F6EECF244321}">
                <p14:modId xmlns:p14="http://schemas.microsoft.com/office/powerpoint/2010/main" val="4204871094"/>
              </p:ext>
            </p:extLst>
          </p:nvPr>
        </p:nvGraphicFramePr>
        <p:xfrm>
          <a:off x="483306" y="1492780"/>
          <a:ext cx="6221507" cy="44285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a16="http://schemas.microsoft.com/office/drawing/2014/main" id="{AE424C74-BAE4-64EA-3B4B-533C6B1D246D}"/>
              </a:ext>
            </a:extLst>
          </p:cNvPr>
          <p:cNvGraphicFramePr>
            <a:graphicFrameLocks noGrp="1"/>
          </p:cNvGraphicFramePr>
          <p:nvPr>
            <p:extLst>
              <p:ext uri="{D42A27DB-BD31-4B8C-83A1-F6EECF244321}">
                <p14:modId xmlns:p14="http://schemas.microsoft.com/office/powerpoint/2010/main" val="1466602221"/>
              </p:ext>
            </p:extLst>
          </p:nvPr>
        </p:nvGraphicFramePr>
        <p:xfrm>
          <a:off x="7028328" y="1621235"/>
          <a:ext cx="3603810" cy="4809161"/>
        </p:xfrm>
        <a:graphic>
          <a:graphicData uri="http://schemas.openxmlformats.org/drawingml/2006/table">
            <a:tbl>
              <a:tblPr>
                <a:tableStyleId>{E8B1032C-EA38-4F05-BA0D-38AFFFC7BED3}</a:tableStyleId>
              </a:tblPr>
              <a:tblGrid>
                <a:gridCol w="1450494">
                  <a:extLst>
                    <a:ext uri="{9D8B030D-6E8A-4147-A177-3AD203B41FA5}">
                      <a16:colId xmlns:a16="http://schemas.microsoft.com/office/drawing/2014/main" val="3513893360"/>
                    </a:ext>
                  </a:extLst>
                </a:gridCol>
                <a:gridCol w="717772">
                  <a:extLst>
                    <a:ext uri="{9D8B030D-6E8A-4147-A177-3AD203B41FA5}">
                      <a16:colId xmlns:a16="http://schemas.microsoft.com/office/drawing/2014/main" val="2814470671"/>
                    </a:ext>
                  </a:extLst>
                </a:gridCol>
                <a:gridCol w="717772">
                  <a:extLst>
                    <a:ext uri="{9D8B030D-6E8A-4147-A177-3AD203B41FA5}">
                      <a16:colId xmlns:a16="http://schemas.microsoft.com/office/drawing/2014/main" val="836039546"/>
                    </a:ext>
                  </a:extLst>
                </a:gridCol>
                <a:gridCol w="717772">
                  <a:extLst>
                    <a:ext uri="{9D8B030D-6E8A-4147-A177-3AD203B41FA5}">
                      <a16:colId xmlns:a16="http://schemas.microsoft.com/office/drawing/2014/main" val="2114797455"/>
                    </a:ext>
                  </a:extLst>
                </a:gridCol>
              </a:tblGrid>
              <a:tr h="580061">
                <a:tc>
                  <a:txBody>
                    <a:bodyPr/>
                    <a:lstStyle/>
                    <a:p>
                      <a:pPr algn="ctr" fontAlgn="ctr"/>
                      <a:r>
                        <a:rPr lang="en-US" sz="1800" b="1" u="none" strike="noStrike" dirty="0">
                          <a:effectLst/>
                        </a:rPr>
                        <a:t>Concentration Comparison</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24hr</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48hr</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72hr</a:t>
                      </a:r>
                      <a:endParaRPr lang="en-US" sz="18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849836691"/>
                  </a:ext>
                </a:extLst>
              </a:tr>
              <a:tr h="251660">
                <a:tc>
                  <a:txBody>
                    <a:bodyPr/>
                    <a:lstStyle/>
                    <a:p>
                      <a:pPr algn="ctr" fontAlgn="b"/>
                      <a:r>
                        <a:rPr lang="en-US" sz="1800" u="none" strike="noStrike" dirty="0">
                          <a:effectLst/>
                        </a:rPr>
                        <a:t>2 vs 0</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00476243"/>
                  </a:ext>
                </a:extLst>
              </a:tr>
              <a:tr h="251660">
                <a:tc>
                  <a:txBody>
                    <a:bodyPr/>
                    <a:lstStyle/>
                    <a:p>
                      <a:pPr algn="ctr" fontAlgn="b"/>
                      <a:r>
                        <a:rPr lang="en-US" sz="1800" u="none" strike="noStrike">
                          <a:effectLst/>
                        </a:rPr>
                        <a:t>4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78641751"/>
                  </a:ext>
                </a:extLst>
              </a:tr>
              <a:tr h="251660">
                <a:tc>
                  <a:txBody>
                    <a:bodyPr/>
                    <a:lstStyle/>
                    <a:p>
                      <a:pPr algn="ctr" fontAlgn="b"/>
                      <a:r>
                        <a:rPr lang="en-US" sz="1800" u="none" strike="noStrike">
                          <a:effectLst/>
                        </a:rPr>
                        <a:t>6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35606079"/>
                  </a:ext>
                </a:extLst>
              </a:tr>
              <a:tr h="251660">
                <a:tc>
                  <a:txBody>
                    <a:bodyPr/>
                    <a:lstStyle/>
                    <a:p>
                      <a:pPr algn="ctr" fontAlgn="b"/>
                      <a:r>
                        <a:rPr lang="en-US" sz="1800" u="none" strike="noStrike" dirty="0">
                          <a:effectLst/>
                        </a:rPr>
                        <a:t>8 vs 0</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88882096"/>
                  </a:ext>
                </a:extLst>
              </a:tr>
              <a:tr h="251660">
                <a:tc>
                  <a:txBody>
                    <a:bodyPr/>
                    <a:lstStyle/>
                    <a:p>
                      <a:pPr algn="ctr" fontAlgn="b"/>
                      <a:r>
                        <a:rPr lang="en-US" sz="1800" u="none" strike="noStrike">
                          <a:effectLst/>
                        </a:rPr>
                        <a:t>10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54860121"/>
                  </a:ext>
                </a:extLst>
              </a:tr>
              <a:tr h="251660">
                <a:tc>
                  <a:txBody>
                    <a:bodyPr/>
                    <a:lstStyle/>
                    <a:p>
                      <a:pPr algn="ctr" fontAlgn="b"/>
                      <a:r>
                        <a:rPr lang="en-US" sz="1800" u="none" strike="noStrike">
                          <a:effectLst/>
                        </a:rPr>
                        <a:t>15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82409458"/>
                  </a:ext>
                </a:extLst>
              </a:tr>
              <a:tr h="251660">
                <a:tc>
                  <a:txBody>
                    <a:bodyPr/>
                    <a:lstStyle/>
                    <a:p>
                      <a:pPr algn="ctr" fontAlgn="b"/>
                      <a:r>
                        <a:rPr lang="en-US" sz="1800" u="none" strike="noStrike">
                          <a:effectLst/>
                        </a:rPr>
                        <a:t>20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96661337"/>
                  </a:ext>
                </a:extLst>
              </a:tr>
              <a:tr h="251660">
                <a:tc>
                  <a:txBody>
                    <a:bodyPr/>
                    <a:lstStyle/>
                    <a:p>
                      <a:pPr algn="ctr" fontAlgn="b"/>
                      <a:r>
                        <a:rPr lang="en-US" sz="1800" u="none" strike="noStrike">
                          <a:effectLst/>
                        </a:rPr>
                        <a:t>25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80845896"/>
                  </a:ext>
                </a:extLst>
              </a:tr>
              <a:tr h="251660">
                <a:tc>
                  <a:txBody>
                    <a:bodyPr/>
                    <a:lstStyle/>
                    <a:p>
                      <a:pPr algn="ctr" fontAlgn="b"/>
                      <a:r>
                        <a:rPr lang="en-US" sz="1800" u="none" strike="noStrike">
                          <a:effectLst/>
                        </a:rPr>
                        <a:t>30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27472203"/>
                  </a:ext>
                </a:extLst>
              </a:tr>
              <a:tr h="251660">
                <a:tc>
                  <a:txBody>
                    <a:bodyPr/>
                    <a:lstStyle/>
                    <a:p>
                      <a:pPr algn="ctr" fontAlgn="b"/>
                      <a:r>
                        <a:rPr lang="en-US" sz="1800" u="none" strike="noStrike">
                          <a:effectLst/>
                        </a:rPr>
                        <a:t>35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84493425"/>
                  </a:ext>
                </a:extLst>
              </a:tr>
              <a:tr h="251660">
                <a:tc>
                  <a:txBody>
                    <a:bodyPr/>
                    <a:lstStyle/>
                    <a:p>
                      <a:pPr algn="ctr" fontAlgn="b"/>
                      <a:r>
                        <a:rPr lang="en-US" sz="1800" u="none" strike="noStrike">
                          <a:effectLst/>
                        </a:rPr>
                        <a:t>45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1947763"/>
                  </a:ext>
                </a:extLst>
              </a:tr>
              <a:tr h="251660">
                <a:tc>
                  <a:txBody>
                    <a:bodyPr/>
                    <a:lstStyle/>
                    <a:p>
                      <a:pPr algn="ctr" fontAlgn="b"/>
                      <a:r>
                        <a:rPr lang="en-US" sz="1800" u="none" strike="noStrike">
                          <a:effectLst/>
                        </a:rPr>
                        <a:t>50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62668548"/>
                  </a:ext>
                </a:extLst>
              </a:tr>
              <a:tr h="251660">
                <a:tc>
                  <a:txBody>
                    <a:bodyPr/>
                    <a:lstStyle/>
                    <a:p>
                      <a:pPr algn="ctr" fontAlgn="b"/>
                      <a:r>
                        <a:rPr lang="en-US" sz="1800" u="none" strike="noStrike">
                          <a:effectLst/>
                        </a:rPr>
                        <a:t>60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81540762"/>
                  </a:ext>
                </a:extLst>
              </a:tr>
              <a:tr h="251660">
                <a:tc>
                  <a:txBody>
                    <a:bodyPr/>
                    <a:lstStyle/>
                    <a:p>
                      <a:pPr algn="ctr" fontAlgn="b"/>
                      <a:r>
                        <a:rPr lang="en-US" sz="1800" u="none" strike="noStrike">
                          <a:effectLst/>
                        </a:rPr>
                        <a:t>70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93448820"/>
                  </a:ext>
                </a:extLst>
              </a:tr>
              <a:tr h="251660">
                <a:tc>
                  <a:txBody>
                    <a:bodyPr/>
                    <a:lstStyle/>
                    <a:p>
                      <a:pPr algn="ctr" fontAlgn="b"/>
                      <a:r>
                        <a:rPr lang="en-US" sz="1800" u="none" strike="noStrike">
                          <a:effectLst/>
                        </a:rPr>
                        <a:t>90 vs 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65091621"/>
                  </a:ext>
                </a:extLst>
              </a:tr>
            </a:tbl>
          </a:graphicData>
        </a:graphic>
      </p:graphicFrame>
      <p:sp>
        <p:nvSpPr>
          <p:cNvPr id="7" name="TextBox 6">
            <a:extLst>
              <a:ext uri="{FF2B5EF4-FFF2-40B4-BE49-F238E27FC236}">
                <a16:creationId xmlns:a16="http://schemas.microsoft.com/office/drawing/2014/main" id="{5F589283-C8D5-6825-A26D-190A5C373CDE}"/>
              </a:ext>
            </a:extLst>
          </p:cNvPr>
          <p:cNvSpPr txBox="1"/>
          <p:nvPr/>
        </p:nvSpPr>
        <p:spPr>
          <a:xfrm>
            <a:off x="7028328" y="846449"/>
            <a:ext cx="2000809"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ns	</a:t>
            </a:r>
            <a:r>
              <a:rPr lang="en-US" i="1" dirty="0"/>
              <a:t>p </a:t>
            </a:r>
            <a:r>
              <a:rPr lang="en-US" dirty="0"/>
              <a:t>&gt; 0.05</a:t>
            </a:r>
          </a:p>
          <a:p>
            <a:r>
              <a:rPr lang="en-US" dirty="0"/>
              <a:t>***	</a:t>
            </a:r>
            <a:r>
              <a:rPr lang="en-US" i="1" dirty="0"/>
              <a:t>p </a:t>
            </a:r>
            <a:r>
              <a:rPr lang="en-US" dirty="0"/>
              <a:t>&lt; 0.001</a:t>
            </a:r>
          </a:p>
        </p:txBody>
      </p:sp>
    </p:spTree>
    <p:extLst>
      <p:ext uri="{BB962C8B-B14F-4D97-AF65-F5344CB8AC3E}">
        <p14:creationId xmlns:p14="http://schemas.microsoft.com/office/powerpoint/2010/main" val="3085683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B19481-0435-63E3-49AA-EC7033F69256}"/>
              </a:ext>
            </a:extLst>
          </p:cNvPr>
          <p:cNvSpPr>
            <a:spLocks noGrp="1"/>
          </p:cNvSpPr>
          <p:nvPr>
            <p:ph type="sldNum" sz="quarter" idx="12"/>
          </p:nvPr>
        </p:nvSpPr>
        <p:spPr/>
        <p:txBody>
          <a:bodyPr/>
          <a:lstStyle/>
          <a:p>
            <a:fld id="{48FC179B-E1DC-44DF-B0E4-66A8D350C2BE}" type="slidenum">
              <a:rPr lang="en-US" smtClean="0"/>
              <a:t>24</a:t>
            </a:fld>
            <a:endParaRPr lang="en-US"/>
          </a:p>
        </p:txBody>
      </p:sp>
      <p:sp>
        <p:nvSpPr>
          <p:cNvPr id="5" name="Title 1">
            <a:extLst>
              <a:ext uri="{FF2B5EF4-FFF2-40B4-BE49-F238E27FC236}">
                <a16:creationId xmlns:a16="http://schemas.microsoft.com/office/drawing/2014/main" id="{C15FBE9F-607B-390A-DD71-84B7720969ED}"/>
              </a:ext>
            </a:extLst>
          </p:cNvPr>
          <p:cNvSpPr txBox="1">
            <a:spLocks/>
          </p:cNvSpPr>
          <p:nvPr/>
        </p:nvSpPr>
        <p:spPr>
          <a:xfrm>
            <a:off x="2588856" y="637466"/>
            <a:ext cx="5485830" cy="452425"/>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200" b="1" dirty="0"/>
              <a:t>Median Lethal Concertation</a:t>
            </a:r>
          </a:p>
        </p:txBody>
      </p:sp>
      <p:pic>
        <p:nvPicPr>
          <p:cNvPr id="6" name="Picture 5">
            <a:extLst>
              <a:ext uri="{FF2B5EF4-FFF2-40B4-BE49-F238E27FC236}">
                <a16:creationId xmlns:a16="http://schemas.microsoft.com/office/drawing/2014/main" id="{36CAD921-2E0B-A0AD-4A94-89AD1EDC5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283" y="1668909"/>
            <a:ext cx="5089151" cy="3656645"/>
          </a:xfrm>
          <a:prstGeom prst="rect">
            <a:avLst/>
          </a:prstGeom>
        </p:spPr>
      </p:pic>
      <p:graphicFrame>
        <p:nvGraphicFramePr>
          <p:cNvPr id="7" name="Table 6">
            <a:extLst>
              <a:ext uri="{FF2B5EF4-FFF2-40B4-BE49-F238E27FC236}">
                <a16:creationId xmlns:a16="http://schemas.microsoft.com/office/drawing/2014/main" id="{FFC543E3-4D25-86E6-8D5A-DF26146C8A77}"/>
              </a:ext>
            </a:extLst>
          </p:cNvPr>
          <p:cNvGraphicFramePr>
            <a:graphicFrameLocks noGrp="1"/>
          </p:cNvGraphicFramePr>
          <p:nvPr>
            <p:extLst>
              <p:ext uri="{D42A27DB-BD31-4B8C-83A1-F6EECF244321}">
                <p14:modId xmlns:p14="http://schemas.microsoft.com/office/powerpoint/2010/main" val="2049862390"/>
              </p:ext>
            </p:extLst>
          </p:nvPr>
        </p:nvGraphicFramePr>
        <p:xfrm>
          <a:off x="2084297" y="5323128"/>
          <a:ext cx="6642842" cy="1131021"/>
        </p:xfrm>
        <a:graphic>
          <a:graphicData uri="http://schemas.openxmlformats.org/drawingml/2006/table">
            <a:tbl>
              <a:tblPr>
                <a:tableStyleId>{E8B1032C-EA38-4F05-BA0D-38AFFFC7BED3}</a:tableStyleId>
              </a:tblPr>
              <a:tblGrid>
                <a:gridCol w="2032871">
                  <a:extLst>
                    <a:ext uri="{9D8B030D-6E8A-4147-A177-3AD203B41FA5}">
                      <a16:colId xmlns:a16="http://schemas.microsoft.com/office/drawing/2014/main" val="1628032146"/>
                    </a:ext>
                  </a:extLst>
                </a:gridCol>
                <a:gridCol w="768328">
                  <a:extLst>
                    <a:ext uri="{9D8B030D-6E8A-4147-A177-3AD203B41FA5}">
                      <a16:colId xmlns:a16="http://schemas.microsoft.com/office/drawing/2014/main" val="3246598156"/>
                    </a:ext>
                  </a:extLst>
                </a:gridCol>
                <a:gridCol w="929290">
                  <a:extLst>
                    <a:ext uri="{9D8B030D-6E8A-4147-A177-3AD203B41FA5}">
                      <a16:colId xmlns:a16="http://schemas.microsoft.com/office/drawing/2014/main" val="3859931510"/>
                    </a:ext>
                  </a:extLst>
                </a:gridCol>
                <a:gridCol w="607369">
                  <a:extLst>
                    <a:ext uri="{9D8B030D-6E8A-4147-A177-3AD203B41FA5}">
                      <a16:colId xmlns:a16="http://schemas.microsoft.com/office/drawing/2014/main" val="2530700853"/>
                    </a:ext>
                  </a:extLst>
                </a:gridCol>
                <a:gridCol w="768328">
                  <a:extLst>
                    <a:ext uri="{9D8B030D-6E8A-4147-A177-3AD203B41FA5}">
                      <a16:colId xmlns:a16="http://schemas.microsoft.com/office/drawing/2014/main" val="465680333"/>
                    </a:ext>
                  </a:extLst>
                </a:gridCol>
                <a:gridCol w="768328">
                  <a:extLst>
                    <a:ext uri="{9D8B030D-6E8A-4147-A177-3AD203B41FA5}">
                      <a16:colId xmlns:a16="http://schemas.microsoft.com/office/drawing/2014/main" val="3032508304"/>
                    </a:ext>
                  </a:extLst>
                </a:gridCol>
                <a:gridCol w="768328">
                  <a:extLst>
                    <a:ext uri="{9D8B030D-6E8A-4147-A177-3AD203B41FA5}">
                      <a16:colId xmlns:a16="http://schemas.microsoft.com/office/drawing/2014/main" val="1511667313"/>
                    </a:ext>
                  </a:extLst>
                </a:gridCol>
              </a:tblGrid>
              <a:tr h="220828">
                <a:tc rowSpan="2">
                  <a:txBody>
                    <a:bodyPr/>
                    <a:lstStyle/>
                    <a:p>
                      <a:pPr algn="ctr" fontAlgn="ctr"/>
                      <a:r>
                        <a:rPr lang="en-GB" sz="1600" b="1" u="none" strike="noStrike" dirty="0">
                          <a:effectLst/>
                        </a:rPr>
                        <a:t>Biopesticide</a:t>
                      </a:r>
                      <a:endParaRPr lang="en-US" sz="1600" b="1" i="0" u="none" strike="noStrike" dirty="0">
                        <a:solidFill>
                          <a:srgbClr val="000000"/>
                        </a:solidFill>
                        <a:effectLst/>
                        <a:latin typeface="Calibri" panose="020F0502020204030204" pitchFamily="34" charset="0"/>
                      </a:endParaRPr>
                    </a:p>
                  </a:txBody>
                  <a:tcPr marL="7620" marR="7620" marT="7620" marB="0" anchor="ctr"/>
                </a:tc>
                <a:tc gridSpan="3">
                  <a:txBody>
                    <a:bodyPr/>
                    <a:lstStyle/>
                    <a:p>
                      <a:pPr algn="ctr" fontAlgn="ctr"/>
                      <a:r>
                        <a:rPr lang="en-GB" sz="1600" b="1" u="none" strike="noStrike" dirty="0">
                          <a:effectLst/>
                        </a:rPr>
                        <a:t>LC</a:t>
                      </a:r>
                      <a:r>
                        <a:rPr lang="en-GB" sz="1600" b="1" u="none" strike="noStrike" baseline="-25000" dirty="0">
                          <a:effectLst/>
                        </a:rPr>
                        <a:t>50 </a:t>
                      </a:r>
                      <a:r>
                        <a:rPr lang="en-GB" sz="1600" b="1" u="none" strike="noStrike" dirty="0">
                          <a:effectLst/>
                        </a:rPr>
                        <a:t>(ppm)</a:t>
                      </a:r>
                      <a:endParaRPr lang="en-US" sz="1600" b="1"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tc gridSpan="3">
                  <a:txBody>
                    <a:bodyPr/>
                    <a:lstStyle/>
                    <a:p>
                      <a:pPr algn="ctr" fontAlgn="ctr"/>
                      <a:r>
                        <a:rPr lang="en-GB" sz="1600" b="1" u="none" strike="noStrike" dirty="0">
                          <a:effectLst/>
                        </a:rPr>
                        <a:t>LC</a:t>
                      </a:r>
                      <a:r>
                        <a:rPr lang="en-GB" sz="1600" b="1" u="none" strike="noStrike" baseline="-25000" dirty="0">
                          <a:effectLst/>
                        </a:rPr>
                        <a:t>90</a:t>
                      </a:r>
                      <a:r>
                        <a:rPr lang="en-GB" sz="1600" b="1" u="none" strike="noStrike" dirty="0">
                          <a:effectLst/>
                        </a:rPr>
                        <a:t> (ppm)</a:t>
                      </a:r>
                      <a:endParaRPr lang="en-US" sz="1600" b="1"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36561435"/>
                  </a:ext>
                </a:extLst>
              </a:tr>
              <a:tr h="220828">
                <a:tc vMerge="1">
                  <a:txBody>
                    <a:bodyPr/>
                    <a:lstStyle/>
                    <a:p>
                      <a:endParaRPr lang="en-US"/>
                    </a:p>
                  </a:txBody>
                  <a:tcPr/>
                </a:tc>
                <a:tc>
                  <a:txBody>
                    <a:bodyPr/>
                    <a:lstStyle/>
                    <a:p>
                      <a:pPr algn="ctr" fontAlgn="ctr"/>
                      <a:r>
                        <a:rPr lang="en-GB" sz="1600" b="1" u="none" strike="noStrike" dirty="0">
                          <a:effectLst/>
                        </a:rPr>
                        <a:t>24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48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72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24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48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72 h</a:t>
                      </a:r>
                      <a:endParaRPr lang="en-US" sz="16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733215692"/>
                  </a:ext>
                </a:extLst>
              </a:tr>
              <a:tr h="220828">
                <a:tc>
                  <a:txBody>
                    <a:bodyPr/>
                    <a:lstStyle/>
                    <a:p>
                      <a:pPr algn="l" fontAlgn="ctr"/>
                      <a:r>
                        <a:rPr lang="en-GB" sz="1600" u="none" strike="noStrike" dirty="0" err="1">
                          <a:effectLst/>
                        </a:rPr>
                        <a:t>BioSolex</a:t>
                      </a:r>
                      <a:r>
                        <a:rPr lang="en-GB" sz="1600" u="none" strike="noStrike" dirty="0">
                          <a:effectLst/>
                        </a:rPr>
                        <a:t> for Adult</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1.071 </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0.1425</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ND</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7.25</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0.655</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ND</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550080593"/>
                  </a:ext>
                </a:extLst>
              </a:tr>
              <a:tr h="376641">
                <a:tc>
                  <a:txBody>
                    <a:bodyPr/>
                    <a:lstStyle/>
                    <a:p>
                      <a:pPr algn="l" fontAlgn="ctr"/>
                      <a:r>
                        <a:rPr lang="en-GB" sz="1600" u="none" strike="noStrike" dirty="0" err="1">
                          <a:effectLst/>
                        </a:rPr>
                        <a:t>BioSolex</a:t>
                      </a:r>
                      <a:r>
                        <a:rPr lang="en-GB" sz="1600" u="none" strike="noStrike" dirty="0">
                          <a:effectLst/>
                        </a:rPr>
                        <a:t> for Larvae</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0.7816</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0.02892</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ND</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22.85</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0.5</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ND</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73690069"/>
                  </a:ext>
                </a:extLst>
              </a:tr>
            </a:tbl>
          </a:graphicData>
        </a:graphic>
      </p:graphicFrame>
      <p:sp>
        <p:nvSpPr>
          <p:cNvPr id="8" name="TextBox 7">
            <a:extLst>
              <a:ext uri="{FF2B5EF4-FFF2-40B4-BE49-F238E27FC236}">
                <a16:creationId xmlns:a16="http://schemas.microsoft.com/office/drawing/2014/main" id="{A1732AE0-C566-0838-F849-C1F7F8BEEBF3}"/>
              </a:ext>
            </a:extLst>
          </p:cNvPr>
          <p:cNvSpPr txBox="1"/>
          <p:nvPr/>
        </p:nvSpPr>
        <p:spPr>
          <a:xfrm>
            <a:off x="9127292" y="6224824"/>
            <a:ext cx="1618586" cy="276999"/>
          </a:xfrm>
          <a:prstGeom prst="rect">
            <a:avLst/>
          </a:prstGeom>
          <a:noFill/>
        </p:spPr>
        <p:txBody>
          <a:bodyPr wrap="square" rtlCol="0">
            <a:spAutoFit/>
          </a:bodyPr>
          <a:lstStyle/>
          <a:p>
            <a:r>
              <a:rPr lang="en-US" sz="1200" dirty="0"/>
              <a:t>ND- Not Detected</a:t>
            </a:r>
          </a:p>
        </p:txBody>
      </p:sp>
      <p:cxnSp>
        <p:nvCxnSpPr>
          <p:cNvPr id="9" name="Straight Connector 8">
            <a:extLst>
              <a:ext uri="{FF2B5EF4-FFF2-40B4-BE49-F238E27FC236}">
                <a16:creationId xmlns:a16="http://schemas.microsoft.com/office/drawing/2014/main" id="{3C349A0D-CDB1-48D7-22E6-EEEB62646A7E}"/>
              </a:ext>
            </a:extLst>
          </p:cNvPr>
          <p:cNvCxnSpPr>
            <a:cxnSpLocks/>
          </p:cNvCxnSpPr>
          <p:nvPr/>
        </p:nvCxnSpPr>
        <p:spPr>
          <a:xfrm>
            <a:off x="6155950" y="1398413"/>
            <a:ext cx="0" cy="3620989"/>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Picture 9" descr="A picture containing light, traffic, outdoor&#10;&#10;Description automatically generated">
            <a:extLst>
              <a:ext uri="{FF2B5EF4-FFF2-40B4-BE49-F238E27FC236}">
                <a16:creationId xmlns:a16="http://schemas.microsoft.com/office/drawing/2014/main" id="{DB53494F-4C0C-A0F8-7199-BA39437A8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47" y="1529709"/>
            <a:ext cx="5186734" cy="3620988"/>
          </a:xfrm>
          <a:prstGeom prst="rect">
            <a:avLst/>
          </a:prstGeom>
        </p:spPr>
      </p:pic>
    </p:spTree>
    <p:extLst>
      <p:ext uri="{BB962C8B-B14F-4D97-AF65-F5344CB8AC3E}">
        <p14:creationId xmlns:p14="http://schemas.microsoft.com/office/powerpoint/2010/main" val="563918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7242DB-B3EF-4908-00A7-2E40DC7F8B10}"/>
              </a:ext>
            </a:extLst>
          </p:cNvPr>
          <p:cNvSpPr>
            <a:spLocks noGrp="1"/>
          </p:cNvSpPr>
          <p:nvPr>
            <p:ph type="sldNum" sz="quarter" idx="12"/>
          </p:nvPr>
        </p:nvSpPr>
        <p:spPr/>
        <p:txBody>
          <a:bodyPr/>
          <a:lstStyle/>
          <a:p>
            <a:fld id="{48FC179B-E1DC-44DF-B0E4-66A8D350C2BE}" type="slidenum">
              <a:rPr lang="en-US" smtClean="0"/>
              <a:t>25</a:t>
            </a:fld>
            <a:endParaRPr lang="en-US"/>
          </a:p>
        </p:txBody>
      </p:sp>
      <p:pic>
        <p:nvPicPr>
          <p:cNvPr id="9" name="Picture 8">
            <a:extLst>
              <a:ext uri="{FF2B5EF4-FFF2-40B4-BE49-F238E27FC236}">
                <a16:creationId xmlns:a16="http://schemas.microsoft.com/office/drawing/2014/main" id="{1126175A-0836-972D-C7A0-58791470B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79" y="1283232"/>
            <a:ext cx="4675139" cy="3265533"/>
          </a:xfrm>
          <a:prstGeom prst="rect">
            <a:avLst/>
          </a:prstGeom>
        </p:spPr>
      </p:pic>
      <p:pic>
        <p:nvPicPr>
          <p:cNvPr id="10" name="Picture 9">
            <a:extLst>
              <a:ext uri="{FF2B5EF4-FFF2-40B4-BE49-F238E27FC236}">
                <a16:creationId xmlns:a16="http://schemas.microsoft.com/office/drawing/2014/main" id="{0B7EB60A-2C24-2E23-D228-DEAFE2FA0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616" y="1283232"/>
            <a:ext cx="4674949" cy="3242403"/>
          </a:xfrm>
          <a:prstGeom prst="rect">
            <a:avLst/>
          </a:prstGeom>
        </p:spPr>
      </p:pic>
      <p:cxnSp>
        <p:nvCxnSpPr>
          <p:cNvPr id="11" name="Straight Connector 10">
            <a:extLst>
              <a:ext uri="{FF2B5EF4-FFF2-40B4-BE49-F238E27FC236}">
                <a16:creationId xmlns:a16="http://schemas.microsoft.com/office/drawing/2014/main" id="{19ADCB8A-A77F-42E0-7A01-46F447CBFADB}"/>
              </a:ext>
            </a:extLst>
          </p:cNvPr>
          <p:cNvCxnSpPr>
            <a:cxnSpLocks/>
          </p:cNvCxnSpPr>
          <p:nvPr/>
        </p:nvCxnSpPr>
        <p:spPr>
          <a:xfrm>
            <a:off x="6242236" y="931232"/>
            <a:ext cx="2349" cy="3686211"/>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12" name="Table 11">
            <a:extLst>
              <a:ext uri="{FF2B5EF4-FFF2-40B4-BE49-F238E27FC236}">
                <a16:creationId xmlns:a16="http://schemas.microsoft.com/office/drawing/2014/main" id="{234AED9E-055C-1016-425D-5A4519FF50CC}"/>
              </a:ext>
            </a:extLst>
          </p:cNvPr>
          <p:cNvGraphicFramePr>
            <a:graphicFrameLocks noGrp="1"/>
          </p:cNvGraphicFramePr>
          <p:nvPr>
            <p:extLst>
              <p:ext uri="{D42A27DB-BD31-4B8C-83A1-F6EECF244321}">
                <p14:modId xmlns:p14="http://schemas.microsoft.com/office/powerpoint/2010/main" val="3422023085"/>
              </p:ext>
            </p:extLst>
          </p:nvPr>
        </p:nvGraphicFramePr>
        <p:xfrm>
          <a:off x="3029370" y="5034536"/>
          <a:ext cx="6133259" cy="1080464"/>
        </p:xfrm>
        <a:graphic>
          <a:graphicData uri="http://schemas.openxmlformats.org/drawingml/2006/table">
            <a:tbl>
              <a:tblPr>
                <a:tableStyleId>{E8B1032C-EA38-4F05-BA0D-38AFFFC7BED3}</a:tableStyleId>
              </a:tblPr>
              <a:tblGrid>
                <a:gridCol w="1876925">
                  <a:extLst>
                    <a:ext uri="{9D8B030D-6E8A-4147-A177-3AD203B41FA5}">
                      <a16:colId xmlns:a16="http://schemas.microsoft.com/office/drawing/2014/main" val="3441872286"/>
                    </a:ext>
                  </a:extLst>
                </a:gridCol>
                <a:gridCol w="709389">
                  <a:extLst>
                    <a:ext uri="{9D8B030D-6E8A-4147-A177-3AD203B41FA5}">
                      <a16:colId xmlns:a16="http://schemas.microsoft.com/office/drawing/2014/main" val="1451696805"/>
                    </a:ext>
                  </a:extLst>
                </a:gridCol>
                <a:gridCol w="709389">
                  <a:extLst>
                    <a:ext uri="{9D8B030D-6E8A-4147-A177-3AD203B41FA5}">
                      <a16:colId xmlns:a16="http://schemas.microsoft.com/office/drawing/2014/main" val="3880223854"/>
                    </a:ext>
                  </a:extLst>
                </a:gridCol>
                <a:gridCol w="709389">
                  <a:extLst>
                    <a:ext uri="{9D8B030D-6E8A-4147-A177-3AD203B41FA5}">
                      <a16:colId xmlns:a16="http://schemas.microsoft.com/office/drawing/2014/main" val="1465227709"/>
                    </a:ext>
                  </a:extLst>
                </a:gridCol>
                <a:gridCol w="709389">
                  <a:extLst>
                    <a:ext uri="{9D8B030D-6E8A-4147-A177-3AD203B41FA5}">
                      <a16:colId xmlns:a16="http://schemas.microsoft.com/office/drawing/2014/main" val="1545095950"/>
                    </a:ext>
                  </a:extLst>
                </a:gridCol>
                <a:gridCol w="709389">
                  <a:extLst>
                    <a:ext uri="{9D8B030D-6E8A-4147-A177-3AD203B41FA5}">
                      <a16:colId xmlns:a16="http://schemas.microsoft.com/office/drawing/2014/main" val="3109023991"/>
                    </a:ext>
                  </a:extLst>
                </a:gridCol>
                <a:gridCol w="709389">
                  <a:extLst>
                    <a:ext uri="{9D8B030D-6E8A-4147-A177-3AD203B41FA5}">
                      <a16:colId xmlns:a16="http://schemas.microsoft.com/office/drawing/2014/main" val="617594720"/>
                    </a:ext>
                  </a:extLst>
                </a:gridCol>
              </a:tblGrid>
              <a:tr h="270116">
                <a:tc rowSpan="2">
                  <a:txBody>
                    <a:bodyPr/>
                    <a:lstStyle/>
                    <a:p>
                      <a:pPr algn="ctr" fontAlgn="ctr"/>
                      <a:r>
                        <a:rPr lang="en-GB" sz="1600" b="1" u="none" strike="noStrike" dirty="0">
                          <a:effectLst/>
                        </a:rPr>
                        <a:t>Biopesticide</a:t>
                      </a:r>
                      <a:endParaRPr lang="en-US" sz="1600" b="1" i="0" u="none" strike="noStrike" dirty="0">
                        <a:solidFill>
                          <a:srgbClr val="000000"/>
                        </a:solidFill>
                        <a:effectLst/>
                        <a:latin typeface="Calibri" panose="020F0502020204030204" pitchFamily="34" charset="0"/>
                      </a:endParaRPr>
                    </a:p>
                  </a:txBody>
                  <a:tcPr marL="7620" marR="7620" marT="7620" marB="0" anchor="ctr"/>
                </a:tc>
                <a:tc gridSpan="3">
                  <a:txBody>
                    <a:bodyPr/>
                    <a:lstStyle/>
                    <a:p>
                      <a:pPr algn="ctr" fontAlgn="ctr"/>
                      <a:r>
                        <a:rPr lang="en-GB" sz="1600" b="1" u="none" strike="noStrike" dirty="0">
                          <a:effectLst/>
                        </a:rPr>
                        <a:t>LC</a:t>
                      </a:r>
                      <a:r>
                        <a:rPr lang="en-GB" sz="1600" b="1" u="none" strike="noStrike" baseline="-25000" dirty="0">
                          <a:effectLst/>
                        </a:rPr>
                        <a:t>50 </a:t>
                      </a:r>
                      <a:r>
                        <a:rPr lang="en-GB" sz="1600" b="1" u="none" strike="noStrike" dirty="0">
                          <a:effectLst/>
                        </a:rPr>
                        <a:t>(ppm)</a:t>
                      </a:r>
                      <a:endParaRPr lang="en-US" sz="1600" b="1"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tc gridSpan="3">
                  <a:txBody>
                    <a:bodyPr/>
                    <a:lstStyle/>
                    <a:p>
                      <a:pPr algn="ctr" fontAlgn="ctr"/>
                      <a:r>
                        <a:rPr lang="en-GB" sz="1600" b="1" u="none" strike="noStrike" dirty="0">
                          <a:effectLst/>
                        </a:rPr>
                        <a:t>LC</a:t>
                      </a:r>
                      <a:r>
                        <a:rPr lang="en-GB" sz="1600" b="1" u="none" strike="noStrike" baseline="-25000" dirty="0">
                          <a:effectLst/>
                        </a:rPr>
                        <a:t>90</a:t>
                      </a:r>
                      <a:r>
                        <a:rPr lang="en-GB" sz="1600" b="1" u="none" strike="noStrike" dirty="0">
                          <a:effectLst/>
                        </a:rPr>
                        <a:t> (ppm)</a:t>
                      </a:r>
                      <a:endParaRPr lang="en-US" sz="1600" b="1"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2938869"/>
                  </a:ext>
                </a:extLst>
              </a:tr>
              <a:tr h="270116">
                <a:tc vMerge="1">
                  <a:txBody>
                    <a:bodyPr/>
                    <a:lstStyle/>
                    <a:p>
                      <a:endParaRPr lang="en-US"/>
                    </a:p>
                  </a:txBody>
                  <a:tcPr/>
                </a:tc>
                <a:tc>
                  <a:txBody>
                    <a:bodyPr/>
                    <a:lstStyle/>
                    <a:p>
                      <a:pPr algn="ctr" fontAlgn="ctr"/>
                      <a:r>
                        <a:rPr lang="en-GB" sz="1600" b="1" u="none" strike="noStrike" dirty="0">
                          <a:effectLst/>
                        </a:rPr>
                        <a:t>24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48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72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24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48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72 h</a:t>
                      </a:r>
                      <a:endParaRPr lang="en-US" sz="16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657555684"/>
                  </a:ext>
                </a:extLst>
              </a:tr>
              <a:tr h="270116">
                <a:tc>
                  <a:txBody>
                    <a:bodyPr/>
                    <a:lstStyle/>
                    <a:p>
                      <a:pPr algn="l" fontAlgn="ctr"/>
                      <a:r>
                        <a:rPr lang="en-GB" sz="1600" u="none" strike="noStrike" dirty="0">
                          <a:effectLst/>
                        </a:rPr>
                        <a:t>Flipper Adult</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22.24</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19.42</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18.46</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27.6</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18.84</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22.32</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949403480"/>
                  </a:ext>
                </a:extLst>
              </a:tr>
              <a:tr h="270116">
                <a:tc>
                  <a:txBody>
                    <a:bodyPr/>
                    <a:lstStyle/>
                    <a:p>
                      <a:pPr algn="l" fontAlgn="ctr"/>
                      <a:r>
                        <a:rPr lang="en-GB" sz="1600" u="none" strike="noStrike">
                          <a:effectLst/>
                        </a:rPr>
                        <a:t>Flipper Larvae</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22.36</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15.6</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13.82</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29.1</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30.83</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41.8</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64822497"/>
                  </a:ext>
                </a:extLst>
              </a:tr>
            </a:tbl>
          </a:graphicData>
        </a:graphic>
      </p:graphicFrame>
    </p:spTree>
    <p:extLst>
      <p:ext uri="{BB962C8B-B14F-4D97-AF65-F5344CB8AC3E}">
        <p14:creationId xmlns:p14="http://schemas.microsoft.com/office/powerpoint/2010/main" val="3029551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F112E5-DA8E-F8CB-9021-D5BF6C896E38}"/>
              </a:ext>
            </a:extLst>
          </p:cNvPr>
          <p:cNvSpPr>
            <a:spLocks noGrp="1"/>
          </p:cNvSpPr>
          <p:nvPr>
            <p:ph type="sldNum" sz="quarter" idx="12"/>
          </p:nvPr>
        </p:nvSpPr>
        <p:spPr/>
        <p:txBody>
          <a:bodyPr/>
          <a:lstStyle/>
          <a:p>
            <a:fld id="{48FC179B-E1DC-44DF-B0E4-66A8D350C2BE}" type="slidenum">
              <a:rPr lang="en-US" smtClean="0"/>
              <a:t>26</a:t>
            </a:fld>
            <a:endParaRPr lang="en-US"/>
          </a:p>
        </p:txBody>
      </p:sp>
      <p:pic>
        <p:nvPicPr>
          <p:cNvPr id="5" name="Picture 4">
            <a:extLst>
              <a:ext uri="{FF2B5EF4-FFF2-40B4-BE49-F238E27FC236}">
                <a16:creationId xmlns:a16="http://schemas.microsoft.com/office/drawing/2014/main" id="{53E3D68F-E9E5-5AFA-65BB-ED8B60255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693" y="1299043"/>
            <a:ext cx="4869517" cy="3406321"/>
          </a:xfrm>
          <a:prstGeom prst="rect">
            <a:avLst/>
          </a:prstGeom>
        </p:spPr>
      </p:pic>
      <p:pic>
        <p:nvPicPr>
          <p:cNvPr id="6" name="Picture 5">
            <a:extLst>
              <a:ext uri="{FF2B5EF4-FFF2-40B4-BE49-F238E27FC236}">
                <a16:creationId xmlns:a16="http://schemas.microsoft.com/office/drawing/2014/main" id="{4EDB98E0-6A2E-2A45-84D9-BF9571C92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331" y="1299043"/>
            <a:ext cx="4872722" cy="3406321"/>
          </a:xfrm>
          <a:prstGeom prst="rect">
            <a:avLst/>
          </a:prstGeom>
        </p:spPr>
      </p:pic>
      <p:cxnSp>
        <p:nvCxnSpPr>
          <p:cNvPr id="7" name="Straight Connector 6">
            <a:extLst>
              <a:ext uri="{FF2B5EF4-FFF2-40B4-BE49-F238E27FC236}">
                <a16:creationId xmlns:a16="http://schemas.microsoft.com/office/drawing/2014/main" id="{7D7A5552-1F1D-331F-67FB-0D29BBC9B35C}"/>
              </a:ext>
            </a:extLst>
          </p:cNvPr>
          <p:cNvCxnSpPr>
            <a:cxnSpLocks/>
          </p:cNvCxnSpPr>
          <p:nvPr/>
        </p:nvCxnSpPr>
        <p:spPr>
          <a:xfrm>
            <a:off x="6100230" y="1119981"/>
            <a:ext cx="10337" cy="3712635"/>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8" name="Table 7">
            <a:extLst>
              <a:ext uri="{FF2B5EF4-FFF2-40B4-BE49-F238E27FC236}">
                <a16:creationId xmlns:a16="http://schemas.microsoft.com/office/drawing/2014/main" id="{076A60B8-A9F3-6B9F-4109-B6C542CC16D8}"/>
              </a:ext>
            </a:extLst>
          </p:cNvPr>
          <p:cNvGraphicFramePr>
            <a:graphicFrameLocks noGrp="1"/>
          </p:cNvGraphicFramePr>
          <p:nvPr>
            <p:extLst>
              <p:ext uri="{D42A27DB-BD31-4B8C-83A1-F6EECF244321}">
                <p14:modId xmlns:p14="http://schemas.microsoft.com/office/powerpoint/2010/main" val="3603664199"/>
              </p:ext>
            </p:extLst>
          </p:nvPr>
        </p:nvGraphicFramePr>
        <p:xfrm>
          <a:off x="2862483" y="5033268"/>
          <a:ext cx="6758949" cy="1107556"/>
        </p:xfrm>
        <a:graphic>
          <a:graphicData uri="http://schemas.openxmlformats.org/drawingml/2006/table">
            <a:tbl>
              <a:tblPr>
                <a:tableStyleId>{E8B1032C-EA38-4F05-BA0D-38AFFFC7BED3}</a:tableStyleId>
              </a:tblPr>
              <a:tblGrid>
                <a:gridCol w="2068401">
                  <a:extLst>
                    <a:ext uri="{9D8B030D-6E8A-4147-A177-3AD203B41FA5}">
                      <a16:colId xmlns:a16="http://schemas.microsoft.com/office/drawing/2014/main" val="2677651121"/>
                    </a:ext>
                  </a:extLst>
                </a:gridCol>
                <a:gridCol w="781758">
                  <a:extLst>
                    <a:ext uri="{9D8B030D-6E8A-4147-A177-3AD203B41FA5}">
                      <a16:colId xmlns:a16="http://schemas.microsoft.com/office/drawing/2014/main" val="4239851083"/>
                    </a:ext>
                  </a:extLst>
                </a:gridCol>
                <a:gridCol w="781758">
                  <a:extLst>
                    <a:ext uri="{9D8B030D-6E8A-4147-A177-3AD203B41FA5}">
                      <a16:colId xmlns:a16="http://schemas.microsoft.com/office/drawing/2014/main" val="1017338811"/>
                    </a:ext>
                  </a:extLst>
                </a:gridCol>
                <a:gridCol w="781758">
                  <a:extLst>
                    <a:ext uri="{9D8B030D-6E8A-4147-A177-3AD203B41FA5}">
                      <a16:colId xmlns:a16="http://schemas.microsoft.com/office/drawing/2014/main" val="1595264137"/>
                    </a:ext>
                  </a:extLst>
                </a:gridCol>
                <a:gridCol w="781758">
                  <a:extLst>
                    <a:ext uri="{9D8B030D-6E8A-4147-A177-3AD203B41FA5}">
                      <a16:colId xmlns:a16="http://schemas.microsoft.com/office/drawing/2014/main" val="1311831440"/>
                    </a:ext>
                  </a:extLst>
                </a:gridCol>
                <a:gridCol w="781758">
                  <a:extLst>
                    <a:ext uri="{9D8B030D-6E8A-4147-A177-3AD203B41FA5}">
                      <a16:colId xmlns:a16="http://schemas.microsoft.com/office/drawing/2014/main" val="2768446262"/>
                    </a:ext>
                  </a:extLst>
                </a:gridCol>
                <a:gridCol w="781758">
                  <a:extLst>
                    <a:ext uri="{9D8B030D-6E8A-4147-A177-3AD203B41FA5}">
                      <a16:colId xmlns:a16="http://schemas.microsoft.com/office/drawing/2014/main" val="2939387034"/>
                    </a:ext>
                  </a:extLst>
                </a:gridCol>
              </a:tblGrid>
              <a:tr h="276889">
                <a:tc rowSpan="2">
                  <a:txBody>
                    <a:bodyPr/>
                    <a:lstStyle/>
                    <a:p>
                      <a:pPr algn="ctr" fontAlgn="ctr"/>
                      <a:r>
                        <a:rPr lang="en-GB" sz="1600" b="1" u="none" strike="noStrike" dirty="0">
                          <a:effectLst/>
                        </a:rPr>
                        <a:t>Biopesticide</a:t>
                      </a:r>
                      <a:endParaRPr lang="en-US" sz="1600" b="1" i="0" u="none" strike="noStrike" dirty="0">
                        <a:solidFill>
                          <a:srgbClr val="000000"/>
                        </a:solidFill>
                        <a:effectLst/>
                        <a:latin typeface="Calibri" panose="020F0502020204030204" pitchFamily="34" charset="0"/>
                      </a:endParaRPr>
                    </a:p>
                  </a:txBody>
                  <a:tcPr marL="7620" marR="7620" marT="7620" marB="0" anchor="ctr"/>
                </a:tc>
                <a:tc gridSpan="3">
                  <a:txBody>
                    <a:bodyPr/>
                    <a:lstStyle/>
                    <a:p>
                      <a:pPr algn="ctr" fontAlgn="ctr"/>
                      <a:r>
                        <a:rPr lang="en-GB" sz="1600" b="1" u="none" strike="noStrike" dirty="0">
                          <a:effectLst/>
                        </a:rPr>
                        <a:t>LC</a:t>
                      </a:r>
                      <a:r>
                        <a:rPr lang="en-GB" sz="1600" b="1" u="none" strike="noStrike" baseline="-25000" dirty="0">
                          <a:effectLst/>
                        </a:rPr>
                        <a:t>50 </a:t>
                      </a:r>
                      <a:r>
                        <a:rPr lang="en-GB" sz="1600" b="1" u="none" strike="noStrike" dirty="0">
                          <a:effectLst/>
                        </a:rPr>
                        <a:t>(ppm)</a:t>
                      </a:r>
                      <a:endParaRPr lang="en-US" sz="1600" b="1"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tc gridSpan="3">
                  <a:txBody>
                    <a:bodyPr/>
                    <a:lstStyle/>
                    <a:p>
                      <a:pPr algn="ctr" fontAlgn="ctr"/>
                      <a:r>
                        <a:rPr lang="en-GB" sz="1600" b="1" u="none" strike="noStrike" dirty="0">
                          <a:effectLst/>
                        </a:rPr>
                        <a:t>LC</a:t>
                      </a:r>
                      <a:r>
                        <a:rPr lang="en-GB" sz="1600" b="1" u="none" strike="noStrike" baseline="-25000" dirty="0">
                          <a:effectLst/>
                        </a:rPr>
                        <a:t>90</a:t>
                      </a:r>
                      <a:r>
                        <a:rPr lang="en-GB" sz="1600" b="1" u="none" strike="noStrike" dirty="0">
                          <a:effectLst/>
                        </a:rPr>
                        <a:t> (ppm)</a:t>
                      </a:r>
                      <a:endParaRPr lang="en-US" sz="1600" b="1"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8860422"/>
                  </a:ext>
                </a:extLst>
              </a:tr>
              <a:tr h="276889">
                <a:tc vMerge="1">
                  <a:txBody>
                    <a:bodyPr/>
                    <a:lstStyle/>
                    <a:p>
                      <a:endParaRPr lang="en-US"/>
                    </a:p>
                  </a:txBody>
                  <a:tcPr/>
                </a:tc>
                <a:tc>
                  <a:txBody>
                    <a:bodyPr/>
                    <a:lstStyle/>
                    <a:p>
                      <a:pPr algn="ctr" fontAlgn="ctr"/>
                      <a:r>
                        <a:rPr lang="en-GB" sz="1600" b="1" u="none" strike="noStrike" dirty="0">
                          <a:effectLst/>
                        </a:rPr>
                        <a:t>24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48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72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24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48 h</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b="1" u="none" strike="noStrike" dirty="0">
                          <a:effectLst/>
                        </a:rPr>
                        <a:t>72 h</a:t>
                      </a:r>
                      <a:endParaRPr lang="en-US" sz="16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514212342"/>
                  </a:ext>
                </a:extLst>
              </a:tr>
              <a:tr h="276889">
                <a:tc>
                  <a:txBody>
                    <a:bodyPr/>
                    <a:lstStyle/>
                    <a:p>
                      <a:pPr algn="l" fontAlgn="ctr"/>
                      <a:r>
                        <a:rPr lang="en-GB" sz="1600" u="none" strike="noStrike" dirty="0">
                          <a:effectLst/>
                        </a:rPr>
                        <a:t>ASL Adult</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48.54</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39.59</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34.9</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59.52</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59.32</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41.87</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939923445"/>
                  </a:ext>
                </a:extLst>
              </a:tr>
              <a:tr h="276889">
                <a:tc>
                  <a:txBody>
                    <a:bodyPr/>
                    <a:lstStyle/>
                    <a:p>
                      <a:pPr algn="l" fontAlgn="ctr"/>
                      <a:r>
                        <a:rPr lang="en-GB" sz="1600" u="none" strike="noStrike" dirty="0">
                          <a:effectLst/>
                        </a:rPr>
                        <a:t>ASL Larvae</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70.96</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a:effectLst/>
                        </a:rPr>
                        <a:t>36.71</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18.57</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188.44</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66.51</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GB" sz="1600" u="none" strike="noStrike" dirty="0">
                          <a:effectLst/>
                        </a:rPr>
                        <a:t>111.49</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72653103"/>
                  </a:ext>
                </a:extLst>
              </a:tr>
            </a:tbl>
          </a:graphicData>
        </a:graphic>
      </p:graphicFrame>
    </p:spTree>
    <p:extLst>
      <p:ext uri="{BB962C8B-B14F-4D97-AF65-F5344CB8AC3E}">
        <p14:creationId xmlns:p14="http://schemas.microsoft.com/office/powerpoint/2010/main" val="3680631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E7FA9F-FF6E-8BDD-32E5-71CCCE3AB1B7}"/>
              </a:ext>
            </a:extLst>
          </p:cNvPr>
          <p:cNvSpPr>
            <a:spLocks noGrp="1"/>
          </p:cNvSpPr>
          <p:nvPr>
            <p:ph type="sldNum" sz="quarter" idx="12"/>
          </p:nvPr>
        </p:nvSpPr>
        <p:spPr/>
        <p:txBody>
          <a:bodyPr/>
          <a:lstStyle/>
          <a:p>
            <a:fld id="{48FC179B-E1DC-44DF-B0E4-66A8D350C2BE}" type="slidenum">
              <a:rPr lang="en-US" smtClean="0"/>
              <a:t>27</a:t>
            </a:fld>
            <a:endParaRPr lang="en-US"/>
          </a:p>
        </p:txBody>
      </p:sp>
      <p:sp>
        <p:nvSpPr>
          <p:cNvPr id="5" name="Slide Number Placeholder 1">
            <a:extLst>
              <a:ext uri="{FF2B5EF4-FFF2-40B4-BE49-F238E27FC236}">
                <a16:creationId xmlns:a16="http://schemas.microsoft.com/office/drawing/2014/main" id="{E53B8ECD-7789-EE34-1A43-8C76A8A08629}"/>
              </a:ext>
            </a:extLst>
          </p:cNvPr>
          <p:cNvSpPr txBox="1">
            <a:spLocks/>
          </p:cNvSpPr>
          <p:nvPr/>
        </p:nvSpPr>
        <p:spPr>
          <a:xfrm>
            <a:off x="8739463" y="6433530"/>
            <a:ext cx="2385501" cy="32872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A20529-88CF-4048-A447-E099D4154656}" type="slidenum">
              <a:rPr lang="en-US" sz="1400" b="1" smtClean="0">
                <a:solidFill>
                  <a:schemeClr val="tx1"/>
                </a:solidFill>
              </a:rPr>
              <a:pPr/>
              <a:t>27</a:t>
            </a:fld>
            <a:endParaRPr lang="en-US" b="1" dirty="0">
              <a:solidFill>
                <a:schemeClr val="tx1"/>
              </a:solidFill>
            </a:endParaRPr>
          </a:p>
        </p:txBody>
      </p:sp>
      <p:sp>
        <p:nvSpPr>
          <p:cNvPr id="6" name="Title 1">
            <a:extLst>
              <a:ext uri="{FF2B5EF4-FFF2-40B4-BE49-F238E27FC236}">
                <a16:creationId xmlns:a16="http://schemas.microsoft.com/office/drawing/2014/main" id="{F0521C0B-B9D9-CD86-AB16-528E717E7FA3}"/>
              </a:ext>
            </a:extLst>
          </p:cNvPr>
          <p:cNvSpPr txBox="1">
            <a:spLocks/>
          </p:cNvSpPr>
          <p:nvPr/>
        </p:nvSpPr>
        <p:spPr>
          <a:xfrm>
            <a:off x="2424953" y="620182"/>
            <a:ext cx="3334636" cy="508468"/>
          </a:xfrm>
          <a:prstGeom prst="rect">
            <a:avLst/>
          </a:prstGeom>
        </p:spPr>
        <p:style>
          <a:lnRef idx="1">
            <a:schemeClr val="accent6"/>
          </a:lnRef>
          <a:fillRef idx="2">
            <a:schemeClr val="accent6"/>
          </a:fillRef>
          <a:effectRef idx="1">
            <a:schemeClr val="accent6"/>
          </a:effectRef>
          <a:fontRef idx="minor">
            <a:schemeClr val="dk1"/>
          </a:fontRef>
        </p:style>
        <p:txBody>
          <a:bodyPr>
            <a:normAutofit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200" b="1" dirty="0"/>
              <a:t>Phytotoxic Effect</a:t>
            </a:r>
          </a:p>
        </p:txBody>
      </p:sp>
      <p:graphicFrame>
        <p:nvGraphicFramePr>
          <p:cNvPr id="7" name="Chart 6">
            <a:extLst>
              <a:ext uri="{FF2B5EF4-FFF2-40B4-BE49-F238E27FC236}">
                <a16:creationId xmlns:a16="http://schemas.microsoft.com/office/drawing/2014/main" id="{516DEF21-8A56-A1DA-2DA8-48F4AD730DDA}"/>
              </a:ext>
            </a:extLst>
          </p:cNvPr>
          <p:cNvGraphicFramePr/>
          <p:nvPr>
            <p:extLst>
              <p:ext uri="{D42A27DB-BD31-4B8C-83A1-F6EECF244321}">
                <p14:modId xmlns:p14="http://schemas.microsoft.com/office/powerpoint/2010/main" val="474985618"/>
              </p:ext>
            </p:extLst>
          </p:nvPr>
        </p:nvGraphicFramePr>
        <p:xfrm>
          <a:off x="634256" y="1688867"/>
          <a:ext cx="6322357" cy="374008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694F9B9C-40DB-ADAC-57D6-EDC6FE7C3895}"/>
              </a:ext>
            </a:extLst>
          </p:cNvPr>
          <p:cNvSpPr txBox="1"/>
          <p:nvPr/>
        </p:nvSpPr>
        <p:spPr>
          <a:xfrm>
            <a:off x="7008153" y="1470546"/>
            <a:ext cx="197022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ns	</a:t>
            </a:r>
            <a:r>
              <a:rPr lang="en-US" i="1" dirty="0"/>
              <a:t>P </a:t>
            </a:r>
            <a:r>
              <a:rPr lang="en-US" dirty="0"/>
              <a:t>&gt; 0.05</a:t>
            </a:r>
          </a:p>
          <a:p>
            <a:r>
              <a:rPr lang="en-US" dirty="0"/>
              <a:t>***	</a:t>
            </a:r>
            <a:r>
              <a:rPr lang="en-US" i="1" dirty="0"/>
              <a:t>P </a:t>
            </a:r>
            <a:r>
              <a:rPr lang="en-US" dirty="0"/>
              <a:t>&lt; 0.001</a:t>
            </a:r>
          </a:p>
        </p:txBody>
      </p:sp>
      <p:graphicFrame>
        <p:nvGraphicFramePr>
          <p:cNvPr id="9" name="Table 8">
            <a:extLst>
              <a:ext uri="{FF2B5EF4-FFF2-40B4-BE49-F238E27FC236}">
                <a16:creationId xmlns:a16="http://schemas.microsoft.com/office/drawing/2014/main" id="{5F11E52B-AD0C-F65D-06F0-1A9E90279BE0}"/>
              </a:ext>
            </a:extLst>
          </p:cNvPr>
          <p:cNvGraphicFramePr>
            <a:graphicFrameLocks noGrp="1"/>
          </p:cNvGraphicFramePr>
          <p:nvPr>
            <p:extLst>
              <p:ext uri="{D42A27DB-BD31-4B8C-83A1-F6EECF244321}">
                <p14:modId xmlns:p14="http://schemas.microsoft.com/office/powerpoint/2010/main" val="991785932"/>
              </p:ext>
            </p:extLst>
          </p:nvPr>
        </p:nvGraphicFramePr>
        <p:xfrm>
          <a:off x="9058017" y="1470546"/>
          <a:ext cx="2398877" cy="4785360"/>
        </p:xfrm>
        <a:graphic>
          <a:graphicData uri="http://schemas.openxmlformats.org/drawingml/2006/table">
            <a:tbl>
              <a:tblPr>
                <a:tableStyleId>{E8B1032C-EA38-4F05-BA0D-38AFFFC7BED3}</a:tableStyleId>
              </a:tblPr>
              <a:tblGrid>
                <a:gridCol w="1593660">
                  <a:extLst>
                    <a:ext uri="{9D8B030D-6E8A-4147-A177-3AD203B41FA5}">
                      <a16:colId xmlns:a16="http://schemas.microsoft.com/office/drawing/2014/main" val="232321447"/>
                    </a:ext>
                  </a:extLst>
                </a:gridCol>
                <a:gridCol w="805217">
                  <a:extLst>
                    <a:ext uri="{9D8B030D-6E8A-4147-A177-3AD203B41FA5}">
                      <a16:colId xmlns:a16="http://schemas.microsoft.com/office/drawing/2014/main" val="3661439976"/>
                    </a:ext>
                  </a:extLst>
                </a:gridCol>
              </a:tblGrid>
              <a:tr h="544836">
                <a:tc>
                  <a:txBody>
                    <a:bodyPr/>
                    <a:lstStyle/>
                    <a:p>
                      <a:pPr algn="ctr" fontAlgn="b"/>
                      <a:r>
                        <a:rPr lang="en-US" sz="1800" b="1" u="none" strike="noStrike" dirty="0">
                          <a:effectLst/>
                        </a:rPr>
                        <a:t>Treatment Comparison</a:t>
                      </a:r>
                      <a:endParaRPr lang="en-US" sz="18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00852054"/>
                  </a:ext>
                </a:extLst>
              </a:tr>
              <a:tr h="276150">
                <a:tc>
                  <a:txBody>
                    <a:bodyPr/>
                    <a:lstStyle/>
                    <a:p>
                      <a:pPr algn="ctr" fontAlgn="b"/>
                      <a:r>
                        <a:rPr lang="en-US" sz="1800" u="none" strike="noStrike">
                          <a:effectLst/>
                        </a:rPr>
                        <a:t>T1R1 vs C</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31348899"/>
                  </a:ext>
                </a:extLst>
              </a:tr>
              <a:tr h="276150">
                <a:tc>
                  <a:txBody>
                    <a:bodyPr/>
                    <a:lstStyle/>
                    <a:p>
                      <a:pPr algn="ctr" fontAlgn="b"/>
                      <a:r>
                        <a:rPr lang="en-US" sz="1800" u="none" strike="noStrike" dirty="0">
                          <a:effectLst/>
                        </a:rPr>
                        <a:t>T1R2 vs C</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ns</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86594447"/>
                  </a:ext>
                </a:extLst>
              </a:tr>
              <a:tr h="276150">
                <a:tc>
                  <a:txBody>
                    <a:bodyPr/>
                    <a:lstStyle/>
                    <a:p>
                      <a:pPr algn="ctr" fontAlgn="b"/>
                      <a:r>
                        <a:rPr lang="en-US" sz="1800" u="none" strike="noStrike" dirty="0">
                          <a:effectLst/>
                        </a:rPr>
                        <a:t>T1R3 vs C</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53344705"/>
                  </a:ext>
                </a:extLst>
              </a:tr>
              <a:tr h="276150">
                <a:tc>
                  <a:txBody>
                    <a:bodyPr/>
                    <a:lstStyle/>
                    <a:p>
                      <a:pPr algn="ctr" fontAlgn="b"/>
                      <a:r>
                        <a:rPr lang="en-US" sz="1800" u="none" strike="noStrike">
                          <a:effectLst/>
                        </a:rPr>
                        <a:t>T1R4 vs C</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0" i="0" u="none" strike="noStrike" dirty="0">
                          <a:solidFill>
                            <a:srgbClr val="000000"/>
                          </a:solidFill>
                          <a:effectLst/>
                          <a:latin typeface="Calibri" panose="020F0502020204030204" pitchFamily="34" charset="0"/>
                        </a:rPr>
                        <a:t>ns</a:t>
                      </a:r>
                    </a:p>
                  </a:txBody>
                  <a:tcPr marL="7620" marR="7620" marT="7620" marB="0" anchor="b"/>
                </a:tc>
                <a:extLst>
                  <a:ext uri="{0D108BD9-81ED-4DB2-BD59-A6C34878D82A}">
                    <a16:rowId xmlns:a16="http://schemas.microsoft.com/office/drawing/2014/main" val="2533906867"/>
                  </a:ext>
                </a:extLst>
              </a:tr>
              <a:tr h="276150">
                <a:tc>
                  <a:txBody>
                    <a:bodyPr/>
                    <a:lstStyle/>
                    <a:p>
                      <a:pPr algn="ctr" fontAlgn="b"/>
                      <a:r>
                        <a:rPr lang="en-US" sz="1800" u="none" strike="noStrike">
                          <a:effectLst/>
                        </a:rPr>
                        <a:t>T1R5 vs C</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0" i="0" u="none" strike="noStrike" dirty="0">
                          <a:solidFill>
                            <a:srgbClr val="000000"/>
                          </a:solidFill>
                          <a:effectLst/>
                          <a:latin typeface="Calibri" panose="020F0502020204030204" pitchFamily="34" charset="0"/>
                        </a:rPr>
                        <a:t>ns</a:t>
                      </a:r>
                    </a:p>
                  </a:txBody>
                  <a:tcPr marL="7620" marR="7620" marT="7620" marB="0" anchor="b"/>
                </a:tc>
                <a:extLst>
                  <a:ext uri="{0D108BD9-81ED-4DB2-BD59-A6C34878D82A}">
                    <a16:rowId xmlns:a16="http://schemas.microsoft.com/office/drawing/2014/main" val="2220576295"/>
                  </a:ext>
                </a:extLst>
              </a:tr>
              <a:tr h="276150">
                <a:tc>
                  <a:txBody>
                    <a:bodyPr/>
                    <a:lstStyle/>
                    <a:p>
                      <a:pPr algn="ctr" fontAlgn="b"/>
                      <a:r>
                        <a:rPr lang="en-US" sz="1800" u="none" strike="noStrike" dirty="0">
                          <a:effectLst/>
                        </a:rPr>
                        <a:t>T2R1 vs C</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20807336"/>
                  </a:ext>
                </a:extLst>
              </a:tr>
              <a:tr h="276150">
                <a:tc>
                  <a:txBody>
                    <a:bodyPr/>
                    <a:lstStyle/>
                    <a:p>
                      <a:pPr algn="ctr" fontAlgn="b"/>
                      <a:r>
                        <a:rPr lang="en-US" sz="1800" u="none" strike="noStrike">
                          <a:effectLst/>
                        </a:rPr>
                        <a:t>T2R2 vs C</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31035860"/>
                  </a:ext>
                </a:extLst>
              </a:tr>
              <a:tr h="276150">
                <a:tc>
                  <a:txBody>
                    <a:bodyPr/>
                    <a:lstStyle/>
                    <a:p>
                      <a:pPr algn="ctr" fontAlgn="b"/>
                      <a:r>
                        <a:rPr lang="en-US" sz="1800" u="none" strike="noStrike" dirty="0">
                          <a:effectLst/>
                        </a:rPr>
                        <a:t>T2R3 vs C</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76877508"/>
                  </a:ext>
                </a:extLst>
              </a:tr>
              <a:tr h="276150">
                <a:tc>
                  <a:txBody>
                    <a:bodyPr/>
                    <a:lstStyle/>
                    <a:p>
                      <a:pPr algn="ctr" fontAlgn="b"/>
                      <a:r>
                        <a:rPr lang="en-US" sz="1800" u="none" strike="noStrike">
                          <a:effectLst/>
                        </a:rPr>
                        <a:t>T2R4 vs C</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83117854"/>
                  </a:ext>
                </a:extLst>
              </a:tr>
              <a:tr h="276150">
                <a:tc>
                  <a:txBody>
                    <a:bodyPr/>
                    <a:lstStyle/>
                    <a:p>
                      <a:pPr algn="ctr" fontAlgn="b"/>
                      <a:r>
                        <a:rPr lang="en-US" sz="1800" u="none" strike="noStrike" dirty="0">
                          <a:effectLst/>
                        </a:rPr>
                        <a:t>T2R5 vs C</a:t>
                      </a:r>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2011064"/>
                  </a:ext>
                </a:extLst>
              </a:tr>
              <a:tr h="276150">
                <a:tc>
                  <a:txBody>
                    <a:bodyPr/>
                    <a:lstStyle/>
                    <a:p>
                      <a:pPr algn="ctr" fontAlgn="b"/>
                      <a:r>
                        <a:rPr lang="en-US" sz="1800" u="none" strike="noStrike">
                          <a:effectLst/>
                        </a:rPr>
                        <a:t>T3R1 vs C</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ns</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33727539"/>
                  </a:ext>
                </a:extLst>
              </a:tr>
              <a:tr h="276150">
                <a:tc>
                  <a:txBody>
                    <a:bodyPr/>
                    <a:lstStyle/>
                    <a:p>
                      <a:pPr algn="ctr" fontAlgn="b"/>
                      <a:r>
                        <a:rPr lang="en-US" sz="1800" u="none" strike="noStrike">
                          <a:effectLst/>
                        </a:rPr>
                        <a:t>T3R2 vs C</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ns</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16116333"/>
                  </a:ext>
                </a:extLst>
              </a:tr>
              <a:tr h="276150">
                <a:tc>
                  <a:txBody>
                    <a:bodyPr/>
                    <a:lstStyle/>
                    <a:p>
                      <a:pPr algn="ctr" fontAlgn="b"/>
                      <a:r>
                        <a:rPr lang="en-US" sz="1800" u="none" strike="noStrike">
                          <a:effectLst/>
                        </a:rPr>
                        <a:t>T3R3 vs C</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ns</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78907524"/>
                  </a:ext>
                </a:extLst>
              </a:tr>
              <a:tr h="276150">
                <a:tc>
                  <a:txBody>
                    <a:bodyPr/>
                    <a:lstStyle/>
                    <a:p>
                      <a:pPr algn="ctr" fontAlgn="b"/>
                      <a:r>
                        <a:rPr lang="en-US" sz="1800" u="none" strike="noStrike">
                          <a:effectLst/>
                        </a:rPr>
                        <a:t>T3R4 vs C</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ns</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64771006"/>
                  </a:ext>
                </a:extLst>
              </a:tr>
              <a:tr h="276150">
                <a:tc>
                  <a:txBody>
                    <a:bodyPr/>
                    <a:lstStyle/>
                    <a:p>
                      <a:pPr algn="ctr" fontAlgn="b"/>
                      <a:r>
                        <a:rPr lang="en-US" sz="1800" u="none" strike="noStrike">
                          <a:effectLst/>
                        </a:rPr>
                        <a:t>T3R5 vs C</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dirty="0">
                          <a:effectLst/>
                        </a:rPr>
                        <a:t>ns</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18128753"/>
                  </a:ext>
                </a:extLst>
              </a:tr>
            </a:tbl>
          </a:graphicData>
        </a:graphic>
      </p:graphicFrame>
      <p:sp>
        <p:nvSpPr>
          <p:cNvPr id="10" name="TextBox 9">
            <a:extLst>
              <a:ext uri="{FF2B5EF4-FFF2-40B4-BE49-F238E27FC236}">
                <a16:creationId xmlns:a16="http://schemas.microsoft.com/office/drawing/2014/main" id="{AC2ED171-7451-90E2-F25C-6F9EBE846CA8}"/>
              </a:ext>
            </a:extLst>
          </p:cNvPr>
          <p:cNvSpPr txBox="1"/>
          <p:nvPr/>
        </p:nvSpPr>
        <p:spPr>
          <a:xfrm>
            <a:off x="7199629" y="4838245"/>
            <a:ext cx="1699111" cy="1477328"/>
          </a:xfrm>
          <a:prstGeom prst="rect">
            <a:avLst/>
          </a:prstGeom>
          <a:noFill/>
        </p:spPr>
        <p:txBody>
          <a:bodyPr wrap="square" rtlCol="0">
            <a:spAutoFit/>
          </a:bodyPr>
          <a:lstStyle/>
          <a:p>
            <a:r>
              <a:rPr lang="en-US" dirty="0"/>
              <a:t>T1- </a:t>
            </a:r>
            <a:r>
              <a:rPr lang="en-US" dirty="0" err="1"/>
              <a:t>BioSolex</a:t>
            </a:r>
            <a:endParaRPr lang="en-US" dirty="0"/>
          </a:p>
          <a:p>
            <a:r>
              <a:rPr lang="en-US" dirty="0"/>
              <a:t>T2- Flipper</a:t>
            </a:r>
          </a:p>
          <a:p>
            <a:r>
              <a:rPr lang="en-US" dirty="0"/>
              <a:t>T3- </a:t>
            </a:r>
            <a:r>
              <a:rPr lang="en-US" dirty="0" err="1"/>
              <a:t>Agro</a:t>
            </a:r>
            <a:r>
              <a:rPr lang="en-US" dirty="0"/>
              <a:t> Safe Liquid (ASL)</a:t>
            </a:r>
          </a:p>
          <a:p>
            <a:r>
              <a:rPr lang="en-US" dirty="0"/>
              <a:t>C- Control</a:t>
            </a:r>
          </a:p>
        </p:txBody>
      </p:sp>
    </p:spTree>
    <p:extLst>
      <p:ext uri="{BB962C8B-B14F-4D97-AF65-F5344CB8AC3E}">
        <p14:creationId xmlns:p14="http://schemas.microsoft.com/office/powerpoint/2010/main" val="2784999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p:txBody>
          <a:bodyPr>
            <a:normAutofit/>
          </a:bodyPr>
          <a:lstStyle/>
          <a:p>
            <a:pPr algn="ctr"/>
            <a:r>
              <a:rPr lang="en-US" sz="4400" u="sng" dirty="0"/>
              <a:t>Conclusion and Recommendations</a:t>
            </a:r>
          </a:p>
        </p:txBody>
      </p:sp>
      <p:sp>
        <p:nvSpPr>
          <p:cNvPr id="3" name="Content Placeholder 2">
            <a:extLst>
              <a:ext uri="{FF2B5EF4-FFF2-40B4-BE49-F238E27FC236}">
                <a16:creationId xmlns:a16="http://schemas.microsoft.com/office/drawing/2014/main" id="{3989914B-F471-723A-5A29-F6E1BE6E81C9}"/>
              </a:ext>
            </a:extLst>
          </p:cNvPr>
          <p:cNvSpPr>
            <a:spLocks noGrp="1"/>
          </p:cNvSpPr>
          <p:nvPr>
            <p:ph idx="1"/>
          </p:nvPr>
        </p:nvSpPr>
        <p:spPr/>
        <p:txBody>
          <a:bodyPr/>
          <a:lstStyle/>
          <a:p>
            <a:pPr marL="0" indent="0">
              <a:buNone/>
            </a:pPr>
            <a:endParaRPr lang="en-US" dirty="0"/>
          </a:p>
          <a:p>
            <a:r>
              <a:rPr lang="en-US" dirty="0" err="1"/>
              <a:t>BioSolex</a:t>
            </a:r>
            <a:r>
              <a:rPr lang="en-US" dirty="0"/>
              <a:t> offered high mortality at low concentrations without any phytotoxic effect. </a:t>
            </a:r>
          </a:p>
          <a:p>
            <a:r>
              <a:rPr lang="en-US" dirty="0"/>
              <a:t>Therefore, </a:t>
            </a:r>
            <a:r>
              <a:rPr lang="en-US" dirty="0" err="1"/>
              <a:t>BioSolex</a:t>
            </a:r>
            <a:r>
              <a:rPr lang="en-US" dirty="0"/>
              <a:t> can be suggested as biopesticide that effective on </a:t>
            </a:r>
            <a:r>
              <a:rPr lang="en-US" dirty="0" err="1"/>
              <a:t>Plesispa</a:t>
            </a:r>
            <a:r>
              <a:rPr lang="en-US" dirty="0"/>
              <a:t> beetle compared to Flipper and ASL.</a:t>
            </a:r>
          </a:p>
          <a:p>
            <a:pPr marL="0" indent="0">
              <a:buNone/>
            </a:pPr>
            <a:endParaRPr lang="en-US" dirty="0"/>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28</a:t>
            </a:fld>
            <a:endParaRPr lang="en-US"/>
          </a:p>
        </p:txBody>
      </p:sp>
    </p:spTree>
    <p:extLst>
      <p:ext uri="{BB962C8B-B14F-4D97-AF65-F5344CB8AC3E}">
        <p14:creationId xmlns:p14="http://schemas.microsoft.com/office/powerpoint/2010/main" val="4003356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3E22A6-350E-8B7D-5B03-4DFCD99AB0A7}"/>
              </a:ext>
            </a:extLst>
          </p:cNvPr>
          <p:cNvSpPr>
            <a:spLocks noGrp="1"/>
          </p:cNvSpPr>
          <p:nvPr>
            <p:ph idx="1"/>
          </p:nvPr>
        </p:nvSpPr>
        <p:spPr>
          <a:xfrm>
            <a:off x="838200" y="1574613"/>
            <a:ext cx="10515600" cy="4351338"/>
          </a:xfrm>
        </p:spPr>
        <p:txBody>
          <a:bodyPr>
            <a:normAutofit fontScale="92500" lnSpcReduction="10000"/>
          </a:bodyPr>
          <a:lstStyle/>
          <a:p>
            <a:pPr marL="0" indent="0">
              <a:buNone/>
            </a:pPr>
            <a:r>
              <a:rPr lang="en-US" b="1" dirty="0"/>
              <a:t>Extend the study</a:t>
            </a:r>
          </a:p>
          <a:p>
            <a:pPr marL="0" indent="0">
              <a:buNone/>
            </a:pPr>
            <a:endParaRPr lang="en-US" dirty="0"/>
          </a:p>
          <a:p>
            <a:r>
              <a:rPr lang="en-US" dirty="0"/>
              <a:t>Before recommending to the growers, field trials should be conducted in coconut seedling nurseries to find whether the pest can be controlled under normal environmental conditions</a:t>
            </a:r>
          </a:p>
          <a:p>
            <a:pPr marL="0" indent="0">
              <a:buNone/>
            </a:pPr>
            <a:endParaRPr lang="en-US" dirty="0"/>
          </a:p>
          <a:p>
            <a:r>
              <a:rPr lang="en-US" dirty="0"/>
              <a:t>A cost-benefit analysis should conduct before recommending</a:t>
            </a:r>
          </a:p>
          <a:p>
            <a:pPr marL="0" indent="0">
              <a:buNone/>
            </a:pPr>
            <a:endParaRPr lang="en-US" dirty="0"/>
          </a:p>
          <a:p>
            <a:r>
              <a:rPr lang="en-US" dirty="0"/>
              <a:t>Since </a:t>
            </a:r>
            <a:r>
              <a:rPr lang="en-US" dirty="0" err="1"/>
              <a:t>BioSolex</a:t>
            </a:r>
            <a:r>
              <a:rPr lang="en-US" dirty="0"/>
              <a:t> contains 95% of other ingredients, a Gas chromatography-mass spectrometry (GC-MS) analysis study should be conducted to identify the substances within the </a:t>
            </a:r>
            <a:r>
              <a:rPr lang="en-US" dirty="0" err="1"/>
              <a:t>BioSolex</a:t>
            </a:r>
            <a:r>
              <a:rPr lang="en-US" dirty="0"/>
              <a:t> test samples </a:t>
            </a:r>
          </a:p>
          <a:p>
            <a:pPr marL="0" indent="0">
              <a:buNone/>
            </a:pPr>
            <a:endParaRPr lang="en-US" dirty="0"/>
          </a:p>
        </p:txBody>
      </p:sp>
      <p:sp>
        <p:nvSpPr>
          <p:cNvPr id="4" name="Slide Number Placeholder 3">
            <a:extLst>
              <a:ext uri="{FF2B5EF4-FFF2-40B4-BE49-F238E27FC236}">
                <a16:creationId xmlns:a16="http://schemas.microsoft.com/office/drawing/2014/main" id="{44ADC3A6-025B-CD18-5C71-F1B4A5A2EAE0}"/>
              </a:ext>
            </a:extLst>
          </p:cNvPr>
          <p:cNvSpPr>
            <a:spLocks noGrp="1"/>
          </p:cNvSpPr>
          <p:nvPr>
            <p:ph type="sldNum" sz="quarter" idx="12"/>
          </p:nvPr>
        </p:nvSpPr>
        <p:spPr/>
        <p:txBody>
          <a:bodyPr/>
          <a:lstStyle/>
          <a:p>
            <a:fld id="{48FC179B-E1DC-44DF-B0E4-66A8D350C2BE}" type="slidenum">
              <a:rPr lang="en-US" smtClean="0"/>
              <a:t>29</a:t>
            </a:fld>
            <a:endParaRPr lang="en-US"/>
          </a:p>
        </p:txBody>
      </p:sp>
    </p:spTree>
    <p:extLst>
      <p:ext uri="{BB962C8B-B14F-4D97-AF65-F5344CB8AC3E}">
        <p14:creationId xmlns:p14="http://schemas.microsoft.com/office/powerpoint/2010/main" val="1528110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p:txBody>
          <a:bodyPr>
            <a:normAutofit/>
          </a:bodyPr>
          <a:lstStyle/>
          <a:p>
            <a:pPr algn="ctr"/>
            <a:r>
              <a:rPr lang="en-US" sz="4400" u="sng" dirty="0"/>
              <a:t>Introduction</a:t>
            </a:r>
          </a:p>
        </p:txBody>
      </p:sp>
      <p:sp>
        <p:nvSpPr>
          <p:cNvPr id="3" name="Content Placeholder 2">
            <a:extLst>
              <a:ext uri="{FF2B5EF4-FFF2-40B4-BE49-F238E27FC236}">
                <a16:creationId xmlns:a16="http://schemas.microsoft.com/office/drawing/2014/main" id="{3989914B-F471-723A-5A29-F6E1BE6E81C9}"/>
              </a:ext>
            </a:extLst>
          </p:cNvPr>
          <p:cNvSpPr>
            <a:spLocks noGrp="1"/>
          </p:cNvSpPr>
          <p:nvPr>
            <p:ph idx="1"/>
          </p:nvPr>
        </p:nvSpPr>
        <p:spPr>
          <a:xfrm>
            <a:off x="838199" y="1825625"/>
            <a:ext cx="10709679" cy="4351338"/>
          </a:xfrm>
        </p:spPr>
        <p:txBody>
          <a:bodyPr/>
          <a:lstStyle/>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3</a:t>
            </a:fld>
            <a:endParaRPr lang="en-US"/>
          </a:p>
        </p:txBody>
      </p:sp>
      <p:pic>
        <p:nvPicPr>
          <p:cNvPr id="7" name="Content Placeholder 4">
            <a:extLst>
              <a:ext uri="{FF2B5EF4-FFF2-40B4-BE49-F238E27FC236}">
                <a16:creationId xmlns:a16="http://schemas.microsoft.com/office/drawing/2014/main" id="{F003A504-B6FD-CC9B-BBCE-364C8AFFD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626" y="1758007"/>
            <a:ext cx="5562953" cy="312916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42BBD79-391E-E3ED-6B92-EA879A05645F}"/>
              </a:ext>
            </a:extLst>
          </p:cNvPr>
          <p:cNvSpPr txBox="1"/>
          <p:nvPr/>
        </p:nvSpPr>
        <p:spPr>
          <a:xfrm>
            <a:off x="2409229" y="5130768"/>
            <a:ext cx="2097741" cy="400110"/>
          </a:xfrm>
          <a:prstGeom prst="rect">
            <a:avLst/>
          </a:prstGeom>
          <a:noFill/>
        </p:spPr>
        <p:txBody>
          <a:bodyPr wrap="square" rtlCol="0">
            <a:spAutoFit/>
          </a:bodyPr>
          <a:lstStyle/>
          <a:p>
            <a:r>
              <a:rPr lang="en-US" sz="2000" i="1" dirty="0"/>
              <a:t>Cocos nucifera </a:t>
            </a:r>
            <a:r>
              <a:rPr lang="en-US" sz="2000" dirty="0"/>
              <a:t>(L)</a:t>
            </a:r>
          </a:p>
        </p:txBody>
      </p:sp>
      <p:sp>
        <p:nvSpPr>
          <p:cNvPr id="20" name="Rounded Rectangle 6">
            <a:extLst>
              <a:ext uri="{FF2B5EF4-FFF2-40B4-BE49-F238E27FC236}">
                <a16:creationId xmlns:a16="http://schemas.microsoft.com/office/drawing/2014/main" id="{530F42BF-52CA-D830-B3E2-C760E76F7784}"/>
              </a:ext>
            </a:extLst>
          </p:cNvPr>
          <p:cNvSpPr/>
          <p:nvPr/>
        </p:nvSpPr>
        <p:spPr>
          <a:xfrm>
            <a:off x="7645335" y="1745590"/>
            <a:ext cx="1609397" cy="528637"/>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Problem</a:t>
            </a:r>
          </a:p>
        </p:txBody>
      </p:sp>
      <p:sp>
        <p:nvSpPr>
          <p:cNvPr id="21" name="Rounded Rectangle 7">
            <a:extLst>
              <a:ext uri="{FF2B5EF4-FFF2-40B4-BE49-F238E27FC236}">
                <a16:creationId xmlns:a16="http://schemas.microsoft.com/office/drawing/2014/main" id="{66FA6657-8758-8761-0192-7DA779749B29}"/>
              </a:ext>
            </a:extLst>
          </p:cNvPr>
          <p:cNvSpPr/>
          <p:nvPr/>
        </p:nvSpPr>
        <p:spPr>
          <a:xfrm>
            <a:off x="6935513" y="2672521"/>
            <a:ext cx="3437212" cy="926018"/>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t>Mortality of Coconut Seedlings</a:t>
            </a:r>
          </a:p>
        </p:txBody>
      </p:sp>
      <p:sp>
        <p:nvSpPr>
          <p:cNvPr id="22" name="Rounded Rectangle 8">
            <a:extLst>
              <a:ext uri="{FF2B5EF4-FFF2-40B4-BE49-F238E27FC236}">
                <a16:creationId xmlns:a16="http://schemas.microsoft.com/office/drawing/2014/main" id="{B864C8F7-B2B3-23D0-E247-D11AD4372F12}"/>
              </a:ext>
            </a:extLst>
          </p:cNvPr>
          <p:cNvSpPr/>
          <p:nvPr/>
        </p:nvSpPr>
        <p:spPr>
          <a:xfrm>
            <a:off x="7665275" y="3986568"/>
            <a:ext cx="1724246" cy="503151"/>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Reasons</a:t>
            </a:r>
          </a:p>
        </p:txBody>
      </p:sp>
      <p:sp>
        <p:nvSpPr>
          <p:cNvPr id="23" name="Rounded Rectangle 9">
            <a:extLst>
              <a:ext uri="{FF2B5EF4-FFF2-40B4-BE49-F238E27FC236}">
                <a16:creationId xmlns:a16="http://schemas.microsoft.com/office/drawing/2014/main" id="{1BA79ECE-D94F-DEC7-48D5-7967445188D3}"/>
              </a:ext>
            </a:extLst>
          </p:cNvPr>
          <p:cNvSpPr/>
          <p:nvPr/>
        </p:nvSpPr>
        <p:spPr>
          <a:xfrm>
            <a:off x="5542376" y="5130768"/>
            <a:ext cx="1459095" cy="816707"/>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Climatic Factors</a:t>
            </a:r>
          </a:p>
        </p:txBody>
      </p:sp>
      <p:sp>
        <p:nvSpPr>
          <p:cNvPr id="24" name="Rounded Rectangle 11">
            <a:extLst>
              <a:ext uri="{FF2B5EF4-FFF2-40B4-BE49-F238E27FC236}">
                <a16:creationId xmlns:a16="http://schemas.microsoft.com/office/drawing/2014/main" id="{65DE0CE1-3B6C-5784-8D5B-8469DF8C85D0}"/>
              </a:ext>
            </a:extLst>
          </p:cNvPr>
          <p:cNvSpPr/>
          <p:nvPr/>
        </p:nvSpPr>
        <p:spPr>
          <a:xfrm>
            <a:off x="7458635" y="5021347"/>
            <a:ext cx="2015385" cy="1109920"/>
          </a:xfrm>
          <a:prstGeom prst="roundRect">
            <a:avLst/>
          </a:prstGeom>
          <a:solidFill>
            <a:srgbClr val="FFFF66"/>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srgbClr val="C00000"/>
                </a:solidFill>
              </a:rPr>
              <a:t>Pest and Diseases</a:t>
            </a:r>
          </a:p>
        </p:txBody>
      </p:sp>
      <p:sp>
        <p:nvSpPr>
          <p:cNvPr id="25" name="Rounded Rectangle 10">
            <a:extLst>
              <a:ext uri="{FF2B5EF4-FFF2-40B4-BE49-F238E27FC236}">
                <a16:creationId xmlns:a16="http://schemas.microsoft.com/office/drawing/2014/main" id="{0F6504EE-EE6D-BA90-3C88-98A0C42FB774}"/>
              </a:ext>
            </a:extLst>
          </p:cNvPr>
          <p:cNvSpPr/>
          <p:nvPr/>
        </p:nvSpPr>
        <p:spPr>
          <a:xfrm>
            <a:off x="9735353" y="5174965"/>
            <a:ext cx="1812526" cy="725605"/>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Soil Factors</a:t>
            </a:r>
          </a:p>
        </p:txBody>
      </p:sp>
      <p:sp>
        <p:nvSpPr>
          <p:cNvPr id="26" name="TextBox 25">
            <a:extLst>
              <a:ext uri="{FF2B5EF4-FFF2-40B4-BE49-F238E27FC236}">
                <a16:creationId xmlns:a16="http://schemas.microsoft.com/office/drawing/2014/main" id="{AE4886BF-2A2F-6C40-FB58-DE2E40AF87F4}"/>
              </a:ext>
            </a:extLst>
          </p:cNvPr>
          <p:cNvSpPr txBox="1"/>
          <p:nvPr/>
        </p:nvSpPr>
        <p:spPr>
          <a:xfrm>
            <a:off x="8448828" y="6153582"/>
            <a:ext cx="2617693" cy="369332"/>
          </a:xfrm>
          <a:prstGeom prst="rect">
            <a:avLst/>
          </a:prstGeom>
          <a:noFill/>
        </p:spPr>
        <p:txBody>
          <a:bodyPr wrap="square" rtlCol="0">
            <a:spAutoFit/>
          </a:bodyPr>
          <a:lstStyle/>
          <a:p>
            <a:r>
              <a:rPr lang="en-US" dirty="0"/>
              <a:t>(Nainanayake </a:t>
            </a:r>
            <a:r>
              <a:rPr lang="en-US" i="1" dirty="0"/>
              <a:t>et al</a:t>
            </a:r>
            <a:r>
              <a:rPr lang="en-US" dirty="0"/>
              <a:t>, 2002)</a:t>
            </a:r>
          </a:p>
        </p:txBody>
      </p:sp>
      <p:sp>
        <p:nvSpPr>
          <p:cNvPr id="27" name="Down Arrow 12">
            <a:extLst>
              <a:ext uri="{FF2B5EF4-FFF2-40B4-BE49-F238E27FC236}">
                <a16:creationId xmlns:a16="http://schemas.microsoft.com/office/drawing/2014/main" id="{659C2B68-5067-4B98-F0B6-4490479AA22F}"/>
              </a:ext>
            </a:extLst>
          </p:cNvPr>
          <p:cNvSpPr/>
          <p:nvPr/>
        </p:nvSpPr>
        <p:spPr>
          <a:xfrm>
            <a:off x="8352878" y="2313441"/>
            <a:ext cx="194310" cy="345542"/>
          </a:xfrm>
          <a:prstGeom prst="downArrow">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Down Arrow 13">
            <a:extLst>
              <a:ext uri="{FF2B5EF4-FFF2-40B4-BE49-F238E27FC236}">
                <a16:creationId xmlns:a16="http://schemas.microsoft.com/office/drawing/2014/main" id="{C7C9D9E5-FA66-6CA0-9A87-FD14DC63E9B4}"/>
              </a:ext>
            </a:extLst>
          </p:cNvPr>
          <p:cNvSpPr/>
          <p:nvPr/>
        </p:nvSpPr>
        <p:spPr>
          <a:xfrm>
            <a:off x="8351673" y="3589629"/>
            <a:ext cx="194310" cy="345542"/>
          </a:xfrm>
          <a:prstGeom prst="downArrow">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wn Arrow 18">
            <a:extLst>
              <a:ext uri="{FF2B5EF4-FFF2-40B4-BE49-F238E27FC236}">
                <a16:creationId xmlns:a16="http://schemas.microsoft.com/office/drawing/2014/main" id="{CCD7D77C-2CFC-404E-5FE5-3BA8E1747D1C}"/>
              </a:ext>
            </a:extLst>
          </p:cNvPr>
          <p:cNvSpPr/>
          <p:nvPr/>
        </p:nvSpPr>
        <p:spPr>
          <a:xfrm rot="3811968">
            <a:off x="7216205" y="4241202"/>
            <a:ext cx="225848" cy="1074097"/>
          </a:xfrm>
          <a:prstGeom prst="downArrow">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own Arrow 15">
            <a:extLst>
              <a:ext uri="{FF2B5EF4-FFF2-40B4-BE49-F238E27FC236}">
                <a16:creationId xmlns:a16="http://schemas.microsoft.com/office/drawing/2014/main" id="{2A686D4D-76E5-6E7B-65C2-2BCE235E6376}"/>
              </a:ext>
            </a:extLst>
          </p:cNvPr>
          <p:cNvSpPr/>
          <p:nvPr/>
        </p:nvSpPr>
        <p:spPr>
          <a:xfrm rot="17836337">
            <a:off x="9638616" y="4321536"/>
            <a:ext cx="193470" cy="1012280"/>
          </a:xfrm>
          <a:prstGeom prst="downArrow">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6651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p:txBody>
          <a:bodyPr>
            <a:normAutofit/>
          </a:bodyPr>
          <a:lstStyle/>
          <a:p>
            <a:pPr algn="ctr"/>
            <a:r>
              <a:rPr lang="en-US" sz="4400" u="sng" dirty="0"/>
              <a:t>References</a:t>
            </a:r>
          </a:p>
        </p:txBody>
      </p:sp>
      <p:sp>
        <p:nvSpPr>
          <p:cNvPr id="3" name="Content Placeholder 2">
            <a:extLst>
              <a:ext uri="{FF2B5EF4-FFF2-40B4-BE49-F238E27FC236}">
                <a16:creationId xmlns:a16="http://schemas.microsoft.com/office/drawing/2014/main" id="{3989914B-F471-723A-5A29-F6E1BE6E81C9}"/>
              </a:ext>
            </a:extLst>
          </p:cNvPr>
          <p:cNvSpPr>
            <a:spLocks noGrp="1"/>
          </p:cNvSpPr>
          <p:nvPr>
            <p:ph idx="1"/>
          </p:nvPr>
        </p:nvSpPr>
        <p:spPr/>
        <p:txBody>
          <a:bodyPr>
            <a:normAutofit/>
          </a:bodyPr>
          <a:lstStyle/>
          <a:p>
            <a:r>
              <a:rPr lang="en-US" sz="2400" dirty="0"/>
              <a:t>Anon (2006) </a:t>
            </a:r>
            <a:r>
              <a:rPr lang="en-US" sz="2400" dirty="0" err="1"/>
              <a:t>Plesispa</a:t>
            </a:r>
            <a:r>
              <a:rPr lang="en-US" sz="2400" dirty="0"/>
              <a:t> Beetle. Available at: https://cri.gov.lk/wp-content/uploads/2021/10/b15.pdf (Accessed: 25 August 2022).</a:t>
            </a:r>
          </a:p>
          <a:p>
            <a:r>
              <a:rPr lang="en-US" sz="2400" dirty="0" err="1"/>
              <a:t>Nainanayake</a:t>
            </a:r>
            <a:r>
              <a:rPr lang="en-US" sz="2400" dirty="0"/>
              <a:t>, N. P. A. D., Bandara, D. C. and Ranasinghe, C. S. (2002) ‘The Impact of Soil type, Soil Compaction and Water Stress on above and below ground components of Coconut (Cocos nucifera L.) Seedlings’, COCOS, 14, pp. 53–68.</a:t>
            </a:r>
          </a:p>
          <a:p>
            <a:r>
              <a:rPr lang="en-US" sz="2400" dirty="0" err="1"/>
              <a:t>Rajapaksha</a:t>
            </a:r>
            <a:r>
              <a:rPr lang="en-US" sz="2400" dirty="0"/>
              <a:t>, R.P.K.M., </a:t>
            </a:r>
            <a:r>
              <a:rPr lang="en-US" sz="2400" dirty="0" err="1"/>
              <a:t>Suwandharathne</a:t>
            </a:r>
            <a:r>
              <a:rPr lang="en-US" sz="2400" dirty="0"/>
              <a:t>, N.I., </a:t>
            </a:r>
            <a:r>
              <a:rPr lang="en-US" sz="2400" dirty="0" err="1"/>
              <a:t>Amarasinghe</a:t>
            </a:r>
            <a:r>
              <a:rPr lang="en-US" sz="2400" dirty="0"/>
              <a:t>, K.G.A.P.K. and </a:t>
            </a:r>
            <a:r>
              <a:rPr lang="en-US" sz="2400" dirty="0" err="1"/>
              <a:t>Aratchige</a:t>
            </a:r>
            <a:r>
              <a:rPr lang="en-US" sz="2400" dirty="0"/>
              <a:t>, N.S., 2016. Effect of selected botanical extracts for the control of </a:t>
            </a:r>
            <a:r>
              <a:rPr lang="en-US" sz="2400" dirty="0" err="1"/>
              <a:t>Plesispa</a:t>
            </a:r>
            <a:r>
              <a:rPr lang="en-US" sz="2400" dirty="0"/>
              <a:t> beetle (</a:t>
            </a:r>
            <a:r>
              <a:rPr lang="en-US" sz="2400" dirty="0" err="1"/>
              <a:t>Plesispa</a:t>
            </a:r>
            <a:r>
              <a:rPr lang="en-US" sz="2400" dirty="0"/>
              <a:t> </a:t>
            </a:r>
            <a:r>
              <a:rPr lang="en-US" sz="2400" dirty="0" err="1"/>
              <a:t>reichei</a:t>
            </a:r>
            <a:r>
              <a:rPr lang="en-US" sz="2400" dirty="0"/>
              <a:t> Coleoptera: </a:t>
            </a:r>
            <a:r>
              <a:rPr lang="en-US" sz="2400" dirty="0" err="1"/>
              <a:t>Chrysomelidae</a:t>
            </a:r>
            <a:r>
              <a:rPr lang="en-US" sz="2400" dirty="0"/>
              <a:t>) in laboratory bioassays.</a:t>
            </a:r>
          </a:p>
          <a:p>
            <a:endParaRPr lang="en-US" sz="1800" dirty="0"/>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30</a:t>
            </a:fld>
            <a:endParaRPr lang="en-US"/>
          </a:p>
        </p:txBody>
      </p:sp>
    </p:spTree>
    <p:extLst>
      <p:ext uri="{BB962C8B-B14F-4D97-AF65-F5344CB8AC3E}">
        <p14:creationId xmlns:p14="http://schemas.microsoft.com/office/powerpoint/2010/main" val="3150070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F9E5-0E49-850E-F5C9-8747106A61A6}"/>
              </a:ext>
            </a:extLst>
          </p:cNvPr>
          <p:cNvSpPr>
            <a:spLocks noGrp="1"/>
          </p:cNvSpPr>
          <p:nvPr>
            <p:ph type="title"/>
          </p:nvPr>
        </p:nvSpPr>
        <p:spPr>
          <a:xfrm>
            <a:off x="838200" y="2766218"/>
            <a:ext cx="10515600" cy="1325563"/>
          </a:xfrm>
        </p:spPr>
        <p:txBody>
          <a:bodyPr>
            <a:normAutofit/>
          </a:bodyPr>
          <a:lstStyle/>
          <a:p>
            <a:pPr algn="ctr"/>
            <a:r>
              <a:rPr lang="en-US" sz="5400" b="1" dirty="0"/>
              <a:t>Thank You</a:t>
            </a:r>
          </a:p>
        </p:txBody>
      </p:sp>
      <p:sp>
        <p:nvSpPr>
          <p:cNvPr id="3" name="Slide Number Placeholder 2">
            <a:extLst>
              <a:ext uri="{FF2B5EF4-FFF2-40B4-BE49-F238E27FC236}">
                <a16:creationId xmlns:a16="http://schemas.microsoft.com/office/drawing/2014/main" id="{EECBED9C-61C2-F5E2-374E-E4D467FF994A}"/>
              </a:ext>
            </a:extLst>
          </p:cNvPr>
          <p:cNvSpPr>
            <a:spLocks noGrp="1"/>
          </p:cNvSpPr>
          <p:nvPr>
            <p:ph type="sldNum" sz="quarter" idx="12"/>
          </p:nvPr>
        </p:nvSpPr>
        <p:spPr/>
        <p:txBody>
          <a:bodyPr/>
          <a:lstStyle/>
          <a:p>
            <a:fld id="{48FC179B-E1DC-44DF-B0E4-66A8D350C2BE}" type="slidenum">
              <a:rPr lang="en-US" smtClean="0"/>
              <a:t>31</a:t>
            </a:fld>
            <a:endParaRPr lang="en-US"/>
          </a:p>
        </p:txBody>
      </p:sp>
    </p:spTree>
    <p:extLst>
      <p:ext uri="{BB962C8B-B14F-4D97-AF65-F5344CB8AC3E}">
        <p14:creationId xmlns:p14="http://schemas.microsoft.com/office/powerpoint/2010/main" val="2792074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CF821C-48D4-2188-5FC9-CE940A5078F8}"/>
              </a:ext>
            </a:extLst>
          </p:cNvPr>
          <p:cNvSpPr>
            <a:spLocks noGrp="1"/>
          </p:cNvSpPr>
          <p:nvPr>
            <p:ph type="sldNum" sz="quarter" idx="12"/>
          </p:nvPr>
        </p:nvSpPr>
        <p:spPr/>
        <p:txBody>
          <a:bodyPr/>
          <a:lstStyle/>
          <a:p>
            <a:fld id="{48FC179B-E1DC-44DF-B0E4-66A8D350C2BE}" type="slidenum">
              <a:rPr lang="en-US" smtClean="0"/>
              <a:t>32</a:t>
            </a:fld>
            <a:endParaRPr lang="en-US"/>
          </a:p>
        </p:txBody>
      </p:sp>
      <p:graphicFrame>
        <p:nvGraphicFramePr>
          <p:cNvPr id="4" name="Diagram 3">
            <a:extLst>
              <a:ext uri="{FF2B5EF4-FFF2-40B4-BE49-F238E27FC236}">
                <a16:creationId xmlns:a16="http://schemas.microsoft.com/office/drawing/2014/main" id="{99711463-62B3-E95F-CFF5-9B2917574949}"/>
              </a:ext>
            </a:extLst>
          </p:cNvPr>
          <p:cNvGraphicFramePr/>
          <p:nvPr>
            <p:extLst>
              <p:ext uri="{D42A27DB-BD31-4B8C-83A1-F6EECF244321}">
                <p14:modId xmlns:p14="http://schemas.microsoft.com/office/powerpoint/2010/main" val="3571611289"/>
              </p:ext>
            </p:extLst>
          </p:nvPr>
        </p:nvGraphicFramePr>
        <p:xfrm>
          <a:off x="759192" y="1111624"/>
          <a:ext cx="10357043" cy="5427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9092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E2B733-7F85-4A6B-8612-8A38803E8911}"/>
              </a:ext>
            </a:extLst>
          </p:cNvPr>
          <p:cNvSpPr>
            <a:spLocks noGrp="1"/>
          </p:cNvSpPr>
          <p:nvPr>
            <p:ph type="sldNum" sz="quarter" idx="12"/>
          </p:nvPr>
        </p:nvSpPr>
        <p:spPr/>
        <p:txBody>
          <a:bodyPr/>
          <a:lstStyle/>
          <a:p>
            <a:fld id="{48FC179B-E1DC-44DF-B0E4-66A8D350C2BE}" type="slidenum">
              <a:rPr lang="en-US" smtClean="0"/>
              <a:t>33</a:t>
            </a:fld>
            <a:endParaRPr lang="en-US"/>
          </a:p>
        </p:txBody>
      </p:sp>
      <p:sp>
        <p:nvSpPr>
          <p:cNvPr id="4" name="Title 1">
            <a:extLst>
              <a:ext uri="{FF2B5EF4-FFF2-40B4-BE49-F238E27FC236}">
                <a16:creationId xmlns:a16="http://schemas.microsoft.com/office/drawing/2014/main" id="{269B9116-6681-4759-009E-8BBE72626BD9}"/>
              </a:ext>
            </a:extLst>
          </p:cNvPr>
          <p:cNvSpPr>
            <a:spLocks noGrp="1"/>
          </p:cNvSpPr>
          <p:nvPr>
            <p:ph type="title"/>
          </p:nvPr>
        </p:nvSpPr>
        <p:spPr>
          <a:xfrm>
            <a:off x="2949389" y="636494"/>
            <a:ext cx="5661212" cy="842682"/>
          </a:xfrm>
        </p:spPr>
        <p:txBody>
          <a:bodyPr>
            <a:normAutofit/>
          </a:bodyPr>
          <a:lstStyle/>
          <a:p>
            <a:r>
              <a:rPr lang="en-US" sz="3200" b="1" dirty="0">
                <a:latin typeface="+mn-lt"/>
              </a:rPr>
              <a:t>Concentrations tested</a:t>
            </a:r>
          </a:p>
        </p:txBody>
      </p:sp>
      <p:graphicFrame>
        <p:nvGraphicFramePr>
          <p:cNvPr id="5" name="Content Placeholder 10">
            <a:extLst>
              <a:ext uri="{FF2B5EF4-FFF2-40B4-BE49-F238E27FC236}">
                <a16:creationId xmlns:a16="http://schemas.microsoft.com/office/drawing/2014/main" id="{B9F34E9A-1D08-4BDE-B947-2D3640CEF89F}"/>
              </a:ext>
            </a:extLst>
          </p:cNvPr>
          <p:cNvGraphicFramePr>
            <a:graphicFrameLocks/>
          </p:cNvGraphicFramePr>
          <p:nvPr>
            <p:extLst>
              <p:ext uri="{D42A27DB-BD31-4B8C-83A1-F6EECF244321}">
                <p14:modId xmlns:p14="http://schemas.microsoft.com/office/powerpoint/2010/main" val="1306347171"/>
              </p:ext>
            </p:extLst>
          </p:nvPr>
        </p:nvGraphicFramePr>
        <p:xfrm>
          <a:off x="1676399" y="2128369"/>
          <a:ext cx="9073125" cy="4227973"/>
        </p:xfrm>
        <a:graphic>
          <a:graphicData uri="http://schemas.openxmlformats.org/drawingml/2006/table">
            <a:tbl>
              <a:tblPr firstRow="1" firstCol="1" bandRow="1">
                <a:tableStyleId>{5940675A-B579-460E-94D1-54222C63F5DA}</a:tableStyleId>
              </a:tblPr>
              <a:tblGrid>
                <a:gridCol w="3024375">
                  <a:extLst>
                    <a:ext uri="{9D8B030D-6E8A-4147-A177-3AD203B41FA5}">
                      <a16:colId xmlns:a16="http://schemas.microsoft.com/office/drawing/2014/main" val="1551881275"/>
                    </a:ext>
                  </a:extLst>
                </a:gridCol>
                <a:gridCol w="3024375">
                  <a:extLst>
                    <a:ext uri="{9D8B030D-6E8A-4147-A177-3AD203B41FA5}">
                      <a16:colId xmlns:a16="http://schemas.microsoft.com/office/drawing/2014/main" val="1074716170"/>
                    </a:ext>
                  </a:extLst>
                </a:gridCol>
                <a:gridCol w="3024375">
                  <a:extLst>
                    <a:ext uri="{9D8B030D-6E8A-4147-A177-3AD203B41FA5}">
                      <a16:colId xmlns:a16="http://schemas.microsoft.com/office/drawing/2014/main" val="4076500053"/>
                    </a:ext>
                  </a:extLst>
                </a:gridCol>
              </a:tblGrid>
              <a:tr h="632800">
                <a:tc>
                  <a:txBody>
                    <a:bodyPr/>
                    <a:lstStyle/>
                    <a:p>
                      <a:pPr marL="0" marR="0" algn="ctr">
                        <a:lnSpc>
                          <a:spcPct val="107000"/>
                        </a:lnSpc>
                        <a:spcBef>
                          <a:spcPts val="0"/>
                        </a:spcBef>
                        <a:spcAft>
                          <a:spcPts val="0"/>
                        </a:spcAft>
                      </a:pPr>
                      <a:r>
                        <a:rPr lang="en-US" sz="1400" b="1" dirty="0" err="1">
                          <a:effectLst/>
                        </a:rPr>
                        <a:t>BioSOLEX</a:t>
                      </a:r>
                      <a:r>
                        <a:rPr lang="en-US" sz="1400" b="1" dirty="0">
                          <a:effectLst/>
                        </a:rPr>
                        <a:t> Concentrations (ppm)</a:t>
                      </a:r>
                      <a:endParaRPr lang="en-US" sz="1400" b="1"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Flipper Concentrations (ppm)</a:t>
                      </a:r>
                      <a:endParaRPr lang="en-US" sz="1400" b="1"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err="1">
                          <a:effectLst/>
                        </a:rPr>
                        <a:t>Agro</a:t>
                      </a:r>
                      <a:r>
                        <a:rPr lang="en-US" sz="1400" b="1" dirty="0">
                          <a:effectLst/>
                        </a:rPr>
                        <a:t> Safe Liquid Concentrations (ppm)</a:t>
                      </a:r>
                      <a:endParaRPr lang="en-US" sz="1400" b="1"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ctr"/>
                </a:tc>
                <a:extLst>
                  <a:ext uri="{0D108BD9-81ED-4DB2-BD59-A6C34878D82A}">
                    <a16:rowId xmlns:a16="http://schemas.microsoft.com/office/drawing/2014/main" val="1153962473"/>
                  </a:ext>
                </a:extLst>
              </a:tr>
              <a:tr h="239613">
                <a:tc>
                  <a:txBody>
                    <a:bodyPr/>
                    <a:lstStyle/>
                    <a:p>
                      <a:pPr marL="0" marR="0" algn="ctr">
                        <a:lnSpc>
                          <a:spcPct val="107000"/>
                        </a:lnSpc>
                        <a:spcBef>
                          <a:spcPts val="0"/>
                        </a:spcBef>
                        <a:spcAft>
                          <a:spcPts val="0"/>
                        </a:spcAft>
                      </a:pPr>
                      <a:r>
                        <a:rPr lang="en-US" sz="1400" b="0" dirty="0">
                          <a:effectLst/>
                        </a:rPr>
                        <a:t>0.1𝗑10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2𝗑10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2𝗑10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1396226196"/>
                  </a:ext>
                </a:extLst>
              </a:tr>
              <a:tr h="239613">
                <a:tc>
                  <a:txBody>
                    <a:bodyPr/>
                    <a:lstStyle/>
                    <a:p>
                      <a:pPr marL="0" marR="0" algn="ctr">
                        <a:lnSpc>
                          <a:spcPct val="107000"/>
                        </a:lnSpc>
                        <a:spcBef>
                          <a:spcPts val="0"/>
                        </a:spcBef>
                        <a:spcAft>
                          <a:spcPts val="0"/>
                        </a:spcAft>
                      </a:pPr>
                      <a:r>
                        <a:rPr lang="en-US" sz="1400" b="0">
                          <a:effectLst/>
                        </a:rPr>
                        <a:t>0.2𝗑10</a:t>
                      </a:r>
                      <a:r>
                        <a:rPr lang="en-US" sz="1400" b="0" baseline="30000">
                          <a:effectLst/>
                        </a:rPr>
                        <a:t>4</a:t>
                      </a:r>
                      <a:endParaRPr lang="en-US" sz="1400" b="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3𝗑10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4𝗑10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3519914951"/>
                  </a:ext>
                </a:extLst>
              </a:tr>
              <a:tr h="239613">
                <a:tc>
                  <a:txBody>
                    <a:bodyPr/>
                    <a:lstStyle/>
                    <a:p>
                      <a:pPr marL="0" marR="0" algn="ctr">
                        <a:lnSpc>
                          <a:spcPct val="107000"/>
                        </a:lnSpc>
                        <a:spcBef>
                          <a:spcPts val="0"/>
                        </a:spcBef>
                        <a:spcAft>
                          <a:spcPts val="0"/>
                        </a:spcAft>
                      </a:pPr>
                      <a:r>
                        <a:rPr lang="en-US" sz="1400" b="0">
                          <a:effectLst/>
                        </a:rPr>
                        <a:t>0.25𝗑10</a:t>
                      </a:r>
                      <a:r>
                        <a:rPr lang="en-US" sz="1400" b="0" baseline="30000">
                          <a:effectLst/>
                        </a:rPr>
                        <a:t>4</a:t>
                      </a:r>
                      <a:endParaRPr lang="en-US" sz="1400" b="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4𝗑10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6𝗑10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3048103175"/>
                  </a:ext>
                </a:extLst>
              </a:tr>
              <a:tr h="239613">
                <a:tc>
                  <a:txBody>
                    <a:bodyPr/>
                    <a:lstStyle/>
                    <a:p>
                      <a:pPr marL="0" marR="0" algn="ctr">
                        <a:lnSpc>
                          <a:spcPct val="107000"/>
                        </a:lnSpc>
                        <a:spcBef>
                          <a:spcPts val="0"/>
                        </a:spcBef>
                        <a:spcAft>
                          <a:spcPts val="0"/>
                        </a:spcAft>
                      </a:pPr>
                      <a:r>
                        <a:rPr lang="en-US" sz="1400" b="0" dirty="0">
                          <a:effectLst/>
                        </a:rPr>
                        <a:t>0.3𝗑10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8𝗑10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2303806808"/>
                  </a:ext>
                </a:extLst>
              </a:tr>
              <a:tr h="239613">
                <a:tc>
                  <a:txBody>
                    <a:bodyPr/>
                    <a:lstStyle/>
                    <a:p>
                      <a:pPr marL="0" marR="0" algn="ctr">
                        <a:lnSpc>
                          <a:spcPct val="107000"/>
                        </a:lnSpc>
                        <a:spcBef>
                          <a:spcPts val="0"/>
                        </a:spcBef>
                        <a:spcAft>
                          <a:spcPts val="0"/>
                        </a:spcAft>
                      </a:pPr>
                      <a:r>
                        <a:rPr lang="en-US" sz="1400" b="0">
                          <a:effectLst/>
                        </a:rPr>
                        <a:t>0.4𝗑10</a:t>
                      </a:r>
                      <a:r>
                        <a:rPr lang="en-US" sz="1400" b="0" baseline="30000">
                          <a:effectLst/>
                        </a:rPr>
                        <a:t>4</a:t>
                      </a:r>
                      <a:endParaRPr lang="en-US" sz="1400" b="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7𝗑10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10𝗑10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2783620269"/>
                  </a:ext>
                </a:extLst>
              </a:tr>
              <a:tr h="239613">
                <a:tc>
                  <a:txBody>
                    <a:bodyPr/>
                    <a:lstStyle/>
                    <a:p>
                      <a:pPr marL="0" marR="0" algn="ctr">
                        <a:lnSpc>
                          <a:spcPct val="107000"/>
                        </a:lnSpc>
                        <a:spcBef>
                          <a:spcPts val="0"/>
                        </a:spcBef>
                        <a:spcAft>
                          <a:spcPts val="0"/>
                        </a:spcAft>
                      </a:pPr>
                      <a:r>
                        <a:rPr lang="en-US" sz="1400" b="0" dirty="0">
                          <a:effectLst/>
                        </a:rPr>
                        <a:t>0.5𝗑10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10𝗑10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15𝗑10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948580209"/>
                  </a:ext>
                </a:extLst>
              </a:tr>
              <a:tr h="239613">
                <a:tc>
                  <a:txBody>
                    <a:bodyPr/>
                    <a:lstStyle/>
                    <a:p>
                      <a:pPr marL="0" marR="0" algn="ctr">
                        <a:lnSpc>
                          <a:spcPct val="107000"/>
                        </a:lnSpc>
                        <a:spcBef>
                          <a:spcPts val="0"/>
                        </a:spcBef>
                        <a:spcAft>
                          <a:spcPts val="0"/>
                        </a:spcAft>
                      </a:pPr>
                      <a:r>
                        <a:rPr lang="en-US" sz="1400" b="0">
                          <a:effectLst/>
                        </a:rPr>
                        <a:t>1𝗑10</a:t>
                      </a:r>
                      <a:r>
                        <a:rPr lang="en-US" sz="1400" b="0" baseline="30000">
                          <a:effectLst/>
                        </a:rPr>
                        <a:t>4</a:t>
                      </a:r>
                      <a:endParaRPr lang="en-US" sz="1400" b="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15𝗑10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20𝗑10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3623271991"/>
                  </a:ext>
                </a:extLst>
              </a:tr>
              <a:tr h="239613">
                <a:tc>
                  <a:txBody>
                    <a:bodyPr/>
                    <a:lstStyle/>
                    <a:p>
                      <a:pPr marL="0" marR="0" algn="ctr">
                        <a:lnSpc>
                          <a:spcPct val="107000"/>
                        </a:lnSpc>
                        <a:spcBef>
                          <a:spcPts val="0"/>
                        </a:spcBef>
                        <a:spcAft>
                          <a:spcPts val="0"/>
                        </a:spcAft>
                      </a:pPr>
                      <a:r>
                        <a:rPr lang="en-US" sz="1400" b="0" dirty="0">
                          <a:effectLst/>
                        </a:rPr>
                        <a:t>2𝗑10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20𝗑10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25𝗑10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751588193"/>
                  </a:ext>
                </a:extLst>
              </a:tr>
              <a:tr h="239613">
                <a:tc>
                  <a:txBody>
                    <a:bodyPr/>
                    <a:lstStyle/>
                    <a:p>
                      <a:pPr marL="0" marR="0" algn="ctr">
                        <a:lnSpc>
                          <a:spcPct val="107000"/>
                        </a:lnSpc>
                        <a:spcBef>
                          <a:spcPts val="0"/>
                        </a:spcBef>
                        <a:spcAft>
                          <a:spcPts val="0"/>
                        </a:spcAft>
                      </a:pPr>
                      <a:r>
                        <a:rPr lang="en-US" sz="1400" b="0">
                          <a:effectLst/>
                        </a:rPr>
                        <a:t>3𝗑10</a:t>
                      </a:r>
                      <a:r>
                        <a:rPr lang="en-US" sz="1400" b="0" baseline="30000">
                          <a:effectLst/>
                        </a:rPr>
                        <a:t>4</a:t>
                      </a:r>
                      <a:endParaRPr lang="en-US" sz="1400" b="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25𝗑10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30𝗑10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177098022"/>
                  </a:ext>
                </a:extLst>
              </a:tr>
              <a:tr h="239613">
                <a:tc>
                  <a:txBody>
                    <a:bodyPr/>
                    <a:lstStyle/>
                    <a:p>
                      <a:pPr marL="0" marR="0" algn="ctr">
                        <a:lnSpc>
                          <a:spcPct val="107000"/>
                        </a:lnSpc>
                        <a:spcBef>
                          <a:spcPts val="0"/>
                        </a:spcBef>
                        <a:spcAft>
                          <a:spcPts val="0"/>
                        </a:spcAft>
                      </a:pPr>
                      <a:r>
                        <a:rPr lang="en-US" sz="1400" b="0" dirty="0">
                          <a:effectLst/>
                        </a:rPr>
                        <a:t>4𝗑10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30𝗑10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35𝗑10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3639470621"/>
                  </a:ext>
                </a:extLst>
              </a:tr>
              <a:tr h="239613">
                <a:tc>
                  <a:txBody>
                    <a:bodyPr/>
                    <a:lstStyle/>
                    <a:p>
                      <a:pPr marL="0" marR="0" algn="ctr">
                        <a:lnSpc>
                          <a:spcPct val="107000"/>
                        </a:lnSpc>
                        <a:spcBef>
                          <a:spcPts val="0"/>
                        </a:spcBef>
                        <a:spcAft>
                          <a:spcPts val="0"/>
                        </a:spcAft>
                      </a:pPr>
                      <a:r>
                        <a:rPr lang="en-US" sz="1400" b="0" dirty="0">
                          <a:effectLst/>
                        </a:rPr>
                        <a:t>5𝗑10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35𝗑10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45𝗑10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2995388401"/>
                  </a:ext>
                </a:extLst>
              </a:tr>
              <a:tr h="239613">
                <a:tc>
                  <a:txBody>
                    <a:bodyPr/>
                    <a:lstStyle/>
                    <a:p>
                      <a:pPr marL="0" marR="0" algn="ctr">
                        <a:lnSpc>
                          <a:spcPct val="107000"/>
                        </a:lnSpc>
                        <a:spcBef>
                          <a:spcPts val="0"/>
                        </a:spcBef>
                        <a:spcAft>
                          <a:spcPts val="0"/>
                        </a:spcAft>
                      </a:pPr>
                      <a:r>
                        <a:rPr lang="en-US" sz="1400" b="0" dirty="0">
                          <a:effectLst/>
                        </a:rPr>
                        <a:t>7𝗑10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40𝗑10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50𝗑10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771887790"/>
                  </a:ext>
                </a:extLst>
              </a:tr>
              <a:tr h="239939">
                <a:tc>
                  <a:txBody>
                    <a:bodyPr/>
                    <a:lstStyle/>
                    <a:p>
                      <a:pPr marL="0" marR="0" algn="ctr">
                        <a:lnSpc>
                          <a:spcPct val="107000"/>
                        </a:lnSpc>
                        <a:spcBef>
                          <a:spcPts val="0"/>
                        </a:spcBef>
                        <a:spcAft>
                          <a:spcPts val="0"/>
                        </a:spcAft>
                      </a:pPr>
                      <a:r>
                        <a:rPr lang="en-US" sz="1400" b="0" dirty="0">
                          <a:effectLst/>
                        </a:rPr>
                        <a:t>10𝗑10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60𝗑10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92029862"/>
                  </a:ext>
                </a:extLst>
              </a:tr>
              <a:tr h="239939">
                <a:tc>
                  <a:txBody>
                    <a:bodyPr/>
                    <a:lstStyle/>
                    <a:p>
                      <a:pPr marL="0" marR="0" algn="ctr">
                        <a:lnSpc>
                          <a:spcPct val="107000"/>
                        </a:lnSpc>
                        <a:spcBef>
                          <a:spcPts val="0"/>
                        </a:spcBef>
                        <a:spcAft>
                          <a:spcPts val="0"/>
                        </a:spcAft>
                      </a:pPr>
                      <a:r>
                        <a:rPr lang="en-US" sz="1400" b="0" dirty="0">
                          <a:effectLst/>
                        </a:rPr>
                        <a:t> </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70𝗑10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3474543104"/>
                  </a:ext>
                </a:extLst>
              </a:tr>
              <a:tr h="239939">
                <a:tc>
                  <a:txBody>
                    <a:bodyPr/>
                    <a:lstStyle/>
                    <a:p>
                      <a:pPr marL="0" marR="0" algn="ctr">
                        <a:lnSpc>
                          <a:spcPct val="107000"/>
                        </a:lnSpc>
                        <a:spcBef>
                          <a:spcPts val="0"/>
                        </a:spcBef>
                        <a:spcAft>
                          <a:spcPts val="0"/>
                        </a:spcAft>
                      </a:pPr>
                      <a:r>
                        <a:rPr lang="en-US" sz="1400" dirty="0">
                          <a:effectLst/>
                        </a:rPr>
                        <a:t> </a:t>
                      </a:r>
                      <a:endParaRPr lang="en-US" sz="140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90𝗑10</a:t>
                      </a:r>
                      <a:r>
                        <a:rPr lang="en-US" sz="1400" baseline="30000" dirty="0">
                          <a:effectLst/>
                        </a:rPr>
                        <a:t>4</a:t>
                      </a:r>
                      <a:endParaRPr lang="en-US" sz="140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2367672772"/>
                  </a:ext>
                </a:extLst>
              </a:tr>
            </a:tbl>
          </a:graphicData>
        </a:graphic>
      </p:graphicFrame>
      <p:sp>
        <p:nvSpPr>
          <p:cNvPr id="6" name="TextBox 5">
            <a:extLst>
              <a:ext uri="{FF2B5EF4-FFF2-40B4-BE49-F238E27FC236}">
                <a16:creationId xmlns:a16="http://schemas.microsoft.com/office/drawing/2014/main" id="{5970B8BC-5718-B0E4-9B5A-5E5E3DC9480F}"/>
              </a:ext>
            </a:extLst>
          </p:cNvPr>
          <p:cNvSpPr txBox="1"/>
          <p:nvPr/>
        </p:nvSpPr>
        <p:spPr>
          <a:xfrm>
            <a:off x="838199" y="1632682"/>
            <a:ext cx="1998625" cy="368226"/>
          </a:xfrm>
          <a:prstGeom prst="rect">
            <a:avLst/>
          </a:prstGeom>
          <a:noFill/>
        </p:spPr>
        <p:txBody>
          <a:bodyPr wrap="square" rtlCol="0">
            <a:spAutoFit/>
          </a:bodyPr>
          <a:lstStyle/>
          <a:p>
            <a:r>
              <a:rPr lang="en-US" b="1" dirty="0"/>
              <a:t>For Adults</a:t>
            </a:r>
          </a:p>
        </p:txBody>
      </p:sp>
    </p:spTree>
    <p:extLst>
      <p:ext uri="{BB962C8B-B14F-4D97-AF65-F5344CB8AC3E}">
        <p14:creationId xmlns:p14="http://schemas.microsoft.com/office/powerpoint/2010/main" val="2582379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75AEEC-1093-07E2-6316-744777FBEC99}"/>
              </a:ext>
            </a:extLst>
          </p:cNvPr>
          <p:cNvSpPr>
            <a:spLocks noGrp="1"/>
          </p:cNvSpPr>
          <p:nvPr>
            <p:ph type="sldNum" sz="quarter" idx="12"/>
          </p:nvPr>
        </p:nvSpPr>
        <p:spPr/>
        <p:txBody>
          <a:bodyPr/>
          <a:lstStyle/>
          <a:p>
            <a:fld id="{48FC179B-E1DC-44DF-B0E4-66A8D350C2BE}" type="slidenum">
              <a:rPr lang="en-US" smtClean="0"/>
              <a:t>34</a:t>
            </a:fld>
            <a:endParaRPr lang="en-US"/>
          </a:p>
        </p:txBody>
      </p:sp>
      <p:sp>
        <p:nvSpPr>
          <p:cNvPr id="4" name="TextBox 3">
            <a:extLst>
              <a:ext uri="{FF2B5EF4-FFF2-40B4-BE49-F238E27FC236}">
                <a16:creationId xmlns:a16="http://schemas.microsoft.com/office/drawing/2014/main" id="{9B92705E-8BA6-C676-EF1B-49723E9C3AD7}"/>
              </a:ext>
            </a:extLst>
          </p:cNvPr>
          <p:cNvSpPr txBox="1"/>
          <p:nvPr/>
        </p:nvSpPr>
        <p:spPr>
          <a:xfrm>
            <a:off x="874059" y="1228541"/>
            <a:ext cx="1976718" cy="369332"/>
          </a:xfrm>
          <a:prstGeom prst="rect">
            <a:avLst/>
          </a:prstGeom>
          <a:noFill/>
        </p:spPr>
        <p:txBody>
          <a:bodyPr wrap="square" rtlCol="0">
            <a:spAutoFit/>
          </a:bodyPr>
          <a:lstStyle/>
          <a:p>
            <a:r>
              <a:rPr lang="en-US" b="1" dirty="0"/>
              <a:t>For Larvae</a:t>
            </a:r>
          </a:p>
        </p:txBody>
      </p:sp>
      <p:graphicFrame>
        <p:nvGraphicFramePr>
          <p:cNvPr id="5" name="Content Placeholder 12">
            <a:extLst>
              <a:ext uri="{FF2B5EF4-FFF2-40B4-BE49-F238E27FC236}">
                <a16:creationId xmlns:a16="http://schemas.microsoft.com/office/drawing/2014/main" id="{A32889EB-89EF-4759-E2D1-38CB03A89DF7}"/>
              </a:ext>
            </a:extLst>
          </p:cNvPr>
          <p:cNvGraphicFramePr>
            <a:graphicFrameLocks/>
          </p:cNvGraphicFramePr>
          <p:nvPr>
            <p:extLst>
              <p:ext uri="{D42A27DB-BD31-4B8C-83A1-F6EECF244321}">
                <p14:modId xmlns:p14="http://schemas.microsoft.com/office/powerpoint/2010/main" val="852000591"/>
              </p:ext>
            </p:extLst>
          </p:nvPr>
        </p:nvGraphicFramePr>
        <p:xfrm>
          <a:off x="1694329" y="1990165"/>
          <a:ext cx="8919882" cy="4366181"/>
        </p:xfrm>
        <a:graphic>
          <a:graphicData uri="http://schemas.openxmlformats.org/drawingml/2006/table">
            <a:tbl>
              <a:tblPr firstRow="1" firstCol="1" bandRow="1">
                <a:tableStyleId>{5940675A-B579-460E-94D1-54222C63F5DA}</a:tableStyleId>
              </a:tblPr>
              <a:tblGrid>
                <a:gridCol w="2973294">
                  <a:extLst>
                    <a:ext uri="{9D8B030D-6E8A-4147-A177-3AD203B41FA5}">
                      <a16:colId xmlns:a16="http://schemas.microsoft.com/office/drawing/2014/main" val="679480094"/>
                    </a:ext>
                  </a:extLst>
                </a:gridCol>
                <a:gridCol w="2973294">
                  <a:extLst>
                    <a:ext uri="{9D8B030D-6E8A-4147-A177-3AD203B41FA5}">
                      <a16:colId xmlns:a16="http://schemas.microsoft.com/office/drawing/2014/main" val="3821897915"/>
                    </a:ext>
                  </a:extLst>
                </a:gridCol>
                <a:gridCol w="2973294">
                  <a:extLst>
                    <a:ext uri="{9D8B030D-6E8A-4147-A177-3AD203B41FA5}">
                      <a16:colId xmlns:a16="http://schemas.microsoft.com/office/drawing/2014/main" val="2524778473"/>
                    </a:ext>
                  </a:extLst>
                </a:gridCol>
              </a:tblGrid>
              <a:tr h="653333">
                <a:tc>
                  <a:txBody>
                    <a:bodyPr/>
                    <a:lstStyle/>
                    <a:p>
                      <a:pPr marL="0" marR="0" algn="ctr">
                        <a:lnSpc>
                          <a:spcPct val="107000"/>
                        </a:lnSpc>
                        <a:spcBef>
                          <a:spcPts val="0"/>
                        </a:spcBef>
                        <a:spcAft>
                          <a:spcPts val="0"/>
                        </a:spcAft>
                      </a:pPr>
                      <a:r>
                        <a:rPr lang="en-US" sz="1400" b="1" dirty="0" err="1">
                          <a:effectLst/>
                        </a:rPr>
                        <a:t>BioSOLEX</a:t>
                      </a:r>
                      <a:r>
                        <a:rPr lang="en-US" sz="1400" b="1" dirty="0">
                          <a:effectLst/>
                        </a:rPr>
                        <a:t> Concentrations (ppm)</a:t>
                      </a:r>
                      <a:endParaRPr lang="en-US" sz="1400" b="1"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Flipper Concentrations (ppm)</a:t>
                      </a:r>
                      <a:endParaRPr lang="en-US" sz="1400" b="1"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err="1">
                          <a:effectLst/>
                        </a:rPr>
                        <a:t>Agro</a:t>
                      </a:r>
                      <a:r>
                        <a:rPr lang="en-US" sz="1400" b="1" dirty="0">
                          <a:effectLst/>
                        </a:rPr>
                        <a:t> Safe Liquid Concentrations (ppm)</a:t>
                      </a:r>
                      <a:endParaRPr lang="en-US" sz="1400" b="1"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ctr"/>
                </a:tc>
                <a:extLst>
                  <a:ext uri="{0D108BD9-81ED-4DB2-BD59-A6C34878D82A}">
                    <a16:rowId xmlns:a16="http://schemas.microsoft.com/office/drawing/2014/main" val="3616352866"/>
                  </a:ext>
                </a:extLst>
              </a:tr>
              <a:tr h="247388">
                <a:tc>
                  <a:txBody>
                    <a:bodyPr/>
                    <a:lstStyle/>
                    <a:p>
                      <a:pPr marL="0" marR="0" algn="ctr">
                        <a:lnSpc>
                          <a:spcPct val="107000"/>
                        </a:lnSpc>
                        <a:spcBef>
                          <a:spcPts val="0"/>
                        </a:spcBef>
                        <a:spcAft>
                          <a:spcPts val="0"/>
                        </a:spcAft>
                      </a:pPr>
                      <a:r>
                        <a:rPr lang="en-US" sz="1400" b="0" dirty="0">
                          <a:effectLst/>
                        </a:rPr>
                        <a:t>0.1𝗑10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1𝗑10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2𝗑10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4197148241"/>
                  </a:ext>
                </a:extLst>
              </a:tr>
              <a:tr h="247388">
                <a:tc>
                  <a:txBody>
                    <a:bodyPr/>
                    <a:lstStyle/>
                    <a:p>
                      <a:pPr marL="0" marR="0" algn="ctr">
                        <a:lnSpc>
                          <a:spcPct val="107000"/>
                        </a:lnSpc>
                        <a:spcBef>
                          <a:spcPts val="0"/>
                        </a:spcBef>
                        <a:spcAft>
                          <a:spcPts val="0"/>
                        </a:spcAft>
                      </a:pPr>
                      <a:r>
                        <a:rPr lang="en-US" sz="1400" b="0">
                          <a:effectLst/>
                        </a:rPr>
                        <a:t>0.2𝗑10</a:t>
                      </a:r>
                      <a:r>
                        <a:rPr lang="en-US" sz="1400" b="0" baseline="30000">
                          <a:effectLst/>
                        </a:rPr>
                        <a:t>4</a:t>
                      </a:r>
                      <a:endParaRPr lang="en-US" sz="1400" b="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3𝗑10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4𝗑10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4233893572"/>
                  </a:ext>
                </a:extLst>
              </a:tr>
              <a:tr h="247388">
                <a:tc>
                  <a:txBody>
                    <a:bodyPr/>
                    <a:lstStyle/>
                    <a:p>
                      <a:pPr marL="0" marR="0" algn="ctr">
                        <a:lnSpc>
                          <a:spcPct val="107000"/>
                        </a:lnSpc>
                        <a:spcBef>
                          <a:spcPts val="0"/>
                        </a:spcBef>
                        <a:spcAft>
                          <a:spcPts val="0"/>
                        </a:spcAft>
                      </a:pPr>
                      <a:r>
                        <a:rPr lang="en-US" sz="1400" b="0" dirty="0">
                          <a:effectLst/>
                        </a:rPr>
                        <a:t>0.25𝗑10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6𝗑10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2569596206"/>
                  </a:ext>
                </a:extLst>
              </a:tr>
              <a:tr h="247388">
                <a:tc>
                  <a:txBody>
                    <a:bodyPr/>
                    <a:lstStyle/>
                    <a:p>
                      <a:pPr marL="0" marR="0" algn="ctr">
                        <a:lnSpc>
                          <a:spcPct val="107000"/>
                        </a:lnSpc>
                        <a:spcBef>
                          <a:spcPts val="0"/>
                        </a:spcBef>
                        <a:spcAft>
                          <a:spcPts val="0"/>
                        </a:spcAft>
                      </a:pPr>
                      <a:r>
                        <a:rPr lang="en-US" sz="1400" b="0">
                          <a:effectLst/>
                        </a:rPr>
                        <a:t>0.3𝗑10</a:t>
                      </a:r>
                      <a:r>
                        <a:rPr lang="en-US" sz="1400" b="0" baseline="30000">
                          <a:effectLst/>
                        </a:rPr>
                        <a:t>4</a:t>
                      </a:r>
                      <a:endParaRPr lang="en-US" sz="1400" b="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7𝗑10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8𝗑10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1218503640"/>
                  </a:ext>
                </a:extLst>
              </a:tr>
              <a:tr h="247388">
                <a:tc>
                  <a:txBody>
                    <a:bodyPr/>
                    <a:lstStyle/>
                    <a:p>
                      <a:pPr marL="0" marR="0" algn="ctr">
                        <a:lnSpc>
                          <a:spcPct val="107000"/>
                        </a:lnSpc>
                        <a:spcBef>
                          <a:spcPts val="0"/>
                        </a:spcBef>
                        <a:spcAft>
                          <a:spcPts val="0"/>
                        </a:spcAft>
                      </a:pPr>
                      <a:r>
                        <a:rPr lang="en-US" sz="1400" b="0" dirty="0">
                          <a:effectLst/>
                        </a:rPr>
                        <a:t>0.35𝗑10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10𝗑10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10𝗑10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3600930844"/>
                  </a:ext>
                </a:extLst>
              </a:tr>
              <a:tr h="247388">
                <a:tc>
                  <a:txBody>
                    <a:bodyPr/>
                    <a:lstStyle/>
                    <a:p>
                      <a:pPr marL="0" marR="0" algn="ctr">
                        <a:lnSpc>
                          <a:spcPct val="107000"/>
                        </a:lnSpc>
                        <a:spcBef>
                          <a:spcPts val="0"/>
                        </a:spcBef>
                        <a:spcAft>
                          <a:spcPts val="0"/>
                        </a:spcAft>
                      </a:pPr>
                      <a:r>
                        <a:rPr lang="en-US" sz="1400" b="0">
                          <a:effectLst/>
                        </a:rPr>
                        <a:t>0.4𝗑10</a:t>
                      </a:r>
                      <a:r>
                        <a:rPr lang="en-US" sz="1400" b="0" baseline="30000">
                          <a:effectLst/>
                        </a:rPr>
                        <a:t>4</a:t>
                      </a:r>
                      <a:endParaRPr lang="en-US" sz="1400" b="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15𝗑10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15𝗑10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3519595633"/>
                  </a:ext>
                </a:extLst>
              </a:tr>
              <a:tr h="247388">
                <a:tc>
                  <a:txBody>
                    <a:bodyPr/>
                    <a:lstStyle/>
                    <a:p>
                      <a:pPr marL="0" marR="0" algn="ctr">
                        <a:lnSpc>
                          <a:spcPct val="107000"/>
                        </a:lnSpc>
                        <a:spcBef>
                          <a:spcPts val="0"/>
                        </a:spcBef>
                        <a:spcAft>
                          <a:spcPts val="0"/>
                        </a:spcAft>
                      </a:pPr>
                      <a:r>
                        <a:rPr lang="en-US" sz="1400" b="0" dirty="0">
                          <a:effectLst/>
                        </a:rPr>
                        <a:t>0.5𝗑10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20𝗑10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20𝗑10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3099688271"/>
                  </a:ext>
                </a:extLst>
              </a:tr>
              <a:tr h="247388">
                <a:tc>
                  <a:txBody>
                    <a:bodyPr/>
                    <a:lstStyle/>
                    <a:p>
                      <a:pPr marL="0" marR="0" algn="ctr">
                        <a:lnSpc>
                          <a:spcPct val="107000"/>
                        </a:lnSpc>
                        <a:spcBef>
                          <a:spcPts val="0"/>
                        </a:spcBef>
                        <a:spcAft>
                          <a:spcPts val="0"/>
                        </a:spcAft>
                      </a:pPr>
                      <a:r>
                        <a:rPr lang="en-US" sz="1400" b="0">
                          <a:effectLst/>
                        </a:rPr>
                        <a:t>1𝗑10</a:t>
                      </a:r>
                      <a:r>
                        <a:rPr lang="en-US" sz="1400" b="0" baseline="30000">
                          <a:effectLst/>
                        </a:rPr>
                        <a:t>4</a:t>
                      </a:r>
                      <a:endParaRPr lang="en-US" sz="1400" b="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25𝗑10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25𝗑10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2086427933"/>
                  </a:ext>
                </a:extLst>
              </a:tr>
              <a:tr h="247388">
                <a:tc>
                  <a:txBody>
                    <a:bodyPr/>
                    <a:lstStyle/>
                    <a:p>
                      <a:pPr marL="0" marR="0" algn="ctr">
                        <a:lnSpc>
                          <a:spcPct val="107000"/>
                        </a:lnSpc>
                        <a:spcBef>
                          <a:spcPts val="0"/>
                        </a:spcBef>
                        <a:spcAft>
                          <a:spcPts val="0"/>
                        </a:spcAft>
                      </a:pPr>
                      <a:r>
                        <a:rPr lang="en-US" sz="1400" b="0" dirty="0">
                          <a:effectLst/>
                        </a:rPr>
                        <a:t>1.5𝗑10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30𝗑10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30𝗑10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2848066995"/>
                  </a:ext>
                </a:extLst>
              </a:tr>
              <a:tr h="247726">
                <a:tc>
                  <a:txBody>
                    <a:bodyPr/>
                    <a:lstStyle/>
                    <a:p>
                      <a:pPr marL="0" marR="0" algn="ctr">
                        <a:lnSpc>
                          <a:spcPct val="107000"/>
                        </a:lnSpc>
                        <a:spcBef>
                          <a:spcPts val="0"/>
                        </a:spcBef>
                        <a:spcAft>
                          <a:spcPts val="0"/>
                        </a:spcAft>
                      </a:pPr>
                      <a:r>
                        <a:rPr lang="en-US" sz="1400" b="0">
                          <a:effectLst/>
                        </a:rPr>
                        <a:t>2𝗑10</a:t>
                      </a:r>
                      <a:r>
                        <a:rPr lang="en-US" sz="1400" b="0" baseline="30000">
                          <a:effectLst/>
                        </a:rPr>
                        <a:t>4</a:t>
                      </a:r>
                      <a:endParaRPr lang="en-US" sz="1400" b="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35𝗑10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4096396832"/>
                  </a:ext>
                </a:extLst>
              </a:tr>
              <a:tr h="247726">
                <a:tc>
                  <a:txBody>
                    <a:bodyPr/>
                    <a:lstStyle/>
                    <a:p>
                      <a:pPr marL="0" marR="0" algn="ctr">
                        <a:lnSpc>
                          <a:spcPct val="107000"/>
                        </a:lnSpc>
                        <a:spcBef>
                          <a:spcPts val="0"/>
                        </a:spcBef>
                        <a:spcAft>
                          <a:spcPts val="0"/>
                        </a:spcAft>
                      </a:pPr>
                      <a:r>
                        <a:rPr lang="en-US" sz="1400" b="0" dirty="0">
                          <a:effectLst/>
                        </a:rPr>
                        <a:t>5𝗑10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45𝗑10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1560924944"/>
                  </a:ext>
                </a:extLst>
              </a:tr>
              <a:tr h="247726">
                <a:tc>
                  <a:txBody>
                    <a:bodyPr/>
                    <a:lstStyle/>
                    <a:p>
                      <a:pPr marL="0" marR="0" algn="ctr">
                        <a:lnSpc>
                          <a:spcPct val="107000"/>
                        </a:lnSpc>
                        <a:spcBef>
                          <a:spcPts val="0"/>
                        </a:spcBef>
                        <a:spcAft>
                          <a:spcPts val="0"/>
                        </a:spcAft>
                      </a:pPr>
                      <a:r>
                        <a:rPr lang="en-US" sz="1400" b="0" dirty="0">
                          <a:effectLst/>
                        </a:rPr>
                        <a:t>10𝗑10</a:t>
                      </a:r>
                      <a:r>
                        <a:rPr lang="en-US" sz="1400" b="0" baseline="30000" dirty="0">
                          <a:effectLst/>
                        </a:rPr>
                        <a:t>4</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50𝗑10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3962360009"/>
                  </a:ext>
                </a:extLst>
              </a:tr>
              <a:tr h="247726">
                <a:tc>
                  <a:txBody>
                    <a:bodyPr/>
                    <a:lstStyle/>
                    <a:p>
                      <a:pPr marL="0" marR="0" algn="ctr">
                        <a:lnSpc>
                          <a:spcPct val="107000"/>
                        </a:lnSpc>
                        <a:spcBef>
                          <a:spcPts val="0"/>
                        </a:spcBef>
                        <a:spcAft>
                          <a:spcPts val="0"/>
                        </a:spcAft>
                      </a:pPr>
                      <a:r>
                        <a:rPr lang="en-US" sz="1400" b="0" dirty="0">
                          <a:effectLst/>
                        </a:rPr>
                        <a:t> </a:t>
                      </a:r>
                      <a:endParaRPr lang="en-US" sz="1400" b="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60𝗑10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206210603"/>
                  </a:ext>
                </a:extLst>
              </a:tr>
              <a:tr h="247726">
                <a:tc>
                  <a:txBody>
                    <a:bodyPr/>
                    <a:lstStyle/>
                    <a:p>
                      <a:pPr marL="0" marR="0" algn="ctr">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70𝗑10</a:t>
                      </a:r>
                      <a:r>
                        <a:rPr lang="en-US" sz="1400" baseline="30000">
                          <a:effectLst/>
                        </a:rPr>
                        <a:t>4</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1688987646"/>
                  </a:ext>
                </a:extLst>
              </a:tr>
              <a:tr h="247726">
                <a:tc>
                  <a:txBody>
                    <a:bodyPr/>
                    <a:lstStyle/>
                    <a:p>
                      <a:pPr marL="0" marR="0" algn="ctr">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90𝗑10</a:t>
                      </a:r>
                      <a:r>
                        <a:rPr lang="en-US" sz="1400" baseline="30000" dirty="0">
                          <a:effectLst/>
                        </a:rPr>
                        <a:t>4</a:t>
                      </a:r>
                      <a:endParaRPr lang="en-US" sz="1400" dirty="0">
                        <a:effectLst/>
                        <a:latin typeface="Times New Roman" panose="02020603050405020304" pitchFamily="18" charset="0"/>
                        <a:ea typeface="Calibri" panose="020F0502020204030204" pitchFamily="34" charset="0"/>
                        <a:cs typeface="Iskoola Pota" panose="020B0502040204020203" pitchFamily="34" charset="0"/>
                      </a:endParaRPr>
                    </a:p>
                  </a:txBody>
                  <a:tcPr marL="68580" marR="68580" marT="0" marB="0" anchor="b"/>
                </a:tc>
                <a:extLst>
                  <a:ext uri="{0D108BD9-81ED-4DB2-BD59-A6C34878D82A}">
                    <a16:rowId xmlns:a16="http://schemas.microsoft.com/office/drawing/2014/main" val="344143318"/>
                  </a:ext>
                </a:extLst>
              </a:tr>
            </a:tbl>
          </a:graphicData>
        </a:graphic>
      </p:graphicFrame>
    </p:spTree>
    <p:extLst>
      <p:ext uri="{BB962C8B-B14F-4D97-AF65-F5344CB8AC3E}">
        <p14:creationId xmlns:p14="http://schemas.microsoft.com/office/powerpoint/2010/main" val="3345026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A6D43D8-650A-DC17-FF3B-0E61301A23E2}"/>
              </a:ext>
            </a:extLst>
          </p:cNvPr>
          <p:cNvPicPr>
            <a:picLocks noGrp="1" noChangeAspect="1"/>
          </p:cNvPicPr>
          <p:nvPr>
            <p:ph idx="1"/>
          </p:nvPr>
        </p:nvPicPr>
        <p:blipFill>
          <a:blip r:embed="rId2"/>
          <a:stretch>
            <a:fillRect/>
          </a:stretch>
        </p:blipFill>
        <p:spPr>
          <a:xfrm>
            <a:off x="1580044" y="1300163"/>
            <a:ext cx="9031912" cy="5056187"/>
          </a:xfrm>
          <a:prstGeom prst="rect">
            <a:avLst/>
          </a:prstGeom>
        </p:spPr>
      </p:pic>
      <p:sp>
        <p:nvSpPr>
          <p:cNvPr id="4" name="Slide Number Placeholder 3">
            <a:extLst>
              <a:ext uri="{FF2B5EF4-FFF2-40B4-BE49-F238E27FC236}">
                <a16:creationId xmlns:a16="http://schemas.microsoft.com/office/drawing/2014/main" id="{3867B2CD-DB81-9548-B5A5-9F05AAE35EDC}"/>
              </a:ext>
            </a:extLst>
          </p:cNvPr>
          <p:cNvSpPr>
            <a:spLocks noGrp="1"/>
          </p:cNvSpPr>
          <p:nvPr>
            <p:ph type="sldNum" sz="quarter" idx="12"/>
          </p:nvPr>
        </p:nvSpPr>
        <p:spPr/>
        <p:txBody>
          <a:bodyPr/>
          <a:lstStyle/>
          <a:p>
            <a:fld id="{48FC179B-E1DC-44DF-B0E4-66A8D350C2BE}" type="slidenum">
              <a:rPr lang="en-US" smtClean="0"/>
              <a:t>4</a:t>
            </a:fld>
            <a:endParaRPr lang="en-US"/>
          </a:p>
        </p:txBody>
      </p:sp>
    </p:spTree>
    <p:extLst>
      <p:ext uri="{BB962C8B-B14F-4D97-AF65-F5344CB8AC3E}">
        <p14:creationId xmlns:p14="http://schemas.microsoft.com/office/powerpoint/2010/main" val="25609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BF10264-EEE9-221D-A3F6-D20A930DB84C}"/>
              </a:ext>
            </a:extLst>
          </p:cNvPr>
          <p:cNvPicPr>
            <a:picLocks noGrp="1" noChangeAspect="1"/>
          </p:cNvPicPr>
          <p:nvPr>
            <p:ph idx="1"/>
          </p:nvPr>
        </p:nvPicPr>
        <p:blipFill>
          <a:blip r:embed="rId2"/>
          <a:stretch>
            <a:fillRect/>
          </a:stretch>
        </p:blipFill>
        <p:spPr>
          <a:xfrm>
            <a:off x="1873363" y="1087374"/>
            <a:ext cx="8445274" cy="5268976"/>
          </a:xfrm>
          <a:prstGeom prst="rect">
            <a:avLst/>
          </a:prstGeom>
        </p:spPr>
      </p:pic>
      <p:sp>
        <p:nvSpPr>
          <p:cNvPr id="4" name="Slide Number Placeholder 3">
            <a:extLst>
              <a:ext uri="{FF2B5EF4-FFF2-40B4-BE49-F238E27FC236}">
                <a16:creationId xmlns:a16="http://schemas.microsoft.com/office/drawing/2014/main" id="{26058C8D-B939-5F85-5DF4-32301FF2BECE}"/>
              </a:ext>
            </a:extLst>
          </p:cNvPr>
          <p:cNvSpPr>
            <a:spLocks noGrp="1"/>
          </p:cNvSpPr>
          <p:nvPr>
            <p:ph type="sldNum" sz="quarter" idx="12"/>
          </p:nvPr>
        </p:nvSpPr>
        <p:spPr/>
        <p:txBody>
          <a:bodyPr/>
          <a:lstStyle/>
          <a:p>
            <a:fld id="{48FC179B-E1DC-44DF-B0E4-66A8D350C2BE}" type="slidenum">
              <a:rPr lang="en-US" smtClean="0"/>
              <a:t>5</a:t>
            </a:fld>
            <a:endParaRPr lang="en-US"/>
          </a:p>
        </p:txBody>
      </p:sp>
    </p:spTree>
    <p:extLst>
      <p:ext uri="{BB962C8B-B14F-4D97-AF65-F5344CB8AC3E}">
        <p14:creationId xmlns:p14="http://schemas.microsoft.com/office/powerpoint/2010/main" val="3971581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C86200-4FF8-5B5E-65A3-017871BC5599}"/>
              </a:ext>
            </a:extLst>
          </p:cNvPr>
          <p:cNvSpPr>
            <a:spLocks noGrp="1"/>
          </p:cNvSpPr>
          <p:nvPr>
            <p:ph type="sldNum" sz="quarter" idx="12"/>
          </p:nvPr>
        </p:nvSpPr>
        <p:spPr/>
        <p:txBody>
          <a:bodyPr/>
          <a:lstStyle/>
          <a:p>
            <a:fld id="{48FC179B-E1DC-44DF-B0E4-66A8D350C2BE}" type="slidenum">
              <a:rPr lang="en-US" smtClean="0"/>
              <a:t>6</a:t>
            </a:fld>
            <a:endParaRPr lang="en-US"/>
          </a:p>
        </p:txBody>
      </p:sp>
      <p:graphicFrame>
        <p:nvGraphicFramePr>
          <p:cNvPr id="9" name="Diagram 8">
            <a:extLst>
              <a:ext uri="{FF2B5EF4-FFF2-40B4-BE49-F238E27FC236}">
                <a16:creationId xmlns:a16="http://schemas.microsoft.com/office/drawing/2014/main" id="{E2A082C9-92B9-A7A1-70E9-1F606B871B8D}"/>
              </a:ext>
            </a:extLst>
          </p:cNvPr>
          <p:cNvGraphicFramePr/>
          <p:nvPr>
            <p:extLst>
              <p:ext uri="{D42A27DB-BD31-4B8C-83A1-F6EECF244321}">
                <p14:modId xmlns:p14="http://schemas.microsoft.com/office/powerpoint/2010/main" val="2714371943"/>
              </p:ext>
            </p:extLst>
          </p:nvPr>
        </p:nvGraphicFramePr>
        <p:xfrm>
          <a:off x="3195748" y="1477132"/>
          <a:ext cx="6311150" cy="3685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F0618AA3-661C-F141-2C1D-136B4365899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023" b="75441" l="20927" r="82063">
                        <a14:foregroundMark x1="82212" y1="49811" x2="82212" y2="49811"/>
                        <a14:foregroundMark x1="82212" y1="42947" x2="82212" y2="42947"/>
                        <a14:foregroundMark x1="58894" y1="73741" x2="58894" y2="73741"/>
                        <a14:foregroundMark x1="53214" y1="28023" x2="53214" y2="28023"/>
                        <a14:foregroundMark x1="51570" y1="74244" x2="51570" y2="74244"/>
                        <a14:foregroundMark x1="52466" y1="75441" x2="52466" y2="75441"/>
                      </a14:backgroundRemoval>
                    </a14:imgEffect>
                  </a14:imgLayer>
                </a14:imgProps>
              </a:ext>
              <a:ext uri="{28A0092B-C50C-407E-A947-70E740481C1C}">
                <a14:useLocalDpi xmlns:a14="http://schemas.microsoft.com/office/drawing/2010/main" val="0"/>
              </a:ext>
            </a:extLst>
          </a:blip>
          <a:srcRect l="13763" t="24368" r="13219" b="22299"/>
          <a:stretch/>
        </p:blipFill>
        <p:spPr>
          <a:xfrm>
            <a:off x="9792811" y="2974816"/>
            <a:ext cx="1603337" cy="2782210"/>
          </a:xfrm>
          <a:prstGeom prst="rect">
            <a:avLst/>
          </a:prstGeom>
        </p:spPr>
      </p:pic>
      <p:pic>
        <p:nvPicPr>
          <p:cNvPr id="11" name="Picture 10">
            <a:extLst>
              <a:ext uri="{FF2B5EF4-FFF2-40B4-BE49-F238E27FC236}">
                <a16:creationId xmlns:a16="http://schemas.microsoft.com/office/drawing/2014/main" id="{26645495-2E26-FF24-9A19-A29F00A0E8F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0253" b="72996" l="9006" r="92308">
                        <a14:foregroundMark x1="9006" y1="55063" x2="9006" y2="55063"/>
                        <a14:foregroundMark x1="92308" y1="55696" x2="92308" y2="55696"/>
                        <a14:foregroundMark x1="91745" y1="43249" x2="91745" y2="43249"/>
                        <a14:foregroundMark x1="91745" y1="43249" x2="91745" y2="43249"/>
                        <a14:foregroundMark x1="88743" y1="43671" x2="88743" y2="43671"/>
                        <a14:foregroundMark x1="43340" y1="72996" x2="43340" y2="72996"/>
                      </a14:backgroundRemoval>
                    </a14:imgEffect>
                  </a14:imgLayer>
                </a14:imgProps>
              </a:ext>
              <a:ext uri="{28A0092B-C50C-407E-A947-70E740481C1C}">
                <a14:useLocalDpi xmlns:a14="http://schemas.microsoft.com/office/drawing/2010/main" val="0"/>
              </a:ext>
            </a:extLst>
          </a:blip>
          <a:srcRect t="14367" b="21389"/>
          <a:stretch/>
        </p:blipFill>
        <p:spPr>
          <a:xfrm>
            <a:off x="838200" y="1477132"/>
            <a:ext cx="2035905" cy="1161060"/>
          </a:xfrm>
          <a:prstGeom prst="rect">
            <a:avLst/>
          </a:prstGeom>
        </p:spPr>
      </p:pic>
      <p:pic>
        <p:nvPicPr>
          <p:cNvPr id="12" name="Picture 11">
            <a:extLst>
              <a:ext uri="{FF2B5EF4-FFF2-40B4-BE49-F238E27FC236}">
                <a16:creationId xmlns:a16="http://schemas.microsoft.com/office/drawing/2014/main" id="{4A2FEE05-8FFA-B911-9FBE-BBB0CA50782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716" b="92890" l="29263" r="74194">
                        <a14:foregroundMark x1="29263" y1="21560" x2="29263" y2="21560"/>
                        <a14:foregroundMark x1="29263" y1="21560" x2="34101" y2="30275"/>
                        <a14:foregroundMark x1="52074" y1="8716" x2="49309" y2="18349"/>
                        <a14:foregroundMark x1="73502" y1="22248" x2="64977" y2="24312"/>
                        <a14:foregroundMark x1="56221" y1="92890" x2="56221" y2="92890"/>
                      </a14:backgroundRemoval>
                    </a14:imgEffect>
                  </a14:imgLayer>
                </a14:imgProps>
              </a:ext>
              <a:ext uri="{28A0092B-C50C-407E-A947-70E740481C1C}">
                <a14:useLocalDpi xmlns:a14="http://schemas.microsoft.com/office/drawing/2010/main" val="0"/>
              </a:ext>
            </a:extLst>
          </a:blip>
          <a:srcRect l="25325" r="20269"/>
          <a:stretch/>
        </p:blipFill>
        <p:spPr>
          <a:xfrm>
            <a:off x="2031593" y="4329241"/>
            <a:ext cx="904017" cy="1661609"/>
          </a:xfrm>
          <a:prstGeom prst="rect">
            <a:avLst/>
          </a:prstGeom>
        </p:spPr>
      </p:pic>
      <p:sp>
        <p:nvSpPr>
          <p:cNvPr id="13" name="TextBox 12">
            <a:extLst>
              <a:ext uri="{FF2B5EF4-FFF2-40B4-BE49-F238E27FC236}">
                <a16:creationId xmlns:a16="http://schemas.microsoft.com/office/drawing/2014/main" id="{A70399E8-DE4C-184F-D0C2-40043B357765}"/>
              </a:ext>
            </a:extLst>
          </p:cNvPr>
          <p:cNvSpPr txBox="1"/>
          <p:nvPr/>
        </p:nvSpPr>
        <p:spPr>
          <a:xfrm>
            <a:off x="8232441" y="5391139"/>
            <a:ext cx="1603336" cy="369332"/>
          </a:xfrm>
          <a:prstGeom prst="rect">
            <a:avLst/>
          </a:prstGeom>
          <a:noFill/>
        </p:spPr>
        <p:txBody>
          <a:bodyPr wrap="square" rtlCol="0">
            <a:spAutoFit/>
          </a:bodyPr>
          <a:lstStyle/>
          <a:p>
            <a:r>
              <a:rPr lang="en-US" dirty="0"/>
              <a:t>(Anon, 2006)</a:t>
            </a:r>
          </a:p>
        </p:txBody>
      </p:sp>
    </p:spTree>
    <p:extLst>
      <p:ext uri="{BB962C8B-B14F-4D97-AF65-F5344CB8AC3E}">
        <p14:creationId xmlns:p14="http://schemas.microsoft.com/office/powerpoint/2010/main" val="734175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p:txBody>
          <a:bodyPr>
            <a:normAutofit/>
          </a:bodyPr>
          <a:lstStyle/>
          <a:p>
            <a:pPr marL="0" marR="0" algn="ctr">
              <a:lnSpc>
                <a:spcPct val="150000"/>
              </a:lnSpc>
              <a:spcBef>
                <a:spcPts val="0"/>
              </a:spcBef>
              <a:spcAft>
                <a:spcPts val="800"/>
              </a:spcAft>
            </a:pPr>
            <a:r>
              <a:rPr lang="en-US" u="sng" dirty="0">
                <a:ea typeface="Calibri" panose="020F0502020204030204" pitchFamily="34" charset="0"/>
                <a:cs typeface="Iskoola Pota" panose="02010503010101010104" pitchFamily="2" charset="0"/>
              </a:rPr>
              <a:t>Objectives</a:t>
            </a:r>
          </a:p>
        </p:txBody>
      </p:sp>
      <p:sp>
        <p:nvSpPr>
          <p:cNvPr id="3" name="Content Placeholder 2">
            <a:extLst>
              <a:ext uri="{FF2B5EF4-FFF2-40B4-BE49-F238E27FC236}">
                <a16:creationId xmlns:a16="http://schemas.microsoft.com/office/drawing/2014/main" id="{3989914B-F471-723A-5A29-F6E1BE6E81C9}"/>
              </a:ext>
            </a:extLst>
          </p:cNvPr>
          <p:cNvSpPr>
            <a:spLocks noGrp="1"/>
          </p:cNvSpPr>
          <p:nvPr>
            <p:ph idx="1"/>
          </p:nvPr>
        </p:nvSpPr>
        <p:spPr/>
        <p:txBody>
          <a:bodyPr>
            <a:normAutofit/>
          </a:bodyPr>
          <a:lstStyle/>
          <a:p>
            <a:pPr marL="0" indent="0">
              <a:buNone/>
            </a:pPr>
            <a:r>
              <a:rPr lang="en-US" b="1" dirty="0"/>
              <a:t>General Objective</a:t>
            </a:r>
          </a:p>
          <a:p>
            <a:r>
              <a:rPr lang="en-US" dirty="0"/>
              <a:t>Identify the effect of selected biopesticides to control </a:t>
            </a:r>
            <a:r>
              <a:rPr lang="en-US" dirty="0" err="1"/>
              <a:t>Plesispa</a:t>
            </a:r>
            <a:r>
              <a:rPr lang="en-US" dirty="0"/>
              <a:t> beetle (</a:t>
            </a:r>
            <a:r>
              <a:rPr lang="en-US" i="1" dirty="0" err="1"/>
              <a:t>Plesispa</a:t>
            </a:r>
            <a:r>
              <a:rPr lang="en-US" i="1" dirty="0"/>
              <a:t> </a:t>
            </a:r>
            <a:r>
              <a:rPr lang="en-US" i="1" dirty="0" err="1"/>
              <a:t>reichei</a:t>
            </a:r>
            <a:r>
              <a:rPr lang="en-US" dirty="0"/>
              <a:t>) under laboratory conditions</a:t>
            </a:r>
          </a:p>
          <a:p>
            <a:pPr marL="0" indent="0">
              <a:buNone/>
            </a:pPr>
            <a:endParaRPr lang="en-US" dirty="0"/>
          </a:p>
          <a:p>
            <a:pPr marL="0" indent="0">
              <a:buNone/>
            </a:pPr>
            <a:r>
              <a:rPr lang="en-US" b="1" dirty="0"/>
              <a:t>Specific Objectives</a:t>
            </a:r>
          </a:p>
          <a:p>
            <a:r>
              <a:rPr lang="en-US" dirty="0"/>
              <a:t>Identify the pesticide effect on mortality of </a:t>
            </a:r>
            <a:r>
              <a:rPr lang="en-US" dirty="0" err="1"/>
              <a:t>Plesispa</a:t>
            </a:r>
            <a:r>
              <a:rPr lang="en-US" dirty="0"/>
              <a:t> beetle</a:t>
            </a:r>
          </a:p>
          <a:p>
            <a:r>
              <a:rPr lang="en-US" dirty="0"/>
              <a:t>Identify the median lethal (LC50) concentration</a:t>
            </a:r>
          </a:p>
          <a:p>
            <a:r>
              <a:rPr lang="en-US" dirty="0"/>
              <a:t>Comparison of the phytotoxic effect on any aspect of the growth of coconut palm</a:t>
            </a:r>
          </a:p>
          <a:p>
            <a:endParaRPr lang="en-US" dirty="0"/>
          </a:p>
          <a:p>
            <a:endParaRPr lang="en-US" dirty="0"/>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7</a:t>
            </a:fld>
            <a:endParaRPr lang="en-US"/>
          </a:p>
        </p:txBody>
      </p:sp>
    </p:spTree>
    <p:extLst>
      <p:ext uri="{BB962C8B-B14F-4D97-AF65-F5344CB8AC3E}">
        <p14:creationId xmlns:p14="http://schemas.microsoft.com/office/powerpoint/2010/main" val="1034341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p:txBody>
          <a:bodyPr>
            <a:normAutofit/>
          </a:bodyPr>
          <a:lstStyle/>
          <a:p>
            <a:pPr algn="ctr"/>
            <a:r>
              <a:rPr lang="en-US" sz="4400" u="sng" dirty="0"/>
              <a:t>Material and Methods</a:t>
            </a:r>
          </a:p>
        </p:txBody>
      </p:sp>
      <p:sp>
        <p:nvSpPr>
          <p:cNvPr id="3" name="Content Placeholder 2">
            <a:extLst>
              <a:ext uri="{FF2B5EF4-FFF2-40B4-BE49-F238E27FC236}">
                <a16:creationId xmlns:a16="http://schemas.microsoft.com/office/drawing/2014/main" id="{3989914B-F471-723A-5A29-F6E1BE6E81C9}"/>
              </a:ext>
            </a:extLst>
          </p:cNvPr>
          <p:cNvSpPr>
            <a:spLocks noGrp="1"/>
          </p:cNvSpPr>
          <p:nvPr>
            <p:ph idx="1"/>
          </p:nvPr>
        </p:nvSpPr>
        <p:spPr>
          <a:xfrm>
            <a:off x="838200" y="1825625"/>
            <a:ext cx="5402179" cy="4351338"/>
          </a:xfrm>
        </p:spPr>
        <p:txBody>
          <a:bodyPr/>
          <a:lstStyle/>
          <a:p>
            <a:pPr marL="0" indent="0">
              <a:buNone/>
            </a:pPr>
            <a:r>
              <a:rPr lang="en-US" b="1" dirty="0"/>
              <a:t>Experimental Site</a:t>
            </a:r>
          </a:p>
          <a:p>
            <a:r>
              <a:rPr lang="en-US" dirty="0"/>
              <a:t>Crop Protection Division, Coconut Research Institute, </a:t>
            </a:r>
            <a:r>
              <a:rPr lang="en-US" dirty="0" err="1"/>
              <a:t>Lunuwila</a:t>
            </a:r>
            <a:r>
              <a:rPr lang="en-US" dirty="0"/>
              <a:t>, Sri Lanka</a:t>
            </a:r>
          </a:p>
          <a:p>
            <a:pPr marL="0" indent="0">
              <a:buNone/>
            </a:pPr>
            <a:endParaRPr lang="en-US" dirty="0"/>
          </a:p>
          <a:p>
            <a:pPr marL="0" indent="0">
              <a:buNone/>
            </a:pPr>
            <a:r>
              <a:rPr lang="en-US" b="1" dirty="0"/>
              <a:t>Experiment Design</a:t>
            </a:r>
          </a:p>
          <a:p>
            <a:r>
              <a:rPr lang="en-US" dirty="0"/>
              <a:t>Completely Randomized Design (CRD)</a:t>
            </a:r>
          </a:p>
          <a:p>
            <a:pPr marL="0" indent="0">
              <a:buNone/>
            </a:pPr>
            <a:endParaRPr lang="en-US" dirty="0"/>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8</a:t>
            </a:fld>
            <a:endParaRPr lang="en-US"/>
          </a:p>
        </p:txBody>
      </p:sp>
      <p:pic>
        <p:nvPicPr>
          <p:cNvPr id="5" name="Picture 4">
            <a:extLst>
              <a:ext uri="{FF2B5EF4-FFF2-40B4-BE49-F238E27FC236}">
                <a16:creationId xmlns:a16="http://schemas.microsoft.com/office/drawing/2014/main" id="{3842345D-237B-A8BE-A8A9-892B48AAE9FC}"/>
              </a:ext>
            </a:extLst>
          </p:cNvPr>
          <p:cNvPicPr>
            <a:picLocks noChangeAspect="1"/>
          </p:cNvPicPr>
          <p:nvPr/>
        </p:nvPicPr>
        <p:blipFill>
          <a:blip r:embed="rId2"/>
          <a:stretch>
            <a:fillRect/>
          </a:stretch>
        </p:blipFill>
        <p:spPr>
          <a:xfrm>
            <a:off x="6603857" y="1690688"/>
            <a:ext cx="5171048" cy="4311044"/>
          </a:xfrm>
          <a:prstGeom prst="rect">
            <a:avLst/>
          </a:prstGeom>
        </p:spPr>
      </p:pic>
    </p:spTree>
    <p:extLst>
      <p:ext uri="{BB962C8B-B14F-4D97-AF65-F5344CB8AC3E}">
        <p14:creationId xmlns:p14="http://schemas.microsoft.com/office/powerpoint/2010/main" val="1754585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F12476-6AD8-4C1D-E901-7F4F8F5A9372}"/>
              </a:ext>
            </a:extLst>
          </p:cNvPr>
          <p:cNvSpPr>
            <a:spLocks noGrp="1"/>
          </p:cNvSpPr>
          <p:nvPr>
            <p:ph idx="1"/>
          </p:nvPr>
        </p:nvSpPr>
        <p:spPr>
          <a:xfrm>
            <a:off x="838201" y="1267326"/>
            <a:ext cx="5915526" cy="4909637"/>
          </a:xfrm>
        </p:spPr>
        <p:txBody>
          <a:bodyPr>
            <a:normAutofit fontScale="92500" lnSpcReduction="10000"/>
          </a:bodyPr>
          <a:lstStyle/>
          <a:p>
            <a:pPr marL="0" indent="0">
              <a:buNone/>
            </a:pPr>
            <a:r>
              <a:rPr lang="en-US" sz="3500" b="1" i="1" dirty="0" err="1"/>
              <a:t>Plesispa</a:t>
            </a:r>
            <a:r>
              <a:rPr lang="en-US" sz="3500" b="1" i="1" dirty="0"/>
              <a:t> </a:t>
            </a:r>
            <a:r>
              <a:rPr lang="en-US" sz="3500" b="1" i="1" dirty="0" err="1"/>
              <a:t>reichei</a:t>
            </a:r>
            <a:r>
              <a:rPr lang="en-US" sz="3500" b="1" i="1" dirty="0"/>
              <a:t> </a:t>
            </a:r>
            <a:r>
              <a:rPr lang="en-US" sz="3500" b="1" dirty="0"/>
              <a:t>Field Collection </a:t>
            </a:r>
          </a:p>
          <a:p>
            <a:pPr marL="0" indent="0">
              <a:buNone/>
            </a:pPr>
            <a:endParaRPr lang="en-US" b="1" dirty="0"/>
          </a:p>
          <a:p>
            <a:r>
              <a:rPr lang="en-US" dirty="0"/>
              <a:t>Coconut Research Institute Seed Garden- </a:t>
            </a:r>
            <a:r>
              <a:rPr lang="en-US" dirty="0" err="1"/>
              <a:t>Pallama</a:t>
            </a:r>
            <a:endParaRPr lang="en-US" dirty="0"/>
          </a:p>
          <a:p>
            <a:r>
              <a:rPr lang="en-US" dirty="0"/>
              <a:t>Coconut Research Institute Seed Garden- </a:t>
            </a:r>
            <a:r>
              <a:rPr lang="en-US" dirty="0" err="1"/>
              <a:t>Ambakale</a:t>
            </a:r>
            <a:endParaRPr lang="en-US" dirty="0"/>
          </a:p>
          <a:p>
            <a:r>
              <a:rPr lang="en-US" dirty="0"/>
              <a:t>Coconut Research Institute- </a:t>
            </a:r>
            <a:r>
              <a:rPr lang="en-US" dirty="0" err="1"/>
              <a:t>Walpita</a:t>
            </a:r>
            <a:r>
              <a:rPr lang="en-US" dirty="0"/>
              <a:t> Estate</a:t>
            </a:r>
          </a:p>
          <a:p>
            <a:r>
              <a:rPr lang="en-US" dirty="0"/>
              <a:t>Coconut Cultivation Board Seedling Nursery- </a:t>
            </a:r>
            <a:r>
              <a:rPr lang="en-US" dirty="0" err="1"/>
              <a:t>Walpita</a:t>
            </a:r>
            <a:endParaRPr lang="en-US" dirty="0"/>
          </a:p>
          <a:p>
            <a:r>
              <a:rPr lang="en-US" dirty="0"/>
              <a:t>Coconut Cultivation Board Seedling Nursery- </a:t>
            </a:r>
            <a:r>
              <a:rPr lang="en-US" dirty="0" err="1"/>
              <a:t>Wariyapola</a:t>
            </a:r>
            <a:endParaRPr lang="en-US" dirty="0"/>
          </a:p>
          <a:p>
            <a:endParaRPr lang="en-US" dirty="0"/>
          </a:p>
        </p:txBody>
      </p:sp>
      <p:sp>
        <p:nvSpPr>
          <p:cNvPr id="4" name="Slide Number Placeholder 3">
            <a:extLst>
              <a:ext uri="{FF2B5EF4-FFF2-40B4-BE49-F238E27FC236}">
                <a16:creationId xmlns:a16="http://schemas.microsoft.com/office/drawing/2014/main" id="{D109FE5E-5AC9-C5AA-DAF7-FA30B926FFA2}"/>
              </a:ext>
            </a:extLst>
          </p:cNvPr>
          <p:cNvSpPr>
            <a:spLocks noGrp="1"/>
          </p:cNvSpPr>
          <p:nvPr>
            <p:ph type="sldNum" sz="quarter" idx="12"/>
          </p:nvPr>
        </p:nvSpPr>
        <p:spPr/>
        <p:txBody>
          <a:bodyPr/>
          <a:lstStyle/>
          <a:p>
            <a:fld id="{48FC179B-E1DC-44DF-B0E4-66A8D350C2BE}" type="slidenum">
              <a:rPr lang="en-US" smtClean="0"/>
              <a:t>9</a:t>
            </a:fld>
            <a:endParaRPr lang="en-US"/>
          </a:p>
        </p:txBody>
      </p:sp>
      <p:pic>
        <p:nvPicPr>
          <p:cNvPr id="5" name="Picture 4">
            <a:extLst>
              <a:ext uri="{FF2B5EF4-FFF2-40B4-BE49-F238E27FC236}">
                <a16:creationId xmlns:a16="http://schemas.microsoft.com/office/drawing/2014/main" id="{09997696-9C94-8B35-A315-2EB69C2C2575}"/>
              </a:ext>
            </a:extLst>
          </p:cNvPr>
          <p:cNvPicPr>
            <a:picLocks noChangeAspect="1"/>
          </p:cNvPicPr>
          <p:nvPr/>
        </p:nvPicPr>
        <p:blipFill>
          <a:blip r:embed="rId2"/>
          <a:stretch>
            <a:fillRect/>
          </a:stretch>
        </p:blipFill>
        <p:spPr>
          <a:xfrm>
            <a:off x="7283117" y="1224861"/>
            <a:ext cx="4379966" cy="4952102"/>
          </a:xfrm>
          <a:prstGeom prst="rect">
            <a:avLst/>
          </a:prstGeom>
        </p:spPr>
      </p:pic>
    </p:spTree>
    <p:extLst>
      <p:ext uri="{BB962C8B-B14F-4D97-AF65-F5344CB8AC3E}">
        <p14:creationId xmlns:p14="http://schemas.microsoft.com/office/powerpoint/2010/main" val="3998179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742</TotalTime>
  <Words>2074</Words>
  <Application>Microsoft Office PowerPoint</Application>
  <PresentationFormat>Widescreen</PresentationFormat>
  <Paragraphs>776</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Times New Roman</vt:lpstr>
      <vt:lpstr>Wingdings</vt:lpstr>
      <vt:lpstr>Office Theme</vt:lpstr>
      <vt:lpstr>Mortality and Phytotoxic Effect of Selected Biopesticides on Plesispa Beetle (Plesispa reichei) Under Laboratory Conditions</vt:lpstr>
      <vt:lpstr>Content for  the presentation</vt:lpstr>
      <vt:lpstr>Introduction</vt:lpstr>
      <vt:lpstr>PowerPoint Presentation</vt:lpstr>
      <vt:lpstr>PowerPoint Presentation</vt:lpstr>
      <vt:lpstr>PowerPoint Presentation</vt:lpstr>
      <vt:lpstr>Objectives</vt:lpstr>
      <vt:lpstr>Material and Methods</vt:lpstr>
      <vt:lpstr>PowerPoint Presentation</vt:lpstr>
      <vt:lpstr>PowerPoint Presentation</vt:lpstr>
      <vt:lpstr>PowerPoint Presentation</vt:lpstr>
      <vt:lpstr>PowerPoint Presentation</vt:lpstr>
      <vt:lpstr>PowerPoint Presentation</vt:lpstr>
      <vt:lpstr>PowerPoint Presentation</vt:lpstr>
      <vt:lpstr>Observing Phytotoxic Effect</vt:lpstr>
      <vt:lpstr>PowerPoint Presentation</vt:lpstr>
      <vt:lpstr>PowerPoint Presentation</vt:lpstr>
      <vt:lpstr>Results and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and Recommendations</vt:lpstr>
      <vt:lpstr>PowerPoint Presentation</vt:lpstr>
      <vt:lpstr>References</vt:lpstr>
      <vt:lpstr>Thank You</vt:lpstr>
      <vt:lpstr>PowerPoint Presentation</vt:lpstr>
      <vt:lpstr>Concentrations tested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 Anuradha</dc:creator>
  <cp:lastModifiedBy>acer</cp:lastModifiedBy>
  <cp:revision>28</cp:revision>
  <dcterms:created xsi:type="dcterms:W3CDTF">2023-02-09T03:28:20Z</dcterms:created>
  <dcterms:modified xsi:type="dcterms:W3CDTF">2023-03-25T18:20:04Z</dcterms:modified>
</cp:coreProperties>
</file>