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  <p:sldId id="269" r:id="rId10"/>
    <p:sldId id="270" r:id="rId11"/>
    <p:sldId id="262" r:id="rId12"/>
    <p:sldId id="271" r:id="rId13"/>
    <p:sldId id="272" r:id="rId14"/>
    <p:sldId id="273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02459122549284"/>
          <c:y val="0.10751177382937242"/>
          <c:w val="0.76851752769096549"/>
          <c:h val="0.69716741109964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Sheet3!$L$44</c:f>
              <c:strCache>
                <c:ptCount val="1"/>
                <c:pt idx="0">
                  <c:v>Clove oil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A-4B14-B53E-DFC734A5A2F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A-4B14-B53E-DFC734A5A2F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DA-4B14-B53E-DFC734A5A2FE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DA-4B14-B53E-DFC734A5A2F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DA-4B14-B53E-DFC734A5A2FE}"/>
              </c:ext>
            </c:extLst>
          </c:dPt>
          <c:dPt>
            <c:idx val="5"/>
            <c:invertIfNegative val="0"/>
            <c:bubble3D val="0"/>
            <c:spPr>
              <a:solidFill>
                <a:srgbClr val="C56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DA-4B14-B53E-DFC734A5A2FE}"/>
              </c:ext>
            </c:extLst>
          </c:dPt>
          <c:dPt>
            <c:idx val="6"/>
            <c:invertIfNegative val="0"/>
            <c:bubble3D val="0"/>
            <c:spPr>
              <a:solidFill>
                <a:srgbClr val="09E9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DA-4B14-B53E-DFC734A5A2FE}"/>
              </c:ext>
            </c:extLst>
          </c:dPt>
          <c:dPt>
            <c:idx val="7"/>
            <c:invertIfNegative val="0"/>
            <c:bubble3D val="0"/>
            <c:spPr>
              <a:solidFill>
                <a:srgbClr val="FFDB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DA-4B14-B53E-DFC734A5A2FE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BDA-4B14-B53E-DFC734A5A2F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BDA-4B14-B53E-DFC734A5A2FE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BDA-4B14-B53E-DFC734A5A2F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BDA-4B14-B53E-DFC734A5A2FE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BDA-4B14-B53E-DFC734A5A2F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BDA-4B14-B53E-DFC734A5A2FE}"/>
              </c:ext>
            </c:extLst>
          </c:dPt>
          <c:dPt>
            <c:idx val="14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BDA-4B14-B53E-DFC734A5A2F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BDA-4B14-B53E-DFC734A5A2FE}"/>
              </c:ext>
            </c:extLst>
          </c:dPt>
          <c:errBars>
            <c:errBarType val="both"/>
            <c:errValType val="cust"/>
            <c:noEndCap val="0"/>
            <c:plus>
              <c:numRef>
                <c:f>Sheet3!$S$66:$S$81</c:f>
                <c:numCache>
                  <c:formatCode>General</c:formatCode>
                  <c:ptCount val="16"/>
                  <c:pt idx="0">
                    <c:v>1.2500000000000001E-2</c:v>
                  </c:pt>
                  <c:pt idx="1">
                    <c:v>1.4800000000000001E-2</c:v>
                  </c:pt>
                  <c:pt idx="2">
                    <c:v>1.7600000000000001E-2</c:v>
                  </c:pt>
                  <c:pt idx="3">
                    <c:v>8.9999999999999993E-3</c:v>
                  </c:pt>
                  <c:pt idx="4">
                    <c:v>5.1999999999999998E-3</c:v>
                  </c:pt>
                  <c:pt idx="5">
                    <c:v>1.5299999999999999E-2</c:v>
                  </c:pt>
                  <c:pt idx="6">
                    <c:v>1.2699999999999999E-2</c:v>
                  </c:pt>
                  <c:pt idx="7">
                    <c:v>4.7600000000000003E-2</c:v>
                  </c:pt>
                  <c:pt idx="8">
                    <c:v>1.4800000000000001E-2</c:v>
                  </c:pt>
                  <c:pt idx="9">
                    <c:v>3.8600000000000002E-2</c:v>
                  </c:pt>
                  <c:pt idx="10">
                    <c:v>3.8100000000000002E-2</c:v>
                  </c:pt>
                  <c:pt idx="11">
                    <c:v>2.23E-2</c:v>
                  </c:pt>
                  <c:pt idx="12">
                    <c:v>4.19E-2</c:v>
                  </c:pt>
                  <c:pt idx="13">
                    <c:v>6.4999999999999997E-3</c:v>
                  </c:pt>
                  <c:pt idx="14">
                    <c:v>2.6700000000000002E-2</c:v>
                  </c:pt>
                  <c:pt idx="15">
                    <c:v>6.9400000000000003E-2</c:v>
                  </c:pt>
                </c:numCache>
              </c:numRef>
            </c:plus>
            <c:minus>
              <c:numRef>
                <c:f>Sheet3!$S$66:$S$81</c:f>
                <c:numCache>
                  <c:formatCode>General</c:formatCode>
                  <c:ptCount val="16"/>
                  <c:pt idx="0">
                    <c:v>1.2500000000000001E-2</c:v>
                  </c:pt>
                  <c:pt idx="1">
                    <c:v>1.4800000000000001E-2</c:v>
                  </c:pt>
                  <c:pt idx="2">
                    <c:v>1.7600000000000001E-2</c:v>
                  </c:pt>
                  <c:pt idx="3">
                    <c:v>8.9999999999999993E-3</c:v>
                  </c:pt>
                  <c:pt idx="4">
                    <c:v>5.1999999999999998E-3</c:v>
                  </c:pt>
                  <c:pt idx="5">
                    <c:v>1.5299999999999999E-2</c:v>
                  </c:pt>
                  <c:pt idx="6">
                    <c:v>1.2699999999999999E-2</c:v>
                  </c:pt>
                  <c:pt idx="7">
                    <c:v>4.7600000000000003E-2</c:v>
                  </c:pt>
                  <c:pt idx="8">
                    <c:v>1.4800000000000001E-2</c:v>
                  </c:pt>
                  <c:pt idx="9">
                    <c:v>3.8600000000000002E-2</c:v>
                  </c:pt>
                  <c:pt idx="10">
                    <c:v>3.8100000000000002E-2</c:v>
                  </c:pt>
                  <c:pt idx="11">
                    <c:v>2.23E-2</c:v>
                  </c:pt>
                  <c:pt idx="12">
                    <c:v>4.19E-2</c:v>
                  </c:pt>
                  <c:pt idx="13">
                    <c:v>6.4999999999999997E-3</c:v>
                  </c:pt>
                  <c:pt idx="14">
                    <c:v>2.6700000000000002E-2</c:v>
                  </c:pt>
                  <c:pt idx="15">
                    <c:v>6.9400000000000003E-2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Sheet3!$K$45:$K$60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</c:strCache>
            </c:strRef>
          </c:cat>
          <c:val>
            <c:numRef>
              <c:f>Sheet3!$L$45:$L$60</c:f>
              <c:numCache>
                <c:formatCode>General</c:formatCode>
                <c:ptCount val="16"/>
                <c:pt idx="0">
                  <c:v>0.14699999999999999</c:v>
                </c:pt>
                <c:pt idx="1">
                  <c:v>0.15840000000000001</c:v>
                </c:pt>
                <c:pt idx="2">
                  <c:v>4.2320000000000003E-2</c:v>
                </c:pt>
                <c:pt idx="3">
                  <c:v>1.6490000000000001E-2</c:v>
                </c:pt>
                <c:pt idx="4">
                  <c:v>1.524E-2</c:v>
                </c:pt>
                <c:pt idx="5">
                  <c:v>2.707E-2</c:v>
                </c:pt>
                <c:pt idx="6">
                  <c:v>7.3770000000000002E-2</c:v>
                </c:pt>
                <c:pt idx="7">
                  <c:v>9.3729999999999994E-2</c:v>
                </c:pt>
                <c:pt idx="8">
                  <c:v>0.1179</c:v>
                </c:pt>
                <c:pt idx="9">
                  <c:v>0.27850000000000003</c:v>
                </c:pt>
                <c:pt idx="10">
                  <c:v>0.38790000000000002</c:v>
                </c:pt>
                <c:pt idx="11">
                  <c:v>0.21360000000000001</c:v>
                </c:pt>
                <c:pt idx="12">
                  <c:v>0.22</c:v>
                </c:pt>
                <c:pt idx="13">
                  <c:v>5.5489999999999998E-2</c:v>
                </c:pt>
                <c:pt idx="14">
                  <c:v>0.19020000000000001</c:v>
                </c:pt>
                <c:pt idx="15">
                  <c:v>0.24229999999999999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BDA-4B14-B53E-DFC734A5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14"/>
        <c:axId val="194492472"/>
        <c:axId val="194489504"/>
      </c:barChart>
      <c:catAx>
        <c:axId val="194492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1" dirty="0">
                    <a:solidFill>
                      <a:sysClr val="windowText" lastClr="000000"/>
                    </a:solidFill>
                  </a:rPr>
                  <a:t>Salmonella</a:t>
                </a:r>
                <a:r>
                  <a:rPr lang="en-US" sz="1800" b="1" dirty="0">
                    <a:solidFill>
                      <a:sysClr val="windowText" lastClr="000000"/>
                    </a:solidFill>
                  </a:rPr>
                  <a:t> Isolates</a:t>
                </a:r>
              </a:p>
            </c:rich>
          </c:tx>
          <c:layout>
            <c:manualLayout>
              <c:xMode val="edge"/>
              <c:yMode val="edge"/>
              <c:x val="0.43982083124569116"/>
              <c:y val="0.91668742556416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89504"/>
        <c:crosses val="autoZero"/>
        <c:auto val="1"/>
        <c:lblAlgn val="ctr"/>
        <c:lblOffset val="100"/>
        <c:noMultiLvlLbl val="0"/>
      </c:catAx>
      <c:valAx>
        <c:axId val="194489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Optical Density (nm)</a:t>
                </a:r>
              </a:p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 sz="16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8781911490949338E-2"/>
              <c:y val="0.26616232004226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5639432165851"/>
          <c:y val="9.1222040695307441E-2"/>
          <c:w val="0.83000218722659669"/>
          <c:h val="0.70696741032370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Sheet3!$E$44</c:f>
              <c:strCache>
                <c:ptCount val="1"/>
                <c:pt idx="0">
                  <c:v>Cinnamon leaf oil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E2-43FE-9379-504584E1C54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2-43FE-9379-504584E1C54F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E2-43FE-9379-504584E1C54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E2-43FE-9379-504584E1C54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E2-43FE-9379-504584E1C54F}"/>
              </c:ext>
            </c:extLst>
          </c:dPt>
          <c:dPt>
            <c:idx val="5"/>
            <c:invertIfNegative val="0"/>
            <c:bubble3D val="0"/>
            <c:spPr>
              <a:solidFill>
                <a:srgbClr val="C56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E2-43FE-9379-504584E1C54F}"/>
              </c:ext>
            </c:extLst>
          </c:dPt>
          <c:dPt>
            <c:idx val="6"/>
            <c:invertIfNegative val="0"/>
            <c:bubble3D val="0"/>
            <c:spPr>
              <a:solidFill>
                <a:srgbClr val="09E9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E2-43FE-9379-504584E1C54F}"/>
              </c:ext>
            </c:extLst>
          </c:dPt>
          <c:dPt>
            <c:idx val="7"/>
            <c:invertIfNegative val="0"/>
            <c:bubble3D val="0"/>
            <c:spPr>
              <a:solidFill>
                <a:srgbClr val="FFDB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E2-43FE-9379-504584E1C54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EE2-43FE-9379-504584E1C54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EE2-43FE-9379-504584E1C54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EE2-43FE-9379-504584E1C54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EE2-43FE-9379-504584E1C54F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EE2-43FE-9379-504584E1C54F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EE2-43FE-9379-504584E1C54F}"/>
              </c:ext>
            </c:extLst>
          </c:dPt>
          <c:dPt>
            <c:idx val="14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EE2-43FE-9379-504584E1C54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EE2-43FE-9379-504584E1C54F}"/>
              </c:ext>
            </c:extLst>
          </c:dPt>
          <c:errBars>
            <c:errBarType val="both"/>
            <c:errValType val="cust"/>
            <c:noEndCap val="0"/>
            <c:plus>
              <c:numRef>
                <c:f>Sheet3!$Q$66:$Q$81</c:f>
                <c:numCache>
                  <c:formatCode>General</c:formatCode>
                  <c:ptCount val="16"/>
                  <c:pt idx="0">
                    <c:v>4.8000000000000001E-2</c:v>
                  </c:pt>
                  <c:pt idx="1">
                    <c:v>9.7000000000000003E-3</c:v>
                  </c:pt>
                  <c:pt idx="2">
                    <c:v>9.4399999999999998E-2</c:v>
                  </c:pt>
                  <c:pt idx="3">
                    <c:v>2.3099999999999999E-2</c:v>
                  </c:pt>
                  <c:pt idx="4">
                    <c:v>1.6299999999999999E-2</c:v>
                  </c:pt>
                  <c:pt idx="5">
                    <c:v>4.5999999999999999E-3</c:v>
                  </c:pt>
                  <c:pt idx="6">
                    <c:v>1.3100000000000001E-2</c:v>
                  </c:pt>
                  <c:pt idx="7">
                    <c:v>3.95E-2</c:v>
                  </c:pt>
                  <c:pt idx="8">
                    <c:v>5.4600000000000003E-2</c:v>
                  </c:pt>
                  <c:pt idx="9">
                    <c:v>4.8899999999999999E-2</c:v>
                  </c:pt>
                  <c:pt idx="10">
                    <c:v>9.0399999999999994E-2</c:v>
                  </c:pt>
                  <c:pt idx="11">
                    <c:v>9.01E-2</c:v>
                  </c:pt>
                  <c:pt idx="12">
                    <c:v>6.2199999999999998E-2</c:v>
                  </c:pt>
                  <c:pt idx="13">
                    <c:v>5.0999999999999997E-2</c:v>
                  </c:pt>
                  <c:pt idx="14">
                    <c:v>7.3599999999999999E-2</c:v>
                  </c:pt>
                  <c:pt idx="15">
                    <c:v>2.12E-2</c:v>
                  </c:pt>
                </c:numCache>
              </c:numRef>
            </c:plus>
            <c:minus>
              <c:numRef>
                <c:f>Sheet3!$Q$66:$Q$81</c:f>
                <c:numCache>
                  <c:formatCode>General</c:formatCode>
                  <c:ptCount val="16"/>
                  <c:pt idx="0">
                    <c:v>4.8000000000000001E-2</c:v>
                  </c:pt>
                  <c:pt idx="1">
                    <c:v>9.7000000000000003E-3</c:v>
                  </c:pt>
                  <c:pt idx="2">
                    <c:v>9.4399999999999998E-2</c:v>
                  </c:pt>
                  <c:pt idx="3">
                    <c:v>2.3099999999999999E-2</c:v>
                  </c:pt>
                  <c:pt idx="4">
                    <c:v>1.6299999999999999E-2</c:v>
                  </c:pt>
                  <c:pt idx="5">
                    <c:v>4.5999999999999999E-3</c:v>
                  </c:pt>
                  <c:pt idx="6">
                    <c:v>1.3100000000000001E-2</c:v>
                  </c:pt>
                  <c:pt idx="7">
                    <c:v>3.95E-2</c:v>
                  </c:pt>
                  <c:pt idx="8">
                    <c:v>5.4600000000000003E-2</c:v>
                  </c:pt>
                  <c:pt idx="9">
                    <c:v>4.8899999999999999E-2</c:v>
                  </c:pt>
                  <c:pt idx="10">
                    <c:v>9.0399999999999994E-2</c:v>
                  </c:pt>
                  <c:pt idx="11">
                    <c:v>9.01E-2</c:v>
                  </c:pt>
                  <c:pt idx="12">
                    <c:v>6.2199999999999998E-2</c:v>
                  </c:pt>
                  <c:pt idx="13">
                    <c:v>5.0999999999999997E-2</c:v>
                  </c:pt>
                  <c:pt idx="14">
                    <c:v>7.3599999999999999E-2</c:v>
                  </c:pt>
                  <c:pt idx="15">
                    <c:v>2.12E-2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Sheet3!$D$45:$D$60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</c:strCache>
            </c:strRef>
          </c:cat>
          <c:val>
            <c:numRef>
              <c:f>Sheet3!$E$45:$E$60</c:f>
              <c:numCache>
                <c:formatCode>General</c:formatCode>
                <c:ptCount val="16"/>
                <c:pt idx="0">
                  <c:v>0.254</c:v>
                </c:pt>
                <c:pt idx="1">
                  <c:v>0.35610000000000003</c:v>
                </c:pt>
                <c:pt idx="2">
                  <c:v>0.16689999999999999</c:v>
                </c:pt>
                <c:pt idx="3">
                  <c:v>0.36620000000000003</c:v>
                </c:pt>
                <c:pt idx="4">
                  <c:v>6.6669999999999993E-2</c:v>
                </c:pt>
                <c:pt idx="5">
                  <c:v>7.0069999999999993E-2</c:v>
                </c:pt>
                <c:pt idx="6">
                  <c:v>6.3899999999999998E-2</c:v>
                </c:pt>
                <c:pt idx="7">
                  <c:v>0.1017</c:v>
                </c:pt>
                <c:pt idx="8">
                  <c:v>0.14480000000000001</c:v>
                </c:pt>
                <c:pt idx="9">
                  <c:v>0.36699999999999999</c:v>
                </c:pt>
                <c:pt idx="10">
                  <c:v>0.46010000000000001</c:v>
                </c:pt>
                <c:pt idx="11">
                  <c:v>0.47026000000000001</c:v>
                </c:pt>
                <c:pt idx="12">
                  <c:v>0.30359999999999998</c:v>
                </c:pt>
                <c:pt idx="13">
                  <c:v>0.13830000000000001</c:v>
                </c:pt>
                <c:pt idx="14">
                  <c:v>0.2964</c:v>
                </c:pt>
                <c:pt idx="15">
                  <c:v>0.5716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EE2-43FE-9379-504584E1C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35880"/>
        <c:axId val="195336272"/>
      </c:barChart>
      <c:catAx>
        <c:axId val="195335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1" dirty="0">
                    <a:solidFill>
                      <a:sysClr val="windowText" lastClr="000000"/>
                    </a:solidFill>
                  </a:rPr>
                  <a:t>Salmonella</a:t>
                </a:r>
                <a:r>
                  <a:rPr lang="en-US" sz="2000" b="1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000" b="1" dirty="0">
                    <a:solidFill>
                      <a:sysClr val="windowText" lastClr="000000"/>
                    </a:solidFill>
                  </a:rPr>
                  <a:t>Isolates </a:t>
                </a:r>
              </a:p>
            </c:rich>
          </c:tx>
          <c:layout>
            <c:manualLayout>
              <c:xMode val="edge"/>
              <c:yMode val="edge"/>
              <c:x val="0.42189406030011095"/>
              <c:y val="0.89012086381392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36272"/>
        <c:crosses val="autoZero"/>
        <c:auto val="1"/>
        <c:lblAlgn val="ctr"/>
        <c:lblOffset val="100"/>
        <c:noMultiLvlLbl val="0"/>
      </c:catAx>
      <c:valAx>
        <c:axId val="195336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Optical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Density 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5980667037418257E-2"/>
              <c:y val="0.25482333986278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3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83244783426038E-2"/>
          <c:y val="3.0311616477991077E-2"/>
          <c:w val="0.84446544670473755"/>
          <c:h val="0.79169721686987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Sheet3!$I$44</c:f>
              <c:strCache>
                <c:ptCount val="1"/>
                <c:pt idx="0">
                  <c:v>Cinnamon bark oil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7-4930-AA3F-43A4FD3DB35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27-4930-AA3F-43A4FD3DB354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27-4930-AA3F-43A4FD3DB3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27-4930-AA3F-43A4FD3DB354}"/>
              </c:ext>
            </c:extLst>
          </c:dPt>
          <c:dPt>
            <c:idx val="5"/>
            <c:invertIfNegative val="0"/>
            <c:bubble3D val="0"/>
            <c:spPr>
              <a:solidFill>
                <a:srgbClr val="C56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27-4930-AA3F-43A4FD3DB354}"/>
              </c:ext>
            </c:extLst>
          </c:dPt>
          <c:dPt>
            <c:idx val="6"/>
            <c:invertIfNegative val="0"/>
            <c:bubble3D val="0"/>
            <c:spPr>
              <a:solidFill>
                <a:srgbClr val="09E9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27-4930-AA3F-43A4FD3DB354}"/>
              </c:ext>
            </c:extLst>
          </c:dPt>
          <c:dPt>
            <c:idx val="7"/>
            <c:invertIfNegative val="0"/>
            <c:bubble3D val="0"/>
            <c:spPr>
              <a:solidFill>
                <a:srgbClr val="FFDB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27-4930-AA3F-43A4FD3DB354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27-4930-AA3F-43A4FD3DB35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027-4930-AA3F-43A4FD3DB35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027-4930-AA3F-43A4FD3DB354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027-4930-AA3F-43A4FD3DB354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027-4930-AA3F-43A4FD3DB354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027-4930-AA3F-43A4FD3DB354}"/>
              </c:ext>
            </c:extLst>
          </c:dPt>
          <c:dPt>
            <c:idx val="14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027-4930-AA3F-43A4FD3DB354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027-4930-AA3F-43A4FD3DB354}"/>
              </c:ext>
            </c:extLst>
          </c:dPt>
          <c:errBars>
            <c:errBarType val="both"/>
            <c:errValType val="cust"/>
            <c:noEndCap val="0"/>
            <c:plus>
              <c:numRef>
                <c:f>Sheet3!$R$66:$R$81</c:f>
                <c:numCache>
                  <c:formatCode>General</c:formatCode>
                  <c:ptCount val="16"/>
                  <c:pt idx="0">
                    <c:v>5.4999999999999997E-3</c:v>
                  </c:pt>
                  <c:pt idx="1">
                    <c:v>3.78E-2</c:v>
                  </c:pt>
                  <c:pt idx="2">
                    <c:v>2.7900000000000001E-2</c:v>
                  </c:pt>
                  <c:pt idx="3">
                    <c:v>4.4299999999999999E-2</c:v>
                  </c:pt>
                  <c:pt idx="4">
                    <c:v>3.5299999999999998E-2</c:v>
                  </c:pt>
                  <c:pt idx="5">
                    <c:v>3.7400000000000003E-2</c:v>
                  </c:pt>
                  <c:pt idx="6">
                    <c:v>3.1600000000000003E-2</c:v>
                  </c:pt>
                  <c:pt idx="7">
                    <c:v>4.7800000000000002E-2</c:v>
                  </c:pt>
                  <c:pt idx="8">
                    <c:v>7.0599999999999996E-2</c:v>
                  </c:pt>
                  <c:pt idx="9">
                    <c:v>4.9799999999999997E-2</c:v>
                  </c:pt>
                  <c:pt idx="10">
                    <c:v>0.17469999999999999</c:v>
                  </c:pt>
                  <c:pt idx="11">
                    <c:v>3.1300000000000001E-2</c:v>
                  </c:pt>
                  <c:pt idx="12">
                    <c:v>5.4699999999999999E-2</c:v>
                  </c:pt>
                  <c:pt idx="13">
                    <c:v>8.3099999999999993E-2</c:v>
                  </c:pt>
                  <c:pt idx="14">
                    <c:v>4.1200000000000001E-2</c:v>
                  </c:pt>
                  <c:pt idx="15">
                    <c:v>4.9000000000000002E-2</c:v>
                  </c:pt>
                </c:numCache>
              </c:numRef>
            </c:plus>
            <c:minus>
              <c:numRef>
                <c:f>Sheet3!$R$66:$R$81</c:f>
                <c:numCache>
                  <c:formatCode>General</c:formatCode>
                  <c:ptCount val="16"/>
                  <c:pt idx="0">
                    <c:v>5.4999999999999997E-3</c:v>
                  </c:pt>
                  <c:pt idx="1">
                    <c:v>3.78E-2</c:v>
                  </c:pt>
                  <c:pt idx="2">
                    <c:v>2.7900000000000001E-2</c:v>
                  </c:pt>
                  <c:pt idx="3">
                    <c:v>4.4299999999999999E-2</c:v>
                  </c:pt>
                  <c:pt idx="4">
                    <c:v>3.5299999999999998E-2</c:v>
                  </c:pt>
                  <c:pt idx="5">
                    <c:v>3.7400000000000003E-2</c:v>
                  </c:pt>
                  <c:pt idx="6">
                    <c:v>3.1600000000000003E-2</c:v>
                  </c:pt>
                  <c:pt idx="7">
                    <c:v>4.7800000000000002E-2</c:v>
                  </c:pt>
                  <c:pt idx="8">
                    <c:v>7.0599999999999996E-2</c:v>
                  </c:pt>
                  <c:pt idx="9">
                    <c:v>4.9799999999999997E-2</c:v>
                  </c:pt>
                  <c:pt idx="10">
                    <c:v>0.17469999999999999</c:v>
                  </c:pt>
                  <c:pt idx="11">
                    <c:v>3.1300000000000001E-2</c:v>
                  </c:pt>
                  <c:pt idx="12">
                    <c:v>5.4699999999999999E-2</c:v>
                  </c:pt>
                  <c:pt idx="13">
                    <c:v>8.3099999999999993E-2</c:v>
                  </c:pt>
                  <c:pt idx="14">
                    <c:v>4.1200000000000001E-2</c:v>
                  </c:pt>
                  <c:pt idx="15">
                    <c:v>4.9000000000000002E-2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Sheet3!$H$45:$H$60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</c:strCache>
            </c:strRef>
          </c:cat>
          <c:val>
            <c:numRef>
              <c:f>Sheet3!$I$45:$I$60</c:f>
              <c:numCache>
                <c:formatCode>General</c:formatCode>
                <c:ptCount val="16"/>
                <c:pt idx="0">
                  <c:v>0.19600000000000001</c:v>
                </c:pt>
                <c:pt idx="1">
                  <c:v>0.20760000000000001</c:v>
                </c:pt>
                <c:pt idx="2">
                  <c:v>3.4500000000000003E-2</c:v>
                </c:pt>
                <c:pt idx="3">
                  <c:v>0.1137</c:v>
                </c:pt>
                <c:pt idx="4">
                  <c:v>0.21820000000000001</c:v>
                </c:pt>
                <c:pt idx="5">
                  <c:v>0.85499999999999998</c:v>
                </c:pt>
                <c:pt idx="6">
                  <c:v>7.7899999999999997E-2</c:v>
                </c:pt>
                <c:pt idx="7">
                  <c:v>0.1181</c:v>
                </c:pt>
                <c:pt idx="8">
                  <c:v>0.1739</c:v>
                </c:pt>
                <c:pt idx="9">
                  <c:v>0.40379999999999999</c:v>
                </c:pt>
                <c:pt idx="10">
                  <c:v>0.48280000000000001</c:v>
                </c:pt>
                <c:pt idx="11">
                  <c:v>0.25419999999999998</c:v>
                </c:pt>
                <c:pt idx="12">
                  <c:v>0.24060000000000001</c:v>
                </c:pt>
                <c:pt idx="13">
                  <c:v>0.11849999999999999</c:v>
                </c:pt>
                <c:pt idx="14">
                  <c:v>0.21379999999999999</c:v>
                </c:pt>
                <c:pt idx="15">
                  <c:v>0.2346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027-4930-AA3F-43A4FD3DB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811384"/>
        <c:axId val="227812560"/>
      </c:barChart>
      <c:dateAx>
        <c:axId val="227811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1" baseline="0" dirty="0">
                    <a:effectLst/>
                  </a:rPr>
                  <a:t>Salmonella</a:t>
                </a:r>
                <a:r>
                  <a:rPr lang="en-US" sz="1600" b="1" i="0" baseline="0" dirty="0">
                    <a:effectLst/>
                  </a:rPr>
                  <a:t> Isolates</a:t>
                </a:r>
                <a:endParaRPr lang="en-US" sz="16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>
                    <a:solidFill>
                      <a:sysClr val="windowText" lastClr="000000"/>
                    </a:solidFill>
                  </a:defRPr>
                </a:pPr>
                <a:endParaRPr lang="en-US" sz="16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721106360202275"/>
              <c:y val="0.88349742779183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12560"/>
        <c:crosses val="autoZero"/>
        <c:auto val="0"/>
        <c:lblOffset val="100"/>
        <c:baseTimeUnit val="days"/>
      </c:dateAx>
      <c:valAx>
        <c:axId val="227812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effectLst/>
                  </a:rPr>
                  <a:t>Optical Density (nm)</a:t>
                </a:r>
                <a:endParaRPr lang="en-US" sz="16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>
                    <a:solidFill>
                      <a:sysClr val="windowText" lastClr="000000"/>
                    </a:solidFill>
                  </a:defRPr>
                </a:pPr>
                <a:endParaRPr lang="en-US" sz="16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7332093636977058E-2"/>
              <c:y val="0.331772747156605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1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07883-1051-4E30-AFEA-872839CDF46A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2CEACD-11DD-4DE2-99FF-360F57802A0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Incubated for 48 hours at (28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º</a:t>
          </a:r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C)</a:t>
          </a:r>
        </a:p>
      </dgm:t>
    </dgm:pt>
    <dgm:pt modelId="{C6698433-6FB7-4682-9B6C-8DEB5269749C}" type="parTrans" cxnId="{40FA5CBD-4E94-4081-A7F3-C638738F6360}">
      <dgm:prSet/>
      <dgm:spPr/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8D32CD15-4BFB-439D-915B-5AA0C5EAF050}" type="sibTrans" cxnId="{40FA5CBD-4E94-4081-A7F3-C638738F6360}">
      <dgm:prSet custT="1"/>
      <dgm:spPr>
        <a:solidFill>
          <a:schemeClr val="tx1"/>
        </a:solidFill>
      </dgm:spPr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AB851158-1612-4F90-A4E1-DF112AD8639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Treated with essential oils</a:t>
          </a:r>
        </a:p>
      </dgm:t>
    </dgm:pt>
    <dgm:pt modelId="{7DCFCA99-7A64-4B96-AC16-2272C2D4D0ED}" type="parTrans" cxnId="{A8734B65-43CE-4DAC-8CC5-528E11C10B7C}">
      <dgm:prSet/>
      <dgm:spPr/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3B37CCC7-50D1-4EA5-9A17-ADEA4598876B}" type="sibTrans" cxnId="{A8734B65-43CE-4DAC-8CC5-528E11C10B7C}">
      <dgm:prSet custT="1"/>
      <dgm:spPr>
        <a:solidFill>
          <a:schemeClr val="tx1"/>
        </a:solidFill>
      </dgm:spPr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C237CF39-2408-4EC7-9910-B8B154C824D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Discarded the content and fix the remaining biofilm cells </a:t>
          </a:r>
        </a:p>
      </dgm:t>
    </dgm:pt>
    <dgm:pt modelId="{8742A921-DD59-48FE-BBE0-FF530633A9E3}" type="parTrans" cxnId="{AB5EC840-081D-4B34-957A-566D8E696EA8}">
      <dgm:prSet/>
      <dgm:spPr/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F62FC2FA-07E1-42C5-AF88-3506C3F37464}" type="sibTrans" cxnId="{AB5EC840-081D-4B34-957A-566D8E696EA8}">
      <dgm:prSet custT="1"/>
      <dgm:spPr>
        <a:solidFill>
          <a:schemeClr val="tx1"/>
        </a:solidFill>
      </dgm:spPr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952D2B60-9830-48B7-B149-2B8FDC18A71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Quantification – </a:t>
          </a:r>
          <a:r>
            <a:rPr lang="en-US" sz="2400" b="0" dirty="0">
              <a:solidFill>
                <a:schemeClr val="tx1"/>
              </a:solidFill>
              <a:latin typeface="+mn-lt"/>
            </a:rPr>
            <a:t>Thermo Scientific </a:t>
          </a:r>
          <a:r>
            <a:rPr lang="en-US" sz="2400" b="0" baseline="30000" dirty="0">
              <a:solidFill>
                <a:schemeClr val="tx1"/>
              </a:solidFill>
              <a:latin typeface="+mn-lt"/>
            </a:rPr>
            <a:t>TM </a:t>
          </a:r>
          <a:r>
            <a:rPr lang="en-US" sz="2400" b="0" dirty="0" err="1">
              <a:solidFill>
                <a:schemeClr val="tx1"/>
              </a:solidFill>
              <a:latin typeface="+mn-lt"/>
            </a:rPr>
            <a:t>Multiskan</a:t>
          </a:r>
          <a:r>
            <a:rPr lang="en-US" sz="2400" b="0" dirty="0">
              <a:solidFill>
                <a:schemeClr val="tx1"/>
              </a:solidFill>
              <a:latin typeface="+mn-lt"/>
            </a:rPr>
            <a:t> Sky </a:t>
          </a:r>
          <a:r>
            <a:rPr lang="en-US" sz="2400" b="0" dirty="0" err="1">
              <a:solidFill>
                <a:schemeClr val="tx1"/>
              </a:solidFill>
              <a:latin typeface="+mn-lt"/>
            </a:rPr>
            <a:t>Microplate</a:t>
          </a:r>
          <a:r>
            <a:rPr lang="en-US" sz="2400" b="0" dirty="0">
              <a:solidFill>
                <a:schemeClr val="tx1"/>
              </a:solidFill>
              <a:latin typeface="+mn-lt"/>
            </a:rPr>
            <a:t> Spectrophotometer</a:t>
          </a:r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(570 nm) </a:t>
          </a:r>
        </a:p>
      </dgm:t>
    </dgm:pt>
    <dgm:pt modelId="{8C374EBF-9F26-469F-9255-B4B1262F8C93}" type="parTrans" cxnId="{49407091-EEE7-4302-B994-A13EDC228635}">
      <dgm:prSet/>
      <dgm:spPr/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876B6E64-864E-4294-9C33-0CF8ACA24E67}" type="sibTrans" cxnId="{49407091-EEE7-4302-B994-A13EDC228635}">
      <dgm:prSet/>
      <dgm:spPr/>
      <dgm:t>
        <a:bodyPr/>
        <a:lstStyle/>
        <a:p>
          <a:endParaRPr lang="en-US" sz="2400" b="0">
            <a:latin typeface="+mn-lt"/>
            <a:cs typeface="Arial" panose="020B0604020202020204" pitchFamily="34" charset="0"/>
          </a:endParaRPr>
        </a:p>
      </dgm:t>
    </dgm:pt>
    <dgm:pt modelId="{A5689024-6B6B-4937-9427-A7B39464823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Biofilm formation on </a:t>
          </a:r>
          <a:r>
            <a:rPr lang="en-US" sz="24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microtitre</a:t>
          </a:r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plates</a:t>
          </a:r>
        </a:p>
      </dgm:t>
    </dgm:pt>
    <dgm:pt modelId="{E15CF104-7438-40C1-BCB1-9A17C28256CA}" type="parTrans" cxnId="{19A0E6B0-729A-412C-9EC4-F2D1E14F9356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C8C7BE7B-7F43-418F-BB3B-0B4C8783AAED}" type="sibTrans" cxnId="{19A0E6B0-729A-412C-9EC4-F2D1E14F9356}">
      <dgm:prSet custT="1"/>
      <dgm:spPr>
        <a:solidFill>
          <a:schemeClr val="tx1"/>
        </a:solidFill>
      </dgm:spPr>
      <dgm:t>
        <a:bodyPr/>
        <a:lstStyle/>
        <a:p>
          <a:endParaRPr lang="en-US" sz="2400" b="0">
            <a:latin typeface="+mn-lt"/>
          </a:endParaRPr>
        </a:p>
      </dgm:t>
    </dgm:pt>
    <dgm:pt modelId="{DEB0E32B-1D2B-4E50-94B9-5DFEC2235FD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Staining</a:t>
          </a:r>
        </a:p>
      </dgm:t>
    </dgm:pt>
    <dgm:pt modelId="{6E911966-06D6-4498-A6A9-96C26EA5475F}" type="parTrans" cxnId="{D1065273-39A4-4D69-BCD4-A903B7F16A8F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938D01D7-D349-4903-9706-82B83D043103}" type="sibTrans" cxnId="{D1065273-39A4-4D69-BCD4-A903B7F16A8F}">
      <dgm:prSet custT="1"/>
      <dgm:spPr>
        <a:solidFill>
          <a:schemeClr val="tx1"/>
        </a:solidFill>
      </dgm:spPr>
      <dgm:t>
        <a:bodyPr/>
        <a:lstStyle/>
        <a:p>
          <a:endParaRPr lang="en-US" sz="2400" b="0">
            <a:latin typeface="+mn-lt"/>
          </a:endParaRPr>
        </a:p>
      </dgm:t>
    </dgm:pt>
    <dgm:pt modelId="{AF678AB0-3A75-4866-A13F-84AC5BEF462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 </a:t>
          </a:r>
          <a:r>
            <a:rPr lang="en-US" sz="24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solubilization</a:t>
          </a:r>
          <a:endParaRPr lang="en-US" sz="24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1065A7C-58D4-4ECF-B539-0FFCBBA34FE2}" type="parTrans" cxnId="{E342D5DA-A1CC-4591-AA15-FEBF30B6F00D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F4D3C8CE-1FE0-4160-9F8D-ADD2A3D04855}" type="sibTrans" cxnId="{E342D5DA-A1CC-4591-AA15-FEBF30B6F00D}">
      <dgm:prSet custT="1"/>
      <dgm:spPr>
        <a:solidFill>
          <a:schemeClr val="tx1"/>
        </a:solidFill>
      </dgm:spPr>
      <dgm:t>
        <a:bodyPr/>
        <a:lstStyle/>
        <a:p>
          <a:endParaRPr lang="en-US" sz="2400" b="0">
            <a:latin typeface="+mn-lt"/>
          </a:endParaRPr>
        </a:p>
      </dgm:t>
    </dgm:pt>
    <dgm:pt modelId="{148C4869-2F90-4289-8A26-8135A5B03661}" type="pres">
      <dgm:prSet presAssocID="{FCF07883-1051-4E30-AFEA-872839CDF46A}" presName="linearFlow" presStyleCnt="0">
        <dgm:presLayoutVars>
          <dgm:resizeHandles val="exact"/>
        </dgm:presLayoutVars>
      </dgm:prSet>
      <dgm:spPr/>
    </dgm:pt>
    <dgm:pt modelId="{57182E94-51E2-4AD3-BFFB-F1D3335A6B17}" type="pres">
      <dgm:prSet presAssocID="{A5689024-6B6B-4937-9427-A7B394648230}" presName="node" presStyleLbl="node1" presStyleIdx="0" presStyleCnt="7" custScaleX="494196" custScaleY="143685" custLinFactNeighborX="-1809" custLinFactNeighborY="-14151">
        <dgm:presLayoutVars>
          <dgm:bulletEnabled val="1"/>
        </dgm:presLayoutVars>
      </dgm:prSet>
      <dgm:spPr/>
    </dgm:pt>
    <dgm:pt modelId="{EBE78336-3A81-4D87-A469-4AD2D99069E0}" type="pres">
      <dgm:prSet presAssocID="{C8C7BE7B-7F43-418F-BB3B-0B4C8783AAED}" presName="sibTrans" presStyleLbl="sibTrans2D1" presStyleIdx="0" presStyleCnt="6"/>
      <dgm:spPr/>
    </dgm:pt>
    <dgm:pt modelId="{D328D48D-C905-453D-B668-C765D6FABF96}" type="pres">
      <dgm:prSet presAssocID="{C8C7BE7B-7F43-418F-BB3B-0B4C8783AAED}" presName="connectorText" presStyleLbl="sibTrans2D1" presStyleIdx="0" presStyleCnt="6"/>
      <dgm:spPr/>
    </dgm:pt>
    <dgm:pt modelId="{628D6756-6F44-4BE6-B6FA-6029149033F1}" type="pres">
      <dgm:prSet presAssocID="{BC2CEACD-11DD-4DE2-99FF-360F57802A0C}" presName="node" presStyleLbl="node1" presStyleIdx="1" presStyleCnt="7" custScaleX="423897" custScaleY="141314">
        <dgm:presLayoutVars>
          <dgm:bulletEnabled val="1"/>
        </dgm:presLayoutVars>
      </dgm:prSet>
      <dgm:spPr/>
    </dgm:pt>
    <dgm:pt modelId="{8E0CE681-FD49-4649-9071-2AB0FE71B9AC}" type="pres">
      <dgm:prSet presAssocID="{8D32CD15-4BFB-439D-915B-5AA0C5EAF050}" presName="sibTrans" presStyleLbl="sibTrans2D1" presStyleIdx="1" presStyleCnt="6"/>
      <dgm:spPr/>
    </dgm:pt>
    <dgm:pt modelId="{4865A0D3-1253-45EC-B0E7-6DF187063A1A}" type="pres">
      <dgm:prSet presAssocID="{8D32CD15-4BFB-439D-915B-5AA0C5EAF050}" presName="connectorText" presStyleLbl="sibTrans2D1" presStyleIdx="1" presStyleCnt="6"/>
      <dgm:spPr/>
    </dgm:pt>
    <dgm:pt modelId="{1AAF4172-3E3B-472C-8106-1EF686D793E5}" type="pres">
      <dgm:prSet presAssocID="{AB851158-1612-4F90-A4E1-DF112AD86399}" presName="node" presStyleLbl="node1" presStyleIdx="2" presStyleCnt="7" custScaleX="408400" custScaleY="186808" custLinFactNeighborX="-2688">
        <dgm:presLayoutVars>
          <dgm:bulletEnabled val="1"/>
        </dgm:presLayoutVars>
      </dgm:prSet>
      <dgm:spPr/>
    </dgm:pt>
    <dgm:pt modelId="{8A613119-A433-49A5-8DAC-B88442D9C65B}" type="pres">
      <dgm:prSet presAssocID="{3B37CCC7-50D1-4EA5-9A17-ADEA4598876B}" presName="sibTrans" presStyleLbl="sibTrans2D1" presStyleIdx="2" presStyleCnt="6"/>
      <dgm:spPr/>
    </dgm:pt>
    <dgm:pt modelId="{E0EC4C3A-71EC-4DAF-805C-A3728432B433}" type="pres">
      <dgm:prSet presAssocID="{3B37CCC7-50D1-4EA5-9A17-ADEA4598876B}" presName="connectorText" presStyleLbl="sibTrans2D1" presStyleIdx="2" presStyleCnt="6"/>
      <dgm:spPr/>
    </dgm:pt>
    <dgm:pt modelId="{B766EFA0-7BCB-4228-8382-CADEE1669857}" type="pres">
      <dgm:prSet presAssocID="{C237CF39-2408-4EC7-9910-B8B154C824DF}" presName="node" presStyleLbl="node1" presStyleIdx="3" presStyleCnt="7" custScaleX="398566" custScaleY="193055" custLinFactNeighborX="-1839" custLinFactNeighborY="21633">
        <dgm:presLayoutVars>
          <dgm:bulletEnabled val="1"/>
        </dgm:presLayoutVars>
      </dgm:prSet>
      <dgm:spPr/>
    </dgm:pt>
    <dgm:pt modelId="{ED1B3EE7-7365-484A-900C-FE39EBC06152}" type="pres">
      <dgm:prSet presAssocID="{F62FC2FA-07E1-42C5-AF88-3506C3F37464}" presName="sibTrans" presStyleLbl="sibTrans2D1" presStyleIdx="3" presStyleCnt="6"/>
      <dgm:spPr/>
    </dgm:pt>
    <dgm:pt modelId="{D280F4EA-0B8A-4899-B49A-3E03DCC4E5FA}" type="pres">
      <dgm:prSet presAssocID="{F62FC2FA-07E1-42C5-AF88-3506C3F37464}" presName="connectorText" presStyleLbl="sibTrans2D1" presStyleIdx="3" presStyleCnt="6"/>
      <dgm:spPr/>
    </dgm:pt>
    <dgm:pt modelId="{48D198CB-B80E-4B21-9BF2-2BC0D6EF07E8}" type="pres">
      <dgm:prSet presAssocID="{DEB0E32B-1D2B-4E50-94B9-5DFEC2235FDA}" presName="node" presStyleLbl="node1" presStyleIdx="4" presStyleCnt="7">
        <dgm:presLayoutVars>
          <dgm:bulletEnabled val="1"/>
        </dgm:presLayoutVars>
      </dgm:prSet>
      <dgm:spPr/>
    </dgm:pt>
    <dgm:pt modelId="{BFD7EA7E-3BC0-4FD3-A5FA-81A9137F046D}" type="pres">
      <dgm:prSet presAssocID="{938D01D7-D349-4903-9706-82B83D043103}" presName="sibTrans" presStyleLbl="sibTrans2D1" presStyleIdx="4" presStyleCnt="6"/>
      <dgm:spPr/>
    </dgm:pt>
    <dgm:pt modelId="{CA1D54CE-4E97-4705-A0DA-DEFF40B610CE}" type="pres">
      <dgm:prSet presAssocID="{938D01D7-D349-4903-9706-82B83D043103}" presName="connectorText" presStyleLbl="sibTrans2D1" presStyleIdx="4" presStyleCnt="6"/>
      <dgm:spPr/>
    </dgm:pt>
    <dgm:pt modelId="{ED0E326A-1A74-43DD-AB0E-C71B74F19973}" type="pres">
      <dgm:prSet presAssocID="{AF678AB0-3A75-4866-A13F-84AC5BEF4623}" presName="node" presStyleLbl="node1" presStyleIdx="5" presStyleCnt="7" custScaleX="164271" custScaleY="126725" custLinFactNeighborY="-36882">
        <dgm:presLayoutVars>
          <dgm:bulletEnabled val="1"/>
        </dgm:presLayoutVars>
      </dgm:prSet>
      <dgm:spPr/>
    </dgm:pt>
    <dgm:pt modelId="{9693A9BD-B676-4954-B27C-3F2D0E525670}" type="pres">
      <dgm:prSet presAssocID="{F4D3C8CE-1FE0-4160-9F8D-ADD2A3D04855}" presName="sibTrans" presStyleLbl="sibTrans2D1" presStyleIdx="5" presStyleCnt="6"/>
      <dgm:spPr/>
    </dgm:pt>
    <dgm:pt modelId="{6139DD34-3844-4A35-8555-8A2B74B09345}" type="pres">
      <dgm:prSet presAssocID="{F4D3C8CE-1FE0-4160-9F8D-ADD2A3D04855}" presName="connectorText" presStyleLbl="sibTrans2D1" presStyleIdx="5" presStyleCnt="6"/>
      <dgm:spPr/>
    </dgm:pt>
    <dgm:pt modelId="{84B4930B-2B24-4DC1-9455-E8731A9AE0A7}" type="pres">
      <dgm:prSet presAssocID="{952D2B60-9830-48B7-B149-2B8FDC18A714}" presName="node" presStyleLbl="node1" presStyleIdx="6" presStyleCnt="7" custScaleX="365570" custScaleY="252238">
        <dgm:presLayoutVars>
          <dgm:bulletEnabled val="1"/>
        </dgm:presLayoutVars>
      </dgm:prSet>
      <dgm:spPr/>
    </dgm:pt>
  </dgm:ptLst>
  <dgm:cxnLst>
    <dgm:cxn modelId="{4605C90C-FF0A-4763-A053-A4C9AE3078E0}" type="presOf" srcId="{8D32CD15-4BFB-439D-915B-5AA0C5EAF050}" destId="{4865A0D3-1253-45EC-B0E7-6DF187063A1A}" srcOrd="1" destOrd="0" presId="urn:microsoft.com/office/officeart/2005/8/layout/process2"/>
    <dgm:cxn modelId="{7D728812-6BD6-40A0-81E8-6251E1391AD4}" type="presOf" srcId="{FCF07883-1051-4E30-AFEA-872839CDF46A}" destId="{148C4869-2F90-4289-8A26-8135A5B03661}" srcOrd="0" destOrd="0" presId="urn:microsoft.com/office/officeart/2005/8/layout/process2"/>
    <dgm:cxn modelId="{CB66F53E-EE18-42C4-84D3-406C9AD63483}" type="presOf" srcId="{F4D3C8CE-1FE0-4160-9F8D-ADD2A3D04855}" destId="{6139DD34-3844-4A35-8555-8A2B74B09345}" srcOrd="1" destOrd="0" presId="urn:microsoft.com/office/officeart/2005/8/layout/process2"/>
    <dgm:cxn modelId="{AB5EC840-081D-4B34-957A-566D8E696EA8}" srcId="{FCF07883-1051-4E30-AFEA-872839CDF46A}" destId="{C237CF39-2408-4EC7-9910-B8B154C824DF}" srcOrd="3" destOrd="0" parTransId="{8742A921-DD59-48FE-BBE0-FF530633A9E3}" sibTransId="{F62FC2FA-07E1-42C5-AF88-3506C3F37464}"/>
    <dgm:cxn modelId="{05969343-BCA6-48B3-8998-1353DC65E5FF}" type="presOf" srcId="{F4D3C8CE-1FE0-4160-9F8D-ADD2A3D04855}" destId="{9693A9BD-B676-4954-B27C-3F2D0E525670}" srcOrd="0" destOrd="0" presId="urn:microsoft.com/office/officeart/2005/8/layout/process2"/>
    <dgm:cxn modelId="{F23A1164-7D7C-4ECD-84E1-ADEBA6AEF2ED}" type="presOf" srcId="{BC2CEACD-11DD-4DE2-99FF-360F57802A0C}" destId="{628D6756-6F44-4BE6-B6FA-6029149033F1}" srcOrd="0" destOrd="0" presId="urn:microsoft.com/office/officeart/2005/8/layout/process2"/>
    <dgm:cxn modelId="{A8734B65-43CE-4DAC-8CC5-528E11C10B7C}" srcId="{FCF07883-1051-4E30-AFEA-872839CDF46A}" destId="{AB851158-1612-4F90-A4E1-DF112AD86399}" srcOrd="2" destOrd="0" parTransId="{7DCFCA99-7A64-4B96-AC16-2272C2D4D0ED}" sibTransId="{3B37CCC7-50D1-4EA5-9A17-ADEA4598876B}"/>
    <dgm:cxn modelId="{D1065273-39A4-4D69-BCD4-A903B7F16A8F}" srcId="{FCF07883-1051-4E30-AFEA-872839CDF46A}" destId="{DEB0E32B-1D2B-4E50-94B9-5DFEC2235FDA}" srcOrd="4" destOrd="0" parTransId="{6E911966-06D6-4498-A6A9-96C26EA5475F}" sibTransId="{938D01D7-D349-4903-9706-82B83D043103}"/>
    <dgm:cxn modelId="{625C7C74-EDF0-415F-8D21-2224F7FD2B4A}" type="presOf" srcId="{938D01D7-D349-4903-9706-82B83D043103}" destId="{CA1D54CE-4E97-4705-A0DA-DEFF40B610CE}" srcOrd="1" destOrd="0" presId="urn:microsoft.com/office/officeart/2005/8/layout/process2"/>
    <dgm:cxn modelId="{3D642856-9A55-418D-B41C-66F9D3E1411E}" type="presOf" srcId="{3B37CCC7-50D1-4EA5-9A17-ADEA4598876B}" destId="{8A613119-A433-49A5-8DAC-B88442D9C65B}" srcOrd="0" destOrd="0" presId="urn:microsoft.com/office/officeart/2005/8/layout/process2"/>
    <dgm:cxn modelId="{9B9D2279-D91F-4239-9BB9-50C030334657}" type="presOf" srcId="{C8C7BE7B-7F43-418F-BB3B-0B4C8783AAED}" destId="{EBE78336-3A81-4D87-A469-4AD2D99069E0}" srcOrd="0" destOrd="0" presId="urn:microsoft.com/office/officeart/2005/8/layout/process2"/>
    <dgm:cxn modelId="{4B98E67D-4859-4087-9190-56C03776494C}" type="presOf" srcId="{A5689024-6B6B-4937-9427-A7B394648230}" destId="{57182E94-51E2-4AD3-BFFB-F1D3335A6B17}" srcOrd="0" destOrd="0" presId="urn:microsoft.com/office/officeart/2005/8/layout/process2"/>
    <dgm:cxn modelId="{E72C3F88-248B-407E-B4BD-78F590D741C7}" type="presOf" srcId="{952D2B60-9830-48B7-B149-2B8FDC18A714}" destId="{84B4930B-2B24-4DC1-9455-E8731A9AE0A7}" srcOrd="0" destOrd="0" presId="urn:microsoft.com/office/officeart/2005/8/layout/process2"/>
    <dgm:cxn modelId="{3D169B89-1A63-42AF-8D90-F67DA7DB4A32}" type="presOf" srcId="{AF678AB0-3A75-4866-A13F-84AC5BEF4623}" destId="{ED0E326A-1A74-43DD-AB0E-C71B74F19973}" srcOrd="0" destOrd="0" presId="urn:microsoft.com/office/officeart/2005/8/layout/process2"/>
    <dgm:cxn modelId="{49407091-EEE7-4302-B994-A13EDC228635}" srcId="{FCF07883-1051-4E30-AFEA-872839CDF46A}" destId="{952D2B60-9830-48B7-B149-2B8FDC18A714}" srcOrd="6" destOrd="0" parTransId="{8C374EBF-9F26-469F-9255-B4B1262F8C93}" sibTransId="{876B6E64-864E-4294-9C33-0CF8ACA24E67}"/>
    <dgm:cxn modelId="{3A0DDD9B-9039-4184-B3DD-1C47181F1126}" type="presOf" srcId="{F62FC2FA-07E1-42C5-AF88-3506C3F37464}" destId="{ED1B3EE7-7365-484A-900C-FE39EBC06152}" srcOrd="0" destOrd="0" presId="urn:microsoft.com/office/officeart/2005/8/layout/process2"/>
    <dgm:cxn modelId="{5B9B2E9C-5D47-4375-9E2D-3CAF948DFD01}" type="presOf" srcId="{C237CF39-2408-4EC7-9910-B8B154C824DF}" destId="{B766EFA0-7BCB-4228-8382-CADEE1669857}" srcOrd="0" destOrd="0" presId="urn:microsoft.com/office/officeart/2005/8/layout/process2"/>
    <dgm:cxn modelId="{8303ABA0-0547-4E86-B3BB-9DB495213B04}" type="presOf" srcId="{C8C7BE7B-7F43-418F-BB3B-0B4C8783AAED}" destId="{D328D48D-C905-453D-B668-C765D6FABF96}" srcOrd="1" destOrd="0" presId="urn:microsoft.com/office/officeart/2005/8/layout/process2"/>
    <dgm:cxn modelId="{19A0E6B0-729A-412C-9EC4-F2D1E14F9356}" srcId="{FCF07883-1051-4E30-AFEA-872839CDF46A}" destId="{A5689024-6B6B-4937-9427-A7B394648230}" srcOrd="0" destOrd="0" parTransId="{E15CF104-7438-40C1-BCB1-9A17C28256CA}" sibTransId="{C8C7BE7B-7F43-418F-BB3B-0B4C8783AAED}"/>
    <dgm:cxn modelId="{B31410B7-5A17-4018-A435-C02911C73E9A}" type="presOf" srcId="{8D32CD15-4BFB-439D-915B-5AA0C5EAF050}" destId="{8E0CE681-FD49-4649-9071-2AB0FE71B9AC}" srcOrd="0" destOrd="0" presId="urn:microsoft.com/office/officeart/2005/8/layout/process2"/>
    <dgm:cxn modelId="{24307BB7-D0F6-44B2-BAA8-E5BCCF785F66}" type="presOf" srcId="{F62FC2FA-07E1-42C5-AF88-3506C3F37464}" destId="{D280F4EA-0B8A-4899-B49A-3E03DCC4E5FA}" srcOrd="1" destOrd="0" presId="urn:microsoft.com/office/officeart/2005/8/layout/process2"/>
    <dgm:cxn modelId="{40FA5CBD-4E94-4081-A7F3-C638738F6360}" srcId="{FCF07883-1051-4E30-AFEA-872839CDF46A}" destId="{BC2CEACD-11DD-4DE2-99FF-360F57802A0C}" srcOrd="1" destOrd="0" parTransId="{C6698433-6FB7-4682-9B6C-8DEB5269749C}" sibTransId="{8D32CD15-4BFB-439D-915B-5AA0C5EAF050}"/>
    <dgm:cxn modelId="{D41EA3BF-8357-4EA9-B6CB-185BCC96C43B}" type="presOf" srcId="{938D01D7-D349-4903-9706-82B83D043103}" destId="{BFD7EA7E-3BC0-4FD3-A5FA-81A9137F046D}" srcOrd="0" destOrd="0" presId="urn:microsoft.com/office/officeart/2005/8/layout/process2"/>
    <dgm:cxn modelId="{C165E2C6-9F02-4177-B7E1-E72E29BCA4D4}" type="presOf" srcId="{DEB0E32B-1D2B-4E50-94B9-5DFEC2235FDA}" destId="{48D198CB-B80E-4B21-9BF2-2BC0D6EF07E8}" srcOrd="0" destOrd="0" presId="urn:microsoft.com/office/officeart/2005/8/layout/process2"/>
    <dgm:cxn modelId="{3E7846CD-8582-48C2-9B1D-29406CE4BD8B}" type="presOf" srcId="{AB851158-1612-4F90-A4E1-DF112AD86399}" destId="{1AAF4172-3E3B-472C-8106-1EF686D793E5}" srcOrd="0" destOrd="0" presId="urn:microsoft.com/office/officeart/2005/8/layout/process2"/>
    <dgm:cxn modelId="{E342D5DA-A1CC-4591-AA15-FEBF30B6F00D}" srcId="{FCF07883-1051-4E30-AFEA-872839CDF46A}" destId="{AF678AB0-3A75-4866-A13F-84AC5BEF4623}" srcOrd="5" destOrd="0" parTransId="{A1065A7C-58D4-4ECF-B539-0FFCBBA34FE2}" sibTransId="{F4D3C8CE-1FE0-4160-9F8D-ADD2A3D04855}"/>
    <dgm:cxn modelId="{675B43F8-CDBC-451E-964F-CB5189CDE45C}" type="presOf" srcId="{3B37CCC7-50D1-4EA5-9A17-ADEA4598876B}" destId="{E0EC4C3A-71EC-4DAF-805C-A3728432B433}" srcOrd="1" destOrd="0" presId="urn:microsoft.com/office/officeart/2005/8/layout/process2"/>
    <dgm:cxn modelId="{81B3A3CD-8732-4F1F-924A-D26DAEB8EA94}" type="presParOf" srcId="{148C4869-2F90-4289-8A26-8135A5B03661}" destId="{57182E94-51E2-4AD3-BFFB-F1D3335A6B17}" srcOrd="0" destOrd="0" presId="urn:microsoft.com/office/officeart/2005/8/layout/process2"/>
    <dgm:cxn modelId="{582B779D-53C5-4AAE-86ED-5434D156D080}" type="presParOf" srcId="{148C4869-2F90-4289-8A26-8135A5B03661}" destId="{EBE78336-3A81-4D87-A469-4AD2D99069E0}" srcOrd="1" destOrd="0" presId="urn:microsoft.com/office/officeart/2005/8/layout/process2"/>
    <dgm:cxn modelId="{55323528-3762-4ABA-898A-E297CD88A6B9}" type="presParOf" srcId="{EBE78336-3A81-4D87-A469-4AD2D99069E0}" destId="{D328D48D-C905-453D-B668-C765D6FABF96}" srcOrd="0" destOrd="0" presId="urn:microsoft.com/office/officeart/2005/8/layout/process2"/>
    <dgm:cxn modelId="{D77A13B6-9AC9-41E4-B191-5BAE0F4E0A4B}" type="presParOf" srcId="{148C4869-2F90-4289-8A26-8135A5B03661}" destId="{628D6756-6F44-4BE6-B6FA-6029149033F1}" srcOrd="2" destOrd="0" presId="urn:microsoft.com/office/officeart/2005/8/layout/process2"/>
    <dgm:cxn modelId="{316ACA1F-0F67-4C1A-A95F-1B6A0901711D}" type="presParOf" srcId="{148C4869-2F90-4289-8A26-8135A5B03661}" destId="{8E0CE681-FD49-4649-9071-2AB0FE71B9AC}" srcOrd="3" destOrd="0" presId="urn:microsoft.com/office/officeart/2005/8/layout/process2"/>
    <dgm:cxn modelId="{3860F303-B63F-4E9C-B709-37BEA94EFEC1}" type="presParOf" srcId="{8E0CE681-FD49-4649-9071-2AB0FE71B9AC}" destId="{4865A0D3-1253-45EC-B0E7-6DF187063A1A}" srcOrd="0" destOrd="0" presId="urn:microsoft.com/office/officeart/2005/8/layout/process2"/>
    <dgm:cxn modelId="{315FAFED-5FBB-4E77-836C-F74425D6E788}" type="presParOf" srcId="{148C4869-2F90-4289-8A26-8135A5B03661}" destId="{1AAF4172-3E3B-472C-8106-1EF686D793E5}" srcOrd="4" destOrd="0" presId="urn:microsoft.com/office/officeart/2005/8/layout/process2"/>
    <dgm:cxn modelId="{94C9BAC8-15E3-4331-93E8-454BA64DE151}" type="presParOf" srcId="{148C4869-2F90-4289-8A26-8135A5B03661}" destId="{8A613119-A433-49A5-8DAC-B88442D9C65B}" srcOrd="5" destOrd="0" presId="urn:microsoft.com/office/officeart/2005/8/layout/process2"/>
    <dgm:cxn modelId="{F2D1D8DD-5C8D-4F30-BEFF-72151EA913BC}" type="presParOf" srcId="{8A613119-A433-49A5-8DAC-B88442D9C65B}" destId="{E0EC4C3A-71EC-4DAF-805C-A3728432B433}" srcOrd="0" destOrd="0" presId="urn:microsoft.com/office/officeart/2005/8/layout/process2"/>
    <dgm:cxn modelId="{14979508-7015-4BBE-9CFC-7998DA5EB9F6}" type="presParOf" srcId="{148C4869-2F90-4289-8A26-8135A5B03661}" destId="{B766EFA0-7BCB-4228-8382-CADEE1669857}" srcOrd="6" destOrd="0" presId="urn:microsoft.com/office/officeart/2005/8/layout/process2"/>
    <dgm:cxn modelId="{32124596-2DC9-41DE-A11C-053E609393D0}" type="presParOf" srcId="{148C4869-2F90-4289-8A26-8135A5B03661}" destId="{ED1B3EE7-7365-484A-900C-FE39EBC06152}" srcOrd="7" destOrd="0" presId="urn:microsoft.com/office/officeart/2005/8/layout/process2"/>
    <dgm:cxn modelId="{EE7E4FA0-6B0F-439C-A26F-A133B8A010A2}" type="presParOf" srcId="{ED1B3EE7-7365-484A-900C-FE39EBC06152}" destId="{D280F4EA-0B8A-4899-B49A-3E03DCC4E5FA}" srcOrd="0" destOrd="0" presId="urn:microsoft.com/office/officeart/2005/8/layout/process2"/>
    <dgm:cxn modelId="{4E9528EE-AC98-4112-BE01-F48BF0E8B7FE}" type="presParOf" srcId="{148C4869-2F90-4289-8A26-8135A5B03661}" destId="{48D198CB-B80E-4B21-9BF2-2BC0D6EF07E8}" srcOrd="8" destOrd="0" presId="urn:microsoft.com/office/officeart/2005/8/layout/process2"/>
    <dgm:cxn modelId="{CC0E0B5C-E458-46BA-A77B-4BCD500F9F25}" type="presParOf" srcId="{148C4869-2F90-4289-8A26-8135A5B03661}" destId="{BFD7EA7E-3BC0-4FD3-A5FA-81A9137F046D}" srcOrd="9" destOrd="0" presId="urn:microsoft.com/office/officeart/2005/8/layout/process2"/>
    <dgm:cxn modelId="{D53E856F-33B5-447C-85A5-C1207D0BFE66}" type="presParOf" srcId="{BFD7EA7E-3BC0-4FD3-A5FA-81A9137F046D}" destId="{CA1D54CE-4E97-4705-A0DA-DEFF40B610CE}" srcOrd="0" destOrd="0" presId="urn:microsoft.com/office/officeart/2005/8/layout/process2"/>
    <dgm:cxn modelId="{00132434-26D4-4D6D-981D-D77A4AAA3C24}" type="presParOf" srcId="{148C4869-2F90-4289-8A26-8135A5B03661}" destId="{ED0E326A-1A74-43DD-AB0E-C71B74F19973}" srcOrd="10" destOrd="0" presId="urn:microsoft.com/office/officeart/2005/8/layout/process2"/>
    <dgm:cxn modelId="{6873F0CD-F574-40C7-BC6C-88B2C64843B5}" type="presParOf" srcId="{148C4869-2F90-4289-8A26-8135A5B03661}" destId="{9693A9BD-B676-4954-B27C-3F2D0E525670}" srcOrd="11" destOrd="0" presId="urn:microsoft.com/office/officeart/2005/8/layout/process2"/>
    <dgm:cxn modelId="{4399B04E-0E5C-4B4C-9A09-90A1C1DFE420}" type="presParOf" srcId="{9693A9BD-B676-4954-B27C-3F2D0E525670}" destId="{6139DD34-3844-4A35-8555-8A2B74B09345}" srcOrd="0" destOrd="0" presId="urn:microsoft.com/office/officeart/2005/8/layout/process2"/>
    <dgm:cxn modelId="{5DD65939-32EE-44A2-A060-9B0A1AF1329D}" type="presParOf" srcId="{148C4869-2F90-4289-8A26-8135A5B03661}" destId="{84B4930B-2B24-4DC1-9455-E8731A9AE0A7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82E94-51E2-4AD3-BFFB-F1D3335A6B17}">
      <dsp:nvSpPr>
        <dsp:cNvPr id="0" name=""/>
        <dsp:cNvSpPr/>
      </dsp:nvSpPr>
      <dsp:spPr>
        <a:xfrm>
          <a:off x="1692751" y="0"/>
          <a:ext cx="7123069" cy="51774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Biofilm formation on </a:t>
          </a:r>
          <a:r>
            <a:rPr lang="en-US" sz="24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microtitre</a:t>
          </a: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plates</a:t>
          </a:r>
        </a:p>
      </dsp:txBody>
      <dsp:txXfrm>
        <a:off x="1707915" y="15164"/>
        <a:ext cx="7092741" cy="487421"/>
      </dsp:txXfrm>
    </dsp:sp>
    <dsp:sp modelId="{EBE78336-3A81-4D87-A469-4AD2D99069E0}">
      <dsp:nvSpPr>
        <dsp:cNvPr id="0" name=""/>
        <dsp:cNvSpPr/>
      </dsp:nvSpPr>
      <dsp:spPr>
        <a:xfrm rot="5271631">
          <a:off x="5198180" y="528905"/>
          <a:ext cx="138444" cy="1621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>
            <a:latin typeface="+mn-lt"/>
          </a:endParaRPr>
        </a:p>
      </dsp:txBody>
      <dsp:txXfrm rot="-5400000">
        <a:off x="5217981" y="540773"/>
        <a:ext cx="97291" cy="96911"/>
      </dsp:txXfrm>
    </dsp:sp>
    <dsp:sp modelId="{628D6756-6F44-4BE6-B6FA-6029149033F1}">
      <dsp:nvSpPr>
        <dsp:cNvPr id="0" name=""/>
        <dsp:cNvSpPr/>
      </dsp:nvSpPr>
      <dsp:spPr>
        <a:xfrm>
          <a:off x="2225450" y="702213"/>
          <a:ext cx="6109818" cy="50920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Incubated for 48 hours at (28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º</a:t>
          </a: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C)</a:t>
          </a:r>
        </a:p>
      </dsp:txBody>
      <dsp:txXfrm>
        <a:off x="2240364" y="717127"/>
        <a:ext cx="6079990" cy="479377"/>
      </dsp:txXfrm>
    </dsp:sp>
    <dsp:sp modelId="{8E0CE681-FD49-4649-9071-2AB0FE71B9AC}">
      <dsp:nvSpPr>
        <dsp:cNvPr id="0" name=""/>
        <dsp:cNvSpPr/>
      </dsp:nvSpPr>
      <dsp:spPr>
        <a:xfrm rot="5572528">
          <a:off x="5195398" y="1220427"/>
          <a:ext cx="135296" cy="1621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>
            <a:latin typeface="+mn-lt"/>
            <a:cs typeface="Arial" panose="020B0604020202020204" pitchFamily="34" charset="0"/>
          </a:endParaRPr>
        </a:p>
      </dsp:txBody>
      <dsp:txXfrm rot="-5400000">
        <a:off x="5215419" y="1233880"/>
        <a:ext cx="97291" cy="94707"/>
      </dsp:txXfrm>
    </dsp:sp>
    <dsp:sp modelId="{1AAF4172-3E3B-472C-8106-1EF686D793E5}">
      <dsp:nvSpPr>
        <dsp:cNvPr id="0" name=""/>
        <dsp:cNvSpPr/>
      </dsp:nvSpPr>
      <dsp:spPr>
        <a:xfrm>
          <a:off x="2298390" y="1391587"/>
          <a:ext cx="5886452" cy="67313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Treated with essential oils</a:t>
          </a:r>
        </a:p>
      </dsp:txBody>
      <dsp:txXfrm>
        <a:off x="2318105" y="1411302"/>
        <a:ext cx="5847022" cy="633706"/>
      </dsp:txXfrm>
    </dsp:sp>
    <dsp:sp modelId="{8A613119-A433-49A5-8DAC-B88442D9C65B}">
      <dsp:nvSpPr>
        <dsp:cNvPr id="0" name=""/>
        <dsp:cNvSpPr/>
      </dsp:nvSpPr>
      <dsp:spPr>
        <a:xfrm rot="5353444">
          <a:off x="5165472" y="2093220"/>
          <a:ext cx="164372" cy="1621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>
            <a:latin typeface="+mn-lt"/>
            <a:cs typeface="Arial" panose="020B0604020202020204" pitchFamily="34" charset="0"/>
          </a:endParaRPr>
        </a:p>
      </dsp:txBody>
      <dsp:txXfrm rot="-5400000">
        <a:off x="5198683" y="2092112"/>
        <a:ext cx="97291" cy="115727"/>
      </dsp:txXfrm>
    </dsp:sp>
    <dsp:sp modelId="{B766EFA0-7BCB-4228-8382-CADEE1669857}">
      <dsp:nvSpPr>
        <dsp:cNvPr id="0" name=""/>
        <dsp:cNvSpPr/>
      </dsp:nvSpPr>
      <dsp:spPr>
        <a:xfrm>
          <a:off x="2381498" y="2283867"/>
          <a:ext cx="5744711" cy="69564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Discarded the content and fix the remaining biofilm cells </a:t>
          </a:r>
        </a:p>
      </dsp:txBody>
      <dsp:txXfrm>
        <a:off x="2401873" y="2304242"/>
        <a:ext cx="5703961" cy="654897"/>
      </dsp:txXfrm>
    </dsp:sp>
    <dsp:sp modelId="{ED1B3EE7-7365-484A-900C-FE39EBC06152}">
      <dsp:nvSpPr>
        <dsp:cNvPr id="0" name=""/>
        <dsp:cNvSpPr/>
      </dsp:nvSpPr>
      <dsp:spPr>
        <a:xfrm rot="5263902">
          <a:off x="5217438" y="2969035"/>
          <a:ext cx="105977" cy="1621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>
            <a:latin typeface="+mn-lt"/>
            <a:cs typeface="Arial" panose="020B0604020202020204" pitchFamily="34" charset="0"/>
          </a:endParaRPr>
        </a:p>
      </dsp:txBody>
      <dsp:txXfrm rot="-5400000">
        <a:off x="5221152" y="2997134"/>
        <a:ext cx="97291" cy="74184"/>
      </dsp:txXfrm>
    </dsp:sp>
    <dsp:sp modelId="{48D198CB-B80E-4B21-9BF2-2BC0D6EF07E8}">
      <dsp:nvSpPr>
        <dsp:cNvPr id="0" name=""/>
        <dsp:cNvSpPr/>
      </dsp:nvSpPr>
      <dsp:spPr>
        <a:xfrm>
          <a:off x="4559687" y="3120707"/>
          <a:ext cx="1441344" cy="36033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Staining</a:t>
          </a:r>
        </a:p>
      </dsp:txBody>
      <dsp:txXfrm>
        <a:off x="4570241" y="3131261"/>
        <a:ext cx="1420236" cy="339228"/>
      </dsp:txXfrm>
    </dsp:sp>
    <dsp:sp modelId="{BFD7EA7E-3BC0-4FD3-A5FA-81A9137F046D}">
      <dsp:nvSpPr>
        <dsp:cNvPr id="0" name=""/>
        <dsp:cNvSpPr/>
      </dsp:nvSpPr>
      <dsp:spPr>
        <a:xfrm rot="5400000">
          <a:off x="5237715" y="3456827"/>
          <a:ext cx="85288" cy="1621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>
            <a:latin typeface="+mn-lt"/>
          </a:endParaRPr>
        </a:p>
      </dsp:txBody>
      <dsp:txXfrm rot="-5400000">
        <a:off x="5231714" y="3495258"/>
        <a:ext cx="97291" cy="59702"/>
      </dsp:txXfrm>
    </dsp:sp>
    <dsp:sp modelId="{ED0E326A-1A74-43DD-AB0E-C71B74F19973}">
      <dsp:nvSpPr>
        <dsp:cNvPr id="0" name=""/>
        <dsp:cNvSpPr/>
      </dsp:nvSpPr>
      <dsp:spPr>
        <a:xfrm>
          <a:off x="4096504" y="3594762"/>
          <a:ext cx="2367711" cy="45663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 </a:t>
          </a:r>
          <a:r>
            <a:rPr lang="en-US" sz="24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solubilization</a:t>
          </a:r>
          <a:endParaRPr lang="en-US" sz="24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09878" y="3608136"/>
        <a:ext cx="2340963" cy="429888"/>
      </dsp:txXfrm>
    </dsp:sp>
    <dsp:sp modelId="{9693A9BD-B676-4954-B27C-3F2D0E525670}">
      <dsp:nvSpPr>
        <dsp:cNvPr id="0" name=""/>
        <dsp:cNvSpPr/>
      </dsp:nvSpPr>
      <dsp:spPr>
        <a:xfrm rot="5400000">
          <a:off x="5187878" y="4093631"/>
          <a:ext cx="184963" cy="1621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>
            <a:latin typeface="+mn-lt"/>
          </a:endParaRPr>
        </a:p>
      </dsp:txBody>
      <dsp:txXfrm rot="-5400000">
        <a:off x="5231714" y="4082226"/>
        <a:ext cx="97291" cy="136318"/>
      </dsp:txXfrm>
    </dsp:sp>
    <dsp:sp modelId="{84B4930B-2B24-4DC1-9455-E8731A9AE0A7}">
      <dsp:nvSpPr>
        <dsp:cNvPr id="0" name=""/>
        <dsp:cNvSpPr/>
      </dsp:nvSpPr>
      <dsp:spPr>
        <a:xfrm>
          <a:off x="2645797" y="4298015"/>
          <a:ext cx="5269124" cy="90890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Quantification – </a:t>
          </a:r>
          <a:r>
            <a:rPr lang="en-US" sz="2400" b="0" kern="1200" dirty="0">
              <a:solidFill>
                <a:schemeClr val="tx1"/>
              </a:solidFill>
              <a:latin typeface="+mn-lt"/>
            </a:rPr>
            <a:t>Thermo Scientific </a:t>
          </a:r>
          <a:r>
            <a:rPr lang="en-US" sz="2400" b="0" kern="1200" baseline="30000" dirty="0">
              <a:solidFill>
                <a:schemeClr val="tx1"/>
              </a:solidFill>
              <a:latin typeface="+mn-lt"/>
            </a:rPr>
            <a:t>TM </a:t>
          </a:r>
          <a:r>
            <a:rPr lang="en-US" sz="2400" b="0" kern="1200" dirty="0" err="1">
              <a:solidFill>
                <a:schemeClr val="tx1"/>
              </a:solidFill>
              <a:latin typeface="+mn-lt"/>
            </a:rPr>
            <a:t>Multiskan</a:t>
          </a:r>
          <a:r>
            <a:rPr lang="en-US" sz="2400" b="0" kern="1200" dirty="0">
              <a:solidFill>
                <a:schemeClr val="tx1"/>
              </a:solidFill>
              <a:latin typeface="+mn-lt"/>
            </a:rPr>
            <a:t> Sky </a:t>
          </a:r>
          <a:r>
            <a:rPr lang="en-US" sz="2400" b="0" kern="1200" dirty="0" err="1">
              <a:solidFill>
                <a:schemeClr val="tx1"/>
              </a:solidFill>
              <a:latin typeface="+mn-lt"/>
            </a:rPr>
            <a:t>Microplate</a:t>
          </a:r>
          <a:r>
            <a:rPr lang="en-US" sz="2400" b="0" kern="1200" dirty="0">
              <a:solidFill>
                <a:schemeClr val="tx1"/>
              </a:solidFill>
              <a:latin typeface="+mn-lt"/>
            </a:rPr>
            <a:t> Spectrophotometer</a:t>
          </a:r>
          <a:r>
            <a:rPr lang="en-US" sz="24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(570 nm) </a:t>
          </a:r>
        </a:p>
      </dsp:txBody>
      <dsp:txXfrm>
        <a:off x="2672418" y="4324636"/>
        <a:ext cx="5215882" cy="85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0.3543</cdr:x>
      <cdr:y>0.82028</cdr:y>
    </cdr:from>
    <cdr:to>
      <cdr:x>0.38943</cdr:x>
      <cdr:y>0.88889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062506" y="4119411"/>
          <a:ext cx="402846" cy="34455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0.63994</cdr:x>
      <cdr:y>0.81764</cdr:y>
    </cdr:from>
    <cdr:to>
      <cdr:x>0.68068</cdr:x>
      <cdr:y>0.8901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7337752" y="4106161"/>
          <a:ext cx="467148" cy="3638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0.43957</cdr:x>
      <cdr:y>0.81505</cdr:y>
    </cdr:from>
    <cdr:to>
      <cdr:x>0.47116</cdr:x>
      <cdr:y>0.87184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09D3A5A-4578-3FF0-3657-AADDCC30616F}"/>
            </a:ext>
          </a:extLst>
        </cdr:cNvPr>
        <cdr:cNvSpPr/>
      </cdr:nvSpPr>
      <cdr:spPr>
        <a:xfrm xmlns:a="http://schemas.openxmlformats.org/drawingml/2006/main">
          <a:off x="4722905" y="4394144"/>
          <a:ext cx="339424" cy="30615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0.3712</cdr:x>
      <cdr:y>0.83932</cdr:y>
    </cdr:from>
    <cdr:to>
      <cdr:x>0.40942</cdr:x>
      <cdr:y>0.90296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09D3A5A-4578-3FF0-3657-AADDCC30616F}"/>
            </a:ext>
          </a:extLst>
        </cdr:cNvPr>
        <cdr:cNvSpPr/>
      </cdr:nvSpPr>
      <cdr:spPr>
        <a:xfrm xmlns:a="http://schemas.openxmlformats.org/drawingml/2006/main">
          <a:off x="4100053" y="4763210"/>
          <a:ext cx="422094" cy="36115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0.21163</cdr:x>
      <cdr:y>0.82998</cdr:y>
    </cdr:from>
    <cdr:to>
      <cdr:x>0.25224</cdr:x>
      <cdr:y>0.90529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709D3A5A-4578-3FF0-3657-AADDCC30616F}"/>
            </a:ext>
          </a:extLst>
        </cdr:cNvPr>
        <cdr:cNvSpPr/>
      </cdr:nvSpPr>
      <cdr:spPr>
        <a:xfrm xmlns:a="http://schemas.openxmlformats.org/drawingml/2006/main">
          <a:off x="2337514" y="4710201"/>
          <a:ext cx="448598" cy="4274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BBBF0-DDCF-00A4-1657-66EEFBAB0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539" y="770436"/>
            <a:ext cx="9422296" cy="222305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Effect of Essential Oils on Biofilms formed by </a:t>
            </a:r>
            <a:r>
              <a:rPr kumimoji="0" lang="en-US" sz="4000" b="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Salmonella </a:t>
            </a:r>
            <a:r>
              <a:rPr kumimoji="0" lang="en-US" sz="4000" b="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spp</a:t>
            </a:r>
            <a:r>
              <a:rPr kumimoji="0" lang="en-US" sz="4000" b="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4000" b="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Isolated from Broiler Chicken Meat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8086E81-CEF5-09EB-F0E9-54B43E9D1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73" y="3428999"/>
            <a:ext cx="10194536" cy="1010479"/>
          </a:xfrm>
        </p:spPr>
        <p:txBody>
          <a:bodyPr>
            <a:normAutofit/>
          </a:bodyPr>
          <a:lstStyle/>
          <a:p>
            <a:pPr algn="l"/>
            <a:r>
              <a:rPr lang="en-US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R</a:t>
            </a:r>
            <a:r>
              <a:rPr lang="en-US" sz="2000" u="sng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M</a:t>
            </a:r>
            <a:r>
              <a:rPr lang="en-US" sz="2000" u="sng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M</a:t>
            </a:r>
            <a:r>
              <a:rPr lang="en-US" sz="2000" u="sng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S</a:t>
            </a:r>
            <a:r>
              <a:rPr lang="en-US" sz="2000" u="sng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Jayathilaka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*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, S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U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Pathiranage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, G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K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N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G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Thilakarathna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, J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L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C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S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Perera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, D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D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 Wickramanayake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, D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N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 Madushanka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, J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K Dissanayake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 ,T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S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P Jayaweera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 and H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A</a:t>
            </a:r>
            <a:r>
              <a:rPr lang="en-US" sz="2000" dirty="0">
                <a:effectLst/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D Ruwandeepika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8066B-1923-8EB8-B0D2-9752E1A82405}"/>
              </a:ext>
            </a:extLst>
          </p:cNvPr>
          <p:cNvSpPr txBox="1"/>
          <p:nvPr/>
        </p:nvSpPr>
        <p:spPr>
          <a:xfrm>
            <a:off x="1136073" y="4590801"/>
            <a:ext cx="1019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Department of Livestock Production, Faculty of Agricultural Sciences, Sabaragamuwa University of Sri Lanka, 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CIC Poultry Farm,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Horakandawila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Badalgama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Sri Lanka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97706-DE00-592E-8578-06FAA01F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2FED7-C294-7B75-14BD-68828BBA6973}"/>
              </a:ext>
            </a:extLst>
          </p:cNvPr>
          <p:cNvSpPr/>
          <p:nvPr/>
        </p:nvSpPr>
        <p:spPr>
          <a:xfrm>
            <a:off x="1059543" y="2235199"/>
            <a:ext cx="957942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The optical density (O.D.) measured at 570 nm wavelength using spectrophotometer at the end of the time point.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Statistical Analysis system(SAS Version 9.4)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Graphical illustrations – Microsoft Office Excel (2013)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CDE58-928C-DB5D-DE0B-B25D59CF22B5}"/>
              </a:ext>
            </a:extLst>
          </p:cNvPr>
          <p:cNvSpPr txBox="1"/>
          <p:nvPr/>
        </p:nvSpPr>
        <p:spPr>
          <a:xfrm>
            <a:off x="2801257" y="9594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Data collection and Analysis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98865"/>
            <a:ext cx="7576930" cy="6155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25A0D2-DD8D-10DF-2C11-B6C696D7F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66235"/>
              </p:ext>
            </p:extLst>
          </p:nvPr>
        </p:nvGraphicFramePr>
        <p:xfrm>
          <a:off x="609600" y="1689950"/>
          <a:ext cx="10654748" cy="4802925"/>
        </p:xfrm>
        <a:graphic>
          <a:graphicData uri="http://schemas.openxmlformats.org/drawingml/2006/table">
            <a:tbl>
              <a:tblPr firstRow="1" firstCol="1" bandRow="1"/>
              <a:tblGrid>
                <a:gridCol w="107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9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Isolate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Without EO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Cinnamon leaf oil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Cinnamon bark oil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Clove oil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1.550 ± 0.0720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0.2540 ± 0.0480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0.1960 ± 0.0055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0.1470 ± 0.0125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1.4690 ±0.0729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0.3561 ± 0.0097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0.2076 ±  0.0378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0.1584 ± 0.0148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0.8594 ± 0.0436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0.1669 ± 0.0944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0.0345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± 0.0279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0.0423 ±  0.0176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1.4801 ± 0.0899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0.3662 ±  0.0231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0.1137 ± 0.0443</a:t>
                      </a:r>
                      <a:r>
                        <a:rPr lang="en-US" sz="1800" baseline="30000" dirty="0">
                          <a:effectLst/>
                        </a:rPr>
                        <a:t>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0.0164 ±  0.0090</a:t>
                      </a:r>
                      <a:r>
                        <a:rPr lang="en-US" sz="1800" baseline="30000" dirty="0">
                          <a:effectLst/>
                        </a:rPr>
                        <a:t>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0.2211 ±  0.0236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0.0666 ± 0.0163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0.2182 ± 0.0353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0.0152 ± 0.0052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0.2413 ± 0.0089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0.0700 ± 0.0046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0.8550 ± 0.0374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0.0270</a:t>
                      </a:r>
                      <a:r>
                        <a:rPr lang="en-US" sz="1800" baseline="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± 0.0153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0.6114 ± 0.0326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0.0639 ± 0.0131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0.0779 ± 0.0316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0.0737 ±  0.0127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0.6108 ± 0.0027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0.1017 ± 0.0395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0.1181 ± 0.0478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0.0937 ±  0.0476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0.9357 ± 0.0470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0.1448 ± 0.0546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0.1739 ±0.0706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0.1179 ±  0.0148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0.9784 ± 0.0052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0.3670 ±0.0489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0.4038 ± 0.0498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0.2785 ± 0.0386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1.3271 ± 0.0474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0.4601 ± 0.0904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0.4828 ± 0.1747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0.3879 ± 0.0381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1.7980 ± 0.0503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0.4702 ±  0.0901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0.2542 ± 0.0313</a:t>
                      </a:r>
                      <a:r>
                        <a:rPr lang="en-US" sz="1800" baseline="30000" dirty="0">
                          <a:effectLst/>
                        </a:rPr>
                        <a:t> 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0.2136 ± 0.0223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0.8514 ±  0.0055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0.3036 ±  0.0622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0.2406 ± 0.0547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0.2200 ± 0.0419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0.6434 ±  0.0116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0.1383 ± 0.0510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0.1185 ± 0.0831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0.05549 ± 0.0065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S15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1.0632 ± 0.0060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0.2964 ±  0.0736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0.2138 ± 0.0412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0.1902 ±  0.0267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S16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0.9187 ±  0.0052</a:t>
                      </a:r>
                      <a:r>
                        <a:rPr lang="en-US" sz="1800" baseline="30000" dirty="0"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0.5716 ± 0.0212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0.2346 ± 0.0490</a:t>
                      </a:r>
                      <a:r>
                        <a:rPr lang="en-US" sz="1800" baseline="30000" dirty="0">
                          <a:effectLst/>
                        </a:rPr>
                        <a:t>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0.2423 ± 0.694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aseline="30000" dirty="0">
                          <a:effectLst/>
                        </a:rPr>
                        <a:t>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E9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D7FC16-C557-4A7C-2DAE-CBEE874AF632}"/>
              </a:ext>
            </a:extLst>
          </p:cNvPr>
          <p:cNvSpPr txBox="1"/>
          <p:nvPr/>
        </p:nvSpPr>
        <p:spPr>
          <a:xfrm>
            <a:off x="2332382" y="1117509"/>
            <a:ext cx="7262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Effect of different Essential oils on </a:t>
            </a:r>
            <a:r>
              <a:rPr lang="en-US" sz="2400" b="1" i="1" dirty="0"/>
              <a:t>Salmonella </a:t>
            </a:r>
            <a:r>
              <a:rPr lang="en-US" sz="2400" b="1" dirty="0"/>
              <a:t>biofilm</a:t>
            </a:r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29C1F-6830-FF61-29A4-4C42AAA9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8E9C39-823A-DB81-9502-34AB523FA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17270"/>
              </p:ext>
            </p:extLst>
          </p:nvPr>
        </p:nvGraphicFramePr>
        <p:xfrm>
          <a:off x="133153" y="1334407"/>
          <a:ext cx="11466285" cy="502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0FEA27-2527-CC7D-239D-B51E291F8082}"/>
              </a:ext>
            </a:extLst>
          </p:cNvPr>
          <p:cNvSpPr txBox="1"/>
          <p:nvPr/>
        </p:nvSpPr>
        <p:spPr>
          <a:xfrm>
            <a:off x="2093844" y="577983"/>
            <a:ext cx="9259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Effect of clove oil on biofilms formed by different </a:t>
            </a: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Salmonella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isolates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3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63D65-5F49-7FB0-C06E-1FF39706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849729-1C27-58D1-A631-127330B32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82579"/>
              </p:ext>
            </p:extLst>
          </p:nvPr>
        </p:nvGraphicFramePr>
        <p:xfrm>
          <a:off x="649358" y="1125667"/>
          <a:ext cx="10744356" cy="539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5032F2-80E2-7FF7-4585-3DE338B745C6}"/>
              </a:ext>
            </a:extLst>
          </p:cNvPr>
          <p:cNvSpPr txBox="1"/>
          <p:nvPr/>
        </p:nvSpPr>
        <p:spPr>
          <a:xfrm>
            <a:off x="2292625" y="341085"/>
            <a:ext cx="85874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Effect of Cinnamon leaf oil on biofilms formed by different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Salmonella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isolates</a:t>
            </a:r>
            <a:endParaRPr lang="en-US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9D3A5A-4578-3FF0-3657-AADDCC30616F}"/>
              </a:ext>
            </a:extLst>
          </p:cNvPr>
          <p:cNvSpPr/>
          <p:nvPr/>
        </p:nvSpPr>
        <p:spPr>
          <a:xfrm>
            <a:off x="10384422" y="5519812"/>
            <a:ext cx="389595" cy="365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E2DCB-D5F3-CE62-5D0F-C1BFB95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A7E283-E8BF-FDEB-3C85-A97D0A072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719897"/>
              </p:ext>
            </p:extLst>
          </p:nvPr>
        </p:nvGraphicFramePr>
        <p:xfrm>
          <a:off x="420914" y="696686"/>
          <a:ext cx="11045372" cy="567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D4F3467-65E9-FC41-FD19-E03546477153}"/>
              </a:ext>
            </a:extLst>
          </p:cNvPr>
          <p:cNvSpPr txBox="1"/>
          <p:nvPr/>
        </p:nvSpPr>
        <p:spPr>
          <a:xfrm>
            <a:off x="2498035" y="219632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Effect of Cinnamon Bark oil on biofilms formed by different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Salmonella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isolates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22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1D1C2643-8D4C-C100-CA76-B9ECF6DC7188}"/>
              </a:ext>
            </a:extLst>
          </p:cNvPr>
          <p:cNvSpPr/>
          <p:nvPr/>
        </p:nvSpPr>
        <p:spPr>
          <a:xfrm>
            <a:off x="2584421" y="1965588"/>
            <a:ext cx="8764843" cy="14818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Cinnamon leaf oil, Cinnamon bark oil and Clove oil have anti-biofilm activity against 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isolates tested.</a:t>
            </a:r>
          </a:p>
          <a:p>
            <a:pPr algn="just"/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08502CC9-5B7D-02D3-BC14-28CA34AB0DE7}"/>
              </a:ext>
            </a:extLst>
          </p:cNvPr>
          <p:cNvSpPr/>
          <p:nvPr/>
        </p:nvSpPr>
        <p:spPr>
          <a:xfrm>
            <a:off x="1550504" y="2292626"/>
            <a:ext cx="757268" cy="746245"/>
          </a:xfrm>
          <a:prstGeom prst="chevr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17C2801B-1706-63E1-24F3-880B7DAC9E37}"/>
              </a:ext>
            </a:extLst>
          </p:cNvPr>
          <p:cNvSpPr/>
          <p:nvPr/>
        </p:nvSpPr>
        <p:spPr>
          <a:xfrm>
            <a:off x="1550503" y="3957875"/>
            <a:ext cx="757268" cy="746245"/>
          </a:xfrm>
          <a:prstGeom prst="chevr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11E9CF4-368A-29A9-1089-FC3450E54054}"/>
              </a:ext>
            </a:extLst>
          </p:cNvPr>
          <p:cNvSpPr/>
          <p:nvPr/>
        </p:nvSpPr>
        <p:spPr>
          <a:xfrm>
            <a:off x="2584420" y="3665023"/>
            <a:ext cx="8764844" cy="15828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Biofilms formed by different 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isolates have different sensitivities to Cinnamon leaf oil, Cinnamon bark oil and Clove oil </a:t>
            </a:r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9683B-E860-58A9-D5F6-0630EF22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0" y="1073426"/>
            <a:ext cx="11134982" cy="5186648"/>
          </a:xfrm>
        </p:spPr>
        <p:txBody>
          <a:bodyPr>
            <a:noAutofit/>
          </a:bodyPr>
          <a:lstStyle/>
          <a:p>
            <a:r>
              <a:rPr lang="en-US" sz="2000" dirty="0" err="1">
                <a:cs typeface="Times New Roman" panose="02020603050405020304" pitchFamily="18" charset="0"/>
              </a:rPr>
              <a:t>Álvarez-Ordóñez</a:t>
            </a:r>
            <a:r>
              <a:rPr lang="en-US" sz="2000" dirty="0">
                <a:cs typeface="Times New Roman" panose="02020603050405020304" pitchFamily="18" charset="0"/>
              </a:rPr>
              <a:t>, A. </a:t>
            </a:r>
            <a:r>
              <a:rPr lang="en-US" sz="2000" i="1" dirty="0">
                <a:cs typeface="Times New Roman" panose="02020603050405020304" pitchFamily="18" charset="0"/>
              </a:rPr>
              <a:t>et al.</a:t>
            </a:r>
            <a:r>
              <a:rPr lang="en-US" sz="2000" dirty="0">
                <a:cs typeface="Times New Roman" panose="02020603050405020304" pitchFamily="18" charset="0"/>
              </a:rPr>
              <a:t> (2011) ‘Salmonella spp. survival strategies within the host gastrointestinal tract’, </a:t>
            </a:r>
            <a:r>
              <a:rPr lang="en-US" sz="2000" i="1" dirty="0">
                <a:cs typeface="Times New Roman" panose="02020603050405020304" pitchFamily="18" charset="0"/>
              </a:rPr>
              <a:t>Microbiology</a:t>
            </a:r>
            <a:r>
              <a:rPr lang="en-US" sz="2000" dirty="0">
                <a:cs typeface="Times New Roman" panose="02020603050405020304" pitchFamily="18" charset="0"/>
              </a:rPr>
              <a:t>, 157(12), pp. 3268–3281. Available at: https://doi.org/10.1099/mic.0.050351-0.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cs typeface="Times New Roman" panose="02020603050405020304" pitchFamily="18" charset="0"/>
              </a:rPr>
              <a:t>Paranagama</a:t>
            </a:r>
            <a:r>
              <a:rPr lang="en-US" sz="2000" dirty="0">
                <a:cs typeface="Times New Roman" panose="02020603050405020304" pitchFamily="18" charset="0"/>
              </a:rPr>
              <a:t>, P.A. </a:t>
            </a:r>
            <a:r>
              <a:rPr lang="en-US" sz="2000" i="1" dirty="0">
                <a:cs typeface="Times New Roman" panose="02020603050405020304" pitchFamily="18" charset="0"/>
              </a:rPr>
              <a:t>et al.</a:t>
            </a:r>
            <a:r>
              <a:rPr lang="en-US" sz="2000" dirty="0">
                <a:cs typeface="Times New Roman" panose="02020603050405020304" pitchFamily="18" charset="0"/>
              </a:rPr>
              <a:t> (2001) ‘A comparison of essential oil constituents of bark, leaf, root and fruit of cinnamon (</a:t>
            </a:r>
            <a:r>
              <a:rPr lang="en-US" sz="2000" dirty="0" err="1">
                <a:cs typeface="Times New Roman" panose="02020603050405020304" pitchFamily="18" charset="0"/>
              </a:rPr>
              <a:t>cinnamomum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zeylanicum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blum</a:t>
            </a:r>
            <a:r>
              <a:rPr lang="en-US" sz="2000" dirty="0">
                <a:cs typeface="Times New Roman" panose="02020603050405020304" pitchFamily="18" charset="0"/>
              </a:rPr>
              <a:t>) grown in Sri Lanka’, </a:t>
            </a:r>
            <a:r>
              <a:rPr lang="en-US" sz="2000" i="1" dirty="0">
                <a:cs typeface="Times New Roman" panose="02020603050405020304" pitchFamily="18" charset="0"/>
              </a:rPr>
              <a:t>Journal of the National Science Foundation of Sri Lanka</a:t>
            </a:r>
            <a:r>
              <a:rPr lang="en-US" sz="2000" dirty="0">
                <a:cs typeface="Times New Roman" panose="02020603050405020304" pitchFamily="18" charset="0"/>
              </a:rPr>
              <a:t>, 29(3–4), pp. 147–153. Available at: https://doi.org/10.4038/jnsfsr.v29i3-4.2613.</a:t>
            </a:r>
          </a:p>
          <a:p>
            <a:r>
              <a:rPr lang="en-US" sz="2000" dirty="0" err="1">
                <a:cs typeface="Times New Roman" panose="02020603050405020304" pitchFamily="18" charset="0"/>
              </a:rPr>
              <a:t>Ohl</a:t>
            </a:r>
            <a:r>
              <a:rPr lang="en-US" sz="2000" dirty="0">
                <a:cs typeface="Times New Roman" panose="02020603050405020304" pitchFamily="18" charset="0"/>
              </a:rPr>
              <a:t>, M.E. and Miller, S.I. (2001) ‘Salmonella: A model for bacterial pathogenesis’, </a:t>
            </a:r>
            <a:r>
              <a:rPr lang="en-US" sz="2000" i="1" dirty="0">
                <a:cs typeface="Times New Roman" panose="02020603050405020304" pitchFamily="18" charset="0"/>
              </a:rPr>
              <a:t>Annual Review of Medicine</a:t>
            </a:r>
            <a:r>
              <a:rPr lang="en-US" sz="2000" dirty="0">
                <a:cs typeface="Times New Roman" panose="02020603050405020304" pitchFamily="18" charset="0"/>
              </a:rPr>
              <a:t>, 52, pp. 259–274. Available at: https://doi.org/10.1146/annurev.med.52.1.259.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Pate, M. </a:t>
            </a:r>
            <a:r>
              <a:rPr lang="en-US" sz="2000" i="1" dirty="0">
                <a:cs typeface="Times New Roman" panose="02020603050405020304" pitchFamily="18" charset="0"/>
              </a:rPr>
              <a:t>et al.</a:t>
            </a:r>
            <a:r>
              <a:rPr lang="en-US" sz="2000" dirty="0">
                <a:cs typeface="Times New Roman" panose="02020603050405020304" pitchFamily="18" charset="0"/>
              </a:rPr>
              <a:t> (2019) ‘Salmonella </a:t>
            </a:r>
            <a:r>
              <a:rPr lang="en-US" sz="2000" dirty="0" err="1">
                <a:cs typeface="Times New Roman" panose="02020603050405020304" pitchFamily="18" charset="0"/>
              </a:rPr>
              <a:t>Infantis</a:t>
            </a:r>
            <a:r>
              <a:rPr lang="en-US" sz="2000" dirty="0">
                <a:cs typeface="Times New Roman" panose="02020603050405020304" pitchFamily="18" charset="0"/>
              </a:rPr>
              <a:t> in Broiler Flocks in Slovenia: The Prevalence of Multidrug Resistant Strains with High Genetic Homogeneity and Low Biofilm-Forming Ability’, </a:t>
            </a:r>
            <a:r>
              <a:rPr lang="en-US" sz="2000" i="1" dirty="0" err="1">
                <a:cs typeface="Times New Roman" panose="02020603050405020304" pitchFamily="18" charset="0"/>
              </a:rPr>
              <a:t>BioMed</a:t>
            </a:r>
            <a:r>
              <a:rPr lang="en-US" sz="2000" i="1" dirty="0">
                <a:cs typeface="Times New Roman" panose="02020603050405020304" pitchFamily="18" charset="0"/>
              </a:rPr>
              <a:t> Research International</a:t>
            </a:r>
            <a:r>
              <a:rPr lang="en-US" sz="2000" dirty="0">
                <a:cs typeface="Times New Roman" panose="02020603050405020304" pitchFamily="18" charset="0"/>
              </a:rPr>
              <a:t>, 2019. Available at: https://doi.org/10.1155/2019/4981463.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cs typeface="Times New Roman" panose="02020603050405020304" pitchFamily="18" charset="0"/>
              </a:rPr>
              <a:t>Boyko</a:t>
            </a:r>
            <a:r>
              <a:rPr lang="en-US" sz="2000" dirty="0">
                <a:cs typeface="Times New Roman" panose="02020603050405020304" pitchFamily="18" charset="0"/>
              </a:rPr>
              <a:t>, N.N. </a:t>
            </a:r>
            <a:r>
              <a:rPr lang="en-US" sz="2000" i="1" dirty="0">
                <a:cs typeface="Times New Roman" panose="02020603050405020304" pitchFamily="18" charset="0"/>
              </a:rPr>
              <a:t>et al.</a:t>
            </a:r>
            <a:r>
              <a:rPr lang="en-US" sz="2000" dirty="0">
                <a:cs typeface="Times New Roman" panose="02020603050405020304" pitchFamily="18" charset="0"/>
              </a:rPr>
              <a:t> (2020) ‘A novel method for the extraction of the main compounds from the essential oil of clove buds’, </a:t>
            </a:r>
            <a:r>
              <a:rPr lang="en-US" sz="2000" i="1" dirty="0" err="1">
                <a:cs typeface="Times New Roman" panose="02020603050405020304" pitchFamily="18" charset="0"/>
              </a:rPr>
              <a:t>Farmacia</a:t>
            </a:r>
            <a:r>
              <a:rPr lang="en-US" sz="2000" dirty="0">
                <a:cs typeface="Times New Roman" panose="02020603050405020304" pitchFamily="18" charset="0"/>
              </a:rPr>
              <a:t>, 68(1), pp. 170–175. Available at: https://doi.org/10.31925/farmacia.2020.1.24.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 González-Rivas, F. </a:t>
            </a:r>
            <a:r>
              <a:rPr lang="en-US" sz="2000" i="1" dirty="0">
                <a:cs typeface="Times New Roman" panose="02020603050405020304" pitchFamily="18" charset="0"/>
              </a:rPr>
              <a:t>et al.</a:t>
            </a:r>
            <a:r>
              <a:rPr lang="en-US" sz="2000" dirty="0">
                <a:cs typeface="Times New Roman" panose="02020603050405020304" pitchFamily="18" charset="0"/>
              </a:rPr>
              <a:t> (2018) ‘Biofilms in the Spotlight: Detection, Quantification, and Removal Methods’, </a:t>
            </a:r>
            <a:r>
              <a:rPr lang="en-US" sz="2000" i="1" dirty="0">
                <a:cs typeface="Times New Roman" panose="02020603050405020304" pitchFamily="18" charset="0"/>
              </a:rPr>
              <a:t>Comprehensive Reviews in Food Science and Food Safety</a:t>
            </a:r>
            <a:r>
              <a:rPr lang="en-US" sz="2000" dirty="0">
                <a:cs typeface="Times New Roman" panose="02020603050405020304" pitchFamily="18" charset="0"/>
              </a:rPr>
              <a:t>, 17(5), pp. 1261–1276. Available at: https://doi.org/10.1111/1541-4337.12378.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3AB5C-0A2D-6EC7-4640-5D7B93F4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18" y="2469992"/>
            <a:ext cx="2932885" cy="18910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901A1-6A27-CD2B-EA92-EC019044F3CB}"/>
              </a:ext>
            </a:extLst>
          </p:cNvPr>
          <p:cNvSpPr txBox="1"/>
          <p:nvPr/>
        </p:nvSpPr>
        <p:spPr>
          <a:xfrm>
            <a:off x="1140202" y="4504567"/>
            <a:ext cx="2151316" cy="37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Salmonella spp.</a:t>
            </a: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086DF673-07A4-65F3-C3C1-F71FFA4F9F14}"/>
              </a:ext>
            </a:extLst>
          </p:cNvPr>
          <p:cNvSpPr/>
          <p:nvPr/>
        </p:nvSpPr>
        <p:spPr>
          <a:xfrm>
            <a:off x="3974111" y="2759185"/>
            <a:ext cx="656475" cy="4763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0DE23-8314-CFA0-6A78-20F2F462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66" y="2316553"/>
            <a:ext cx="2931967" cy="179891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ight Arrow 9">
            <a:extLst>
              <a:ext uri="{FF2B5EF4-FFF2-40B4-BE49-F238E27FC236}">
                <a16:creationId xmlns:a16="http://schemas.microsoft.com/office/drawing/2014/main" id="{8E37ED97-3F98-40E3-FCEE-25EA7AE60264}"/>
              </a:ext>
            </a:extLst>
          </p:cNvPr>
          <p:cNvSpPr/>
          <p:nvPr/>
        </p:nvSpPr>
        <p:spPr>
          <a:xfrm rot="20493777">
            <a:off x="8042491" y="1533975"/>
            <a:ext cx="611735" cy="472337"/>
          </a:xfrm>
          <a:prstGeom prst="rightArrow">
            <a:avLst>
              <a:gd name="adj1" fmla="val 50000"/>
              <a:gd name="adj2" fmla="val 51536"/>
            </a:avLst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509E7561-BEBF-DF19-E080-505004B8B68F}"/>
              </a:ext>
            </a:extLst>
          </p:cNvPr>
          <p:cNvSpPr/>
          <p:nvPr/>
        </p:nvSpPr>
        <p:spPr>
          <a:xfrm>
            <a:off x="8210901" y="2722491"/>
            <a:ext cx="573806" cy="476383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B1597FF9-D298-EF75-86A3-3906398FEB63}"/>
              </a:ext>
            </a:extLst>
          </p:cNvPr>
          <p:cNvSpPr/>
          <p:nvPr/>
        </p:nvSpPr>
        <p:spPr>
          <a:xfrm rot="887714">
            <a:off x="8095515" y="3818413"/>
            <a:ext cx="611735" cy="472338"/>
          </a:xfrm>
          <a:prstGeom prst="rightArrow">
            <a:avLst>
              <a:gd name="adj1" fmla="val 50000"/>
              <a:gd name="adj2" fmla="val 51536"/>
            </a:avLst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C96572-6386-1A28-5838-6A66D5C4F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36" y="251442"/>
            <a:ext cx="1818362" cy="2088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016573-33D5-EAB9-0F94-2B4828935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333" y="2249514"/>
            <a:ext cx="2838265" cy="1498621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3E0068-958D-C2C3-B720-BE3764A97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262" y="4216418"/>
            <a:ext cx="2594283" cy="1625701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C4EE0-E0EF-223E-7F70-28DE782C4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066" y="5008456"/>
            <a:ext cx="2827470" cy="1422420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7FEDBF6A-D0F7-8F6F-3E4C-B984879699DF}"/>
              </a:ext>
            </a:extLst>
          </p:cNvPr>
          <p:cNvSpPr/>
          <p:nvPr/>
        </p:nvSpPr>
        <p:spPr>
          <a:xfrm rot="3848481">
            <a:off x="7106904" y="4356119"/>
            <a:ext cx="539901" cy="570156"/>
          </a:xfrm>
          <a:prstGeom prst="rightArrow">
            <a:avLst>
              <a:gd name="adj1" fmla="val 50000"/>
              <a:gd name="adj2" fmla="val 51536"/>
            </a:avLst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F485-B0A2-2746-476A-82C3932A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F725F44-0279-35B0-EB86-6F8BD30F23E6}"/>
              </a:ext>
            </a:extLst>
          </p:cNvPr>
          <p:cNvSpPr/>
          <p:nvPr/>
        </p:nvSpPr>
        <p:spPr>
          <a:xfrm>
            <a:off x="2481985" y="673921"/>
            <a:ext cx="9330125" cy="11752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A growing zoonotic bacterial concern in the poultry industry, </a:t>
            </a:r>
            <a:r>
              <a:rPr lang="en-US" sz="2400" i="1" dirty="0">
                <a:solidFill>
                  <a:sysClr val="windowText" lastClr="000000"/>
                </a:solidFill>
              </a:rPr>
              <a:t>salmonella </a:t>
            </a:r>
            <a:r>
              <a:rPr lang="en-US" sz="2400" dirty="0">
                <a:solidFill>
                  <a:sysClr val="windowText" lastClr="000000"/>
                </a:solidFill>
              </a:rPr>
              <a:t>is a significant issue for worldwide public health.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CF15B23-CCF6-AC1D-8067-C008DE76B6FC}"/>
              </a:ext>
            </a:extLst>
          </p:cNvPr>
          <p:cNvSpPr/>
          <p:nvPr/>
        </p:nvSpPr>
        <p:spPr>
          <a:xfrm>
            <a:off x="2481983" y="3507931"/>
            <a:ext cx="9330127" cy="11752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ysClr val="windowText" lastClr="000000"/>
                </a:solidFill>
              </a:rPr>
              <a:t>Non </a:t>
            </a:r>
            <a:r>
              <a:rPr lang="en-US" sz="2400" i="1" dirty="0" err="1">
                <a:solidFill>
                  <a:sysClr val="windowText" lastClr="000000"/>
                </a:solidFill>
              </a:rPr>
              <a:t>typhoidal</a:t>
            </a:r>
            <a:r>
              <a:rPr lang="en-US" sz="2400" i="1" dirty="0">
                <a:solidFill>
                  <a:sysClr val="windowText" lastClr="000000"/>
                </a:solidFill>
              </a:rPr>
              <a:t> Salmonella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spp</a:t>
            </a:r>
            <a:r>
              <a:rPr lang="en-US" sz="2400" dirty="0">
                <a:solidFill>
                  <a:sysClr val="windowText" lastClr="000000"/>
                </a:solidFill>
              </a:rPr>
              <a:t> lead to salmonellosis ranging from mild to severe gastro enteritis.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14EBDAA-AE63-259B-6C5E-8B7B2F27C514}"/>
              </a:ext>
            </a:extLst>
          </p:cNvPr>
          <p:cNvSpPr/>
          <p:nvPr/>
        </p:nvSpPr>
        <p:spPr>
          <a:xfrm>
            <a:off x="2481982" y="5036233"/>
            <a:ext cx="9330128" cy="12387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Nearly 100 million Salmonellosis cases have been reported annually worldwide, resulting 160,000 deaths every year.</a:t>
            </a:r>
          </a:p>
          <a:p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476BC861-59DE-6E1F-F00E-8F169FD94E96}"/>
              </a:ext>
            </a:extLst>
          </p:cNvPr>
          <p:cNvSpPr/>
          <p:nvPr/>
        </p:nvSpPr>
        <p:spPr>
          <a:xfrm>
            <a:off x="2481983" y="2148512"/>
            <a:ext cx="9330127" cy="11752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ysClr val="windowText" lastClr="000000"/>
                </a:solidFill>
              </a:rPr>
              <a:t>Typhoidal</a:t>
            </a:r>
            <a:r>
              <a:rPr lang="en-US" sz="2400" dirty="0">
                <a:solidFill>
                  <a:sysClr val="windowText" lastClr="000000"/>
                </a:solidFill>
              </a:rPr>
              <a:t> and </a:t>
            </a:r>
            <a:r>
              <a:rPr lang="en-US" sz="2400" i="1" dirty="0" err="1">
                <a:solidFill>
                  <a:sysClr val="windowText" lastClr="000000"/>
                </a:solidFill>
              </a:rPr>
              <a:t>paratyphoidal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i="1" dirty="0">
                <a:solidFill>
                  <a:sysClr val="windowText" lastClr="000000"/>
                </a:solidFill>
              </a:rPr>
              <a:t>Salmonella</a:t>
            </a:r>
            <a:r>
              <a:rPr lang="en-US" sz="2400" dirty="0">
                <a:solidFill>
                  <a:sysClr val="windowText" lastClr="000000"/>
                </a:solidFill>
              </a:rPr>
              <a:t> lead to </a:t>
            </a:r>
            <a:r>
              <a:rPr lang="en-US" sz="2400" dirty="0" err="1">
                <a:solidFill>
                  <a:sysClr val="windowText" lastClr="000000"/>
                </a:solidFill>
              </a:rPr>
              <a:t>typhoidal</a:t>
            </a:r>
            <a:r>
              <a:rPr lang="en-US" sz="2400" dirty="0">
                <a:solidFill>
                  <a:sysClr val="windowText" lastClr="000000"/>
                </a:solidFill>
              </a:rPr>
              <a:t> fever.</a:t>
            </a: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EE21B362-7E43-5A26-3018-852D908F31F0}"/>
              </a:ext>
            </a:extLst>
          </p:cNvPr>
          <p:cNvSpPr/>
          <p:nvPr/>
        </p:nvSpPr>
        <p:spPr>
          <a:xfrm>
            <a:off x="1280160" y="1075773"/>
            <a:ext cx="604910" cy="520505"/>
          </a:xfrm>
          <a:prstGeom prst="chevron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6">
            <a:extLst>
              <a:ext uri="{FF2B5EF4-FFF2-40B4-BE49-F238E27FC236}">
                <a16:creationId xmlns:a16="http://schemas.microsoft.com/office/drawing/2014/main" id="{4720DCEB-215C-2003-3A39-FFB5B08A856C}"/>
              </a:ext>
            </a:extLst>
          </p:cNvPr>
          <p:cNvSpPr/>
          <p:nvPr/>
        </p:nvSpPr>
        <p:spPr>
          <a:xfrm>
            <a:off x="1280160" y="2425224"/>
            <a:ext cx="604910" cy="520505"/>
          </a:xfrm>
          <a:prstGeom prst="chevron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7">
            <a:extLst>
              <a:ext uri="{FF2B5EF4-FFF2-40B4-BE49-F238E27FC236}">
                <a16:creationId xmlns:a16="http://schemas.microsoft.com/office/drawing/2014/main" id="{AD3F728C-EAF1-A45F-A906-2FDB82269FA4}"/>
              </a:ext>
            </a:extLst>
          </p:cNvPr>
          <p:cNvSpPr/>
          <p:nvPr/>
        </p:nvSpPr>
        <p:spPr>
          <a:xfrm>
            <a:off x="1366909" y="3835303"/>
            <a:ext cx="604910" cy="520505"/>
          </a:xfrm>
          <a:prstGeom prst="chevron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8">
            <a:extLst>
              <a:ext uri="{FF2B5EF4-FFF2-40B4-BE49-F238E27FC236}">
                <a16:creationId xmlns:a16="http://schemas.microsoft.com/office/drawing/2014/main" id="{FE65A547-0400-A7E3-E1C8-72ECF0DAD9A5}"/>
              </a:ext>
            </a:extLst>
          </p:cNvPr>
          <p:cNvSpPr/>
          <p:nvPr/>
        </p:nvSpPr>
        <p:spPr>
          <a:xfrm>
            <a:off x="1366909" y="5261722"/>
            <a:ext cx="604910" cy="520505"/>
          </a:xfrm>
          <a:prstGeom prst="chevron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914F-B15B-1CA2-12E2-6EB8D947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2494B-548B-B047-43A3-7901B885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1863987"/>
            <a:ext cx="3247403" cy="235785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093A6-FB01-2B3A-EF38-CCAC0FC60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93" b="15394"/>
          <a:stretch/>
        </p:blipFill>
        <p:spPr>
          <a:xfrm>
            <a:off x="4588478" y="1863987"/>
            <a:ext cx="3126772" cy="235785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1F190-CF70-51B9-B178-2D77DACDC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297" y="1863987"/>
            <a:ext cx="3097457" cy="235785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C5E478-9A3F-08B9-CAC6-DCA7C07FC287}"/>
              </a:ext>
            </a:extLst>
          </p:cNvPr>
          <p:cNvSpPr txBox="1"/>
          <p:nvPr/>
        </p:nvSpPr>
        <p:spPr>
          <a:xfrm>
            <a:off x="1672632" y="4567453"/>
            <a:ext cx="3218736" cy="52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Clove 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5A65F-D9F4-7700-C574-5F55F34AD08B}"/>
              </a:ext>
            </a:extLst>
          </p:cNvPr>
          <p:cNvSpPr txBox="1"/>
          <p:nvPr/>
        </p:nvSpPr>
        <p:spPr>
          <a:xfrm>
            <a:off x="4857475" y="4565076"/>
            <a:ext cx="2605643" cy="9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Cinnamon Bark Oil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11AB8-091A-2AD4-137D-766F9A410654}"/>
              </a:ext>
            </a:extLst>
          </p:cNvPr>
          <p:cNvSpPr txBox="1"/>
          <p:nvPr/>
        </p:nvSpPr>
        <p:spPr>
          <a:xfrm>
            <a:off x="8243911" y="4594569"/>
            <a:ext cx="2942844" cy="52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Cinnamon Leaf Oil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D8135-81E6-680E-1937-A02AB69F614B}"/>
              </a:ext>
            </a:extLst>
          </p:cNvPr>
          <p:cNvSpPr txBox="1"/>
          <p:nvPr/>
        </p:nvSpPr>
        <p:spPr>
          <a:xfrm>
            <a:off x="2396836" y="6921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Essential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oils</a:t>
            </a:r>
          </a:p>
        </p:txBody>
      </p:sp>
    </p:spTree>
    <p:extLst>
      <p:ext uri="{BB962C8B-B14F-4D97-AF65-F5344CB8AC3E}">
        <p14:creationId xmlns:p14="http://schemas.microsoft.com/office/powerpoint/2010/main" val="128812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0D75B03-D7E6-6BE2-25E1-E41212103DCD}"/>
              </a:ext>
            </a:extLst>
          </p:cNvPr>
          <p:cNvSpPr/>
          <p:nvPr/>
        </p:nvSpPr>
        <p:spPr>
          <a:xfrm>
            <a:off x="2875722" y="2183440"/>
            <a:ext cx="8994833" cy="2731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ysClr val="windowText" lastClr="000000"/>
                </a:solidFill>
              </a:rPr>
              <a:t>To investigate the effect of essential oils (cinnamon leaf oil, cinnamon bark oil, clove oil) on biofilms formed by </a:t>
            </a:r>
            <a:r>
              <a:rPr lang="en-US" sz="2800" b="1" i="1" dirty="0">
                <a:solidFill>
                  <a:sysClr val="windowText" lastClr="000000"/>
                </a:solidFill>
              </a:rPr>
              <a:t>Salmonella</a:t>
            </a:r>
            <a:r>
              <a:rPr lang="en-US" sz="2800" b="1" dirty="0">
                <a:solidFill>
                  <a:sysClr val="windowText" lastClr="000000"/>
                </a:solidFill>
              </a:rPr>
              <a:t> isolated from broiler chicken meat</a:t>
            </a:r>
          </a:p>
        </p:txBody>
      </p:sp>
      <p:sp>
        <p:nvSpPr>
          <p:cNvPr id="8" name="Chevron 3">
            <a:extLst>
              <a:ext uri="{FF2B5EF4-FFF2-40B4-BE49-F238E27FC236}">
                <a16:creationId xmlns:a16="http://schemas.microsoft.com/office/drawing/2014/main" id="{197625A5-6663-2AF4-81D7-A44DCEAB5C2A}"/>
              </a:ext>
            </a:extLst>
          </p:cNvPr>
          <p:cNvSpPr/>
          <p:nvPr/>
        </p:nvSpPr>
        <p:spPr>
          <a:xfrm>
            <a:off x="1313059" y="2728291"/>
            <a:ext cx="1138593" cy="1401417"/>
          </a:xfrm>
          <a:prstGeom prst="chevron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79" y="-300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3FF5E-6D45-44A4-EFCB-E26E5CFF177F}"/>
              </a:ext>
            </a:extLst>
          </p:cNvPr>
          <p:cNvSpPr/>
          <p:nvPr/>
        </p:nvSpPr>
        <p:spPr>
          <a:xfrm>
            <a:off x="609616" y="1278178"/>
            <a:ext cx="2501120" cy="152286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Salmonella spp.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BB91A-1998-28D6-EAB5-2070B983C9EB}"/>
              </a:ext>
            </a:extLst>
          </p:cNvPr>
          <p:cNvCxnSpPr/>
          <p:nvPr/>
        </p:nvCxnSpPr>
        <p:spPr>
          <a:xfrm>
            <a:off x="3186936" y="1874529"/>
            <a:ext cx="1695450" cy="1905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22FC29-6B02-D375-5F15-489926A28159}"/>
              </a:ext>
            </a:extLst>
          </p:cNvPr>
          <p:cNvSpPr txBox="1"/>
          <p:nvPr/>
        </p:nvSpPr>
        <p:spPr>
          <a:xfrm>
            <a:off x="3368055" y="127817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- 80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36493-9AEB-A2C1-1F63-81A405B4F76D}"/>
              </a:ext>
            </a:extLst>
          </p:cNvPr>
          <p:cNvSpPr txBox="1"/>
          <p:nvPr/>
        </p:nvSpPr>
        <p:spPr>
          <a:xfrm>
            <a:off x="3186936" y="1957762"/>
            <a:ext cx="169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Glycerol Broth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50FCE-507C-202C-7F2A-18FEB26E77C1}"/>
              </a:ext>
            </a:extLst>
          </p:cNvPr>
          <p:cNvSpPr/>
          <p:nvPr/>
        </p:nvSpPr>
        <p:spPr>
          <a:xfrm>
            <a:off x="4895724" y="1278177"/>
            <a:ext cx="2463164" cy="152286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Cultured in HEA media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420320-2C21-1B6B-8123-B0351E201474}"/>
              </a:ext>
            </a:extLst>
          </p:cNvPr>
          <p:cNvCxnSpPr/>
          <p:nvPr/>
        </p:nvCxnSpPr>
        <p:spPr>
          <a:xfrm>
            <a:off x="7442950" y="1966812"/>
            <a:ext cx="1695450" cy="1905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4BAAF4-DE64-5DD8-B5C0-F31013FF0CA3}"/>
              </a:ext>
            </a:extLst>
          </p:cNvPr>
          <p:cNvSpPr txBox="1"/>
          <p:nvPr/>
        </p:nvSpPr>
        <p:spPr>
          <a:xfrm>
            <a:off x="7423898" y="1119408"/>
            <a:ext cx="212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pick single colony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503BC-3275-C0DE-9E8C-7E1A3987C830}"/>
              </a:ext>
            </a:extLst>
          </p:cNvPr>
          <p:cNvSpPr txBox="1"/>
          <p:nvPr/>
        </p:nvSpPr>
        <p:spPr>
          <a:xfrm>
            <a:off x="9395718" y="1183074"/>
            <a:ext cx="2476500" cy="1384995"/>
          </a:xfrm>
          <a:prstGeom prst="rect">
            <a:avLst/>
          </a:prstGeom>
          <a:solidFill>
            <a:srgbClr val="5B9BD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Inoculated in Luria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Bertani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Broth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BC74E4-C701-2A6B-0D68-E6C80E13090E}"/>
              </a:ext>
            </a:extLst>
          </p:cNvPr>
          <p:cNvSpPr txBox="1"/>
          <p:nvPr/>
        </p:nvSpPr>
        <p:spPr>
          <a:xfrm>
            <a:off x="7423898" y="2225236"/>
            <a:ext cx="182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37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 24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hours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3F7032-34F0-8671-5E66-88CBE8BDB3E2}"/>
              </a:ext>
            </a:extLst>
          </p:cNvPr>
          <p:cNvCxnSpPr>
            <a:cxnSpLocks/>
          </p:cNvCxnSpPr>
          <p:nvPr/>
        </p:nvCxnSpPr>
        <p:spPr>
          <a:xfrm>
            <a:off x="10199631" y="2686901"/>
            <a:ext cx="0" cy="1103221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E5560EE-DD8C-2859-FF18-407ADA2AA81B}"/>
              </a:ext>
            </a:extLst>
          </p:cNvPr>
          <p:cNvSpPr txBox="1"/>
          <p:nvPr/>
        </p:nvSpPr>
        <p:spPr>
          <a:xfrm>
            <a:off x="9252989" y="3924100"/>
            <a:ext cx="2619229" cy="523220"/>
          </a:xfrm>
          <a:prstGeom prst="rect">
            <a:avLst/>
          </a:prstGeom>
          <a:solidFill>
            <a:srgbClr val="5B9BD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Microtiter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Assay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6703DA-3CB9-F1D6-7511-73D67BA10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9"/>
          <a:stretch/>
        </p:blipFill>
        <p:spPr>
          <a:xfrm>
            <a:off x="4966827" y="3059969"/>
            <a:ext cx="2122638" cy="180745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062506-4165-F2F1-AD41-7DF9CA175868}"/>
              </a:ext>
            </a:extLst>
          </p:cNvPr>
          <p:cNvSpPr txBox="1"/>
          <p:nvPr/>
        </p:nvSpPr>
        <p:spPr>
          <a:xfrm>
            <a:off x="10199631" y="2686902"/>
            <a:ext cx="188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37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 24 hours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8165CE-65B0-3556-2879-553DB903D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12169" r="8241"/>
          <a:stretch/>
        </p:blipFill>
        <p:spPr>
          <a:xfrm rot="5400000">
            <a:off x="9656789" y="4352553"/>
            <a:ext cx="1744051" cy="226619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58B67A-11E5-4D20-AF83-76F2577A711C}"/>
              </a:ext>
            </a:extLst>
          </p:cNvPr>
          <p:cNvSpPr txBox="1"/>
          <p:nvPr/>
        </p:nvSpPr>
        <p:spPr>
          <a:xfrm>
            <a:off x="225100" y="3076867"/>
            <a:ext cx="399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(16 cultures were recovered)</a:t>
            </a:r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097C6-2663-9868-0A06-69DC4368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B1D34E7-A85C-BDE5-18DB-33A4A14B5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61785"/>
              </p:ext>
            </p:extLst>
          </p:nvPr>
        </p:nvGraphicFramePr>
        <p:xfrm>
          <a:off x="1033670" y="1145133"/>
          <a:ext cx="10560720" cy="521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EFF72CB-3813-3268-8843-39DE0C2900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2" t="30234" r="1502" b="3944"/>
          <a:stretch/>
        </p:blipFill>
        <p:spPr>
          <a:xfrm>
            <a:off x="414857" y="2649790"/>
            <a:ext cx="2355633" cy="206735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156CC-F67E-AF81-B7DC-4B48D6DEB2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06" y="4055973"/>
            <a:ext cx="2432637" cy="182447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659A6-957A-5B6F-78A1-5EC93A663765}"/>
              </a:ext>
            </a:extLst>
          </p:cNvPr>
          <p:cNvSpPr txBox="1"/>
          <p:nvPr/>
        </p:nvSpPr>
        <p:spPr>
          <a:xfrm>
            <a:off x="2888973" y="319087"/>
            <a:ext cx="7089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Microtiter </a:t>
            </a:r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Assay</a:t>
            </a:r>
            <a:r>
              <a:rPr lang="en-US" sz="28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for Biofilm Quantification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1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2D167-BAA0-4C5B-315D-841EA313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FBBF5-1CEC-5571-A50B-3F883ACE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1132935"/>
            <a:ext cx="11608904" cy="5086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BC2C17-6794-8F3F-F180-8FC99D01C7B4}"/>
              </a:ext>
            </a:extLst>
          </p:cNvPr>
          <p:cNvSpPr txBox="1"/>
          <p:nvPr/>
        </p:nvSpPr>
        <p:spPr>
          <a:xfrm>
            <a:off x="2186608" y="269596"/>
            <a:ext cx="832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Treating essential oil and Staining Procedure</a:t>
            </a:r>
          </a:p>
        </p:txBody>
      </p:sp>
    </p:spTree>
    <p:extLst>
      <p:ext uri="{BB962C8B-B14F-4D97-AF65-F5344CB8AC3E}">
        <p14:creationId xmlns:p14="http://schemas.microsoft.com/office/powerpoint/2010/main" val="325371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1056</Words>
  <Application>Microsoft Office PowerPoint</Application>
  <PresentationFormat>Widescreen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Iskoola Pota</vt:lpstr>
      <vt:lpstr>Times New Roman</vt:lpstr>
      <vt:lpstr>Wingdings</vt:lpstr>
      <vt:lpstr>Office Theme</vt:lpstr>
      <vt:lpstr>Effect of Essential Oils on Biofilms formed by Salmonella spp. Isolated from Broiler Chicken Meat</vt:lpstr>
      <vt:lpstr>Content for  the presentation</vt:lpstr>
      <vt:lpstr>Introduction</vt:lpstr>
      <vt:lpstr>PowerPoint Presentation</vt:lpstr>
      <vt:lpstr>PowerPoint Presentation</vt:lpstr>
      <vt:lpstr>Objectives</vt:lpstr>
      <vt:lpstr>Material and Methods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Conclusion and Recommendations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Kaween</cp:lastModifiedBy>
  <cp:revision>28</cp:revision>
  <dcterms:created xsi:type="dcterms:W3CDTF">2023-02-09T03:28:20Z</dcterms:created>
  <dcterms:modified xsi:type="dcterms:W3CDTF">2023-03-19T02:30:30Z</dcterms:modified>
</cp:coreProperties>
</file>