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66" r:id="rId5"/>
    <p:sldId id="267" r:id="rId6"/>
    <p:sldId id="268" r:id="rId7"/>
    <p:sldId id="269" r:id="rId8"/>
    <p:sldId id="260" r:id="rId9"/>
    <p:sldId id="261" r:id="rId10"/>
    <p:sldId id="270" r:id="rId11"/>
    <p:sldId id="271" r:id="rId12"/>
    <p:sldId id="262" r:id="rId13"/>
    <p:sldId id="272" r:id="rId14"/>
    <p:sldId id="273" r:id="rId15"/>
    <p:sldId id="274" r:id="rId16"/>
    <p:sldId id="275" r:id="rId17"/>
    <p:sldId id="276" r:id="rId18"/>
    <p:sldId id="277" r:id="rId19"/>
    <p:sldId id="279" r:id="rId20"/>
    <p:sldId id="280" r:id="rId21"/>
    <p:sldId id="281" r:id="rId22"/>
    <p:sldId id="282" r:id="rId23"/>
    <p:sldId id="283" r:id="rId24"/>
    <p:sldId id="284" r:id="rId25"/>
    <p:sldId id="285" r:id="rId26"/>
    <p:sldId id="286" r:id="rId27"/>
    <p:sldId id="263" r:id="rId28"/>
    <p:sldId id="287" r:id="rId29"/>
    <p:sldId id="264" r:id="rId30"/>
    <p:sldId id="288" r:id="rId31"/>
    <p:sldId id="289" r:id="rId32"/>
    <p:sldId id="26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xlsx"/></Relationships>
</file>

<file path=ppt/charts/_rels/chart9.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GB"/>
              <a:t>Gender</a:t>
            </a:r>
          </a:p>
        </c:rich>
      </c:tx>
      <c:layout>
        <c:manualLayout>
          <c:xMode val="edge"/>
          <c:yMode val="edge"/>
          <c:x val="0.40336111111111111"/>
          <c:y val="2.3148148148148147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5A3-440C-BAF5-86DAD0908237}"/>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5A3-440C-BAF5-86DAD0908237}"/>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5A3-440C-BAF5-86DAD090823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Sheet1!$A$9:$A$11</c:f>
              <c:strCache>
                <c:ptCount val="3"/>
                <c:pt idx="0">
                  <c:v>Gender</c:v>
                </c:pt>
                <c:pt idx="1">
                  <c:v>Male</c:v>
                </c:pt>
                <c:pt idx="2">
                  <c:v>Female</c:v>
                </c:pt>
              </c:strCache>
            </c:strRef>
          </c:cat>
          <c:val>
            <c:numRef>
              <c:f>Sheet1!$B$9:$B$11</c:f>
              <c:numCache>
                <c:formatCode>General</c:formatCode>
                <c:ptCount val="3"/>
                <c:pt idx="1">
                  <c:v>103</c:v>
                </c:pt>
                <c:pt idx="2">
                  <c:v>17</c:v>
                </c:pt>
              </c:numCache>
            </c:numRef>
          </c:val>
          <c:extLst>
            <c:ext xmlns:c16="http://schemas.microsoft.com/office/drawing/2014/chart" uri="{C3380CC4-5D6E-409C-BE32-E72D297353CC}">
              <c16:uniqueId val="{00000006-65A3-440C-BAF5-86DAD0908237}"/>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8-65A3-440C-BAF5-86DAD0908237}"/>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A-65A3-440C-BAF5-86DAD0908237}"/>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C-65A3-440C-BAF5-86DAD090823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Sheet1!$A$9:$A$11</c:f>
              <c:strCache>
                <c:ptCount val="3"/>
                <c:pt idx="0">
                  <c:v>Gender</c:v>
                </c:pt>
                <c:pt idx="1">
                  <c:v>Male</c:v>
                </c:pt>
                <c:pt idx="2">
                  <c:v>Female</c:v>
                </c:pt>
              </c:strCache>
            </c:strRef>
          </c:cat>
          <c:val>
            <c:numRef>
              <c:f>Sheet1!$C$9:$C$11</c:f>
              <c:numCache>
                <c:formatCode>General</c:formatCode>
                <c:ptCount val="3"/>
                <c:pt idx="1">
                  <c:v>85.8</c:v>
                </c:pt>
                <c:pt idx="2">
                  <c:v>14.2</c:v>
                </c:pt>
              </c:numCache>
            </c:numRef>
          </c:val>
          <c:extLst>
            <c:ext xmlns:c16="http://schemas.microsoft.com/office/drawing/2014/chart" uri="{C3380CC4-5D6E-409C-BE32-E72D297353CC}">
              <c16:uniqueId val="{0000000D-65A3-440C-BAF5-86DAD090823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delete val="1"/>
      </c:legendEntry>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Sheet4!$B$9:$B$10</c:f>
              <c:strCache>
                <c:ptCount val="2"/>
                <c:pt idx="0">
                  <c:v>Neem oil</c:v>
                </c:pt>
                <c:pt idx="1">
                  <c:v>Wood ash</c:v>
                </c:pt>
              </c:strCache>
            </c:strRef>
          </c:cat>
          <c:val>
            <c:numRef>
              <c:f>Sheet4!$C$9:$C$10</c:f>
              <c:numCache>
                <c:formatCode>0.00%</c:formatCode>
                <c:ptCount val="2"/>
                <c:pt idx="0">
                  <c:v>0.77500000000000002</c:v>
                </c:pt>
                <c:pt idx="1">
                  <c:v>0.22500000000000001</c:v>
                </c:pt>
              </c:numCache>
            </c:numRef>
          </c:val>
          <c:extLst>
            <c:ext xmlns:c16="http://schemas.microsoft.com/office/drawing/2014/chart" uri="{C3380CC4-5D6E-409C-BE32-E72D297353CC}">
              <c16:uniqueId val="{00000000-E81C-4969-B62C-68D93FE78C8C}"/>
            </c:ext>
          </c:extLst>
        </c:ser>
        <c:dLbls>
          <c:showLegendKey val="0"/>
          <c:showVal val="0"/>
          <c:showCatName val="0"/>
          <c:showSerName val="0"/>
          <c:showPercent val="0"/>
          <c:showBubbleSize val="0"/>
        </c:dLbls>
        <c:gapWidth val="219"/>
        <c:overlap val="-27"/>
        <c:axId val="1168086192"/>
        <c:axId val="1168086608"/>
      </c:barChart>
      <c:catAx>
        <c:axId val="1168086192"/>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Alternatives for Pesticides </a:t>
                </a:r>
                <a:endParaRPr lang="en-GB"/>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68086608"/>
        <c:crosses val="autoZero"/>
        <c:auto val="1"/>
        <c:lblAlgn val="ctr"/>
        <c:lblOffset val="100"/>
        <c:noMultiLvlLbl val="0"/>
      </c:catAx>
      <c:valAx>
        <c:axId val="1168086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Percentage </a:t>
                </a:r>
                <a:endParaRPr lang="en-GB"/>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68086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rgbClr val="FF0000"/>
                </a:solidFill>
                <a:latin typeface="+mj-lt"/>
                <a:ea typeface="+mj-ea"/>
                <a:cs typeface="+mj-cs"/>
              </a:defRPr>
            </a:pPr>
            <a:r>
              <a:rPr lang="en-GB">
                <a:solidFill>
                  <a:srgbClr val="FF0000"/>
                </a:solidFill>
              </a:rPr>
              <a:t>Age</a:t>
            </a:r>
          </a:p>
        </c:rich>
      </c:tx>
      <c:layout>
        <c:manualLayout>
          <c:xMode val="edge"/>
          <c:yMode val="edge"/>
          <c:x val="0.44761789151356079"/>
          <c:y val="3.2407407407407406E-2"/>
        </c:manualLayout>
      </c:layout>
      <c:overlay val="0"/>
      <c:spPr>
        <a:noFill/>
        <a:ln>
          <a:noFill/>
        </a:ln>
        <a:effectLst/>
      </c:spPr>
      <c:txPr>
        <a:bodyPr rot="0" spcFirstLastPara="1" vertOverflow="ellipsis" vert="horz" wrap="square" anchor="ctr" anchorCtr="1"/>
        <a:lstStyle/>
        <a:p>
          <a:pPr>
            <a:defRPr sz="2128" b="1" i="0" u="none" strike="noStrike" kern="1200" cap="none" spc="0" normalizeH="0" baseline="0">
              <a:solidFill>
                <a:srgbClr val="FF0000"/>
              </a:solidFill>
              <a:latin typeface="+mj-lt"/>
              <a:ea typeface="+mj-ea"/>
              <a:cs typeface="+mj-cs"/>
            </a:defRPr>
          </a:pPr>
          <a:endParaRPr lang="en-US"/>
        </a:p>
      </c:tx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Sheet1!$A$16:$A$20</c:f>
              <c:strCache>
                <c:ptCount val="5"/>
                <c:pt idx="0">
                  <c:v>25-35</c:v>
                </c:pt>
                <c:pt idx="1">
                  <c:v>36-45</c:v>
                </c:pt>
                <c:pt idx="2">
                  <c:v>46-55</c:v>
                </c:pt>
                <c:pt idx="3">
                  <c:v>56-65</c:v>
                </c:pt>
                <c:pt idx="4">
                  <c:v>66&lt;</c:v>
                </c:pt>
              </c:strCache>
            </c:strRef>
          </c:cat>
          <c:val>
            <c:numRef>
              <c:f>Sheet1!$B$16:$B$20</c:f>
              <c:numCache>
                <c:formatCode>General</c:formatCode>
                <c:ptCount val="5"/>
                <c:pt idx="0">
                  <c:v>5.8</c:v>
                </c:pt>
                <c:pt idx="1">
                  <c:v>14.2</c:v>
                </c:pt>
                <c:pt idx="2">
                  <c:v>23.3</c:v>
                </c:pt>
                <c:pt idx="3">
                  <c:v>47.5</c:v>
                </c:pt>
                <c:pt idx="4">
                  <c:v>9.1999999999999993</c:v>
                </c:pt>
              </c:numCache>
            </c:numRef>
          </c:val>
          <c:extLst>
            <c:ext xmlns:c16="http://schemas.microsoft.com/office/drawing/2014/chart" uri="{C3380CC4-5D6E-409C-BE32-E72D297353CC}">
              <c16:uniqueId val="{00000000-D247-4909-B0DA-CC6406D406DA}"/>
            </c:ext>
          </c:extLst>
        </c:ser>
        <c:dLbls>
          <c:showLegendKey val="0"/>
          <c:showVal val="1"/>
          <c:showCatName val="0"/>
          <c:showSerName val="0"/>
          <c:showPercent val="0"/>
          <c:showBubbleSize val="0"/>
        </c:dLbls>
        <c:gapWidth val="267"/>
        <c:overlap val="-43"/>
        <c:axId val="262445184"/>
        <c:axId val="455123968"/>
      </c:barChart>
      <c:catAx>
        <c:axId val="262445184"/>
        <c:scaling>
          <c:orientation val="minMax"/>
        </c:scaling>
        <c:delete val="0"/>
        <c:axPos val="b"/>
        <c:majorGridlines>
          <c:spPr>
            <a:ln w="9525" cap="flat" cmpd="sng" algn="ctr">
              <a:solidFill>
                <a:schemeClr val="dk1">
                  <a:lumMod val="15000"/>
                  <a:lumOff val="85000"/>
                </a:schemeClr>
              </a:solidFill>
              <a:round/>
            </a:ln>
            <a:effectLst/>
          </c:spPr>
        </c:majorGridlines>
        <c:title>
          <c:tx>
            <c:rich>
              <a:bodyPr rot="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r>
                  <a:rPr lang="en-GB"/>
                  <a:t>Age Category</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455123968"/>
        <c:crosses val="autoZero"/>
        <c:auto val="1"/>
        <c:lblAlgn val="ctr"/>
        <c:lblOffset val="100"/>
        <c:noMultiLvlLbl val="0"/>
      </c:catAx>
      <c:valAx>
        <c:axId val="455123968"/>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r>
                  <a:rPr lang="en-GB"/>
                  <a:t>Percentage (%)</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6244518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rgbClr val="FF0000"/>
                </a:solidFill>
                <a:latin typeface="+mj-lt"/>
                <a:ea typeface="+mj-ea"/>
                <a:cs typeface="+mj-cs"/>
              </a:defRPr>
            </a:pPr>
            <a:r>
              <a:rPr lang="en-US">
                <a:solidFill>
                  <a:srgbClr val="FF0000"/>
                </a:solidFill>
              </a:rPr>
              <a:t>Marital status</a:t>
            </a:r>
            <a:endParaRPr lang="en-GB">
              <a:solidFill>
                <a:srgbClr val="FF0000"/>
              </a:solidFill>
            </a:endParaRPr>
          </a:p>
        </c:rich>
      </c:tx>
      <c:layout>
        <c:manualLayout>
          <c:xMode val="edge"/>
          <c:yMode val="edge"/>
          <c:x val="0.37176377952755907"/>
          <c:y val="2.7777777777777776E-2"/>
        </c:manualLayout>
      </c:layout>
      <c:overlay val="0"/>
      <c:spPr>
        <a:noFill/>
        <a:ln>
          <a:noFill/>
        </a:ln>
        <a:effectLst/>
      </c:spPr>
      <c:txPr>
        <a:bodyPr rot="0" spcFirstLastPara="1" vertOverflow="ellipsis" vert="horz" wrap="square" anchor="ctr" anchorCtr="1"/>
        <a:lstStyle/>
        <a:p>
          <a:pPr>
            <a:defRPr sz="1600" b="1" i="0" u="none" strike="noStrike" kern="1200" spc="0" normalizeH="0" baseline="0">
              <a:solidFill>
                <a:srgbClr val="FF0000"/>
              </a:solidFill>
              <a:latin typeface="+mj-lt"/>
              <a:ea typeface="+mj-ea"/>
              <a:cs typeface="+mj-cs"/>
            </a:defRPr>
          </a:pPr>
          <a:endParaRPr lang="en-US"/>
        </a:p>
      </c:txPr>
    </c:title>
    <c:autoTitleDeleted val="0"/>
    <c:plotArea>
      <c:layout/>
      <c:pieChart>
        <c:varyColors val="1"/>
        <c:ser>
          <c:idx val="0"/>
          <c:order val="0"/>
          <c:dPt>
            <c:idx val="0"/>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1-6CAA-4022-86A7-A4D63519D4CA}"/>
              </c:ext>
            </c:extLst>
          </c:dPt>
          <c:dPt>
            <c:idx val="1"/>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3-6CAA-4022-86A7-A4D63519D4CA}"/>
              </c:ext>
            </c:extLst>
          </c:dPt>
          <c:dPt>
            <c:idx val="2"/>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5-6CAA-4022-86A7-A4D63519D4CA}"/>
              </c:ext>
            </c:extLst>
          </c:dPt>
          <c:dLbls>
            <c:dLbl>
              <c:idx val="1"/>
              <c:layout>
                <c:manualLayout>
                  <c:x val="-4.9221347331583551E-2"/>
                  <c:y val="-1.1400918635170603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CAA-4022-86A7-A4D63519D4CA}"/>
                </c:ext>
              </c:extLst>
            </c:dLbl>
            <c:dLbl>
              <c:idx val="2"/>
              <c:layout>
                <c:manualLayout>
                  <c:x val="8.9800087489063915E-2"/>
                  <c:y val="-1.2826261300670749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CAA-4022-86A7-A4D63519D4C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Sheet1!$A$22:$A$24</c:f>
              <c:strCache>
                <c:ptCount val="3"/>
                <c:pt idx="0">
                  <c:v>Married</c:v>
                </c:pt>
                <c:pt idx="1">
                  <c:v>Unmarried</c:v>
                </c:pt>
                <c:pt idx="2">
                  <c:v>widow</c:v>
                </c:pt>
              </c:strCache>
            </c:strRef>
          </c:cat>
          <c:val>
            <c:numRef>
              <c:f>Sheet1!$B$22:$B$24</c:f>
              <c:numCache>
                <c:formatCode>General</c:formatCode>
                <c:ptCount val="3"/>
                <c:pt idx="0">
                  <c:v>95</c:v>
                </c:pt>
                <c:pt idx="1">
                  <c:v>4.2</c:v>
                </c:pt>
                <c:pt idx="2">
                  <c:v>0.8</c:v>
                </c:pt>
              </c:numCache>
            </c:numRef>
          </c:val>
          <c:extLst>
            <c:ext xmlns:c16="http://schemas.microsoft.com/office/drawing/2014/chart" uri="{C3380CC4-5D6E-409C-BE32-E72D297353CC}">
              <c16:uniqueId val="{00000006-6CAA-4022-86A7-A4D63519D4CA}"/>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alpha val="50000"/>
          </a:schemeClr>
        </a:solidFill>
        <a:ln>
          <a:noFill/>
        </a:ln>
        <a:effectLst/>
      </c:spPr>
      <c:txPr>
        <a:bodyPr rot="0" spcFirstLastPara="1" vertOverflow="ellipsis" vert="horz" wrap="square" anchor="ctr" anchorCtr="1"/>
        <a:lstStyle/>
        <a:p>
          <a:pPr>
            <a:defRPr sz="1200"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none" spc="0" normalizeH="0" baseline="0">
                <a:solidFill>
                  <a:srgbClr val="FF0000"/>
                </a:solidFill>
                <a:latin typeface="+mj-lt"/>
                <a:ea typeface="+mj-ea"/>
                <a:cs typeface="+mj-cs"/>
              </a:defRPr>
            </a:pPr>
            <a:r>
              <a:rPr lang="en-US" sz="1600">
                <a:solidFill>
                  <a:srgbClr val="FF0000"/>
                </a:solidFill>
              </a:rPr>
              <a:t>Level of education</a:t>
            </a:r>
            <a:r>
              <a:rPr lang="en-GB" sz="1600">
                <a:solidFill>
                  <a:srgbClr val="FF0000"/>
                </a:solidFill>
              </a:rPr>
              <a:t> </a:t>
            </a:r>
          </a:p>
        </c:rich>
      </c:tx>
      <c:overlay val="0"/>
      <c:spPr>
        <a:noFill/>
        <a:ln>
          <a:noFill/>
        </a:ln>
        <a:effectLst/>
      </c:spPr>
      <c:txPr>
        <a:bodyPr rot="0" spcFirstLastPara="1" vertOverflow="ellipsis" vert="horz" wrap="square" anchor="ctr" anchorCtr="1"/>
        <a:lstStyle/>
        <a:p>
          <a:pPr>
            <a:defRPr sz="1600" b="1" i="0" u="none" strike="noStrike" kern="1200" cap="none" spc="0" normalizeH="0" baseline="0">
              <a:solidFill>
                <a:srgbClr val="FF0000"/>
              </a:solidFill>
              <a:latin typeface="+mj-lt"/>
              <a:ea typeface="+mj-ea"/>
              <a:cs typeface="+mj-cs"/>
            </a:defRPr>
          </a:pPr>
          <a:endParaRPr lang="en-US"/>
        </a:p>
      </c:tx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dk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Sheet1!$A$28:$A$31</c:f>
              <c:strCache>
                <c:ptCount val="4"/>
                <c:pt idx="0">
                  <c:v>Primary</c:v>
                </c:pt>
                <c:pt idx="1">
                  <c:v>Junior secondary</c:v>
                </c:pt>
                <c:pt idx="2">
                  <c:v>Senior secondary</c:v>
                </c:pt>
                <c:pt idx="3">
                  <c:v>Diploma</c:v>
                </c:pt>
              </c:strCache>
            </c:strRef>
          </c:cat>
          <c:val>
            <c:numRef>
              <c:f>Sheet1!$C$28:$C$31</c:f>
              <c:numCache>
                <c:formatCode>General</c:formatCode>
                <c:ptCount val="4"/>
                <c:pt idx="0">
                  <c:v>22.5</c:v>
                </c:pt>
                <c:pt idx="1">
                  <c:v>37.5</c:v>
                </c:pt>
                <c:pt idx="2">
                  <c:v>39.200000000000003</c:v>
                </c:pt>
                <c:pt idx="3">
                  <c:v>0.8</c:v>
                </c:pt>
              </c:numCache>
            </c:numRef>
          </c:val>
          <c:extLst>
            <c:ext xmlns:c16="http://schemas.microsoft.com/office/drawing/2014/chart" uri="{C3380CC4-5D6E-409C-BE32-E72D297353CC}">
              <c16:uniqueId val="{00000000-F266-4116-BD11-16EF39419C47}"/>
            </c:ext>
          </c:extLst>
        </c:ser>
        <c:dLbls>
          <c:showLegendKey val="0"/>
          <c:showVal val="0"/>
          <c:showCatName val="0"/>
          <c:showSerName val="0"/>
          <c:showPercent val="0"/>
          <c:showBubbleSize val="0"/>
        </c:dLbls>
        <c:gapWidth val="75"/>
        <c:overlap val="40"/>
        <c:axId val="461850784"/>
        <c:axId val="461851200"/>
      </c:barChart>
      <c:catAx>
        <c:axId val="461850784"/>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dk1">
                        <a:lumMod val="65000"/>
                        <a:lumOff val="35000"/>
                      </a:schemeClr>
                    </a:solidFill>
                    <a:latin typeface="+mn-lt"/>
                    <a:ea typeface="+mn-ea"/>
                    <a:cs typeface="+mn-cs"/>
                  </a:defRPr>
                </a:pPr>
                <a:r>
                  <a:rPr lang="en-GB"/>
                  <a:t>Eduction level</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dk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00" b="0" i="0" u="none" strike="noStrike" kern="1200" cap="none" spc="0" normalizeH="0" baseline="0">
                <a:solidFill>
                  <a:schemeClr val="dk1">
                    <a:lumMod val="65000"/>
                    <a:lumOff val="35000"/>
                  </a:schemeClr>
                </a:solidFill>
                <a:latin typeface="+mn-lt"/>
                <a:ea typeface="+mn-ea"/>
                <a:cs typeface="+mn-cs"/>
              </a:defRPr>
            </a:pPr>
            <a:endParaRPr lang="en-US"/>
          </a:p>
        </c:txPr>
        <c:crossAx val="461851200"/>
        <c:crosses val="autoZero"/>
        <c:auto val="1"/>
        <c:lblAlgn val="ctr"/>
        <c:lblOffset val="100"/>
        <c:noMultiLvlLbl val="0"/>
      </c:catAx>
      <c:valAx>
        <c:axId val="461851200"/>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1100" b="1" i="0" u="none" strike="noStrike" kern="1200" baseline="0">
                    <a:solidFill>
                      <a:schemeClr val="dk1">
                        <a:lumMod val="65000"/>
                        <a:lumOff val="35000"/>
                      </a:schemeClr>
                    </a:solidFill>
                    <a:latin typeface="+mn-lt"/>
                    <a:ea typeface="+mn-ea"/>
                    <a:cs typeface="+mn-cs"/>
                  </a:defRPr>
                </a:pPr>
                <a:r>
                  <a:rPr lang="en-GB"/>
                  <a:t>Percentage (%)</a:t>
                </a:r>
              </a:p>
            </c:rich>
          </c:tx>
          <c:overlay val="0"/>
          <c:spPr>
            <a:noFill/>
            <a:ln>
              <a:noFill/>
            </a:ln>
            <a:effectLst/>
          </c:spPr>
          <c:txPr>
            <a:bodyPr rot="-5400000" spcFirstLastPara="1" vertOverflow="ellipsis" vert="horz" wrap="square" anchor="ctr" anchorCtr="1"/>
            <a:lstStyle/>
            <a:p>
              <a:pPr>
                <a:defRPr sz="1100" b="1" i="0" u="none" strike="noStrike" kern="1200" baseline="0">
                  <a:solidFill>
                    <a:schemeClr val="dk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en-US"/>
          </a:p>
        </c:txPr>
        <c:crossAx val="46185078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sz="11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rgbClr val="FF0000"/>
                </a:solidFill>
                <a:latin typeface="+mn-lt"/>
                <a:ea typeface="+mn-ea"/>
                <a:cs typeface="+mn-cs"/>
              </a:defRPr>
            </a:pPr>
            <a:r>
              <a:rPr lang="en-US">
                <a:solidFill>
                  <a:srgbClr val="FF0000"/>
                </a:solidFill>
              </a:rPr>
              <a:t>Land extends  </a:t>
            </a:r>
            <a:endParaRPr lang="en-GB">
              <a:solidFill>
                <a:srgbClr val="FF0000"/>
              </a:solidFill>
            </a:endParaRPr>
          </a:p>
        </c:rich>
      </c:tx>
      <c:overlay val="0"/>
      <c:spPr>
        <a:noFill/>
        <a:ln>
          <a:noFill/>
        </a:ln>
        <a:effectLst/>
      </c:spPr>
      <c:txPr>
        <a:bodyPr rot="0" spcFirstLastPara="1" vertOverflow="ellipsis" vert="horz" wrap="square" anchor="ctr" anchorCtr="1"/>
        <a:lstStyle/>
        <a:p>
          <a:pPr>
            <a:defRPr sz="1680" b="0" i="0" u="none" strike="noStrike" kern="1200" spc="0" baseline="0">
              <a:solidFill>
                <a:srgbClr val="FF0000"/>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Sheet1!$A$47:$A$50</c:f>
              <c:strCache>
                <c:ptCount val="4"/>
                <c:pt idx="0">
                  <c:v>0-0.25</c:v>
                </c:pt>
                <c:pt idx="1">
                  <c:v>0.25-0.5</c:v>
                </c:pt>
                <c:pt idx="2">
                  <c:v>0.5-1</c:v>
                </c:pt>
                <c:pt idx="3">
                  <c:v>1&lt;</c:v>
                </c:pt>
              </c:strCache>
            </c:strRef>
          </c:cat>
          <c:val>
            <c:numRef>
              <c:f>Sheet1!$C$47:$C$50</c:f>
              <c:numCache>
                <c:formatCode>General</c:formatCode>
                <c:ptCount val="4"/>
                <c:pt idx="0">
                  <c:v>1.7</c:v>
                </c:pt>
                <c:pt idx="1">
                  <c:v>20</c:v>
                </c:pt>
                <c:pt idx="2">
                  <c:v>46.7</c:v>
                </c:pt>
                <c:pt idx="3">
                  <c:v>31.7</c:v>
                </c:pt>
              </c:numCache>
            </c:numRef>
          </c:val>
          <c:extLst>
            <c:ext xmlns:c16="http://schemas.microsoft.com/office/drawing/2014/chart" uri="{C3380CC4-5D6E-409C-BE32-E72D297353CC}">
              <c16:uniqueId val="{00000000-A3B5-4D0D-A51E-1F73F94D16EA}"/>
            </c:ext>
          </c:extLst>
        </c:ser>
        <c:dLbls>
          <c:showLegendKey val="0"/>
          <c:showVal val="1"/>
          <c:showCatName val="0"/>
          <c:showSerName val="0"/>
          <c:showPercent val="0"/>
          <c:showBubbleSize val="0"/>
        </c:dLbls>
        <c:gapWidth val="75"/>
        <c:axId val="360404000"/>
        <c:axId val="360399840"/>
      </c:barChart>
      <c:catAx>
        <c:axId val="36040400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a:t>Land size</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60399840"/>
        <c:crosses val="autoZero"/>
        <c:auto val="1"/>
        <c:lblAlgn val="ctr"/>
        <c:lblOffset val="100"/>
        <c:noMultiLvlLbl val="0"/>
      </c:catAx>
      <c:valAx>
        <c:axId val="360399840"/>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a:t>Percentage (%)</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60404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rgbClr val="FF0000"/>
                </a:solidFill>
                <a:latin typeface="+mn-lt"/>
                <a:ea typeface="+mn-ea"/>
                <a:cs typeface="+mn-cs"/>
              </a:defRPr>
            </a:pPr>
            <a:r>
              <a:rPr lang="en-US">
                <a:solidFill>
                  <a:srgbClr val="FF0000"/>
                </a:solidFill>
              </a:rPr>
              <a:t>Average monthly income </a:t>
            </a:r>
            <a:endParaRPr lang="en-GB">
              <a:solidFill>
                <a:srgbClr val="FF0000"/>
              </a:solidFill>
            </a:endParaRPr>
          </a:p>
        </c:rich>
      </c:tx>
      <c:overlay val="0"/>
      <c:spPr>
        <a:noFill/>
        <a:ln>
          <a:noFill/>
        </a:ln>
        <a:effectLst/>
      </c:spPr>
      <c:txPr>
        <a:bodyPr rot="0" spcFirstLastPara="1" vertOverflow="ellipsis" vert="horz" wrap="square" anchor="ctr" anchorCtr="1"/>
        <a:lstStyle/>
        <a:p>
          <a:pPr>
            <a:defRPr sz="1680" b="0" i="0" u="none" strike="noStrike" kern="1200" spc="0" baseline="0">
              <a:solidFill>
                <a:srgbClr val="FF0000"/>
              </a:solidFill>
              <a:latin typeface="+mn-lt"/>
              <a:ea typeface="+mn-ea"/>
              <a:cs typeface="+mn-cs"/>
            </a:defRPr>
          </a:pPr>
          <a:endParaRPr lang="en-US"/>
        </a:p>
      </c:txPr>
    </c:title>
    <c:autoTitleDeleted val="0"/>
    <c:plotArea>
      <c:layout>
        <c:manualLayout>
          <c:layoutTarget val="inner"/>
          <c:xMode val="edge"/>
          <c:yMode val="edge"/>
          <c:x val="0.15034930053645662"/>
          <c:y val="0.17464547672575548"/>
          <c:w val="0.82774394976972043"/>
          <c:h val="0.58776116084690766"/>
        </c:manualLayout>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Sheet1!$A$52:$A$55</c:f>
              <c:strCache>
                <c:ptCount val="4"/>
                <c:pt idx="0">
                  <c:v>&gt;10000</c:v>
                </c:pt>
                <c:pt idx="1">
                  <c:v>10000-25000</c:v>
                </c:pt>
                <c:pt idx="2">
                  <c:v>25000-50000</c:v>
                </c:pt>
                <c:pt idx="3">
                  <c:v>50000&lt;</c:v>
                </c:pt>
              </c:strCache>
            </c:strRef>
          </c:cat>
          <c:val>
            <c:numRef>
              <c:f>Sheet1!$C$52:$C$55</c:f>
              <c:numCache>
                <c:formatCode>General</c:formatCode>
                <c:ptCount val="4"/>
                <c:pt idx="0">
                  <c:v>19.2</c:v>
                </c:pt>
                <c:pt idx="1">
                  <c:v>73.3</c:v>
                </c:pt>
                <c:pt idx="2">
                  <c:v>7.5</c:v>
                </c:pt>
                <c:pt idx="3">
                  <c:v>0</c:v>
                </c:pt>
              </c:numCache>
            </c:numRef>
          </c:val>
          <c:extLst>
            <c:ext xmlns:c16="http://schemas.microsoft.com/office/drawing/2014/chart" uri="{C3380CC4-5D6E-409C-BE32-E72D297353CC}">
              <c16:uniqueId val="{00000000-EC70-4656-A63E-4669C366D4CE}"/>
            </c:ext>
          </c:extLst>
        </c:ser>
        <c:dLbls>
          <c:showLegendKey val="0"/>
          <c:showVal val="0"/>
          <c:showCatName val="0"/>
          <c:showSerName val="0"/>
          <c:showPercent val="0"/>
          <c:showBubbleSize val="0"/>
        </c:dLbls>
        <c:gapWidth val="75"/>
        <c:overlap val="40"/>
        <c:axId val="568707344"/>
        <c:axId val="568707760"/>
      </c:barChart>
      <c:catAx>
        <c:axId val="568707344"/>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a:t>Monthly income</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68707760"/>
        <c:crosses val="autoZero"/>
        <c:auto val="1"/>
        <c:lblAlgn val="ctr"/>
        <c:lblOffset val="100"/>
        <c:noMultiLvlLbl val="0"/>
      </c:catAx>
      <c:valAx>
        <c:axId val="5687077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a:t>Percentage (%)</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687073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rgbClr val="FF0000"/>
                </a:solidFill>
                <a:latin typeface="+mn-lt"/>
                <a:ea typeface="+mn-ea"/>
                <a:cs typeface="+mn-cs"/>
              </a:defRPr>
            </a:pPr>
            <a:r>
              <a:rPr lang="en-US">
                <a:solidFill>
                  <a:srgbClr val="FF0000"/>
                </a:solidFill>
              </a:rPr>
              <a:t>Number Of Family members</a:t>
            </a:r>
            <a:r>
              <a:rPr lang="en-GB">
                <a:solidFill>
                  <a:srgbClr val="FF0000"/>
                </a:solidFill>
              </a:rPr>
              <a:t> </a:t>
            </a:r>
          </a:p>
        </c:rich>
      </c:tx>
      <c:layout>
        <c:manualLayout>
          <c:xMode val="edge"/>
          <c:yMode val="edge"/>
          <c:x val="1.2374890638670167E-2"/>
          <c:y val="0"/>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rgbClr val="FF0000"/>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934-4838-9FCF-DEE32B3DCE6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934-4838-9FCF-DEE32B3DCE6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934-4838-9FCF-DEE32B3DCE60}"/>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Sheet1!$A$43:$A$45</c:f>
              <c:strCache>
                <c:ptCount val="3"/>
                <c:pt idx="0">
                  <c:v>&lt;3</c:v>
                </c:pt>
                <c:pt idx="1">
                  <c:v>3 - 5</c:v>
                </c:pt>
                <c:pt idx="2">
                  <c:v>5&lt;</c:v>
                </c:pt>
              </c:strCache>
            </c:strRef>
          </c:cat>
          <c:val>
            <c:numRef>
              <c:f>Sheet1!$C$43:$C$45</c:f>
              <c:numCache>
                <c:formatCode>General</c:formatCode>
                <c:ptCount val="3"/>
                <c:pt idx="0">
                  <c:v>7.5</c:v>
                </c:pt>
                <c:pt idx="1">
                  <c:v>90.8</c:v>
                </c:pt>
                <c:pt idx="2">
                  <c:v>1.7</c:v>
                </c:pt>
              </c:numCache>
            </c:numRef>
          </c:val>
          <c:extLst>
            <c:ext xmlns:c16="http://schemas.microsoft.com/office/drawing/2014/chart" uri="{C3380CC4-5D6E-409C-BE32-E72D297353CC}">
              <c16:uniqueId val="{00000006-1934-4838-9FCF-DEE32B3DCE60}"/>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cat>
            <c:strRef>
              <c:f>Sheet1!$C$16:$C$20</c:f>
              <c:strCache>
                <c:ptCount val="5"/>
                <c:pt idx="0">
                  <c:v>Agricultural instructor</c:v>
                </c:pt>
                <c:pt idx="1">
                  <c:v>Agrochemical retail shops</c:v>
                </c:pt>
                <c:pt idx="2">
                  <c:v>Advertisements</c:v>
                </c:pt>
                <c:pt idx="3">
                  <c:v>Internet</c:v>
                </c:pt>
                <c:pt idx="4">
                  <c:v>other</c:v>
                </c:pt>
              </c:strCache>
            </c:strRef>
          </c:cat>
          <c:val>
            <c:numRef>
              <c:f>Sheet1!$D$16:$D$20</c:f>
              <c:numCache>
                <c:formatCode>0.00%</c:formatCode>
                <c:ptCount val="5"/>
                <c:pt idx="0">
                  <c:v>0.47299999999999998</c:v>
                </c:pt>
                <c:pt idx="1">
                  <c:v>0.23400000000000001</c:v>
                </c:pt>
                <c:pt idx="2">
                  <c:v>0.23899999999999999</c:v>
                </c:pt>
                <c:pt idx="3">
                  <c:v>3.2000000000000001E-2</c:v>
                </c:pt>
                <c:pt idx="4">
                  <c:v>2.3E-2</c:v>
                </c:pt>
              </c:numCache>
            </c:numRef>
          </c:val>
          <c:extLst>
            <c:ext xmlns:c16="http://schemas.microsoft.com/office/drawing/2014/chart" uri="{C3380CC4-5D6E-409C-BE32-E72D297353CC}">
              <c16:uniqueId val="{00000000-E3F2-448E-B007-F11483773F57}"/>
            </c:ext>
          </c:extLst>
        </c:ser>
        <c:dLbls>
          <c:showLegendKey val="0"/>
          <c:showVal val="0"/>
          <c:showCatName val="0"/>
          <c:showSerName val="0"/>
          <c:showPercent val="0"/>
          <c:showBubbleSize val="0"/>
        </c:dLbls>
        <c:gapWidth val="219"/>
        <c:overlap val="-27"/>
        <c:axId val="1199896048"/>
        <c:axId val="1199903952"/>
      </c:barChart>
      <c:catAx>
        <c:axId val="1199896048"/>
        <c:scaling>
          <c:orientation val="minMax"/>
        </c:scaling>
        <c:delete val="0"/>
        <c:axPos val="b"/>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GB"/>
                  <a:t>Source</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199903952"/>
        <c:crosses val="autoZero"/>
        <c:auto val="1"/>
        <c:lblAlgn val="ctr"/>
        <c:lblOffset val="100"/>
        <c:noMultiLvlLbl val="0"/>
      </c:catAx>
      <c:valAx>
        <c:axId val="11999039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199896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44006367435116"/>
          <c:y val="5.7680744452397993E-2"/>
          <c:w val="0.82967906989965601"/>
          <c:h val="0.66901085416271022"/>
        </c:manualLayout>
      </c:layout>
      <c:barChart>
        <c:barDir val="col"/>
        <c:grouping val="clustered"/>
        <c:varyColors val="0"/>
        <c:ser>
          <c:idx val="0"/>
          <c:order val="0"/>
          <c:spPr>
            <a:solidFill>
              <a:schemeClr val="accent1"/>
            </a:solidFill>
            <a:ln>
              <a:noFill/>
            </a:ln>
            <a:effectLst/>
          </c:spPr>
          <c:invertIfNegative val="0"/>
          <c:cat>
            <c:strRef>
              <c:f>Sheet4!$B$2:$B$5</c:f>
              <c:strCache>
                <c:ptCount val="4"/>
                <c:pt idx="0">
                  <c:v>Compost</c:v>
                </c:pt>
                <c:pt idx="1">
                  <c:v>Cow Manure </c:v>
                </c:pt>
                <c:pt idx="2">
                  <c:v> liquid fertilizer</c:v>
                </c:pt>
                <c:pt idx="3">
                  <c:v>Poultry Manure</c:v>
                </c:pt>
              </c:strCache>
            </c:strRef>
          </c:cat>
          <c:val>
            <c:numRef>
              <c:f>Sheet4!$C$2:$C$5</c:f>
              <c:numCache>
                <c:formatCode>General</c:formatCode>
                <c:ptCount val="4"/>
                <c:pt idx="0">
                  <c:v>45</c:v>
                </c:pt>
                <c:pt idx="1">
                  <c:v>8</c:v>
                </c:pt>
                <c:pt idx="2">
                  <c:v>57</c:v>
                </c:pt>
                <c:pt idx="3">
                  <c:v>10</c:v>
                </c:pt>
              </c:numCache>
            </c:numRef>
          </c:val>
          <c:extLst>
            <c:ext xmlns:c16="http://schemas.microsoft.com/office/drawing/2014/chart" uri="{C3380CC4-5D6E-409C-BE32-E72D297353CC}">
              <c16:uniqueId val="{00000000-8BAE-4C9A-A5FB-C7607D365C92}"/>
            </c:ext>
          </c:extLst>
        </c:ser>
        <c:dLbls>
          <c:showLegendKey val="0"/>
          <c:showVal val="0"/>
          <c:showCatName val="0"/>
          <c:showSerName val="0"/>
          <c:showPercent val="0"/>
          <c:showBubbleSize val="0"/>
        </c:dLbls>
        <c:gapWidth val="219"/>
        <c:overlap val="-27"/>
        <c:axId val="1045538960"/>
        <c:axId val="1045540208"/>
      </c:barChart>
      <c:catAx>
        <c:axId val="104553896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Alternatives for Chemical Fertilizer </a:t>
                </a:r>
                <a:endParaRPr lang="en-GB"/>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045540208"/>
        <c:crosses val="autoZero"/>
        <c:auto val="1"/>
        <c:lblAlgn val="ctr"/>
        <c:lblOffset val="100"/>
        <c:noMultiLvlLbl val="0"/>
      </c:catAx>
      <c:valAx>
        <c:axId val="10455402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Percentage (%) </a:t>
                </a:r>
                <a:endParaRPr lang="en-GB"/>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045538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A99955-9A95-436C-99C3-9249808B2C94}" type="datetimeFigureOut">
              <a:rPr lang="en-US" smtClean="0"/>
              <a:t>3/15/2023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A908A-40DA-4385-96CA-0E233AB8F071}" type="slidenum">
              <a:rPr lang="en-US" smtClean="0"/>
              <a:t>‹#›</a:t>
            </a:fld>
            <a:endParaRPr lang="en-US"/>
          </a:p>
        </p:txBody>
      </p:sp>
    </p:spTree>
    <p:extLst>
      <p:ext uri="{BB962C8B-B14F-4D97-AF65-F5344CB8AC3E}">
        <p14:creationId xmlns:p14="http://schemas.microsoft.com/office/powerpoint/2010/main" val="344473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17969-4646-0311-37D1-2E355C591717}"/>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en-US" dirty="0"/>
              <a:t>Research Topic</a:t>
            </a:r>
          </a:p>
        </p:txBody>
      </p:sp>
      <p:sp>
        <p:nvSpPr>
          <p:cNvPr id="3" name="Subtitle 2">
            <a:extLst>
              <a:ext uri="{FF2B5EF4-FFF2-40B4-BE49-F238E27FC236}">
                <a16:creationId xmlns:a16="http://schemas.microsoft.com/office/drawing/2014/main" id="{25EAE0CF-F39E-AF3A-21D1-E58FEE7FAB09}"/>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Authors</a:t>
            </a:r>
          </a:p>
        </p:txBody>
      </p:sp>
      <p:sp>
        <p:nvSpPr>
          <p:cNvPr id="4" name="Date Placeholder 3">
            <a:extLst>
              <a:ext uri="{FF2B5EF4-FFF2-40B4-BE49-F238E27FC236}">
                <a16:creationId xmlns:a16="http://schemas.microsoft.com/office/drawing/2014/main" id="{717085C5-110D-2BCE-5729-CEE44BA3C7AC}"/>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789B83A7-1EC4-307E-554D-281220A7C77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BDC7F6B-80C0-4DD9-5B3D-5C7D6043D162}"/>
              </a:ext>
            </a:extLst>
          </p:cNvPr>
          <p:cNvSpPr>
            <a:spLocks noGrp="1"/>
          </p:cNvSpPr>
          <p:nvPr>
            <p:ph type="sldNum" sz="quarter" idx="12"/>
          </p:nvPr>
        </p:nvSpPr>
        <p:spPr>
          <a:xfrm>
            <a:off x="9296400" y="6492875"/>
            <a:ext cx="2743200" cy="365125"/>
          </a:xfrm>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27493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EA05-7E01-5383-DBE0-8DD3BF085C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3BAA55-5A9B-2056-A6C3-32F821CF03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1926F8-0703-66E5-E71D-E1FC8C87EAFA}"/>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1BC5C9-8250-99C9-BCE1-B4AF3FB1944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F16E12C-4B65-E3AF-1721-C890FA4F211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3772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2F473C-73E3-01D0-7AFC-C38C4A48C1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896384-DC25-594D-6B35-E3A83B321D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2B6F9C-5D81-9610-48C8-C313116EF81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AF5CB411-649C-341A-0F9E-AB2FBAEF79E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8CB216-4EC5-B91B-1928-253A567EAC28}"/>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7604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Content</a:t>
            </a:r>
          </a:p>
        </p:txBody>
      </p:sp>
      <p:sp>
        <p:nvSpPr>
          <p:cNvPr id="3" name="Content Placeholder 2">
            <a:extLst>
              <a:ext uri="{FF2B5EF4-FFF2-40B4-BE49-F238E27FC236}">
                <a16:creationId xmlns:a16="http://schemas.microsoft.com/office/drawing/2014/main" id="{1733130F-EE6E-3BB1-E1C6-D238555799FC}"/>
              </a:ext>
            </a:extLst>
          </p:cNvPr>
          <p:cNvSpPr>
            <a:spLocks noGrp="1"/>
          </p:cNvSpPr>
          <p:nvPr>
            <p:ph idx="1" hasCustomPrompt="1"/>
          </p:nvPr>
        </p:nvSpPr>
        <p:spPr/>
        <p:txBody>
          <a:bodyPr/>
          <a:lstStyle>
            <a:lvl1pPr marL="457200" indent="-457200">
              <a:buFont typeface="Wingdings" panose="05000000000000000000" pitchFamily="2" charset="2"/>
              <a:buChar char="Ø"/>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a16="http://schemas.microsoft.com/office/drawing/2014/main"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23635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Topic Here……</a:t>
            </a:r>
          </a:p>
        </p:txBody>
      </p:sp>
      <p:sp>
        <p:nvSpPr>
          <p:cNvPr id="3" name="Content Placeholder 2">
            <a:extLst>
              <a:ext uri="{FF2B5EF4-FFF2-40B4-BE49-F238E27FC236}">
                <a16:creationId xmlns:a16="http://schemas.microsoft.com/office/drawing/2014/main" id="{1733130F-EE6E-3BB1-E1C6-D238555799FC}"/>
              </a:ext>
            </a:extLst>
          </p:cNvPr>
          <p:cNvSpPr>
            <a:spLocks noGrp="1"/>
          </p:cNvSpPr>
          <p:nvPr>
            <p:ph idx="1" hasCustomPrompt="1"/>
          </p:nvPr>
        </p:nvSpPr>
        <p:spPr/>
        <p:txBody>
          <a:bodyPr/>
          <a:lstStyle>
            <a:lvl1pPr marL="457200" indent="-457200">
              <a:buFont typeface="Arial" panose="020B0604020202020204" pitchFamily="34" charset="0"/>
              <a:buChar char="•"/>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a16="http://schemas.microsoft.com/office/drawing/2014/main"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011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9452A-D6F8-C6AE-3FEA-ADFC57F080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EAD072-65FF-CF97-B7E8-CB5B22EA1D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42CF0D-0151-44E9-10B8-0738B9EEB7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DA0FD8-8632-4358-3ED7-0603A4B2BB36}"/>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02411A09-9139-A265-D5CF-79C46D5EEC7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7D7811F-7FA8-BF72-D8DB-21511B8A391A}"/>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9590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D7A8C-0323-E4BB-D073-B752DF7E25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E0559D-E3F0-4C5F-4D86-808179E8CC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B72E48-E5D6-4309-FE87-162FA1AF08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EA7410-28B9-1126-0F82-88CCCC466F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D13B33-090A-51AD-E7B4-AA38C5B556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F57A7-6E89-04D9-023A-140844CCB8FF}"/>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04D958A4-AEFE-A6A8-0386-6589FBB4C5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DB3B3EC1-87F8-80FE-0F81-CDBCA4A4F44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30454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B1659-B1BC-7FAE-991B-BF09F93A55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7A4906-531C-4B30-7879-310FD641C93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A353892B-0FC9-B7C7-B278-75FBF37E74B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6859966-AABE-1811-710F-18CE3CF23EB5}"/>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80075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AC124B-EF3A-7C52-502B-78199F7ADE9B}"/>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340B8CAC-C8F4-4045-54C8-67793DDAD4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DED00E0A-0E4F-0283-9D71-27DBDEC97B1E}"/>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080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C9EA5-45C2-D087-3AF0-DFEB34368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F1E509-E2B2-3FF9-0A5B-3508A025D1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D9F53B-8935-BC25-B503-B4889244F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5C09E0-9170-0D9A-AC6E-728CA3C5481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339F8903-2675-9F49-D34C-C32DDC4FB9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DB0455-5F1B-6A63-20DA-AD38F3C077E2}"/>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181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C56F0-7043-96BF-B4C4-43D1E4145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FF1898-3C62-34C4-E2B9-88B437588F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488573-FF6E-CBA7-4CB0-4E874445D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9B5EE-4355-D7FE-2C32-2FEF9FE85BF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06473719-B06C-C3B0-5EF9-CCEAC643226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C346418-6E63-F759-38D3-A627712D1484}"/>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96797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EE8BA6E-A64F-4653-598A-C97DA36121E5}"/>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6332B1D3-6A11-F23D-7C31-1F0084E56E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646B8D-AF73-C7A6-19BB-19FF96778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22890DE-316E-2527-E356-1E4370DC8B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C179B-E1DC-44DF-B0E4-66A8D350C2BE}" type="slidenum">
              <a:rPr lang="en-US" smtClean="0"/>
              <a:t>‹#›</a:t>
            </a:fld>
            <a:endParaRPr lang="en-US"/>
          </a:p>
        </p:txBody>
      </p:sp>
    </p:spTree>
    <p:extLst>
      <p:ext uri="{BB962C8B-B14F-4D97-AF65-F5344CB8AC3E}">
        <p14:creationId xmlns:p14="http://schemas.microsoft.com/office/powerpoint/2010/main" val="2911773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doi.org/10.4038/jas.v14i2.8515" TargetMode="External"/><Relationship Id="rId2" Type="http://schemas.openxmlformats.org/officeDocument/2006/relationships/hyperlink" Target="https://indianexpress.com/article/explained/sri-lanka-crisis-fall-in-rice-output-and-the-economy-7865051/" TargetMode="External"/><Relationship Id="rId1" Type="http://schemas.openxmlformats.org/officeDocument/2006/relationships/slideLayout" Target="../slideLayouts/slideLayout3.xml"/><Relationship Id="rId5" Type="http://schemas.openxmlformats.org/officeDocument/2006/relationships/hyperlink" Target="http://www.statistics.gov.lk/Population/StaticalInformation/GND_Reports/2020/Hambantota" TargetMode="External"/><Relationship Id="rId4" Type="http://schemas.openxmlformats.org/officeDocument/2006/relationships/hyperlink" Target="https://doi.org/10.1007/978-3-030-48771-3_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doi.org/10.1017/wsc.2019.71" TargetMode="External"/><Relationship Id="rId2" Type="http://schemas.openxmlformats.org/officeDocument/2006/relationships/hyperlink" Target="https://www.dilmahconservation.org/arboretum/traditional-agriculture/the-paddy-field-kumbura--9efdbda3f4ea423817f0b89f95e6f499.html"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142CA-5798-0436-B8AE-5C0A3BB06DA4}"/>
              </a:ext>
            </a:extLst>
          </p:cNvPr>
          <p:cNvSpPr>
            <a:spLocks noGrp="1"/>
          </p:cNvSpPr>
          <p:nvPr>
            <p:ph type="ctrTitle"/>
          </p:nvPr>
        </p:nvSpPr>
        <p:spPr>
          <a:xfrm>
            <a:off x="418730" y="1356142"/>
            <a:ext cx="11354539" cy="2144944"/>
          </a:xfrm>
          <a:noFill/>
          <a:ln>
            <a:solidFill>
              <a:schemeClr val="bg1"/>
            </a:solidFill>
          </a:ln>
        </p:spPr>
        <p:style>
          <a:lnRef idx="2">
            <a:schemeClr val="accent2"/>
          </a:lnRef>
          <a:fillRef idx="1">
            <a:schemeClr val="lt1"/>
          </a:fillRef>
          <a:effectRef idx="0">
            <a:schemeClr val="accent2"/>
          </a:effectRef>
          <a:fontRef idx="minor">
            <a:schemeClr val="dk1"/>
          </a:fontRef>
        </p:style>
        <p:txBody>
          <a:bodyPr>
            <a:normAutofit/>
          </a:bodyPr>
          <a:lstStyle/>
          <a:p>
            <a:r>
              <a:rPr lang="en-US" sz="3200">
                <a:ea typeface="Times New Roman" panose="02020603050405020304" pitchFamily="18" charset="0"/>
                <a:cs typeface="Latha" panose="020B0604020202020204" pitchFamily="34" charset="0"/>
              </a:rPr>
              <a:t>I</a:t>
            </a:r>
            <a:r>
              <a:rPr lang="en-US" sz="3200" b="1">
                <a:effectLst/>
                <a:ea typeface="Times New Roman" panose="02020603050405020304" pitchFamily="18" charset="0"/>
                <a:cs typeface="Latha" panose="020B0604020202020204" pitchFamily="34" charset="0"/>
              </a:rPr>
              <a:t>mpacts </a:t>
            </a:r>
            <a:r>
              <a:rPr lang="en-US" sz="3200" b="1" dirty="0">
                <a:effectLst/>
                <a:ea typeface="Times New Roman" panose="02020603050405020304" pitchFamily="18" charset="0"/>
                <a:cs typeface="Latha" panose="020B0604020202020204" pitchFamily="34" charset="0"/>
              </a:rPr>
              <a:t>of changing the policy on fertilizers and other agro -chemicals during 2019 - 2022 for the paddy cultivation in Imbulpe DS Division in Sri Lanka.</a:t>
            </a:r>
            <a:br>
              <a:rPr lang="en-GB" sz="1800" dirty="0">
                <a:effectLst/>
                <a:latin typeface="Calibri" panose="020F0502020204030204" pitchFamily="34" charset="0"/>
                <a:ea typeface="Calibri" panose="020F0502020204030204" pitchFamily="34" charset="0"/>
                <a:cs typeface="Latha" panose="020B0604020202020204" pitchFamily="34" charset="0"/>
              </a:rPr>
            </a:br>
            <a:endParaRPr lang="en-US" sz="3200" dirty="0">
              <a:solidFill>
                <a:schemeClr val="tx1">
                  <a:lumMod val="95000"/>
                  <a:lumOff val="5000"/>
                </a:schemeClr>
              </a:solidFill>
            </a:endParaRPr>
          </a:p>
        </p:txBody>
      </p:sp>
      <p:sp>
        <p:nvSpPr>
          <p:cNvPr id="3" name="Subtitle 2">
            <a:extLst>
              <a:ext uri="{FF2B5EF4-FFF2-40B4-BE49-F238E27FC236}">
                <a16:creationId xmlns:a16="http://schemas.microsoft.com/office/drawing/2014/main" id="{6C7029D9-45E1-6988-ED36-1DA4288538E8}"/>
              </a:ext>
            </a:extLst>
          </p:cNvPr>
          <p:cNvSpPr>
            <a:spLocks noGrp="1"/>
          </p:cNvSpPr>
          <p:nvPr>
            <p:ph type="subTitle" idx="1"/>
          </p:nvPr>
        </p:nvSpPr>
        <p:spPr>
          <a:xfrm>
            <a:off x="418730" y="3602038"/>
            <a:ext cx="11354538" cy="890063"/>
          </a:xfrm>
          <a:noFill/>
          <a:ln>
            <a:solidFill>
              <a:schemeClr val="bg1"/>
            </a:solidFill>
          </a:ln>
        </p:spPr>
        <p:style>
          <a:lnRef idx="2">
            <a:schemeClr val="accent2"/>
          </a:lnRef>
          <a:fillRef idx="1">
            <a:schemeClr val="lt1"/>
          </a:fillRef>
          <a:effectRef idx="0">
            <a:schemeClr val="accent2"/>
          </a:effectRef>
          <a:fontRef idx="minor">
            <a:schemeClr val="dk1"/>
          </a:fontRef>
        </p:style>
        <p:txBody>
          <a:bodyPr/>
          <a:lstStyle/>
          <a:p>
            <a:r>
              <a:rPr lang="en-GB" sz="1800" b="1" dirty="0">
                <a:effectLst/>
                <a:ea typeface="Calibri" panose="020F0502020204030204" pitchFamily="34" charset="0"/>
                <a:cs typeface="Latha" panose="020B0604020202020204" pitchFamily="34" charset="0"/>
              </a:rPr>
              <a:t> </a:t>
            </a:r>
            <a:r>
              <a:rPr lang="en-GB" sz="1800" dirty="0">
                <a:effectLst/>
                <a:ea typeface="Calibri" panose="020F0502020204030204" pitchFamily="34" charset="0"/>
                <a:cs typeface="Latha" panose="020B0604020202020204" pitchFamily="34" charset="0"/>
              </a:rPr>
              <a:t>W.H.S.D Madusanka,</a:t>
            </a:r>
            <a:r>
              <a:rPr lang="en-GB" sz="1800" baseline="30000" dirty="0">
                <a:effectLst/>
                <a:ea typeface="Calibri" panose="020F0502020204030204" pitchFamily="34" charset="0"/>
                <a:cs typeface="Latha" panose="020B0604020202020204" pitchFamily="34" charset="0"/>
              </a:rPr>
              <a:t>1</a:t>
            </a:r>
            <a:r>
              <a:rPr lang="en-GB" sz="1800" dirty="0">
                <a:effectLst/>
                <a:ea typeface="Calibri" panose="020F0502020204030204" pitchFamily="34" charset="0"/>
                <a:cs typeface="Latha" panose="020B0604020202020204" pitchFamily="34" charset="0"/>
              </a:rPr>
              <a:t>S H P Malkanthi</a:t>
            </a:r>
            <a:r>
              <a:rPr lang="en-GB" sz="1800" baseline="30000" dirty="0">
                <a:effectLst/>
                <a:ea typeface="Calibri" panose="020F0502020204030204" pitchFamily="34" charset="0"/>
                <a:cs typeface="Latha" panose="020B0604020202020204" pitchFamily="34" charset="0"/>
              </a:rPr>
              <a:t>1*</a:t>
            </a:r>
            <a:endParaRPr lang="en-US" dirty="0">
              <a:solidFill>
                <a:schemeClr val="tx1">
                  <a:lumMod val="65000"/>
                  <a:lumOff val="35000"/>
                </a:schemeClr>
              </a:solidFill>
            </a:endParaRPr>
          </a:p>
        </p:txBody>
      </p:sp>
      <p:sp>
        <p:nvSpPr>
          <p:cNvPr id="5" name="Slide Number Placeholder 4">
            <a:extLst>
              <a:ext uri="{FF2B5EF4-FFF2-40B4-BE49-F238E27FC236}">
                <a16:creationId xmlns:a16="http://schemas.microsoft.com/office/drawing/2014/main" id="{ABC4BB5B-09EB-1B3A-429A-B87F5F1A078E}"/>
              </a:ext>
            </a:extLst>
          </p:cNvPr>
          <p:cNvSpPr>
            <a:spLocks noGrp="1"/>
          </p:cNvSpPr>
          <p:nvPr>
            <p:ph type="sldNum" sz="quarter" idx="12"/>
          </p:nvPr>
        </p:nvSpPr>
        <p:spPr/>
        <p:txBody>
          <a:bodyPr/>
          <a:lstStyle/>
          <a:p>
            <a:fld id="{48FC179B-E1DC-44DF-B0E4-66A8D350C2BE}" type="slidenum">
              <a:rPr lang="en-US" smtClean="0"/>
              <a:t>1</a:t>
            </a:fld>
            <a:endParaRPr lang="en-US" dirty="0"/>
          </a:p>
        </p:txBody>
      </p:sp>
      <p:sp>
        <p:nvSpPr>
          <p:cNvPr id="8" name="Subtitle 2">
            <a:extLst>
              <a:ext uri="{FF2B5EF4-FFF2-40B4-BE49-F238E27FC236}">
                <a16:creationId xmlns:a16="http://schemas.microsoft.com/office/drawing/2014/main" id="{4B152B19-860D-D292-3F8A-1BA2E3F4049A}"/>
              </a:ext>
            </a:extLst>
          </p:cNvPr>
          <p:cNvSpPr txBox="1">
            <a:spLocks/>
          </p:cNvSpPr>
          <p:nvPr/>
        </p:nvSpPr>
        <p:spPr>
          <a:xfrm>
            <a:off x="418730" y="4611796"/>
            <a:ext cx="11354538" cy="890063"/>
          </a:xfrm>
          <a:prstGeom prst="rect">
            <a:avLst/>
          </a:prstGeom>
          <a:noFill/>
          <a:ln>
            <a:solidFill>
              <a:schemeClr val="bg1"/>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40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pPr marL="92710" marR="86360" algn="ctr">
              <a:spcBef>
                <a:spcPts val="1470"/>
              </a:spcBef>
            </a:pPr>
            <a:r>
              <a:rPr lang="en-GB" sz="1800" i="1" baseline="30000" dirty="0">
                <a:solidFill>
                  <a:srgbClr val="000000"/>
                </a:solidFill>
                <a:effectLst/>
                <a:ea typeface="Times New Roman" panose="02020603050405020304" pitchFamily="18" charset="0"/>
              </a:rPr>
              <a:t>1</a:t>
            </a:r>
            <a:r>
              <a:rPr lang="en-GB" sz="1800" i="1" dirty="0">
                <a:solidFill>
                  <a:srgbClr val="000000"/>
                </a:solidFill>
                <a:effectLst/>
                <a:ea typeface="Times New Roman" panose="02020603050405020304" pitchFamily="18" charset="0"/>
              </a:rPr>
              <a:t>Department of Agribusiness Management, Faculty of Agricultural Sciences, Sabaragamuwa University of  Sri Lanka, Belihuloya, Sri Lanka</a:t>
            </a: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120962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39A87-3596-1D8D-BE39-4C101E96171C}"/>
              </a:ext>
            </a:extLst>
          </p:cNvPr>
          <p:cNvSpPr>
            <a:spLocks noGrp="1"/>
          </p:cNvSpPr>
          <p:nvPr>
            <p:ph type="title"/>
          </p:nvPr>
        </p:nvSpPr>
        <p:spPr/>
        <p:txBody>
          <a:bodyPr/>
          <a:lstStyle/>
          <a:p>
            <a:pPr algn="ctr"/>
            <a:r>
              <a:rPr lang="en-GB" b="1" u="sng" dirty="0"/>
              <a:t>Operationalization table</a:t>
            </a:r>
            <a:endParaRPr lang="en-GB" u="sng" dirty="0"/>
          </a:p>
        </p:txBody>
      </p:sp>
      <p:sp>
        <p:nvSpPr>
          <p:cNvPr id="4" name="Slide Number Placeholder 3">
            <a:extLst>
              <a:ext uri="{FF2B5EF4-FFF2-40B4-BE49-F238E27FC236}">
                <a16:creationId xmlns:a16="http://schemas.microsoft.com/office/drawing/2014/main" id="{43E9FBD3-88B5-F973-AB85-3FF9162A9FC5}"/>
              </a:ext>
            </a:extLst>
          </p:cNvPr>
          <p:cNvSpPr>
            <a:spLocks noGrp="1"/>
          </p:cNvSpPr>
          <p:nvPr>
            <p:ph type="sldNum" sz="quarter" idx="12"/>
          </p:nvPr>
        </p:nvSpPr>
        <p:spPr/>
        <p:txBody>
          <a:bodyPr/>
          <a:lstStyle/>
          <a:p>
            <a:fld id="{48FC179B-E1DC-44DF-B0E4-66A8D350C2BE}" type="slidenum">
              <a:rPr lang="en-US" smtClean="0"/>
              <a:t>10</a:t>
            </a:fld>
            <a:endParaRPr lang="en-US"/>
          </a:p>
        </p:txBody>
      </p:sp>
      <p:graphicFrame>
        <p:nvGraphicFramePr>
          <p:cNvPr id="5" name="Content Placeholder 4">
            <a:extLst>
              <a:ext uri="{FF2B5EF4-FFF2-40B4-BE49-F238E27FC236}">
                <a16:creationId xmlns:a16="http://schemas.microsoft.com/office/drawing/2014/main" id="{80E45CE4-6199-1DC0-E4D8-D42C5E078BFF}"/>
              </a:ext>
            </a:extLst>
          </p:cNvPr>
          <p:cNvGraphicFramePr>
            <a:graphicFrameLocks noGrp="1"/>
          </p:cNvGraphicFramePr>
          <p:nvPr>
            <p:ph idx="1"/>
            <p:extLst>
              <p:ext uri="{D42A27DB-BD31-4B8C-83A1-F6EECF244321}">
                <p14:modId xmlns:p14="http://schemas.microsoft.com/office/powerpoint/2010/main" val="2956402358"/>
              </p:ext>
            </p:extLst>
          </p:nvPr>
        </p:nvGraphicFramePr>
        <p:xfrm>
          <a:off x="914400" y="1493535"/>
          <a:ext cx="10515600" cy="4999340"/>
        </p:xfrm>
        <a:graphic>
          <a:graphicData uri="http://schemas.openxmlformats.org/drawingml/2006/table">
            <a:tbl>
              <a:tblPr firstRow="1" bandRow="1">
                <a:tableStyleId>{22838BEF-8BB2-4498-84A7-C5851F593DF1}</a:tableStyleId>
              </a:tblPr>
              <a:tblGrid>
                <a:gridCol w="2628900">
                  <a:extLst>
                    <a:ext uri="{9D8B030D-6E8A-4147-A177-3AD203B41FA5}">
                      <a16:colId xmlns:a16="http://schemas.microsoft.com/office/drawing/2014/main" val="2870632261"/>
                    </a:ext>
                  </a:extLst>
                </a:gridCol>
                <a:gridCol w="2628900">
                  <a:extLst>
                    <a:ext uri="{9D8B030D-6E8A-4147-A177-3AD203B41FA5}">
                      <a16:colId xmlns:a16="http://schemas.microsoft.com/office/drawing/2014/main" val="3146001021"/>
                    </a:ext>
                  </a:extLst>
                </a:gridCol>
                <a:gridCol w="2628900">
                  <a:extLst>
                    <a:ext uri="{9D8B030D-6E8A-4147-A177-3AD203B41FA5}">
                      <a16:colId xmlns:a16="http://schemas.microsoft.com/office/drawing/2014/main" val="2542029810"/>
                    </a:ext>
                  </a:extLst>
                </a:gridCol>
                <a:gridCol w="2628900">
                  <a:extLst>
                    <a:ext uri="{9D8B030D-6E8A-4147-A177-3AD203B41FA5}">
                      <a16:colId xmlns:a16="http://schemas.microsoft.com/office/drawing/2014/main" val="1492265189"/>
                    </a:ext>
                  </a:extLst>
                </a:gridCol>
              </a:tblGrid>
              <a:tr h="297178">
                <a:tc>
                  <a:txBody>
                    <a:bodyPr/>
                    <a:lstStyle/>
                    <a:p>
                      <a:r>
                        <a:rPr lang="en-GB" sz="1600" dirty="0"/>
                        <a:t>Objective </a:t>
                      </a:r>
                    </a:p>
                  </a:txBody>
                  <a:tcPr marL="73277" marR="73277" marT="36638" marB="36638"/>
                </a:tc>
                <a:tc>
                  <a:txBody>
                    <a:bodyPr/>
                    <a:lstStyle/>
                    <a:p>
                      <a:r>
                        <a:rPr lang="en-GB" sz="1600" dirty="0"/>
                        <a:t>Variable </a:t>
                      </a:r>
                    </a:p>
                  </a:txBody>
                  <a:tcPr marL="73277" marR="73277" marT="36638" marB="36638"/>
                </a:tc>
                <a:tc>
                  <a:txBody>
                    <a:bodyPr/>
                    <a:lstStyle/>
                    <a:p>
                      <a:r>
                        <a:rPr lang="en-GB" sz="1600" dirty="0"/>
                        <a:t>Measurement </a:t>
                      </a:r>
                    </a:p>
                  </a:txBody>
                  <a:tcPr marL="73277" marR="73277" marT="36638" marB="36638"/>
                </a:tc>
                <a:tc>
                  <a:txBody>
                    <a:bodyPr/>
                    <a:lstStyle/>
                    <a:p>
                      <a:r>
                        <a:rPr lang="en-GB" sz="1600" dirty="0"/>
                        <a:t>Analysis Method </a:t>
                      </a:r>
                    </a:p>
                  </a:txBody>
                  <a:tcPr marL="73277" marR="73277" marT="36638" marB="36638"/>
                </a:tc>
                <a:extLst>
                  <a:ext uri="{0D108BD9-81ED-4DB2-BD59-A6C34878D82A}">
                    <a16:rowId xmlns:a16="http://schemas.microsoft.com/office/drawing/2014/main" val="2394614164"/>
                  </a:ext>
                </a:extLst>
              </a:tr>
              <a:tr h="1172428">
                <a:tc>
                  <a:txBody>
                    <a:bodyPr/>
                    <a:lstStyle/>
                    <a:p>
                      <a:pPr algn="just"/>
                      <a:r>
                        <a:rPr lang="en-US" sz="1600" dirty="0"/>
                        <a:t>To identify the annual yield  before the banning of chemical fertilizer and agrochemical.</a:t>
                      </a:r>
                      <a:endParaRPr lang="en-GB" sz="1600" kern="1200" dirty="0">
                        <a:solidFill>
                          <a:schemeClr val="dk1"/>
                        </a:solidFill>
                        <a:effectLst/>
                      </a:endParaRPr>
                    </a:p>
                  </a:txBody>
                  <a:tcPr marL="73277" marR="73277" marT="36638" marB="36638"/>
                </a:tc>
                <a:tc>
                  <a:txBody>
                    <a:bodyPr/>
                    <a:lstStyle/>
                    <a:p>
                      <a:pPr algn="just"/>
                      <a:r>
                        <a:rPr lang="en-GB" sz="1600" kern="1200" dirty="0">
                          <a:solidFill>
                            <a:schemeClr val="dk1"/>
                          </a:solidFill>
                          <a:effectLst/>
                        </a:rPr>
                        <a:t>Annual yield</a:t>
                      </a:r>
                    </a:p>
                    <a:p>
                      <a:pPr algn="just"/>
                      <a:endParaRPr lang="en-GB" sz="1600" dirty="0"/>
                    </a:p>
                  </a:txBody>
                  <a:tcPr marL="73277" marR="73277" marT="36638" marB="36638"/>
                </a:tc>
                <a:tc>
                  <a:txBody>
                    <a:bodyPr/>
                    <a:lstStyle/>
                    <a:p>
                      <a:pPr algn="just"/>
                      <a:r>
                        <a:rPr lang="en-GB" sz="1600" kern="1200" dirty="0">
                          <a:solidFill>
                            <a:schemeClr val="dk1"/>
                          </a:solidFill>
                          <a:effectLst/>
                        </a:rPr>
                        <a:t>Annual yield per KG</a:t>
                      </a:r>
                    </a:p>
                    <a:p>
                      <a:pPr algn="just"/>
                      <a:endParaRPr lang="en-GB" sz="1600" kern="1200" dirty="0">
                        <a:solidFill>
                          <a:schemeClr val="dk1"/>
                        </a:solidFill>
                        <a:effectLst/>
                      </a:endParaRPr>
                    </a:p>
                  </a:txBody>
                  <a:tcPr marL="73277" marR="73277" marT="36638" marB="36638"/>
                </a:tc>
                <a:tc>
                  <a:txBody>
                    <a:bodyPr/>
                    <a:lstStyle/>
                    <a:p>
                      <a:pPr algn="just"/>
                      <a:r>
                        <a:rPr lang="en-GB" sz="1600" kern="1200" dirty="0">
                          <a:solidFill>
                            <a:schemeClr val="dk1"/>
                          </a:solidFill>
                          <a:effectLst/>
                        </a:rPr>
                        <a:t>Descriptive Statistics</a:t>
                      </a:r>
                    </a:p>
                    <a:p>
                      <a:pPr algn="just"/>
                      <a:endParaRPr lang="en-GB" sz="1600" kern="1200" dirty="0">
                        <a:solidFill>
                          <a:schemeClr val="dk1"/>
                        </a:solidFill>
                        <a:effectLst/>
                      </a:endParaRPr>
                    </a:p>
                    <a:p>
                      <a:pPr algn="just"/>
                      <a:endParaRPr lang="en-GB" sz="1600" kern="1200" dirty="0">
                        <a:solidFill>
                          <a:schemeClr val="dk1"/>
                        </a:solidFill>
                        <a:effectLst/>
                      </a:endParaRPr>
                    </a:p>
                    <a:p>
                      <a:pPr algn="just"/>
                      <a:endParaRPr lang="en-GB" sz="1600" kern="1200" dirty="0">
                        <a:solidFill>
                          <a:schemeClr val="dk1"/>
                        </a:solidFill>
                        <a:effectLst/>
                      </a:endParaRPr>
                    </a:p>
                    <a:p>
                      <a:pPr algn="just"/>
                      <a:endParaRPr lang="en-GB" sz="1600" dirty="0"/>
                    </a:p>
                  </a:txBody>
                  <a:tcPr marL="73277" marR="73277" marT="36638" marB="36638"/>
                </a:tc>
                <a:extLst>
                  <a:ext uri="{0D108BD9-81ED-4DB2-BD59-A6C34878D82A}">
                    <a16:rowId xmlns:a16="http://schemas.microsoft.com/office/drawing/2014/main" val="1091355563"/>
                  </a:ext>
                </a:extLst>
              </a:tr>
              <a:tr h="952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rPr>
                        <a:t>To compare the average yields of paddy before and after banning of chemical fertilizer and agrochemical</a:t>
                      </a:r>
                      <a:endParaRPr lang="en-GB" sz="1600" dirty="0"/>
                    </a:p>
                  </a:txBody>
                  <a:tcPr marL="73277" marR="73277" marT="36638" marB="36638"/>
                </a:tc>
                <a:tc>
                  <a:txBody>
                    <a:bodyPr/>
                    <a:lstStyle/>
                    <a:p>
                      <a:pPr algn="just"/>
                      <a:r>
                        <a:rPr lang="en-GB" sz="1600" kern="1200" dirty="0">
                          <a:solidFill>
                            <a:schemeClr val="dk1"/>
                          </a:solidFill>
                          <a:effectLst/>
                        </a:rPr>
                        <a:t>Yield before the banning </a:t>
                      </a:r>
                    </a:p>
                    <a:p>
                      <a:pPr algn="just"/>
                      <a:r>
                        <a:rPr lang="en-GB" sz="1600" kern="1200" dirty="0">
                          <a:solidFill>
                            <a:schemeClr val="dk1"/>
                          </a:solidFill>
                          <a:effectLst/>
                        </a:rPr>
                        <a:t>Yield after the banning </a:t>
                      </a:r>
                    </a:p>
                    <a:p>
                      <a:pPr algn="just"/>
                      <a:endParaRPr lang="en-GB" sz="1600" dirty="0"/>
                    </a:p>
                  </a:txBody>
                  <a:tcPr marL="73277" marR="73277" marT="36638" marB="36638"/>
                </a:tc>
                <a:tc>
                  <a:txBody>
                    <a:bodyPr/>
                    <a:lstStyle/>
                    <a:p>
                      <a:pPr algn="just"/>
                      <a:r>
                        <a:rPr lang="en-GB" sz="1600" kern="1200" dirty="0">
                          <a:solidFill>
                            <a:schemeClr val="dk1"/>
                          </a:solidFill>
                          <a:effectLst/>
                        </a:rPr>
                        <a:t>Metric tons/ hectare </a:t>
                      </a:r>
                    </a:p>
                    <a:p>
                      <a:pPr algn="just"/>
                      <a:r>
                        <a:rPr lang="en-GB" sz="1600" kern="1200" dirty="0">
                          <a:solidFill>
                            <a:schemeClr val="dk1"/>
                          </a:solidFill>
                          <a:effectLst/>
                        </a:rPr>
                        <a:t>Metric tons/ hectare </a:t>
                      </a:r>
                      <a:endParaRPr lang="en-GB" sz="1600" dirty="0"/>
                    </a:p>
                    <a:p>
                      <a:pPr algn="just"/>
                      <a:endParaRPr lang="en-GB" sz="1600" dirty="0"/>
                    </a:p>
                  </a:txBody>
                  <a:tcPr marL="73277" marR="73277" marT="36638" marB="36638"/>
                </a:tc>
                <a:tc>
                  <a:txBody>
                    <a:bodyPr/>
                    <a:lstStyle/>
                    <a:p>
                      <a:pPr algn="just"/>
                      <a:r>
                        <a:rPr lang="en-GB" sz="1600" kern="1200" dirty="0">
                          <a:solidFill>
                            <a:schemeClr val="dk1"/>
                          </a:solidFill>
                          <a:effectLst/>
                        </a:rPr>
                        <a:t>Paired sample t-test </a:t>
                      </a:r>
                      <a:endParaRPr lang="en-GB" sz="1600" dirty="0"/>
                    </a:p>
                  </a:txBody>
                  <a:tcPr marL="73277" marR="73277" marT="36638" marB="36638"/>
                </a:tc>
                <a:extLst>
                  <a:ext uri="{0D108BD9-81ED-4DB2-BD59-A6C34878D82A}">
                    <a16:rowId xmlns:a16="http://schemas.microsoft.com/office/drawing/2014/main" val="3627648479"/>
                  </a:ext>
                </a:extLst>
              </a:tr>
              <a:tr h="95259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rPr>
                        <a:t>To compare the cost of production before and after the banning of chemical fertilizer and agrochemical.</a:t>
                      </a:r>
                      <a:endParaRPr lang="en-GB" sz="1600" dirty="0"/>
                    </a:p>
                  </a:txBody>
                  <a:tcPr marL="73277" marR="73277" marT="36638" marB="36638"/>
                </a:tc>
                <a:tc>
                  <a:txBody>
                    <a:bodyPr/>
                    <a:lstStyle/>
                    <a:p>
                      <a:pPr algn="just"/>
                      <a:r>
                        <a:rPr lang="en-GB" sz="1600" kern="1200" dirty="0">
                          <a:solidFill>
                            <a:schemeClr val="dk1"/>
                          </a:solidFill>
                          <a:effectLst/>
                        </a:rPr>
                        <a:t>Cost of production after and before banning of agrochemicals.</a:t>
                      </a:r>
                      <a:endParaRPr lang="en-GB" sz="1600" dirty="0"/>
                    </a:p>
                  </a:txBody>
                  <a:tcPr marL="73277" marR="73277" marT="36638" marB="36638"/>
                </a:tc>
                <a:tc>
                  <a:txBody>
                    <a:bodyPr/>
                    <a:lstStyle/>
                    <a:p>
                      <a:pPr algn="just">
                        <a:lnSpc>
                          <a:spcPct val="150000"/>
                        </a:lnSpc>
                        <a:spcAft>
                          <a:spcPts val="800"/>
                        </a:spcAft>
                      </a:pPr>
                      <a:r>
                        <a:rPr lang="en-GB" sz="1600" kern="100" dirty="0">
                          <a:effectLst/>
                        </a:rPr>
                        <a:t>Rs/acres</a:t>
                      </a:r>
                      <a:endParaRPr lang="en-GB" sz="1400" kern="100" dirty="0">
                        <a:effectLst/>
                        <a:latin typeface="+mn-lt"/>
                        <a:ea typeface="Calibri" panose="020F0502020204030204" pitchFamily="34" charset="0"/>
                        <a:cs typeface="Latha" panose="020B0604020202020204" pitchFamily="34" charset="0"/>
                      </a:endParaRPr>
                    </a:p>
                  </a:txBody>
                  <a:tcPr marL="54958" marR="54958" marT="0" marB="0"/>
                </a:tc>
                <a:tc>
                  <a:txBody>
                    <a:bodyPr/>
                    <a:lstStyle/>
                    <a:p>
                      <a:pPr algn="just">
                        <a:lnSpc>
                          <a:spcPct val="150000"/>
                        </a:lnSpc>
                        <a:spcAft>
                          <a:spcPts val="800"/>
                        </a:spcAft>
                      </a:pPr>
                      <a:r>
                        <a:rPr lang="en-GB" sz="1600" kern="100" dirty="0">
                          <a:effectLst/>
                        </a:rPr>
                        <a:t>Paired sample t-test</a:t>
                      </a:r>
                      <a:endParaRPr lang="en-GB" sz="1400" kern="100" dirty="0">
                        <a:effectLst/>
                        <a:latin typeface="+mn-lt"/>
                        <a:ea typeface="Calibri" panose="020F0502020204030204" pitchFamily="34" charset="0"/>
                        <a:cs typeface="Latha" panose="020B0604020202020204" pitchFamily="34" charset="0"/>
                      </a:endParaRPr>
                    </a:p>
                  </a:txBody>
                  <a:tcPr marL="54958" marR="54958" marT="0" marB="0"/>
                </a:tc>
                <a:extLst>
                  <a:ext uri="{0D108BD9-81ED-4DB2-BD59-A6C34878D82A}">
                    <a16:rowId xmlns:a16="http://schemas.microsoft.com/office/drawing/2014/main" val="315538049"/>
                  </a:ext>
                </a:extLst>
              </a:tr>
              <a:tr h="117242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rPr>
                        <a:t>To determine farmers’ level of awareness about the impact of use of chemical fertilizer and agrochemical.</a:t>
                      </a:r>
                    </a:p>
                  </a:txBody>
                  <a:tcPr marL="73277" marR="73277" marT="36638" marB="36638"/>
                </a:tc>
                <a:tc>
                  <a:txBody>
                    <a:bodyPr/>
                    <a:lstStyle/>
                    <a:p>
                      <a:r>
                        <a:rPr lang="en-GB" sz="1600" kern="1200" dirty="0">
                          <a:solidFill>
                            <a:schemeClr val="dk1"/>
                          </a:solidFill>
                          <a:effectLst/>
                        </a:rPr>
                        <a:t>Level of awareness (high, moderate, poor)</a:t>
                      </a:r>
                    </a:p>
                    <a:p>
                      <a:r>
                        <a:rPr lang="en-GB" sz="1600" kern="1200" dirty="0">
                          <a:solidFill>
                            <a:schemeClr val="dk1"/>
                          </a:solidFill>
                          <a:effectLst/>
                        </a:rPr>
                        <a:t>Source of the awareness (internet, agriculture instructor, other farmers)</a:t>
                      </a:r>
                      <a:endParaRPr lang="en-GB" sz="1600" dirty="0"/>
                    </a:p>
                  </a:txBody>
                  <a:tcPr marL="73277" marR="73277" marT="36638" marB="36638"/>
                </a:tc>
                <a:tc>
                  <a:txBody>
                    <a:bodyPr/>
                    <a:lstStyle/>
                    <a:p>
                      <a:pPr algn="just">
                        <a:lnSpc>
                          <a:spcPct val="150000"/>
                        </a:lnSpc>
                        <a:spcAft>
                          <a:spcPts val="800"/>
                        </a:spcAft>
                      </a:pPr>
                      <a:r>
                        <a:rPr lang="en-GB" sz="1400" kern="100" dirty="0">
                          <a:effectLst/>
                        </a:rPr>
                        <a:t>5-Point Likert scale</a:t>
                      </a:r>
                      <a:endParaRPr lang="en-GB" sz="1400" kern="100" dirty="0">
                        <a:effectLst/>
                        <a:latin typeface="+mn-lt"/>
                        <a:ea typeface="Calibri" panose="020F0502020204030204" pitchFamily="34" charset="0"/>
                        <a:cs typeface="Latha" panose="020B0604020202020204" pitchFamily="34" charset="0"/>
                      </a:endParaRPr>
                    </a:p>
                  </a:txBody>
                  <a:tcPr marL="54958" marR="54958" marT="0" marB="0"/>
                </a:tc>
                <a:tc>
                  <a:txBody>
                    <a:bodyPr/>
                    <a:lstStyle/>
                    <a:p>
                      <a:pPr algn="just">
                        <a:lnSpc>
                          <a:spcPct val="150000"/>
                        </a:lnSpc>
                        <a:spcAft>
                          <a:spcPts val="800"/>
                        </a:spcAft>
                      </a:pPr>
                      <a:r>
                        <a:rPr lang="en-GB" sz="1600" kern="100" dirty="0">
                          <a:effectLst/>
                        </a:rPr>
                        <a:t>Descriptive statistics </a:t>
                      </a:r>
                    </a:p>
                    <a:p>
                      <a:pPr algn="just">
                        <a:lnSpc>
                          <a:spcPct val="150000"/>
                        </a:lnSpc>
                        <a:spcAft>
                          <a:spcPts val="800"/>
                        </a:spcAft>
                      </a:pPr>
                      <a:r>
                        <a:rPr lang="en-GB" sz="1800" kern="100" dirty="0">
                          <a:effectLst/>
                        </a:rPr>
                        <a:t> </a:t>
                      </a:r>
                      <a:endParaRPr lang="en-GB" sz="1600" kern="100" dirty="0">
                        <a:effectLst/>
                        <a:latin typeface="+mn-lt"/>
                        <a:ea typeface="Calibri" panose="020F0502020204030204" pitchFamily="34" charset="0"/>
                        <a:cs typeface="Latha" panose="020B0604020202020204" pitchFamily="34" charset="0"/>
                      </a:endParaRPr>
                    </a:p>
                  </a:txBody>
                  <a:tcPr marL="54958" marR="54958" marT="0" marB="0"/>
                </a:tc>
                <a:extLst>
                  <a:ext uri="{0D108BD9-81ED-4DB2-BD59-A6C34878D82A}">
                    <a16:rowId xmlns:a16="http://schemas.microsoft.com/office/drawing/2014/main" val="4291577125"/>
                  </a:ext>
                </a:extLst>
              </a:tr>
            </a:tbl>
          </a:graphicData>
        </a:graphic>
      </p:graphicFrame>
    </p:spTree>
    <p:extLst>
      <p:ext uri="{BB962C8B-B14F-4D97-AF65-F5344CB8AC3E}">
        <p14:creationId xmlns:p14="http://schemas.microsoft.com/office/powerpoint/2010/main" val="1829905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C6810-8C1C-D13C-CCF9-906AF368DA3D}"/>
              </a:ext>
            </a:extLst>
          </p:cNvPr>
          <p:cNvSpPr>
            <a:spLocks noGrp="1"/>
          </p:cNvSpPr>
          <p:nvPr>
            <p:ph type="title"/>
          </p:nvPr>
        </p:nvSpPr>
        <p:spPr/>
        <p:txBody>
          <a:bodyPr>
            <a:normAutofit/>
          </a:bodyPr>
          <a:lstStyle/>
          <a:p>
            <a:pPr algn="ctr"/>
            <a:r>
              <a:rPr lang="en-GB" b="1" u="sng" dirty="0"/>
              <a:t>Operationalization table cont.</a:t>
            </a:r>
            <a:endParaRPr lang="en-GB" u="sng" dirty="0"/>
          </a:p>
        </p:txBody>
      </p:sp>
      <p:sp>
        <p:nvSpPr>
          <p:cNvPr id="4" name="Slide Number Placeholder 3">
            <a:extLst>
              <a:ext uri="{FF2B5EF4-FFF2-40B4-BE49-F238E27FC236}">
                <a16:creationId xmlns:a16="http://schemas.microsoft.com/office/drawing/2014/main" id="{F7DF7DB4-3BDB-8CD0-B4C5-95D00515E991}"/>
              </a:ext>
            </a:extLst>
          </p:cNvPr>
          <p:cNvSpPr>
            <a:spLocks noGrp="1"/>
          </p:cNvSpPr>
          <p:nvPr>
            <p:ph type="sldNum" sz="quarter" idx="12"/>
          </p:nvPr>
        </p:nvSpPr>
        <p:spPr/>
        <p:txBody>
          <a:bodyPr/>
          <a:lstStyle/>
          <a:p>
            <a:fld id="{48FC179B-E1DC-44DF-B0E4-66A8D350C2BE}" type="slidenum">
              <a:rPr lang="en-US" smtClean="0"/>
              <a:t>11</a:t>
            </a:fld>
            <a:endParaRPr lang="en-US"/>
          </a:p>
        </p:txBody>
      </p:sp>
      <p:graphicFrame>
        <p:nvGraphicFramePr>
          <p:cNvPr id="9" name="Table 4">
            <a:extLst>
              <a:ext uri="{FF2B5EF4-FFF2-40B4-BE49-F238E27FC236}">
                <a16:creationId xmlns:a16="http://schemas.microsoft.com/office/drawing/2014/main" id="{2F0F662F-C9ED-EEC1-0EBE-75EE13BF5D7F}"/>
              </a:ext>
            </a:extLst>
          </p:cNvPr>
          <p:cNvGraphicFramePr>
            <a:graphicFrameLocks/>
          </p:cNvGraphicFramePr>
          <p:nvPr>
            <p:extLst>
              <p:ext uri="{D42A27DB-BD31-4B8C-83A1-F6EECF244321}">
                <p14:modId xmlns:p14="http://schemas.microsoft.com/office/powerpoint/2010/main" val="1291493767"/>
              </p:ext>
            </p:extLst>
          </p:nvPr>
        </p:nvGraphicFramePr>
        <p:xfrm>
          <a:off x="770965" y="1900110"/>
          <a:ext cx="10582834" cy="3541465"/>
        </p:xfrm>
        <a:graphic>
          <a:graphicData uri="http://schemas.openxmlformats.org/drawingml/2006/table">
            <a:tbl>
              <a:tblPr firstRow="1" bandRow="1">
                <a:tableStyleId>{22838BEF-8BB2-4498-84A7-C5851F593DF1}</a:tableStyleId>
              </a:tblPr>
              <a:tblGrid>
                <a:gridCol w="2635546">
                  <a:extLst>
                    <a:ext uri="{9D8B030D-6E8A-4147-A177-3AD203B41FA5}">
                      <a16:colId xmlns:a16="http://schemas.microsoft.com/office/drawing/2014/main" val="2870632261"/>
                    </a:ext>
                  </a:extLst>
                </a:gridCol>
                <a:gridCol w="2649096">
                  <a:extLst>
                    <a:ext uri="{9D8B030D-6E8A-4147-A177-3AD203B41FA5}">
                      <a16:colId xmlns:a16="http://schemas.microsoft.com/office/drawing/2014/main" val="3146001021"/>
                    </a:ext>
                  </a:extLst>
                </a:gridCol>
                <a:gridCol w="2649096">
                  <a:extLst>
                    <a:ext uri="{9D8B030D-6E8A-4147-A177-3AD203B41FA5}">
                      <a16:colId xmlns:a16="http://schemas.microsoft.com/office/drawing/2014/main" val="2542029810"/>
                    </a:ext>
                  </a:extLst>
                </a:gridCol>
                <a:gridCol w="2649096">
                  <a:extLst>
                    <a:ext uri="{9D8B030D-6E8A-4147-A177-3AD203B41FA5}">
                      <a16:colId xmlns:a16="http://schemas.microsoft.com/office/drawing/2014/main" val="1492265189"/>
                    </a:ext>
                  </a:extLst>
                </a:gridCol>
              </a:tblGrid>
              <a:tr h="395732">
                <a:tc>
                  <a:txBody>
                    <a:bodyPr/>
                    <a:lstStyle/>
                    <a:p>
                      <a:r>
                        <a:rPr lang="en-GB" sz="1600" dirty="0"/>
                        <a:t>Objective </a:t>
                      </a:r>
                    </a:p>
                  </a:txBody>
                  <a:tcPr/>
                </a:tc>
                <a:tc>
                  <a:txBody>
                    <a:bodyPr/>
                    <a:lstStyle/>
                    <a:p>
                      <a:r>
                        <a:rPr lang="en-GB" sz="1600" dirty="0"/>
                        <a:t>Variable </a:t>
                      </a:r>
                    </a:p>
                  </a:txBody>
                  <a:tcPr/>
                </a:tc>
                <a:tc>
                  <a:txBody>
                    <a:bodyPr/>
                    <a:lstStyle/>
                    <a:p>
                      <a:r>
                        <a:rPr lang="en-GB" sz="1600" dirty="0"/>
                        <a:t>Measurement </a:t>
                      </a:r>
                    </a:p>
                  </a:txBody>
                  <a:tcPr/>
                </a:tc>
                <a:tc>
                  <a:txBody>
                    <a:bodyPr/>
                    <a:lstStyle/>
                    <a:p>
                      <a:r>
                        <a:rPr lang="en-GB" sz="1600" dirty="0"/>
                        <a:t>Analysis Method </a:t>
                      </a:r>
                    </a:p>
                  </a:txBody>
                  <a:tcPr/>
                </a:tc>
                <a:extLst>
                  <a:ext uri="{0D108BD9-81ED-4DB2-BD59-A6C34878D82A}">
                    <a16:rowId xmlns:a16="http://schemas.microsoft.com/office/drawing/2014/main" val="2394614164"/>
                  </a:ext>
                </a:extLst>
              </a:tr>
              <a:tr h="1946813">
                <a:tc>
                  <a:txBody>
                    <a:bodyPr/>
                    <a:lstStyle/>
                    <a:p>
                      <a:pPr>
                        <a:lnSpc>
                          <a:spcPct val="107000"/>
                        </a:lnSpc>
                        <a:spcAft>
                          <a:spcPts val="800"/>
                        </a:spcAft>
                      </a:pPr>
                      <a:r>
                        <a:rPr lang="en-GB" sz="1600" kern="1200" dirty="0">
                          <a:solidFill>
                            <a:srgbClr val="000000"/>
                          </a:solidFill>
                          <a:effectLst/>
                        </a:rPr>
                        <a:t>To determine the farmers’ attitude on chemical fertilizer and agrochemical and banning of chemical fertilizer and agrochemical.</a:t>
                      </a:r>
                      <a:endParaRPr lang="en-GB" sz="1050" dirty="0">
                        <a:effectLst/>
                        <a:latin typeface="Calibri" panose="020F0502020204030204" pitchFamily="34" charset="0"/>
                        <a:ea typeface="Calibri" panose="020F0502020204030204" pitchFamily="34" charset="0"/>
                        <a:cs typeface="Latha" panose="020B0604020202020204" pitchFamily="34" charset="0"/>
                      </a:endParaRPr>
                    </a:p>
                  </a:txBody>
                  <a:tcPr/>
                </a:tc>
                <a:tc>
                  <a:txBody>
                    <a:bodyPr/>
                    <a:lstStyle/>
                    <a:p>
                      <a:pPr algn="just">
                        <a:lnSpc>
                          <a:spcPct val="107000"/>
                        </a:lnSpc>
                        <a:spcAft>
                          <a:spcPts val="800"/>
                        </a:spcAft>
                      </a:pPr>
                      <a:r>
                        <a:rPr lang="en-GB" sz="1600" kern="100" dirty="0">
                          <a:solidFill>
                            <a:srgbClr val="000000"/>
                          </a:solidFill>
                          <a:effectLst/>
                        </a:rPr>
                        <a:t>Agrochemicals is badly affected for the health, is cause for many other troubles, is a good act, is the best solution for herbicides, is the main reason for chronic kidney disease, is easy to use. </a:t>
                      </a:r>
                      <a:endParaRPr lang="en-GB" sz="1050" dirty="0">
                        <a:effectLst/>
                        <a:latin typeface="Calibri" panose="020F0502020204030204" pitchFamily="34" charset="0"/>
                        <a:ea typeface="Calibri" panose="020F0502020204030204" pitchFamily="34" charset="0"/>
                        <a:cs typeface="Latha" panose="020B0604020202020204" pitchFamily="34" charset="0"/>
                      </a:endParaRPr>
                    </a:p>
                  </a:txBody>
                  <a:tcPr marL="68580" marR="68580" marT="9525"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kern="100" dirty="0">
                          <a:effectLst/>
                        </a:rPr>
                        <a:t>5-Point Likert scale</a:t>
                      </a:r>
                    </a:p>
                    <a:p>
                      <a:pPr algn="just"/>
                      <a:endParaRPr lang="en-GB" sz="1600" kern="1200" dirty="0">
                        <a:solidFill>
                          <a:schemeClr val="dk1"/>
                        </a:solidFill>
                        <a:effectLst/>
                        <a:latin typeface="+mn-lt"/>
                        <a:ea typeface="+mn-ea"/>
                        <a:cs typeface="+mn-cs"/>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kern="100" dirty="0">
                          <a:effectLst/>
                        </a:rPr>
                        <a:t>Descriptive statistic </a:t>
                      </a:r>
                    </a:p>
                    <a:p>
                      <a:pPr algn="just"/>
                      <a:endParaRPr lang="en-GB" sz="1600" dirty="0"/>
                    </a:p>
                  </a:txBody>
                  <a:tcPr/>
                </a:tc>
                <a:extLst>
                  <a:ext uri="{0D108BD9-81ED-4DB2-BD59-A6C34878D82A}">
                    <a16:rowId xmlns:a16="http://schemas.microsoft.com/office/drawing/2014/main" val="1091355563"/>
                  </a:ext>
                </a:extLst>
              </a:tr>
              <a:tr h="1198920">
                <a:tc>
                  <a:txBody>
                    <a:bodyPr/>
                    <a:lstStyle/>
                    <a:p>
                      <a:pPr>
                        <a:lnSpc>
                          <a:spcPct val="107000"/>
                        </a:lnSpc>
                        <a:spcAft>
                          <a:spcPts val="800"/>
                        </a:spcAft>
                      </a:pPr>
                      <a:r>
                        <a:rPr lang="en-GB" sz="1600" kern="1200" dirty="0">
                          <a:solidFill>
                            <a:srgbClr val="000000"/>
                          </a:solidFill>
                          <a:effectLst/>
                        </a:rPr>
                        <a:t>To find out possible alternative for chemical fertilizer and agrochemical currently use by the farmers.</a:t>
                      </a:r>
                      <a:endParaRPr lang="en-GB" sz="1050" dirty="0">
                        <a:effectLst/>
                        <a:latin typeface="Calibri" panose="020F0502020204030204" pitchFamily="34" charset="0"/>
                        <a:ea typeface="Calibri" panose="020F0502020204030204" pitchFamily="34" charset="0"/>
                        <a:cs typeface="Latha" panose="020B0604020202020204" pitchFamily="34" charset="0"/>
                      </a:endParaRPr>
                    </a:p>
                  </a:txBody>
                  <a:tcPr/>
                </a:tc>
                <a:tc>
                  <a:txBody>
                    <a:bodyPr/>
                    <a:lstStyle/>
                    <a:p>
                      <a:pPr>
                        <a:lnSpc>
                          <a:spcPct val="107000"/>
                        </a:lnSpc>
                        <a:spcAft>
                          <a:spcPts val="800"/>
                        </a:spcAft>
                      </a:pPr>
                      <a:r>
                        <a:rPr lang="en-GB" sz="1600" kern="1200" dirty="0">
                          <a:solidFill>
                            <a:srgbClr val="000000"/>
                          </a:solidFill>
                          <a:effectLst/>
                        </a:rPr>
                        <a:t>Use another alternatives use of self-innovative things. </a:t>
                      </a:r>
                      <a:endParaRPr lang="en-GB" sz="1050" dirty="0">
                        <a:effectLst/>
                        <a:latin typeface="Calibri" panose="020F0502020204030204" pitchFamily="34" charset="0"/>
                        <a:ea typeface="Calibri" panose="020F0502020204030204" pitchFamily="34" charset="0"/>
                        <a:cs typeface="Latha" panose="020B0604020202020204" pitchFamily="34" charset="0"/>
                      </a:endParaRPr>
                    </a:p>
                  </a:txBody>
                  <a:tcPr/>
                </a:tc>
                <a:tc>
                  <a:txBody>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lang="en-GB" sz="1400" kern="100" dirty="0">
                          <a:effectLst/>
                        </a:rPr>
                        <a:t>5-Point Likert scale</a:t>
                      </a:r>
                    </a:p>
                    <a:p>
                      <a:pPr algn="just">
                        <a:lnSpc>
                          <a:spcPct val="150000"/>
                        </a:lnSpc>
                        <a:spcAft>
                          <a:spcPts val="800"/>
                        </a:spcAft>
                      </a:pPr>
                      <a:endParaRPr lang="en-GB" sz="1400" kern="100" dirty="0">
                        <a:effectLst/>
                        <a:latin typeface="+mn-lt"/>
                        <a:ea typeface="Calibri" panose="020F0502020204030204" pitchFamily="34" charset="0"/>
                        <a:cs typeface="Latha" panose="020B0604020202020204" pitchFamily="34" charset="0"/>
                      </a:endParaRPr>
                    </a:p>
                  </a:txBody>
                  <a:tcPr marL="68580" marR="68580" marT="0" marB="0"/>
                </a:tc>
                <a:tc>
                  <a:txBody>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lang="en-GB" sz="1400" kern="100" dirty="0">
                          <a:effectLst/>
                        </a:rPr>
                        <a:t>Descriptive statistic </a:t>
                      </a:r>
                    </a:p>
                    <a:p>
                      <a:pPr algn="just">
                        <a:lnSpc>
                          <a:spcPct val="150000"/>
                        </a:lnSpc>
                        <a:spcAft>
                          <a:spcPts val="800"/>
                        </a:spcAft>
                      </a:pPr>
                      <a:endParaRPr lang="en-GB" sz="1400" kern="100" dirty="0">
                        <a:effectLst/>
                        <a:latin typeface="+mn-lt"/>
                        <a:ea typeface="Calibri" panose="020F0502020204030204" pitchFamily="34" charset="0"/>
                        <a:cs typeface="Latha" panose="020B0604020202020204" pitchFamily="34" charset="0"/>
                      </a:endParaRPr>
                    </a:p>
                  </a:txBody>
                  <a:tcPr marL="68580" marR="68580" marT="0" marB="0"/>
                </a:tc>
                <a:extLst>
                  <a:ext uri="{0D108BD9-81ED-4DB2-BD59-A6C34878D82A}">
                    <a16:rowId xmlns:a16="http://schemas.microsoft.com/office/drawing/2014/main" val="315538049"/>
                  </a:ext>
                </a:extLst>
              </a:tr>
            </a:tbl>
          </a:graphicData>
        </a:graphic>
      </p:graphicFrame>
    </p:spTree>
    <p:extLst>
      <p:ext uri="{BB962C8B-B14F-4D97-AF65-F5344CB8AC3E}">
        <p14:creationId xmlns:p14="http://schemas.microsoft.com/office/powerpoint/2010/main" val="987501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a:xfrm>
            <a:off x="838200" y="365126"/>
            <a:ext cx="10515600" cy="996950"/>
          </a:xfrm>
        </p:spPr>
        <p:txBody>
          <a:bodyPr>
            <a:normAutofit/>
          </a:bodyPr>
          <a:lstStyle/>
          <a:p>
            <a:pPr algn="ctr"/>
            <a:r>
              <a:rPr lang="en-GB" b="1" u="sng" dirty="0"/>
              <a:t>Research Method</a:t>
            </a:r>
            <a:endParaRPr lang="en-US" sz="4400" u="sng"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12</a:t>
            </a:fld>
            <a:endParaRPr lang="en-US"/>
          </a:p>
        </p:txBody>
      </p:sp>
      <p:graphicFrame>
        <p:nvGraphicFramePr>
          <p:cNvPr id="9" name="Table 4">
            <a:extLst>
              <a:ext uri="{FF2B5EF4-FFF2-40B4-BE49-F238E27FC236}">
                <a16:creationId xmlns:a16="http://schemas.microsoft.com/office/drawing/2014/main" id="{C7C4DBD7-3447-652A-1CB4-C11CFE9BC741}"/>
              </a:ext>
            </a:extLst>
          </p:cNvPr>
          <p:cNvGraphicFramePr>
            <a:graphicFrameLocks noGrp="1"/>
          </p:cNvGraphicFramePr>
          <p:nvPr>
            <p:ph idx="1"/>
            <p:extLst>
              <p:ext uri="{D42A27DB-BD31-4B8C-83A1-F6EECF244321}">
                <p14:modId xmlns:p14="http://schemas.microsoft.com/office/powerpoint/2010/main" val="3665671272"/>
              </p:ext>
            </p:extLst>
          </p:nvPr>
        </p:nvGraphicFramePr>
        <p:xfrm>
          <a:off x="1409700" y="1134808"/>
          <a:ext cx="10223489" cy="5358066"/>
        </p:xfrm>
        <a:graphic>
          <a:graphicData uri="http://schemas.openxmlformats.org/drawingml/2006/table">
            <a:tbl>
              <a:tblPr firstRow="1" bandRow="1">
                <a:tableStyleId>{22838BEF-8BB2-4498-84A7-C5851F593DF1}</a:tableStyleId>
              </a:tblPr>
              <a:tblGrid>
                <a:gridCol w="2499297">
                  <a:extLst>
                    <a:ext uri="{9D8B030D-6E8A-4147-A177-3AD203B41FA5}">
                      <a16:colId xmlns:a16="http://schemas.microsoft.com/office/drawing/2014/main" val="4244745023"/>
                    </a:ext>
                  </a:extLst>
                </a:gridCol>
                <a:gridCol w="7724192">
                  <a:extLst>
                    <a:ext uri="{9D8B030D-6E8A-4147-A177-3AD203B41FA5}">
                      <a16:colId xmlns:a16="http://schemas.microsoft.com/office/drawing/2014/main" val="1786133739"/>
                    </a:ext>
                  </a:extLst>
                </a:gridCol>
              </a:tblGrid>
              <a:tr h="907696">
                <a:tc>
                  <a:txBody>
                    <a:bodyPr/>
                    <a:lstStyle/>
                    <a:p>
                      <a:pPr algn="just"/>
                      <a:r>
                        <a:rPr lang="en-GB" b="0" dirty="0">
                          <a:solidFill>
                            <a:schemeClr val="tx1"/>
                          </a:solidFill>
                        </a:rPr>
                        <a:t>Study Location </a:t>
                      </a:r>
                    </a:p>
                  </a:txBody>
                  <a:tcPr/>
                </a:tc>
                <a:tc>
                  <a:txBody>
                    <a:bodyPr/>
                    <a:lstStyle/>
                    <a:p>
                      <a:pPr algn="just"/>
                      <a:r>
                        <a:rPr lang="en-GB" sz="1800" b="0" kern="1200" dirty="0">
                          <a:solidFill>
                            <a:schemeClr val="tx1"/>
                          </a:solidFill>
                          <a:effectLst/>
                        </a:rPr>
                        <a:t>Study area located within Imbulpe DS division in Rathnapura district of the country. </a:t>
                      </a:r>
                      <a:r>
                        <a:rPr lang="en-GB" sz="1800" b="0" kern="1200" dirty="0" err="1">
                          <a:solidFill>
                            <a:schemeClr val="tx1"/>
                          </a:solidFill>
                          <a:effectLst/>
                        </a:rPr>
                        <a:t>Muththettuwegama,Seelagama</a:t>
                      </a:r>
                      <a:r>
                        <a:rPr lang="en-GB" sz="1800" b="0" kern="1200" dirty="0">
                          <a:solidFill>
                            <a:schemeClr val="tx1"/>
                          </a:solidFill>
                          <a:effectLst/>
                        </a:rPr>
                        <a:t> &amp; </a:t>
                      </a:r>
                      <a:r>
                        <a:rPr lang="en-GB" sz="1800" b="0" kern="1200" dirty="0" err="1">
                          <a:solidFill>
                            <a:schemeClr val="tx1"/>
                          </a:solidFill>
                          <a:effectLst/>
                        </a:rPr>
                        <a:t>Kubalgma</a:t>
                      </a:r>
                      <a:r>
                        <a:rPr lang="en-GB" sz="1800" b="0" kern="1200" dirty="0">
                          <a:solidFill>
                            <a:schemeClr val="tx1"/>
                          </a:solidFill>
                          <a:effectLst/>
                        </a:rPr>
                        <a:t> divisions were randomly select.</a:t>
                      </a:r>
                      <a:r>
                        <a:rPr lang="en-GB" sz="1800" b="1" kern="1200" dirty="0">
                          <a:solidFill>
                            <a:schemeClr val="lt1"/>
                          </a:solidFill>
                          <a:effectLst/>
                        </a:rPr>
                        <a:t>.</a:t>
                      </a:r>
                      <a:endParaRPr lang="en-GB" dirty="0"/>
                    </a:p>
                  </a:txBody>
                  <a:tcPr/>
                </a:tc>
                <a:extLst>
                  <a:ext uri="{0D108BD9-81ED-4DB2-BD59-A6C34878D82A}">
                    <a16:rowId xmlns:a16="http://schemas.microsoft.com/office/drawing/2014/main" val="3602630444"/>
                  </a:ext>
                </a:extLst>
              </a:tr>
              <a:tr h="921553">
                <a:tc>
                  <a:txBody>
                    <a:bodyPr/>
                    <a:lstStyle/>
                    <a:p>
                      <a:pPr algn="just"/>
                      <a:r>
                        <a:rPr lang="en-GB" dirty="0"/>
                        <a:t>Target Population </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rPr>
                        <a:t>Paddy farmers in Imbulpe DS division are the target population.</a:t>
                      </a:r>
                      <a:r>
                        <a:rPr lang="en-GB" sz="1800" b="1" kern="1200" dirty="0">
                          <a:solidFill>
                            <a:schemeClr val="dk1"/>
                          </a:solidFill>
                          <a:effectLst/>
                        </a:rPr>
                        <a:t> </a:t>
                      </a:r>
                      <a:r>
                        <a:rPr lang="en-GB" sz="1800" kern="1200" dirty="0">
                          <a:solidFill>
                            <a:schemeClr val="dk1"/>
                          </a:solidFill>
                          <a:effectLst/>
                        </a:rPr>
                        <a:t>3 GN divisions were selected.</a:t>
                      </a:r>
                    </a:p>
                  </a:txBody>
                  <a:tcPr/>
                </a:tc>
                <a:extLst>
                  <a:ext uri="{0D108BD9-81ED-4DB2-BD59-A6C34878D82A}">
                    <a16:rowId xmlns:a16="http://schemas.microsoft.com/office/drawing/2014/main" val="825864942"/>
                  </a:ext>
                </a:extLst>
              </a:tr>
              <a:tr h="684305">
                <a:tc>
                  <a:txBody>
                    <a:bodyPr/>
                    <a:lstStyle/>
                    <a:p>
                      <a:pPr algn="just"/>
                      <a:r>
                        <a:rPr lang="en-GB" dirty="0"/>
                        <a:t>Sample Size </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rPr>
                        <a:t>A sample of 120 farmers was selected for the study.</a:t>
                      </a:r>
                    </a:p>
                  </a:txBody>
                  <a:tcPr/>
                </a:tc>
                <a:extLst>
                  <a:ext uri="{0D108BD9-81ED-4DB2-BD59-A6C34878D82A}">
                    <a16:rowId xmlns:a16="http://schemas.microsoft.com/office/drawing/2014/main" val="3362587817"/>
                  </a:ext>
                </a:extLst>
              </a:tr>
              <a:tr h="1072735">
                <a:tc>
                  <a:txBody>
                    <a:bodyPr/>
                    <a:lstStyle/>
                    <a:p>
                      <a:pPr algn="just"/>
                      <a:r>
                        <a:rPr lang="en-GB" dirty="0"/>
                        <a:t>Sample Technique </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rPr>
                        <a:t>The study employed a simple random sampling technique for the study a sample of </a:t>
                      </a:r>
                      <a:r>
                        <a:rPr lang="en-GB" sz="1800" b="1" kern="1200" dirty="0">
                          <a:solidFill>
                            <a:schemeClr val="dk1"/>
                          </a:solidFill>
                          <a:effectLst/>
                        </a:rPr>
                        <a:t>120 farmers</a:t>
                      </a:r>
                      <a:r>
                        <a:rPr lang="en-GB" sz="1800" kern="1200" dirty="0">
                          <a:solidFill>
                            <a:schemeClr val="dk1"/>
                          </a:solidFill>
                          <a:effectLst/>
                        </a:rPr>
                        <a:t> was chosen using a simple random selection process. </a:t>
                      </a:r>
                      <a:endParaRPr lang="en-GB" dirty="0"/>
                    </a:p>
                  </a:txBody>
                  <a:tcPr/>
                </a:tc>
                <a:extLst>
                  <a:ext uri="{0D108BD9-81ED-4DB2-BD59-A6C34878D82A}">
                    <a16:rowId xmlns:a16="http://schemas.microsoft.com/office/drawing/2014/main" val="3814393786"/>
                  </a:ext>
                </a:extLst>
              </a:tr>
              <a:tr h="684305">
                <a:tc rowSpan="2">
                  <a:txBody>
                    <a:bodyPr/>
                    <a:lstStyle/>
                    <a:p>
                      <a:pPr algn="just"/>
                      <a:r>
                        <a:rPr lang="en-GB" dirty="0"/>
                        <a:t>Data Collection Method </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rPr>
                        <a:t>Primary Data -</a:t>
                      </a:r>
                      <a:r>
                        <a:rPr lang="en-US" sz="1800" kern="1200" dirty="0">
                          <a:solidFill>
                            <a:schemeClr val="dk1"/>
                          </a:solidFill>
                          <a:effectLst/>
                        </a:rPr>
                        <a:t>Household survey using pre-tested questionnaire</a:t>
                      </a:r>
                      <a:endParaRPr lang="en-GB" dirty="0"/>
                    </a:p>
                  </a:txBody>
                  <a:tcPr/>
                </a:tc>
                <a:extLst>
                  <a:ext uri="{0D108BD9-81ED-4DB2-BD59-A6C34878D82A}">
                    <a16:rowId xmlns:a16="http://schemas.microsoft.com/office/drawing/2014/main" val="2212062971"/>
                  </a:ext>
                </a:extLst>
              </a:tr>
              <a:tr h="684305">
                <a:tc vMerge="1">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pPr algn="just"/>
                      <a:r>
                        <a:rPr lang="en-GB" dirty="0"/>
                        <a:t>Secondary Data - </a:t>
                      </a:r>
                      <a:r>
                        <a:rPr lang="en-US" dirty="0">
                          <a:solidFill>
                            <a:schemeClr val="tx1"/>
                          </a:solidFill>
                        </a:rPr>
                        <a:t>Article, Magazines, Annual reports(central Bank), Research Journal in relevant industry.</a:t>
                      </a:r>
                      <a:endParaRPr lang="en-GB" dirty="0"/>
                    </a:p>
                  </a:txBody>
                  <a:tcPr/>
                </a:tc>
                <a:extLst>
                  <a:ext uri="{0D108BD9-81ED-4DB2-BD59-A6C34878D82A}">
                    <a16:rowId xmlns:a16="http://schemas.microsoft.com/office/drawing/2014/main" val="3313889025"/>
                  </a:ext>
                </a:extLst>
              </a:tr>
              <a:tr h="396463">
                <a:tc>
                  <a:txBody>
                    <a:bodyPr/>
                    <a:lstStyle/>
                    <a:p>
                      <a:pPr algn="just"/>
                      <a:r>
                        <a:rPr lang="en-GB" dirty="0"/>
                        <a:t>Data Analysis </a:t>
                      </a:r>
                    </a:p>
                  </a:txBody>
                  <a:tcPr/>
                </a:tc>
                <a:tc>
                  <a:txBody>
                    <a:bodyPr/>
                    <a:lstStyle/>
                    <a:p>
                      <a:pPr algn="just"/>
                      <a:r>
                        <a:rPr lang="en-GB" dirty="0"/>
                        <a:t>Descriptive statistic, Paired T test using SPSS version 25 software.</a:t>
                      </a:r>
                    </a:p>
                  </a:txBody>
                  <a:tcPr/>
                </a:tc>
                <a:extLst>
                  <a:ext uri="{0D108BD9-81ED-4DB2-BD59-A6C34878D82A}">
                    <a16:rowId xmlns:a16="http://schemas.microsoft.com/office/drawing/2014/main" val="218036815"/>
                  </a:ext>
                </a:extLst>
              </a:tr>
            </a:tbl>
          </a:graphicData>
        </a:graphic>
      </p:graphicFrame>
    </p:spTree>
    <p:extLst>
      <p:ext uri="{BB962C8B-B14F-4D97-AF65-F5344CB8AC3E}">
        <p14:creationId xmlns:p14="http://schemas.microsoft.com/office/powerpoint/2010/main" val="3593525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2FB60-90A7-4654-0164-AB03C05B2568}"/>
              </a:ext>
            </a:extLst>
          </p:cNvPr>
          <p:cNvSpPr>
            <a:spLocks noGrp="1"/>
          </p:cNvSpPr>
          <p:nvPr>
            <p:ph type="title"/>
          </p:nvPr>
        </p:nvSpPr>
        <p:spPr>
          <a:xfrm>
            <a:off x="1143000" y="838201"/>
            <a:ext cx="10648950" cy="1347788"/>
          </a:xfrm>
        </p:spPr>
        <p:txBody>
          <a:bodyPr>
            <a:normAutofit fontScale="90000"/>
          </a:bodyPr>
          <a:lstStyle/>
          <a:p>
            <a:pPr algn="ctr"/>
            <a:r>
              <a:rPr kumimoji="0" lang="en-US" sz="4400" i="0" strike="noStrike" kern="1200" cap="none" spc="0" normalizeH="0" baseline="0" noProof="0" dirty="0">
                <a:ln>
                  <a:noFill/>
                </a:ln>
                <a:solidFill>
                  <a:prstClr val="black"/>
                </a:solidFill>
                <a:effectLst/>
                <a:uLnTx/>
                <a:uFillTx/>
                <a:latin typeface="Calibri Light" panose="020F0302020204030204"/>
                <a:ea typeface="+mn-ea"/>
                <a:cs typeface="+mn-cs"/>
              </a:rPr>
              <a:t>Research location: </a:t>
            </a:r>
            <a:r>
              <a:rPr lang="en-US" sz="4400" dirty="0">
                <a:solidFill>
                  <a:prstClr val="black"/>
                </a:solidFill>
                <a:latin typeface="Calibri Light" panose="020F0302020204030204"/>
                <a:ea typeface="+mn-ea"/>
                <a:cs typeface="+mn-cs"/>
              </a:rPr>
              <a:t>Rathnapura District</a:t>
            </a:r>
            <a:r>
              <a:rPr kumimoji="0" lang="en-US" sz="4400" i="0" strike="noStrike" kern="1200" cap="none" spc="0" normalizeH="0" baseline="0" noProof="0" dirty="0">
                <a:ln>
                  <a:noFill/>
                </a:ln>
                <a:solidFill>
                  <a:prstClr val="black"/>
                </a:solidFill>
                <a:effectLst/>
                <a:uLnTx/>
                <a:uFillTx/>
                <a:latin typeface="Calibri Light" panose="020F0302020204030204"/>
                <a:ea typeface="+mn-ea"/>
                <a:cs typeface="+mn-cs"/>
              </a:rPr>
              <a:t>,Imbulpe DS Division</a:t>
            </a:r>
            <a:br>
              <a:rPr kumimoji="0" lang="en-US" sz="4000" b="0" i="0" u="sng" strike="noStrike" kern="1200" cap="none" spc="0" normalizeH="0" baseline="0" noProof="0" dirty="0">
                <a:ln>
                  <a:noFill/>
                </a:ln>
                <a:solidFill>
                  <a:prstClr val="black"/>
                </a:solidFill>
                <a:effectLst/>
                <a:uLnTx/>
                <a:uFillTx/>
                <a:latin typeface="Calibri Light" panose="020F0302020204030204"/>
                <a:ea typeface="+mn-ea"/>
                <a:cs typeface="+mn-cs"/>
              </a:rPr>
            </a:br>
            <a:endParaRPr lang="en-GB" dirty="0"/>
          </a:p>
        </p:txBody>
      </p:sp>
      <p:sp>
        <p:nvSpPr>
          <p:cNvPr id="4" name="Slide Number Placeholder 3">
            <a:extLst>
              <a:ext uri="{FF2B5EF4-FFF2-40B4-BE49-F238E27FC236}">
                <a16:creationId xmlns:a16="http://schemas.microsoft.com/office/drawing/2014/main" id="{3FD87352-39CD-986A-2B06-635E09FA27A9}"/>
              </a:ext>
            </a:extLst>
          </p:cNvPr>
          <p:cNvSpPr>
            <a:spLocks noGrp="1"/>
          </p:cNvSpPr>
          <p:nvPr>
            <p:ph type="sldNum" sz="quarter" idx="12"/>
          </p:nvPr>
        </p:nvSpPr>
        <p:spPr/>
        <p:txBody>
          <a:bodyPr/>
          <a:lstStyle/>
          <a:p>
            <a:fld id="{48FC179B-E1DC-44DF-B0E4-66A8D350C2BE}" type="slidenum">
              <a:rPr lang="en-US" smtClean="0"/>
              <a:t>13</a:t>
            </a:fld>
            <a:endParaRPr lang="en-US"/>
          </a:p>
        </p:txBody>
      </p:sp>
      <p:graphicFrame>
        <p:nvGraphicFramePr>
          <p:cNvPr id="5" name="Table 4">
            <a:extLst>
              <a:ext uri="{FF2B5EF4-FFF2-40B4-BE49-F238E27FC236}">
                <a16:creationId xmlns:a16="http://schemas.microsoft.com/office/drawing/2014/main" id="{83FCC93F-A253-358F-D5C9-279C4B8855DC}"/>
              </a:ext>
            </a:extLst>
          </p:cNvPr>
          <p:cNvGraphicFramePr>
            <a:graphicFrameLocks noGrp="1"/>
          </p:cNvGraphicFramePr>
          <p:nvPr>
            <p:extLst>
              <p:ext uri="{D42A27DB-BD31-4B8C-83A1-F6EECF244321}">
                <p14:modId xmlns:p14="http://schemas.microsoft.com/office/powerpoint/2010/main" val="402868223"/>
              </p:ext>
            </p:extLst>
          </p:nvPr>
        </p:nvGraphicFramePr>
        <p:xfrm>
          <a:off x="400050" y="2185989"/>
          <a:ext cx="5858659" cy="1706880"/>
        </p:xfrm>
        <a:graphic>
          <a:graphicData uri="http://schemas.openxmlformats.org/drawingml/2006/table">
            <a:tbl>
              <a:tblPr firstRow="1" bandRow="1">
                <a:tableStyleId>{616DA210-FB5B-4158-B5E0-FEB733F419BA}</a:tableStyleId>
              </a:tblPr>
              <a:tblGrid>
                <a:gridCol w="2023413">
                  <a:extLst>
                    <a:ext uri="{9D8B030D-6E8A-4147-A177-3AD203B41FA5}">
                      <a16:colId xmlns:a16="http://schemas.microsoft.com/office/drawing/2014/main" val="20000"/>
                    </a:ext>
                  </a:extLst>
                </a:gridCol>
                <a:gridCol w="3835246">
                  <a:extLst>
                    <a:ext uri="{9D8B030D-6E8A-4147-A177-3AD203B41FA5}">
                      <a16:colId xmlns:a16="http://schemas.microsoft.com/office/drawing/2014/main" val="20001"/>
                    </a:ext>
                  </a:extLst>
                </a:gridCol>
              </a:tblGrid>
              <a:tr h="8617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t>Research location</a:t>
                      </a:r>
                    </a:p>
                    <a:p>
                      <a:endParaRPr lang="en-US" sz="2000" b="1"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Rathnapura district, Imbulpe DS Division </a:t>
                      </a:r>
                    </a:p>
                    <a:p>
                      <a:endParaRPr lang="en-US" sz="2000" dirty="0">
                        <a:latin typeface="+mn-lt"/>
                      </a:endParaRPr>
                    </a:p>
                  </a:txBody>
                  <a:tcPr/>
                </a:tc>
                <a:extLst>
                  <a:ext uri="{0D108BD9-81ED-4DB2-BD59-A6C34878D82A}">
                    <a16:rowId xmlns:a16="http://schemas.microsoft.com/office/drawing/2014/main" val="10000"/>
                  </a:ext>
                </a:extLst>
              </a:tr>
              <a:tr h="600637">
                <a:tc>
                  <a:txBody>
                    <a:bodyPr/>
                    <a:lstStyle/>
                    <a:p>
                      <a:r>
                        <a:rPr lang="en-US" sz="2000" dirty="0"/>
                        <a:t>Sample size </a:t>
                      </a:r>
                      <a:endParaRPr lang="en-US" sz="2000" b="1" dirty="0">
                        <a:latin typeface="+mn-lt"/>
                      </a:endParaRPr>
                    </a:p>
                  </a:txBody>
                  <a:tcPr>
                    <a:solidFill>
                      <a:schemeClr val="bg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120</a:t>
                      </a:r>
                    </a:p>
                    <a:p>
                      <a:endParaRPr lang="en-US" sz="2000" b="1" dirty="0">
                        <a:latin typeface="+mn-lt"/>
                      </a:endParaRPr>
                    </a:p>
                  </a:txBody>
                  <a:tcPr>
                    <a:solidFill>
                      <a:schemeClr val="bg1">
                        <a:alpha val="20000"/>
                      </a:schemeClr>
                    </a:solidFill>
                  </a:tcPr>
                </a:tc>
                <a:extLst>
                  <a:ext uri="{0D108BD9-81ED-4DB2-BD59-A6C34878D82A}">
                    <a16:rowId xmlns:a16="http://schemas.microsoft.com/office/drawing/2014/main" val="10003"/>
                  </a:ext>
                </a:extLst>
              </a:tr>
            </a:tbl>
          </a:graphicData>
        </a:graphic>
      </p:graphicFrame>
      <p:graphicFrame>
        <p:nvGraphicFramePr>
          <p:cNvPr id="7" name="Table 8">
            <a:extLst>
              <a:ext uri="{FF2B5EF4-FFF2-40B4-BE49-F238E27FC236}">
                <a16:creationId xmlns:a16="http://schemas.microsoft.com/office/drawing/2014/main" id="{C092EE50-D23A-58A1-667F-4C4A0BDF7EA7}"/>
              </a:ext>
            </a:extLst>
          </p:cNvPr>
          <p:cNvGraphicFramePr>
            <a:graphicFrameLocks noGrp="1"/>
          </p:cNvGraphicFramePr>
          <p:nvPr>
            <p:extLst>
              <p:ext uri="{D42A27DB-BD31-4B8C-83A1-F6EECF244321}">
                <p14:modId xmlns:p14="http://schemas.microsoft.com/office/powerpoint/2010/main" val="2347164668"/>
              </p:ext>
            </p:extLst>
          </p:nvPr>
        </p:nvGraphicFramePr>
        <p:xfrm>
          <a:off x="400050" y="4088289"/>
          <a:ext cx="5858660" cy="365760"/>
        </p:xfrm>
        <a:graphic>
          <a:graphicData uri="http://schemas.openxmlformats.org/drawingml/2006/table">
            <a:tbl>
              <a:tblPr firstRow="1" bandRow="1">
                <a:tableStyleId>{D7AC3CCA-C797-4891-BE02-D94E43425B78}</a:tableStyleId>
              </a:tblPr>
              <a:tblGrid>
                <a:gridCol w="2019846">
                  <a:extLst>
                    <a:ext uri="{9D8B030D-6E8A-4147-A177-3AD203B41FA5}">
                      <a16:colId xmlns:a16="http://schemas.microsoft.com/office/drawing/2014/main" val="62832770"/>
                    </a:ext>
                  </a:extLst>
                </a:gridCol>
                <a:gridCol w="3838814">
                  <a:extLst>
                    <a:ext uri="{9D8B030D-6E8A-4147-A177-3AD203B41FA5}">
                      <a16:colId xmlns:a16="http://schemas.microsoft.com/office/drawing/2014/main" val="1822298963"/>
                    </a:ext>
                  </a:extLst>
                </a:gridCol>
              </a:tblGrid>
              <a:tr h="364365">
                <a:tc>
                  <a:txBody>
                    <a:bodyPr/>
                    <a:lstStyle/>
                    <a:p>
                      <a:r>
                        <a:rPr lang="en-GB" dirty="0"/>
                        <a:t>GN division</a:t>
                      </a:r>
                    </a:p>
                  </a:txBody>
                  <a:tcPr/>
                </a:tc>
                <a:tc>
                  <a:txBody>
                    <a:bodyPr/>
                    <a:lstStyle/>
                    <a:p>
                      <a:r>
                        <a:rPr lang="en-GB" dirty="0"/>
                        <a:t>Number of farmers</a:t>
                      </a:r>
                    </a:p>
                  </a:txBody>
                  <a:tcPr/>
                </a:tc>
                <a:extLst>
                  <a:ext uri="{0D108BD9-81ED-4DB2-BD59-A6C34878D82A}">
                    <a16:rowId xmlns:a16="http://schemas.microsoft.com/office/drawing/2014/main" val="978008189"/>
                  </a:ext>
                </a:extLst>
              </a:tr>
            </a:tbl>
          </a:graphicData>
        </a:graphic>
      </p:graphicFrame>
      <p:graphicFrame>
        <p:nvGraphicFramePr>
          <p:cNvPr id="8" name="Table 4">
            <a:extLst>
              <a:ext uri="{FF2B5EF4-FFF2-40B4-BE49-F238E27FC236}">
                <a16:creationId xmlns:a16="http://schemas.microsoft.com/office/drawing/2014/main" id="{D2E297A8-7508-3B1D-8645-C74ED060A1A4}"/>
              </a:ext>
            </a:extLst>
          </p:cNvPr>
          <p:cNvGraphicFramePr>
            <a:graphicFrameLocks noGrp="1"/>
          </p:cNvGraphicFramePr>
          <p:nvPr>
            <p:extLst>
              <p:ext uri="{D42A27DB-BD31-4B8C-83A1-F6EECF244321}">
                <p14:modId xmlns:p14="http://schemas.microsoft.com/office/powerpoint/2010/main" val="657240031"/>
              </p:ext>
            </p:extLst>
          </p:nvPr>
        </p:nvGraphicFramePr>
        <p:xfrm>
          <a:off x="400050" y="4454049"/>
          <a:ext cx="5858659" cy="1492649"/>
        </p:xfrm>
        <a:graphic>
          <a:graphicData uri="http://schemas.openxmlformats.org/drawingml/2006/table">
            <a:tbl>
              <a:tblPr firstRow="1" bandRow="1">
                <a:tableStyleId>{D7AC3CCA-C797-4891-BE02-D94E43425B78}</a:tableStyleId>
              </a:tblPr>
              <a:tblGrid>
                <a:gridCol w="2024860">
                  <a:extLst>
                    <a:ext uri="{9D8B030D-6E8A-4147-A177-3AD203B41FA5}">
                      <a16:colId xmlns:a16="http://schemas.microsoft.com/office/drawing/2014/main" val="712005894"/>
                    </a:ext>
                  </a:extLst>
                </a:gridCol>
                <a:gridCol w="3833799">
                  <a:extLst>
                    <a:ext uri="{9D8B030D-6E8A-4147-A177-3AD203B41FA5}">
                      <a16:colId xmlns:a16="http://schemas.microsoft.com/office/drawing/2014/main" val="1658501062"/>
                    </a:ext>
                  </a:extLst>
                </a:gridCol>
              </a:tblGrid>
              <a:tr h="589038">
                <a:tc>
                  <a:txBody>
                    <a:bodyPr/>
                    <a:lstStyle/>
                    <a:p>
                      <a:endParaRPr lang="en-GB" dirty="0"/>
                    </a:p>
                    <a:p>
                      <a:r>
                        <a:rPr lang="en-GB" b="1" i="0" dirty="0" err="1"/>
                        <a:t>Muththetuwegama</a:t>
                      </a:r>
                      <a:endParaRPr lang="en-GB" b="1" i="0" dirty="0"/>
                    </a:p>
                  </a:txBody>
                  <a:tcPr>
                    <a:noFill/>
                  </a:tcPr>
                </a:tc>
                <a:tc>
                  <a:txBody>
                    <a:bodyPr/>
                    <a:lstStyle/>
                    <a:p>
                      <a:endParaRPr lang="en-GB" dirty="0"/>
                    </a:p>
                    <a:p>
                      <a:r>
                        <a:rPr lang="en-GB" dirty="0"/>
                        <a:t>40</a:t>
                      </a:r>
                    </a:p>
                  </a:txBody>
                  <a:tcPr>
                    <a:noFill/>
                  </a:tcPr>
                </a:tc>
                <a:extLst>
                  <a:ext uri="{0D108BD9-81ED-4DB2-BD59-A6C34878D82A}">
                    <a16:rowId xmlns:a16="http://schemas.microsoft.com/office/drawing/2014/main" val="1779937054"/>
                  </a:ext>
                </a:extLst>
              </a:tr>
              <a:tr h="420867">
                <a:tc>
                  <a:txBody>
                    <a:bodyPr/>
                    <a:lstStyle/>
                    <a:p>
                      <a:pPr algn="ctr"/>
                      <a:r>
                        <a:rPr lang="en-GB" b="1" dirty="0" err="1"/>
                        <a:t>Kubalgama</a:t>
                      </a:r>
                      <a:endParaRPr lang="en-GB" b="1" dirty="0"/>
                    </a:p>
                  </a:txBody>
                  <a:tcPr>
                    <a:noFill/>
                  </a:tcPr>
                </a:tc>
                <a:tc>
                  <a:txBody>
                    <a:bodyPr/>
                    <a:lstStyle/>
                    <a:p>
                      <a:r>
                        <a:rPr lang="en-GB" b="1" dirty="0"/>
                        <a:t>40</a:t>
                      </a:r>
                    </a:p>
                  </a:txBody>
                  <a:tcPr>
                    <a:noFill/>
                  </a:tcPr>
                </a:tc>
                <a:extLst>
                  <a:ext uri="{0D108BD9-81ED-4DB2-BD59-A6C34878D82A}">
                    <a16:rowId xmlns:a16="http://schemas.microsoft.com/office/drawing/2014/main" val="3373258529"/>
                  </a:ext>
                </a:extLst>
              </a:tr>
              <a:tr h="431702">
                <a:tc>
                  <a:txBody>
                    <a:bodyPr/>
                    <a:lstStyle/>
                    <a:p>
                      <a:pPr algn="ctr"/>
                      <a:r>
                        <a:rPr lang="en-GB" b="1" dirty="0" err="1"/>
                        <a:t>Seelagama</a:t>
                      </a:r>
                      <a:endParaRPr lang="en-GB" b="1" dirty="0"/>
                    </a:p>
                  </a:txBody>
                  <a:tcPr>
                    <a:noFill/>
                  </a:tcPr>
                </a:tc>
                <a:tc>
                  <a:txBody>
                    <a:bodyPr/>
                    <a:lstStyle/>
                    <a:p>
                      <a:r>
                        <a:rPr lang="en-GB" b="1" dirty="0"/>
                        <a:t>40</a:t>
                      </a:r>
                    </a:p>
                  </a:txBody>
                  <a:tcPr>
                    <a:noFill/>
                  </a:tcPr>
                </a:tc>
                <a:extLst>
                  <a:ext uri="{0D108BD9-81ED-4DB2-BD59-A6C34878D82A}">
                    <a16:rowId xmlns:a16="http://schemas.microsoft.com/office/drawing/2014/main" val="4204959274"/>
                  </a:ext>
                </a:extLst>
              </a:tr>
            </a:tbl>
          </a:graphicData>
        </a:graphic>
      </p:graphicFrame>
      <p:pic>
        <p:nvPicPr>
          <p:cNvPr id="9" name="Picture 2" descr="Study area Digital data of Survey General Department of Sri Lanka (2007)">
            <a:extLst>
              <a:ext uri="{FF2B5EF4-FFF2-40B4-BE49-F238E27FC236}">
                <a16:creationId xmlns:a16="http://schemas.microsoft.com/office/drawing/2014/main" id="{4A2EA1E7-121B-A85D-3262-8C13F0082F1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019"/>
          <a:stretch/>
        </p:blipFill>
        <p:spPr bwMode="auto">
          <a:xfrm>
            <a:off x="7086600" y="2185989"/>
            <a:ext cx="3962400" cy="3724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04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5EFD-1649-57B8-3595-184B5E3B0388}"/>
              </a:ext>
            </a:extLst>
          </p:cNvPr>
          <p:cNvSpPr>
            <a:spLocks noGrp="1"/>
          </p:cNvSpPr>
          <p:nvPr>
            <p:ph type="title"/>
          </p:nvPr>
        </p:nvSpPr>
        <p:spPr/>
        <p:txBody>
          <a:bodyPr/>
          <a:lstStyle/>
          <a:p>
            <a:pPr algn="ctr"/>
            <a:r>
              <a:rPr lang="en-GB" u="sng" dirty="0"/>
              <a:t>Results &amp; Discussion </a:t>
            </a:r>
          </a:p>
        </p:txBody>
      </p:sp>
      <p:sp>
        <p:nvSpPr>
          <p:cNvPr id="3" name="Content Placeholder 2">
            <a:extLst>
              <a:ext uri="{FF2B5EF4-FFF2-40B4-BE49-F238E27FC236}">
                <a16:creationId xmlns:a16="http://schemas.microsoft.com/office/drawing/2014/main" id="{AC6E2BC8-8370-CABC-C70A-A52B27F8F756}"/>
              </a:ext>
            </a:extLst>
          </p:cNvPr>
          <p:cNvSpPr>
            <a:spLocks noGrp="1"/>
          </p:cNvSpPr>
          <p:nvPr>
            <p:ph idx="1"/>
          </p:nvPr>
        </p:nvSpPr>
        <p:spPr/>
        <p:txBody>
          <a:bodyPr/>
          <a:lstStyle/>
          <a:p>
            <a:pPr marL="0" indent="0">
              <a:buNone/>
            </a:pPr>
            <a:r>
              <a:rPr lang="en-US" sz="3200" b="1" i="0" dirty="0">
                <a:solidFill>
                  <a:schemeClr val="tx1"/>
                </a:solidFill>
              </a:rPr>
              <a:t>Socio-economic Information</a:t>
            </a:r>
          </a:p>
          <a:p>
            <a:pPr marL="0" indent="0">
              <a:buNone/>
            </a:pPr>
            <a:endParaRPr lang="en-GB" dirty="0"/>
          </a:p>
        </p:txBody>
      </p:sp>
      <p:sp>
        <p:nvSpPr>
          <p:cNvPr id="4" name="Slide Number Placeholder 3">
            <a:extLst>
              <a:ext uri="{FF2B5EF4-FFF2-40B4-BE49-F238E27FC236}">
                <a16:creationId xmlns:a16="http://schemas.microsoft.com/office/drawing/2014/main" id="{F70E4E57-9056-669C-6DD1-A04FB9E9EFC8}"/>
              </a:ext>
            </a:extLst>
          </p:cNvPr>
          <p:cNvSpPr>
            <a:spLocks noGrp="1"/>
          </p:cNvSpPr>
          <p:nvPr>
            <p:ph type="sldNum" sz="quarter" idx="12"/>
          </p:nvPr>
        </p:nvSpPr>
        <p:spPr/>
        <p:txBody>
          <a:bodyPr/>
          <a:lstStyle/>
          <a:p>
            <a:fld id="{48FC179B-E1DC-44DF-B0E4-66A8D350C2BE}" type="slidenum">
              <a:rPr lang="en-US" smtClean="0"/>
              <a:t>14</a:t>
            </a:fld>
            <a:endParaRPr lang="en-US"/>
          </a:p>
        </p:txBody>
      </p:sp>
      <p:graphicFrame>
        <p:nvGraphicFramePr>
          <p:cNvPr id="5" name="Chart 4">
            <a:extLst>
              <a:ext uri="{FF2B5EF4-FFF2-40B4-BE49-F238E27FC236}">
                <a16:creationId xmlns:a16="http://schemas.microsoft.com/office/drawing/2014/main" id="{E4750233-C31C-A07E-3AAF-39454E23DDD9}"/>
              </a:ext>
            </a:extLst>
          </p:cNvPr>
          <p:cNvGraphicFramePr>
            <a:graphicFrameLocks/>
          </p:cNvGraphicFramePr>
          <p:nvPr>
            <p:extLst>
              <p:ext uri="{D42A27DB-BD31-4B8C-83A1-F6EECF244321}">
                <p14:modId xmlns:p14="http://schemas.microsoft.com/office/powerpoint/2010/main" val="3960594446"/>
              </p:ext>
            </p:extLst>
          </p:nvPr>
        </p:nvGraphicFramePr>
        <p:xfrm>
          <a:off x="838200" y="253381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D3834727-745E-B82E-E9ED-33DCB67A7A9A}"/>
              </a:ext>
            </a:extLst>
          </p:cNvPr>
          <p:cNvGraphicFramePr>
            <a:graphicFrameLocks/>
          </p:cNvGraphicFramePr>
          <p:nvPr>
            <p:extLst>
              <p:ext uri="{D42A27DB-BD31-4B8C-83A1-F6EECF244321}">
                <p14:modId xmlns:p14="http://schemas.microsoft.com/office/powerpoint/2010/main" val="1375417285"/>
              </p:ext>
            </p:extLst>
          </p:nvPr>
        </p:nvGraphicFramePr>
        <p:xfrm>
          <a:off x="6781800" y="253381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34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15751-30E0-9FD9-4BB7-8BF4E2FA285D}"/>
              </a:ext>
            </a:extLst>
          </p:cNvPr>
          <p:cNvSpPr>
            <a:spLocks noGrp="1"/>
          </p:cNvSpPr>
          <p:nvPr>
            <p:ph type="title"/>
          </p:nvPr>
        </p:nvSpPr>
        <p:spPr>
          <a:xfrm>
            <a:off x="735563" y="1073150"/>
            <a:ext cx="10515600" cy="1325563"/>
          </a:xfrm>
        </p:spPr>
        <p:txBody>
          <a:bodyPr>
            <a:normAutofit/>
          </a:bodyPr>
          <a:lstStyle/>
          <a:p>
            <a:r>
              <a:rPr lang="en-US" sz="4000" b="1" i="0" dirty="0">
                <a:solidFill>
                  <a:schemeClr val="tx1"/>
                </a:solidFill>
                <a:latin typeface="+mn-lt"/>
              </a:rPr>
              <a:t>Socio-economic information </a:t>
            </a:r>
            <a:r>
              <a:rPr lang="en-US" sz="1800" b="1" i="0" dirty="0">
                <a:solidFill>
                  <a:schemeClr val="tx1"/>
                </a:solidFill>
                <a:latin typeface="+mn-lt"/>
              </a:rPr>
              <a:t>cont. </a:t>
            </a:r>
            <a:br>
              <a:rPr kumimoji="0" lang="en-US" sz="1600" b="1" i="0" u="none" strike="noStrike" kern="1200" cap="none" spc="0" normalizeH="0" baseline="0" noProof="0" dirty="0">
                <a:ln>
                  <a:noFill/>
                </a:ln>
                <a:solidFill>
                  <a:prstClr val="black"/>
                </a:solidFill>
                <a:effectLst/>
                <a:uLnTx/>
                <a:uFillTx/>
                <a:latin typeface="Calibri Light"/>
                <a:ea typeface="+mj-ea"/>
                <a:cs typeface="+mj-cs"/>
              </a:rPr>
            </a:br>
            <a:endParaRPr lang="en-GB" sz="4000" dirty="0"/>
          </a:p>
        </p:txBody>
      </p:sp>
      <p:sp>
        <p:nvSpPr>
          <p:cNvPr id="4" name="Slide Number Placeholder 3">
            <a:extLst>
              <a:ext uri="{FF2B5EF4-FFF2-40B4-BE49-F238E27FC236}">
                <a16:creationId xmlns:a16="http://schemas.microsoft.com/office/drawing/2014/main" id="{FC1117F3-6B68-F481-77A0-3B7D7C1DF74E}"/>
              </a:ext>
            </a:extLst>
          </p:cNvPr>
          <p:cNvSpPr>
            <a:spLocks noGrp="1"/>
          </p:cNvSpPr>
          <p:nvPr>
            <p:ph type="sldNum" sz="quarter" idx="12"/>
          </p:nvPr>
        </p:nvSpPr>
        <p:spPr/>
        <p:txBody>
          <a:bodyPr/>
          <a:lstStyle/>
          <a:p>
            <a:fld id="{48FC179B-E1DC-44DF-B0E4-66A8D350C2BE}" type="slidenum">
              <a:rPr lang="en-US" smtClean="0"/>
              <a:t>15</a:t>
            </a:fld>
            <a:endParaRPr lang="en-US"/>
          </a:p>
        </p:txBody>
      </p:sp>
      <p:graphicFrame>
        <p:nvGraphicFramePr>
          <p:cNvPr id="5" name="Chart 4">
            <a:extLst>
              <a:ext uri="{FF2B5EF4-FFF2-40B4-BE49-F238E27FC236}">
                <a16:creationId xmlns:a16="http://schemas.microsoft.com/office/drawing/2014/main" id="{1AD85E96-2482-D511-A0B8-78A95D69AEA3}"/>
              </a:ext>
            </a:extLst>
          </p:cNvPr>
          <p:cNvGraphicFramePr>
            <a:graphicFrameLocks/>
          </p:cNvGraphicFramePr>
          <p:nvPr>
            <p:extLst>
              <p:ext uri="{D42A27DB-BD31-4B8C-83A1-F6EECF244321}">
                <p14:modId xmlns:p14="http://schemas.microsoft.com/office/powerpoint/2010/main" val="1233902054"/>
              </p:ext>
            </p:extLst>
          </p:nvPr>
        </p:nvGraphicFramePr>
        <p:xfrm>
          <a:off x="940837" y="2398713"/>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BFEECB54-044B-35AC-0020-18F47CB0849A}"/>
              </a:ext>
            </a:extLst>
          </p:cNvPr>
          <p:cNvGraphicFramePr>
            <a:graphicFrameLocks/>
          </p:cNvGraphicFramePr>
          <p:nvPr>
            <p:extLst>
              <p:ext uri="{D42A27DB-BD31-4B8C-83A1-F6EECF244321}">
                <p14:modId xmlns:p14="http://schemas.microsoft.com/office/powerpoint/2010/main" val="1959840885"/>
              </p:ext>
            </p:extLst>
          </p:nvPr>
        </p:nvGraphicFramePr>
        <p:xfrm>
          <a:off x="6523288" y="2398713"/>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0374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A5BA9-4FA5-58D2-4FDB-20C467E1D6C6}"/>
              </a:ext>
            </a:extLst>
          </p:cNvPr>
          <p:cNvSpPr>
            <a:spLocks noGrp="1"/>
          </p:cNvSpPr>
          <p:nvPr>
            <p:ph type="title"/>
          </p:nvPr>
        </p:nvSpPr>
        <p:spPr>
          <a:xfrm>
            <a:off x="2079171" y="479850"/>
            <a:ext cx="10515600" cy="1325563"/>
          </a:xfrm>
        </p:spPr>
        <p:txBody>
          <a:bodyPr>
            <a:normAutofit/>
          </a:bodyPr>
          <a:lstStyle/>
          <a:p>
            <a:r>
              <a:rPr lang="en-US" sz="4000" b="1" i="0" dirty="0">
                <a:solidFill>
                  <a:schemeClr val="tx1"/>
                </a:solidFill>
                <a:latin typeface="+mn-lt"/>
              </a:rPr>
              <a:t>Socio-economic information </a:t>
            </a:r>
            <a:r>
              <a:rPr lang="en-US" sz="1800" b="1" i="0" dirty="0">
                <a:solidFill>
                  <a:schemeClr val="tx1"/>
                </a:solidFill>
              </a:rPr>
              <a:t>cont.</a:t>
            </a:r>
            <a:br>
              <a:rPr lang="en-US" sz="3200" b="1" i="0" dirty="0">
                <a:solidFill>
                  <a:schemeClr val="tx1"/>
                </a:solidFill>
              </a:rPr>
            </a:br>
            <a:endParaRPr lang="en-GB" sz="4000" dirty="0"/>
          </a:p>
        </p:txBody>
      </p:sp>
      <p:sp>
        <p:nvSpPr>
          <p:cNvPr id="4" name="Slide Number Placeholder 3">
            <a:extLst>
              <a:ext uri="{FF2B5EF4-FFF2-40B4-BE49-F238E27FC236}">
                <a16:creationId xmlns:a16="http://schemas.microsoft.com/office/drawing/2014/main" id="{175E1100-3CE0-4752-B8DB-6B05928B933E}"/>
              </a:ext>
            </a:extLst>
          </p:cNvPr>
          <p:cNvSpPr>
            <a:spLocks noGrp="1"/>
          </p:cNvSpPr>
          <p:nvPr>
            <p:ph type="sldNum" sz="quarter" idx="12"/>
          </p:nvPr>
        </p:nvSpPr>
        <p:spPr/>
        <p:txBody>
          <a:bodyPr/>
          <a:lstStyle/>
          <a:p>
            <a:fld id="{48FC179B-E1DC-44DF-B0E4-66A8D350C2BE}" type="slidenum">
              <a:rPr lang="en-US" smtClean="0"/>
              <a:t>16</a:t>
            </a:fld>
            <a:endParaRPr lang="en-US"/>
          </a:p>
        </p:txBody>
      </p:sp>
      <p:graphicFrame>
        <p:nvGraphicFramePr>
          <p:cNvPr id="5" name="Chart 4">
            <a:extLst>
              <a:ext uri="{FF2B5EF4-FFF2-40B4-BE49-F238E27FC236}">
                <a16:creationId xmlns:a16="http://schemas.microsoft.com/office/drawing/2014/main" id="{EF7AE723-9668-02FF-31D2-5A955565B5AD}"/>
              </a:ext>
            </a:extLst>
          </p:cNvPr>
          <p:cNvGraphicFramePr>
            <a:graphicFrameLocks/>
          </p:cNvGraphicFramePr>
          <p:nvPr>
            <p:extLst>
              <p:ext uri="{D42A27DB-BD31-4B8C-83A1-F6EECF244321}">
                <p14:modId xmlns:p14="http://schemas.microsoft.com/office/powerpoint/2010/main" val="2070184666"/>
              </p:ext>
            </p:extLst>
          </p:nvPr>
        </p:nvGraphicFramePr>
        <p:xfrm>
          <a:off x="511629" y="1462117"/>
          <a:ext cx="4232911" cy="25233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F4D43C2E-F740-A22A-6BB7-8B907D248F88}"/>
              </a:ext>
            </a:extLst>
          </p:cNvPr>
          <p:cNvGraphicFramePr>
            <a:graphicFrameLocks/>
          </p:cNvGraphicFramePr>
          <p:nvPr>
            <p:extLst>
              <p:ext uri="{D42A27DB-BD31-4B8C-83A1-F6EECF244321}">
                <p14:modId xmlns:p14="http://schemas.microsoft.com/office/powerpoint/2010/main" val="4288733050"/>
              </p:ext>
            </p:extLst>
          </p:nvPr>
        </p:nvGraphicFramePr>
        <p:xfrm>
          <a:off x="5868659" y="1330179"/>
          <a:ext cx="5217570" cy="31305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E0E75A3B-493B-83CA-5502-307B097FA4B6}"/>
              </a:ext>
            </a:extLst>
          </p:cNvPr>
          <p:cNvGraphicFramePr>
            <a:graphicFrameLocks/>
          </p:cNvGraphicFramePr>
          <p:nvPr>
            <p:extLst>
              <p:ext uri="{D42A27DB-BD31-4B8C-83A1-F6EECF244321}">
                <p14:modId xmlns:p14="http://schemas.microsoft.com/office/powerpoint/2010/main" val="2169883874"/>
              </p:ext>
            </p:extLst>
          </p:nvPr>
        </p:nvGraphicFramePr>
        <p:xfrm>
          <a:off x="2026374" y="3978275"/>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5065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A4CD-2E17-BE8E-42D6-2AB9EFC1461A}"/>
              </a:ext>
            </a:extLst>
          </p:cNvPr>
          <p:cNvSpPr>
            <a:spLocks noGrp="1"/>
          </p:cNvSpPr>
          <p:nvPr>
            <p:ph type="title"/>
          </p:nvPr>
        </p:nvSpPr>
        <p:spPr>
          <a:xfrm>
            <a:off x="1556657" y="681037"/>
            <a:ext cx="10515600" cy="1325563"/>
          </a:xfrm>
        </p:spPr>
        <p:txBody>
          <a:bodyPr>
            <a:noAutofit/>
          </a:bodyPr>
          <a:lstStyle/>
          <a:p>
            <a:pPr algn="ctr"/>
            <a:r>
              <a:rPr kumimoji="0" lang="en-US" sz="3200" b="1"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Objective 01:To identify the annual yield(Kg/Ac/Year) before the banning of chemical fertilizer and agrochemicals</a:t>
            </a:r>
            <a:endParaRPr lang="en-GB" sz="3200" dirty="0"/>
          </a:p>
        </p:txBody>
      </p:sp>
      <p:sp>
        <p:nvSpPr>
          <p:cNvPr id="4" name="Slide Number Placeholder 3">
            <a:extLst>
              <a:ext uri="{FF2B5EF4-FFF2-40B4-BE49-F238E27FC236}">
                <a16:creationId xmlns:a16="http://schemas.microsoft.com/office/drawing/2014/main" id="{EE4AE091-54FF-21E3-B6CA-65F7B3E94BCC}"/>
              </a:ext>
            </a:extLst>
          </p:cNvPr>
          <p:cNvSpPr>
            <a:spLocks noGrp="1"/>
          </p:cNvSpPr>
          <p:nvPr>
            <p:ph type="sldNum" sz="quarter" idx="12"/>
          </p:nvPr>
        </p:nvSpPr>
        <p:spPr/>
        <p:txBody>
          <a:bodyPr/>
          <a:lstStyle/>
          <a:p>
            <a:fld id="{48FC179B-E1DC-44DF-B0E4-66A8D350C2BE}" type="slidenum">
              <a:rPr lang="en-US" smtClean="0"/>
              <a:t>17</a:t>
            </a:fld>
            <a:endParaRPr lang="en-US"/>
          </a:p>
        </p:txBody>
      </p:sp>
      <p:graphicFrame>
        <p:nvGraphicFramePr>
          <p:cNvPr id="5" name="Content Placeholder 8">
            <a:extLst>
              <a:ext uri="{FF2B5EF4-FFF2-40B4-BE49-F238E27FC236}">
                <a16:creationId xmlns:a16="http://schemas.microsoft.com/office/drawing/2014/main" id="{81CD8DC4-2F81-40FB-B424-6E2593D20933}"/>
              </a:ext>
            </a:extLst>
          </p:cNvPr>
          <p:cNvGraphicFramePr>
            <a:graphicFrameLocks noGrp="1"/>
          </p:cNvGraphicFramePr>
          <p:nvPr>
            <p:ph idx="1"/>
            <p:extLst>
              <p:ext uri="{D42A27DB-BD31-4B8C-83A1-F6EECF244321}">
                <p14:modId xmlns:p14="http://schemas.microsoft.com/office/powerpoint/2010/main" val="1460254628"/>
              </p:ext>
            </p:extLst>
          </p:nvPr>
        </p:nvGraphicFramePr>
        <p:xfrm>
          <a:off x="2791603" y="2161786"/>
          <a:ext cx="6848475" cy="2800351"/>
        </p:xfrm>
        <a:graphic>
          <a:graphicData uri="http://schemas.openxmlformats.org/drawingml/2006/table">
            <a:tbl>
              <a:tblPr>
                <a:tableStyleId>{5C22544A-7EE6-4342-B048-85BDC9FD1C3A}</a:tableStyleId>
              </a:tblPr>
              <a:tblGrid>
                <a:gridCol w="3171630">
                  <a:extLst>
                    <a:ext uri="{9D8B030D-6E8A-4147-A177-3AD203B41FA5}">
                      <a16:colId xmlns:a16="http://schemas.microsoft.com/office/drawing/2014/main" val="1477522335"/>
                    </a:ext>
                  </a:extLst>
                </a:gridCol>
                <a:gridCol w="1698910">
                  <a:extLst>
                    <a:ext uri="{9D8B030D-6E8A-4147-A177-3AD203B41FA5}">
                      <a16:colId xmlns:a16="http://schemas.microsoft.com/office/drawing/2014/main" val="606895290"/>
                    </a:ext>
                  </a:extLst>
                </a:gridCol>
                <a:gridCol w="1977935">
                  <a:extLst>
                    <a:ext uri="{9D8B030D-6E8A-4147-A177-3AD203B41FA5}">
                      <a16:colId xmlns:a16="http://schemas.microsoft.com/office/drawing/2014/main" val="386441620"/>
                    </a:ext>
                  </a:extLst>
                </a:gridCol>
              </a:tblGrid>
              <a:tr h="778669">
                <a:tc gridSpan="3">
                  <a:txBody>
                    <a:bodyPr/>
                    <a:lstStyle/>
                    <a:p>
                      <a:pPr>
                        <a:lnSpc>
                          <a:spcPts val="2000"/>
                        </a:lnSpc>
                        <a:spcAft>
                          <a:spcPts val="800"/>
                        </a:spcAft>
                      </a:pPr>
                      <a:r>
                        <a:rPr lang="en-GB" sz="2400" dirty="0">
                          <a:effectLst/>
                        </a:rPr>
                        <a:t>Descriptive Statistics</a:t>
                      </a:r>
                      <a:endParaRPr lang="en-GB" sz="24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975396599"/>
                  </a:ext>
                </a:extLst>
              </a:tr>
              <a:tr h="778669">
                <a:tc>
                  <a:txBody>
                    <a:bodyPr/>
                    <a:lstStyle/>
                    <a:p>
                      <a:pPr>
                        <a:lnSpc>
                          <a:spcPts val="2000"/>
                        </a:lnSpc>
                        <a:spcAft>
                          <a:spcPts val="800"/>
                        </a:spcAft>
                      </a:pPr>
                      <a:r>
                        <a:rPr lang="en-GB" sz="2400" dirty="0">
                          <a:effectLst/>
                        </a:rPr>
                        <a:t> </a:t>
                      </a:r>
                      <a:endParaRPr lang="en-GB" sz="24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nchor="b"/>
                </a:tc>
                <a:tc>
                  <a:txBody>
                    <a:bodyPr/>
                    <a:lstStyle/>
                    <a:p>
                      <a:pPr>
                        <a:lnSpc>
                          <a:spcPts val="2000"/>
                        </a:lnSpc>
                        <a:spcAft>
                          <a:spcPts val="800"/>
                        </a:spcAft>
                      </a:pPr>
                      <a:r>
                        <a:rPr lang="en-GB" sz="2400" dirty="0">
                          <a:effectLst/>
                        </a:rPr>
                        <a:t>N</a:t>
                      </a:r>
                      <a:endParaRPr lang="en-GB" sz="24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nchor="b"/>
                </a:tc>
                <a:tc>
                  <a:txBody>
                    <a:bodyPr/>
                    <a:lstStyle/>
                    <a:p>
                      <a:pPr>
                        <a:lnSpc>
                          <a:spcPts val="2000"/>
                        </a:lnSpc>
                        <a:spcAft>
                          <a:spcPts val="800"/>
                        </a:spcAft>
                      </a:pPr>
                      <a:r>
                        <a:rPr lang="en-GB" sz="2400" dirty="0">
                          <a:effectLst/>
                        </a:rPr>
                        <a:t>Mean</a:t>
                      </a:r>
                      <a:endParaRPr lang="en-GB" sz="24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nchor="b"/>
                </a:tc>
                <a:extLst>
                  <a:ext uri="{0D108BD9-81ED-4DB2-BD59-A6C34878D82A}">
                    <a16:rowId xmlns:a16="http://schemas.microsoft.com/office/drawing/2014/main" val="324480626"/>
                  </a:ext>
                </a:extLst>
              </a:tr>
              <a:tr h="778669">
                <a:tc>
                  <a:txBody>
                    <a:bodyPr/>
                    <a:lstStyle/>
                    <a:p>
                      <a:pPr>
                        <a:lnSpc>
                          <a:spcPts val="2000"/>
                        </a:lnSpc>
                        <a:spcAft>
                          <a:spcPts val="800"/>
                        </a:spcAft>
                      </a:pPr>
                      <a:r>
                        <a:rPr lang="en-GB" sz="2400">
                          <a:effectLst/>
                        </a:rPr>
                        <a:t>Annual average yield</a:t>
                      </a:r>
                      <a:endParaRPr lang="en-GB" sz="2400">
                        <a:effectLst/>
                        <a:latin typeface="Calibri" panose="020F0502020204030204" pitchFamily="34" charset="0"/>
                        <a:ea typeface="Calibri" panose="020F0502020204030204" pitchFamily="34" charset="0"/>
                        <a:cs typeface="Latha" panose="020B0604020202020204" pitchFamily="34" charset="0"/>
                      </a:endParaRPr>
                    </a:p>
                  </a:txBody>
                  <a:tcPr marL="0" marR="0" marT="0" marB="0"/>
                </a:tc>
                <a:tc>
                  <a:txBody>
                    <a:bodyPr/>
                    <a:lstStyle/>
                    <a:p>
                      <a:pPr>
                        <a:lnSpc>
                          <a:spcPts val="2000"/>
                        </a:lnSpc>
                        <a:spcAft>
                          <a:spcPts val="800"/>
                        </a:spcAft>
                      </a:pPr>
                      <a:r>
                        <a:rPr lang="en-GB" sz="2400" dirty="0">
                          <a:effectLst/>
                        </a:rPr>
                        <a:t>120</a:t>
                      </a:r>
                      <a:endParaRPr lang="en-GB" sz="24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tc>
                <a:tc>
                  <a:txBody>
                    <a:bodyPr/>
                    <a:lstStyle/>
                    <a:p>
                      <a:pPr>
                        <a:lnSpc>
                          <a:spcPts val="2000"/>
                        </a:lnSpc>
                        <a:spcAft>
                          <a:spcPts val="800"/>
                        </a:spcAft>
                      </a:pPr>
                      <a:r>
                        <a:rPr lang="en-GB" sz="2400" dirty="0">
                          <a:effectLst/>
                        </a:rPr>
                        <a:t>2213.7500</a:t>
                      </a:r>
                      <a:endParaRPr lang="en-GB" sz="24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tc>
                <a:extLst>
                  <a:ext uri="{0D108BD9-81ED-4DB2-BD59-A6C34878D82A}">
                    <a16:rowId xmlns:a16="http://schemas.microsoft.com/office/drawing/2014/main" val="2918962401"/>
                  </a:ext>
                </a:extLst>
              </a:tr>
              <a:tr h="464344">
                <a:tc>
                  <a:txBody>
                    <a:bodyPr/>
                    <a:lstStyle/>
                    <a:p>
                      <a:pPr>
                        <a:lnSpc>
                          <a:spcPts val="2000"/>
                        </a:lnSpc>
                        <a:spcAft>
                          <a:spcPts val="800"/>
                        </a:spcAft>
                      </a:pPr>
                      <a:r>
                        <a:rPr lang="en-GB" sz="2400">
                          <a:effectLst/>
                        </a:rPr>
                        <a:t>Valid N (listwise)</a:t>
                      </a:r>
                      <a:endParaRPr lang="en-GB" sz="2400">
                        <a:effectLst/>
                        <a:latin typeface="Calibri" panose="020F0502020204030204" pitchFamily="34" charset="0"/>
                        <a:ea typeface="Calibri" panose="020F0502020204030204" pitchFamily="34" charset="0"/>
                        <a:cs typeface="Latha" panose="020B0604020202020204" pitchFamily="34" charset="0"/>
                      </a:endParaRPr>
                    </a:p>
                  </a:txBody>
                  <a:tcPr marL="0" marR="0" marT="0" marB="0"/>
                </a:tc>
                <a:tc>
                  <a:txBody>
                    <a:bodyPr/>
                    <a:lstStyle/>
                    <a:p>
                      <a:pPr>
                        <a:lnSpc>
                          <a:spcPts val="2000"/>
                        </a:lnSpc>
                        <a:spcAft>
                          <a:spcPts val="800"/>
                        </a:spcAft>
                      </a:pPr>
                      <a:r>
                        <a:rPr lang="en-GB" sz="2400" dirty="0">
                          <a:effectLst/>
                        </a:rPr>
                        <a:t>120</a:t>
                      </a:r>
                      <a:endParaRPr lang="en-GB" sz="24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tc>
                <a:tc>
                  <a:txBody>
                    <a:bodyPr/>
                    <a:lstStyle/>
                    <a:p>
                      <a:pPr>
                        <a:lnSpc>
                          <a:spcPts val="2000"/>
                        </a:lnSpc>
                        <a:spcAft>
                          <a:spcPts val="800"/>
                        </a:spcAft>
                      </a:pPr>
                      <a:r>
                        <a:rPr lang="en-GB" sz="2400" dirty="0">
                          <a:effectLst/>
                        </a:rPr>
                        <a:t> </a:t>
                      </a:r>
                      <a:endParaRPr lang="en-GB" sz="24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nchor="ctr"/>
                </a:tc>
                <a:extLst>
                  <a:ext uri="{0D108BD9-81ED-4DB2-BD59-A6C34878D82A}">
                    <a16:rowId xmlns:a16="http://schemas.microsoft.com/office/drawing/2014/main" val="320489934"/>
                  </a:ext>
                </a:extLst>
              </a:tr>
            </a:tbl>
          </a:graphicData>
        </a:graphic>
      </p:graphicFrame>
      <p:sp>
        <p:nvSpPr>
          <p:cNvPr id="6" name="TextBox 5">
            <a:extLst>
              <a:ext uri="{FF2B5EF4-FFF2-40B4-BE49-F238E27FC236}">
                <a16:creationId xmlns:a16="http://schemas.microsoft.com/office/drawing/2014/main" id="{335A75E8-ED0C-D290-2A50-14088FAC45C4}"/>
              </a:ext>
            </a:extLst>
          </p:cNvPr>
          <p:cNvSpPr txBox="1"/>
          <p:nvPr/>
        </p:nvSpPr>
        <p:spPr>
          <a:xfrm>
            <a:off x="2601102" y="5458156"/>
            <a:ext cx="7229475" cy="523220"/>
          </a:xfrm>
          <a:prstGeom prst="rect">
            <a:avLst/>
          </a:prstGeom>
          <a:noFill/>
        </p:spPr>
        <p:txBody>
          <a:bodyPr wrap="square" rtlCol="0">
            <a:spAutoFit/>
          </a:bodyPr>
          <a:lstStyle/>
          <a:p>
            <a:pPr algn="ctr"/>
            <a:r>
              <a:rPr lang="en-GB" sz="2800" dirty="0"/>
              <a:t>Annual average yield=2213.75Kg</a:t>
            </a:r>
          </a:p>
        </p:txBody>
      </p:sp>
    </p:spTree>
    <p:extLst>
      <p:ext uri="{BB962C8B-B14F-4D97-AF65-F5344CB8AC3E}">
        <p14:creationId xmlns:p14="http://schemas.microsoft.com/office/powerpoint/2010/main" val="815730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DF3E1C1-296D-497A-BD43-A53D50E9F908}"/>
              </a:ext>
            </a:extLst>
          </p:cNvPr>
          <p:cNvSpPr>
            <a:spLocks noGrp="1"/>
          </p:cNvSpPr>
          <p:nvPr>
            <p:ph type="sldNum" sz="quarter" idx="12"/>
          </p:nvPr>
        </p:nvSpPr>
        <p:spPr/>
        <p:txBody>
          <a:bodyPr/>
          <a:lstStyle/>
          <a:p>
            <a:fld id="{48FC179B-E1DC-44DF-B0E4-66A8D350C2BE}" type="slidenum">
              <a:rPr lang="en-US" smtClean="0"/>
              <a:t>18</a:t>
            </a:fld>
            <a:endParaRPr lang="en-US"/>
          </a:p>
        </p:txBody>
      </p:sp>
      <p:sp>
        <p:nvSpPr>
          <p:cNvPr id="3" name="Title 1">
            <a:extLst>
              <a:ext uri="{FF2B5EF4-FFF2-40B4-BE49-F238E27FC236}">
                <a16:creationId xmlns:a16="http://schemas.microsoft.com/office/drawing/2014/main" id="{2CABCEFE-F7AF-69AB-FF17-6BFE3BD86EAD}"/>
              </a:ext>
            </a:extLst>
          </p:cNvPr>
          <p:cNvSpPr txBox="1">
            <a:spLocks/>
          </p:cNvSpPr>
          <p:nvPr/>
        </p:nvSpPr>
        <p:spPr>
          <a:xfrm>
            <a:off x="410547" y="1296955"/>
            <a:ext cx="11251163" cy="1923856"/>
          </a:xfrm>
          <a:prstGeom prst="rect">
            <a:avLst/>
          </a:prstGeom>
        </p:spPr>
        <p:txBody>
          <a:bodyP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US" sz="2400"/>
            </a:br>
            <a:r>
              <a:rPr lang="en-US" sz="2400" b="1">
                <a:latin typeface="+mn-lt"/>
              </a:rPr>
              <a:t>Objective 02: To compare the average yields(Kg/Ac/Seasonal) of paddy before and after banning of chemical fertilizer and agrochemicals.</a:t>
            </a:r>
            <a:br>
              <a:rPr lang="en-US" sz="2400" b="1">
                <a:latin typeface="+mn-lt"/>
              </a:rPr>
            </a:br>
            <a:br>
              <a:rPr lang="en-US" sz="2400" b="1">
                <a:latin typeface="+mn-lt"/>
              </a:rPr>
            </a:br>
            <a:r>
              <a:rPr lang="en-US" sz="2400" b="1">
                <a:latin typeface="+mn-lt"/>
              </a:rPr>
              <a:t>Objective 03: To compare the cost of production(Rs/Ac/Seasonal) before and after banning of chemical fertilizer and agrochemical</a:t>
            </a:r>
            <a:br>
              <a:rPr lang="en-US" sz="2400"/>
            </a:br>
            <a:endParaRPr lang="en-GB" sz="2400" dirty="0"/>
          </a:p>
        </p:txBody>
      </p:sp>
      <p:graphicFrame>
        <p:nvGraphicFramePr>
          <p:cNvPr id="4" name="Content Placeholder 6">
            <a:extLst>
              <a:ext uri="{FF2B5EF4-FFF2-40B4-BE49-F238E27FC236}">
                <a16:creationId xmlns:a16="http://schemas.microsoft.com/office/drawing/2014/main" id="{81CFBE0F-45FD-C8B2-868A-269D923B50AA}"/>
              </a:ext>
            </a:extLst>
          </p:cNvPr>
          <p:cNvGraphicFramePr>
            <a:graphicFrameLocks/>
          </p:cNvGraphicFramePr>
          <p:nvPr>
            <p:extLst>
              <p:ext uri="{D42A27DB-BD31-4B8C-83A1-F6EECF244321}">
                <p14:modId xmlns:p14="http://schemas.microsoft.com/office/powerpoint/2010/main" val="2671958872"/>
              </p:ext>
            </p:extLst>
          </p:nvPr>
        </p:nvGraphicFramePr>
        <p:xfrm>
          <a:off x="1603312" y="3016714"/>
          <a:ext cx="9148482" cy="2931160"/>
        </p:xfrm>
        <a:graphic>
          <a:graphicData uri="http://schemas.openxmlformats.org/drawingml/2006/table">
            <a:tbl>
              <a:tblPr/>
              <a:tblGrid>
                <a:gridCol w="1704686">
                  <a:extLst>
                    <a:ext uri="{9D8B030D-6E8A-4147-A177-3AD203B41FA5}">
                      <a16:colId xmlns:a16="http://schemas.microsoft.com/office/drawing/2014/main" val="852890401"/>
                    </a:ext>
                  </a:extLst>
                </a:gridCol>
                <a:gridCol w="2009188">
                  <a:extLst>
                    <a:ext uri="{9D8B030D-6E8A-4147-A177-3AD203B41FA5}">
                      <a16:colId xmlns:a16="http://schemas.microsoft.com/office/drawing/2014/main" val="1083468432"/>
                    </a:ext>
                  </a:extLst>
                </a:gridCol>
                <a:gridCol w="991578">
                  <a:extLst>
                    <a:ext uri="{9D8B030D-6E8A-4147-A177-3AD203B41FA5}">
                      <a16:colId xmlns:a16="http://schemas.microsoft.com/office/drawing/2014/main" val="1366331402"/>
                    </a:ext>
                  </a:extLst>
                </a:gridCol>
                <a:gridCol w="1673514">
                  <a:extLst>
                    <a:ext uri="{9D8B030D-6E8A-4147-A177-3AD203B41FA5}">
                      <a16:colId xmlns:a16="http://schemas.microsoft.com/office/drawing/2014/main" val="2276865826"/>
                    </a:ext>
                  </a:extLst>
                </a:gridCol>
                <a:gridCol w="1673514">
                  <a:extLst>
                    <a:ext uri="{9D8B030D-6E8A-4147-A177-3AD203B41FA5}">
                      <a16:colId xmlns:a16="http://schemas.microsoft.com/office/drawing/2014/main" val="2753346683"/>
                    </a:ext>
                  </a:extLst>
                </a:gridCol>
                <a:gridCol w="1096002">
                  <a:extLst>
                    <a:ext uri="{9D8B030D-6E8A-4147-A177-3AD203B41FA5}">
                      <a16:colId xmlns:a16="http://schemas.microsoft.com/office/drawing/2014/main" val="4006897175"/>
                    </a:ext>
                  </a:extLst>
                </a:gridCol>
              </a:tblGrid>
              <a:tr h="998157">
                <a:tc gridSpan="6">
                  <a:txBody>
                    <a:bodyPr/>
                    <a:lstStyle/>
                    <a:p>
                      <a:pPr algn="just">
                        <a:lnSpc>
                          <a:spcPct val="115000"/>
                        </a:lnSpc>
                        <a:spcAft>
                          <a:spcPts val="800"/>
                        </a:spcAft>
                      </a:pPr>
                      <a:r>
                        <a:rPr lang="en-US" sz="1800" b="1" dirty="0">
                          <a:effectLst/>
                          <a:latin typeface="+mn-lt"/>
                          <a:ea typeface="Calibri" panose="020F0502020204030204" pitchFamily="34" charset="0"/>
                          <a:cs typeface="Latha" panose="020B0604020202020204" pitchFamily="34" charset="0"/>
                        </a:rPr>
                        <a:t> </a:t>
                      </a:r>
                      <a:endParaRPr lang="en-GB" sz="1800" dirty="0">
                        <a:effectLst/>
                        <a:latin typeface="+mn-lt"/>
                        <a:ea typeface="Calibri" panose="020F0502020204030204" pitchFamily="34" charset="0"/>
                        <a:cs typeface="Latha" panose="020B0604020202020204" pitchFamily="34" charset="0"/>
                      </a:endParaRPr>
                    </a:p>
                    <a:p>
                      <a:pPr>
                        <a:lnSpc>
                          <a:spcPct val="115000"/>
                        </a:lnSpc>
                        <a:spcAft>
                          <a:spcPts val="800"/>
                        </a:spcAft>
                      </a:pPr>
                      <a:r>
                        <a:rPr lang="en-US" sz="1800" i="1" dirty="0">
                          <a:effectLst/>
                          <a:latin typeface="+mn-lt"/>
                          <a:ea typeface="Calibri" panose="020F0502020204030204" pitchFamily="34" charset="0"/>
                          <a:cs typeface="Latha" panose="020B0604020202020204" pitchFamily="34" charset="0"/>
                        </a:rPr>
                        <a:t> </a:t>
                      </a:r>
                      <a:endParaRPr lang="en-GB" sz="1800" dirty="0">
                        <a:effectLst/>
                        <a:latin typeface="+mn-lt"/>
                        <a:ea typeface="Calibri" panose="020F0502020204030204" pitchFamily="34" charset="0"/>
                        <a:cs typeface="Latha" panose="020B0604020202020204" pitchFamily="34" charset="0"/>
                      </a:endParaRPr>
                    </a:p>
                    <a:p>
                      <a:pPr algn="ctr">
                        <a:lnSpc>
                          <a:spcPct val="115000"/>
                        </a:lnSpc>
                        <a:spcAft>
                          <a:spcPts val="800"/>
                        </a:spcAft>
                      </a:pPr>
                      <a:r>
                        <a:rPr lang="en-US" sz="1800" i="1" dirty="0">
                          <a:solidFill>
                            <a:srgbClr val="000000"/>
                          </a:solidFill>
                          <a:effectLst/>
                          <a:latin typeface="+mn-lt"/>
                          <a:ea typeface="Calibri" panose="020F0502020204030204" pitchFamily="34" charset="0"/>
                          <a:cs typeface="Latha" panose="020B0604020202020204" pitchFamily="34" charset="0"/>
                        </a:rPr>
                        <a:t> Paired Samples Statistics</a:t>
                      </a:r>
                      <a:endParaRPr lang="en-GB" sz="1800" dirty="0">
                        <a:effectLst/>
                        <a:latin typeface="+mn-lt"/>
                        <a:ea typeface="Calibri" panose="020F0502020204030204" pitchFamily="34" charset="0"/>
                        <a:cs typeface="Latha" panose="020B0604020202020204" pitchFamily="34" charset="0"/>
                      </a:endParaRPr>
                    </a:p>
                  </a:txBody>
                  <a:tcPr marL="0" marR="0" marT="0" marB="0" anchor="ctr">
                    <a:lnL>
                      <a:noFill/>
                    </a:lnL>
                    <a:lnR>
                      <a:noFill/>
                    </a:lnR>
                    <a:lnT>
                      <a:noFill/>
                    </a:lnT>
                    <a:lnB>
                      <a:noFill/>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98576519"/>
                  </a:ext>
                </a:extLst>
              </a:tr>
              <a:tr h="585592">
                <a:tc gridSpan="2">
                  <a:txBody>
                    <a:bodyPr/>
                    <a:lstStyle/>
                    <a:p>
                      <a:pPr algn="just">
                        <a:lnSpc>
                          <a:spcPct val="115000"/>
                        </a:lnSpc>
                        <a:spcAft>
                          <a:spcPts val="800"/>
                        </a:spcAft>
                      </a:pPr>
                      <a:r>
                        <a:rPr lang="en-US" sz="1800" dirty="0">
                          <a:effectLst/>
                          <a:latin typeface="+mn-lt"/>
                          <a:ea typeface="Calibri" panose="020F0502020204030204" pitchFamily="34" charset="0"/>
                          <a:cs typeface="Latha" panose="020B0604020202020204" pitchFamily="34" charset="0"/>
                        </a:rPr>
                        <a:t> </a:t>
                      </a:r>
                      <a:endParaRPr lang="en-GB" sz="1800" dirty="0">
                        <a:effectLst/>
                        <a:latin typeface="+mn-lt"/>
                        <a:ea typeface="Calibri" panose="020F0502020204030204" pitchFamily="34" charset="0"/>
                        <a:cs typeface="Latha" panose="020B0604020202020204" pitchFamily="34" charset="0"/>
                      </a:endParaRPr>
                    </a:p>
                  </a:txBody>
                  <a:tcPr marL="0" marR="0" marT="0" marB="0" anchor="b">
                    <a:lnL>
                      <a:noFill/>
                    </a:lnL>
                    <a:lnR>
                      <a:noFill/>
                    </a:lnR>
                    <a:lnT>
                      <a:noFill/>
                    </a:lnT>
                    <a:lnB w="12700" cap="flat" cmpd="sng" algn="ctr">
                      <a:solidFill>
                        <a:srgbClr val="152935"/>
                      </a:solidFill>
                      <a:prstDash val="solid"/>
                      <a:round/>
                      <a:headEnd type="none" w="med" len="med"/>
                      <a:tailEnd type="none" w="med" len="med"/>
                    </a:lnB>
                    <a:solidFill>
                      <a:srgbClr val="FFFFFF"/>
                    </a:solidFill>
                  </a:tcPr>
                </a:tc>
                <a:tc hMerge="1">
                  <a:txBody>
                    <a:bodyPr/>
                    <a:lstStyle/>
                    <a:p>
                      <a:endParaRPr lang="en-GB"/>
                    </a:p>
                  </a:txBody>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Mean</a:t>
                      </a:r>
                      <a:endParaRPr lang="en-GB" sz="1800" dirty="0">
                        <a:effectLst/>
                        <a:latin typeface="+mn-lt"/>
                        <a:ea typeface="Calibri" panose="020F0502020204030204" pitchFamily="34" charset="0"/>
                        <a:cs typeface="Latha" panose="020B0604020202020204" pitchFamily="34" charset="0"/>
                      </a:endParaRPr>
                    </a:p>
                  </a:txBody>
                  <a:tcPr marL="0" marR="0" marT="0" marB="0" anchor="b">
                    <a:lnL>
                      <a:noFill/>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N</a:t>
                      </a:r>
                      <a:endParaRPr lang="en-GB" sz="1800" dirty="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Std. Deviation</a:t>
                      </a:r>
                      <a:endParaRPr lang="en-GB" sz="18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Std. Error Mean</a:t>
                      </a:r>
                      <a:endParaRPr lang="en-GB" sz="18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a:noFill/>
                    </a:lnR>
                    <a:lnT>
                      <a:noFill/>
                    </a:lnT>
                    <a:lnB w="12700" cap="flat" cmpd="sng" algn="ctr">
                      <a:solidFill>
                        <a:srgbClr val="152935"/>
                      </a:solidFill>
                      <a:prstDash val="solid"/>
                      <a:round/>
                      <a:headEnd type="none" w="med" len="med"/>
                      <a:tailEnd type="none" w="med" len="med"/>
                    </a:lnB>
                    <a:solidFill>
                      <a:srgbClr val="FFFFFF"/>
                    </a:solidFill>
                  </a:tcPr>
                </a:tc>
                <a:extLst>
                  <a:ext uri="{0D108BD9-81ED-4DB2-BD59-A6C34878D82A}">
                    <a16:rowId xmlns:a16="http://schemas.microsoft.com/office/drawing/2014/main" val="4183598096"/>
                  </a:ext>
                </a:extLst>
              </a:tr>
              <a:tr h="283915">
                <a:tc rowSpan="2">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Pair 1</a:t>
                      </a:r>
                      <a:endParaRPr lang="en-GB" sz="1800" dirty="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Yield Before banning</a:t>
                      </a:r>
                      <a:endParaRPr lang="en-GB" sz="1800" dirty="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1106.88</a:t>
                      </a:r>
                      <a:endParaRPr lang="en-GB" sz="1800" dirty="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120</a:t>
                      </a:r>
                      <a:endParaRPr lang="en-GB" sz="18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130.879</a:t>
                      </a:r>
                      <a:endParaRPr lang="en-GB" sz="18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11.948</a:t>
                      </a:r>
                      <a:endParaRPr lang="en-GB" sz="18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237462860"/>
                  </a:ext>
                </a:extLst>
              </a:tr>
              <a:tr h="283915">
                <a:tc vMerge="1">
                  <a:txBody>
                    <a:bodyPr/>
                    <a:lstStyle/>
                    <a:p>
                      <a:endParaRPr lang="en-GB"/>
                    </a:p>
                  </a:txBody>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Yield After banning</a:t>
                      </a:r>
                      <a:endParaRPr lang="en-GB" sz="180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434.79</a:t>
                      </a:r>
                      <a:endParaRPr lang="en-GB" sz="18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120</a:t>
                      </a:r>
                      <a:endParaRPr lang="en-GB" sz="18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65.097</a:t>
                      </a:r>
                      <a:endParaRPr lang="en-GB" sz="18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5.942</a:t>
                      </a:r>
                      <a:endParaRPr lang="en-GB" sz="18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1838124312"/>
                  </a:ext>
                </a:extLst>
              </a:tr>
              <a:tr h="283915">
                <a:tc rowSpan="2">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Pair 2</a:t>
                      </a:r>
                      <a:endParaRPr lang="en-GB" sz="180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Cost before banning</a:t>
                      </a:r>
                      <a:endParaRPr lang="en-GB" sz="180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25550.00</a:t>
                      </a:r>
                      <a:endParaRPr lang="en-GB" sz="18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120</a:t>
                      </a:r>
                      <a:endParaRPr lang="en-GB" sz="18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4066.361</a:t>
                      </a:r>
                      <a:endParaRPr lang="en-GB" sz="18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371.206</a:t>
                      </a:r>
                      <a:endParaRPr lang="en-GB" sz="18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1216556896"/>
                  </a:ext>
                </a:extLst>
              </a:tr>
              <a:tr h="283915">
                <a:tc vMerge="1">
                  <a:txBody>
                    <a:bodyPr/>
                    <a:lstStyle/>
                    <a:p>
                      <a:endParaRPr lang="en-GB"/>
                    </a:p>
                  </a:txBody>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Cost after banning</a:t>
                      </a:r>
                      <a:endParaRPr lang="en-GB" sz="1800" dirty="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55891.67</a:t>
                      </a:r>
                      <a:endParaRPr lang="en-GB" sz="18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a:solidFill>
                            <a:srgbClr val="000000"/>
                          </a:solidFill>
                          <a:effectLst/>
                          <a:latin typeface="+mn-lt"/>
                          <a:ea typeface="Calibri" panose="020F0502020204030204" pitchFamily="34" charset="0"/>
                          <a:cs typeface="Latha" panose="020B0604020202020204" pitchFamily="34" charset="0"/>
                        </a:rPr>
                        <a:t>120</a:t>
                      </a:r>
                      <a:endParaRPr lang="en-GB" sz="18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6459.695</a:t>
                      </a:r>
                      <a:endParaRPr lang="en-GB" sz="18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US" sz="1800" dirty="0">
                          <a:solidFill>
                            <a:srgbClr val="000000"/>
                          </a:solidFill>
                          <a:effectLst/>
                          <a:latin typeface="+mn-lt"/>
                          <a:ea typeface="Calibri" panose="020F0502020204030204" pitchFamily="34" charset="0"/>
                          <a:cs typeface="Latha" panose="020B0604020202020204" pitchFamily="34" charset="0"/>
                        </a:rPr>
                        <a:t>589.687</a:t>
                      </a:r>
                      <a:endParaRPr lang="en-GB" sz="18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extLst>
                  <a:ext uri="{0D108BD9-81ED-4DB2-BD59-A6C34878D82A}">
                    <a16:rowId xmlns:a16="http://schemas.microsoft.com/office/drawing/2014/main" val="2040826690"/>
                  </a:ext>
                </a:extLst>
              </a:tr>
            </a:tbl>
          </a:graphicData>
        </a:graphic>
      </p:graphicFrame>
    </p:spTree>
    <p:extLst>
      <p:ext uri="{BB962C8B-B14F-4D97-AF65-F5344CB8AC3E}">
        <p14:creationId xmlns:p14="http://schemas.microsoft.com/office/powerpoint/2010/main" val="3410791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00991-F993-BCDB-6D4C-E25A731891DE}"/>
              </a:ext>
            </a:extLst>
          </p:cNvPr>
          <p:cNvSpPr>
            <a:spLocks noGrp="1"/>
          </p:cNvSpPr>
          <p:nvPr>
            <p:ph type="title"/>
          </p:nvPr>
        </p:nvSpPr>
        <p:spPr/>
        <p:txBody>
          <a:bodyPr/>
          <a:lstStyle/>
          <a:p>
            <a:pPr algn="ctr"/>
            <a:r>
              <a:rPr lang="en-GB" b="1" u="sng" dirty="0"/>
              <a:t>Results and discussion </a:t>
            </a:r>
            <a:r>
              <a:rPr lang="en-GB" sz="2400" b="1" u="sng" dirty="0"/>
              <a:t>cont. </a:t>
            </a:r>
            <a:endParaRPr lang="en-GB" u="sng" dirty="0"/>
          </a:p>
        </p:txBody>
      </p:sp>
      <p:sp>
        <p:nvSpPr>
          <p:cNvPr id="4" name="Slide Number Placeholder 3">
            <a:extLst>
              <a:ext uri="{FF2B5EF4-FFF2-40B4-BE49-F238E27FC236}">
                <a16:creationId xmlns:a16="http://schemas.microsoft.com/office/drawing/2014/main" id="{70ADAD86-DAE9-000E-6BF2-BF8B2A344717}"/>
              </a:ext>
            </a:extLst>
          </p:cNvPr>
          <p:cNvSpPr>
            <a:spLocks noGrp="1"/>
          </p:cNvSpPr>
          <p:nvPr>
            <p:ph type="sldNum" sz="quarter" idx="12"/>
          </p:nvPr>
        </p:nvSpPr>
        <p:spPr/>
        <p:txBody>
          <a:bodyPr/>
          <a:lstStyle/>
          <a:p>
            <a:fld id="{48FC179B-E1DC-44DF-B0E4-66A8D350C2BE}" type="slidenum">
              <a:rPr lang="en-US" smtClean="0"/>
              <a:t>19</a:t>
            </a:fld>
            <a:endParaRPr lang="en-US"/>
          </a:p>
        </p:txBody>
      </p:sp>
      <p:sp>
        <p:nvSpPr>
          <p:cNvPr id="5" name="TextBox 4">
            <a:extLst>
              <a:ext uri="{FF2B5EF4-FFF2-40B4-BE49-F238E27FC236}">
                <a16:creationId xmlns:a16="http://schemas.microsoft.com/office/drawing/2014/main" id="{603B9600-48B4-226E-209F-42AA7001E3F9}"/>
              </a:ext>
            </a:extLst>
          </p:cNvPr>
          <p:cNvSpPr txBox="1"/>
          <p:nvPr/>
        </p:nvSpPr>
        <p:spPr>
          <a:xfrm>
            <a:off x="749754" y="1579206"/>
            <a:ext cx="3581400" cy="400110"/>
          </a:xfrm>
          <a:prstGeom prst="rect">
            <a:avLst/>
          </a:prstGeom>
          <a:noFill/>
        </p:spPr>
        <p:txBody>
          <a:bodyPr wrap="square" rtlCol="0">
            <a:spAutoFit/>
          </a:bodyPr>
          <a:lstStyle/>
          <a:p>
            <a:r>
              <a:rPr lang="en-GB" sz="2000"/>
              <a:t>Paired sample test</a:t>
            </a:r>
            <a:endParaRPr lang="en-GB" sz="2000" dirty="0"/>
          </a:p>
        </p:txBody>
      </p:sp>
      <p:graphicFrame>
        <p:nvGraphicFramePr>
          <p:cNvPr id="6" name="Content Placeholder 6">
            <a:extLst>
              <a:ext uri="{FF2B5EF4-FFF2-40B4-BE49-F238E27FC236}">
                <a16:creationId xmlns:a16="http://schemas.microsoft.com/office/drawing/2014/main" id="{A2035B6C-B3A7-E84B-9EE6-76EFA162DDAE}"/>
              </a:ext>
            </a:extLst>
          </p:cNvPr>
          <p:cNvGraphicFramePr>
            <a:graphicFrameLocks noGrp="1"/>
          </p:cNvGraphicFramePr>
          <p:nvPr>
            <p:ph idx="1"/>
            <p:extLst>
              <p:ext uri="{D42A27DB-BD31-4B8C-83A1-F6EECF244321}">
                <p14:modId xmlns:p14="http://schemas.microsoft.com/office/powerpoint/2010/main" val="528238058"/>
              </p:ext>
            </p:extLst>
          </p:nvPr>
        </p:nvGraphicFramePr>
        <p:xfrm>
          <a:off x="1044390" y="2101602"/>
          <a:ext cx="10103219" cy="4154298"/>
        </p:xfrm>
        <a:graphic>
          <a:graphicData uri="http://schemas.openxmlformats.org/drawingml/2006/table">
            <a:tbl>
              <a:tblPr/>
              <a:tblGrid>
                <a:gridCol w="1021569">
                  <a:extLst>
                    <a:ext uri="{9D8B030D-6E8A-4147-A177-3AD203B41FA5}">
                      <a16:colId xmlns:a16="http://schemas.microsoft.com/office/drawing/2014/main" val="3660418985"/>
                    </a:ext>
                  </a:extLst>
                </a:gridCol>
                <a:gridCol w="1587324">
                  <a:extLst>
                    <a:ext uri="{9D8B030D-6E8A-4147-A177-3AD203B41FA5}">
                      <a16:colId xmlns:a16="http://schemas.microsoft.com/office/drawing/2014/main" val="360420404"/>
                    </a:ext>
                  </a:extLst>
                </a:gridCol>
                <a:gridCol w="999582">
                  <a:extLst>
                    <a:ext uri="{9D8B030D-6E8A-4147-A177-3AD203B41FA5}">
                      <a16:colId xmlns:a16="http://schemas.microsoft.com/office/drawing/2014/main" val="3834573975"/>
                    </a:ext>
                  </a:extLst>
                </a:gridCol>
                <a:gridCol w="1021569">
                  <a:extLst>
                    <a:ext uri="{9D8B030D-6E8A-4147-A177-3AD203B41FA5}">
                      <a16:colId xmlns:a16="http://schemas.microsoft.com/office/drawing/2014/main" val="3605486200"/>
                    </a:ext>
                  </a:extLst>
                </a:gridCol>
                <a:gridCol w="1021569">
                  <a:extLst>
                    <a:ext uri="{9D8B030D-6E8A-4147-A177-3AD203B41FA5}">
                      <a16:colId xmlns:a16="http://schemas.microsoft.com/office/drawing/2014/main" val="2971044053"/>
                    </a:ext>
                  </a:extLst>
                </a:gridCol>
                <a:gridCol w="1021569">
                  <a:extLst>
                    <a:ext uri="{9D8B030D-6E8A-4147-A177-3AD203B41FA5}">
                      <a16:colId xmlns:a16="http://schemas.microsoft.com/office/drawing/2014/main" val="629493012"/>
                    </a:ext>
                  </a:extLst>
                </a:gridCol>
                <a:gridCol w="641017">
                  <a:extLst>
                    <a:ext uri="{9D8B030D-6E8A-4147-A177-3AD203B41FA5}">
                      <a16:colId xmlns:a16="http://schemas.microsoft.com/office/drawing/2014/main" val="1571260312"/>
                    </a:ext>
                  </a:extLst>
                </a:gridCol>
                <a:gridCol w="1094297">
                  <a:extLst>
                    <a:ext uri="{9D8B030D-6E8A-4147-A177-3AD203B41FA5}">
                      <a16:colId xmlns:a16="http://schemas.microsoft.com/office/drawing/2014/main" val="2136463041"/>
                    </a:ext>
                  </a:extLst>
                </a:gridCol>
                <a:gridCol w="712054">
                  <a:extLst>
                    <a:ext uri="{9D8B030D-6E8A-4147-A177-3AD203B41FA5}">
                      <a16:colId xmlns:a16="http://schemas.microsoft.com/office/drawing/2014/main" val="1983237471"/>
                    </a:ext>
                  </a:extLst>
                </a:gridCol>
                <a:gridCol w="982669">
                  <a:extLst>
                    <a:ext uri="{9D8B030D-6E8A-4147-A177-3AD203B41FA5}">
                      <a16:colId xmlns:a16="http://schemas.microsoft.com/office/drawing/2014/main" val="773019757"/>
                    </a:ext>
                  </a:extLst>
                </a:gridCol>
              </a:tblGrid>
              <a:tr h="391085">
                <a:tc gridSpan="10">
                  <a:txBody>
                    <a:bodyPr/>
                    <a:lstStyle/>
                    <a:p>
                      <a:pPr algn="ctr">
                        <a:lnSpc>
                          <a:spcPct val="107000"/>
                        </a:lnSpc>
                        <a:spcAft>
                          <a:spcPts val="800"/>
                        </a:spcAft>
                      </a:pPr>
                      <a:endParaRPr lang="en-GB" sz="11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nchor="ctr">
                    <a:lnL>
                      <a:noFill/>
                    </a:lnL>
                    <a:lnR>
                      <a:noFill/>
                    </a:lnR>
                    <a:lnT>
                      <a:noFill/>
                    </a:lnT>
                    <a:lnB>
                      <a:noFill/>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62245823"/>
                  </a:ext>
                </a:extLst>
              </a:tr>
              <a:tr h="403402">
                <a:tc gridSpan="10">
                  <a:txBody>
                    <a:bodyPr/>
                    <a:lstStyle/>
                    <a:p>
                      <a:pPr algn="just">
                        <a:lnSpc>
                          <a:spcPct val="107000"/>
                        </a:lnSpc>
                        <a:spcAft>
                          <a:spcPts val="800"/>
                        </a:spcAft>
                      </a:pPr>
                      <a:r>
                        <a:rPr lang="en-US" sz="1200" b="1" dirty="0">
                          <a:effectLst/>
                          <a:latin typeface="Times New Roman" panose="02020603050405020304" pitchFamily="18" charset="0"/>
                          <a:ea typeface="Calibri" panose="020F0502020204030204" pitchFamily="34" charset="0"/>
                          <a:cs typeface="Latha" panose="020B0604020202020204" pitchFamily="34" charset="0"/>
                        </a:rPr>
                        <a:t> </a:t>
                      </a:r>
                      <a:endParaRPr lang="en-GB" sz="1100" dirty="0">
                        <a:effectLst/>
                        <a:latin typeface="Calibri" panose="020F0502020204030204" pitchFamily="34" charset="0"/>
                        <a:ea typeface="Calibri" panose="020F0502020204030204" pitchFamily="34" charset="0"/>
                        <a:cs typeface="Latha" panose="020B0604020202020204" pitchFamily="34" charset="0"/>
                      </a:endParaRPr>
                    </a:p>
                  </a:txBody>
                  <a:tcPr marL="0" marR="0" marT="0" marB="0" anchor="ctr">
                    <a:lnL>
                      <a:noFill/>
                    </a:lnL>
                    <a:lnR>
                      <a:noFill/>
                    </a:lnR>
                    <a:lnT>
                      <a:noFill/>
                    </a:lnT>
                    <a:lnB>
                      <a:noFill/>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2605714"/>
                  </a:ext>
                </a:extLst>
              </a:tr>
              <a:tr h="348999">
                <a:tc rowSpan="3" gridSpan="2">
                  <a:txBody>
                    <a:bodyPr/>
                    <a:lstStyle/>
                    <a:p>
                      <a:pPr algn="just">
                        <a:lnSpc>
                          <a:spcPct val="107000"/>
                        </a:lnSpc>
                        <a:spcAft>
                          <a:spcPts val="800"/>
                        </a:spcAft>
                      </a:pPr>
                      <a:r>
                        <a:rPr lang="en-US" sz="1600">
                          <a:effectLst/>
                          <a:latin typeface="+mn-lt"/>
                          <a:ea typeface="Calibri" panose="020F0502020204030204" pitchFamily="34" charset="0"/>
                          <a:cs typeface="Latha" panose="020B0604020202020204" pitchFamily="34" charset="0"/>
                        </a:rPr>
                        <a:t> </a:t>
                      </a:r>
                      <a:endParaRPr lang="en-GB" sz="1600">
                        <a:effectLst/>
                        <a:latin typeface="+mn-lt"/>
                        <a:ea typeface="Calibri" panose="020F0502020204030204" pitchFamily="34" charset="0"/>
                        <a:cs typeface="Latha" panose="020B0604020202020204" pitchFamily="34" charset="0"/>
                      </a:endParaRPr>
                    </a:p>
                    <a:p>
                      <a:pPr algn="just">
                        <a:lnSpc>
                          <a:spcPct val="107000"/>
                        </a:lnSpc>
                        <a:spcAft>
                          <a:spcPts val="800"/>
                        </a:spcAft>
                      </a:pPr>
                      <a:r>
                        <a:rPr lang="en-US" sz="1600">
                          <a:effectLst/>
                          <a:latin typeface="+mn-lt"/>
                          <a:ea typeface="Calibri" panose="020F0502020204030204" pitchFamily="34" charset="0"/>
                          <a:cs typeface="Latha" panose="020B0604020202020204" pitchFamily="34" charset="0"/>
                        </a:rPr>
                        <a:t> </a:t>
                      </a:r>
                      <a:endParaRPr lang="en-GB" sz="1600">
                        <a:effectLst/>
                        <a:latin typeface="+mn-lt"/>
                        <a:ea typeface="Calibri" panose="020F0502020204030204" pitchFamily="34" charset="0"/>
                        <a:cs typeface="Latha" panose="020B0604020202020204" pitchFamily="34" charset="0"/>
                      </a:endParaRPr>
                    </a:p>
                  </a:txBody>
                  <a:tcPr marL="0" marR="0" marT="0" marB="0" anchor="b">
                    <a:lnL>
                      <a:noFill/>
                    </a:lnL>
                    <a:lnR>
                      <a:noFill/>
                    </a:lnR>
                    <a:lnT>
                      <a:noFill/>
                    </a:lnT>
                    <a:lnB w="12700" cap="flat" cmpd="sng" algn="ctr">
                      <a:solidFill>
                        <a:srgbClr val="152935"/>
                      </a:solidFill>
                      <a:prstDash val="solid"/>
                      <a:round/>
                      <a:headEnd type="none" w="med" len="med"/>
                      <a:tailEnd type="none" w="med" len="med"/>
                    </a:lnB>
                    <a:solidFill>
                      <a:srgbClr val="FFFFFF"/>
                    </a:solidFill>
                  </a:tcPr>
                </a:tc>
                <a:tc rowSpan="3" hMerge="1">
                  <a:txBody>
                    <a:bodyPr/>
                    <a:lstStyle/>
                    <a:p>
                      <a:endParaRPr lang="en-GB"/>
                    </a:p>
                  </a:txBody>
                  <a:tcPr/>
                </a:tc>
                <a:tc gridSpan="5">
                  <a:txBody>
                    <a:bodyPr/>
                    <a:lstStyle/>
                    <a:p>
                      <a:pPr algn="ctr">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Paired Differences</a:t>
                      </a:r>
                      <a:endParaRPr lang="en-GB" sz="1600">
                        <a:effectLst/>
                        <a:latin typeface="+mn-lt"/>
                        <a:ea typeface="Calibri" panose="020F0502020204030204" pitchFamily="34" charset="0"/>
                        <a:cs typeface="Latha" panose="020B0604020202020204" pitchFamily="34" charset="0"/>
                      </a:endParaRPr>
                    </a:p>
                  </a:txBody>
                  <a:tcPr marL="0" marR="0" marT="0" marB="0" anchor="b">
                    <a:lnL>
                      <a:noFill/>
                    </a:lnL>
                    <a:lnR w="12700" cap="flat" cmpd="sng" algn="ctr">
                      <a:solidFill>
                        <a:srgbClr val="E0E0E0"/>
                      </a:solidFill>
                      <a:prstDash val="solid"/>
                      <a:round/>
                      <a:headEnd type="none" w="med" len="med"/>
                      <a:tailEnd type="none" w="med" len="med"/>
                    </a:lnR>
                    <a:lnT>
                      <a:noFill/>
                    </a:lnT>
                    <a:lnB>
                      <a:noFill/>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rowSpan="3">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T</a:t>
                      </a:r>
                      <a:endParaRPr lang="en-GB" sz="16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rowSpan="3">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df</a:t>
                      </a:r>
                      <a:endParaRPr lang="en-GB" sz="16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rowSpan="3">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Sig.(2-tailed)</a:t>
                      </a:r>
                      <a:endParaRPr lang="en-GB" sz="16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a:noFill/>
                    </a:lnR>
                    <a:lnT>
                      <a:noFill/>
                    </a:lnT>
                    <a:lnB w="12700" cap="flat" cmpd="sng" algn="ctr">
                      <a:solidFill>
                        <a:srgbClr val="152935"/>
                      </a:solidFill>
                      <a:prstDash val="solid"/>
                      <a:round/>
                      <a:headEnd type="none" w="med" len="med"/>
                      <a:tailEnd type="none" w="med" len="med"/>
                    </a:lnB>
                    <a:solidFill>
                      <a:srgbClr val="FFFFFF"/>
                    </a:solidFill>
                  </a:tcPr>
                </a:tc>
                <a:extLst>
                  <a:ext uri="{0D108BD9-81ED-4DB2-BD59-A6C34878D82A}">
                    <a16:rowId xmlns:a16="http://schemas.microsoft.com/office/drawing/2014/main" val="3762109508"/>
                  </a:ext>
                </a:extLst>
              </a:tr>
              <a:tr h="887271">
                <a:tc gridSpan="2" vMerge="1">
                  <a:txBody>
                    <a:bodyPr/>
                    <a:lstStyle/>
                    <a:p>
                      <a:endParaRPr lang="en-GB"/>
                    </a:p>
                  </a:txBody>
                  <a:tcPr/>
                </a:tc>
                <a:tc hMerge="1" vMerge="1">
                  <a:txBody>
                    <a:bodyPr/>
                    <a:lstStyle/>
                    <a:p>
                      <a:endParaRPr lang="en-GB"/>
                    </a:p>
                  </a:txBody>
                  <a:tcPr/>
                </a:tc>
                <a:tc rowSpan="2">
                  <a:txBody>
                    <a:bodyPr/>
                    <a:lstStyle/>
                    <a:p>
                      <a:pPr algn="just">
                        <a:lnSpc>
                          <a:spcPct val="107000"/>
                        </a:lnSpc>
                        <a:spcAft>
                          <a:spcPts val="800"/>
                        </a:spcAft>
                      </a:pPr>
                      <a:r>
                        <a:rPr lang="en-US" sz="1600" dirty="0">
                          <a:solidFill>
                            <a:srgbClr val="000000"/>
                          </a:solidFill>
                          <a:effectLst/>
                          <a:latin typeface="+mn-lt"/>
                          <a:ea typeface="Calibri" panose="020F0502020204030204" pitchFamily="34" charset="0"/>
                          <a:cs typeface="Latha" panose="020B0604020202020204" pitchFamily="34" charset="0"/>
                        </a:rPr>
                        <a:t>Mean</a:t>
                      </a:r>
                      <a:endParaRPr lang="en-GB" sz="1600" dirty="0">
                        <a:effectLst/>
                        <a:latin typeface="+mn-lt"/>
                        <a:ea typeface="Calibri" panose="020F0502020204030204" pitchFamily="34" charset="0"/>
                        <a:cs typeface="Latha" panose="020B0604020202020204" pitchFamily="34" charset="0"/>
                      </a:endParaRPr>
                    </a:p>
                  </a:txBody>
                  <a:tcPr marL="0" marR="0" marT="0" marB="0" anchor="b">
                    <a:lnL>
                      <a:noFill/>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rowSpan="2">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Std. Deviation</a:t>
                      </a:r>
                      <a:endParaRPr lang="en-GB" sz="16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rowSpan="2">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Std. Error Mean</a:t>
                      </a:r>
                      <a:endParaRPr lang="en-GB" sz="16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gridSpan="2">
                  <a:txBody>
                    <a:bodyPr/>
                    <a:lstStyle/>
                    <a:p>
                      <a:pPr algn="ctr">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95% Confidence Interval of the Difference</a:t>
                      </a:r>
                      <a:endParaRPr lang="en-GB" sz="16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a:noFill/>
                    </a:lnB>
                    <a:solidFill>
                      <a:srgbClr val="FFFFFF"/>
                    </a:solidFill>
                  </a:tcPr>
                </a:tc>
                <a:tc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859971682"/>
                  </a:ext>
                </a:extLst>
              </a:tr>
              <a:tr h="348999">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Lower</a:t>
                      </a:r>
                      <a:endParaRPr lang="en-GB" sz="16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Upper</a:t>
                      </a:r>
                      <a:endParaRPr lang="en-GB" sz="16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0630087"/>
                  </a:ext>
                </a:extLst>
              </a:tr>
              <a:tr h="887271">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Pair 1</a:t>
                      </a:r>
                      <a:endParaRPr lang="en-GB" sz="160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dirty="0">
                          <a:solidFill>
                            <a:srgbClr val="000000"/>
                          </a:solidFill>
                          <a:effectLst/>
                          <a:latin typeface="+mn-lt"/>
                          <a:ea typeface="Calibri" panose="020F0502020204030204" pitchFamily="34" charset="0"/>
                          <a:cs typeface="Latha" panose="020B0604020202020204" pitchFamily="34" charset="0"/>
                        </a:rPr>
                        <a:t>Yield Before banning -Yield After banning</a:t>
                      </a:r>
                      <a:endParaRPr lang="en-GB" sz="1600" dirty="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672.083</a:t>
                      </a:r>
                      <a:endParaRPr lang="en-GB" sz="16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106.146</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9.690</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652.897</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691.270</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69.360</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119</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.000</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751627239"/>
                  </a:ext>
                </a:extLst>
              </a:tr>
              <a:tr h="887271">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Pair 2</a:t>
                      </a:r>
                      <a:endParaRPr lang="en-GB" sz="160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Cost before banning - Cost after banning</a:t>
                      </a:r>
                      <a:endParaRPr lang="en-GB" sz="160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-30341.667</a:t>
                      </a:r>
                      <a:endParaRPr lang="en-GB" sz="16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4613.637</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421.165</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-31175.616</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29507.717</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-72.042</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119</a:t>
                      </a:r>
                      <a:endParaRPr lang="en-GB" sz="16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07000"/>
                        </a:lnSpc>
                        <a:spcAft>
                          <a:spcPts val="800"/>
                        </a:spcAft>
                      </a:pPr>
                      <a:r>
                        <a:rPr lang="en-US" sz="1600" dirty="0">
                          <a:solidFill>
                            <a:srgbClr val="000000"/>
                          </a:solidFill>
                          <a:effectLst/>
                          <a:latin typeface="+mn-lt"/>
                          <a:ea typeface="Calibri" panose="020F0502020204030204" pitchFamily="34" charset="0"/>
                          <a:cs typeface="Latha" panose="020B0604020202020204" pitchFamily="34" charset="0"/>
                        </a:rPr>
                        <a:t>.000</a:t>
                      </a:r>
                      <a:endParaRPr lang="en-GB" sz="16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extLst>
                  <a:ext uri="{0D108BD9-81ED-4DB2-BD59-A6C34878D82A}">
                    <a16:rowId xmlns:a16="http://schemas.microsoft.com/office/drawing/2014/main" val="2623565988"/>
                  </a:ext>
                </a:extLst>
              </a:tr>
            </a:tbl>
          </a:graphicData>
        </a:graphic>
      </p:graphicFrame>
    </p:spTree>
    <p:extLst>
      <p:ext uri="{BB962C8B-B14F-4D97-AF65-F5344CB8AC3E}">
        <p14:creationId xmlns:p14="http://schemas.microsoft.com/office/powerpoint/2010/main" val="4030521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F6B58-BEB4-7EC1-F5FE-DF097D6D6D9E}"/>
              </a:ext>
            </a:extLst>
          </p:cNvPr>
          <p:cNvSpPr>
            <a:spLocks noGrp="1"/>
          </p:cNvSpPr>
          <p:nvPr>
            <p:ph type="title"/>
          </p:nvPr>
        </p:nvSpPr>
        <p:spPr>
          <a:xfrm>
            <a:off x="838200" y="365125"/>
            <a:ext cx="10515600" cy="1325563"/>
          </a:xfrm>
        </p:spPr>
        <p:txBody>
          <a:bodyPr>
            <a:normAutofit/>
          </a:bodyPr>
          <a:lstStyle/>
          <a:p>
            <a:pPr algn="ctr"/>
            <a:r>
              <a:rPr lang="en-US" sz="4400" u="sng" dirty="0"/>
              <a:t>Content </a:t>
            </a:r>
          </a:p>
        </p:txBody>
      </p:sp>
      <p:sp>
        <p:nvSpPr>
          <p:cNvPr id="3" name="Content Placeholder 2">
            <a:extLst>
              <a:ext uri="{FF2B5EF4-FFF2-40B4-BE49-F238E27FC236}">
                <a16:creationId xmlns:a16="http://schemas.microsoft.com/office/drawing/2014/main" id="{2A54ADEF-2197-9A5F-5429-3CD03E1AB326}"/>
              </a:ext>
            </a:extLst>
          </p:cNvPr>
          <p:cNvSpPr>
            <a:spLocks noGrp="1"/>
          </p:cNvSpPr>
          <p:nvPr>
            <p:ph idx="1"/>
          </p:nvPr>
        </p:nvSpPr>
        <p:spPr/>
        <p:txBody>
          <a:bodyPr>
            <a:normAutofit fontScale="85000" lnSpcReduction="20000"/>
          </a:bodyPr>
          <a:lstStyle/>
          <a:p>
            <a:r>
              <a:rPr lang="en-GB" dirty="0"/>
              <a:t>Introduction</a:t>
            </a:r>
          </a:p>
          <a:p>
            <a:r>
              <a:rPr lang="en-GB" dirty="0"/>
              <a:t>Research Problem</a:t>
            </a:r>
          </a:p>
          <a:p>
            <a:r>
              <a:rPr lang="en-GB" dirty="0"/>
              <a:t>Research Questions</a:t>
            </a:r>
          </a:p>
          <a:p>
            <a:r>
              <a:rPr lang="en-GB" dirty="0"/>
              <a:t>Research objectives</a:t>
            </a:r>
          </a:p>
          <a:p>
            <a:r>
              <a:rPr lang="en-GB" dirty="0"/>
              <a:t>Conceptual framework</a:t>
            </a:r>
          </a:p>
          <a:p>
            <a:r>
              <a:rPr lang="en-GB" dirty="0"/>
              <a:t>Research method</a:t>
            </a:r>
          </a:p>
          <a:p>
            <a:r>
              <a:rPr lang="en-GB" dirty="0"/>
              <a:t>Results and Discussion</a:t>
            </a:r>
          </a:p>
          <a:p>
            <a:r>
              <a:rPr lang="en-GB" dirty="0"/>
              <a:t>Conclusion </a:t>
            </a:r>
          </a:p>
          <a:p>
            <a:r>
              <a:rPr lang="en-GB" dirty="0"/>
              <a:t>Recommendations</a:t>
            </a:r>
          </a:p>
          <a:p>
            <a:r>
              <a:rPr lang="en-GB" dirty="0"/>
              <a:t>References </a:t>
            </a:r>
          </a:p>
          <a:p>
            <a:r>
              <a:rPr lang="en-GB" dirty="0"/>
              <a:t>Acknowledgement </a:t>
            </a:r>
          </a:p>
          <a:p>
            <a:pPr marL="0" marR="0">
              <a:lnSpc>
                <a:spcPct val="150000"/>
              </a:lnSpc>
              <a:spcBef>
                <a:spcPts val="0"/>
              </a:spcBef>
              <a:spcAft>
                <a:spcPts val="800"/>
              </a:spcAft>
            </a:pPr>
            <a:endParaRPr lang="en-US" dirty="0">
              <a:ea typeface="Calibri" panose="020F0502020204030204" pitchFamily="34" charset="0"/>
              <a:cs typeface="Iskoola Pota" panose="02010503010101010104" pitchFamily="2" charset="0"/>
            </a:endParaRPr>
          </a:p>
        </p:txBody>
      </p:sp>
      <p:sp>
        <p:nvSpPr>
          <p:cNvPr id="4" name="Slide Number Placeholder 3">
            <a:extLst>
              <a:ext uri="{FF2B5EF4-FFF2-40B4-BE49-F238E27FC236}">
                <a16:creationId xmlns:a16="http://schemas.microsoft.com/office/drawing/2014/main" id="{6BF8F961-52E7-EAC8-9412-12E4E3384CBB}"/>
              </a:ext>
            </a:extLst>
          </p:cNvPr>
          <p:cNvSpPr>
            <a:spLocks noGrp="1"/>
          </p:cNvSpPr>
          <p:nvPr>
            <p:ph type="sldNum" sz="quarter" idx="12"/>
          </p:nvPr>
        </p:nvSpPr>
        <p:spPr>
          <a:xfrm>
            <a:off x="9329692" y="6492875"/>
            <a:ext cx="2743200" cy="365125"/>
          </a:xfrm>
        </p:spPr>
        <p:txBody>
          <a:bodyPr/>
          <a:lstStyle/>
          <a:p>
            <a:fld id="{48FC179B-E1DC-44DF-B0E4-66A8D350C2BE}" type="slidenum">
              <a:rPr lang="en-US" smtClean="0"/>
              <a:t>2</a:t>
            </a:fld>
            <a:endParaRPr lang="en-US"/>
          </a:p>
        </p:txBody>
      </p:sp>
    </p:spTree>
    <p:extLst>
      <p:ext uri="{BB962C8B-B14F-4D97-AF65-F5344CB8AC3E}">
        <p14:creationId xmlns:p14="http://schemas.microsoft.com/office/powerpoint/2010/main" val="1768445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BCB3FA1-272D-4DD6-6616-15CED87A4A69}"/>
              </a:ext>
            </a:extLst>
          </p:cNvPr>
          <p:cNvSpPr>
            <a:spLocks noGrp="1"/>
          </p:cNvSpPr>
          <p:nvPr>
            <p:ph type="sldNum" sz="quarter" idx="12"/>
          </p:nvPr>
        </p:nvSpPr>
        <p:spPr/>
        <p:txBody>
          <a:bodyPr/>
          <a:lstStyle/>
          <a:p>
            <a:fld id="{48FC179B-E1DC-44DF-B0E4-66A8D350C2BE}" type="slidenum">
              <a:rPr lang="en-US" smtClean="0"/>
              <a:t>20</a:t>
            </a:fld>
            <a:endParaRPr lang="en-US"/>
          </a:p>
        </p:txBody>
      </p:sp>
      <p:sp>
        <p:nvSpPr>
          <p:cNvPr id="3" name="Title 1">
            <a:extLst>
              <a:ext uri="{FF2B5EF4-FFF2-40B4-BE49-F238E27FC236}">
                <a16:creationId xmlns:a16="http://schemas.microsoft.com/office/drawing/2014/main" id="{AD80068C-9A9E-D6ED-634F-6D0F888AED83}"/>
              </a:ext>
            </a:extLst>
          </p:cNvPr>
          <p:cNvSpPr txBox="1">
            <a:spLocks/>
          </p:cNvSpPr>
          <p:nvPr/>
        </p:nvSpPr>
        <p:spPr>
          <a:xfrm>
            <a:off x="2264229" y="369953"/>
            <a:ext cx="9737796" cy="1178929"/>
          </a:xfrm>
          <a:prstGeom prst="rect">
            <a:avLst/>
          </a:prstGeom>
        </p:spPr>
        <p:txBody>
          <a:bodyP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a:latin typeface="+mn-lt"/>
              </a:rPr>
              <a:t>Objective 04: To determine farmers’ level of awareness about the impact of use of Chemical fertilizer and agrochemical.</a:t>
            </a:r>
            <a:endParaRPr lang="en-GB" sz="3200" b="1" dirty="0">
              <a:latin typeface="+mn-lt"/>
            </a:endParaRPr>
          </a:p>
        </p:txBody>
      </p:sp>
      <p:graphicFrame>
        <p:nvGraphicFramePr>
          <p:cNvPr id="4" name="Content Placeholder 6">
            <a:extLst>
              <a:ext uri="{FF2B5EF4-FFF2-40B4-BE49-F238E27FC236}">
                <a16:creationId xmlns:a16="http://schemas.microsoft.com/office/drawing/2014/main" id="{D4C51CD4-28A2-135F-8E26-4C9159FE4AFE}"/>
              </a:ext>
            </a:extLst>
          </p:cNvPr>
          <p:cNvGraphicFramePr>
            <a:graphicFrameLocks/>
          </p:cNvGraphicFramePr>
          <p:nvPr>
            <p:extLst>
              <p:ext uri="{D42A27DB-BD31-4B8C-83A1-F6EECF244321}">
                <p14:modId xmlns:p14="http://schemas.microsoft.com/office/powerpoint/2010/main" val="813421928"/>
              </p:ext>
            </p:extLst>
          </p:nvPr>
        </p:nvGraphicFramePr>
        <p:xfrm>
          <a:off x="945754" y="1548882"/>
          <a:ext cx="10636393" cy="4306271"/>
        </p:xfrm>
        <a:graphic>
          <a:graphicData uri="http://schemas.openxmlformats.org/drawingml/2006/table">
            <a:tbl>
              <a:tblPr firstRow="1" firstCol="1" bandRow="1"/>
              <a:tblGrid>
                <a:gridCol w="810493">
                  <a:extLst>
                    <a:ext uri="{9D8B030D-6E8A-4147-A177-3AD203B41FA5}">
                      <a16:colId xmlns:a16="http://schemas.microsoft.com/office/drawing/2014/main" val="383399488"/>
                    </a:ext>
                  </a:extLst>
                </a:gridCol>
                <a:gridCol w="5975526">
                  <a:extLst>
                    <a:ext uri="{9D8B030D-6E8A-4147-A177-3AD203B41FA5}">
                      <a16:colId xmlns:a16="http://schemas.microsoft.com/office/drawing/2014/main" val="107273259"/>
                    </a:ext>
                  </a:extLst>
                </a:gridCol>
                <a:gridCol w="814747">
                  <a:extLst>
                    <a:ext uri="{9D8B030D-6E8A-4147-A177-3AD203B41FA5}">
                      <a16:colId xmlns:a16="http://schemas.microsoft.com/office/drawing/2014/main" val="2537182200"/>
                    </a:ext>
                  </a:extLst>
                </a:gridCol>
                <a:gridCol w="1221058">
                  <a:extLst>
                    <a:ext uri="{9D8B030D-6E8A-4147-A177-3AD203B41FA5}">
                      <a16:colId xmlns:a16="http://schemas.microsoft.com/office/drawing/2014/main" val="3404662523"/>
                    </a:ext>
                  </a:extLst>
                </a:gridCol>
                <a:gridCol w="1814569">
                  <a:extLst>
                    <a:ext uri="{9D8B030D-6E8A-4147-A177-3AD203B41FA5}">
                      <a16:colId xmlns:a16="http://schemas.microsoft.com/office/drawing/2014/main" val="4049845877"/>
                    </a:ext>
                  </a:extLst>
                </a:gridCol>
              </a:tblGrid>
              <a:tr h="506443">
                <a:tc>
                  <a:txBody>
                    <a:bodyPr/>
                    <a:lstStyle/>
                    <a:p>
                      <a:pPr algn="ctr">
                        <a:lnSpc>
                          <a:spcPct val="107000"/>
                        </a:lnSpc>
                        <a:spcAft>
                          <a:spcPts val="800"/>
                        </a:spcAft>
                      </a:pPr>
                      <a:r>
                        <a:rPr lang="en-US" sz="1600" b="1" dirty="0">
                          <a:effectLst/>
                          <a:latin typeface="+mn-lt"/>
                          <a:ea typeface="Calibri" panose="020F0502020204030204" pitchFamily="34" charset="0"/>
                          <a:cs typeface="Latha" panose="020B0604020202020204" pitchFamily="34" charset="0"/>
                        </a:rPr>
                        <a:t>Serial No</a:t>
                      </a:r>
                      <a:endParaRPr lang="en-GB" sz="16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b="1">
                          <a:effectLst/>
                          <a:latin typeface="+mn-lt"/>
                          <a:ea typeface="Calibri" panose="020F0502020204030204" pitchFamily="34" charset="0"/>
                          <a:cs typeface="Latha" panose="020B0604020202020204" pitchFamily="34" charset="0"/>
                        </a:rPr>
                        <a:t>Statement</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b="1">
                          <a:effectLst/>
                          <a:latin typeface="+mn-lt"/>
                          <a:ea typeface="Calibri" panose="020F0502020204030204" pitchFamily="34" charset="0"/>
                          <a:cs typeface="Latha" panose="020B0604020202020204" pitchFamily="34" charset="0"/>
                        </a:rPr>
                        <a:t>Mean</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b="1">
                          <a:effectLst/>
                          <a:latin typeface="+mn-lt"/>
                          <a:ea typeface="Calibri" panose="020F0502020204030204" pitchFamily="34" charset="0"/>
                          <a:cs typeface="Latha" panose="020B0604020202020204" pitchFamily="34" charset="0"/>
                        </a:rPr>
                        <a:t>Std. Deviation</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b="1">
                          <a:effectLst/>
                          <a:latin typeface="+mn-lt"/>
                          <a:ea typeface="Calibri" panose="020F0502020204030204" pitchFamily="34" charset="0"/>
                          <a:cs typeface="Latha" panose="020B0604020202020204" pitchFamily="34" charset="0"/>
                        </a:rPr>
                        <a:t>Remark</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2570687"/>
                  </a:ext>
                </a:extLst>
              </a:tr>
              <a:tr h="261951">
                <a:tc gridSpan="5">
                  <a:txBody>
                    <a:bodyPr/>
                    <a:lstStyle/>
                    <a:p>
                      <a:pPr>
                        <a:lnSpc>
                          <a:spcPct val="115000"/>
                        </a:lnSpc>
                        <a:spcAft>
                          <a:spcPts val="800"/>
                        </a:spcAft>
                      </a:pPr>
                      <a:r>
                        <a:rPr lang="en-US" sz="1600" b="1">
                          <a:effectLst/>
                          <a:latin typeface="+mn-lt"/>
                          <a:ea typeface="Calibri" panose="020F0502020204030204" pitchFamily="34" charset="0"/>
                          <a:cs typeface="Latha" panose="020B0604020202020204" pitchFamily="34" charset="0"/>
                        </a:rPr>
                        <a:t>Level of awareness about the impact of use of chemical fertilizer</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18270433"/>
                  </a:ext>
                </a:extLst>
              </a:tr>
              <a:tr h="347745">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1</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Chemical fertilizers help to enhance the yield.</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1.63</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.579</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 Agree</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8917440"/>
                  </a:ext>
                </a:extLst>
              </a:tr>
              <a:tr h="506443">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2</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Chemical fertilizers are badly affected for health and it causes many diseases</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2.48</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.565</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Agree</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33471"/>
                  </a:ext>
                </a:extLst>
              </a:tr>
              <a:tr h="380009">
                <a:tc>
                  <a:txBody>
                    <a:bodyPr/>
                    <a:lstStyle/>
                    <a:p>
                      <a:pPr algn="ctr">
                        <a:lnSpc>
                          <a:spcPct val="107000"/>
                        </a:lnSpc>
                        <a:spcAft>
                          <a:spcPts val="800"/>
                        </a:spcAft>
                      </a:pPr>
                      <a:r>
                        <a:rPr lang="en-US" sz="1600" dirty="0">
                          <a:effectLst/>
                          <a:latin typeface="+mn-lt"/>
                          <a:ea typeface="Calibri" panose="020F0502020204030204" pitchFamily="34" charset="0"/>
                          <a:cs typeface="Latha" panose="020B0604020202020204" pitchFamily="34" charset="0"/>
                        </a:rPr>
                        <a:t>3</a:t>
                      </a:r>
                      <a:endParaRPr lang="en-GB" sz="16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Chemical fertilizers are badly affected for environment.</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2.57</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.644</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Neutral</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9542023"/>
                  </a:ext>
                </a:extLst>
              </a:tr>
              <a:tr h="380009">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4</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a:solidFill>
                            <a:srgbClr val="000000"/>
                          </a:solidFill>
                          <a:effectLst/>
                          <a:latin typeface="+mn-lt"/>
                          <a:ea typeface="Calibri" panose="020F0502020204030204" pitchFamily="34" charset="0"/>
                          <a:cs typeface="Latha" panose="020B0604020202020204" pitchFamily="34" charset="0"/>
                        </a:rPr>
                        <a:t>Mainly chemical fertilizers are import from other countries.</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2.03</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.628</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Agree</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6494434"/>
                  </a:ext>
                </a:extLst>
              </a:tr>
              <a:tr h="261951">
                <a:tc gridSpan="5">
                  <a:txBody>
                    <a:bodyPr/>
                    <a:lstStyle/>
                    <a:p>
                      <a:pPr>
                        <a:lnSpc>
                          <a:spcPct val="115000"/>
                        </a:lnSpc>
                        <a:spcAft>
                          <a:spcPts val="800"/>
                        </a:spcAft>
                      </a:pPr>
                      <a:r>
                        <a:rPr lang="en-US" sz="1600" b="1">
                          <a:effectLst/>
                          <a:latin typeface="+mn-lt"/>
                          <a:ea typeface="Calibri" panose="020F0502020204030204" pitchFamily="34" charset="0"/>
                          <a:cs typeface="Latha" panose="020B0604020202020204" pitchFamily="34" charset="0"/>
                        </a:rPr>
                        <a:t>Level of awareness about the impact of use of other agrochemicals</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98500157"/>
                  </a:ext>
                </a:extLst>
              </a:tr>
              <a:tr h="380009">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5</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a:effectLst/>
                          <a:latin typeface="+mn-lt"/>
                          <a:ea typeface="Calibri" panose="020F0502020204030204" pitchFamily="34" charset="0"/>
                          <a:cs typeface="Latha" panose="020B0604020202020204" pitchFamily="34" charset="0"/>
                        </a:rPr>
                        <a:t>Other agrochemicals help to enhance the yield</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1.80</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.656</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 Agree</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4953635"/>
                  </a:ext>
                </a:extLst>
              </a:tr>
              <a:tr h="506443">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6</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a:effectLst/>
                          <a:latin typeface="+mn-lt"/>
                          <a:ea typeface="Calibri" panose="020F0502020204030204" pitchFamily="34" charset="0"/>
                          <a:cs typeface="Latha" panose="020B0604020202020204" pitchFamily="34" charset="0"/>
                        </a:rPr>
                        <a:t>Other agrochemicals are badly affected for health and it causes many diseases</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2.42</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.528</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Agree</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7854586"/>
                  </a:ext>
                </a:extLst>
              </a:tr>
              <a:tr h="380009">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7</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a:effectLst/>
                          <a:latin typeface="+mn-lt"/>
                          <a:ea typeface="Calibri" panose="020F0502020204030204" pitchFamily="34" charset="0"/>
                          <a:cs typeface="Latha" panose="020B0604020202020204" pitchFamily="34" charset="0"/>
                        </a:rPr>
                        <a:t>Other agrochemicals are badly affected for environment</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2.50</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.756</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Neutral</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4052876"/>
                  </a:ext>
                </a:extLst>
              </a:tr>
              <a:tr h="380009">
                <a:tc>
                  <a:txBody>
                    <a:bodyPr/>
                    <a:lstStyle/>
                    <a:p>
                      <a:pPr algn="ctr">
                        <a:lnSpc>
                          <a:spcPct val="107000"/>
                        </a:lnSpc>
                        <a:spcAft>
                          <a:spcPts val="800"/>
                        </a:spcAft>
                      </a:pPr>
                      <a:r>
                        <a:rPr lang="en-US" sz="1600" dirty="0">
                          <a:effectLst/>
                          <a:latin typeface="+mn-lt"/>
                          <a:ea typeface="Calibri" panose="020F0502020204030204" pitchFamily="34" charset="0"/>
                          <a:cs typeface="Latha" panose="020B0604020202020204" pitchFamily="34" charset="0"/>
                        </a:rPr>
                        <a:t>8</a:t>
                      </a:r>
                      <a:endParaRPr lang="en-GB" sz="16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600">
                          <a:effectLst/>
                          <a:latin typeface="+mn-lt"/>
                          <a:ea typeface="Calibri" panose="020F0502020204030204" pitchFamily="34" charset="0"/>
                          <a:cs typeface="Latha" panose="020B0604020202020204" pitchFamily="34" charset="0"/>
                        </a:rPr>
                        <a:t>Mainly other agrochemicals are import from other countries</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2.31</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a:effectLst/>
                          <a:latin typeface="+mn-lt"/>
                          <a:ea typeface="Calibri" panose="020F0502020204030204" pitchFamily="34" charset="0"/>
                          <a:cs typeface="Latha" panose="020B0604020202020204" pitchFamily="34" charset="0"/>
                        </a:rPr>
                        <a:t>.658</a:t>
                      </a:r>
                      <a:endParaRPr lang="en-GB" sz="16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600" dirty="0">
                          <a:effectLst/>
                          <a:latin typeface="+mn-lt"/>
                          <a:ea typeface="Calibri" panose="020F0502020204030204" pitchFamily="34" charset="0"/>
                          <a:cs typeface="Latha" panose="020B0604020202020204" pitchFamily="34" charset="0"/>
                        </a:rPr>
                        <a:t>Agree</a:t>
                      </a:r>
                      <a:endParaRPr lang="en-GB" sz="16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819156"/>
                  </a:ext>
                </a:extLst>
              </a:tr>
            </a:tbl>
          </a:graphicData>
        </a:graphic>
      </p:graphicFrame>
      <p:sp>
        <p:nvSpPr>
          <p:cNvPr id="5" name="TextBox 4">
            <a:extLst>
              <a:ext uri="{FF2B5EF4-FFF2-40B4-BE49-F238E27FC236}">
                <a16:creationId xmlns:a16="http://schemas.microsoft.com/office/drawing/2014/main" id="{7545C251-6112-69AB-073E-F5E77112B372}"/>
              </a:ext>
            </a:extLst>
          </p:cNvPr>
          <p:cNvSpPr txBox="1"/>
          <p:nvPr/>
        </p:nvSpPr>
        <p:spPr>
          <a:xfrm>
            <a:off x="2124075" y="5921085"/>
            <a:ext cx="6486525" cy="369332"/>
          </a:xfrm>
          <a:prstGeom prst="rect">
            <a:avLst/>
          </a:prstGeom>
          <a:noFill/>
        </p:spPr>
        <p:txBody>
          <a:bodyPr wrap="square" rtlCol="0">
            <a:spAutoFit/>
          </a:bodyPr>
          <a:lstStyle/>
          <a:p>
            <a:r>
              <a:rPr lang="en-GB" dirty="0"/>
              <a:t>1-Strongly Agree,2- Agree,3-Neutral,4-Disagree,5- Strongly Disagree </a:t>
            </a:r>
          </a:p>
        </p:txBody>
      </p:sp>
    </p:spTree>
    <p:extLst>
      <p:ext uri="{BB962C8B-B14F-4D97-AF65-F5344CB8AC3E}">
        <p14:creationId xmlns:p14="http://schemas.microsoft.com/office/powerpoint/2010/main" val="2859278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0471FF-0B84-E91B-3390-51104D81CAAE}"/>
              </a:ext>
            </a:extLst>
          </p:cNvPr>
          <p:cNvSpPr>
            <a:spLocks noGrp="1"/>
          </p:cNvSpPr>
          <p:nvPr>
            <p:ph type="sldNum" sz="quarter" idx="12"/>
          </p:nvPr>
        </p:nvSpPr>
        <p:spPr/>
        <p:txBody>
          <a:bodyPr/>
          <a:lstStyle/>
          <a:p>
            <a:fld id="{48FC179B-E1DC-44DF-B0E4-66A8D350C2BE}" type="slidenum">
              <a:rPr lang="en-US" smtClean="0"/>
              <a:t>21</a:t>
            </a:fld>
            <a:endParaRPr lang="en-US"/>
          </a:p>
        </p:txBody>
      </p:sp>
      <p:graphicFrame>
        <p:nvGraphicFramePr>
          <p:cNvPr id="3" name="Content Placeholder 3">
            <a:extLst>
              <a:ext uri="{FF2B5EF4-FFF2-40B4-BE49-F238E27FC236}">
                <a16:creationId xmlns:a16="http://schemas.microsoft.com/office/drawing/2014/main" id="{A2E1156E-2C7A-93CF-BA9E-62A5EA29D394}"/>
              </a:ext>
            </a:extLst>
          </p:cNvPr>
          <p:cNvGraphicFramePr>
            <a:graphicFrameLocks/>
          </p:cNvGraphicFramePr>
          <p:nvPr>
            <p:extLst>
              <p:ext uri="{D42A27DB-BD31-4B8C-83A1-F6EECF244321}">
                <p14:modId xmlns:p14="http://schemas.microsoft.com/office/powerpoint/2010/main" val="986369489"/>
              </p:ext>
            </p:extLst>
          </p:nvPr>
        </p:nvGraphicFramePr>
        <p:xfrm>
          <a:off x="3251627" y="421109"/>
          <a:ext cx="6472517" cy="2874666"/>
        </p:xfrm>
        <a:graphic>
          <a:graphicData uri="http://schemas.openxmlformats.org/drawingml/2006/table">
            <a:tbl>
              <a:tblPr/>
              <a:tblGrid>
                <a:gridCol w="1602177">
                  <a:extLst>
                    <a:ext uri="{9D8B030D-6E8A-4147-A177-3AD203B41FA5}">
                      <a16:colId xmlns:a16="http://schemas.microsoft.com/office/drawing/2014/main" val="91767318"/>
                    </a:ext>
                  </a:extLst>
                </a:gridCol>
                <a:gridCol w="2052352">
                  <a:extLst>
                    <a:ext uri="{9D8B030D-6E8A-4147-A177-3AD203B41FA5}">
                      <a16:colId xmlns:a16="http://schemas.microsoft.com/office/drawing/2014/main" val="10256345"/>
                    </a:ext>
                  </a:extLst>
                </a:gridCol>
                <a:gridCol w="614910">
                  <a:extLst>
                    <a:ext uri="{9D8B030D-6E8A-4147-A177-3AD203B41FA5}">
                      <a16:colId xmlns:a16="http://schemas.microsoft.com/office/drawing/2014/main" val="2324368789"/>
                    </a:ext>
                  </a:extLst>
                </a:gridCol>
                <a:gridCol w="1101539">
                  <a:extLst>
                    <a:ext uri="{9D8B030D-6E8A-4147-A177-3AD203B41FA5}">
                      <a16:colId xmlns:a16="http://schemas.microsoft.com/office/drawing/2014/main" val="525496259"/>
                    </a:ext>
                  </a:extLst>
                </a:gridCol>
                <a:gridCol w="1101539">
                  <a:extLst>
                    <a:ext uri="{9D8B030D-6E8A-4147-A177-3AD203B41FA5}">
                      <a16:colId xmlns:a16="http://schemas.microsoft.com/office/drawing/2014/main" val="792445872"/>
                    </a:ext>
                  </a:extLst>
                </a:gridCol>
              </a:tblGrid>
              <a:tr h="655488">
                <a:tc gridSpan="5">
                  <a:txBody>
                    <a:bodyPr/>
                    <a:lstStyle/>
                    <a:p>
                      <a:pPr algn="ctr">
                        <a:lnSpc>
                          <a:spcPct val="115000"/>
                        </a:lnSpc>
                        <a:spcAft>
                          <a:spcPts val="800"/>
                        </a:spcAft>
                      </a:pPr>
                      <a:r>
                        <a:rPr lang="en-US" sz="1400" i="1" dirty="0">
                          <a:solidFill>
                            <a:srgbClr val="000000"/>
                          </a:solidFill>
                          <a:effectLst/>
                          <a:latin typeface="+mn-lt"/>
                          <a:ea typeface="Calibri" panose="020F0502020204030204" pitchFamily="34" charset="0"/>
                          <a:cs typeface="Latha" panose="020B0604020202020204" pitchFamily="34" charset="0"/>
                        </a:rPr>
                        <a:t>Farmers source of getting knowledge (n=120, total cases= 222)</a:t>
                      </a:r>
                      <a:endParaRPr lang="en-GB" sz="1400" dirty="0">
                        <a:effectLst/>
                        <a:latin typeface="+mn-lt"/>
                        <a:ea typeface="Calibri" panose="020F0502020204030204" pitchFamily="34" charset="0"/>
                        <a:cs typeface="Latha" panose="020B0604020202020204" pitchFamily="34" charset="0"/>
                      </a:endParaRPr>
                    </a:p>
                  </a:txBody>
                  <a:tcPr marL="80023" marR="80023" marT="40012" marB="40012" anchor="ctr">
                    <a:lnL>
                      <a:noFill/>
                    </a:lnL>
                    <a:lnR>
                      <a:noFill/>
                    </a:lnR>
                    <a:lnT>
                      <a:noFill/>
                    </a:lnT>
                    <a:lnB>
                      <a:noFill/>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04327715"/>
                  </a:ext>
                </a:extLst>
              </a:tr>
              <a:tr h="225901">
                <a:tc rowSpan="2" gridSpan="2">
                  <a:txBody>
                    <a:bodyPr/>
                    <a:lstStyle/>
                    <a:p>
                      <a:pPr algn="just">
                        <a:lnSpc>
                          <a:spcPct val="115000"/>
                        </a:lnSpc>
                        <a:spcAft>
                          <a:spcPts val="800"/>
                        </a:spcAft>
                      </a:pPr>
                      <a:r>
                        <a:rPr lang="en-GB" sz="1400" b="1" dirty="0">
                          <a:effectLst/>
                          <a:latin typeface="+mn-lt"/>
                          <a:ea typeface="Calibri" panose="020F0502020204030204" pitchFamily="34" charset="0"/>
                          <a:cs typeface="Latha" panose="020B0604020202020204" pitchFamily="34" charset="0"/>
                        </a:rPr>
                        <a:t> </a:t>
                      </a:r>
                      <a:endParaRPr lang="en-GB" sz="1400" dirty="0">
                        <a:effectLst/>
                        <a:latin typeface="+mn-lt"/>
                        <a:ea typeface="Calibri" panose="020F0502020204030204" pitchFamily="34" charset="0"/>
                        <a:cs typeface="Latha" panose="020B0604020202020204" pitchFamily="34" charset="0"/>
                      </a:endParaRPr>
                    </a:p>
                  </a:txBody>
                  <a:tcPr marL="80023" marR="80023" marT="40012" marB="40012" anchor="b">
                    <a:lnL>
                      <a:noFill/>
                    </a:lnL>
                    <a:lnR>
                      <a:noFill/>
                    </a:lnR>
                    <a:lnT>
                      <a:noFill/>
                    </a:lnT>
                    <a:lnB w="12700" cap="flat" cmpd="sng" algn="ctr">
                      <a:solidFill>
                        <a:srgbClr val="152935"/>
                      </a:solidFill>
                      <a:prstDash val="solid"/>
                      <a:round/>
                      <a:headEnd type="none" w="med" len="med"/>
                      <a:tailEnd type="none" w="med" len="med"/>
                    </a:lnB>
                    <a:solidFill>
                      <a:srgbClr val="FFFFFF"/>
                    </a:solidFill>
                  </a:tcPr>
                </a:tc>
                <a:tc rowSpan="2" hMerge="1">
                  <a:txBody>
                    <a:bodyPr/>
                    <a:lstStyle/>
                    <a:p>
                      <a:endParaRPr lang="en-GB"/>
                    </a:p>
                  </a:txBody>
                  <a:tcPr/>
                </a:tc>
                <a:tc gridSpan="2">
                  <a:txBody>
                    <a:bodyPr/>
                    <a:lstStyle/>
                    <a:p>
                      <a:pPr algn="just">
                        <a:lnSpc>
                          <a:spcPct val="115000"/>
                        </a:lnSpc>
                        <a:spcAft>
                          <a:spcPts val="800"/>
                        </a:spcAft>
                      </a:pPr>
                      <a:r>
                        <a:rPr lang="en-GB" sz="1400" b="1">
                          <a:solidFill>
                            <a:srgbClr val="000000"/>
                          </a:solidFill>
                          <a:effectLst/>
                          <a:latin typeface="+mn-lt"/>
                          <a:ea typeface="Calibri" panose="020F0502020204030204" pitchFamily="34" charset="0"/>
                          <a:cs typeface="Latha" panose="020B0604020202020204" pitchFamily="34" charset="0"/>
                        </a:rPr>
                        <a:t>Responses</a:t>
                      </a:r>
                      <a:endParaRPr lang="en-GB" sz="1400">
                        <a:effectLst/>
                        <a:latin typeface="+mn-lt"/>
                        <a:ea typeface="Calibri" panose="020F0502020204030204" pitchFamily="34" charset="0"/>
                        <a:cs typeface="Latha" panose="020B0604020202020204" pitchFamily="34" charset="0"/>
                      </a:endParaRPr>
                    </a:p>
                  </a:txBody>
                  <a:tcPr marL="80023" marR="80023" marT="40012" marB="40012" anchor="b">
                    <a:lnL>
                      <a:noFill/>
                    </a:lnL>
                    <a:lnR w="12700" cap="flat" cmpd="sng" algn="ctr">
                      <a:solidFill>
                        <a:srgbClr val="E0E0E0"/>
                      </a:solidFill>
                      <a:prstDash val="solid"/>
                      <a:round/>
                      <a:headEnd type="none" w="med" len="med"/>
                      <a:tailEnd type="none" w="med" len="med"/>
                    </a:lnR>
                    <a:lnT>
                      <a:noFill/>
                    </a:lnT>
                    <a:lnB>
                      <a:noFill/>
                    </a:lnB>
                    <a:solidFill>
                      <a:srgbClr val="FFFFFF"/>
                    </a:solidFill>
                  </a:tcPr>
                </a:tc>
                <a:tc hMerge="1">
                  <a:txBody>
                    <a:bodyPr/>
                    <a:lstStyle/>
                    <a:p>
                      <a:endParaRPr lang="en-GB"/>
                    </a:p>
                  </a:txBody>
                  <a:tcPr/>
                </a:tc>
                <a:tc rowSpan="2">
                  <a:txBody>
                    <a:bodyPr/>
                    <a:lstStyle/>
                    <a:p>
                      <a:pPr algn="just">
                        <a:lnSpc>
                          <a:spcPct val="115000"/>
                        </a:lnSpc>
                        <a:spcAft>
                          <a:spcPts val="800"/>
                        </a:spcAft>
                      </a:pPr>
                      <a:r>
                        <a:rPr lang="en-GB" sz="1400" b="1" dirty="0">
                          <a:solidFill>
                            <a:srgbClr val="000000"/>
                          </a:solidFill>
                          <a:effectLst/>
                          <a:latin typeface="+mn-lt"/>
                          <a:ea typeface="Calibri" panose="020F0502020204030204" pitchFamily="34" charset="0"/>
                          <a:cs typeface="Latha" panose="020B0604020202020204" pitchFamily="34" charset="0"/>
                        </a:rPr>
                        <a:t>Percent of Cases</a:t>
                      </a:r>
                      <a:endParaRPr lang="en-GB" sz="1400" dirty="0">
                        <a:effectLst/>
                        <a:latin typeface="+mn-lt"/>
                        <a:ea typeface="Calibri" panose="020F0502020204030204" pitchFamily="34" charset="0"/>
                        <a:cs typeface="Latha" panose="020B0604020202020204" pitchFamily="34" charset="0"/>
                      </a:endParaRPr>
                    </a:p>
                  </a:txBody>
                  <a:tcPr marL="80023" marR="80023" marT="40012" marB="40012" anchor="b">
                    <a:lnL w="12700" cap="flat" cmpd="sng" algn="ctr">
                      <a:solidFill>
                        <a:srgbClr val="E0E0E0"/>
                      </a:solidFill>
                      <a:prstDash val="solid"/>
                      <a:round/>
                      <a:headEnd type="none" w="med" len="med"/>
                      <a:tailEnd type="none" w="med" len="med"/>
                    </a:lnL>
                    <a:lnR>
                      <a:noFill/>
                    </a:lnR>
                    <a:lnT>
                      <a:noFill/>
                    </a:lnT>
                    <a:lnB w="12700" cap="flat" cmpd="sng" algn="ctr">
                      <a:solidFill>
                        <a:srgbClr val="152935"/>
                      </a:solidFill>
                      <a:prstDash val="solid"/>
                      <a:round/>
                      <a:headEnd type="none" w="med" len="med"/>
                      <a:tailEnd type="none" w="med" len="med"/>
                    </a:lnB>
                    <a:solidFill>
                      <a:srgbClr val="FFFFFF"/>
                    </a:solidFill>
                  </a:tcPr>
                </a:tc>
                <a:extLst>
                  <a:ext uri="{0D108BD9-81ED-4DB2-BD59-A6C34878D82A}">
                    <a16:rowId xmlns:a16="http://schemas.microsoft.com/office/drawing/2014/main" val="3647658468"/>
                  </a:ext>
                </a:extLst>
              </a:tr>
              <a:tr h="175443">
                <a:tc gridSpan="2" vMerge="1">
                  <a:txBody>
                    <a:bodyPr/>
                    <a:lstStyle/>
                    <a:p>
                      <a:endParaRPr lang="en-GB"/>
                    </a:p>
                  </a:txBody>
                  <a:tcPr/>
                </a:tc>
                <a:tc hMerge="1" vMerge="1">
                  <a:txBody>
                    <a:bodyPr/>
                    <a:lstStyle/>
                    <a:p>
                      <a:endParaRPr lang="en-GB"/>
                    </a:p>
                  </a:txBody>
                  <a:tcPr/>
                </a:tc>
                <a:tc>
                  <a:txBody>
                    <a:bodyPr/>
                    <a:lstStyle/>
                    <a:p>
                      <a:pPr algn="just">
                        <a:lnSpc>
                          <a:spcPct val="115000"/>
                        </a:lnSpc>
                        <a:spcAft>
                          <a:spcPts val="800"/>
                        </a:spcAft>
                      </a:pPr>
                      <a:r>
                        <a:rPr lang="en-GB" sz="1400" b="1">
                          <a:solidFill>
                            <a:srgbClr val="000000"/>
                          </a:solidFill>
                          <a:effectLst/>
                          <a:latin typeface="+mn-lt"/>
                          <a:ea typeface="Calibri" panose="020F0502020204030204" pitchFamily="34" charset="0"/>
                          <a:cs typeface="Latha" panose="020B0604020202020204" pitchFamily="34" charset="0"/>
                        </a:rPr>
                        <a:t>N</a:t>
                      </a:r>
                      <a:endParaRPr lang="en-GB" sz="1400">
                        <a:effectLst/>
                        <a:latin typeface="+mn-lt"/>
                        <a:ea typeface="Calibri" panose="020F0502020204030204" pitchFamily="34" charset="0"/>
                        <a:cs typeface="Latha" panose="020B0604020202020204" pitchFamily="34" charset="0"/>
                      </a:endParaRPr>
                    </a:p>
                  </a:txBody>
                  <a:tcPr marL="0" marR="0" marT="0" marB="0" anchor="b">
                    <a:lnL>
                      <a:noFill/>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b="1">
                          <a:solidFill>
                            <a:srgbClr val="000000"/>
                          </a:solidFill>
                          <a:effectLst/>
                          <a:latin typeface="+mn-lt"/>
                          <a:ea typeface="Calibri" panose="020F0502020204030204" pitchFamily="34" charset="0"/>
                          <a:cs typeface="Latha" panose="020B0604020202020204" pitchFamily="34" charset="0"/>
                        </a:rPr>
                        <a:t>Percent</a:t>
                      </a:r>
                      <a:endParaRPr lang="en-GB" sz="1400">
                        <a:effectLst/>
                        <a:latin typeface="+mn-lt"/>
                        <a:ea typeface="Calibri" panose="020F0502020204030204" pitchFamily="34" charset="0"/>
                        <a:cs typeface="Latha" panose="020B0604020202020204" pitchFamily="34" charset="0"/>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vMerge="1">
                  <a:txBody>
                    <a:bodyPr/>
                    <a:lstStyle/>
                    <a:p>
                      <a:endParaRPr lang="en-GB"/>
                    </a:p>
                  </a:txBody>
                  <a:tcPr/>
                </a:tc>
                <a:extLst>
                  <a:ext uri="{0D108BD9-81ED-4DB2-BD59-A6C34878D82A}">
                    <a16:rowId xmlns:a16="http://schemas.microsoft.com/office/drawing/2014/main" val="2875251770"/>
                  </a:ext>
                </a:extLst>
              </a:tr>
              <a:tr h="165125">
                <a:tc rowSpan="5">
                  <a:txBody>
                    <a:bodyPr/>
                    <a:lstStyle/>
                    <a:p>
                      <a:pPr algn="just">
                        <a:lnSpc>
                          <a:spcPct val="115000"/>
                        </a:lnSpc>
                        <a:spcAft>
                          <a:spcPts val="800"/>
                        </a:spcAft>
                      </a:pPr>
                      <a:r>
                        <a:rPr lang="en-GB" sz="1400" dirty="0">
                          <a:effectLst/>
                          <a:latin typeface="+mn-lt"/>
                          <a:ea typeface="Calibri" panose="020F0502020204030204" pitchFamily="34" charset="0"/>
                          <a:cs typeface="Latha" panose="020B0604020202020204" pitchFamily="34" charset="0"/>
                        </a:rPr>
                        <a:t> </a:t>
                      </a:r>
                    </a:p>
                    <a:p>
                      <a:pPr algn="just">
                        <a:lnSpc>
                          <a:spcPct val="115000"/>
                        </a:lnSpc>
                        <a:spcAft>
                          <a:spcPts val="800"/>
                        </a:spcAft>
                      </a:pPr>
                      <a:r>
                        <a:rPr lang="en-GB" sz="1400" dirty="0">
                          <a:effectLst/>
                          <a:latin typeface="+mn-lt"/>
                          <a:ea typeface="Calibri" panose="020F0502020204030204" pitchFamily="34" charset="0"/>
                          <a:cs typeface="Latha" panose="020B0604020202020204" pitchFamily="34" charset="0"/>
                        </a:rPr>
                        <a:t> </a:t>
                      </a:r>
                    </a:p>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Source</a:t>
                      </a:r>
                      <a:endParaRPr lang="en-GB" sz="1400" dirty="0">
                        <a:effectLst/>
                        <a:latin typeface="+mn-lt"/>
                        <a:ea typeface="Calibri" panose="020F0502020204030204" pitchFamily="34" charset="0"/>
                        <a:cs typeface="Latha" panose="020B0604020202020204" pitchFamily="34" charset="0"/>
                      </a:endParaRPr>
                    </a:p>
                    <a:p>
                      <a:pPr algn="just">
                        <a:lnSpc>
                          <a:spcPct val="115000"/>
                        </a:lnSpc>
                        <a:spcAft>
                          <a:spcPts val="800"/>
                        </a:spcAft>
                      </a:pPr>
                      <a:r>
                        <a:rPr lang="en-GB" sz="1400" dirty="0">
                          <a:effectLst/>
                          <a:latin typeface="+mn-lt"/>
                          <a:ea typeface="Calibri" panose="020F0502020204030204" pitchFamily="34" charset="0"/>
                          <a:cs typeface="Latha" panose="020B0604020202020204" pitchFamily="34" charset="0"/>
                        </a:rPr>
                        <a:t> </a:t>
                      </a:r>
                    </a:p>
                  </a:txBody>
                  <a:tcPr marL="80023" marR="80023" marT="40012" marB="40012">
                    <a:lnL>
                      <a:noFill/>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dirty="0">
                          <a:solidFill>
                            <a:srgbClr val="FF0000"/>
                          </a:solidFill>
                          <a:effectLst/>
                          <a:latin typeface="+mn-lt"/>
                          <a:ea typeface="Calibri" panose="020F0502020204030204" pitchFamily="34" charset="0"/>
                          <a:cs typeface="Latha" panose="020B0604020202020204" pitchFamily="34" charset="0"/>
                        </a:rPr>
                        <a:t>Agricultural instructor</a:t>
                      </a:r>
                    </a:p>
                  </a:txBody>
                  <a:tcPr marL="0" marR="0" marT="0" marB="0">
                    <a:lnL>
                      <a:noFill/>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FF0000"/>
                          </a:solidFill>
                          <a:effectLst/>
                          <a:latin typeface="+mn-lt"/>
                          <a:ea typeface="Calibri" panose="020F0502020204030204" pitchFamily="34" charset="0"/>
                          <a:cs typeface="Latha" panose="020B0604020202020204" pitchFamily="34" charset="0"/>
                        </a:rPr>
                        <a:t>105</a:t>
                      </a: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FF0000"/>
                          </a:solidFill>
                          <a:effectLst/>
                          <a:latin typeface="+mn-lt"/>
                          <a:ea typeface="Calibri" panose="020F0502020204030204" pitchFamily="34" charset="0"/>
                          <a:cs typeface="Latha" panose="020B0604020202020204" pitchFamily="34" charset="0"/>
                        </a:rPr>
                        <a:t>47.3%</a:t>
                      </a: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dirty="0">
                          <a:solidFill>
                            <a:srgbClr val="FF0000"/>
                          </a:solidFill>
                          <a:effectLst/>
                          <a:latin typeface="+mn-lt"/>
                          <a:ea typeface="Calibri" panose="020F0502020204030204" pitchFamily="34" charset="0"/>
                          <a:cs typeface="Latha" panose="020B0604020202020204" pitchFamily="34" charset="0"/>
                        </a:rPr>
                        <a:t>91.3%</a:t>
                      </a: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971350579"/>
                  </a:ext>
                </a:extLst>
              </a:tr>
              <a:tr h="165125">
                <a:tc vMerge="1">
                  <a:txBody>
                    <a:bodyPr/>
                    <a:lstStyle/>
                    <a:p>
                      <a:endParaRPr lang="en-GB"/>
                    </a:p>
                  </a:txBody>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Agrochemical retail shops</a:t>
                      </a:r>
                      <a:endParaRPr lang="en-GB" sz="1400" dirty="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52</a:t>
                      </a:r>
                      <a:endParaRPr lang="en-GB" sz="14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23.4%</a:t>
                      </a:r>
                      <a:endParaRPr lang="en-GB" sz="14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45.2%</a:t>
                      </a:r>
                      <a:endParaRPr lang="en-GB" sz="14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2728832803"/>
                  </a:ext>
                </a:extLst>
              </a:tr>
              <a:tr h="165125">
                <a:tc vMerge="1">
                  <a:txBody>
                    <a:bodyPr/>
                    <a:lstStyle/>
                    <a:p>
                      <a:endParaRPr lang="en-GB"/>
                    </a:p>
                  </a:txBody>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Advertisements</a:t>
                      </a:r>
                      <a:endParaRPr lang="en-GB" sz="1400" dirty="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53</a:t>
                      </a:r>
                      <a:endParaRPr lang="en-GB" sz="14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23.9%</a:t>
                      </a:r>
                      <a:endParaRPr lang="en-GB" sz="14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46.1%</a:t>
                      </a:r>
                      <a:endParaRPr lang="en-GB" sz="14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2181151416"/>
                  </a:ext>
                </a:extLst>
              </a:tr>
              <a:tr h="165125">
                <a:tc vMerge="1">
                  <a:txBody>
                    <a:bodyPr/>
                    <a:lstStyle/>
                    <a:p>
                      <a:endParaRPr lang="en-GB"/>
                    </a:p>
                  </a:txBody>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Internet</a:t>
                      </a:r>
                      <a:endParaRPr lang="en-GB" sz="1400" dirty="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7</a:t>
                      </a:r>
                      <a:endParaRPr lang="en-GB" sz="14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3.2%</a:t>
                      </a:r>
                      <a:endParaRPr lang="en-GB" sz="14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6.1%</a:t>
                      </a:r>
                      <a:endParaRPr lang="en-GB" sz="140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262663481"/>
                  </a:ext>
                </a:extLst>
              </a:tr>
              <a:tr h="383405">
                <a:tc vMerge="1">
                  <a:txBody>
                    <a:bodyPr/>
                    <a:lstStyle/>
                    <a:p>
                      <a:endParaRPr lang="en-GB"/>
                    </a:p>
                  </a:txBody>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other</a:t>
                      </a:r>
                      <a:endParaRPr lang="en-GB" sz="1400" dirty="0">
                        <a:effectLst/>
                        <a:latin typeface="+mn-lt"/>
                        <a:ea typeface="Calibri" panose="020F0502020204030204" pitchFamily="34" charset="0"/>
                        <a:cs typeface="Latha" panose="020B0604020202020204" pitchFamily="34" charset="0"/>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5</a:t>
                      </a:r>
                      <a:endParaRPr lang="en-GB" sz="1400" dirty="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2.3%</a:t>
                      </a:r>
                      <a:endParaRPr lang="en-GB" sz="14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4.3%</a:t>
                      </a:r>
                      <a:endParaRPr lang="en-GB" sz="14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extLst>
                  <a:ext uri="{0D108BD9-81ED-4DB2-BD59-A6C34878D82A}">
                    <a16:rowId xmlns:a16="http://schemas.microsoft.com/office/drawing/2014/main" val="3454809578"/>
                  </a:ext>
                </a:extLst>
              </a:tr>
              <a:tr h="225901">
                <a:tc gridSpan="2">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Total</a:t>
                      </a:r>
                      <a:endParaRPr lang="en-GB" sz="1400">
                        <a:effectLst/>
                        <a:latin typeface="+mn-lt"/>
                        <a:ea typeface="Calibri" panose="020F0502020204030204" pitchFamily="34" charset="0"/>
                        <a:cs typeface="Latha" panose="020B0604020202020204" pitchFamily="34" charset="0"/>
                      </a:endParaRPr>
                    </a:p>
                  </a:txBody>
                  <a:tcPr marL="80023" marR="80023" marT="40012" marB="40012">
                    <a:lnL>
                      <a:noFill/>
                    </a:lnL>
                    <a:lnR>
                      <a:noFill/>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hMerge="1">
                  <a:txBody>
                    <a:bodyPr/>
                    <a:lstStyle/>
                    <a:p>
                      <a:endParaRPr lang="en-GB"/>
                    </a:p>
                  </a:txBody>
                  <a:tcPr/>
                </a:tc>
                <a:tc>
                  <a:txBody>
                    <a:bodyPr/>
                    <a:lstStyle/>
                    <a:p>
                      <a:pPr algn="just">
                        <a:lnSpc>
                          <a:spcPct val="115000"/>
                        </a:lnSpc>
                        <a:spcAft>
                          <a:spcPts val="800"/>
                        </a:spcAft>
                      </a:pPr>
                      <a:r>
                        <a:rPr lang="en-GB" sz="1400">
                          <a:solidFill>
                            <a:srgbClr val="000000"/>
                          </a:solidFill>
                          <a:effectLst/>
                          <a:latin typeface="+mn-lt"/>
                          <a:ea typeface="Calibri" panose="020F0502020204030204" pitchFamily="34" charset="0"/>
                          <a:cs typeface="Latha" panose="020B0604020202020204" pitchFamily="34" charset="0"/>
                        </a:rPr>
                        <a:t>222</a:t>
                      </a:r>
                      <a:endParaRPr lang="en-GB" sz="1400">
                        <a:effectLst/>
                        <a:latin typeface="+mn-lt"/>
                        <a:ea typeface="Calibri" panose="020F0502020204030204" pitchFamily="34" charset="0"/>
                        <a:cs typeface="Latha" panose="020B0604020202020204" pitchFamily="34" charset="0"/>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100.0%</a:t>
                      </a:r>
                      <a:endParaRPr lang="en-GB" sz="14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en-GB" sz="1400" dirty="0">
                          <a:solidFill>
                            <a:srgbClr val="000000"/>
                          </a:solidFill>
                          <a:effectLst/>
                          <a:latin typeface="+mn-lt"/>
                          <a:ea typeface="Calibri" panose="020F0502020204030204" pitchFamily="34" charset="0"/>
                          <a:cs typeface="Latha" panose="020B0604020202020204" pitchFamily="34" charset="0"/>
                        </a:rPr>
                        <a:t>193.0%</a:t>
                      </a:r>
                      <a:endParaRPr lang="en-GB" sz="1400" dirty="0">
                        <a:effectLst/>
                        <a:latin typeface="+mn-lt"/>
                        <a:ea typeface="Calibri" panose="020F0502020204030204" pitchFamily="34" charset="0"/>
                        <a:cs typeface="Latha" panose="020B0604020202020204" pitchFamily="34" charset="0"/>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152935"/>
                      </a:solidFill>
                      <a:prstDash val="solid"/>
                      <a:round/>
                      <a:headEnd type="none" w="med" len="med"/>
                      <a:tailEnd type="none" w="med" len="med"/>
                    </a:lnB>
                    <a:solidFill>
                      <a:srgbClr val="FFFFFF"/>
                    </a:solidFill>
                  </a:tcPr>
                </a:tc>
                <a:extLst>
                  <a:ext uri="{0D108BD9-81ED-4DB2-BD59-A6C34878D82A}">
                    <a16:rowId xmlns:a16="http://schemas.microsoft.com/office/drawing/2014/main" val="2552077280"/>
                  </a:ext>
                </a:extLst>
              </a:tr>
            </a:tbl>
          </a:graphicData>
        </a:graphic>
      </p:graphicFrame>
      <p:graphicFrame>
        <p:nvGraphicFramePr>
          <p:cNvPr id="4" name="Content Placeholder 3">
            <a:extLst>
              <a:ext uri="{FF2B5EF4-FFF2-40B4-BE49-F238E27FC236}">
                <a16:creationId xmlns:a16="http://schemas.microsoft.com/office/drawing/2014/main" id="{063DBD39-226D-85EE-436C-3973D7DA5546}"/>
              </a:ext>
            </a:extLst>
          </p:cNvPr>
          <p:cNvGraphicFramePr>
            <a:graphicFrameLocks/>
          </p:cNvGraphicFramePr>
          <p:nvPr>
            <p:extLst>
              <p:ext uri="{D42A27DB-BD31-4B8C-83A1-F6EECF244321}">
                <p14:modId xmlns:p14="http://schemas.microsoft.com/office/powerpoint/2010/main" val="3380343523"/>
              </p:ext>
            </p:extLst>
          </p:nvPr>
        </p:nvGraphicFramePr>
        <p:xfrm>
          <a:off x="2811863" y="3651088"/>
          <a:ext cx="6978821" cy="28878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9031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9BCC681-7A47-488B-E426-BE957EEE860B}"/>
              </a:ext>
            </a:extLst>
          </p:cNvPr>
          <p:cNvSpPr>
            <a:spLocks noGrp="1"/>
          </p:cNvSpPr>
          <p:nvPr>
            <p:ph type="sldNum" sz="quarter" idx="12"/>
          </p:nvPr>
        </p:nvSpPr>
        <p:spPr/>
        <p:txBody>
          <a:bodyPr/>
          <a:lstStyle/>
          <a:p>
            <a:fld id="{48FC179B-E1DC-44DF-B0E4-66A8D350C2BE}" type="slidenum">
              <a:rPr lang="en-US" smtClean="0"/>
              <a:t>22</a:t>
            </a:fld>
            <a:endParaRPr lang="en-US"/>
          </a:p>
        </p:txBody>
      </p:sp>
      <p:sp>
        <p:nvSpPr>
          <p:cNvPr id="3" name="Title 1">
            <a:extLst>
              <a:ext uri="{FF2B5EF4-FFF2-40B4-BE49-F238E27FC236}">
                <a16:creationId xmlns:a16="http://schemas.microsoft.com/office/drawing/2014/main" id="{33115F18-3EBF-031E-7332-14581ADEF197}"/>
              </a:ext>
            </a:extLst>
          </p:cNvPr>
          <p:cNvSpPr txBox="1">
            <a:spLocks/>
          </p:cNvSpPr>
          <p:nvPr/>
        </p:nvSpPr>
        <p:spPr>
          <a:xfrm>
            <a:off x="2247122" y="430440"/>
            <a:ext cx="10515600" cy="9078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latin typeface="+mn-lt"/>
              </a:rPr>
              <a:t>Objective 05: To determine the farmers attitude on chemical fertilizer and agrochemical and banning chemical fertilizer and agrochemicals.</a:t>
            </a:r>
            <a:endParaRPr lang="en-GB" sz="2400" b="1" dirty="0">
              <a:latin typeface="+mn-lt"/>
            </a:endParaRPr>
          </a:p>
        </p:txBody>
      </p:sp>
      <p:graphicFrame>
        <p:nvGraphicFramePr>
          <p:cNvPr id="4" name="Content Placeholder 9">
            <a:extLst>
              <a:ext uri="{FF2B5EF4-FFF2-40B4-BE49-F238E27FC236}">
                <a16:creationId xmlns:a16="http://schemas.microsoft.com/office/drawing/2014/main" id="{DF91D133-6D91-BACE-95B6-8E202DB4B379}"/>
              </a:ext>
            </a:extLst>
          </p:cNvPr>
          <p:cNvGraphicFramePr>
            <a:graphicFrameLocks/>
          </p:cNvGraphicFramePr>
          <p:nvPr>
            <p:extLst>
              <p:ext uri="{D42A27DB-BD31-4B8C-83A1-F6EECF244321}">
                <p14:modId xmlns:p14="http://schemas.microsoft.com/office/powerpoint/2010/main" val="483225969"/>
              </p:ext>
            </p:extLst>
          </p:nvPr>
        </p:nvGraphicFramePr>
        <p:xfrm>
          <a:off x="1118759" y="1388992"/>
          <a:ext cx="10645588" cy="4990045"/>
        </p:xfrm>
        <a:graphic>
          <a:graphicData uri="http://schemas.openxmlformats.org/drawingml/2006/table">
            <a:tbl>
              <a:tblPr firstRow="1" firstCol="1" bandRow="1"/>
              <a:tblGrid>
                <a:gridCol w="809065">
                  <a:extLst>
                    <a:ext uri="{9D8B030D-6E8A-4147-A177-3AD203B41FA5}">
                      <a16:colId xmlns:a16="http://schemas.microsoft.com/office/drawing/2014/main" val="2252951382"/>
                    </a:ext>
                  </a:extLst>
                </a:gridCol>
                <a:gridCol w="5891267">
                  <a:extLst>
                    <a:ext uri="{9D8B030D-6E8A-4147-A177-3AD203B41FA5}">
                      <a16:colId xmlns:a16="http://schemas.microsoft.com/office/drawing/2014/main" val="2394871742"/>
                    </a:ext>
                  </a:extLst>
                </a:gridCol>
                <a:gridCol w="813323">
                  <a:extLst>
                    <a:ext uri="{9D8B030D-6E8A-4147-A177-3AD203B41FA5}">
                      <a16:colId xmlns:a16="http://schemas.microsoft.com/office/drawing/2014/main" val="112064212"/>
                    </a:ext>
                  </a:extLst>
                </a:gridCol>
                <a:gridCol w="1217856">
                  <a:extLst>
                    <a:ext uri="{9D8B030D-6E8A-4147-A177-3AD203B41FA5}">
                      <a16:colId xmlns:a16="http://schemas.microsoft.com/office/drawing/2014/main" val="3042962171"/>
                    </a:ext>
                  </a:extLst>
                </a:gridCol>
                <a:gridCol w="1914077">
                  <a:extLst>
                    <a:ext uri="{9D8B030D-6E8A-4147-A177-3AD203B41FA5}">
                      <a16:colId xmlns:a16="http://schemas.microsoft.com/office/drawing/2014/main" val="3269440015"/>
                    </a:ext>
                  </a:extLst>
                </a:gridCol>
              </a:tblGrid>
              <a:tr h="579065">
                <a:tc>
                  <a:txBody>
                    <a:bodyPr/>
                    <a:lstStyle/>
                    <a:p>
                      <a:pPr algn="ctr">
                        <a:lnSpc>
                          <a:spcPct val="107000"/>
                        </a:lnSpc>
                        <a:spcAft>
                          <a:spcPts val="800"/>
                        </a:spcAft>
                      </a:pPr>
                      <a:r>
                        <a:rPr lang="en-US" sz="1800" b="1">
                          <a:effectLst/>
                          <a:latin typeface="+mn-lt"/>
                          <a:ea typeface="Calibri" panose="020F0502020204030204" pitchFamily="34" charset="0"/>
                          <a:cs typeface="Latha" panose="020B0604020202020204" pitchFamily="34" charset="0"/>
                        </a:rPr>
                        <a:t>Serial No</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b="1">
                          <a:effectLst/>
                          <a:latin typeface="+mn-lt"/>
                          <a:ea typeface="Calibri" panose="020F0502020204030204" pitchFamily="34" charset="0"/>
                          <a:cs typeface="Latha" panose="020B0604020202020204" pitchFamily="34" charset="0"/>
                        </a:rPr>
                        <a:t>Statement</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b="1">
                          <a:effectLst/>
                          <a:latin typeface="+mn-lt"/>
                          <a:ea typeface="Calibri" panose="020F0502020204030204" pitchFamily="34" charset="0"/>
                          <a:cs typeface="Latha" panose="020B0604020202020204" pitchFamily="34" charset="0"/>
                        </a:rPr>
                        <a:t>Mean</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b="1">
                          <a:effectLst/>
                          <a:latin typeface="+mn-lt"/>
                          <a:ea typeface="Calibri" panose="020F0502020204030204" pitchFamily="34" charset="0"/>
                          <a:cs typeface="Latha" panose="020B0604020202020204" pitchFamily="34" charset="0"/>
                        </a:rPr>
                        <a:t>Std. Deviation</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b="1">
                          <a:effectLst/>
                          <a:latin typeface="+mn-lt"/>
                          <a:ea typeface="Calibri" panose="020F0502020204030204" pitchFamily="34" charset="0"/>
                          <a:cs typeface="Latha" panose="020B0604020202020204" pitchFamily="34" charset="0"/>
                        </a:rPr>
                        <a:t>Remark</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823290"/>
                  </a:ext>
                </a:extLst>
              </a:tr>
              <a:tr h="357525">
                <a:tc gridSpan="5">
                  <a:txBody>
                    <a:bodyPr/>
                    <a:lstStyle/>
                    <a:p>
                      <a:pPr algn="l">
                        <a:lnSpc>
                          <a:spcPct val="107000"/>
                        </a:lnSpc>
                        <a:spcAft>
                          <a:spcPts val="800"/>
                        </a:spcAft>
                      </a:pPr>
                      <a:r>
                        <a:rPr lang="en-US" sz="1800" b="1" dirty="0">
                          <a:effectLst/>
                          <a:latin typeface="+mn-lt"/>
                          <a:ea typeface="Calibri" panose="020F0502020204030204" pitchFamily="34" charset="0"/>
                          <a:cs typeface="Latha" panose="020B0604020202020204" pitchFamily="34" charset="0"/>
                        </a:rPr>
                        <a:t>Farmers’ attitude on sudden banning of chemical fertilizer and other agrochemicals.</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94170803"/>
                  </a:ext>
                </a:extLst>
              </a:tr>
              <a:tr h="579065">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1</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1800">
                          <a:effectLst/>
                          <a:latin typeface="+mn-lt"/>
                          <a:ea typeface="Calibri" panose="020F0502020204030204" pitchFamily="34" charset="0"/>
                          <a:cs typeface="Latha" panose="020B0604020202020204" pitchFamily="34" charset="0"/>
                        </a:rPr>
                        <a:t>Aware about the chemical fertilizer and other agrochemicals importation ban</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1.67</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.585</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Agree</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236686"/>
                  </a:ext>
                </a:extLst>
              </a:tr>
              <a:tr h="579065">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2</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1800" dirty="0">
                          <a:effectLst/>
                          <a:latin typeface="+mn-lt"/>
                          <a:ea typeface="Calibri" panose="020F0502020204030204" pitchFamily="34" charset="0"/>
                          <a:cs typeface="Latha" panose="020B0604020202020204" pitchFamily="34" charset="0"/>
                        </a:rPr>
                        <a:t>Chemical fertilizer and other agrochemicals import banning is a good act</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4.32</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.594</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Disagree</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219928"/>
                  </a:ext>
                </a:extLst>
              </a:tr>
              <a:tr h="579065">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3</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1800">
                          <a:effectLst/>
                          <a:latin typeface="+mn-lt"/>
                          <a:ea typeface="Calibri" panose="020F0502020204030204" pitchFamily="34" charset="0"/>
                          <a:cs typeface="Latha" panose="020B0604020202020204" pitchFamily="34" charset="0"/>
                        </a:rPr>
                        <a:t>Chemical fertilizer and other agrochemicals import banning will help to control the diseases cause for human</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2.73</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.670</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Neutral</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712864"/>
                  </a:ext>
                </a:extLst>
              </a:tr>
              <a:tr h="579065">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4</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1800">
                          <a:effectLst/>
                          <a:latin typeface="+mn-lt"/>
                          <a:ea typeface="Calibri" panose="020F0502020204030204" pitchFamily="34" charset="0"/>
                          <a:cs typeface="Latha" panose="020B0604020202020204" pitchFamily="34" charset="0"/>
                        </a:rPr>
                        <a:t>Chemical fertilizer and other agrochemicals import banning helps to move towards the organic farming</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2.55</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.684</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Neutral</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8551913"/>
                  </a:ext>
                </a:extLst>
              </a:tr>
              <a:tr h="579065">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5</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1800">
                          <a:effectLst/>
                          <a:latin typeface="+mn-lt"/>
                          <a:ea typeface="Calibri" panose="020F0502020204030204" pitchFamily="34" charset="0"/>
                          <a:cs typeface="Latha" panose="020B0604020202020204" pitchFamily="34" charset="0"/>
                        </a:rPr>
                        <a:t>Chemical fertilizer and other agrochemicals import banning helps to protect the environment</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2.48</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.594</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Agree</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085346"/>
                  </a:ext>
                </a:extLst>
              </a:tr>
              <a:tr h="579065">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6</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1800">
                          <a:effectLst/>
                          <a:latin typeface="+mn-lt"/>
                          <a:ea typeface="Calibri" panose="020F0502020204030204" pitchFamily="34" charset="0"/>
                          <a:cs typeface="Latha" panose="020B0604020202020204" pitchFamily="34" charset="0"/>
                        </a:rPr>
                        <a:t>Chemical fertilizer and other agrochemicals import banning causes to reduce the yield</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1.97</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.654</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Agree</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671479"/>
                  </a:ext>
                </a:extLst>
              </a:tr>
              <a:tr h="579065">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7</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1800">
                          <a:effectLst/>
                          <a:latin typeface="+mn-lt"/>
                          <a:ea typeface="Calibri" panose="020F0502020204030204" pitchFamily="34" charset="0"/>
                          <a:cs typeface="Latha" panose="020B0604020202020204" pitchFamily="34" charset="0"/>
                        </a:rPr>
                        <a:t>Chemical fertilizer and other agrochemicals import banning cause farmers to move away from farming.</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1.82</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a:effectLst/>
                          <a:latin typeface="+mn-lt"/>
                          <a:ea typeface="Calibri" panose="020F0502020204030204" pitchFamily="34" charset="0"/>
                          <a:cs typeface="Latha" panose="020B0604020202020204" pitchFamily="34" charset="0"/>
                        </a:rPr>
                        <a:t>.889</a:t>
                      </a:r>
                      <a:endParaRPr lang="en-GB" sz="18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800" dirty="0">
                          <a:effectLst/>
                          <a:latin typeface="+mn-lt"/>
                          <a:ea typeface="Calibri" panose="020F0502020204030204" pitchFamily="34" charset="0"/>
                          <a:cs typeface="Latha" panose="020B0604020202020204" pitchFamily="34" charset="0"/>
                        </a:rPr>
                        <a:t>Agree</a:t>
                      </a:r>
                      <a:endParaRPr lang="en-GB" sz="18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907505"/>
                  </a:ext>
                </a:extLst>
              </a:tr>
            </a:tbl>
          </a:graphicData>
        </a:graphic>
      </p:graphicFrame>
    </p:spTree>
    <p:extLst>
      <p:ext uri="{BB962C8B-B14F-4D97-AF65-F5344CB8AC3E}">
        <p14:creationId xmlns:p14="http://schemas.microsoft.com/office/powerpoint/2010/main" val="3440015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C59CB5E-CF0C-FD77-BD48-F14C3DB01C9C}"/>
              </a:ext>
            </a:extLst>
          </p:cNvPr>
          <p:cNvSpPr>
            <a:spLocks noGrp="1"/>
          </p:cNvSpPr>
          <p:nvPr>
            <p:ph type="sldNum" sz="quarter" idx="12"/>
          </p:nvPr>
        </p:nvSpPr>
        <p:spPr/>
        <p:txBody>
          <a:bodyPr/>
          <a:lstStyle/>
          <a:p>
            <a:fld id="{48FC179B-E1DC-44DF-B0E4-66A8D350C2BE}" type="slidenum">
              <a:rPr lang="en-US" smtClean="0"/>
              <a:t>23</a:t>
            </a:fld>
            <a:endParaRPr lang="en-US"/>
          </a:p>
        </p:txBody>
      </p:sp>
      <p:graphicFrame>
        <p:nvGraphicFramePr>
          <p:cNvPr id="3" name="Content Placeholder 3">
            <a:extLst>
              <a:ext uri="{FF2B5EF4-FFF2-40B4-BE49-F238E27FC236}">
                <a16:creationId xmlns:a16="http://schemas.microsoft.com/office/drawing/2014/main" id="{5E339A30-05C1-13BC-B07C-F0F029BAD3C1}"/>
              </a:ext>
            </a:extLst>
          </p:cNvPr>
          <p:cNvGraphicFramePr>
            <a:graphicFrameLocks/>
          </p:cNvGraphicFramePr>
          <p:nvPr>
            <p:extLst>
              <p:ext uri="{D42A27DB-BD31-4B8C-83A1-F6EECF244321}">
                <p14:modId xmlns:p14="http://schemas.microsoft.com/office/powerpoint/2010/main" val="2315188529"/>
              </p:ext>
            </p:extLst>
          </p:nvPr>
        </p:nvGraphicFramePr>
        <p:xfrm>
          <a:off x="955747" y="1499119"/>
          <a:ext cx="10515600" cy="4401746"/>
        </p:xfrm>
        <a:graphic>
          <a:graphicData uri="http://schemas.openxmlformats.org/drawingml/2006/table">
            <a:tbl>
              <a:tblPr firstRow="1" firstCol="1" bandRow="1"/>
              <a:tblGrid>
                <a:gridCol w="799186">
                  <a:extLst>
                    <a:ext uri="{9D8B030D-6E8A-4147-A177-3AD203B41FA5}">
                      <a16:colId xmlns:a16="http://schemas.microsoft.com/office/drawing/2014/main" val="2992652808"/>
                    </a:ext>
                  </a:extLst>
                </a:gridCol>
                <a:gridCol w="5819332">
                  <a:extLst>
                    <a:ext uri="{9D8B030D-6E8A-4147-A177-3AD203B41FA5}">
                      <a16:colId xmlns:a16="http://schemas.microsoft.com/office/drawing/2014/main" val="3518321969"/>
                    </a:ext>
                  </a:extLst>
                </a:gridCol>
                <a:gridCol w="803392">
                  <a:extLst>
                    <a:ext uri="{9D8B030D-6E8A-4147-A177-3AD203B41FA5}">
                      <a16:colId xmlns:a16="http://schemas.microsoft.com/office/drawing/2014/main" val="109317525"/>
                    </a:ext>
                  </a:extLst>
                </a:gridCol>
                <a:gridCol w="1202985">
                  <a:extLst>
                    <a:ext uri="{9D8B030D-6E8A-4147-A177-3AD203B41FA5}">
                      <a16:colId xmlns:a16="http://schemas.microsoft.com/office/drawing/2014/main" val="1517996845"/>
                    </a:ext>
                  </a:extLst>
                </a:gridCol>
                <a:gridCol w="1890705">
                  <a:extLst>
                    <a:ext uri="{9D8B030D-6E8A-4147-A177-3AD203B41FA5}">
                      <a16:colId xmlns:a16="http://schemas.microsoft.com/office/drawing/2014/main" val="2810071340"/>
                    </a:ext>
                  </a:extLst>
                </a:gridCol>
              </a:tblGrid>
              <a:tr h="539378">
                <a:tc gridSpan="5">
                  <a:txBody>
                    <a:bodyPr/>
                    <a:lstStyle/>
                    <a:p>
                      <a:pPr algn="l">
                        <a:lnSpc>
                          <a:spcPct val="107000"/>
                        </a:lnSpc>
                        <a:spcAft>
                          <a:spcPts val="800"/>
                        </a:spcAft>
                      </a:pPr>
                      <a:r>
                        <a:rPr lang="en-US" sz="2000" b="1" dirty="0">
                          <a:effectLst/>
                          <a:latin typeface="+mn-lt"/>
                          <a:ea typeface="Calibri" panose="020F0502020204030204" pitchFamily="34" charset="0"/>
                          <a:cs typeface="Latha" panose="020B0604020202020204" pitchFamily="34" charset="0"/>
                        </a:rPr>
                        <a:t>Farmers’ attitude on move from inorganic farming to organic farming.</a:t>
                      </a:r>
                      <a:endParaRPr lang="en-GB" sz="20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81689003"/>
                  </a:ext>
                </a:extLst>
              </a:tr>
              <a:tr h="695903">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1</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2000">
                          <a:effectLst/>
                          <a:latin typeface="+mn-lt"/>
                          <a:ea typeface="Calibri" panose="020F0502020204030204" pitchFamily="34" charset="0"/>
                          <a:cs typeface="Latha" panose="020B0604020202020204" pitchFamily="34" charset="0"/>
                        </a:rPr>
                        <a:t>Organic farming is a successful method for paddy cultivation</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dirty="0">
                          <a:effectLst/>
                          <a:latin typeface="+mn-lt"/>
                          <a:ea typeface="Calibri" panose="020F0502020204030204" pitchFamily="34" charset="0"/>
                          <a:cs typeface="Latha" panose="020B0604020202020204" pitchFamily="34" charset="0"/>
                        </a:rPr>
                        <a:t>3.85</a:t>
                      </a:r>
                      <a:endParaRPr lang="en-GB" sz="20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.589</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Disagree</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4727719"/>
                  </a:ext>
                </a:extLst>
              </a:tr>
              <a:tr h="539378">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2</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2000">
                          <a:effectLst/>
                          <a:latin typeface="+mn-lt"/>
                          <a:ea typeface="Calibri" panose="020F0502020204030204" pitchFamily="34" charset="0"/>
                          <a:cs typeface="Latha" panose="020B0604020202020204" pitchFamily="34" charset="0"/>
                        </a:rPr>
                        <a:t>Prefer to cultivate 100% Organically</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4.27</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.626</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dirty="0">
                          <a:effectLst/>
                          <a:latin typeface="+mn-lt"/>
                          <a:ea typeface="Calibri" panose="020F0502020204030204" pitchFamily="34" charset="0"/>
                          <a:cs typeface="Latha" panose="020B0604020202020204" pitchFamily="34" charset="0"/>
                        </a:rPr>
                        <a:t>Disagree</a:t>
                      </a:r>
                      <a:endParaRPr lang="en-GB" sz="20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7489634"/>
                  </a:ext>
                </a:extLst>
              </a:tr>
              <a:tr h="695903">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3</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2000">
                          <a:effectLst/>
                          <a:latin typeface="+mn-lt"/>
                          <a:ea typeface="Calibri" panose="020F0502020204030204" pitchFamily="34" charset="0"/>
                          <a:cs typeface="Latha" panose="020B0604020202020204" pitchFamily="34" charset="0"/>
                        </a:rPr>
                        <a:t>Prefer to cultivate 50% Organically and 50% inorganically</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2.91</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.674</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dirty="0">
                          <a:effectLst/>
                          <a:latin typeface="+mn-lt"/>
                          <a:ea typeface="Calibri" panose="020F0502020204030204" pitchFamily="34" charset="0"/>
                          <a:cs typeface="Latha" panose="020B0604020202020204" pitchFamily="34" charset="0"/>
                        </a:rPr>
                        <a:t>Neutral </a:t>
                      </a:r>
                      <a:endParaRPr lang="en-GB" sz="20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3339378"/>
                  </a:ext>
                </a:extLst>
              </a:tr>
              <a:tr h="695903">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4</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2000">
                          <a:effectLst/>
                          <a:latin typeface="+mn-lt"/>
                          <a:ea typeface="Calibri" panose="020F0502020204030204" pitchFamily="34" charset="0"/>
                          <a:cs typeface="Latha" panose="020B0604020202020204" pitchFamily="34" charset="0"/>
                        </a:rPr>
                        <a:t>Prefer to cultivate 25% Organically and 75% inorganically</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2.21</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.634</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Agree</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735334"/>
                  </a:ext>
                </a:extLst>
              </a:tr>
              <a:tr h="695903">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5</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2000">
                          <a:effectLst/>
                          <a:latin typeface="+mn-lt"/>
                          <a:ea typeface="Calibri" panose="020F0502020204030204" pitchFamily="34" charset="0"/>
                          <a:cs typeface="Latha" panose="020B0604020202020204" pitchFamily="34" charset="0"/>
                        </a:rPr>
                        <a:t>Prefer to cultivate 75% Organically and 25% inorganically</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4.01</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.572</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Disagree</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9548865"/>
                  </a:ext>
                </a:extLst>
              </a:tr>
              <a:tr h="539378">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6</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US" sz="2000">
                          <a:effectLst/>
                          <a:latin typeface="+mn-lt"/>
                          <a:ea typeface="Calibri" panose="020F0502020204030204" pitchFamily="34" charset="0"/>
                          <a:cs typeface="Latha" panose="020B0604020202020204" pitchFamily="34" charset="0"/>
                        </a:rPr>
                        <a:t>Not prefer to use Organic farming</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2.83</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effectLst/>
                          <a:latin typeface="+mn-lt"/>
                          <a:ea typeface="Calibri" panose="020F0502020204030204" pitchFamily="34" charset="0"/>
                          <a:cs typeface="Latha" panose="020B0604020202020204" pitchFamily="34" charset="0"/>
                        </a:rPr>
                        <a:t>.813</a:t>
                      </a:r>
                      <a:endParaRPr lang="en-GB" sz="200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dirty="0">
                          <a:effectLst/>
                          <a:latin typeface="+mn-lt"/>
                          <a:ea typeface="Calibri" panose="020F0502020204030204" pitchFamily="34" charset="0"/>
                          <a:cs typeface="Latha" panose="020B0604020202020204" pitchFamily="34" charset="0"/>
                        </a:rPr>
                        <a:t>Neutral</a:t>
                      </a:r>
                      <a:endParaRPr lang="en-GB" sz="2000" dirty="0">
                        <a:effectLst/>
                        <a:latin typeface="+mn-lt"/>
                        <a:ea typeface="Calibri" panose="020F0502020204030204" pitchFamily="34" charset="0"/>
                        <a:cs typeface="Latha"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3769198"/>
                  </a:ext>
                </a:extLst>
              </a:tr>
            </a:tbl>
          </a:graphicData>
        </a:graphic>
      </p:graphicFrame>
    </p:spTree>
    <p:extLst>
      <p:ext uri="{BB962C8B-B14F-4D97-AF65-F5344CB8AC3E}">
        <p14:creationId xmlns:p14="http://schemas.microsoft.com/office/powerpoint/2010/main" val="1162280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6F059B-1A6B-8E24-4526-6BB57609BA22}"/>
              </a:ext>
            </a:extLst>
          </p:cNvPr>
          <p:cNvSpPr>
            <a:spLocks noGrp="1"/>
          </p:cNvSpPr>
          <p:nvPr>
            <p:ph type="sldNum" sz="quarter" idx="12"/>
          </p:nvPr>
        </p:nvSpPr>
        <p:spPr/>
        <p:txBody>
          <a:bodyPr/>
          <a:lstStyle/>
          <a:p>
            <a:fld id="{48FC179B-E1DC-44DF-B0E4-66A8D350C2BE}" type="slidenum">
              <a:rPr lang="en-US" smtClean="0"/>
              <a:t>24</a:t>
            </a:fld>
            <a:endParaRPr lang="en-US"/>
          </a:p>
        </p:txBody>
      </p:sp>
      <p:sp>
        <p:nvSpPr>
          <p:cNvPr id="3" name="Title 1">
            <a:extLst>
              <a:ext uri="{FF2B5EF4-FFF2-40B4-BE49-F238E27FC236}">
                <a16:creationId xmlns:a16="http://schemas.microsoft.com/office/drawing/2014/main" id="{B990786D-4A75-97AA-ECC8-030338749AB2}"/>
              </a:ext>
            </a:extLst>
          </p:cNvPr>
          <p:cNvSpPr txBox="1">
            <a:spLocks/>
          </p:cNvSpPr>
          <p:nvPr/>
        </p:nvSpPr>
        <p:spPr>
          <a:xfrm>
            <a:off x="2077616" y="3292"/>
            <a:ext cx="10515600" cy="187092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28600" indent="-228600">
              <a:spcBef>
                <a:spcPts val="1000"/>
              </a:spcBef>
              <a:defRPr/>
            </a:pPr>
            <a:br>
              <a:rPr lang="en-US" sz="2400" dirty="0">
                <a:solidFill>
                  <a:prstClr val="black"/>
                </a:solidFill>
                <a:latin typeface="Calibri" panose="020F0502020204030204"/>
                <a:ea typeface="+mn-ea"/>
                <a:cs typeface="+mn-cs"/>
              </a:rPr>
            </a:br>
            <a:br>
              <a:rPr lang="en-US" sz="2400" dirty="0">
                <a:solidFill>
                  <a:prstClr val="black"/>
                </a:solidFill>
                <a:latin typeface="+mn-lt"/>
                <a:ea typeface="+mn-ea"/>
                <a:cs typeface="+mn-cs"/>
              </a:rPr>
            </a:br>
            <a:r>
              <a:rPr lang="en-US" sz="2400" b="1" dirty="0">
                <a:solidFill>
                  <a:prstClr val="black"/>
                </a:solidFill>
                <a:latin typeface="+mn-lt"/>
                <a:ea typeface="+mn-ea"/>
                <a:cs typeface="+mn-cs"/>
              </a:rPr>
              <a:t>Objective 06: To find out possible alternative for chemical fertilizer and agrochemical currently use by the farmers.</a:t>
            </a:r>
            <a:br>
              <a:rPr lang="en-US" sz="2400" dirty="0">
                <a:solidFill>
                  <a:prstClr val="black"/>
                </a:solidFill>
                <a:latin typeface="Calibri" panose="020F0502020204030204"/>
                <a:ea typeface="+mn-ea"/>
                <a:cs typeface="+mn-cs"/>
              </a:rPr>
            </a:br>
            <a:endParaRPr lang="en-GB" sz="3600" dirty="0"/>
          </a:p>
        </p:txBody>
      </p:sp>
      <p:graphicFrame>
        <p:nvGraphicFramePr>
          <p:cNvPr id="4" name="Table 3">
            <a:extLst>
              <a:ext uri="{FF2B5EF4-FFF2-40B4-BE49-F238E27FC236}">
                <a16:creationId xmlns:a16="http://schemas.microsoft.com/office/drawing/2014/main" id="{2423868F-38F1-1D24-D024-4D55B4E81F8B}"/>
              </a:ext>
            </a:extLst>
          </p:cNvPr>
          <p:cNvGraphicFramePr>
            <a:graphicFrameLocks noGrp="1"/>
          </p:cNvGraphicFramePr>
          <p:nvPr>
            <p:extLst>
              <p:ext uri="{D42A27DB-BD31-4B8C-83A1-F6EECF244321}">
                <p14:modId xmlns:p14="http://schemas.microsoft.com/office/powerpoint/2010/main" val="503188243"/>
              </p:ext>
            </p:extLst>
          </p:nvPr>
        </p:nvGraphicFramePr>
        <p:xfrm>
          <a:off x="697658" y="2004139"/>
          <a:ext cx="5705474" cy="3069945"/>
        </p:xfrm>
        <a:graphic>
          <a:graphicData uri="http://schemas.openxmlformats.org/drawingml/2006/table">
            <a:tbl>
              <a:tblPr firstRow="1" firstCol="1" bandRow="1"/>
              <a:tblGrid>
                <a:gridCol w="474898">
                  <a:extLst>
                    <a:ext uri="{9D8B030D-6E8A-4147-A177-3AD203B41FA5}">
                      <a16:colId xmlns:a16="http://schemas.microsoft.com/office/drawing/2014/main" val="651461409"/>
                    </a:ext>
                  </a:extLst>
                </a:gridCol>
                <a:gridCol w="4041992">
                  <a:extLst>
                    <a:ext uri="{9D8B030D-6E8A-4147-A177-3AD203B41FA5}">
                      <a16:colId xmlns:a16="http://schemas.microsoft.com/office/drawing/2014/main" val="1387687715"/>
                    </a:ext>
                  </a:extLst>
                </a:gridCol>
                <a:gridCol w="1188584">
                  <a:extLst>
                    <a:ext uri="{9D8B030D-6E8A-4147-A177-3AD203B41FA5}">
                      <a16:colId xmlns:a16="http://schemas.microsoft.com/office/drawing/2014/main" val="890982278"/>
                    </a:ext>
                  </a:extLst>
                </a:gridCol>
              </a:tblGrid>
              <a:tr h="788982">
                <a:tc>
                  <a:txBody>
                    <a:bodyPr/>
                    <a:lstStyle/>
                    <a:p>
                      <a:pPr algn="ctr">
                        <a:lnSpc>
                          <a:spcPct val="107000"/>
                        </a:lnSpc>
                        <a:spcAft>
                          <a:spcPts val="800"/>
                        </a:spcAft>
                      </a:pPr>
                      <a:r>
                        <a:rPr lang="en-US" sz="2400" b="1" dirty="0">
                          <a:solidFill>
                            <a:srgbClr val="000000"/>
                          </a:solidFill>
                          <a:effectLst/>
                          <a:latin typeface="+mn-lt"/>
                          <a:ea typeface="Times New Roman" panose="02020603050405020304" pitchFamily="18" charset="0"/>
                          <a:cs typeface="Latha" panose="020B0604020202020204" pitchFamily="34" charset="0"/>
                        </a:rPr>
                        <a:t>No</a:t>
                      </a:r>
                      <a:endParaRPr lang="en-GB" sz="2400" dirty="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400" b="1" dirty="0">
                          <a:solidFill>
                            <a:srgbClr val="000000"/>
                          </a:solidFill>
                          <a:effectLst/>
                          <a:latin typeface="+mn-lt"/>
                          <a:ea typeface="Times New Roman" panose="02020603050405020304" pitchFamily="18" charset="0"/>
                          <a:cs typeface="Latha" panose="020B0604020202020204" pitchFamily="34" charset="0"/>
                        </a:rPr>
                        <a:t>Alternatives for Chemical Fertilizer</a:t>
                      </a:r>
                      <a:endParaRPr lang="en-GB" sz="2400" dirty="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400" b="1">
                          <a:solidFill>
                            <a:srgbClr val="000000"/>
                          </a:solidFill>
                          <a:effectLst/>
                          <a:latin typeface="+mn-lt"/>
                          <a:ea typeface="Times New Roman" panose="02020603050405020304" pitchFamily="18" charset="0"/>
                          <a:cs typeface="Latha" panose="020B0604020202020204" pitchFamily="34" charset="0"/>
                        </a:rPr>
                        <a:t>Percentage (%)</a:t>
                      </a:r>
                      <a:endParaRPr lang="en-GB" sz="24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0646004"/>
                  </a:ext>
                </a:extLst>
              </a:tr>
              <a:tr h="385555">
                <a:tc>
                  <a:txBody>
                    <a:bodyPr/>
                    <a:lstStyle/>
                    <a:p>
                      <a:pPr algn="ctr">
                        <a:lnSpc>
                          <a:spcPct val="107000"/>
                        </a:lnSpc>
                        <a:spcAft>
                          <a:spcPts val="800"/>
                        </a:spcAft>
                      </a:pPr>
                      <a:r>
                        <a:rPr lang="en-US" sz="2400">
                          <a:solidFill>
                            <a:srgbClr val="000000"/>
                          </a:solidFill>
                          <a:effectLst/>
                          <a:latin typeface="+mn-lt"/>
                          <a:ea typeface="Times New Roman" panose="02020603050405020304" pitchFamily="18" charset="0"/>
                          <a:cs typeface="Latha" panose="020B0604020202020204" pitchFamily="34" charset="0"/>
                        </a:rPr>
                        <a:t>1</a:t>
                      </a:r>
                      <a:endParaRPr lang="en-GB" sz="240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2400" dirty="0">
                          <a:solidFill>
                            <a:srgbClr val="000000"/>
                          </a:solidFill>
                          <a:effectLst/>
                          <a:latin typeface="+mn-lt"/>
                          <a:ea typeface="Times New Roman" panose="02020603050405020304" pitchFamily="18" charset="0"/>
                          <a:cs typeface="Latha" panose="020B0604020202020204" pitchFamily="34" charset="0"/>
                        </a:rPr>
                        <a:t>Compost</a:t>
                      </a:r>
                      <a:endParaRPr lang="en-GB" sz="2400" dirty="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en-US" sz="2400">
                          <a:solidFill>
                            <a:srgbClr val="000000"/>
                          </a:solidFill>
                          <a:effectLst/>
                          <a:latin typeface="+mn-lt"/>
                          <a:ea typeface="Times New Roman" panose="02020603050405020304" pitchFamily="18" charset="0"/>
                          <a:cs typeface="Latha" panose="020B0604020202020204" pitchFamily="34" charset="0"/>
                        </a:rPr>
                        <a:t>45</a:t>
                      </a:r>
                      <a:endParaRPr lang="en-GB" sz="24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9130260"/>
                  </a:ext>
                </a:extLst>
              </a:tr>
              <a:tr h="385555">
                <a:tc>
                  <a:txBody>
                    <a:bodyPr/>
                    <a:lstStyle/>
                    <a:p>
                      <a:pPr algn="ctr">
                        <a:lnSpc>
                          <a:spcPct val="107000"/>
                        </a:lnSpc>
                        <a:spcAft>
                          <a:spcPts val="800"/>
                        </a:spcAft>
                      </a:pPr>
                      <a:r>
                        <a:rPr lang="en-US" sz="2400">
                          <a:solidFill>
                            <a:srgbClr val="000000"/>
                          </a:solidFill>
                          <a:effectLst/>
                          <a:latin typeface="+mn-lt"/>
                          <a:ea typeface="Times New Roman" panose="02020603050405020304" pitchFamily="18" charset="0"/>
                          <a:cs typeface="Latha" panose="020B0604020202020204" pitchFamily="34" charset="0"/>
                        </a:rPr>
                        <a:t>2</a:t>
                      </a:r>
                      <a:endParaRPr lang="en-GB" sz="240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a:noFill/>
                    </a:lnT>
                    <a:lnB>
                      <a:noFill/>
                    </a:lnB>
                  </a:tcPr>
                </a:tc>
                <a:tc>
                  <a:txBody>
                    <a:bodyPr/>
                    <a:lstStyle/>
                    <a:p>
                      <a:pPr algn="ctr">
                        <a:lnSpc>
                          <a:spcPct val="107000"/>
                        </a:lnSpc>
                        <a:spcAft>
                          <a:spcPts val="800"/>
                        </a:spcAft>
                      </a:pPr>
                      <a:r>
                        <a:rPr lang="en-US" sz="2400" dirty="0">
                          <a:solidFill>
                            <a:srgbClr val="000000"/>
                          </a:solidFill>
                          <a:effectLst/>
                          <a:latin typeface="+mn-lt"/>
                          <a:ea typeface="Times New Roman" panose="02020603050405020304" pitchFamily="18" charset="0"/>
                          <a:cs typeface="Latha" panose="020B0604020202020204" pitchFamily="34" charset="0"/>
                        </a:rPr>
                        <a:t>Cow Manure </a:t>
                      </a:r>
                      <a:endParaRPr lang="en-GB" sz="2400" dirty="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a:noFill/>
                    </a:lnT>
                    <a:lnB>
                      <a:noFill/>
                    </a:lnB>
                  </a:tcPr>
                </a:tc>
                <a:tc>
                  <a:txBody>
                    <a:bodyPr/>
                    <a:lstStyle/>
                    <a:p>
                      <a:pPr algn="ctr">
                        <a:lnSpc>
                          <a:spcPct val="107000"/>
                        </a:lnSpc>
                        <a:spcAft>
                          <a:spcPts val="800"/>
                        </a:spcAft>
                      </a:pPr>
                      <a:r>
                        <a:rPr lang="en-US" sz="2400">
                          <a:solidFill>
                            <a:srgbClr val="000000"/>
                          </a:solidFill>
                          <a:effectLst/>
                          <a:latin typeface="+mn-lt"/>
                          <a:ea typeface="Times New Roman" panose="02020603050405020304" pitchFamily="18" charset="0"/>
                          <a:cs typeface="Latha" panose="020B0604020202020204" pitchFamily="34" charset="0"/>
                        </a:rPr>
                        <a:t>8</a:t>
                      </a:r>
                      <a:endParaRPr lang="en-GB" sz="24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536908343"/>
                  </a:ext>
                </a:extLst>
              </a:tr>
              <a:tr h="385555">
                <a:tc>
                  <a:txBody>
                    <a:bodyPr/>
                    <a:lstStyle/>
                    <a:p>
                      <a:pPr algn="ctr">
                        <a:lnSpc>
                          <a:spcPct val="107000"/>
                        </a:lnSpc>
                        <a:spcAft>
                          <a:spcPts val="800"/>
                        </a:spcAft>
                      </a:pPr>
                      <a:r>
                        <a:rPr lang="en-US" sz="2400">
                          <a:solidFill>
                            <a:srgbClr val="000000"/>
                          </a:solidFill>
                          <a:effectLst/>
                          <a:latin typeface="+mn-lt"/>
                          <a:ea typeface="Times New Roman" panose="02020603050405020304" pitchFamily="18" charset="0"/>
                          <a:cs typeface="Latha" panose="020B0604020202020204" pitchFamily="34" charset="0"/>
                        </a:rPr>
                        <a:t>3</a:t>
                      </a:r>
                      <a:endParaRPr lang="en-GB" sz="240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a:noFill/>
                    </a:lnT>
                    <a:lnB>
                      <a:noFill/>
                    </a:lnB>
                  </a:tcPr>
                </a:tc>
                <a:tc>
                  <a:txBody>
                    <a:bodyPr/>
                    <a:lstStyle/>
                    <a:p>
                      <a:pPr algn="ctr">
                        <a:lnSpc>
                          <a:spcPct val="107000"/>
                        </a:lnSpc>
                        <a:spcAft>
                          <a:spcPts val="800"/>
                        </a:spcAft>
                      </a:pPr>
                      <a:r>
                        <a:rPr lang="en-US" sz="2400" dirty="0">
                          <a:solidFill>
                            <a:srgbClr val="000000"/>
                          </a:solidFill>
                          <a:effectLst/>
                          <a:latin typeface="+mn-lt"/>
                          <a:ea typeface="Times New Roman" panose="02020603050405020304" pitchFamily="18" charset="0"/>
                          <a:cs typeface="Latha" panose="020B0604020202020204" pitchFamily="34" charset="0"/>
                        </a:rPr>
                        <a:t> liquid fertilizer</a:t>
                      </a:r>
                      <a:endParaRPr lang="en-GB" sz="2400" dirty="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a:noFill/>
                    </a:lnT>
                    <a:lnB>
                      <a:noFill/>
                    </a:lnB>
                  </a:tcPr>
                </a:tc>
                <a:tc>
                  <a:txBody>
                    <a:bodyPr/>
                    <a:lstStyle/>
                    <a:p>
                      <a:pPr algn="ctr">
                        <a:lnSpc>
                          <a:spcPct val="107000"/>
                        </a:lnSpc>
                        <a:spcAft>
                          <a:spcPts val="800"/>
                        </a:spcAft>
                      </a:pPr>
                      <a:r>
                        <a:rPr lang="en-US" sz="2400">
                          <a:solidFill>
                            <a:srgbClr val="000000"/>
                          </a:solidFill>
                          <a:effectLst/>
                          <a:latin typeface="+mn-lt"/>
                          <a:ea typeface="Times New Roman" panose="02020603050405020304" pitchFamily="18" charset="0"/>
                          <a:cs typeface="Latha" panose="020B0604020202020204" pitchFamily="34" charset="0"/>
                        </a:rPr>
                        <a:t>57</a:t>
                      </a:r>
                      <a:endParaRPr lang="en-GB" sz="24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1914015559"/>
                  </a:ext>
                </a:extLst>
              </a:tr>
              <a:tr h="385555">
                <a:tc>
                  <a:txBody>
                    <a:bodyPr/>
                    <a:lstStyle/>
                    <a:p>
                      <a:pPr algn="ctr">
                        <a:lnSpc>
                          <a:spcPct val="107000"/>
                        </a:lnSpc>
                        <a:spcAft>
                          <a:spcPts val="800"/>
                        </a:spcAft>
                      </a:pPr>
                      <a:r>
                        <a:rPr lang="en-US" sz="2400">
                          <a:solidFill>
                            <a:srgbClr val="000000"/>
                          </a:solidFill>
                          <a:effectLst/>
                          <a:latin typeface="+mn-lt"/>
                          <a:ea typeface="Times New Roman" panose="02020603050405020304" pitchFamily="18" charset="0"/>
                          <a:cs typeface="Latha" panose="020B0604020202020204" pitchFamily="34" charset="0"/>
                        </a:rPr>
                        <a:t>4</a:t>
                      </a:r>
                      <a:endParaRPr lang="en-GB" sz="240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a:noFill/>
                    </a:lnT>
                    <a:lnB>
                      <a:noFill/>
                    </a:lnB>
                  </a:tcPr>
                </a:tc>
                <a:tc>
                  <a:txBody>
                    <a:bodyPr/>
                    <a:lstStyle/>
                    <a:p>
                      <a:pPr algn="ctr">
                        <a:lnSpc>
                          <a:spcPct val="107000"/>
                        </a:lnSpc>
                        <a:spcAft>
                          <a:spcPts val="800"/>
                        </a:spcAft>
                      </a:pPr>
                      <a:r>
                        <a:rPr lang="en-US" sz="2400" dirty="0">
                          <a:solidFill>
                            <a:srgbClr val="000000"/>
                          </a:solidFill>
                          <a:effectLst/>
                          <a:latin typeface="+mn-lt"/>
                          <a:ea typeface="Times New Roman" panose="02020603050405020304" pitchFamily="18" charset="0"/>
                          <a:cs typeface="Latha" panose="020B0604020202020204" pitchFamily="34" charset="0"/>
                        </a:rPr>
                        <a:t>Poultry Manure</a:t>
                      </a:r>
                      <a:endParaRPr lang="en-GB" sz="2400" dirty="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a:noFill/>
                    </a:lnT>
                    <a:lnB>
                      <a:noFill/>
                    </a:lnB>
                  </a:tcPr>
                </a:tc>
                <a:tc>
                  <a:txBody>
                    <a:bodyPr/>
                    <a:lstStyle/>
                    <a:p>
                      <a:pPr algn="ctr">
                        <a:lnSpc>
                          <a:spcPct val="107000"/>
                        </a:lnSpc>
                        <a:spcAft>
                          <a:spcPts val="800"/>
                        </a:spcAft>
                      </a:pPr>
                      <a:r>
                        <a:rPr lang="en-US" sz="2400">
                          <a:solidFill>
                            <a:srgbClr val="000000"/>
                          </a:solidFill>
                          <a:effectLst/>
                          <a:latin typeface="+mn-lt"/>
                          <a:ea typeface="Times New Roman" panose="02020603050405020304" pitchFamily="18" charset="0"/>
                          <a:cs typeface="Latha" panose="020B0604020202020204" pitchFamily="34" charset="0"/>
                        </a:rPr>
                        <a:t>10</a:t>
                      </a:r>
                      <a:endParaRPr lang="en-GB" sz="24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4090823765"/>
                  </a:ext>
                </a:extLst>
              </a:tr>
              <a:tr h="385555">
                <a:tc>
                  <a:txBody>
                    <a:bodyPr/>
                    <a:lstStyle/>
                    <a:p>
                      <a:pPr>
                        <a:lnSpc>
                          <a:spcPct val="107000"/>
                        </a:lnSpc>
                      </a:pPr>
                      <a:endParaRPr lang="en-GB" sz="2400">
                        <a:effectLst/>
                        <a:latin typeface="+mn-lt"/>
                        <a:cs typeface="Latha" panose="020B0604020202020204" pitchFamily="34" charset="0"/>
                      </a:endParaRPr>
                    </a:p>
                  </a:txBody>
                  <a:tcPr marL="68580" marR="68580" marT="0" marB="0" anchor="b">
                    <a:lnL>
                      <a:noFill/>
                    </a:lnL>
                    <a:lnR>
                      <a:noFill/>
                    </a:lnR>
                    <a:lnT>
                      <a:noFill/>
                    </a:lnT>
                    <a:lnB>
                      <a:noFill/>
                    </a:lnB>
                  </a:tcPr>
                </a:tc>
                <a:tc>
                  <a:txBody>
                    <a:bodyPr/>
                    <a:lstStyle/>
                    <a:p>
                      <a:pPr>
                        <a:lnSpc>
                          <a:spcPct val="107000"/>
                        </a:lnSpc>
                      </a:pPr>
                      <a:endParaRPr lang="en-GB" sz="2400" dirty="0">
                        <a:effectLst/>
                        <a:latin typeface="+mn-lt"/>
                        <a:cs typeface="Latha" panose="020B0604020202020204" pitchFamily="34" charset="0"/>
                      </a:endParaRPr>
                    </a:p>
                  </a:txBody>
                  <a:tcPr marL="68580" marR="68580" marT="0" marB="0" anchor="b">
                    <a:lnL>
                      <a:noFill/>
                    </a:lnL>
                    <a:lnR>
                      <a:noFill/>
                    </a:lnR>
                    <a:lnT>
                      <a:noFill/>
                    </a:lnT>
                    <a:lnB>
                      <a:noFill/>
                    </a:lnB>
                  </a:tcPr>
                </a:tc>
                <a:tc>
                  <a:txBody>
                    <a:bodyPr/>
                    <a:lstStyle/>
                    <a:p>
                      <a:pPr>
                        <a:lnSpc>
                          <a:spcPct val="107000"/>
                        </a:lnSpc>
                      </a:pPr>
                      <a:endParaRPr lang="en-GB" sz="2400" dirty="0">
                        <a:effectLst/>
                        <a:latin typeface="+mn-lt"/>
                        <a:cs typeface="Latha" panose="020B0604020202020204" pitchFamily="34" charset="0"/>
                      </a:endParaRPr>
                    </a:p>
                  </a:txBody>
                  <a:tcPr marL="68580" marR="68580" marT="0" marB="0" anchor="ctr">
                    <a:lnL>
                      <a:noFill/>
                    </a:lnL>
                    <a:lnR>
                      <a:noFill/>
                    </a:lnR>
                    <a:lnT>
                      <a:noFill/>
                    </a:lnT>
                    <a:lnB>
                      <a:noFill/>
                    </a:lnB>
                  </a:tcPr>
                </a:tc>
                <a:extLst>
                  <a:ext uri="{0D108BD9-81ED-4DB2-BD59-A6C34878D82A}">
                    <a16:rowId xmlns:a16="http://schemas.microsoft.com/office/drawing/2014/main" val="2221086181"/>
                  </a:ext>
                </a:extLst>
              </a:tr>
              <a:tr h="353188">
                <a:tc>
                  <a:txBody>
                    <a:bodyPr/>
                    <a:lstStyle/>
                    <a:p>
                      <a:pPr>
                        <a:lnSpc>
                          <a:spcPct val="107000"/>
                        </a:lnSpc>
                      </a:pPr>
                      <a:endParaRPr lang="en-GB" sz="1100">
                        <a:effectLst/>
                        <a:latin typeface="Calibri" panose="020F0502020204030204" pitchFamily="34" charset="0"/>
                        <a:cs typeface="Latha" panose="020B0604020202020204" pitchFamily="34"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en-GB" sz="1100">
                        <a:effectLst/>
                        <a:latin typeface="Calibri" panose="020F0502020204030204" pitchFamily="34" charset="0"/>
                        <a:cs typeface="Latha" panose="020B0604020202020204" pitchFamily="34"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Latha" panose="020B060402020202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805370"/>
                  </a:ext>
                </a:extLst>
              </a:tr>
            </a:tbl>
          </a:graphicData>
        </a:graphic>
      </p:graphicFrame>
      <p:graphicFrame>
        <p:nvGraphicFramePr>
          <p:cNvPr id="5" name="Content Placeholder 3">
            <a:extLst>
              <a:ext uri="{FF2B5EF4-FFF2-40B4-BE49-F238E27FC236}">
                <a16:creationId xmlns:a16="http://schemas.microsoft.com/office/drawing/2014/main" id="{6D116919-BE40-C384-3A8F-34E31D82A7E2}"/>
              </a:ext>
            </a:extLst>
          </p:cNvPr>
          <p:cNvGraphicFramePr>
            <a:graphicFrameLocks/>
          </p:cNvGraphicFramePr>
          <p:nvPr>
            <p:extLst>
              <p:ext uri="{D42A27DB-BD31-4B8C-83A1-F6EECF244321}">
                <p14:modId xmlns:p14="http://schemas.microsoft.com/office/powerpoint/2010/main" val="2918844660"/>
              </p:ext>
            </p:extLst>
          </p:nvPr>
        </p:nvGraphicFramePr>
        <p:xfrm>
          <a:off x="6403132" y="1874221"/>
          <a:ext cx="5276850" cy="3422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5700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49C42B-FB36-3202-C105-77D370A0E71F}"/>
              </a:ext>
            </a:extLst>
          </p:cNvPr>
          <p:cNvSpPr>
            <a:spLocks noGrp="1"/>
          </p:cNvSpPr>
          <p:nvPr>
            <p:ph type="sldNum" sz="quarter" idx="12"/>
          </p:nvPr>
        </p:nvSpPr>
        <p:spPr/>
        <p:txBody>
          <a:bodyPr/>
          <a:lstStyle/>
          <a:p>
            <a:fld id="{48FC179B-E1DC-44DF-B0E4-66A8D350C2BE}" type="slidenum">
              <a:rPr lang="en-US" smtClean="0"/>
              <a:t>25</a:t>
            </a:fld>
            <a:endParaRPr lang="en-US"/>
          </a:p>
        </p:txBody>
      </p:sp>
      <p:sp>
        <p:nvSpPr>
          <p:cNvPr id="3" name="Title 1">
            <a:extLst>
              <a:ext uri="{FF2B5EF4-FFF2-40B4-BE49-F238E27FC236}">
                <a16:creationId xmlns:a16="http://schemas.microsoft.com/office/drawing/2014/main" id="{2D070555-B810-A51F-55E7-708A0D22E181}"/>
              </a:ext>
            </a:extLst>
          </p:cNvPr>
          <p:cNvSpPr txBox="1">
            <a:spLocks/>
          </p:cNvSpPr>
          <p:nvPr/>
        </p:nvSpPr>
        <p:spPr>
          <a:xfrm>
            <a:off x="903514" y="132837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a:p>
        </p:txBody>
      </p:sp>
      <p:sp>
        <p:nvSpPr>
          <p:cNvPr id="4" name="Title 1">
            <a:extLst>
              <a:ext uri="{FF2B5EF4-FFF2-40B4-BE49-F238E27FC236}">
                <a16:creationId xmlns:a16="http://schemas.microsoft.com/office/drawing/2014/main" id="{F19C444C-001B-0319-CD7F-9762D16ABD7D}"/>
              </a:ext>
            </a:extLst>
          </p:cNvPr>
          <p:cNvSpPr txBox="1">
            <a:spLocks/>
          </p:cNvSpPr>
          <p:nvPr/>
        </p:nvSpPr>
        <p:spPr>
          <a:xfrm>
            <a:off x="838200" y="31133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a:p>
        </p:txBody>
      </p:sp>
      <p:sp>
        <p:nvSpPr>
          <p:cNvPr id="6" name="TextBox 5">
            <a:extLst>
              <a:ext uri="{FF2B5EF4-FFF2-40B4-BE49-F238E27FC236}">
                <a16:creationId xmlns:a16="http://schemas.microsoft.com/office/drawing/2014/main" id="{0CA191A5-7766-7A5F-0FB1-649487485764}"/>
              </a:ext>
            </a:extLst>
          </p:cNvPr>
          <p:cNvSpPr txBox="1"/>
          <p:nvPr/>
        </p:nvSpPr>
        <p:spPr>
          <a:xfrm>
            <a:off x="1468018" y="1053099"/>
            <a:ext cx="6097554" cy="707886"/>
          </a:xfrm>
          <a:prstGeom prst="rect">
            <a:avLst/>
          </a:prstGeom>
          <a:noFill/>
        </p:spPr>
        <p:txBody>
          <a:bodyPr wrap="square">
            <a:spAutoFit/>
          </a:bodyPr>
          <a:lstStyle/>
          <a:p>
            <a:r>
              <a:rPr lang="en-GB" sz="4000" b="1" dirty="0"/>
              <a:t>Alternatives for pesticides </a:t>
            </a:r>
            <a:endParaRPr lang="en-GB" sz="4000" dirty="0"/>
          </a:p>
        </p:txBody>
      </p:sp>
      <p:graphicFrame>
        <p:nvGraphicFramePr>
          <p:cNvPr id="7" name="Content Placeholder 6">
            <a:extLst>
              <a:ext uri="{FF2B5EF4-FFF2-40B4-BE49-F238E27FC236}">
                <a16:creationId xmlns:a16="http://schemas.microsoft.com/office/drawing/2014/main" id="{C7CEBE09-CC8A-ED65-58FD-62F52B884719}"/>
              </a:ext>
            </a:extLst>
          </p:cNvPr>
          <p:cNvGraphicFramePr>
            <a:graphicFrameLocks/>
          </p:cNvGraphicFramePr>
          <p:nvPr>
            <p:extLst>
              <p:ext uri="{D42A27DB-BD31-4B8C-83A1-F6EECF244321}">
                <p14:modId xmlns:p14="http://schemas.microsoft.com/office/powerpoint/2010/main" val="1963276719"/>
              </p:ext>
            </p:extLst>
          </p:nvPr>
        </p:nvGraphicFramePr>
        <p:xfrm>
          <a:off x="870857" y="2409151"/>
          <a:ext cx="5593976" cy="1797024"/>
        </p:xfrm>
        <a:graphic>
          <a:graphicData uri="http://schemas.openxmlformats.org/drawingml/2006/table">
            <a:tbl>
              <a:tblPr firstRow="1" firstCol="1" bandRow="1"/>
              <a:tblGrid>
                <a:gridCol w="674650">
                  <a:extLst>
                    <a:ext uri="{9D8B030D-6E8A-4147-A177-3AD203B41FA5}">
                      <a16:colId xmlns:a16="http://schemas.microsoft.com/office/drawing/2014/main" val="4258896827"/>
                    </a:ext>
                  </a:extLst>
                </a:gridCol>
                <a:gridCol w="3837074">
                  <a:extLst>
                    <a:ext uri="{9D8B030D-6E8A-4147-A177-3AD203B41FA5}">
                      <a16:colId xmlns:a16="http://schemas.microsoft.com/office/drawing/2014/main" val="4208761036"/>
                    </a:ext>
                  </a:extLst>
                </a:gridCol>
                <a:gridCol w="1082252">
                  <a:extLst>
                    <a:ext uri="{9D8B030D-6E8A-4147-A177-3AD203B41FA5}">
                      <a16:colId xmlns:a16="http://schemas.microsoft.com/office/drawing/2014/main" val="257691767"/>
                    </a:ext>
                  </a:extLst>
                </a:gridCol>
              </a:tblGrid>
              <a:tr h="890950">
                <a:tc>
                  <a:txBody>
                    <a:bodyPr/>
                    <a:lstStyle/>
                    <a:p>
                      <a:pPr algn="ctr">
                        <a:lnSpc>
                          <a:spcPct val="107000"/>
                        </a:lnSpc>
                        <a:spcAft>
                          <a:spcPts val="800"/>
                        </a:spcAft>
                      </a:pPr>
                      <a:r>
                        <a:rPr lang="en-US" sz="2000" b="1">
                          <a:solidFill>
                            <a:srgbClr val="000000"/>
                          </a:solidFill>
                          <a:effectLst/>
                          <a:latin typeface="+mn-lt"/>
                          <a:ea typeface="Times New Roman" panose="02020603050405020304" pitchFamily="18" charset="0"/>
                          <a:cs typeface="Latha" panose="020B0604020202020204" pitchFamily="34" charset="0"/>
                        </a:rPr>
                        <a:t>No</a:t>
                      </a:r>
                      <a:endParaRPr lang="en-GB" sz="20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b="1" dirty="0">
                          <a:solidFill>
                            <a:srgbClr val="000000"/>
                          </a:solidFill>
                          <a:effectLst/>
                          <a:latin typeface="+mn-lt"/>
                          <a:ea typeface="Times New Roman" panose="02020603050405020304" pitchFamily="18" charset="0"/>
                          <a:cs typeface="Latha" panose="020B0604020202020204" pitchFamily="34" charset="0"/>
                        </a:rPr>
                        <a:t>Alternatives for Pesticides</a:t>
                      </a:r>
                      <a:endParaRPr lang="en-GB" sz="2000" dirty="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b="1">
                          <a:solidFill>
                            <a:srgbClr val="000000"/>
                          </a:solidFill>
                          <a:effectLst/>
                          <a:latin typeface="+mn-lt"/>
                          <a:ea typeface="Times New Roman" panose="02020603050405020304" pitchFamily="18" charset="0"/>
                          <a:cs typeface="Latha" panose="020B0604020202020204" pitchFamily="34" charset="0"/>
                        </a:rPr>
                        <a:t>Percentage</a:t>
                      </a:r>
                      <a:endParaRPr lang="en-GB" sz="20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044132"/>
                  </a:ext>
                </a:extLst>
              </a:tr>
              <a:tr h="453037">
                <a:tc>
                  <a:txBody>
                    <a:bodyPr/>
                    <a:lstStyle/>
                    <a:p>
                      <a:pPr algn="ctr">
                        <a:lnSpc>
                          <a:spcPct val="107000"/>
                        </a:lnSpc>
                        <a:spcAft>
                          <a:spcPts val="800"/>
                        </a:spcAft>
                      </a:pPr>
                      <a:r>
                        <a:rPr lang="en-US" sz="2000">
                          <a:solidFill>
                            <a:srgbClr val="000000"/>
                          </a:solidFill>
                          <a:effectLst/>
                          <a:latin typeface="+mn-lt"/>
                          <a:ea typeface="Times New Roman" panose="02020603050405020304" pitchFamily="18" charset="0"/>
                          <a:cs typeface="Latha" panose="020B0604020202020204" pitchFamily="34" charset="0"/>
                        </a:rPr>
                        <a:t>1</a:t>
                      </a:r>
                      <a:endParaRPr lang="en-GB" sz="200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solidFill>
                            <a:srgbClr val="000000"/>
                          </a:solidFill>
                          <a:effectLst/>
                          <a:latin typeface="+mn-lt"/>
                          <a:ea typeface="Times New Roman" panose="02020603050405020304" pitchFamily="18" charset="0"/>
                          <a:cs typeface="Latha" panose="020B0604020202020204" pitchFamily="34" charset="0"/>
                        </a:rPr>
                        <a:t>Neem oil</a:t>
                      </a:r>
                      <a:endParaRPr lang="en-GB" sz="20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a:solidFill>
                            <a:srgbClr val="000000"/>
                          </a:solidFill>
                          <a:effectLst/>
                          <a:latin typeface="+mn-lt"/>
                          <a:ea typeface="Times New Roman" panose="02020603050405020304" pitchFamily="18" charset="0"/>
                          <a:cs typeface="Latha" panose="020B0604020202020204" pitchFamily="34" charset="0"/>
                        </a:rPr>
                        <a:t>77.5%</a:t>
                      </a:r>
                      <a:endParaRPr lang="en-GB" sz="200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0011075"/>
                  </a:ext>
                </a:extLst>
              </a:tr>
              <a:tr h="453037">
                <a:tc>
                  <a:txBody>
                    <a:bodyPr/>
                    <a:lstStyle/>
                    <a:p>
                      <a:pPr algn="ctr">
                        <a:lnSpc>
                          <a:spcPct val="107000"/>
                        </a:lnSpc>
                        <a:spcAft>
                          <a:spcPts val="800"/>
                        </a:spcAft>
                      </a:pPr>
                      <a:r>
                        <a:rPr lang="en-US" sz="2000">
                          <a:solidFill>
                            <a:srgbClr val="000000"/>
                          </a:solidFill>
                          <a:effectLst/>
                          <a:latin typeface="+mn-lt"/>
                          <a:ea typeface="Times New Roman" panose="02020603050405020304" pitchFamily="18" charset="0"/>
                          <a:cs typeface="Latha" panose="020B0604020202020204" pitchFamily="34" charset="0"/>
                        </a:rPr>
                        <a:t>2</a:t>
                      </a:r>
                      <a:endParaRPr lang="en-GB" sz="2000">
                        <a:effectLst/>
                        <a:latin typeface="+mn-lt"/>
                        <a:ea typeface="Calibri" panose="020F0502020204030204" pitchFamily="34" charset="0"/>
                        <a:cs typeface="Latha" panose="020B060402020202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dirty="0">
                          <a:solidFill>
                            <a:srgbClr val="000000"/>
                          </a:solidFill>
                          <a:effectLst/>
                          <a:latin typeface="+mn-lt"/>
                          <a:ea typeface="Times New Roman" panose="02020603050405020304" pitchFamily="18" charset="0"/>
                          <a:cs typeface="Latha" panose="020B0604020202020204" pitchFamily="34" charset="0"/>
                        </a:rPr>
                        <a:t>Wood ash</a:t>
                      </a:r>
                      <a:endParaRPr lang="en-GB" sz="2000" dirty="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2000" dirty="0">
                          <a:solidFill>
                            <a:srgbClr val="000000"/>
                          </a:solidFill>
                          <a:effectLst/>
                          <a:latin typeface="+mn-lt"/>
                          <a:ea typeface="Times New Roman" panose="02020603050405020304" pitchFamily="18" charset="0"/>
                          <a:cs typeface="Latha" panose="020B0604020202020204" pitchFamily="34" charset="0"/>
                        </a:rPr>
                        <a:t>22.5%</a:t>
                      </a:r>
                      <a:endParaRPr lang="en-GB" sz="2000" dirty="0">
                        <a:effectLst/>
                        <a:latin typeface="+mn-lt"/>
                        <a:ea typeface="Calibri" panose="020F0502020204030204" pitchFamily="34" charset="0"/>
                        <a:cs typeface="Latha"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4707623"/>
                  </a:ext>
                </a:extLst>
              </a:tr>
            </a:tbl>
          </a:graphicData>
        </a:graphic>
      </p:graphicFrame>
      <p:graphicFrame>
        <p:nvGraphicFramePr>
          <p:cNvPr id="8" name="Content Placeholder 3">
            <a:extLst>
              <a:ext uri="{FF2B5EF4-FFF2-40B4-BE49-F238E27FC236}">
                <a16:creationId xmlns:a16="http://schemas.microsoft.com/office/drawing/2014/main" id="{92B10BFD-572C-A6C4-2653-5FE4C76A8CC7}"/>
              </a:ext>
            </a:extLst>
          </p:cNvPr>
          <p:cNvGraphicFramePr>
            <a:graphicFrameLocks/>
          </p:cNvGraphicFramePr>
          <p:nvPr>
            <p:extLst>
              <p:ext uri="{D42A27DB-BD31-4B8C-83A1-F6EECF244321}">
                <p14:modId xmlns:p14="http://schemas.microsoft.com/office/powerpoint/2010/main" val="3160505916"/>
              </p:ext>
            </p:extLst>
          </p:nvPr>
        </p:nvGraphicFramePr>
        <p:xfrm>
          <a:off x="6599853" y="1975590"/>
          <a:ext cx="5257800" cy="37562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2548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4A6490A-033E-3833-1FA2-6A8C69808325}"/>
              </a:ext>
            </a:extLst>
          </p:cNvPr>
          <p:cNvSpPr>
            <a:spLocks noGrp="1"/>
          </p:cNvSpPr>
          <p:nvPr>
            <p:ph type="sldNum" sz="quarter" idx="12"/>
          </p:nvPr>
        </p:nvSpPr>
        <p:spPr/>
        <p:txBody>
          <a:bodyPr/>
          <a:lstStyle/>
          <a:p>
            <a:fld id="{48FC179B-E1DC-44DF-B0E4-66A8D350C2BE}" type="slidenum">
              <a:rPr lang="en-US" smtClean="0"/>
              <a:t>26</a:t>
            </a:fld>
            <a:endParaRPr lang="en-US"/>
          </a:p>
        </p:txBody>
      </p:sp>
      <p:sp>
        <p:nvSpPr>
          <p:cNvPr id="3" name="Title 1">
            <a:extLst>
              <a:ext uri="{FF2B5EF4-FFF2-40B4-BE49-F238E27FC236}">
                <a16:creationId xmlns:a16="http://schemas.microsoft.com/office/drawing/2014/main" id="{A69523DC-FBCE-5C24-45D9-DE3BDD6C5191}"/>
              </a:ext>
            </a:extLst>
          </p:cNvPr>
          <p:cNvSpPr txBox="1">
            <a:spLocks/>
          </p:cNvSpPr>
          <p:nvPr/>
        </p:nvSpPr>
        <p:spPr>
          <a:xfrm>
            <a:off x="1108788" y="1335509"/>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t>Alternatives for Herbicides </a:t>
            </a:r>
            <a:endParaRPr lang="en-GB" b="1" dirty="0"/>
          </a:p>
        </p:txBody>
      </p:sp>
      <p:sp>
        <p:nvSpPr>
          <p:cNvPr id="4" name="Content Placeholder 2">
            <a:extLst>
              <a:ext uri="{FF2B5EF4-FFF2-40B4-BE49-F238E27FC236}">
                <a16:creationId xmlns:a16="http://schemas.microsoft.com/office/drawing/2014/main" id="{C44096FD-E36C-DDB2-ECF0-FA95DB2A915A}"/>
              </a:ext>
            </a:extLst>
          </p:cNvPr>
          <p:cNvSpPr txBox="1">
            <a:spLocks/>
          </p:cNvSpPr>
          <p:nvPr/>
        </p:nvSpPr>
        <p:spPr>
          <a:xfrm>
            <a:off x="922175" y="2333042"/>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a:t> Hand weeding </a:t>
            </a:r>
          </a:p>
          <a:p>
            <a:pPr marL="0" indent="0" algn="just">
              <a:buFont typeface="Arial" panose="020B0604020202020204" pitchFamily="34" charset="0"/>
              <a:buNone/>
            </a:pPr>
            <a:r>
              <a:rPr lang="en-GB"/>
              <a:t>No Successful  Alternatives for herbicides. Only thing is hand weeding Removing harmful weeds.</a:t>
            </a:r>
            <a:endParaRPr lang="en-GB" dirty="0"/>
          </a:p>
        </p:txBody>
      </p:sp>
    </p:spTree>
    <p:extLst>
      <p:ext uri="{BB962C8B-B14F-4D97-AF65-F5344CB8AC3E}">
        <p14:creationId xmlns:p14="http://schemas.microsoft.com/office/powerpoint/2010/main" val="39019196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Conclusion</a:t>
            </a:r>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27</a:t>
            </a:fld>
            <a:endParaRPr lang="en-US"/>
          </a:p>
        </p:txBody>
      </p:sp>
      <p:sp>
        <p:nvSpPr>
          <p:cNvPr id="7" name="Content Placeholder 2">
            <a:extLst>
              <a:ext uri="{FF2B5EF4-FFF2-40B4-BE49-F238E27FC236}">
                <a16:creationId xmlns:a16="http://schemas.microsoft.com/office/drawing/2014/main" id="{3A1B3A8C-A4D9-3213-A54A-3DC83C0181E0}"/>
              </a:ext>
            </a:extLst>
          </p:cNvPr>
          <p:cNvSpPr>
            <a:spLocks noGrp="1"/>
          </p:cNvSpPr>
          <p:nvPr>
            <p:ph idx="1"/>
          </p:nvPr>
        </p:nvSpPr>
        <p:spPr>
          <a:xfrm>
            <a:off x="838200" y="1690688"/>
            <a:ext cx="10515600" cy="4351338"/>
          </a:xfrm>
        </p:spPr>
        <p:txBody>
          <a:bodyPr>
            <a:normAutofit fontScale="92500"/>
          </a:bodyPr>
          <a:lstStyle/>
          <a:p>
            <a:pPr algn="just"/>
            <a:r>
              <a:rPr lang="en-GB" dirty="0"/>
              <a:t> Chemical fertilizer and agrochemical banning huge affect for the  present situation of paddy cultivation in Imbulpe DS division.</a:t>
            </a:r>
          </a:p>
          <a:p>
            <a:pPr algn="just"/>
            <a:r>
              <a:rPr lang="en-GB" dirty="0"/>
              <a:t> According to results of this study, the yield has declined about 50% with banning.</a:t>
            </a:r>
          </a:p>
          <a:p>
            <a:pPr algn="just"/>
            <a:r>
              <a:rPr lang="en-GB" dirty="0"/>
              <a:t>And also, cost of production has doubled compare to before banning.</a:t>
            </a:r>
          </a:p>
          <a:p>
            <a:pPr algn="just"/>
            <a:r>
              <a:rPr lang="en-GB" dirty="0"/>
              <a:t>In present, farmers have average knowledge about utilization agrochemical and chemical fertilizer.</a:t>
            </a:r>
          </a:p>
          <a:p>
            <a:pPr algn="just"/>
            <a:r>
              <a:rPr lang="en-GB" dirty="0"/>
              <a:t>While majority of farmers disagree with the fertilizer banned, they mention that currently use organic fertilizer are not  suitable for paddy cultivation</a:t>
            </a:r>
          </a:p>
        </p:txBody>
      </p:sp>
    </p:spTree>
    <p:extLst>
      <p:ext uri="{BB962C8B-B14F-4D97-AF65-F5344CB8AC3E}">
        <p14:creationId xmlns:p14="http://schemas.microsoft.com/office/powerpoint/2010/main" val="40033569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B3F60C-D74C-676B-561B-7BC707DB32D3}"/>
              </a:ext>
            </a:extLst>
          </p:cNvPr>
          <p:cNvSpPr>
            <a:spLocks noGrp="1"/>
          </p:cNvSpPr>
          <p:nvPr>
            <p:ph type="sldNum" sz="quarter" idx="12"/>
          </p:nvPr>
        </p:nvSpPr>
        <p:spPr/>
        <p:txBody>
          <a:bodyPr/>
          <a:lstStyle/>
          <a:p>
            <a:fld id="{48FC179B-E1DC-44DF-B0E4-66A8D350C2BE}" type="slidenum">
              <a:rPr lang="en-US" smtClean="0"/>
              <a:t>28</a:t>
            </a:fld>
            <a:endParaRPr lang="en-US"/>
          </a:p>
        </p:txBody>
      </p:sp>
      <p:sp>
        <p:nvSpPr>
          <p:cNvPr id="3" name="Title 1">
            <a:extLst>
              <a:ext uri="{FF2B5EF4-FFF2-40B4-BE49-F238E27FC236}">
                <a16:creationId xmlns:a16="http://schemas.microsoft.com/office/drawing/2014/main" id="{84437999-3E2C-49AE-EC03-4CAB34DE0F1B}"/>
              </a:ext>
            </a:extLst>
          </p:cNvPr>
          <p:cNvSpPr txBox="1">
            <a:spLocks/>
          </p:cNvSpPr>
          <p:nvPr/>
        </p:nvSpPr>
        <p:spPr>
          <a:xfrm>
            <a:off x="1136780" y="52374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u="sng"/>
              <a:t>Recommendation </a:t>
            </a:r>
            <a:endParaRPr lang="en-GB" b="1" u="sng" dirty="0"/>
          </a:p>
        </p:txBody>
      </p:sp>
      <p:sp>
        <p:nvSpPr>
          <p:cNvPr id="4" name="Content Placeholder 2">
            <a:extLst>
              <a:ext uri="{FF2B5EF4-FFF2-40B4-BE49-F238E27FC236}">
                <a16:creationId xmlns:a16="http://schemas.microsoft.com/office/drawing/2014/main" id="{D8F79561-07E4-00B6-A9D6-87288ACF3C71}"/>
              </a:ext>
            </a:extLst>
          </p:cNvPr>
          <p:cNvSpPr txBox="1">
            <a:spLocks/>
          </p:cNvSpPr>
          <p:nvPr/>
        </p:nvSpPr>
        <p:spPr>
          <a:xfrm>
            <a:off x="838200" y="1747773"/>
            <a:ext cx="10515600" cy="47101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a:t>Government should gradually convert farmers to organic paddy cultivation without doing it at once. So government should carefully work on this type of policy formulation.</a:t>
            </a:r>
            <a:r>
              <a:rPr lang="en-US"/>
              <a:t> </a:t>
            </a:r>
          </a:p>
          <a:p>
            <a:pPr algn="just"/>
            <a:r>
              <a:rPr lang="en-GB"/>
              <a:t>Department of agriculture should conduct research and find suitable alternatives for chemical fertilizer and agrochemicals. </a:t>
            </a:r>
          </a:p>
          <a:p>
            <a:pPr algn="just"/>
            <a:r>
              <a:rPr lang="en-GB"/>
              <a:t>Department of agriculture should do training and education for the farmers to prepare organic fertilizer and do organic farming successfully.</a:t>
            </a:r>
          </a:p>
          <a:p>
            <a:pPr marL="0" indent="0" algn="just">
              <a:buFont typeface="Arial" panose="020B0604020202020204" pitchFamily="34" charset="0"/>
              <a:buNone/>
            </a:pPr>
            <a:endParaRPr lang="en-GB" dirty="0"/>
          </a:p>
        </p:txBody>
      </p:sp>
    </p:spTree>
    <p:extLst>
      <p:ext uri="{BB962C8B-B14F-4D97-AF65-F5344CB8AC3E}">
        <p14:creationId xmlns:p14="http://schemas.microsoft.com/office/powerpoint/2010/main" val="753941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References</a:t>
            </a:r>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29</a:t>
            </a:fld>
            <a:endParaRPr lang="en-US"/>
          </a:p>
        </p:txBody>
      </p:sp>
      <p:sp>
        <p:nvSpPr>
          <p:cNvPr id="7" name="Content Placeholder 2">
            <a:extLst>
              <a:ext uri="{FF2B5EF4-FFF2-40B4-BE49-F238E27FC236}">
                <a16:creationId xmlns:a16="http://schemas.microsoft.com/office/drawing/2014/main" id="{A333AC0A-D36E-8868-2D62-7B2FBC2D8E28}"/>
              </a:ext>
            </a:extLst>
          </p:cNvPr>
          <p:cNvSpPr>
            <a:spLocks noGrp="1"/>
          </p:cNvSpPr>
          <p:nvPr>
            <p:ph idx="1"/>
          </p:nvPr>
        </p:nvSpPr>
        <p:spPr>
          <a:xfrm>
            <a:off x="828675" y="1447801"/>
            <a:ext cx="10515600" cy="4781549"/>
          </a:xfrm>
        </p:spPr>
        <p:txBody>
          <a:bodyPr>
            <a:normAutofit lnSpcReduction="10000"/>
          </a:bodyPr>
          <a:lstStyle/>
          <a:p>
            <a:r>
              <a:rPr lang="en-US" sz="1800" dirty="0">
                <a:latin typeface="Calibri" panose="020F0502020204030204" pitchFamily="34" charset="0"/>
                <a:cs typeface="Calibri" panose="020F0502020204030204" pitchFamily="34" charset="0"/>
              </a:rPr>
              <a:t>Damodaran, H. (2022) Sri Lanka: fall in rice output and the economy </a:t>
            </a:r>
            <a:r>
              <a:rPr lang="en-US" sz="1800" dirty="0">
                <a:latin typeface="Calibri" panose="020F0502020204030204" pitchFamily="34" charset="0"/>
                <a:cs typeface="Calibri" panose="020F0502020204030204" pitchFamily="34" charset="0"/>
                <a:hlinkClick r:id="rId2"/>
              </a:rPr>
              <a:t>https://indianexpress.com/article/explained/sri-lanka-crisis-fall-in-rice-output-and-the-economy-7865051/</a:t>
            </a:r>
            <a:endParaRPr lang="en-US" sz="1800" dirty="0">
              <a:latin typeface="Calibri" panose="020F0502020204030204" pitchFamily="34" charset="0"/>
              <a:cs typeface="Calibri" panose="020F0502020204030204" pitchFamily="34" charset="0"/>
            </a:endParaRPr>
          </a:p>
          <a:p>
            <a:r>
              <a:rPr lang="en-GB" sz="1800" dirty="0" err="1">
                <a:latin typeface="Calibri" panose="020F0502020204030204" pitchFamily="34" charset="0"/>
                <a:cs typeface="Calibri" panose="020F0502020204030204" pitchFamily="34" charset="0"/>
              </a:rPr>
              <a:t>Malkanthi</a:t>
            </a:r>
            <a:r>
              <a:rPr lang="en-GB" sz="1800" dirty="0">
                <a:latin typeface="Calibri" panose="020F0502020204030204" pitchFamily="34" charset="0"/>
                <a:cs typeface="Calibri" panose="020F0502020204030204" pitchFamily="34" charset="0"/>
              </a:rPr>
              <a:t>, S. H. P., </a:t>
            </a:r>
            <a:r>
              <a:rPr lang="en-GB" sz="1800" dirty="0" err="1">
                <a:latin typeface="Calibri" panose="020F0502020204030204" pitchFamily="34" charset="0"/>
                <a:cs typeface="Calibri" panose="020F0502020204030204" pitchFamily="34" charset="0"/>
              </a:rPr>
              <a:t>Sandareka</a:t>
            </a:r>
            <a:r>
              <a:rPr lang="en-GB" sz="1800" dirty="0">
                <a:latin typeface="Calibri" panose="020F0502020204030204" pitchFamily="34" charset="0"/>
                <a:cs typeface="Calibri" panose="020F0502020204030204" pitchFamily="34" charset="0"/>
              </a:rPr>
              <a:t>, U. G., </a:t>
            </a:r>
            <a:r>
              <a:rPr lang="en-GB" sz="1800" dirty="0" err="1">
                <a:latin typeface="Calibri" panose="020F0502020204030204" pitchFamily="34" charset="0"/>
                <a:cs typeface="Calibri" panose="020F0502020204030204" pitchFamily="34" charset="0"/>
              </a:rPr>
              <a:t>Wijerathne</a:t>
            </a:r>
            <a:r>
              <a:rPr lang="en-GB" sz="1800" dirty="0">
                <a:latin typeface="Calibri" panose="020F0502020204030204" pitchFamily="34" charset="0"/>
                <a:cs typeface="Calibri" panose="020F0502020204030204" pitchFamily="34" charset="0"/>
              </a:rPr>
              <a:t>, A. W., &amp; </a:t>
            </a:r>
            <a:r>
              <a:rPr lang="en-GB" sz="1800" dirty="0" err="1">
                <a:latin typeface="Calibri" panose="020F0502020204030204" pitchFamily="34" charset="0"/>
                <a:cs typeface="Calibri" panose="020F0502020204030204" pitchFamily="34" charset="0"/>
              </a:rPr>
              <a:t>Sivashankar</a:t>
            </a:r>
            <a:r>
              <a:rPr lang="en-GB" sz="1800" dirty="0">
                <a:latin typeface="Calibri" panose="020F0502020204030204" pitchFamily="34" charset="0"/>
                <a:cs typeface="Calibri" panose="020F0502020204030204" pitchFamily="34" charset="0"/>
              </a:rPr>
              <a:t>, P. (2019). Banning of Glyphosate and its Impact on Paddy Cultivation: A study in </a:t>
            </a:r>
            <a:r>
              <a:rPr lang="en-GB" sz="1800" dirty="0" err="1">
                <a:latin typeface="Calibri" panose="020F0502020204030204" pitchFamily="34" charset="0"/>
                <a:cs typeface="Calibri" panose="020F0502020204030204" pitchFamily="34" charset="0"/>
              </a:rPr>
              <a:t>Ratnapura</a:t>
            </a:r>
            <a:r>
              <a:rPr lang="en-GB" sz="1800" dirty="0">
                <a:latin typeface="Calibri" panose="020F0502020204030204" pitchFamily="34" charset="0"/>
                <a:cs typeface="Calibri" panose="020F0502020204030204" pitchFamily="34" charset="0"/>
              </a:rPr>
              <a:t> District in Sri Lanka. Journal of Agricultural Sciences – Sri Lanka, 14(2), 129. </a:t>
            </a:r>
            <a:r>
              <a:rPr lang="en-GB" sz="1800" dirty="0">
                <a:latin typeface="Calibri" panose="020F0502020204030204" pitchFamily="34" charset="0"/>
                <a:cs typeface="Calibri" panose="020F0502020204030204" pitchFamily="34" charset="0"/>
                <a:hlinkClick r:id="rId3"/>
              </a:rPr>
              <a:t>https://doi.org/10.4038/jas.v14i2.8515</a:t>
            </a:r>
            <a:endParaRPr lang="en-GB" sz="1800" dirty="0">
              <a:latin typeface="Calibri" panose="020F0502020204030204" pitchFamily="34" charset="0"/>
              <a:cs typeface="Calibri" panose="020F0502020204030204" pitchFamily="34" charset="0"/>
            </a:endParaRPr>
          </a:p>
          <a:p>
            <a:pPr marL="342900" lvl="0" indent="-342900">
              <a:lnSpc>
                <a:spcPct val="150000"/>
              </a:lnSpc>
              <a:spcAft>
                <a:spcPts val="800"/>
              </a:spcAft>
              <a:buFont typeface="Symbol" panose="05050102010706020507" pitchFamily="18" charset="2"/>
              <a:buChar char=""/>
            </a:pPr>
            <a:r>
              <a:rPr lang="en-GB" sz="1800" dirty="0">
                <a:latin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Iqbal S. et al. (2021) Chemical Fertilizers, Formulation, and Their Influence on Soil Health. In: Hakeem K.R., Dar G.H., Mehmood M.A., Bhat R.A. (eds) Microbiota and Biofertilizers. Springer, Cham.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https://doi.org/10.1007/978-3-030-48771-3_1</a:t>
            </a:r>
            <a:endPar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50000"/>
              </a:lnSpc>
              <a:spcAft>
                <a:spcPts val="80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Statistics, D. of C. (n.d.). Grama </a:t>
            </a:r>
            <a:r>
              <a:rPr lang="en-US" sz="1600" dirty="0" err="1">
                <a:effectLst/>
                <a:latin typeface="Calibri" panose="020F0502020204030204" pitchFamily="34" charset="0"/>
                <a:ea typeface="Calibri" panose="020F0502020204030204" pitchFamily="34" charset="0"/>
                <a:cs typeface="Calibri" panose="020F0502020204030204" pitchFamily="34" charset="0"/>
              </a:rPr>
              <a:t>Niladhari</a:t>
            </a:r>
            <a:r>
              <a:rPr lang="en-US" sz="1600" dirty="0">
                <a:effectLst/>
                <a:latin typeface="Calibri" panose="020F0502020204030204" pitchFamily="34" charset="0"/>
                <a:ea typeface="Calibri" panose="020F0502020204030204" pitchFamily="34" charset="0"/>
                <a:cs typeface="Calibri" panose="020F0502020204030204" pitchFamily="34" charset="0"/>
              </a:rPr>
              <a:t> Divisions Statistics - 2020 [Review of Grama </a:t>
            </a:r>
            <a:r>
              <a:rPr lang="en-US" sz="1600" dirty="0" err="1">
                <a:effectLst/>
                <a:latin typeface="Calibri" panose="020F0502020204030204" pitchFamily="34" charset="0"/>
                <a:ea typeface="Calibri" panose="020F0502020204030204" pitchFamily="34" charset="0"/>
                <a:cs typeface="Calibri" panose="020F0502020204030204" pitchFamily="34" charset="0"/>
              </a:rPr>
              <a:t>Niladhari</a:t>
            </a:r>
            <a:r>
              <a:rPr lang="en-US" sz="1600" dirty="0">
                <a:effectLst/>
                <a:latin typeface="Calibri" panose="020F0502020204030204" pitchFamily="34" charset="0"/>
                <a:ea typeface="Calibri" panose="020F0502020204030204" pitchFamily="34" charset="0"/>
                <a:cs typeface="Calibri" panose="020F0502020204030204" pitchFamily="34" charset="0"/>
              </a:rPr>
              <a:t> Divisions Statistics - 2020]. In http://www.statistics.gov.lk/Population/StaticalInformation/GND_Reports/2020/Hambantota (pp. 1–48). Department of Census &amp; Statistics. Retrieved March 6, 2022, from </a:t>
            </a:r>
            <a:r>
              <a:rPr lang="en-US" sz="1600" dirty="0">
                <a:effectLst/>
                <a:latin typeface="Calibri" panose="020F0502020204030204" pitchFamily="34" charset="0"/>
                <a:ea typeface="Calibri" panose="020F0502020204030204" pitchFamily="34" charset="0"/>
                <a:cs typeface="Calibri" panose="020F0502020204030204" pitchFamily="34" charset="0"/>
                <a:hlinkClick r:id="rId5"/>
              </a:rPr>
              <a:t>http://www.statistics.gov.lk/Population/StaticalInformation/GND_Reports/2020/Hambantota</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50000"/>
              </a:lnSpc>
              <a:spcAft>
                <a:spcPts val="800"/>
              </a:spcAft>
              <a:buFont typeface="Symbol" panose="05050102010706020507" pitchFamily="18" charset="2"/>
              <a:buChar char=""/>
            </a:pPr>
            <a:endParaRPr lang="en-GB" sz="1600" dirty="0">
              <a:effectLst/>
              <a:latin typeface="Calibri" panose="020F0502020204030204" pitchFamily="34" charset="0"/>
              <a:ea typeface="Calibri" panose="020F0502020204030204" pitchFamily="34" charset="0"/>
              <a:cs typeface="Latha" panose="020B0604020202020204" pitchFamily="34" charset="0"/>
            </a:endParaRPr>
          </a:p>
          <a:p>
            <a:endParaRPr lang="en-GB" sz="1800" dirty="0"/>
          </a:p>
        </p:txBody>
      </p:sp>
    </p:spTree>
    <p:extLst>
      <p:ext uri="{BB962C8B-B14F-4D97-AF65-F5344CB8AC3E}">
        <p14:creationId xmlns:p14="http://schemas.microsoft.com/office/powerpoint/2010/main" val="315007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Introduction</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Sri Lanka is an agricultural country and the staple food is rice.</a:t>
            </a:r>
          </a:p>
          <a:p>
            <a:pPr marL="0" marR="0" lvl="0" indent="0" algn="just" defTabSz="914400" rtl="0" eaLnBrk="1" fontAlgn="auto" latinLnBrk="0" hangingPunct="1">
              <a:lnSpc>
                <a:spcPct val="90000"/>
              </a:lnSpc>
              <a:spcBef>
                <a:spcPts val="1000"/>
              </a:spcBef>
              <a:spcAft>
                <a:spcPts val="0"/>
              </a:spcAft>
              <a:buClrTx/>
              <a:buSz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An average of 560,000 ha is cultivated during Maha season and 310,000 ha during Yala season of year making the average annual extent sown with paddy to about 870,000 ha</a:t>
            </a:r>
            <a:r>
              <a:rPr lang="en-GB" dirty="0"/>
              <a:t>(RRDI,2017).</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ju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About 1.8 million farm families are engaged in paddy cultivation island-wide and Sri Lanka currently produces 2.45 million MT of rough rice annually and is virtually self-sufficient in rice(Senanayake and  Premaratne,2016).</a:t>
            </a:r>
          </a:p>
          <a:p>
            <a:endParaRPr lang="en-US" dirty="0"/>
          </a:p>
          <a:p>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3</a:t>
            </a:fld>
            <a:endParaRPr lang="en-US"/>
          </a:p>
        </p:txBody>
      </p:sp>
    </p:spTree>
    <p:extLst>
      <p:ext uri="{BB962C8B-B14F-4D97-AF65-F5344CB8AC3E}">
        <p14:creationId xmlns:p14="http://schemas.microsoft.com/office/powerpoint/2010/main" val="21766514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39F9184-CFC2-CAB5-F689-305C8CBE7A8E}"/>
              </a:ext>
            </a:extLst>
          </p:cNvPr>
          <p:cNvSpPr>
            <a:spLocks noGrp="1"/>
          </p:cNvSpPr>
          <p:nvPr>
            <p:ph type="sldNum" sz="quarter" idx="12"/>
          </p:nvPr>
        </p:nvSpPr>
        <p:spPr/>
        <p:txBody>
          <a:bodyPr/>
          <a:lstStyle/>
          <a:p>
            <a:fld id="{48FC179B-E1DC-44DF-B0E4-66A8D350C2BE}" type="slidenum">
              <a:rPr lang="en-US" smtClean="0"/>
              <a:t>30</a:t>
            </a:fld>
            <a:endParaRPr lang="en-US"/>
          </a:p>
        </p:txBody>
      </p:sp>
      <p:sp>
        <p:nvSpPr>
          <p:cNvPr id="3" name="Title 1">
            <a:extLst>
              <a:ext uri="{FF2B5EF4-FFF2-40B4-BE49-F238E27FC236}">
                <a16:creationId xmlns:a16="http://schemas.microsoft.com/office/drawing/2014/main" id="{364107B2-E4A5-5BDA-A870-BA97E8A0CDAF}"/>
              </a:ext>
            </a:extLst>
          </p:cNvPr>
          <p:cNvSpPr txBox="1">
            <a:spLocks/>
          </p:cNvSpPr>
          <p:nvPr/>
        </p:nvSpPr>
        <p:spPr>
          <a:xfrm>
            <a:off x="1491343" y="383787"/>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u="sng"/>
              <a:t>References </a:t>
            </a:r>
            <a:r>
              <a:rPr lang="en-GB" sz="3200" b="1" u="sng"/>
              <a:t>cont.</a:t>
            </a:r>
            <a:endParaRPr lang="en-GB" sz="3200" u="sng" dirty="0"/>
          </a:p>
        </p:txBody>
      </p:sp>
      <p:sp>
        <p:nvSpPr>
          <p:cNvPr id="4" name="Content Placeholder 2">
            <a:extLst>
              <a:ext uri="{FF2B5EF4-FFF2-40B4-BE49-F238E27FC236}">
                <a16:creationId xmlns:a16="http://schemas.microsoft.com/office/drawing/2014/main" id="{143CCB59-1AA3-C1DB-E886-C3A2A63EB372}"/>
              </a:ext>
            </a:extLst>
          </p:cNvPr>
          <p:cNvSpPr txBox="1">
            <a:spLocks/>
          </p:cNvSpPr>
          <p:nvPr/>
        </p:nvSpPr>
        <p:spPr>
          <a:xfrm>
            <a:off x="838200" y="1416424"/>
            <a:ext cx="10515600" cy="4760539"/>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Paddy Cultivation in Sri Lanka | Traditional Agriculture Practices of Sri Lanka. (n.d.). Www.dilmahconservation.org. </a:t>
            </a:r>
            <a:r>
              <a:rPr lang="en-GB">
                <a:hlinkClick r:id="rId2"/>
              </a:rPr>
              <a:t>https://www.dilmahconservation.org/arboretum/traditional-agriculture/the-paddy-field-kumbura--9efdbda3f4ea423817f0b89f95e6f499.html</a:t>
            </a:r>
            <a:endParaRPr lang="en-GB"/>
          </a:p>
          <a:p>
            <a:r>
              <a:rPr lang="en-GB"/>
              <a:t> </a:t>
            </a:r>
            <a:r>
              <a:rPr lang="en-US"/>
              <a:t>•	Marambe, B., &amp; Herath, S. (2019). Banning of herbicides and the impact on agriculture: the case of glyphosate in Sri Lanka. Weed Science, 68(3), 246–252. </a:t>
            </a:r>
            <a:r>
              <a:rPr lang="en-US">
                <a:hlinkClick r:id="rId3"/>
              </a:rPr>
              <a:t>https://doi.org/10.1017/wsc.2019.71</a:t>
            </a:r>
            <a:endParaRPr lang="en-US"/>
          </a:p>
          <a:p>
            <a:r>
              <a:rPr lang="en-US"/>
              <a:t>Chandrasena, J.P. (1989) “A survey of Rice - field weeds in Ratnapura and Kurunegala Districts of sri lanka,” Journal of the National Science Foundation of Sri Lanka, 17(2), p. 187. Available at: https://doi.org/10.4038/jnsfsr.v17i2.8220.</a:t>
            </a:r>
            <a:endParaRPr lang="en-GB"/>
          </a:p>
          <a:p>
            <a:endParaRPr lang="en-GB" dirty="0"/>
          </a:p>
        </p:txBody>
      </p:sp>
    </p:spTree>
    <p:extLst>
      <p:ext uri="{BB962C8B-B14F-4D97-AF65-F5344CB8AC3E}">
        <p14:creationId xmlns:p14="http://schemas.microsoft.com/office/powerpoint/2010/main" val="401085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75068A-C4BC-7159-F49D-1A3D3507DE17}"/>
              </a:ext>
            </a:extLst>
          </p:cNvPr>
          <p:cNvSpPr>
            <a:spLocks noGrp="1"/>
          </p:cNvSpPr>
          <p:nvPr>
            <p:ph type="sldNum" sz="quarter" idx="12"/>
          </p:nvPr>
        </p:nvSpPr>
        <p:spPr/>
        <p:txBody>
          <a:bodyPr/>
          <a:lstStyle/>
          <a:p>
            <a:fld id="{48FC179B-E1DC-44DF-B0E4-66A8D350C2BE}" type="slidenum">
              <a:rPr lang="en-US" smtClean="0"/>
              <a:t>31</a:t>
            </a:fld>
            <a:endParaRPr lang="en-US"/>
          </a:p>
        </p:txBody>
      </p:sp>
      <p:sp>
        <p:nvSpPr>
          <p:cNvPr id="3" name="Title 1">
            <a:extLst>
              <a:ext uri="{FF2B5EF4-FFF2-40B4-BE49-F238E27FC236}">
                <a16:creationId xmlns:a16="http://schemas.microsoft.com/office/drawing/2014/main" id="{DA247047-CA4E-9C2D-9B67-C9010C2A633B}"/>
              </a:ext>
            </a:extLst>
          </p:cNvPr>
          <p:cNvSpPr txBox="1">
            <a:spLocks/>
          </p:cNvSpPr>
          <p:nvPr/>
        </p:nvSpPr>
        <p:spPr>
          <a:xfrm>
            <a:off x="1220754" y="542407"/>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u="sng"/>
              <a:t>ACKNOWLEDGEMENT</a:t>
            </a:r>
            <a:endParaRPr lang="en-GB" b="1" u="sng" dirty="0"/>
          </a:p>
        </p:txBody>
      </p:sp>
      <p:sp>
        <p:nvSpPr>
          <p:cNvPr id="4" name="Content Placeholder 2">
            <a:extLst>
              <a:ext uri="{FF2B5EF4-FFF2-40B4-BE49-F238E27FC236}">
                <a16:creationId xmlns:a16="http://schemas.microsoft.com/office/drawing/2014/main" id="{09B9C51F-53DB-B4F0-A25C-572AA878E569}"/>
              </a:ext>
            </a:extLst>
          </p:cNvPr>
          <p:cNvSpPr txBox="1">
            <a:spLocks/>
          </p:cNvSpPr>
          <p:nvPr/>
        </p:nvSpPr>
        <p:spPr>
          <a:xfrm>
            <a:off x="838200" y="1825625"/>
            <a:ext cx="10515600" cy="4351338"/>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a:t>Internal supervisor, Prof. S.H.P Malkanthi, Senior Lecturer, Department of Agribusiness , Management, Faculty of Agricultural  Sciences, Sabaragamuwa  University of Sri Lanka.</a:t>
            </a:r>
          </a:p>
          <a:p>
            <a:pPr algn="just"/>
            <a:r>
              <a:rPr lang="en-US"/>
              <a:t>External supervisor, Ajith Ranasinghe, general manager, Sabaragamuwa chamber of commerce and industry.</a:t>
            </a:r>
          </a:p>
          <a:p>
            <a:pPr algn="just"/>
            <a:r>
              <a:rPr lang="en-US"/>
              <a:t>Prof. D.A.M. de Silva,  Head of the Department of   Agribusiness Management , Faculty of Agricultural Sciences,                    Sabaragamuwa University of Sri Lanka</a:t>
            </a:r>
          </a:p>
          <a:p>
            <a:pPr algn="just"/>
            <a:endParaRPr lang="en-US"/>
          </a:p>
          <a:p>
            <a:pPr algn="just"/>
            <a:r>
              <a:rPr lang="en-US"/>
              <a:t>Mr. I.C Hettiarachci, Lecturer, </a:t>
            </a:r>
            <a:r>
              <a:rPr lang="en-US">
                <a:solidFill>
                  <a:prstClr val="black"/>
                </a:solidFill>
                <a:cs typeface="Times New Roman" pitchFamily="18" charset="0"/>
              </a:rPr>
              <a:t>Training coordinator, </a:t>
            </a:r>
            <a:r>
              <a:rPr lang="en-US"/>
              <a:t> Department of        Agribusiness Management, Faculty of Agricultural Sciences,                     Sabaragamuwa University of Sri Lanka.</a:t>
            </a:r>
          </a:p>
          <a:p>
            <a:pPr algn="just"/>
            <a:endParaRPr lang="en-GB"/>
          </a:p>
          <a:p>
            <a:pPr algn="just"/>
            <a:endParaRPr lang="en-GB" dirty="0"/>
          </a:p>
        </p:txBody>
      </p:sp>
    </p:spTree>
    <p:extLst>
      <p:ext uri="{BB962C8B-B14F-4D97-AF65-F5344CB8AC3E}">
        <p14:creationId xmlns:p14="http://schemas.microsoft.com/office/powerpoint/2010/main" val="14320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DF9E5-0E49-850E-F5C9-8747106A61A6}"/>
              </a:ext>
            </a:extLst>
          </p:cNvPr>
          <p:cNvSpPr>
            <a:spLocks noGrp="1"/>
          </p:cNvSpPr>
          <p:nvPr>
            <p:ph type="title"/>
          </p:nvPr>
        </p:nvSpPr>
        <p:spPr>
          <a:xfrm>
            <a:off x="838200" y="2766218"/>
            <a:ext cx="10515600" cy="1325563"/>
          </a:xfrm>
        </p:spPr>
        <p:txBody>
          <a:bodyPr>
            <a:normAutofit/>
          </a:bodyPr>
          <a:lstStyle/>
          <a:p>
            <a:pPr algn="ctr"/>
            <a:r>
              <a:rPr lang="en-US" sz="5400" b="1" dirty="0"/>
              <a:t>Thank You</a:t>
            </a:r>
          </a:p>
        </p:txBody>
      </p:sp>
      <p:sp>
        <p:nvSpPr>
          <p:cNvPr id="3" name="Slide Number Placeholder 2">
            <a:extLst>
              <a:ext uri="{FF2B5EF4-FFF2-40B4-BE49-F238E27FC236}">
                <a16:creationId xmlns:a16="http://schemas.microsoft.com/office/drawing/2014/main" id="{EECBED9C-61C2-F5E2-374E-E4D467FF994A}"/>
              </a:ext>
            </a:extLst>
          </p:cNvPr>
          <p:cNvSpPr>
            <a:spLocks noGrp="1"/>
          </p:cNvSpPr>
          <p:nvPr>
            <p:ph type="sldNum" sz="quarter" idx="12"/>
          </p:nvPr>
        </p:nvSpPr>
        <p:spPr/>
        <p:txBody>
          <a:bodyPr/>
          <a:lstStyle/>
          <a:p>
            <a:fld id="{48FC179B-E1DC-44DF-B0E4-66A8D350C2BE}" type="slidenum">
              <a:rPr lang="en-US" smtClean="0"/>
              <a:t>32</a:t>
            </a:fld>
            <a:endParaRPr lang="en-US"/>
          </a:p>
        </p:txBody>
      </p:sp>
    </p:spTree>
    <p:extLst>
      <p:ext uri="{BB962C8B-B14F-4D97-AF65-F5344CB8AC3E}">
        <p14:creationId xmlns:p14="http://schemas.microsoft.com/office/powerpoint/2010/main" val="2792074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91365-D95D-DECF-E535-DF00E040D5D5}"/>
              </a:ext>
            </a:extLst>
          </p:cNvPr>
          <p:cNvSpPr>
            <a:spLocks noGrp="1"/>
          </p:cNvSpPr>
          <p:nvPr>
            <p:ph type="title"/>
          </p:nvPr>
        </p:nvSpPr>
        <p:spPr/>
        <p:txBody>
          <a:bodyPr/>
          <a:lstStyle/>
          <a:p>
            <a:pPr algn="ctr"/>
            <a:r>
              <a:rPr kumimoji="0" lang="en-GB" b="1" i="0" u="sng" strike="noStrike" kern="1200" cap="none" spc="0" normalizeH="0" baseline="0" noProof="0" dirty="0">
                <a:ln>
                  <a:noFill/>
                </a:ln>
                <a:solidFill>
                  <a:prstClr val="black"/>
                </a:solidFill>
                <a:effectLst/>
                <a:uLnTx/>
                <a:uFillTx/>
                <a:latin typeface="Calibri Light" panose="020F0302020204030204"/>
                <a:ea typeface="+mj-ea"/>
                <a:cs typeface="+mj-cs"/>
              </a:rPr>
              <a:t>Introduction</a:t>
            </a:r>
            <a:r>
              <a:rPr kumimoji="0" lang="en-GB" sz="3200" b="1" i="0" u="sng"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en-GB" sz="2400" b="1" i="0" u="sng" strike="noStrike" kern="1200" cap="none" spc="0" normalizeH="0" baseline="0" noProof="0" dirty="0">
                <a:ln>
                  <a:noFill/>
                </a:ln>
                <a:solidFill>
                  <a:prstClr val="black"/>
                </a:solidFill>
                <a:effectLst/>
                <a:uLnTx/>
                <a:uFillTx/>
                <a:latin typeface="Calibri Light" panose="020F0302020204030204"/>
                <a:ea typeface="+mj-ea"/>
                <a:cs typeface="+mj-cs"/>
              </a:rPr>
              <a:t>cont.</a:t>
            </a:r>
            <a:endParaRPr lang="en-GB" u="sng" dirty="0"/>
          </a:p>
        </p:txBody>
      </p:sp>
      <p:sp>
        <p:nvSpPr>
          <p:cNvPr id="3" name="Content Placeholder 2">
            <a:extLst>
              <a:ext uri="{FF2B5EF4-FFF2-40B4-BE49-F238E27FC236}">
                <a16:creationId xmlns:a16="http://schemas.microsoft.com/office/drawing/2014/main" id="{6CD8D7C3-6448-98F4-6196-EF7F335B931E}"/>
              </a:ext>
            </a:extLst>
          </p:cNvPr>
          <p:cNvSpPr>
            <a:spLocks noGrp="1"/>
          </p:cNvSpPr>
          <p:nvPr>
            <p:ph idx="1"/>
          </p:nvPr>
        </p:nvSpPr>
        <p:spPr/>
        <p:txBody>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Rice provides 45% total calorie and 40% total carbohydrates requirement of an average Sri Lankan and the per capita consumption of rice fluctuates around 114kg per year (including rice and rice based products) depending on the price of rice, bread and wheat flour (Senanayake and  Premaratne,2016).</a:t>
            </a:r>
          </a:p>
          <a:p>
            <a:pPr marL="0" marR="0" lvl="0" indent="0" algn="just" defTabSz="914400" rtl="0" eaLnBrk="1" fontAlgn="auto" latinLnBrk="0" hangingPunct="1">
              <a:lnSpc>
                <a:spcPct val="90000"/>
              </a:lnSpc>
              <a:spcBef>
                <a:spcPts val="1000"/>
              </a:spcBef>
              <a:spcAft>
                <a:spcPts val="0"/>
              </a:spcAft>
              <a:buClrTx/>
              <a:buSzTx/>
              <a:buNone/>
              <a:tabLst/>
              <a:defRPr/>
            </a:pPr>
            <a:endParaRPr kumimoji="0" lang="en-US"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However, the past government banned the importation of agrochemicals on </a:t>
            </a:r>
            <a:r>
              <a:rPr kumimoji="0" lang="en-US" sz="2800" b="0" i="0" u="none" strike="noStrike" kern="1200" cap="none" spc="0" normalizeH="0" baseline="0" noProof="0" dirty="0">
                <a:ln>
                  <a:noFill/>
                </a:ln>
                <a:effectLst/>
                <a:uLnTx/>
                <a:uFillTx/>
                <a:latin typeface="Calibri" panose="020F0502020204030204"/>
                <a:ea typeface="+mn-ea"/>
                <a:cs typeface="+mn-cs"/>
              </a:rPr>
              <a:t>April 2021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endParaRPr lang="en-GB" dirty="0"/>
          </a:p>
        </p:txBody>
      </p:sp>
      <p:sp>
        <p:nvSpPr>
          <p:cNvPr id="4" name="Slide Number Placeholder 3">
            <a:extLst>
              <a:ext uri="{FF2B5EF4-FFF2-40B4-BE49-F238E27FC236}">
                <a16:creationId xmlns:a16="http://schemas.microsoft.com/office/drawing/2014/main" id="{50648E68-6232-E746-1DBA-BAC6BCBDD47D}"/>
              </a:ext>
            </a:extLst>
          </p:cNvPr>
          <p:cNvSpPr>
            <a:spLocks noGrp="1"/>
          </p:cNvSpPr>
          <p:nvPr>
            <p:ph type="sldNum" sz="quarter" idx="12"/>
          </p:nvPr>
        </p:nvSpPr>
        <p:spPr/>
        <p:txBody>
          <a:bodyPr/>
          <a:lstStyle/>
          <a:p>
            <a:fld id="{48FC179B-E1DC-44DF-B0E4-66A8D350C2BE}" type="slidenum">
              <a:rPr lang="en-US" smtClean="0"/>
              <a:t>4</a:t>
            </a:fld>
            <a:endParaRPr lang="en-US"/>
          </a:p>
        </p:txBody>
      </p:sp>
    </p:spTree>
    <p:extLst>
      <p:ext uri="{BB962C8B-B14F-4D97-AF65-F5344CB8AC3E}">
        <p14:creationId xmlns:p14="http://schemas.microsoft.com/office/powerpoint/2010/main" val="402114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D753E-93FA-2C2C-73F8-D89D3C10FA04}"/>
              </a:ext>
            </a:extLst>
          </p:cNvPr>
          <p:cNvSpPr>
            <a:spLocks noGrp="1"/>
          </p:cNvSpPr>
          <p:nvPr>
            <p:ph type="title"/>
          </p:nvPr>
        </p:nvSpPr>
        <p:spPr/>
        <p:txBody>
          <a:bodyPr/>
          <a:lstStyle/>
          <a:p>
            <a:pPr algn="ctr"/>
            <a:r>
              <a:rPr lang="en-GB" b="1" u="sng" dirty="0"/>
              <a:t>Research Problem </a:t>
            </a:r>
            <a:endParaRPr lang="en-GB" u="sng" dirty="0"/>
          </a:p>
        </p:txBody>
      </p:sp>
      <p:sp>
        <p:nvSpPr>
          <p:cNvPr id="3" name="Content Placeholder 2">
            <a:extLst>
              <a:ext uri="{FF2B5EF4-FFF2-40B4-BE49-F238E27FC236}">
                <a16:creationId xmlns:a16="http://schemas.microsoft.com/office/drawing/2014/main" id="{841853AF-497C-8ACA-EBF0-FEBA9FC30D93}"/>
              </a:ext>
            </a:extLst>
          </p:cNvPr>
          <p:cNvSpPr>
            <a:spLocks noGrp="1"/>
          </p:cNvSpPr>
          <p:nvPr>
            <p:ph idx="1"/>
          </p:nvPr>
        </p:nvSpPr>
        <p:spPr/>
        <p:txBody>
          <a:bodyPr/>
          <a:lstStyle/>
          <a:p>
            <a:pPr marL="228600" marR="0" lvl="0" indent="-2286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To what extent is this crisis an outcome of the past government’s banning of importation of agrochemicals. </a:t>
            </a:r>
          </a:p>
          <a:p>
            <a:pPr marL="228600" marR="0" lvl="0" indent="-2286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The agriculture sector faced bad situation, which began from April 27th in 2021, when the Import and Export Control Department banned imports of fertilizer and agrochemicals.</a:t>
            </a:r>
          </a:p>
          <a:p>
            <a:endParaRPr lang="en-GB" dirty="0"/>
          </a:p>
        </p:txBody>
      </p:sp>
      <p:sp>
        <p:nvSpPr>
          <p:cNvPr id="4" name="Slide Number Placeholder 3">
            <a:extLst>
              <a:ext uri="{FF2B5EF4-FFF2-40B4-BE49-F238E27FC236}">
                <a16:creationId xmlns:a16="http://schemas.microsoft.com/office/drawing/2014/main" id="{6CA3338A-E629-FD2D-8A8C-9504947A36BE}"/>
              </a:ext>
            </a:extLst>
          </p:cNvPr>
          <p:cNvSpPr>
            <a:spLocks noGrp="1"/>
          </p:cNvSpPr>
          <p:nvPr>
            <p:ph type="sldNum" sz="quarter" idx="12"/>
          </p:nvPr>
        </p:nvSpPr>
        <p:spPr/>
        <p:txBody>
          <a:bodyPr/>
          <a:lstStyle/>
          <a:p>
            <a:fld id="{48FC179B-E1DC-44DF-B0E4-66A8D350C2BE}" type="slidenum">
              <a:rPr lang="en-US" smtClean="0"/>
              <a:t>5</a:t>
            </a:fld>
            <a:endParaRPr lang="en-US"/>
          </a:p>
        </p:txBody>
      </p:sp>
    </p:spTree>
    <p:extLst>
      <p:ext uri="{BB962C8B-B14F-4D97-AF65-F5344CB8AC3E}">
        <p14:creationId xmlns:p14="http://schemas.microsoft.com/office/powerpoint/2010/main" val="230296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DDF1-0642-6180-AD36-3BEE21A32391}"/>
              </a:ext>
            </a:extLst>
          </p:cNvPr>
          <p:cNvSpPr>
            <a:spLocks noGrp="1"/>
          </p:cNvSpPr>
          <p:nvPr>
            <p:ph type="title"/>
          </p:nvPr>
        </p:nvSpPr>
        <p:spPr>
          <a:xfrm>
            <a:off x="838200" y="18255"/>
            <a:ext cx="10515600" cy="1325563"/>
          </a:xfrm>
        </p:spPr>
        <p:txBody>
          <a:bodyPr/>
          <a:lstStyle/>
          <a:p>
            <a:pPr algn="ctr"/>
            <a:r>
              <a:rPr kumimoji="0" lang="en-GB" sz="4400" b="1" i="0" u="none" strike="noStrike" kern="1200" cap="none" spc="0" normalizeH="0" baseline="0" noProof="0" dirty="0">
                <a:ln>
                  <a:noFill/>
                </a:ln>
                <a:solidFill>
                  <a:prstClr val="black"/>
                </a:solidFill>
                <a:effectLst/>
                <a:uLnTx/>
                <a:uFillTx/>
                <a:latin typeface="Calibri Light" panose="020F0302020204030204"/>
                <a:ea typeface="+mj-ea"/>
                <a:cs typeface="+mj-cs"/>
              </a:rPr>
              <a:t>Research Problem </a:t>
            </a:r>
            <a:r>
              <a:rPr kumimoji="0" lang="en-GB" sz="2400" b="1" i="0" u="none" strike="noStrike" kern="1200" cap="none" spc="0" normalizeH="0" baseline="0" noProof="0" dirty="0">
                <a:ln>
                  <a:noFill/>
                </a:ln>
                <a:solidFill>
                  <a:prstClr val="black"/>
                </a:solidFill>
                <a:effectLst/>
                <a:uLnTx/>
                <a:uFillTx/>
                <a:latin typeface="Calibri Light" panose="020F0302020204030204"/>
                <a:ea typeface="+mj-ea"/>
                <a:cs typeface="+mj-cs"/>
              </a:rPr>
              <a:t>cont.</a:t>
            </a:r>
            <a:endParaRPr lang="en-GB" dirty="0"/>
          </a:p>
        </p:txBody>
      </p:sp>
      <p:sp>
        <p:nvSpPr>
          <p:cNvPr id="4" name="Slide Number Placeholder 3">
            <a:extLst>
              <a:ext uri="{FF2B5EF4-FFF2-40B4-BE49-F238E27FC236}">
                <a16:creationId xmlns:a16="http://schemas.microsoft.com/office/drawing/2014/main" id="{B0BDE466-CADB-7AFE-B4BB-58FB24C8D948}"/>
              </a:ext>
            </a:extLst>
          </p:cNvPr>
          <p:cNvSpPr>
            <a:spLocks noGrp="1"/>
          </p:cNvSpPr>
          <p:nvPr>
            <p:ph type="sldNum" sz="quarter" idx="12"/>
          </p:nvPr>
        </p:nvSpPr>
        <p:spPr/>
        <p:txBody>
          <a:bodyPr/>
          <a:lstStyle/>
          <a:p>
            <a:fld id="{48FC179B-E1DC-44DF-B0E4-66A8D350C2BE}" type="slidenum">
              <a:rPr lang="en-US" smtClean="0"/>
              <a:t>6</a:t>
            </a:fld>
            <a:endParaRPr lang="en-US"/>
          </a:p>
        </p:txBody>
      </p:sp>
      <p:sp>
        <p:nvSpPr>
          <p:cNvPr id="8" name="Content Placeholder 2">
            <a:extLst>
              <a:ext uri="{FF2B5EF4-FFF2-40B4-BE49-F238E27FC236}">
                <a16:creationId xmlns:a16="http://schemas.microsoft.com/office/drawing/2014/main" id="{CD0B5E24-CE24-E307-4469-A47E43C911B9}"/>
              </a:ext>
            </a:extLst>
          </p:cNvPr>
          <p:cNvSpPr>
            <a:spLocks noGrp="1"/>
          </p:cNvSpPr>
          <p:nvPr>
            <p:ph idx="1"/>
          </p:nvPr>
        </p:nvSpPr>
        <p:spPr>
          <a:xfrm>
            <a:off x="838200" y="959224"/>
            <a:ext cx="10515600" cy="5593976"/>
          </a:xfrm>
        </p:spPr>
        <p:txBody>
          <a:bodyPr/>
          <a:lstStyle/>
          <a:p>
            <a:r>
              <a:rPr lang="en-US" dirty="0"/>
              <a:t>However as a whole  today Sri Lanka’s paddy production has fallen 13.9% in 2021-22 (April-March) and average yield per hectare by 14.4%, even as imports have soared to a five-year-high(Statistics, 2022)</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r>
              <a:rPr lang="en-US" dirty="0"/>
              <a:t>Therefore this research was conducted to study the paddy production in Imbulpe DS division in Rathnapura district Sri Lanka.</a:t>
            </a:r>
          </a:p>
          <a:p>
            <a:endParaRPr lang="en-GB" dirty="0"/>
          </a:p>
        </p:txBody>
      </p:sp>
      <p:pic>
        <p:nvPicPr>
          <p:cNvPr id="9" name="Picture 8">
            <a:extLst>
              <a:ext uri="{FF2B5EF4-FFF2-40B4-BE49-F238E27FC236}">
                <a16:creationId xmlns:a16="http://schemas.microsoft.com/office/drawing/2014/main" id="{46C9F6C0-FF18-2440-6DAD-85EF8A719D63}"/>
              </a:ext>
            </a:extLst>
          </p:cNvPr>
          <p:cNvPicPr>
            <a:picLocks noChangeAspect="1"/>
          </p:cNvPicPr>
          <p:nvPr/>
        </p:nvPicPr>
        <p:blipFill>
          <a:blip r:embed="rId2"/>
          <a:stretch>
            <a:fillRect/>
          </a:stretch>
        </p:blipFill>
        <p:spPr>
          <a:xfrm>
            <a:off x="3062759" y="2171574"/>
            <a:ext cx="5547841" cy="2895851"/>
          </a:xfrm>
          <a:prstGeom prst="rect">
            <a:avLst/>
          </a:prstGeom>
        </p:spPr>
      </p:pic>
    </p:spTree>
    <p:extLst>
      <p:ext uri="{BB962C8B-B14F-4D97-AF65-F5344CB8AC3E}">
        <p14:creationId xmlns:p14="http://schemas.microsoft.com/office/powerpoint/2010/main" val="2639901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1F5EE-93B7-B002-119A-55547CD7328D}"/>
              </a:ext>
            </a:extLst>
          </p:cNvPr>
          <p:cNvSpPr>
            <a:spLocks noGrp="1"/>
          </p:cNvSpPr>
          <p:nvPr>
            <p:ph type="title"/>
          </p:nvPr>
        </p:nvSpPr>
        <p:spPr/>
        <p:txBody>
          <a:bodyPr/>
          <a:lstStyle/>
          <a:p>
            <a:pPr algn="ctr"/>
            <a:r>
              <a:rPr lang="en-GB" b="1" u="sng" dirty="0"/>
              <a:t>Research Questions </a:t>
            </a:r>
            <a:endParaRPr lang="en-GB" u="sng" dirty="0"/>
          </a:p>
        </p:txBody>
      </p:sp>
      <p:sp>
        <p:nvSpPr>
          <p:cNvPr id="3" name="Content Placeholder 2">
            <a:extLst>
              <a:ext uri="{FF2B5EF4-FFF2-40B4-BE49-F238E27FC236}">
                <a16:creationId xmlns:a16="http://schemas.microsoft.com/office/drawing/2014/main" id="{28A7CE02-CC32-13DE-2D56-8A8A582CC68C}"/>
              </a:ext>
            </a:extLst>
          </p:cNvPr>
          <p:cNvSpPr>
            <a:spLocks noGrp="1"/>
          </p:cNvSpPr>
          <p:nvPr>
            <p:ph idx="1"/>
          </p:nvPr>
        </p:nvSpPr>
        <p:spPr>
          <a:xfrm>
            <a:off x="838200" y="1476375"/>
            <a:ext cx="10515600" cy="4700588"/>
          </a:xfrm>
        </p:spPr>
        <p:txBody>
          <a:bodyPr>
            <a:normAutofit lnSpcReduction="10000"/>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What was the average yield of paddy before 2021 in this area?</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What </a:t>
            </a:r>
            <a:r>
              <a:rPr lang="en-US" dirty="0">
                <a:solidFill>
                  <a:prstClr val="black"/>
                </a:solidFill>
                <a:latin typeface="Calibri" panose="020F0502020204030204"/>
              </a:rPr>
              <a:t>are</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the average yield of paddy in 2021 and 2022 (After banning chemical fertilizer and agrochemicals) in this area?</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What </a:t>
            </a:r>
            <a:r>
              <a:rPr lang="en-US" dirty="0">
                <a:solidFill>
                  <a:prstClr val="black"/>
                </a:solidFill>
                <a:latin typeface="Calibri" panose="020F0502020204030204"/>
              </a:rPr>
              <a:t>are</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the cost for agrochemicals for paddy before and after the banding of chemical fertilizer and agrochemicals in this area?</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What are the socio-economic factors of paddy farmers who use chemical fertilizer and agrochemicals in this area?</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What are the farmers attitudes of banning chemical fertilizer and agrochemicals in this area?</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What are the alternatives for chemical fertilizer and agrochemical  introduced by the government and use by farmers in this area?</a:t>
            </a:r>
          </a:p>
          <a:p>
            <a:endParaRPr lang="en-GB" dirty="0"/>
          </a:p>
        </p:txBody>
      </p:sp>
      <p:sp>
        <p:nvSpPr>
          <p:cNvPr id="4" name="Slide Number Placeholder 3">
            <a:extLst>
              <a:ext uri="{FF2B5EF4-FFF2-40B4-BE49-F238E27FC236}">
                <a16:creationId xmlns:a16="http://schemas.microsoft.com/office/drawing/2014/main" id="{FEA89416-8C77-13DA-F572-69614AC5A023}"/>
              </a:ext>
            </a:extLst>
          </p:cNvPr>
          <p:cNvSpPr>
            <a:spLocks noGrp="1"/>
          </p:cNvSpPr>
          <p:nvPr>
            <p:ph type="sldNum" sz="quarter" idx="12"/>
          </p:nvPr>
        </p:nvSpPr>
        <p:spPr/>
        <p:txBody>
          <a:bodyPr/>
          <a:lstStyle/>
          <a:p>
            <a:fld id="{48FC179B-E1DC-44DF-B0E4-66A8D350C2BE}" type="slidenum">
              <a:rPr lang="en-US" smtClean="0"/>
              <a:t>7</a:t>
            </a:fld>
            <a:endParaRPr lang="en-US"/>
          </a:p>
        </p:txBody>
      </p:sp>
    </p:spTree>
    <p:extLst>
      <p:ext uri="{BB962C8B-B14F-4D97-AF65-F5344CB8AC3E}">
        <p14:creationId xmlns:p14="http://schemas.microsoft.com/office/powerpoint/2010/main" val="345516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marL="0" marR="0" algn="ctr">
              <a:lnSpc>
                <a:spcPct val="150000"/>
              </a:lnSpc>
              <a:spcBef>
                <a:spcPts val="0"/>
              </a:spcBef>
              <a:spcAft>
                <a:spcPts val="800"/>
              </a:spcAft>
            </a:pPr>
            <a:r>
              <a:rPr lang="en-US" u="sng" dirty="0">
                <a:ea typeface="Calibri" panose="020F0502020204030204" pitchFamily="34" charset="0"/>
                <a:cs typeface="Iskoola Pota" panose="02010503010101010104" pitchFamily="2" charset="0"/>
              </a:rPr>
              <a:t>Objectives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a:xfrm>
            <a:off x="838199" y="1581150"/>
            <a:ext cx="10829925" cy="4781550"/>
          </a:xfrm>
        </p:spPr>
        <p:txBody>
          <a:bodyPr>
            <a:normAutofit lnSpcReduction="1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000" b="1" dirty="0">
                <a:solidFill>
                  <a:prstClr val="black"/>
                </a:solidFill>
                <a:latin typeface="Calibri" panose="020F0502020204030204"/>
              </a:rPr>
              <a:t>Broad</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 objective.</a:t>
            </a:r>
          </a:p>
          <a:p>
            <a:pPr algn="ju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To analyze the impacts of changing the policy on fertilizers and other agro-chemicals during 2019- 2022 for the paddy cultivation in Imbulpe DS division in </a:t>
            </a:r>
            <a:r>
              <a:rPr kumimoji="0" lang="en-US" sz="2000" b="1" i="0" u="none" strike="noStrike" kern="1200" cap="none" spc="0" normalizeH="0" baseline="0" noProof="0">
                <a:ln>
                  <a:noFill/>
                </a:ln>
                <a:solidFill>
                  <a:prstClr val="black"/>
                </a:solidFill>
                <a:effectLst/>
                <a:uLnTx/>
                <a:uFillTx/>
                <a:latin typeface="Calibri" panose="020F0502020204030204"/>
                <a:ea typeface="+mn-ea"/>
                <a:cs typeface="+mn-cs"/>
              </a:rPr>
              <a:t>Sri Lanka</a:t>
            </a:r>
            <a:endPar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prstClr val="black"/>
                </a:solidFill>
                <a:latin typeface="Calibri" panose="020F0502020204030204"/>
              </a:rPr>
              <a:t>Specific objectives</a:t>
            </a:r>
          </a:p>
          <a:p>
            <a:pPr algn="ju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To identify the annual average yield before the banning of chemical fertilizer and agrochemicals.</a:t>
            </a:r>
          </a:p>
          <a:p>
            <a:pPr algn="ju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To compare the average yields of paddy before and after banning of chemical fertilizer and agrochemicals.</a:t>
            </a:r>
          </a:p>
          <a:p>
            <a:pPr algn="just">
              <a:defRPr/>
            </a:pPr>
            <a:r>
              <a:rPr lang="en-US" sz="2000" dirty="0">
                <a:solidFill>
                  <a:prstClr val="black"/>
                </a:solidFill>
                <a:latin typeface="Calibri" panose="020F0502020204030204"/>
              </a:rPr>
              <a:t>To compare the cost of production before and after banning of chemical fertilizer and agrochemical.</a:t>
            </a:r>
          </a:p>
          <a:p>
            <a:pPr algn="ju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To determine farmers’ level of awareness about the impact of use of Chemical fertilizer and agrochemical.</a:t>
            </a:r>
          </a:p>
          <a:p>
            <a:pPr algn="just">
              <a:defRPr/>
            </a:pPr>
            <a:r>
              <a:rPr lang="en-US" sz="2000" dirty="0">
                <a:solidFill>
                  <a:prstClr val="black"/>
                </a:solidFill>
                <a:latin typeface="Calibri" panose="020F0502020204030204"/>
              </a:rPr>
              <a:t>To determine the farmers attitude on chemical fertilizer and agrochemical and banning chemical fertilizer and agrochemicals.</a:t>
            </a:r>
          </a:p>
          <a:p>
            <a:pPr algn="just">
              <a:defRPr/>
            </a:pPr>
            <a:r>
              <a:rPr kumimoji="0" lang="en-US" sz="2000" i="0" u="none" strike="noStrike" kern="1200" cap="none" spc="0" normalizeH="0" baseline="0" noProof="0" dirty="0">
                <a:ln>
                  <a:noFill/>
                </a:ln>
                <a:solidFill>
                  <a:prstClr val="black"/>
                </a:solidFill>
                <a:effectLst/>
                <a:uLnTx/>
                <a:uFillTx/>
                <a:latin typeface="Calibri" panose="020F0502020204030204"/>
                <a:ea typeface="+mn-ea"/>
                <a:cs typeface="+mn-cs"/>
              </a:rPr>
              <a:t>To find out possible alternative for chemical fertilizer and agrochemical currently use by the farmers.</a:t>
            </a:r>
          </a:p>
          <a:p>
            <a:pPr marL="0" indent="0">
              <a:buNone/>
            </a:pPr>
            <a:endParaRPr lang="en-US" sz="2000"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8</a:t>
            </a:fld>
            <a:endParaRPr lang="en-US"/>
          </a:p>
        </p:txBody>
      </p:sp>
    </p:spTree>
    <p:extLst>
      <p:ext uri="{BB962C8B-B14F-4D97-AF65-F5344CB8AC3E}">
        <p14:creationId xmlns:p14="http://schemas.microsoft.com/office/powerpoint/2010/main" val="1034341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Conceptual Framework</a:t>
            </a:r>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9</a:t>
            </a:fld>
            <a:endParaRPr lang="en-US"/>
          </a:p>
        </p:txBody>
      </p:sp>
      <p:grpSp>
        <p:nvGrpSpPr>
          <p:cNvPr id="6" name="Group 5">
            <a:extLst>
              <a:ext uri="{FF2B5EF4-FFF2-40B4-BE49-F238E27FC236}">
                <a16:creationId xmlns:a16="http://schemas.microsoft.com/office/drawing/2014/main" id="{CF54729A-87D8-95F0-0058-23FA74B589D7}"/>
              </a:ext>
            </a:extLst>
          </p:cNvPr>
          <p:cNvGrpSpPr/>
          <p:nvPr/>
        </p:nvGrpSpPr>
        <p:grpSpPr>
          <a:xfrm>
            <a:off x="1678640" y="1844514"/>
            <a:ext cx="9325362" cy="3876742"/>
            <a:chOff x="412376" y="1772816"/>
            <a:chExt cx="9325362" cy="3876742"/>
          </a:xfrm>
        </p:grpSpPr>
        <p:sp>
          <p:nvSpPr>
            <p:cNvPr id="7" name="Text Box 4">
              <a:extLst>
                <a:ext uri="{FF2B5EF4-FFF2-40B4-BE49-F238E27FC236}">
                  <a16:creationId xmlns:a16="http://schemas.microsoft.com/office/drawing/2014/main" id="{1D45DAFA-F7BC-9953-7ED8-4A08957B6137}"/>
                </a:ext>
              </a:extLst>
            </p:cNvPr>
            <p:cNvSpPr txBox="1"/>
            <p:nvPr/>
          </p:nvSpPr>
          <p:spPr>
            <a:xfrm>
              <a:off x="1741403" y="1772817"/>
              <a:ext cx="2571518" cy="749404"/>
            </a:xfrm>
            <a:prstGeom prst="rect">
              <a:avLst/>
            </a:prstGeom>
            <a:solidFill>
              <a:schemeClr val="accent1">
                <a:lumMod val="40000"/>
                <a:lumOff val="6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Yield in the past</a:t>
              </a:r>
              <a:endPar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endParaRPr>
            </a:p>
          </p:txBody>
        </p:sp>
        <p:sp>
          <p:nvSpPr>
            <p:cNvPr id="8" name="Text Box 5">
              <a:extLst>
                <a:ext uri="{FF2B5EF4-FFF2-40B4-BE49-F238E27FC236}">
                  <a16:creationId xmlns:a16="http://schemas.microsoft.com/office/drawing/2014/main" id="{1442B700-02C8-9DD2-8F5B-F53D9E7B3289}"/>
                </a:ext>
              </a:extLst>
            </p:cNvPr>
            <p:cNvSpPr txBox="1"/>
            <p:nvPr/>
          </p:nvSpPr>
          <p:spPr>
            <a:xfrm>
              <a:off x="1763488" y="3120001"/>
              <a:ext cx="2579137" cy="749403"/>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Paddy</a:t>
              </a:r>
              <a:r>
                <a:rPr kumimoji="0" lang="en-GB"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Latha" panose="020B0604020202020204" pitchFamily="34" charset="0"/>
                </a:rPr>
                <a:t> </a:t>
              </a: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Cultivation</a:t>
              </a:r>
              <a:r>
                <a:rPr kumimoji="0" lang="en-GB"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Latha" panose="020B0604020202020204" pitchFamily="34" charset="0"/>
                </a:rPr>
                <a:t> </a:t>
              </a: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Latha" panose="020B0604020202020204" pitchFamily="34" charset="0"/>
              </a:endParaRPr>
            </a:p>
          </p:txBody>
        </p:sp>
        <p:sp>
          <p:nvSpPr>
            <p:cNvPr id="9" name="Text Box 8">
              <a:extLst>
                <a:ext uri="{FF2B5EF4-FFF2-40B4-BE49-F238E27FC236}">
                  <a16:creationId xmlns:a16="http://schemas.microsoft.com/office/drawing/2014/main" id="{9AD2765E-C0BF-C58F-F935-3CA35C52F7BA}"/>
                </a:ext>
              </a:extLst>
            </p:cNvPr>
            <p:cNvSpPr txBox="1"/>
            <p:nvPr/>
          </p:nvSpPr>
          <p:spPr>
            <a:xfrm>
              <a:off x="5113176" y="3150870"/>
              <a:ext cx="1813404" cy="687830"/>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Banning of Agrochemicals </a:t>
              </a:r>
              <a:endParaRPr kumimoji="0" lang="en-GB"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endParaRPr>
            </a:p>
          </p:txBody>
        </p:sp>
        <p:sp>
          <p:nvSpPr>
            <p:cNvPr id="10" name="Text Box 9">
              <a:extLst>
                <a:ext uri="{FF2B5EF4-FFF2-40B4-BE49-F238E27FC236}">
                  <a16:creationId xmlns:a16="http://schemas.microsoft.com/office/drawing/2014/main" id="{06C9E69A-47DA-F4FF-CC49-864D5DB78747}"/>
                </a:ext>
              </a:extLst>
            </p:cNvPr>
            <p:cNvSpPr txBox="1"/>
            <p:nvPr/>
          </p:nvSpPr>
          <p:spPr>
            <a:xfrm>
              <a:off x="7437120" y="1772816"/>
              <a:ext cx="2285378" cy="749404"/>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Yield at Present </a:t>
              </a:r>
              <a:endPar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endParaRPr>
            </a:p>
          </p:txBody>
        </p:sp>
        <p:sp>
          <p:nvSpPr>
            <p:cNvPr id="11" name="Text Box 11">
              <a:extLst>
                <a:ext uri="{FF2B5EF4-FFF2-40B4-BE49-F238E27FC236}">
                  <a16:creationId xmlns:a16="http://schemas.microsoft.com/office/drawing/2014/main" id="{60D6EED1-B7B6-B3C1-950F-4D3D305A0E9A}"/>
                </a:ext>
              </a:extLst>
            </p:cNvPr>
            <p:cNvSpPr txBox="1"/>
            <p:nvPr/>
          </p:nvSpPr>
          <p:spPr>
            <a:xfrm>
              <a:off x="7452360" y="2720340"/>
              <a:ext cx="2285378" cy="571500"/>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Cost of Production </a:t>
              </a:r>
              <a:endPar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endParaRPr>
            </a:p>
          </p:txBody>
        </p:sp>
        <p:sp>
          <p:nvSpPr>
            <p:cNvPr id="12" name="Text Box 14">
              <a:extLst>
                <a:ext uri="{FF2B5EF4-FFF2-40B4-BE49-F238E27FC236}">
                  <a16:creationId xmlns:a16="http://schemas.microsoft.com/office/drawing/2014/main" id="{0D7D35E4-6DF1-1AFD-7511-011F64942C6E}"/>
                </a:ext>
              </a:extLst>
            </p:cNvPr>
            <p:cNvSpPr txBox="1"/>
            <p:nvPr/>
          </p:nvSpPr>
          <p:spPr>
            <a:xfrm>
              <a:off x="7452360" y="3566160"/>
              <a:ext cx="2285378" cy="480060"/>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Level of Awareness</a:t>
              </a:r>
              <a:endPar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endParaRPr>
            </a:p>
          </p:txBody>
        </p:sp>
        <p:sp>
          <p:nvSpPr>
            <p:cNvPr id="13" name="Text Box 15">
              <a:extLst>
                <a:ext uri="{FF2B5EF4-FFF2-40B4-BE49-F238E27FC236}">
                  <a16:creationId xmlns:a16="http://schemas.microsoft.com/office/drawing/2014/main" id="{4D9892D7-CDF2-5B6B-2796-3AA03F2F568B}"/>
                </a:ext>
              </a:extLst>
            </p:cNvPr>
            <p:cNvSpPr txBox="1"/>
            <p:nvPr/>
          </p:nvSpPr>
          <p:spPr>
            <a:xfrm>
              <a:off x="7452360" y="4335780"/>
              <a:ext cx="2285378" cy="480060"/>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Attitude </a:t>
              </a:r>
              <a:endPar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endParaRPr>
            </a:p>
          </p:txBody>
        </p:sp>
        <p:cxnSp>
          <p:nvCxnSpPr>
            <p:cNvPr id="14" name="Straight Arrow Connector 13">
              <a:extLst>
                <a:ext uri="{FF2B5EF4-FFF2-40B4-BE49-F238E27FC236}">
                  <a16:creationId xmlns:a16="http://schemas.microsoft.com/office/drawing/2014/main" id="{5DE356FC-2CDF-EAE3-4E3F-EB1829A24FC1}"/>
                </a:ext>
              </a:extLst>
            </p:cNvPr>
            <p:cNvCxnSpPr/>
            <p:nvPr/>
          </p:nvCxnSpPr>
          <p:spPr>
            <a:xfrm flipV="1">
              <a:off x="6934200" y="2484120"/>
              <a:ext cx="441960" cy="5715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6BBB15BE-9E85-1202-42A2-6EA8121815CA}"/>
                </a:ext>
              </a:extLst>
            </p:cNvPr>
            <p:cNvCxnSpPr/>
            <p:nvPr/>
          </p:nvCxnSpPr>
          <p:spPr>
            <a:xfrm flipV="1">
              <a:off x="6995160" y="2948940"/>
              <a:ext cx="403860" cy="40386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6" name="Straight Arrow Connector 15">
              <a:extLst>
                <a:ext uri="{FF2B5EF4-FFF2-40B4-BE49-F238E27FC236}">
                  <a16:creationId xmlns:a16="http://schemas.microsoft.com/office/drawing/2014/main" id="{7255BA08-0638-A7FC-4913-EE316B6FD271}"/>
                </a:ext>
              </a:extLst>
            </p:cNvPr>
            <p:cNvCxnSpPr/>
            <p:nvPr/>
          </p:nvCxnSpPr>
          <p:spPr>
            <a:xfrm>
              <a:off x="6995160" y="3520440"/>
              <a:ext cx="441960" cy="2667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DC7DA860-832E-D906-CB7B-40E3EDC090B4}"/>
                </a:ext>
              </a:extLst>
            </p:cNvPr>
            <p:cNvCxnSpPr/>
            <p:nvPr/>
          </p:nvCxnSpPr>
          <p:spPr>
            <a:xfrm>
              <a:off x="6997625" y="3717004"/>
              <a:ext cx="419100" cy="6858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8" name="Straight Arrow Connector 17">
              <a:extLst>
                <a:ext uri="{FF2B5EF4-FFF2-40B4-BE49-F238E27FC236}">
                  <a16:creationId xmlns:a16="http://schemas.microsoft.com/office/drawing/2014/main" id="{043619DB-3A67-C907-F648-E349A71F6934}"/>
                </a:ext>
              </a:extLst>
            </p:cNvPr>
            <p:cNvCxnSpPr>
              <a:cxnSpLocks/>
            </p:cNvCxnSpPr>
            <p:nvPr/>
          </p:nvCxnSpPr>
          <p:spPr>
            <a:xfrm flipV="1">
              <a:off x="3038283" y="2548501"/>
              <a:ext cx="0" cy="5715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9" name="Straight Arrow Connector 18">
              <a:extLst>
                <a:ext uri="{FF2B5EF4-FFF2-40B4-BE49-F238E27FC236}">
                  <a16:creationId xmlns:a16="http://schemas.microsoft.com/office/drawing/2014/main" id="{2D40D3FD-DE04-FA1F-E576-947D8D89FBCB}"/>
                </a:ext>
              </a:extLst>
            </p:cNvPr>
            <p:cNvCxnSpPr>
              <a:cxnSpLocks/>
            </p:cNvCxnSpPr>
            <p:nvPr/>
          </p:nvCxnSpPr>
          <p:spPr>
            <a:xfrm flipV="1">
              <a:off x="4350245" y="3463523"/>
              <a:ext cx="731677" cy="1143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0" name="Text Box 15">
              <a:extLst>
                <a:ext uri="{FF2B5EF4-FFF2-40B4-BE49-F238E27FC236}">
                  <a16:creationId xmlns:a16="http://schemas.microsoft.com/office/drawing/2014/main" id="{B9E7300F-A88D-4047-FD53-AF11B24FEFC1}"/>
                </a:ext>
              </a:extLst>
            </p:cNvPr>
            <p:cNvSpPr txBox="1"/>
            <p:nvPr/>
          </p:nvSpPr>
          <p:spPr>
            <a:xfrm>
              <a:off x="7452360" y="5169498"/>
              <a:ext cx="2285378" cy="480060"/>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rPr>
                <a:t>Alternative </a:t>
              </a:r>
              <a:endParaRPr kumimoji="0" lang="en-GB"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Latha" panose="020B0604020202020204" pitchFamily="34" charset="0"/>
              </a:endParaRPr>
            </a:p>
          </p:txBody>
        </p:sp>
        <p:cxnSp>
          <p:nvCxnSpPr>
            <p:cNvPr id="21" name="Straight Arrow Connector 20">
              <a:extLst>
                <a:ext uri="{FF2B5EF4-FFF2-40B4-BE49-F238E27FC236}">
                  <a16:creationId xmlns:a16="http://schemas.microsoft.com/office/drawing/2014/main" id="{240D58B6-3262-6B08-7108-0EF30276600D}"/>
                </a:ext>
              </a:extLst>
            </p:cNvPr>
            <p:cNvCxnSpPr>
              <a:endCxn id="20" idx="1"/>
            </p:cNvCxnSpPr>
            <p:nvPr/>
          </p:nvCxnSpPr>
          <p:spPr>
            <a:xfrm>
              <a:off x="6949440" y="3869404"/>
              <a:ext cx="502920" cy="154012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2" name="Rectangle 21">
              <a:extLst>
                <a:ext uri="{FF2B5EF4-FFF2-40B4-BE49-F238E27FC236}">
                  <a16:creationId xmlns:a16="http://schemas.microsoft.com/office/drawing/2014/main" id="{F4EC4F8C-FCFD-D67B-D443-854885FC5CB4}"/>
                </a:ext>
              </a:extLst>
            </p:cNvPr>
            <p:cNvSpPr/>
            <p:nvPr/>
          </p:nvSpPr>
          <p:spPr>
            <a:xfrm>
              <a:off x="3368997" y="4703061"/>
              <a:ext cx="2277036" cy="70646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Cost in past</a:t>
              </a:r>
            </a:p>
          </p:txBody>
        </p:sp>
        <p:cxnSp>
          <p:nvCxnSpPr>
            <p:cNvPr id="23" name="Straight Arrow Connector 22">
              <a:extLst>
                <a:ext uri="{FF2B5EF4-FFF2-40B4-BE49-F238E27FC236}">
                  <a16:creationId xmlns:a16="http://schemas.microsoft.com/office/drawing/2014/main" id="{AA08A50A-C8E2-715C-7AC2-7D2D073712C6}"/>
                </a:ext>
              </a:extLst>
            </p:cNvPr>
            <p:cNvCxnSpPr>
              <a:cxnSpLocks/>
            </p:cNvCxnSpPr>
            <p:nvPr/>
          </p:nvCxnSpPr>
          <p:spPr>
            <a:xfrm>
              <a:off x="2913529" y="3869404"/>
              <a:ext cx="1093695" cy="7700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Rectangle 23">
              <a:extLst>
                <a:ext uri="{FF2B5EF4-FFF2-40B4-BE49-F238E27FC236}">
                  <a16:creationId xmlns:a16="http://schemas.microsoft.com/office/drawing/2014/main" id="{C058F0AA-4E89-7842-AF06-A98703A05D23}"/>
                </a:ext>
              </a:extLst>
            </p:cNvPr>
            <p:cNvSpPr/>
            <p:nvPr/>
          </p:nvSpPr>
          <p:spPr>
            <a:xfrm>
              <a:off x="412376" y="4715672"/>
              <a:ext cx="2277036" cy="6938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Socio-economic factors</a:t>
              </a:r>
            </a:p>
          </p:txBody>
        </p:sp>
        <p:cxnSp>
          <p:nvCxnSpPr>
            <p:cNvPr id="25" name="Straight Arrow Connector 24">
              <a:extLst>
                <a:ext uri="{FF2B5EF4-FFF2-40B4-BE49-F238E27FC236}">
                  <a16:creationId xmlns:a16="http://schemas.microsoft.com/office/drawing/2014/main" id="{D00CCD0A-8C39-B268-B414-3982F508BB01}"/>
                </a:ext>
              </a:extLst>
            </p:cNvPr>
            <p:cNvCxnSpPr/>
            <p:nvPr/>
          </p:nvCxnSpPr>
          <p:spPr>
            <a:xfrm flipH="1">
              <a:off x="2064867" y="3869404"/>
              <a:ext cx="389395" cy="8336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754585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207</TotalTime>
  <Words>2599</Words>
  <Application>Microsoft Office PowerPoint</Application>
  <PresentationFormat>Widescreen</PresentationFormat>
  <Paragraphs>478</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Symbol</vt:lpstr>
      <vt:lpstr>Times New Roman</vt:lpstr>
      <vt:lpstr>Wingdings</vt:lpstr>
      <vt:lpstr>Office Theme</vt:lpstr>
      <vt:lpstr>Impacts of changing the policy on fertilizers and other agro -chemicals during 2019 - 2022 for the paddy cultivation in Imbulpe DS Division in Sri Lanka. </vt:lpstr>
      <vt:lpstr>Content </vt:lpstr>
      <vt:lpstr>Introduction</vt:lpstr>
      <vt:lpstr>Introduction cont.</vt:lpstr>
      <vt:lpstr>Research Problem </vt:lpstr>
      <vt:lpstr>Research Problem cont.</vt:lpstr>
      <vt:lpstr>Research Questions </vt:lpstr>
      <vt:lpstr>Objectives</vt:lpstr>
      <vt:lpstr>Conceptual Framework</vt:lpstr>
      <vt:lpstr>Operationalization table</vt:lpstr>
      <vt:lpstr>Operationalization table cont.</vt:lpstr>
      <vt:lpstr>Research Method</vt:lpstr>
      <vt:lpstr>Research location: Rathnapura District,Imbulpe DS Division </vt:lpstr>
      <vt:lpstr>Results &amp; Discussion </vt:lpstr>
      <vt:lpstr>Socio-economic information cont.  </vt:lpstr>
      <vt:lpstr>Socio-economic information cont. </vt:lpstr>
      <vt:lpstr>Objective 01:To identify the annual yield(Kg/Ac/Year) before the banning of chemical fertilizer and agrochemicals</vt:lpstr>
      <vt:lpstr>PowerPoint Presentation</vt:lpstr>
      <vt:lpstr>Results and discussion cont.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lpstr>References</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Anuradha</dc:creator>
  <cp:lastModifiedBy>sudeeradimuthu12@outlook.com</cp:lastModifiedBy>
  <cp:revision>36</cp:revision>
  <dcterms:created xsi:type="dcterms:W3CDTF">2023-02-09T03:28:20Z</dcterms:created>
  <dcterms:modified xsi:type="dcterms:W3CDTF">2023-03-15T14:39:31Z</dcterms:modified>
</cp:coreProperties>
</file>