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6" r:id="rId5"/>
    <p:sldId id="260" r:id="rId6"/>
    <p:sldId id="274" r:id="rId7"/>
    <p:sldId id="275" r:id="rId8"/>
    <p:sldId id="270" r:id="rId9"/>
    <p:sldId id="262" r:id="rId10"/>
    <p:sldId id="277" r:id="rId11"/>
    <p:sldId id="278" r:id="rId12"/>
    <p:sldId id="279" r:id="rId13"/>
    <p:sldId id="280" r:id="rId14"/>
    <p:sldId id="281" r:id="rId15"/>
    <p:sldId id="282" r:id="rId16"/>
    <p:sldId id="283" r:id="rId17"/>
    <p:sldId id="284" r:id="rId18"/>
    <p:sldId id="287" r:id="rId19"/>
    <p:sldId id="285" r:id="rId20"/>
    <p:sldId id="286" r:id="rId21"/>
    <p:sldId id="263" r:id="rId22"/>
    <p:sldId id="276" r:id="rId23"/>
    <p:sldId id="264"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669"/>
          <c:y val="0.2439457567804024"/>
          <c:w val="0.8305555555555556"/>
          <c:h val="0.57416921843102942"/>
        </c:manualLayout>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Lbls>
            <c:dLbl>
              <c:idx val="0"/>
              <c:layout>
                <c:manualLayout>
                  <c:x val="-0.14040824584426947"/>
                  <c:y val="-0.12005723242927967"/>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3541830708661418"/>
                  <c:y val="5.513888888888889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Sheet2!$B$2:$B$3</c:f>
              <c:strCache>
                <c:ptCount val="2"/>
                <c:pt idx="0">
                  <c:v>Male</c:v>
                </c:pt>
                <c:pt idx="1">
                  <c:v>Female</c:v>
                </c:pt>
              </c:strCache>
            </c:strRef>
          </c:cat>
          <c:val>
            <c:numRef>
              <c:f>Sheet2!$C$2:$C$3</c:f>
              <c:numCache>
                <c:formatCode>0%</c:formatCode>
                <c:ptCount val="2"/>
                <c:pt idx="0">
                  <c:v>0.65</c:v>
                </c:pt>
                <c:pt idx="1">
                  <c:v>0.35</c:v>
                </c:pt>
              </c:numCache>
            </c:numRef>
          </c:val>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0.35348240669177633"/>
          <c:y val="0.86356481481481484"/>
          <c:w val="0.30852069040898222"/>
          <c:h val="7.812554680664918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2219080091334938"/>
          <c:y val="4.8091434189504734E-2"/>
          <c:w val="0.81100969660216704"/>
          <c:h val="0.69021844660194176"/>
        </c:manualLayout>
      </c:layout>
      <c:barChart>
        <c:barDir val="col"/>
        <c:grouping val="clustered"/>
        <c:varyColors val="0"/>
        <c:ser>
          <c:idx val="0"/>
          <c:order val="0"/>
          <c:tx>
            <c:strRef>
              <c:f>Percentage!$C$15</c:f>
              <c:strCache>
                <c:ptCount val="1"/>
                <c:pt idx="0">
                  <c:v>Percentage </c:v>
                </c:pt>
              </c:strCache>
            </c:strRef>
          </c:tx>
          <c:spPr>
            <a:solidFill>
              <a:srgbClr val="ED7D31">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Percentage!$B$16:$B$18</c:f>
              <c:strCache>
                <c:ptCount val="3"/>
                <c:pt idx="0">
                  <c:v>Use of a brush cutter machine</c:v>
                </c:pt>
                <c:pt idx="1">
                  <c:v>Remove only harmful weeds </c:v>
                </c:pt>
                <c:pt idx="2">
                  <c:v>Manual weeding (using wisikaththa)</c:v>
                </c:pt>
              </c:strCache>
            </c:strRef>
          </c:cat>
          <c:val>
            <c:numRef>
              <c:f>Percentage!$C$16:$C$18</c:f>
              <c:numCache>
                <c:formatCode>0%</c:formatCode>
                <c:ptCount val="3"/>
                <c:pt idx="0">
                  <c:v>0.12</c:v>
                </c:pt>
                <c:pt idx="1">
                  <c:v>0.32</c:v>
                </c:pt>
                <c:pt idx="2">
                  <c:v>0.56000000000000005</c:v>
                </c:pt>
              </c:numCache>
            </c:numRef>
          </c:val>
        </c:ser>
        <c:dLbls>
          <c:dLblPos val="outEnd"/>
          <c:showLegendKey val="0"/>
          <c:showVal val="1"/>
          <c:showCatName val="0"/>
          <c:showSerName val="0"/>
          <c:showPercent val="0"/>
          <c:showBubbleSize val="0"/>
        </c:dLbls>
        <c:gapWidth val="219"/>
        <c:overlap val="-27"/>
        <c:axId val="-1337387280"/>
        <c:axId val="-1337390544"/>
      </c:barChart>
      <c:catAx>
        <c:axId val="-1337387280"/>
        <c:scaling>
          <c:orientation val="minMax"/>
        </c:scaling>
        <c:delete val="0"/>
        <c:axPos val="b"/>
        <c:title>
          <c:tx>
            <c:rich>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r>
                  <a:rPr lang="en-US" sz="1200" b="1" i="0" u="none" strike="noStrike" kern="1200" baseline="0">
                    <a:solidFill>
                      <a:schemeClr val="accent3">
                        <a:lumMod val="50000"/>
                      </a:schemeClr>
                    </a:solidFill>
                    <a:latin typeface="+mn-lt"/>
                    <a:ea typeface="+mn-ea"/>
                    <a:cs typeface="+mn-cs"/>
                  </a:rPr>
                  <a:t>Alternative Method</a:t>
                </a:r>
              </a:p>
            </c:rich>
          </c:tx>
          <c:layout>
            <c:manualLayout>
              <c:xMode val="edge"/>
              <c:yMode val="edge"/>
              <c:x val="0.42359976254374215"/>
              <c:y val="0.92532584887275027"/>
            </c:manualLayout>
          </c:layout>
          <c:overlay val="0"/>
          <c:spPr>
            <a:noFill/>
            <a:ln>
              <a:noFill/>
            </a:ln>
            <a:effectLst/>
          </c:spPr>
          <c:txPr>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1" i="0" u="none" strike="noStrike" kern="1200" baseline="0">
                <a:solidFill>
                  <a:schemeClr val="tx1"/>
                </a:solidFill>
                <a:latin typeface="+mn-lt"/>
                <a:ea typeface="+mn-ea"/>
                <a:cs typeface="+mn-cs"/>
              </a:defRPr>
            </a:pPr>
            <a:endParaRPr lang="en-US"/>
          </a:p>
        </c:txPr>
        <c:crossAx val="-1337390544"/>
        <c:crosses val="autoZero"/>
        <c:auto val="1"/>
        <c:lblAlgn val="ctr"/>
        <c:lblOffset val="100"/>
        <c:noMultiLvlLbl val="0"/>
      </c:catAx>
      <c:valAx>
        <c:axId val="-133739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r>
                  <a:rPr lang="en-US" sz="1200" b="1" i="0" u="none" strike="noStrike" kern="1200" baseline="0">
                    <a:solidFill>
                      <a:schemeClr val="accent3">
                        <a:lumMod val="50000"/>
                      </a:schemeClr>
                    </a:solidFill>
                    <a:latin typeface="+mn-lt"/>
                    <a:ea typeface="+mn-ea"/>
                    <a:cs typeface="+mn-cs"/>
                  </a:rPr>
                  <a:t>Percentage</a:t>
                </a:r>
              </a:p>
            </c:rich>
          </c:tx>
          <c:layout>
            <c:manualLayout>
              <c:xMode val="edge"/>
              <c:yMode val="edge"/>
              <c:x val="8.6587048570992684E-4"/>
              <c:y val="0.28623413056235419"/>
            </c:manualLayout>
          </c:layout>
          <c:overlay val="0"/>
          <c:spPr>
            <a:noFill/>
            <a:ln>
              <a:noFill/>
            </a:ln>
            <a:effectLst/>
          </c:spPr>
          <c:txPr>
            <a:bodyPr rot="-540000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200" b="1" i="0" u="none" strike="noStrike" kern="1200" baseline="0">
                <a:solidFill>
                  <a:schemeClr val="tx1"/>
                </a:solidFill>
                <a:latin typeface="+mn-lt"/>
                <a:ea typeface="+mn-ea"/>
                <a:cs typeface="+mn-cs"/>
              </a:defRPr>
            </a:pPr>
            <a:endParaRPr lang="en-US"/>
          </a:p>
        </c:txPr>
        <c:crossAx val="-1337387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Sheet2!$B$4:$B$8</c:f>
              <c:strCache>
                <c:ptCount val="5"/>
                <c:pt idx="0">
                  <c:v>25-35</c:v>
                </c:pt>
                <c:pt idx="1">
                  <c:v>36-45</c:v>
                </c:pt>
                <c:pt idx="2">
                  <c:v>46-55</c:v>
                </c:pt>
                <c:pt idx="3">
                  <c:v>56-65</c:v>
                </c:pt>
                <c:pt idx="4">
                  <c:v>&gt;65</c:v>
                </c:pt>
              </c:strCache>
            </c:strRef>
          </c:cat>
          <c:val>
            <c:numRef>
              <c:f>Sheet2!$C$4:$C$8</c:f>
              <c:numCache>
                <c:formatCode>0%</c:formatCode>
                <c:ptCount val="5"/>
                <c:pt idx="0">
                  <c:v>7.0000000000000007E-2</c:v>
                </c:pt>
                <c:pt idx="1">
                  <c:v>0.27</c:v>
                </c:pt>
                <c:pt idx="2">
                  <c:v>0.31666666666666665</c:v>
                </c:pt>
                <c:pt idx="3">
                  <c:v>0.28000000000000003</c:v>
                </c:pt>
                <c:pt idx="4">
                  <c:v>5.8333333333333334E-2</c:v>
                </c:pt>
              </c:numCache>
            </c:numRef>
          </c:val>
        </c:ser>
        <c:dLbls>
          <c:dLblPos val="inEnd"/>
          <c:showLegendKey val="0"/>
          <c:showVal val="1"/>
          <c:showCatName val="0"/>
          <c:showSerName val="0"/>
          <c:showPercent val="0"/>
          <c:showBubbleSize val="0"/>
        </c:dLbls>
        <c:gapWidth val="100"/>
        <c:overlap val="-24"/>
        <c:axId val="-1391361568"/>
        <c:axId val="-1391359392"/>
      </c:barChart>
      <c:catAx>
        <c:axId val="-1391361568"/>
        <c:scaling>
          <c:orientation val="minMax"/>
        </c:scaling>
        <c:delete val="0"/>
        <c:axPos val="b"/>
        <c:title>
          <c:tx>
            <c:rich>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r>
                  <a:rPr lang="en-US" sz="1200" b="1" i="0" u="none" strike="noStrike" kern="1200" baseline="0">
                    <a:solidFill>
                      <a:schemeClr val="accent3">
                        <a:lumMod val="50000"/>
                      </a:schemeClr>
                    </a:solidFill>
                    <a:latin typeface="+mn-lt"/>
                    <a:ea typeface="+mn-ea"/>
                    <a:cs typeface="+mn-cs"/>
                  </a:rPr>
                  <a:t>Age</a:t>
                </a:r>
              </a:p>
            </c:rich>
          </c:tx>
          <c:layout>
            <c:manualLayout>
              <c:xMode val="edge"/>
              <c:yMode val="edge"/>
              <c:x val="0.53789607971708642"/>
              <c:y val="0.94475265381927853"/>
            </c:manualLayout>
          </c:layout>
          <c:overlay val="0"/>
          <c:spPr>
            <a:noFill/>
            <a:ln>
              <a:noFill/>
            </a:ln>
            <a:effectLst/>
          </c:spPr>
          <c:txPr>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1" i="0" u="none" strike="noStrike" kern="1200" baseline="0">
                <a:solidFill>
                  <a:schemeClr val="tx1"/>
                </a:solidFill>
                <a:latin typeface="+mn-lt"/>
                <a:ea typeface="+mn-ea"/>
                <a:cs typeface="+mn-cs"/>
              </a:defRPr>
            </a:pPr>
            <a:endParaRPr lang="en-US"/>
          </a:p>
        </c:txPr>
        <c:crossAx val="-1391359392"/>
        <c:crosses val="autoZero"/>
        <c:auto val="1"/>
        <c:lblAlgn val="ctr"/>
        <c:lblOffset val="100"/>
        <c:noMultiLvlLbl val="0"/>
      </c:catAx>
      <c:valAx>
        <c:axId val="-139135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r>
                  <a:rPr lang="en-US">
                    <a:solidFill>
                      <a:schemeClr val="accent3">
                        <a:lumMod val="50000"/>
                      </a:schemeClr>
                    </a:solidFill>
                  </a:rPr>
                  <a:t>Percentage</a:t>
                </a:r>
              </a:p>
            </c:rich>
          </c:tx>
          <c:layout>
            <c:manualLayout>
              <c:xMode val="edge"/>
              <c:yMode val="edge"/>
              <c:x val="3.4622534660657574E-3"/>
              <c:y val="0.3026278484794212"/>
            </c:manualLayout>
          </c:layout>
          <c:overlay val="0"/>
          <c:spPr>
            <a:noFill/>
            <a:ln>
              <a:noFill/>
            </a:ln>
            <a:effectLst/>
          </c:spPr>
          <c:txPr>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solidFill>
                <a:latin typeface="+mn-lt"/>
                <a:ea typeface="+mn-ea"/>
                <a:cs typeface="+mn-cs"/>
              </a:defRPr>
            </a:pPr>
            <a:endParaRPr lang="en-US"/>
          </a:p>
        </c:txPr>
        <c:crossAx val="-1391361568"/>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US" sz="1200" b="1"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005486670507"/>
          <c:y val="4.635938991858575E-2"/>
          <c:w val="0.7298187268699956"/>
          <c:h val="0.78053270204506597"/>
        </c:manualLayout>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prstClr val="black"/>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Sheet2!$B$9:$B$11</c:f>
              <c:strCache>
                <c:ptCount val="3"/>
                <c:pt idx="0">
                  <c:v>Married</c:v>
                </c:pt>
                <c:pt idx="1">
                  <c:v>Unmarried</c:v>
                </c:pt>
                <c:pt idx="2">
                  <c:v>Widowed</c:v>
                </c:pt>
              </c:strCache>
            </c:strRef>
          </c:cat>
          <c:val>
            <c:numRef>
              <c:f>Sheet2!$C$9:$C$11</c:f>
              <c:numCache>
                <c:formatCode>0%</c:formatCode>
                <c:ptCount val="3"/>
                <c:pt idx="0">
                  <c:v>0.85</c:v>
                </c:pt>
                <c:pt idx="1">
                  <c:v>0.13</c:v>
                </c:pt>
                <c:pt idx="2">
                  <c:v>0.02</c:v>
                </c:pt>
              </c:numCache>
            </c:numRef>
          </c:val>
        </c:ser>
        <c:dLbls>
          <c:dLblPos val="outEnd"/>
          <c:showLegendKey val="0"/>
          <c:showVal val="1"/>
          <c:showCatName val="0"/>
          <c:showSerName val="0"/>
          <c:showPercent val="0"/>
          <c:showBubbleSize val="0"/>
        </c:dLbls>
        <c:gapWidth val="219"/>
        <c:overlap val="-27"/>
        <c:axId val="-1391370272"/>
        <c:axId val="-1391368096"/>
      </c:barChart>
      <c:catAx>
        <c:axId val="-1391370272"/>
        <c:scaling>
          <c:orientation val="minMax"/>
        </c:scaling>
        <c:delete val="0"/>
        <c:axPos val="b"/>
        <c:title>
          <c:tx>
            <c:rich>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r>
                  <a:rPr lang="en-US" sz="1200" b="1" i="0" u="none" strike="noStrike" kern="1200" baseline="0" dirty="0">
                    <a:solidFill>
                      <a:schemeClr val="accent3">
                        <a:lumMod val="50000"/>
                      </a:schemeClr>
                    </a:solidFill>
                    <a:latin typeface="+mn-lt"/>
                    <a:ea typeface="+mn-ea"/>
                    <a:cs typeface="+mn-cs"/>
                  </a:rPr>
                  <a:t>Marital status</a:t>
                </a:r>
              </a:p>
            </c:rich>
          </c:tx>
          <c:layout>
            <c:manualLayout>
              <c:xMode val="edge"/>
              <c:yMode val="edge"/>
              <c:x val="0.4704934839066508"/>
              <c:y val="0.94837920571353185"/>
            </c:manualLayout>
          </c:layout>
          <c:overlay val="0"/>
          <c:spPr>
            <a:noFill/>
            <a:ln>
              <a:noFill/>
            </a:ln>
            <a:effectLst/>
          </c:spPr>
          <c:txPr>
            <a:bodyPr rot="0" spcFirstLastPara="1" vertOverflow="ellipsis" vert="horz" wrap="square" anchor="ctr" anchorCtr="1"/>
            <a:lstStyle/>
            <a:p>
              <a:pPr algn="ctr" rtl="0">
                <a:defRPr lang="en-US"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prstClr val="black"/>
                </a:solidFill>
                <a:latin typeface="+mn-lt"/>
                <a:ea typeface="+mn-ea"/>
                <a:cs typeface="+mn-cs"/>
              </a:defRPr>
            </a:pPr>
            <a:endParaRPr lang="en-US"/>
          </a:p>
        </c:txPr>
        <c:crossAx val="-1391368096"/>
        <c:crosses val="autoZero"/>
        <c:auto val="1"/>
        <c:lblAlgn val="ctr"/>
        <c:lblOffset val="100"/>
        <c:noMultiLvlLbl val="0"/>
      </c:catAx>
      <c:valAx>
        <c:axId val="-139136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r>
                  <a:rPr lang="en-US" dirty="0">
                    <a:solidFill>
                      <a:schemeClr val="accent3">
                        <a:lumMod val="50000"/>
                      </a:schemeClr>
                    </a:solidFill>
                  </a:rPr>
                  <a:t>Percentage</a:t>
                </a:r>
              </a:p>
            </c:rich>
          </c:tx>
          <c:layout>
            <c:manualLayout>
              <c:xMode val="edge"/>
              <c:yMode val="edge"/>
              <c:x val="9.9943653814070169E-3"/>
              <c:y val="0.35007912415288567"/>
            </c:manualLayout>
          </c:layout>
          <c:overlay val="0"/>
          <c:spPr>
            <a:noFill/>
            <a:ln>
              <a:noFill/>
            </a:ln>
            <a:effectLst/>
          </c:spPr>
          <c:txPr>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baseline="0">
                <a:solidFill>
                  <a:prstClr val="black"/>
                </a:solidFill>
                <a:latin typeface="+mn-lt"/>
                <a:ea typeface="+mn-ea"/>
                <a:cs typeface="+mn-cs"/>
              </a:defRPr>
            </a:pPr>
            <a:endParaRPr lang="en-US"/>
          </a:p>
        </c:txPr>
        <c:crossAx val="-1391370272"/>
        <c:crosses val="autoZero"/>
        <c:crossBetween val="between"/>
      </c:valAx>
      <c:spPr>
        <a:noFill/>
        <a:ln>
          <a:noFill/>
        </a:ln>
        <a:effectLst/>
      </c:spPr>
    </c:plotArea>
    <c:plotVisOnly val="1"/>
    <c:dispBlanksAs val="gap"/>
    <c:showDLblsOverMax val="0"/>
  </c:chart>
  <c:spPr>
    <a:noFill/>
    <a:ln>
      <a:noFill/>
    </a:ln>
    <a:effectLst/>
  </c:spPr>
  <c:txPr>
    <a:bodyPr/>
    <a:lstStyle/>
    <a:p>
      <a:pPr algn="ctr" rtl="0">
        <a:defRPr lang="en-US" sz="1200" b="1" i="0" u="none" strike="noStrike" kern="1200" baseline="0">
          <a:solidFill>
            <a:prstClr val="black"/>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8107765448812"/>
          <c:y val="3.4799876476979387E-2"/>
          <c:w val="0.76424126487875943"/>
          <c:h val="0.72207150984923962"/>
        </c:manualLayout>
      </c:layout>
      <c:bar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PowerPoint]Sheet2'!$B$12:$B$16</c:f>
              <c:strCache>
                <c:ptCount val="5"/>
                <c:pt idx="0">
                  <c:v>Primary</c:v>
                </c:pt>
                <c:pt idx="1">
                  <c:v>Junior secondary</c:v>
                </c:pt>
                <c:pt idx="2">
                  <c:v>Senior secondary</c:v>
                </c:pt>
                <c:pt idx="3">
                  <c:v>Diploma</c:v>
                </c:pt>
                <c:pt idx="4">
                  <c:v>Graduate</c:v>
                </c:pt>
              </c:strCache>
            </c:strRef>
          </c:cat>
          <c:val>
            <c:numRef>
              <c:f>'[Chart in Microsoft PowerPoint]Sheet2'!$C$12:$C$16</c:f>
              <c:numCache>
                <c:formatCode>0%</c:formatCode>
                <c:ptCount val="5"/>
                <c:pt idx="0">
                  <c:v>3.3333333333333333E-2</c:v>
                </c:pt>
                <c:pt idx="1">
                  <c:v>0.28999999999999998</c:v>
                </c:pt>
                <c:pt idx="2">
                  <c:v>0.53</c:v>
                </c:pt>
                <c:pt idx="3">
                  <c:v>0.11</c:v>
                </c:pt>
                <c:pt idx="4">
                  <c:v>0.04</c:v>
                </c:pt>
              </c:numCache>
            </c:numRef>
          </c:val>
        </c:ser>
        <c:dLbls>
          <c:dLblPos val="outEnd"/>
          <c:showLegendKey val="0"/>
          <c:showVal val="1"/>
          <c:showCatName val="0"/>
          <c:showSerName val="0"/>
          <c:showPercent val="0"/>
          <c:showBubbleSize val="0"/>
        </c:dLbls>
        <c:gapWidth val="219"/>
        <c:overlap val="-27"/>
        <c:axId val="-1391367008"/>
        <c:axId val="-1391364832"/>
      </c:barChart>
      <c:catAx>
        <c:axId val="-139136700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Education</a:t>
                </a:r>
                <a:r>
                  <a:rPr lang="en-US" sz="1200" b="1" baseline="0">
                    <a:solidFill>
                      <a:schemeClr val="accent3">
                        <a:lumMod val="50000"/>
                      </a:schemeClr>
                    </a:solidFill>
                  </a:rPr>
                  <a:t> Level</a:t>
                </a:r>
                <a:endParaRPr lang="en-US" sz="1200" b="1">
                  <a:solidFill>
                    <a:schemeClr val="accent3">
                      <a:lumMod val="50000"/>
                    </a:schemeClr>
                  </a:solidFill>
                </a:endParaRPr>
              </a:p>
            </c:rich>
          </c:tx>
          <c:layout>
            <c:manualLayout>
              <c:xMode val="edge"/>
              <c:yMode val="edge"/>
              <c:x val="0.36451350208523164"/>
              <c:y val="0.9328703183658304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91364832"/>
        <c:crosses val="autoZero"/>
        <c:auto val="1"/>
        <c:lblAlgn val="ctr"/>
        <c:lblOffset val="100"/>
        <c:noMultiLvlLbl val="0"/>
      </c:catAx>
      <c:valAx>
        <c:axId val="-139136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Percentage</a:t>
                </a:r>
              </a:p>
            </c:rich>
          </c:tx>
          <c:layout>
            <c:manualLayout>
              <c:xMode val="edge"/>
              <c:yMode val="edge"/>
              <c:x val="5.6410737902650009E-3"/>
              <c:y val="0.3107868127481742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91367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18441389270831"/>
          <c:y val="5.6727430870148227E-2"/>
          <c:w val="0.56082662577720799"/>
          <c:h val="0.68265058400306222"/>
        </c:manualLayout>
      </c:layout>
      <c:barChart>
        <c:barDir val="col"/>
        <c:grouping val="clustered"/>
        <c:varyColors val="0"/>
        <c:ser>
          <c:idx val="0"/>
          <c:order val="0"/>
          <c:spPr>
            <a:solidFill>
              <a:schemeClr val="accent4">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Sheet2!$B$22:$B$25</c:f>
              <c:strCache>
                <c:ptCount val="4"/>
                <c:pt idx="0">
                  <c:v>&lt;¼</c:v>
                </c:pt>
                <c:pt idx="1">
                  <c:v>¼-½</c:v>
                </c:pt>
                <c:pt idx="2">
                  <c:v>½-1</c:v>
                </c:pt>
                <c:pt idx="3">
                  <c:v>&gt;1</c:v>
                </c:pt>
              </c:strCache>
            </c:strRef>
          </c:cat>
          <c:val>
            <c:numRef>
              <c:f>Sheet2!$C$22:$C$25</c:f>
              <c:numCache>
                <c:formatCode>0%</c:formatCode>
                <c:ptCount val="4"/>
                <c:pt idx="0">
                  <c:v>0.03</c:v>
                </c:pt>
                <c:pt idx="1">
                  <c:v>0.28000000000000003</c:v>
                </c:pt>
                <c:pt idx="2">
                  <c:v>0.6</c:v>
                </c:pt>
                <c:pt idx="3">
                  <c:v>0.09</c:v>
                </c:pt>
              </c:numCache>
            </c:numRef>
          </c:val>
        </c:ser>
        <c:dLbls>
          <c:showLegendKey val="0"/>
          <c:showVal val="0"/>
          <c:showCatName val="0"/>
          <c:showSerName val="0"/>
          <c:showPercent val="0"/>
          <c:showBubbleSize val="0"/>
        </c:dLbls>
        <c:gapWidth val="100"/>
        <c:overlap val="-24"/>
        <c:axId val="-1337386192"/>
        <c:axId val="-1337397072"/>
      </c:barChart>
      <c:catAx>
        <c:axId val="-1337386192"/>
        <c:scaling>
          <c:orientation val="minMax"/>
        </c:scaling>
        <c:delete val="0"/>
        <c:axPos val="b"/>
        <c:title>
          <c:tx>
            <c:rich>
              <a:bodyPr rot="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r>
                  <a:rPr lang="en-US" sz="1200">
                    <a:solidFill>
                      <a:schemeClr val="accent3">
                        <a:lumMod val="50000"/>
                      </a:schemeClr>
                    </a:solidFill>
                  </a:rPr>
                  <a:t>Acres</a:t>
                </a:r>
              </a:p>
            </c:rich>
          </c:tx>
          <c:layout>
            <c:manualLayout>
              <c:xMode val="edge"/>
              <c:yMode val="edge"/>
              <c:x val="0.48045043334710924"/>
              <c:y val="0.86570658898338271"/>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en-US"/>
          </a:p>
        </c:txPr>
        <c:crossAx val="-1337397072"/>
        <c:crosses val="autoZero"/>
        <c:auto val="1"/>
        <c:lblAlgn val="ctr"/>
        <c:lblOffset val="100"/>
        <c:noMultiLvlLbl val="0"/>
      </c:catAx>
      <c:valAx>
        <c:axId val="-1337397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r>
                  <a:rPr lang="en-US" sz="1200">
                    <a:solidFill>
                      <a:schemeClr val="accent3">
                        <a:lumMod val="50000"/>
                      </a:schemeClr>
                    </a:solidFill>
                  </a:rPr>
                  <a:t>Percentage</a:t>
                </a:r>
              </a:p>
            </c:rich>
          </c:tx>
          <c:layout>
            <c:manualLayout>
              <c:xMode val="edge"/>
              <c:yMode val="edge"/>
              <c:x val="3.5321212474405776E-2"/>
              <c:y val="0.29153592157345304"/>
            </c:manualLayout>
          </c:layout>
          <c:overlay val="0"/>
          <c:spPr>
            <a:noFill/>
            <a:ln>
              <a:noFill/>
            </a:ln>
            <a:effectLst/>
          </c:spPr>
          <c:txPr>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crossAx val="-1337386192"/>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US" sz="1200" b="1" i="0" u="none" strike="noStrike" kern="1200" baseline="0">
          <a:solidFill>
            <a:schemeClr val="tx1"/>
          </a:solidFill>
          <a:latin typeface="+mn-lt"/>
          <a:ea typeface="+mn-ea"/>
          <a:cs typeface="+mn-cs"/>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998162729658792"/>
          <c:y val="3.5958161835160055E-2"/>
          <c:w val="0.7994628171478565"/>
          <c:h val="0.70461783311459825"/>
        </c:manualLayout>
      </c:layout>
      <c:barChart>
        <c:barDir val="col"/>
        <c:grouping val="clustered"/>
        <c:varyColors val="0"/>
        <c:ser>
          <c:idx val="0"/>
          <c:order val="0"/>
          <c:tx>
            <c:strRef>
              <c:f>'Socio%'!$C$34</c:f>
              <c:strCache>
                <c:ptCount val="1"/>
                <c:pt idx="0">
                  <c:v>Total Monthly Income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'Socio%'!$B$35:$B$38</c:f>
              <c:strCache>
                <c:ptCount val="4"/>
                <c:pt idx="0">
                  <c:v>&lt;25,000</c:v>
                </c:pt>
                <c:pt idx="1">
                  <c:v>25,000-50,000</c:v>
                </c:pt>
                <c:pt idx="2">
                  <c:v>50,000-75,000</c:v>
                </c:pt>
                <c:pt idx="3">
                  <c:v>&gt;75,000</c:v>
                </c:pt>
              </c:strCache>
            </c:strRef>
          </c:cat>
          <c:val>
            <c:numRef>
              <c:f>'Socio%'!$C$35:$C$38</c:f>
              <c:numCache>
                <c:formatCode>0%</c:formatCode>
                <c:ptCount val="4"/>
                <c:pt idx="0">
                  <c:v>2.5000000000000001E-2</c:v>
                </c:pt>
                <c:pt idx="1">
                  <c:v>0.59166666666666667</c:v>
                </c:pt>
                <c:pt idx="2">
                  <c:v>0.29166666666666669</c:v>
                </c:pt>
                <c:pt idx="3">
                  <c:v>9.166666666666666E-2</c:v>
                </c:pt>
              </c:numCache>
            </c:numRef>
          </c:val>
        </c:ser>
        <c:ser>
          <c:idx val="1"/>
          <c:order val="1"/>
          <c:tx>
            <c:strRef>
              <c:f>'Socio%'!$D$34</c:f>
              <c:strCache>
                <c:ptCount val="1"/>
                <c:pt idx="0">
                  <c:v>Total Tea Income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'Socio%'!$B$35:$B$38</c:f>
              <c:strCache>
                <c:ptCount val="4"/>
                <c:pt idx="0">
                  <c:v>&lt;25,000</c:v>
                </c:pt>
                <c:pt idx="1">
                  <c:v>25,000-50,000</c:v>
                </c:pt>
                <c:pt idx="2">
                  <c:v>50,000-75,000</c:v>
                </c:pt>
                <c:pt idx="3">
                  <c:v>&gt;75,000</c:v>
                </c:pt>
              </c:strCache>
            </c:strRef>
          </c:cat>
          <c:val>
            <c:numRef>
              <c:f>'Socio%'!$D$35:$D$38</c:f>
              <c:numCache>
                <c:formatCode>0%</c:formatCode>
                <c:ptCount val="4"/>
                <c:pt idx="0">
                  <c:v>0.31</c:v>
                </c:pt>
                <c:pt idx="1">
                  <c:v>0.51</c:v>
                </c:pt>
                <c:pt idx="2">
                  <c:v>0.15</c:v>
                </c:pt>
                <c:pt idx="3">
                  <c:v>0.03</c:v>
                </c:pt>
              </c:numCache>
            </c:numRef>
          </c:val>
        </c:ser>
        <c:dLbls>
          <c:dLblPos val="outEnd"/>
          <c:showLegendKey val="0"/>
          <c:showVal val="1"/>
          <c:showCatName val="0"/>
          <c:showSerName val="0"/>
          <c:showPercent val="0"/>
          <c:showBubbleSize val="0"/>
        </c:dLbls>
        <c:gapWidth val="219"/>
        <c:overlap val="-27"/>
        <c:axId val="-1337385648"/>
        <c:axId val="-1337382928"/>
      </c:barChart>
      <c:catAx>
        <c:axId val="-133738564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Income</a:t>
                </a:r>
              </a:p>
            </c:rich>
          </c:tx>
          <c:layout>
            <c:manualLayout>
              <c:xMode val="edge"/>
              <c:yMode val="edge"/>
              <c:x val="0.49772820661114731"/>
              <c:y val="0.8484258684933331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37382928"/>
        <c:crosses val="autoZero"/>
        <c:auto val="1"/>
        <c:lblAlgn val="ctr"/>
        <c:lblOffset val="100"/>
        <c:noMultiLvlLbl val="0"/>
      </c:catAx>
      <c:valAx>
        <c:axId val="-133738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Percentage</a:t>
                </a:r>
              </a:p>
            </c:rich>
          </c:tx>
          <c:layout>
            <c:manualLayout>
              <c:xMode val="edge"/>
              <c:yMode val="edge"/>
              <c:x val="0"/>
              <c:y val="0.3060211221580043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37385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412792536454536"/>
          <c:y val="4.5097808724994644E-2"/>
          <c:w val="0.84021283798458712"/>
          <c:h val="0.69506798019250293"/>
        </c:manualLayout>
      </c:layout>
      <c:barChart>
        <c:barDir val="col"/>
        <c:grouping val="clustered"/>
        <c:varyColors val="0"/>
        <c:ser>
          <c:idx val="0"/>
          <c:order val="0"/>
          <c:tx>
            <c:strRef>
              <c:f>Percentage!$C$21</c:f>
              <c:strCache>
                <c:ptCount val="1"/>
                <c:pt idx="0">
                  <c:v>Percentage </c:v>
                </c:pt>
              </c:strCache>
            </c:strRef>
          </c:tx>
          <c:spPr>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Percentage!$B$22:$B$26</c:f>
              <c:strCache>
                <c:ptCount val="5"/>
                <c:pt idx="0">
                  <c:v>Tea inspector </c:v>
                </c:pt>
                <c:pt idx="1">
                  <c:v>Agrochemical Retail shops</c:v>
                </c:pt>
                <c:pt idx="2">
                  <c:v>Mass media </c:v>
                </c:pt>
                <c:pt idx="3">
                  <c:v>Tea Factory</c:v>
                </c:pt>
                <c:pt idx="4">
                  <c:v>Other farmers</c:v>
                </c:pt>
              </c:strCache>
            </c:strRef>
          </c:cat>
          <c:val>
            <c:numRef>
              <c:f>Percentage!$C$22:$C$26</c:f>
              <c:numCache>
                <c:formatCode>0%</c:formatCode>
                <c:ptCount val="5"/>
                <c:pt idx="0">
                  <c:v>0.8</c:v>
                </c:pt>
                <c:pt idx="1">
                  <c:v>0.42</c:v>
                </c:pt>
                <c:pt idx="2">
                  <c:v>0.13</c:v>
                </c:pt>
                <c:pt idx="3">
                  <c:v>0.28000000000000003</c:v>
                </c:pt>
                <c:pt idx="4">
                  <c:v>0.21</c:v>
                </c:pt>
              </c:numCache>
            </c:numRef>
          </c:val>
        </c:ser>
        <c:dLbls>
          <c:dLblPos val="outEnd"/>
          <c:showLegendKey val="0"/>
          <c:showVal val="1"/>
          <c:showCatName val="0"/>
          <c:showSerName val="0"/>
          <c:showPercent val="0"/>
          <c:showBubbleSize val="0"/>
        </c:dLbls>
        <c:gapWidth val="219"/>
        <c:overlap val="-27"/>
        <c:axId val="-1337392720"/>
        <c:axId val="-1337395440"/>
      </c:barChart>
      <c:catAx>
        <c:axId val="-1337392720"/>
        <c:scaling>
          <c:orientation val="minMax"/>
        </c:scaling>
        <c:delete val="0"/>
        <c:axPos val="b"/>
        <c:title>
          <c:tx>
            <c:rich>
              <a:bodyPr rot="0" spcFirstLastPara="1" vertOverflow="ellipsis" vert="horz" wrap="square" anchor="ctr" anchorCtr="1"/>
              <a:lstStyle/>
              <a:p>
                <a:pPr>
                  <a:defRPr lang="en-US" sz="1200" b="1" i="0" u="none" strike="noStrike" kern="1200" baseline="0">
                    <a:solidFill>
                      <a:schemeClr val="accent3">
                        <a:lumMod val="50000"/>
                      </a:schemeClr>
                    </a:solidFill>
                    <a:effectLst/>
                    <a:latin typeface="+mn-lt"/>
                    <a:ea typeface="+mn-ea"/>
                    <a:cs typeface="+mn-cs"/>
                  </a:defRPr>
                </a:pPr>
                <a:r>
                  <a:rPr lang="en-US">
                    <a:solidFill>
                      <a:schemeClr val="accent3">
                        <a:lumMod val="50000"/>
                      </a:schemeClr>
                    </a:solidFill>
                    <a:effectLst/>
                  </a:rPr>
                  <a:t>Source</a:t>
                </a:r>
              </a:p>
            </c:rich>
          </c:tx>
          <c:layout>
            <c:manualLayout>
              <c:xMode val="edge"/>
              <c:yMode val="edge"/>
              <c:x val="0.51469407796862887"/>
              <c:y val="0.8655369619724701"/>
            </c:manualLayout>
          </c:layout>
          <c:overlay val="0"/>
          <c:spPr>
            <a:noFill/>
            <a:ln>
              <a:noFill/>
            </a:ln>
            <a:effectLst/>
          </c:spPr>
          <c:txPr>
            <a:bodyPr rot="0" spcFirstLastPara="1" vertOverflow="ellipsis" vert="horz" wrap="square" anchor="ctr" anchorCtr="1"/>
            <a:lstStyle/>
            <a:p>
              <a:pPr>
                <a:defRPr lang="en-US" sz="1200" b="1" i="0" u="none" strike="noStrike" kern="1200" baseline="0">
                  <a:solidFill>
                    <a:schemeClr val="accent3">
                      <a:lumMod val="50000"/>
                    </a:schemeClr>
                  </a:solidFill>
                  <a:effectLst/>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en-US"/>
          </a:p>
        </c:txPr>
        <c:crossAx val="-1337395440"/>
        <c:crosses val="autoZero"/>
        <c:auto val="1"/>
        <c:lblAlgn val="ctr"/>
        <c:lblOffset val="100"/>
        <c:noMultiLvlLbl val="0"/>
      </c:catAx>
      <c:valAx>
        <c:axId val="-133739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r>
                  <a:rPr lang="en-US">
                    <a:solidFill>
                      <a:schemeClr val="accent3">
                        <a:lumMod val="50000"/>
                      </a:schemeClr>
                    </a:solidFill>
                  </a:rPr>
                  <a:t>Percentage</a:t>
                </a:r>
              </a:p>
            </c:rich>
          </c:tx>
          <c:layout>
            <c:manualLayout>
              <c:xMode val="edge"/>
              <c:yMode val="edge"/>
              <c:x val="3.4099976505233736E-3"/>
              <c:y val="0.31757070366572221"/>
            </c:manualLayout>
          </c:layout>
          <c:overlay val="0"/>
          <c:spPr>
            <a:noFill/>
            <a:ln>
              <a:noFill/>
            </a:ln>
            <a:effectLst/>
          </c:spPr>
          <c:txPr>
            <a:bodyPr rot="-5400000" spcFirstLastPara="1" vertOverflow="ellipsis" vert="horz" wrap="square" anchor="ctr" anchorCtr="1"/>
            <a:lstStyle/>
            <a:p>
              <a:pPr>
                <a:defRPr lang="en-US"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solidFill>
                <a:latin typeface="+mn-lt"/>
                <a:ea typeface="+mn-ea"/>
                <a:cs typeface="+mn-cs"/>
              </a:defRPr>
            </a:pPr>
            <a:endParaRPr lang="en-US"/>
          </a:p>
        </c:txPr>
        <c:crossAx val="-1337392720"/>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US" sz="1200" b="1" i="0" u="none" strike="noStrike" kern="1200" baseline="0">
          <a:solidFill>
            <a:schemeClr val="tx1"/>
          </a:solidFill>
          <a:latin typeface="+mn-lt"/>
          <a:ea typeface="+mn-ea"/>
          <a:cs typeface="+mn-cs"/>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44997061196292"/>
          <c:y val="4.6982436214367269E-2"/>
          <c:w val="0.82784753788093701"/>
          <c:h val="0.63740697376984023"/>
        </c:manualLayout>
      </c:layout>
      <c:barChart>
        <c:barDir val="col"/>
        <c:grouping val="clustered"/>
        <c:varyColors val="0"/>
        <c:ser>
          <c:idx val="0"/>
          <c:order val="0"/>
          <c:tx>
            <c:strRef>
              <c:f>Percentage!$C$1</c:f>
              <c:strCache>
                <c:ptCount val="1"/>
                <c:pt idx="0">
                  <c:v>Percentage </c:v>
                </c:pt>
              </c:strCache>
            </c:strRef>
          </c:tx>
          <c:spPr>
            <a:solidFill>
              <a:srgbClr val="FFC00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Percentage!$B$2:$B$7</c:f>
              <c:strCache>
                <c:ptCount val="6"/>
                <c:pt idx="0">
                  <c:v>Compost</c:v>
                </c:pt>
                <c:pt idx="1">
                  <c:v>Cow Manure</c:v>
                </c:pt>
                <c:pt idx="2">
                  <c:v>Poultry Manure</c:v>
                </c:pt>
                <c:pt idx="3">
                  <c:v>Organic liquid fertilizer</c:v>
                </c:pt>
                <c:pt idx="4">
                  <c:v>Green leaf Manure </c:v>
                </c:pt>
                <c:pt idx="5">
                  <c:v>Using chemical fertilizers in small quantities with compost</c:v>
                </c:pt>
              </c:strCache>
            </c:strRef>
          </c:cat>
          <c:val>
            <c:numRef>
              <c:f>Percentage!$C$2:$C$7</c:f>
              <c:numCache>
                <c:formatCode>0%</c:formatCode>
                <c:ptCount val="6"/>
                <c:pt idx="0">
                  <c:v>0.16</c:v>
                </c:pt>
                <c:pt idx="1">
                  <c:v>0.05</c:v>
                </c:pt>
                <c:pt idx="2">
                  <c:v>0.06</c:v>
                </c:pt>
                <c:pt idx="3">
                  <c:v>0.12</c:v>
                </c:pt>
                <c:pt idx="4">
                  <c:v>0.16</c:v>
                </c:pt>
                <c:pt idx="5">
                  <c:v>0.45</c:v>
                </c:pt>
              </c:numCache>
            </c:numRef>
          </c:val>
        </c:ser>
        <c:dLbls>
          <c:dLblPos val="outEnd"/>
          <c:showLegendKey val="0"/>
          <c:showVal val="1"/>
          <c:showCatName val="0"/>
          <c:showSerName val="0"/>
          <c:showPercent val="0"/>
          <c:showBubbleSize val="0"/>
        </c:dLbls>
        <c:gapWidth val="219"/>
        <c:overlap val="-27"/>
        <c:axId val="-1337395984"/>
        <c:axId val="-1337391632"/>
      </c:barChart>
      <c:catAx>
        <c:axId val="-133739598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Alternative</a:t>
                </a:r>
                <a:r>
                  <a:rPr lang="en-US" sz="1200" b="1" baseline="0"/>
                  <a:t> Method</a:t>
                </a:r>
                <a:r>
                  <a:rPr lang="en-US" sz="1200" b="1"/>
                  <a:t> </a:t>
                </a:r>
              </a:p>
            </c:rich>
          </c:tx>
          <c:layout>
            <c:manualLayout>
              <c:xMode val="edge"/>
              <c:yMode val="edge"/>
              <c:x val="0.42269261742640551"/>
              <c:y val="0.9382987299802997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37391632"/>
        <c:crosses val="autoZero"/>
        <c:auto val="1"/>
        <c:lblAlgn val="ctr"/>
        <c:lblOffset val="100"/>
        <c:noMultiLvlLbl val="0"/>
      </c:catAx>
      <c:valAx>
        <c:axId val="-1337391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Percentage</a:t>
                </a:r>
              </a:p>
            </c:rich>
          </c:tx>
          <c:layout>
            <c:manualLayout>
              <c:xMode val="edge"/>
              <c:yMode val="edge"/>
              <c:x val="9.9328346480785906E-4"/>
              <c:y val="0.31698166410240397"/>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37395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3226720909757023"/>
          <c:y val="3.3301874940851628E-2"/>
          <c:w val="0.82400091095954042"/>
          <c:h val="0.73463016662774316"/>
        </c:manualLayout>
      </c:layout>
      <c:barChart>
        <c:barDir val="col"/>
        <c:grouping val="clustered"/>
        <c:varyColors val="0"/>
        <c:ser>
          <c:idx val="1"/>
          <c:order val="1"/>
          <c:tx>
            <c:strRef>
              <c:f>'[Chart in Microsoft Word]fertilizer &amp; agroche.'!$D$22</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Word]fertilizer &amp; agroche.'!$B$23:$B$24</c:f>
              <c:strCache>
                <c:ptCount val="2"/>
                <c:pt idx="0">
                  <c:v>Remove decayed, harmed plant parts and burn</c:v>
                </c:pt>
                <c:pt idx="1">
                  <c:v>Remove eggs and destroying nests by hand</c:v>
                </c:pt>
              </c:strCache>
            </c:strRef>
          </c:cat>
          <c:val>
            <c:numRef>
              <c:f>'[Chart in Microsoft Word]fertilizer &amp; agroche.'!$D$23:$D$24</c:f>
              <c:numCache>
                <c:formatCode>0%</c:formatCode>
                <c:ptCount val="2"/>
                <c:pt idx="0">
                  <c:v>0.68</c:v>
                </c:pt>
                <c:pt idx="1">
                  <c:v>0.32</c:v>
                </c:pt>
              </c:numCache>
            </c:numRef>
          </c:val>
        </c:ser>
        <c:dLbls>
          <c:dLblPos val="outEnd"/>
          <c:showLegendKey val="0"/>
          <c:showVal val="1"/>
          <c:showCatName val="0"/>
          <c:showSerName val="0"/>
          <c:showPercent val="0"/>
          <c:showBubbleSize val="0"/>
        </c:dLbls>
        <c:gapWidth val="219"/>
        <c:overlap val="-27"/>
        <c:axId val="-1337383472"/>
        <c:axId val="-1337388368"/>
        <c:extLst>
          <c:ext xmlns:c15="http://schemas.microsoft.com/office/drawing/2012/chart" uri="{02D57815-91ED-43cb-92C2-25804820EDAC}">
            <c15:filteredBarSeries>
              <c15:ser>
                <c:idx val="0"/>
                <c:order val="0"/>
                <c:tx>
                  <c:strRef>
                    <c:extLst>
                      <c:ext uri="{02D57815-91ED-43cb-92C2-25804820EDAC}">
                        <c15:formulaRef>
                          <c15:sqref>'[Chart in Microsoft Word]fertilizer &amp; agroche.'!$C$22</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'[Chart in Microsoft Word]fertilizer &amp; agroche.'!$B$23:$B$24</c15:sqref>
                        </c15:formulaRef>
                      </c:ext>
                    </c:extLst>
                    <c:strCache>
                      <c:ptCount val="2"/>
                      <c:pt idx="0">
                        <c:v>Remove decayed, harmed plant parts and burn</c:v>
                      </c:pt>
                      <c:pt idx="1">
                        <c:v>Remove eggs and destroying nests by hand</c:v>
                      </c:pt>
                    </c:strCache>
                  </c:strRef>
                </c:cat>
                <c:val>
                  <c:numRef>
                    <c:extLst>
                      <c:ext uri="{02D57815-91ED-43cb-92C2-25804820EDAC}">
                        <c15:formulaRef>
                          <c15:sqref>'[Chart in Microsoft Word]fertilizer &amp; agroche.'!$C$23:$C$24</c15:sqref>
                        </c15:formulaRef>
                      </c:ext>
                    </c:extLst>
                    <c:numCache>
                      <c:formatCode>General</c:formatCode>
                      <c:ptCount val="2"/>
                    </c:numCache>
                  </c:numRef>
                </c:val>
              </c15:ser>
            </c15:filteredBarSeries>
          </c:ext>
        </c:extLst>
      </c:barChart>
      <c:catAx>
        <c:axId val="-13373834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Alternative method</a:t>
                </a:r>
              </a:p>
            </c:rich>
          </c:tx>
          <c:layout>
            <c:manualLayout>
              <c:xMode val="edge"/>
              <c:yMode val="edge"/>
              <c:x val="0.47035360791426384"/>
              <c:y val="0.9424441120065946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37388368"/>
        <c:crosses val="autoZero"/>
        <c:auto val="1"/>
        <c:lblAlgn val="ctr"/>
        <c:lblOffset val="100"/>
        <c:noMultiLvlLbl val="0"/>
      </c:catAx>
      <c:valAx>
        <c:axId val="-133738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r>
                  <a:rPr lang="en-US" sz="1200" b="1">
                    <a:solidFill>
                      <a:schemeClr val="accent3">
                        <a:lumMod val="50000"/>
                      </a:schemeClr>
                    </a:solidFill>
                  </a:rPr>
                  <a:t>Percentage</a:t>
                </a:r>
              </a:p>
            </c:rich>
          </c:tx>
          <c:layout>
            <c:manualLayout>
              <c:xMode val="edge"/>
              <c:yMode val="edge"/>
              <c:x val="1.3099575878430175E-2"/>
              <c:y val="0.3615248627700529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accent3">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33738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EE8BA6E-A64F-4653-598A-C97DA36121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bsl.gov.lk/sites/default/files/cbslweb_documents/publications/annual_report/2019/en/6_Chapter_02.pdf" TargetMode="External"/><Relationship Id="rId2" Type="http://schemas.openxmlformats.org/officeDocument/2006/relationships/hyperlink" Target="https://digitalcommons.macalester.edu/cgi/viewcontent.cgi?article=1072&amp;context=geography_honors" TargetMode="External"/><Relationship Id="rId1" Type="http://schemas.openxmlformats.org/officeDocument/2006/relationships/slideLayout" Target="../slideLayouts/slideLayout3.xml"/><Relationship Id="rId5" Type="http://schemas.openxmlformats.org/officeDocument/2006/relationships/hyperlink" Target="https://viacampesina.org/en/lessons-from-sri-lankas-agrochemical-ban-fiasco/" TargetMode="External"/><Relationship Id="rId4" Type="http://schemas.openxmlformats.org/officeDocument/2006/relationships/hyperlink" Target="https://www.ft.lk/business/Tea-smallholders-estimate-30-drop-in-yield-by-end-2021-50-by-March-2022/34-72021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6142CA-5798-0436-B8AE-5C0A3BB06DA4}"/>
              </a:ext>
            </a:extLst>
          </p:cNvPr>
          <p:cNvSpPr>
            <a:spLocks noGrp="1"/>
          </p:cNvSpPr>
          <p:nvPr>
            <p:ph type="ctrTitle"/>
          </p:nvPr>
        </p:nvSpPr>
        <p:spPr>
          <a:xfrm>
            <a:off x="418730" y="945751"/>
            <a:ext cx="11354539" cy="3140477"/>
          </a:xfrm>
          <a:noFill/>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solidFill>
                  <a:schemeClr val="tx1">
                    <a:lumMod val="95000"/>
                    <a:lumOff val="5000"/>
                  </a:schemeClr>
                </a:solidFill>
              </a:rPr>
              <a:t>Impact </a:t>
            </a:r>
            <a:r>
              <a:rPr lang="en-US" dirty="0">
                <a:solidFill>
                  <a:schemeClr val="tx1">
                    <a:lumMod val="95000"/>
                    <a:lumOff val="5000"/>
                  </a:schemeClr>
                </a:solidFill>
              </a:rPr>
              <a:t>of Sudden Banning of </a:t>
            </a:r>
            <a:r>
              <a:rPr lang="en-US" dirty="0" smtClean="0">
                <a:solidFill>
                  <a:schemeClr val="tx1">
                    <a:lumMod val="95000"/>
                    <a:lumOff val="5000"/>
                  </a:schemeClr>
                </a:solidFill>
              </a:rPr>
              <a:t>Chemical </a:t>
            </a:r>
            <a:r>
              <a:rPr lang="en-US" dirty="0">
                <a:solidFill>
                  <a:schemeClr val="tx1">
                    <a:lumMod val="95000"/>
                    <a:lumOff val="5000"/>
                  </a:schemeClr>
                </a:solidFill>
              </a:rPr>
              <a:t>Fertilizers and other Agrochemicals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smtClean="0">
                <a:solidFill>
                  <a:schemeClr val="tx1">
                    <a:lumMod val="95000"/>
                    <a:lumOff val="5000"/>
                  </a:schemeClr>
                </a:solidFill>
              </a:rPr>
              <a:t>on </a:t>
            </a:r>
            <a:r>
              <a:rPr lang="en-US" dirty="0">
                <a:solidFill>
                  <a:schemeClr val="tx1">
                    <a:lumMod val="95000"/>
                    <a:lumOff val="5000"/>
                  </a:schemeClr>
                </a:solidFill>
              </a:rPr>
              <a:t>Smallholders’ Tea Production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smtClean="0">
                <a:solidFill>
                  <a:schemeClr val="tx1">
                    <a:lumMod val="95000"/>
                    <a:lumOff val="5000"/>
                  </a:schemeClr>
                </a:solidFill>
              </a:rPr>
              <a:t>in </a:t>
            </a:r>
            <a:r>
              <a:rPr lang="en-US" dirty="0">
                <a:solidFill>
                  <a:schemeClr val="tx1">
                    <a:lumMod val="95000"/>
                    <a:lumOff val="5000"/>
                  </a:schemeClr>
                </a:solidFill>
              </a:rPr>
              <a:t>Ratnapura </a:t>
            </a:r>
            <a:r>
              <a:rPr lang="en-US" dirty="0" smtClean="0">
                <a:solidFill>
                  <a:schemeClr val="tx1">
                    <a:lumMod val="95000"/>
                    <a:lumOff val="5000"/>
                  </a:schemeClr>
                </a:solidFill>
              </a:rPr>
              <a:t>District</a:t>
            </a:r>
            <a:endParaRPr lang="en-US" dirty="0">
              <a:solidFill>
                <a:schemeClr val="tx1">
                  <a:lumMod val="95000"/>
                  <a:lumOff val="5000"/>
                </a:schemeClr>
              </a:solidFill>
            </a:endParaRPr>
          </a:p>
        </p:txBody>
      </p:sp>
      <p:sp>
        <p:nvSpPr>
          <p:cNvPr id="3" name="Subtitle 2">
            <a:extLst>
              <a:ext uri="{FF2B5EF4-FFF2-40B4-BE49-F238E27FC236}">
                <a16:creationId xmlns="" xmlns:a16="http://schemas.microsoft.com/office/drawing/2014/main" id="{6C7029D9-45E1-6988-ED36-1DA4288538E8}"/>
              </a:ext>
            </a:extLst>
          </p:cNvPr>
          <p:cNvSpPr>
            <a:spLocks noGrp="1"/>
          </p:cNvSpPr>
          <p:nvPr>
            <p:ph type="subTitle" idx="1"/>
          </p:nvPr>
        </p:nvSpPr>
        <p:spPr>
          <a:xfrm>
            <a:off x="418730" y="4349012"/>
            <a:ext cx="11354538" cy="890063"/>
          </a:xfrm>
          <a:noFill/>
        </p:spPr>
        <p:style>
          <a:lnRef idx="2">
            <a:schemeClr val="accent2"/>
          </a:lnRef>
          <a:fillRef idx="1">
            <a:schemeClr val="lt1"/>
          </a:fillRef>
          <a:effectRef idx="0">
            <a:schemeClr val="accent2"/>
          </a:effectRef>
          <a:fontRef idx="minor">
            <a:schemeClr val="dk1"/>
          </a:fontRef>
        </p:style>
        <p:txBody>
          <a:bodyPr/>
          <a:lstStyle/>
          <a:p>
            <a:r>
              <a:rPr lang="en-US" dirty="0">
                <a:solidFill>
                  <a:schemeClr val="tx1">
                    <a:lumMod val="65000"/>
                    <a:lumOff val="35000"/>
                  </a:schemeClr>
                </a:solidFill>
              </a:rPr>
              <a:t>PHN </a:t>
            </a:r>
            <a:r>
              <a:rPr lang="en-US" dirty="0" err="1" smtClean="0">
                <a:solidFill>
                  <a:schemeClr val="tx1">
                    <a:lumMod val="65000"/>
                    <a:lumOff val="35000"/>
                  </a:schemeClr>
                </a:solidFill>
              </a:rPr>
              <a:t>Kumari</a:t>
            </a:r>
            <a:r>
              <a:rPr lang="en-US" dirty="0" smtClean="0">
                <a:solidFill>
                  <a:schemeClr val="tx1">
                    <a:lumMod val="65000"/>
                    <a:lumOff val="35000"/>
                  </a:schemeClr>
                </a:solidFill>
              </a:rPr>
              <a:t>, </a:t>
            </a:r>
            <a:r>
              <a:rPr lang="en-US" dirty="0">
                <a:solidFill>
                  <a:schemeClr val="tx1">
                    <a:lumMod val="65000"/>
                    <a:lumOff val="35000"/>
                  </a:schemeClr>
                </a:solidFill>
              </a:rPr>
              <a:t>SHP </a:t>
            </a:r>
            <a:r>
              <a:rPr lang="en-US" dirty="0" err="1" smtClean="0">
                <a:solidFill>
                  <a:schemeClr val="tx1">
                    <a:lumMod val="65000"/>
                    <a:lumOff val="35000"/>
                  </a:schemeClr>
                </a:solidFill>
              </a:rPr>
              <a:t>Malkanthi</a:t>
            </a:r>
            <a:endParaRPr lang="en-US" dirty="0">
              <a:solidFill>
                <a:schemeClr val="tx1">
                  <a:lumMod val="65000"/>
                  <a:lumOff val="35000"/>
                </a:schemeClr>
              </a:solidFill>
            </a:endParaRPr>
          </a:p>
        </p:txBody>
      </p:sp>
      <p:sp>
        <p:nvSpPr>
          <p:cNvPr id="5" name="Slide Number Placeholder 4">
            <a:extLst>
              <a:ext uri="{FF2B5EF4-FFF2-40B4-BE49-F238E27FC236}">
                <a16:creationId xmlns=""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 xmlns:a16="http://schemas.microsoft.com/office/drawing/2014/main" id="{4B152B19-860D-D292-3F8A-1BA2E3F4049A}"/>
              </a:ext>
            </a:extLst>
          </p:cNvPr>
          <p:cNvSpPr txBox="1">
            <a:spLocks/>
          </p:cNvSpPr>
          <p:nvPr/>
        </p:nvSpPr>
        <p:spPr>
          <a:xfrm>
            <a:off x="418730" y="5501859"/>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2400" i="1" dirty="0" smtClean="0">
                <a:solidFill>
                  <a:schemeClr val="tx1">
                    <a:lumMod val="65000"/>
                    <a:lumOff val="35000"/>
                  </a:schemeClr>
                </a:solidFill>
              </a:rPr>
              <a:t>Department </a:t>
            </a:r>
            <a:r>
              <a:rPr lang="en-US" sz="2400" i="1" dirty="0">
                <a:solidFill>
                  <a:schemeClr val="tx1">
                    <a:lumMod val="65000"/>
                    <a:lumOff val="35000"/>
                  </a:schemeClr>
                </a:solidFill>
              </a:rPr>
              <a:t>of Agribusiness Management, Faculty of Agricultural Sciences, </a:t>
            </a:r>
            <a:r>
              <a:rPr lang="en-US" sz="2400" i="1" dirty="0" err="1">
                <a:solidFill>
                  <a:schemeClr val="tx1">
                    <a:lumMod val="65000"/>
                    <a:lumOff val="35000"/>
                  </a:schemeClr>
                </a:solidFill>
              </a:rPr>
              <a:t>Sabaragamuwa</a:t>
            </a:r>
            <a:r>
              <a:rPr lang="en-US" sz="2400" i="1" dirty="0">
                <a:solidFill>
                  <a:schemeClr val="tx1">
                    <a:lumMod val="65000"/>
                    <a:lumOff val="35000"/>
                  </a:schemeClr>
                </a:solidFill>
              </a:rPr>
              <a:t> University of Sri Lanka</a:t>
            </a:r>
          </a:p>
        </p:txBody>
      </p:sp>
    </p:spTree>
    <p:extLst>
      <p:ext uri="{BB962C8B-B14F-4D97-AF65-F5344CB8AC3E}">
        <p14:creationId xmlns:p14="http://schemas.microsoft.com/office/powerpoint/2010/main" val="120962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10</a:t>
            </a:fld>
            <a:endParaRPr lang="en-US"/>
          </a:p>
        </p:txBody>
      </p:sp>
      <p:sp>
        <p:nvSpPr>
          <p:cNvPr id="5" name="TextBox 4"/>
          <p:cNvSpPr txBox="1"/>
          <p:nvPr/>
        </p:nvSpPr>
        <p:spPr>
          <a:xfrm>
            <a:off x="493262" y="1366956"/>
            <a:ext cx="3618962" cy="707886"/>
          </a:xfrm>
          <a:prstGeom prst="rect">
            <a:avLst/>
          </a:prstGeom>
          <a:noFill/>
        </p:spPr>
        <p:txBody>
          <a:bodyPr wrap="square" rtlCol="0">
            <a:spAutoFit/>
          </a:bodyPr>
          <a:lstStyle/>
          <a:p>
            <a:pPr algn="ctr"/>
            <a:r>
              <a:rPr lang="en-US" sz="2000" b="1" dirty="0" smtClean="0">
                <a:solidFill>
                  <a:prstClr val="black"/>
                </a:solidFill>
                <a:cs typeface="Arial"/>
                <a:sym typeface="Arial"/>
              </a:rPr>
              <a:t>4. Education level of the Respondents</a:t>
            </a:r>
          </a:p>
        </p:txBody>
      </p:sp>
      <p:sp>
        <p:nvSpPr>
          <p:cNvPr id="6" name="Google Shape;84;p6"/>
          <p:cNvSpPr txBox="1">
            <a:spLocks/>
          </p:cNvSpPr>
          <p:nvPr/>
        </p:nvSpPr>
        <p:spPr>
          <a:xfrm>
            <a:off x="2045166" y="551735"/>
            <a:ext cx="7071815" cy="6402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5080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smtClean="0">
                <a:ln>
                  <a:noFill/>
                </a:ln>
                <a:solidFill>
                  <a:srgbClr val="70AD47">
                    <a:lumMod val="75000"/>
                  </a:srgbClr>
                </a:solidFill>
                <a:effectLst/>
                <a:uLnTx/>
                <a:uFillTx/>
                <a:latin typeface="Calibri"/>
                <a:ea typeface="Calibri" panose="020F0502020204030204" pitchFamily="34" charset="0"/>
                <a:cs typeface="Calibri"/>
                <a:sym typeface="Calibri"/>
              </a:rPr>
              <a:t>Socio-economic factors of the smallholders</a:t>
            </a:r>
            <a:endParaRPr kumimoji="0" lang="en-US" sz="2800" b="0" i="0" u="none" strike="noStrike" kern="0" cap="none" spc="0" normalizeH="0" baseline="0" noProof="0" dirty="0">
              <a:ln>
                <a:noFill/>
              </a:ln>
              <a:solidFill>
                <a:srgbClr val="70AD47">
                  <a:lumMod val="75000"/>
                </a:srgbClr>
              </a:solidFill>
              <a:effectLst/>
              <a:uLnTx/>
              <a:uFillTx/>
              <a:latin typeface="Calibri"/>
              <a:cs typeface="Calibri"/>
              <a:sym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853074644"/>
              </p:ext>
            </p:extLst>
          </p:nvPr>
        </p:nvGraphicFramePr>
        <p:xfrm>
          <a:off x="132654" y="2389271"/>
          <a:ext cx="4275784" cy="431764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489334" y="1315220"/>
            <a:ext cx="3456904" cy="707886"/>
          </a:xfrm>
          <a:prstGeom prst="rect">
            <a:avLst/>
          </a:prstGeom>
          <a:noFill/>
        </p:spPr>
        <p:txBody>
          <a:bodyPr wrap="square" rtlCol="0">
            <a:spAutoFit/>
          </a:bodyPr>
          <a:lstStyle/>
          <a:p>
            <a:pPr algn="ctr"/>
            <a:r>
              <a:rPr lang="en-US" sz="2000" b="1" dirty="0">
                <a:solidFill>
                  <a:prstClr val="black"/>
                </a:solidFill>
                <a:cs typeface="Arial"/>
                <a:sym typeface="Arial"/>
              </a:rPr>
              <a:t>5</a:t>
            </a:r>
            <a:r>
              <a:rPr lang="en-US" sz="2000" b="1" dirty="0" smtClean="0">
                <a:solidFill>
                  <a:prstClr val="black"/>
                </a:solidFill>
                <a:cs typeface="Arial"/>
                <a:sym typeface="Arial"/>
              </a:rPr>
              <a:t>. Land Extent of the Respondents</a:t>
            </a:r>
          </a:p>
        </p:txBody>
      </p:sp>
      <p:graphicFrame>
        <p:nvGraphicFramePr>
          <p:cNvPr id="9" name="Chart 8"/>
          <p:cNvGraphicFramePr>
            <a:graphicFrameLocks/>
          </p:cNvGraphicFramePr>
          <p:nvPr>
            <p:extLst>
              <p:ext uri="{D42A27DB-BD31-4B8C-83A1-F6EECF244321}">
                <p14:modId xmlns:p14="http://schemas.microsoft.com/office/powerpoint/2010/main" val="3344673870"/>
              </p:ext>
            </p:extLst>
          </p:nvPr>
        </p:nvGraphicFramePr>
        <p:xfrm>
          <a:off x="3947763" y="2104103"/>
          <a:ext cx="4480239" cy="45971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487809" y="1366956"/>
            <a:ext cx="3543300" cy="400110"/>
          </a:xfrm>
          <a:prstGeom prst="rect">
            <a:avLst/>
          </a:prstGeom>
          <a:noFill/>
        </p:spPr>
        <p:txBody>
          <a:bodyPr wrap="square" rtlCol="0">
            <a:spAutoFit/>
          </a:bodyPr>
          <a:lstStyle/>
          <a:p>
            <a:pPr algn="ctr"/>
            <a:r>
              <a:rPr lang="en-US" sz="2000" b="1" dirty="0">
                <a:solidFill>
                  <a:prstClr val="black"/>
                </a:solidFill>
                <a:cs typeface="Arial"/>
                <a:sym typeface="Arial"/>
              </a:rPr>
              <a:t>6</a:t>
            </a:r>
            <a:r>
              <a:rPr lang="en-US" sz="2000" b="1" dirty="0" smtClean="0">
                <a:solidFill>
                  <a:prstClr val="black"/>
                </a:solidFill>
                <a:cs typeface="Arial"/>
                <a:sym typeface="Arial"/>
              </a:rPr>
              <a:t>. Income of the Respondents</a:t>
            </a:r>
          </a:p>
        </p:txBody>
      </p:sp>
      <p:graphicFrame>
        <p:nvGraphicFramePr>
          <p:cNvPr id="11" name="Chart 10"/>
          <p:cNvGraphicFramePr>
            <a:graphicFrameLocks/>
          </p:cNvGraphicFramePr>
          <p:nvPr>
            <p:extLst>
              <p:ext uri="{D42A27DB-BD31-4B8C-83A1-F6EECF244321}">
                <p14:modId xmlns:p14="http://schemas.microsoft.com/office/powerpoint/2010/main" val="245602629"/>
              </p:ext>
            </p:extLst>
          </p:nvPr>
        </p:nvGraphicFramePr>
        <p:xfrm>
          <a:off x="7443989" y="1942035"/>
          <a:ext cx="4748011" cy="4443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798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11</a:t>
            </a:fld>
            <a:endParaRPr lang="en-US"/>
          </a:p>
        </p:txBody>
      </p:sp>
      <p:sp>
        <p:nvSpPr>
          <p:cNvPr id="5" name="Rectangle 4"/>
          <p:cNvSpPr/>
          <p:nvPr/>
        </p:nvSpPr>
        <p:spPr>
          <a:xfrm>
            <a:off x="0" y="9769"/>
            <a:ext cx="12192000" cy="1328569"/>
          </a:xfrm>
          <a:prstGeom prst="rect">
            <a:avLst/>
          </a:prstGeom>
          <a:solidFill>
            <a:srgbClr val="92D050"/>
          </a:solidFill>
          <a:ln w="76200">
            <a:solidFill>
              <a:sysClr val="window" lastClr="FFFFFF"/>
            </a:solidFill>
          </a:ln>
        </p:spPr>
        <p:txBody>
          <a:bodyPr wrap="square">
            <a:spAutoFit/>
          </a:bodyPr>
          <a:lstStyle/>
          <a:p>
            <a:pPr marL="228600" indent="-228600" algn="just">
              <a:lnSpc>
                <a:spcPct val="90000"/>
              </a:lnSpc>
              <a:spcBef>
                <a:spcPts val="1000"/>
              </a:spcBef>
              <a:buFont typeface="Arial" panose="020B0604020202020204" pitchFamily="34" charset="0"/>
              <a:buChar char="•"/>
              <a:defRPr/>
            </a:pPr>
            <a:r>
              <a:rPr lang="en-US" sz="2000" b="1" dirty="0" smtClean="0">
                <a:solidFill>
                  <a:srgbClr val="C00000"/>
                </a:solidFill>
                <a:cs typeface="Arial"/>
                <a:sym typeface="Arial"/>
              </a:rPr>
              <a:t>Objective 01:</a:t>
            </a:r>
            <a:r>
              <a:rPr lang="en-US" sz="2000" b="1" dirty="0" smtClean="0">
                <a:solidFill>
                  <a:prstClr val="black"/>
                </a:solidFill>
                <a:cs typeface="Arial"/>
                <a:sym typeface="Arial"/>
              </a:rPr>
              <a:t>To examine impact of sudden banning of chemical fertilizers and other agrochemicals on cost of chemical fertilizers and other agrochemicals and cost </a:t>
            </a:r>
            <a:r>
              <a:rPr lang="en-US" sz="2000" b="1" dirty="0">
                <a:solidFill>
                  <a:prstClr val="black"/>
                </a:solidFill>
                <a:cs typeface="Arial"/>
                <a:sym typeface="Arial"/>
              </a:rPr>
              <a:t>of production</a:t>
            </a:r>
            <a:endParaRPr lang="en-US" sz="2000" b="1" dirty="0" smtClean="0">
              <a:solidFill>
                <a:prstClr val="black"/>
              </a:solidFill>
              <a:cs typeface="Arial"/>
              <a:sym typeface="Arial"/>
            </a:endParaRPr>
          </a:p>
          <a:p>
            <a:pPr marL="228600" indent="-228600" algn="just">
              <a:lnSpc>
                <a:spcPct val="90000"/>
              </a:lnSpc>
              <a:spcBef>
                <a:spcPts val="1000"/>
              </a:spcBef>
              <a:buFont typeface="Arial" panose="020B0604020202020204" pitchFamily="34" charset="0"/>
              <a:buChar char="•"/>
              <a:defRPr/>
            </a:pPr>
            <a:r>
              <a:rPr lang="en-US" sz="2000" b="1" dirty="0" smtClean="0">
                <a:solidFill>
                  <a:srgbClr val="C00000"/>
                </a:solidFill>
                <a:cs typeface="Arial"/>
                <a:sym typeface="Arial"/>
              </a:rPr>
              <a:t>Objective 02:</a:t>
            </a:r>
            <a:r>
              <a:rPr lang="en-US" sz="2000" b="1" dirty="0" smtClean="0">
                <a:solidFill>
                  <a:prstClr val="black"/>
                </a:solidFill>
                <a:cs typeface="Arial"/>
                <a:sym typeface="Arial"/>
              </a:rPr>
              <a:t>To assess the impact of sudden banning of chemical fertilizers and other agrochemicals on yield of smallholder tea farmers</a:t>
            </a:r>
            <a:endParaRPr lang="en-US" b="1" dirty="0" smtClean="0">
              <a:solidFill>
                <a:prstClr val="black"/>
              </a:solidFill>
              <a:effectLst>
                <a:outerShdw blurRad="38100" dist="38100" dir="2700000" algn="tl">
                  <a:srgbClr val="000000">
                    <a:alpha val="43137"/>
                  </a:srgbClr>
                </a:outerShdw>
              </a:effectLst>
              <a:cs typeface="Arial"/>
              <a:sym typeface="Arial"/>
            </a:endParaRPr>
          </a:p>
        </p:txBody>
      </p:sp>
      <p:sp>
        <p:nvSpPr>
          <p:cNvPr id="6" name="Title 1"/>
          <p:cNvSpPr txBox="1">
            <a:spLocks/>
          </p:cNvSpPr>
          <p:nvPr/>
        </p:nvSpPr>
        <p:spPr>
          <a:xfrm>
            <a:off x="4636977" y="1398944"/>
            <a:ext cx="3114541" cy="105765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smtClean="0">
                <a:ln>
                  <a:noFill/>
                </a:ln>
                <a:solidFill>
                  <a:srgbClr val="49712D"/>
                </a:solidFill>
                <a:effectLst/>
                <a:uLnTx/>
                <a:uFillTx/>
                <a:latin typeface="Calibri" panose="020F0502020204030204"/>
                <a:sym typeface="Arial"/>
              </a:rPr>
              <a:t>Paired Samples Statistics</a:t>
            </a:r>
            <a:r>
              <a:rPr kumimoji="0" lang="en-US" sz="2000" b="0" i="0" u="none" strike="noStrike" kern="1200" cap="none" spc="0" normalizeH="0" baseline="0" noProof="0" dirty="0" smtClean="0">
                <a:ln>
                  <a:noFill/>
                </a:ln>
                <a:solidFill>
                  <a:prstClr val="black"/>
                </a:solidFill>
                <a:effectLst/>
                <a:uLnTx/>
                <a:uFillTx/>
                <a:latin typeface="Calibri" panose="020F0502020204030204"/>
                <a:sym typeface="Arial"/>
              </a:rPr>
              <a:t/>
            </a:r>
            <a:br>
              <a:rPr kumimoji="0" lang="en-US" sz="2000" b="0" i="0" u="none" strike="noStrike" kern="1200" cap="none" spc="0" normalizeH="0" baseline="0" noProof="0" dirty="0" smtClean="0">
                <a:ln>
                  <a:noFill/>
                </a:ln>
                <a:solidFill>
                  <a:prstClr val="black"/>
                </a:solidFill>
                <a:effectLst/>
                <a:uLnTx/>
                <a:uFillTx/>
                <a:latin typeface="Calibri" panose="020F0502020204030204"/>
                <a:sym typeface="Arial"/>
              </a:rPr>
            </a:br>
            <a:endParaRPr kumimoji="0" lang="en-US" sz="4400" b="0" i="0" u="none" strike="noStrike" kern="1200" cap="none" spc="0" normalizeH="0" baseline="0" noProof="0" dirty="0">
              <a:ln>
                <a:noFill/>
              </a:ln>
              <a:solidFill>
                <a:sysClr val="windowText" lastClr="000000"/>
              </a:solidFill>
              <a:effectLst/>
              <a:uLnTx/>
              <a:uFillTx/>
              <a:latin typeface="Arial"/>
              <a:sym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2663161200"/>
              </p:ext>
            </p:extLst>
          </p:nvPr>
        </p:nvGraphicFramePr>
        <p:xfrm>
          <a:off x="764274" y="1910720"/>
          <a:ext cx="10699843" cy="2569642"/>
        </p:xfrm>
        <a:graphic>
          <a:graphicData uri="http://schemas.openxmlformats.org/drawingml/2006/table">
            <a:tbl>
              <a:tblPr>
                <a:gradFill rotWithShape="1">
                  <a:gsLst>
                    <a:gs pos="0">
                      <a:srgbClr val="70AD47">
                        <a:tint val="50000"/>
                        <a:satMod val="300000"/>
                      </a:srgbClr>
                    </a:gs>
                    <a:gs pos="35000">
                      <a:srgbClr val="70AD47">
                        <a:tint val="37000"/>
                        <a:satMod val="300000"/>
                      </a:srgbClr>
                    </a:gs>
                    <a:gs pos="100000">
                      <a:srgbClr val="70AD47">
                        <a:tint val="15000"/>
                        <a:satMod val="350000"/>
                      </a:srgbClr>
                    </a:gs>
                  </a:gsLst>
                  <a:lin ang="16200000" scaled="1"/>
                </a:gradFill>
                <a:effectLst>
                  <a:outerShdw blurRad="40000" dist="20000" dir="5400000" rotWithShape="0">
                    <a:srgbClr val="000000">
                      <a:alpha val="38000"/>
                    </a:srgbClr>
                  </a:outerShdw>
                </a:effectLst>
              </a:tblPr>
              <a:tblGrid>
                <a:gridCol w="843988"/>
                <a:gridCol w="4661379"/>
                <a:gridCol w="1658088"/>
                <a:gridCol w="803136"/>
                <a:gridCol w="1295380"/>
                <a:gridCol w="1437872"/>
              </a:tblGrid>
              <a:tr h="33299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algn="ctr">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 </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Mean</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N</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Std. Deviation</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Std. Error Mean</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424825">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Pair 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Agrochemicals Before </a:t>
                      </a:r>
                      <a:r>
                        <a:rPr lang="en-US" sz="1600" dirty="0" smtClean="0">
                          <a:effectLst/>
                          <a:latin typeface="Calibri" panose="020F0502020204030204" pitchFamily="34" charset="0"/>
                          <a:cs typeface="Calibri" panose="020F0502020204030204" pitchFamily="34" charset="0"/>
                        </a:rPr>
                        <a:t>Banning (</a:t>
                      </a:r>
                      <a:r>
                        <a:rPr lang="en-US" sz="1600" dirty="0" err="1" smtClean="0">
                          <a:effectLst/>
                          <a:latin typeface="Calibri" panose="020F0502020204030204" pitchFamily="34" charset="0"/>
                          <a:cs typeface="Calibri" panose="020F0502020204030204" pitchFamily="34" charset="0"/>
                        </a:rPr>
                        <a:t>Rs</a:t>
                      </a:r>
                      <a:r>
                        <a:rPr lang="en-US" sz="1600" dirty="0" smtClean="0">
                          <a:effectLst/>
                          <a:latin typeface="Calibri" panose="020F0502020204030204" pitchFamily="34" charset="0"/>
                          <a:cs typeface="Calibri" panose="020F0502020204030204" pitchFamily="34" charset="0"/>
                        </a:rPr>
                        <a:t>/Acre)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7922.89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120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3968.77</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362.30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423081">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Agrochemicals After </a:t>
                      </a:r>
                      <a:r>
                        <a:rPr lang="en-US" sz="1600" dirty="0" smtClean="0">
                          <a:effectLst/>
                          <a:latin typeface="Calibri" panose="020F0502020204030204" pitchFamily="34" charset="0"/>
                          <a:cs typeface="Calibri" panose="020F0502020204030204" pitchFamily="34" charset="0"/>
                        </a:rPr>
                        <a:t>Banning (</a:t>
                      </a:r>
                      <a:r>
                        <a:rPr lang="en-US" sz="1600" dirty="0" err="1" smtClean="0">
                          <a:effectLst/>
                          <a:latin typeface="Calibri" panose="020F0502020204030204" pitchFamily="34" charset="0"/>
                          <a:cs typeface="Calibri" panose="020F0502020204030204" pitchFamily="34" charset="0"/>
                        </a:rPr>
                        <a:t>Rs</a:t>
                      </a:r>
                      <a:r>
                        <a:rPr lang="en-US" sz="1600" dirty="0" smtClean="0">
                          <a:effectLst/>
                          <a:latin typeface="Calibri" panose="020F0502020204030204" pitchFamily="34" charset="0"/>
                          <a:cs typeface="Calibri" panose="020F0502020204030204" pitchFamily="34" charset="0"/>
                        </a:rPr>
                        <a:t>/Acre)</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11557.91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120</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5265.94</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480.71</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382137">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algn="ctr">
                        <a:lnSpc>
                          <a:spcPct val="107000"/>
                        </a:lnSpc>
                        <a:spcBef>
                          <a:spcPts val="0"/>
                        </a:spcBef>
                        <a:spcAft>
                          <a:spcPts val="0"/>
                        </a:spcAft>
                      </a:pPr>
                      <a:r>
                        <a:rPr lang="en-US" sz="1600" dirty="0">
                          <a:effectLst/>
                          <a:latin typeface="Calibri" panose="020F0502020204030204" pitchFamily="34" charset="0"/>
                          <a:cs typeface="Calibri" panose="020F0502020204030204" pitchFamily="34" charset="0"/>
                        </a:rPr>
                        <a:t>Pair 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Production Before </a:t>
                      </a:r>
                      <a:r>
                        <a:rPr lang="en-US" sz="1600" dirty="0" smtClean="0">
                          <a:effectLst/>
                          <a:latin typeface="Calibri" panose="020F0502020204030204" pitchFamily="34" charset="0"/>
                          <a:cs typeface="Calibri" panose="020F0502020204030204" pitchFamily="34" charset="0"/>
                        </a:rPr>
                        <a:t>Banning (</a:t>
                      </a:r>
                      <a:r>
                        <a:rPr lang="en-US" sz="1600" dirty="0" err="1" smtClean="0">
                          <a:effectLst/>
                          <a:latin typeface="Calibri" panose="020F0502020204030204" pitchFamily="34" charset="0"/>
                          <a:cs typeface="Calibri" panose="020F0502020204030204" pitchFamily="34" charset="0"/>
                        </a:rPr>
                        <a:t>Rs</a:t>
                      </a:r>
                      <a:r>
                        <a:rPr lang="en-US" sz="1600" dirty="0" smtClean="0">
                          <a:effectLst/>
                          <a:latin typeface="Calibri" panose="020F0502020204030204" pitchFamily="34" charset="0"/>
                          <a:cs typeface="Calibri" panose="020F0502020204030204" pitchFamily="34" charset="0"/>
                        </a:rPr>
                        <a:t>/Kg)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105.21</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120</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49.22</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4.49</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382138">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Production After </a:t>
                      </a:r>
                      <a:r>
                        <a:rPr lang="en-US" sz="1600" dirty="0" smtClean="0">
                          <a:effectLst/>
                          <a:latin typeface="Calibri" panose="020F0502020204030204" pitchFamily="34" charset="0"/>
                          <a:cs typeface="Calibri" panose="020F0502020204030204" pitchFamily="34" charset="0"/>
                        </a:rPr>
                        <a:t>Banning </a:t>
                      </a:r>
                      <a:r>
                        <a:rPr kumimoji="0" lang="en-US" sz="16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en-US" sz="1600" b="0" i="0" u="none" strike="noStrike" kern="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Arial"/>
                        </a:rPr>
                        <a:t>Rs</a:t>
                      </a:r>
                      <a:r>
                        <a:rPr kumimoji="0" lang="en-US" sz="1600" b="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Arial"/>
                        </a:rPr>
                        <a:t>/Kg)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175.35</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120</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82.03</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7.49</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327546">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Pair 3</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Yield Before </a:t>
                      </a:r>
                      <a:r>
                        <a:rPr lang="en-US" sz="1600" dirty="0" smtClean="0">
                          <a:effectLst/>
                          <a:latin typeface="Calibri" panose="020F0502020204030204" pitchFamily="34" charset="0"/>
                          <a:cs typeface="Calibri" panose="020F0502020204030204" pitchFamily="34" charset="0"/>
                        </a:rPr>
                        <a:t>Banning (</a:t>
                      </a:r>
                      <a:r>
                        <a:rPr lang="en-US" sz="1600" dirty="0" smtClean="0">
                          <a:solidFill>
                            <a:schemeClr val="tx1"/>
                          </a:solidFill>
                          <a:effectLst/>
                          <a:latin typeface="Calibri" panose="020F0502020204030204" pitchFamily="34" charset="0"/>
                          <a:cs typeface="Calibri" panose="020F0502020204030204" pitchFamily="34" charset="0"/>
                        </a:rPr>
                        <a:t>Kg/Month)</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218.35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120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105.88</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9.67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r h="296924">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l">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Yield After </a:t>
                      </a:r>
                      <a:r>
                        <a:rPr lang="en-US" sz="1600" dirty="0" smtClean="0">
                          <a:effectLst/>
                          <a:latin typeface="Calibri" panose="020F0502020204030204" pitchFamily="34" charset="0"/>
                          <a:cs typeface="Calibri" panose="020F0502020204030204" pitchFamily="34" charset="0"/>
                        </a:rPr>
                        <a:t>Banning (Kg/Month)</a:t>
                      </a: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133.71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120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63.60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5.80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70AD47">
                          <a:shade val="95000"/>
                          <a:satMod val="105000"/>
                        </a:srgbClr>
                      </a:solidFill>
                      <a:prstDash val="solid"/>
                    </a:lnL>
                    <a:lnR w="9525" cap="flat" cmpd="sng" algn="ctr">
                      <a:solidFill>
                        <a:srgbClr val="70AD47">
                          <a:shade val="95000"/>
                          <a:satMod val="105000"/>
                        </a:srgbClr>
                      </a:solidFill>
                      <a:prstDash val="solid"/>
                    </a:lnR>
                    <a:lnT w="9525" cap="flat" cmpd="sng" algn="ctr">
                      <a:solidFill>
                        <a:srgbClr val="70AD47">
                          <a:shade val="95000"/>
                          <a:satMod val="105000"/>
                        </a:srgbClr>
                      </a:solidFill>
                      <a:prstDash val="solid"/>
                    </a:lnT>
                    <a:lnB w="9525" cap="flat" cmpd="sng" algn="ctr">
                      <a:solidFill>
                        <a:srgbClr val="70AD47">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9" name="Content Placeholder 2"/>
          <p:cNvSpPr txBox="1">
            <a:spLocks/>
          </p:cNvSpPr>
          <p:nvPr/>
        </p:nvSpPr>
        <p:spPr>
          <a:xfrm>
            <a:off x="628235" y="4716422"/>
            <a:ext cx="10935529" cy="156154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Output shows the summary results of descriptive statistics from </a:t>
            </a: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three </a:t>
            </a: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pairs of before and after the banning of chemical fertilizers and other agrochemicals.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Pair 1, represents the cost of chemical fertilizers and other agrochemicals before and after the banning.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Pair 2, represents the </a:t>
            </a:r>
            <a:r>
              <a:rPr lang="en-US" sz="2000" noProof="0" dirty="0" smtClean="0">
                <a:solidFill>
                  <a:sysClr val="windowText" lastClr="000000"/>
                </a:solidFill>
                <a:latin typeface="Calibri" panose="020F0502020204030204"/>
              </a:rPr>
              <a:t>cost of </a:t>
            </a:r>
            <a:r>
              <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rPr>
              <a:t>production before and after the banning.</a:t>
            </a:r>
          </a:p>
          <a:p>
            <a:pPr algn="just">
              <a:buClrTx/>
              <a:defRPr/>
            </a:pPr>
            <a:r>
              <a:rPr lang="en-US" sz="2000" dirty="0">
                <a:solidFill>
                  <a:sysClr val="windowText" lastClr="000000"/>
                </a:solidFill>
                <a:latin typeface="Calibri" panose="020F0502020204030204"/>
              </a:rPr>
              <a:t>Pair </a:t>
            </a:r>
            <a:r>
              <a:rPr lang="en-US" sz="2000" dirty="0" smtClean="0">
                <a:solidFill>
                  <a:sysClr val="windowText" lastClr="000000"/>
                </a:solidFill>
                <a:latin typeface="Calibri" panose="020F0502020204030204"/>
              </a:rPr>
              <a:t>3, </a:t>
            </a:r>
            <a:r>
              <a:rPr lang="en-US" sz="2000" dirty="0">
                <a:solidFill>
                  <a:sysClr val="windowText" lastClr="000000"/>
                </a:solidFill>
                <a:latin typeface="Calibri" panose="020F0502020204030204"/>
              </a:rPr>
              <a:t>represents the tea yield(production) before and after the banning.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ysClr val="windowText" lastClr="000000"/>
              </a:solidFill>
              <a:effectLst/>
              <a:uLnTx/>
              <a:uFillTx/>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8825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12</a:t>
            </a:fld>
            <a:endParaRPr lang="en-US"/>
          </a:p>
        </p:txBody>
      </p:sp>
      <p:sp>
        <p:nvSpPr>
          <p:cNvPr id="5" name="Title 1"/>
          <p:cNvSpPr txBox="1">
            <a:spLocks/>
          </p:cNvSpPr>
          <p:nvPr/>
        </p:nvSpPr>
        <p:spPr>
          <a:xfrm>
            <a:off x="5312689" y="120425"/>
            <a:ext cx="2278487" cy="407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dirty="0" smtClean="0">
                <a:solidFill>
                  <a:srgbClr val="0070C0"/>
                </a:solidFill>
                <a:latin typeface="Calibri" panose="020F0502020204030204"/>
                <a:sym typeface="Arial"/>
              </a:rPr>
              <a:t>Paired Samples Test</a:t>
            </a:r>
            <a:endParaRPr lang="en-US" sz="2000" b="1" dirty="0">
              <a:solidFill>
                <a:srgbClr val="0070C0"/>
              </a:solidFill>
              <a:latin typeface="Calibri" panose="020F0502020204030204"/>
              <a:sym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530171032"/>
              </p:ext>
            </p:extLst>
          </p:nvPr>
        </p:nvGraphicFramePr>
        <p:xfrm>
          <a:off x="184197" y="523801"/>
          <a:ext cx="11709781" cy="2411195"/>
        </p:xfrm>
        <a:graphic>
          <a:graphicData uri="http://schemas.openxmlformats.org/drawingml/2006/table">
            <a:tbl>
              <a:tblPr>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effectLst>
                  <a:outerShdw blurRad="40000" dist="20000" dir="5400000" rotWithShape="0">
                    <a:srgbClr val="000000">
                      <a:alpha val="38000"/>
                    </a:srgbClr>
                  </a:outerShdw>
                </a:effectLst>
              </a:tblPr>
              <a:tblGrid>
                <a:gridCol w="668741"/>
                <a:gridCol w="3452884"/>
                <a:gridCol w="1078173"/>
                <a:gridCol w="1078173"/>
                <a:gridCol w="1201003"/>
                <a:gridCol w="1160060"/>
                <a:gridCol w="1078173"/>
                <a:gridCol w="696036"/>
                <a:gridCol w="464024"/>
                <a:gridCol w="832514"/>
              </a:tblGrid>
              <a:tr h="295207">
                <a:tc rowSpan="3"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algn="ctr">
                        <a:lnSpc>
                          <a:spcPct val="107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rowSpan="3" hMerge="1">
                  <a:txBody>
                    <a:bodyPr/>
                    <a:lstStyle/>
                    <a:p>
                      <a:endParaRPr lang="en-US"/>
                    </a:p>
                  </a:txBody>
                  <a:tcPr/>
                </a:tc>
                <a:tc gridSpan="5">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smtClean="0">
                          <a:effectLst/>
                          <a:latin typeface="Times New Roman" panose="02020603050405020304" pitchFamily="18" charset="0"/>
                          <a:cs typeface="Times New Roman" panose="02020603050405020304" pitchFamily="18" charset="0"/>
                        </a:rPr>
                        <a:t>Paired Differences</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a:effectLst/>
                          <a:latin typeface="Times New Roman" panose="02020603050405020304" pitchFamily="18" charset="0"/>
                          <a:cs typeface="Times New Roman" panose="02020603050405020304" pitchFamily="18" charset="0"/>
                        </a:rPr>
                        <a:t>t</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a:effectLst/>
                          <a:latin typeface="Times New Roman" panose="02020603050405020304" pitchFamily="18" charset="0"/>
                          <a:cs typeface="Times New Roman" panose="02020603050405020304" pitchFamily="18" charset="0"/>
                        </a:rPr>
                        <a:t>df</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a:effectLst/>
                          <a:latin typeface="Times New Roman" panose="02020603050405020304" pitchFamily="18" charset="0"/>
                          <a:cs typeface="Times New Roman" panose="02020603050405020304" pitchFamily="18" charset="0"/>
                        </a:rPr>
                        <a:t>Sig.</a:t>
                      </a:r>
                    </a:p>
                    <a:p>
                      <a:pPr marL="38100" marR="38100" algn="ctr">
                        <a:lnSpc>
                          <a:spcPts val="1600"/>
                        </a:lnSpc>
                        <a:spcBef>
                          <a:spcPts val="0"/>
                        </a:spcBef>
                        <a:spcAft>
                          <a:spcPts val="0"/>
                        </a:spcAft>
                      </a:pPr>
                      <a:r>
                        <a:rPr lang="en-US" sz="1400" b="1">
                          <a:effectLst/>
                          <a:latin typeface="Times New Roman" panose="02020603050405020304" pitchFamily="18" charset="0"/>
                          <a:cs typeface="Times New Roman" panose="02020603050405020304" pitchFamily="18" charset="0"/>
                        </a:rPr>
                        <a:t>(2-tailed)</a:t>
                      </a:r>
                      <a:endParaRPr lang="en-U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r>
              <a:tr h="308610">
                <a:tc gridSpan="2" vMerge="1">
                  <a:txBody>
                    <a:bodyPr/>
                    <a:lstStyle/>
                    <a:p>
                      <a:endParaRPr lang="en-US"/>
                    </a:p>
                  </a:txBody>
                  <a:tcPr/>
                </a:tc>
                <a:tc hMerge="1" vMerge="1">
                  <a:txBody>
                    <a:bodyPr/>
                    <a:lstStyle/>
                    <a:p>
                      <a:endParaRPr lang="en-US"/>
                    </a:p>
                  </a:txBody>
                  <a:tcPr/>
                </a:tc>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Mean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Std. Deviation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Std. Error Mean</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95% Confidence Interval of the Difference</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35045">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rPr>
                        <a:t>Lower</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400" b="1" dirty="0">
                          <a:effectLst/>
                        </a:rPr>
                        <a:t>Upper</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51573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Pair 1</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Agrochemicals Before Banning – Cost of Agrochemicals After Banning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-3635.02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1561.22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142.52</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a:effectLst/>
                          <a:latin typeface="Calibri" panose="020F0502020204030204" pitchFamily="34" charset="0"/>
                          <a:cs typeface="Calibri" panose="020F0502020204030204" pitchFamily="34" charset="0"/>
                        </a:rPr>
                        <a:t>-3917.23</a:t>
                      </a:r>
                      <a:endParaRPr lang="en-US" sz="16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-3352.82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smtClean="0">
                          <a:effectLst/>
                          <a:latin typeface="Calibri" panose="020F0502020204030204" pitchFamily="34" charset="0"/>
                          <a:cs typeface="Calibri" panose="020F0502020204030204" pitchFamily="34" charset="0"/>
                        </a:rPr>
                        <a:t>-9.15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119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.000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r>
              <a:tr h="52891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Pair 2</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Cost of Production Before Banning - Cost of Production After Banning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70.14</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32.81</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2.99</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76.07</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a:solidFill>
                            <a:srgbClr val="000000"/>
                          </a:solidFill>
                          <a:effectLst/>
                          <a:latin typeface="Calibri" panose="020F0502020204030204" pitchFamily="34" charset="0"/>
                        </a:rPr>
                        <a:t>-</a:t>
                      </a:r>
                      <a:r>
                        <a:rPr lang="en-US" sz="1600" b="0" i="0" u="none" strike="noStrike" dirty="0" smtClean="0">
                          <a:solidFill>
                            <a:srgbClr val="000000"/>
                          </a:solidFill>
                          <a:effectLst/>
                          <a:latin typeface="Calibri" panose="020F0502020204030204" pitchFamily="34" charset="0"/>
                        </a:rPr>
                        <a:t>64.21</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fontAlgn="b"/>
                      <a:r>
                        <a:rPr lang="en-US" sz="1600" b="0" i="0" u="none" strike="noStrike" dirty="0" smtClean="0">
                          <a:solidFill>
                            <a:srgbClr val="000000"/>
                          </a:solidFill>
                          <a:effectLst/>
                          <a:latin typeface="Calibri" panose="020F0502020204030204" pitchFamily="34" charset="0"/>
                        </a:rPr>
                        <a:t>-1.26</a:t>
                      </a:r>
                      <a:endParaRPr lang="en-US" sz="1600" b="0"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119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.000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r>
              <a:tr h="42989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b="1" dirty="0">
                          <a:effectLst/>
                          <a:latin typeface="Calibri" panose="020F0502020204030204" pitchFamily="34" charset="0"/>
                          <a:cs typeface="Calibri" panose="020F0502020204030204" pitchFamily="34" charset="0"/>
                        </a:rPr>
                        <a:t>Pair 3</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Yield Before Banning – Yield After Banning</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84.65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44.95</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4.10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76.52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92.77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smtClean="0">
                          <a:effectLst/>
                          <a:latin typeface="Calibri" panose="020F0502020204030204" pitchFamily="34" charset="0"/>
                          <a:cs typeface="Calibri" panose="020F0502020204030204" pitchFamily="34" charset="0"/>
                        </a:rPr>
                        <a:t>2.03</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119</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38100" marR="38100" algn="ctr">
                        <a:lnSpc>
                          <a:spcPts val="1600"/>
                        </a:lnSpc>
                        <a:spcBef>
                          <a:spcPts val="0"/>
                        </a:spcBef>
                        <a:spcAft>
                          <a:spcPts val="0"/>
                        </a:spcAft>
                      </a:pPr>
                      <a:r>
                        <a:rPr lang="en-US" sz="1600" dirty="0">
                          <a:effectLst/>
                          <a:latin typeface="Calibri" panose="020F0502020204030204" pitchFamily="34" charset="0"/>
                          <a:cs typeface="Calibri" panose="020F0502020204030204" pitchFamily="34" charset="0"/>
                        </a:rPr>
                        <a:t>.000</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9525" cap="flat" cmpd="sng" algn="ctr">
                      <a:solidFill>
                        <a:srgbClr val="5B9BD5">
                          <a:shade val="95000"/>
                          <a:satMod val="105000"/>
                        </a:srgbClr>
                      </a:solidFill>
                      <a:prstDash val="solid"/>
                    </a:lnL>
                    <a:lnR w="9525" cap="flat" cmpd="sng" algn="ctr">
                      <a:solidFill>
                        <a:srgbClr val="5B9BD5">
                          <a:shade val="95000"/>
                          <a:satMod val="105000"/>
                        </a:srgbClr>
                      </a:solidFill>
                      <a:prstDash val="solid"/>
                    </a:lnR>
                    <a:lnT w="9525" cap="flat" cmpd="sng" algn="ctr">
                      <a:solidFill>
                        <a:srgbClr val="5B9BD5">
                          <a:shade val="95000"/>
                          <a:satMod val="105000"/>
                        </a:srgbClr>
                      </a:solidFill>
                      <a:prstDash val="solid"/>
                    </a:lnT>
                    <a:lnB w="9525" cap="flat" cmpd="sng" algn="ctr">
                      <a:solidFill>
                        <a:srgbClr val="5B9BD5">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7" name="Text Placeholder 2"/>
          <p:cNvSpPr txBox="1">
            <a:spLocks/>
          </p:cNvSpPr>
          <p:nvPr/>
        </p:nvSpPr>
        <p:spPr>
          <a:xfrm>
            <a:off x="434999" y="3094821"/>
            <a:ext cx="11349169" cy="3626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For pair 1; </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the t statistic (t) is</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 -9.15</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 and </a:t>
            </a:r>
            <a:r>
              <a:rPr kumimoji="0" lang="en-US" sz="1800" b="1" i="1" u="none" strike="noStrike" kern="1200" cap="none" spc="0" normalizeH="0" baseline="0" noProof="0" dirty="0" smtClean="0">
                <a:ln>
                  <a:noFill/>
                </a:ln>
                <a:solidFill>
                  <a:srgbClr val="000000"/>
                </a:solidFill>
                <a:effectLst/>
                <a:uLnTx/>
                <a:uFillTx/>
                <a:latin typeface="Calibri"/>
                <a:cs typeface="Calibri"/>
                <a:sym typeface="Calibri"/>
              </a:rPr>
              <a:t>p</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-value (0.000) &lt; 0.01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For pair 2; </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the t statistic (t) is </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-1.26</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 and </a:t>
            </a:r>
            <a:r>
              <a:rPr kumimoji="0" lang="en-US" sz="1800" b="1" i="1" u="none" strike="noStrike" kern="1200" cap="none" spc="0" normalizeH="0" baseline="0" noProof="0" dirty="0" smtClean="0">
                <a:ln>
                  <a:noFill/>
                </a:ln>
                <a:solidFill>
                  <a:srgbClr val="000000"/>
                </a:solidFill>
                <a:effectLst/>
                <a:uLnTx/>
                <a:uFillTx/>
                <a:latin typeface="Calibri"/>
                <a:cs typeface="Calibri"/>
                <a:sym typeface="Calibri"/>
              </a:rPr>
              <a:t>p</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-value (0.000) &lt; 0.01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For pair 3; </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the t statistic (t) is </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2.03</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 and </a:t>
            </a:r>
            <a:r>
              <a:rPr kumimoji="0" lang="en-US" sz="1800" b="1" i="1" u="none" strike="noStrike" kern="1200" cap="none" spc="0" normalizeH="0" baseline="0" noProof="0" dirty="0" smtClean="0">
                <a:ln>
                  <a:noFill/>
                </a:ln>
                <a:solidFill>
                  <a:srgbClr val="000000"/>
                </a:solidFill>
                <a:effectLst/>
                <a:uLnTx/>
                <a:uFillTx/>
                <a:latin typeface="Calibri"/>
                <a:cs typeface="Calibri"/>
                <a:sym typeface="Calibri"/>
              </a:rPr>
              <a:t>p</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-value (0.000) &lt; 0.01</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00" b="1" i="0" u="none" strike="noStrike" kern="1200" cap="none" spc="0" normalizeH="0" baseline="0" noProof="0" dirty="0" smtClean="0">
              <a:ln>
                <a:noFill/>
              </a:ln>
              <a:solidFill>
                <a:prstClr val="black"/>
              </a:solidFill>
              <a:effectLst/>
              <a:uLnTx/>
              <a:uFillTx/>
              <a:latin typeface="Calibri"/>
              <a:cs typeface="Calibri"/>
              <a:sym typeface="Calibri"/>
            </a:endParaRP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Therefore we may reject the null hypothesis (of no difference between the means of the two groups) for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three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pairs with 99% confidence. It is known that the p-value is </a:t>
            </a:r>
            <a:r>
              <a:rPr kumimoji="0" lang="en-US" sz="1800" b="1" i="0" u="none" strike="noStrike" kern="1200" cap="none" spc="0" normalizeH="0" baseline="0" noProof="0" dirty="0" smtClean="0">
                <a:ln>
                  <a:noFill/>
                </a:ln>
                <a:solidFill>
                  <a:prstClr val="black"/>
                </a:solidFill>
                <a:effectLst/>
                <a:uLnTx/>
                <a:uFillTx/>
                <a:latin typeface="Calibri"/>
                <a:cs typeface="Calibri"/>
                <a:sym typeface="Calibri"/>
              </a:rPr>
              <a:t>0.000&lt;0.01</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smtClean="0">
                <a:ln>
                  <a:noFill/>
                </a:ln>
                <a:solidFill>
                  <a:prstClr val="black"/>
                </a:solidFill>
                <a:effectLst/>
                <a:uLnTx/>
                <a:uFillTx/>
                <a:latin typeface="Calibri"/>
                <a:cs typeface="Calibri"/>
                <a:sym typeface="Calibri"/>
              </a:rPr>
              <a:t>In pair 1,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mean difference is</a:t>
            </a:r>
            <a:r>
              <a:rPr kumimoji="0" lang="en-US" sz="1800" b="1" i="0" u="none" strike="noStrike" kern="1200" cap="none" spc="0" normalizeH="0" baseline="0" noProof="0" dirty="0" smtClean="0">
                <a:ln>
                  <a:noFill/>
                </a:ln>
                <a:solidFill>
                  <a:prstClr val="black"/>
                </a:solidFill>
                <a:effectLst/>
                <a:uLnTx/>
                <a:uFillTx/>
                <a:latin typeface="Calibri"/>
                <a:cs typeface="Calibri"/>
                <a:sym typeface="Calibri"/>
              </a:rPr>
              <a:t> -3635.02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(Negative value). So, it indicates that there are significant increases in cost of chemical fertilizers and other agrochemicals after banning.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In pair 2, </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mean difference is </a:t>
            </a:r>
            <a:r>
              <a:rPr kumimoji="0" lang="en-US" sz="1800" b="1" i="0" u="none" strike="noStrike" kern="1200" cap="none" spc="0" normalizeH="0" baseline="0" noProof="0" dirty="0" smtClean="0">
                <a:ln>
                  <a:noFill/>
                </a:ln>
                <a:solidFill>
                  <a:srgbClr val="000000"/>
                </a:solidFill>
                <a:effectLst/>
                <a:uLnTx/>
                <a:uFillTx/>
                <a:latin typeface="Calibri"/>
                <a:cs typeface="Calibri"/>
                <a:sym typeface="Calibri"/>
              </a:rPr>
              <a:t>-70.14 </a:t>
            </a:r>
            <a:r>
              <a:rPr kumimoji="0" lang="en-US" sz="1800" b="0" i="0" u="none" strike="noStrike" kern="1200" cap="none" spc="0" normalizeH="0" baseline="0" noProof="0" dirty="0" smtClean="0">
                <a:ln>
                  <a:noFill/>
                </a:ln>
                <a:solidFill>
                  <a:srgbClr val="000000"/>
                </a:solidFill>
                <a:effectLst/>
                <a:uLnTx/>
                <a:uFillTx/>
                <a:latin typeface="Calibri"/>
                <a:cs typeface="Calibri"/>
                <a:sym typeface="Calibri"/>
              </a:rPr>
              <a:t>(Negative value). So, it indicates that there are significant increases in cost of production after banning of chemical fertilizer and other agrochemicals.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smtClean="0">
                <a:ln>
                  <a:noFill/>
                </a:ln>
                <a:solidFill>
                  <a:prstClr val="black"/>
                </a:solidFill>
                <a:effectLst/>
                <a:uLnTx/>
                <a:uFillTx/>
                <a:latin typeface="Calibri"/>
                <a:cs typeface="Calibri"/>
                <a:sym typeface="Calibri"/>
              </a:rPr>
              <a:t>In pair 3,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mean difference is </a:t>
            </a:r>
            <a:r>
              <a:rPr kumimoji="0" lang="en-US" sz="1800" b="1" i="0" u="none" strike="noStrike" kern="1200" cap="none" spc="0" normalizeH="0" baseline="0" noProof="0" dirty="0" smtClean="0">
                <a:ln>
                  <a:noFill/>
                </a:ln>
                <a:solidFill>
                  <a:prstClr val="black"/>
                </a:solidFill>
                <a:effectLst/>
                <a:uLnTx/>
                <a:uFillTx/>
                <a:latin typeface="Calibri"/>
                <a:cs typeface="Calibri"/>
                <a:sym typeface="Calibri"/>
              </a:rPr>
              <a:t>84.65 </a:t>
            </a:r>
            <a:r>
              <a:rPr kumimoji="0" lang="en-US" sz="1800" b="0" i="0" u="none" strike="noStrike" kern="1200" cap="none" spc="0" normalizeH="0" baseline="0" noProof="0" dirty="0" smtClean="0">
                <a:ln>
                  <a:noFill/>
                </a:ln>
                <a:solidFill>
                  <a:prstClr val="black"/>
                </a:solidFill>
                <a:effectLst/>
                <a:uLnTx/>
                <a:uFillTx/>
                <a:latin typeface="Calibri"/>
                <a:cs typeface="Calibri"/>
                <a:sym typeface="Calibri"/>
              </a:rPr>
              <a:t>(Positive value). So, it indicates that there are significant decrease in tea yield (production) after banning of chemical fertilizer and other agrochemicals.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smtClean="0">
              <a:ln>
                <a:noFill/>
              </a:ln>
              <a:solidFill>
                <a:prstClr val="black"/>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0" i="0" u="none" strike="noStrike" kern="1200" cap="none" spc="0" normalizeH="0" baseline="0" noProof="0" dirty="0" smtClean="0">
              <a:ln>
                <a:noFill/>
              </a:ln>
              <a:solidFill>
                <a:prstClr val="black"/>
              </a:solidFill>
              <a:effectLst/>
              <a:uLnTx/>
              <a:uFillTx/>
              <a:latin typeface="Calibri"/>
              <a:cs typeface="Calibri"/>
              <a:sym typeface="Calibri"/>
            </a:endParaRPr>
          </a:p>
          <a:p>
            <a:pPr marL="457200" marR="0" lvl="0" indent="-342900" algn="l" defTabSz="914400" rtl="0" eaLnBrk="1" fontAlgn="auto" latinLnBrk="0" hangingPunct="1">
              <a:lnSpc>
                <a:spcPct val="90000"/>
              </a:lnSpc>
              <a:spcBef>
                <a:spcPts val="1000"/>
              </a:spcBef>
              <a:spcAft>
                <a:spcPts val="0"/>
              </a:spcAft>
              <a:buClr>
                <a:srgbClr val="000000"/>
              </a:buClr>
              <a:buSzPts val="1800"/>
              <a:buFont typeface="Arial"/>
              <a:buChar char="•"/>
              <a:tabLst/>
              <a:defRPr/>
            </a:pPr>
            <a:endParaRPr kumimoji="0" lang="en-US"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010539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13</a:t>
            </a:fld>
            <a:endParaRPr lang="en-US"/>
          </a:p>
        </p:txBody>
      </p:sp>
      <p:sp>
        <p:nvSpPr>
          <p:cNvPr id="5" name="Rectangle 4"/>
          <p:cNvSpPr/>
          <p:nvPr/>
        </p:nvSpPr>
        <p:spPr>
          <a:xfrm>
            <a:off x="0" y="139399"/>
            <a:ext cx="12192000" cy="1046440"/>
          </a:xfrm>
          <a:prstGeom prst="rect">
            <a:avLst/>
          </a:prstGeom>
          <a:solidFill>
            <a:srgbClr val="92D050"/>
          </a:solidFill>
        </p:spPr>
        <p:txBody>
          <a:bodyPr wrap="square" anchor="ctr">
            <a:spAutoFit/>
          </a:bodyPr>
          <a:lstStyle/>
          <a:p>
            <a:pPr>
              <a:buClr>
                <a:srgbClr val="000000"/>
              </a:buClr>
              <a:buFont typeface="Arial"/>
              <a:buNone/>
            </a:pPr>
            <a:r>
              <a:rPr lang="en-US" sz="2400" b="1" kern="0" dirty="0">
                <a:solidFill>
                  <a:srgbClr val="C00000"/>
                </a:solidFill>
                <a:cs typeface="Calibri" panose="020F0502020204030204" pitchFamily="34" charset="0"/>
                <a:sym typeface="Arial"/>
              </a:rPr>
              <a:t>Objective 03: </a:t>
            </a:r>
            <a:r>
              <a:rPr lang="en-US" sz="2400" b="1" kern="0" dirty="0">
                <a:solidFill>
                  <a:prstClr val="black"/>
                </a:solidFill>
                <a:cs typeface="Calibri" panose="020F0502020204030204" pitchFamily="34" charset="0"/>
                <a:sym typeface="Arial"/>
              </a:rPr>
              <a:t>To determine </a:t>
            </a:r>
            <a:r>
              <a:rPr lang="en-US" sz="2400" b="1" kern="0" dirty="0" smtClean="0">
                <a:solidFill>
                  <a:prstClr val="black"/>
                </a:solidFill>
                <a:cs typeface="Calibri" panose="020F0502020204030204" pitchFamily="34" charset="0"/>
                <a:sym typeface="Arial"/>
              </a:rPr>
              <a:t>smallholders’ </a:t>
            </a:r>
            <a:r>
              <a:rPr lang="en-US" sz="2400" b="1" kern="0" dirty="0">
                <a:solidFill>
                  <a:prstClr val="black"/>
                </a:solidFill>
                <a:cs typeface="Calibri" panose="020F0502020204030204" pitchFamily="34" charset="0"/>
                <a:sym typeface="Arial"/>
              </a:rPr>
              <a:t>level of awareness about the impact of use of chemical </a:t>
            </a:r>
            <a:r>
              <a:rPr lang="en-US" sz="2400" b="1" kern="0" dirty="0" smtClean="0">
                <a:solidFill>
                  <a:prstClr val="black"/>
                </a:solidFill>
                <a:cs typeface="Calibri" panose="020F0502020204030204" pitchFamily="34" charset="0"/>
                <a:sym typeface="Arial"/>
              </a:rPr>
              <a:t>fertilizers </a:t>
            </a:r>
            <a:r>
              <a:rPr lang="en-US" sz="2400" b="1" kern="0" dirty="0">
                <a:solidFill>
                  <a:prstClr val="black"/>
                </a:solidFill>
                <a:cs typeface="Calibri" panose="020F0502020204030204" pitchFamily="34" charset="0"/>
                <a:sym typeface="Arial"/>
              </a:rPr>
              <a:t>and other agrochemicals</a:t>
            </a:r>
            <a:r>
              <a:rPr lang="en-US" sz="2400" b="1" kern="0" dirty="0" smtClean="0">
                <a:solidFill>
                  <a:prstClr val="black"/>
                </a:solidFill>
                <a:cs typeface="Calibri" panose="020F0502020204030204" pitchFamily="34" charset="0"/>
                <a:sym typeface="Arial"/>
              </a:rPr>
              <a:t>.</a:t>
            </a:r>
          </a:p>
          <a:p>
            <a:pPr algn="ctr">
              <a:buClr>
                <a:srgbClr val="000000"/>
              </a:buClr>
              <a:buFont typeface="Arial"/>
              <a:buNone/>
            </a:pPr>
            <a:endParaRPr lang="en-US" sz="1400" kern="0" dirty="0">
              <a:solidFill>
                <a:srgbClr val="000000"/>
              </a:solidFill>
              <a:cs typeface="Calibri" panose="020F0502020204030204" pitchFamily="34" charset="0"/>
              <a:sym typeface="Arial"/>
            </a:endParaRPr>
          </a:p>
        </p:txBody>
      </p:sp>
      <p:sp>
        <p:nvSpPr>
          <p:cNvPr id="6" name="Rectangle 5"/>
          <p:cNvSpPr/>
          <p:nvPr/>
        </p:nvSpPr>
        <p:spPr>
          <a:xfrm>
            <a:off x="514864" y="1185839"/>
            <a:ext cx="11235857" cy="400110"/>
          </a:xfrm>
          <a:prstGeom prst="rect">
            <a:avLst/>
          </a:prstGeom>
        </p:spPr>
        <p:txBody>
          <a:bodyPr wrap="square">
            <a:spAutoFit/>
          </a:bodyPr>
          <a:lstStyle/>
          <a:p>
            <a:pPr algn="ctr">
              <a:buClrTx/>
              <a:buFontTx/>
              <a:buNone/>
            </a:pPr>
            <a:r>
              <a:rPr lang="en-US" sz="2000" b="1" kern="1200" dirty="0" smtClean="0">
                <a:solidFill>
                  <a:srgbClr val="49712D"/>
                </a:solidFill>
                <a:latin typeface="Calibri" panose="020F0502020204030204"/>
              </a:rPr>
              <a:t>Smallholders</a:t>
            </a:r>
            <a:r>
              <a:rPr lang="en-US" sz="2000" b="1" kern="1200" dirty="0">
                <a:solidFill>
                  <a:srgbClr val="49712D"/>
                </a:solidFill>
                <a:latin typeface="Calibri" panose="020F0502020204030204"/>
              </a:rPr>
              <a:t>’ </a:t>
            </a:r>
            <a:r>
              <a:rPr lang="en-US" sz="2000" b="1" kern="1200" dirty="0" smtClean="0">
                <a:solidFill>
                  <a:srgbClr val="49712D"/>
                </a:solidFill>
                <a:latin typeface="Calibri" panose="020F0502020204030204"/>
              </a:rPr>
              <a:t>level of awareness </a:t>
            </a:r>
            <a:r>
              <a:rPr lang="en-US" sz="2000" b="1" kern="1200" dirty="0">
                <a:solidFill>
                  <a:srgbClr val="49712D"/>
                </a:solidFill>
                <a:latin typeface="Calibri" panose="020F0502020204030204"/>
              </a:rPr>
              <a:t>about the impact of use of chemical </a:t>
            </a:r>
            <a:r>
              <a:rPr lang="en-US" sz="2000" b="1" kern="1200" dirty="0" smtClean="0">
                <a:solidFill>
                  <a:srgbClr val="49712D"/>
                </a:solidFill>
                <a:latin typeface="Calibri" panose="020F0502020204030204"/>
              </a:rPr>
              <a:t>fertilizers and other agrochemicals</a:t>
            </a:r>
            <a:endParaRPr lang="en-US" sz="2000" kern="1200" dirty="0">
              <a:solidFill>
                <a:srgbClr val="49712D"/>
              </a:solidFill>
              <a:latin typeface="Calibri" panose="020F0502020204030204"/>
            </a:endParaRPr>
          </a:p>
        </p:txBody>
      </p:sp>
      <p:graphicFrame>
        <p:nvGraphicFramePr>
          <p:cNvPr id="7" name="Content Placeholder 4"/>
          <p:cNvGraphicFramePr>
            <a:graphicFrameLocks/>
          </p:cNvGraphicFramePr>
          <p:nvPr>
            <p:extLst>
              <p:ext uri="{D42A27DB-BD31-4B8C-83A1-F6EECF244321}">
                <p14:modId xmlns:p14="http://schemas.microsoft.com/office/powerpoint/2010/main" val="1155078490"/>
              </p:ext>
            </p:extLst>
          </p:nvPr>
        </p:nvGraphicFramePr>
        <p:xfrm>
          <a:off x="683654" y="1625799"/>
          <a:ext cx="10880982" cy="4730551"/>
        </p:xfrm>
        <a:graphic>
          <a:graphicData uri="http://schemas.openxmlformats.org/drawingml/2006/table">
            <a:tbl>
              <a:tblPr firstRow="1" firstCol="1" bandRow="1"/>
              <a:tblGrid>
                <a:gridCol w="829132"/>
                <a:gridCol w="6112934"/>
                <a:gridCol w="833484"/>
                <a:gridCol w="1249136"/>
                <a:gridCol w="1856296"/>
              </a:tblGrid>
              <a:tr h="49519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Serial No</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Statement</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Mean</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Std. Deviation</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Remark</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r>
              <a:tr h="301831">
                <a:tc gridSpan="5">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nSpc>
                          <a:spcPct val="115000"/>
                        </a:lnSpc>
                        <a:spcBef>
                          <a:spcPts val="0"/>
                        </a:spcBef>
                        <a:spcAft>
                          <a:spcPts val="0"/>
                        </a:spcAft>
                      </a:pPr>
                      <a:r>
                        <a:rPr lang="en-US" sz="1800" dirty="0">
                          <a:effectLst/>
                        </a:rPr>
                        <a:t>Level of awareness about the impact of use of chemical fertilizer</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798">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1</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Chemical fertilizers help to enhance the yield.</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4.81</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.395</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Strongly Agree</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56161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2</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Chemical fertilizers are badly affected for health and it causes many diseases</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3.73</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.501</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Agree</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r>
              <a:tr h="39536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Chemical fertilizers are badly affected for environment.</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3.87</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.448</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Agree</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39536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4</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Mainly chemical fertilizers are import from other </a:t>
                      </a:r>
                      <a:r>
                        <a:rPr lang="en-US" sz="1800" dirty="0" smtClean="0">
                          <a:effectLst/>
                        </a:rPr>
                        <a:t>c </a:t>
                      </a:r>
                      <a:r>
                        <a:rPr lang="en-US" sz="1800" dirty="0" err="1" smtClean="0">
                          <a:effectLst/>
                        </a:rPr>
                        <a:t>ountries</a:t>
                      </a:r>
                      <a:r>
                        <a:rPr lang="en-US" sz="1800" dirty="0">
                          <a:effectLst/>
                        </a:rPr>
                        <a:t>.</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3.91</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.367</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Agree</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r>
              <a:tr h="301831">
                <a:tc gridSpan="5">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nSpc>
                          <a:spcPct val="115000"/>
                        </a:lnSpc>
                        <a:spcBef>
                          <a:spcPts val="0"/>
                        </a:spcBef>
                        <a:spcAft>
                          <a:spcPts val="0"/>
                        </a:spcAft>
                      </a:pPr>
                      <a:r>
                        <a:rPr lang="en-US" sz="1800" dirty="0">
                          <a:effectLst/>
                        </a:rPr>
                        <a:t>Level of awareness about the impact of use of other agrochemicals</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36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5</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Other agrochemicals help to enhance the yield</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4.71</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.456</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Strongly Agree</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r>
              <a:tr h="56161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6</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Other agrochemicals are badly affected for health and it causes many diseases</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3.73</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.530</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Agree</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39536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7</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Other agrochemicals are badly </a:t>
                      </a:r>
                      <a:r>
                        <a:rPr lang="en-US" sz="1800" dirty="0">
                          <a:solidFill>
                            <a:schemeClr val="tx1"/>
                          </a:solidFill>
                          <a:effectLst/>
                        </a:rPr>
                        <a:t>affected </a:t>
                      </a:r>
                      <a:r>
                        <a:rPr lang="en-US" sz="1800" dirty="0" smtClean="0">
                          <a:solidFill>
                            <a:schemeClr val="tx1"/>
                          </a:solidFill>
                          <a:effectLst/>
                        </a:rPr>
                        <a:t>for the </a:t>
                      </a:r>
                      <a:r>
                        <a:rPr lang="en-US" sz="1800" dirty="0">
                          <a:solidFill>
                            <a:schemeClr val="tx1"/>
                          </a:solidFill>
                          <a:effectLst/>
                        </a:rPr>
                        <a:t>environment</a:t>
                      </a:r>
                      <a:endParaRPr lang="en-US" sz="2400" b="1" dirty="0">
                        <a:solidFill>
                          <a:schemeClr val="tx1"/>
                        </a:solidFill>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3.84</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.467</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Agree</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r>
              <a:tr h="39536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8</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nSpc>
                          <a:spcPct val="107000"/>
                        </a:lnSpc>
                        <a:spcBef>
                          <a:spcPts val="0"/>
                        </a:spcBef>
                        <a:spcAft>
                          <a:spcPts val="0"/>
                        </a:spcAft>
                      </a:pPr>
                      <a:r>
                        <a:rPr lang="en-US" sz="1800" dirty="0">
                          <a:effectLst/>
                        </a:rPr>
                        <a:t>Mainly other agrochemicals are </a:t>
                      </a:r>
                      <a:r>
                        <a:rPr lang="en-US" sz="1800" dirty="0" smtClean="0">
                          <a:solidFill>
                            <a:schemeClr val="tx1"/>
                          </a:solidFill>
                          <a:effectLst/>
                        </a:rPr>
                        <a:t>imported </a:t>
                      </a:r>
                      <a:r>
                        <a:rPr lang="en-US" sz="1800" dirty="0">
                          <a:solidFill>
                            <a:schemeClr val="tx1"/>
                          </a:solidFill>
                          <a:effectLst/>
                        </a:rPr>
                        <a:t>from other </a:t>
                      </a:r>
                      <a:r>
                        <a:rPr lang="en-US" sz="1800" dirty="0">
                          <a:effectLst/>
                        </a:rPr>
                        <a:t>countries</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3.96</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a:effectLst/>
                        </a:rPr>
                        <a:t>.474</a:t>
                      </a:r>
                      <a:endParaRPr lang="en-US" sz="24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800" dirty="0">
                          <a:effectLst/>
                        </a:rPr>
                        <a:t>Agree</a:t>
                      </a:r>
                      <a:endParaRPr lang="en-US" sz="24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0637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14</a:t>
            </a:fld>
            <a:endParaRPr lang="en-US"/>
          </a:p>
        </p:txBody>
      </p:sp>
      <p:sp>
        <p:nvSpPr>
          <p:cNvPr id="5" name="Title 4"/>
          <p:cNvSpPr txBox="1">
            <a:spLocks/>
          </p:cNvSpPr>
          <p:nvPr/>
        </p:nvSpPr>
        <p:spPr>
          <a:xfrm>
            <a:off x="2249972" y="527738"/>
            <a:ext cx="8422577" cy="42469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n-US" sz="2400" b="1" i="0" u="none" strike="noStrike" kern="0" cap="none" spc="0" normalizeH="0" baseline="0" noProof="0" smtClean="0">
                <a:ln>
                  <a:noFill/>
                </a:ln>
                <a:solidFill>
                  <a:srgbClr val="70AD47">
                    <a:lumMod val="75000"/>
                  </a:srgbClr>
                </a:solidFill>
                <a:effectLst/>
                <a:uLnTx/>
                <a:uFillTx/>
                <a:latin typeface="Calibri"/>
                <a:cs typeface="Calibri"/>
                <a:sym typeface="Calibri"/>
              </a:rPr>
              <a:t>Sources of getting knowledge:</a:t>
            </a:r>
            <a:endParaRPr kumimoji="0" lang="en-US" sz="2400" b="1" i="0" u="none" strike="noStrike" kern="0" cap="none" spc="0" normalizeH="0" baseline="0" noProof="0" dirty="0">
              <a:ln>
                <a:noFill/>
              </a:ln>
              <a:solidFill>
                <a:srgbClr val="70AD47">
                  <a:lumMod val="75000"/>
                </a:srgbClr>
              </a:solidFill>
              <a:effectLst/>
              <a:uLnTx/>
              <a:uFillTx/>
              <a:latin typeface="Calibri"/>
              <a:cs typeface="Calibri"/>
              <a:sym typeface="Calibri"/>
            </a:endParaRPr>
          </a:p>
        </p:txBody>
      </p:sp>
      <p:graphicFrame>
        <p:nvGraphicFramePr>
          <p:cNvPr id="6" name="Content Placeholder 8"/>
          <p:cNvGraphicFramePr>
            <a:graphicFrameLocks/>
          </p:cNvGraphicFramePr>
          <p:nvPr>
            <p:extLst>
              <p:ext uri="{D42A27DB-BD31-4B8C-83A1-F6EECF244321}">
                <p14:modId xmlns:p14="http://schemas.microsoft.com/office/powerpoint/2010/main" val="3756736136"/>
              </p:ext>
            </p:extLst>
          </p:nvPr>
        </p:nvGraphicFramePr>
        <p:xfrm>
          <a:off x="166241" y="1478187"/>
          <a:ext cx="6295019" cy="5379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14032608"/>
              </p:ext>
            </p:extLst>
          </p:nvPr>
        </p:nvGraphicFramePr>
        <p:xfrm>
          <a:off x="6603788" y="2050815"/>
          <a:ext cx="5392558" cy="2708865"/>
        </p:xfrm>
        <a:graphic>
          <a:graphicData uri="http://schemas.openxmlformats.org/drawingml/2006/table">
            <a:tbl>
              <a:tblPr firstRow="1" firstCol="1" bandRow="1">
                <a:tableStyleId>{93296810-A885-4BE3-A3E7-6D5BEEA58F35}</a:tableStyleId>
              </a:tblPr>
              <a:tblGrid>
                <a:gridCol w="708337"/>
                <a:gridCol w="2923504"/>
                <a:gridCol w="463640"/>
                <a:gridCol w="643943"/>
                <a:gridCol w="653134"/>
              </a:tblGrid>
              <a:tr h="393187">
                <a:tc rowSpan="2" gridSpan="2">
                  <a:txBody>
                    <a:bodyPr/>
                    <a:lstStyle/>
                    <a:p>
                      <a:pPr marL="0" marR="0" algn="ctr">
                        <a:lnSpc>
                          <a:spcPct val="107000"/>
                        </a:lnSpc>
                        <a:spcBef>
                          <a:spcPts val="0"/>
                        </a:spcBef>
                        <a:spcAft>
                          <a:spcPts val="0"/>
                        </a:spcAft>
                      </a:pPr>
                      <a:r>
                        <a:rPr lang="en-US" sz="1200" b="1" dirty="0">
                          <a:effectLst/>
                        </a:rPr>
                        <a:t>Factor</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rowSpan="2" hMerge="1">
                  <a:txBody>
                    <a:bodyPr/>
                    <a:lstStyle/>
                    <a:p>
                      <a:endParaRPr lang="en-US"/>
                    </a:p>
                  </a:txBody>
                  <a:tcPr/>
                </a:tc>
                <a:tc gridSpan="2">
                  <a:txBody>
                    <a:bodyPr/>
                    <a:lstStyle/>
                    <a:p>
                      <a:pPr marL="0" marR="0" algn="ctr">
                        <a:lnSpc>
                          <a:spcPct val="107000"/>
                        </a:lnSpc>
                        <a:spcBef>
                          <a:spcPts val="0"/>
                        </a:spcBef>
                        <a:spcAft>
                          <a:spcPts val="0"/>
                        </a:spcAft>
                      </a:pPr>
                      <a:r>
                        <a:rPr lang="en-US" sz="1200" b="1" dirty="0">
                          <a:effectLst/>
                        </a:rPr>
                        <a:t>Responses</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hMerge="1">
                  <a:txBody>
                    <a:bodyPr/>
                    <a:lstStyle/>
                    <a:p>
                      <a:endParaRPr lang="en-US"/>
                    </a:p>
                  </a:txBody>
                  <a:tcPr/>
                </a:tc>
                <a:tc rowSpan="2">
                  <a:txBody>
                    <a:bodyPr/>
                    <a:lstStyle/>
                    <a:p>
                      <a:pPr marL="0" marR="0" algn="ctr">
                        <a:lnSpc>
                          <a:spcPct val="107000"/>
                        </a:lnSpc>
                        <a:spcBef>
                          <a:spcPts val="0"/>
                        </a:spcBef>
                        <a:spcAft>
                          <a:spcPts val="0"/>
                        </a:spcAft>
                      </a:pPr>
                      <a:r>
                        <a:rPr lang="en-US" sz="1200" b="1" dirty="0">
                          <a:effectLst/>
                        </a:rPr>
                        <a:t>Percent of cases (%)</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r>
              <a:tr h="507523">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1200" b="1" dirty="0">
                          <a:effectLst/>
                        </a:rPr>
                        <a:t>N</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Percent</a:t>
                      </a:r>
                      <a:endParaRPr lang="en-US" sz="1100" b="1" dirty="0">
                        <a:effectLst/>
                      </a:endParaRPr>
                    </a:p>
                    <a:p>
                      <a:pPr marL="0" marR="0" algn="ctr">
                        <a:lnSpc>
                          <a:spcPct val="107000"/>
                        </a:lnSpc>
                        <a:spcBef>
                          <a:spcPts val="0"/>
                        </a:spcBef>
                        <a:spcAft>
                          <a:spcPts val="0"/>
                        </a:spcAft>
                      </a:pPr>
                      <a:r>
                        <a:rPr lang="en-US" sz="1200" b="1" dirty="0">
                          <a:effectLst/>
                        </a:rPr>
                        <a:t>(%)</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vMerge="1">
                  <a:txBody>
                    <a:bodyPr/>
                    <a:lstStyle/>
                    <a:p>
                      <a:endParaRPr lang="en-US"/>
                    </a:p>
                  </a:txBody>
                  <a:tcPr/>
                </a:tc>
              </a:tr>
              <a:tr h="1545469">
                <a:tc>
                  <a:txBody>
                    <a:bodyPr/>
                    <a:lstStyle/>
                    <a:p>
                      <a:pPr marL="0" marR="0" algn="ctr">
                        <a:lnSpc>
                          <a:spcPct val="107000"/>
                        </a:lnSpc>
                        <a:spcBef>
                          <a:spcPts val="0"/>
                        </a:spcBef>
                        <a:spcAft>
                          <a:spcPts val="0"/>
                        </a:spcAft>
                      </a:pPr>
                      <a:r>
                        <a:rPr lang="en-US" sz="1200" b="1" dirty="0">
                          <a:effectLst/>
                        </a:rPr>
                        <a:t>Source</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Tea instructor/inspector </a:t>
                      </a:r>
                      <a:endParaRPr lang="en-US" sz="1100" b="1" dirty="0">
                        <a:effectLst/>
                      </a:endParaRPr>
                    </a:p>
                    <a:p>
                      <a:pPr marL="0" marR="0" algn="ctr">
                        <a:lnSpc>
                          <a:spcPct val="107000"/>
                        </a:lnSpc>
                        <a:spcBef>
                          <a:spcPts val="0"/>
                        </a:spcBef>
                        <a:spcAft>
                          <a:spcPts val="0"/>
                        </a:spcAft>
                      </a:pPr>
                      <a:r>
                        <a:rPr lang="en-US" sz="1200" b="1" dirty="0">
                          <a:effectLst/>
                        </a:rPr>
                        <a:t>Agrochemical retail shops</a:t>
                      </a:r>
                      <a:endParaRPr lang="en-US" sz="1100" b="1" dirty="0">
                        <a:effectLst/>
                      </a:endParaRPr>
                    </a:p>
                    <a:p>
                      <a:pPr marL="0" marR="0" algn="ctr">
                        <a:lnSpc>
                          <a:spcPct val="107000"/>
                        </a:lnSpc>
                        <a:spcBef>
                          <a:spcPts val="0"/>
                        </a:spcBef>
                        <a:spcAft>
                          <a:spcPts val="0"/>
                        </a:spcAft>
                      </a:pPr>
                      <a:r>
                        <a:rPr lang="en-US" sz="1200" b="1" dirty="0">
                          <a:effectLst/>
                        </a:rPr>
                        <a:t>Mass media (Newspapers, Radio, Internet)</a:t>
                      </a:r>
                      <a:endParaRPr lang="en-US" sz="1100" b="1" dirty="0">
                        <a:effectLst/>
                      </a:endParaRPr>
                    </a:p>
                    <a:p>
                      <a:pPr marL="0" marR="0" algn="ctr">
                        <a:lnSpc>
                          <a:spcPct val="107000"/>
                        </a:lnSpc>
                        <a:spcBef>
                          <a:spcPts val="0"/>
                        </a:spcBef>
                        <a:spcAft>
                          <a:spcPts val="0"/>
                        </a:spcAft>
                      </a:pPr>
                      <a:r>
                        <a:rPr lang="en-US" sz="1200" b="1" dirty="0">
                          <a:effectLst/>
                        </a:rPr>
                        <a:t>Tea factory</a:t>
                      </a:r>
                      <a:endParaRPr lang="en-US" sz="1100" b="1" dirty="0">
                        <a:effectLst/>
                      </a:endParaRPr>
                    </a:p>
                    <a:p>
                      <a:pPr marL="0" marR="0" algn="ctr">
                        <a:lnSpc>
                          <a:spcPct val="107000"/>
                        </a:lnSpc>
                        <a:spcBef>
                          <a:spcPts val="0"/>
                        </a:spcBef>
                        <a:spcAft>
                          <a:spcPts val="0"/>
                        </a:spcAft>
                      </a:pPr>
                      <a:r>
                        <a:rPr lang="en-US" sz="1200" b="1" dirty="0">
                          <a:effectLst/>
                        </a:rPr>
                        <a:t>Other farmers</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96</a:t>
                      </a:r>
                      <a:endParaRPr lang="en-US" sz="1100" b="1" dirty="0">
                        <a:effectLst/>
                      </a:endParaRPr>
                    </a:p>
                    <a:p>
                      <a:pPr marL="0" marR="0" algn="ctr">
                        <a:lnSpc>
                          <a:spcPct val="107000"/>
                        </a:lnSpc>
                        <a:spcBef>
                          <a:spcPts val="0"/>
                        </a:spcBef>
                        <a:spcAft>
                          <a:spcPts val="0"/>
                        </a:spcAft>
                      </a:pPr>
                      <a:r>
                        <a:rPr lang="en-US" sz="1200" b="1" dirty="0">
                          <a:effectLst/>
                        </a:rPr>
                        <a:t>50</a:t>
                      </a:r>
                      <a:endParaRPr lang="en-US" sz="1100" b="1" dirty="0">
                        <a:effectLst/>
                      </a:endParaRPr>
                    </a:p>
                    <a:p>
                      <a:pPr marL="0" marR="0" algn="ctr">
                        <a:lnSpc>
                          <a:spcPct val="107000"/>
                        </a:lnSpc>
                        <a:spcBef>
                          <a:spcPts val="0"/>
                        </a:spcBef>
                        <a:spcAft>
                          <a:spcPts val="0"/>
                        </a:spcAft>
                      </a:pPr>
                      <a:r>
                        <a:rPr lang="en-US" sz="1200" b="1" dirty="0">
                          <a:effectLst/>
                        </a:rPr>
                        <a:t>16</a:t>
                      </a:r>
                      <a:endParaRPr lang="en-US" sz="1100" b="1" dirty="0">
                        <a:effectLst/>
                      </a:endParaRPr>
                    </a:p>
                    <a:p>
                      <a:pPr marL="0" marR="0" algn="ctr">
                        <a:lnSpc>
                          <a:spcPct val="107000"/>
                        </a:lnSpc>
                        <a:spcBef>
                          <a:spcPts val="0"/>
                        </a:spcBef>
                        <a:spcAft>
                          <a:spcPts val="0"/>
                        </a:spcAft>
                      </a:pPr>
                      <a:r>
                        <a:rPr lang="en-US" sz="1200" b="1" dirty="0">
                          <a:effectLst/>
                        </a:rPr>
                        <a:t>33</a:t>
                      </a:r>
                      <a:endParaRPr lang="en-US" sz="1100" b="1" dirty="0">
                        <a:effectLst/>
                      </a:endParaRPr>
                    </a:p>
                    <a:p>
                      <a:pPr marL="0" marR="0" algn="ctr">
                        <a:lnSpc>
                          <a:spcPct val="107000"/>
                        </a:lnSpc>
                        <a:spcBef>
                          <a:spcPts val="0"/>
                        </a:spcBef>
                        <a:spcAft>
                          <a:spcPts val="0"/>
                        </a:spcAft>
                      </a:pPr>
                      <a:r>
                        <a:rPr lang="en-US" sz="1200" b="1" dirty="0">
                          <a:effectLst/>
                        </a:rPr>
                        <a:t>25</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45</a:t>
                      </a:r>
                      <a:endParaRPr lang="en-US" sz="1100" b="1" dirty="0">
                        <a:effectLst/>
                      </a:endParaRPr>
                    </a:p>
                    <a:p>
                      <a:pPr marL="0" marR="0" algn="ctr">
                        <a:lnSpc>
                          <a:spcPct val="107000"/>
                        </a:lnSpc>
                        <a:spcBef>
                          <a:spcPts val="0"/>
                        </a:spcBef>
                        <a:spcAft>
                          <a:spcPts val="0"/>
                        </a:spcAft>
                      </a:pPr>
                      <a:r>
                        <a:rPr lang="en-US" sz="1200" b="1" dirty="0">
                          <a:effectLst/>
                        </a:rPr>
                        <a:t>23</a:t>
                      </a:r>
                      <a:endParaRPr lang="en-US" sz="1100" b="1" dirty="0">
                        <a:effectLst/>
                      </a:endParaRPr>
                    </a:p>
                    <a:p>
                      <a:pPr marL="0" marR="0" algn="ctr">
                        <a:lnSpc>
                          <a:spcPct val="107000"/>
                        </a:lnSpc>
                        <a:spcBef>
                          <a:spcPts val="0"/>
                        </a:spcBef>
                        <a:spcAft>
                          <a:spcPts val="0"/>
                        </a:spcAft>
                      </a:pPr>
                      <a:r>
                        <a:rPr lang="en-US" sz="1200" b="1" dirty="0">
                          <a:effectLst/>
                        </a:rPr>
                        <a:t>7</a:t>
                      </a:r>
                      <a:endParaRPr lang="en-US" sz="1100" b="1" dirty="0">
                        <a:effectLst/>
                      </a:endParaRPr>
                    </a:p>
                    <a:p>
                      <a:pPr marL="0" marR="0" algn="ctr">
                        <a:lnSpc>
                          <a:spcPct val="107000"/>
                        </a:lnSpc>
                        <a:spcBef>
                          <a:spcPts val="0"/>
                        </a:spcBef>
                        <a:spcAft>
                          <a:spcPts val="0"/>
                        </a:spcAft>
                      </a:pPr>
                      <a:r>
                        <a:rPr lang="en-US" sz="1200" b="1" dirty="0">
                          <a:effectLst/>
                        </a:rPr>
                        <a:t>15</a:t>
                      </a:r>
                      <a:endParaRPr lang="en-US" sz="1100" b="1" dirty="0">
                        <a:effectLst/>
                      </a:endParaRPr>
                    </a:p>
                    <a:p>
                      <a:pPr marL="0" marR="0" algn="ctr">
                        <a:lnSpc>
                          <a:spcPct val="107000"/>
                        </a:lnSpc>
                        <a:spcBef>
                          <a:spcPts val="0"/>
                        </a:spcBef>
                        <a:spcAft>
                          <a:spcPts val="0"/>
                        </a:spcAft>
                      </a:pPr>
                      <a:r>
                        <a:rPr lang="en-US" sz="1200" b="1" dirty="0">
                          <a:effectLst/>
                        </a:rPr>
                        <a:t>11</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a:txBody>
                    <a:bodyPr/>
                    <a:lstStyle/>
                    <a:p>
                      <a:pPr marL="0" marR="0" algn="ctr">
                        <a:lnSpc>
                          <a:spcPct val="107000"/>
                        </a:lnSpc>
                        <a:spcBef>
                          <a:spcPts val="0"/>
                        </a:spcBef>
                        <a:spcAft>
                          <a:spcPts val="0"/>
                        </a:spcAft>
                      </a:pPr>
                      <a:r>
                        <a:rPr lang="en-US" sz="1200" b="1" dirty="0">
                          <a:effectLst/>
                        </a:rPr>
                        <a:t>80</a:t>
                      </a:r>
                      <a:endParaRPr lang="en-US" sz="1100" b="1" dirty="0">
                        <a:effectLst/>
                      </a:endParaRPr>
                    </a:p>
                    <a:p>
                      <a:pPr marL="0" marR="0" algn="ctr">
                        <a:lnSpc>
                          <a:spcPct val="107000"/>
                        </a:lnSpc>
                        <a:spcBef>
                          <a:spcPts val="0"/>
                        </a:spcBef>
                        <a:spcAft>
                          <a:spcPts val="0"/>
                        </a:spcAft>
                      </a:pPr>
                      <a:r>
                        <a:rPr lang="en-US" sz="1200" b="1" dirty="0">
                          <a:effectLst/>
                        </a:rPr>
                        <a:t>42</a:t>
                      </a:r>
                      <a:endParaRPr lang="en-US" sz="1100" b="1" dirty="0">
                        <a:effectLst/>
                      </a:endParaRPr>
                    </a:p>
                    <a:p>
                      <a:pPr marL="0" marR="0" algn="ctr">
                        <a:lnSpc>
                          <a:spcPct val="107000"/>
                        </a:lnSpc>
                        <a:spcBef>
                          <a:spcPts val="0"/>
                        </a:spcBef>
                        <a:spcAft>
                          <a:spcPts val="0"/>
                        </a:spcAft>
                      </a:pPr>
                      <a:r>
                        <a:rPr lang="en-US" sz="1200" b="1" dirty="0">
                          <a:effectLst/>
                        </a:rPr>
                        <a:t>13</a:t>
                      </a:r>
                      <a:endParaRPr lang="en-US" sz="1100" b="1" dirty="0">
                        <a:effectLst/>
                      </a:endParaRPr>
                    </a:p>
                    <a:p>
                      <a:pPr marL="0" marR="0" algn="ctr">
                        <a:lnSpc>
                          <a:spcPct val="107000"/>
                        </a:lnSpc>
                        <a:spcBef>
                          <a:spcPts val="0"/>
                        </a:spcBef>
                        <a:spcAft>
                          <a:spcPts val="0"/>
                        </a:spcAft>
                      </a:pPr>
                      <a:r>
                        <a:rPr lang="en-US" sz="1200" b="1" dirty="0">
                          <a:effectLst/>
                        </a:rPr>
                        <a:t>28</a:t>
                      </a:r>
                      <a:endParaRPr lang="en-US" sz="1100" b="1" dirty="0">
                        <a:effectLst/>
                      </a:endParaRPr>
                    </a:p>
                    <a:p>
                      <a:pPr marL="0" marR="0" algn="ctr">
                        <a:lnSpc>
                          <a:spcPct val="107000"/>
                        </a:lnSpc>
                        <a:spcBef>
                          <a:spcPts val="0"/>
                        </a:spcBef>
                        <a:spcAft>
                          <a:spcPts val="0"/>
                        </a:spcAft>
                      </a:pPr>
                      <a:r>
                        <a:rPr lang="en-US" sz="1200" b="1" dirty="0">
                          <a:effectLst/>
                        </a:rPr>
                        <a:t>21</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r>
              <a:tr h="262686">
                <a:tc gridSpan="2">
                  <a:txBody>
                    <a:bodyPr/>
                    <a:lstStyle/>
                    <a:p>
                      <a:pPr marL="0" marR="0">
                        <a:lnSpc>
                          <a:spcPct val="107000"/>
                        </a:lnSpc>
                        <a:spcBef>
                          <a:spcPts val="0"/>
                        </a:spcBef>
                        <a:spcAft>
                          <a:spcPts val="0"/>
                        </a:spcAft>
                      </a:pPr>
                      <a:r>
                        <a:rPr lang="en-US" sz="1200" b="1">
                          <a:effectLst/>
                        </a:rPr>
                        <a:t>Total</a:t>
                      </a:r>
                      <a:endParaRPr lang="en-US" sz="11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200" b="1">
                          <a:effectLst/>
                        </a:rPr>
                        <a:t>220</a:t>
                      </a:r>
                      <a:endParaRPr lang="en-US" sz="11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200" b="1">
                          <a:effectLst/>
                        </a:rPr>
                        <a:t>100</a:t>
                      </a:r>
                      <a:endParaRPr lang="en-US" sz="11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tc>
                <a:tc>
                  <a:txBody>
                    <a:bodyPr/>
                    <a:lstStyle/>
                    <a:p>
                      <a:pPr marL="0" marR="0" algn="ctr">
                        <a:lnSpc>
                          <a:spcPct val="107000"/>
                        </a:lnSpc>
                        <a:spcBef>
                          <a:spcPts val="0"/>
                        </a:spcBef>
                        <a:spcAft>
                          <a:spcPts val="0"/>
                        </a:spcAft>
                      </a:pPr>
                      <a:r>
                        <a:rPr lang="en-US" sz="1200" b="1" dirty="0">
                          <a:effectLst/>
                        </a:rPr>
                        <a:t>184</a:t>
                      </a:r>
                      <a:endParaRPr lang="en-US" sz="11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tc>
              </a:tr>
            </a:tbl>
          </a:graphicData>
        </a:graphic>
      </p:graphicFrame>
    </p:spTree>
    <p:extLst>
      <p:ext uri="{BB962C8B-B14F-4D97-AF65-F5344CB8AC3E}">
        <p14:creationId xmlns:p14="http://schemas.microsoft.com/office/powerpoint/2010/main" val="16158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15</a:t>
            </a:fld>
            <a:endParaRPr lang="en-US"/>
          </a:p>
        </p:txBody>
      </p:sp>
      <p:sp>
        <p:nvSpPr>
          <p:cNvPr id="5" name="Title 1"/>
          <p:cNvSpPr txBox="1">
            <a:spLocks/>
          </p:cNvSpPr>
          <p:nvPr/>
        </p:nvSpPr>
        <p:spPr>
          <a:xfrm>
            <a:off x="0" y="136478"/>
            <a:ext cx="12064621" cy="1104994"/>
          </a:xfrm>
          <a:prstGeom prst="rect">
            <a:avLst/>
          </a:prstGeom>
          <a:solidFill>
            <a:srgbClr val="92D050"/>
          </a:solidFill>
          <a:ln w="762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gn="just">
              <a:spcBef>
                <a:spcPts val="1000"/>
              </a:spcBef>
              <a:buFont typeface="Arial" panose="020B0604020202020204" pitchFamily="34" charset="0"/>
              <a:buChar char="•"/>
              <a:defRPr/>
            </a:pPr>
            <a:r>
              <a:rPr lang="en-US" sz="2400" b="1" dirty="0" smtClean="0">
                <a:solidFill>
                  <a:srgbClr val="C00000"/>
                </a:solidFill>
                <a:latin typeface="Calibri" panose="020F0502020204030204"/>
                <a:ea typeface="+mn-ea"/>
                <a:cs typeface="+mn-cs"/>
                <a:sym typeface="Arial"/>
              </a:rPr>
              <a:t>Objective 04: </a:t>
            </a:r>
            <a:r>
              <a:rPr lang="en-US" sz="2400" b="1" dirty="0" smtClean="0">
                <a:solidFill>
                  <a:sysClr val="windowText" lastClr="000000"/>
                </a:solidFill>
                <a:latin typeface="Calibri" panose="020F0502020204030204"/>
                <a:ea typeface="+mn-ea"/>
                <a:cs typeface="+mn-cs"/>
                <a:sym typeface="Arial"/>
              </a:rPr>
              <a:t>To identify the </a:t>
            </a:r>
            <a:r>
              <a:rPr lang="en-US" sz="2400" b="1" dirty="0">
                <a:solidFill>
                  <a:prstClr val="black"/>
                </a:solidFill>
                <a:latin typeface="Calibri" panose="020F0502020204030204" pitchFamily="34" charset="0"/>
                <a:cs typeface="Calibri" panose="020F0502020204030204" pitchFamily="34" charset="0"/>
                <a:sym typeface="Arial"/>
              </a:rPr>
              <a:t>smallholders</a:t>
            </a:r>
            <a:r>
              <a:rPr lang="en-US" sz="2400" b="1" dirty="0" smtClean="0">
                <a:solidFill>
                  <a:sysClr val="windowText" lastClr="000000"/>
                </a:solidFill>
                <a:latin typeface="Calibri" panose="020F0502020204030204"/>
                <a:ea typeface="+mn-ea"/>
                <a:cs typeface="+mn-cs"/>
                <a:sym typeface="Arial"/>
              </a:rPr>
              <a:t>’ attitude on sudden banning of chemical fertilizers and other agrochemicals and moving towards the organic farming. </a:t>
            </a:r>
            <a:endParaRPr lang="en-US" sz="2400" b="1" dirty="0">
              <a:solidFill>
                <a:sysClr val="windowText" lastClr="000000"/>
              </a:solidFill>
              <a:latin typeface="Calibri" panose="020F0502020204030204"/>
              <a:ea typeface="+mn-ea"/>
              <a:cs typeface="+mn-cs"/>
              <a:sym typeface="Arial"/>
            </a:endParaRPr>
          </a:p>
        </p:txBody>
      </p:sp>
      <p:sp>
        <p:nvSpPr>
          <p:cNvPr id="6" name="Rectangle 5"/>
          <p:cNvSpPr/>
          <p:nvPr/>
        </p:nvSpPr>
        <p:spPr>
          <a:xfrm>
            <a:off x="357019" y="1241472"/>
            <a:ext cx="11350581" cy="421654"/>
          </a:xfrm>
          <a:prstGeom prst="rect">
            <a:avLst/>
          </a:prstGeom>
        </p:spPr>
        <p:txBody>
          <a:bodyPr wrap="square">
            <a:spAutoFit/>
          </a:bodyPr>
          <a:lstStyle/>
          <a:p>
            <a:pPr>
              <a:lnSpc>
                <a:spcPct val="107000"/>
              </a:lnSpc>
            </a:pPr>
            <a:r>
              <a:rPr lang="en-US" sz="2000" b="1" dirty="0" smtClean="0">
                <a:solidFill>
                  <a:srgbClr val="5B9BD5">
                    <a:lumMod val="75000"/>
                  </a:srgbClr>
                </a:solidFill>
                <a:cs typeface="Arial"/>
                <a:sym typeface="Arial"/>
              </a:rPr>
              <a:t>Smallholders</a:t>
            </a:r>
            <a:r>
              <a:rPr lang="en-US" sz="2000" b="1" dirty="0">
                <a:solidFill>
                  <a:srgbClr val="5B9BD5">
                    <a:lumMod val="75000"/>
                  </a:srgbClr>
                </a:solidFill>
                <a:cs typeface="Arial"/>
                <a:sym typeface="Arial"/>
              </a:rPr>
              <a:t>’ attitude on sudden banning of chemical fertilizer and other agrochemicals:</a:t>
            </a:r>
          </a:p>
        </p:txBody>
      </p:sp>
      <p:graphicFrame>
        <p:nvGraphicFramePr>
          <p:cNvPr id="7" name="Content Placeholder 4"/>
          <p:cNvGraphicFramePr>
            <a:graphicFrameLocks/>
          </p:cNvGraphicFramePr>
          <p:nvPr>
            <p:extLst>
              <p:ext uri="{D42A27DB-BD31-4B8C-83A1-F6EECF244321}">
                <p14:modId xmlns:p14="http://schemas.microsoft.com/office/powerpoint/2010/main" val="926460613"/>
              </p:ext>
            </p:extLst>
          </p:nvPr>
        </p:nvGraphicFramePr>
        <p:xfrm>
          <a:off x="503385" y="1760490"/>
          <a:ext cx="11204215" cy="4716406"/>
        </p:xfrm>
        <a:graphic>
          <a:graphicData uri="http://schemas.openxmlformats.org/drawingml/2006/table">
            <a:tbl>
              <a:tblPr firstRow="1" firstCol="1" bandRow="1"/>
              <a:tblGrid>
                <a:gridCol w="851521"/>
                <a:gridCol w="6200413"/>
                <a:gridCol w="856002"/>
                <a:gridCol w="1281762"/>
                <a:gridCol w="2014517"/>
              </a:tblGrid>
              <a:tr h="0">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Serial No</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smtClean="0">
                          <a:effectLst/>
                        </a:rPr>
                        <a:t>Statement</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Mean</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Std. Deviation</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Remark</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r>
              <a:tr h="422265">
                <a:tc gridSpan="5">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smtClean="0">
                          <a:effectLst/>
                        </a:rPr>
                        <a:t>smallholders’ </a:t>
                      </a:r>
                      <a:r>
                        <a:rPr lang="en-US" sz="1600" dirty="0">
                          <a:effectLst/>
                        </a:rPr>
                        <a:t>attitude on sudden banning of chemical fertilizer and other agrochemicals.</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8105">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1</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Aware about the chemical fertilizer and other agrochemicals importation </a:t>
                      </a:r>
                      <a:r>
                        <a:rPr lang="en-US" sz="1600" dirty="0" smtClean="0">
                          <a:solidFill>
                            <a:schemeClr val="tx1"/>
                          </a:solidFill>
                          <a:effectLst/>
                        </a:rPr>
                        <a:t>banning</a:t>
                      </a:r>
                      <a:endParaRPr lang="en-US" sz="1800" b="1" dirty="0">
                        <a:solidFill>
                          <a:schemeClr val="tx1"/>
                        </a:solidFill>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4.81</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.395</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Strongly Agree</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r>
              <a:tr h="503993">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2</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is a good act</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3.73</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.501</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Agree</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r>
              <a:tr h="567592">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3</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will help to control the diseases cause for human</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3.87</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.448</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Agree</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r>
              <a:tr h="567592">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4</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helps to move towards the organic farming</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3.91</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.367</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Agree</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r>
              <a:tr h="51566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5</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helps to protect the environment</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4.71</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.456</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Strongly Agree</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noFill/>
                  </a:tcPr>
                </a:tc>
              </a:tr>
              <a:tr h="51566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6</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causes to reduce the yield</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3.73</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.530</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Agree</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r>
              <a:tr h="567592">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7</a:t>
                      </a:r>
                      <a:endParaRPr lang="en-US" sz="1800" b="1">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Chemical fertilizer and other agrochemicals import banning cause farmers to move away from farming.</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3.84</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.467</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Agree</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a:noFill/>
                    </a:lnT>
                    <a:lnB w="12700" cmpd="sng">
                      <a:solidFill>
                        <a:srgbClr val="4472C4"/>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9491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16</a:t>
            </a:fld>
            <a:endParaRPr lang="en-US"/>
          </a:p>
        </p:txBody>
      </p:sp>
      <p:sp>
        <p:nvSpPr>
          <p:cNvPr id="5" name="Title 4"/>
          <p:cNvSpPr txBox="1">
            <a:spLocks/>
          </p:cNvSpPr>
          <p:nvPr/>
        </p:nvSpPr>
        <p:spPr>
          <a:xfrm>
            <a:off x="2166989" y="672831"/>
            <a:ext cx="7673047" cy="42161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Pts val="4400"/>
              <a:buFont typeface="Calibri"/>
              <a:buNone/>
              <a:tabLst/>
              <a:defRPr/>
            </a:pPr>
            <a:r>
              <a:rPr lang="en-US" sz="2000" kern="0" dirty="0">
                <a:solidFill>
                  <a:srgbClr val="4472C4">
                    <a:lumMod val="75000"/>
                  </a:srgbClr>
                </a:solidFill>
              </a:rPr>
              <a:t>S</a:t>
            </a:r>
            <a:r>
              <a:rPr kumimoji="0" lang="en-US" sz="2000" b="1" i="0" u="none" strike="noStrike" kern="0" cap="none" spc="0" normalizeH="0" baseline="0" noProof="0" dirty="0" err="1" smtClean="0">
                <a:ln>
                  <a:noFill/>
                </a:ln>
                <a:solidFill>
                  <a:srgbClr val="4472C4">
                    <a:lumMod val="75000"/>
                  </a:srgbClr>
                </a:solidFill>
                <a:effectLst/>
                <a:uLnTx/>
                <a:uFillTx/>
                <a:latin typeface="Calibri"/>
                <a:cs typeface="Calibri"/>
                <a:sym typeface="Calibri"/>
              </a:rPr>
              <a:t>mallholders</a:t>
            </a:r>
            <a:r>
              <a:rPr kumimoji="0" lang="en-US" sz="2000" b="1" i="0" u="none" strike="noStrike" kern="0" cap="none" spc="0" normalizeH="0" baseline="0" noProof="0" dirty="0" smtClean="0">
                <a:ln>
                  <a:noFill/>
                </a:ln>
                <a:solidFill>
                  <a:srgbClr val="4472C4">
                    <a:lumMod val="75000"/>
                  </a:srgbClr>
                </a:solidFill>
                <a:effectLst/>
                <a:uLnTx/>
                <a:uFillTx/>
                <a:latin typeface="Calibri"/>
                <a:cs typeface="Calibri"/>
                <a:sym typeface="Calibri"/>
              </a:rPr>
              <a:t>’ attitude on moving towards the organic farming:</a:t>
            </a:r>
            <a:endParaRPr kumimoji="0" lang="en-US" sz="2400" b="1" i="0" u="none" strike="noStrike" kern="0" cap="none" spc="0" normalizeH="0" baseline="0" noProof="0" dirty="0">
              <a:ln>
                <a:noFill/>
              </a:ln>
              <a:solidFill>
                <a:srgbClr val="4472C4">
                  <a:lumMod val="75000"/>
                </a:srgbClr>
              </a:solidFill>
              <a:effectLst/>
              <a:uLnTx/>
              <a:uFillTx/>
              <a:latin typeface="Calibri" panose="020F0502020204030204" pitchFamily="34" charset="0"/>
              <a:ea typeface="Calibri" panose="020F0502020204030204" pitchFamily="34" charset="0"/>
              <a:cs typeface="Iskoola Pota" panose="020B0502040204020203" pitchFamily="34" charset="0"/>
              <a:sym typeface="Calibri"/>
            </a:endParaRPr>
          </a:p>
        </p:txBody>
      </p:sp>
      <p:graphicFrame>
        <p:nvGraphicFramePr>
          <p:cNvPr id="6" name="Content Placeholder 4"/>
          <p:cNvGraphicFramePr>
            <a:graphicFrameLocks/>
          </p:cNvGraphicFramePr>
          <p:nvPr>
            <p:extLst>
              <p:ext uri="{D42A27DB-BD31-4B8C-83A1-F6EECF244321}">
                <p14:modId xmlns:p14="http://schemas.microsoft.com/office/powerpoint/2010/main" val="4204118292"/>
              </p:ext>
            </p:extLst>
          </p:nvPr>
        </p:nvGraphicFramePr>
        <p:xfrm>
          <a:off x="754364" y="1364776"/>
          <a:ext cx="10514651" cy="3432468"/>
        </p:xfrm>
        <a:graphic>
          <a:graphicData uri="http://schemas.openxmlformats.org/drawingml/2006/table">
            <a:tbl>
              <a:tblPr firstRow="1" firstCol="1" bandRow="1"/>
              <a:tblGrid>
                <a:gridCol w="799114"/>
                <a:gridCol w="5818806"/>
                <a:gridCol w="803319"/>
                <a:gridCol w="1202877"/>
                <a:gridCol w="1890535"/>
              </a:tblGrid>
              <a:tr h="341923">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Serial No</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Statement</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Mean</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Std. Deviation</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Remark</a:t>
                      </a:r>
                      <a:endParaRPr lang="en-US" sz="1800" b="1" dirty="0">
                        <a:effectLst/>
                        <a:latin typeface="Calibri" panose="020F0502020204030204" pitchFamily="34" charset="0"/>
                        <a:ea typeface="Calibri" panose="020F0502020204030204" pitchFamily="34" charset="0"/>
                        <a:cs typeface="Iskoola Pota" panose="020B0502040204020203" pitchFamily="34" charset="0"/>
                      </a:endParaRPr>
                    </a:p>
                  </a:txBody>
                  <a:tcPr marL="57747" marR="57747" marT="0" marB="0"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r>
              <a:tr h="377371">
                <a:tc gridSpan="5">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smtClean="0">
                          <a:effectLst/>
                        </a:rPr>
                        <a:t>smallholders’</a:t>
                      </a:r>
                      <a:r>
                        <a:rPr lang="en-US" sz="1600" baseline="0" dirty="0" smtClean="0">
                          <a:effectLst/>
                        </a:rPr>
                        <a:t> </a:t>
                      </a:r>
                      <a:r>
                        <a:rPr lang="en-US" sz="1600" dirty="0" smtClean="0">
                          <a:effectLst/>
                        </a:rPr>
                        <a:t>attitude </a:t>
                      </a:r>
                      <a:r>
                        <a:rPr lang="en-US" sz="1600" dirty="0">
                          <a:effectLst/>
                        </a:rPr>
                        <a:t>on move from inorganic farming to organic farming.</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1</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Organic farming is a successful method for tea cultivation</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1.41</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.804</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Strongly Disagree</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2</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Prefer to cultivate 100% Organically</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1.28</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.505</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Strongly Disagree</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3</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Prefer to cultivate 50% Organically and 50% inorganically</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1.26</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.476</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Strongly Disagree</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dirty="0">
                          <a:effectLst/>
                        </a:rPr>
                        <a:t>Prefer to cultivate 25% Organically and 75% inorganically</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3.60</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1.133</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Agree</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5</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a:effectLst/>
                        </a:rPr>
                        <a:t>Prefer to cultivate 75% Organically and 25% inorganically</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1.31</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.719</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Strongly Disagree</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noFill/>
                  </a:tcPr>
                </a:tc>
              </a:tr>
              <a:tr h="42220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6</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l">
                        <a:lnSpc>
                          <a:spcPct val="107000"/>
                        </a:lnSpc>
                        <a:spcBef>
                          <a:spcPts val="0"/>
                        </a:spcBef>
                        <a:spcAft>
                          <a:spcPts val="0"/>
                        </a:spcAft>
                      </a:pPr>
                      <a:r>
                        <a:rPr lang="en-US" sz="1600">
                          <a:effectLst/>
                        </a:rPr>
                        <a:t>Not prefer to use Organic farming</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a:effectLst/>
                        </a:rPr>
                        <a:t>4.27</a:t>
                      </a:r>
                      <a:endParaRPr lang="en-US" sz="2000" b="1">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1.137</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panose="020F0502020204030204"/>
                          <a:ea typeface=""/>
                          <a:cs typeface=""/>
                          <a:sym typeface="Arial"/>
                        </a:defRPr>
                      </a:lvl9pPr>
                    </a:lstStyle>
                    <a:p>
                      <a:pPr marL="0" marR="0" algn="ctr">
                        <a:lnSpc>
                          <a:spcPct val="107000"/>
                        </a:lnSpc>
                        <a:spcBef>
                          <a:spcPts val="0"/>
                        </a:spcBef>
                        <a:spcAft>
                          <a:spcPts val="0"/>
                        </a:spcAft>
                      </a:pPr>
                      <a:r>
                        <a:rPr lang="en-US" sz="1600" dirty="0">
                          <a:effectLst/>
                        </a:rPr>
                        <a:t>Agree</a:t>
                      </a:r>
                      <a:endParaRPr lang="en-US" sz="2000" b="1" dirty="0">
                        <a:effectLst/>
                        <a:latin typeface="Calibri" panose="020F0502020204030204" pitchFamily="34" charset="0"/>
                        <a:ea typeface="Calibri" panose="020F0502020204030204" pitchFamily="34" charset="0"/>
                        <a:cs typeface="Iskoola Pota" panose="020B0502040204020203" pitchFamily="34" charset="0"/>
                      </a:endParaRPr>
                    </a:p>
                  </a:txBody>
                  <a:tcPr marL="68580" marR="68580" marT="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r>
            </a:tbl>
          </a:graphicData>
        </a:graphic>
      </p:graphicFrame>
    </p:spTree>
    <p:extLst>
      <p:ext uri="{BB962C8B-B14F-4D97-AF65-F5344CB8AC3E}">
        <p14:creationId xmlns:p14="http://schemas.microsoft.com/office/powerpoint/2010/main" val="322436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17</a:t>
            </a:fld>
            <a:endParaRPr lang="en-US"/>
          </a:p>
        </p:txBody>
      </p:sp>
      <p:sp>
        <p:nvSpPr>
          <p:cNvPr id="5" name="Title 1"/>
          <p:cNvSpPr txBox="1">
            <a:spLocks/>
          </p:cNvSpPr>
          <p:nvPr/>
        </p:nvSpPr>
        <p:spPr>
          <a:xfrm>
            <a:off x="0" y="0"/>
            <a:ext cx="12192000" cy="1077309"/>
          </a:xfrm>
          <a:prstGeom prst="rect">
            <a:avLst/>
          </a:prstGeom>
          <a:solidFill>
            <a:srgbClr val="92D050"/>
          </a:solidFill>
          <a:ln w="76200">
            <a:solidFill>
              <a:sysClr val="window" lastClr="FFFFFF"/>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lgn="just">
              <a:spcBef>
                <a:spcPts val="1000"/>
              </a:spcBef>
              <a:buFont typeface="Arial" panose="020B0604020202020204" pitchFamily="34" charset="0"/>
              <a:buChar char="•"/>
              <a:defRPr/>
            </a:pPr>
            <a:r>
              <a:rPr lang="en-US" sz="2400" b="1" dirty="0" smtClean="0">
                <a:solidFill>
                  <a:srgbClr val="C00000"/>
                </a:solidFill>
                <a:latin typeface="Calibri" panose="020F0502020204030204"/>
                <a:ea typeface="+mn-ea"/>
                <a:cs typeface="+mn-cs"/>
                <a:sym typeface="Arial"/>
              </a:rPr>
              <a:t>Objective 05: </a:t>
            </a:r>
            <a:r>
              <a:rPr lang="en-US" sz="2400" b="1" dirty="0" smtClean="0">
                <a:solidFill>
                  <a:sysClr val="windowText" lastClr="000000"/>
                </a:solidFill>
                <a:latin typeface="Calibri" panose="020F0502020204030204"/>
                <a:ea typeface="+mn-ea"/>
                <a:cs typeface="+mn-cs"/>
                <a:sym typeface="Arial"/>
              </a:rPr>
              <a:t>To finding out possible alternatives and their practicability for chemical fertilizers and other agrochemicals currently used by the smallholder tea farmers.</a:t>
            </a:r>
            <a:endParaRPr lang="en-US" sz="2400" b="1" dirty="0">
              <a:solidFill>
                <a:sysClr val="windowText" lastClr="000000"/>
              </a:solidFill>
              <a:latin typeface="Calibri" panose="020F0502020204030204"/>
              <a:ea typeface="+mn-ea"/>
              <a:cs typeface="+mn-cs"/>
              <a:sym typeface="Arial"/>
            </a:endParaRPr>
          </a:p>
        </p:txBody>
      </p:sp>
      <p:sp>
        <p:nvSpPr>
          <p:cNvPr id="6" name="Rectangle 5"/>
          <p:cNvSpPr/>
          <p:nvPr/>
        </p:nvSpPr>
        <p:spPr>
          <a:xfrm>
            <a:off x="1701612" y="1215477"/>
            <a:ext cx="4902559" cy="400110"/>
          </a:xfrm>
          <a:prstGeom prst="rect">
            <a:avLst/>
          </a:prstGeom>
        </p:spPr>
        <p:txBody>
          <a:bodyPr wrap="square">
            <a:spAutoFit/>
          </a:bodyPr>
          <a:lstStyle/>
          <a:p>
            <a:r>
              <a:rPr lang="en-US" sz="2000" b="1" dirty="0">
                <a:solidFill>
                  <a:srgbClr val="FFC000">
                    <a:lumMod val="50000"/>
                  </a:srgbClr>
                </a:solidFill>
                <a:ea typeface="Times New Roman" panose="02020603050405020304" pitchFamily="18" charset="0"/>
                <a:cs typeface="Arial"/>
                <a:sym typeface="Arial"/>
              </a:rPr>
              <a:t>Alternatives for chemical </a:t>
            </a:r>
            <a:r>
              <a:rPr lang="en-US" sz="2000" b="1" dirty="0" smtClean="0">
                <a:solidFill>
                  <a:srgbClr val="FFC000">
                    <a:lumMod val="50000"/>
                  </a:srgbClr>
                </a:solidFill>
                <a:ea typeface="Times New Roman" panose="02020603050405020304" pitchFamily="18" charset="0"/>
                <a:cs typeface="Arial"/>
                <a:sym typeface="Arial"/>
              </a:rPr>
              <a:t>fertilizers</a:t>
            </a:r>
            <a:endParaRPr lang="en-US" sz="2000" dirty="0">
              <a:solidFill>
                <a:srgbClr val="FFC000">
                  <a:lumMod val="50000"/>
                </a:srgbClr>
              </a:solidFill>
              <a:cs typeface="Arial"/>
              <a:sym typeface="Arial"/>
            </a:endParaRPr>
          </a:p>
        </p:txBody>
      </p:sp>
      <p:graphicFrame>
        <p:nvGraphicFramePr>
          <p:cNvPr id="7" name="Chart 6"/>
          <p:cNvGraphicFramePr/>
          <p:nvPr>
            <p:extLst/>
          </p:nvPr>
        </p:nvGraphicFramePr>
        <p:xfrm>
          <a:off x="154545" y="1721119"/>
          <a:ext cx="7050512" cy="446897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932673" y="1072793"/>
            <a:ext cx="1339405" cy="369332"/>
          </a:xfrm>
          <a:prstGeom prst="rect">
            <a:avLst/>
          </a:prstGeom>
          <a:noFill/>
        </p:spPr>
        <p:txBody>
          <a:bodyPr wrap="square" rtlCol="0">
            <a:spAutoFit/>
          </a:bodyPr>
          <a:lstStyle/>
          <a:p>
            <a:pPr>
              <a:buClrTx/>
              <a:buFontTx/>
              <a:buNone/>
            </a:pPr>
            <a:r>
              <a:rPr lang="en-US" sz="1800" b="1" kern="1200" dirty="0" smtClean="0">
                <a:solidFill>
                  <a:srgbClr val="FFC000">
                    <a:lumMod val="50000"/>
                  </a:srgbClr>
                </a:solidFill>
                <a:latin typeface="Calibri" panose="020F0502020204030204"/>
              </a:rPr>
              <a:t>1.Compost</a:t>
            </a:r>
            <a:endParaRPr lang="en-US" sz="1800" b="1" kern="1200" dirty="0">
              <a:solidFill>
                <a:srgbClr val="FFC000">
                  <a:lumMod val="50000"/>
                </a:srgbClr>
              </a:solidFill>
              <a:latin typeface="Calibri" panose="020F0502020204030204"/>
            </a:endParaRPr>
          </a:p>
        </p:txBody>
      </p:sp>
      <p:sp>
        <p:nvSpPr>
          <p:cNvPr id="9" name="TextBox 8"/>
          <p:cNvSpPr txBox="1"/>
          <p:nvPr/>
        </p:nvSpPr>
        <p:spPr>
          <a:xfrm>
            <a:off x="8932673" y="3955604"/>
            <a:ext cx="1751326" cy="369332"/>
          </a:xfrm>
          <a:prstGeom prst="rect">
            <a:avLst/>
          </a:prstGeom>
          <a:noFill/>
        </p:spPr>
        <p:txBody>
          <a:bodyPr wrap="square" rtlCol="0">
            <a:spAutoFit/>
          </a:bodyPr>
          <a:lstStyle/>
          <a:p>
            <a:pPr>
              <a:buClrTx/>
              <a:buFontTx/>
              <a:buNone/>
            </a:pPr>
            <a:r>
              <a:rPr lang="en-US" sz="1800" b="1" kern="1200" dirty="0">
                <a:solidFill>
                  <a:srgbClr val="FFC000">
                    <a:lumMod val="50000"/>
                  </a:srgbClr>
                </a:solidFill>
                <a:latin typeface="Calibri" panose="020F0502020204030204"/>
              </a:rPr>
              <a:t>2</a:t>
            </a:r>
            <a:r>
              <a:rPr lang="en-US" sz="1800" b="1" kern="1200" dirty="0" smtClean="0">
                <a:solidFill>
                  <a:srgbClr val="FFC000">
                    <a:lumMod val="50000"/>
                  </a:srgbClr>
                </a:solidFill>
                <a:latin typeface="Calibri" panose="020F0502020204030204"/>
              </a:rPr>
              <a:t>.Cow Manure </a:t>
            </a:r>
            <a:endParaRPr lang="en-US" sz="1800" b="1" kern="1200" dirty="0">
              <a:solidFill>
                <a:srgbClr val="FFC000">
                  <a:lumMod val="50000"/>
                </a:srgbClr>
              </a:solidFill>
              <a:latin typeface="Calibri" panose="020F0502020204030204"/>
            </a:endParaRPr>
          </a:p>
        </p:txBody>
      </p:sp>
      <p:graphicFrame>
        <p:nvGraphicFramePr>
          <p:cNvPr id="10" name="Table 9"/>
          <p:cNvGraphicFramePr>
            <a:graphicFrameLocks noGrp="1"/>
          </p:cNvGraphicFramePr>
          <p:nvPr>
            <p:extLst/>
          </p:nvPr>
        </p:nvGraphicFramePr>
        <p:xfrm>
          <a:off x="7530485" y="1440600"/>
          <a:ext cx="4489361" cy="2407920"/>
        </p:xfrm>
        <a:graphic>
          <a:graphicData uri="http://schemas.openxmlformats.org/drawingml/2006/table">
            <a:tbl>
              <a:tblPr firstRow="1" bandRow="1"/>
              <a:tblGrid>
                <a:gridCol w="2116790"/>
                <a:gridCol w="2372571"/>
              </a:tblGrid>
              <a:tr h="334331">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9pPr>
                    </a:lstStyle>
                    <a:p>
                      <a:pPr algn="ctr"/>
                      <a:r>
                        <a:rPr lang="en-US" sz="1600" dirty="0" smtClean="0"/>
                        <a:t>Potentials </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9pPr>
                    </a:lstStyle>
                    <a:p>
                      <a:pPr algn="ctr"/>
                      <a:r>
                        <a:rPr lang="en-US" sz="1600" dirty="0" smtClean="0"/>
                        <a:t>Constraints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516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Convenient  to prepare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Required large quantities per acre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16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Convenient  to purchase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Lack of facilities to prepare large quantities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516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Can prepare utilizing their own house hold waste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Require</a:t>
                      </a:r>
                      <a:r>
                        <a:rPr lang="en-US" sz="1400" b="1" baseline="0" dirty="0" smtClean="0"/>
                        <a:t> </a:t>
                      </a:r>
                      <a:r>
                        <a:rPr lang="en-US" sz="1400" b="1" dirty="0" smtClean="0"/>
                        <a:t>large investment and more labor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16693">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Low price compared to the chemical fertilizer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Runoff the compost away from tea land with rain water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bl>
          </a:graphicData>
        </a:graphic>
      </p:graphicFrame>
      <p:graphicFrame>
        <p:nvGraphicFramePr>
          <p:cNvPr id="11" name="Table 10"/>
          <p:cNvGraphicFramePr>
            <a:graphicFrameLocks noGrp="1"/>
          </p:cNvGraphicFramePr>
          <p:nvPr>
            <p:extLst/>
          </p:nvPr>
        </p:nvGraphicFramePr>
        <p:xfrm>
          <a:off x="7596389" y="4306838"/>
          <a:ext cx="4423894" cy="2337127"/>
        </p:xfrm>
        <a:graphic>
          <a:graphicData uri="http://schemas.openxmlformats.org/drawingml/2006/table">
            <a:tbl>
              <a:tblPr firstRow="1" bandRow="1"/>
              <a:tblGrid>
                <a:gridCol w="1748365"/>
                <a:gridCol w="2675529"/>
              </a:tblGrid>
              <a:tr h="286396">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9pPr>
                    </a:lstStyle>
                    <a:p>
                      <a:pPr algn="ctr"/>
                      <a:r>
                        <a:rPr lang="en-US" sz="1600" dirty="0" smtClean="0"/>
                        <a:t>Potentials </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ea typeface=""/>
                          <a:cs typeface=""/>
                          <a:sym typeface="Arial"/>
                        </a:defRPr>
                      </a:lvl9pPr>
                    </a:lstStyle>
                    <a:p>
                      <a:pPr algn="ctr"/>
                      <a:r>
                        <a:rPr lang="en-US" sz="1600" dirty="0" smtClean="0"/>
                        <a:t>Constraints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44736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Convenient to find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Required large quantities per acre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44736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Low cost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Difficult to find in large quantities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44736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Possibility of nutrient loss through runoff</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44736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ea typeface=""/>
                          <a:cs typeface=""/>
                          <a:sym typeface="Arial"/>
                        </a:defRPr>
                      </a:lvl9pPr>
                    </a:lstStyle>
                    <a:p>
                      <a:pPr algn="l"/>
                      <a:r>
                        <a:rPr lang="en-US" sz="1400" b="1" dirty="0" smtClean="0"/>
                        <a:t>Difficulties while handling and storing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bl>
          </a:graphicData>
        </a:graphic>
      </p:graphicFrame>
    </p:spTree>
    <p:extLst>
      <p:ext uri="{BB962C8B-B14F-4D97-AF65-F5344CB8AC3E}">
        <p14:creationId xmlns:p14="http://schemas.microsoft.com/office/powerpoint/2010/main" val="2224064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18</a:t>
            </a:fld>
            <a:endParaRPr lang="en-US"/>
          </a:p>
        </p:txBody>
      </p:sp>
      <p:sp>
        <p:nvSpPr>
          <p:cNvPr id="5" name="TextBox 4"/>
          <p:cNvSpPr txBox="1"/>
          <p:nvPr/>
        </p:nvSpPr>
        <p:spPr>
          <a:xfrm>
            <a:off x="2045056" y="63872"/>
            <a:ext cx="2299953" cy="369332"/>
          </a:xfrm>
          <a:prstGeom prst="rect">
            <a:avLst/>
          </a:prstGeom>
          <a:noFill/>
        </p:spPr>
        <p:txBody>
          <a:bodyPr wrap="square" rtlCol="0">
            <a:spAutoFit/>
          </a:bodyPr>
          <a:lstStyle/>
          <a:p>
            <a:r>
              <a:rPr lang="en-US" b="1" dirty="0" smtClean="0">
                <a:solidFill>
                  <a:srgbClr val="FFC000">
                    <a:lumMod val="50000"/>
                  </a:srgbClr>
                </a:solidFill>
                <a:cs typeface="Arial"/>
                <a:sym typeface="Arial"/>
              </a:rPr>
              <a:t>3.Poultry </a:t>
            </a:r>
            <a:r>
              <a:rPr lang="en-US" b="1" dirty="0">
                <a:solidFill>
                  <a:srgbClr val="FFC000">
                    <a:lumMod val="50000"/>
                  </a:srgbClr>
                </a:solidFill>
                <a:cs typeface="Arial"/>
                <a:sym typeface="Arial"/>
              </a:rPr>
              <a:t>Manure </a:t>
            </a:r>
          </a:p>
        </p:txBody>
      </p:sp>
      <p:sp>
        <p:nvSpPr>
          <p:cNvPr id="6" name="TextBox 5"/>
          <p:cNvSpPr txBox="1"/>
          <p:nvPr/>
        </p:nvSpPr>
        <p:spPr>
          <a:xfrm>
            <a:off x="7087456" y="63872"/>
            <a:ext cx="4275788" cy="369332"/>
          </a:xfrm>
          <a:prstGeom prst="rect">
            <a:avLst/>
          </a:prstGeom>
          <a:noFill/>
        </p:spPr>
        <p:txBody>
          <a:bodyPr wrap="square" rtlCol="0">
            <a:spAutoFit/>
          </a:bodyPr>
          <a:lstStyle/>
          <a:p>
            <a:r>
              <a:rPr lang="en-US" b="1" dirty="0" smtClean="0">
                <a:solidFill>
                  <a:srgbClr val="FFC000">
                    <a:lumMod val="50000"/>
                  </a:srgbClr>
                </a:solidFill>
                <a:cs typeface="Arial"/>
                <a:sym typeface="Arial"/>
              </a:rPr>
              <a:t>5.Green </a:t>
            </a:r>
            <a:r>
              <a:rPr lang="en-US" b="1" dirty="0">
                <a:solidFill>
                  <a:srgbClr val="FFC000">
                    <a:lumMod val="50000"/>
                  </a:srgbClr>
                </a:solidFill>
                <a:cs typeface="Arial"/>
                <a:sym typeface="Arial"/>
              </a:rPr>
              <a:t>leaf manure (Glyricidia leaves)</a:t>
            </a:r>
            <a:endParaRPr lang="en-US" dirty="0">
              <a:solidFill>
                <a:srgbClr val="FFC000">
                  <a:lumMod val="50000"/>
                </a:srgbClr>
              </a:solidFill>
              <a:cs typeface="Arial"/>
              <a:sym typeface="Arial"/>
            </a:endParaRPr>
          </a:p>
        </p:txBody>
      </p:sp>
      <p:sp>
        <p:nvSpPr>
          <p:cNvPr id="7" name="TextBox 6"/>
          <p:cNvSpPr txBox="1"/>
          <p:nvPr/>
        </p:nvSpPr>
        <p:spPr>
          <a:xfrm>
            <a:off x="1681763" y="3923159"/>
            <a:ext cx="3026538" cy="369332"/>
          </a:xfrm>
          <a:prstGeom prst="rect">
            <a:avLst/>
          </a:prstGeom>
          <a:noFill/>
        </p:spPr>
        <p:txBody>
          <a:bodyPr wrap="square" rtlCol="0">
            <a:spAutoFit/>
          </a:bodyPr>
          <a:lstStyle/>
          <a:p>
            <a:r>
              <a:rPr lang="en-US" b="1" dirty="0" smtClean="0">
                <a:solidFill>
                  <a:srgbClr val="FFC000">
                    <a:lumMod val="50000"/>
                  </a:srgbClr>
                </a:solidFill>
                <a:cs typeface="Arial"/>
                <a:sym typeface="Arial"/>
              </a:rPr>
              <a:t>4.Organic Liquid Fertilizer</a:t>
            </a:r>
            <a:endParaRPr lang="en-US" b="1" dirty="0">
              <a:solidFill>
                <a:srgbClr val="FFC000">
                  <a:lumMod val="50000"/>
                </a:srgbClr>
              </a:solidFill>
              <a:cs typeface="Arial"/>
              <a:sym typeface="Arial"/>
            </a:endParaRPr>
          </a:p>
        </p:txBody>
      </p:sp>
      <p:sp>
        <p:nvSpPr>
          <p:cNvPr id="8" name="Rectangle 7"/>
          <p:cNvSpPr/>
          <p:nvPr/>
        </p:nvSpPr>
        <p:spPr>
          <a:xfrm>
            <a:off x="6529543" y="3646160"/>
            <a:ext cx="5391614" cy="646331"/>
          </a:xfrm>
          <a:prstGeom prst="rect">
            <a:avLst/>
          </a:prstGeom>
        </p:spPr>
        <p:txBody>
          <a:bodyPr wrap="square">
            <a:spAutoFit/>
          </a:bodyPr>
          <a:lstStyle/>
          <a:p>
            <a:pPr algn="ctr"/>
            <a:r>
              <a:rPr lang="en-US" b="1" dirty="0" smtClean="0">
                <a:solidFill>
                  <a:srgbClr val="FFC000">
                    <a:lumMod val="50000"/>
                  </a:srgbClr>
                </a:solidFill>
                <a:cs typeface="Arial"/>
                <a:sym typeface="Arial"/>
              </a:rPr>
              <a:t>6.Using </a:t>
            </a:r>
            <a:r>
              <a:rPr lang="en-US" b="1" dirty="0">
                <a:solidFill>
                  <a:srgbClr val="FFC000">
                    <a:lumMod val="50000"/>
                  </a:srgbClr>
                </a:solidFill>
                <a:cs typeface="Arial"/>
                <a:sym typeface="Arial"/>
              </a:rPr>
              <a:t>chemical fertilizers in small quantities mixing with compost</a:t>
            </a:r>
            <a:endParaRPr lang="en-US" dirty="0">
              <a:solidFill>
                <a:srgbClr val="FFC000">
                  <a:lumMod val="50000"/>
                </a:srgbClr>
              </a:solidFill>
              <a:cs typeface="Arial"/>
              <a:sym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766227080"/>
              </p:ext>
            </p:extLst>
          </p:nvPr>
        </p:nvGraphicFramePr>
        <p:xfrm>
          <a:off x="524601" y="461954"/>
          <a:ext cx="5306731" cy="3184206"/>
        </p:xfrm>
        <a:graphic>
          <a:graphicData uri="http://schemas.openxmlformats.org/drawingml/2006/table">
            <a:tbl>
              <a:tblPr firstRow="1" bandRow="1"/>
              <a:tblGrid>
                <a:gridCol w="2433399"/>
                <a:gridCol w="2873332"/>
              </a:tblGrid>
              <a:tr h="276698">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Potentials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Constraints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403383">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Convenient  to find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Required large quantities per acre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403383">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Low cost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Difficult to find in large quantities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484221">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Avoid environmental pollution</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Possibility of nutrient loss through runoff</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470117">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Difficulties while handling and storing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27669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Fly attraction and breeding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66369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Feral swine like animals attracts to the field and harm to tea bushes due to bad odor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06403847"/>
              </p:ext>
            </p:extLst>
          </p:nvPr>
        </p:nvGraphicFramePr>
        <p:xfrm>
          <a:off x="445013" y="4292491"/>
          <a:ext cx="5386234" cy="2351409"/>
        </p:xfrm>
        <a:graphic>
          <a:graphicData uri="http://schemas.openxmlformats.org/drawingml/2006/table">
            <a:tbl>
              <a:tblPr firstRow="1" bandRow="1"/>
              <a:tblGrid>
                <a:gridCol w="2693117"/>
                <a:gridCol w="2693117"/>
              </a:tblGrid>
              <a:tr h="303254">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Potentials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Constraints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530695">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kern="1200" dirty="0" smtClean="0">
                          <a:solidFill>
                            <a:schemeClr val="dk1"/>
                          </a:solidFill>
                          <a:effectLst/>
                          <a:latin typeface="+mn-lt"/>
                          <a:ea typeface="+mn-ea"/>
                          <a:cs typeface="+mn-cs"/>
                        </a:rPr>
                        <a:t>Convenient</a:t>
                      </a:r>
                      <a:r>
                        <a:rPr lang="en-US" sz="1400" b="1" dirty="0" smtClean="0"/>
                        <a:t> to prepare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Required large quantities per acre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75813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Household kitchen waste can use as raw materials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Difficult to prepare in large quantities and take more time to prepare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75777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Possibility</a:t>
                      </a:r>
                      <a:r>
                        <a:rPr lang="en-US" sz="1400" b="1" baseline="0" dirty="0" smtClean="0"/>
                        <a:t> to</a:t>
                      </a:r>
                      <a:r>
                        <a:rPr lang="en-US" sz="1400" b="1" dirty="0" smtClean="0"/>
                        <a:t> prepare utilizing their own house hold waste</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400" b="1" dirty="0" smtClean="0"/>
                        <a:t>Fly and feral swine like pest attract is high due to bad odor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bl>
          </a:graphicData>
        </a:graphic>
      </p:graphicFrame>
      <p:graphicFrame>
        <p:nvGraphicFramePr>
          <p:cNvPr id="11" name="Table 10"/>
          <p:cNvGraphicFramePr>
            <a:graphicFrameLocks noGrp="1"/>
          </p:cNvGraphicFramePr>
          <p:nvPr>
            <p:extLst/>
          </p:nvPr>
        </p:nvGraphicFramePr>
        <p:xfrm>
          <a:off x="6323527" y="433205"/>
          <a:ext cx="5437340" cy="3005453"/>
        </p:xfrm>
        <a:graphic>
          <a:graphicData uri="http://schemas.openxmlformats.org/drawingml/2006/table">
            <a:tbl>
              <a:tblPr firstRow="1" bandRow="1"/>
              <a:tblGrid>
                <a:gridCol w="2718670"/>
                <a:gridCol w="2718670"/>
              </a:tblGrid>
              <a:tr h="34895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Potentials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400" b="1" dirty="0" smtClean="0"/>
                        <a:t>Constraints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85693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Can use shade trees such as </a:t>
                      </a:r>
                      <a:r>
                        <a:rPr lang="en-US" sz="1400" b="1" dirty="0" err="1" smtClean="0"/>
                        <a:t>glyricidia</a:t>
                      </a:r>
                      <a:r>
                        <a:rPr lang="en-US" sz="1400" b="1" dirty="0" smtClean="0"/>
                        <a:t> leaves in own tea land</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Required large quantities per acre</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9985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Weeds also control acting as a mulch</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Lack of facilities to prepare large quantities</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59985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Low cost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Difficult to find in large quantities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9985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Environmental friendly </a:t>
                      </a:r>
                      <a:r>
                        <a:rPr lang="en-US" sz="1400" b="1" kern="1200" dirty="0" smtClean="0">
                          <a:solidFill>
                            <a:schemeClr val="dk1"/>
                          </a:solidFill>
                          <a:effectLst/>
                          <a:latin typeface="+mn-lt"/>
                          <a:ea typeface="+mn-ea"/>
                          <a:cs typeface="+mn-cs"/>
                        </a:rPr>
                        <a:t>convenient</a:t>
                      </a:r>
                      <a:r>
                        <a:rPr lang="en-US" sz="1400" b="1" dirty="0" smtClean="0"/>
                        <a:t> method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bl>
          </a:graphicData>
        </a:graphic>
      </p:graphicFrame>
      <p:graphicFrame>
        <p:nvGraphicFramePr>
          <p:cNvPr id="12" name="Content Placeholder 5"/>
          <p:cNvGraphicFramePr>
            <a:graphicFrameLocks/>
          </p:cNvGraphicFramePr>
          <p:nvPr>
            <p:extLst/>
          </p:nvPr>
        </p:nvGraphicFramePr>
        <p:xfrm>
          <a:off x="6297769" y="4296045"/>
          <a:ext cx="5512157" cy="2076172"/>
        </p:xfrm>
        <a:graphic>
          <a:graphicData uri="http://schemas.openxmlformats.org/drawingml/2006/table">
            <a:tbl>
              <a:tblPr firstRow="1" bandRow="1"/>
              <a:tblGrid>
                <a:gridCol w="2551299"/>
                <a:gridCol w="2960858"/>
              </a:tblGrid>
              <a:tr h="413246">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Potentials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Constraints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lumMod val="75000"/>
                      </a:srgbClr>
                    </a:solidFill>
                  </a:tcPr>
                </a:tc>
              </a:tr>
              <a:tr h="41324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Low cost</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Time take to prepare compost</a:t>
                      </a:r>
                      <a:endParaRPr lang="en-US" sz="1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71327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No need large quantity of compost</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Require knowledge to use suitable ratios are some constraints in this method</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518160">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400" b="1" dirty="0" smtClean="0"/>
                        <a:t>Effective and efficient than other methods </a:t>
                      </a:r>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bl>
          </a:graphicData>
        </a:graphic>
      </p:graphicFrame>
    </p:spTree>
    <p:extLst>
      <p:ext uri="{BB962C8B-B14F-4D97-AF65-F5344CB8AC3E}">
        <p14:creationId xmlns:p14="http://schemas.microsoft.com/office/powerpoint/2010/main" val="190492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19</a:t>
            </a:fld>
            <a:endParaRPr lang="en-US"/>
          </a:p>
        </p:txBody>
      </p:sp>
      <p:sp>
        <p:nvSpPr>
          <p:cNvPr id="5" name="Title 1"/>
          <p:cNvSpPr txBox="1">
            <a:spLocks/>
          </p:cNvSpPr>
          <p:nvPr/>
        </p:nvSpPr>
        <p:spPr>
          <a:xfrm>
            <a:off x="2052658" y="516347"/>
            <a:ext cx="3583868" cy="647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smtClean="0">
                <a:solidFill>
                  <a:srgbClr val="5B9BD5">
                    <a:lumMod val="75000"/>
                  </a:srgbClr>
                </a:solidFill>
                <a:latin typeface="Calibri" panose="020F0502020204030204"/>
                <a:ea typeface="Times New Roman" panose="02020603050405020304" pitchFamily="18" charset="0"/>
                <a:cs typeface="+mn-cs"/>
                <a:sym typeface="Arial"/>
              </a:rPr>
              <a:t>Alternatives for pesticides</a:t>
            </a:r>
            <a:endParaRPr lang="en-US" sz="2400" b="1" dirty="0">
              <a:solidFill>
                <a:srgbClr val="5B9BD5">
                  <a:lumMod val="75000"/>
                </a:srgbClr>
              </a:solidFill>
              <a:latin typeface="Calibri" panose="020F0502020204030204"/>
              <a:ea typeface="Times New Roman" panose="02020603050405020304" pitchFamily="18" charset="0"/>
              <a:cs typeface="+mn-cs"/>
              <a:sym typeface="Arial"/>
            </a:endParaRPr>
          </a:p>
        </p:txBody>
      </p:sp>
      <p:sp>
        <p:nvSpPr>
          <p:cNvPr id="6" name="Rectangle 5"/>
          <p:cNvSpPr/>
          <p:nvPr/>
        </p:nvSpPr>
        <p:spPr>
          <a:xfrm>
            <a:off x="7782346" y="193182"/>
            <a:ext cx="4050684" cy="646331"/>
          </a:xfrm>
          <a:prstGeom prst="rect">
            <a:avLst/>
          </a:prstGeom>
        </p:spPr>
        <p:txBody>
          <a:bodyPr wrap="square">
            <a:spAutoFit/>
          </a:bodyPr>
          <a:lstStyle/>
          <a:p>
            <a:pPr algn="ctr"/>
            <a:r>
              <a:rPr lang="en-US" b="1" dirty="0" smtClean="0">
                <a:solidFill>
                  <a:srgbClr val="5B9BD5">
                    <a:lumMod val="75000"/>
                  </a:srgbClr>
                </a:solidFill>
                <a:cs typeface="Arial"/>
                <a:sym typeface="Arial"/>
              </a:rPr>
              <a:t>1.Remove decayed</a:t>
            </a:r>
            <a:r>
              <a:rPr lang="en-US" b="1" dirty="0">
                <a:solidFill>
                  <a:srgbClr val="5B9BD5">
                    <a:lumMod val="75000"/>
                  </a:srgbClr>
                </a:solidFill>
                <a:cs typeface="Arial"/>
                <a:sym typeface="Arial"/>
              </a:rPr>
              <a:t>, harmed plant parts and burn or burry </a:t>
            </a:r>
            <a:endParaRPr lang="en-US" dirty="0">
              <a:solidFill>
                <a:srgbClr val="5B9BD5">
                  <a:lumMod val="75000"/>
                </a:srgbClr>
              </a:solidFill>
              <a:cs typeface="Arial"/>
              <a:sym typeface="Arial"/>
            </a:endParaRPr>
          </a:p>
        </p:txBody>
      </p:sp>
      <p:graphicFrame>
        <p:nvGraphicFramePr>
          <p:cNvPr id="7" name="Content Placeholder 4"/>
          <p:cNvGraphicFramePr>
            <a:graphicFrameLocks/>
          </p:cNvGraphicFramePr>
          <p:nvPr>
            <p:extLst/>
          </p:nvPr>
        </p:nvGraphicFramePr>
        <p:xfrm>
          <a:off x="7113016" y="838541"/>
          <a:ext cx="4919128" cy="2485995"/>
        </p:xfrm>
        <a:graphic>
          <a:graphicData uri="http://schemas.openxmlformats.org/drawingml/2006/table">
            <a:tbl>
              <a:tblPr firstRow="1" bandRow="1"/>
              <a:tblGrid>
                <a:gridCol w="2459564"/>
                <a:gridCol w="2459564"/>
              </a:tblGrid>
              <a:tr h="388739">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Potentials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Constraints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893021">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kern="1200" dirty="0" smtClean="0">
                          <a:solidFill>
                            <a:schemeClr val="dk1"/>
                          </a:solidFill>
                          <a:effectLst/>
                          <a:latin typeface="+mn-lt"/>
                          <a:ea typeface="+mn-ea"/>
                          <a:cs typeface="+mn-cs"/>
                        </a:rPr>
                        <a:t>Convenient</a:t>
                      </a:r>
                      <a:r>
                        <a:rPr lang="en-US" sz="1600" b="1" dirty="0" smtClean="0"/>
                        <a:t> to remove pest in the field</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Pests may not be prevented from returning to premises </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625115">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No need technical knowledge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88739">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Easily remove </a:t>
                      </a:r>
                      <a:r>
                        <a:rPr lang="en-US" sz="1600" b="1" baseline="0" dirty="0" smtClean="0"/>
                        <a:t>while pruning</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sp>
        <p:nvSpPr>
          <p:cNvPr id="8" name="Rectangle 7"/>
          <p:cNvSpPr/>
          <p:nvPr/>
        </p:nvSpPr>
        <p:spPr>
          <a:xfrm>
            <a:off x="7266480" y="3480378"/>
            <a:ext cx="4765664" cy="369332"/>
          </a:xfrm>
          <a:prstGeom prst="rect">
            <a:avLst/>
          </a:prstGeom>
        </p:spPr>
        <p:txBody>
          <a:bodyPr wrap="none">
            <a:spAutoFit/>
          </a:bodyPr>
          <a:lstStyle/>
          <a:p>
            <a:r>
              <a:rPr lang="en-US" b="1" dirty="0" smtClean="0">
                <a:solidFill>
                  <a:srgbClr val="5B9BD5">
                    <a:lumMod val="75000"/>
                  </a:srgbClr>
                </a:solidFill>
                <a:cs typeface="Arial"/>
                <a:sym typeface="Arial"/>
              </a:rPr>
              <a:t>2.Remove </a:t>
            </a:r>
            <a:r>
              <a:rPr lang="en-US" b="1" dirty="0">
                <a:solidFill>
                  <a:srgbClr val="5B9BD5">
                    <a:lumMod val="75000"/>
                  </a:srgbClr>
                </a:solidFill>
                <a:cs typeface="Arial"/>
                <a:sym typeface="Arial"/>
              </a:rPr>
              <a:t>of eggs and destroying nests by hand </a:t>
            </a:r>
            <a:endParaRPr lang="en-US" dirty="0">
              <a:solidFill>
                <a:srgbClr val="5B9BD5">
                  <a:lumMod val="75000"/>
                </a:srgbClr>
              </a:solidFill>
              <a:cs typeface="Arial"/>
              <a:sym typeface="Arial"/>
            </a:endParaRPr>
          </a:p>
        </p:txBody>
      </p:sp>
      <p:graphicFrame>
        <p:nvGraphicFramePr>
          <p:cNvPr id="9" name="Content Placeholder 4"/>
          <p:cNvGraphicFramePr>
            <a:graphicFrameLocks/>
          </p:cNvGraphicFramePr>
          <p:nvPr>
            <p:extLst/>
          </p:nvPr>
        </p:nvGraphicFramePr>
        <p:xfrm>
          <a:off x="7135930" y="3930255"/>
          <a:ext cx="4935885" cy="2265264"/>
        </p:xfrm>
        <a:graphic>
          <a:graphicData uri="http://schemas.openxmlformats.org/drawingml/2006/table">
            <a:tbl>
              <a:tblPr firstRow="1" bandRow="1"/>
              <a:tblGrid>
                <a:gridCol w="2404840"/>
                <a:gridCol w="2531045"/>
              </a:tblGrid>
              <a:tr h="308697">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dirty="0" smtClean="0"/>
                        <a:t>Potentials </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dirty="0" smtClean="0"/>
                        <a:t>Constraints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77174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kern="1200" dirty="0" smtClean="0">
                          <a:solidFill>
                            <a:schemeClr val="dk1"/>
                          </a:solidFill>
                          <a:effectLst/>
                          <a:latin typeface="+mn-lt"/>
                          <a:ea typeface="+mn-ea"/>
                          <a:cs typeface="+mn-cs"/>
                        </a:rPr>
                        <a:t>Convenient</a:t>
                      </a:r>
                      <a:r>
                        <a:rPr lang="en-US" sz="1600" b="1" dirty="0" smtClean="0"/>
                        <a:t> to remove pest in the field</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Pests may not be prevented from returning to premises</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540221">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No need more technical knowledge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540221">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Easily remove </a:t>
                      </a:r>
                      <a:r>
                        <a:rPr lang="en-US" sz="1600" b="1" baseline="0" dirty="0" smtClean="0"/>
                        <a:t>while pruning</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488330761"/>
              </p:ext>
            </p:extLst>
          </p:nvPr>
        </p:nvGraphicFramePr>
        <p:xfrm>
          <a:off x="208859" y="1439077"/>
          <a:ext cx="7057621" cy="4333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0072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smtClean="0"/>
              <a:t>Content</a:t>
            </a:r>
            <a:endParaRPr lang="en-US" sz="4400" u="sng" dirty="0"/>
          </a:p>
        </p:txBody>
      </p:sp>
      <p:sp>
        <p:nvSpPr>
          <p:cNvPr id="3" name="Content Placeholder 2">
            <a:extLst>
              <a:ext uri="{FF2B5EF4-FFF2-40B4-BE49-F238E27FC236}">
                <a16:creationId xmlns="" xmlns:a16="http://schemas.microsoft.com/office/drawing/2014/main" id="{2A54ADEF-2197-9A5F-5429-3CD03E1AB326}"/>
              </a:ext>
            </a:extLst>
          </p:cNvPr>
          <p:cNvSpPr>
            <a:spLocks noGrp="1"/>
          </p:cNvSpPr>
          <p:nvPr>
            <p:ph idx="1"/>
          </p:nvPr>
        </p:nvSpPr>
        <p:spPr>
          <a:xfrm>
            <a:off x="838200" y="1690688"/>
            <a:ext cx="10515600" cy="4351338"/>
          </a:xfrm>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20</a:t>
            </a:fld>
            <a:endParaRPr lang="en-US"/>
          </a:p>
        </p:txBody>
      </p:sp>
      <p:sp>
        <p:nvSpPr>
          <p:cNvPr id="5" name="Title 1"/>
          <p:cNvSpPr txBox="1">
            <a:spLocks/>
          </p:cNvSpPr>
          <p:nvPr/>
        </p:nvSpPr>
        <p:spPr>
          <a:xfrm>
            <a:off x="2065041" y="481515"/>
            <a:ext cx="3206839" cy="6136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000" b="1" dirty="0" smtClean="0">
                <a:solidFill>
                  <a:srgbClr val="ED7D31">
                    <a:lumMod val="75000"/>
                  </a:srgbClr>
                </a:solidFill>
                <a:latin typeface="Calibri" panose="020F0502020204030204"/>
                <a:ea typeface="Times New Roman" panose="02020603050405020304" pitchFamily="18" charset="0"/>
                <a:cs typeface="+mn-cs"/>
                <a:sym typeface="Arial"/>
              </a:rPr>
              <a:t>Alternatives for weedicides</a:t>
            </a:r>
            <a:endParaRPr lang="en-US" sz="2000" b="1" dirty="0">
              <a:solidFill>
                <a:srgbClr val="ED7D31">
                  <a:lumMod val="75000"/>
                </a:srgbClr>
              </a:solidFill>
              <a:latin typeface="Calibri" panose="020F0502020204030204"/>
              <a:ea typeface="Times New Roman" panose="02020603050405020304" pitchFamily="18" charset="0"/>
              <a:cs typeface="+mn-cs"/>
              <a:sym typeface="Arial"/>
            </a:endParaRPr>
          </a:p>
        </p:txBody>
      </p:sp>
      <p:graphicFrame>
        <p:nvGraphicFramePr>
          <p:cNvPr id="6" name="Content Placeholder 4"/>
          <p:cNvGraphicFramePr>
            <a:graphicFrameLocks/>
          </p:cNvGraphicFramePr>
          <p:nvPr>
            <p:extLst>
              <p:ext uri="{D42A27DB-BD31-4B8C-83A1-F6EECF244321}">
                <p14:modId xmlns:p14="http://schemas.microsoft.com/office/powerpoint/2010/main" val="336235461"/>
              </p:ext>
            </p:extLst>
          </p:nvPr>
        </p:nvGraphicFramePr>
        <p:xfrm>
          <a:off x="533395" y="1120558"/>
          <a:ext cx="6242834" cy="3001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61653204"/>
              </p:ext>
            </p:extLst>
          </p:nvPr>
        </p:nvGraphicFramePr>
        <p:xfrm>
          <a:off x="805218" y="4597882"/>
          <a:ext cx="5404513" cy="2041564"/>
        </p:xfrm>
        <a:graphic>
          <a:graphicData uri="http://schemas.openxmlformats.org/drawingml/2006/table">
            <a:tbl>
              <a:tblPr firstRow="1" bandRow="1"/>
              <a:tblGrid>
                <a:gridCol w="2544556"/>
                <a:gridCol w="2859957"/>
              </a:tblGrid>
              <a:tr h="333642">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Potentials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Constraints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r>
              <a:tr h="402922">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Light weight</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Cost is high</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6297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kern="1200" dirty="0" smtClean="0">
                          <a:solidFill>
                            <a:schemeClr val="dk1"/>
                          </a:solidFill>
                          <a:effectLst/>
                          <a:latin typeface="Calibri" panose="020F0502020204030204" pitchFamily="34" charset="0"/>
                          <a:ea typeface="+mn-ea"/>
                          <a:cs typeface="Calibri" panose="020F0502020204030204" pitchFamily="34" charset="0"/>
                        </a:rPr>
                        <a:t>Convenient</a:t>
                      </a:r>
                      <a:r>
                        <a:rPr lang="en-US" sz="1600" b="1" dirty="0" smtClean="0">
                          <a:latin typeface="Calibri" panose="020F0502020204030204" pitchFamily="34" charset="0"/>
                          <a:cs typeface="Calibri" panose="020F0502020204030204" pitchFamily="34" charset="0"/>
                        </a:rPr>
                        <a:t>  to use</a:t>
                      </a:r>
                      <a:endParaRPr lang="en-US" sz="16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Required a technical knowledge</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724242">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algn="l"/>
                      <a:r>
                        <a:rPr lang="en-US" sz="1600" b="1" dirty="0" smtClean="0"/>
                        <a:t>High efficiency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Should concern more about the safety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77407940"/>
              </p:ext>
            </p:extLst>
          </p:nvPr>
        </p:nvGraphicFramePr>
        <p:xfrm>
          <a:off x="6787166" y="520973"/>
          <a:ext cx="5241702" cy="1900255"/>
        </p:xfrm>
        <a:graphic>
          <a:graphicData uri="http://schemas.openxmlformats.org/drawingml/2006/table">
            <a:tbl>
              <a:tblPr firstRow="1" bandRow="1"/>
              <a:tblGrid>
                <a:gridCol w="2620851"/>
                <a:gridCol w="2620851"/>
              </a:tblGrid>
              <a:tr h="429516">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Potentials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Constraints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r>
              <a:tr h="42951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kern="1200" dirty="0" smtClean="0">
                          <a:solidFill>
                            <a:schemeClr val="dk1"/>
                          </a:solidFill>
                          <a:effectLst/>
                          <a:latin typeface="Calibri" panose="020F0502020204030204" pitchFamily="34" charset="0"/>
                          <a:ea typeface="+mn-ea"/>
                          <a:cs typeface="Calibri" panose="020F0502020204030204" pitchFamily="34" charset="0"/>
                        </a:rPr>
                        <a:t>Convenient</a:t>
                      </a:r>
                      <a:r>
                        <a:rPr lang="en-US" sz="1600" b="1" dirty="0" smtClean="0">
                          <a:latin typeface="Calibri" panose="020F0502020204030204" pitchFamily="34" charset="0"/>
                          <a:cs typeface="Calibri" panose="020F0502020204030204" pitchFamily="34" charset="0"/>
                        </a:rPr>
                        <a:t> method</a:t>
                      </a:r>
                      <a:endParaRPr lang="en-US" sz="16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Low efficiency</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684897">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Can remove weeds without harming to the environment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Not practicable in large area of lands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35632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High labor requirement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1405840"/>
              </p:ext>
            </p:extLst>
          </p:nvPr>
        </p:nvGraphicFramePr>
        <p:xfrm>
          <a:off x="6755642" y="3174926"/>
          <a:ext cx="5281812" cy="3317948"/>
        </p:xfrm>
        <a:graphic>
          <a:graphicData uri="http://schemas.openxmlformats.org/drawingml/2006/table">
            <a:tbl>
              <a:tblPr firstRow="1" bandRow="1"/>
              <a:tblGrid>
                <a:gridCol w="2640906"/>
                <a:gridCol w="2640906"/>
              </a:tblGrid>
              <a:tr h="366028">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Potentials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1" i="0" u="none" strike="noStrike" kern="1200" cap="none">
                          <a:solidFill>
                            <a:schemeClr val="lt1"/>
                          </a:solidFill>
                          <a:latin typeface="Calibri" panose="020F0502020204030204"/>
                          <a:ea typeface=""/>
                          <a:cs typeface=""/>
                          <a:sym typeface="Arial"/>
                        </a:defRPr>
                      </a:lvl9pPr>
                    </a:lstStyle>
                    <a:p>
                      <a:pPr algn="ctr"/>
                      <a:r>
                        <a:rPr lang="en-US" sz="1600" b="1" dirty="0" smtClean="0"/>
                        <a:t>Constraints</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r>
              <a:tr h="58490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kern="1200" dirty="0" smtClean="0">
                          <a:solidFill>
                            <a:schemeClr val="dk1"/>
                          </a:solidFill>
                          <a:effectLst/>
                          <a:latin typeface="Calibri" panose="020F0502020204030204" pitchFamily="34" charset="0"/>
                          <a:ea typeface="+mn-ea"/>
                          <a:cs typeface="Calibri" panose="020F0502020204030204" pitchFamily="34" charset="0"/>
                        </a:rPr>
                        <a:t>Convenient</a:t>
                      </a:r>
                      <a:r>
                        <a:rPr lang="en-US" sz="1600" b="1" dirty="0" smtClean="0">
                          <a:latin typeface="Calibri" panose="020F0502020204030204" pitchFamily="34" charset="0"/>
                          <a:cs typeface="Calibri" panose="020F0502020204030204" pitchFamily="34" charset="0"/>
                        </a:rPr>
                        <a:t>  method</a:t>
                      </a:r>
                      <a:endParaRPr lang="en-US" sz="1600" b="1" dirty="0">
                        <a:latin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Recovery of growth of weeds are fast</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831180">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No need of technical knowledge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Woody and deep rooted perennial weeds are resistant </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58490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No harm to the environment</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Lack of family labor</a:t>
                      </a:r>
                      <a:r>
                        <a:rPr lang="en-US" sz="1600" b="1" baseline="0" dirty="0" smtClean="0"/>
                        <a:t> and </a:t>
                      </a:r>
                      <a:r>
                        <a:rPr lang="en-US" sz="1600" b="1" dirty="0" smtClean="0"/>
                        <a:t>unavailability of free time</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r h="584904">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r>
                        <a:rPr lang="en-US" sz="1600" b="1" dirty="0" smtClean="0"/>
                        <a:t>High cost and dearth of hired labor</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20000"/>
                      </a:srgbClr>
                    </a:solidFill>
                  </a:tcPr>
                </a:tc>
              </a:tr>
              <a:tr h="3660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dk1"/>
                          </a:solidFill>
                          <a:latin typeface="Calibri" panose="020F0502020204030204"/>
                          <a:ea typeface=""/>
                          <a:cs typeface=""/>
                          <a:sym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Strenuous method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r>
            </a:tbl>
          </a:graphicData>
        </a:graphic>
      </p:graphicFrame>
      <p:sp>
        <p:nvSpPr>
          <p:cNvPr id="10" name="Rectangle 9"/>
          <p:cNvSpPr/>
          <p:nvPr/>
        </p:nvSpPr>
        <p:spPr>
          <a:xfrm>
            <a:off x="1819342" y="4194934"/>
            <a:ext cx="3303027" cy="369332"/>
          </a:xfrm>
          <a:prstGeom prst="rect">
            <a:avLst/>
          </a:prstGeom>
        </p:spPr>
        <p:txBody>
          <a:bodyPr wrap="square">
            <a:spAutoFit/>
          </a:bodyPr>
          <a:lstStyle/>
          <a:p>
            <a:r>
              <a:rPr lang="en-US" b="1" dirty="0" smtClean="0">
                <a:solidFill>
                  <a:srgbClr val="ED7D31">
                    <a:lumMod val="75000"/>
                  </a:srgbClr>
                </a:solidFill>
                <a:cs typeface="Arial"/>
                <a:sym typeface="Arial"/>
              </a:rPr>
              <a:t>1.Using a </a:t>
            </a:r>
            <a:r>
              <a:rPr lang="en-US" b="1" dirty="0">
                <a:solidFill>
                  <a:srgbClr val="ED7D31">
                    <a:lumMod val="75000"/>
                  </a:srgbClr>
                </a:solidFill>
                <a:cs typeface="Arial"/>
                <a:sym typeface="Arial"/>
              </a:rPr>
              <a:t>b</a:t>
            </a:r>
            <a:r>
              <a:rPr lang="en-US" b="1" dirty="0" smtClean="0">
                <a:solidFill>
                  <a:srgbClr val="ED7D31">
                    <a:lumMod val="75000"/>
                  </a:srgbClr>
                </a:solidFill>
                <a:cs typeface="Arial"/>
                <a:sym typeface="Arial"/>
              </a:rPr>
              <a:t>rush </a:t>
            </a:r>
            <a:r>
              <a:rPr lang="en-US" b="1" dirty="0">
                <a:solidFill>
                  <a:srgbClr val="ED7D31">
                    <a:lumMod val="75000"/>
                  </a:srgbClr>
                </a:solidFill>
                <a:cs typeface="Arial"/>
                <a:sym typeface="Arial"/>
              </a:rPr>
              <a:t>cutter machine </a:t>
            </a:r>
            <a:endParaRPr lang="en-US" dirty="0">
              <a:solidFill>
                <a:srgbClr val="ED7D31">
                  <a:lumMod val="75000"/>
                </a:srgbClr>
              </a:solidFill>
              <a:cs typeface="Arial"/>
              <a:sym typeface="Arial"/>
            </a:endParaRPr>
          </a:p>
        </p:txBody>
      </p:sp>
      <p:sp>
        <p:nvSpPr>
          <p:cNvPr id="11" name="Rectangle 10"/>
          <p:cNvSpPr/>
          <p:nvPr/>
        </p:nvSpPr>
        <p:spPr>
          <a:xfrm>
            <a:off x="7605379" y="2770207"/>
            <a:ext cx="4281821" cy="369332"/>
          </a:xfrm>
          <a:prstGeom prst="rect">
            <a:avLst/>
          </a:prstGeom>
        </p:spPr>
        <p:txBody>
          <a:bodyPr wrap="square">
            <a:spAutoFit/>
          </a:bodyPr>
          <a:lstStyle/>
          <a:p>
            <a:r>
              <a:rPr lang="en-US" b="1" dirty="0" smtClean="0">
                <a:solidFill>
                  <a:srgbClr val="ED7D31">
                    <a:lumMod val="75000"/>
                  </a:srgbClr>
                </a:solidFill>
                <a:cs typeface="Arial"/>
                <a:sym typeface="Arial"/>
              </a:rPr>
              <a:t>3.Manual </a:t>
            </a:r>
            <a:r>
              <a:rPr lang="en-US" b="1" dirty="0">
                <a:solidFill>
                  <a:srgbClr val="ED7D31">
                    <a:lumMod val="75000"/>
                  </a:srgbClr>
                </a:solidFill>
                <a:cs typeface="Arial"/>
                <a:sym typeface="Arial"/>
              </a:rPr>
              <a:t>w</a:t>
            </a:r>
            <a:r>
              <a:rPr lang="en-US" b="1" dirty="0" smtClean="0">
                <a:solidFill>
                  <a:srgbClr val="ED7D31">
                    <a:lumMod val="75000"/>
                  </a:srgbClr>
                </a:solidFill>
                <a:cs typeface="Arial"/>
                <a:sym typeface="Arial"/>
              </a:rPr>
              <a:t>eeding </a:t>
            </a:r>
            <a:r>
              <a:rPr lang="en-US" b="1" dirty="0">
                <a:solidFill>
                  <a:srgbClr val="ED7D31">
                    <a:lumMod val="75000"/>
                  </a:srgbClr>
                </a:solidFill>
                <a:cs typeface="Arial"/>
                <a:sym typeface="Arial"/>
              </a:rPr>
              <a:t>(Using </a:t>
            </a:r>
            <a:r>
              <a:rPr lang="en-US" b="1" dirty="0" err="1">
                <a:solidFill>
                  <a:srgbClr val="ED7D31">
                    <a:lumMod val="75000"/>
                  </a:srgbClr>
                </a:solidFill>
                <a:cs typeface="Arial"/>
                <a:sym typeface="Arial"/>
              </a:rPr>
              <a:t>wisikaththa</a:t>
            </a:r>
            <a:r>
              <a:rPr lang="en-US" b="1" dirty="0">
                <a:solidFill>
                  <a:srgbClr val="ED7D31">
                    <a:lumMod val="75000"/>
                  </a:srgbClr>
                </a:solidFill>
                <a:cs typeface="Arial"/>
                <a:sym typeface="Arial"/>
              </a:rPr>
              <a:t>)</a:t>
            </a:r>
            <a:endParaRPr lang="en-US" dirty="0">
              <a:solidFill>
                <a:srgbClr val="ED7D31">
                  <a:lumMod val="75000"/>
                </a:srgbClr>
              </a:solidFill>
              <a:cs typeface="Arial"/>
              <a:sym typeface="Arial"/>
            </a:endParaRPr>
          </a:p>
        </p:txBody>
      </p:sp>
      <p:sp>
        <p:nvSpPr>
          <p:cNvPr id="12" name="Rectangle 11"/>
          <p:cNvSpPr/>
          <p:nvPr/>
        </p:nvSpPr>
        <p:spPr>
          <a:xfrm>
            <a:off x="8044065" y="137557"/>
            <a:ext cx="3404448" cy="369332"/>
          </a:xfrm>
          <a:prstGeom prst="rect">
            <a:avLst/>
          </a:prstGeom>
        </p:spPr>
        <p:txBody>
          <a:bodyPr wrap="square">
            <a:spAutoFit/>
          </a:bodyPr>
          <a:lstStyle/>
          <a:p>
            <a:r>
              <a:rPr lang="en-US" b="1" dirty="0" smtClean="0">
                <a:solidFill>
                  <a:srgbClr val="ED7D31">
                    <a:lumMod val="75000"/>
                  </a:srgbClr>
                </a:solidFill>
                <a:cs typeface="Arial"/>
                <a:sym typeface="Arial"/>
              </a:rPr>
              <a:t>2.Remove </a:t>
            </a:r>
            <a:r>
              <a:rPr lang="en-US" b="1" dirty="0">
                <a:solidFill>
                  <a:srgbClr val="ED7D31">
                    <a:lumMod val="75000"/>
                  </a:srgbClr>
                </a:solidFill>
                <a:cs typeface="Arial"/>
                <a:sym typeface="Arial"/>
              </a:rPr>
              <a:t>only harmful weeds </a:t>
            </a:r>
            <a:endParaRPr lang="en-US" dirty="0">
              <a:solidFill>
                <a:srgbClr val="ED7D31">
                  <a:lumMod val="75000"/>
                </a:srgbClr>
              </a:solidFill>
              <a:cs typeface="Arial"/>
              <a:sym typeface="Arial"/>
            </a:endParaRPr>
          </a:p>
        </p:txBody>
      </p:sp>
    </p:spTree>
    <p:extLst>
      <p:ext uri="{BB962C8B-B14F-4D97-AF65-F5344CB8AC3E}">
        <p14:creationId xmlns:p14="http://schemas.microsoft.com/office/powerpoint/2010/main" val="179646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812442" y="203847"/>
            <a:ext cx="10515600" cy="1325563"/>
          </a:xfrm>
        </p:spPr>
        <p:txBody>
          <a:bodyPr>
            <a:normAutofit/>
          </a:bodyPr>
          <a:lstStyle/>
          <a:p>
            <a:pPr algn="ctr"/>
            <a:r>
              <a:rPr lang="en-US" sz="4400" u="sng" dirty="0" smtClean="0"/>
              <a:t>Conclusion</a:t>
            </a:r>
            <a:endParaRPr lang="en-US" sz="4400" u="sng" dirty="0"/>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450759" y="1423203"/>
            <a:ext cx="11165985" cy="4963465"/>
          </a:xfrm>
        </p:spPr>
        <p:txBody>
          <a:bodyPr>
            <a:normAutofit fontScale="77500" lnSpcReduction="20000"/>
          </a:bodyPr>
          <a:lstStyle/>
          <a:p>
            <a:pPr algn="just"/>
            <a:r>
              <a:rPr lang="en-US" dirty="0"/>
              <a:t>Paired t-test results of the study show the cost spent on chemical fertilizers and other agrochemicals after the banning is higher, cost of production after the banning is higher and tea production reduce significantly than before the banning.</a:t>
            </a:r>
          </a:p>
          <a:p>
            <a:pPr algn="just"/>
            <a:r>
              <a:rPr lang="en-US" dirty="0"/>
              <a:t>Most of smallholders are getting information about agrochemicals from the tea instructor of the division. It can be concluded that still there is a good public tea extension service in this area. Since it is a formal source, farmers can get correct information. But getting information from informal sources like agro chemical sellers, media are not so good. </a:t>
            </a:r>
          </a:p>
          <a:p>
            <a:pPr algn="just"/>
            <a:r>
              <a:rPr lang="en-US" dirty="0"/>
              <a:t>When farmers’ attitude are concerned, majority has a very good understanding about the impact of use of agrochemicals and the sudden banning of them. So farmers wish to gradually move towards the organic farming. But majority not appreciate the sudden decision taken by the government. </a:t>
            </a:r>
          </a:p>
          <a:p>
            <a:pPr algn="just"/>
            <a:r>
              <a:rPr lang="en-US" dirty="0"/>
              <a:t>According to the farmers, integrated method of including both organic and inorganic methods is more efficient than using only organic methods or only inorganic methods.</a:t>
            </a:r>
          </a:p>
          <a:p>
            <a:pPr algn="just"/>
            <a:r>
              <a:rPr lang="en-US" dirty="0"/>
              <a:t>The farmers are spending much on agrochemicals, leaving the cost of production of tea goes high due to increase in the prices of agrochemicals available in Sri Lankan market. </a:t>
            </a:r>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21</a:t>
            </a:fld>
            <a:endParaRPr lang="en-US"/>
          </a:p>
        </p:txBody>
      </p:sp>
    </p:spTree>
    <p:extLst>
      <p:ext uri="{BB962C8B-B14F-4D97-AF65-F5344CB8AC3E}">
        <p14:creationId xmlns:p14="http://schemas.microsoft.com/office/powerpoint/2010/main" val="400335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555" y="0"/>
            <a:ext cx="5717146" cy="1325563"/>
          </a:xfrm>
        </p:spPr>
        <p:txBody>
          <a:bodyPr/>
          <a:lstStyle/>
          <a:p>
            <a:r>
              <a:rPr lang="en-US" u="sng" dirty="0">
                <a:solidFill>
                  <a:prstClr val="black"/>
                </a:solidFill>
              </a:rPr>
              <a:t>Recommendations</a:t>
            </a:r>
            <a:endParaRPr lang="en-US" dirty="0"/>
          </a:p>
        </p:txBody>
      </p:sp>
      <p:sp>
        <p:nvSpPr>
          <p:cNvPr id="3" name="Content Placeholder 2"/>
          <p:cNvSpPr>
            <a:spLocks noGrp="1"/>
          </p:cNvSpPr>
          <p:nvPr>
            <p:ph idx="1"/>
          </p:nvPr>
        </p:nvSpPr>
        <p:spPr>
          <a:xfrm>
            <a:off x="554865" y="1194560"/>
            <a:ext cx="11190668" cy="5007243"/>
          </a:xfrm>
        </p:spPr>
        <p:txBody>
          <a:bodyPr>
            <a:normAutofit fontScale="85000" lnSpcReduction="20000"/>
          </a:bodyPr>
          <a:lstStyle/>
          <a:p>
            <a:pPr marL="0" lvl="0" indent="0" algn="just">
              <a:lnSpc>
                <a:spcPct val="120000"/>
              </a:lnSpc>
              <a:buClrTx/>
              <a:buSzTx/>
              <a:buNone/>
            </a:pPr>
            <a:r>
              <a:rPr lang="en-US" dirty="0">
                <a:solidFill>
                  <a:prstClr val="black"/>
                </a:solidFill>
              </a:rPr>
              <a:t>Recommendations can be suggested for three parties as farmers, researchers and the government.</a:t>
            </a:r>
          </a:p>
          <a:p>
            <a:pPr marL="228600" lvl="0" indent="-228600" algn="just">
              <a:lnSpc>
                <a:spcPct val="120000"/>
              </a:lnSpc>
            </a:pPr>
            <a:r>
              <a:rPr lang="en-US" dirty="0">
                <a:solidFill>
                  <a:prstClr val="black"/>
                </a:solidFill>
              </a:rPr>
              <a:t>Farmers need to use cultural practices and Integrated management practices as much as possible instead of agrochemicals. Proper training can be provided to farmers through farming trainers and tea instructors. </a:t>
            </a:r>
          </a:p>
          <a:p>
            <a:pPr marL="228600" lvl="0" indent="-228600" algn="just">
              <a:lnSpc>
                <a:spcPct val="120000"/>
              </a:lnSpc>
            </a:pPr>
            <a:r>
              <a:rPr lang="en-US" dirty="0">
                <a:solidFill>
                  <a:prstClr val="black"/>
                </a:solidFill>
              </a:rPr>
              <a:t>Researchers including tea inspectors need to find out better alternatives for chemical fertilizer and other agrochemicals soon and check the feasibility at farmers’ level. </a:t>
            </a:r>
          </a:p>
          <a:p>
            <a:pPr marL="228600" lvl="0" indent="-228600" algn="just">
              <a:lnSpc>
                <a:spcPct val="120000"/>
              </a:lnSpc>
            </a:pPr>
            <a:r>
              <a:rPr lang="en-US" dirty="0">
                <a:solidFill>
                  <a:prstClr val="black"/>
                </a:solidFill>
              </a:rPr>
              <a:t>Government should motivate farmers to use organic fertilizer, researchers to carry out research and introduce an active and cost effective alternatives or integrated farming methods for the tea farmers for the sake of tea cultivation in future. </a:t>
            </a:r>
          </a:p>
          <a:p>
            <a:pPr marL="228600" lvl="0" indent="-228600" algn="just">
              <a:lnSpc>
                <a:spcPct val="120000"/>
              </a:lnSpc>
            </a:pPr>
            <a:r>
              <a:rPr lang="en-US" dirty="0">
                <a:solidFill>
                  <a:prstClr val="black"/>
                </a:solidFill>
              </a:rPr>
              <a:t>Government should conduct a research with relevant professionals in the industry and concern more about the impact of it before make a policy. </a:t>
            </a:r>
            <a:endParaRPr lang="en-US" b="1" dirty="0">
              <a:solidFill>
                <a:prstClr val="black"/>
              </a:solidFill>
              <a:effectLst>
                <a:outerShdw blurRad="38100" dist="38100" dir="2700000" algn="tl">
                  <a:srgbClr val="000000">
                    <a:alpha val="43137"/>
                  </a:srgbClr>
                </a:outerShdw>
              </a:effectLst>
            </a:endParaRPr>
          </a:p>
          <a:p>
            <a:pPr marL="228600" lvl="0" indent="-50800">
              <a:spcBef>
                <a:spcPts val="0"/>
              </a:spcBef>
              <a:buClr>
                <a:schemeClr val="dk1"/>
              </a:buClr>
              <a:buSzPts val="2800"/>
              <a:buNone/>
            </a:pPr>
            <a:endParaRPr lang="en-US"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22</a:t>
            </a:fld>
            <a:endParaRPr lang="en-US"/>
          </a:p>
        </p:txBody>
      </p:sp>
    </p:spTree>
    <p:extLst>
      <p:ext uri="{BB962C8B-B14F-4D97-AF65-F5344CB8AC3E}">
        <p14:creationId xmlns:p14="http://schemas.microsoft.com/office/powerpoint/2010/main" val="4146746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References</a:t>
            </a:r>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838200" y="1690688"/>
            <a:ext cx="10515600" cy="4351338"/>
          </a:xfrm>
        </p:spPr>
        <p:txBody>
          <a:bodyPr>
            <a:normAutofit fontScale="92500" lnSpcReduction="10000"/>
          </a:bodyPr>
          <a:lstStyle/>
          <a:p>
            <a:pPr marL="0" lvl="0" indent="0" algn="just">
              <a:buClr>
                <a:srgbClr val="000000"/>
              </a:buClr>
              <a:buSzPts val="1800"/>
              <a:buNone/>
            </a:pPr>
            <a:r>
              <a:rPr lang="en-US" sz="1400" b="1" kern="0" dirty="0" err="1">
                <a:solidFill>
                  <a:srgbClr val="000000"/>
                </a:solidFill>
                <a:cs typeface="Calibri"/>
                <a:sym typeface="Calibri"/>
              </a:rPr>
              <a:t>Bathige</a:t>
            </a:r>
            <a:r>
              <a:rPr lang="en-US" sz="1400" b="1" kern="0" dirty="0">
                <a:solidFill>
                  <a:srgbClr val="000000"/>
                </a:solidFill>
                <a:cs typeface="Calibri"/>
                <a:sym typeface="Calibri"/>
              </a:rPr>
              <a:t>, N. (2022). Food Security and Dietary Diversity among Conventional and Organic Tea-Smallholders in Central and Southern Sri Lanka. Retrieved from </a:t>
            </a:r>
            <a:r>
              <a:rPr lang="en-US" sz="1400" b="1" kern="0" dirty="0">
                <a:solidFill>
                  <a:srgbClr val="000000"/>
                </a:solidFill>
                <a:cs typeface="Calibri"/>
                <a:sym typeface="Calibri"/>
                <a:hlinkClick r:id="rId2"/>
              </a:rPr>
              <a:t>https://digitalcommons.macalester.edu/cgi/viewcontent.cgi?article=1072&amp;context=geography_honors</a:t>
            </a:r>
            <a:endParaRPr lang="en-US" sz="1400" b="1" kern="0" dirty="0">
              <a:solidFill>
                <a:srgbClr val="000000"/>
              </a:solidFill>
              <a:cs typeface="Calibri"/>
              <a:sym typeface="Calibri"/>
            </a:endParaRPr>
          </a:p>
          <a:p>
            <a:pPr marL="0" lvl="0" indent="0" algn="just">
              <a:buClr>
                <a:srgbClr val="000000"/>
              </a:buClr>
              <a:buSzPts val="1800"/>
              <a:buNone/>
            </a:pPr>
            <a:r>
              <a:rPr lang="en-US" sz="1400" b="1" kern="0" dirty="0">
                <a:solidFill>
                  <a:srgbClr val="000000"/>
                </a:solidFill>
                <a:cs typeface="Calibri"/>
                <a:sym typeface="Calibri"/>
              </a:rPr>
              <a:t>CBSL. (2019). National Output, Expenditure and Income. Central Bank of Sri Lanka. Retrieved from </a:t>
            </a:r>
            <a:r>
              <a:rPr lang="en-US" sz="1400" b="1" kern="0" dirty="0">
                <a:solidFill>
                  <a:srgbClr val="000000"/>
                </a:solidFill>
                <a:cs typeface="Calibri"/>
                <a:sym typeface="Calibri"/>
                <a:hlinkClick r:id="rId3"/>
              </a:rPr>
              <a:t>https://www.cbsl.gov.lk/sites/default/files/cbslweb_documents/publications/annual_report/2019/en/6_Chapter_02.pdf</a:t>
            </a:r>
            <a:endParaRPr lang="en-US" sz="1400" b="1" kern="0" dirty="0">
              <a:solidFill>
                <a:srgbClr val="000000"/>
              </a:solidFill>
              <a:cs typeface="Calibri"/>
              <a:sym typeface="Calibri"/>
            </a:endParaRPr>
          </a:p>
          <a:p>
            <a:pPr marL="0" lvl="0" indent="0" algn="just">
              <a:buClr>
                <a:srgbClr val="000000"/>
              </a:buClr>
              <a:buSzPts val="1800"/>
              <a:buNone/>
            </a:pPr>
            <a:r>
              <a:rPr lang="en-US" sz="1400" b="1" kern="0" dirty="0">
                <a:solidFill>
                  <a:srgbClr val="000000"/>
                </a:solidFill>
                <a:cs typeface="Calibri"/>
                <a:sym typeface="Calibri"/>
              </a:rPr>
              <a:t>Dairy FT. (2021, July 9). Dairy FT. Retrieved from Tea smallholders estimate 30% drop in yield by end 2021, 50% by March 2022: </a:t>
            </a:r>
            <a:r>
              <a:rPr lang="en-US" sz="1400" b="1" kern="0" dirty="0">
                <a:solidFill>
                  <a:srgbClr val="000000"/>
                </a:solidFill>
                <a:cs typeface="Calibri"/>
                <a:sym typeface="Calibri"/>
                <a:hlinkClick r:id="rId4"/>
              </a:rPr>
              <a:t>https://www.ft.lk/business/Tea-smallholders-estimate-30-drop-in-yield-by-end-2021-50-by-March-2022/34-720219</a:t>
            </a:r>
            <a:endParaRPr lang="en-US" sz="1400" b="1" kern="0" dirty="0">
              <a:solidFill>
                <a:srgbClr val="000000"/>
              </a:solidFill>
              <a:cs typeface="Calibri"/>
              <a:sym typeface="Calibri"/>
            </a:endParaRPr>
          </a:p>
          <a:p>
            <a:pPr marL="0" lvl="0" indent="0" algn="just">
              <a:buClr>
                <a:srgbClr val="000000"/>
              </a:buClr>
              <a:buSzPts val="1800"/>
              <a:buNone/>
            </a:pPr>
            <a:r>
              <a:rPr lang="en-US" sz="1400" b="1" kern="0" dirty="0">
                <a:solidFill>
                  <a:srgbClr val="000000"/>
                </a:solidFill>
                <a:cs typeface="Calibri"/>
                <a:sym typeface="Calibri"/>
              </a:rPr>
              <a:t>Mohamed, M. Z. (2006). Current status and future research. Journal of Agricultural Sciences–Sri Lanka.</a:t>
            </a:r>
          </a:p>
          <a:p>
            <a:pPr marL="0" lvl="0" indent="0" algn="just">
              <a:buClr>
                <a:srgbClr val="000000"/>
              </a:buClr>
              <a:buSzPts val="1800"/>
              <a:buNone/>
            </a:pPr>
            <a:r>
              <a:rPr lang="en-US" sz="1400" b="1" kern="0" dirty="0">
                <a:solidFill>
                  <a:srgbClr val="000000"/>
                </a:solidFill>
                <a:cs typeface="Calibri"/>
                <a:sym typeface="Calibri"/>
              </a:rPr>
              <a:t>MONLAR, G. a. (2021, November). Lessons from Sri Lanka’s agrochemical ban fiasco. Retrieved from La via </a:t>
            </a:r>
            <a:r>
              <a:rPr lang="en-US" sz="1400" b="1" kern="0" dirty="0" err="1">
                <a:solidFill>
                  <a:srgbClr val="000000"/>
                </a:solidFill>
                <a:cs typeface="Calibri"/>
                <a:sym typeface="Calibri"/>
              </a:rPr>
              <a:t>campesina</a:t>
            </a:r>
            <a:r>
              <a:rPr lang="en-US" sz="1400" b="1" kern="0" dirty="0">
                <a:solidFill>
                  <a:srgbClr val="000000"/>
                </a:solidFill>
                <a:cs typeface="Calibri"/>
                <a:sym typeface="Calibri"/>
              </a:rPr>
              <a:t>: </a:t>
            </a:r>
            <a:r>
              <a:rPr lang="en-US" sz="1400" b="1" kern="0" dirty="0">
                <a:solidFill>
                  <a:srgbClr val="000000"/>
                </a:solidFill>
                <a:cs typeface="Calibri"/>
                <a:sym typeface="Calibri"/>
                <a:hlinkClick r:id="rId5"/>
              </a:rPr>
              <a:t>https://viacampesina.org/en/lessons-from-sri-lankas-agrochemical-ban-fiasco/</a:t>
            </a:r>
            <a:endParaRPr lang="en-US" sz="1400" b="1" kern="0" dirty="0">
              <a:solidFill>
                <a:srgbClr val="000000"/>
              </a:solidFill>
              <a:cs typeface="Calibri"/>
              <a:sym typeface="Calibri"/>
            </a:endParaRPr>
          </a:p>
          <a:p>
            <a:pPr marL="0" lvl="0" indent="0" algn="just">
              <a:buClr>
                <a:srgbClr val="000000"/>
              </a:buClr>
              <a:buSzPts val="1800"/>
              <a:buNone/>
            </a:pPr>
            <a:r>
              <a:rPr lang="en-US" sz="1400" b="1" kern="0" dirty="0">
                <a:solidFill>
                  <a:srgbClr val="000000"/>
                </a:solidFill>
                <a:cs typeface="Calibri"/>
                <a:sym typeface="Calibri"/>
              </a:rPr>
              <a:t>Hair, J., Black, W., </a:t>
            </a:r>
            <a:r>
              <a:rPr lang="en-US" sz="1400" b="1" kern="0" dirty="0" err="1">
                <a:solidFill>
                  <a:srgbClr val="000000"/>
                </a:solidFill>
                <a:cs typeface="Calibri"/>
                <a:sym typeface="Calibri"/>
              </a:rPr>
              <a:t>Babin</a:t>
            </a:r>
            <a:r>
              <a:rPr lang="en-US" sz="1400" b="1" kern="0" dirty="0">
                <a:solidFill>
                  <a:srgbClr val="000000"/>
                </a:solidFill>
                <a:cs typeface="Calibri"/>
                <a:sym typeface="Calibri"/>
              </a:rPr>
              <a:t>, B., &amp; Anderson, R. . (2009). </a:t>
            </a:r>
            <a:r>
              <a:rPr lang="en-US" sz="1400" b="1" kern="0" dirty="0" err="1">
                <a:solidFill>
                  <a:srgbClr val="000000"/>
                </a:solidFill>
                <a:cs typeface="Calibri"/>
                <a:sym typeface="Calibri"/>
              </a:rPr>
              <a:t>Multivate</a:t>
            </a:r>
            <a:r>
              <a:rPr lang="en-US" sz="1400" b="1" kern="0" dirty="0">
                <a:solidFill>
                  <a:srgbClr val="000000"/>
                </a:solidFill>
                <a:cs typeface="Calibri"/>
                <a:sym typeface="Calibri"/>
              </a:rPr>
              <a:t> data analysis. In J. B. Hair, </a:t>
            </a:r>
            <a:r>
              <a:rPr lang="en-US" sz="1400" b="1" kern="0" dirty="0" err="1">
                <a:solidFill>
                  <a:srgbClr val="000000"/>
                </a:solidFill>
                <a:cs typeface="Calibri"/>
                <a:sym typeface="Calibri"/>
              </a:rPr>
              <a:t>Multivate</a:t>
            </a:r>
            <a:r>
              <a:rPr lang="en-US" sz="1400" b="1" kern="0" dirty="0">
                <a:solidFill>
                  <a:srgbClr val="000000"/>
                </a:solidFill>
                <a:cs typeface="Calibri"/>
                <a:sym typeface="Calibri"/>
              </a:rPr>
              <a:t> data analysis. </a:t>
            </a:r>
            <a:r>
              <a:rPr lang="en-US" sz="1400" b="1" kern="0" dirty="0" err="1">
                <a:solidFill>
                  <a:srgbClr val="000000"/>
                </a:solidFill>
                <a:cs typeface="Calibri"/>
                <a:sym typeface="Calibri"/>
              </a:rPr>
              <a:t>Chollerstrasse</a:t>
            </a:r>
            <a:r>
              <a:rPr lang="en-US" sz="1400" b="1" kern="0" dirty="0">
                <a:solidFill>
                  <a:srgbClr val="000000"/>
                </a:solidFill>
                <a:cs typeface="Calibri"/>
                <a:sym typeface="Calibri"/>
              </a:rPr>
              <a:t>: Prentice Hall.</a:t>
            </a:r>
          </a:p>
          <a:p>
            <a:pPr marL="0" lvl="0" indent="0" algn="just">
              <a:buClr>
                <a:srgbClr val="000000"/>
              </a:buClr>
              <a:buSzPts val="1800"/>
              <a:buNone/>
            </a:pPr>
            <a:r>
              <a:rPr lang="en-US" sz="1400" b="1" kern="0" dirty="0">
                <a:solidFill>
                  <a:srgbClr val="000000"/>
                </a:solidFill>
                <a:cs typeface="Calibri"/>
                <a:sym typeface="Calibri"/>
              </a:rPr>
              <a:t>Hicks, A. (2001). Review of Global Tea Production and the Impact on Industry of the Asian Economic Situation.</a:t>
            </a:r>
          </a:p>
          <a:p>
            <a:pPr marL="0" lvl="0" indent="0" algn="just">
              <a:buClr>
                <a:srgbClr val="000000"/>
              </a:buClr>
              <a:buSzPts val="1800"/>
              <a:buNone/>
            </a:pPr>
            <a:r>
              <a:rPr lang="en-US" sz="1400" b="1" kern="0" dirty="0">
                <a:solidFill>
                  <a:srgbClr val="000000"/>
                </a:solidFill>
                <a:cs typeface="Calibri"/>
                <a:sym typeface="Calibri"/>
              </a:rPr>
              <a:t>Hicks, A. (2009). Current Status and Future Development of Global Tea. Retrieved from https://www.lexariaenergy.com/wp-content/uploads/2015/04/Global-Tea-Consumption.pdf</a:t>
            </a:r>
          </a:p>
          <a:p>
            <a:pPr marL="0" lvl="0" indent="0" algn="just">
              <a:buClr>
                <a:srgbClr val="000000"/>
              </a:buClr>
              <a:buSzPts val="1800"/>
              <a:buNone/>
            </a:pPr>
            <a:r>
              <a:rPr lang="en-US" sz="1400" b="1" kern="0" dirty="0" err="1">
                <a:solidFill>
                  <a:srgbClr val="000000"/>
                </a:solidFill>
                <a:cs typeface="Calibri"/>
                <a:sym typeface="Calibri"/>
              </a:rPr>
              <a:t>Hilal</a:t>
            </a:r>
            <a:r>
              <a:rPr lang="en-US" sz="1400" b="1" kern="0" dirty="0">
                <a:solidFill>
                  <a:srgbClr val="000000"/>
                </a:solidFill>
                <a:cs typeface="Calibri"/>
                <a:sym typeface="Calibri"/>
              </a:rPr>
              <a:t>, M. I. (2019). Sri Lanka’s Tea Economy: Issues and Strategies. Journal of Politics and Law. Retrieved from : https://doi.org/10.5539/jpl.v13n1p1 </a:t>
            </a:r>
          </a:p>
          <a:p>
            <a:pPr marL="0" lvl="0" indent="0" algn="just">
              <a:buClr>
                <a:srgbClr val="000000"/>
              </a:buClr>
              <a:buSzPts val="1800"/>
              <a:buNone/>
            </a:pPr>
            <a:r>
              <a:rPr lang="en-US" sz="1400" b="1" kern="0" dirty="0" err="1">
                <a:solidFill>
                  <a:srgbClr val="000000"/>
                </a:solidFill>
                <a:cs typeface="Calibri"/>
                <a:sym typeface="Calibri"/>
              </a:rPr>
              <a:t>Isra</a:t>
            </a:r>
            <a:r>
              <a:rPr lang="en-US" sz="1400" b="1" kern="0" dirty="0">
                <a:solidFill>
                  <a:srgbClr val="000000"/>
                </a:solidFill>
                <a:cs typeface="Calibri"/>
                <a:sym typeface="Calibri"/>
              </a:rPr>
              <a:t> </a:t>
            </a:r>
            <a:r>
              <a:rPr lang="en-US" sz="1400" b="1" kern="0" dirty="0" err="1">
                <a:solidFill>
                  <a:srgbClr val="000000"/>
                </a:solidFill>
                <a:cs typeface="Calibri"/>
                <a:sym typeface="Calibri"/>
              </a:rPr>
              <a:t>Mahmood</a:t>
            </a:r>
            <a:r>
              <a:rPr lang="en-US" sz="1400" b="1" kern="0" dirty="0">
                <a:solidFill>
                  <a:srgbClr val="000000"/>
                </a:solidFill>
                <a:cs typeface="Calibri"/>
                <a:sym typeface="Calibri"/>
              </a:rPr>
              <a:t>, S. R. </a:t>
            </a:r>
            <a:r>
              <a:rPr lang="en-US" sz="1400" b="1" kern="0" dirty="0" err="1">
                <a:solidFill>
                  <a:srgbClr val="000000"/>
                </a:solidFill>
                <a:cs typeface="Calibri"/>
                <a:sym typeface="Calibri"/>
              </a:rPr>
              <a:t>Imadi</a:t>
            </a:r>
            <a:r>
              <a:rPr lang="en-US" sz="1400" b="1" kern="0" dirty="0">
                <a:solidFill>
                  <a:srgbClr val="000000"/>
                </a:solidFill>
                <a:cs typeface="Calibri"/>
                <a:sym typeface="Calibri"/>
              </a:rPr>
              <a:t>, A. </a:t>
            </a:r>
            <a:r>
              <a:rPr lang="en-US" sz="1400" b="1" kern="0" dirty="0" err="1">
                <a:solidFill>
                  <a:srgbClr val="000000"/>
                </a:solidFill>
                <a:cs typeface="Calibri"/>
                <a:sym typeface="Calibri"/>
              </a:rPr>
              <a:t>Gul</a:t>
            </a:r>
            <a:r>
              <a:rPr lang="en-US" sz="1400" b="1" kern="0" dirty="0">
                <a:solidFill>
                  <a:srgbClr val="000000"/>
                </a:solidFill>
                <a:cs typeface="Calibri"/>
                <a:sym typeface="Calibri"/>
              </a:rPr>
              <a:t>. (2016). Effects of Pesticides on Environment. Retrieved from https://link.springer.com/chapter/10.1007/978-3-319-27455-3_13</a:t>
            </a:r>
          </a:p>
          <a:p>
            <a:pPr marL="0" lvl="0" indent="0" algn="just">
              <a:buClr>
                <a:srgbClr val="000000"/>
              </a:buClr>
              <a:buSzPts val="1800"/>
              <a:buNone/>
            </a:pPr>
            <a:r>
              <a:rPr lang="en-US" sz="1400" b="1" kern="0" dirty="0" err="1">
                <a:solidFill>
                  <a:srgbClr val="000000"/>
                </a:solidFill>
                <a:cs typeface="Calibri"/>
                <a:sym typeface="Calibri"/>
              </a:rPr>
              <a:t>Mahindapala</a:t>
            </a:r>
            <a:r>
              <a:rPr lang="en-US" sz="1400" b="1" kern="0" dirty="0">
                <a:solidFill>
                  <a:srgbClr val="000000"/>
                </a:solidFill>
                <a:cs typeface="Calibri"/>
                <a:sym typeface="Calibri"/>
              </a:rPr>
              <a:t>, K. G. (2012). Contributory Factors of Cost of Production in Tea Smallholding Sector of </a:t>
            </a:r>
            <a:r>
              <a:rPr lang="en-US" sz="1400" b="1" kern="0" dirty="0" err="1">
                <a:solidFill>
                  <a:srgbClr val="000000"/>
                </a:solidFill>
                <a:cs typeface="Calibri"/>
                <a:sym typeface="Calibri"/>
              </a:rPr>
              <a:t>Matara</a:t>
            </a:r>
            <a:r>
              <a:rPr lang="en-US" sz="1400" b="1" kern="0" dirty="0">
                <a:solidFill>
                  <a:srgbClr val="000000"/>
                </a:solidFill>
                <a:cs typeface="Calibri"/>
                <a:sym typeface="Calibri"/>
              </a:rPr>
              <a:t> District.</a:t>
            </a:r>
          </a:p>
          <a:p>
            <a:pPr marL="0" lvl="0" indent="0" algn="just">
              <a:buClr>
                <a:srgbClr val="000000"/>
              </a:buClr>
              <a:buSzPts val="1800"/>
              <a:buNone/>
            </a:pPr>
            <a:endParaRPr lang="en-US" sz="1400" b="1" kern="0" dirty="0">
              <a:solidFill>
                <a:srgbClr val="000000"/>
              </a:solidFill>
              <a:cs typeface="Calibri"/>
              <a:sym typeface="Calibri"/>
            </a:endParaRPr>
          </a:p>
          <a:p>
            <a:pPr marL="0" indent="0">
              <a:buNone/>
            </a:pPr>
            <a:endParaRPr lang="en-US" dirty="0"/>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23</a:t>
            </a:fld>
            <a:endParaRPr lang="en-US"/>
          </a:p>
        </p:txBody>
      </p:sp>
    </p:spTree>
    <p:extLst>
      <p:ext uri="{BB962C8B-B14F-4D97-AF65-F5344CB8AC3E}">
        <p14:creationId xmlns:p14="http://schemas.microsoft.com/office/powerpoint/2010/main" val="315007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t>Thank You</a:t>
            </a:r>
          </a:p>
        </p:txBody>
      </p:sp>
      <p:sp>
        <p:nvSpPr>
          <p:cNvPr id="3" name="Slide Number Placeholder 2">
            <a:extLst>
              <a:ext uri="{FF2B5EF4-FFF2-40B4-BE49-F238E27FC236}">
                <a16:creationId xmlns=""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24</a:t>
            </a:fld>
            <a:endParaRPr lang="en-US"/>
          </a:p>
        </p:txBody>
      </p:sp>
    </p:spTree>
    <p:extLst>
      <p:ext uri="{BB962C8B-B14F-4D97-AF65-F5344CB8AC3E}">
        <p14:creationId xmlns:p14="http://schemas.microsoft.com/office/powerpoint/2010/main" val="279207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t>Introduction</a:t>
            </a:r>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619259" y="1529409"/>
            <a:ext cx="11010363" cy="4963465"/>
          </a:xfrm>
        </p:spPr>
        <p:txBody>
          <a:bodyPr>
            <a:normAutofit fontScale="85000" lnSpcReduction="20000"/>
          </a:bodyPr>
          <a:lstStyle/>
          <a:p>
            <a:pPr marL="228600" lvl="0" indent="-228600" algn="just">
              <a:lnSpc>
                <a:spcPct val="100000"/>
              </a:lnSpc>
            </a:pPr>
            <a:r>
              <a:rPr lang="en-US" sz="3300" dirty="0">
                <a:solidFill>
                  <a:prstClr val="black"/>
                </a:solidFill>
              </a:rPr>
              <a:t>In Sri Lanka, tea is an important agricultural commodity in terms of employment generation </a:t>
            </a:r>
            <a:r>
              <a:rPr lang="en-US" sz="3300" dirty="0"/>
              <a:t>as well as </a:t>
            </a:r>
            <a:r>
              <a:rPr lang="en-US" sz="3300" dirty="0">
                <a:solidFill>
                  <a:prstClr val="black"/>
                </a:solidFill>
              </a:rPr>
              <a:t>export earnings. </a:t>
            </a:r>
          </a:p>
          <a:p>
            <a:pPr marL="228600" lvl="0" indent="-228600" algn="just">
              <a:lnSpc>
                <a:spcPct val="100000"/>
              </a:lnSpc>
            </a:pPr>
            <a:r>
              <a:rPr lang="en-US" sz="3300" dirty="0">
                <a:solidFill>
                  <a:prstClr val="black"/>
                </a:solidFill>
              </a:rPr>
              <a:t>The tea plant, scientifically known as “</a:t>
            </a:r>
            <a:r>
              <a:rPr lang="en-US" sz="3300" i="1" dirty="0">
                <a:solidFill>
                  <a:prstClr val="black"/>
                </a:solidFill>
              </a:rPr>
              <a:t>Camellia </a:t>
            </a:r>
            <a:r>
              <a:rPr lang="en-US" sz="3300" i="1" dirty="0" err="1">
                <a:solidFill>
                  <a:prstClr val="black"/>
                </a:solidFill>
              </a:rPr>
              <a:t>sinensis</a:t>
            </a:r>
            <a:r>
              <a:rPr lang="en-US" sz="3300" dirty="0">
                <a:solidFill>
                  <a:prstClr val="black"/>
                </a:solidFill>
              </a:rPr>
              <a:t>”, is considered as endemic to India. Tea cultivation was introduced to Sri Lanka in 1867 during the colonial period by James Taylor. Tea is one of the major commercial crops in Sri Lanka, and since then, tea has been popular all over the world as Ceylon Tea (Mohamed, 2006).</a:t>
            </a:r>
          </a:p>
          <a:p>
            <a:pPr marL="228600" lvl="0" indent="-228600" algn="just">
              <a:lnSpc>
                <a:spcPct val="100000"/>
              </a:lnSpc>
            </a:pPr>
            <a:r>
              <a:rPr lang="en-US" sz="3300" dirty="0">
                <a:solidFill>
                  <a:prstClr val="black"/>
                </a:solidFill>
              </a:rPr>
              <a:t>The smallholders are the largest contributo</a:t>
            </a:r>
            <a:r>
              <a:rPr lang="en-US" sz="3300" dirty="0"/>
              <a:t>rs </a:t>
            </a:r>
            <a:r>
              <a:rPr lang="en-US" sz="3300" dirty="0">
                <a:solidFill>
                  <a:prstClr val="black"/>
                </a:solidFill>
              </a:rPr>
              <a:t>for Sri Lanka’s tea production. In Sri Lanka, smallholder tea producers grow 70% of the country’s tea and bring in significant export earnings (</a:t>
            </a:r>
            <a:r>
              <a:rPr lang="en-US" sz="3300" dirty="0" err="1">
                <a:solidFill>
                  <a:prstClr val="black"/>
                </a:solidFill>
              </a:rPr>
              <a:t>Bathige</a:t>
            </a:r>
            <a:r>
              <a:rPr lang="en-US" sz="3300" dirty="0">
                <a:solidFill>
                  <a:prstClr val="black"/>
                </a:solidFill>
              </a:rPr>
              <a:t>, 2022).  </a:t>
            </a:r>
          </a:p>
          <a:p>
            <a:pPr marL="228600" lvl="0" indent="-228600" algn="just">
              <a:lnSpc>
                <a:spcPct val="100000"/>
              </a:lnSpc>
            </a:pPr>
            <a:r>
              <a:rPr lang="en-US" sz="3300" dirty="0">
                <a:solidFill>
                  <a:prstClr val="black"/>
                </a:solidFill>
              </a:rPr>
              <a:t>At present, 60% of the total tea land is cultivated by smallholders in the country. Tea lands less than 10 acres are considered “Tea Small Holdings” as stated in the Tea Control Act (1958). </a:t>
            </a:r>
          </a:p>
          <a:p>
            <a:endParaRPr lang="en-US" dirty="0"/>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088" y="171942"/>
            <a:ext cx="5691388" cy="1325563"/>
          </a:xfrm>
        </p:spPr>
        <p:txBody>
          <a:bodyPr/>
          <a:lstStyle/>
          <a:p>
            <a:r>
              <a:rPr lang="en-US" u="sng" dirty="0" smtClean="0"/>
              <a:t>Introduction Cont..</a:t>
            </a:r>
            <a:endParaRPr lang="en-US" u="sng" dirty="0"/>
          </a:p>
        </p:txBody>
      </p:sp>
      <p:sp>
        <p:nvSpPr>
          <p:cNvPr id="3" name="Content Placeholder 2"/>
          <p:cNvSpPr>
            <a:spLocks noGrp="1"/>
          </p:cNvSpPr>
          <p:nvPr>
            <p:ph idx="1"/>
          </p:nvPr>
        </p:nvSpPr>
        <p:spPr>
          <a:xfrm>
            <a:off x="838200" y="1497505"/>
            <a:ext cx="10515600" cy="4351338"/>
          </a:xfrm>
        </p:spPr>
        <p:txBody>
          <a:bodyPr>
            <a:normAutofit lnSpcReduction="10000"/>
          </a:bodyPr>
          <a:lstStyle/>
          <a:p>
            <a:pPr marL="228600" lvl="0" indent="-228600" algn="just">
              <a:lnSpc>
                <a:spcPct val="100000"/>
              </a:lnSpc>
            </a:pPr>
            <a:r>
              <a:rPr lang="en-US" dirty="0">
                <a:solidFill>
                  <a:prstClr val="black"/>
                </a:solidFill>
              </a:rPr>
              <a:t>In April 2021, government announced a banning of importation of agrochemicals. The move was meant to save Sri Lanka around $300 – $400 million in foreign exchange, which the country spends each year importing agrochemicals (</a:t>
            </a:r>
            <a:r>
              <a:rPr lang="en-US" dirty="0" err="1">
                <a:solidFill>
                  <a:prstClr val="black"/>
                </a:solidFill>
              </a:rPr>
              <a:t>Monlar</a:t>
            </a:r>
            <a:r>
              <a:rPr lang="en-US" dirty="0">
                <a:solidFill>
                  <a:prstClr val="black"/>
                </a:solidFill>
              </a:rPr>
              <a:t>, 2021). The government also justified that the right of Sri Lankans “to a non-toxic diet” was guaranteed with this policy. </a:t>
            </a:r>
          </a:p>
          <a:p>
            <a:pPr marL="228600" lvl="0" indent="-228600" algn="just">
              <a:lnSpc>
                <a:spcPct val="100000"/>
              </a:lnSpc>
            </a:pPr>
            <a:r>
              <a:rPr lang="en-US" dirty="0">
                <a:solidFill>
                  <a:prstClr val="black"/>
                </a:solidFill>
              </a:rPr>
              <a:t>This makes farmers to face an unexpected situation regarding their yield and cost of production. Under this situation it is important to find out the problems faced by the </a:t>
            </a:r>
            <a:r>
              <a:rPr lang="en-US" dirty="0"/>
              <a:t>small-scale tea </a:t>
            </a:r>
            <a:r>
              <a:rPr lang="en-US" dirty="0">
                <a:solidFill>
                  <a:prstClr val="black"/>
                </a:solidFill>
              </a:rPr>
              <a:t>farmers due to banning of agrochemicals in Ratnapura district.</a:t>
            </a:r>
            <a:endParaRPr lang="en-US" b="1"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639375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838200" y="0"/>
            <a:ext cx="10515600" cy="1325563"/>
          </a:xfrm>
        </p:spPr>
        <p:txBody>
          <a:bodyPr>
            <a:normAutofit/>
          </a:bodyPr>
          <a:lstStyle/>
          <a:p>
            <a:pPr marL="0" marR="0" algn="ctr">
              <a:lnSpc>
                <a:spcPct val="150000"/>
              </a:lnSpc>
              <a:spcBef>
                <a:spcPts val="0"/>
              </a:spcBef>
              <a:spcAft>
                <a:spcPts val="800"/>
              </a:spcAft>
            </a:pPr>
            <a:r>
              <a:rPr lang="en-US" u="sng" dirty="0">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691167" y="1414754"/>
            <a:ext cx="10662633" cy="4351338"/>
          </a:xfrm>
        </p:spPr>
        <p:txBody>
          <a:bodyPr>
            <a:noAutofit/>
          </a:bodyPr>
          <a:lstStyle/>
          <a:p>
            <a:pPr marL="0" indent="0" algn="just">
              <a:buNone/>
            </a:pPr>
            <a:r>
              <a:rPr lang="en-US" sz="2000" b="1" dirty="0"/>
              <a:t>Broad Objective</a:t>
            </a:r>
          </a:p>
          <a:p>
            <a:pPr algn="just"/>
            <a:r>
              <a:rPr lang="en-US" sz="2000" dirty="0"/>
              <a:t>Determine the impact of the sudden banning of chemical fertilizers and other agrochemicals on smallholders' tea production in Ratnapura district.  </a:t>
            </a:r>
          </a:p>
          <a:p>
            <a:pPr marL="0" indent="0" algn="just">
              <a:buNone/>
            </a:pPr>
            <a:r>
              <a:rPr lang="en-US" sz="2000" b="1" dirty="0"/>
              <a:t>Specific Objectives  </a:t>
            </a:r>
          </a:p>
          <a:p>
            <a:pPr algn="just"/>
            <a:r>
              <a:rPr lang="en-US" sz="2000" dirty="0"/>
              <a:t>To examine the impact of sudden banning of chemical fertilizers and other agrochemicals on cost of chemical fertilizers and other agrochemicals and cost of production.</a:t>
            </a:r>
          </a:p>
          <a:p>
            <a:pPr algn="just"/>
            <a:r>
              <a:rPr lang="en-US" sz="2000" dirty="0"/>
              <a:t>To assess the impact of the sudden chemical fertilizers and other agrochemicals banning on the yield of tea smallholders.</a:t>
            </a:r>
          </a:p>
          <a:p>
            <a:pPr algn="just"/>
            <a:r>
              <a:rPr lang="en-US" sz="2000" dirty="0"/>
              <a:t>To determine smallholders’ level of awareness about the impacts of the use of chemical fertilizers and other agrochemicals.</a:t>
            </a:r>
          </a:p>
          <a:p>
            <a:pPr algn="just"/>
            <a:r>
              <a:rPr lang="en-US" sz="2000" dirty="0"/>
              <a:t>To identify the smallholders’ attitude on the sudden banning of chemical fertilizers and other agrochemicals and moving towards organic farming.</a:t>
            </a:r>
          </a:p>
          <a:p>
            <a:pPr algn="just"/>
            <a:r>
              <a:rPr lang="en-US" sz="2000" dirty="0"/>
              <a:t>To find out possible alternatives and their practicability for chemical fertilizers and other agrochemicals currently used by tea smallholders</a:t>
            </a:r>
            <a:r>
              <a:rPr lang="en-US" sz="2000" dirty="0" smtClean="0"/>
              <a:t>.</a:t>
            </a:r>
            <a:endParaRPr lang="en-US" sz="2400" dirty="0"/>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Tree>
    <p:extLst>
      <p:ext uri="{BB962C8B-B14F-4D97-AF65-F5344CB8AC3E}">
        <p14:creationId xmlns:p14="http://schemas.microsoft.com/office/powerpoint/2010/main" val="103434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099" y="1233649"/>
            <a:ext cx="10515600" cy="4351338"/>
          </a:xfrm>
        </p:spPr>
        <p:txBody>
          <a:bodyPr/>
          <a:lstStyle/>
          <a:p>
            <a:pPr>
              <a:lnSpc>
                <a:spcPct val="100000"/>
              </a:lnSpc>
            </a:pPr>
            <a:r>
              <a:rPr lang="en-US" sz="2400" b="1" dirty="0"/>
              <a:t>Study location: </a:t>
            </a:r>
            <a:r>
              <a:rPr lang="en-US" sz="2400" dirty="0"/>
              <a:t>Ratnapura District – 3 DS  divisions were used.</a:t>
            </a:r>
          </a:p>
          <a:p>
            <a:pPr lvl="1">
              <a:lnSpc>
                <a:spcPct val="100000"/>
              </a:lnSpc>
              <a:buFont typeface="Wingdings" panose="05000000000000000000" pitchFamily="2" charset="2"/>
              <a:buChar char="ü"/>
            </a:pPr>
            <a:r>
              <a:rPr lang="en-US" dirty="0" err="1"/>
              <a:t>Balangoda</a:t>
            </a:r>
            <a:r>
              <a:rPr lang="en-US" dirty="0"/>
              <a:t> DS division</a:t>
            </a:r>
          </a:p>
          <a:p>
            <a:pPr lvl="1">
              <a:lnSpc>
                <a:spcPct val="100000"/>
              </a:lnSpc>
              <a:buFont typeface="Wingdings" panose="05000000000000000000" pitchFamily="2" charset="2"/>
              <a:buChar char="ü"/>
            </a:pPr>
            <a:r>
              <a:rPr lang="en-US" dirty="0" err="1"/>
              <a:t>Imbulpe</a:t>
            </a:r>
            <a:r>
              <a:rPr lang="en-US" dirty="0"/>
              <a:t> DS division</a:t>
            </a:r>
          </a:p>
          <a:p>
            <a:pPr lvl="1">
              <a:lnSpc>
                <a:spcPct val="100000"/>
              </a:lnSpc>
              <a:buFont typeface="Wingdings" panose="05000000000000000000" pitchFamily="2" charset="2"/>
              <a:buChar char="ü"/>
            </a:pPr>
            <a:r>
              <a:rPr lang="en-US" dirty="0" err="1"/>
              <a:t>Opernayaka</a:t>
            </a:r>
            <a:r>
              <a:rPr lang="en-US" dirty="0"/>
              <a:t> DS division</a:t>
            </a:r>
          </a:p>
          <a:p>
            <a:pPr>
              <a:lnSpc>
                <a:spcPct val="100000"/>
              </a:lnSpc>
            </a:pPr>
            <a:r>
              <a:rPr lang="en-US" sz="2400" b="1" dirty="0"/>
              <a:t>Research Approach: </a:t>
            </a:r>
            <a:r>
              <a:rPr lang="en-US" sz="2400" dirty="0"/>
              <a:t>Both Quantitative and Qualitative</a:t>
            </a:r>
          </a:p>
          <a:p>
            <a:pPr fontAlgn="t">
              <a:lnSpc>
                <a:spcPct val="100000"/>
              </a:lnSpc>
            </a:pPr>
            <a:r>
              <a:rPr lang="en-US" sz="2400" b="1" dirty="0"/>
              <a:t>Research Strategy: </a:t>
            </a:r>
            <a:r>
              <a:rPr lang="en-US" sz="2400" dirty="0"/>
              <a:t>Survey Strategy</a:t>
            </a:r>
          </a:p>
          <a:p>
            <a:pPr fontAlgn="ctr">
              <a:lnSpc>
                <a:spcPct val="100000"/>
              </a:lnSpc>
            </a:pPr>
            <a:r>
              <a:rPr lang="fr-FR" sz="2400" b="1" dirty="0" err="1"/>
              <a:t>Sampling</a:t>
            </a:r>
            <a:r>
              <a:rPr lang="fr-FR" sz="2400" b="1" dirty="0"/>
              <a:t> Technique: </a:t>
            </a:r>
            <a:r>
              <a:rPr lang="en-US" sz="2400" dirty="0"/>
              <a:t>Simple Random Sampling</a:t>
            </a:r>
          </a:p>
          <a:p>
            <a:pPr fontAlgn="ctr">
              <a:lnSpc>
                <a:spcPct val="100000"/>
              </a:lnSpc>
            </a:pPr>
            <a:r>
              <a:rPr lang="en-US" sz="2400" b="1" dirty="0"/>
              <a:t>Sample Size: </a:t>
            </a:r>
            <a:r>
              <a:rPr lang="en-US" sz="2400" dirty="0"/>
              <a:t>120 smallholder tea farmers </a:t>
            </a: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6</a:t>
            </a:fld>
            <a:endParaRPr lang="en-US"/>
          </a:p>
        </p:txBody>
      </p:sp>
      <p:sp>
        <p:nvSpPr>
          <p:cNvPr id="5" name="Title 1">
            <a:extLst>
              <a:ext uri="{FF2B5EF4-FFF2-40B4-BE49-F238E27FC236}">
                <a16:creationId xmlns="" xmlns:a16="http://schemas.microsoft.com/office/drawing/2014/main" id="{F366AA2D-EB97-F029-43DF-78A997A7827F}"/>
              </a:ext>
            </a:extLst>
          </p:cNvPr>
          <p:cNvSpPr txBox="1">
            <a:spLocks noGrp="1"/>
          </p:cNvSpPr>
          <p:nvPr>
            <p:ph type="title"/>
          </p:nvPr>
        </p:nvSpPr>
        <p:spPr>
          <a:xfrm>
            <a:off x="102382" y="819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ysClr val="windowText" lastClr="000000"/>
                </a:solidFill>
                <a:effectLst/>
                <a:uLnTx/>
                <a:uFillTx/>
                <a:latin typeface="Calibri Light" panose="020F0302020204030204"/>
              </a:rPr>
              <a:t>Material and Methods</a:t>
            </a:r>
            <a:endParaRPr kumimoji="0" lang="en-US" sz="4400" b="1" i="0" u="sng" strike="noStrike" kern="1200" cap="none" spc="0" normalizeH="0" baseline="0" noProof="0" dirty="0">
              <a:ln>
                <a:noFill/>
              </a:ln>
              <a:solidFill>
                <a:sysClr val="windowText" lastClr="000000"/>
              </a:solidFill>
              <a:effectLst/>
              <a:uLnTx/>
              <a:uFillTx/>
              <a:latin typeface="Calibri Light" panose="020F0302020204030204"/>
            </a:endParaRPr>
          </a:p>
        </p:txBody>
      </p:sp>
      <p:grpSp>
        <p:nvGrpSpPr>
          <p:cNvPr id="6" name="Group 5"/>
          <p:cNvGrpSpPr/>
          <p:nvPr/>
        </p:nvGrpSpPr>
        <p:grpSpPr>
          <a:xfrm>
            <a:off x="8834908" y="972144"/>
            <a:ext cx="3098443" cy="3263081"/>
            <a:chOff x="7288627" y="1583120"/>
            <a:chExt cx="4467539" cy="4156314"/>
          </a:xfrm>
        </p:grpSpPr>
        <p:pic>
          <p:nvPicPr>
            <p:cNvPr id="7" name="Picture 6"/>
            <p:cNvPicPr/>
            <p:nvPr/>
          </p:nvPicPr>
          <p:blipFill>
            <a:blip r:embed="rId2">
              <a:extLst>
                <a:ext uri="{BEBA8EAE-BF5A-486C-A8C5-ECC9F3942E4B}">
                  <a14:imgProps xmlns:a14="http://schemas.microsoft.com/office/drawing/2010/main">
                    <a14:imgLayer r:embed="rId3">
                      <a14:imgEffect>
                        <a14:backgroundRemoval t="741" b="99630" l="0" r="100000"/>
                      </a14:imgEffect>
                    </a14:imgLayer>
                  </a14:imgProps>
                </a:ext>
                <a:ext uri="{28A0092B-C50C-407E-A947-70E740481C1C}">
                  <a14:useLocalDpi xmlns:a14="http://schemas.microsoft.com/office/drawing/2010/main" val="0"/>
                </a:ext>
              </a:extLst>
            </a:blip>
            <a:stretch>
              <a:fillRect/>
            </a:stretch>
          </p:blipFill>
          <p:spPr>
            <a:xfrm>
              <a:off x="9184882" y="1583120"/>
              <a:ext cx="2571284" cy="2244701"/>
            </a:xfrm>
            <a:prstGeom prst="rect">
              <a:avLst/>
            </a:prstGeom>
          </p:spPr>
        </p:pic>
        <p:pic>
          <p:nvPicPr>
            <p:cNvPr id="8" name="Picture 7"/>
            <p:cNvPicPr/>
            <p:nvPr/>
          </p:nvPicPr>
          <p:blipFill>
            <a:blip r:embed="rId4" cstate="print">
              <a:extLst>
                <a:ext uri="{BEBA8EAE-BF5A-486C-A8C5-ECC9F3942E4B}">
                  <a14:imgProps xmlns:a14="http://schemas.microsoft.com/office/drawing/2010/main">
                    <a14:imgLayer r:embed="rId5">
                      <a14:imgEffect>
                        <a14:backgroundRemoval t="268" b="100000" l="0" r="96737">
                          <a14:foregroundMark x1="48019" y1="76779" x2="48019" y2="76779"/>
                          <a14:foregroundMark x1="55478" y1="76779" x2="55478" y2="76779"/>
                          <a14:foregroundMark x1="59441" y1="74497" x2="59441" y2="74497"/>
                          <a14:foregroundMark x1="40793" y1="73557" x2="40793" y2="73557"/>
                          <a14:foregroundMark x1="31702" y1="74497" x2="31702" y2="74497"/>
                          <a14:foregroundMark x1="27739" y1="77450" x2="27739" y2="77450"/>
                          <a14:foregroundMark x1="36131" y1="77450" x2="36131" y2="77450"/>
                          <a14:foregroundMark x1="40793" y1="77450" x2="40793" y2="77450"/>
                          <a14:foregroundMark x1="44522" y1="78389" x2="44522" y2="78389"/>
                          <a14:foregroundMark x1="49650" y1="74228" x2="49650" y2="74228"/>
                          <a14:foregroundMark x1="34965" y1="75168" x2="34965" y2="75168"/>
                          <a14:foregroundMark x1="59441" y1="78121" x2="59441" y2="78121"/>
                          <a14:backgroundMark x1="15851" y1="5906" x2="15851" y2="5906"/>
                        </a14:backgroundRemoval>
                      </a14:imgEffect>
                    </a14:imgLayer>
                  </a14:imgProps>
                </a:ext>
                <a:ext uri="{28A0092B-C50C-407E-A947-70E740481C1C}">
                  <a14:useLocalDpi xmlns:a14="http://schemas.microsoft.com/office/drawing/2010/main" val="0"/>
                </a:ext>
              </a:extLst>
            </a:blip>
            <a:stretch>
              <a:fillRect/>
            </a:stretch>
          </p:blipFill>
          <p:spPr>
            <a:xfrm>
              <a:off x="7288627" y="1916209"/>
              <a:ext cx="2473559" cy="3823225"/>
            </a:xfrm>
            <a:prstGeom prst="rect">
              <a:avLst/>
            </a:prstGeom>
          </p:spPr>
        </p:pic>
        <p:pic>
          <p:nvPicPr>
            <p:cNvPr id="9" name="Picture 8"/>
            <p:cNvPicPr/>
            <p:nvPr/>
          </p:nvPicPr>
          <p:blipFill>
            <a:blip r:embed="rId6" cstate="print">
              <a:extLst>
                <a:ext uri="{BEBA8EAE-BF5A-486C-A8C5-ECC9F3942E4B}">
                  <a14:imgProps xmlns:a14="http://schemas.microsoft.com/office/drawing/2010/main">
                    <a14:imgLayer r:embed="rId7">
                      <a14:imgEffect>
                        <a14:backgroundRemoval t="3725" b="89872" l="10000" r="90000">
                          <a14:foregroundMark x1="25595" y1="8615" x2="25595" y2="8615"/>
                        </a14:backgroundRemoval>
                      </a14:imgEffect>
                    </a14:imgLayer>
                  </a14:imgProps>
                </a:ext>
                <a:ext uri="{28A0092B-C50C-407E-A947-70E740481C1C}">
                  <a14:useLocalDpi xmlns:a14="http://schemas.microsoft.com/office/drawing/2010/main" val="0"/>
                </a:ext>
              </a:extLst>
            </a:blip>
            <a:stretch>
              <a:fillRect/>
            </a:stretch>
          </p:blipFill>
          <p:spPr>
            <a:xfrm rot="21357031" flipH="1">
              <a:off x="8267292" y="3078019"/>
              <a:ext cx="2823426" cy="2596161"/>
            </a:xfrm>
            <a:prstGeom prst="rect">
              <a:avLst/>
            </a:prstGeom>
          </p:spPr>
        </p:pic>
      </p:grpSp>
      <p:grpSp>
        <p:nvGrpSpPr>
          <p:cNvPr id="10" name="Group 9"/>
          <p:cNvGrpSpPr/>
          <p:nvPr/>
        </p:nvGrpSpPr>
        <p:grpSpPr>
          <a:xfrm>
            <a:off x="1375106" y="4635977"/>
            <a:ext cx="9666593" cy="2100660"/>
            <a:chOff x="564106" y="3925974"/>
            <a:chExt cx="9803387" cy="2482733"/>
          </a:xfrm>
        </p:grpSpPr>
        <p:sp>
          <p:nvSpPr>
            <p:cNvPr id="11" name="Rectangle 10"/>
            <p:cNvSpPr/>
            <p:nvPr/>
          </p:nvSpPr>
          <p:spPr>
            <a:xfrm>
              <a:off x="564106" y="4594685"/>
              <a:ext cx="1983346" cy="1284445"/>
            </a:xfrm>
            <a:prstGeom prst="rect">
              <a:avLst/>
            </a:prstGeom>
            <a:solidFill>
              <a:srgbClr val="70AD4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Tea Smallholders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in </a:t>
              </a:r>
              <a:r>
                <a:rPr kumimoji="0" lang="en-US" sz="1400" b="1" i="0" u="none" strike="noStrike" kern="0" cap="none" spc="0" normalizeH="0" baseline="0" noProof="0" dirty="0" err="1" smtClean="0">
                  <a:ln>
                    <a:noFill/>
                  </a:ln>
                  <a:solidFill>
                    <a:srgbClr val="000000"/>
                  </a:solidFill>
                  <a:effectLst/>
                  <a:uLnTx/>
                  <a:uFillTx/>
                  <a:latin typeface="Arial"/>
                  <a:sym typeface="Arial"/>
                </a:rPr>
                <a:t>Ratnapura</a:t>
              </a:r>
              <a:r>
                <a:rPr kumimoji="0" lang="en-US" sz="1400" b="1" i="0" u="none" strike="noStrike" kern="0" cap="none" spc="0" normalizeH="0" baseline="0" noProof="0" dirty="0" smtClean="0">
                  <a:ln>
                    <a:noFill/>
                  </a:ln>
                  <a:solidFill>
                    <a:srgbClr val="000000"/>
                  </a:solidFill>
                  <a:effectLst/>
                  <a:uLnTx/>
                  <a:uFillTx/>
                  <a:latin typeface="Arial"/>
                  <a:sym typeface="Arial"/>
                </a:rPr>
                <a:t> District</a:t>
              </a:r>
            </a:p>
          </p:txBody>
        </p:sp>
        <p:sp>
          <p:nvSpPr>
            <p:cNvPr id="12" name="Rectangle 11"/>
            <p:cNvSpPr/>
            <p:nvPr/>
          </p:nvSpPr>
          <p:spPr>
            <a:xfrm>
              <a:off x="3878070" y="4594686"/>
              <a:ext cx="2121250" cy="1284445"/>
            </a:xfrm>
            <a:prstGeom prst="rect">
              <a:avLst/>
            </a:prstGeom>
            <a:solidFill>
              <a:srgbClr val="5B9BD5"/>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Active supplier base in </a:t>
              </a:r>
              <a:r>
                <a:rPr kumimoji="0" lang="en-US" sz="1400" b="1" i="0" u="none" strike="noStrike" kern="0" cap="none" spc="0" normalizeH="0" baseline="0" noProof="0" dirty="0" err="1" smtClean="0">
                  <a:ln>
                    <a:noFill/>
                  </a:ln>
                  <a:solidFill>
                    <a:srgbClr val="000000"/>
                  </a:solidFill>
                  <a:effectLst/>
                  <a:uLnTx/>
                  <a:uFillTx/>
                  <a:latin typeface="Arial"/>
                  <a:sym typeface="Arial"/>
                </a:rPr>
                <a:t>Sesami</a:t>
              </a:r>
              <a:r>
                <a:rPr kumimoji="0" lang="en-US" sz="1400" b="1" i="0" u="none" strike="noStrike" kern="0" cap="none" spc="0" normalizeH="0" baseline="0" noProof="0" dirty="0" smtClean="0">
                  <a:ln>
                    <a:noFill/>
                  </a:ln>
                  <a:solidFill>
                    <a:srgbClr val="000000"/>
                  </a:solidFill>
                  <a:effectLst/>
                  <a:uLnTx/>
                  <a:uFillTx/>
                  <a:latin typeface="Arial"/>
                  <a:sym typeface="Arial"/>
                </a:rPr>
                <a:t> </a:t>
              </a:r>
              <a:r>
                <a:rPr kumimoji="0" lang="en-US" sz="1400" b="1" i="0" u="none" strike="noStrike" kern="0" cap="none" spc="0" normalizeH="0" baseline="0" noProof="0" dirty="0" err="1" smtClean="0">
                  <a:ln>
                    <a:noFill/>
                  </a:ln>
                  <a:solidFill>
                    <a:srgbClr val="000000"/>
                  </a:solidFill>
                  <a:effectLst/>
                  <a:uLnTx/>
                  <a:uFillTx/>
                  <a:latin typeface="Arial"/>
                  <a:sym typeface="Arial"/>
                </a:rPr>
                <a:t>Senhora</a:t>
              </a:r>
              <a:r>
                <a:rPr kumimoji="0" lang="en-US" sz="1400" b="1" i="0" u="none" strike="noStrike" kern="0" cap="none" spc="0" normalizeH="0" baseline="0" noProof="0" dirty="0" smtClean="0">
                  <a:ln>
                    <a:noFill/>
                  </a:ln>
                  <a:solidFill>
                    <a:srgbClr val="000000"/>
                  </a:solidFill>
                  <a:effectLst/>
                  <a:uLnTx/>
                  <a:uFillTx/>
                  <a:latin typeface="Arial"/>
                  <a:sym typeface="Arial"/>
                </a:rPr>
                <a:t> Tea Company</a:t>
              </a:r>
            </a:p>
          </p:txBody>
        </p:sp>
        <p:sp>
          <p:nvSpPr>
            <p:cNvPr id="13" name="Rounded Rectangle 12"/>
            <p:cNvSpPr/>
            <p:nvPr/>
          </p:nvSpPr>
          <p:spPr>
            <a:xfrm>
              <a:off x="7359914" y="3925974"/>
              <a:ext cx="2977849" cy="676872"/>
            </a:xfrm>
            <a:prstGeom prst="roundRect">
              <a:avLst/>
            </a:prstGeom>
            <a:solidFill>
              <a:srgbClr val="FFC000"/>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000000"/>
                  </a:solidFill>
                  <a:effectLst/>
                  <a:uLnTx/>
                  <a:uFillTx/>
                  <a:latin typeface="Arial"/>
                  <a:sym typeface="Arial"/>
                </a:rPr>
                <a:t>Balangoda</a:t>
              </a:r>
              <a:r>
                <a:rPr kumimoji="0" lang="en-US" sz="1400" b="1" i="0" u="none" strike="noStrike" kern="0" cap="none" spc="0" normalizeH="0" baseline="0" noProof="0" dirty="0" smtClean="0">
                  <a:ln>
                    <a:noFill/>
                  </a:ln>
                  <a:solidFill>
                    <a:srgbClr val="000000"/>
                  </a:solidFill>
                  <a:effectLst/>
                  <a:uLnTx/>
                  <a:uFillTx/>
                  <a:latin typeface="Arial"/>
                  <a:sym typeface="Arial"/>
                </a:rPr>
                <a:t> DS division</a:t>
              </a:r>
            </a:p>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40</a:t>
              </a:r>
            </a:p>
          </p:txBody>
        </p:sp>
        <p:sp>
          <p:nvSpPr>
            <p:cNvPr id="14" name="Rounded Rectangle 13"/>
            <p:cNvSpPr/>
            <p:nvPr/>
          </p:nvSpPr>
          <p:spPr>
            <a:xfrm>
              <a:off x="7359915" y="4800077"/>
              <a:ext cx="2977848" cy="690181"/>
            </a:xfrm>
            <a:prstGeom prst="roundRect">
              <a:avLst/>
            </a:prstGeom>
            <a:solidFill>
              <a:srgbClr val="A5A5A5"/>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000000"/>
                  </a:solidFill>
                  <a:effectLst/>
                  <a:uLnTx/>
                  <a:uFillTx/>
                  <a:latin typeface="Arial"/>
                  <a:sym typeface="Arial"/>
                </a:rPr>
                <a:t>Imbulpe</a:t>
              </a:r>
              <a:r>
                <a:rPr kumimoji="0" lang="en-US" sz="1400" b="1" i="0" u="none" strike="noStrike" kern="0" cap="none" spc="0" normalizeH="0" baseline="0" noProof="0" dirty="0" smtClean="0">
                  <a:ln>
                    <a:noFill/>
                  </a:ln>
                  <a:solidFill>
                    <a:srgbClr val="000000"/>
                  </a:solidFill>
                  <a:effectLst/>
                  <a:uLnTx/>
                  <a:uFillTx/>
                  <a:latin typeface="Arial"/>
                  <a:sym typeface="Arial"/>
                </a:rPr>
                <a:t> DS division</a:t>
              </a:r>
            </a:p>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40</a:t>
              </a:r>
            </a:p>
          </p:txBody>
        </p:sp>
        <p:sp>
          <p:nvSpPr>
            <p:cNvPr id="15" name="Rounded Rectangle 14"/>
            <p:cNvSpPr/>
            <p:nvPr/>
          </p:nvSpPr>
          <p:spPr>
            <a:xfrm>
              <a:off x="7359915" y="5731835"/>
              <a:ext cx="3007578" cy="676872"/>
            </a:xfrm>
            <a:prstGeom prst="roundRect">
              <a:avLst/>
            </a:prstGeom>
            <a:solidFill>
              <a:srgbClr val="ED7D31"/>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000000"/>
                  </a:solidFill>
                  <a:effectLst/>
                  <a:uLnTx/>
                  <a:uFillTx/>
                  <a:latin typeface="Arial"/>
                  <a:sym typeface="Arial"/>
                </a:rPr>
                <a:t>Opernayaka</a:t>
              </a:r>
              <a:r>
                <a:rPr kumimoji="0" lang="en-US" sz="1400" b="1" i="0" u="none" strike="noStrike" kern="0" cap="none" spc="0" normalizeH="0" baseline="0" noProof="0" dirty="0" smtClean="0">
                  <a:ln>
                    <a:noFill/>
                  </a:ln>
                  <a:solidFill>
                    <a:srgbClr val="000000"/>
                  </a:solidFill>
                  <a:effectLst/>
                  <a:uLnTx/>
                  <a:uFillTx/>
                  <a:latin typeface="Arial"/>
                  <a:sym typeface="Arial"/>
                </a:rPr>
                <a:t> DS division</a:t>
              </a:r>
            </a:p>
            <a:p>
              <a:pPr marL="0" marR="0" lvl="1"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Arial"/>
                  <a:sym typeface="Arial"/>
                </a:rPr>
                <a:t>40</a:t>
              </a:r>
            </a:p>
          </p:txBody>
        </p:sp>
        <p:sp>
          <p:nvSpPr>
            <p:cNvPr id="16" name="Right Arrow 15"/>
            <p:cNvSpPr/>
            <p:nvPr/>
          </p:nvSpPr>
          <p:spPr>
            <a:xfrm>
              <a:off x="2640291" y="5126875"/>
              <a:ext cx="1055749" cy="163708"/>
            </a:xfrm>
            <a:prstGeom prst="rightArrow">
              <a:avLst/>
            </a:prstGeom>
            <a:solidFill>
              <a:srgbClr val="C00000"/>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sym typeface="Arial"/>
              </a:endParaRPr>
            </a:p>
          </p:txBody>
        </p:sp>
        <p:sp>
          <p:nvSpPr>
            <p:cNvPr id="17" name="Right Arrow 16"/>
            <p:cNvSpPr/>
            <p:nvPr/>
          </p:nvSpPr>
          <p:spPr>
            <a:xfrm>
              <a:off x="6148823" y="5126875"/>
              <a:ext cx="1055749" cy="163708"/>
            </a:xfrm>
            <a:prstGeom prst="rightArrow">
              <a:avLst/>
            </a:prstGeom>
            <a:solidFill>
              <a:srgbClr val="C00000"/>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sym typeface="Arial"/>
              </a:endParaRPr>
            </a:p>
          </p:txBody>
        </p:sp>
        <p:sp>
          <p:nvSpPr>
            <p:cNvPr id="18" name="Right Arrow 17"/>
            <p:cNvSpPr/>
            <p:nvPr/>
          </p:nvSpPr>
          <p:spPr>
            <a:xfrm rot="20253602">
              <a:off x="6127312" y="4654912"/>
              <a:ext cx="1055749" cy="163708"/>
            </a:xfrm>
            <a:prstGeom prst="rightArrow">
              <a:avLst/>
            </a:prstGeom>
            <a:solidFill>
              <a:srgbClr val="C00000"/>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sym typeface="Arial"/>
              </a:endParaRPr>
            </a:p>
          </p:txBody>
        </p:sp>
        <p:sp>
          <p:nvSpPr>
            <p:cNvPr id="19" name="Right Arrow 18"/>
            <p:cNvSpPr/>
            <p:nvPr/>
          </p:nvSpPr>
          <p:spPr>
            <a:xfrm rot="882122">
              <a:off x="6148823" y="5611066"/>
              <a:ext cx="1055749" cy="163708"/>
            </a:xfrm>
            <a:prstGeom prst="rightArrow">
              <a:avLst/>
            </a:prstGeom>
            <a:solidFill>
              <a:srgbClr val="C00000"/>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sym typeface="Arial"/>
              </a:endParaRPr>
            </a:p>
          </p:txBody>
        </p:sp>
      </p:grpSp>
    </p:spTree>
    <p:extLst>
      <p:ext uri="{BB962C8B-B14F-4D97-AF65-F5344CB8AC3E}">
        <p14:creationId xmlns:p14="http://schemas.microsoft.com/office/powerpoint/2010/main" val="3841334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7</a:t>
            </a:fld>
            <a:endParaRPr lang="en-US"/>
          </a:p>
        </p:txBody>
      </p:sp>
      <p:sp>
        <p:nvSpPr>
          <p:cNvPr id="5" name="Google Shape;83;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spcBef>
                <a:spcPct val="0"/>
              </a:spcBef>
              <a:buClrTx/>
              <a:buSzTx/>
            </a:pPr>
            <a:r>
              <a:rPr lang="en-US" u="sng" kern="1200" dirty="0">
                <a:solidFill>
                  <a:sysClr val="windowText" lastClr="000000"/>
                </a:solidFill>
                <a:latin typeface="Calibri Light" panose="020F0302020204030204"/>
                <a:ea typeface="+mj-ea"/>
                <a:cs typeface="+mj-cs"/>
              </a:rPr>
              <a:t>Material and Methods Cont..</a:t>
            </a:r>
            <a:endParaRPr u="sng" kern="1200" dirty="0">
              <a:solidFill>
                <a:sysClr val="windowText" lastClr="000000"/>
              </a:solidFill>
              <a:latin typeface="Calibri Light" panose="020F0302020204030204"/>
              <a:ea typeface="+mj-ea"/>
              <a:cs typeface="+mj-cs"/>
            </a:endParaRPr>
          </a:p>
        </p:txBody>
      </p:sp>
      <p:sp>
        <p:nvSpPr>
          <p:cNvPr id="6" name="Google Shape;84;p6"/>
          <p:cNvSpPr txBox="1">
            <a:spLocks noGrp="1"/>
          </p:cNvSpPr>
          <p:nvPr>
            <p:ph idx="1"/>
          </p:nvPr>
        </p:nvSpPr>
        <p:spPr>
          <a:xfrm>
            <a:off x="838200" y="1580926"/>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fontAlgn="t">
              <a:buClrTx/>
              <a:buSzTx/>
              <a:buFont typeface="Arial" panose="020B0604020202020204" pitchFamily="34" charset="0"/>
              <a:buChar char="•"/>
            </a:pPr>
            <a:r>
              <a:rPr lang="en-US" sz="2400" b="1" kern="1200" dirty="0">
                <a:solidFill>
                  <a:prstClr val="black"/>
                </a:solidFill>
              </a:rPr>
              <a:t>Data Collection Method: </a:t>
            </a:r>
          </a:p>
          <a:p>
            <a:pPr marL="685800" lvl="1" indent="-228600" algn="just">
              <a:buClrTx/>
              <a:buSzTx/>
              <a:buFont typeface="Wingdings" panose="05000000000000000000" pitchFamily="2" charset="2"/>
              <a:buChar char="ü"/>
            </a:pPr>
            <a:r>
              <a:rPr lang="en-US" kern="1200" dirty="0">
                <a:solidFill>
                  <a:prstClr val="black"/>
                </a:solidFill>
              </a:rPr>
              <a:t>Primary Data: Field Survey, Face to face interviews, Telephone conversations         </a:t>
            </a:r>
          </a:p>
          <a:p>
            <a:pPr marL="685800" lvl="1" indent="-228600" algn="just">
              <a:buClrTx/>
              <a:buSzTx/>
              <a:buFont typeface="Wingdings" panose="05000000000000000000" pitchFamily="2" charset="2"/>
              <a:buChar char="ü"/>
            </a:pPr>
            <a:r>
              <a:rPr lang="en-US" kern="1200" dirty="0">
                <a:solidFill>
                  <a:prstClr val="black"/>
                </a:solidFill>
              </a:rPr>
              <a:t>Secondary Data: Tea factory records (</a:t>
            </a:r>
            <a:r>
              <a:rPr lang="en-US" kern="1200" dirty="0" err="1">
                <a:solidFill>
                  <a:prstClr val="black"/>
                </a:solidFill>
              </a:rPr>
              <a:t>Sesami</a:t>
            </a:r>
            <a:r>
              <a:rPr lang="en-US" kern="1200" dirty="0">
                <a:solidFill>
                  <a:prstClr val="black"/>
                </a:solidFill>
              </a:rPr>
              <a:t> </a:t>
            </a:r>
            <a:r>
              <a:rPr lang="en-US" kern="1200" dirty="0" err="1">
                <a:solidFill>
                  <a:prstClr val="black"/>
                </a:solidFill>
              </a:rPr>
              <a:t>Senhora</a:t>
            </a:r>
            <a:r>
              <a:rPr lang="en-US" kern="1200" dirty="0">
                <a:solidFill>
                  <a:prstClr val="black"/>
                </a:solidFill>
              </a:rPr>
              <a:t> Tea Company (</a:t>
            </a:r>
            <a:r>
              <a:rPr lang="en-US" kern="1200" dirty="0" err="1">
                <a:solidFill>
                  <a:prstClr val="black"/>
                </a:solidFill>
              </a:rPr>
              <a:t>Pvt</a:t>
            </a:r>
            <a:r>
              <a:rPr lang="en-US" kern="1200" dirty="0">
                <a:solidFill>
                  <a:prstClr val="black"/>
                </a:solidFill>
              </a:rPr>
              <a:t>) Ltd.)</a:t>
            </a:r>
          </a:p>
          <a:p>
            <a:pPr marL="457200" lvl="1" indent="0" algn="just">
              <a:buClrTx/>
              <a:buSzTx/>
              <a:buNone/>
            </a:pPr>
            <a:r>
              <a:rPr lang="en-US" kern="1200" dirty="0">
                <a:solidFill>
                  <a:prstClr val="black"/>
                </a:solidFill>
              </a:rPr>
              <a:t>		</a:t>
            </a:r>
            <a:r>
              <a:rPr lang="en-US" kern="1200" dirty="0" smtClean="0">
                <a:solidFill>
                  <a:prstClr val="black"/>
                </a:solidFill>
              </a:rPr>
              <a:t>             Research </a:t>
            </a:r>
            <a:r>
              <a:rPr lang="en-US" kern="1200" dirty="0">
                <a:solidFill>
                  <a:prstClr val="black"/>
                </a:solidFill>
              </a:rPr>
              <a:t>literature, Articles, Journals, and Websites (Tea Small 			</a:t>
            </a:r>
            <a:r>
              <a:rPr lang="en-US" kern="1200" dirty="0" smtClean="0">
                <a:solidFill>
                  <a:prstClr val="black"/>
                </a:solidFill>
              </a:rPr>
              <a:t>             Holdings </a:t>
            </a:r>
            <a:r>
              <a:rPr lang="en-US" kern="1200" dirty="0">
                <a:solidFill>
                  <a:prstClr val="black"/>
                </a:solidFill>
              </a:rPr>
              <a:t>Development Authority, Sri Lanka Tea Board, </a:t>
            </a:r>
            <a:r>
              <a:rPr lang="en-US" kern="1200" dirty="0" smtClean="0">
                <a:solidFill>
                  <a:prstClr val="black"/>
                </a:solidFill>
              </a:rPr>
              <a:t>				             Department of </a:t>
            </a:r>
            <a:r>
              <a:rPr lang="en-US" kern="1200" dirty="0">
                <a:solidFill>
                  <a:prstClr val="black"/>
                </a:solidFill>
              </a:rPr>
              <a:t>Census and Statistics, Central Bank of Sri Lanka)</a:t>
            </a:r>
          </a:p>
          <a:p>
            <a:pPr marL="457200" lvl="1" indent="0">
              <a:buClrTx/>
              <a:buSzTx/>
              <a:buNone/>
            </a:pPr>
            <a:endParaRPr lang="en-US" sz="1000" kern="1200" dirty="0">
              <a:solidFill>
                <a:prstClr val="black"/>
              </a:solidFill>
            </a:endParaRPr>
          </a:p>
          <a:p>
            <a:pPr marL="228600" lvl="0" indent="-228600" fontAlgn="t">
              <a:buClrTx/>
              <a:buSzTx/>
              <a:buFont typeface="Arial" panose="020B0604020202020204" pitchFamily="34" charset="0"/>
              <a:buChar char="•"/>
            </a:pPr>
            <a:r>
              <a:rPr lang="en-US" sz="2400" b="1" kern="1200" dirty="0">
                <a:solidFill>
                  <a:prstClr val="black"/>
                </a:solidFill>
              </a:rPr>
              <a:t>Data Analysis Technique: </a:t>
            </a:r>
          </a:p>
          <a:p>
            <a:pPr marL="685800" lvl="1" indent="-228600" fontAlgn="t">
              <a:buClrTx/>
              <a:buSzTx/>
              <a:buFont typeface="Wingdings" panose="05000000000000000000" pitchFamily="2" charset="2"/>
              <a:buChar char="ü"/>
            </a:pPr>
            <a:r>
              <a:rPr lang="en-US" kern="1200" dirty="0">
                <a:solidFill>
                  <a:prstClr val="black"/>
                </a:solidFill>
              </a:rPr>
              <a:t>Quantitative data: Descriptive statistics, Paired t test</a:t>
            </a:r>
          </a:p>
          <a:p>
            <a:pPr marL="685800" lvl="1" indent="-228600" fontAlgn="t">
              <a:buClrTx/>
              <a:buSzTx/>
              <a:buFont typeface="Wingdings" panose="05000000000000000000" pitchFamily="2" charset="2"/>
              <a:buChar char="ü"/>
            </a:pPr>
            <a:r>
              <a:rPr lang="en-US" kern="1200" dirty="0">
                <a:solidFill>
                  <a:prstClr val="black"/>
                </a:solidFill>
              </a:rPr>
              <a:t>Qualitative data: Graphical illustrations </a:t>
            </a:r>
          </a:p>
          <a:p>
            <a:pPr marL="457200" lvl="1" indent="0" fontAlgn="t">
              <a:buClrTx/>
              <a:buSzTx/>
              <a:buNone/>
            </a:pPr>
            <a:endParaRPr lang="en-US" sz="1000" kern="1200" dirty="0">
              <a:solidFill>
                <a:prstClr val="black"/>
              </a:solidFill>
            </a:endParaRPr>
          </a:p>
          <a:p>
            <a:pPr marL="228600" lvl="0" indent="-228600" fontAlgn="t">
              <a:buClrTx/>
              <a:buSzTx/>
              <a:buFont typeface="Arial" panose="020B0604020202020204" pitchFamily="34" charset="0"/>
              <a:buChar char="•"/>
            </a:pPr>
            <a:r>
              <a:rPr lang="en-US" sz="2400" b="1" kern="1200" dirty="0">
                <a:solidFill>
                  <a:prstClr val="black"/>
                </a:solidFill>
              </a:rPr>
              <a:t>Data Analysis Tool: </a:t>
            </a:r>
          </a:p>
          <a:p>
            <a:pPr marL="685800" lvl="1" indent="-228600" fontAlgn="t">
              <a:buClrTx/>
              <a:buSzTx/>
              <a:buFont typeface="Wingdings" panose="05000000000000000000" pitchFamily="2" charset="2"/>
              <a:buChar char="ü"/>
            </a:pPr>
            <a:r>
              <a:rPr lang="en-US" kern="1200" dirty="0">
                <a:solidFill>
                  <a:prstClr val="black"/>
                </a:solidFill>
              </a:rPr>
              <a:t>Microsoft Excel (2013) and SPSS 21 Statistical Software Packages</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367150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845" y="599000"/>
            <a:ext cx="8254285" cy="793974"/>
          </a:xfrm>
        </p:spPr>
        <p:txBody>
          <a:bodyPr>
            <a:normAutofit fontScale="90000"/>
          </a:bodyPr>
          <a:lstStyle/>
          <a:p>
            <a:r>
              <a:rPr lang="en-US" dirty="0"/>
              <a:t>Research hypothesis:</a:t>
            </a:r>
            <a:br>
              <a:rPr lang="en-US" dirty="0"/>
            </a:br>
            <a:endParaRPr lang="en-US" dirty="0"/>
          </a:p>
        </p:txBody>
      </p:sp>
      <p:sp>
        <p:nvSpPr>
          <p:cNvPr id="3" name="Content Placeholder 2"/>
          <p:cNvSpPr>
            <a:spLocks noGrp="1"/>
          </p:cNvSpPr>
          <p:nvPr>
            <p:ph idx="1"/>
          </p:nvPr>
        </p:nvSpPr>
        <p:spPr>
          <a:xfrm>
            <a:off x="627364" y="1241858"/>
            <a:ext cx="11023242" cy="4351338"/>
          </a:xfrm>
        </p:spPr>
        <p:txBody>
          <a:bodyPr>
            <a:normAutofit fontScale="92500"/>
          </a:bodyPr>
          <a:lstStyle/>
          <a:p>
            <a:pPr marL="0" indent="0">
              <a:buNone/>
            </a:pPr>
            <a:r>
              <a:rPr lang="en-US" dirty="0"/>
              <a:t>There were three sets of hypotheses. </a:t>
            </a:r>
          </a:p>
          <a:p>
            <a:r>
              <a:rPr lang="en-US" dirty="0"/>
              <a:t>Comparison of cost of chemical fertilizers (</a:t>
            </a:r>
            <a:r>
              <a:rPr lang="en-US" dirty="0" err="1"/>
              <a:t>Rs</a:t>
            </a:r>
            <a:r>
              <a:rPr lang="en-US" dirty="0"/>
              <a:t>/Acre) and other agrochemicals before and after banning. </a:t>
            </a:r>
          </a:p>
          <a:p>
            <a:endParaRPr lang="en-US" dirty="0"/>
          </a:p>
          <a:p>
            <a:endParaRPr lang="en-US" dirty="0"/>
          </a:p>
          <a:p>
            <a:r>
              <a:rPr lang="en-US" dirty="0"/>
              <a:t>Comparison of cost of production (</a:t>
            </a:r>
            <a:r>
              <a:rPr lang="en-US" dirty="0" err="1"/>
              <a:t>Rs</a:t>
            </a:r>
            <a:r>
              <a:rPr lang="en-US" dirty="0"/>
              <a:t>/Kg) before and after the banning. </a:t>
            </a:r>
          </a:p>
          <a:p>
            <a:endParaRPr lang="en-US" dirty="0"/>
          </a:p>
          <a:p>
            <a:endParaRPr lang="en-US" dirty="0"/>
          </a:p>
          <a:p>
            <a:r>
              <a:rPr lang="en-US" dirty="0"/>
              <a:t>Comparison of tea production (Kg/Month) before and after the banning.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8</a:t>
            </a:fld>
            <a:endParaRPr lang="en-US"/>
          </a:p>
        </p:txBody>
      </p:sp>
      <p:sp>
        <p:nvSpPr>
          <p:cNvPr id="5" name="Rectangle 4"/>
          <p:cNvSpPr/>
          <p:nvPr/>
        </p:nvSpPr>
        <p:spPr>
          <a:xfrm>
            <a:off x="627364" y="2594716"/>
            <a:ext cx="10726436" cy="93152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457200" marR="0" lvl="1" indent="0" defTabSz="914400" eaLnBrk="1" fontAlgn="auto" latinLnBrk="0" hangingPunct="1">
              <a:lnSpc>
                <a:spcPct val="120000"/>
              </a:lnSpc>
              <a:spcBef>
                <a:spcPts val="50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rPr>
              <a:t>H0: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no significant difference in cost of chemical fertilizers and other agrochemicals before and after the banning. </a:t>
            </a:r>
          </a:p>
          <a:p>
            <a:pPr marL="457200" marR="0" lvl="1" indent="0" defTabSz="914400" eaLnBrk="1" fontAlgn="auto" latinLnBrk="0" hangingPunct="1">
              <a:lnSpc>
                <a:spcPct val="120000"/>
              </a:lnSpc>
              <a:spcBef>
                <a:spcPts val="50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rPr>
              <a:t>H1: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a significant difference in cost of chemical fertilizers and other agrochemicals before and after the banning. </a:t>
            </a:r>
          </a:p>
        </p:txBody>
      </p:sp>
      <p:sp>
        <p:nvSpPr>
          <p:cNvPr id="6" name="Rectangle 5"/>
          <p:cNvSpPr/>
          <p:nvPr/>
        </p:nvSpPr>
        <p:spPr>
          <a:xfrm>
            <a:off x="627364" y="3934695"/>
            <a:ext cx="10726436" cy="93152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457200" marR="0" lvl="1" indent="0" defTabSz="914400" eaLnBrk="1" fontAlgn="auto" latinLnBrk="0" hangingPunct="1">
              <a:lnSpc>
                <a:spcPct val="120000"/>
              </a:lnSpc>
              <a:spcBef>
                <a:spcPts val="50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rPr>
              <a:t>H0: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no significant difference in cost of production before and after the banning. </a:t>
            </a:r>
          </a:p>
          <a:p>
            <a:pPr marL="457200" lvl="1">
              <a:lnSpc>
                <a:spcPct val="120000"/>
              </a:lnSpc>
              <a:spcBef>
                <a:spcPts val="500"/>
              </a:spcBef>
              <a:buClrTx/>
            </a:pPr>
            <a:r>
              <a:rPr kumimoji="0" lang="en-US" sz="1600" b="1" i="0" u="none" strike="noStrike" kern="1200" cap="none" spc="0" normalizeH="0" baseline="0" noProof="0" dirty="0" smtClean="0">
                <a:ln>
                  <a:noFill/>
                </a:ln>
                <a:solidFill>
                  <a:prstClr val="black"/>
                </a:solidFill>
                <a:effectLst/>
                <a:uLnTx/>
                <a:uFillTx/>
                <a:latin typeface="Calibri" panose="020F0502020204030204"/>
              </a:rPr>
              <a:t>H1: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a significant </a:t>
            </a:r>
            <a:r>
              <a:rPr lang="en-US" sz="1600" kern="1200" dirty="0">
                <a:solidFill>
                  <a:prstClr val="black"/>
                </a:solidFill>
                <a:latin typeface="Calibri" panose="020F0502020204030204"/>
              </a:rPr>
              <a:t>difference in cost of production before and after the banning. </a:t>
            </a:r>
            <a:endParaRPr kumimoji="0" lang="en-US" sz="1600" b="0" i="0" u="none" strike="noStrike" kern="1200" cap="none" spc="0" normalizeH="0" baseline="0" noProof="0" dirty="0" smtClean="0">
              <a:ln>
                <a:noFill/>
              </a:ln>
              <a:solidFill>
                <a:prstClr val="black"/>
              </a:solidFill>
              <a:effectLst/>
              <a:uLnTx/>
              <a:uFillTx/>
              <a:latin typeface="Calibri" panose="020F0502020204030204"/>
            </a:endParaRPr>
          </a:p>
        </p:txBody>
      </p:sp>
      <p:sp>
        <p:nvSpPr>
          <p:cNvPr id="7" name="Rectangle 6"/>
          <p:cNvSpPr/>
          <p:nvPr/>
        </p:nvSpPr>
        <p:spPr>
          <a:xfrm>
            <a:off x="627364" y="5441466"/>
            <a:ext cx="10726436" cy="93152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457200" lvl="1">
              <a:lnSpc>
                <a:spcPct val="120000"/>
              </a:lnSpc>
              <a:spcBef>
                <a:spcPts val="500"/>
              </a:spcBef>
              <a:buClrTx/>
            </a:pPr>
            <a:r>
              <a:rPr kumimoji="0" lang="en-US" sz="1600" b="1" i="0" u="none" strike="noStrike" kern="1200" cap="none" spc="0" normalizeH="0" baseline="0" noProof="0" dirty="0" smtClean="0">
                <a:ln>
                  <a:noFill/>
                </a:ln>
                <a:solidFill>
                  <a:prstClr val="black"/>
                </a:solidFill>
                <a:effectLst/>
                <a:uLnTx/>
                <a:uFillTx/>
                <a:latin typeface="Calibri" panose="020F0502020204030204"/>
              </a:rPr>
              <a:t>H0: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no significant difference </a:t>
            </a:r>
            <a:r>
              <a:rPr lang="en-US" sz="1600" kern="1200" dirty="0">
                <a:solidFill>
                  <a:prstClr val="black"/>
                </a:solidFill>
                <a:latin typeface="Calibri" panose="020F0502020204030204"/>
              </a:rPr>
              <a:t>in tea </a:t>
            </a:r>
            <a:r>
              <a:rPr lang="en-US" sz="1600" kern="1200" dirty="0" smtClean="0">
                <a:solidFill>
                  <a:prstClr val="black"/>
                </a:solidFill>
                <a:latin typeface="Calibri" panose="020F0502020204030204"/>
              </a:rPr>
              <a:t>production (yield</a:t>
            </a:r>
            <a:r>
              <a:rPr lang="en-US" sz="1600" kern="1200" dirty="0">
                <a:solidFill>
                  <a:prstClr val="black"/>
                </a:solidFill>
                <a:latin typeface="Calibri" panose="020F0502020204030204"/>
              </a:rPr>
              <a:t>)</a:t>
            </a:r>
            <a:r>
              <a:rPr lang="en-US" sz="1600" kern="1200" dirty="0" smtClean="0">
                <a:solidFill>
                  <a:prstClr val="black"/>
                </a:solidFill>
                <a:latin typeface="Calibri" panose="020F0502020204030204"/>
              </a:rPr>
              <a:t> </a:t>
            </a:r>
            <a:r>
              <a:rPr kumimoji="0" lang="en-US" sz="1600" b="0" i="0" u="none" strike="noStrike" kern="1200" cap="none" spc="0" normalizeH="0" baseline="0" noProof="0" dirty="0" smtClean="0">
                <a:ln>
                  <a:noFill/>
                </a:ln>
                <a:solidFill>
                  <a:prstClr val="black"/>
                </a:solidFill>
                <a:effectLst/>
                <a:uLnTx/>
                <a:uFillTx/>
                <a:latin typeface="Calibri" panose="020F0502020204030204"/>
              </a:rPr>
              <a:t>before and after the banning. </a:t>
            </a:r>
          </a:p>
          <a:p>
            <a:pPr marL="457200" lvl="1">
              <a:lnSpc>
                <a:spcPct val="120000"/>
              </a:lnSpc>
              <a:spcBef>
                <a:spcPts val="500"/>
              </a:spcBef>
              <a:buClrTx/>
            </a:pPr>
            <a:r>
              <a:rPr kumimoji="0" lang="en-US" sz="1600" b="1" i="0" u="none" strike="noStrike" kern="1200" cap="none" spc="0" normalizeH="0" baseline="0" noProof="0" dirty="0" smtClean="0">
                <a:ln>
                  <a:noFill/>
                </a:ln>
                <a:solidFill>
                  <a:prstClr val="black"/>
                </a:solidFill>
                <a:effectLst/>
                <a:uLnTx/>
                <a:uFillTx/>
                <a:latin typeface="Calibri" panose="020F0502020204030204"/>
              </a:rPr>
              <a:t>H1: </a:t>
            </a:r>
            <a:r>
              <a:rPr kumimoji="0" lang="en-US" sz="1600" b="0" i="0" u="none" strike="noStrike" kern="1200" cap="none" spc="0" normalizeH="0" baseline="0" noProof="0" dirty="0" smtClean="0">
                <a:ln>
                  <a:noFill/>
                </a:ln>
                <a:solidFill>
                  <a:prstClr val="black"/>
                </a:solidFill>
                <a:effectLst/>
                <a:uLnTx/>
                <a:uFillTx/>
                <a:latin typeface="Calibri" panose="020F0502020204030204"/>
              </a:rPr>
              <a:t>There is a significant difference in </a:t>
            </a:r>
            <a:r>
              <a:rPr lang="en-US" sz="1600" kern="1200" dirty="0">
                <a:solidFill>
                  <a:prstClr val="black"/>
                </a:solidFill>
                <a:latin typeface="Calibri" panose="020F0502020204030204"/>
              </a:rPr>
              <a:t>tea </a:t>
            </a:r>
            <a:r>
              <a:rPr lang="en-US" sz="1600" kern="1200" dirty="0" smtClean="0">
                <a:solidFill>
                  <a:prstClr val="black"/>
                </a:solidFill>
                <a:latin typeface="Calibri" panose="020F0502020204030204"/>
              </a:rPr>
              <a:t>production </a:t>
            </a:r>
            <a:r>
              <a:rPr lang="en-US" sz="1600" kern="1200" dirty="0" smtClean="0">
                <a:solidFill>
                  <a:prstClr val="black"/>
                </a:solidFill>
                <a:latin typeface="Calibri" panose="020F0502020204030204"/>
              </a:rPr>
              <a:t>(yield) </a:t>
            </a:r>
            <a:r>
              <a:rPr kumimoji="0" lang="en-US" sz="1600" b="0" i="0" u="none" strike="noStrike" kern="1200" cap="none" spc="0" normalizeH="0" baseline="0" noProof="0" dirty="0" smtClean="0">
                <a:ln>
                  <a:noFill/>
                </a:ln>
                <a:solidFill>
                  <a:prstClr val="black"/>
                </a:solidFill>
                <a:effectLst/>
                <a:uLnTx/>
                <a:uFillTx/>
                <a:latin typeface="Calibri" panose="020F0502020204030204"/>
              </a:rPr>
              <a:t>before and after the banning. </a:t>
            </a:r>
          </a:p>
        </p:txBody>
      </p:sp>
    </p:spTree>
    <p:extLst>
      <p:ext uri="{BB962C8B-B14F-4D97-AF65-F5344CB8AC3E}">
        <p14:creationId xmlns:p14="http://schemas.microsoft.com/office/powerpoint/2010/main" val="1792179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838200" y="0"/>
            <a:ext cx="10515600" cy="1325563"/>
          </a:xfrm>
        </p:spPr>
        <p:txBody>
          <a:bodyPr>
            <a:normAutofit/>
          </a:bodyPr>
          <a:lstStyle/>
          <a:p>
            <a:pPr algn="ctr"/>
            <a:r>
              <a:rPr lang="en-US" sz="4400" u="sng" dirty="0"/>
              <a:t>Results and Discussion</a:t>
            </a:r>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9</a:t>
            </a:fld>
            <a:endParaRPr lang="en-US"/>
          </a:p>
        </p:txBody>
      </p:sp>
      <p:sp>
        <p:nvSpPr>
          <p:cNvPr id="5" name="Google Shape;84;p6"/>
          <p:cNvSpPr txBox="1">
            <a:spLocks/>
          </p:cNvSpPr>
          <p:nvPr/>
        </p:nvSpPr>
        <p:spPr>
          <a:xfrm>
            <a:off x="370913" y="1182799"/>
            <a:ext cx="7071815" cy="64025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50800" algn="l" defTabSz="914400" rtl="0" eaLnBrk="1" fontAlgn="auto" latinLnBrk="0" hangingPunct="1">
              <a:lnSpc>
                <a:spcPct val="9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smtClean="0">
                <a:ln>
                  <a:noFill/>
                </a:ln>
                <a:solidFill>
                  <a:srgbClr val="70AD47">
                    <a:lumMod val="75000"/>
                  </a:srgbClr>
                </a:solidFill>
                <a:effectLst/>
                <a:uLnTx/>
                <a:uFillTx/>
                <a:latin typeface="Calibri"/>
                <a:ea typeface="Calibri" panose="020F0502020204030204" pitchFamily="34" charset="0"/>
                <a:cs typeface="Calibri"/>
                <a:sym typeface="Calibri"/>
              </a:rPr>
              <a:t>Socio-economic factors of the smallholders</a:t>
            </a:r>
            <a:endParaRPr kumimoji="0" lang="en-US" sz="2800" b="0" i="0" u="none" strike="noStrike" kern="0" cap="none" spc="0" normalizeH="0" baseline="0" noProof="0" dirty="0">
              <a:ln>
                <a:noFill/>
              </a:ln>
              <a:solidFill>
                <a:srgbClr val="70AD47">
                  <a:lumMod val="75000"/>
                </a:srgbClr>
              </a:solidFill>
              <a:effectLst/>
              <a:uLnTx/>
              <a:uFillTx/>
              <a:latin typeface="Calibri"/>
              <a:cs typeface="Calibri"/>
              <a:sym typeface="Calibri"/>
            </a:endParaRPr>
          </a:p>
        </p:txBody>
      </p:sp>
      <p:sp>
        <p:nvSpPr>
          <p:cNvPr id="6" name="TextBox 5"/>
          <p:cNvSpPr txBox="1"/>
          <p:nvPr/>
        </p:nvSpPr>
        <p:spPr>
          <a:xfrm>
            <a:off x="370913" y="1768458"/>
            <a:ext cx="3356068" cy="707886"/>
          </a:xfrm>
          <a:prstGeom prst="rect">
            <a:avLst/>
          </a:prstGeom>
          <a:noFill/>
        </p:spPr>
        <p:txBody>
          <a:bodyPr wrap="square" rtlCol="0">
            <a:spAutoFit/>
          </a:bodyPr>
          <a:lstStyle/>
          <a:p>
            <a:pPr algn="ctr"/>
            <a:r>
              <a:rPr lang="en-US" sz="2000" b="1" dirty="0" smtClean="0">
                <a:solidFill>
                  <a:prstClr val="black"/>
                </a:solidFill>
                <a:cs typeface="Arial"/>
                <a:sym typeface="Arial"/>
              </a:rPr>
              <a:t>1. Gender Distribution of the Respondents</a:t>
            </a:r>
          </a:p>
        </p:txBody>
      </p:sp>
      <p:sp>
        <p:nvSpPr>
          <p:cNvPr id="7" name="TextBox 6"/>
          <p:cNvSpPr txBox="1"/>
          <p:nvPr/>
        </p:nvSpPr>
        <p:spPr>
          <a:xfrm>
            <a:off x="4344320" y="1720899"/>
            <a:ext cx="3276601" cy="707886"/>
          </a:xfrm>
          <a:prstGeom prst="rect">
            <a:avLst/>
          </a:prstGeom>
          <a:noFill/>
        </p:spPr>
        <p:txBody>
          <a:bodyPr wrap="square" rtlCol="0">
            <a:spAutoFit/>
          </a:bodyPr>
          <a:lstStyle/>
          <a:p>
            <a:pPr algn="ctr"/>
            <a:r>
              <a:rPr lang="en-US" sz="2000" b="1" dirty="0" smtClean="0">
                <a:solidFill>
                  <a:prstClr val="black"/>
                </a:solidFill>
                <a:cs typeface="Arial"/>
                <a:sym typeface="Arial"/>
              </a:rPr>
              <a:t>2. Age Distribution of the Respondents</a:t>
            </a:r>
          </a:p>
        </p:txBody>
      </p:sp>
      <p:sp>
        <p:nvSpPr>
          <p:cNvPr id="8" name="TextBox 7"/>
          <p:cNvSpPr txBox="1"/>
          <p:nvPr/>
        </p:nvSpPr>
        <p:spPr>
          <a:xfrm>
            <a:off x="8238260" y="1726540"/>
            <a:ext cx="3553544" cy="707886"/>
          </a:xfrm>
          <a:prstGeom prst="rect">
            <a:avLst/>
          </a:prstGeom>
          <a:noFill/>
        </p:spPr>
        <p:txBody>
          <a:bodyPr wrap="square" rtlCol="0">
            <a:spAutoFit/>
          </a:bodyPr>
          <a:lstStyle/>
          <a:p>
            <a:pPr algn="ctr"/>
            <a:r>
              <a:rPr lang="en-US" sz="2000" b="1" dirty="0">
                <a:solidFill>
                  <a:prstClr val="black"/>
                </a:solidFill>
                <a:cs typeface="Arial"/>
                <a:sym typeface="Arial"/>
              </a:rPr>
              <a:t>3</a:t>
            </a:r>
            <a:r>
              <a:rPr lang="en-US" sz="2000" b="1" dirty="0" smtClean="0">
                <a:solidFill>
                  <a:prstClr val="black"/>
                </a:solidFill>
                <a:cs typeface="Arial"/>
                <a:sym typeface="Arial"/>
              </a:rPr>
              <a:t>. Marital Status of the Respondents</a:t>
            </a:r>
          </a:p>
        </p:txBody>
      </p:sp>
      <p:graphicFrame>
        <p:nvGraphicFramePr>
          <p:cNvPr id="9" name="Chart 8"/>
          <p:cNvGraphicFramePr>
            <a:graphicFrameLocks/>
          </p:cNvGraphicFramePr>
          <p:nvPr>
            <p:extLst>
              <p:ext uri="{D42A27DB-BD31-4B8C-83A1-F6EECF244321}">
                <p14:modId xmlns:p14="http://schemas.microsoft.com/office/powerpoint/2010/main" val="3261168277"/>
              </p:ext>
            </p:extLst>
          </p:nvPr>
        </p:nvGraphicFramePr>
        <p:xfrm>
          <a:off x="10036" y="2476344"/>
          <a:ext cx="3703798" cy="3663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968023138"/>
              </p:ext>
            </p:extLst>
          </p:nvPr>
        </p:nvGraphicFramePr>
        <p:xfrm>
          <a:off x="3671249" y="2639377"/>
          <a:ext cx="4214860" cy="3539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170506008"/>
              </p:ext>
            </p:extLst>
          </p:nvPr>
        </p:nvGraphicFramePr>
        <p:xfrm>
          <a:off x="7801850" y="2580992"/>
          <a:ext cx="4168538" cy="3715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3525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276</TotalTime>
  <Words>2921</Words>
  <Application>Microsoft Office PowerPoint</Application>
  <PresentationFormat>Widescreen</PresentationFormat>
  <Paragraphs>514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Iskoola Pota</vt:lpstr>
      <vt:lpstr>Times New Roman</vt:lpstr>
      <vt:lpstr>Wingdings</vt:lpstr>
      <vt:lpstr>Office Theme</vt:lpstr>
      <vt:lpstr>Impact of Sudden Banning of Chemical Fertilizers and other Agrochemicals  on Smallholders’ Tea Production  in Ratnapura District</vt:lpstr>
      <vt:lpstr>Content</vt:lpstr>
      <vt:lpstr>Introduction</vt:lpstr>
      <vt:lpstr>Introduction Cont..</vt:lpstr>
      <vt:lpstr>Objectives</vt:lpstr>
      <vt:lpstr>Material and Methods</vt:lpstr>
      <vt:lpstr>Material and Methods Cont..</vt:lpstr>
      <vt:lpstr>Research hypothesis: </vt:lpstr>
      <vt:lpstr>Results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Recommendations</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Microsoft account</cp:lastModifiedBy>
  <cp:revision>38</cp:revision>
  <dcterms:created xsi:type="dcterms:W3CDTF">2023-02-09T03:28:20Z</dcterms:created>
  <dcterms:modified xsi:type="dcterms:W3CDTF">2023-02-27T18:53:05Z</dcterms:modified>
</cp:coreProperties>
</file>