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63" r:id="rId30"/>
    <p:sldId id="289" r:id="rId31"/>
    <p:sldId id="264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Local</a:t>
            </a:r>
            <a:r>
              <a:rPr lang="en-US" sz="2400" b="1" baseline="0" dirty="0">
                <a:solidFill>
                  <a:schemeClr val="tx1"/>
                </a:solidFill>
              </a:rPr>
              <a:t> panel preference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6455342778595637E-2"/>
          <c:y val="2.9903830605101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50331135883775"/>
          <c:y val="0.17339855438055529"/>
          <c:w val="0.33388830044600026"/>
          <c:h val="0.7286510168974335"/>
        </c:manualLayout>
      </c:layout>
      <c:radarChart>
        <c:radarStyle val="marker"/>
        <c:varyColors val="0"/>
        <c:ser>
          <c:idx val="0"/>
          <c:order val="0"/>
          <c:tx>
            <c:strRef>
              <c:f>'sensory sum of ranks'!$B$15</c:f>
              <c:strCache>
                <c:ptCount val="1"/>
                <c:pt idx="0">
                  <c:v>S6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'sensory sum of ranks'!$C$14:$H$14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ranks'!$C$15:$H$15</c:f>
              <c:numCache>
                <c:formatCode>General</c:formatCode>
                <c:ptCount val="6"/>
                <c:pt idx="0">
                  <c:v>24</c:v>
                </c:pt>
                <c:pt idx="1">
                  <c:v>27</c:v>
                </c:pt>
                <c:pt idx="2">
                  <c:v>28</c:v>
                </c:pt>
                <c:pt idx="3">
                  <c:v>36.5</c:v>
                </c:pt>
                <c:pt idx="4">
                  <c:v>32</c:v>
                </c:pt>
                <c:pt idx="5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0E-452E-93E5-7DE67DB5DAAC}"/>
            </c:ext>
          </c:extLst>
        </c:ser>
        <c:ser>
          <c:idx val="1"/>
          <c:order val="1"/>
          <c:tx>
            <c:strRef>
              <c:f>'sensory sum of ranks'!$B$16</c:f>
              <c:strCache>
                <c:ptCount val="1"/>
                <c:pt idx="0">
                  <c:v>S3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'sensory sum of ranks'!$C$14:$H$14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ranks'!$C$16:$H$16</c:f>
              <c:numCache>
                <c:formatCode>General</c:formatCode>
                <c:ptCount val="6"/>
                <c:pt idx="0">
                  <c:v>53.5</c:v>
                </c:pt>
                <c:pt idx="1">
                  <c:v>46.5</c:v>
                </c:pt>
                <c:pt idx="2">
                  <c:v>33.5</c:v>
                </c:pt>
                <c:pt idx="3">
                  <c:v>20</c:v>
                </c:pt>
                <c:pt idx="4">
                  <c:v>34</c:v>
                </c:pt>
                <c:pt idx="5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0E-452E-93E5-7DE67DB5DAAC}"/>
            </c:ext>
          </c:extLst>
        </c:ser>
        <c:ser>
          <c:idx val="2"/>
          <c:order val="2"/>
          <c:tx>
            <c:strRef>
              <c:f>'sensory sum of ranks'!$B$17</c:f>
              <c:strCache>
                <c:ptCount val="1"/>
                <c:pt idx="0">
                  <c:v>S1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'sensory sum of ranks'!$C$14:$H$14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ranks'!$C$17:$H$17</c:f>
              <c:numCache>
                <c:formatCode>General</c:formatCode>
                <c:ptCount val="6"/>
                <c:pt idx="0">
                  <c:v>31</c:v>
                </c:pt>
                <c:pt idx="1">
                  <c:v>37</c:v>
                </c:pt>
                <c:pt idx="2">
                  <c:v>54</c:v>
                </c:pt>
                <c:pt idx="3">
                  <c:v>53</c:v>
                </c:pt>
                <c:pt idx="4">
                  <c:v>40</c:v>
                </c:pt>
                <c:pt idx="5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0E-452E-93E5-7DE67DB5DAAC}"/>
            </c:ext>
          </c:extLst>
        </c:ser>
        <c:ser>
          <c:idx val="3"/>
          <c:order val="3"/>
          <c:tx>
            <c:strRef>
              <c:f>'sensory sum of ranks'!$B$18</c:f>
              <c:strCache>
                <c:ptCount val="1"/>
                <c:pt idx="0">
                  <c:v>S4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'sensory sum of ranks'!$C$14:$H$14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ranks'!$C$18:$H$18</c:f>
              <c:numCache>
                <c:formatCode>General</c:formatCode>
                <c:ptCount val="6"/>
                <c:pt idx="0">
                  <c:v>39.5</c:v>
                </c:pt>
                <c:pt idx="1">
                  <c:v>38.5</c:v>
                </c:pt>
                <c:pt idx="2">
                  <c:v>26</c:v>
                </c:pt>
                <c:pt idx="3">
                  <c:v>25</c:v>
                </c:pt>
                <c:pt idx="4">
                  <c:v>33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0E-452E-93E5-7DE67DB5DAAC}"/>
            </c:ext>
          </c:extLst>
        </c:ser>
        <c:ser>
          <c:idx val="4"/>
          <c:order val="4"/>
          <c:tx>
            <c:strRef>
              <c:f>'sensory sum of ranks'!$B$19</c:f>
              <c:strCache>
                <c:ptCount val="1"/>
                <c:pt idx="0">
                  <c:v>S5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cat>
            <c:strRef>
              <c:f>'sensory sum of ranks'!$C$14:$H$14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ranks'!$C$19:$H$19</c:f>
              <c:numCache>
                <c:formatCode>General</c:formatCode>
                <c:ptCount val="6"/>
                <c:pt idx="0">
                  <c:v>42</c:v>
                </c:pt>
                <c:pt idx="1">
                  <c:v>36.5</c:v>
                </c:pt>
                <c:pt idx="2">
                  <c:v>28.5</c:v>
                </c:pt>
                <c:pt idx="3">
                  <c:v>30.5</c:v>
                </c:pt>
                <c:pt idx="4">
                  <c:v>34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0E-452E-93E5-7DE67DB5DAAC}"/>
            </c:ext>
          </c:extLst>
        </c:ser>
        <c:ser>
          <c:idx val="5"/>
          <c:order val="5"/>
          <c:tx>
            <c:strRef>
              <c:f>'sensory sum of ranks'!$B$20</c:f>
              <c:strCache>
                <c:ptCount val="1"/>
                <c:pt idx="0">
                  <c:v>S2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cat>
            <c:strRef>
              <c:f>'sensory sum of ranks'!$C$14:$H$14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ranks'!$C$20:$H$20</c:f>
              <c:numCache>
                <c:formatCode>General</c:formatCode>
                <c:ptCount val="6"/>
                <c:pt idx="0">
                  <c:v>20</c:v>
                </c:pt>
                <c:pt idx="1">
                  <c:v>24.5</c:v>
                </c:pt>
                <c:pt idx="2">
                  <c:v>40</c:v>
                </c:pt>
                <c:pt idx="3">
                  <c:v>44.5</c:v>
                </c:pt>
                <c:pt idx="4">
                  <c:v>37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0E-452E-93E5-7DE67DB5D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8052032"/>
        <c:axId val="-738058016"/>
      </c:radarChart>
      <c:catAx>
        <c:axId val="-7380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8016"/>
        <c:crosses val="autoZero"/>
        <c:auto val="1"/>
        <c:lblAlgn val="ctr"/>
        <c:lblOffset val="100"/>
        <c:noMultiLvlLbl val="0"/>
      </c:catAx>
      <c:valAx>
        <c:axId val="-738058016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400400332720227"/>
          <c:y val="9.9321303104396626E-3"/>
          <c:w val="0.39093066658976883"/>
          <c:h val="7.7403855185385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chemeClr val="tx1"/>
                </a:solidFill>
              </a:rPr>
              <a:t>Foreign panel preference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9184390387823127E-3"/>
          <c:y val="3.4153485889707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24247454635776"/>
          <c:y val="0.22043230741860878"/>
          <c:w val="0.37003090783546511"/>
          <c:h val="0.6890915710603509"/>
        </c:manualLayout>
      </c:layout>
      <c:radarChart>
        <c:radarStyle val="marker"/>
        <c:varyColors val="0"/>
        <c:ser>
          <c:idx val="0"/>
          <c:order val="0"/>
          <c:tx>
            <c:strRef>
              <c:f>'sensory sum of ranks'!$B$5</c:f>
              <c:strCache>
                <c:ptCount val="1"/>
                <c:pt idx="0">
                  <c:v>S1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'sensory sum of ranks'!$C$4:$H$4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ranks'!$C$5:$H$5</c:f>
              <c:numCache>
                <c:formatCode>General</c:formatCode>
                <c:ptCount val="6"/>
                <c:pt idx="0">
                  <c:v>18.5</c:v>
                </c:pt>
                <c:pt idx="1">
                  <c:v>19</c:v>
                </c:pt>
                <c:pt idx="2">
                  <c:v>20.5</c:v>
                </c:pt>
                <c:pt idx="3">
                  <c:v>20.5</c:v>
                </c:pt>
                <c:pt idx="4">
                  <c:v>22.5</c:v>
                </c:pt>
                <c:pt idx="5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7-441D-95AF-5A901199731C}"/>
            </c:ext>
          </c:extLst>
        </c:ser>
        <c:ser>
          <c:idx val="1"/>
          <c:order val="1"/>
          <c:tx>
            <c:strRef>
              <c:f>'sensory sum of ranks'!$B$6</c:f>
              <c:strCache>
                <c:ptCount val="1"/>
                <c:pt idx="0">
                  <c:v>S3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strRef>
              <c:f>'sensory sum of ranks'!$C$4:$H$4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ranks'!$C$6:$H$6</c:f>
              <c:numCache>
                <c:formatCode>General</c:formatCode>
                <c:ptCount val="6"/>
                <c:pt idx="0">
                  <c:v>26.5</c:v>
                </c:pt>
                <c:pt idx="1">
                  <c:v>27</c:v>
                </c:pt>
                <c:pt idx="2">
                  <c:v>24.5</c:v>
                </c:pt>
                <c:pt idx="3">
                  <c:v>24.5</c:v>
                </c:pt>
                <c:pt idx="4">
                  <c:v>22.5</c:v>
                </c:pt>
                <c:pt idx="5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7-441D-95AF-5A901199731C}"/>
            </c:ext>
          </c:extLst>
        </c:ser>
        <c:ser>
          <c:idx val="2"/>
          <c:order val="2"/>
          <c:tx>
            <c:strRef>
              <c:f>'sensory sum of ranks'!$B$7</c:f>
              <c:strCache>
                <c:ptCount val="1"/>
                <c:pt idx="0">
                  <c:v>S5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cat>
            <c:strRef>
              <c:f>'sensory sum of ranks'!$C$4:$H$4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ranks'!$C$7:$H$7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7.5</c:v>
                </c:pt>
                <c:pt idx="3">
                  <c:v>8.5</c:v>
                </c:pt>
                <c:pt idx="4">
                  <c:v>7.5</c:v>
                </c:pt>
                <c:pt idx="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87-441D-95AF-5A901199731C}"/>
            </c:ext>
          </c:extLst>
        </c:ser>
        <c:ser>
          <c:idx val="3"/>
          <c:order val="3"/>
          <c:tx>
            <c:strRef>
              <c:f>'sensory sum of ranks'!$B$8</c:f>
              <c:strCache>
                <c:ptCount val="1"/>
                <c:pt idx="0">
                  <c:v>S2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effectLst/>
            </c:spPr>
          </c:marker>
          <c:cat>
            <c:strRef>
              <c:f>'sensory sum of ranks'!$C$4:$H$4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ranks'!$C$8:$H$8</c:f>
              <c:numCache>
                <c:formatCode>General</c:formatCode>
                <c:ptCount val="6"/>
                <c:pt idx="0">
                  <c:v>26.5</c:v>
                </c:pt>
                <c:pt idx="1">
                  <c:v>25</c:v>
                </c:pt>
                <c:pt idx="2">
                  <c:v>24.5</c:v>
                </c:pt>
                <c:pt idx="3">
                  <c:v>24.5</c:v>
                </c:pt>
                <c:pt idx="4">
                  <c:v>22.5</c:v>
                </c:pt>
                <c:pt idx="5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87-441D-95AF-5A901199731C}"/>
            </c:ext>
          </c:extLst>
        </c:ser>
        <c:ser>
          <c:idx val="4"/>
          <c:order val="4"/>
          <c:tx>
            <c:strRef>
              <c:f>'sensory sum of ranks'!$B$9</c:f>
              <c:strCache>
                <c:ptCount val="1"/>
                <c:pt idx="0">
                  <c:v>S4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57150">
                <a:solidFill>
                  <a:schemeClr val="accent5"/>
                </a:solidFill>
              </a:ln>
              <a:effectLst/>
            </c:spPr>
          </c:marker>
          <c:cat>
            <c:strRef>
              <c:f>'sensory sum of ranks'!$C$4:$H$4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ranks'!$C$9:$H$9</c:f>
              <c:numCache>
                <c:formatCode>General</c:formatCode>
                <c:ptCount val="6"/>
                <c:pt idx="0">
                  <c:v>18.5</c:v>
                </c:pt>
                <c:pt idx="1">
                  <c:v>19</c:v>
                </c:pt>
                <c:pt idx="2">
                  <c:v>20.5</c:v>
                </c:pt>
                <c:pt idx="3">
                  <c:v>20.5</c:v>
                </c:pt>
                <c:pt idx="4">
                  <c:v>22.5</c:v>
                </c:pt>
                <c:pt idx="5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87-441D-95AF-5A901199731C}"/>
            </c:ext>
          </c:extLst>
        </c:ser>
        <c:ser>
          <c:idx val="5"/>
          <c:order val="5"/>
          <c:tx>
            <c:strRef>
              <c:f>'sensory sum of ranks'!$B$10</c:f>
              <c:strCache>
                <c:ptCount val="1"/>
                <c:pt idx="0">
                  <c:v>S6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cat>
            <c:strRef>
              <c:f>'sensory sum of ranks'!$C$4:$H$4</c:f>
              <c:strCache>
                <c:ptCount val="6"/>
                <c:pt idx="0">
                  <c:v>Colour</c:v>
                </c:pt>
                <c:pt idx="1">
                  <c:v>Appearance</c:v>
                </c:pt>
                <c:pt idx="2">
                  <c:v>Ododr</c:v>
                </c:pt>
                <c:pt idx="3">
                  <c:v>Taste</c:v>
                </c:pt>
                <c:pt idx="4">
                  <c:v>Texture</c:v>
                </c:pt>
                <c:pt idx="5">
                  <c:v>Overall acceptability</c:v>
                </c:pt>
              </c:strCache>
            </c:strRef>
          </c:cat>
          <c:val>
            <c:numRef>
              <c:f>'sensory sum of ranks'!$C$10:$H$10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7.5</c:v>
                </c:pt>
                <c:pt idx="3">
                  <c:v>6.5</c:v>
                </c:pt>
                <c:pt idx="4">
                  <c:v>7.5</c:v>
                </c:pt>
                <c:pt idx="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87-441D-95AF-5A9011997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8058560"/>
        <c:axId val="-738052576"/>
      </c:radarChart>
      <c:catAx>
        <c:axId val="-7380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2576"/>
        <c:crosses val="autoZero"/>
        <c:auto val="1"/>
        <c:lblAlgn val="ctr"/>
        <c:lblOffset val="100"/>
        <c:noMultiLvlLbl val="0"/>
      </c:catAx>
      <c:valAx>
        <c:axId val="-7380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8560"/>
        <c:crosses val="autoZero"/>
        <c:crossBetween val="between"/>
      </c:valAx>
      <c:spPr>
        <a:noFill/>
        <a:ln w="28575">
          <a:noFill/>
        </a:ln>
        <a:effectLst/>
      </c:spPr>
    </c:plotArea>
    <c:legend>
      <c:legendPos val="t"/>
      <c:layout>
        <c:manualLayout>
          <c:xMode val="edge"/>
          <c:yMode val="edge"/>
          <c:x val="0.64008536899105695"/>
          <c:y val="1.6333862296794944E-2"/>
          <c:w val="0.33633088090885743"/>
          <c:h val="0.14154023739879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pH change with storage time</a:t>
            </a:r>
          </a:p>
        </c:rich>
      </c:tx>
      <c:layout>
        <c:manualLayout>
          <c:xMode val="edge"/>
          <c:yMode val="edge"/>
          <c:x val="0.22930523305877393"/>
          <c:y val="4.2545633092753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58787286731475"/>
          <c:y val="0.15185167635062005"/>
          <c:w val="0.81415685814562533"/>
          <c:h val="0.6128144474681260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pH!$C$9:$C$13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cat>
          <c:val>
            <c:numRef>
              <c:f>pH!$D$9:$D$13</c:f>
              <c:numCache>
                <c:formatCode>General</c:formatCode>
                <c:ptCount val="5"/>
                <c:pt idx="0">
                  <c:v>3.84</c:v>
                </c:pt>
                <c:pt idx="1">
                  <c:v>3.89</c:v>
                </c:pt>
                <c:pt idx="2">
                  <c:v>3.9333333333333331</c:v>
                </c:pt>
                <c:pt idx="3">
                  <c:v>3.99</c:v>
                </c:pt>
                <c:pt idx="4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47-4068-923A-4B5B7155B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38057472"/>
        <c:axId val="-738056384"/>
      </c:lineChart>
      <c:catAx>
        <c:axId val="-73805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time </a:t>
                </a:r>
                <a:r>
                  <a:rPr lang="en-US" sz="1800" b="1" dirty="0" smtClean="0">
                    <a:solidFill>
                      <a:schemeClr val="tx1"/>
                    </a:solidFill>
                  </a:rPr>
                  <a:t>duration (weeks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)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6384"/>
        <c:crosses val="autoZero"/>
        <c:auto val="1"/>
        <c:lblAlgn val="ctr"/>
        <c:lblOffset val="100"/>
        <c:noMultiLvlLbl val="1"/>
      </c:catAx>
      <c:valAx>
        <c:axId val="-7380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pH</a:t>
                </a:r>
                <a:r>
                  <a:rPr lang="en-US" sz="1800" b="1" baseline="0">
                    <a:solidFill>
                      <a:schemeClr val="tx1"/>
                    </a:solidFill>
                  </a:rPr>
                  <a:t> value</a:t>
                </a:r>
                <a:endParaRPr lang="en-US" sz="18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7472"/>
        <c:crosses val="autoZero"/>
        <c:crossBetween val="between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Brix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value  (°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Bx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) change at</a:t>
            </a:r>
            <a:r>
              <a:rPr lang="en-US" sz="1800" b="1" baseline="0" dirty="0" smtClean="0">
                <a:solidFill>
                  <a:schemeClr val="tx1"/>
                </a:solidFill>
                <a:latin typeface="+mn-lt"/>
              </a:rPr>
              <a:t> the process flow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3107369476954"/>
          <c:y val="0.21783296698996532"/>
          <c:w val="0.85662729658792647"/>
          <c:h val="0.57185950714494027"/>
        </c:manualLayout>
      </c:layout>
      <c:lineChart>
        <c:grouping val="standard"/>
        <c:varyColors val="0"/>
        <c:ser>
          <c:idx val="0"/>
          <c:order val="0"/>
          <c:tx>
            <c:strRef>
              <c:f>Sheet1!$K$6</c:f>
              <c:strCache>
                <c:ptCount val="1"/>
                <c:pt idx="0">
                  <c:v>Brix value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Sheet1!$J$7:$J$9</c:f>
              <c:strCache>
                <c:ptCount val="3"/>
                <c:pt idx="0">
                  <c:v>Raw tender jackfruit cubes</c:v>
                </c:pt>
                <c:pt idx="1">
                  <c:v>Boiled tender jackfruit cubes</c:v>
                </c:pt>
                <c:pt idx="2">
                  <c:v>Smoked tender jackfruit cubes</c:v>
                </c:pt>
              </c:strCache>
            </c:strRef>
          </c:cat>
          <c:val>
            <c:numRef>
              <c:f>Sheet1!$K$7:$K$9</c:f>
              <c:numCache>
                <c:formatCode>General</c:formatCode>
                <c:ptCount val="3"/>
                <c:pt idx="0">
                  <c:v>4</c:v>
                </c:pt>
                <c:pt idx="1">
                  <c:v>4.5</c:v>
                </c:pt>
                <c:pt idx="2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B2-4D99-A214-89F37234A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38059104"/>
        <c:axId val="-809163936"/>
      </c:lineChart>
      <c:catAx>
        <c:axId val="-738059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Sample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 type</a:t>
                </a:r>
                <a:endParaRPr lang="en-US" sz="14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498828237446602"/>
              <c:y val="0.909645181653684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09163936"/>
        <c:crosses val="autoZero"/>
        <c:auto val="1"/>
        <c:lblAlgn val="ctr"/>
        <c:lblOffset val="100"/>
        <c:noMultiLvlLbl val="0"/>
      </c:catAx>
      <c:valAx>
        <c:axId val="-809163936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Brix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baseline="0" dirty="0" smtClean="0">
                    <a:solidFill>
                      <a:schemeClr val="tx1"/>
                    </a:solidFill>
                  </a:rPr>
                  <a:t>Value </a:t>
                </a:r>
                <a:r>
                  <a:rPr lang="en-US" sz="1200" b="1" i="0" u="none" strike="noStrike" baseline="0" dirty="0" smtClean="0">
                    <a:effectLst/>
                  </a:rPr>
                  <a:t>(°</a:t>
                </a:r>
                <a:r>
                  <a:rPr lang="en-US" sz="1200" b="1" i="0" u="none" strike="noStrike" baseline="0" dirty="0" err="1" smtClean="0">
                    <a:effectLst/>
                  </a:rPr>
                  <a:t>Bx</a:t>
                </a:r>
                <a:r>
                  <a:rPr lang="en-US" sz="1200" b="1" i="0" u="none" strike="noStrike" baseline="0" dirty="0" smtClean="0">
                    <a:effectLst/>
                  </a:rPr>
                  <a:t>)</a:t>
                </a:r>
                <a:r>
                  <a:rPr lang="en-US" sz="1200" b="1" baseline="0" dirty="0" smtClean="0">
                    <a:solidFill>
                      <a:schemeClr val="tx1"/>
                    </a:solidFill>
                  </a:rPr>
                  <a:t> 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805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Proximate</a:t>
            </a:r>
            <a:r>
              <a:rPr lang="en-US" sz="2000" baseline="0">
                <a:solidFill>
                  <a:schemeClr val="tx1"/>
                </a:solidFill>
              </a:rPr>
              <a:t> composition of Smoked Tender Jackfruit (%)</a:t>
            </a:r>
            <a:endParaRPr lang="en-US" sz="20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41525570687814"/>
          <c:y val="0.22603499501805641"/>
          <c:w val="0.4143963286501956"/>
          <c:h val="0.676785748330070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7F-49E8-AD64-6239C36916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7F-49E8-AD64-6239C36916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7F-49E8-AD64-6239C36916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7F-49E8-AD64-6239C36916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7F-49E8-AD64-6239C36916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7F-49E8-AD64-6239C36916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Sheet3!$C$3:$C$8</c:f>
              <c:strCache>
                <c:ptCount val="6"/>
                <c:pt idx="0">
                  <c:v>Miosture</c:v>
                </c:pt>
                <c:pt idx="1">
                  <c:v>Crude fat</c:v>
                </c:pt>
                <c:pt idx="2">
                  <c:v>Crude protein</c:v>
                </c:pt>
                <c:pt idx="3">
                  <c:v>Crude fiber</c:v>
                </c:pt>
                <c:pt idx="4">
                  <c:v>Ash</c:v>
                </c:pt>
                <c:pt idx="5">
                  <c:v>Carbohydrate</c:v>
                </c:pt>
              </c:strCache>
            </c:strRef>
          </c:cat>
          <c:val>
            <c:numRef>
              <c:f>Sheet3!$D$3:$D$8</c:f>
              <c:numCache>
                <c:formatCode>0.00%</c:formatCode>
                <c:ptCount val="6"/>
                <c:pt idx="0">
                  <c:v>0.79049999999999998</c:v>
                </c:pt>
                <c:pt idx="1">
                  <c:v>1.0200000000000001E-2</c:v>
                </c:pt>
                <c:pt idx="2">
                  <c:v>3.0800000000000001E-2</c:v>
                </c:pt>
                <c:pt idx="3">
                  <c:v>7.1900000000000006E-2</c:v>
                </c:pt>
                <c:pt idx="4">
                  <c:v>2.0400000000000001E-2</c:v>
                </c:pt>
                <c:pt idx="5">
                  <c:v>8.0199999999999994E-2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D7F-49E8-AD64-6239C36916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15251037512973"/>
          <c:y val="0.24898053279202564"/>
          <c:w val="0.26429129097348736"/>
          <c:h val="0.6274155904230288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CA859-601C-4746-B4D1-7BC3F9F0D24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1B397-726D-4E78-9ACA-23DBB2DC37DD}">
      <dgm:prSet phldrT="[Text]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/>
            <a:t>Primary sample preparation</a:t>
          </a:r>
          <a:endParaRPr lang="en-US" sz="1800" b="1" dirty="0"/>
        </a:p>
      </dgm:t>
    </dgm:pt>
    <dgm:pt modelId="{B9BF7575-708C-474B-A9AC-5A4A8DC844CE}" type="parTrans" cxnId="{1085ACBA-7A48-410C-B46A-E04DB484121A}">
      <dgm:prSet/>
      <dgm:spPr/>
      <dgm:t>
        <a:bodyPr/>
        <a:lstStyle/>
        <a:p>
          <a:endParaRPr lang="en-US"/>
        </a:p>
      </dgm:t>
    </dgm:pt>
    <dgm:pt modelId="{0995238F-694A-4798-8849-33E44AC6FCA7}" type="sibTrans" cxnId="{1085ACBA-7A48-410C-B46A-E04DB484121A}">
      <dgm:prSet/>
      <dgm:spPr/>
      <dgm:t>
        <a:bodyPr/>
        <a:lstStyle/>
        <a:p>
          <a:endParaRPr lang="en-US"/>
        </a:p>
      </dgm:t>
    </dgm:pt>
    <dgm:pt modelId="{4E323901-C16A-4787-AD23-AE5644AE8D0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Treatment designed according to the response surface method</a:t>
          </a:r>
          <a:endParaRPr lang="en-US" dirty="0">
            <a:solidFill>
              <a:schemeClr val="tx1"/>
            </a:solidFill>
          </a:endParaRPr>
        </a:p>
      </dgm:t>
    </dgm:pt>
    <dgm:pt modelId="{72D0CA58-8318-4D8D-AE85-8E83EC59D091}" type="parTrans" cxnId="{5F057794-94A9-4982-9805-4120E08D9DAD}">
      <dgm:prSet/>
      <dgm:spPr/>
      <dgm:t>
        <a:bodyPr/>
        <a:lstStyle/>
        <a:p>
          <a:endParaRPr lang="en-US"/>
        </a:p>
      </dgm:t>
    </dgm:pt>
    <dgm:pt modelId="{5256A076-FA39-4C67-82D7-87B834297750}" type="sibTrans" cxnId="{5F057794-94A9-4982-9805-4120E08D9DAD}">
      <dgm:prSet/>
      <dgm:spPr/>
      <dgm:t>
        <a:bodyPr/>
        <a:lstStyle/>
        <a:p>
          <a:endParaRPr lang="en-US"/>
        </a:p>
      </dgm:t>
    </dgm:pt>
    <dgm:pt modelId="{13F86788-ECA6-459C-94B9-C759E40593C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Screening of samples for secondary sample preparation</a:t>
          </a:r>
          <a:endParaRPr lang="en-US" dirty="0">
            <a:solidFill>
              <a:schemeClr val="tx1"/>
            </a:solidFill>
          </a:endParaRPr>
        </a:p>
      </dgm:t>
    </dgm:pt>
    <dgm:pt modelId="{646F5393-EBCB-4634-A80D-5CF4E8242407}" type="parTrans" cxnId="{979A56C9-9D2C-41DE-AB00-8EAC10D0E411}">
      <dgm:prSet/>
      <dgm:spPr/>
      <dgm:t>
        <a:bodyPr/>
        <a:lstStyle/>
        <a:p>
          <a:endParaRPr lang="en-US"/>
        </a:p>
      </dgm:t>
    </dgm:pt>
    <dgm:pt modelId="{3E9A0229-87BF-41A4-A4A5-1B3FC79D1D05}" type="sibTrans" cxnId="{979A56C9-9D2C-41DE-AB00-8EAC10D0E411}">
      <dgm:prSet/>
      <dgm:spPr/>
      <dgm:t>
        <a:bodyPr/>
        <a:lstStyle/>
        <a:p>
          <a:endParaRPr lang="en-US"/>
        </a:p>
      </dgm:t>
    </dgm:pt>
    <dgm:pt modelId="{5BFEA7E9-2B9F-4BDA-8A7F-324588A2E975}">
      <dgm:prSet phldrT="[Text]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/>
            <a:t>Secondary sample preparation</a:t>
          </a:r>
          <a:endParaRPr lang="en-US" sz="1800" b="1" dirty="0"/>
        </a:p>
      </dgm:t>
    </dgm:pt>
    <dgm:pt modelId="{E1315D9A-E868-4282-BA0F-1EFDF05B4F36}" type="parTrans" cxnId="{F7CA29A1-BFFE-4031-B2BD-223C4C0F846B}">
      <dgm:prSet/>
      <dgm:spPr/>
      <dgm:t>
        <a:bodyPr/>
        <a:lstStyle/>
        <a:p>
          <a:endParaRPr lang="en-US"/>
        </a:p>
      </dgm:t>
    </dgm:pt>
    <dgm:pt modelId="{938929B0-5D28-4B67-A0AF-7B163FF1755D}" type="sibTrans" cxnId="{F7CA29A1-BFFE-4031-B2BD-223C4C0F846B}">
      <dgm:prSet/>
      <dgm:spPr/>
      <dgm:t>
        <a:bodyPr/>
        <a:lstStyle/>
        <a:p>
          <a:endParaRPr lang="en-US"/>
        </a:p>
      </dgm:t>
    </dgm:pt>
    <dgm:pt modelId="{E9D95EE1-A201-43EE-B4AF-CC64612CAE5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Sensory evaluation</a:t>
          </a:r>
          <a:endParaRPr lang="en-US" dirty="0"/>
        </a:p>
      </dgm:t>
    </dgm:pt>
    <dgm:pt modelId="{82421ADA-CAC3-47B9-9ADD-E69B7D0AA2B5}" type="parTrans" cxnId="{C29A047C-8A13-4241-B9F8-22EDF8788E23}">
      <dgm:prSet/>
      <dgm:spPr/>
      <dgm:t>
        <a:bodyPr/>
        <a:lstStyle/>
        <a:p>
          <a:endParaRPr lang="en-US"/>
        </a:p>
      </dgm:t>
    </dgm:pt>
    <dgm:pt modelId="{D247B53C-5196-456E-98B9-6FB1C3C26417}" type="sibTrans" cxnId="{C29A047C-8A13-4241-B9F8-22EDF8788E23}">
      <dgm:prSet/>
      <dgm:spPr/>
      <dgm:t>
        <a:bodyPr/>
        <a:lstStyle/>
        <a:p>
          <a:endParaRPr lang="en-US"/>
        </a:p>
      </dgm:t>
    </dgm:pt>
    <dgm:pt modelId="{5A606413-6B31-469F-99BD-FAE4331E926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Selection of most suitable treatment combination for final product </a:t>
          </a:r>
          <a:endParaRPr lang="en-US" dirty="0"/>
        </a:p>
      </dgm:t>
    </dgm:pt>
    <dgm:pt modelId="{FFF4D618-592A-4AAC-9AFF-4C43F14EE83F}" type="parTrans" cxnId="{81228846-0D99-460C-84AF-76DD9EF45E08}">
      <dgm:prSet/>
      <dgm:spPr/>
      <dgm:t>
        <a:bodyPr/>
        <a:lstStyle/>
        <a:p>
          <a:endParaRPr lang="en-US"/>
        </a:p>
      </dgm:t>
    </dgm:pt>
    <dgm:pt modelId="{9D92CF2E-417B-4D64-9281-22F02BB1DA2B}" type="sibTrans" cxnId="{81228846-0D99-460C-84AF-76DD9EF45E08}">
      <dgm:prSet/>
      <dgm:spPr/>
      <dgm:t>
        <a:bodyPr/>
        <a:lstStyle/>
        <a:p>
          <a:endParaRPr lang="en-US"/>
        </a:p>
      </dgm:t>
    </dgm:pt>
    <dgm:pt modelId="{CF89EAA5-0AA9-4788-B8E4-3FCA2A3C689A}">
      <dgm:prSet phldrT="[Text]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r>
            <a:rPr lang="en-US" sz="2000" b="1" dirty="0" smtClean="0"/>
            <a:t>Product finalization</a:t>
          </a:r>
          <a:endParaRPr lang="en-US" sz="2000" b="1" dirty="0"/>
        </a:p>
      </dgm:t>
    </dgm:pt>
    <dgm:pt modelId="{F4322BE3-0A07-4530-9C6B-0CCD8B89E063}" type="parTrans" cxnId="{8280B6AC-5450-495C-BE2C-E8EB714A05BC}">
      <dgm:prSet/>
      <dgm:spPr/>
      <dgm:t>
        <a:bodyPr/>
        <a:lstStyle/>
        <a:p>
          <a:endParaRPr lang="en-US"/>
        </a:p>
      </dgm:t>
    </dgm:pt>
    <dgm:pt modelId="{F14C1152-8D9B-4F28-9E1F-56BCE019D283}" type="sibTrans" cxnId="{8280B6AC-5450-495C-BE2C-E8EB714A05BC}">
      <dgm:prSet/>
      <dgm:spPr/>
      <dgm:t>
        <a:bodyPr/>
        <a:lstStyle/>
        <a:p>
          <a:endParaRPr lang="en-US"/>
        </a:p>
      </dgm:t>
    </dgm:pt>
    <dgm:pt modelId="{1B2B426D-610F-406B-981E-00A7D7216E7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Improve the product attributes as per the comments of the sensory evaluation </a:t>
          </a:r>
          <a:endParaRPr lang="en-US" dirty="0"/>
        </a:p>
      </dgm:t>
    </dgm:pt>
    <dgm:pt modelId="{AE1CEEC0-DBA2-4C62-8C0C-07CD4EF3B1E2}" type="parTrans" cxnId="{0BBFE5D9-DAAD-432A-87C9-BD3C9014CE99}">
      <dgm:prSet/>
      <dgm:spPr/>
      <dgm:t>
        <a:bodyPr/>
        <a:lstStyle/>
        <a:p>
          <a:endParaRPr lang="en-US"/>
        </a:p>
      </dgm:t>
    </dgm:pt>
    <dgm:pt modelId="{D8DCF58A-5EFA-469C-BBB2-F3F3F1DF9513}" type="sibTrans" cxnId="{0BBFE5D9-DAAD-432A-87C9-BD3C9014CE99}">
      <dgm:prSet/>
      <dgm:spPr/>
      <dgm:t>
        <a:bodyPr/>
        <a:lstStyle/>
        <a:p>
          <a:endParaRPr lang="en-US"/>
        </a:p>
      </dgm:t>
    </dgm:pt>
    <dgm:pt modelId="{509C1A6E-455E-4C3A-A2B5-168D284D71C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Select final product </a:t>
          </a:r>
          <a:endParaRPr lang="en-US" dirty="0"/>
        </a:p>
      </dgm:t>
    </dgm:pt>
    <dgm:pt modelId="{DCB4041E-D1EC-4128-8F02-833701D0B089}" type="parTrans" cxnId="{478EFB7F-FC52-4994-9D36-D40ED194B011}">
      <dgm:prSet/>
      <dgm:spPr/>
      <dgm:t>
        <a:bodyPr/>
        <a:lstStyle/>
        <a:p>
          <a:endParaRPr lang="en-US"/>
        </a:p>
      </dgm:t>
    </dgm:pt>
    <dgm:pt modelId="{3D5D49EF-1D1A-475C-8191-1AFABF65AA36}" type="sibTrans" cxnId="{478EFB7F-FC52-4994-9D36-D40ED194B011}">
      <dgm:prSet/>
      <dgm:spPr/>
      <dgm:t>
        <a:bodyPr/>
        <a:lstStyle/>
        <a:p>
          <a:endParaRPr lang="en-US"/>
        </a:p>
      </dgm:t>
    </dgm:pt>
    <dgm:pt modelId="{BF2FCC5D-81F5-46BD-959A-D1986906E749}" type="pres">
      <dgm:prSet presAssocID="{E9ECA859-601C-4746-B4D1-7BC3F9F0D2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8AD2B-57D9-42B3-9605-5C49CB6786AB}" type="pres">
      <dgm:prSet presAssocID="{46E1B397-726D-4E78-9ACA-23DBB2DC37DD}" presName="composite" presStyleCnt="0"/>
      <dgm:spPr/>
    </dgm:pt>
    <dgm:pt modelId="{1DF3FDF6-1638-4861-8A22-9DC2A8B73158}" type="pres">
      <dgm:prSet presAssocID="{46E1B397-726D-4E78-9ACA-23DBB2DC37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C97D2-C569-4BF5-93B8-842F662A7DC4}" type="pres">
      <dgm:prSet presAssocID="{46E1B397-726D-4E78-9ACA-23DBB2DC37DD}" presName="descendantText" presStyleLbl="alignAcc1" presStyleIdx="0" presStyleCnt="3" custLinFactNeighborX="-11" custLinFactNeighborY="-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7818-CD26-4A9D-B7FA-191048EDC30A}" type="pres">
      <dgm:prSet presAssocID="{0995238F-694A-4798-8849-33E44AC6FCA7}" presName="sp" presStyleCnt="0"/>
      <dgm:spPr/>
    </dgm:pt>
    <dgm:pt modelId="{7841881D-97EF-4140-996E-8D4AA13576F2}" type="pres">
      <dgm:prSet presAssocID="{5BFEA7E9-2B9F-4BDA-8A7F-324588A2E975}" presName="composite" presStyleCnt="0"/>
      <dgm:spPr/>
    </dgm:pt>
    <dgm:pt modelId="{D39136A7-04E3-4193-B791-B06B0A82189F}" type="pres">
      <dgm:prSet presAssocID="{5BFEA7E9-2B9F-4BDA-8A7F-324588A2E9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96BD9-030B-4818-B46F-CE3864DF6DE7}" type="pres">
      <dgm:prSet presAssocID="{5BFEA7E9-2B9F-4BDA-8A7F-324588A2E9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F5660-A59E-4C99-8AA4-8BED2301A49E}" type="pres">
      <dgm:prSet presAssocID="{938929B0-5D28-4B67-A0AF-7B163FF1755D}" presName="sp" presStyleCnt="0"/>
      <dgm:spPr/>
    </dgm:pt>
    <dgm:pt modelId="{C2ADCB55-8A1B-45E6-8EB8-464F4A5F49D0}" type="pres">
      <dgm:prSet presAssocID="{CF89EAA5-0AA9-4788-B8E4-3FCA2A3C689A}" presName="composite" presStyleCnt="0"/>
      <dgm:spPr/>
    </dgm:pt>
    <dgm:pt modelId="{6A383172-3ED8-4512-95AE-1D5592DB321C}" type="pres">
      <dgm:prSet presAssocID="{CF89EAA5-0AA9-4788-B8E4-3FCA2A3C68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CB6EE-F44D-481F-BF51-58866C2502C9}" type="pres">
      <dgm:prSet presAssocID="{CF89EAA5-0AA9-4788-B8E4-3FCA2A3C68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31FB0-B797-4488-B67B-D589DFA4E761}" type="presOf" srcId="{E9D95EE1-A201-43EE-B4AF-CC64612CAE58}" destId="{05096BD9-030B-4818-B46F-CE3864DF6DE7}" srcOrd="0" destOrd="0" presId="urn:microsoft.com/office/officeart/2005/8/layout/chevron2"/>
    <dgm:cxn modelId="{0BBFE5D9-DAAD-432A-87C9-BD3C9014CE99}" srcId="{CF89EAA5-0AA9-4788-B8E4-3FCA2A3C689A}" destId="{1B2B426D-610F-406B-981E-00A7D7216E7C}" srcOrd="0" destOrd="0" parTransId="{AE1CEEC0-DBA2-4C62-8C0C-07CD4EF3B1E2}" sibTransId="{D8DCF58A-5EFA-469C-BBB2-F3F3F1DF9513}"/>
    <dgm:cxn modelId="{5A3C7855-59C5-4937-9271-1593252368BD}" type="presOf" srcId="{46E1B397-726D-4E78-9ACA-23DBB2DC37DD}" destId="{1DF3FDF6-1638-4861-8A22-9DC2A8B73158}" srcOrd="0" destOrd="0" presId="urn:microsoft.com/office/officeart/2005/8/layout/chevron2"/>
    <dgm:cxn modelId="{8280B6AC-5450-495C-BE2C-E8EB714A05BC}" srcId="{E9ECA859-601C-4746-B4D1-7BC3F9F0D249}" destId="{CF89EAA5-0AA9-4788-B8E4-3FCA2A3C689A}" srcOrd="2" destOrd="0" parTransId="{F4322BE3-0A07-4530-9C6B-0CCD8B89E063}" sibTransId="{F14C1152-8D9B-4F28-9E1F-56BCE019D283}"/>
    <dgm:cxn modelId="{478EFB7F-FC52-4994-9D36-D40ED194B011}" srcId="{CF89EAA5-0AA9-4788-B8E4-3FCA2A3C689A}" destId="{509C1A6E-455E-4C3A-A2B5-168D284D71CA}" srcOrd="1" destOrd="0" parTransId="{DCB4041E-D1EC-4128-8F02-833701D0B089}" sibTransId="{3D5D49EF-1D1A-475C-8191-1AFABF65AA36}"/>
    <dgm:cxn modelId="{E8D7C1EC-DA7E-41E6-966C-2AAE354A7B79}" type="presOf" srcId="{5BFEA7E9-2B9F-4BDA-8A7F-324588A2E975}" destId="{D39136A7-04E3-4193-B791-B06B0A82189F}" srcOrd="0" destOrd="0" presId="urn:microsoft.com/office/officeart/2005/8/layout/chevron2"/>
    <dgm:cxn modelId="{5A3B7964-5981-44CB-99AE-24F9294F4494}" type="presOf" srcId="{13F86788-ECA6-459C-94B9-C759E40593C4}" destId="{95EC97D2-C569-4BF5-93B8-842F662A7DC4}" srcOrd="0" destOrd="1" presId="urn:microsoft.com/office/officeart/2005/8/layout/chevron2"/>
    <dgm:cxn modelId="{81228846-0D99-460C-84AF-76DD9EF45E08}" srcId="{5BFEA7E9-2B9F-4BDA-8A7F-324588A2E975}" destId="{5A606413-6B31-469F-99BD-FAE4331E9267}" srcOrd="1" destOrd="0" parTransId="{FFF4D618-592A-4AAC-9AFF-4C43F14EE83F}" sibTransId="{9D92CF2E-417B-4D64-9281-22F02BB1DA2B}"/>
    <dgm:cxn modelId="{5C8F1F4D-91C6-4FD9-B2AF-37D3066430CD}" type="presOf" srcId="{E9ECA859-601C-4746-B4D1-7BC3F9F0D249}" destId="{BF2FCC5D-81F5-46BD-959A-D1986906E749}" srcOrd="0" destOrd="0" presId="urn:microsoft.com/office/officeart/2005/8/layout/chevron2"/>
    <dgm:cxn modelId="{D761839C-6D97-48DD-8C5D-E4A7C6B2E94D}" type="presOf" srcId="{CF89EAA5-0AA9-4788-B8E4-3FCA2A3C689A}" destId="{6A383172-3ED8-4512-95AE-1D5592DB321C}" srcOrd="0" destOrd="0" presId="urn:microsoft.com/office/officeart/2005/8/layout/chevron2"/>
    <dgm:cxn modelId="{7841274A-2097-406C-A852-417A1D802CA7}" type="presOf" srcId="{1B2B426D-610F-406B-981E-00A7D7216E7C}" destId="{2D4CB6EE-F44D-481F-BF51-58866C2502C9}" srcOrd="0" destOrd="0" presId="urn:microsoft.com/office/officeart/2005/8/layout/chevron2"/>
    <dgm:cxn modelId="{1C9BFB30-34CB-45EF-AD0B-9EDCF1520E34}" type="presOf" srcId="{509C1A6E-455E-4C3A-A2B5-168D284D71CA}" destId="{2D4CB6EE-F44D-481F-BF51-58866C2502C9}" srcOrd="0" destOrd="1" presId="urn:microsoft.com/office/officeart/2005/8/layout/chevron2"/>
    <dgm:cxn modelId="{F7CA29A1-BFFE-4031-B2BD-223C4C0F846B}" srcId="{E9ECA859-601C-4746-B4D1-7BC3F9F0D249}" destId="{5BFEA7E9-2B9F-4BDA-8A7F-324588A2E975}" srcOrd="1" destOrd="0" parTransId="{E1315D9A-E868-4282-BA0F-1EFDF05B4F36}" sibTransId="{938929B0-5D28-4B67-A0AF-7B163FF1755D}"/>
    <dgm:cxn modelId="{5F057794-94A9-4982-9805-4120E08D9DAD}" srcId="{46E1B397-726D-4E78-9ACA-23DBB2DC37DD}" destId="{4E323901-C16A-4787-AD23-AE5644AE8D09}" srcOrd="0" destOrd="0" parTransId="{72D0CA58-8318-4D8D-AE85-8E83EC59D091}" sibTransId="{5256A076-FA39-4C67-82D7-87B834297750}"/>
    <dgm:cxn modelId="{3C37D195-E555-4B9C-ACE0-BAF085DFC6FB}" type="presOf" srcId="{5A606413-6B31-469F-99BD-FAE4331E9267}" destId="{05096BD9-030B-4818-B46F-CE3864DF6DE7}" srcOrd="0" destOrd="1" presId="urn:microsoft.com/office/officeart/2005/8/layout/chevron2"/>
    <dgm:cxn modelId="{1085ACBA-7A48-410C-B46A-E04DB484121A}" srcId="{E9ECA859-601C-4746-B4D1-7BC3F9F0D249}" destId="{46E1B397-726D-4E78-9ACA-23DBB2DC37DD}" srcOrd="0" destOrd="0" parTransId="{B9BF7575-708C-474B-A9AC-5A4A8DC844CE}" sibTransId="{0995238F-694A-4798-8849-33E44AC6FCA7}"/>
    <dgm:cxn modelId="{009D8438-6666-4D95-A7A8-E6DFCA1006C0}" type="presOf" srcId="{4E323901-C16A-4787-AD23-AE5644AE8D09}" destId="{95EC97D2-C569-4BF5-93B8-842F662A7DC4}" srcOrd="0" destOrd="0" presId="urn:microsoft.com/office/officeart/2005/8/layout/chevron2"/>
    <dgm:cxn modelId="{979A56C9-9D2C-41DE-AB00-8EAC10D0E411}" srcId="{46E1B397-726D-4E78-9ACA-23DBB2DC37DD}" destId="{13F86788-ECA6-459C-94B9-C759E40593C4}" srcOrd="1" destOrd="0" parTransId="{646F5393-EBCB-4634-A80D-5CF4E8242407}" sibTransId="{3E9A0229-87BF-41A4-A4A5-1B3FC79D1D05}"/>
    <dgm:cxn modelId="{C29A047C-8A13-4241-B9F8-22EDF8788E23}" srcId="{5BFEA7E9-2B9F-4BDA-8A7F-324588A2E975}" destId="{E9D95EE1-A201-43EE-B4AF-CC64612CAE58}" srcOrd="0" destOrd="0" parTransId="{82421ADA-CAC3-47B9-9ADD-E69B7D0AA2B5}" sibTransId="{D247B53C-5196-456E-98B9-6FB1C3C26417}"/>
    <dgm:cxn modelId="{12A7453B-A4A2-41B6-A940-748B15A5156A}" type="presParOf" srcId="{BF2FCC5D-81F5-46BD-959A-D1986906E749}" destId="{F0C8AD2B-57D9-42B3-9605-5C49CB6786AB}" srcOrd="0" destOrd="0" presId="urn:microsoft.com/office/officeart/2005/8/layout/chevron2"/>
    <dgm:cxn modelId="{CF5197DF-36EE-4CA3-82AE-2D18102DCD6A}" type="presParOf" srcId="{F0C8AD2B-57D9-42B3-9605-5C49CB6786AB}" destId="{1DF3FDF6-1638-4861-8A22-9DC2A8B73158}" srcOrd="0" destOrd="0" presId="urn:microsoft.com/office/officeart/2005/8/layout/chevron2"/>
    <dgm:cxn modelId="{29356E91-BEBE-426A-A6A8-C2DC914E021B}" type="presParOf" srcId="{F0C8AD2B-57D9-42B3-9605-5C49CB6786AB}" destId="{95EC97D2-C569-4BF5-93B8-842F662A7DC4}" srcOrd="1" destOrd="0" presId="urn:microsoft.com/office/officeart/2005/8/layout/chevron2"/>
    <dgm:cxn modelId="{68C8E6CA-9876-4B68-BFE3-40D749EB88EA}" type="presParOf" srcId="{BF2FCC5D-81F5-46BD-959A-D1986906E749}" destId="{0C1B7818-CD26-4A9D-B7FA-191048EDC30A}" srcOrd="1" destOrd="0" presId="urn:microsoft.com/office/officeart/2005/8/layout/chevron2"/>
    <dgm:cxn modelId="{F806297E-01BF-4410-9197-F49C47FF8619}" type="presParOf" srcId="{BF2FCC5D-81F5-46BD-959A-D1986906E749}" destId="{7841881D-97EF-4140-996E-8D4AA13576F2}" srcOrd="2" destOrd="0" presId="urn:microsoft.com/office/officeart/2005/8/layout/chevron2"/>
    <dgm:cxn modelId="{88F08F09-9770-4653-AA5C-16E3949FDB3B}" type="presParOf" srcId="{7841881D-97EF-4140-996E-8D4AA13576F2}" destId="{D39136A7-04E3-4193-B791-B06B0A82189F}" srcOrd="0" destOrd="0" presId="urn:microsoft.com/office/officeart/2005/8/layout/chevron2"/>
    <dgm:cxn modelId="{FD1B0C7E-BD74-4D43-A9A0-56730B087F4F}" type="presParOf" srcId="{7841881D-97EF-4140-996E-8D4AA13576F2}" destId="{05096BD9-030B-4818-B46F-CE3864DF6DE7}" srcOrd="1" destOrd="0" presId="urn:microsoft.com/office/officeart/2005/8/layout/chevron2"/>
    <dgm:cxn modelId="{74871826-D071-4270-B32D-441DDD0DA5CD}" type="presParOf" srcId="{BF2FCC5D-81F5-46BD-959A-D1986906E749}" destId="{8FDF5660-A59E-4C99-8AA4-8BED2301A49E}" srcOrd="3" destOrd="0" presId="urn:microsoft.com/office/officeart/2005/8/layout/chevron2"/>
    <dgm:cxn modelId="{71BC23C6-826A-44B5-90A5-2184F96EFDE1}" type="presParOf" srcId="{BF2FCC5D-81F5-46BD-959A-D1986906E749}" destId="{C2ADCB55-8A1B-45E6-8EB8-464F4A5F49D0}" srcOrd="4" destOrd="0" presId="urn:microsoft.com/office/officeart/2005/8/layout/chevron2"/>
    <dgm:cxn modelId="{DA98273A-525D-46FF-81A0-30AF7DCA5C67}" type="presParOf" srcId="{C2ADCB55-8A1B-45E6-8EB8-464F4A5F49D0}" destId="{6A383172-3ED8-4512-95AE-1D5592DB321C}" srcOrd="0" destOrd="0" presId="urn:microsoft.com/office/officeart/2005/8/layout/chevron2"/>
    <dgm:cxn modelId="{27E447BD-19B1-4C1A-B960-3D444D25F3C3}" type="presParOf" srcId="{C2ADCB55-8A1B-45E6-8EB8-464F4A5F49D0}" destId="{2D4CB6EE-F44D-481F-BF51-58866C2502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3FDF6-1638-4861-8A22-9DC2A8B73158}">
      <dsp:nvSpPr>
        <dsp:cNvPr id="0" name=""/>
        <dsp:cNvSpPr/>
      </dsp:nvSpPr>
      <dsp:spPr>
        <a:xfrm rot="5400000">
          <a:off x="-283860" y="289780"/>
          <a:ext cx="1892401" cy="1324680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Primary sample preparation</a:t>
          </a:r>
          <a:endParaRPr lang="en-US" sz="1800" b="1" kern="1200" dirty="0"/>
        </a:p>
      </dsp:txBody>
      <dsp:txXfrm rot="-5400000">
        <a:off x="1" y="668259"/>
        <a:ext cx="1324680" cy="567721"/>
      </dsp:txXfrm>
    </dsp:sp>
    <dsp:sp modelId="{95EC97D2-C569-4BF5-93B8-842F662A7DC4}">
      <dsp:nvSpPr>
        <dsp:cNvPr id="0" name=""/>
        <dsp:cNvSpPr/>
      </dsp:nvSpPr>
      <dsp:spPr>
        <a:xfrm rot="5400000">
          <a:off x="5995963" y="-4672445"/>
          <a:ext cx="1230707" cy="10575599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Treatment designed according to the response surface method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Screening of samples for secondary sample preparation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323517" y="60079"/>
        <a:ext cx="10515521" cy="1110551"/>
      </dsp:txXfrm>
    </dsp:sp>
    <dsp:sp modelId="{D39136A7-04E3-4193-B791-B06B0A82189F}">
      <dsp:nvSpPr>
        <dsp:cNvPr id="0" name=""/>
        <dsp:cNvSpPr/>
      </dsp:nvSpPr>
      <dsp:spPr>
        <a:xfrm rot="5400000">
          <a:off x="-283860" y="1991166"/>
          <a:ext cx="1892401" cy="1324680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Secondary sample preparation</a:t>
          </a:r>
          <a:endParaRPr lang="en-US" sz="1800" b="1" kern="1200" dirty="0"/>
        </a:p>
      </dsp:txBody>
      <dsp:txXfrm rot="-5400000">
        <a:off x="1" y="2369645"/>
        <a:ext cx="1324680" cy="567721"/>
      </dsp:txXfrm>
    </dsp:sp>
    <dsp:sp modelId="{05096BD9-030B-4818-B46F-CE3864DF6DE7}">
      <dsp:nvSpPr>
        <dsp:cNvPr id="0" name=""/>
        <dsp:cNvSpPr/>
      </dsp:nvSpPr>
      <dsp:spPr>
        <a:xfrm rot="5400000">
          <a:off x="5997450" y="-2965463"/>
          <a:ext cx="1230060" cy="10575599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Sensory evaluation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Selection of most suitable treatment combination for final product </a:t>
          </a:r>
          <a:endParaRPr lang="en-US" sz="2400" kern="1200" dirty="0"/>
        </a:p>
      </dsp:txBody>
      <dsp:txXfrm rot="-5400000">
        <a:off x="1324681" y="1767353"/>
        <a:ext cx="10515552" cy="1109966"/>
      </dsp:txXfrm>
    </dsp:sp>
    <dsp:sp modelId="{6A383172-3ED8-4512-95AE-1D5592DB321C}">
      <dsp:nvSpPr>
        <dsp:cNvPr id="0" name=""/>
        <dsp:cNvSpPr/>
      </dsp:nvSpPr>
      <dsp:spPr>
        <a:xfrm rot="5400000">
          <a:off x="-283860" y="3692551"/>
          <a:ext cx="1892401" cy="1324680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Product finalization</a:t>
          </a:r>
          <a:endParaRPr lang="en-US" sz="2000" b="1" kern="1200" dirty="0"/>
        </a:p>
      </dsp:txBody>
      <dsp:txXfrm rot="-5400000">
        <a:off x="1" y="4071030"/>
        <a:ext cx="1324680" cy="567721"/>
      </dsp:txXfrm>
    </dsp:sp>
    <dsp:sp modelId="{2D4CB6EE-F44D-481F-BF51-58866C2502C9}">
      <dsp:nvSpPr>
        <dsp:cNvPr id="0" name=""/>
        <dsp:cNvSpPr/>
      </dsp:nvSpPr>
      <dsp:spPr>
        <a:xfrm rot="5400000">
          <a:off x="5997450" y="-1264077"/>
          <a:ext cx="1230060" cy="10575599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Improve the product attributes as per the comments of the sensory evaluation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Select final product </a:t>
          </a:r>
          <a:endParaRPr lang="en-US" sz="2400" kern="1200" dirty="0"/>
        </a:p>
      </dsp:txBody>
      <dsp:txXfrm rot="-5400000">
        <a:off x="1324681" y="3468739"/>
        <a:ext cx="10515552" cy="1109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104866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6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104858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4858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1048597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0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418730" y="1472517"/>
            <a:ext cx="11354539" cy="237768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Development </a:t>
            </a:r>
            <a:r>
              <a:rPr lang="en-US" sz="3600" dirty="0"/>
              <a:t>of a smoked tender jackfruit (</a:t>
            </a:r>
            <a:r>
              <a:rPr lang="en-US" sz="3600" i="1" dirty="0" err="1"/>
              <a:t>Artocarpus</a:t>
            </a:r>
            <a:r>
              <a:rPr lang="en-US" sz="3600" i="1" dirty="0"/>
              <a:t> </a:t>
            </a:r>
            <a:r>
              <a:rPr lang="en-US" sz="3600" i="1" dirty="0" err="1"/>
              <a:t>heterophyllus</a:t>
            </a:r>
            <a:r>
              <a:rPr lang="en-US" sz="3600" i="1" dirty="0"/>
              <a:t>)</a:t>
            </a:r>
            <a:r>
              <a:rPr lang="en-US" sz="3600" dirty="0"/>
              <a:t> product that resembles meat-based barbeque, as a high-value vegan food for the export market</a:t>
            </a:r>
            <a:br>
              <a:rPr lang="en-US" sz="3600" dirty="0"/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418730" y="3934304"/>
            <a:ext cx="11354538" cy="69950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L.A.M.B. Liyanaarachchi, </a:t>
            </a:r>
            <a:r>
              <a:rPr lang="en-US" sz="2800" dirty="0"/>
              <a:t>G.D.K </a:t>
            </a:r>
            <a:r>
              <a:rPr lang="en-US" sz="2800" dirty="0" smtClean="0"/>
              <a:t>Kumara, W.A.H. </a:t>
            </a:r>
            <a:r>
              <a:rPr lang="en-US" sz="2800" dirty="0" err="1" smtClean="0"/>
              <a:t>Champa</a:t>
            </a:r>
            <a:r>
              <a:rPr lang="en-US" sz="2800" dirty="0" smtClean="0"/>
              <a:t>, N. </a:t>
            </a:r>
            <a:r>
              <a:rPr lang="en-US" sz="2800" dirty="0" err="1" smtClean="0"/>
              <a:t>Jayathilake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858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1048587" name="Subtitle 2"/>
          <p:cNvSpPr txBox="1"/>
          <p:nvPr/>
        </p:nvSpPr>
        <p:spPr>
          <a:xfrm>
            <a:off x="418730" y="4717910"/>
            <a:ext cx="11354538" cy="17632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of Agricultural Sciences, Sabaragamuwa University of Sri Lanka,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Belihuloya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Sri Lanka.</a:t>
            </a:r>
          </a:p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 and Service Support Center, Faculty of Livestock, Fisheries, and Nutrition, Wayamba University of Sri Lanka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Worga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Naturals (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Pvt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Ltd,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meepavita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Dompe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Sri Lanka.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0" y="164700"/>
            <a:ext cx="9164392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 descr="C:\Users\Madhushi\Desktop\research pics\20221006_1453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1" y="2234094"/>
            <a:ext cx="3878883" cy="271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adhushi\AppData\Local\Microsoft\Windows\INetCache\Content.Word\Screenshot_20221217-132131_Galler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r="-1012" b="23252"/>
          <a:stretch/>
        </p:blipFill>
        <p:spPr bwMode="auto">
          <a:xfrm>
            <a:off x="5083657" y="1779083"/>
            <a:ext cx="2812144" cy="3170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995" r="903" b="37465"/>
          <a:stretch/>
        </p:blipFill>
        <p:spPr>
          <a:xfrm>
            <a:off x="7895801" y="2619631"/>
            <a:ext cx="4172798" cy="2330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2874" y="5022166"/>
            <a:ext cx="316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Sensory evaluation by </a:t>
            </a:r>
            <a:r>
              <a:rPr lang="en-US" sz="2400" b="1" dirty="0" smtClean="0">
                <a:solidFill>
                  <a:srgbClr val="FF0000"/>
                </a:solidFill>
              </a:rPr>
              <a:t>local panelists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81" y="5021571"/>
            <a:ext cx="316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Sensory evaluation by </a:t>
            </a:r>
            <a:r>
              <a:rPr lang="en-US" sz="2400" b="1" dirty="0" smtClean="0">
                <a:solidFill>
                  <a:srgbClr val="FF0000"/>
                </a:solidFill>
              </a:rPr>
              <a:t>foreign panelists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Germany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2" y="365125"/>
            <a:ext cx="9331817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6653" y="1442434"/>
            <a:ext cx="7255820" cy="5096478"/>
            <a:chOff x="201047" y="926823"/>
            <a:chExt cx="7633022" cy="5259910"/>
          </a:xfrm>
        </p:grpSpPr>
        <p:sp>
          <p:nvSpPr>
            <p:cNvPr id="6" name="Rounded Rectangle 13"/>
            <p:cNvSpPr>
              <a:spLocks noChangeArrowheads="1"/>
            </p:cNvSpPr>
            <p:nvPr/>
          </p:nvSpPr>
          <p:spPr bwMode="auto">
            <a:xfrm>
              <a:off x="201047" y="926823"/>
              <a:ext cx="7389192" cy="117362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Selecting</a:t>
              </a:r>
              <a:r>
                <a: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uniform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tender jackfruit at correct maturity stage (60-70 days old</a:t>
              </a:r>
              <a:r>
                <a: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lang="en-US" sz="2400" dirty="0"/>
                <a:t>(</a:t>
              </a:r>
              <a:r>
                <a:rPr lang="en-US" sz="2400" dirty="0" err="1"/>
                <a:t>Pritty</a:t>
              </a:r>
              <a:r>
                <a:rPr lang="en-US" sz="2400" dirty="0"/>
                <a:t> and </a:t>
              </a:r>
              <a:r>
                <a:rPr lang="en-US" sz="2400" dirty="0" err="1"/>
                <a:t>Sudheer</a:t>
              </a:r>
              <a:r>
                <a:rPr lang="en-US" sz="2400" dirty="0"/>
                <a:t>, 2019)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ounded Rectangle 18"/>
            <p:cNvSpPr>
              <a:spLocks noChangeArrowheads="1"/>
            </p:cNvSpPr>
            <p:nvPr/>
          </p:nvSpPr>
          <p:spPr bwMode="auto">
            <a:xfrm>
              <a:off x="256670" y="2529409"/>
              <a:ext cx="7577399" cy="53231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Cleaned, washed and peeled off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3806419" y="4480607"/>
              <a:ext cx="227551" cy="442886"/>
            </a:xfrm>
            <a:prstGeom prst="downArrow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ounded Rectangle 25"/>
            <p:cNvSpPr>
              <a:spLocks noChangeArrowheads="1"/>
            </p:cNvSpPr>
            <p:nvPr/>
          </p:nvSpPr>
          <p:spPr bwMode="auto">
            <a:xfrm>
              <a:off x="243615" y="3539074"/>
              <a:ext cx="7590395" cy="90925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Cut in to 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3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cm x 2.5 cm size cubes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ounded Rectangle 26"/>
            <p:cNvSpPr>
              <a:spLocks noChangeArrowheads="1"/>
            </p:cNvSpPr>
            <p:nvPr/>
          </p:nvSpPr>
          <p:spPr bwMode="auto">
            <a:xfrm>
              <a:off x="201048" y="4940491"/>
              <a:ext cx="7632768" cy="124624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Steam under pressure (Using pressure cooker under 1bar pressure and 100°C temperature </a:t>
              </a:r>
              <a:r>
                <a:rPr lang="en-US" altLang="en-US" sz="2400" dirty="0" smtClean="0">
                  <a:solidFill>
                    <a:srgbClr val="000000"/>
                  </a:solidFill>
                  <a:ea typeface="Calibri" panose="020F0502020204030204" pitchFamily="34" charset="0"/>
                  <a:cs typeface="Iskoola Pota" panose="020B0502040204020203" pitchFamily="34" charset="0"/>
                </a:rPr>
                <a:t>for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 15min)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798370" y="3041833"/>
              <a:ext cx="227551" cy="442886"/>
            </a:xfrm>
            <a:prstGeom prst="downArrow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827703" y="2099384"/>
              <a:ext cx="227551" cy="442886"/>
            </a:xfrm>
            <a:prstGeom prst="downArrow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29" y="1442434"/>
            <a:ext cx="2888956" cy="2166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8245" r="11796"/>
          <a:stretch/>
        </p:blipFill>
        <p:spPr>
          <a:xfrm rot="5400000">
            <a:off x="8205741" y="3985741"/>
            <a:ext cx="2841812" cy="22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4" y="365125"/>
            <a:ext cx="9344696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0609" y="1690688"/>
            <a:ext cx="7327802" cy="4604474"/>
            <a:chOff x="374699" y="866902"/>
            <a:chExt cx="7327802" cy="4604474"/>
          </a:xfrm>
        </p:grpSpPr>
        <p:sp>
          <p:nvSpPr>
            <p:cNvPr id="6" name="Rounded Rectangle 30"/>
            <p:cNvSpPr>
              <a:spLocks noChangeArrowheads="1"/>
            </p:cNvSpPr>
            <p:nvPr/>
          </p:nvSpPr>
          <p:spPr bwMode="auto">
            <a:xfrm>
              <a:off x="374699" y="866902"/>
              <a:ext cx="7327802" cy="98728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Marinating with 1% salt and 0.5% black pepper for</a:t>
              </a:r>
              <a:r>
                <a: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4 hours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868468" y="4284707"/>
              <a:ext cx="337918" cy="437389"/>
            </a:xfrm>
            <a:prstGeom prst="downArrow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ounded Rectangle 33"/>
            <p:cNvSpPr>
              <a:spLocks noChangeArrowheads="1"/>
            </p:cNvSpPr>
            <p:nvPr/>
          </p:nvSpPr>
          <p:spPr bwMode="auto">
            <a:xfrm>
              <a:off x="374699" y="3652826"/>
              <a:ext cx="7327801" cy="60968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Vacuum packaging (HDPE) bags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80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m gauge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ounded Rectangle 31"/>
            <p:cNvSpPr>
              <a:spLocks noChangeArrowheads="1"/>
            </p:cNvSpPr>
            <p:nvPr/>
          </p:nvSpPr>
          <p:spPr bwMode="auto">
            <a:xfrm>
              <a:off x="374699" y="2381235"/>
              <a:ext cx="7327802" cy="76992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Smoking at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80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Iskoola Pota" panose="020B0502040204020203" pitchFamily="34" charset="0"/>
                </a:rPr>
                <a:t>°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C temperature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up to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20 min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using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150g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of</a:t>
              </a:r>
              <a:r>
                <a: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</a:t>
              </a:r>
              <a:r>
                <a: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cinnamon fire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woods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in smoking chamber 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ounded Rectangle 37"/>
            <p:cNvSpPr>
              <a:spLocks noChangeArrowheads="1"/>
            </p:cNvSpPr>
            <p:nvPr/>
          </p:nvSpPr>
          <p:spPr bwMode="auto">
            <a:xfrm>
              <a:off x="374700" y="4779881"/>
              <a:ext cx="7327800" cy="69149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Storage 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under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 refrigerator conditions (-4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Iskoola Pota" panose="020B0502040204020203" pitchFamily="34" charset="0"/>
                </a:rPr>
                <a:t>° 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C)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868468" y="1918461"/>
              <a:ext cx="337918" cy="437389"/>
            </a:xfrm>
            <a:prstGeom prst="downArrow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885027" y="3193254"/>
              <a:ext cx="337918" cy="437389"/>
            </a:xfrm>
            <a:prstGeom prst="downArrow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21128" r="18359" b="10154"/>
          <a:stretch/>
        </p:blipFill>
        <p:spPr>
          <a:xfrm>
            <a:off x="8591029" y="1586336"/>
            <a:ext cx="2834995" cy="2183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587" r="4324"/>
          <a:stretch/>
        </p:blipFill>
        <p:spPr>
          <a:xfrm rot="5400000">
            <a:off x="8624156" y="3848941"/>
            <a:ext cx="2474283" cy="25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0"/>
            <a:ext cx="9293180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" y="2259858"/>
            <a:ext cx="4592782" cy="344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2" y="1755962"/>
            <a:ext cx="2962141" cy="3949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038" y="5705483"/>
            <a:ext cx="309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Smoking chamber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7270" y="5789069"/>
            <a:ext cx="366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Smoked tender jackfruit product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30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23" y="353525"/>
            <a:ext cx="8919694" cy="962317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370" y="1315842"/>
            <a:ext cx="118872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Evaluation of physiochemical parameters of smoked tender jackfruit 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product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8267"/>
              </p:ext>
            </p:extLst>
          </p:nvPr>
        </p:nvGraphicFramePr>
        <p:xfrm>
          <a:off x="577370" y="2018429"/>
          <a:ext cx="10341736" cy="452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7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236">
                <a:tc>
                  <a:txBody>
                    <a:bodyPr/>
                    <a:lstStyle/>
                    <a:p>
                      <a:r>
                        <a:rPr lang="en-US" sz="1800" b="1" dirty="0"/>
                        <a:t>proximate composition</a:t>
                      </a:r>
                      <a:endParaRPr lang="en-US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Testing</a:t>
                      </a:r>
                      <a:r>
                        <a:rPr lang="en-US" sz="1800" baseline="0" dirty="0"/>
                        <a:t> method</a:t>
                      </a:r>
                      <a:endParaRPr lang="en-US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122">
                <a:tc>
                  <a:txBody>
                    <a:bodyPr/>
                    <a:lstStyle/>
                    <a:p>
                      <a:r>
                        <a:rPr lang="en-US" dirty="0"/>
                        <a:t>Moisture content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 air oven method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688">
                <a:tc>
                  <a:txBody>
                    <a:bodyPr/>
                    <a:lstStyle/>
                    <a:p>
                      <a:r>
                        <a:rPr lang="en-US" dirty="0"/>
                        <a:t>Crude Protein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Kjeldahl method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r>
                        <a:rPr lang="en-US" dirty="0"/>
                        <a:t>Crude fat content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Soxhlet Extraction Method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240">
                <a:tc>
                  <a:txBody>
                    <a:bodyPr/>
                    <a:lstStyle/>
                    <a:p>
                      <a:r>
                        <a:rPr lang="en-US" dirty="0"/>
                        <a:t>Carbohydrate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subtracting</a:t>
                      </a:r>
                      <a:r>
                        <a:rPr lang="en-US" baseline="0" dirty="0"/>
                        <a:t> the sum of crude protein, crude lipid, crude fiber, and ash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901">
                <a:tc>
                  <a:txBody>
                    <a:bodyPr/>
                    <a:lstStyle/>
                    <a:p>
                      <a:r>
                        <a:rPr lang="en-US" dirty="0"/>
                        <a:t>Ash content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Muffle furnace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116">
                <a:tc>
                  <a:txBody>
                    <a:bodyPr/>
                    <a:lstStyle/>
                    <a:p>
                      <a:r>
                        <a:rPr lang="en-US" dirty="0"/>
                        <a:t>Crude fiber content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Weende</a:t>
                      </a:r>
                      <a:r>
                        <a:rPr lang="en-US" baseline="0" dirty="0"/>
                        <a:t> method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 meter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31675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r>
                        <a:rPr lang="en-US" dirty="0" smtClean="0"/>
                        <a:t>Brix value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 refractometer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r>
                        <a:rPr lang="en-US" dirty="0" smtClean="0"/>
                        <a:t>Colour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Chroma meter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r>
                        <a:rPr lang="en-US" dirty="0"/>
                        <a:t>Texture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Texture Analyser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365125"/>
            <a:ext cx="9293180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797" y="1567855"/>
            <a:ext cx="1101500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Microbial count </a:t>
            </a:r>
            <a:r>
              <a:rPr lang="en-US" sz="2800" b="1" dirty="0" smtClean="0"/>
              <a:t>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Total plate count and </a:t>
            </a:r>
            <a:r>
              <a:rPr lang="en-US" sz="2800" dirty="0"/>
              <a:t>yeast and mold count </a:t>
            </a:r>
            <a:r>
              <a:rPr lang="en-US" sz="2800" dirty="0" smtClean="0"/>
              <a:t>were tested in final product as initial count, after 2 weeks and after 4 weeks (pour plate method)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Testing the residual effect of smoking </a:t>
            </a:r>
            <a:r>
              <a:rPr lang="en-US" sz="2800" b="1" dirty="0" smtClean="0"/>
              <a:t>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selected polycyclic aromatic hydrocarbons (PAHs) on the smoked </a:t>
            </a:r>
            <a:r>
              <a:rPr lang="en-US" sz="2800" dirty="0" smtClean="0"/>
              <a:t>product was tested using </a:t>
            </a:r>
            <a:r>
              <a:rPr lang="en-US" sz="2800" dirty="0"/>
              <a:t>high performance liquid chromatography (HPLC) method </a:t>
            </a:r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Benzo[a]pyrene </a:t>
            </a:r>
            <a:r>
              <a:rPr lang="en-US" sz="2800" dirty="0" err="1">
                <a:solidFill>
                  <a:srgbClr val="0070C0"/>
                </a:solidFill>
              </a:rPr>
              <a:t>BaP</a:t>
            </a:r>
            <a:endParaRPr lang="en-US" sz="2800" dirty="0">
              <a:solidFill>
                <a:srgbClr val="0070C0"/>
              </a:solidFill>
            </a:endParaRP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Benzo[a]anthracene (</a:t>
            </a:r>
            <a:r>
              <a:rPr lang="en-US" sz="2800" dirty="0" err="1">
                <a:solidFill>
                  <a:srgbClr val="0070C0"/>
                </a:solidFill>
              </a:rPr>
              <a:t>BaA</a:t>
            </a:r>
            <a:r>
              <a:rPr lang="en-US" sz="2800" dirty="0">
                <a:solidFill>
                  <a:srgbClr val="0070C0"/>
                </a:solidFill>
              </a:rPr>
              <a:t>) 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Chrysene (CHR)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Benzo[b]</a:t>
            </a:r>
            <a:r>
              <a:rPr lang="en-US" sz="2800" dirty="0" err="1">
                <a:solidFill>
                  <a:srgbClr val="0070C0"/>
                </a:solidFill>
              </a:rPr>
              <a:t>fluoranthene</a:t>
            </a:r>
            <a:r>
              <a:rPr lang="en-US" sz="2800" dirty="0">
                <a:solidFill>
                  <a:srgbClr val="0070C0"/>
                </a:solidFill>
              </a:rPr>
              <a:t> (</a:t>
            </a:r>
            <a:r>
              <a:rPr lang="en-US" sz="2800" dirty="0" err="1">
                <a:solidFill>
                  <a:srgbClr val="0070C0"/>
                </a:solidFill>
              </a:rPr>
              <a:t>BbFA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1" y="0"/>
            <a:ext cx="9318938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2515" y="1539581"/>
            <a:ext cx="109212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Data Analysis</a:t>
            </a:r>
          </a:p>
          <a:p>
            <a:endParaRPr lang="en-US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Response surface methodology to assess the relationship between Wood amount, temperature and time duration on texture and color- Minitab 16.0 software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Friedman </a:t>
            </a:r>
            <a:r>
              <a:rPr lang="en-US" sz="2800" dirty="0" smtClean="0"/>
              <a:t>test for sensory data analysis - </a:t>
            </a:r>
            <a:r>
              <a:rPr lang="en-US" sz="2800" dirty="0"/>
              <a:t>Minitab 16.0 software </a:t>
            </a:r>
            <a:r>
              <a:rPr lang="en-US" sz="2800" dirty="0" smtClean="0"/>
              <a:t>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Graphical analysis were done by using Microsoft Excel package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3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746975" y="0"/>
            <a:ext cx="7824988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732" y="1523484"/>
            <a:ext cx="119012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Selection of suitable treatment combination for product </a:t>
            </a:r>
            <a:r>
              <a:rPr lang="en-US" sz="2800" b="1" dirty="0" smtClean="0"/>
              <a:t>development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Effect </a:t>
            </a:r>
            <a:r>
              <a:rPr lang="en-US" sz="2400" u="sng" dirty="0"/>
              <a:t>of different combinations of factors for change texture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" y="3019777"/>
            <a:ext cx="5737608" cy="346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47" y="3029892"/>
            <a:ext cx="4991653" cy="3461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909489" y="2047742"/>
            <a:ext cx="3003469" cy="82777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deal texture value (N)</a:t>
            </a:r>
          </a:p>
          <a:p>
            <a:r>
              <a:rPr lang="en-US" sz="2400" dirty="0"/>
              <a:t>0.768047 </a:t>
            </a:r>
            <a:r>
              <a:rPr lang="en-US" sz="2400" u="sng" dirty="0"/>
              <a:t>+ </a:t>
            </a:r>
            <a:r>
              <a:rPr lang="en-US" sz="2400" dirty="0"/>
              <a:t> 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1" y="155145"/>
            <a:ext cx="9306059" cy="132556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2" y="2658207"/>
            <a:ext cx="5978769" cy="3698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54760" y="2206341"/>
            <a:ext cx="2968283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deal texture value (N)</a:t>
            </a:r>
          </a:p>
          <a:p>
            <a:r>
              <a:rPr lang="en-US" sz="2400" dirty="0"/>
              <a:t>0.768047 </a:t>
            </a:r>
            <a:r>
              <a:rPr lang="en-US" sz="2400" u="sng" dirty="0"/>
              <a:t>+ </a:t>
            </a:r>
            <a:r>
              <a:rPr lang="en-US" sz="2400" dirty="0"/>
              <a:t> 0.01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143" y="3552991"/>
            <a:ext cx="5303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was a significant </a:t>
            </a:r>
            <a:r>
              <a:rPr lang="en-US" sz="2400" dirty="0"/>
              <a:t>difference (P&lt;0.05) between squared effect of smoking duration, wood content vs smoking duration and smoking duration vs smoking temperature on the change of texture in smoked tender jackfruit product. </a:t>
            </a:r>
          </a:p>
        </p:txBody>
      </p:sp>
    </p:spTree>
    <p:extLst>
      <p:ext uri="{BB962C8B-B14F-4D97-AF65-F5344CB8AC3E}">
        <p14:creationId xmlns:p14="http://schemas.microsoft.com/office/powerpoint/2010/main" val="30003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651" y="-31893"/>
            <a:ext cx="9293180" cy="132556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484" y="1084990"/>
            <a:ext cx="778963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 b="1" u="sng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Effect of different combinations of factors for change colour</a:t>
            </a:r>
            <a:endParaRPr lang="en-US" sz="2800" b="1" u="sng" dirty="0">
              <a:solidFill>
                <a:srgbClr val="2E74B5"/>
              </a:solidFill>
              <a:effectLst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4" y="2775700"/>
            <a:ext cx="5677798" cy="35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09" y="2775700"/>
            <a:ext cx="5146793" cy="35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6484" y="1749846"/>
            <a:ext cx="5082093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deal colour value (L*) </a:t>
            </a:r>
            <a:r>
              <a:rPr lang="en-US" sz="2400" dirty="0"/>
              <a:t>42.94333 </a:t>
            </a:r>
            <a:r>
              <a:rPr lang="en-US" sz="2400" u="sng" dirty="0"/>
              <a:t>+ </a:t>
            </a:r>
            <a:r>
              <a:rPr lang="en-US" sz="2400" dirty="0"/>
              <a:t> 0.57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122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10485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07" y="0"/>
            <a:ext cx="9228786" cy="132556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1" y="2729437"/>
            <a:ext cx="7076048" cy="38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9501" y="1736428"/>
            <a:ext cx="525042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deal colour value (L*) </a:t>
            </a:r>
            <a:r>
              <a:rPr lang="en-US" sz="2400" dirty="0"/>
              <a:t>42.94333 </a:t>
            </a:r>
            <a:r>
              <a:rPr lang="en-US" sz="2400" u="sng" dirty="0"/>
              <a:t>+ </a:t>
            </a:r>
            <a:r>
              <a:rPr lang="en-US" sz="2400" dirty="0"/>
              <a:t> 0.57</a:t>
            </a:r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04561" y="2896503"/>
            <a:ext cx="4581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was a significant difference (P&lt;0.05)  according to the smoking duration of the samples, The squared effect of wood </a:t>
            </a:r>
            <a:r>
              <a:rPr lang="en-US" sz="2400" dirty="0" smtClean="0"/>
              <a:t>content</a:t>
            </a:r>
            <a:r>
              <a:rPr lang="en-US" sz="2400" dirty="0"/>
              <a:t>, Squired effect of smoking temperature and wood content vs smoking temperature is effect on the change of L* colour value </a:t>
            </a:r>
          </a:p>
        </p:txBody>
      </p:sp>
    </p:spTree>
    <p:extLst>
      <p:ext uri="{BB962C8B-B14F-4D97-AF65-F5344CB8AC3E}">
        <p14:creationId xmlns:p14="http://schemas.microsoft.com/office/powerpoint/2010/main" val="25213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48" y="0"/>
            <a:ext cx="9061361" cy="132556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259" y="1193843"/>
            <a:ext cx="118877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Results of Sensory Evaluation</a:t>
            </a:r>
          </a:p>
          <a:p>
            <a:endParaRPr lang="en-US" sz="2800" b="1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Selected samples for sensory analysis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S1- Boiled only without smoking with </a:t>
            </a:r>
            <a:r>
              <a:rPr lang="en-US" sz="2400" dirty="0" smtClean="0"/>
              <a:t>0.5 % </a:t>
            </a:r>
            <a:r>
              <a:rPr lang="en-US" sz="2400" dirty="0"/>
              <a:t>salt and </a:t>
            </a:r>
            <a:r>
              <a:rPr lang="en-US" sz="2400" dirty="0" smtClean="0"/>
              <a:t>0.5 % </a:t>
            </a:r>
            <a:r>
              <a:rPr lang="en-US" sz="2400" dirty="0"/>
              <a:t>pepper ( as control)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S2- Boiled only without smoking with </a:t>
            </a:r>
            <a:r>
              <a:rPr lang="en-US" sz="2400" dirty="0" smtClean="0"/>
              <a:t>0.5 % </a:t>
            </a:r>
            <a:r>
              <a:rPr lang="en-US" sz="2400" dirty="0"/>
              <a:t>salt ( as control)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S3- Smoked at </a:t>
            </a:r>
            <a:r>
              <a:rPr lang="en-US" sz="2400" dirty="0" smtClean="0"/>
              <a:t>150 g </a:t>
            </a:r>
            <a:r>
              <a:rPr lang="en-US" sz="2400" dirty="0"/>
              <a:t>wood content + 80</a:t>
            </a:r>
            <a:r>
              <a:rPr lang="en-US" sz="2400" dirty="0" smtClean="0"/>
              <a:t>° C </a:t>
            </a:r>
            <a:r>
              <a:rPr lang="en-US" sz="2400" dirty="0"/>
              <a:t>temperature +20 min with  </a:t>
            </a:r>
            <a:r>
              <a:rPr lang="en-US" sz="2400" dirty="0" smtClean="0"/>
              <a:t>0.5 % </a:t>
            </a:r>
            <a:r>
              <a:rPr lang="en-US" sz="2400" dirty="0"/>
              <a:t>salt and </a:t>
            </a:r>
            <a:r>
              <a:rPr lang="en-US" sz="2400" dirty="0" smtClean="0"/>
              <a:t>0.5 % </a:t>
            </a:r>
            <a:r>
              <a:rPr lang="en-US" sz="2400" dirty="0"/>
              <a:t>pepper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S4- Smoked at </a:t>
            </a:r>
            <a:r>
              <a:rPr lang="en-US" sz="2400" dirty="0" smtClean="0"/>
              <a:t>150 g </a:t>
            </a:r>
            <a:r>
              <a:rPr lang="en-US" sz="2400" dirty="0"/>
              <a:t>wood content + </a:t>
            </a:r>
            <a:r>
              <a:rPr lang="en-US" sz="2400" dirty="0" smtClean="0"/>
              <a:t>80 °</a:t>
            </a:r>
            <a:r>
              <a:rPr lang="en-US" sz="2400" dirty="0"/>
              <a:t>C temperature +20 min with  </a:t>
            </a:r>
            <a:r>
              <a:rPr lang="en-US" sz="2400" dirty="0" smtClean="0"/>
              <a:t>0.5 % </a:t>
            </a:r>
            <a:r>
              <a:rPr lang="en-US" sz="2400" dirty="0"/>
              <a:t>salt only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S5- Smoked at </a:t>
            </a:r>
            <a:r>
              <a:rPr lang="en-US" sz="2400" dirty="0" smtClean="0"/>
              <a:t>150 g </a:t>
            </a:r>
            <a:r>
              <a:rPr lang="en-US" sz="2400" dirty="0"/>
              <a:t>wood content + </a:t>
            </a:r>
            <a:r>
              <a:rPr lang="en-US" sz="2400" dirty="0" smtClean="0"/>
              <a:t>70 °</a:t>
            </a:r>
            <a:r>
              <a:rPr lang="en-US" sz="2400" dirty="0"/>
              <a:t>C temperature +15 min with  </a:t>
            </a:r>
            <a:r>
              <a:rPr lang="en-US" sz="2400" dirty="0" smtClean="0"/>
              <a:t>0.5 % </a:t>
            </a:r>
            <a:r>
              <a:rPr lang="en-US" sz="2400" dirty="0"/>
              <a:t>salt and </a:t>
            </a:r>
            <a:r>
              <a:rPr lang="en-US" sz="2400" dirty="0" smtClean="0"/>
              <a:t>0.5 % </a:t>
            </a:r>
            <a:r>
              <a:rPr lang="en-US" sz="2400" dirty="0"/>
              <a:t>pepper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S6- Smoked at </a:t>
            </a:r>
            <a:r>
              <a:rPr lang="en-US" sz="2400" dirty="0" smtClean="0"/>
              <a:t>150 g </a:t>
            </a:r>
            <a:r>
              <a:rPr lang="en-US" sz="2400" dirty="0"/>
              <a:t>wood content + </a:t>
            </a:r>
            <a:r>
              <a:rPr lang="en-US" sz="2400" dirty="0" smtClean="0"/>
              <a:t>70 °</a:t>
            </a:r>
            <a:r>
              <a:rPr lang="en-US" sz="2400" dirty="0"/>
              <a:t>C temperature +</a:t>
            </a:r>
            <a:r>
              <a:rPr lang="en-US" sz="2400" dirty="0" smtClean="0"/>
              <a:t>15 min </a:t>
            </a:r>
            <a:r>
              <a:rPr lang="en-US" sz="2400" dirty="0"/>
              <a:t>with  </a:t>
            </a:r>
            <a:r>
              <a:rPr lang="en-US" sz="2400" dirty="0" smtClean="0"/>
              <a:t>0.5 % </a:t>
            </a:r>
            <a:r>
              <a:rPr lang="en-US" sz="2400" dirty="0"/>
              <a:t>salt only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50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0" y="90152"/>
            <a:ext cx="5344734" cy="132556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39720876"/>
              </p:ext>
            </p:extLst>
          </p:nvPr>
        </p:nvGraphicFramePr>
        <p:xfrm>
          <a:off x="178158" y="1815921"/>
          <a:ext cx="9584028" cy="377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61408" y="2285259"/>
            <a:ext cx="5430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S1</a:t>
            </a:r>
            <a:r>
              <a:rPr lang="en-US" dirty="0"/>
              <a:t>- Boiled only without smoking with 0.5 % salt and 0.5 % pepper ( as control)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S2</a:t>
            </a:r>
            <a:r>
              <a:rPr lang="en-US" dirty="0"/>
              <a:t>- Boiled only without smoking with 0.5 % salt ( as control)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S3</a:t>
            </a:r>
            <a:r>
              <a:rPr lang="en-US" dirty="0"/>
              <a:t>- Smoked at 150 g wood content + 80° C temperature +20 min with  0.5 % salt and 0.5 % pepper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S4</a:t>
            </a:r>
            <a:r>
              <a:rPr lang="en-US" dirty="0"/>
              <a:t>- Smoked at 150 g wood content + 80 °C temperature +20 min with  0.5 % salt only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S5</a:t>
            </a:r>
            <a:r>
              <a:rPr lang="en-US" dirty="0"/>
              <a:t>- Smoked at 150 g wood content + 70 °C temperature +15 min with  0.5 % salt and 0.5 % pepper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S6</a:t>
            </a:r>
            <a:r>
              <a:rPr lang="en-US" dirty="0"/>
              <a:t>- Smoked at 150 g wood content + 70 °C temperature +15 min with  0.5 % salt only</a:t>
            </a:r>
          </a:p>
        </p:txBody>
      </p:sp>
    </p:spTree>
    <p:extLst>
      <p:ext uri="{BB962C8B-B14F-4D97-AF65-F5344CB8AC3E}">
        <p14:creationId xmlns:p14="http://schemas.microsoft.com/office/powerpoint/2010/main" val="12342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69" y="0"/>
            <a:ext cx="9267423" cy="132556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54286860"/>
              </p:ext>
            </p:extLst>
          </p:nvPr>
        </p:nvGraphicFramePr>
        <p:xfrm>
          <a:off x="0" y="1382211"/>
          <a:ext cx="9002332" cy="460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8834" y="2386032"/>
            <a:ext cx="5430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S1</a:t>
            </a:r>
            <a:r>
              <a:rPr lang="en-US" dirty="0"/>
              <a:t>- Boiled only without smoking with 0.5 % salt and 0.5 % pepper ( as control)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S2</a:t>
            </a:r>
            <a:r>
              <a:rPr lang="en-US" dirty="0"/>
              <a:t>- Boiled only without smoking with 0.5 % salt ( as control)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S3</a:t>
            </a:r>
            <a:r>
              <a:rPr lang="en-US" dirty="0"/>
              <a:t>- Smoked at 150 g wood content + 80° C temperature +20 min with  0.5 % salt and 0.5 % pepper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S4</a:t>
            </a:r>
            <a:r>
              <a:rPr lang="en-US" dirty="0"/>
              <a:t>- Smoked at 150 g wood content + 80 °C temperature +20 min with  0.5 % salt only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S5</a:t>
            </a:r>
            <a:r>
              <a:rPr lang="en-US" dirty="0"/>
              <a:t>- Smoked at 150 g wood content + 70 °C temperature +15 min with  0.5 % salt and 0.5 % pepper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S6</a:t>
            </a:r>
            <a:r>
              <a:rPr lang="en-US" dirty="0"/>
              <a:t>- Smoked at 150 g wood content + 70 °C temperature +15 min with  0.5 % salt only</a:t>
            </a:r>
          </a:p>
        </p:txBody>
      </p:sp>
    </p:spTree>
    <p:extLst>
      <p:ext uri="{BB962C8B-B14F-4D97-AF65-F5344CB8AC3E}">
        <p14:creationId xmlns:p14="http://schemas.microsoft.com/office/powerpoint/2010/main" val="27399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228" y="57281"/>
            <a:ext cx="8932572" cy="943713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930" y="1405595"/>
            <a:ext cx="7866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Microbial 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analysis of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smoked 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tender jackfruit samples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30" y="2023787"/>
            <a:ext cx="1125633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TPC- SLSI recommended level &lt;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6  </a:t>
            </a:r>
            <a:endParaRPr lang="en-US" sz="2400" b="1" baseline="30000" dirty="0"/>
          </a:p>
          <a:p>
            <a:r>
              <a:rPr lang="en-US" sz="2400" dirty="0"/>
              <a:t>Yeast &amp; Mold- SLSI recommended level &lt;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989931"/>
              </p:ext>
            </p:extLst>
          </p:nvPr>
        </p:nvGraphicFramePr>
        <p:xfrm>
          <a:off x="0" y="3010559"/>
          <a:ext cx="11101785" cy="38154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03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3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4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4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Sample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Test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Initial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</a:rPr>
                        <a:t>Cfu</a:t>
                      </a:r>
                      <a:r>
                        <a:rPr lang="en-US" sz="2000" dirty="0" smtClean="0">
                          <a:effectLst/>
                        </a:rPr>
                        <a:t>/g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After 2 weeks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</a:rPr>
                        <a:t>Cfu</a:t>
                      </a:r>
                      <a:r>
                        <a:rPr lang="en-US" sz="2000" dirty="0" smtClean="0">
                          <a:effectLst/>
                        </a:rPr>
                        <a:t>/g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After 4 weeks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</a:rPr>
                        <a:t>Cfu</a:t>
                      </a:r>
                      <a:r>
                        <a:rPr lang="en-US" sz="2000" dirty="0" smtClean="0">
                          <a:effectLst/>
                        </a:rPr>
                        <a:t>/g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13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Boiled tender jackfruit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Total plate count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5.3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Not</a:t>
                      </a:r>
                      <a:r>
                        <a:rPr lang="en-US" sz="2000" baseline="0" dirty="0" smtClean="0">
                          <a:effectLst/>
                        </a:rPr>
                        <a:t> in edible condition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Not</a:t>
                      </a:r>
                      <a:r>
                        <a:rPr lang="en-US" sz="2000" baseline="0" dirty="0" smtClean="0">
                          <a:effectLst/>
                        </a:rPr>
                        <a:t> in edible condition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Yeast &amp; mold count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Not</a:t>
                      </a:r>
                      <a:r>
                        <a:rPr lang="en-US" sz="2000" baseline="0" dirty="0" smtClean="0">
                          <a:effectLst/>
                        </a:rPr>
                        <a:t> detected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Not</a:t>
                      </a:r>
                      <a:r>
                        <a:rPr lang="en-US" sz="2000" baseline="0" dirty="0" smtClean="0">
                          <a:effectLst/>
                        </a:rPr>
                        <a:t> in edible condition at this point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Not</a:t>
                      </a:r>
                      <a:r>
                        <a:rPr lang="en-US" sz="2000" baseline="0" dirty="0" smtClean="0">
                          <a:effectLst/>
                        </a:rPr>
                        <a:t> in edible condition at this point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42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Smoked tender jackfruit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Total plate count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3.2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7.4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1.67 X </a:t>
                      </a:r>
                      <a:r>
                        <a:rPr lang="en-US" sz="2000" kern="1200" dirty="0" smtClean="0">
                          <a:effectLst/>
                        </a:rPr>
                        <a:t>10</a:t>
                      </a:r>
                      <a:r>
                        <a:rPr lang="en-US" sz="2000" kern="1200" baseline="30000" dirty="0" smtClean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Yeast &amp; mold count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Not detected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Not detected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Not detected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8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66" y="94669"/>
            <a:ext cx="10400764" cy="884125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0829" y="1080712"/>
            <a:ext cx="890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Colour guide for preparation of smoked tender jackfruit</a:t>
            </a:r>
            <a:endParaRPr lang="en-US" sz="2800" b="1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227922" y="1705851"/>
            <a:ext cx="11234275" cy="4833062"/>
            <a:chOff x="627168" y="2153633"/>
            <a:chExt cx="11402898" cy="47519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95" r="38051" b="30490"/>
            <a:stretch/>
          </p:blipFill>
          <p:spPr>
            <a:xfrm rot="5400000">
              <a:off x="6986831" y="3115958"/>
              <a:ext cx="3265410" cy="13407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5" t="6662" r="34131" b="36927"/>
            <a:stretch/>
          </p:blipFill>
          <p:spPr>
            <a:xfrm>
              <a:off x="5437801" y="2153633"/>
              <a:ext cx="1690400" cy="32281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0" t="-616" r="36142" b="43889"/>
            <a:stretch/>
          </p:blipFill>
          <p:spPr>
            <a:xfrm>
              <a:off x="3155323" y="2153633"/>
              <a:ext cx="1389131" cy="32281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5" t="8820" r="35687" b="35014"/>
            <a:stretch/>
          </p:blipFill>
          <p:spPr>
            <a:xfrm>
              <a:off x="885947" y="2153633"/>
              <a:ext cx="1557146" cy="31897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7168" y="5598942"/>
              <a:ext cx="1815925" cy="92333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L* 56.77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3.19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a* 2.61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1.03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b* 14.63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+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3.08</a:t>
              </a: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0397" y="5598942"/>
              <a:ext cx="1674058" cy="92333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L* 44.9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2.41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a* 3.99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0.61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b* 12.21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+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1.24</a:t>
              </a: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2454" y="5598942"/>
              <a:ext cx="1880386" cy="92333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L* 42.74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2.41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a* 5.55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+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0.64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b* 11.42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+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1.31</a:t>
              </a: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6199" y="5598942"/>
              <a:ext cx="1880386" cy="92333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L* 36.55 ± 0.63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a* 18.75 ± 0.55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b* 18.10 ± 0.48</a:t>
              </a: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86977" y="2218277"/>
              <a:ext cx="2443089" cy="28931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Samples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Non smoked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15 min smoked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20 minutes smoked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30 minutes smoked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Note :- Smoked at 80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gerian" panose="04020705040A02060702" pitchFamily="82" charset="0"/>
                  <a:ea typeface="Calibri" panose="020F0502020204030204" pitchFamily="34" charset="0"/>
                  <a:cs typeface="Iskoola Pota" panose="020B0502040204020203" pitchFamily="34" charset="0"/>
                </a:rPr>
                <a:t>°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Iskoola Pota" panose="020B0502040204020203" pitchFamily="34" charset="0"/>
                </a:rPr>
                <a:t>C temperature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Iskoola Pota" panose="020B0502040204020203" pitchFamily="34" charset="0"/>
                </a:rPr>
                <a:t>Number 3 sample is the ideal sample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	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9333" y="6522272"/>
              <a:ext cx="3653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2148" y="6522272"/>
              <a:ext cx="36801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46880" y="6499374"/>
              <a:ext cx="39153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83860" y="6536246"/>
              <a:ext cx="41396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02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3" y="159064"/>
            <a:ext cx="9215907" cy="858368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9383" y="1365603"/>
            <a:ext cx="11200327" cy="4642576"/>
            <a:chOff x="444892" y="789432"/>
            <a:chExt cx="11747108" cy="5501640"/>
          </a:xfrm>
          <a:noFill/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77146674"/>
                </p:ext>
              </p:extLst>
            </p:nvPr>
          </p:nvGraphicFramePr>
          <p:xfrm>
            <a:off x="444892" y="2259877"/>
            <a:ext cx="5388512" cy="34398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552875" y="1054931"/>
              <a:ext cx="5786604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value change 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of the final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product </a:t>
              </a:r>
            </a:p>
            <a:p>
              <a:r>
                <a:rPr lang="en-US" sz="2400" dirty="0" smtClean="0"/>
                <a:t>(</a:t>
              </a:r>
              <a:r>
                <a:rPr lang="en-US" sz="2400" dirty="0" err="1"/>
                <a:t>Murashev</a:t>
              </a:r>
              <a:r>
                <a:rPr lang="en-US" sz="2400" dirty="0"/>
                <a:t> </a:t>
              </a:r>
              <a:r>
                <a:rPr lang="en-US" sz="2400" i="1" dirty="0"/>
                <a:t>et al.</a:t>
              </a:r>
              <a:r>
                <a:rPr lang="en-US" sz="2400" dirty="0"/>
                <a:t>, 2022)</a:t>
              </a:r>
            </a:p>
            <a:p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90952" y="789432"/>
              <a:ext cx="5701048" cy="5501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4645581"/>
                </p:ext>
              </p:extLst>
            </p:nvPr>
          </p:nvGraphicFramePr>
          <p:xfrm>
            <a:off x="6490952" y="1961667"/>
            <a:ext cx="5662410" cy="3884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901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500" y="107547"/>
            <a:ext cx="8855299" cy="871247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8246" y="1160585"/>
            <a:ext cx="980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Proximate composition of Smoked Tender Jackfruit</a:t>
            </a:r>
            <a:endParaRPr lang="en-US" sz="2400" b="1" u="sn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230226"/>
              </p:ext>
            </p:extLst>
          </p:nvPr>
        </p:nvGraphicFramePr>
        <p:xfrm>
          <a:off x="437881" y="1826083"/>
          <a:ext cx="7496577" cy="432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42222" r="25158" b="19129"/>
          <a:stretch/>
        </p:blipFill>
        <p:spPr>
          <a:xfrm>
            <a:off x="8972117" y="2664049"/>
            <a:ext cx="2872154" cy="265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2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6" y="327802"/>
            <a:ext cx="8893935" cy="793974"/>
          </a:xfrm>
        </p:spPr>
        <p:txBody>
          <a:bodyPr/>
          <a:lstStyle/>
          <a:p>
            <a:r>
              <a:rPr lang="en-US" u="sng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766" y="2119394"/>
            <a:ext cx="539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 cost </a:t>
            </a:r>
            <a:r>
              <a:rPr lang="en-US" sz="2000" b="1" smtClean="0"/>
              <a:t>per </a:t>
            </a:r>
            <a:r>
              <a:rPr lang="en-US" sz="2000" b="1" smtClean="0"/>
              <a:t>1 </a:t>
            </a:r>
            <a:r>
              <a:rPr lang="en-US" sz="2000" b="1" dirty="0" smtClean="0"/>
              <a:t>kg of smoked tender jackfruit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88905"/>
              </p:ext>
            </p:extLst>
          </p:nvPr>
        </p:nvGraphicFramePr>
        <p:xfrm>
          <a:off x="146766" y="2896519"/>
          <a:ext cx="550947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cost (Rs)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Raw tender jackfruit 150</a:t>
                      </a:r>
                      <a:r>
                        <a:rPr lang="en-US" baseline="0" dirty="0" smtClean="0"/>
                        <a:t> k</a:t>
                      </a:r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Black pepper 750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Salt 1.5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Vacuum pouch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Fuel and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34410.00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0125" y="2119394"/>
            <a:ext cx="542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Comparative benefit than commercially available product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0125" y="2764911"/>
            <a:ext cx="6401875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 for </a:t>
            </a:r>
            <a:r>
              <a:rPr lang="en-US" dirty="0" smtClean="0"/>
              <a:t>1kg of Smoked </a:t>
            </a:r>
            <a:r>
              <a:rPr lang="en-US" dirty="0" smtClean="0"/>
              <a:t>tender </a:t>
            </a:r>
            <a:r>
              <a:rPr lang="en-US" dirty="0" smtClean="0"/>
              <a:t>jackfruit</a:t>
            </a:r>
          </a:p>
          <a:p>
            <a:r>
              <a:rPr lang="en-US" dirty="0" smtClean="0"/>
              <a:t>Product			</a:t>
            </a:r>
            <a:r>
              <a:rPr lang="en-US" dirty="0" smtClean="0"/>
              <a:t>	=	</a:t>
            </a:r>
            <a:r>
              <a:rPr lang="en-US" b="1" dirty="0" smtClean="0">
                <a:solidFill>
                  <a:srgbClr val="7030A0"/>
                </a:solidFill>
              </a:rPr>
              <a:t>350.00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Price of a comparable product</a:t>
            </a:r>
          </a:p>
          <a:p>
            <a:r>
              <a:rPr lang="en-US" dirty="0" smtClean="0"/>
              <a:t>in the market (</a:t>
            </a:r>
            <a:r>
              <a:rPr lang="en-US" dirty="0" smtClean="0"/>
              <a:t>1kg</a:t>
            </a:r>
            <a:r>
              <a:rPr lang="en-US" dirty="0" smtClean="0"/>
              <a:t>)		</a:t>
            </a:r>
            <a:r>
              <a:rPr lang="en-US" dirty="0" smtClean="0"/>
              <a:t>	=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1500.00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Profit  from proposed 		=	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1500 </a:t>
            </a:r>
            <a:r>
              <a:rPr lang="en-US" b="1" dirty="0">
                <a:solidFill>
                  <a:srgbClr val="7030A0"/>
                </a:solidFill>
              </a:rPr>
              <a:t>– </a:t>
            </a:r>
            <a:r>
              <a:rPr lang="en-US" b="1" dirty="0" smtClean="0">
                <a:solidFill>
                  <a:srgbClr val="7030A0"/>
                </a:solidFill>
              </a:rPr>
              <a:t>350</a:t>
            </a:r>
            <a:endParaRPr lang="en-US" dirty="0" smtClean="0"/>
          </a:p>
          <a:p>
            <a:r>
              <a:rPr lang="en-US" dirty="0"/>
              <a:t>product 				</a:t>
            </a:r>
            <a:r>
              <a:rPr lang="en-US" dirty="0" smtClean="0"/>
              <a:t>=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1150.00 </a:t>
            </a: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Profit %</a:t>
            </a:r>
            <a:r>
              <a:rPr lang="en-US" dirty="0" smtClean="0"/>
              <a:t>	</a:t>
            </a:r>
            <a:r>
              <a:rPr lang="en-US" dirty="0" smtClean="0"/>
              <a:t>			=	</a:t>
            </a:r>
            <a:r>
              <a:rPr lang="en-US" b="1" dirty="0" smtClean="0">
                <a:solidFill>
                  <a:srgbClr val="7030A0"/>
                </a:solidFill>
              </a:rPr>
              <a:t>328.57 %</a:t>
            </a: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dirty="0" smtClean="0"/>
              <a:t>	            </a:t>
            </a:r>
            <a:r>
              <a:rPr lang="en-US" b="1" dirty="0" smtClean="0"/>
              <a:t>	</a:t>
            </a:r>
            <a:r>
              <a:rPr lang="en-US" dirty="0" smtClean="0"/>
              <a:t>				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Profit is three times as cost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dirty="0" smtClean="0"/>
              <a:t>				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-8231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Conclusion</a:t>
            </a:r>
            <a:endParaRPr lang="en-US" sz="4400" u="sng" dirty="0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745" y="1433110"/>
            <a:ext cx="120372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most suitable wood content, smoking duration and smoking temperature for smoked tender jackfruit product development is 150 g, 20 min and 80 </a:t>
            </a:r>
            <a:r>
              <a:rPr lang="en-US" alt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°C respectively (per 1 kg).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The product is rich with fiber but low with </a:t>
            </a: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fat.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The product was free with PAH4 marker.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The microbial growth is slow due to smoking effect </a:t>
            </a: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of the product.</a:t>
            </a:r>
            <a:endParaRPr lang="en-US" sz="2800" dirty="0" smtClean="0">
              <a:solidFill>
                <a:srgbClr val="000000"/>
              </a:solidFill>
              <a:cs typeface="Iskoola Pota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The demand for the product from foreign buyers due to its unique organoleptic attributes of the product.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Iskoola Pota" panose="020B0502040204020203" pitchFamily="34" charset="0"/>
              </a:rPr>
              <a:t>Cost benefit analysis shows lot of promise of earning foreign exchange by exporting the product with very high profit.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Jackfruit (</a:t>
            </a:r>
            <a:r>
              <a:rPr lang="en-US" i="1" dirty="0" err="1"/>
              <a:t>Artocarpus</a:t>
            </a:r>
            <a:r>
              <a:rPr lang="en-US" i="1" dirty="0"/>
              <a:t> </a:t>
            </a:r>
            <a:r>
              <a:rPr lang="en-US" i="1" dirty="0" err="1"/>
              <a:t>heterophyllus</a:t>
            </a:r>
            <a:r>
              <a:rPr lang="en-US" i="1" dirty="0"/>
              <a:t>) </a:t>
            </a:r>
            <a:r>
              <a:rPr lang="en-US" dirty="0"/>
              <a:t>is a dicotyledonous plant that belongs to the family </a:t>
            </a:r>
            <a:r>
              <a:rPr lang="en-US" dirty="0" err="1"/>
              <a:t>Moraceae</a:t>
            </a:r>
            <a:r>
              <a:rPr lang="en-US" dirty="0"/>
              <a:t>.</a:t>
            </a:r>
          </a:p>
          <a:p>
            <a:pPr marL="285750" indent="-285750"/>
            <a:r>
              <a:rPr lang="en-US" dirty="0"/>
              <a:t>Tender jackfruit is the most favorite maturity stage to consume as a vegetable.</a:t>
            </a:r>
          </a:p>
          <a:p>
            <a:pPr marL="285750" indent="-285750"/>
            <a:r>
              <a:rPr lang="en-US" dirty="0"/>
              <a:t>It has a huge potential to develop as value added products for the export market.</a:t>
            </a:r>
          </a:p>
          <a:p>
            <a:endParaRPr lang="en-US" dirty="0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23" y="4126103"/>
            <a:ext cx="5017892" cy="2366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08" y="68739"/>
            <a:ext cx="9112876" cy="901521"/>
          </a:xfrm>
        </p:spPr>
        <p:txBody>
          <a:bodyPr/>
          <a:lstStyle/>
          <a:p>
            <a:r>
              <a:rPr lang="en-US" u="sng" dirty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655" y="1459657"/>
            <a:ext cx="109165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Further studies need to be carried out</a:t>
            </a:r>
            <a:r>
              <a:rPr lang="en-US" sz="2800" dirty="0" smtClean="0"/>
              <a:t>,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To determine  PAHs deposition at different temperature values and smoking durations.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To improve the flavor by using different  types of fire woods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To testing different methods for enhance the shelf-life of the product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15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837" y="178130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Benjakul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S. and N.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Aroonrueg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. (1999), Effect of Smoke Sources on Quality and Storage ability of Catfish Fillet (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Clarias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macrocephatus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gunther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). Journal o f food quality. 22: 213-224.</a:t>
            </a:r>
          </a:p>
          <a:p>
            <a:pPr lvl="0">
              <a:lnSpc>
                <a:spcPct val="90000"/>
              </a:lnSpc>
              <a:tabLst>
                <a:tab pos="457200" algn="l"/>
              </a:tabLst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Eissa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, H.A., Fouad, G.M. and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Shouk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, A.E.A., 2009. Effect of some thermal and chemical pre‐treatments on smoked oyster mushroom quality. </a:t>
            </a: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International journal of food science &amp; technology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, </a:t>
            </a: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44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(2), pp.251-261.</a:t>
            </a:r>
          </a:p>
          <a:p>
            <a:pPr lvl="0">
              <a:lnSpc>
                <a:spcPct val="90000"/>
              </a:lnSpc>
              <a:tabLst>
                <a:tab pos="457200" algn="l"/>
              </a:tabLst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Foster, W.W. and Simpson, T.H., 1961. Studies of the smoking process for foods. I.—the importance of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vapours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. </a:t>
            </a: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Journal of the Science of Food and Agriculture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, </a:t>
            </a: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12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(5), pp.363-374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.</a:t>
            </a:r>
          </a:p>
          <a:p>
            <a:pPr marL="342900" marR="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/>
              <a:t>Goswami</a:t>
            </a:r>
            <a:r>
              <a:rPr lang="en-US" sz="2000" dirty="0"/>
              <a:t>, C. and </a:t>
            </a:r>
            <a:r>
              <a:rPr lang="en-US" sz="2000" dirty="0" err="1"/>
              <a:t>Chacrabati</a:t>
            </a:r>
            <a:r>
              <a:rPr lang="en-US" sz="2000" dirty="0"/>
              <a:t>, R. (2015) </a:t>
            </a:r>
            <a:r>
              <a:rPr lang="en-US" sz="2000" i="1" dirty="0"/>
              <a:t>Jackfruit (</a:t>
            </a:r>
            <a:r>
              <a:rPr lang="en-US" sz="2000" i="1" dirty="0" err="1"/>
              <a:t>Artocarpus</a:t>
            </a:r>
            <a:r>
              <a:rPr lang="en-US" sz="2000" i="1" dirty="0"/>
              <a:t> </a:t>
            </a:r>
            <a:r>
              <a:rPr lang="en-US" sz="2000" i="1" dirty="0" err="1"/>
              <a:t>heterophylus</a:t>
            </a:r>
            <a:r>
              <a:rPr lang="en-US" sz="2000" i="1" dirty="0"/>
              <a:t>)</a:t>
            </a:r>
            <a:r>
              <a:rPr lang="en-US" sz="2000" dirty="0"/>
              <a:t>, </a:t>
            </a:r>
            <a:r>
              <a:rPr lang="en-US" sz="2000" i="1" dirty="0"/>
              <a:t>Nutritional Composition of Fruit Cultivars</a:t>
            </a:r>
            <a:r>
              <a:rPr lang="en-US" sz="2000" dirty="0"/>
              <a:t>. Elsevier Inc. Available at: https://doi.org/10.1016/B978-0-12-408117-8.00014-3</a:t>
            </a:r>
            <a:r>
              <a:rPr lang="en-US" sz="2000" dirty="0" smtClean="0"/>
              <a:t>.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  <a:cs typeface="Iskoola Pota" panose="020B0502040204020203" pitchFamily="34" charset="0"/>
            </a:endParaRPr>
          </a:p>
          <a:p>
            <a:pPr lvl="0">
              <a:lnSpc>
                <a:spcPct val="90000"/>
              </a:lnSpc>
              <a:tabLst>
                <a:tab pos="457200" algn="l"/>
              </a:tabLst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Heymann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H.J.,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Hedndrick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H.B.,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Karrasch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M.A.,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Eggeman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M.K. and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Ellersieck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M.R. (1990). Sensory and chemical characteristics of fresh pork roasts cooked to different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centre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 temperatures. Journal o f Food Science.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Iskoola Pota" panose="020B0502040204020203" pitchFamily="34" charset="0"/>
              </a:rPr>
              <a:t>55:613-617.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104862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705" y="1414562"/>
            <a:ext cx="119832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General objective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develop a</a:t>
            </a:r>
            <a:r>
              <a:rPr lang="en-US" sz="2800" b="1" dirty="0"/>
              <a:t> </a:t>
            </a:r>
            <a:r>
              <a:rPr lang="en-US" sz="2800" dirty="0"/>
              <a:t>smoked tender jackfruit (</a:t>
            </a:r>
            <a:r>
              <a:rPr lang="en-US" sz="2800" i="1" dirty="0" err="1"/>
              <a:t>Artocarpus</a:t>
            </a:r>
            <a:r>
              <a:rPr lang="en-US" sz="2800" i="1" dirty="0"/>
              <a:t> </a:t>
            </a:r>
            <a:r>
              <a:rPr lang="en-US" sz="2800" i="1" dirty="0" err="1"/>
              <a:t>heterophyllus</a:t>
            </a:r>
            <a:r>
              <a:rPr lang="en-US" sz="2800" dirty="0"/>
              <a:t>) product that resembles meat-based barbeque, as a high value novel vegan food catering to the export </a:t>
            </a:r>
            <a:r>
              <a:rPr lang="en-US" sz="2800" dirty="0" smtClean="0"/>
              <a:t>market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Specific </a:t>
            </a:r>
            <a:r>
              <a:rPr lang="en-US" sz="2800" b="1" dirty="0" smtClean="0"/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develop smoked value added tender jackfruit with unique flavor and taste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evaluate physicochemical and organoleptic attributes of the developed product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assess the presence of  health hazardous smoke residue compounds in the developed product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To evaluate the self-life of the developed product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-470624" y="345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2801" y="2186289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Research location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39" y="3050945"/>
            <a:ext cx="2388201" cy="2388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593" y="3050945"/>
            <a:ext cx="7441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Innovation and Service Support Center, Faculty of Livestock, Fisheries, and Nutrition, Wayamba University of Sri Lanka.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088" y="167625"/>
            <a:ext cx="9227712" cy="1171017"/>
          </a:xfrm>
        </p:spPr>
        <p:txBody>
          <a:bodyPr/>
          <a:lstStyle/>
          <a:p>
            <a:r>
              <a:rPr lang="en-US" u="sng" dirty="0"/>
              <a:t>Material and </a:t>
            </a:r>
            <a:r>
              <a:rPr lang="en-US" u="sng" dirty="0" smtClean="0"/>
              <a:t>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78131"/>
              </p:ext>
            </p:extLst>
          </p:nvPr>
        </p:nvGraphicFramePr>
        <p:xfrm>
          <a:off x="0" y="1550987"/>
          <a:ext cx="11900280" cy="530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4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279" y="94669"/>
            <a:ext cx="9997225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45017" y="1390650"/>
            <a:ext cx="11229975" cy="497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Application of Response Surface Methodology (RSM</a:t>
            </a:r>
            <a:r>
              <a:rPr lang="en-US" sz="3200" b="1" dirty="0" smtClean="0"/>
              <a:t>)</a:t>
            </a:r>
          </a:p>
          <a:p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Variable selection (Most suitable wood amount, temperature, time duration)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Experimental design according to the Box-</a:t>
            </a:r>
            <a:r>
              <a:rPr lang="en-US" sz="2800" dirty="0" err="1" smtClean="0"/>
              <a:t>Behnken</a:t>
            </a:r>
            <a:r>
              <a:rPr lang="en-US" sz="2800" dirty="0" smtClean="0"/>
              <a:t> Design (BBD)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 of the predicted model (Regression and ANOVA tests)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Determination of the optimal conditions (Contour plots)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Fifteen possible treatment combinations were selected and each treatment consisted with three replicates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7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76" y="365125"/>
            <a:ext cx="9267423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073" y="1324258"/>
            <a:ext cx="1159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Selected Independent variables </a:t>
            </a:r>
            <a:r>
              <a:rPr lang="en-US" sz="2800" dirty="0"/>
              <a:t>(</a:t>
            </a:r>
            <a:r>
              <a:rPr lang="en-US" sz="2800" dirty="0" err="1"/>
              <a:t>Paranagama</a:t>
            </a:r>
            <a:r>
              <a:rPr lang="en-US" sz="2800" dirty="0"/>
              <a:t> </a:t>
            </a:r>
            <a:r>
              <a:rPr lang="en-US" sz="2800" i="1" dirty="0"/>
              <a:t>et al.</a:t>
            </a:r>
            <a:r>
              <a:rPr lang="en-US" sz="2800" dirty="0"/>
              <a:t>, 2022, </a:t>
            </a:r>
            <a:r>
              <a:rPr lang="en-US" sz="2800" dirty="0" err="1"/>
              <a:t>Mondal</a:t>
            </a:r>
            <a:r>
              <a:rPr lang="en-US" sz="2800" dirty="0"/>
              <a:t>, 2013).</a:t>
            </a:r>
            <a:endParaRPr lang="en-US" sz="2800" b="1" dirty="0" smtClean="0"/>
          </a:p>
          <a:p>
            <a:endParaRPr lang="en-US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21045"/>
              </p:ext>
            </p:extLst>
          </p:nvPr>
        </p:nvGraphicFramePr>
        <p:xfrm>
          <a:off x="594011" y="1937749"/>
          <a:ext cx="11393841" cy="259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0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76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49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87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399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398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278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Variable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Temperature (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Smoking duration (min)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Needed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</a:rPr>
                        <a:t> wood amount for smoking (g)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Levels of variables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70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80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90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 min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 min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25 min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 g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150 g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 g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343" y="4637893"/>
            <a:ext cx="11479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Selected dependent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Texture (hardness)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Colour (L*)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8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2" y="365125"/>
            <a:ext cx="9215907" cy="1325563"/>
          </a:xfrm>
        </p:spPr>
        <p:txBody>
          <a:bodyPr/>
          <a:lstStyle/>
          <a:p>
            <a:r>
              <a:rPr lang="en-US" u="sng" dirty="0"/>
              <a:t>Material and Methods cont.…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477" y="1443821"/>
            <a:ext cx="113666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Sensory evaluation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ine </a:t>
            </a:r>
            <a:r>
              <a:rPr lang="en-US" sz="2800" dirty="0"/>
              <a:t>point Hedonic scale (</a:t>
            </a:r>
            <a:r>
              <a:rPr lang="en-US" sz="2800" dirty="0" err="1"/>
              <a:t>Wichchukit</a:t>
            </a:r>
            <a:r>
              <a:rPr lang="en-US" sz="2800" dirty="0"/>
              <a:t> and </a:t>
            </a:r>
            <a:r>
              <a:rPr lang="en-US" sz="2800" dirty="0" err="1"/>
              <a:t>O’Mahony</a:t>
            </a:r>
            <a:r>
              <a:rPr lang="en-US" sz="2800" dirty="0"/>
              <a:t>, 2015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Two different sensory evaluation tests ( A </a:t>
            </a:r>
            <a:r>
              <a:rPr lang="en-US" sz="2800" dirty="0" smtClean="0">
                <a:solidFill>
                  <a:srgbClr val="7030A0"/>
                </a:solidFill>
              </a:rPr>
              <a:t>local panel </a:t>
            </a:r>
            <a:r>
              <a:rPr lang="en-US" sz="2800" dirty="0" smtClean="0"/>
              <a:t>and </a:t>
            </a: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foreign panel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ix </a:t>
            </a:r>
            <a:r>
              <a:rPr lang="en-US" sz="2800" dirty="0"/>
              <a:t>different sensory attributes </a:t>
            </a:r>
            <a:r>
              <a:rPr lang="en-US" sz="2800" dirty="0" smtClean="0"/>
              <a:t>were tested (</a:t>
            </a:r>
            <a:r>
              <a:rPr lang="en-US" sz="2800" dirty="0"/>
              <a:t>colour, appearance, odor, </a:t>
            </a:r>
            <a:r>
              <a:rPr lang="en-US" sz="2800" dirty="0" smtClean="0"/>
              <a:t>taste, texture </a:t>
            </a:r>
            <a:r>
              <a:rPr lang="en-US" sz="2800" dirty="0"/>
              <a:t>and overall </a:t>
            </a:r>
            <a:r>
              <a:rPr lang="en-US" sz="2800" dirty="0" smtClean="0"/>
              <a:t>acceptability)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Six types of samples were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Three cubes of tender jackfruit from each sample were provided to each panelist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41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1930</Words>
  <Application>Microsoft Office PowerPoint</Application>
  <PresentationFormat>Widescreen</PresentationFormat>
  <Paragraphs>324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Algerian</vt:lpstr>
      <vt:lpstr>Arial</vt:lpstr>
      <vt:lpstr>Calibri</vt:lpstr>
      <vt:lpstr>Calibri Light</vt:lpstr>
      <vt:lpstr>Iskoola Pota</vt:lpstr>
      <vt:lpstr>Times New Roman</vt:lpstr>
      <vt:lpstr>Wingdings</vt:lpstr>
      <vt:lpstr>Office Theme</vt:lpstr>
      <vt:lpstr>   Development of a smoked tender jackfruit (Artocarpus heterophyllus) product that resembles meat-based barbeque, as a high-value vegan food for the export market </vt:lpstr>
      <vt:lpstr>Content for  the presentation</vt:lpstr>
      <vt:lpstr>Introduction</vt:lpstr>
      <vt:lpstr>Objectives</vt:lpstr>
      <vt:lpstr>Material and Methods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Material and Methods cont.…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</vt:lpstr>
      <vt:lpstr>Recommendations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Microsoft account</cp:lastModifiedBy>
  <cp:revision>30</cp:revision>
  <dcterms:created xsi:type="dcterms:W3CDTF">2023-02-08T16:28:20Z</dcterms:created>
  <dcterms:modified xsi:type="dcterms:W3CDTF">2023-03-25T15:17:13Z</dcterms:modified>
</cp:coreProperties>
</file>