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6" r:id="rId5"/>
    <p:sldId id="260" r:id="rId6"/>
    <p:sldId id="276" r:id="rId7"/>
    <p:sldId id="261" r:id="rId8"/>
    <p:sldId id="277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3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Maharagama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survival</a:t>
            </a:r>
            <a:r>
              <a:rPr lang="en-US" sz="1800" b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rate(%)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030866415817585"/>
          <c:y val="4.6597757242421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763081497766315"/>
          <c:y val="0.22988198940969096"/>
          <c:w val="0.81580948153158861"/>
          <c:h val="0.492352890786996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E3-4F4D-ACA6-53E7ED5DB3AC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E3-4F4D-ACA6-53E7ED5DB3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success!$M$7:$O$8</c:f>
              <c:multiLvlStrCache>
                <c:ptCount val="3"/>
                <c:lvl>
                  <c:pt idx="0">
                    <c:v>Control(T1)</c:v>
                  </c:pt>
                  <c:pt idx="1">
                    <c:v> Roocta(T2)</c:v>
                  </c:pt>
                  <c:pt idx="2">
                    <c:v>Plantfix(T3)</c:v>
                  </c:pt>
                </c:lvl>
                <c:lvl>
                  <c:pt idx="0">
                    <c:v>Maharagama(V1)</c:v>
                  </c:pt>
                </c:lvl>
              </c:multiLvlStrCache>
            </c:multiLvlStrRef>
          </c:cat>
          <c:val>
            <c:numRef>
              <c:f>success!$M$9:$O$9</c:f>
              <c:numCache>
                <c:formatCode>0.00%</c:formatCode>
                <c:ptCount val="3"/>
                <c:pt idx="0" formatCode="0%">
                  <c:v>1</c:v>
                </c:pt>
                <c:pt idx="1">
                  <c:v>0.7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E3-4F4D-ACA6-53E7ED5DB3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3446496"/>
        <c:axId val="333451200"/>
      </c:barChart>
      <c:catAx>
        <c:axId val="333446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Treatments</a:t>
                </a:r>
              </a:p>
            </c:rich>
          </c:tx>
          <c:layout>
            <c:manualLayout>
              <c:xMode val="edge"/>
              <c:yMode val="edge"/>
              <c:x val="0.49120806850904514"/>
              <c:y val="0.90670049878306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33451200"/>
        <c:crosses val="autoZero"/>
        <c:auto val="1"/>
        <c:lblAlgn val="ctr"/>
        <c:lblOffset val="100"/>
        <c:noMultiLvlLbl val="0"/>
      </c:catAx>
      <c:valAx>
        <c:axId val="33345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Survival</a:t>
                </a:r>
                <a:r>
                  <a:rPr lang="en-US" sz="1800" b="1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rate(%)</a:t>
                </a:r>
                <a:endParaRPr lang="en-US" sz="1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2.899103707774912E-2"/>
              <c:y val="0.35346878543496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3344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41867875371668"/>
          <c:y val="9.0766456605696613E-2"/>
          <c:w val="0.75152105064357733"/>
          <c:h val="0.630043561830619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24-43C5-B73E-562173EA6086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24-43C5-B73E-562173EA608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24-43C5-B73E-562173EA6086}"/>
              </c:ext>
            </c:extLst>
          </c:dPt>
          <c:dLbls>
            <c:dLbl>
              <c:idx val="0"/>
              <c:layout>
                <c:manualLayout>
                  <c:x val="6.150061500615002E-2"/>
                  <c:y val="-6.0400158181831863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1.00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224-43C5-B73E-562173EA6086}"/>
                </c:ext>
              </c:extLst>
            </c:dLbl>
            <c:dLbl>
              <c:idx val="1"/>
              <c:layout>
                <c:manualLayout>
                  <c:x val="9.348093480934809E-2"/>
                  <c:y val="9.0600237272747373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1.07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224-43C5-B73E-562173EA6086}"/>
                </c:ext>
              </c:extLst>
            </c:dLbl>
            <c:dLbl>
              <c:idx val="2"/>
              <c:layout>
                <c:manualLayout>
                  <c:x val="9.1020910209102093E-2"/>
                  <c:y val="3.0200079090915515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1.32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224-43C5-B73E-562173EA60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'Dia.of.R.P'!$P$6:$R$6</c:f>
                <c:numCache>
                  <c:formatCode>General</c:formatCode>
                  <c:ptCount val="3"/>
                  <c:pt idx="0">
                    <c:v>3.6116324410006978E-2</c:v>
                  </c:pt>
                  <c:pt idx="1">
                    <c:v>9.2944643687107989E-2</c:v>
                  </c:pt>
                  <c:pt idx="2">
                    <c:v>6.7583236288005888E-2</c:v>
                  </c:pt>
                </c:numCache>
              </c:numRef>
            </c:plus>
            <c:minus>
              <c:numRef>
                <c:f>'Dia.of.R.P'!$P$6:$R$6</c:f>
                <c:numCache>
                  <c:formatCode>General</c:formatCode>
                  <c:ptCount val="3"/>
                  <c:pt idx="0">
                    <c:v>3.6116324410006978E-2</c:v>
                  </c:pt>
                  <c:pt idx="1">
                    <c:v>9.2944643687107989E-2</c:v>
                  </c:pt>
                  <c:pt idx="2">
                    <c:v>6.7583236288005888E-2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'Dia.of.R.P'!$P$2:$R$3</c:f>
              <c:multiLvlStrCache>
                <c:ptCount val="3"/>
                <c:lvl>
                  <c:pt idx="0">
                    <c:v>Control(T1)</c:v>
                  </c:pt>
                  <c:pt idx="1">
                    <c:v>Roocta(T2)</c:v>
                  </c:pt>
                  <c:pt idx="2">
                    <c:v>Plantfix(T3)</c:v>
                  </c:pt>
                </c:lvl>
                <c:lvl>
                  <c:pt idx="0">
                    <c:v>Hirosa(v2)</c:v>
                  </c:pt>
                </c:lvl>
              </c:multiLvlStrCache>
            </c:multiLvlStrRef>
          </c:cat>
          <c:val>
            <c:numRef>
              <c:f>'Dia.of.R.P'!$P$4:$R$4</c:f>
              <c:numCache>
                <c:formatCode>General</c:formatCode>
                <c:ptCount val="3"/>
                <c:pt idx="0">
                  <c:v>1.0033333333333334</c:v>
                </c:pt>
                <c:pt idx="1">
                  <c:v>1.0731111111111111</c:v>
                </c:pt>
                <c:pt idx="2">
                  <c:v>1.3217777777777779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24-43C5-B73E-562173EA60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4709952"/>
        <c:axId val="504713088"/>
      </c:barChart>
      <c:catAx>
        <c:axId val="504709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Treatments</a:t>
                </a:r>
              </a:p>
            </c:rich>
          </c:tx>
          <c:layout>
            <c:manualLayout>
              <c:xMode val="edge"/>
              <c:yMode val="edge"/>
              <c:x val="0.50124221557176196"/>
              <c:y val="0.910379957420266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04713088"/>
        <c:crosses val="autoZero"/>
        <c:auto val="1"/>
        <c:lblAlgn val="ctr"/>
        <c:lblOffset val="100"/>
        <c:noMultiLvlLbl val="0"/>
      </c:catAx>
      <c:valAx>
        <c:axId val="504713088"/>
        <c:scaling>
          <c:orientation val="minMax"/>
          <c:max val="1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Mean</a:t>
                </a:r>
                <a:r>
                  <a:rPr lang="en-US" sz="1600" b="1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root primordia diameter(mm) </a:t>
                </a:r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4.4207997985491666E-2"/>
              <c:y val="4.252171136000942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04709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"Farther Long" Survival rate(%)</a:t>
            </a:r>
          </a:p>
        </c:rich>
      </c:tx>
      <c:layout>
        <c:manualLayout>
          <c:xMode val="edge"/>
          <c:yMode val="edge"/>
          <c:x val="0.33752818446792088"/>
          <c:y val="2.6526559398489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2199795611916"/>
          <c:y val="0.15945409593981186"/>
          <c:w val="0.82957121287355329"/>
          <c:h val="0.566556019428674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0C-4D8F-AB1C-AFB0989F33A2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0C-4D8F-AB1C-AFB0989F33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success!$U$7:$W$8</c:f>
              <c:multiLvlStrCache>
                <c:ptCount val="3"/>
                <c:lvl>
                  <c:pt idx="0">
                    <c:v>Control(T1)</c:v>
                  </c:pt>
                  <c:pt idx="1">
                    <c:v>Roocta(T2)</c:v>
                  </c:pt>
                  <c:pt idx="2">
                    <c:v>Plantfix(T3)</c:v>
                  </c:pt>
                </c:lvl>
                <c:lvl>
                  <c:pt idx="0">
                    <c:v>Farther Long(V3)</c:v>
                  </c:pt>
                </c:lvl>
              </c:multiLvlStrCache>
            </c:multiLvlStrRef>
          </c:cat>
          <c:val>
            <c:numRef>
              <c:f>success!$U$9:$W$9</c:f>
              <c:numCache>
                <c:formatCode>0.00%</c:formatCode>
                <c:ptCount val="3"/>
                <c:pt idx="0">
                  <c:v>0.88880000000000003</c:v>
                </c:pt>
                <c:pt idx="1">
                  <c:v>0.88880000000000003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0C-4D8F-AB1C-AFB0989F33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4711128"/>
        <c:axId val="504712696"/>
      </c:barChart>
      <c:catAx>
        <c:axId val="504711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Treatments</a:t>
                </a:r>
              </a:p>
            </c:rich>
          </c:tx>
          <c:layout>
            <c:manualLayout>
              <c:xMode val="edge"/>
              <c:yMode val="edge"/>
              <c:x val="0.49287619235908203"/>
              <c:y val="0.913051833082727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04712696"/>
        <c:crosses val="autoZero"/>
        <c:auto val="1"/>
        <c:lblAlgn val="ctr"/>
        <c:lblOffset val="100"/>
        <c:noMultiLvlLbl val="0"/>
      </c:catAx>
      <c:valAx>
        <c:axId val="50471269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Survival percentage(%)</a:t>
                </a:r>
              </a:p>
            </c:rich>
          </c:tx>
          <c:layout>
            <c:manualLayout>
              <c:xMode val="edge"/>
              <c:yMode val="edge"/>
              <c:x val="2.3504520782666793E-2"/>
              <c:y val="0.2139368175880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04711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61069622999169"/>
          <c:y val="0.12693685475930142"/>
          <c:w val="0.81488033553619088"/>
          <c:h val="0.528354411163322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F6-43CA-870F-EF154B2C9D22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F6-43CA-870F-EF154B2C9D22}"/>
              </c:ext>
            </c:extLst>
          </c:dPt>
          <c:dLbls>
            <c:dLbl>
              <c:idx val="0"/>
              <c:layout>
                <c:manualLayout>
                  <c:x val="7.941166385286754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13.50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0F6-43CA-870F-EF154B2C9D22}"/>
                </c:ext>
              </c:extLst>
            </c:dLbl>
            <c:dLbl>
              <c:idx val="1"/>
              <c:layout>
                <c:manualLayout>
                  <c:x val="9.2219996732362322E-2"/>
                  <c:y val="3.3356122306131986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10.08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0F6-43CA-870F-EF154B2C9D22}"/>
                </c:ext>
              </c:extLst>
            </c:dLbl>
            <c:dLbl>
              <c:idx val="2"/>
              <c:layout>
                <c:manualLayout>
                  <c:x val="8.9658330156463364E-2"/>
                  <c:y val="-1.0006836691839611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12.80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0F6-43CA-870F-EF154B2C9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'Callus dia.'!$T$6:$V$6</c:f>
                <c:numCache>
                  <c:formatCode>General</c:formatCode>
                  <c:ptCount val="3"/>
                  <c:pt idx="0">
                    <c:v>1.2802534936240215</c:v>
                  </c:pt>
                  <c:pt idx="1">
                    <c:v>0.35409817264851268</c:v>
                  </c:pt>
                  <c:pt idx="2">
                    <c:v>0.59819507326541166</c:v>
                  </c:pt>
                </c:numCache>
              </c:numRef>
            </c:plus>
            <c:minus>
              <c:numRef>
                <c:f>'Callus dia.'!$T$6:$V$6</c:f>
                <c:numCache>
                  <c:formatCode>General</c:formatCode>
                  <c:ptCount val="3"/>
                  <c:pt idx="0">
                    <c:v>1.2802534936240215</c:v>
                  </c:pt>
                  <c:pt idx="1">
                    <c:v>0.35409817264851268</c:v>
                  </c:pt>
                  <c:pt idx="2">
                    <c:v>0.59819507326541166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'Callus dia.'!$T$2:$V$3</c:f>
              <c:multiLvlStrCache>
                <c:ptCount val="3"/>
                <c:lvl>
                  <c:pt idx="0">
                    <c:v>Control(T1)</c:v>
                  </c:pt>
                  <c:pt idx="1">
                    <c:v>Roocta(T2)</c:v>
                  </c:pt>
                  <c:pt idx="2">
                    <c:v>Plantfix(T3)</c:v>
                  </c:pt>
                </c:lvl>
                <c:lvl>
                  <c:pt idx="0">
                    <c:v>Farther Long(v3)</c:v>
                  </c:pt>
                </c:lvl>
              </c:multiLvlStrCache>
            </c:multiLvlStrRef>
          </c:cat>
          <c:val>
            <c:numRef>
              <c:f>'Callus dia.'!$T$4:$V$4</c:f>
              <c:numCache>
                <c:formatCode>General</c:formatCode>
                <c:ptCount val="3"/>
                <c:pt idx="0">
                  <c:v>13.501249999999999</c:v>
                </c:pt>
                <c:pt idx="1">
                  <c:v>10.081250000000001</c:v>
                </c:pt>
                <c:pt idx="2">
                  <c:v>12.80111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F6-43CA-870F-EF154B2C9D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4711912"/>
        <c:axId val="504712304"/>
      </c:barChart>
      <c:catAx>
        <c:axId val="504711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Treatments</a:t>
                </a:r>
              </a:p>
            </c:rich>
          </c:tx>
          <c:layout>
            <c:manualLayout>
              <c:xMode val="edge"/>
              <c:yMode val="edge"/>
              <c:x val="0.42205048673955264"/>
              <c:y val="0.896404128621177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04712304"/>
        <c:crosses val="autoZero"/>
        <c:auto val="1"/>
        <c:lblAlgn val="ctr"/>
        <c:lblOffset val="100"/>
        <c:noMultiLvlLbl val="0"/>
      </c:catAx>
      <c:valAx>
        <c:axId val="504712304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Mean</a:t>
                </a:r>
                <a:r>
                  <a:rPr lang="en-US" sz="1600" b="1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callus diameter(mm)</a:t>
                </a:r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1361691483339258E-2"/>
              <c:y val="7.338793406624000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0471191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15-41AB-94EE-F20D047931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15-41AB-94EE-F20D047931B8}"/>
              </c:ext>
            </c:extLst>
          </c:dPt>
          <c:dLbls>
            <c:dLbl>
              <c:idx val="0"/>
              <c:layout>
                <c:manualLayout>
                  <c:x val="6.0087450794528437E-2"/>
                  <c:y val="7.6440230574152641E-18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0.66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015-41AB-94EE-F20D047931B8}"/>
                </c:ext>
              </c:extLst>
            </c:dLbl>
            <c:dLbl>
              <c:idx val="1"/>
              <c:layout>
                <c:manualLayout>
                  <c:x val="8.0987433679581777E-2"/>
                  <c:y val="3.3356122306131678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0.53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015-41AB-94EE-F20D047931B8}"/>
                </c:ext>
              </c:extLst>
            </c:dLbl>
            <c:dLbl>
              <c:idx val="2"/>
              <c:layout>
                <c:manualLayout>
                  <c:x val="9.9274918704003387E-2"/>
                  <c:y val="-1.6678061153065991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0.67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015-41AB-94EE-F20D047931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'callus wei.'!$T$6:$V$6</c:f>
                <c:numCache>
                  <c:formatCode>General</c:formatCode>
                  <c:ptCount val="3"/>
                  <c:pt idx="0">
                    <c:v>0.11473710867519211</c:v>
                  </c:pt>
                  <c:pt idx="1">
                    <c:v>5.4594981854111817E-2</c:v>
                  </c:pt>
                  <c:pt idx="2">
                    <c:v>0.10741487557050544</c:v>
                  </c:pt>
                </c:numCache>
              </c:numRef>
            </c:plus>
            <c:minus>
              <c:numRef>
                <c:f>'callus wei.'!$T$6:$V$6</c:f>
                <c:numCache>
                  <c:formatCode>General</c:formatCode>
                  <c:ptCount val="3"/>
                  <c:pt idx="0">
                    <c:v>0.11473710867519211</c:v>
                  </c:pt>
                  <c:pt idx="1">
                    <c:v>5.4594981854111817E-2</c:v>
                  </c:pt>
                  <c:pt idx="2">
                    <c:v>0.10741487557050544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'callus wei.'!$T$2:$V$3</c:f>
              <c:multiLvlStrCache>
                <c:ptCount val="3"/>
                <c:lvl>
                  <c:pt idx="0">
                    <c:v>Control(T1)</c:v>
                  </c:pt>
                  <c:pt idx="1">
                    <c:v>Roocta(T2)</c:v>
                  </c:pt>
                  <c:pt idx="2">
                    <c:v>Plantfix(T3)</c:v>
                  </c:pt>
                </c:lvl>
                <c:lvl>
                  <c:pt idx="0">
                    <c:v>Father Long(v3)</c:v>
                  </c:pt>
                </c:lvl>
              </c:multiLvlStrCache>
            </c:multiLvlStrRef>
          </c:cat>
          <c:val>
            <c:numRef>
              <c:f>'callus wei.'!$T$4:$V$4</c:f>
              <c:numCache>
                <c:formatCode>General</c:formatCode>
                <c:ptCount val="3"/>
                <c:pt idx="0">
                  <c:v>0.66856250000000006</c:v>
                </c:pt>
                <c:pt idx="1">
                  <c:v>0.53916249999999999</c:v>
                </c:pt>
                <c:pt idx="2">
                  <c:v>0.67782222222222221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15-41AB-94EE-F20D047931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4699760"/>
        <c:axId val="504701328"/>
      </c:barChart>
      <c:catAx>
        <c:axId val="504699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Treatments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04701328"/>
        <c:crosses val="autoZero"/>
        <c:auto val="1"/>
        <c:lblAlgn val="ctr"/>
        <c:lblOffset val="100"/>
        <c:noMultiLvlLbl val="0"/>
      </c:catAx>
      <c:valAx>
        <c:axId val="504701328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Mean Callus</a:t>
                </a:r>
                <a:r>
                  <a:rPr lang="en-US" sz="1600" b="1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Weight(g)</a:t>
                </a:r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2.8737476466948405E-2"/>
              <c:y val="0.128057904123166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046997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2618480442554"/>
          <c:y val="8.9945723904107933E-2"/>
          <c:w val="0.76833940865000094"/>
          <c:h val="0.623409341007805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DC-4F45-9176-50DC0F5AF4E2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DC-4F45-9176-50DC0F5AF4E2}"/>
              </c:ext>
            </c:extLst>
          </c:dPt>
          <c:dLbls>
            <c:dLbl>
              <c:idx val="0"/>
              <c:layout>
                <c:manualLayout>
                  <c:x val="8.4687024763207733E-2"/>
                  <c:y val="-9.1805392807806502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0.43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7DC-4F45-9176-50DC0F5AF4E2}"/>
                </c:ext>
              </c:extLst>
            </c:dLbl>
            <c:dLbl>
              <c:idx val="1"/>
              <c:layout>
                <c:manualLayout>
                  <c:x val="8.4687024763207788E-2"/>
                  <c:y val="-3.0601797602602164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0.14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7DC-4F45-9176-50DC0F5AF4E2}"/>
                </c:ext>
              </c:extLst>
            </c:dLbl>
            <c:dLbl>
              <c:idx val="2"/>
              <c:layout>
                <c:manualLayout>
                  <c:x val="5.4797486611487208E-2"/>
                  <c:y val="-1.224071904104086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0.21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7DC-4F45-9176-50DC0F5AF4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'R.p.we.'!$T$6:$V$6</c:f>
                <c:numCache>
                  <c:formatCode>General</c:formatCode>
                  <c:ptCount val="3"/>
                  <c:pt idx="0">
                    <c:v>0.14691081815871662</c:v>
                  </c:pt>
                  <c:pt idx="1">
                    <c:v>4.0971486165032232E-2</c:v>
                  </c:pt>
                  <c:pt idx="2">
                    <c:v>6.5485815069438055E-2</c:v>
                  </c:pt>
                </c:numCache>
              </c:numRef>
            </c:plus>
            <c:minus>
              <c:numRef>
                <c:f>'R.p.we.'!$T$6:$V$6</c:f>
                <c:numCache>
                  <c:formatCode>General</c:formatCode>
                  <c:ptCount val="3"/>
                  <c:pt idx="0">
                    <c:v>0.14691081815871662</c:v>
                  </c:pt>
                  <c:pt idx="1">
                    <c:v>4.0971486165032232E-2</c:v>
                  </c:pt>
                  <c:pt idx="2">
                    <c:v>6.5485815069438055E-2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'R.p.we.'!$T$2:$V$3</c:f>
              <c:multiLvlStrCache>
                <c:ptCount val="3"/>
                <c:lvl>
                  <c:pt idx="0">
                    <c:v>Control(T1)</c:v>
                  </c:pt>
                  <c:pt idx="1">
                    <c:v>Roocta(T2)</c:v>
                  </c:pt>
                  <c:pt idx="2">
                    <c:v>Plantfix(T3)</c:v>
                  </c:pt>
                </c:lvl>
                <c:lvl>
                  <c:pt idx="0">
                    <c:v>Farther Long(v3)</c:v>
                  </c:pt>
                </c:lvl>
              </c:multiLvlStrCache>
            </c:multiLvlStrRef>
          </c:cat>
          <c:val>
            <c:numRef>
              <c:f>'R.p.we.'!$T$4:$V$4</c:f>
              <c:numCache>
                <c:formatCode>General</c:formatCode>
                <c:ptCount val="3"/>
                <c:pt idx="0">
                  <c:v>0.43527500000000002</c:v>
                </c:pt>
                <c:pt idx="1">
                  <c:v>0.1459125</c:v>
                </c:pt>
                <c:pt idx="2">
                  <c:v>0.21374444444444443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DC-4F45-9176-50DC0F5AF4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4698584"/>
        <c:axId val="504697800"/>
      </c:barChart>
      <c:catAx>
        <c:axId val="504698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Treatments</a:t>
                </a:r>
              </a:p>
            </c:rich>
          </c:tx>
          <c:layout>
            <c:manualLayout>
              <c:xMode val="edge"/>
              <c:yMode val="edge"/>
              <c:x val="0.45054732765170608"/>
              <c:y val="0.903895913801393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04697800"/>
        <c:crosses val="autoZero"/>
        <c:auto val="1"/>
        <c:lblAlgn val="ctr"/>
        <c:lblOffset val="100"/>
        <c:noMultiLvlLbl val="0"/>
      </c:catAx>
      <c:valAx>
        <c:axId val="504697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Mean Root</a:t>
                </a:r>
                <a:r>
                  <a:rPr lang="en-US" sz="1600" b="1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primordia weight(g)</a:t>
                </a:r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2.2222204788837477E-2"/>
              <c:y val="0.123224649729348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04698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93902943737689"/>
          <c:y val="9.860766640088886E-2"/>
          <c:w val="0.72200075544062525"/>
          <c:h val="0.584788341783975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AC-4EF0-BEC4-66BA2ED49BA5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AC-4EF0-BEC4-66BA2ED49B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AC-4EF0-BEC4-66BA2ED49BA5}"/>
              </c:ext>
            </c:extLst>
          </c:dPt>
          <c:dLbls>
            <c:dLbl>
              <c:idx val="0"/>
              <c:layout>
                <c:manualLayout>
                  <c:x val="7.8166192403723259E-2"/>
                  <c:y val="-3.0601797602602446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1.40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7AC-4EF0-BEC4-66BA2ED49BA5}"/>
                </c:ext>
              </c:extLst>
            </c:dLbl>
            <c:dLbl>
              <c:idx val="1"/>
              <c:layout>
                <c:manualLayout>
                  <c:x val="5.2110794935815503E-2"/>
                  <c:y val="3.0601797602601605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1.03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7AC-4EF0-BEC4-66BA2ED49BA5}"/>
                </c:ext>
              </c:extLst>
            </c:dLbl>
            <c:dLbl>
              <c:idx val="2"/>
              <c:layout>
                <c:manualLayout>
                  <c:x val="7.34288474095582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1.16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7AC-4EF0-BEC4-66BA2ED49B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'Dia.of.R.P'!$T$6:$V$6</c:f>
                <c:numCache>
                  <c:formatCode>General</c:formatCode>
                  <c:ptCount val="3"/>
                  <c:pt idx="0">
                    <c:v>0.18519606727285906</c:v>
                  </c:pt>
                  <c:pt idx="1">
                    <c:v>0.13161285234062295</c:v>
                  </c:pt>
                  <c:pt idx="2">
                    <c:v>5.3462978999086995E-2</c:v>
                  </c:pt>
                </c:numCache>
              </c:numRef>
            </c:plus>
            <c:minus>
              <c:numRef>
                <c:f>'Dia.of.R.P'!$T$6:$V$6</c:f>
                <c:numCache>
                  <c:formatCode>General</c:formatCode>
                  <c:ptCount val="3"/>
                  <c:pt idx="0">
                    <c:v>0.18519606727285906</c:v>
                  </c:pt>
                  <c:pt idx="1">
                    <c:v>0.13161285234062295</c:v>
                  </c:pt>
                  <c:pt idx="2">
                    <c:v>5.3462978999086995E-2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'Dia.of.R.P'!$T$2:$V$3</c:f>
              <c:multiLvlStrCache>
                <c:ptCount val="3"/>
                <c:lvl>
                  <c:pt idx="0">
                    <c:v>ControlT1)</c:v>
                  </c:pt>
                  <c:pt idx="1">
                    <c:v>Roocta(T2)</c:v>
                  </c:pt>
                  <c:pt idx="2">
                    <c:v>Plantfix(T3)</c:v>
                  </c:pt>
                </c:lvl>
                <c:lvl>
                  <c:pt idx="0">
                    <c:v>Farther Long(v3)</c:v>
                  </c:pt>
                </c:lvl>
              </c:multiLvlStrCache>
            </c:multiLvlStrRef>
          </c:cat>
          <c:val>
            <c:numRef>
              <c:f>'Dia.of.R.P'!$T$4:$V$4</c:f>
              <c:numCache>
                <c:formatCode>General</c:formatCode>
                <c:ptCount val="3"/>
                <c:pt idx="0">
                  <c:v>1.4092499999999999</c:v>
                </c:pt>
                <c:pt idx="1">
                  <c:v>1.0356874999999999</c:v>
                </c:pt>
                <c:pt idx="2">
                  <c:v>1.1681111111111111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AC-4EF0-BEC4-66BA2ED49B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4706816"/>
        <c:axId val="504699368"/>
      </c:barChart>
      <c:catAx>
        <c:axId val="504706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Treatments</a:t>
                </a:r>
              </a:p>
            </c:rich>
          </c:tx>
          <c:layout>
            <c:manualLayout>
              <c:xMode val="edge"/>
              <c:yMode val="edge"/>
              <c:x val="0.48806963076498983"/>
              <c:y val="0.89357248999598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04699368"/>
        <c:crosses val="autoZero"/>
        <c:auto val="1"/>
        <c:lblAlgn val="ctr"/>
        <c:lblOffset val="100"/>
        <c:noMultiLvlLbl val="0"/>
      </c:catAx>
      <c:valAx>
        <c:axId val="504699368"/>
        <c:scaling>
          <c:orientation val="minMax"/>
          <c:max val="1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Mean</a:t>
                </a:r>
                <a:r>
                  <a:rPr lang="en-US" sz="1600" b="1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root primordia diameter(mm)</a:t>
                </a:r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7.9312294174949408E-2"/>
              <c:y val="9.31224748998995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047068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4150134544138"/>
          <c:y val="8.8479422929954879E-2"/>
          <c:w val="0.81017323902673766"/>
          <c:h val="0.599442910422119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A1-427E-9BCF-5CD474B36EC5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A1-427E-9BCF-5CD474B36EC5}"/>
              </c:ext>
            </c:extLst>
          </c:dPt>
          <c:dLbls>
            <c:dLbl>
              <c:idx val="0"/>
              <c:layout>
                <c:manualLayout>
                  <c:x val="9.6029556862274462E-2"/>
                  <c:y val="1.32231336119562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12.70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3A1-427E-9BCF-5CD474B36EC5}"/>
                </c:ext>
              </c:extLst>
            </c:dLbl>
            <c:dLbl>
              <c:idx val="1"/>
              <c:layout>
                <c:manualLayout>
                  <c:x val="8.864266787286873E-2"/>
                  <c:y val="-3.03026644684338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A1-427E-9BCF-5CD474B36EC5}"/>
                </c:ext>
              </c:extLst>
            </c:dLbl>
            <c:dLbl>
              <c:idx val="2"/>
              <c:layout>
                <c:manualLayout>
                  <c:x val="6.8944297234453458E-2"/>
                  <c:y val="-1.98347004179343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A1-427E-9BCF-5CD474B36E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'Callus dia.'!$L$6:$N$6</c:f>
                <c:numCache>
                  <c:formatCode>General</c:formatCode>
                  <c:ptCount val="3"/>
                  <c:pt idx="0">
                    <c:v>0.75843589050097149</c:v>
                  </c:pt>
                  <c:pt idx="1">
                    <c:v>0.47742333333333331</c:v>
                  </c:pt>
                  <c:pt idx="2">
                    <c:v>1.6065033333333334</c:v>
                  </c:pt>
                </c:numCache>
              </c:numRef>
            </c:plus>
            <c:minus>
              <c:numRef>
                <c:f>'Callus dia.'!$L$6:$N$6</c:f>
                <c:numCache>
                  <c:formatCode>General</c:formatCode>
                  <c:ptCount val="3"/>
                  <c:pt idx="0">
                    <c:v>0.75843589050097149</c:v>
                  </c:pt>
                  <c:pt idx="1">
                    <c:v>0.47742333333333331</c:v>
                  </c:pt>
                  <c:pt idx="2">
                    <c:v>1.6065033333333334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'Callus dia.'!$L$2:$N$3</c:f>
              <c:multiLvlStrCache>
                <c:ptCount val="3"/>
                <c:lvl>
                  <c:pt idx="0">
                    <c:v>Control(T1)</c:v>
                  </c:pt>
                  <c:pt idx="1">
                    <c:v>Hirosa(T2)</c:v>
                  </c:pt>
                  <c:pt idx="2">
                    <c:v>Plantfix(T3)</c:v>
                  </c:pt>
                </c:lvl>
                <c:lvl>
                  <c:pt idx="0">
                    <c:v>Maharagama(v1)</c:v>
                  </c:pt>
                </c:lvl>
              </c:multiLvlStrCache>
            </c:multiLvlStrRef>
          </c:cat>
          <c:val>
            <c:numRef>
              <c:f>'Callus dia.'!$L$4:$N$4</c:f>
              <c:numCache>
                <c:formatCode>General</c:formatCode>
                <c:ptCount val="3"/>
                <c:pt idx="0">
                  <c:v>12.706666666666667</c:v>
                </c:pt>
                <c:pt idx="1">
                  <c:v>11.97</c:v>
                </c:pt>
                <c:pt idx="2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A1-427E-9BCF-5CD474B36E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3448848"/>
        <c:axId val="333450808"/>
      </c:barChart>
      <c:catAx>
        <c:axId val="333448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Treatments</a:t>
                </a:r>
              </a:p>
            </c:rich>
          </c:tx>
          <c:layout>
            <c:manualLayout>
              <c:xMode val="edge"/>
              <c:yMode val="edge"/>
              <c:x val="0.44763732973075471"/>
              <c:y val="0.90238021610973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33450808"/>
        <c:crosses val="autoZero"/>
        <c:auto val="1"/>
        <c:lblAlgn val="ctr"/>
        <c:lblOffset val="100"/>
        <c:noMultiLvlLbl val="0"/>
      </c:catAx>
      <c:valAx>
        <c:axId val="33345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Maharagama</a:t>
                </a:r>
                <a:r>
                  <a:rPr lang="en-US" sz="1600" b="1" baseline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callus diameter(mm)</a:t>
                </a:r>
                <a:endParaRPr lang="en-US" sz="16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2.0560174353845939E-2"/>
              <c:y val="4.354549695034973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3344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68917851784107"/>
          <c:y val="7.1950505915009608E-2"/>
          <c:w val="0.80022556185433791"/>
          <c:h val="0.594716421049562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9C-4A59-913D-2120FE226472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9C-4A59-913D-2120FE226472}"/>
              </c:ext>
            </c:extLst>
          </c:dPt>
          <c:dLbls>
            <c:dLbl>
              <c:idx val="0"/>
              <c:layout>
                <c:manualLayout>
                  <c:x val="7.633118622385919E-2"/>
                  <c:y val="-6.6115668059781359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0.52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E9C-4A59-913D-2120FE226472}"/>
                </c:ext>
              </c:extLst>
            </c:dLbl>
            <c:dLbl>
              <c:idx val="1"/>
              <c:layout>
                <c:manualLayout>
                  <c:x val="5.6632815585443912E-2"/>
                  <c:y val="-1.65289170149452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/>
                      <a:t>0.59</a:t>
                    </a:r>
                    <a:endParaRPr lang="en-US" sz="16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9C-4A59-913D-2120FE226472}"/>
                </c:ext>
              </c:extLst>
            </c:dLbl>
            <c:dLbl>
              <c:idx val="2"/>
              <c:layout>
                <c:manualLayout>
                  <c:x val="5.9095111915245822E-2"/>
                  <c:y val="-3.3057834029890528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0.62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E9C-4A59-913D-2120FE2264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'callus wei.'!$L$6:$N$6</c:f>
                <c:numCache>
                  <c:formatCode>General</c:formatCode>
                  <c:ptCount val="3"/>
                  <c:pt idx="0">
                    <c:v>6.9055434656191725E-2</c:v>
                  </c:pt>
                  <c:pt idx="1">
                    <c:v>5.3453571123667852E-2</c:v>
                  </c:pt>
                  <c:pt idx="2">
                    <c:v>0.10205119826783617</c:v>
                  </c:pt>
                </c:numCache>
              </c:numRef>
            </c:plus>
            <c:minus>
              <c:numRef>
                <c:f>'callus wei.'!$L$6:$N$6</c:f>
                <c:numCache>
                  <c:formatCode>General</c:formatCode>
                  <c:ptCount val="3"/>
                  <c:pt idx="0">
                    <c:v>6.9055434656191725E-2</c:v>
                  </c:pt>
                  <c:pt idx="1">
                    <c:v>5.3453571123667852E-2</c:v>
                  </c:pt>
                  <c:pt idx="2">
                    <c:v>0.10205119826783617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'callus wei.'!$L$2:$N$3</c:f>
              <c:multiLvlStrCache>
                <c:ptCount val="3"/>
                <c:lvl>
                  <c:pt idx="0">
                    <c:v>Control(T1)</c:v>
                  </c:pt>
                  <c:pt idx="1">
                    <c:v>Roocta(T2)</c:v>
                  </c:pt>
                  <c:pt idx="2">
                    <c:v>Plantfix(T3)</c:v>
                  </c:pt>
                </c:lvl>
                <c:lvl>
                  <c:pt idx="0">
                    <c:v>Maharagama(v1)</c:v>
                  </c:pt>
                </c:lvl>
              </c:multiLvlStrCache>
            </c:multiLvlStrRef>
          </c:cat>
          <c:val>
            <c:numRef>
              <c:f>'callus wei.'!$L$4:$N$4</c:f>
              <c:numCache>
                <c:formatCode>General</c:formatCode>
                <c:ptCount val="3"/>
                <c:pt idx="0">
                  <c:v>0.5280999999999999</c:v>
                </c:pt>
                <c:pt idx="1">
                  <c:v>0.59088750000000001</c:v>
                </c:pt>
                <c:pt idx="2">
                  <c:v>0.62998888888888904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9C-4A59-913D-2120FE2264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3451592"/>
        <c:axId val="333451984"/>
      </c:barChart>
      <c:catAx>
        <c:axId val="333451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Treatments</a:t>
                </a:r>
              </a:p>
            </c:rich>
          </c:tx>
          <c:layout>
            <c:manualLayout>
              <c:xMode val="edge"/>
              <c:yMode val="edge"/>
              <c:x val="0.45536273599510796"/>
              <c:y val="0.905685999512722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33451984"/>
        <c:crosses val="autoZero"/>
        <c:auto val="1"/>
        <c:lblAlgn val="ctr"/>
        <c:lblOffset val="100"/>
        <c:noMultiLvlLbl val="0"/>
      </c:catAx>
      <c:valAx>
        <c:axId val="33345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Mean</a:t>
                </a:r>
                <a:r>
                  <a:rPr lang="en-US" sz="1600" b="1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callus weight(g)</a:t>
                </a:r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9698370638415275E-2"/>
              <c:y val="0.117912088026504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33451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1251758842195"/>
          <c:y val="8.4817073170731713E-2"/>
          <c:w val="0.73860771335936104"/>
          <c:h val="0.5970671691953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FE-4F63-A544-0C4957C96B24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FE-4F63-A544-0C4957C96B24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FE-4F63-A544-0C4957C96B24}"/>
              </c:ext>
            </c:extLst>
          </c:dPt>
          <c:dLbls>
            <c:dLbl>
              <c:idx val="0"/>
              <c:layout>
                <c:manualLayout>
                  <c:x val="5.640266832315307E-2"/>
                  <c:y val="-1.524390243902441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1.06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DFE-4F63-A544-0C4957C96B24}"/>
                </c:ext>
              </c:extLst>
            </c:dLbl>
            <c:dLbl>
              <c:idx val="1"/>
              <c:layout>
                <c:manualLayout>
                  <c:x val="7.11164078857148E-2"/>
                  <c:y val="-6.0975609756097841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0.97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DFE-4F63-A544-0C4957C96B24}"/>
                </c:ext>
              </c:extLst>
            </c:dLbl>
            <c:dLbl>
              <c:idx val="2"/>
              <c:layout>
                <c:manualLayout>
                  <c:x val="6.621182803152739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1.30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DFE-4F63-A544-0C4957C96B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'Dia.of.R.P'!$L$6:$N$6</c:f>
                <c:numCache>
                  <c:formatCode>General</c:formatCode>
                  <c:ptCount val="3"/>
                  <c:pt idx="0">
                    <c:v>5.6659608492892498E-2</c:v>
                  </c:pt>
                  <c:pt idx="1">
                    <c:v>0.14336244708628523</c:v>
                  </c:pt>
                  <c:pt idx="2">
                    <c:v>4.0280536304005084E-2</c:v>
                  </c:pt>
                </c:numCache>
              </c:numRef>
            </c:plus>
            <c:minus>
              <c:numRef>
                <c:f>'Dia.of.R.P'!$L$6:$N$6</c:f>
                <c:numCache>
                  <c:formatCode>General</c:formatCode>
                  <c:ptCount val="3"/>
                  <c:pt idx="0">
                    <c:v>5.6659608492892498E-2</c:v>
                  </c:pt>
                  <c:pt idx="1">
                    <c:v>0.14336244708628523</c:v>
                  </c:pt>
                  <c:pt idx="2">
                    <c:v>4.0280536304005084E-2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'Dia.of.R.P'!$L$2:$N$3</c:f>
              <c:multiLvlStrCache>
                <c:ptCount val="3"/>
                <c:lvl>
                  <c:pt idx="0">
                    <c:v>Control(T1)</c:v>
                  </c:pt>
                  <c:pt idx="1">
                    <c:v>Roocta(T2)</c:v>
                  </c:pt>
                  <c:pt idx="2">
                    <c:v>Plantfix(T3)</c:v>
                  </c:pt>
                </c:lvl>
                <c:lvl>
                  <c:pt idx="0">
                    <c:v>Maharagama(v1)</c:v>
                  </c:pt>
                </c:lvl>
              </c:multiLvlStrCache>
            </c:multiLvlStrRef>
          </c:cat>
          <c:val>
            <c:numRef>
              <c:f>'Dia.of.R.P'!$L$4:$N$4</c:f>
              <c:numCache>
                <c:formatCode>General</c:formatCode>
                <c:ptCount val="3"/>
                <c:pt idx="0">
                  <c:v>1.0632111111111113</c:v>
                </c:pt>
                <c:pt idx="1">
                  <c:v>0.97389999999999988</c:v>
                </c:pt>
                <c:pt idx="2">
                  <c:v>1.306222222222222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FE-4F63-A544-0C4957C96B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3452768"/>
        <c:axId val="333455904"/>
      </c:barChart>
      <c:catAx>
        <c:axId val="333452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Treatments</a:t>
                </a:r>
              </a:p>
            </c:rich>
          </c:tx>
          <c:layout>
            <c:manualLayout>
              <c:xMode val="edge"/>
              <c:yMode val="edge"/>
              <c:x val="0.50288584852599649"/>
              <c:y val="0.885766996351065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33455904"/>
        <c:crosses val="autoZero"/>
        <c:auto val="1"/>
        <c:lblAlgn val="ctr"/>
        <c:lblOffset val="100"/>
        <c:noMultiLvlLbl val="0"/>
      </c:catAx>
      <c:valAx>
        <c:axId val="33345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Mean</a:t>
                </a:r>
                <a:r>
                  <a:rPr lang="en-US" sz="1600" b="1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root primordia diameter(mm)</a:t>
                </a:r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7.0249900470872984E-2"/>
              <c:y val="8.481707317073171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3345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36465090580437"/>
          <c:y val="9.1631217591703479E-2"/>
          <c:w val="0.74791008679574955"/>
          <c:h val="0.602128624927981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69-42D3-B646-8DF5EDC5F9DB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69-42D3-B646-8DF5EDC5F9DB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69-42D3-B646-8DF5EDC5F9DB}"/>
              </c:ext>
            </c:extLst>
          </c:dPt>
          <c:dLbls>
            <c:dLbl>
              <c:idx val="0"/>
              <c:layout>
                <c:manualLayout>
                  <c:x val="8.3175786895338222E-2"/>
                  <c:y val="-5.5893663254721915E-17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0.15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D69-42D3-B646-8DF5EDC5F9DB}"/>
                </c:ext>
              </c:extLst>
            </c:dLbl>
            <c:dLbl>
              <c:idx val="1"/>
              <c:layout>
                <c:manualLayout>
                  <c:x val="7.5614351723034753E-2"/>
                  <c:y val="-9.1463414634146614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0.27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D69-42D3-B646-8DF5EDC5F9DB}"/>
                </c:ext>
              </c:extLst>
            </c:dLbl>
            <c:dLbl>
              <c:idx val="2"/>
              <c:layout>
                <c:manualLayout>
                  <c:x val="8.3175786895338222E-2"/>
                  <c:y val="-6.0975609756098118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0.15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D69-42D3-B646-8DF5EDC5F9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'R.p.we.'!$L$6:$N$6</c:f>
                <c:numCache>
                  <c:formatCode>General</c:formatCode>
                  <c:ptCount val="3"/>
                  <c:pt idx="0">
                    <c:v>7.1094993182048746E-2</c:v>
                  </c:pt>
                  <c:pt idx="1">
                    <c:v>8.8822412332359477E-2</c:v>
                  </c:pt>
                  <c:pt idx="2">
                    <c:v>4.8546820025290031E-2</c:v>
                  </c:pt>
                </c:numCache>
              </c:numRef>
            </c:plus>
            <c:minus>
              <c:numRef>
                <c:f>'R.p.we.'!$L$6:$N$6</c:f>
                <c:numCache>
                  <c:formatCode>General</c:formatCode>
                  <c:ptCount val="3"/>
                  <c:pt idx="0">
                    <c:v>7.1094993182048746E-2</c:v>
                  </c:pt>
                  <c:pt idx="1">
                    <c:v>8.8822412332359477E-2</c:v>
                  </c:pt>
                  <c:pt idx="2">
                    <c:v>4.8546820025290031E-2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'R.p.we.'!$L$2:$N$3</c:f>
              <c:multiLvlStrCache>
                <c:ptCount val="3"/>
                <c:lvl>
                  <c:pt idx="0">
                    <c:v>Control(T1)</c:v>
                  </c:pt>
                  <c:pt idx="1">
                    <c:v>Roocta(T2)</c:v>
                  </c:pt>
                  <c:pt idx="2">
                    <c:v>Plantfix(T3)</c:v>
                  </c:pt>
                </c:lvl>
                <c:lvl>
                  <c:pt idx="0">
                    <c:v>Maaharagama(v1)</c:v>
                  </c:pt>
                </c:lvl>
              </c:multiLvlStrCache>
            </c:multiLvlStrRef>
          </c:cat>
          <c:val>
            <c:numRef>
              <c:f>'R.p.we.'!$L$4:$N$4</c:f>
              <c:numCache>
                <c:formatCode>General</c:formatCode>
                <c:ptCount val="3"/>
                <c:pt idx="0">
                  <c:v>0.15833333333333333</c:v>
                </c:pt>
                <c:pt idx="1">
                  <c:v>0.27553749999999999</c:v>
                </c:pt>
                <c:pt idx="2">
                  <c:v>0.1506888888888889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69-42D3-B646-8DF5EDC5F9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3455120"/>
        <c:axId val="333454728"/>
      </c:barChart>
      <c:catAx>
        <c:axId val="333455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Treatments</a:t>
                </a:r>
              </a:p>
            </c:rich>
          </c:tx>
          <c:layout>
            <c:manualLayout>
              <c:xMode val="edge"/>
              <c:yMode val="edge"/>
              <c:x val="0.4713945548934394"/>
              <c:y val="0.897642596504705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33454728"/>
        <c:crosses val="autoZero"/>
        <c:auto val="1"/>
        <c:lblAlgn val="ctr"/>
        <c:lblOffset val="100"/>
        <c:noMultiLvlLbl val="0"/>
      </c:catAx>
      <c:valAx>
        <c:axId val="333454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Root</a:t>
                </a:r>
                <a:r>
                  <a:rPr lang="en-US" sz="1600" b="1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primordia weight(g)</a:t>
                </a:r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3.5081883793641487E-2"/>
              <c:y val="0.10016900326483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3345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Hirosa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survival rate(%)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285737292042481"/>
          <c:y val="0.16743210387083723"/>
          <c:w val="0.80079241752887587"/>
          <c:h val="0.498362759687057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6F-41C9-A005-0B1BF4E73CDD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6F-41C9-A005-0B1BF4E73C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success!$Q$7:$S$8</c:f>
              <c:multiLvlStrCache>
                <c:ptCount val="3"/>
                <c:lvl>
                  <c:pt idx="0">
                    <c:v>Control(T1)</c:v>
                  </c:pt>
                  <c:pt idx="1">
                    <c:v>Roocta(T2)</c:v>
                  </c:pt>
                  <c:pt idx="2">
                    <c:v>Plantfix(T3)</c:v>
                  </c:pt>
                </c:lvl>
                <c:lvl>
                  <c:pt idx="0">
                    <c:v>Hirosa(V2)</c:v>
                  </c:pt>
                </c:lvl>
              </c:multiLvlStrCache>
            </c:multiLvlStrRef>
          </c:cat>
          <c:val>
            <c:numRef>
              <c:f>success!$Q$9:$S$9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6F-41C9-A005-0B1BF4E73C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3456688"/>
        <c:axId val="333457472"/>
      </c:barChart>
      <c:catAx>
        <c:axId val="333456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Treatments</a:t>
                </a:r>
              </a:p>
            </c:rich>
          </c:tx>
          <c:layout>
            <c:manualLayout>
              <c:xMode val="edge"/>
              <c:yMode val="edge"/>
              <c:x val="0.49948474017503969"/>
              <c:y val="0.881435202819169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33457472"/>
        <c:crosses val="autoZero"/>
        <c:auto val="1"/>
        <c:lblAlgn val="ctr"/>
        <c:lblOffset val="100"/>
        <c:noMultiLvlLbl val="0"/>
      </c:catAx>
      <c:valAx>
        <c:axId val="33345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Survival</a:t>
                </a:r>
                <a:r>
                  <a:rPr lang="en-US" sz="1600" b="1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percentage(%)</a:t>
                </a:r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5.4013274216655846E-2"/>
              <c:y val="0.153682072526964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3345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5208603541165"/>
          <c:y val="6.6128380803277237E-2"/>
          <c:w val="0.81717084067923973"/>
          <c:h val="0.634027552866766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82-49BE-B9E8-B894ED91367C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82-49BE-B9E8-B894ED91367C}"/>
              </c:ext>
            </c:extLst>
          </c:dPt>
          <c:dLbls>
            <c:dLbl>
              <c:idx val="0"/>
              <c:layout>
                <c:manualLayout>
                  <c:x val="7.447717899993763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9.19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F82-49BE-B9E8-B894ED91367C}"/>
                </c:ext>
              </c:extLst>
            </c:dLbl>
            <c:dLbl>
              <c:idx val="1"/>
              <c:layout>
                <c:manualLayout>
                  <c:x val="8.1924896899931321E-2"/>
                  <c:y val="-1.905717026031044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10.21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F82-49BE-B9E8-B894ED91367C}"/>
                </c:ext>
              </c:extLst>
            </c:dLbl>
            <c:dLbl>
              <c:idx val="2"/>
              <c:layout>
                <c:manualLayout>
                  <c:x val="8.689004216659392E-2"/>
                  <c:y val="3.1761950433850735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12.31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F82-49BE-B9E8-B894ED913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'Callus dia.'!$P$6:$R$6</c:f>
                <c:numCache>
                  <c:formatCode>General</c:formatCode>
                  <c:ptCount val="3"/>
                  <c:pt idx="0">
                    <c:v>1.2609925299119848</c:v>
                  </c:pt>
                  <c:pt idx="1">
                    <c:v>0.74692042645571888</c:v>
                  </c:pt>
                  <c:pt idx="2">
                    <c:v>0.79715253276510634</c:v>
                  </c:pt>
                </c:numCache>
              </c:numRef>
            </c:plus>
            <c:minus>
              <c:numRef>
                <c:f>'Callus dia.'!$P$6:$R$6</c:f>
                <c:numCache>
                  <c:formatCode>General</c:formatCode>
                  <c:ptCount val="3"/>
                  <c:pt idx="0">
                    <c:v>1.2609925299119848</c:v>
                  </c:pt>
                  <c:pt idx="1">
                    <c:v>0.74692042645571888</c:v>
                  </c:pt>
                  <c:pt idx="2">
                    <c:v>0.79715253276510634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'Callus dia.'!$P$2:$R$3</c:f>
              <c:multiLvlStrCache>
                <c:ptCount val="3"/>
                <c:lvl>
                  <c:pt idx="0">
                    <c:v>Contro(T1)</c:v>
                  </c:pt>
                  <c:pt idx="1">
                    <c:v>Roocta(T2)</c:v>
                  </c:pt>
                  <c:pt idx="2">
                    <c:v>Plantfix(T3)</c:v>
                  </c:pt>
                </c:lvl>
                <c:lvl>
                  <c:pt idx="0">
                    <c:v>Hirosa(v2)</c:v>
                  </c:pt>
                </c:lvl>
              </c:multiLvlStrCache>
            </c:multiLvlStrRef>
          </c:cat>
          <c:val>
            <c:numRef>
              <c:f>'Callus dia.'!$P$4:$R$4</c:f>
              <c:numCache>
                <c:formatCode>General</c:formatCode>
                <c:ptCount val="3"/>
                <c:pt idx="0">
                  <c:v>9.1922222222222221</c:v>
                </c:pt>
                <c:pt idx="1">
                  <c:v>10.121111111111111</c:v>
                </c:pt>
                <c:pt idx="2">
                  <c:v>12.312222222222223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82-49BE-B9E8-B894ED9136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4005632"/>
        <c:axId val="338392712"/>
      </c:barChart>
      <c:catAx>
        <c:axId val="274005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Treatments</a:t>
                </a:r>
              </a:p>
            </c:rich>
          </c:tx>
          <c:layout>
            <c:manualLayout>
              <c:xMode val="edge"/>
              <c:yMode val="edge"/>
              <c:x val="0.43299526688730938"/>
              <c:y val="0.91255935045560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38392712"/>
        <c:crosses val="autoZero"/>
        <c:auto val="1"/>
        <c:lblAlgn val="ctr"/>
        <c:lblOffset val="100"/>
        <c:noMultiLvlLbl val="0"/>
      </c:catAx>
      <c:valAx>
        <c:axId val="338392712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Mean</a:t>
                </a:r>
                <a:r>
                  <a:rPr lang="en-US" sz="1600" b="1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callus diameter(mm)</a:t>
                </a:r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00563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80116347424964"/>
          <c:y val="0.10480968464384727"/>
          <c:w val="0.74801967418727633"/>
          <c:h val="0.581608330134212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35-47B4-9EAE-C229E25A87BE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35-47B4-9EAE-C229E25A87BE}"/>
              </c:ext>
            </c:extLst>
          </c:dPt>
          <c:dLbls>
            <c:dLbl>
              <c:idx val="0"/>
              <c:layout>
                <c:manualLayout>
                  <c:x val="7.4477178999937638E-2"/>
                  <c:y val="-6.3523900867701469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0.58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135-47B4-9EAE-C229E25A87BE}"/>
                </c:ext>
              </c:extLst>
            </c:dLbl>
            <c:dLbl>
              <c:idx val="1"/>
              <c:layout>
                <c:manualLayout>
                  <c:x val="5.2134025299956262E-2"/>
                  <c:y val="-1.5880975216925369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0.60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135-47B4-9EAE-C229E25A87BE}"/>
                </c:ext>
              </c:extLst>
            </c:dLbl>
            <c:dLbl>
              <c:idx val="2"/>
              <c:layout>
                <c:manualLayout>
                  <c:x val="6.951203373327513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1.02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135-47B4-9EAE-C229E25A87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'callus wei.'!$P$6:$R$6</c:f>
                <c:numCache>
                  <c:formatCode>General</c:formatCode>
                  <c:ptCount val="3"/>
                  <c:pt idx="0">
                    <c:v>9.247796050417828E-2</c:v>
                  </c:pt>
                  <c:pt idx="1">
                    <c:v>7.1327792706249296E-2</c:v>
                  </c:pt>
                  <c:pt idx="2">
                    <c:v>0.1516510020400561</c:v>
                  </c:pt>
                </c:numCache>
              </c:numRef>
            </c:plus>
            <c:minus>
              <c:numRef>
                <c:f>'callus wei.'!$P$6:$R$6</c:f>
                <c:numCache>
                  <c:formatCode>General</c:formatCode>
                  <c:ptCount val="3"/>
                  <c:pt idx="0">
                    <c:v>9.247796050417828E-2</c:v>
                  </c:pt>
                  <c:pt idx="1">
                    <c:v>7.1327792706249296E-2</c:v>
                  </c:pt>
                  <c:pt idx="2">
                    <c:v>0.1516510020400561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'callus wei.'!$P$2:$R$3</c:f>
              <c:multiLvlStrCache>
                <c:ptCount val="3"/>
                <c:lvl>
                  <c:pt idx="0">
                    <c:v>Control(T1)</c:v>
                  </c:pt>
                  <c:pt idx="1">
                    <c:v>Roocta(T2)</c:v>
                  </c:pt>
                  <c:pt idx="2">
                    <c:v>Plantfix(T3)</c:v>
                  </c:pt>
                </c:lvl>
                <c:lvl>
                  <c:pt idx="0">
                    <c:v>Hirosa(v2)</c:v>
                  </c:pt>
                </c:lvl>
              </c:multiLvlStrCache>
            </c:multiLvlStrRef>
          </c:cat>
          <c:val>
            <c:numRef>
              <c:f>'callus wei.'!$P$4:$R$4</c:f>
              <c:numCache>
                <c:formatCode>General</c:formatCode>
                <c:ptCount val="3"/>
                <c:pt idx="0">
                  <c:v>0.5847888888888888</c:v>
                </c:pt>
                <c:pt idx="1">
                  <c:v>0.60998888888888891</c:v>
                </c:pt>
                <c:pt idx="2">
                  <c:v>1.0227440000000001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35-47B4-9EAE-C229E25A87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8390360"/>
        <c:axId val="342011408"/>
      </c:barChart>
      <c:catAx>
        <c:axId val="338390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Treatments</a:t>
                </a:r>
              </a:p>
            </c:rich>
          </c:tx>
          <c:layout>
            <c:manualLayout>
              <c:xMode val="edge"/>
              <c:yMode val="edge"/>
              <c:x val="0.48909007066730964"/>
              <c:y val="0.89968275563680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42011408"/>
        <c:crosses val="autoZero"/>
        <c:auto val="1"/>
        <c:lblAlgn val="ctr"/>
        <c:lblOffset val="100"/>
        <c:noMultiLvlLbl val="0"/>
      </c:catAx>
      <c:valAx>
        <c:axId val="34201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Mean</a:t>
                </a:r>
                <a:r>
                  <a:rPr lang="en-US" sz="1600" b="1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callus Weight(g)</a:t>
                </a:r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3.3333333333333333E-2"/>
              <c:y val="9.858814523184601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383903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5298544324026"/>
          <c:y val="9.2910662221151616E-2"/>
          <c:w val="0.80040987496489135"/>
          <c:h val="0.621989890345177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C2-45A1-918A-57617505BD2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C2-45A1-918A-57617505BD28}"/>
              </c:ext>
            </c:extLst>
          </c:dPt>
          <c:dLbls>
            <c:dLbl>
              <c:idx val="0"/>
              <c:layout>
                <c:manualLayout>
                  <c:x val="8.1180811808118036E-2"/>
                  <c:y val="-3.0200079090915793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0.10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AC2-45A1-918A-57617505BD28}"/>
                </c:ext>
              </c:extLst>
            </c:dLbl>
            <c:dLbl>
              <c:idx val="1"/>
              <c:layout>
                <c:manualLayout>
                  <c:x val="8.8560885608855999E-2"/>
                  <c:y val="-6.0400158181831585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0.04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AC2-45A1-918A-57617505BD28}"/>
                </c:ext>
              </c:extLst>
            </c:dLbl>
            <c:dLbl>
              <c:idx val="2"/>
              <c:layout>
                <c:manualLayout>
                  <c:x val="7.1340713407134076E-2"/>
                  <c:y val="-3.0200079090915793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0.56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AC2-45A1-918A-57617505BD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'R.p.we.'!$P$6:$R$6</c:f>
                <c:numCache>
                  <c:formatCode>General</c:formatCode>
                  <c:ptCount val="3"/>
                  <c:pt idx="0">
                    <c:v>4.6441723072850216E-2</c:v>
                  </c:pt>
                  <c:pt idx="1">
                    <c:v>1.1872510785241644E-2</c:v>
                  </c:pt>
                  <c:pt idx="2">
                    <c:v>0.27080066458240387</c:v>
                  </c:pt>
                </c:numCache>
              </c:numRef>
            </c:plus>
            <c:minus>
              <c:numRef>
                <c:f>'R.p.we.'!$P$6:$R$6</c:f>
                <c:numCache>
                  <c:formatCode>General</c:formatCode>
                  <c:ptCount val="3"/>
                  <c:pt idx="0">
                    <c:v>4.6441723072850216E-2</c:v>
                  </c:pt>
                  <c:pt idx="1">
                    <c:v>1.1872510785241644E-2</c:v>
                  </c:pt>
                  <c:pt idx="2">
                    <c:v>0.27080066458240387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'R.p.we.'!$P$2:$R$3</c:f>
              <c:multiLvlStrCache>
                <c:ptCount val="3"/>
                <c:lvl>
                  <c:pt idx="0">
                    <c:v>Control(T1)</c:v>
                  </c:pt>
                  <c:pt idx="1">
                    <c:v>Roocta(T2)</c:v>
                  </c:pt>
                  <c:pt idx="2">
                    <c:v>Plantfix(T3)</c:v>
                  </c:pt>
                </c:lvl>
                <c:lvl>
                  <c:pt idx="0">
                    <c:v>Hirosa(v2)</c:v>
                  </c:pt>
                </c:lvl>
              </c:multiLvlStrCache>
            </c:multiLvlStrRef>
          </c:cat>
          <c:val>
            <c:numRef>
              <c:f>'R.p.we.'!$P$4:$R$4</c:f>
              <c:numCache>
                <c:formatCode>General</c:formatCode>
                <c:ptCount val="3"/>
                <c:pt idx="0">
                  <c:v>0.10654444444444444</c:v>
                </c:pt>
                <c:pt idx="1">
                  <c:v>4.9888888888888885E-2</c:v>
                </c:pt>
                <c:pt idx="2">
                  <c:v>0.56547777777777775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C2-45A1-918A-57617505BD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825000"/>
        <c:axId val="336553752"/>
      </c:barChart>
      <c:catAx>
        <c:axId val="192825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Treatments</a:t>
                </a:r>
              </a:p>
            </c:rich>
          </c:tx>
          <c:layout>
            <c:manualLayout>
              <c:xMode val="edge"/>
              <c:yMode val="edge"/>
              <c:x val="0.47479501409187314"/>
              <c:y val="0.907799158535434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36553752"/>
        <c:crosses val="autoZero"/>
        <c:auto val="1"/>
        <c:lblAlgn val="ctr"/>
        <c:lblOffset val="100"/>
        <c:noMultiLvlLbl val="0"/>
      </c:catAx>
      <c:valAx>
        <c:axId val="336553752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Mean</a:t>
                </a:r>
                <a:r>
                  <a:rPr lang="en-US" sz="1600" b="1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root primordia weight(g)</a:t>
                </a:r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4760147601476014E-2"/>
              <c:y val="6.733119523114593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928250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0.26984</cdr:x>
      <cdr:y>0.12419</cdr:y>
    </cdr:from>
    <cdr:to>
      <cdr:x>0.34371</cdr:x>
      <cdr:y>0.20849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813274E-2B6D-1A61-FBAF-260E76ADDD38}"/>
            </a:ext>
          </a:extLst>
        </cdr:cNvPr>
        <cdr:cNvSpPr txBox="1"/>
      </cdr:nvSpPr>
      <cdr:spPr>
        <a:xfrm xmlns:a="http://schemas.openxmlformats.org/drawingml/2006/main">
          <a:off x="1391795" y="477114"/>
          <a:ext cx="381000" cy="323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Google Shape;51;p1">
            <a:extLst>
              <a:ext uri="{FF2B5EF4-FFF2-40B4-BE49-F238E27FC236}">
                <a16:creationId xmlns:a16="http://schemas.microsoft.com/office/drawing/2014/main" id="{6E007101-0E56-3D3B-A1E5-44670300F92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9100" y="1355433"/>
            <a:ext cx="11353800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Effect of Selected Commercial Rooting Hormones on Air-Layering of Jackfruit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Artocarpus heterophyllus </a:t>
            </a:r>
            <a:r>
              <a:rPr lang="en-US" dirty="0"/>
              <a:t>Lam.)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57EE70-8815-A825-7C16-133915EC788D}"/>
              </a:ext>
            </a:extLst>
          </p:cNvPr>
          <p:cNvSpPr txBox="1"/>
          <p:nvPr/>
        </p:nvSpPr>
        <p:spPr>
          <a:xfrm>
            <a:off x="98738" y="4963351"/>
            <a:ext cx="436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Internal Supervisor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Prof. P.K.Dissanayake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Department of Export Agriculture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Sabaragamuwa University of Sri Lanka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01AE0D-40E3-8B55-9205-30DCB8424968}"/>
              </a:ext>
            </a:extLst>
          </p:cNvPr>
          <p:cNvSpPr txBox="1"/>
          <p:nvPr/>
        </p:nvSpPr>
        <p:spPr>
          <a:xfrm>
            <a:off x="3131639" y="3343275"/>
            <a:ext cx="42883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K.W.A.S.P.Thakshila-16AGA1308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Crop Production Technologies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Department of Export Agriculture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Faculty of Agricultural Sciences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Sabaragamuwa University of Sri Lanka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F5B98-FFAB-F266-AD0E-EC9D4FE46E04}"/>
              </a:ext>
            </a:extLst>
          </p:cNvPr>
          <p:cNvSpPr txBox="1"/>
          <p:nvPr/>
        </p:nvSpPr>
        <p:spPr>
          <a:xfrm>
            <a:off x="7239001" y="4769142"/>
            <a:ext cx="49430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External Supervisor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Dr.Ravinda Lakshan Senanayake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Assistant Director of Agriculture (Research)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Fruit Crop Research and Development station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Gannoruwa, Peradeniya.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84582E-4764-5579-C873-06C7395F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82C1D5BE-9E21-3673-7982-EAA792EA9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484897"/>
              </p:ext>
            </p:extLst>
          </p:nvPr>
        </p:nvGraphicFramePr>
        <p:xfrm>
          <a:off x="2239604" y="1578115"/>
          <a:ext cx="8515080" cy="452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4">
            <a:extLst>
              <a:ext uri="{FF2B5EF4-FFF2-40B4-BE49-F238E27FC236}">
                <a16:creationId xmlns:a16="http://schemas.microsoft.com/office/drawing/2014/main" id="{9F06E040-ACD3-B047-3208-10529F53A81A}"/>
              </a:ext>
            </a:extLst>
          </p:cNvPr>
          <p:cNvSpPr txBox="1">
            <a:spLocks/>
          </p:cNvSpPr>
          <p:nvPr/>
        </p:nvSpPr>
        <p:spPr>
          <a:xfrm>
            <a:off x="2190615" y="456144"/>
            <a:ext cx="8613058" cy="728844"/>
          </a:xfrm>
          <a:prstGeom prst="rect">
            <a:avLst/>
          </a:prstGeom>
          <a:solidFill>
            <a:srgbClr val="005C2A">
              <a:alpha val="70000"/>
            </a:srgbClr>
          </a:solidFill>
          <a:ln w="12700" cap="flat" cmpd="sng" algn="ctr">
            <a:solidFill>
              <a:srgbClr val="00B050">
                <a:alpha val="2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Survival percentage</a:t>
            </a:r>
            <a:br>
              <a:rPr lang="en-US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99691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B825FF-9554-1FBF-496A-C3470BDB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9E94DBB9-0F69-CBE8-4CFC-365C7F6F3C09}"/>
              </a:ext>
            </a:extLst>
          </p:cNvPr>
          <p:cNvSpPr txBox="1">
            <a:spLocks/>
          </p:cNvSpPr>
          <p:nvPr/>
        </p:nvSpPr>
        <p:spPr>
          <a:xfrm>
            <a:off x="703704" y="1252959"/>
            <a:ext cx="5190352" cy="654049"/>
          </a:xfrm>
          <a:prstGeom prst="rect">
            <a:avLst/>
          </a:prstGeom>
          <a:solidFill>
            <a:srgbClr val="005C2A">
              <a:alpha val="70000"/>
            </a:srgbClr>
          </a:solidFill>
          <a:ln w="12700" cap="flat" cmpd="sng" algn="ctr">
            <a:solidFill>
              <a:srgbClr val="00B050">
                <a:alpha val="2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Callus diameter(mm</a:t>
            </a:r>
            <a:r>
              <a:rPr 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DED5836-F96F-8AD0-0342-DE8E5BF211DF}"/>
              </a:ext>
            </a:extLst>
          </p:cNvPr>
          <p:cNvSpPr txBox="1">
            <a:spLocks/>
          </p:cNvSpPr>
          <p:nvPr/>
        </p:nvSpPr>
        <p:spPr>
          <a:xfrm>
            <a:off x="6297944" y="1281534"/>
            <a:ext cx="5190352" cy="625474"/>
          </a:xfrm>
          <a:prstGeom prst="rect">
            <a:avLst/>
          </a:prstGeom>
          <a:solidFill>
            <a:srgbClr val="005C2A">
              <a:alpha val="70000"/>
            </a:srgbClr>
          </a:solidFill>
          <a:ln w="12700" cap="flat" cmpd="sng" algn="ctr">
            <a:solidFill>
              <a:srgbClr val="00B050">
                <a:alpha val="2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Callus weight(g)</a:t>
            </a:r>
          </a:p>
        </p:txBody>
      </p:sp>
      <p:graphicFrame>
        <p:nvGraphicFramePr>
          <p:cNvPr id="5" name="Content Placeholder 15">
            <a:extLst>
              <a:ext uri="{FF2B5EF4-FFF2-40B4-BE49-F238E27FC236}">
                <a16:creationId xmlns:a16="http://schemas.microsoft.com/office/drawing/2014/main" id="{FAEDE468-EFED-C891-315D-6F72A1680A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100571"/>
              </p:ext>
            </p:extLst>
          </p:nvPr>
        </p:nvGraphicFramePr>
        <p:xfrm>
          <a:off x="703705" y="2037486"/>
          <a:ext cx="5157787" cy="384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1668BA27-F09F-8E14-97DB-62A18AEFBE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320279"/>
              </p:ext>
            </p:extLst>
          </p:nvPr>
        </p:nvGraphicFramePr>
        <p:xfrm>
          <a:off x="6330509" y="2037486"/>
          <a:ext cx="5157787" cy="384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777051B-FF11-8A84-B143-9ECB420EF248}"/>
              </a:ext>
            </a:extLst>
          </p:cNvPr>
          <p:cNvSpPr txBox="1"/>
          <p:nvPr/>
        </p:nvSpPr>
        <p:spPr>
          <a:xfrm>
            <a:off x="838200" y="5894085"/>
            <a:ext cx="10889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P&gt;0.05</a:t>
            </a:r>
          </a:p>
          <a:p>
            <a:r>
              <a:rPr lang="en-US" dirty="0"/>
              <a:t>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04B2A-E2D0-75A8-CF3B-976EBE31430F}"/>
              </a:ext>
            </a:extLst>
          </p:cNvPr>
          <p:cNvSpPr txBox="1"/>
          <p:nvPr/>
        </p:nvSpPr>
        <p:spPr>
          <a:xfrm>
            <a:off x="6458339" y="5894085"/>
            <a:ext cx="10889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P&gt;0.05</a:t>
            </a:r>
          </a:p>
          <a:p>
            <a:r>
              <a:rPr lang="en-US" dirty="0"/>
              <a:t>NS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7795EABC-FAFF-C161-41F1-86F7AC08982D}"/>
              </a:ext>
            </a:extLst>
          </p:cNvPr>
          <p:cNvSpPr txBox="1"/>
          <p:nvPr/>
        </p:nvSpPr>
        <p:spPr>
          <a:xfrm>
            <a:off x="3467100" y="2686050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795EABC-FAFF-C161-41F1-86F7AC08982D}"/>
              </a:ext>
            </a:extLst>
          </p:cNvPr>
          <p:cNvSpPr txBox="1"/>
          <p:nvPr/>
        </p:nvSpPr>
        <p:spPr>
          <a:xfrm>
            <a:off x="4886325" y="2362201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7795EABC-FAFF-C161-41F1-86F7AC08982D}"/>
              </a:ext>
            </a:extLst>
          </p:cNvPr>
          <p:cNvSpPr txBox="1"/>
          <p:nvPr/>
        </p:nvSpPr>
        <p:spPr>
          <a:xfrm>
            <a:off x="7762875" y="2491791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7795EABC-FAFF-C161-41F1-86F7AC08982D}"/>
              </a:ext>
            </a:extLst>
          </p:cNvPr>
          <p:cNvSpPr txBox="1"/>
          <p:nvPr/>
        </p:nvSpPr>
        <p:spPr>
          <a:xfrm>
            <a:off x="9176192" y="2384120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7795EABC-FAFF-C161-41F1-86F7AC08982D}"/>
              </a:ext>
            </a:extLst>
          </p:cNvPr>
          <p:cNvSpPr txBox="1"/>
          <p:nvPr/>
        </p:nvSpPr>
        <p:spPr>
          <a:xfrm>
            <a:off x="10506075" y="2167942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808220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D68CD-E5BF-D5B7-4792-DC257DAE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7F5F39-5592-76F0-F505-8F9D294A8AE5}"/>
              </a:ext>
            </a:extLst>
          </p:cNvPr>
          <p:cNvSpPr txBox="1">
            <a:spLocks/>
          </p:cNvSpPr>
          <p:nvPr/>
        </p:nvSpPr>
        <p:spPr>
          <a:xfrm>
            <a:off x="700530" y="1187628"/>
            <a:ext cx="5162550" cy="600075"/>
          </a:xfrm>
          <a:prstGeom prst="rect">
            <a:avLst/>
          </a:prstGeom>
          <a:solidFill>
            <a:srgbClr val="005C2A">
              <a:alpha val="60000"/>
            </a:srgbClr>
          </a:solidFill>
          <a:ln>
            <a:solidFill>
              <a:srgbClr val="000000">
                <a:alpha val="20000"/>
              </a:srgb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  <a:cs typeface="Times New Roman" panose="02020603050405020304" pitchFamily="18" charset="0"/>
              </a:rPr>
              <a:t>Root primordia weight(g)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368196-1F33-1139-A71F-A19EB235A1BD}"/>
              </a:ext>
            </a:extLst>
          </p:cNvPr>
          <p:cNvSpPr txBox="1">
            <a:spLocks/>
          </p:cNvSpPr>
          <p:nvPr/>
        </p:nvSpPr>
        <p:spPr>
          <a:xfrm>
            <a:off x="6021353" y="1187627"/>
            <a:ext cx="6068981" cy="600075"/>
          </a:xfrm>
          <a:prstGeom prst="rect">
            <a:avLst/>
          </a:prstGeom>
          <a:solidFill>
            <a:srgbClr val="005C2A">
              <a:alpha val="60000"/>
            </a:srgbClr>
          </a:solidFill>
          <a:ln>
            <a:solidFill>
              <a:srgbClr val="000000">
                <a:alpha val="20000"/>
              </a:srgb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  <a:cs typeface="Times New Roman" panose="02020603050405020304" pitchFamily="18" charset="0"/>
              </a:rPr>
              <a:t>Root primordia diameter(mm)</a:t>
            </a:r>
          </a:p>
        </p:txBody>
      </p:sp>
      <p:graphicFrame>
        <p:nvGraphicFramePr>
          <p:cNvPr id="5" name="Content Placeholder 15">
            <a:extLst>
              <a:ext uri="{FF2B5EF4-FFF2-40B4-BE49-F238E27FC236}">
                <a16:creationId xmlns:a16="http://schemas.microsoft.com/office/drawing/2014/main" id="{A3CD4A80-3997-959D-3252-47C1CF91FD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849483"/>
              </p:ext>
            </p:extLst>
          </p:nvPr>
        </p:nvGraphicFramePr>
        <p:xfrm>
          <a:off x="6572250" y="1850153"/>
          <a:ext cx="5108746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18">
            <a:extLst>
              <a:ext uri="{FF2B5EF4-FFF2-40B4-BE49-F238E27FC236}">
                <a16:creationId xmlns:a16="http://schemas.microsoft.com/office/drawing/2014/main" id="{6DB89C17-6632-63BA-EB14-770B1BF990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672583"/>
              </p:ext>
            </p:extLst>
          </p:nvPr>
        </p:nvGraphicFramePr>
        <p:xfrm>
          <a:off x="762442" y="1850154"/>
          <a:ext cx="5038726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A8246CC-99AD-5D43-C17A-CBC23141EAC9}"/>
              </a:ext>
            </a:extLst>
          </p:cNvPr>
          <p:cNvSpPr txBox="1"/>
          <p:nvPr/>
        </p:nvSpPr>
        <p:spPr>
          <a:xfrm>
            <a:off x="940837" y="6015754"/>
            <a:ext cx="10889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P&gt;0.05</a:t>
            </a:r>
          </a:p>
          <a:p>
            <a:r>
              <a:rPr lang="en-US" dirty="0"/>
              <a:t>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D5F28-72C4-2ADB-BE96-649C2DD290E5}"/>
              </a:ext>
            </a:extLst>
          </p:cNvPr>
          <p:cNvSpPr txBox="1"/>
          <p:nvPr/>
        </p:nvSpPr>
        <p:spPr>
          <a:xfrm>
            <a:off x="6456784" y="6015753"/>
            <a:ext cx="1063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P&lt;0.05</a:t>
            </a:r>
          </a:p>
          <a:p>
            <a:r>
              <a:rPr lang="en-US" dirty="0"/>
              <a:t>s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795EABC-FAFF-C161-41F1-86F7AC08982D}"/>
              </a:ext>
            </a:extLst>
          </p:cNvPr>
          <p:cNvSpPr txBox="1"/>
          <p:nvPr/>
        </p:nvSpPr>
        <p:spPr>
          <a:xfrm>
            <a:off x="2381250" y="2943225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7795EABC-FAFF-C161-41F1-86F7AC08982D}"/>
              </a:ext>
            </a:extLst>
          </p:cNvPr>
          <p:cNvSpPr txBox="1"/>
          <p:nvPr/>
        </p:nvSpPr>
        <p:spPr>
          <a:xfrm>
            <a:off x="4867275" y="3118899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795EABC-FAFF-C161-41F1-86F7AC08982D}"/>
              </a:ext>
            </a:extLst>
          </p:cNvPr>
          <p:cNvSpPr txBox="1"/>
          <p:nvPr/>
        </p:nvSpPr>
        <p:spPr>
          <a:xfrm>
            <a:off x="3657600" y="2095500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7795EABC-FAFF-C161-41F1-86F7AC08982D}"/>
              </a:ext>
            </a:extLst>
          </p:cNvPr>
          <p:cNvSpPr txBox="1"/>
          <p:nvPr/>
        </p:nvSpPr>
        <p:spPr>
          <a:xfrm>
            <a:off x="10753725" y="2257424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7795EABC-FAFF-C161-41F1-86F7AC08982D}"/>
              </a:ext>
            </a:extLst>
          </p:cNvPr>
          <p:cNvSpPr txBox="1"/>
          <p:nvPr/>
        </p:nvSpPr>
        <p:spPr>
          <a:xfrm>
            <a:off x="8225059" y="2600322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b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D82F04A3-EC96-95CD-F312-BA920823942F}"/>
              </a:ext>
            </a:extLst>
          </p:cNvPr>
          <p:cNvSpPr txBox="1"/>
          <p:nvPr/>
        </p:nvSpPr>
        <p:spPr>
          <a:xfrm>
            <a:off x="9486900" y="2614074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5898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B29C2A-B57F-583D-4DF6-58469AC29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27434695-D148-D8DD-AB8F-E03947A28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251220"/>
              </p:ext>
            </p:extLst>
          </p:nvPr>
        </p:nvGraphicFramePr>
        <p:xfrm>
          <a:off x="2187607" y="1839408"/>
          <a:ext cx="8544233" cy="3972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4">
            <a:extLst>
              <a:ext uri="{FF2B5EF4-FFF2-40B4-BE49-F238E27FC236}">
                <a16:creationId xmlns:a16="http://schemas.microsoft.com/office/drawing/2014/main" id="{81EBBC10-5739-03FB-8AC3-31EABBF0473A}"/>
              </a:ext>
            </a:extLst>
          </p:cNvPr>
          <p:cNvSpPr txBox="1">
            <a:spLocks/>
          </p:cNvSpPr>
          <p:nvPr/>
        </p:nvSpPr>
        <p:spPr>
          <a:xfrm>
            <a:off x="2118782" y="565856"/>
            <a:ext cx="8613058" cy="728844"/>
          </a:xfrm>
          <a:prstGeom prst="rect">
            <a:avLst/>
          </a:prstGeom>
          <a:solidFill>
            <a:srgbClr val="005C2A">
              <a:alpha val="70000"/>
            </a:srgbClr>
          </a:solidFill>
          <a:ln w="12700" cap="flat" cmpd="sng" algn="ctr">
            <a:solidFill>
              <a:srgbClr val="00B050">
                <a:alpha val="2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Survival percentage</a:t>
            </a:r>
            <a:br>
              <a:rPr lang="en-US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531811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39B395-CFD2-B8A6-0C4B-CC742371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42F6AEA-3F73-613B-B4BC-449097450A9B}"/>
              </a:ext>
            </a:extLst>
          </p:cNvPr>
          <p:cNvSpPr txBox="1">
            <a:spLocks/>
          </p:cNvSpPr>
          <p:nvPr/>
        </p:nvSpPr>
        <p:spPr>
          <a:xfrm>
            <a:off x="703704" y="1234297"/>
            <a:ext cx="5190352" cy="654049"/>
          </a:xfrm>
          <a:prstGeom prst="rect">
            <a:avLst/>
          </a:prstGeom>
          <a:solidFill>
            <a:srgbClr val="005C2A">
              <a:alpha val="70000"/>
            </a:srgbClr>
          </a:solidFill>
          <a:ln w="12700" cap="flat" cmpd="sng" algn="ctr">
            <a:solidFill>
              <a:srgbClr val="00B050">
                <a:alpha val="2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Callus diameter(mm</a:t>
            </a:r>
            <a:r>
              <a:rPr 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90DE8AE4-2FDD-EBB5-8E67-E036AB93C6A3}"/>
              </a:ext>
            </a:extLst>
          </p:cNvPr>
          <p:cNvSpPr txBox="1">
            <a:spLocks/>
          </p:cNvSpPr>
          <p:nvPr/>
        </p:nvSpPr>
        <p:spPr>
          <a:xfrm>
            <a:off x="6437903" y="1234297"/>
            <a:ext cx="5190352" cy="625474"/>
          </a:xfrm>
          <a:prstGeom prst="rect">
            <a:avLst/>
          </a:prstGeom>
          <a:solidFill>
            <a:srgbClr val="005C2A">
              <a:alpha val="70000"/>
            </a:srgbClr>
          </a:solidFill>
          <a:ln w="12700" cap="flat" cmpd="sng" algn="ctr">
            <a:solidFill>
              <a:srgbClr val="00B050">
                <a:alpha val="2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Callus weight(g)</a:t>
            </a:r>
          </a:p>
        </p:txBody>
      </p:sp>
      <p:graphicFrame>
        <p:nvGraphicFramePr>
          <p:cNvPr id="5" name="Content Placeholder 15">
            <a:extLst>
              <a:ext uri="{FF2B5EF4-FFF2-40B4-BE49-F238E27FC236}">
                <a16:creationId xmlns:a16="http://schemas.microsoft.com/office/drawing/2014/main" id="{CC664AEA-4D2A-C411-44AA-67B932D1A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657234"/>
              </p:ext>
            </p:extLst>
          </p:nvPr>
        </p:nvGraphicFramePr>
        <p:xfrm>
          <a:off x="741049" y="1966575"/>
          <a:ext cx="5115661" cy="399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5AE6167E-3F3C-7315-71C9-5FE1A6ABD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973264"/>
              </p:ext>
            </p:extLst>
          </p:nvPr>
        </p:nvGraphicFramePr>
        <p:xfrm>
          <a:off x="6437903" y="1948008"/>
          <a:ext cx="5115661" cy="399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E6440E-2512-ABD3-EE14-D09582F2645F}"/>
              </a:ext>
            </a:extLst>
          </p:cNvPr>
          <p:cNvSpPr txBox="1"/>
          <p:nvPr/>
        </p:nvSpPr>
        <p:spPr>
          <a:xfrm>
            <a:off x="885826" y="5946503"/>
            <a:ext cx="269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P&lt;0.05</a:t>
            </a:r>
          </a:p>
          <a:p>
            <a:r>
              <a:rPr lang="en-US" dirty="0"/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889DB-EB69-1111-4771-30131145DEE6}"/>
              </a:ext>
            </a:extLst>
          </p:cNvPr>
          <p:cNvSpPr txBox="1"/>
          <p:nvPr/>
        </p:nvSpPr>
        <p:spPr>
          <a:xfrm>
            <a:off x="6595335" y="5905820"/>
            <a:ext cx="269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P&lt;0.05</a:t>
            </a:r>
          </a:p>
          <a:p>
            <a:r>
              <a:rPr lang="en-US" dirty="0"/>
              <a:t>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A8D50A12-47E4-93BA-D1D4-783C39BB234A}"/>
              </a:ext>
            </a:extLst>
          </p:cNvPr>
          <p:cNvSpPr txBox="1"/>
          <p:nvPr/>
        </p:nvSpPr>
        <p:spPr>
          <a:xfrm>
            <a:off x="2124075" y="2516110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b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8A20C22F-C123-3DBE-61A8-D76458A50114}"/>
              </a:ext>
            </a:extLst>
          </p:cNvPr>
          <p:cNvSpPr txBox="1"/>
          <p:nvPr/>
        </p:nvSpPr>
        <p:spPr>
          <a:xfrm>
            <a:off x="3486150" y="2501958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b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A7A78943-794C-44F0-B6C6-E7080B9AEDC7}"/>
              </a:ext>
            </a:extLst>
          </p:cNvPr>
          <p:cNvSpPr txBox="1"/>
          <p:nvPr/>
        </p:nvSpPr>
        <p:spPr>
          <a:xfrm>
            <a:off x="9330177" y="3200400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b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9EB434E7-798B-8160-8553-B60DAAB9D45E}"/>
              </a:ext>
            </a:extLst>
          </p:cNvPr>
          <p:cNvSpPr txBox="1"/>
          <p:nvPr/>
        </p:nvSpPr>
        <p:spPr>
          <a:xfrm>
            <a:off x="8086725" y="3267075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b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A8AEAC8A-7595-BF9D-0F6D-68650C791737}"/>
              </a:ext>
            </a:extLst>
          </p:cNvPr>
          <p:cNvSpPr txBox="1"/>
          <p:nvPr/>
        </p:nvSpPr>
        <p:spPr>
          <a:xfrm>
            <a:off x="10610850" y="2364152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7F6889B4-B3EC-39EF-7482-A7CE9C02CA70}"/>
              </a:ext>
            </a:extLst>
          </p:cNvPr>
          <p:cNvSpPr txBox="1"/>
          <p:nvPr/>
        </p:nvSpPr>
        <p:spPr>
          <a:xfrm>
            <a:off x="4894685" y="2040303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457870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6466DF-377B-1FAF-5F48-E18FA518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3919" y="6482288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3" name="Content Placeholder 12">
            <a:extLst>
              <a:ext uri="{FF2B5EF4-FFF2-40B4-BE49-F238E27FC236}">
                <a16:creationId xmlns:a16="http://schemas.microsoft.com/office/drawing/2014/main" id="{C9A1E469-2A59-876D-C32D-806086706B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580759"/>
              </p:ext>
            </p:extLst>
          </p:nvPr>
        </p:nvGraphicFramePr>
        <p:xfrm>
          <a:off x="784505" y="1824440"/>
          <a:ext cx="5162550" cy="42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858C08B3-45EA-EDD4-B35B-EF47CEDC1F7A}"/>
              </a:ext>
            </a:extLst>
          </p:cNvPr>
          <p:cNvSpPr txBox="1">
            <a:spLocks/>
          </p:cNvSpPr>
          <p:nvPr/>
        </p:nvSpPr>
        <p:spPr>
          <a:xfrm>
            <a:off x="784505" y="1171608"/>
            <a:ext cx="5162550" cy="600075"/>
          </a:xfrm>
          <a:prstGeom prst="rect">
            <a:avLst/>
          </a:prstGeom>
          <a:solidFill>
            <a:srgbClr val="005C2A">
              <a:alpha val="60000"/>
            </a:srgbClr>
          </a:solidFill>
          <a:ln>
            <a:solidFill>
              <a:srgbClr val="000000">
                <a:alpha val="20000"/>
              </a:srgb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  <a:cs typeface="Times New Roman" panose="02020603050405020304" pitchFamily="18" charset="0"/>
              </a:rPr>
              <a:t>Root primordia weight(g)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17DCF3-49AB-E797-0F0E-35B4F8044D09}"/>
              </a:ext>
            </a:extLst>
          </p:cNvPr>
          <p:cNvSpPr txBox="1">
            <a:spLocks/>
          </p:cNvSpPr>
          <p:nvPr/>
        </p:nvSpPr>
        <p:spPr>
          <a:xfrm>
            <a:off x="6021354" y="1171607"/>
            <a:ext cx="6068981" cy="600075"/>
          </a:xfrm>
          <a:prstGeom prst="rect">
            <a:avLst/>
          </a:prstGeom>
          <a:solidFill>
            <a:srgbClr val="005C2A">
              <a:alpha val="60000"/>
            </a:srgbClr>
          </a:solidFill>
          <a:ln>
            <a:solidFill>
              <a:srgbClr val="000000">
                <a:alpha val="20000"/>
              </a:srgb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  <a:cs typeface="Times New Roman" panose="02020603050405020304" pitchFamily="18" charset="0"/>
              </a:rPr>
              <a:t>Root primordia diameter(mm)</a:t>
            </a:r>
          </a:p>
        </p:txBody>
      </p:sp>
      <p:graphicFrame>
        <p:nvGraphicFramePr>
          <p:cNvPr id="6" name="Content Placeholder 15">
            <a:extLst>
              <a:ext uri="{FF2B5EF4-FFF2-40B4-BE49-F238E27FC236}">
                <a16:creationId xmlns:a16="http://schemas.microsoft.com/office/drawing/2014/main" id="{FAEEC998-26AE-9528-97F7-7C9E23C81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573273"/>
              </p:ext>
            </p:extLst>
          </p:nvPr>
        </p:nvGraphicFramePr>
        <p:xfrm>
          <a:off x="6474569" y="1824440"/>
          <a:ext cx="5162550" cy="42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CA42DFF-BEE6-F60A-65D9-C3186D8969A4}"/>
              </a:ext>
            </a:extLst>
          </p:cNvPr>
          <p:cNvSpPr txBox="1"/>
          <p:nvPr/>
        </p:nvSpPr>
        <p:spPr>
          <a:xfrm>
            <a:off x="1000705" y="6029727"/>
            <a:ext cx="857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P&lt;0.05</a:t>
            </a:r>
          </a:p>
          <a:p>
            <a:r>
              <a:rPr lang="en-US" dirty="0"/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B33C2-F274-8856-7A12-8CB43A8187B1}"/>
              </a:ext>
            </a:extLst>
          </p:cNvPr>
          <p:cNvSpPr txBox="1"/>
          <p:nvPr/>
        </p:nvSpPr>
        <p:spPr>
          <a:xfrm>
            <a:off x="6813677" y="6029726"/>
            <a:ext cx="857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P&lt;0.05</a:t>
            </a:r>
          </a:p>
          <a:p>
            <a:r>
              <a:rPr lang="en-US" dirty="0"/>
              <a:t>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ABAD7079-F8E6-6FA8-3B34-E309736814E0}"/>
              </a:ext>
            </a:extLst>
          </p:cNvPr>
          <p:cNvSpPr txBox="1"/>
          <p:nvPr/>
        </p:nvSpPr>
        <p:spPr>
          <a:xfrm>
            <a:off x="8115300" y="2813163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b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81F521-1560-765F-88AF-5549CE7559F3}"/>
              </a:ext>
            </a:extLst>
          </p:cNvPr>
          <p:cNvSpPr txBox="1"/>
          <p:nvPr/>
        </p:nvSpPr>
        <p:spPr>
          <a:xfrm>
            <a:off x="9429750" y="2651239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b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79865DE-2BBE-3C20-C14A-0784D294E9BC}"/>
              </a:ext>
            </a:extLst>
          </p:cNvPr>
          <p:cNvSpPr txBox="1"/>
          <p:nvPr/>
        </p:nvSpPr>
        <p:spPr>
          <a:xfrm>
            <a:off x="2228850" y="4025958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b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A609B94A-ADEE-C379-3DB9-1AC8A1BFDA0D}"/>
              </a:ext>
            </a:extLst>
          </p:cNvPr>
          <p:cNvSpPr txBox="1"/>
          <p:nvPr/>
        </p:nvSpPr>
        <p:spPr>
          <a:xfrm>
            <a:off x="3600450" y="4272249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b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A18FD72-8A69-6BF8-F8DD-44A40EB478E8}"/>
              </a:ext>
            </a:extLst>
          </p:cNvPr>
          <p:cNvSpPr txBox="1"/>
          <p:nvPr/>
        </p:nvSpPr>
        <p:spPr>
          <a:xfrm>
            <a:off x="4970885" y="2068878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10939401-7AB7-FFFF-23C9-B7909EA5D41D}"/>
              </a:ext>
            </a:extLst>
          </p:cNvPr>
          <p:cNvSpPr txBox="1"/>
          <p:nvPr/>
        </p:nvSpPr>
        <p:spPr>
          <a:xfrm>
            <a:off x="10704935" y="2189587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952764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150C6E-CEF8-AE8F-A5C8-F06D3787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B7F1D37-CBB9-2831-2AAE-428917D15BD6}"/>
              </a:ext>
            </a:extLst>
          </p:cNvPr>
          <p:cNvSpPr txBox="1">
            <a:spLocks/>
          </p:cNvSpPr>
          <p:nvPr/>
        </p:nvSpPr>
        <p:spPr>
          <a:xfrm>
            <a:off x="2053336" y="683605"/>
            <a:ext cx="8613058" cy="728844"/>
          </a:xfrm>
          <a:prstGeom prst="rect">
            <a:avLst/>
          </a:prstGeom>
          <a:solidFill>
            <a:srgbClr val="005C2A">
              <a:alpha val="70000"/>
            </a:srgbClr>
          </a:solidFill>
          <a:ln w="12700" cap="flat" cmpd="sng" algn="ctr">
            <a:solidFill>
              <a:srgbClr val="00B050">
                <a:alpha val="2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prstClr val="black"/>
                </a:solidFill>
                <a:cs typeface="Times New Roman" panose="02020603050405020304" pitchFamily="18" charset="0"/>
              </a:rPr>
              <a:t>Survival percentage</a:t>
            </a:r>
            <a:br>
              <a:rPr lang="en-US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1ED81B49-8969-351D-765A-3A9B728FE7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875060"/>
              </p:ext>
            </p:extLst>
          </p:nvPr>
        </p:nvGraphicFramePr>
        <p:xfrm>
          <a:off x="2053336" y="1729955"/>
          <a:ext cx="8779505" cy="430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65785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39EF52-CD0C-327D-9361-9E20C0B9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3181" y="6433642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44F2849A-4DD9-D4F4-A4E2-97B4ACDAD2A9}"/>
              </a:ext>
            </a:extLst>
          </p:cNvPr>
          <p:cNvSpPr txBox="1">
            <a:spLocks/>
          </p:cNvSpPr>
          <p:nvPr/>
        </p:nvSpPr>
        <p:spPr>
          <a:xfrm>
            <a:off x="722365" y="1206306"/>
            <a:ext cx="5190352" cy="654049"/>
          </a:xfrm>
          <a:prstGeom prst="rect">
            <a:avLst/>
          </a:prstGeom>
          <a:solidFill>
            <a:srgbClr val="005C2A">
              <a:alpha val="70000"/>
            </a:srgbClr>
          </a:solidFill>
          <a:ln w="12700" cap="flat" cmpd="sng" algn="ctr">
            <a:solidFill>
              <a:srgbClr val="00B050">
                <a:alpha val="2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Callus diameter(mm</a:t>
            </a:r>
            <a:r>
              <a:rPr lang="en-US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B0FA736-3D64-4F7F-FEC3-2CED98AAB026}"/>
              </a:ext>
            </a:extLst>
          </p:cNvPr>
          <p:cNvSpPr txBox="1">
            <a:spLocks/>
          </p:cNvSpPr>
          <p:nvPr/>
        </p:nvSpPr>
        <p:spPr>
          <a:xfrm>
            <a:off x="6400581" y="1220593"/>
            <a:ext cx="5190352" cy="625474"/>
          </a:xfrm>
          <a:prstGeom prst="rect">
            <a:avLst/>
          </a:prstGeom>
          <a:solidFill>
            <a:srgbClr val="005C2A">
              <a:alpha val="70000"/>
            </a:srgbClr>
          </a:solidFill>
          <a:ln w="12700" cap="flat" cmpd="sng" algn="ctr">
            <a:solidFill>
              <a:srgbClr val="00B050">
                <a:alpha val="2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Callus weight(g)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901D989A-C546-2E2A-8E66-66B91F5C4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531802"/>
              </p:ext>
            </p:extLst>
          </p:nvPr>
        </p:nvGraphicFramePr>
        <p:xfrm>
          <a:off x="838686" y="1979915"/>
          <a:ext cx="4957710" cy="3807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53F10DC8-3E36-9599-D12A-05FD82BEFD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626048"/>
              </p:ext>
            </p:extLst>
          </p:nvPr>
        </p:nvGraphicFramePr>
        <p:xfrm>
          <a:off x="6565133" y="1979914"/>
          <a:ext cx="4861248" cy="3807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7E2428-71AB-C726-E7A0-E11F5ADFE11D}"/>
              </a:ext>
            </a:extLst>
          </p:cNvPr>
          <p:cNvSpPr txBox="1"/>
          <p:nvPr/>
        </p:nvSpPr>
        <p:spPr>
          <a:xfrm>
            <a:off x="1025167" y="5787311"/>
            <a:ext cx="1136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P&lt;0.05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298E4B-C36C-9043-6A4C-E203092A0A6D}"/>
              </a:ext>
            </a:extLst>
          </p:cNvPr>
          <p:cNvSpPr txBox="1"/>
          <p:nvPr/>
        </p:nvSpPr>
        <p:spPr>
          <a:xfrm>
            <a:off x="6668820" y="5787311"/>
            <a:ext cx="944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P&gt;0.05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947A45-F8E9-D136-4659-4A3F1E788638}"/>
              </a:ext>
            </a:extLst>
          </p:cNvPr>
          <p:cNvSpPr txBox="1"/>
          <p:nvPr/>
        </p:nvSpPr>
        <p:spPr>
          <a:xfrm>
            <a:off x="3486150" y="2840402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b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89418E4-44D2-A55D-801E-33B4A5A3702D}"/>
              </a:ext>
            </a:extLst>
          </p:cNvPr>
          <p:cNvSpPr txBox="1"/>
          <p:nvPr/>
        </p:nvSpPr>
        <p:spPr>
          <a:xfrm>
            <a:off x="2157771" y="2261332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1683377-409F-9DE5-4B71-EE6E9B954503}"/>
              </a:ext>
            </a:extLst>
          </p:cNvPr>
          <p:cNvSpPr txBox="1"/>
          <p:nvPr/>
        </p:nvSpPr>
        <p:spPr>
          <a:xfrm>
            <a:off x="4815117" y="2423256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2E5834F6-634E-9BA1-6939-5893C2451E03}"/>
              </a:ext>
            </a:extLst>
          </p:cNvPr>
          <p:cNvSpPr txBox="1"/>
          <p:nvPr/>
        </p:nvSpPr>
        <p:spPr>
          <a:xfrm>
            <a:off x="7887550" y="1917233"/>
            <a:ext cx="267865" cy="2115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9113037-19FA-89A0-533B-7ADAB1D3942A}"/>
              </a:ext>
            </a:extLst>
          </p:cNvPr>
          <p:cNvSpPr txBox="1"/>
          <p:nvPr/>
        </p:nvSpPr>
        <p:spPr>
          <a:xfrm>
            <a:off x="10514435" y="1924806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02CDF9C0-F117-5CA9-83FF-D8A53381B800}"/>
              </a:ext>
            </a:extLst>
          </p:cNvPr>
          <p:cNvSpPr txBox="1"/>
          <p:nvPr/>
        </p:nvSpPr>
        <p:spPr>
          <a:xfrm>
            <a:off x="9257135" y="2492398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784875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2DD75-1979-36CC-2CCE-6381FD6B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DCE353-B1C2-D3EE-DC8A-340C57033B79}"/>
              </a:ext>
            </a:extLst>
          </p:cNvPr>
          <p:cNvSpPr txBox="1">
            <a:spLocks/>
          </p:cNvSpPr>
          <p:nvPr/>
        </p:nvSpPr>
        <p:spPr>
          <a:xfrm>
            <a:off x="752617" y="1171608"/>
            <a:ext cx="5162550" cy="600075"/>
          </a:xfrm>
          <a:prstGeom prst="rect">
            <a:avLst/>
          </a:prstGeom>
          <a:solidFill>
            <a:srgbClr val="005C2A">
              <a:alpha val="60000"/>
            </a:srgbClr>
          </a:solidFill>
          <a:ln>
            <a:solidFill>
              <a:srgbClr val="000000">
                <a:alpha val="20000"/>
              </a:srgb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  <a:cs typeface="Times New Roman" panose="02020603050405020304" pitchFamily="18" charset="0"/>
              </a:rPr>
              <a:t>Root primordia weight(g)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DC9ECE-A070-CF04-7418-9444108A7900}"/>
              </a:ext>
            </a:extLst>
          </p:cNvPr>
          <p:cNvSpPr txBox="1">
            <a:spLocks/>
          </p:cNvSpPr>
          <p:nvPr/>
        </p:nvSpPr>
        <p:spPr>
          <a:xfrm>
            <a:off x="6021355" y="1158228"/>
            <a:ext cx="6068981" cy="600075"/>
          </a:xfrm>
          <a:prstGeom prst="rect">
            <a:avLst/>
          </a:prstGeom>
          <a:solidFill>
            <a:srgbClr val="005C2A">
              <a:alpha val="60000"/>
            </a:srgbClr>
          </a:solidFill>
          <a:ln>
            <a:solidFill>
              <a:srgbClr val="000000">
                <a:alpha val="20000"/>
              </a:srgb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  <a:cs typeface="Times New Roman" panose="02020603050405020304" pitchFamily="18" charset="0"/>
              </a:rPr>
              <a:t>Root primordia diameter(mm)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DF6247C-97EC-FE32-FBD9-82CEE2257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360100"/>
              </p:ext>
            </p:extLst>
          </p:nvPr>
        </p:nvGraphicFramePr>
        <p:xfrm>
          <a:off x="816393" y="1848196"/>
          <a:ext cx="5098774" cy="4150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14">
            <a:extLst>
              <a:ext uri="{FF2B5EF4-FFF2-40B4-BE49-F238E27FC236}">
                <a16:creationId xmlns:a16="http://schemas.microsoft.com/office/drawing/2014/main" id="{AEF925D1-93DB-8345-9D7D-DE750A271C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720790"/>
              </p:ext>
            </p:extLst>
          </p:nvPr>
        </p:nvGraphicFramePr>
        <p:xfrm>
          <a:off x="6096000" y="1848196"/>
          <a:ext cx="5361653" cy="4150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6CB3056-2532-C1C7-9DCD-B1F68518A4C5}"/>
              </a:ext>
            </a:extLst>
          </p:cNvPr>
          <p:cNvSpPr txBox="1"/>
          <p:nvPr/>
        </p:nvSpPr>
        <p:spPr>
          <a:xfrm>
            <a:off x="944302" y="5998279"/>
            <a:ext cx="1136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P&lt;0.05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BA774-AA92-7366-F387-9766930BC340}"/>
              </a:ext>
            </a:extLst>
          </p:cNvPr>
          <p:cNvSpPr txBox="1"/>
          <p:nvPr/>
        </p:nvSpPr>
        <p:spPr>
          <a:xfrm>
            <a:off x="6346726" y="5964812"/>
            <a:ext cx="1136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P&lt;0.05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B6A7E5E-C41F-0C69-70EC-52A51E051492}"/>
              </a:ext>
            </a:extLst>
          </p:cNvPr>
          <p:cNvSpPr txBox="1"/>
          <p:nvPr/>
        </p:nvSpPr>
        <p:spPr>
          <a:xfrm>
            <a:off x="2352675" y="2259896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26E8F44-58DF-BACA-E224-9AE9A5233205}"/>
              </a:ext>
            </a:extLst>
          </p:cNvPr>
          <p:cNvSpPr txBox="1"/>
          <p:nvPr/>
        </p:nvSpPr>
        <p:spPr>
          <a:xfrm>
            <a:off x="7935492" y="2188273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405C777-8FC4-3FB3-95F3-A891BC5A2C10}"/>
              </a:ext>
            </a:extLst>
          </p:cNvPr>
          <p:cNvSpPr txBox="1"/>
          <p:nvPr/>
        </p:nvSpPr>
        <p:spPr>
          <a:xfrm>
            <a:off x="3676650" y="3761312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b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C7BDA9B8-4EB5-9748-7AA8-0749342567BE}"/>
              </a:ext>
            </a:extLst>
          </p:cNvPr>
          <p:cNvSpPr txBox="1"/>
          <p:nvPr/>
        </p:nvSpPr>
        <p:spPr>
          <a:xfrm>
            <a:off x="9229725" y="2717096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b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C39CEBE-7526-3F8D-7FB5-8C8963C739B4}"/>
              </a:ext>
            </a:extLst>
          </p:cNvPr>
          <p:cNvSpPr txBox="1"/>
          <p:nvPr/>
        </p:nvSpPr>
        <p:spPr>
          <a:xfrm>
            <a:off x="4981575" y="3429000"/>
            <a:ext cx="314325" cy="3448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b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33F8D17A-3A63-6DA1-D659-7ABF12277044}"/>
              </a:ext>
            </a:extLst>
          </p:cNvPr>
          <p:cNvSpPr txBox="1"/>
          <p:nvPr/>
        </p:nvSpPr>
        <p:spPr>
          <a:xfrm>
            <a:off x="10508409" y="2612377"/>
            <a:ext cx="381000" cy="3238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86430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5527A-D39F-9099-4186-69059F2B93D0}"/>
              </a:ext>
            </a:extLst>
          </p:cNvPr>
          <p:cNvSpPr txBox="1"/>
          <p:nvPr/>
        </p:nvSpPr>
        <p:spPr>
          <a:xfrm>
            <a:off x="1044828" y="2112007"/>
            <a:ext cx="936031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concluded that in treatments with commercial rooting hormones the maximum values of effectiveness were obtained in plant fix rooting hormone.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DCA45C-9143-E950-06D8-6FCDFA7A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20" y="3545634"/>
            <a:ext cx="3859102" cy="2237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6BA9F-B324-E350-5895-717C9188B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951" y="3545634"/>
            <a:ext cx="3859102" cy="2237426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F46AC440-B1C8-117B-1625-B227998F9542}"/>
              </a:ext>
            </a:extLst>
          </p:cNvPr>
          <p:cNvSpPr txBox="1">
            <a:spLocks/>
          </p:cNvSpPr>
          <p:nvPr/>
        </p:nvSpPr>
        <p:spPr>
          <a:xfrm>
            <a:off x="2045462" y="669982"/>
            <a:ext cx="8451477" cy="809916"/>
          </a:xfrm>
          <a:prstGeom prst="rect">
            <a:avLst/>
          </a:prstGeom>
          <a:solidFill>
            <a:srgbClr val="005C2A">
              <a:alpha val="70000"/>
            </a:srgbClr>
          </a:solidFill>
          <a:ln w="25400" cap="flat" cmpd="sng" algn="ctr">
            <a:solidFill>
              <a:srgbClr val="00B050">
                <a:alpha val="2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400" u="sng" dirty="0"/>
              <a:t>Conclusion and Recommendations</a:t>
            </a:r>
            <a:endParaRPr 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BE9D2-2606-55CF-A97E-6C80FE65262F}"/>
              </a:ext>
            </a:extLst>
          </p:cNvPr>
          <p:cNvSpPr txBox="1"/>
          <p:nvPr/>
        </p:nvSpPr>
        <p:spPr>
          <a:xfrm>
            <a:off x="2045462" y="5849464"/>
            <a:ext cx="1839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Root primordia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3BAF0-101B-A5CF-2294-659C1B31990E}"/>
              </a:ext>
            </a:extLst>
          </p:cNvPr>
          <p:cNvSpPr txBox="1"/>
          <p:nvPr/>
        </p:nvSpPr>
        <p:spPr>
          <a:xfrm>
            <a:off x="6757211" y="5849464"/>
            <a:ext cx="1839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Root primordia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00335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Recommendations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17F14-544D-60D1-7AF7-89903340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10" y="1932152"/>
            <a:ext cx="3017782" cy="3590855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CD1BC20B-EAF0-672B-8E0C-BE475802AFE9}"/>
              </a:ext>
            </a:extLst>
          </p:cNvPr>
          <p:cNvSpPr txBox="1">
            <a:spLocks/>
          </p:cNvSpPr>
          <p:nvPr/>
        </p:nvSpPr>
        <p:spPr>
          <a:xfrm>
            <a:off x="2187515" y="567003"/>
            <a:ext cx="7676887" cy="754056"/>
          </a:xfrm>
          <a:prstGeom prst="rect">
            <a:avLst/>
          </a:prstGeom>
          <a:solidFill>
            <a:srgbClr val="005C2A">
              <a:alpha val="70000"/>
            </a:srgbClr>
          </a:solidFill>
          <a:ln w="25400" cap="flat" cmpd="sng" algn="ctr">
            <a:solidFill>
              <a:srgbClr val="00B050">
                <a:alpha val="2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400" u="sng" dirty="0"/>
              <a:t>Content for  the presentation</a:t>
            </a:r>
            <a:endParaRPr lang="en-US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4EB870-53C0-4EE3-45AA-D00E1385C402}"/>
              </a:ext>
            </a:extLst>
          </p:cNvPr>
          <p:cNvSpPr txBox="1">
            <a:spLocks/>
          </p:cNvSpPr>
          <p:nvPr/>
        </p:nvSpPr>
        <p:spPr>
          <a:xfrm>
            <a:off x="2092115" y="569588"/>
            <a:ext cx="8451477" cy="809916"/>
          </a:xfrm>
          <a:prstGeom prst="rect">
            <a:avLst/>
          </a:prstGeom>
          <a:solidFill>
            <a:srgbClr val="005C2A">
              <a:alpha val="70000"/>
            </a:srgbClr>
          </a:solidFill>
          <a:ln w="25400" cap="flat" cmpd="sng" algn="ctr">
            <a:solidFill>
              <a:srgbClr val="00B050">
                <a:alpha val="2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400" u="sng"/>
              <a:t>References</a:t>
            </a:r>
            <a:endParaRPr 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7F4C5A-6868-F28B-715E-DC3F86F0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Edirimanna</a:t>
            </a:r>
            <a:r>
              <a:rPr lang="en-US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, E.R.S.P., Sanjeewa, K.K.A., Rajapakse, R.G.A.S., </a:t>
            </a:r>
            <a:r>
              <a:rPr lang="en-US" b="0" i="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Kohombange</a:t>
            </a:r>
            <a:r>
              <a:rPr lang="en-US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, S., </a:t>
            </a:r>
            <a:r>
              <a:rPr lang="en-US" b="0" i="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Rathnayake</a:t>
            </a:r>
            <a:r>
              <a:rPr lang="en-US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, A.K., De Silva, K.R.C. and Dissanayake, D.C.K.K., (2019). Effect of Chitosan on Growth Parameters of Rootstock and Grafting Success of Jack Fruit (</a:t>
            </a:r>
            <a:r>
              <a:rPr lang="en-US" b="0" i="1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Artocarpus heterophyllus</a:t>
            </a:r>
            <a:r>
              <a:rPr lang="en-US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) Variety Father Long. </a:t>
            </a:r>
            <a:r>
              <a:rPr lang="en-US" b="0" i="1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International Journal of Scientific and Research Publications</a:t>
            </a:r>
            <a:r>
              <a:rPr lang="en-US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9</a:t>
            </a:r>
            <a:r>
              <a:rPr lang="en-US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(5), pp.592-598.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</a:rPr>
              <a:t>Singh, A.K. and Singh, G.N., (2004). Effect of IBA and NAA on rooting of air layers of jackfruit (</a:t>
            </a:r>
            <a:r>
              <a:rPr lang="en-US" b="0" i="1" dirty="0">
                <a:solidFill>
                  <a:srgbClr val="222222"/>
                </a:solidFill>
                <a:effectLst/>
              </a:rPr>
              <a:t>Artocarpus heterophyllus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Lam.). </a:t>
            </a:r>
            <a:r>
              <a:rPr lang="en-US" b="0" i="1" dirty="0">
                <a:solidFill>
                  <a:srgbClr val="222222"/>
                </a:solidFill>
                <a:effectLst/>
              </a:rPr>
              <a:t>Sci. </a:t>
            </a:r>
            <a:r>
              <a:rPr lang="en-US" b="0" i="1" dirty="0" err="1">
                <a:solidFill>
                  <a:srgbClr val="222222"/>
                </a:solidFill>
                <a:effectLst/>
              </a:rPr>
              <a:t>Hort</a:t>
            </a:r>
            <a:r>
              <a:rPr lang="en-US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</a:rPr>
              <a:t>9</a:t>
            </a:r>
            <a:r>
              <a:rPr lang="en-US" b="0" i="0" dirty="0">
                <a:solidFill>
                  <a:srgbClr val="222222"/>
                </a:solidFill>
                <a:effectLst/>
              </a:rPr>
              <a:t>, pp.41-46.</a:t>
            </a:r>
          </a:p>
          <a:p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B90004-60F1-E8F5-AD81-37009608C53E}"/>
              </a:ext>
            </a:extLst>
          </p:cNvPr>
          <p:cNvSpPr/>
          <p:nvPr/>
        </p:nvSpPr>
        <p:spPr>
          <a:xfrm>
            <a:off x="3138768" y="2324660"/>
            <a:ext cx="5325035" cy="1653988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79207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sp>
        <p:nvSpPr>
          <p:cNvPr id="7" name="Google Shape;68;p3">
            <a:extLst>
              <a:ext uri="{FF2B5EF4-FFF2-40B4-BE49-F238E27FC236}">
                <a16:creationId xmlns:a16="http://schemas.microsoft.com/office/drawing/2014/main" id="{00C6FCC4-782A-38DB-108B-A4004909A09A}"/>
              </a:ext>
            </a:extLst>
          </p:cNvPr>
          <p:cNvSpPr txBox="1">
            <a:spLocks/>
          </p:cNvSpPr>
          <p:nvPr/>
        </p:nvSpPr>
        <p:spPr>
          <a:xfrm>
            <a:off x="1057656" y="178904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Times New Roman" panose="02020603050405020304" pitchFamily="18" charset="0"/>
              </a:rPr>
              <a:t>Jack fruit-</a:t>
            </a:r>
            <a:r>
              <a:rPr lang="en-US" i="1" dirty="0">
                <a:cs typeface="Times New Roman" panose="02020603050405020304" pitchFamily="18" charset="0"/>
              </a:rPr>
              <a:t>Artocarpus heterophyllus Lam.</a:t>
            </a:r>
          </a:p>
          <a:p>
            <a:r>
              <a:rPr lang="en-US" dirty="0">
                <a:cs typeface="Times New Roman" panose="02020603050405020304" pitchFamily="18" charset="0"/>
              </a:rPr>
              <a:t>Family</a:t>
            </a:r>
            <a:r>
              <a:rPr lang="en-US" i="1" dirty="0">
                <a:cs typeface="Times New Roman" panose="02020603050405020304" pitchFamily="18" charset="0"/>
              </a:rPr>
              <a:t>-</a:t>
            </a:r>
            <a:r>
              <a:rPr lang="en-US" dirty="0" err="1">
                <a:cs typeface="Times New Roman" panose="02020603050405020304" pitchFamily="18" charset="0"/>
              </a:rPr>
              <a:t>Moraceae</a:t>
            </a:r>
            <a:endParaRPr lang="en-US" dirty="0">
              <a:cs typeface="Times New Roman" panose="02020603050405020304" pitchFamily="18" charset="0"/>
            </a:endParaRPr>
          </a:p>
          <a:p>
            <a:pPr marL="228600" indent="-5080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DB34A5-32F2-1527-6C71-945122885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73" y="3073091"/>
            <a:ext cx="3042168" cy="2316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241129-5F68-9E23-6BD0-BED07727A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3" y="3073090"/>
            <a:ext cx="3048264" cy="2316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0FF13-2CFE-9175-5361-E64E11EAE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080" y="3066994"/>
            <a:ext cx="3048264" cy="23227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53CB86-0D2E-9887-7881-CB26528384EB}"/>
              </a:ext>
            </a:extLst>
          </p:cNvPr>
          <p:cNvSpPr txBox="1"/>
          <p:nvPr/>
        </p:nvSpPr>
        <p:spPr>
          <a:xfrm flipH="1">
            <a:off x="1517082" y="5590752"/>
            <a:ext cx="266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Maharagama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Variety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5BE3A1-8437-AF2A-3621-ACFBF670243C}"/>
              </a:ext>
            </a:extLst>
          </p:cNvPr>
          <p:cNvSpPr txBox="1"/>
          <p:nvPr/>
        </p:nvSpPr>
        <p:spPr>
          <a:xfrm>
            <a:off x="5158869" y="5580413"/>
            <a:ext cx="204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kern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Hirosa</a:t>
            </a:r>
            <a:r>
              <a:rPr lang="en-US" kern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” Variety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E477FF-1BDA-83BD-E887-A4265ABF4F90}"/>
              </a:ext>
            </a:extLst>
          </p:cNvPr>
          <p:cNvSpPr txBox="1"/>
          <p:nvPr/>
        </p:nvSpPr>
        <p:spPr>
          <a:xfrm flipH="1">
            <a:off x="8538057" y="5559793"/>
            <a:ext cx="349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Farther Long” Variety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801F0ACE-976C-EF67-6F1A-BA7D54A8AD44}"/>
              </a:ext>
            </a:extLst>
          </p:cNvPr>
          <p:cNvSpPr txBox="1">
            <a:spLocks/>
          </p:cNvSpPr>
          <p:nvPr/>
        </p:nvSpPr>
        <p:spPr>
          <a:xfrm>
            <a:off x="2092265" y="570891"/>
            <a:ext cx="7676887" cy="754056"/>
          </a:xfrm>
          <a:prstGeom prst="rect">
            <a:avLst/>
          </a:prstGeom>
          <a:solidFill>
            <a:srgbClr val="005C2A">
              <a:alpha val="70000"/>
            </a:srgbClr>
          </a:solidFill>
          <a:ln w="25400" cap="flat" cmpd="sng" algn="ctr">
            <a:solidFill>
              <a:srgbClr val="00B050">
                <a:alpha val="2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u="sng" dirty="0"/>
              <a:t>Introduction</a:t>
            </a:r>
            <a:endParaRPr lang="en-US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929315-19C8-5D12-1265-2479D4B8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441F40-B1B3-D0C0-40F2-72DE69DFA67C}"/>
              </a:ext>
            </a:extLst>
          </p:cNvPr>
          <p:cNvSpPr txBox="1">
            <a:spLocks/>
          </p:cNvSpPr>
          <p:nvPr/>
        </p:nvSpPr>
        <p:spPr>
          <a:xfrm>
            <a:off x="2092265" y="570891"/>
            <a:ext cx="7676887" cy="754056"/>
          </a:xfrm>
          <a:prstGeom prst="rect">
            <a:avLst/>
          </a:prstGeom>
          <a:solidFill>
            <a:srgbClr val="005C2A">
              <a:alpha val="70000"/>
            </a:srgbClr>
          </a:solidFill>
          <a:ln w="25400" cap="flat" cmpd="sng" algn="ctr">
            <a:solidFill>
              <a:srgbClr val="00B050">
                <a:alpha val="2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400" u="sng" dirty="0">
                <a:cs typeface="Times New Roman" panose="02020603050405020304" pitchFamily="18" charset="0"/>
              </a:rPr>
              <a:t>Research problem</a:t>
            </a:r>
            <a:endParaRPr lang="en-US" u="sn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F1C5EA-73A4-F88E-AE51-4DE5E246C39E}"/>
              </a:ext>
            </a:extLst>
          </p:cNvPr>
          <p:cNvSpPr txBox="1">
            <a:spLocks/>
          </p:cNvSpPr>
          <p:nvPr/>
        </p:nvSpPr>
        <p:spPr>
          <a:xfrm>
            <a:off x="1258078" y="1624107"/>
            <a:ext cx="9919996" cy="49148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Times New Roman" panose="02020603050405020304" pitchFamily="18" charset="0"/>
              </a:rPr>
              <a:t>Seed germination within the fruit is a problem.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Times New Roman" panose="02020603050405020304" pitchFamily="18" charset="0"/>
            </a:endParaRPr>
          </a:p>
          <a:p>
            <a:r>
              <a:rPr lang="en-US">
                <a:cs typeface="Times New Roman" panose="02020603050405020304" pitchFamily="18" charset="0"/>
              </a:rPr>
              <a:t>Mainly propagated by seeds, there is a genetic variation.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Times New Roman" panose="02020603050405020304" pitchFamily="18" charset="0"/>
            </a:endParaRPr>
          </a:p>
          <a:p>
            <a:r>
              <a:rPr lang="en-US">
                <a:cs typeface="Times New Roman" panose="02020603050405020304" pitchFamily="18" charset="0"/>
              </a:rPr>
              <a:t>Grafting Incompatibility due to the use of different rootstock.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Times New Roman" panose="02020603050405020304" pitchFamily="18" charset="0"/>
            </a:endParaRPr>
          </a:p>
          <a:p>
            <a:r>
              <a:rPr lang="en-US">
                <a:cs typeface="Times New Roman" panose="02020603050405020304" pitchFamily="18" charset="0"/>
              </a:rPr>
              <a:t>Fungal infection around the graft union due to latex secretion.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Times New Roman" panose="02020603050405020304" pitchFamily="18" charset="0"/>
            </a:endParaRPr>
          </a:p>
          <a:p>
            <a:r>
              <a:rPr lang="en-US">
                <a:cs typeface="Times New Roman" panose="02020603050405020304" pitchFamily="18" charset="0"/>
              </a:rPr>
              <a:t>These issues are prominent in the "Father Long" variety. 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30142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D1BF5D-2193-F5D5-FF59-1E293AD82119}"/>
              </a:ext>
            </a:extLst>
          </p:cNvPr>
          <p:cNvSpPr txBox="1">
            <a:spLocks/>
          </p:cNvSpPr>
          <p:nvPr/>
        </p:nvSpPr>
        <p:spPr>
          <a:xfrm>
            <a:off x="2257556" y="599006"/>
            <a:ext cx="7676887" cy="809916"/>
          </a:xfrm>
          <a:prstGeom prst="rect">
            <a:avLst/>
          </a:prstGeom>
          <a:solidFill>
            <a:srgbClr val="005C2A">
              <a:alpha val="70000"/>
            </a:srgbClr>
          </a:solidFill>
          <a:ln w="25400" cap="flat" cmpd="sng" algn="ctr">
            <a:solidFill>
              <a:srgbClr val="00B050">
                <a:alpha val="2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u="sng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  <a:endParaRPr 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D4C54D-648B-ED0A-837E-2E70127A9DDC}"/>
              </a:ext>
            </a:extLst>
          </p:cNvPr>
          <p:cNvSpPr txBox="1"/>
          <p:nvPr/>
        </p:nvSpPr>
        <p:spPr>
          <a:xfrm>
            <a:off x="1743268" y="2736501"/>
            <a:ext cx="83322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To evaluate the effect of commercial rooting hormones IBA(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Roocta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) and NAA(Plant fix) on air-layering of Jackfruit(“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Maharagama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”,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Hirosa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” and “Farther long”).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B5F2A8-855A-CCB6-6D0F-7F47B8D78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69" y="1968881"/>
            <a:ext cx="2920237" cy="29202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109F6B-E18D-986B-92D9-0B60A3A0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EFBA830-BD8E-E463-87EE-33B6534A310C}"/>
              </a:ext>
            </a:extLst>
          </p:cNvPr>
          <p:cNvSpPr txBox="1">
            <a:spLocks/>
          </p:cNvSpPr>
          <p:nvPr/>
        </p:nvSpPr>
        <p:spPr>
          <a:xfrm>
            <a:off x="2118252" y="459665"/>
            <a:ext cx="7676887" cy="809916"/>
          </a:xfrm>
          <a:prstGeom prst="rect">
            <a:avLst/>
          </a:prstGeom>
          <a:solidFill>
            <a:srgbClr val="005C2A">
              <a:alpha val="70000"/>
            </a:srgbClr>
          </a:solidFill>
          <a:ln w="25400" cap="flat" cmpd="sng" algn="ctr">
            <a:solidFill>
              <a:srgbClr val="00B050">
                <a:alpha val="2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400" u="sng"/>
              <a:t>Material and Methods</a:t>
            </a:r>
            <a:endParaRPr 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0EE56C7-2630-D2FE-F2A0-2C17E250BB9F}"/>
              </a:ext>
            </a:extLst>
          </p:cNvPr>
          <p:cNvSpPr txBox="1">
            <a:spLocks/>
          </p:cNvSpPr>
          <p:nvPr/>
        </p:nvSpPr>
        <p:spPr>
          <a:xfrm>
            <a:off x="911254" y="1929877"/>
            <a:ext cx="10442546" cy="3766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/>
              <a:t>Experimental Location</a:t>
            </a:r>
          </a:p>
          <a:p>
            <a:r>
              <a:rPr lang="en-US">
                <a:cs typeface="Times New Roman" panose="02020603050405020304" pitchFamily="18" charset="0"/>
              </a:rPr>
              <a:t>Fruit Crops Research &amp; Development Station, Gannoruwa, Peradeniya.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>
              <a:cs typeface="Times New Roman" panose="02020603050405020304" pitchFamily="18" charset="0"/>
            </a:endParaRP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>
                <a:cs typeface="Times New Roman" panose="02020603050405020304" pitchFamily="18" charset="0"/>
              </a:rPr>
              <a:t>Plant material</a:t>
            </a:r>
          </a:p>
          <a:p>
            <a:r>
              <a:rPr lang="en-US">
                <a:cs typeface="Times New Roman" panose="02020603050405020304" pitchFamily="18" charset="0"/>
              </a:rPr>
              <a:t>Three jack fruit varieties 'Father Long', 'Maharagama' and 'Hirosa’. plants were selected for this experiment.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>
              <a:cs typeface="Times New Roman" panose="02020603050405020304" pitchFamily="18" charset="0"/>
            </a:endParaRPr>
          </a:p>
          <a:p>
            <a:pPr marL="114300" indent="0">
              <a:buFont typeface="Arial" panose="020B0604020202020204" pitchFamily="34" charset="0"/>
              <a:buNone/>
            </a:pPr>
            <a:endParaRPr lang="en-US"/>
          </a:p>
          <a:p>
            <a:pPr marL="11430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968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BC09F-CBD7-D6F9-3652-08A41D9F9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64" y="1610018"/>
            <a:ext cx="3078747" cy="1999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625CE1-2708-F214-5774-5D6139ADE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151" y="1610019"/>
            <a:ext cx="3078747" cy="1999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6D995-123F-ECD1-99FB-D6A845460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936" y="1610019"/>
            <a:ext cx="3133616" cy="199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36DFC7-26FE-94E9-A48E-A51C3FAA9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422" y="4194743"/>
            <a:ext cx="3078747" cy="1865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B4EFF5-CC66-0E27-FB14-D342F9512D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631" y="4194743"/>
            <a:ext cx="3084843" cy="18655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C1170A-0154-CDBF-5E09-45986B23D3D8}"/>
              </a:ext>
            </a:extLst>
          </p:cNvPr>
          <p:cNvSpPr txBox="1"/>
          <p:nvPr/>
        </p:nvSpPr>
        <p:spPr>
          <a:xfrm>
            <a:off x="1855075" y="3609680"/>
            <a:ext cx="225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Mixing coir media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77B9B-289B-4D86-46F0-AFB0D87D560B}"/>
              </a:ext>
            </a:extLst>
          </p:cNvPr>
          <p:cNvSpPr txBox="1"/>
          <p:nvPr/>
        </p:nvSpPr>
        <p:spPr>
          <a:xfrm>
            <a:off x="5013824" y="3643067"/>
            <a:ext cx="306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 pH and EC of 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EC5A4-1A13-1C4B-7C04-3DC41E9C4AD1}"/>
              </a:ext>
            </a:extLst>
          </p:cNvPr>
          <p:cNvSpPr txBox="1"/>
          <p:nvPr/>
        </p:nvSpPr>
        <p:spPr>
          <a:xfrm>
            <a:off x="8822182" y="3643067"/>
            <a:ext cx="272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Removal of bark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67455D-8B68-DBD6-A42A-449C51C1F7DE}"/>
              </a:ext>
            </a:extLst>
          </p:cNvPr>
          <p:cNvSpPr txBox="1"/>
          <p:nvPr/>
        </p:nvSpPr>
        <p:spPr>
          <a:xfrm>
            <a:off x="8155042" y="6002081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 filling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E68929-0D21-BC92-49C4-A3EA3657E0BC}"/>
              </a:ext>
            </a:extLst>
          </p:cNvPr>
          <p:cNvSpPr txBox="1"/>
          <p:nvPr/>
        </p:nvSpPr>
        <p:spPr>
          <a:xfrm>
            <a:off x="3557918" y="6062662"/>
            <a:ext cx="368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 both ends with polythene tape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4FEF1C-7D18-4F10-5D39-FFC8AA255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416" y="2530453"/>
            <a:ext cx="281910" cy="158790"/>
          </a:xfrm>
          <a:prstGeom prst="rect">
            <a:avLst/>
          </a:prstGeom>
        </p:spPr>
      </p:pic>
      <p:sp>
        <p:nvSpPr>
          <p:cNvPr id="18" name="Title 4">
            <a:extLst>
              <a:ext uri="{FF2B5EF4-FFF2-40B4-BE49-F238E27FC236}">
                <a16:creationId xmlns:a16="http://schemas.microsoft.com/office/drawing/2014/main" id="{F3E72D69-F86E-08F0-ABBF-96947727BAF9}"/>
              </a:ext>
            </a:extLst>
          </p:cNvPr>
          <p:cNvSpPr txBox="1">
            <a:spLocks/>
          </p:cNvSpPr>
          <p:nvPr/>
        </p:nvSpPr>
        <p:spPr>
          <a:xfrm>
            <a:off x="2332856" y="441004"/>
            <a:ext cx="7676887" cy="809916"/>
          </a:xfrm>
          <a:prstGeom prst="rect">
            <a:avLst/>
          </a:prstGeom>
          <a:solidFill>
            <a:srgbClr val="005C2A">
              <a:alpha val="70000"/>
            </a:srgbClr>
          </a:solidFill>
          <a:ln w="25400" cap="flat" cmpd="sng" algn="ctr">
            <a:solidFill>
              <a:srgbClr val="00B050">
                <a:alpha val="2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400" u="sng"/>
              <a:t>Material and Methods</a:t>
            </a:r>
            <a:endParaRPr 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94B6F7-2B9C-F9E4-3EC3-27BA34E39E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4613" y="2568449"/>
            <a:ext cx="281910" cy="158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ED5D5E-2724-304D-3687-E427B04D4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7057893" y="4878740"/>
            <a:ext cx="281910" cy="1587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13478D-7210-210A-3091-1ADAB0DE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5FFC3D5-2596-8F3D-250C-6F497F2AFA71}"/>
              </a:ext>
            </a:extLst>
          </p:cNvPr>
          <p:cNvSpPr txBox="1">
            <a:spLocks/>
          </p:cNvSpPr>
          <p:nvPr/>
        </p:nvSpPr>
        <p:spPr>
          <a:xfrm>
            <a:off x="2058617" y="530685"/>
            <a:ext cx="8540696" cy="654049"/>
          </a:xfrm>
          <a:prstGeom prst="rect">
            <a:avLst/>
          </a:prstGeom>
          <a:solidFill>
            <a:srgbClr val="005C2A">
              <a:alpha val="70000"/>
            </a:srgbClr>
          </a:solidFill>
          <a:ln w="25400" cap="flat" cmpd="sng" algn="ctr">
            <a:solidFill>
              <a:srgbClr val="00B050">
                <a:alpha val="2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b="1" u="sng" dirty="0">
                <a:latin typeface="+mn-lt"/>
                <a:cs typeface="Times New Roman" panose="02020603050405020304" pitchFamily="18" charset="0"/>
              </a:rPr>
              <a:t>Experimental design</a:t>
            </a:r>
            <a:endParaRPr lang="en-US" b="1" u="sng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4EA275-C5E7-CB48-0810-84DDB7A4E4AD}"/>
              </a:ext>
            </a:extLst>
          </p:cNvPr>
          <p:cNvSpPr txBox="1">
            <a:spLocks/>
          </p:cNvSpPr>
          <p:nvPr/>
        </p:nvSpPr>
        <p:spPr>
          <a:xfrm>
            <a:off x="815900" y="1813432"/>
            <a:ext cx="10137850" cy="3761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cs typeface="Times New Roman" panose="02020603050405020304" pitchFamily="18" charset="0"/>
              </a:rPr>
              <a:t>Randomized complete block design(RCBD)</a:t>
            </a:r>
          </a:p>
          <a:p>
            <a:pPr marL="11430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This experiment was conducted separately using three Jackfruit 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 varieties. 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           3 Replicates.</a:t>
            </a:r>
          </a:p>
          <a:p>
            <a:pPr marL="0" indent="0">
              <a:buFont typeface="Arial"/>
              <a:buNone/>
            </a:pPr>
            <a:r>
              <a:rPr lang="en-US" dirty="0">
                <a:cs typeface="Times New Roman" panose="02020603050405020304" pitchFamily="18" charset="0"/>
              </a:rPr>
              <a:t>           3 Treatments.(Roocta-0.35%, Plant fix-4.5%,Distilled water)</a:t>
            </a:r>
          </a:p>
          <a:p>
            <a:pPr marL="0" indent="0">
              <a:buFont typeface="Arial"/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14279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E99E1-FF1A-8272-0D8A-95B1D11BB6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alphaModFix amt="35000"/>
          </a:blip>
          <a:stretch>
            <a:fillRect/>
          </a:stretch>
        </p:blipFill>
        <p:spPr>
          <a:xfrm>
            <a:off x="4786513" y="2261419"/>
            <a:ext cx="3250254" cy="3250254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553264B3-4CA4-BF5C-8E29-BFD5FD7E6EDC}"/>
              </a:ext>
            </a:extLst>
          </p:cNvPr>
          <p:cNvSpPr txBox="1">
            <a:spLocks/>
          </p:cNvSpPr>
          <p:nvPr/>
        </p:nvSpPr>
        <p:spPr>
          <a:xfrm>
            <a:off x="2257556" y="611748"/>
            <a:ext cx="7676887" cy="809916"/>
          </a:xfrm>
          <a:prstGeom prst="rect">
            <a:avLst/>
          </a:prstGeom>
          <a:solidFill>
            <a:srgbClr val="005C2A">
              <a:alpha val="70000"/>
            </a:srgbClr>
          </a:solidFill>
          <a:ln w="25400" cap="flat" cmpd="sng" algn="ctr">
            <a:solidFill>
              <a:srgbClr val="00B050">
                <a:alpha val="2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400" u="sng"/>
              <a:t>Results and Discussion</a:t>
            </a:r>
            <a:endParaRPr 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8AE075-4C08-38ED-0075-563D6D529D51}"/>
              </a:ext>
            </a:extLst>
          </p:cNvPr>
          <p:cNvSpPr/>
          <p:nvPr/>
        </p:nvSpPr>
        <p:spPr>
          <a:xfrm>
            <a:off x="10835148" y="0"/>
            <a:ext cx="1356852" cy="8062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593525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818</Words>
  <Application>Microsoft Office PowerPoint</Application>
  <PresentationFormat>Widescreen</PresentationFormat>
  <Paragraphs>238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Effect of Selected Commercial Rooting Hormones on Air-Layering of Jackfruit (Artocarpus heterophyllus Lam.)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Veranga Jayasundara</cp:lastModifiedBy>
  <cp:revision>117</cp:revision>
  <dcterms:created xsi:type="dcterms:W3CDTF">2023-02-09T03:28:20Z</dcterms:created>
  <dcterms:modified xsi:type="dcterms:W3CDTF">2023-03-01T09:10:30Z</dcterms:modified>
</cp:coreProperties>
</file>