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6" r:id="rId5"/>
    <p:sldId id="280" r:id="rId6"/>
    <p:sldId id="260" r:id="rId7"/>
    <p:sldId id="261" r:id="rId8"/>
    <p:sldId id="268" r:id="rId9"/>
    <p:sldId id="267" r:id="rId10"/>
    <p:sldId id="269" r:id="rId11"/>
    <p:sldId id="271" r:id="rId12"/>
    <p:sldId id="270" r:id="rId13"/>
    <p:sldId id="272" r:id="rId14"/>
    <p:sldId id="262" r:id="rId15"/>
    <p:sldId id="273" r:id="rId16"/>
    <p:sldId id="275" r:id="rId17"/>
    <p:sldId id="274" r:id="rId18"/>
    <p:sldId id="276" r:id="rId19"/>
    <p:sldId id="277" r:id="rId20"/>
    <p:sldId id="278" r:id="rId21"/>
    <p:sldId id="279" r:id="rId22"/>
    <p:sldId id="281" r:id="rId23"/>
    <p:sldId id="282" r:id="rId24"/>
    <p:sldId id="263" r:id="rId25"/>
    <p:sldId id="26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is%20PC\Downloads\seyya%202222%20(2).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his%20PC\Desktop\RESEARCH%20DATA\new%20last%20data\data%20set%202.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his%20PC\Desktop\RESEARCH%20DATA\new%20last%20data\data%20set%202.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is%20PC\Desktop\RESEARCH%20DATA\new%20last%20data\data%20set%202.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This%20PC\Desktop\RESEARCH%20DATA\new%20last%20data\data%20se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0</a:t>
            </a:r>
            <a:r>
              <a:rPr lang="en-US" b="1" baseline="0" dirty="0">
                <a:solidFill>
                  <a:schemeClr val="tx1"/>
                </a:solidFill>
              </a:rPr>
              <a:t> – 30 cm soil depth</a:t>
            </a:r>
            <a:endParaRPr lang="en-US" b="1" dirty="0">
              <a:solidFill>
                <a:schemeClr val="tx1"/>
              </a:solidFill>
            </a:endParaRPr>
          </a:p>
        </c:rich>
      </c:tx>
      <c:layout>
        <c:manualLayout>
          <c:xMode val="edge"/>
          <c:yMode val="edge"/>
          <c:x val="0.42814180600891577"/>
          <c:y val="1.83366096186346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Sheet1!$O$63</c:f>
              <c:strCache>
                <c:ptCount val="1"/>
                <c:pt idx="0">
                  <c:v>Assum Porocity</c:v>
                </c:pt>
              </c:strCache>
            </c:strRef>
          </c:tx>
          <c:spPr>
            <a:solidFill>
              <a:srgbClr val="92D050"/>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Sheet1!$R$64:$R$69</c:f>
                <c:numCache>
                  <c:formatCode>General</c:formatCode>
                  <c:ptCount val="6"/>
                  <c:pt idx="0">
                    <c:v>4.2264660000000003</c:v>
                  </c:pt>
                  <c:pt idx="1">
                    <c:v>3.9596930000000001</c:v>
                  </c:pt>
                  <c:pt idx="2">
                    <c:v>1.3499730000000001</c:v>
                  </c:pt>
                  <c:pt idx="3">
                    <c:v>2.7546390000000001</c:v>
                  </c:pt>
                  <c:pt idx="4">
                    <c:v>1.3267789999999999</c:v>
                  </c:pt>
                  <c:pt idx="5">
                    <c:v>3.6365099999999999</c:v>
                  </c:pt>
                </c:numCache>
              </c:numRef>
            </c:plus>
            <c:minus>
              <c:numRef>
                <c:f>Sheet1!$R$64:$R$69</c:f>
                <c:numCache>
                  <c:formatCode>General</c:formatCode>
                  <c:ptCount val="6"/>
                  <c:pt idx="0">
                    <c:v>4.2264660000000003</c:v>
                  </c:pt>
                  <c:pt idx="1">
                    <c:v>3.9596930000000001</c:v>
                  </c:pt>
                  <c:pt idx="2">
                    <c:v>1.3499730000000001</c:v>
                  </c:pt>
                  <c:pt idx="3">
                    <c:v>2.7546390000000001</c:v>
                  </c:pt>
                  <c:pt idx="4">
                    <c:v>1.3267789999999999</c:v>
                  </c:pt>
                  <c:pt idx="5">
                    <c:v>3.6365099999999999</c:v>
                  </c:pt>
                </c:numCache>
              </c:numRef>
            </c:minus>
            <c:spPr>
              <a:noFill/>
              <a:ln w="19050" cap="flat" cmpd="sng" algn="ctr">
                <a:solidFill>
                  <a:schemeClr val="tx1">
                    <a:lumMod val="65000"/>
                    <a:lumOff val="35000"/>
                  </a:schemeClr>
                </a:solidFill>
                <a:round/>
              </a:ln>
              <a:effectLst/>
            </c:spPr>
          </c:errBars>
          <c:cat>
            <c:strRef>
              <c:f>Sheet1!$N$64:$N$69</c:f>
              <c:strCache>
                <c:ptCount val="6"/>
                <c:pt idx="0">
                  <c:v>T1 Well drain soil porosity</c:v>
                </c:pt>
                <c:pt idx="1">
                  <c:v>T2 Moderate drain soil porosity</c:v>
                </c:pt>
                <c:pt idx="2">
                  <c:v>T3 Poor drain soil porosity</c:v>
                </c:pt>
                <c:pt idx="3">
                  <c:v>T4 River sand soil porosity</c:v>
                </c:pt>
                <c:pt idx="4">
                  <c:v>T5 Beach sand soil porosity</c:v>
                </c:pt>
                <c:pt idx="5">
                  <c:v>T6 Grided boulder soil porosity</c:v>
                </c:pt>
              </c:strCache>
            </c:strRef>
          </c:cat>
          <c:val>
            <c:numRef>
              <c:f>Sheet1!$O$64:$O$69</c:f>
              <c:numCache>
                <c:formatCode>General</c:formatCode>
                <c:ptCount val="6"/>
                <c:pt idx="0">
                  <c:v>55.75094</c:v>
                </c:pt>
                <c:pt idx="1">
                  <c:v>63.252830000000003</c:v>
                </c:pt>
                <c:pt idx="2">
                  <c:v>58.437739999999998</c:v>
                </c:pt>
                <c:pt idx="3">
                  <c:v>47.916980000000002</c:v>
                </c:pt>
                <c:pt idx="4">
                  <c:v>51.275469999999999</c:v>
                </c:pt>
                <c:pt idx="5">
                  <c:v>31.350940000000001</c:v>
                </c:pt>
              </c:numCache>
            </c:numRef>
          </c:val>
          <c:extLst>
            <c:ext xmlns:c16="http://schemas.microsoft.com/office/drawing/2014/chart" uri="{C3380CC4-5D6E-409C-BE32-E72D297353CC}">
              <c16:uniqueId val="{00000000-4F76-4214-8DE0-99D0238ADF11}"/>
            </c:ext>
          </c:extLst>
        </c:ser>
        <c:ser>
          <c:idx val="1"/>
          <c:order val="1"/>
          <c:tx>
            <c:strRef>
              <c:f>Sheet1!$P$63</c:f>
              <c:strCache>
                <c:ptCount val="1"/>
                <c:pt idx="0">
                  <c:v>True Porosity</c:v>
                </c:pt>
              </c:strCache>
            </c:strRef>
          </c:tx>
          <c:spPr>
            <a:solidFill>
              <a:schemeClr val="accent5">
                <a:lumMod val="40000"/>
                <a:lumOff val="60000"/>
              </a:schemeClr>
            </a:solidFill>
            <a:ln>
              <a:noFill/>
            </a:ln>
            <a:effectLst/>
          </c:spPr>
          <c:invertIfNegative val="0"/>
          <c:dLbls>
            <c:dLbl>
              <c:idx val="4"/>
              <c:layout>
                <c:manualLayout>
                  <c:x val="1.299844065234848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76-4214-8DE0-99D0238ADF1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Sheet1!$S$64:$S$69</c:f>
                <c:numCache>
                  <c:formatCode>General</c:formatCode>
                  <c:ptCount val="6"/>
                  <c:pt idx="0">
                    <c:v>4.8212910000000004</c:v>
                  </c:pt>
                  <c:pt idx="1">
                    <c:v>6.9108200000000002</c:v>
                  </c:pt>
                  <c:pt idx="2">
                    <c:v>3.5247060000000001</c:v>
                  </c:pt>
                  <c:pt idx="3">
                    <c:v>2.366628</c:v>
                  </c:pt>
                  <c:pt idx="4">
                    <c:v>1.481833</c:v>
                  </c:pt>
                  <c:pt idx="5">
                    <c:v>4.8662850000000004</c:v>
                  </c:pt>
                </c:numCache>
              </c:numRef>
            </c:plus>
            <c:minus>
              <c:numRef>
                <c:f>Sheet1!$S$64:$S$69</c:f>
                <c:numCache>
                  <c:formatCode>General</c:formatCode>
                  <c:ptCount val="6"/>
                  <c:pt idx="0">
                    <c:v>4.8212910000000004</c:v>
                  </c:pt>
                  <c:pt idx="1">
                    <c:v>6.9108200000000002</c:v>
                  </c:pt>
                  <c:pt idx="2">
                    <c:v>3.5247060000000001</c:v>
                  </c:pt>
                  <c:pt idx="3">
                    <c:v>2.366628</c:v>
                  </c:pt>
                  <c:pt idx="4">
                    <c:v>1.481833</c:v>
                  </c:pt>
                  <c:pt idx="5">
                    <c:v>4.8662850000000004</c:v>
                  </c:pt>
                </c:numCache>
              </c:numRef>
            </c:minus>
            <c:spPr>
              <a:noFill/>
              <a:ln w="19050" cap="flat" cmpd="sng" algn="ctr">
                <a:solidFill>
                  <a:schemeClr val="tx1">
                    <a:lumMod val="65000"/>
                    <a:lumOff val="35000"/>
                  </a:schemeClr>
                </a:solidFill>
                <a:round/>
              </a:ln>
              <a:effectLst/>
            </c:spPr>
          </c:errBars>
          <c:cat>
            <c:strRef>
              <c:f>Sheet1!$N$64:$N$69</c:f>
              <c:strCache>
                <c:ptCount val="6"/>
                <c:pt idx="0">
                  <c:v>T1 Well drain soil porosity</c:v>
                </c:pt>
                <c:pt idx="1">
                  <c:v>T2 Moderate drain soil porosity</c:v>
                </c:pt>
                <c:pt idx="2">
                  <c:v>T3 Poor drain soil porosity</c:v>
                </c:pt>
                <c:pt idx="3">
                  <c:v>T4 River sand soil porosity</c:v>
                </c:pt>
                <c:pt idx="4">
                  <c:v>T5 Beach sand soil porosity</c:v>
                </c:pt>
                <c:pt idx="5">
                  <c:v>T6 Grided boulder soil porosity</c:v>
                </c:pt>
              </c:strCache>
            </c:strRef>
          </c:cat>
          <c:val>
            <c:numRef>
              <c:f>Sheet1!$P$64:$P$69</c:f>
              <c:numCache>
                <c:formatCode>General</c:formatCode>
                <c:ptCount val="6"/>
                <c:pt idx="0">
                  <c:v>44.12</c:v>
                </c:pt>
                <c:pt idx="1">
                  <c:v>48.905999999999999</c:v>
                </c:pt>
                <c:pt idx="2">
                  <c:v>44.75</c:v>
                </c:pt>
                <c:pt idx="3">
                  <c:v>45.466000000000001</c:v>
                </c:pt>
                <c:pt idx="4">
                  <c:v>50.526000000000003</c:v>
                </c:pt>
                <c:pt idx="5">
                  <c:v>27.393999999999998</c:v>
                </c:pt>
              </c:numCache>
            </c:numRef>
          </c:val>
          <c:extLst>
            <c:ext xmlns:c16="http://schemas.microsoft.com/office/drawing/2014/chart" uri="{C3380CC4-5D6E-409C-BE32-E72D297353CC}">
              <c16:uniqueId val="{00000002-4F76-4214-8DE0-99D0238ADF11}"/>
            </c:ext>
          </c:extLst>
        </c:ser>
        <c:dLbls>
          <c:dLblPos val="outEnd"/>
          <c:showLegendKey val="0"/>
          <c:showVal val="1"/>
          <c:showCatName val="0"/>
          <c:showSerName val="0"/>
          <c:showPercent val="0"/>
          <c:showBubbleSize val="0"/>
        </c:dLbls>
        <c:gapWidth val="219"/>
        <c:overlap val="-27"/>
        <c:axId val="241659632"/>
        <c:axId val="241664208"/>
      </c:barChart>
      <c:catAx>
        <c:axId val="241659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Treatment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41664208"/>
        <c:crosses val="autoZero"/>
        <c:auto val="1"/>
        <c:lblAlgn val="ctr"/>
        <c:lblOffset val="100"/>
        <c:noMultiLvlLbl val="0"/>
      </c:catAx>
      <c:valAx>
        <c:axId val="241664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Porosity</a:t>
                </a:r>
                <a:r>
                  <a:rPr lang="en-US" baseline="0" dirty="0"/>
                  <a:t> %</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65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Sand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Sheet7!$C$2</c:f>
              <c:strCache>
                <c:ptCount val="1"/>
                <c:pt idx="0">
                  <c:v>Sand</c:v>
                </c:pt>
              </c:strCache>
            </c:strRef>
          </c:tx>
          <c:spPr>
            <a:ln w="19050" cap="rnd">
              <a:noFill/>
              <a:round/>
            </a:ln>
            <a:effectLst/>
          </c:spPr>
          <c:marker>
            <c:symbol val="circle"/>
            <c:size val="5"/>
            <c:spPr>
              <a:solidFill>
                <a:schemeClr val="accent4"/>
              </a:solidFill>
              <a:ln w="9525">
                <a:solidFill>
                  <a:schemeClr val="accent2"/>
                </a:solidFill>
              </a:ln>
              <a:effectLst/>
            </c:spPr>
          </c:marker>
          <c:trendline>
            <c:spPr>
              <a:ln w="19050" cap="rnd">
                <a:solidFill>
                  <a:srgbClr val="FF0000"/>
                </a:solidFill>
                <a:prstDash val="sysDot"/>
              </a:ln>
              <a:effectLst/>
            </c:spPr>
            <c:trendlineType val="linear"/>
            <c:dispRSqr val="0"/>
            <c:dispEq val="0"/>
          </c:trendline>
          <c:xVal>
            <c:numRef>
              <c:f>Sheet7!$B$3:$B$32</c:f>
              <c:numCache>
                <c:formatCode>General</c:formatCode>
                <c:ptCount val="30"/>
                <c:pt idx="0">
                  <c:v>2.073</c:v>
                </c:pt>
                <c:pt idx="1">
                  <c:v>2.0779999999999998</c:v>
                </c:pt>
                <c:pt idx="2">
                  <c:v>2.2160000000000002</c:v>
                </c:pt>
                <c:pt idx="3">
                  <c:v>1.9690000000000001</c:v>
                </c:pt>
                <c:pt idx="4">
                  <c:v>2.161</c:v>
                </c:pt>
                <c:pt idx="5">
                  <c:v>1.9039999999999999</c:v>
                </c:pt>
                <c:pt idx="6">
                  <c:v>1.9039999999999999</c:v>
                </c:pt>
                <c:pt idx="7">
                  <c:v>1.7350000000000001</c:v>
                </c:pt>
                <c:pt idx="8">
                  <c:v>1.92</c:v>
                </c:pt>
                <c:pt idx="9">
                  <c:v>1.694</c:v>
                </c:pt>
                <c:pt idx="10">
                  <c:v>1.9239999999999999</c:v>
                </c:pt>
                <c:pt idx="11">
                  <c:v>2.0920000000000001</c:v>
                </c:pt>
                <c:pt idx="12">
                  <c:v>1.9279999999999999</c:v>
                </c:pt>
                <c:pt idx="13">
                  <c:v>1.9390000000000001</c:v>
                </c:pt>
                <c:pt idx="14">
                  <c:v>2.1059999999999999</c:v>
                </c:pt>
                <c:pt idx="15">
                  <c:v>2.6619999999999999</c:v>
                </c:pt>
                <c:pt idx="16">
                  <c:v>2.5350000000000001</c:v>
                </c:pt>
                <c:pt idx="17">
                  <c:v>2.4870000000000001</c:v>
                </c:pt>
                <c:pt idx="18">
                  <c:v>2.758</c:v>
                </c:pt>
                <c:pt idx="19">
                  <c:v>2.5259999999999998</c:v>
                </c:pt>
                <c:pt idx="20">
                  <c:v>2.6080000000000001</c:v>
                </c:pt>
                <c:pt idx="21">
                  <c:v>2.5750000000000002</c:v>
                </c:pt>
                <c:pt idx="22">
                  <c:v>2.581</c:v>
                </c:pt>
                <c:pt idx="23">
                  <c:v>2.6040000000000001</c:v>
                </c:pt>
                <c:pt idx="24">
                  <c:v>2.6480000000000001</c:v>
                </c:pt>
                <c:pt idx="25">
                  <c:v>2.5299999999999998</c:v>
                </c:pt>
                <c:pt idx="26">
                  <c:v>2.5110000000000001</c:v>
                </c:pt>
                <c:pt idx="27">
                  <c:v>2.5779999999999998</c:v>
                </c:pt>
                <c:pt idx="28">
                  <c:v>2.4809999999999999</c:v>
                </c:pt>
                <c:pt idx="29">
                  <c:v>2.4390000000000001</c:v>
                </c:pt>
              </c:numCache>
            </c:numRef>
          </c:xVal>
          <c:yVal>
            <c:numRef>
              <c:f>Sheet7!$C$3:$C$32</c:f>
              <c:numCache>
                <c:formatCode>General</c:formatCode>
                <c:ptCount val="30"/>
                <c:pt idx="0">
                  <c:v>53.554000000000002</c:v>
                </c:pt>
                <c:pt idx="1">
                  <c:v>53.002000000000002</c:v>
                </c:pt>
                <c:pt idx="2">
                  <c:v>53.325000000000003</c:v>
                </c:pt>
                <c:pt idx="3">
                  <c:v>54.994999999999997</c:v>
                </c:pt>
                <c:pt idx="4">
                  <c:v>57.234999999999999</c:v>
                </c:pt>
                <c:pt idx="5">
                  <c:v>27.483000000000001</c:v>
                </c:pt>
                <c:pt idx="6">
                  <c:v>35.707000000000001</c:v>
                </c:pt>
                <c:pt idx="7">
                  <c:v>15.315</c:v>
                </c:pt>
                <c:pt idx="8">
                  <c:v>22.372</c:v>
                </c:pt>
                <c:pt idx="9">
                  <c:v>16.864999999999998</c:v>
                </c:pt>
                <c:pt idx="10">
                  <c:v>57.030999999999999</c:v>
                </c:pt>
                <c:pt idx="11">
                  <c:v>55.994</c:v>
                </c:pt>
                <c:pt idx="12">
                  <c:v>55.158999999999999</c:v>
                </c:pt>
                <c:pt idx="13">
                  <c:v>47.82</c:v>
                </c:pt>
                <c:pt idx="14">
                  <c:v>55.268999999999998</c:v>
                </c:pt>
                <c:pt idx="15">
                  <c:v>89.191999999999993</c:v>
                </c:pt>
                <c:pt idx="16">
                  <c:v>85.47</c:v>
                </c:pt>
                <c:pt idx="17">
                  <c:v>86.406999999999996</c:v>
                </c:pt>
                <c:pt idx="18">
                  <c:v>90.003</c:v>
                </c:pt>
                <c:pt idx="19">
                  <c:v>86.956000000000003</c:v>
                </c:pt>
                <c:pt idx="20">
                  <c:v>93.549000000000007</c:v>
                </c:pt>
                <c:pt idx="21">
                  <c:v>92.546000000000006</c:v>
                </c:pt>
                <c:pt idx="22">
                  <c:v>91.316000000000003</c:v>
                </c:pt>
                <c:pt idx="23">
                  <c:v>90.566999999999993</c:v>
                </c:pt>
                <c:pt idx="24">
                  <c:v>92.231999999999999</c:v>
                </c:pt>
                <c:pt idx="25">
                  <c:v>86.543000000000006</c:v>
                </c:pt>
                <c:pt idx="26">
                  <c:v>80.856999999999999</c:v>
                </c:pt>
                <c:pt idx="27">
                  <c:v>76.474999999999994</c:v>
                </c:pt>
                <c:pt idx="28">
                  <c:v>78.837999999999994</c:v>
                </c:pt>
                <c:pt idx="29">
                  <c:v>84.585999999999999</c:v>
                </c:pt>
              </c:numCache>
            </c:numRef>
          </c:yVal>
          <c:smooth val="0"/>
          <c:extLst>
            <c:ext xmlns:c16="http://schemas.microsoft.com/office/drawing/2014/chart" uri="{C3380CC4-5D6E-409C-BE32-E72D297353CC}">
              <c16:uniqueId val="{00000001-125D-4B0F-BDBB-A1AEEC26F872}"/>
            </c:ext>
          </c:extLst>
        </c:ser>
        <c:dLbls>
          <c:showLegendKey val="0"/>
          <c:showVal val="0"/>
          <c:showCatName val="0"/>
          <c:showSerName val="0"/>
          <c:showPercent val="0"/>
          <c:showBubbleSize val="0"/>
        </c:dLbls>
        <c:axId val="490529551"/>
        <c:axId val="490527055"/>
      </c:scatterChart>
      <c:valAx>
        <c:axId val="4905295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Particle</a:t>
                </a:r>
                <a:r>
                  <a:rPr lang="en-US" sz="1600" b="1" baseline="0" dirty="0">
                    <a:solidFill>
                      <a:schemeClr val="tx1"/>
                    </a:solidFill>
                  </a:rPr>
                  <a:t> density </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527055"/>
        <c:crosses val="autoZero"/>
        <c:crossBetween val="midCat"/>
      </c:valAx>
      <c:valAx>
        <c:axId val="490527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Sand</a:t>
                </a:r>
                <a:r>
                  <a:rPr lang="en-US" sz="1600" b="1" baseline="0" dirty="0">
                    <a:solidFill>
                      <a:schemeClr val="tx1"/>
                    </a:solidFill>
                  </a:rPr>
                  <a:t> %</a:t>
                </a:r>
                <a:endParaRPr lang="en-US" b="1"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529551"/>
        <c:crosses val="autoZero"/>
        <c:crossBetween val="midCat"/>
      </c:valAx>
      <c:spPr>
        <a:noFill/>
        <a:ln>
          <a:noFill/>
        </a:ln>
        <a:effectLst/>
      </c:spPr>
    </c:plotArea>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Clay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Sheet7!$D$2</c:f>
              <c:strCache>
                <c:ptCount val="1"/>
                <c:pt idx="0">
                  <c:v>Clay</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Sheet7!$B$3:$B$32</c:f>
              <c:numCache>
                <c:formatCode>General</c:formatCode>
                <c:ptCount val="30"/>
                <c:pt idx="0">
                  <c:v>2.073</c:v>
                </c:pt>
                <c:pt idx="1">
                  <c:v>2.0779999999999998</c:v>
                </c:pt>
                <c:pt idx="2">
                  <c:v>2.2160000000000002</c:v>
                </c:pt>
                <c:pt idx="3">
                  <c:v>1.9690000000000001</c:v>
                </c:pt>
                <c:pt idx="4">
                  <c:v>2.161</c:v>
                </c:pt>
                <c:pt idx="5">
                  <c:v>1.9039999999999999</c:v>
                </c:pt>
                <c:pt idx="6">
                  <c:v>1.9039999999999999</c:v>
                </c:pt>
                <c:pt idx="7">
                  <c:v>1.7350000000000001</c:v>
                </c:pt>
                <c:pt idx="8">
                  <c:v>1.92</c:v>
                </c:pt>
                <c:pt idx="9">
                  <c:v>1.694</c:v>
                </c:pt>
                <c:pt idx="10">
                  <c:v>1.9239999999999999</c:v>
                </c:pt>
                <c:pt idx="11">
                  <c:v>2.0920000000000001</c:v>
                </c:pt>
                <c:pt idx="12">
                  <c:v>1.9279999999999999</c:v>
                </c:pt>
                <c:pt idx="13">
                  <c:v>1.9390000000000001</c:v>
                </c:pt>
                <c:pt idx="14">
                  <c:v>2.1059999999999999</c:v>
                </c:pt>
                <c:pt idx="15">
                  <c:v>2.6619999999999999</c:v>
                </c:pt>
                <c:pt idx="16">
                  <c:v>2.5350000000000001</c:v>
                </c:pt>
                <c:pt idx="17">
                  <c:v>2.4870000000000001</c:v>
                </c:pt>
                <c:pt idx="18">
                  <c:v>2.758</c:v>
                </c:pt>
                <c:pt idx="19">
                  <c:v>2.5259999999999998</c:v>
                </c:pt>
                <c:pt idx="20">
                  <c:v>2.6080000000000001</c:v>
                </c:pt>
                <c:pt idx="21">
                  <c:v>2.5750000000000002</c:v>
                </c:pt>
                <c:pt idx="22">
                  <c:v>2.581</c:v>
                </c:pt>
                <c:pt idx="23">
                  <c:v>2.6040000000000001</c:v>
                </c:pt>
                <c:pt idx="24">
                  <c:v>2.6480000000000001</c:v>
                </c:pt>
                <c:pt idx="25">
                  <c:v>2.5299999999999998</c:v>
                </c:pt>
                <c:pt idx="26">
                  <c:v>2.5110000000000001</c:v>
                </c:pt>
                <c:pt idx="27">
                  <c:v>2.5779999999999998</c:v>
                </c:pt>
                <c:pt idx="28">
                  <c:v>2.4809999999999999</c:v>
                </c:pt>
                <c:pt idx="29">
                  <c:v>2.4390000000000001</c:v>
                </c:pt>
              </c:numCache>
            </c:numRef>
          </c:xVal>
          <c:yVal>
            <c:numRef>
              <c:f>Sheet7!$D$3:$D$32</c:f>
              <c:numCache>
                <c:formatCode>General</c:formatCode>
                <c:ptCount val="30"/>
                <c:pt idx="0">
                  <c:v>38.26</c:v>
                </c:pt>
                <c:pt idx="1">
                  <c:v>36.726999999999997</c:v>
                </c:pt>
                <c:pt idx="2">
                  <c:v>36.473999999999997</c:v>
                </c:pt>
                <c:pt idx="3">
                  <c:v>38.834000000000003</c:v>
                </c:pt>
                <c:pt idx="4">
                  <c:v>30.475999999999999</c:v>
                </c:pt>
                <c:pt idx="5">
                  <c:v>55.96</c:v>
                </c:pt>
                <c:pt idx="6">
                  <c:v>51.618000000000002</c:v>
                </c:pt>
                <c:pt idx="7">
                  <c:v>70.069000000000003</c:v>
                </c:pt>
                <c:pt idx="8">
                  <c:v>65.052999999999997</c:v>
                </c:pt>
                <c:pt idx="9">
                  <c:v>61.838999999999999</c:v>
                </c:pt>
                <c:pt idx="10">
                  <c:v>32.499000000000002</c:v>
                </c:pt>
                <c:pt idx="11">
                  <c:v>35.529000000000003</c:v>
                </c:pt>
                <c:pt idx="12">
                  <c:v>33.381</c:v>
                </c:pt>
                <c:pt idx="13">
                  <c:v>41.087000000000003</c:v>
                </c:pt>
                <c:pt idx="14">
                  <c:v>36.011000000000003</c:v>
                </c:pt>
                <c:pt idx="15">
                  <c:v>6.5860000000000003</c:v>
                </c:pt>
                <c:pt idx="16">
                  <c:v>10.305999999999999</c:v>
                </c:pt>
                <c:pt idx="17">
                  <c:v>9.6720000000000006</c:v>
                </c:pt>
                <c:pt idx="18">
                  <c:v>8.1150000000000002</c:v>
                </c:pt>
                <c:pt idx="19">
                  <c:v>8.6280000000000001</c:v>
                </c:pt>
                <c:pt idx="20">
                  <c:v>4.7409999999999997</c:v>
                </c:pt>
                <c:pt idx="21">
                  <c:v>6.9870000000000001</c:v>
                </c:pt>
                <c:pt idx="22">
                  <c:v>7.4809999999999999</c:v>
                </c:pt>
                <c:pt idx="23">
                  <c:v>6.8129999999999997</c:v>
                </c:pt>
                <c:pt idx="24">
                  <c:v>7.4429999999999996</c:v>
                </c:pt>
                <c:pt idx="25">
                  <c:v>9.3279999999999994</c:v>
                </c:pt>
                <c:pt idx="26">
                  <c:v>9.0879999999999992</c:v>
                </c:pt>
                <c:pt idx="27">
                  <c:v>8.8620000000000001</c:v>
                </c:pt>
                <c:pt idx="28">
                  <c:v>10.093</c:v>
                </c:pt>
                <c:pt idx="29">
                  <c:v>10.289</c:v>
                </c:pt>
              </c:numCache>
            </c:numRef>
          </c:yVal>
          <c:smooth val="0"/>
          <c:extLst>
            <c:ext xmlns:c16="http://schemas.microsoft.com/office/drawing/2014/chart" uri="{C3380CC4-5D6E-409C-BE32-E72D297353CC}">
              <c16:uniqueId val="{00000001-04B0-4292-B727-2BDF042F32DA}"/>
            </c:ext>
          </c:extLst>
        </c:ser>
        <c:dLbls>
          <c:showLegendKey val="0"/>
          <c:showVal val="0"/>
          <c:showCatName val="0"/>
          <c:showSerName val="0"/>
          <c:showPercent val="0"/>
          <c:showBubbleSize val="0"/>
        </c:dLbls>
        <c:axId val="572964239"/>
        <c:axId val="572955503"/>
      </c:scatterChart>
      <c:valAx>
        <c:axId val="5729642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Particle density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955503"/>
        <c:crosses val="autoZero"/>
        <c:crossBetween val="midCat"/>
      </c:valAx>
      <c:valAx>
        <c:axId val="572955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i="0" baseline="0" dirty="0">
                    <a:solidFill>
                      <a:schemeClr val="tx1"/>
                    </a:solidFill>
                    <a:effectLst/>
                  </a:rPr>
                  <a:t>Clay % </a:t>
                </a:r>
                <a:endParaRPr lang="en-US" sz="1600" b="1" dirty="0">
                  <a:solidFill>
                    <a:schemeClr val="tx1"/>
                  </a:solidFill>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9642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Silt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26159230096237"/>
          <c:y val="0.17171296296296298"/>
          <c:w val="0.83762729658792656"/>
          <c:h val="0.62271617089530473"/>
        </c:manualLayout>
      </c:layout>
      <c:scatterChart>
        <c:scatterStyle val="lineMarker"/>
        <c:varyColors val="0"/>
        <c:ser>
          <c:idx val="0"/>
          <c:order val="0"/>
          <c:tx>
            <c:strRef>
              <c:f>Sheet7!$E$2</c:f>
              <c:strCache>
                <c:ptCount val="1"/>
                <c:pt idx="0">
                  <c:v>Silt</c:v>
                </c:pt>
              </c:strCache>
            </c:strRef>
          </c:tx>
          <c:spPr>
            <a:ln w="1905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0"/>
            <c:dispEq val="0"/>
          </c:trendline>
          <c:xVal>
            <c:numRef>
              <c:f>Sheet7!$B$3:$B$32</c:f>
              <c:numCache>
                <c:formatCode>General</c:formatCode>
                <c:ptCount val="30"/>
                <c:pt idx="0">
                  <c:v>2.073</c:v>
                </c:pt>
                <c:pt idx="1">
                  <c:v>2.0779999999999998</c:v>
                </c:pt>
                <c:pt idx="2">
                  <c:v>2.2160000000000002</c:v>
                </c:pt>
                <c:pt idx="3">
                  <c:v>1.9690000000000001</c:v>
                </c:pt>
                <c:pt idx="4">
                  <c:v>2.161</c:v>
                </c:pt>
                <c:pt idx="5">
                  <c:v>1.9039999999999999</c:v>
                </c:pt>
                <c:pt idx="6">
                  <c:v>1.9039999999999999</c:v>
                </c:pt>
                <c:pt idx="7">
                  <c:v>1.7350000000000001</c:v>
                </c:pt>
                <c:pt idx="8">
                  <c:v>1.92</c:v>
                </c:pt>
                <c:pt idx="9">
                  <c:v>1.694</c:v>
                </c:pt>
                <c:pt idx="10">
                  <c:v>1.9239999999999999</c:v>
                </c:pt>
                <c:pt idx="11">
                  <c:v>2.0920000000000001</c:v>
                </c:pt>
                <c:pt idx="12">
                  <c:v>1.9279999999999999</c:v>
                </c:pt>
                <c:pt idx="13">
                  <c:v>1.9390000000000001</c:v>
                </c:pt>
                <c:pt idx="14">
                  <c:v>2.1059999999999999</c:v>
                </c:pt>
                <c:pt idx="15">
                  <c:v>2.6619999999999999</c:v>
                </c:pt>
                <c:pt idx="16">
                  <c:v>2.5350000000000001</c:v>
                </c:pt>
                <c:pt idx="17">
                  <c:v>2.4870000000000001</c:v>
                </c:pt>
                <c:pt idx="18">
                  <c:v>2.758</c:v>
                </c:pt>
                <c:pt idx="19">
                  <c:v>2.5259999999999998</c:v>
                </c:pt>
                <c:pt idx="20">
                  <c:v>2.6080000000000001</c:v>
                </c:pt>
                <c:pt idx="21">
                  <c:v>2.5750000000000002</c:v>
                </c:pt>
                <c:pt idx="22">
                  <c:v>2.581</c:v>
                </c:pt>
                <c:pt idx="23">
                  <c:v>2.6040000000000001</c:v>
                </c:pt>
                <c:pt idx="24">
                  <c:v>2.6480000000000001</c:v>
                </c:pt>
                <c:pt idx="25">
                  <c:v>2.5299999999999998</c:v>
                </c:pt>
                <c:pt idx="26">
                  <c:v>2.5110000000000001</c:v>
                </c:pt>
                <c:pt idx="27">
                  <c:v>2.5779999999999998</c:v>
                </c:pt>
                <c:pt idx="28">
                  <c:v>2.4809999999999999</c:v>
                </c:pt>
                <c:pt idx="29">
                  <c:v>2.4390000000000001</c:v>
                </c:pt>
              </c:numCache>
            </c:numRef>
          </c:xVal>
          <c:yVal>
            <c:numRef>
              <c:f>Sheet7!$E$3:$E$32</c:f>
              <c:numCache>
                <c:formatCode>General</c:formatCode>
                <c:ptCount val="30"/>
                <c:pt idx="0">
                  <c:v>8.1839999999999993</c:v>
                </c:pt>
                <c:pt idx="1">
                  <c:v>10.27</c:v>
                </c:pt>
                <c:pt idx="2">
                  <c:v>10.199</c:v>
                </c:pt>
                <c:pt idx="3">
                  <c:v>6.17</c:v>
                </c:pt>
                <c:pt idx="4">
                  <c:v>12.288</c:v>
                </c:pt>
                <c:pt idx="5">
                  <c:v>16.556999999999999</c:v>
                </c:pt>
                <c:pt idx="6">
                  <c:v>12.675000000000001</c:v>
                </c:pt>
                <c:pt idx="7">
                  <c:v>14.615</c:v>
                </c:pt>
                <c:pt idx="8">
                  <c:v>12.574999999999999</c:v>
                </c:pt>
                <c:pt idx="9">
                  <c:v>21.295000000000002</c:v>
                </c:pt>
                <c:pt idx="10">
                  <c:v>10.47</c:v>
                </c:pt>
                <c:pt idx="11">
                  <c:v>8.4770000000000003</c:v>
                </c:pt>
                <c:pt idx="12">
                  <c:v>11.46</c:v>
                </c:pt>
                <c:pt idx="13">
                  <c:v>11.093</c:v>
                </c:pt>
                <c:pt idx="14">
                  <c:v>8.7189999999999994</c:v>
                </c:pt>
                <c:pt idx="15">
                  <c:v>4.2220000000000004</c:v>
                </c:pt>
                <c:pt idx="16">
                  <c:v>4.2229999999999999</c:v>
                </c:pt>
                <c:pt idx="17">
                  <c:v>3.9209999999999998</c:v>
                </c:pt>
                <c:pt idx="18">
                  <c:v>1.8819999999999999</c:v>
                </c:pt>
                <c:pt idx="19">
                  <c:v>4.415</c:v>
                </c:pt>
                <c:pt idx="20">
                  <c:v>1.7090000000000001</c:v>
                </c:pt>
                <c:pt idx="21">
                  <c:v>0.46700000000000003</c:v>
                </c:pt>
                <c:pt idx="22">
                  <c:v>1.2030000000000001</c:v>
                </c:pt>
                <c:pt idx="23">
                  <c:v>2.23</c:v>
                </c:pt>
                <c:pt idx="24">
                  <c:v>0.32400000000000001</c:v>
                </c:pt>
                <c:pt idx="25">
                  <c:v>4.1269999999999998</c:v>
                </c:pt>
                <c:pt idx="26">
                  <c:v>10.053000000000001</c:v>
                </c:pt>
                <c:pt idx="27">
                  <c:v>14.662000000000001</c:v>
                </c:pt>
                <c:pt idx="28">
                  <c:v>11.063000000000001</c:v>
                </c:pt>
                <c:pt idx="29">
                  <c:v>5.1239999999999997</c:v>
                </c:pt>
              </c:numCache>
            </c:numRef>
          </c:yVal>
          <c:smooth val="0"/>
          <c:extLst>
            <c:ext xmlns:c16="http://schemas.microsoft.com/office/drawing/2014/chart" uri="{C3380CC4-5D6E-409C-BE32-E72D297353CC}">
              <c16:uniqueId val="{00000001-B337-4D44-B485-D4C918882492}"/>
            </c:ext>
          </c:extLst>
        </c:ser>
        <c:dLbls>
          <c:showLegendKey val="0"/>
          <c:showVal val="0"/>
          <c:showCatName val="0"/>
          <c:showSerName val="0"/>
          <c:showPercent val="0"/>
          <c:showBubbleSize val="0"/>
        </c:dLbls>
        <c:axId val="365558591"/>
        <c:axId val="497983551"/>
      </c:scatterChart>
      <c:valAx>
        <c:axId val="3655585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Particle</a:t>
                </a:r>
                <a:r>
                  <a:rPr lang="en-US" sz="1600" b="1" baseline="0" dirty="0">
                    <a:solidFill>
                      <a:schemeClr val="tx1"/>
                    </a:solidFill>
                  </a:rPr>
                  <a:t> density</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983551"/>
        <c:crosses val="autoZero"/>
        <c:crossBetween val="midCat"/>
      </c:valAx>
      <c:valAx>
        <c:axId val="497983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i="0" baseline="0" dirty="0">
                    <a:solidFill>
                      <a:schemeClr val="tx1"/>
                    </a:solidFill>
                    <a:effectLst/>
                  </a:rPr>
                  <a:t>Silt %</a:t>
                </a:r>
                <a:endParaRPr lang="en-US" sz="1600" b="1" dirty="0">
                  <a:solidFill>
                    <a:schemeClr val="tx1"/>
                  </a:solidFill>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55859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Sheet12!$K$6:$K$65</cx:f>
        <cx:lvl ptCount="60">
          <cx:pt idx="0">well drain soil</cx:pt>
          <cx:pt idx="1">well drain soil</cx:pt>
          <cx:pt idx="2">well drain soil</cx:pt>
          <cx:pt idx="3">well drain soil</cx:pt>
          <cx:pt idx="4">well drain soil</cx:pt>
          <cx:pt idx="5">well drain soil</cx:pt>
          <cx:pt idx="6">well drain soil</cx:pt>
          <cx:pt idx="7">well drain soil</cx:pt>
          <cx:pt idx="8">well drain soil</cx:pt>
          <cx:pt idx="9">well drain soil</cx:pt>
          <cx:pt idx="10">Moderate drain soil</cx:pt>
          <cx:pt idx="11">Moderate drain soil</cx:pt>
          <cx:pt idx="12">Moderate drain soil</cx:pt>
          <cx:pt idx="13">Moderate drain soil</cx:pt>
          <cx:pt idx="14">Moderate drain soil</cx:pt>
          <cx:pt idx="15">Moderate drain soil</cx:pt>
          <cx:pt idx="16">Moderate drain soil</cx:pt>
          <cx:pt idx="17">Moderate drain soil</cx:pt>
          <cx:pt idx="18">Moderate drain soil</cx:pt>
          <cx:pt idx="19">Moderate drain soil</cx:pt>
          <cx:pt idx="20">poor drain soil</cx:pt>
          <cx:pt idx="21">poor drain soil</cx:pt>
          <cx:pt idx="22">poor drain soil</cx:pt>
          <cx:pt idx="23">poor drain soil</cx:pt>
          <cx:pt idx="24">poor drain soil</cx:pt>
          <cx:pt idx="25">poor drain soil</cx:pt>
          <cx:pt idx="26">poor drain soil</cx:pt>
          <cx:pt idx="27">poor drain soil</cx:pt>
          <cx:pt idx="28">poor drain soil</cx:pt>
          <cx:pt idx="29">poor drain soil</cx:pt>
          <cx:pt idx="30">river sand soil</cx:pt>
          <cx:pt idx="31">river sand soil</cx:pt>
          <cx:pt idx="32">river sand soil</cx:pt>
          <cx:pt idx="33">river sand soil</cx:pt>
          <cx:pt idx="34">river sand soil</cx:pt>
          <cx:pt idx="35">river sand soil</cx:pt>
          <cx:pt idx="36">river sand soil</cx:pt>
          <cx:pt idx="37">river sand soil</cx:pt>
          <cx:pt idx="38">river sand soil</cx:pt>
          <cx:pt idx="39">river sand soil</cx:pt>
          <cx:pt idx="40">beach sand soil</cx:pt>
          <cx:pt idx="41">beach sand soil</cx:pt>
          <cx:pt idx="42">beach sand soil</cx:pt>
          <cx:pt idx="43">beach sand soil</cx:pt>
          <cx:pt idx="44">beach sand soil</cx:pt>
          <cx:pt idx="45">beach sand soil</cx:pt>
          <cx:pt idx="46">beach sand soil</cx:pt>
          <cx:pt idx="47">beach sand soil</cx:pt>
          <cx:pt idx="48">beach sand soil</cx:pt>
          <cx:pt idx="49">beach sand soil</cx:pt>
          <cx:pt idx="50">grinded boulder</cx:pt>
          <cx:pt idx="51">grinded boulder</cx:pt>
          <cx:pt idx="52">grinded boulder</cx:pt>
          <cx:pt idx="53">grinded boulder</cx:pt>
          <cx:pt idx="54">grinded boulder</cx:pt>
          <cx:pt idx="55">grinded boulder</cx:pt>
          <cx:pt idx="56">grinded boulder</cx:pt>
          <cx:pt idx="57">grinded boulder</cx:pt>
          <cx:pt idx="58">grinded boulder</cx:pt>
          <cx:pt idx="59">grinded boulder</cx:pt>
        </cx:lvl>
      </cx:strDim>
      <cx:numDim type="val">
        <cx:f>Sheet12!$L$6:$L$65</cx:f>
        <cx:lvl ptCount="60" formatCode="General">
          <cx:pt idx="0">42.200000000000003</cx:pt>
          <cx:pt idx="1">52.140000000000001</cx:pt>
          <cx:pt idx="2">44.890000000000001</cx:pt>
          <cx:pt idx="3">41.310000000000002</cx:pt>
          <cx:pt idx="4">40.060000000000002</cx:pt>
          <cx:pt idx="5">34.890000000000001</cx:pt>
          <cx:pt idx="6">48.789999999999999</cx:pt>
          <cx:pt idx="7">46.469999999999999</cx:pt>
          <cx:pt idx="8">51.837000000000003</cx:pt>
          <cx:pt idx="9">33.201000000000001</cx:pt>
          <cx:pt idx="10">64.269999999999996</cx:pt>
          <cx:pt idx="11">50.829999999999998</cx:pt>
          <cx:pt idx="12">36.880000000000003</cx:pt>
          <cx:pt idx="13">52.439999999999998</cx:pt>
          <cx:pt idx="14">50.109999999999999</cx:pt>
          <cx:pt idx="15">49.130000000000003</cx:pt>
          <cx:pt idx="16">46.369999999999997</cx:pt>
          <cx:pt idx="17">38.460000000000001</cx:pt>
          <cx:pt idx="18">19.16</cx:pt>
          <cx:pt idx="19">30.41</cx:pt>
          <cx:pt idx="20">40.119999999999997</cx:pt>
          <cx:pt idx="21">47.32</cx:pt>
          <cx:pt idx="22">42.210000000000001</cx:pt>
          <cx:pt idx="23">45.530000000000001</cx:pt>
          <cx:pt idx="24">48.57</cx:pt>
          <cx:pt idx="25">42.119999999999997</cx:pt>
          <cx:pt idx="26">46.329999999999998</cx:pt>
          <cx:pt idx="27">50.289999999999999</cx:pt>
          <cx:pt idx="28">45.18</cx:pt>
          <cx:pt idx="29">41.899999999999999</cx:pt>
          <cx:pt idx="30">51.088000000000001</cx:pt>
          <cx:pt idx="31">41.490000000000002</cx:pt>
          <cx:pt idx="32">50.460000000000001</cx:pt>
          <cx:pt idx="33">44.810000000000002</cx:pt>
          <cx:pt idx="34">55.219999999999999</cx:pt>
          <cx:pt idx="35">48.369999999999997</cx:pt>
          <cx:pt idx="36">42.259999999999998</cx:pt>
          <cx:pt idx="37">46.649999999999999</cx:pt>
          <cx:pt idx="38">46</cx:pt>
          <cx:pt idx="39">44.049999999999997</cx:pt>
          <cx:pt idx="40">48.920000000000002</cx:pt>
          <cx:pt idx="41">50.950000000000003</cx:pt>
          <cx:pt idx="42">49.509999999999998</cx:pt>
          <cx:pt idx="43">52.759999999999998</cx:pt>
          <cx:pt idx="44">50.490000000000002</cx:pt>
          <cx:pt idx="45">50.509999999999998</cx:pt>
          <cx:pt idx="46">50.68</cx:pt>
          <cx:pt idx="47">51.799999999999997</cx:pt>
          <cx:pt idx="48">53.490000000000002</cx:pt>
          <cx:pt idx="49">48.979999999999997</cx:pt>
          <cx:pt idx="50">30.98</cx:pt>
          <cx:pt idx="51">25.530000000000001</cx:pt>
          <cx:pt idx="52">33.549999999999997</cx:pt>
          <cx:pt idx="53">21.280000000000001</cx:pt>
          <cx:pt idx="54">25.629999999999999</cx:pt>
          <cx:pt idx="55">36.619999999999997</cx:pt>
          <cx:pt idx="56">26.510000000000002</cx:pt>
          <cx:pt idx="57">29.850000000000001</cx:pt>
          <cx:pt idx="58">23.09</cx:pt>
          <cx:pt idx="59">23.359999999999999</cx:pt>
        </cx:lvl>
      </cx:numDim>
    </cx:data>
    <cx:data id="1">
      <cx:strDim type="cat">
        <cx:f>Sheet12!$K$6:$K$65</cx:f>
        <cx:lvl ptCount="60">
          <cx:pt idx="0">well drain soil</cx:pt>
          <cx:pt idx="1">well drain soil</cx:pt>
          <cx:pt idx="2">well drain soil</cx:pt>
          <cx:pt idx="3">well drain soil</cx:pt>
          <cx:pt idx="4">well drain soil</cx:pt>
          <cx:pt idx="5">well drain soil</cx:pt>
          <cx:pt idx="6">well drain soil</cx:pt>
          <cx:pt idx="7">well drain soil</cx:pt>
          <cx:pt idx="8">well drain soil</cx:pt>
          <cx:pt idx="9">well drain soil</cx:pt>
          <cx:pt idx="10">Moderate drain soil</cx:pt>
          <cx:pt idx="11">Moderate drain soil</cx:pt>
          <cx:pt idx="12">Moderate drain soil</cx:pt>
          <cx:pt idx="13">Moderate drain soil</cx:pt>
          <cx:pt idx="14">Moderate drain soil</cx:pt>
          <cx:pt idx="15">Moderate drain soil</cx:pt>
          <cx:pt idx="16">Moderate drain soil</cx:pt>
          <cx:pt idx="17">Moderate drain soil</cx:pt>
          <cx:pt idx="18">Moderate drain soil</cx:pt>
          <cx:pt idx="19">Moderate drain soil</cx:pt>
          <cx:pt idx="20">poor drain soil</cx:pt>
          <cx:pt idx="21">poor drain soil</cx:pt>
          <cx:pt idx="22">poor drain soil</cx:pt>
          <cx:pt idx="23">poor drain soil</cx:pt>
          <cx:pt idx="24">poor drain soil</cx:pt>
          <cx:pt idx="25">poor drain soil</cx:pt>
          <cx:pt idx="26">poor drain soil</cx:pt>
          <cx:pt idx="27">poor drain soil</cx:pt>
          <cx:pt idx="28">poor drain soil</cx:pt>
          <cx:pt idx="29">poor drain soil</cx:pt>
          <cx:pt idx="30">river sand soil</cx:pt>
          <cx:pt idx="31">river sand soil</cx:pt>
          <cx:pt idx="32">river sand soil</cx:pt>
          <cx:pt idx="33">river sand soil</cx:pt>
          <cx:pt idx="34">river sand soil</cx:pt>
          <cx:pt idx="35">river sand soil</cx:pt>
          <cx:pt idx="36">river sand soil</cx:pt>
          <cx:pt idx="37">river sand soil</cx:pt>
          <cx:pt idx="38">river sand soil</cx:pt>
          <cx:pt idx="39">river sand soil</cx:pt>
          <cx:pt idx="40">beach sand soil</cx:pt>
          <cx:pt idx="41">beach sand soil</cx:pt>
          <cx:pt idx="42">beach sand soil</cx:pt>
          <cx:pt idx="43">beach sand soil</cx:pt>
          <cx:pt idx="44">beach sand soil</cx:pt>
          <cx:pt idx="45">beach sand soil</cx:pt>
          <cx:pt idx="46">beach sand soil</cx:pt>
          <cx:pt idx="47">beach sand soil</cx:pt>
          <cx:pt idx="48">beach sand soil</cx:pt>
          <cx:pt idx="49">beach sand soil</cx:pt>
          <cx:pt idx="50">grinded boulder</cx:pt>
          <cx:pt idx="51">grinded boulder</cx:pt>
          <cx:pt idx="52">grinded boulder</cx:pt>
          <cx:pt idx="53">grinded boulder</cx:pt>
          <cx:pt idx="54">grinded boulder</cx:pt>
          <cx:pt idx="55">grinded boulder</cx:pt>
          <cx:pt idx="56">grinded boulder</cx:pt>
          <cx:pt idx="57">grinded boulder</cx:pt>
          <cx:pt idx="58">grinded boulder</cx:pt>
          <cx:pt idx="59">grinded boulder</cx:pt>
        </cx:lvl>
      </cx:strDim>
      <cx:numDim type="val">
        <cx:f>Sheet12!$M$6:$M$65</cx:f>
        <cx:lvl ptCount="60" formatCode="General">
          <cx:pt idx="0">54.79245283018868</cx:pt>
          <cx:pt idx="1">62.490566037735853</cx:pt>
          <cx:pt idx="2">53.924528301886788</cx:pt>
          <cx:pt idx="3">56.415094339622641</cx:pt>
          <cx:pt idx="4">51.132075471698116</cx:pt>
          <cx:pt idx="5">54.452830188679236</cx:pt>
          <cx:pt idx="6">58.830188679245275</cx:pt>
          <cx:pt idx="7">49.509433962264147</cx:pt>
          <cx:pt idx="8">62.867924528301891</cx:pt>
          <cx:pt idx="9">53.547169811320749</cx:pt>
          <cx:pt idx="10">74.339622641509422</cx:pt>
          <cx:pt idx="11">59.7735849056604</cx:pt>
          <cx:pt idx="12">58.679245283018865</cx:pt>
          <cx:pt idx="13">65.547169811320757</cx:pt>
          <cx:pt idx="14">68.113207547169807</cx:pt>
          <cx:pt idx="15">61.735849056603762</cx:pt>
          <cx:pt idx="16">56.79245283018868</cx:pt>
          <cx:pt idx="17">56.528301886792455</cx:pt>
          <cx:pt idx="18">47.471698113207552</cx:pt>
          <cx:pt idx="19">55.547169811320749</cx:pt>
          <cx:pt idx="20">56.528301886792455</cx:pt>
          <cx:pt idx="21">58.415094339622641</cx:pt>
          <cx:pt idx="22">57.96226415094339</cx:pt>
          <cx:pt idx="23">60.150943396226417</cx:pt>
          <cx:pt idx="24">59.132075471698123</cx:pt>
          <cx:pt idx="25">57.283018867924525</cx:pt>
          <cx:pt idx="26">58.79245283018868</cx:pt>
          <cx:pt idx="27">58.981132075471699</cx:pt>
          <cx:pt idx="28">56.64150943396227</cx:pt>
          <cx:pt idx="29">55.584905660377345</cx:pt>
          <cx:pt idx="30">50.867924528301891</cx:pt>
          <cx:pt idx="31">44.037735849056602</cx:pt>
          <cx:pt idx="32">53.509433962264154</cx:pt>
          <cx:pt idx="33">42.566037735849051</cx:pt>
          <cx:pt idx="34">57.320754716981128</cx:pt>
          <cx:pt idx="35">50.830188679245289</cx:pt>
          <cx:pt idx="36">45.245283018867923</cx:pt>
          <cx:pt idx="37">50.377358490566039</cx:pt>
          <cx:pt idx="38">44.981132075471699</cx:pt>
          <cx:pt idx="39">48.15094339622641</cx:pt>
          <cx:pt idx="40">49.735849056603762</cx:pt>
          <cx:pt idx="41">52.339622641509443</cx:pt>
          <cx:pt idx="42">50.830188679245289</cx:pt>
          <cx:pt idx="43">52.943396226415082</cx:pt>
          <cx:pt idx="44">50.528301886792448</cx:pt>
          <cx:pt idx="45">51.433962264150942</cx:pt>
          <cx:pt idx="46">51.245283018867923</cx:pt>
          <cx:pt idx="47">51.207547169811328</cx:pt>
          <cx:pt idx="48">53.849056603773583</cx:pt>
          <cx:pt idx="49">49.622641509433961</cx:pt>
          <cx:pt idx="50">34.113207547169807</cx:pt>
          <cx:pt idx="51">29.433962264150935</cx:pt>
          <cx:pt idx="52">35.358490566037723</cx:pt>
          <cx:pt idx="53">26.301886792452823</cx:pt>
          <cx:pt idx="54">31.547169811320753</cx:pt>
          <cx:pt idx="55">40.188679245283019</cx:pt>
          <cx:pt idx="56">30.641509433962256</cx:pt>
          <cx:pt idx="57">33.396226415094347</cx:pt>
          <cx:pt idx="58">27.584905660377355</cx:pt>
          <cx:pt idx="59">27.811320754716974</cx:pt>
        </cx:lvl>
      </cx:numDim>
    </cx:data>
  </cx:chartData>
  <cx:chart>
    <cx:title pos="t" align="ctr" overlay="0">
      <cx:tx>
        <cx:txData>
          <cx:v>0 - 30 cm(Depth)</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0 - 30 cm(Depth)</a:t>
          </a:r>
        </a:p>
      </cx:txPr>
    </cx:title>
    <cx:plotArea>
      <cx:plotAreaRegion>
        <cx:series layoutId="boxWhisker" uniqueId="{CFD38F85-E72F-48AF-B1AA-9950A046213A}">
          <cx:tx>
            <cx:txData>
              <cx:f>Sheet12!$L$5</cx:f>
              <cx:v>true porosity</cx:v>
            </cx:txData>
          </cx:tx>
          <cx:spPr>
            <a:solidFill>
              <a:srgbClr val="00B0F0"/>
            </a:solidFill>
          </cx:spPr>
          <cx:dataId val="0"/>
          <cx:layoutPr>
            <cx:visibility meanLine="0" meanMarker="1" nonoutliers="0" outliers="1"/>
            <cx:statistics quartileMethod="exclusive"/>
          </cx:layoutPr>
        </cx:series>
        <cx:series layoutId="boxWhisker" uniqueId="{5DD5A6CE-1737-4B4E-BF03-7DDCB2D5C69D}">
          <cx:tx>
            <cx:txData>
              <cx:f>Sheet12!$M$5</cx:f>
              <cx:v>assume porosity</cx:v>
            </cx:txData>
          </cx:tx>
          <cx:dataId val="1"/>
          <cx:layoutPr>
            <cx:visibility meanLine="0" meanMarker="1" nonoutliers="0" outliers="1"/>
            <cx:statistics quartileMethod="exclusive"/>
          </cx:layoutPr>
        </cx:series>
      </cx:plotAreaRegion>
      <cx:axis id="0">
        <cx:catScaling gapWidth="1"/>
        <cx:title>
          <cx:tx>
            <cx:txData>
              <cx:v>Treatment</cx:v>
            </cx:txData>
          </cx:tx>
          <cx:txPr>
            <a:bodyPr spcFirstLastPara="1" vertOverflow="ellipsis" horzOverflow="overflow" wrap="square" lIns="0" tIns="0" rIns="0" bIns="0" anchor="ctr" anchorCtr="1"/>
            <a:lstStyle/>
            <a:p>
              <a:pPr algn="ctr" rtl="0">
                <a:defRPr/>
              </a:pPr>
              <a:r>
                <a:rPr lang="en-US" sz="1200" b="1" i="0" u="none" strike="noStrike" baseline="0">
                  <a:solidFill>
                    <a:sysClr val="windowText" lastClr="000000">
                      <a:lumMod val="65000"/>
                      <a:lumOff val="35000"/>
                    </a:sysClr>
                  </a:solidFill>
                  <a:latin typeface="Calibri" panose="020F0502020204030204"/>
                </a:rPr>
                <a:t>Treatment</a:t>
              </a:r>
            </a:p>
          </cx:txPr>
        </cx:title>
        <cx:tickLabels/>
      </cx:axis>
      <cx:axis id="1">
        <cx:valScaling/>
        <cx:title>
          <cx:tx>
            <cx:txData>
              <cx:v>soil porosity %</cx:v>
            </cx:txData>
          </cx:tx>
          <cx:txPr>
            <a:bodyPr spcFirstLastPara="1" vertOverflow="ellipsis" horzOverflow="overflow" wrap="square" lIns="0" tIns="0" rIns="0" bIns="0" anchor="ctr" anchorCtr="1"/>
            <a:lstStyle/>
            <a:p>
              <a:pPr algn="ctr" rtl="0">
                <a:defRPr/>
              </a:pPr>
              <a:r>
                <a:rPr lang="en-US" sz="1200" b="1" i="0" u="none" strike="noStrike" baseline="0">
                  <a:solidFill>
                    <a:sysClr val="windowText" lastClr="000000">
                      <a:lumMod val="65000"/>
                      <a:lumOff val="35000"/>
                    </a:sysClr>
                  </a:solidFill>
                  <a:latin typeface="Calibri" panose="020F0502020204030204"/>
                </a:rPr>
                <a:t>soil porosity %</a:t>
              </a:r>
            </a:p>
          </cx:txPr>
        </cx:title>
        <cx:majorGridlines/>
        <cx:tickLabels/>
      </cx:axis>
    </cx:plotArea>
    <cx:legend pos="t" align="ctr" overlay="0">
      <cx:txPr>
        <a:bodyPr spcFirstLastPara="1" vertOverflow="ellipsis" horzOverflow="overflow" wrap="square" lIns="0" tIns="0" rIns="0" bIns="0" anchor="ctr" anchorCtr="1"/>
        <a:lstStyle/>
        <a:p>
          <a:pPr algn="ctr" rtl="0">
            <a:defRPr sz="1050"/>
          </a:pPr>
          <a:endParaRPr lang="en-US" sz="1050" b="0" i="0" u="none" strike="noStrike" baseline="0">
            <a:solidFill>
              <a:prstClr val="black">
                <a:lumMod val="65000"/>
                <a:lumOff val="35000"/>
              </a:prstClr>
            </a:solidFill>
            <a:latin typeface="Calibri" panose="020F0502020204030204"/>
          </a:endParaRPr>
        </a:p>
      </cx:txPr>
    </cx:legend>
  </cx:chart>
  <cx:spPr>
    <a:solidFill>
      <a:schemeClr val="bg1"/>
    </a:solid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0:10.519"/>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56"/>
    </inkml:context>
    <inkml:brush xml:id="br0">
      <inkml:brushProperty name="width" value="0.1" units="cm"/>
      <inkml:brushProperty name="height" value="0.1" units="cm"/>
      <inkml:brushProperty name="color" value="#FFFFFF"/>
    </inkml:brush>
  </inkml:definitions>
  <inkml:trace contextRef="#ctx0" brushRef="#br0">0 0 24575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5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58"/>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5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60"/>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61"/>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0:10.52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0:10.521"/>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0:10.52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3:03.226"/>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3:03.22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3:03.228"/>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54"/>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6:04:24.75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03/14/2023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8.xml"/><Relationship Id="rId7" Type="http://schemas.openxmlformats.org/officeDocument/2006/relationships/customXml" Target="../ink/ink11.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customXml" Target="../ink/ink10.xml"/><Relationship Id="rId11" Type="http://schemas.openxmlformats.org/officeDocument/2006/relationships/customXml" Target="../ink/ink15.xml"/><Relationship Id="rId5" Type="http://schemas.openxmlformats.org/officeDocument/2006/relationships/customXml" Target="../ink/ink9.xml"/><Relationship Id="rId10" Type="http://schemas.openxmlformats.org/officeDocument/2006/relationships/customXml" Target="../ink/ink14.xml"/><Relationship Id="rId4" Type="http://schemas.openxmlformats.org/officeDocument/2006/relationships/image" Target="../media/image120.png"/><Relationship Id="rId9" Type="http://schemas.openxmlformats.org/officeDocument/2006/relationships/customXml" Target="../ink/ink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18730" y="2032986"/>
            <a:ext cx="11354539" cy="1468099"/>
          </a:xfrm>
          <a:noFill/>
        </p:spPr>
        <p:style>
          <a:lnRef idx="2">
            <a:schemeClr val="accent2"/>
          </a:lnRef>
          <a:fillRef idx="1">
            <a:schemeClr val="lt1"/>
          </a:fillRef>
          <a:effectRef idx="0">
            <a:schemeClr val="accent2"/>
          </a:effectRef>
          <a:fontRef idx="minor">
            <a:schemeClr val="dk1"/>
          </a:fontRef>
        </p:style>
        <p:txBody>
          <a:bodyPr>
            <a:noAutofit/>
          </a:bodyPr>
          <a:lstStyle/>
          <a:p>
            <a:r>
              <a:rPr lang="en-US" sz="3200" b="1" dirty="0">
                <a:solidFill>
                  <a:schemeClr val="tx1"/>
                </a:solidFill>
                <a:latin typeface="+mn-lt"/>
              </a:rPr>
              <a:t>Estimation of precise and accurate soil porosity with respect to spatial variability of particle density in different textured soil in catena</a:t>
            </a:r>
            <a:endParaRPr lang="en-US" sz="3200" dirty="0">
              <a:solidFill>
                <a:schemeClr val="tx1"/>
              </a:solidFill>
            </a:endParaRP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18730" y="3602038"/>
            <a:ext cx="11354538" cy="890063"/>
          </a:xfrm>
          <a:noFill/>
        </p:spPr>
        <p:style>
          <a:lnRef idx="2">
            <a:schemeClr val="accent2"/>
          </a:lnRef>
          <a:fillRef idx="1">
            <a:schemeClr val="lt1"/>
          </a:fillRef>
          <a:effectRef idx="0">
            <a:schemeClr val="accent2"/>
          </a:effectRef>
          <a:fontRef idx="minor">
            <a:schemeClr val="dk1"/>
          </a:fontRef>
        </p:style>
        <p:txBody>
          <a:bodyPr/>
          <a:lstStyle/>
          <a:p>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Chandana J.L.A.I.</a:t>
            </a:r>
            <a:r>
              <a:rPr lang="en-US" sz="1800" b="1" u="sng"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LP Vidhana Arachchi</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DDMO Dissanayake</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18730" y="4611796"/>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algn="ctr">
              <a:lnSpc>
                <a:spcPct val="150000"/>
              </a:lnSpc>
              <a:spcBef>
                <a:spcPts val="0"/>
              </a:spcBef>
              <a:spcAft>
                <a:spcPts val="800"/>
              </a:spcAft>
            </a:pPr>
            <a:r>
              <a:rPr lang="en-US" sz="1800" i="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Department of Export Agriculture, Faculty of Agricultural Sciences, Sabaragamuwa University of Sri Lanka,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Belihuloya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Sri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lanka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96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8F5043-844A-7E7A-6B71-F12BA75C06C0}"/>
              </a:ext>
            </a:extLst>
          </p:cNvPr>
          <p:cNvSpPr>
            <a:spLocks noGrp="1"/>
          </p:cNvSpPr>
          <p:nvPr>
            <p:ph type="sldNum" sz="quarter" idx="12"/>
          </p:nvPr>
        </p:nvSpPr>
        <p:spPr/>
        <p:txBody>
          <a:bodyPr/>
          <a:lstStyle/>
          <a:p>
            <a:fld id="{48FC179B-E1DC-44DF-B0E4-66A8D350C2BE}" type="slidenum">
              <a:rPr lang="en-US" smtClean="0"/>
              <a:t>10</a:t>
            </a:fld>
            <a:endParaRPr lang="en-US"/>
          </a:p>
        </p:txBody>
      </p:sp>
      <p:sp>
        <p:nvSpPr>
          <p:cNvPr id="5" name="Title 1">
            <a:extLst>
              <a:ext uri="{FF2B5EF4-FFF2-40B4-BE49-F238E27FC236}">
                <a16:creationId xmlns:a16="http://schemas.microsoft.com/office/drawing/2014/main" id="{A41A9E1D-6FA5-3562-0C61-32ADE4A76CB6}"/>
              </a:ext>
            </a:extLst>
          </p:cNvPr>
          <p:cNvSpPr>
            <a:spLocks noGrp="1"/>
          </p:cNvSpPr>
          <p:nvPr>
            <p:ph idx="1"/>
          </p:nvPr>
        </p:nvSpPr>
        <p:spPr>
          <a:xfrm>
            <a:off x="596900" y="1181100"/>
            <a:ext cx="11992428" cy="1358900"/>
          </a:xfrm>
        </p:spPr>
        <p:txBody>
          <a:bodyPr/>
          <a:lstStyle/>
          <a:p>
            <a:pPr>
              <a:buFont typeface="Wingdings" panose="05000000000000000000" pitchFamily="2" charset="2"/>
              <a:buChar char="Ø"/>
            </a:pPr>
            <a:r>
              <a:rPr lang="en-US" sz="2600" b="1" dirty="0">
                <a:latin typeface="Calibri" panose="020F0502020204030204" pitchFamily="34" charset="0"/>
                <a:cs typeface="Calibri" panose="020F0502020204030204" pitchFamily="34" charset="0"/>
              </a:rPr>
              <a:t>Texture …</a:t>
            </a:r>
            <a:endParaRPr lang="en-US" sz="2200" dirty="0">
              <a:latin typeface="Calibri" panose="020F0502020204030204" pitchFamily="34" charset="0"/>
              <a:cs typeface="Calibri" panose="020F0502020204030204" pitchFamily="34" charset="0"/>
            </a:endParaRPr>
          </a:p>
          <a:p>
            <a:pPr lvl="1" algn="just"/>
            <a:r>
              <a:rPr lang="en-US" sz="2600" dirty="0">
                <a:latin typeface="Calibri" panose="020F0502020204030204" pitchFamily="34" charset="0"/>
                <a:cs typeface="Calibri" panose="020F0502020204030204" pitchFamily="34" charset="0"/>
              </a:rPr>
              <a:t>The texture is proportion of mineral particles</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Bouyoucos</a:t>
            </a:r>
            <a:r>
              <a:rPr lang="en-US" sz="2600" dirty="0">
                <a:latin typeface="Calibri" panose="020F0502020204030204" pitchFamily="34" charset="0"/>
                <a:ea typeface="Calibri" panose="020F0502020204030204" pitchFamily="34" charset="0"/>
                <a:cs typeface="Calibri" panose="020F0502020204030204" pitchFamily="34" charset="0"/>
              </a:rPr>
              <a:t>, 1962)</a:t>
            </a:r>
            <a:endParaRPr lang="en-US" sz="2600" dirty="0">
              <a:latin typeface="Calibri" panose="020F0502020204030204" pitchFamily="34" charset="0"/>
              <a:cs typeface="Calibri" panose="020F0502020204030204" pitchFamily="34" charset="0"/>
            </a:endParaRPr>
          </a:p>
          <a:p>
            <a:pPr marL="342900" lvl="1" indent="0" algn="just">
              <a:buNone/>
            </a:pPr>
            <a:r>
              <a:rPr lang="en-US" sz="2600" dirty="0">
                <a:latin typeface="Calibri" panose="020F0502020204030204" pitchFamily="34" charset="0"/>
                <a:cs typeface="Calibri" panose="020F0502020204030204" pitchFamily="34" charset="0"/>
              </a:rPr>
              <a:t>    (sand , slit, and clay ) in the soil (Hydrometer method).</a:t>
            </a: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48D3A616-8004-E215-8C04-553A4D64C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686" y="2707823"/>
            <a:ext cx="2492829" cy="2969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F84290AB-ED4B-7A32-3888-87D1739B2B04}"/>
              </a:ext>
            </a:extLst>
          </p:cNvPr>
          <p:cNvSpPr txBox="1"/>
          <p:nvPr/>
        </p:nvSpPr>
        <p:spPr>
          <a:xfrm>
            <a:off x="4535714" y="301562"/>
            <a:ext cx="5203372" cy="646331"/>
          </a:xfrm>
          <a:prstGeom prst="rect">
            <a:avLst/>
          </a:prstGeom>
          <a:noFill/>
        </p:spPr>
        <p:txBody>
          <a:bodyPr wrap="square">
            <a:spAutoFit/>
          </a:bodyPr>
          <a:lstStyle/>
          <a:p>
            <a:pPr marL="571500" indent="-571500">
              <a:buFont typeface="Wingdings" panose="05000000000000000000" pitchFamily="2" charset="2"/>
              <a:buChar char="§"/>
            </a:pPr>
            <a:r>
              <a:rPr lang="en-US" sz="3600" b="1" dirty="0">
                <a:latin typeface="Calibri" panose="020F0502020204030204" pitchFamily="34" charset="0"/>
                <a:cs typeface="Calibri" panose="020F0502020204030204" pitchFamily="34" charset="0"/>
              </a:rPr>
              <a:t>Laboratory analysis</a:t>
            </a:r>
          </a:p>
        </p:txBody>
      </p:sp>
      <p:sp>
        <p:nvSpPr>
          <p:cNvPr id="10" name="TextBox 9">
            <a:extLst>
              <a:ext uri="{FF2B5EF4-FFF2-40B4-BE49-F238E27FC236}">
                <a16:creationId xmlns:a16="http://schemas.microsoft.com/office/drawing/2014/main" id="{0A0BDAB1-5468-1942-5BAD-D1C6DAC428D0}"/>
              </a:ext>
            </a:extLst>
          </p:cNvPr>
          <p:cNvSpPr txBox="1"/>
          <p:nvPr/>
        </p:nvSpPr>
        <p:spPr>
          <a:xfrm>
            <a:off x="968829" y="5987018"/>
            <a:ext cx="4227285"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Figure 4.</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Testing of soil texture</a:t>
            </a:r>
          </a:p>
        </p:txBody>
      </p:sp>
      <p:pic>
        <p:nvPicPr>
          <p:cNvPr id="11" name="Picture 10">
            <a:extLst>
              <a:ext uri="{FF2B5EF4-FFF2-40B4-BE49-F238E27FC236}">
                <a16:creationId xmlns:a16="http://schemas.microsoft.com/office/drawing/2014/main" id="{014ADAB4-52D7-2722-32A5-D7D87C02E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793" y="2691042"/>
            <a:ext cx="2241549" cy="2985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8F1286F3-D8A1-DAFB-7FB0-2719D397BF64}"/>
              </a:ext>
            </a:extLst>
          </p:cNvPr>
          <p:cNvSpPr txBox="1"/>
          <p:nvPr/>
        </p:nvSpPr>
        <p:spPr>
          <a:xfrm>
            <a:off x="7471229" y="5954751"/>
            <a:ext cx="3414485"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Figure 5. Blank experiment</a:t>
            </a:r>
          </a:p>
        </p:txBody>
      </p:sp>
    </p:spTree>
    <p:extLst>
      <p:ext uri="{BB962C8B-B14F-4D97-AF65-F5344CB8AC3E}">
        <p14:creationId xmlns:p14="http://schemas.microsoft.com/office/powerpoint/2010/main" val="170783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2CDD84-141E-32F5-2D44-C259C73B7826}"/>
              </a:ext>
            </a:extLst>
          </p:cNvPr>
          <p:cNvSpPr>
            <a:spLocks noGrp="1"/>
          </p:cNvSpPr>
          <p:nvPr>
            <p:ph type="sldNum" sz="quarter" idx="12"/>
          </p:nvPr>
        </p:nvSpPr>
        <p:spPr/>
        <p:txBody>
          <a:bodyPr/>
          <a:lstStyle/>
          <a:p>
            <a:fld id="{48FC179B-E1DC-44DF-B0E4-66A8D350C2BE}" type="slidenum">
              <a:rPr lang="en-US" smtClean="0"/>
              <a:t>11</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A80AD8B-BD8A-B4B4-EDE7-F2ACC03A99CF}"/>
                  </a:ext>
                </a:extLst>
              </p:cNvPr>
              <p:cNvSpPr>
                <a:spLocks noGrp="1"/>
              </p:cNvSpPr>
              <p:nvPr>
                <p:ph idx="1"/>
              </p:nvPr>
            </p:nvSpPr>
            <p:spPr>
              <a:xfrm>
                <a:off x="173264" y="947737"/>
                <a:ext cx="12190451" cy="6452054"/>
              </a:xfrm>
            </p:spPr>
            <p:txBody>
              <a:bodyPr/>
              <a:lstStyle/>
              <a:p>
                <a:pPr>
                  <a:buFont typeface="Wingdings" panose="05000000000000000000" pitchFamily="2" charset="2"/>
                  <a:buChar char="Ø"/>
                </a:pPr>
                <a:r>
                  <a:rPr lang="en-US" sz="2400" b="1" dirty="0">
                    <a:solidFill>
                      <a:schemeClr val="tx1"/>
                    </a:solidFill>
                    <a:latin typeface="Calibri" panose="020F0502020204030204" pitchFamily="34" charset="0"/>
                    <a:cs typeface="Calibri" panose="020F0502020204030204" pitchFamily="34" charset="0"/>
                  </a:rPr>
                  <a:t>Soil porosity …</a:t>
                </a:r>
              </a:p>
              <a:p>
                <a:pPr marL="0" indent="0">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𝑷𝒐𝒓𝒐𝒔𝒊𝒕𝒚</m:t>
                    </m:r>
                    <m:d>
                      <m:dPr>
                        <m:ctrlP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𝑷𝒕</m:t>
                        </m:r>
                      </m:e>
                    </m:d>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𝑩𝒖𝒍𝒌</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𝑫𝒆𝒏𝒔𝒊𝒕𝒚</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𝑷𝒃</m:t>
                                </m:r>
                              </m:e>
                            </m:d>
                          </m:num>
                          <m:den>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𝑷𝒂𝒓𝒕𝒊𝒄𝒍𝒆</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𝑫𝒆𝒏𝒔𝒊𝒕𝒚</m:t>
                            </m:r>
                            <m:d>
                              <m:dPr>
                                <m:ctrlP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𝑷𝒅</m:t>
                                </m:r>
                              </m:e>
                            </m:d>
                          </m:den>
                        </m:f>
                      </m:e>
                    </m:d>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b="1" dirty="0">
                  <a:solidFill>
                    <a:schemeClr val="tx1"/>
                  </a:solidFill>
                  <a:latin typeface="Calibri" panose="020F0502020204030204" pitchFamily="34" charset="0"/>
                  <a:cs typeface="Calibri" panose="020F0502020204030204" pitchFamily="34" charset="0"/>
                </a:endParaRPr>
              </a:p>
              <a:p>
                <a:pPr marL="0" indent="0">
                  <a:buNone/>
                </a:pPr>
                <a:endParaRPr lang="en-US" sz="2000" b="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dirty="0">
                    <a:solidFill>
                      <a:schemeClr val="tx1"/>
                    </a:solidFill>
                    <a:latin typeface="+mn-lt"/>
                  </a:rPr>
                  <a:t>Particle density…</a:t>
                </a:r>
              </a:p>
              <a:p>
                <a:pPr marL="457200" lvl="1" indent="0">
                  <a:buNone/>
                </a:pPr>
                <a:endParaRPr lang="en-US"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dirty="0">
                    <a:solidFill>
                      <a:schemeClr val="tx1"/>
                    </a:solidFill>
                    <a:latin typeface="Calibri" panose="020F0502020204030204" pitchFamily="34" charset="0"/>
                    <a:cs typeface="Calibri" panose="020F0502020204030204" pitchFamily="34" charset="0"/>
                  </a:rPr>
                  <a:t> Particle density is weight per unit volume of the </a:t>
                </a:r>
              </a:p>
              <a:p>
                <a:pPr marL="457200" lvl="1" indent="0">
                  <a:buNone/>
                </a:pPr>
                <a:r>
                  <a:rPr lang="en-US" dirty="0">
                    <a:solidFill>
                      <a:schemeClr val="tx1"/>
                    </a:solidFill>
                    <a:latin typeface="Calibri" panose="020F0502020204030204" pitchFamily="34" charset="0"/>
                    <a:cs typeface="Calibri" panose="020F0502020204030204" pitchFamily="34" charset="0"/>
                  </a:rPr>
                  <a:t>    solid portion of soil (pycnometer method)</a:t>
                </a:r>
              </a:p>
              <a:p>
                <a:pPr marL="457200" lvl="1" indent="0">
                  <a:buNone/>
                </a:pPr>
                <a:r>
                  <a:rPr lang="en-US" dirty="0">
                    <a:solidFill>
                      <a:schemeClr val="tx1"/>
                    </a:solidFill>
                    <a:latin typeface="Calibri" panose="020F0502020204030204" pitchFamily="34" charset="0"/>
                    <a:cs typeface="Calibri" panose="020F0502020204030204" pitchFamily="34" charset="0"/>
                  </a:rPr>
                  <a:t>    (Giuseppe et al. 2016)</a:t>
                </a:r>
              </a:p>
              <a:p>
                <a:pPr marL="457200" lvl="1" indent="0">
                  <a:buNone/>
                </a:pPr>
                <a:endParaRPr lang="en-US"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dirty="0">
                    <a:solidFill>
                      <a:schemeClr val="tx1"/>
                    </a:solidFill>
                    <a:latin typeface="Calibri" panose="020F0502020204030204" pitchFamily="34" charset="0"/>
                    <a:cs typeface="Calibri" panose="020F0502020204030204" pitchFamily="34" charset="0"/>
                  </a:rPr>
                  <a:t>The assumed average value is 2.65 g/</a:t>
                </a:r>
                <a14:m>
                  <m:oMath xmlns:m="http://schemas.openxmlformats.org/officeDocument/2006/math">
                    <m:sSup>
                      <m:sSupPr>
                        <m:ctrlPr>
                          <a:rPr lang="pt-BR"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𝑐𝑚</m:t>
                        </m:r>
                      </m:e>
                      <m:sup>
                        <m:r>
                          <a:rPr lang="en-US" i="1">
                            <a:solidFill>
                              <a:schemeClr val="tx1"/>
                            </a:solidFill>
                            <a:latin typeface="Cambria Math" panose="02040503050406030204" pitchFamily="18" charset="0"/>
                          </a:rPr>
                          <m:t>−3</m:t>
                        </m:r>
                      </m:sup>
                    </m:sSup>
                  </m:oMath>
                </a14:m>
                <a:r>
                  <a:rPr lang="en-US" dirty="0">
                    <a:solidFill>
                      <a:schemeClr val="tx1"/>
                    </a:solidFill>
                    <a:latin typeface="Calibri" panose="020F0502020204030204" pitchFamily="34" charset="0"/>
                    <a:cs typeface="Calibri" panose="020F0502020204030204" pitchFamily="34" charset="0"/>
                  </a:rPr>
                  <a:t>.</a:t>
                </a:r>
              </a:p>
              <a:p>
                <a:pPr marL="0" indent="0">
                  <a:buNone/>
                </a:pPr>
                <a:r>
                  <a:rPr lang="en-US" sz="2400" dirty="0">
                    <a:solidFill>
                      <a:schemeClr val="tx1"/>
                    </a:solidFill>
                  </a:rPr>
                  <a:t>            </a:t>
                </a:r>
                <a:r>
                  <a:rPr lang="en-US" sz="2400" b="1" dirty="0">
                    <a:solidFill>
                      <a:schemeClr val="tx1"/>
                    </a:solidFill>
                  </a:rPr>
                  <a:t>                            Particle density =  </a:t>
                </a:r>
                <a:r>
                  <a:rPr lang="en-US" sz="2400" b="1" dirty="0" err="1">
                    <a:solidFill>
                      <a:schemeClr val="tx1"/>
                    </a:solidFill>
                  </a:rPr>
                  <a:t>Ms</a:t>
                </a:r>
                <a:r>
                  <a:rPr lang="en-US" sz="2400" b="1" dirty="0">
                    <a:solidFill>
                      <a:schemeClr val="tx1"/>
                    </a:solidFill>
                  </a:rPr>
                  <a:t>/Vs                                </a:t>
                </a:r>
              </a:p>
              <a:p>
                <a:pPr marL="0" indent="0">
                  <a:buNone/>
                </a:pPr>
                <a:r>
                  <a:rPr lang="en-US" sz="2400" dirty="0">
                    <a:solidFill>
                      <a:schemeClr val="tx1"/>
                    </a:solidFill>
                  </a:rPr>
                  <a:t>             </a:t>
                </a:r>
                <a:r>
                  <a:rPr lang="en-US" sz="2400" dirty="0">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Ms</a:t>
                </a:r>
                <a:r>
                  <a:rPr lang="en-US" sz="2400" dirty="0">
                    <a:solidFill>
                      <a:schemeClr val="tx1"/>
                    </a:solidFill>
                    <a:latin typeface="Calibri" panose="020F0502020204030204" pitchFamily="34" charset="0"/>
                    <a:cs typeface="Calibri" panose="020F0502020204030204" pitchFamily="34" charset="0"/>
                  </a:rPr>
                  <a:t> = weight of soil           Vs = solid volume</a:t>
                </a:r>
              </a:p>
            </p:txBody>
          </p:sp>
        </mc:Choice>
        <mc:Fallback xmlns="">
          <p:sp>
            <p:nvSpPr>
              <p:cNvPr id="5" name="Content Placeholder 2">
                <a:extLst>
                  <a:ext uri="{FF2B5EF4-FFF2-40B4-BE49-F238E27FC236}">
                    <a16:creationId xmlns:a16="http://schemas.microsoft.com/office/drawing/2014/main" id="{4A80AD8B-BD8A-B4B4-EDE7-F2ACC03A99CF}"/>
                  </a:ext>
                </a:extLst>
              </p:cNvPr>
              <p:cNvSpPr>
                <a:spLocks noGrp="1" noRot="1" noChangeAspect="1" noMove="1" noResize="1" noEditPoints="1" noAdjustHandles="1" noChangeArrowheads="1" noChangeShapeType="1" noTextEdit="1"/>
              </p:cNvSpPr>
              <p:nvPr>
                <p:ph idx="1"/>
              </p:nvPr>
            </p:nvSpPr>
            <p:spPr>
              <a:xfrm>
                <a:off x="173264" y="947737"/>
                <a:ext cx="12190451" cy="6452054"/>
              </a:xfrm>
              <a:blipFill>
                <a:blip r:embed="rId2"/>
                <a:stretch>
                  <a:fillRect l="-650" t="-132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3AB4E93-CB53-2983-4FBA-67BB2295CF0D}"/>
              </a:ext>
            </a:extLst>
          </p:cNvPr>
          <p:cNvSpPr txBox="1"/>
          <p:nvPr/>
        </p:nvSpPr>
        <p:spPr>
          <a:xfrm>
            <a:off x="7514771" y="2058182"/>
            <a:ext cx="4256315"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(Gallipoli and Bruno 2022)</a:t>
            </a:r>
            <a:endParaRPr lang="en-US" dirty="0"/>
          </a:p>
        </p:txBody>
      </p:sp>
      <p:pic>
        <p:nvPicPr>
          <p:cNvPr id="8" name="Picture 7">
            <a:extLst>
              <a:ext uri="{FF2B5EF4-FFF2-40B4-BE49-F238E27FC236}">
                <a16:creationId xmlns:a16="http://schemas.microsoft.com/office/drawing/2014/main" id="{4266ECD6-1144-5C26-9F36-645219821F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73786" y="2700111"/>
            <a:ext cx="3380014" cy="2947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F813640C-447B-5419-D412-698E87B106C1}"/>
              </a:ext>
            </a:extLst>
          </p:cNvPr>
          <p:cNvSpPr txBox="1"/>
          <p:nvPr/>
        </p:nvSpPr>
        <p:spPr>
          <a:xfrm>
            <a:off x="7973786" y="5847995"/>
            <a:ext cx="3380014"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Figure 6. Testing of soil particle density</a:t>
            </a:r>
          </a:p>
        </p:txBody>
      </p:sp>
    </p:spTree>
    <p:extLst>
      <p:ext uri="{BB962C8B-B14F-4D97-AF65-F5344CB8AC3E}">
        <p14:creationId xmlns:p14="http://schemas.microsoft.com/office/powerpoint/2010/main" val="281919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E93527-6363-27D4-E7AA-1F91338AA60A}"/>
              </a:ext>
            </a:extLst>
          </p:cNvPr>
          <p:cNvSpPr>
            <a:spLocks noGrp="1"/>
          </p:cNvSpPr>
          <p:nvPr>
            <p:ph type="sldNum" sz="quarter" idx="12"/>
          </p:nvPr>
        </p:nvSpPr>
        <p:spPr/>
        <p:txBody>
          <a:bodyPr/>
          <a:lstStyle/>
          <a:p>
            <a:fld id="{48FC179B-E1DC-44DF-B0E4-66A8D350C2BE}" type="slidenum">
              <a:rPr lang="en-US" smtClean="0"/>
              <a:t>12</a:t>
            </a:fld>
            <a:endParaRPr lang="en-US"/>
          </a:p>
        </p:txBody>
      </p:sp>
      <p:sp>
        <p:nvSpPr>
          <p:cNvPr id="5" name="Title 1">
            <a:extLst>
              <a:ext uri="{FF2B5EF4-FFF2-40B4-BE49-F238E27FC236}">
                <a16:creationId xmlns:a16="http://schemas.microsoft.com/office/drawing/2014/main" id="{3062625A-C72A-E9ED-F4B9-E5705319B5A2}"/>
              </a:ext>
            </a:extLst>
          </p:cNvPr>
          <p:cNvSpPr>
            <a:spLocks noGrp="1"/>
          </p:cNvSpPr>
          <p:nvPr>
            <p:ph idx="1"/>
          </p:nvPr>
        </p:nvSpPr>
        <p:spPr>
          <a:xfrm>
            <a:off x="185056" y="1171349"/>
            <a:ext cx="11905343" cy="5185001"/>
          </a:xfrm>
        </p:spPr>
        <p:txBody>
          <a:bodyPr/>
          <a:lstStyle/>
          <a:p>
            <a:pPr>
              <a:buFont typeface="Wingdings" panose="05000000000000000000" pitchFamily="2" charset="2"/>
              <a:buChar char="Ø"/>
            </a:pPr>
            <a:r>
              <a:rPr lang="en-US" sz="2400" b="1" dirty="0"/>
              <a:t>Soil</a:t>
            </a:r>
            <a:r>
              <a:rPr lang="en-US" sz="2400" dirty="0"/>
              <a:t> </a:t>
            </a:r>
            <a:r>
              <a:rPr lang="en-US" sz="2400" b="1" dirty="0">
                <a:latin typeface="+mn-lt"/>
              </a:rPr>
              <a:t>Bulk density</a:t>
            </a:r>
          </a:p>
          <a:p>
            <a:pPr marL="0" indent="0">
              <a:buNone/>
            </a:pPr>
            <a:r>
              <a:rPr lang="en-US" dirty="0">
                <a:latin typeface="Calibri" panose="020F0502020204030204" pitchFamily="34" charset="0"/>
                <a:cs typeface="Calibri" panose="020F0502020204030204" pitchFamily="34" charset="0"/>
              </a:rPr>
              <a:t> The ratio of the weight of soil sample to the volume of the soil (core method) (Blake,1965). </a:t>
            </a:r>
            <a:r>
              <a:rPr lang="en-US" sz="2400" dirty="0"/>
              <a:t>                           </a:t>
            </a:r>
            <a:r>
              <a:rPr lang="en-US" sz="2400" b="1" dirty="0"/>
              <a:t>Bulk density = </a:t>
            </a:r>
            <a:r>
              <a:rPr lang="en-US" sz="2400" b="1" dirty="0" err="1"/>
              <a:t>Ms</a:t>
            </a:r>
            <a:r>
              <a:rPr lang="en-US" sz="2400" b="1" dirty="0"/>
              <a:t>/Vt</a:t>
            </a:r>
            <a:endParaRPr lang="en-US" sz="2400" dirty="0"/>
          </a:p>
          <a:p>
            <a:pPr marL="0" indent="0">
              <a:buNone/>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Ms</a:t>
            </a:r>
            <a:r>
              <a:rPr lang="en-US" sz="2400" dirty="0">
                <a:latin typeface="Calibri" panose="020F0502020204030204" pitchFamily="34" charset="0"/>
                <a:cs typeface="Calibri" panose="020F0502020204030204" pitchFamily="34" charset="0"/>
              </a:rPr>
              <a:t> = weight of soil           Vt = total volume</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2A9EA633-F09C-81D7-79B8-3F280E803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245" y="3461925"/>
            <a:ext cx="2586350" cy="261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E5459DC-7F34-F02E-B8B0-9F465AD7B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645" y="3368783"/>
            <a:ext cx="2743200" cy="2622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3340EA97-415C-C810-BF2F-1B4A64B1A8B7}"/>
              </a:ext>
            </a:extLst>
          </p:cNvPr>
          <p:cNvSpPr txBox="1"/>
          <p:nvPr/>
        </p:nvSpPr>
        <p:spPr>
          <a:xfrm>
            <a:off x="954725" y="6072314"/>
            <a:ext cx="4241390" cy="338554"/>
          </a:xfrm>
          <a:prstGeom prst="rect">
            <a:avLst/>
          </a:prstGeom>
          <a:noFill/>
        </p:spPr>
        <p:txBody>
          <a:bodyPr wrap="square" rtlCol="0">
            <a:spAutoFit/>
          </a:bodyPr>
          <a:lstStyle/>
          <a:p>
            <a:pPr algn="ctr"/>
            <a:r>
              <a:rPr lang="en-US" sz="1600" b="1" dirty="0"/>
              <a:t> </a:t>
            </a:r>
            <a:r>
              <a:rPr lang="en-US" sz="1600" b="1" dirty="0">
                <a:latin typeface="Times New Roman" panose="02020603050405020304" pitchFamily="18" charset="0"/>
                <a:cs typeface="Times New Roman" panose="02020603050405020304" pitchFamily="18" charset="0"/>
              </a:rPr>
              <a:t>Figure 7. Weight of the fresh soil sample</a:t>
            </a:r>
          </a:p>
        </p:txBody>
      </p:sp>
      <p:sp>
        <p:nvSpPr>
          <p:cNvPr id="10" name="TextBox 9">
            <a:extLst>
              <a:ext uri="{FF2B5EF4-FFF2-40B4-BE49-F238E27FC236}">
                <a16:creationId xmlns:a16="http://schemas.microsoft.com/office/drawing/2014/main" id="{A6C5E297-8891-1D60-5505-ADFDDD28AAAE}"/>
              </a:ext>
            </a:extLst>
          </p:cNvPr>
          <p:cNvSpPr txBox="1"/>
          <p:nvPr/>
        </p:nvSpPr>
        <p:spPr>
          <a:xfrm>
            <a:off x="6995887" y="6072314"/>
            <a:ext cx="5145316" cy="369332"/>
          </a:xfrm>
          <a:prstGeom prst="rect">
            <a:avLst/>
          </a:prstGeom>
          <a:noFill/>
        </p:spPr>
        <p:txBody>
          <a:bodyPr wrap="square">
            <a:spAutoFit/>
          </a:bodyPr>
          <a:lstStyle/>
          <a:p>
            <a:pPr algn="ctr"/>
            <a:r>
              <a:rPr lang="en-US" sz="1800" b="1" dirty="0">
                <a:latin typeface="Times New Roman" panose="02020603050405020304" pitchFamily="18" charset="0"/>
                <a:cs typeface="Times New Roman" panose="02020603050405020304" pitchFamily="18" charset="0"/>
              </a:rPr>
              <a:t>Figure 8. Oven dry soil sample</a:t>
            </a:r>
          </a:p>
        </p:txBody>
      </p:sp>
    </p:spTree>
    <p:extLst>
      <p:ext uri="{BB962C8B-B14F-4D97-AF65-F5344CB8AC3E}">
        <p14:creationId xmlns:p14="http://schemas.microsoft.com/office/powerpoint/2010/main" val="85824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92C7AC-5231-DA04-332F-F3D5210F1778}"/>
              </a:ext>
            </a:extLst>
          </p:cNvPr>
          <p:cNvSpPr>
            <a:spLocks noGrp="1"/>
          </p:cNvSpPr>
          <p:nvPr>
            <p:ph type="sldNum" sz="quarter" idx="12"/>
          </p:nvPr>
        </p:nvSpPr>
        <p:spPr/>
        <p:txBody>
          <a:bodyPr/>
          <a:lstStyle/>
          <a:p>
            <a:fld id="{48FC179B-E1DC-44DF-B0E4-66A8D350C2BE}" type="slidenum">
              <a:rPr lang="en-US" smtClean="0"/>
              <a:t>13</a:t>
            </a:fld>
            <a:endParaRPr lang="en-US"/>
          </a:p>
        </p:txBody>
      </p:sp>
      <p:sp>
        <p:nvSpPr>
          <p:cNvPr id="5" name="Content Placeholder 2">
            <a:extLst>
              <a:ext uri="{FF2B5EF4-FFF2-40B4-BE49-F238E27FC236}">
                <a16:creationId xmlns:a16="http://schemas.microsoft.com/office/drawing/2014/main" id="{F2A54A0D-598C-9EA2-BBFD-E64D4215F700}"/>
              </a:ext>
            </a:extLst>
          </p:cNvPr>
          <p:cNvSpPr>
            <a:spLocks noGrp="1"/>
          </p:cNvSpPr>
          <p:nvPr>
            <p:ph idx="1"/>
          </p:nvPr>
        </p:nvSpPr>
        <p:spPr>
          <a:xfrm>
            <a:off x="838200" y="1825625"/>
            <a:ext cx="10515600" cy="4351338"/>
          </a:xfrm>
        </p:spPr>
        <p:txBody>
          <a:bodyPr/>
          <a:lstStyle/>
          <a:p>
            <a:r>
              <a:rPr lang="en-US" dirty="0"/>
              <a:t>Statistical data analysis were carried out in SAS software.(SAS version </a:t>
            </a:r>
          </a:p>
          <a:p>
            <a:pPr marL="0" indent="0">
              <a:buNone/>
            </a:pPr>
            <a:r>
              <a:rPr lang="en-US" dirty="0"/>
              <a:t>   9.4 was released 2020) </a:t>
            </a:r>
          </a:p>
          <a:p>
            <a:r>
              <a:rPr lang="en-US" dirty="0"/>
              <a:t>On assessing the;</a:t>
            </a:r>
          </a:p>
          <a:p>
            <a:pPr marL="0" indent="0">
              <a:buNone/>
            </a:pPr>
            <a:r>
              <a:rPr lang="en-US" dirty="0"/>
              <a:t>  	The differences among the treatment means – One way ANOVA</a:t>
            </a:r>
          </a:p>
          <a:p>
            <a:pPr marL="0" indent="0">
              <a:buNone/>
            </a:pPr>
            <a:r>
              <a:rPr lang="en-US" dirty="0"/>
              <a:t> 	and Post hoc test- TUKEY</a:t>
            </a:r>
          </a:p>
          <a:p>
            <a:pPr marL="0" indent="0">
              <a:buNone/>
            </a:pPr>
            <a:r>
              <a:rPr lang="en-US" dirty="0"/>
              <a:t>	Association among soil parameters - Pearson correlation analysis</a:t>
            </a:r>
          </a:p>
        </p:txBody>
      </p:sp>
      <p:sp>
        <p:nvSpPr>
          <p:cNvPr id="7" name="TextBox 6">
            <a:extLst>
              <a:ext uri="{FF2B5EF4-FFF2-40B4-BE49-F238E27FC236}">
                <a16:creationId xmlns:a16="http://schemas.microsoft.com/office/drawing/2014/main" id="{18961FB3-C762-DCBC-989C-4AF686315BA7}"/>
              </a:ext>
            </a:extLst>
          </p:cNvPr>
          <p:cNvSpPr txBox="1"/>
          <p:nvPr/>
        </p:nvSpPr>
        <p:spPr>
          <a:xfrm>
            <a:off x="4093030" y="496371"/>
            <a:ext cx="3178628" cy="584775"/>
          </a:xfrm>
          <a:prstGeom prst="rect">
            <a:avLst/>
          </a:prstGeom>
          <a:noFill/>
        </p:spPr>
        <p:txBody>
          <a:bodyPr wrap="square">
            <a:spAutoFit/>
          </a:bodyPr>
          <a:lstStyle/>
          <a:p>
            <a:pPr marL="457200" indent="-457200">
              <a:buFont typeface="Wingdings" panose="05000000000000000000" pitchFamily="2" charset="2"/>
              <a:buChar char="§"/>
            </a:pPr>
            <a:r>
              <a:rPr lang="en-US" sz="3200" b="1" dirty="0">
                <a:latin typeface="+mn-lt"/>
              </a:rPr>
              <a:t>Data Analysis</a:t>
            </a:r>
            <a:endParaRPr lang="en-US" sz="3200" dirty="0">
              <a:latin typeface="+mn-lt"/>
            </a:endParaRPr>
          </a:p>
        </p:txBody>
      </p:sp>
    </p:spTree>
    <p:extLst>
      <p:ext uri="{BB962C8B-B14F-4D97-AF65-F5344CB8AC3E}">
        <p14:creationId xmlns:p14="http://schemas.microsoft.com/office/powerpoint/2010/main" val="367666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14</a:t>
            </a:fld>
            <a:endParaRPr lang="en-US"/>
          </a:p>
        </p:txBody>
      </p:sp>
      <p:sp>
        <p:nvSpPr>
          <p:cNvPr id="8" name="Title 1">
            <a:extLst>
              <a:ext uri="{FF2B5EF4-FFF2-40B4-BE49-F238E27FC236}">
                <a16:creationId xmlns:a16="http://schemas.microsoft.com/office/drawing/2014/main" id="{7603F7C4-D639-3163-AE78-1C026DE1CD35}"/>
              </a:ext>
            </a:extLst>
          </p:cNvPr>
          <p:cNvSpPr txBox="1">
            <a:spLocks/>
          </p:cNvSpPr>
          <p:nvPr/>
        </p:nvSpPr>
        <p:spPr>
          <a:xfrm>
            <a:off x="3088585" y="123432"/>
            <a:ext cx="6517533" cy="673421"/>
          </a:xfrm>
          <a:prstGeom prst="rect">
            <a:avLst/>
          </a:prstGeom>
          <a:solidFill>
            <a:schemeClr val="accent1">
              <a:lumMod val="60000"/>
              <a:lumOff val="4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u="sng" dirty="0"/>
              <a:t>Results and Discussion</a:t>
            </a:r>
            <a:endParaRPr lang="en-US" dirty="0"/>
          </a:p>
        </p:txBody>
      </p:sp>
      <p:pic>
        <p:nvPicPr>
          <p:cNvPr id="11" name="Content Placeholder 5">
            <a:extLst>
              <a:ext uri="{FF2B5EF4-FFF2-40B4-BE49-F238E27FC236}">
                <a16:creationId xmlns:a16="http://schemas.microsoft.com/office/drawing/2014/main" id="{786D21C2-B822-B103-DA9C-0E6FB8B0EAFA}"/>
              </a:ext>
            </a:extLst>
          </p:cNvPr>
          <p:cNvPicPr>
            <a:picLocks noGrp="1" noChangeAspect="1"/>
          </p:cNvPicPr>
          <p:nvPr>
            <p:ph idx="1"/>
          </p:nvPr>
        </p:nvPicPr>
        <p:blipFill>
          <a:blip r:embed="rId2"/>
          <a:stretch>
            <a:fillRect/>
          </a:stretch>
        </p:blipFill>
        <p:spPr>
          <a:xfrm>
            <a:off x="897864" y="1626320"/>
            <a:ext cx="6389947" cy="5030315"/>
          </a:xfrm>
          <a:prstGeom prst="rect">
            <a:avLst/>
          </a:prstGeom>
        </p:spPr>
      </p:pic>
      <p:cxnSp>
        <p:nvCxnSpPr>
          <p:cNvPr id="12" name="Straight Connector 11">
            <a:extLst>
              <a:ext uri="{FF2B5EF4-FFF2-40B4-BE49-F238E27FC236}">
                <a16:creationId xmlns:a16="http://schemas.microsoft.com/office/drawing/2014/main" id="{78158501-4937-397C-6CA6-8F3E205CFFCB}"/>
              </a:ext>
            </a:extLst>
          </p:cNvPr>
          <p:cNvCxnSpPr>
            <a:cxnSpLocks/>
          </p:cNvCxnSpPr>
          <p:nvPr/>
        </p:nvCxnSpPr>
        <p:spPr>
          <a:xfrm>
            <a:off x="1595336" y="2565645"/>
            <a:ext cx="5633529" cy="0"/>
          </a:xfrm>
          <a:prstGeom prst="line">
            <a:avLst/>
          </a:prstGeom>
        </p:spPr>
        <p:style>
          <a:lnRef idx="3">
            <a:schemeClr val="dk1"/>
          </a:lnRef>
          <a:fillRef idx="0">
            <a:schemeClr val="dk1"/>
          </a:fillRef>
          <a:effectRef idx="2">
            <a:schemeClr val="dk1"/>
          </a:effectRef>
          <a:fontRef idx="minor">
            <a:schemeClr val="tx1"/>
          </a:fontRef>
        </p:style>
      </p:cxnSp>
      <p:sp>
        <p:nvSpPr>
          <p:cNvPr id="13" name="Arrow: Left 12">
            <a:extLst>
              <a:ext uri="{FF2B5EF4-FFF2-40B4-BE49-F238E27FC236}">
                <a16:creationId xmlns:a16="http://schemas.microsoft.com/office/drawing/2014/main" id="{EC06E537-5C21-D9DC-36EC-537DD438F36F}"/>
              </a:ext>
            </a:extLst>
          </p:cNvPr>
          <p:cNvSpPr/>
          <p:nvPr/>
        </p:nvSpPr>
        <p:spPr>
          <a:xfrm>
            <a:off x="7287811" y="2476872"/>
            <a:ext cx="558751" cy="17755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ED0924E-A8D1-5BEB-8F06-230F3B6C82C6}"/>
              </a:ext>
            </a:extLst>
          </p:cNvPr>
          <p:cNvSpPr/>
          <p:nvPr/>
        </p:nvSpPr>
        <p:spPr>
          <a:xfrm>
            <a:off x="7944464" y="2052504"/>
            <a:ext cx="1740565" cy="10031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2.65 gcm¯</a:t>
            </a:r>
            <a:r>
              <a:rPr lang="en-US" dirty="0">
                <a:latin typeface="Calibri" panose="020F0502020204030204" pitchFamily="34" charset="0"/>
                <a:cs typeface="Calibri" panose="020F0502020204030204" pitchFamily="34" charset="0"/>
              </a:rPr>
              <a:t>³</a:t>
            </a:r>
            <a:endParaRPr lang="en-US" dirty="0"/>
          </a:p>
        </p:txBody>
      </p:sp>
      <p:sp>
        <p:nvSpPr>
          <p:cNvPr id="15" name="Right Brace 14">
            <a:extLst>
              <a:ext uri="{FF2B5EF4-FFF2-40B4-BE49-F238E27FC236}">
                <a16:creationId xmlns:a16="http://schemas.microsoft.com/office/drawing/2014/main" id="{109FF4D8-629B-E51F-5F44-AB1774156EF5}"/>
              </a:ext>
            </a:extLst>
          </p:cNvPr>
          <p:cNvSpPr/>
          <p:nvPr/>
        </p:nvSpPr>
        <p:spPr>
          <a:xfrm>
            <a:off x="2365174" y="2565645"/>
            <a:ext cx="381740" cy="6444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4D657E67-F593-A23D-0F2A-EF72E8DD470B}"/>
              </a:ext>
            </a:extLst>
          </p:cNvPr>
          <p:cNvSpPr/>
          <p:nvPr/>
        </p:nvSpPr>
        <p:spPr>
          <a:xfrm>
            <a:off x="3253307" y="2535680"/>
            <a:ext cx="381740" cy="9232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1FE3FB4E-4025-2720-58CB-B0492C615422}"/>
              </a:ext>
            </a:extLst>
          </p:cNvPr>
          <p:cNvSpPr/>
          <p:nvPr/>
        </p:nvSpPr>
        <p:spPr>
          <a:xfrm>
            <a:off x="4244220" y="2554094"/>
            <a:ext cx="381740" cy="8633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D5A29EBF-DF11-C9C4-E709-A108FCCFF1BF}"/>
              </a:ext>
            </a:extLst>
          </p:cNvPr>
          <p:cNvSpPr/>
          <p:nvPr/>
        </p:nvSpPr>
        <p:spPr>
          <a:xfrm>
            <a:off x="5092530" y="2554093"/>
            <a:ext cx="96421" cy="1633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4D4AA11B-2BB6-727A-B7A2-17E574348331}"/>
              </a:ext>
            </a:extLst>
          </p:cNvPr>
          <p:cNvSpPr/>
          <p:nvPr/>
        </p:nvSpPr>
        <p:spPr>
          <a:xfrm>
            <a:off x="7269481" y="2565645"/>
            <a:ext cx="45719" cy="177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32A7D93-F4EE-8A40-1499-2AF4E25048B2}"/>
              </a:ext>
            </a:extLst>
          </p:cNvPr>
          <p:cNvSpPr txBox="1"/>
          <p:nvPr/>
        </p:nvSpPr>
        <p:spPr>
          <a:xfrm>
            <a:off x="2691874" y="2784212"/>
            <a:ext cx="594804" cy="253916"/>
          </a:xfrm>
          <a:prstGeom prst="rect">
            <a:avLst/>
          </a:prstGeom>
          <a:noFill/>
        </p:spPr>
        <p:txBody>
          <a:bodyPr wrap="square" rtlCol="0">
            <a:spAutoFit/>
          </a:bodyPr>
          <a:lstStyle/>
          <a:p>
            <a:r>
              <a:rPr lang="en-US" sz="1050" dirty="0"/>
              <a:t>0.59</a:t>
            </a:r>
          </a:p>
        </p:txBody>
      </p:sp>
      <p:sp>
        <p:nvSpPr>
          <p:cNvPr id="21" name="TextBox 20">
            <a:extLst>
              <a:ext uri="{FF2B5EF4-FFF2-40B4-BE49-F238E27FC236}">
                <a16:creationId xmlns:a16="http://schemas.microsoft.com/office/drawing/2014/main" id="{A6059E36-C4ED-648D-D34D-287D28CA0447}"/>
              </a:ext>
            </a:extLst>
          </p:cNvPr>
          <p:cNvSpPr txBox="1"/>
          <p:nvPr/>
        </p:nvSpPr>
        <p:spPr>
          <a:xfrm>
            <a:off x="3594399" y="2865270"/>
            <a:ext cx="519073" cy="253916"/>
          </a:xfrm>
          <a:prstGeom prst="rect">
            <a:avLst/>
          </a:prstGeom>
          <a:noFill/>
        </p:spPr>
        <p:txBody>
          <a:bodyPr wrap="square" rtlCol="0">
            <a:spAutoFit/>
          </a:bodyPr>
          <a:lstStyle/>
          <a:p>
            <a:r>
              <a:rPr lang="en-US" sz="1050" dirty="0"/>
              <a:t>0.83</a:t>
            </a:r>
          </a:p>
        </p:txBody>
      </p:sp>
      <p:sp>
        <p:nvSpPr>
          <p:cNvPr id="22" name="TextBox 21">
            <a:extLst>
              <a:ext uri="{FF2B5EF4-FFF2-40B4-BE49-F238E27FC236}">
                <a16:creationId xmlns:a16="http://schemas.microsoft.com/office/drawing/2014/main" id="{4ADC8946-C365-56E3-EA89-40557CEDB3C6}"/>
              </a:ext>
            </a:extLst>
          </p:cNvPr>
          <p:cNvSpPr txBox="1"/>
          <p:nvPr/>
        </p:nvSpPr>
        <p:spPr>
          <a:xfrm>
            <a:off x="4571300" y="2858811"/>
            <a:ext cx="546459" cy="253916"/>
          </a:xfrm>
          <a:prstGeom prst="rect">
            <a:avLst/>
          </a:prstGeom>
          <a:noFill/>
        </p:spPr>
        <p:txBody>
          <a:bodyPr wrap="square" rtlCol="0">
            <a:spAutoFit/>
          </a:bodyPr>
          <a:lstStyle/>
          <a:p>
            <a:r>
              <a:rPr lang="en-US" sz="1050" dirty="0"/>
              <a:t>0.81</a:t>
            </a:r>
          </a:p>
        </p:txBody>
      </p:sp>
      <p:cxnSp>
        <p:nvCxnSpPr>
          <p:cNvPr id="23" name="Straight Arrow Connector 22">
            <a:extLst>
              <a:ext uri="{FF2B5EF4-FFF2-40B4-BE49-F238E27FC236}">
                <a16:creationId xmlns:a16="http://schemas.microsoft.com/office/drawing/2014/main" id="{FE3775C1-DAEF-EA9D-DD34-CDEFC4239F6F}"/>
              </a:ext>
            </a:extLst>
          </p:cNvPr>
          <p:cNvCxnSpPr>
            <a:cxnSpLocks/>
          </p:cNvCxnSpPr>
          <p:nvPr/>
        </p:nvCxnSpPr>
        <p:spPr>
          <a:xfrm flipV="1">
            <a:off x="5207281" y="2640832"/>
            <a:ext cx="0" cy="888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E9FBA8-7136-5A14-AA45-80045F3C1596}"/>
              </a:ext>
            </a:extLst>
          </p:cNvPr>
          <p:cNvSpPr txBox="1"/>
          <p:nvPr/>
        </p:nvSpPr>
        <p:spPr>
          <a:xfrm>
            <a:off x="4985389" y="3518235"/>
            <a:ext cx="713169" cy="253916"/>
          </a:xfrm>
          <a:prstGeom prst="rect">
            <a:avLst/>
          </a:prstGeom>
          <a:noFill/>
        </p:spPr>
        <p:txBody>
          <a:bodyPr wrap="square" rtlCol="0">
            <a:spAutoFit/>
          </a:bodyPr>
          <a:lstStyle/>
          <a:p>
            <a:r>
              <a:rPr lang="en-US" sz="1050" dirty="0"/>
              <a:t>0.13</a:t>
            </a:r>
          </a:p>
        </p:txBody>
      </p:sp>
      <p:cxnSp>
        <p:nvCxnSpPr>
          <p:cNvPr id="25" name="Straight Arrow Connector 24">
            <a:extLst>
              <a:ext uri="{FF2B5EF4-FFF2-40B4-BE49-F238E27FC236}">
                <a16:creationId xmlns:a16="http://schemas.microsoft.com/office/drawing/2014/main" id="{81D4C0CD-397C-6DC9-5A69-DD2A620E5E23}"/>
              </a:ext>
            </a:extLst>
          </p:cNvPr>
          <p:cNvCxnSpPr>
            <a:cxnSpLocks/>
          </p:cNvCxnSpPr>
          <p:nvPr/>
        </p:nvCxnSpPr>
        <p:spPr>
          <a:xfrm flipV="1">
            <a:off x="6296537" y="2607007"/>
            <a:ext cx="0" cy="862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01842C-441E-8433-AF6C-033C3DD34004}"/>
              </a:ext>
            </a:extLst>
          </p:cNvPr>
          <p:cNvSpPr txBox="1"/>
          <p:nvPr/>
        </p:nvSpPr>
        <p:spPr>
          <a:xfrm>
            <a:off x="6066347" y="3429000"/>
            <a:ext cx="713169" cy="253916"/>
          </a:xfrm>
          <a:prstGeom prst="rect">
            <a:avLst/>
          </a:prstGeom>
          <a:noFill/>
        </p:spPr>
        <p:txBody>
          <a:bodyPr wrap="square" rtlCol="0">
            <a:spAutoFit/>
          </a:bodyPr>
          <a:lstStyle/>
          <a:p>
            <a:r>
              <a:rPr lang="en-US" sz="1050" dirty="0"/>
              <a:t>0.15</a:t>
            </a:r>
          </a:p>
        </p:txBody>
      </p:sp>
      <p:sp>
        <p:nvSpPr>
          <p:cNvPr id="27" name="Oval 26">
            <a:extLst>
              <a:ext uri="{FF2B5EF4-FFF2-40B4-BE49-F238E27FC236}">
                <a16:creationId xmlns:a16="http://schemas.microsoft.com/office/drawing/2014/main" id="{332F2F47-26F6-1FBD-B96F-C45933A95C66}"/>
              </a:ext>
            </a:extLst>
          </p:cNvPr>
          <p:cNvSpPr/>
          <p:nvPr/>
        </p:nvSpPr>
        <p:spPr>
          <a:xfrm>
            <a:off x="5323432" y="2088474"/>
            <a:ext cx="852239" cy="776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508ED4DF-96C8-E0D3-CD81-4E445F6B1F82}"/>
              </a:ext>
            </a:extLst>
          </p:cNvPr>
          <p:cNvSpPr/>
          <p:nvPr/>
        </p:nvSpPr>
        <p:spPr>
          <a:xfrm>
            <a:off x="6306443" y="2565645"/>
            <a:ext cx="45719" cy="1154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C1D3E5C-21CF-E7A4-B8C1-74377CFDB712}"/>
              </a:ext>
            </a:extLst>
          </p:cNvPr>
          <p:cNvSpPr txBox="1"/>
          <p:nvPr/>
        </p:nvSpPr>
        <p:spPr>
          <a:xfrm>
            <a:off x="7684851" y="4601183"/>
            <a:ext cx="4075889" cy="523220"/>
          </a:xfrm>
          <a:prstGeom prst="rect">
            <a:avLst/>
          </a:prstGeom>
          <a:noFill/>
        </p:spPr>
        <p:txBody>
          <a:bodyPr wrap="square" rtlCol="0">
            <a:spAutoFit/>
          </a:bodyPr>
          <a:lstStyle/>
          <a:p>
            <a:pPr algn="ctr"/>
            <a:r>
              <a:rPr lang="en-US" sz="1400" b="1" dirty="0"/>
              <a:t>Graph 01. Variance between Assume and True Particle density (0-15 cm)</a:t>
            </a:r>
          </a:p>
        </p:txBody>
      </p:sp>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12679F16-AB98-6768-24C4-E49E84FEE7A0}"/>
                  </a:ext>
                </a:extLst>
              </p14:cNvPr>
              <p14:cNvContentPartPr/>
              <p14:nvPr/>
            </p14:nvContentPartPr>
            <p14:xfrm>
              <a:off x="1039638" y="3218245"/>
              <a:ext cx="360" cy="360"/>
            </p14:xfrm>
          </p:contentPart>
        </mc:Choice>
        <mc:Fallback xmlns="">
          <p:pic>
            <p:nvPicPr>
              <p:cNvPr id="30" name="Ink 29">
                <a:extLst>
                  <a:ext uri="{FF2B5EF4-FFF2-40B4-BE49-F238E27FC236}">
                    <a16:creationId xmlns:a16="http://schemas.microsoft.com/office/drawing/2014/main" id="{12679F16-AB98-6768-24C4-E49E84FEE7A0}"/>
                  </a:ext>
                </a:extLst>
              </p:cNvPr>
              <p:cNvPicPr/>
              <p:nvPr/>
            </p:nvPicPr>
            <p:blipFill>
              <a:blip r:embed="rId4"/>
              <a:stretch>
                <a:fillRect/>
              </a:stretch>
            </p:blipFill>
            <p:spPr>
              <a:xfrm>
                <a:off x="1021638" y="32002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Ink 30">
                <a:extLst>
                  <a:ext uri="{FF2B5EF4-FFF2-40B4-BE49-F238E27FC236}">
                    <a16:creationId xmlns:a16="http://schemas.microsoft.com/office/drawing/2014/main" id="{1139C169-4B40-059D-C489-4D5DE4B30485}"/>
                  </a:ext>
                </a:extLst>
              </p14:cNvPr>
              <p14:cNvContentPartPr/>
              <p14:nvPr/>
            </p14:nvContentPartPr>
            <p14:xfrm>
              <a:off x="1030998" y="3254245"/>
              <a:ext cx="360" cy="360"/>
            </p14:xfrm>
          </p:contentPart>
        </mc:Choice>
        <mc:Fallback xmlns="">
          <p:pic>
            <p:nvPicPr>
              <p:cNvPr id="31" name="Ink 30">
                <a:extLst>
                  <a:ext uri="{FF2B5EF4-FFF2-40B4-BE49-F238E27FC236}">
                    <a16:creationId xmlns:a16="http://schemas.microsoft.com/office/drawing/2014/main" id="{1139C169-4B40-059D-C489-4D5DE4B30485}"/>
                  </a:ext>
                </a:extLst>
              </p:cNvPr>
              <p:cNvPicPr/>
              <p:nvPr/>
            </p:nvPicPr>
            <p:blipFill>
              <a:blip r:embed="rId4"/>
              <a:stretch>
                <a:fillRect/>
              </a:stretch>
            </p:blipFill>
            <p:spPr>
              <a:xfrm>
                <a:off x="1012998" y="32362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Ink 31">
                <a:extLst>
                  <a:ext uri="{FF2B5EF4-FFF2-40B4-BE49-F238E27FC236}">
                    <a16:creationId xmlns:a16="http://schemas.microsoft.com/office/drawing/2014/main" id="{54AF9561-0D04-4EC8-D568-BCDEF1E2E7BD}"/>
                  </a:ext>
                </a:extLst>
              </p14:cNvPr>
              <p14:cNvContentPartPr/>
              <p14:nvPr/>
            </p14:nvContentPartPr>
            <p14:xfrm>
              <a:off x="1057638" y="3226885"/>
              <a:ext cx="360" cy="360"/>
            </p14:xfrm>
          </p:contentPart>
        </mc:Choice>
        <mc:Fallback xmlns="">
          <p:pic>
            <p:nvPicPr>
              <p:cNvPr id="32" name="Ink 31">
                <a:extLst>
                  <a:ext uri="{FF2B5EF4-FFF2-40B4-BE49-F238E27FC236}">
                    <a16:creationId xmlns:a16="http://schemas.microsoft.com/office/drawing/2014/main" id="{54AF9561-0D04-4EC8-D568-BCDEF1E2E7BD}"/>
                  </a:ext>
                </a:extLst>
              </p:cNvPr>
              <p:cNvPicPr/>
              <p:nvPr/>
            </p:nvPicPr>
            <p:blipFill>
              <a:blip r:embed="rId4"/>
              <a:stretch>
                <a:fillRect/>
              </a:stretch>
            </p:blipFill>
            <p:spPr>
              <a:xfrm>
                <a:off x="1039638" y="32088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Ink 32">
                <a:extLst>
                  <a:ext uri="{FF2B5EF4-FFF2-40B4-BE49-F238E27FC236}">
                    <a16:creationId xmlns:a16="http://schemas.microsoft.com/office/drawing/2014/main" id="{E734BE07-F081-E017-C49D-385CD0240A0E}"/>
                  </a:ext>
                </a:extLst>
              </p14:cNvPr>
              <p14:cNvContentPartPr/>
              <p14:nvPr/>
            </p14:nvContentPartPr>
            <p14:xfrm>
              <a:off x="1048638" y="3271885"/>
              <a:ext cx="360" cy="360"/>
            </p14:xfrm>
          </p:contentPart>
        </mc:Choice>
        <mc:Fallback xmlns="">
          <p:pic>
            <p:nvPicPr>
              <p:cNvPr id="33" name="Ink 32">
                <a:extLst>
                  <a:ext uri="{FF2B5EF4-FFF2-40B4-BE49-F238E27FC236}">
                    <a16:creationId xmlns:a16="http://schemas.microsoft.com/office/drawing/2014/main" id="{E734BE07-F081-E017-C49D-385CD0240A0E}"/>
                  </a:ext>
                </a:extLst>
              </p:cNvPr>
              <p:cNvPicPr/>
              <p:nvPr/>
            </p:nvPicPr>
            <p:blipFill>
              <a:blip r:embed="rId4"/>
              <a:stretch>
                <a:fillRect/>
              </a:stretch>
            </p:blipFill>
            <p:spPr>
              <a:xfrm>
                <a:off x="1030638" y="3253885"/>
                <a:ext cx="36000" cy="36000"/>
              </a:xfrm>
              <a:prstGeom prst="rect">
                <a:avLst/>
              </a:prstGeom>
            </p:spPr>
          </p:pic>
        </mc:Fallback>
      </mc:AlternateContent>
      <p:sp>
        <p:nvSpPr>
          <p:cNvPr id="34" name="TextBox 33">
            <a:extLst>
              <a:ext uri="{FF2B5EF4-FFF2-40B4-BE49-F238E27FC236}">
                <a16:creationId xmlns:a16="http://schemas.microsoft.com/office/drawing/2014/main" id="{18CC5F24-7E9B-28EE-30FD-653AA2164599}"/>
              </a:ext>
            </a:extLst>
          </p:cNvPr>
          <p:cNvSpPr txBox="1"/>
          <p:nvPr/>
        </p:nvSpPr>
        <p:spPr>
          <a:xfrm>
            <a:off x="259524" y="1070735"/>
            <a:ext cx="11932476" cy="707886"/>
          </a:xfrm>
          <a:prstGeom prst="rect">
            <a:avLst/>
          </a:prstGeom>
          <a:noFill/>
        </p:spPr>
        <p:txBody>
          <a:bodyPr wrap="square">
            <a:spAutoFit/>
          </a:bodyPr>
          <a:lstStyle/>
          <a:p>
            <a:pPr marL="342900" indent="-342900">
              <a:buFont typeface="Wingdings" panose="05000000000000000000" pitchFamily="2" charset="2"/>
              <a:buChar char="Ø"/>
            </a:pPr>
            <a:r>
              <a:rPr lang="en-US" sz="2000" b="1" dirty="0"/>
              <a:t>Comparison of the calculation of porosity using assumed value for PD and measured value for PD in different soil types. (0-15cm)</a:t>
            </a:r>
          </a:p>
        </p:txBody>
      </p:sp>
    </p:spTree>
    <p:extLst>
      <p:ext uri="{BB962C8B-B14F-4D97-AF65-F5344CB8AC3E}">
        <p14:creationId xmlns:p14="http://schemas.microsoft.com/office/powerpoint/2010/main" val="359352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15DAA0-4F7F-7DA6-49DC-EE6B4C59EEC0}"/>
              </a:ext>
            </a:extLst>
          </p:cNvPr>
          <p:cNvSpPr>
            <a:spLocks noGrp="1"/>
          </p:cNvSpPr>
          <p:nvPr>
            <p:ph type="sldNum" sz="quarter" idx="12"/>
          </p:nvPr>
        </p:nvSpPr>
        <p:spPr/>
        <p:txBody>
          <a:bodyPr/>
          <a:lstStyle/>
          <a:p>
            <a:fld id="{48FC179B-E1DC-44DF-B0E4-66A8D350C2BE}" type="slidenum">
              <a:rPr lang="en-US" smtClean="0"/>
              <a:t>15</a:t>
            </a:fld>
            <a:endParaRPr lang="en-US"/>
          </a:p>
        </p:txBody>
      </p:sp>
      <p:sp>
        <p:nvSpPr>
          <p:cNvPr id="6" name="TextBox 5">
            <a:extLst>
              <a:ext uri="{FF2B5EF4-FFF2-40B4-BE49-F238E27FC236}">
                <a16:creationId xmlns:a16="http://schemas.microsoft.com/office/drawing/2014/main" id="{D34D0C6D-49BD-CF5C-169F-0E43BF0FD0B8}"/>
              </a:ext>
            </a:extLst>
          </p:cNvPr>
          <p:cNvSpPr txBox="1"/>
          <p:nvPr/>
        </p:nvSpPr>
        <p:spPr>
          <a:xfrm>
            <a:off x="2244970" y="530107"/>
            <a:ext cx="9679744" cy="830997"/>
          </a:xfrm>
          <a:prstGeom prst="rect">
            <a:avLst/>
          </a:prstGeom>
          <a:noFill/>
        </p:spPr>
        <p:txBody>
          <a:bodyPr wrap="square">
            <a:spAutoFit/>
          </a:bodyPr>
          <a:lstStyle/>
          <a:p>
            <a:pPr marL="342900" indent="-342900">
              <a:buFont typeface="Wingdings" panose="05000000000000000000" pitchFamily="2" charset="2"/>
              <a:buChar char="Ø"/>
            </a:pPr>
            <a:r>
              <a:rPr lang="en-US" sz="2400" b="1" dirty="0"/>
              <a:t>Comparison of the calculation of porosity using assumed value for PD and measured value for PD in different soil types. (15-30cm)</a:t>
            </a:r>
          </a:p>
        </p:txBody>
      </p:sp>
      <p:cxnSp>
        <p:nvCxnSpPr>
          <p:cNvPr id="7" name="Straight Connector 6">
            <a:extLst>
              <a:ext uri="{FF2B5EF4-FFF2-40B4-BE49-F238E27FC236}">
                <a16:creationId xmlns:a16="http://schemas.microsoft.com/office/drawing/2014/main" id="{F2EEA541-BACC-E306-8118-BCEA841959B3}"/>
              </a:ext>
            </a:extLst>
          </p:cNvPr>
          <p:cNvCxnSpPr/>
          <p:nvPr/>
        </p:nvCxnSpPr>
        <p:spPr>
          <a:xfrm>
            <a:off x="4322561" y="2775738"/>
            <a:ext cx="4935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7A22957C-34D0-C9CB-83C4-B6F3F2BD1368}"/>
              </a:ext>
            </a:extLst>
          </p:cNvPr>
          <p:cNvSpPr/>
          <p:nvPr/>
        </p:nvSpPr>
        <p:spPr>
          <a:xfrm>
            <a:off x="3023461" y="2633701"/>
            <a:ext cx="79899" cy="6747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774046A-02BC-00BA-B656-33E52AF68B2F}"/>
              </a:ext>
            </a:extLst>
          </p:cNvPr>
          <p:cNvCxnSpPr/>
          <p:nvPr/>
        </p:nvCxnSpPr>
        <p:spPr>
          <a:xfrm>
            <a:off x="3272036" y="2562682"/>
            <a:ext cx="466965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5D9BE04B-20E9-20EC-41E7-C4DAC4FC46E3}"/>
              </a:ext>
            </a:extLst>
          </p:cNvPr>
          <p:cNvSpPr/>
          <p:nvPr/>
        </p:nvSpPr>
        <p:spPr>
          <a:xfrm>
            <a:off x="3795818" y="2562682"/>
            <a:ext cx="204187" cy="6125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FCA0E989-B295-81E0-831B-CD648A569EB2}"/>
              </a:ext>
            </a:extLst>
          </p:cNvPr>
          <p:cNvSpPr/>
          <p:nvPr/>
        </p:nvSpPr>
        <p:spPr>
          <a:xfrm>
            <a:off x="4541542" y="2562682"/>
            <a:ext cx="150921" cy="7956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E95178E6-E995-992D-FC2B-4D4276465E02}"/>
              </a:ext>
            </a:extLst>
          </p:cNvPr>
          <p:cNvSpPr/>
          <p:nvPr/>
        </p:nvSpPr>
        <p:spPr>
          <a:xfrm>
            <a:off x="5348519" y="2562681"/>
            <a:ext cx="143228" cy="6747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67645DF7-2B86-D37B-CF23-C659FABF6001}"/>
              </a:ext>
            </a:extLst>
          </p:cNvPr>
          <p:cNvSpPr/>
          <p:nvPr/>
        </p:nvSpPr>
        <p:spPr>
          <a:xfrm>
            <a:off x="6157278" y="2562681"/>
            <a:ext cx="45719" cy="1597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A8C9DE01-D037-3D20-E923-E6FBC1AC018A}"/>
              </a:ext>
            </a:extLst>
          </p:cNvPr>
          <p:cNvSpPr/>
          <p:nvPr/>
        </p:nvSpPr>
        <p:spPr>
          <a:xfrm>
            <a:off x="7622094" y="2562681"/>
            <a:ext cx="72645" cy="1597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2B419F7-78F8-3F9C-A59B-DD216FC13666}"/>
              </a:ext>
            </a:extLst>
          </p:cNvPr>
          <p:cNvCxnSpPr/>
          <p:nvPr/>
        </p:nvCxnSpPr>
        <p:spPr>
          <a:xfrm>
            <a:off x="2490801" y="2722479"/>
            <a:ext cx="423464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F02B1864-55C7-6C7A-D37C-C0BD4A74171D}"/>
              </a:ext>
            </a:extLst>
          </p:cNvPr>
          <p:cNvSpPr/>
          <p:nvPr/>
        </p:nvSpPr>
        <p:spPr>
          <a:xfrm>
            <a:off x="3023461" y="2722479"/>
            <a:ext cx="79899" cy="5859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40A1E3D5-77C0-E76E-8084-61E5B3837CE4}"/>
              </a:ext>
            </a:extLst>
          </p:cNvPr>
          <p:cNvSpPr/>
          <p:nvPr/>
        </p:nvSpPr>
        <p:spPr>
          <a:xfrm>
            <a:off x="3636020" y="2722479"/>
            <a:ext cx="204186" cy="6924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ED0483FD-24C4-46DB-2DDA-0707B6131E87}"/>
              </a:ext>
            </a:extLst>
          </p:cNvPr>
          <p:cNvCxnSpPr>
            <a:cxnSpLocks/>
          </p:cNvCxnSpPr>
          <p:nvPr/>
        </p:nvCxnSpPr>
        <p:spPr>
          <a:xfrm flipV="1">
            <a:off x="5088201" y="2713591"/>
            <a:ext cx="0" cy="882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D47D30E-9149-7210-577B-63B20530AF05}"/>
              </a:ext>
            </a:extLst>
          </p:cNvPr>
          <p:cNvCxnSpPr>
            <a:cxnSpLocks/>
          </p:cNvCxnSpPr>
          <p:nvPr/>
        </p:nvCxnSpPr>
        <p:spPr>
          <a:xfrm flipV="1">
            <a:off x="5776818" y="2737175"/>
            <a:ext cx="0" cy="882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C9522F6-678E-CEE5-1243-3911BF17C718}"/>
              </a:ext>
            </a:extLst>
          </p:cNvPr>
          <p:cNvPicPr>
            <a:picLocks noChangeAspect="1"/>
          </p:cNvPicPr>
          <p:nvPr/>
        </p:nvPicPr>
        <p:blipFill>
          <a:blip r:embed="rId2"/>
          <a:stretch>
            <a:fillRect/>
          </a:stretch>
        </p:blipFill>
        <p:spPr>
          <a:xfrm>
            <a:off x="1524735" y="1852468"/>
            <a:ext cx="6147144" cy="4475425"/>
          </a:xfrm>
          <a:prstGeom prst="rect">
            <a:avLst/>
          </a:prstGeom>
        </p:spPr>
      </p:pic>
      <p:cxnSp>
        <p:nvCxnSpPr>
          <p:cNvPr id="21" name="Straight Connector 20">
            <a:extLst>
              <a:ext uri="{FF2B5EF4-FFF2-40B4-BE49-F238E27FC236}">
                <a16:creationId xmlns:a16="http://schemas.microsoft.com/office/drawing/2014/main" id="{40B1B54B-3684-9E16-25BD-260B01DF6F70}"/>
              </a:ext>
            </a:extLst>
          </p:cNvPr>
          <p:cNvCxnSpPr>
            <a:cxnSpLocks/>
          </p:cNvCxnSpPr>
          <p:nvPr/>
        </p:nvCxnSpPr>
        <p:spPr>
          <a:xfrm>
            <a:off x="2262968" y="2713591"/>
            <a:ext cx="5359126" cy="8887"/>
          </a:xfrm>
          <a:prstGeom prst="line">
            <a:avLst/>
          </a:prstGeom>
        </p:spPr>
        <p:style>
          <a:lnRef idx="3">
            <a:schemeClr val="accent2"/>
          </a:lnRef>
          <a:fillRef idx="0">
            <a:schemeClr val="accent2"/>
          </a:fillRef>
          <a:effectRef idx="2">
            <a:schemeClr val="accent2"/>
          </a:effectRef>
          <a:fontRef idx="minor">
            <a:schemeClr val="tx1"/>
          </a:fontRef>
        </p:style>
      </p:cxnSp>
      <p:sp>
        <p:nvSpPr>
          <p:cNvPr id="22" name="Right Brace 21">
            <a:extLst>
              <a:ext uri="{FF2B5EF4-FFF2-40B4-BE49-F238E27FC236}">
                <a16:creationId xmlns:a16="http://schemas.microsoft.com/office/drawing/2014/main" id="{0A4459C6-F9C8-EB36-6E72-0AF462A5B953}"/>
              </a:ext>
            </a:extLst>
          </p:cNvPr>
          <p:cNvSpPr/>
          <p:nvPr/>
        </p:nvSpPr>
        <p:spPr>
          <a:xfrm>
            <a:off x="2928359" y="2722479"/>
            <a:ext cx="216821" cy="5948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EDF7199C-D6D7-B283-2276-4DBD16AAC495}"/>
              </a:ext>
            </a:extLst>
          </p:cNvPr>
          <p:cNvSpPr/>
          <p:nvPr/>
        </p:nvSpPr>
        <p:spPr>
          <a:xfrm>
            <a:off x="3864540" y="2707784"/>
            <a:ext cx="281663" cy="795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A386D537-BA56-756A-F597-55DAA0D672B4}"/>
              </a:ext>
            </a:extLst>
          </p:cNvPr>
          <p:cNvSpPr/>
          <p:nvPr/>
        </p:nvSpPr>
        <p:spPr>
          <a:xfrm>
            <a:off x="4766016" y="2732428"/>
            <a:ext cx="223766" cy="6258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BD7A751F-9023-FCB2-AC07-CB16EC50B3B6}"/>
              </a:ext>
            </a:extLst>
          </p:cNvPr>
          <p:cNvSpPr/>
          <p:nvPr/>
        </p:nvSpPr>
        <p:spPr>
          <a:xfrm>
            <a:off x="6485752" y="2713591"/>
            <a:ext cx="45719" cy="854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a:extLst>
              <a:ext uri="{FF2B5EF4-FFF2-40B4-BE49-F238E27FC236}">
                <a16:creationId xmlns:a16="http://schemas.microsoft.com/office/drawing/2014/main" id="{497E13D8-7E86-5CB8-C629-7D3B424B516D}"/>
              </a:ext>
            </a:extLst>
          </p:cNvPr>
          <p:cNvSpPr/>
          <p:nvPr/>
        </p:nvSpPr>
        <p:spPr>
          <a:xfrm>
            <a:off x="7649020" y="2722479"/>
            <a:ext cx="45719" cy="854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6E67C4B4-ABEE-229A-6B75-CCCCDBCD7A35}"/>
              </a:ext>
            </a:extLst>
          </p:cNvPr>
          <p:cNvSpPr txBox="1"/>
          <p:nvPr/>
        </p:nvSpPr>
        <p:spPr>
          <a:xfrm>
            <a:off x="3078001" y="2900032"/>
            <a:ext cx="583102" cy="246221"/>
          </a:xfrm>
          <a:prstGeom prst="rect">
            <a:avLst/>
          </a:prstGeom>
          <a:noFill/>
        </p:spPr>
        <p:txBody>
          <a:bodyPr wrap="square" rtlCol="0">
            <a:spAutoFit/>
          </a:bodyPr>
          <a:lstStyle/>
          <a:p>
            <a:r>
              <a:rPr lang="en-US" sz="1000" dirty="0"/>
              <a:t>0.55</a:t>
            </a:r>
          </a:p>
        </p:txBody>
      </p:sp>
      <p:sp>
        <p:nvSpPr>
          <p:cNvPr id="28" name="TextBox 27">
            <a:extLst>
              <a:ext uri="{FF2B5EF4-FFF2-40B4-BE49-F238E27FC236}">
                <a16:creationId xmlns:a16="http://schemas.microsoft.com/office/drawing/2014/main" id="{B8BA3550-BBAC-4B15-370D-FE459FEE30CF}"/>
              </a:ext>
            </a:extLst>
          </p:cNvPr>
          <p:cNvSpPr txBox="1"/>
          <p:nvPr/>
        </p:nvSpPr>
        <p:spPr>
          <a:xfrm>
            <a:off x="4081317" y="2978637"/>
            <a:ext cx="554168" cy="253916"/>
          </a:xfrm>
          <a:prstGeom prst="rect">
            <a:avLst/>
          </a:prstGeom>
          <a:noFill/>
        </p:spPr>
        <p:txBody>
          <a:bodyPr wrap="square" rtlCol="0">
            <a:spAutoFit/>
          </a:bodyPr>
          <a:lstStyle/>
          <a:p>
            <a:r>
              <a:rPr lang="en-US" sz="1050" dirty="0"/>
              <a:t>0.75</a:t>
            </a:r>
          </a:p>
        </p:txBody>
      </p:sp>
      <p:sp>
        <p:nvSpPr>
          <p:cNvPr id="29" name="TextBox 28">
            <a:extLst>
              <a:ext uri="{FF2B5EF4-FFF2-40B4-BE49-F238E27FC236}">
                <a16:creationId xmlns:a16="http://schemas.microsoft.com/office/drawing/2014/main" id="{F5D900D5-D7D5-1A14-15A4-C4B0BEE17920}"/>
              </a:ext>
            </a:extLst>
          </p:cNvPr>
          <p:cNvSpPr txBox="1"/>
          <p:nvPr/>
        </p:nvSpPr>
        <p:spPr>
          <a:xfrm>
            <a:off x="4970630" y="2937049"/>
            <a:ext cx="899006" cy="253916"/>
          </a:xfrm>
          <a:prstGeom prst="rect">
            <a:avLst/>
          </a:prstGeom>
          <a:noFill/>
        </p:spPr>
        <p:txBody>
          <a:bodyPr wrap="square" rtlCol="0">
            <a:spAutoFit/>
          </a:bodyPr>
          <a:lstStyle/>
          <a:p>
            <a:r>
              <a:rPr lang="en-US" sz="1050" dirty="0"/>
              <a:t>0.57</a:t>
            </a:r>
          </a:p>
        </p:txBody>
      </p:sp>
      <p:cxnSp>
        <p:nvCxnSpPr>
          <p:cNvPr id="30" name="Straight Arrow Connector 29">
            <a:extLst>
              <a:ext uri="{FF2B5EF4-FFF2-40B4-BE49-F238E27FC236}">
                <a16:creationId xmlns:a16="http://schemas.microsoft.com/office/drawing/2014/main" id="{0BC2DDC9-F83A-11F1-BE2D-E736F3462469}"/>
              </a:ext>
            </a:extLst>
          </p:cNvPr>
          <p:cNvCxnSpPr>
            <a:cxnSpLocks/>
          </p:cNvCxnSpPr>
          <p:nvPr/>
        </p:nvCxnSpPr>
        <p:spPr>
          <a:xfrm flipV="1">
            <a:off x="5648085" y="2742080"/>
            <a:ext cx="0" cy="795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90CB77C-8CB4-B741-76AB-8043406C8F23}"/>
              </a:ext>
            </a:extLst>
          </p:cNvPr>
          <p:cNvSpPr txBox="1"/>
          <p:nvPr/>
        </p:nvSpPr>
        <p:spPr>
          <a:xfrm>
            <a:off x="5411472" y="3502329"/>
            <a:ext cx="966335" cy="253916"/>
          </a:xfrm>
          <a:prstGeom prst="rect">
            <a:avLst/>
          </a:prstGeom>
          <a:noFill/>
        </p:spPr>
        <p:txBody>
          <a:bodyPr wrap="square" rtlCol="0">
            <a:spAutoFit/>
          </a:bodyPr>
          <a:lstStyle/>
          <a:p>
            <a:r>
              <a:rPr lang="en-US" sz="1050" dirty="0"/>
              <a:t>0.15</a:t>
            </a:r>
          </a:p>
        </p:txBody>
      </p:sp>
      <p:cxnSp>
        <p:nvCxnSpPr>
          <p:cNvPr id="32" name="Straight Arrow Connector 31">
            <a:extLst>
              <a:ext uri="{FF2B5EF4-FFF2-40B4-BE49-F238E27FC236}">
                <a16:creationId xmlns:a16="http://schemas.microsoft.com/office/drawing/2014/main" id="{E3CC3D07-6224-429D-F76F-D14B17815D2A}"/>
              </a:ext>
            </a:extLst>
          </p:cNvPr>
          <p:cNvCxnSpPr>
            <a:cxnSpLocks/>
          </p:cNvCxnSpPr>
          <p:nvPr/>
        </p:nvCxnSpPr>
        <p:spPr>
          <a:xfrm flipV="1">
            <a:off x="6725448" y="2799001"/>
            <a:ext cx="0" cy="71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71D132D-34CD-D85F-4FCC-274F10C2432C}"/>
              </a:ext>
            </a:extLst>
          </p:cNvPr>
          <p:cNvSpPr txBox="1"/>
          <p:nvPr/>
        </p:nvSpPr>
        <p:spPr>
          <a:xfrm>
            <a:off x="6531471" y="3452979"/>
            <a:ext cx="639193" cy="253916"/>
          </a:xfrm>
          <a:prstGeom prst="rect">
            <a:avLst/>
          </a:prstGeom>
          <a:noFill/>
        </p:spPr>
        <p:txBody>
          <a:bodyPr wrap="square" rtlCol="0">
            <a:spAutoFit/>
          </a:bodyPr>
          <a:lstStyle/>
          <a:p>
            <a:r>
              <a:rPr lang="en-US" sz="1050" dirty="0"/>
              <a:t>0.17</a:t>
            </a:r>
          </a:p>
        </p:txBody>
      </p:sp>
      <p:sp>
        <p:nvSpPr>
          <p:cNvPr id="34" name="Oval 33">
            <a:extLst>
              <a:ext uri="{FF2B5EF4-FFF2-40B4-BE49-F238E27FC236}">
                <a16:creationId xmlns:a16="http://schemas.microsoft.com/office/drawing/2014/main" id="{7F6A8AC4-5F69-632B-3576-512ABD8AAD03}"/>
              </a:ext>
            </a:extLst>
          </p:cNvPr>
          <p:cNvSpPr/>
          <p:nvPr/>
        </p:nvSpPr>
        <p:spPr>
          <a:xfrm>
            <a:off x="5886429" y="2416200"/>
            <a:ext cx="671824" cy="6125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Left 34">
            <a:extLst>
              <a:ext uri="{FF2B5EF4-FFF2-40B4-BE49-F238E27FC236}">
                <a16:creationId xmlns:a16="http://schemas.microsoft.com/office/drawing/2014/main" id="{81C55A22-5949-9C1A-8CE8-6AEBD9D9C468}"/>
              </a:ext>
            </a:extLst>
          </p:cNvPr>
          <p:cNvSpPr/>
          <p:nvPr/>
        </p:nvSpPr>
        <p:spPr>
          <a:xfrm>
            <a:off x="7730154" y="2618127"/>
            <a:ext cx="797835" cy="20870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5DC745C-7076-77C4-568A-84EA586B2257}"/>
              </a:ext>
            </a:extLst>
          </p:cNvPr>
          <p:cNvSpPr/>
          <p:nvPr/>
        </p:nvSpPr>
        <p:spPr>
          <a:xfrm>
            <a:off x="8611872" y="2308759"/>
            <a:ext cx="1732037" cy="86664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2.65gcm¯</a:t>
            </a:r>
            <a:r>
              <a:rPr lang="en-US" dirty="0">
                <a:latin typeface="Calibri" panose="020F0502020204030204" pitchFamily="34" charset="0"/>
                <a:cs typeface="Calibri" panose="020F0502020204030204" pitchFamily="34" charset="0"/>
              </a:rPr>
              <a:t>³</a:t>
            </a:r>
            <a:endParaRPr lang="en-US" dirty="0"/>
          </a:p>
        </p:txBody>
      </p:sp>
      <p:sp>
        <p:nvSpPr>
          <p:cNvPr id="37" name="Right Brace 36">
            <a:extLst>
              <a:ext uri="{FF2B5EF4-FFF2-40B4-BE49-F238E27FC236}">
                <a16:creationId xmlns:a16="http://schemas.microsoft.com/office/drawing/2014/main" id="{79C635C1-5B2C-DD6C-E78B-CEE9180CD12B}"/>
              </a:ext>
            </a:extLst>
          </p:cNvPr>
          <p:cNvSpPr/>
          <p:nvPr/>
        </p:nvSpPr>
        <p:spPr>
          <a:xfrm>
            <a:off x="5599406" y="2707784"/>
            <a:ext cx="45719" cy="1379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AAFE3E7D-7E9F-9081-97AA-0449F11E3370}"/>
              </a:ext>
            </a:extLst>
          </p:cNvPr>
          <p:cNvSpPr/>
          <p:nvPr/>
        </p:nvSpPr>
        <p:spPr>
          <a:xfrm>
            <a:off x="6744834" y="2707784"/>
            <a:ext cx="45719" cy="1379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5C718A13-C652-5578-368E-A3A51C4AF650}"/>
              </a:ext>
            </a:extLst>
          </p:cNvPr>
          <p:cNvSpPr txBox="1"/>
          <p:nvPr/>
        </p:nvSpPr>
        <p:spPr>
          <a:xfrm>
            <a:off x="7941690" y="4689868"/>
            <a:ext cx="3671478" cy="523220"/>
          </a:xfrm>
          <a:prstGeom prst="rect">
            <a:avLst/>
          </a:prstGeom>
          <a:noFill/>
        </p:spPr>
        <p:txBody>
          <a:bodyPr wrap="square" rtlCol="0">
            <a:spAutoFit/>
          </a:bodyPr>
          <a:lstStyle/>
          <a:p>
            <a:pPr algn="ctr"/>
            <a:r>
              <a:rPr lang="en-US" sz="1400" b="1" dirty="0"/>
              <a:t>Graph 02. Variance between Assume and True Particle density (15-30 cm)</a:t>
            </a:r>
          </a:p>
        </p:txBody>
      </p:sp>
      <p:grpSp>
        <p:nvGrpSpPr>
          <p:cNvPr id="40" name="Group 39">
            <a:extLst>
              <a:ext uri="{FF2B5EF4-FFF2-40B4-BE49-F238E27FC236}">
                <a16:creationId xmlns:a16="http://schemas.microsoft.com/office/drawing/2014/main" id="{16D262BD-50D5-9C3F-8868-F6B5C266EE0B}"/>
              </a:ext>
            </a:extLst>
          </p:cNvPr>
          <p:cNvGrpSpPr/>
          <p:nvPr/>
        </p:nvGrpSpPr>
        <p:grpSpPr>
          <a:xfrm>
            <a:off x="1728013" y="3201117"/>
            <a:ext cx="18000" cy="27000"/>
            <a:chOff x="1882758" y="3594699"/>
            <a:chExt cx="18000" cy="27000"/>
          </a:xfrm>
        </p:grpSpPr>
        <mc:AlternateContent xmlns:mc="http://schemas.openxmlformats.org/markup-compatibility/2006" xmlns:p14="http://schemas.microsoft.com/office/powerpoint/2010/main">
          <mc:Choice Requires="p14">
            <p:contentPart p14:bwMode="auto" r:id="rId3">
              <p14:nvContentPartPr>
                <p14:cNvPr id="41" name="Ink 40">
                  <a:extLst>
                    <a:ext uri="{FF2B5EF4-FFF2-40B4-BE49-F238E27FC236}">
                      <a16:creationId xmlns:a16="http://schemas.microsoft.com/office/drawing/2014/main" id="{79D66134-0D1E-FD53-5CAD-4C2515497C39}"/>
                    </a:ext>
                  </a:extLst>
                </p14:cNvPr>
                <p14:cNvContentPartPr/>
                <p14:nvPr/>
              </p14:nvContentPartPr>
              <p14:xfrm>
                <a:off x="1882758" y="3594699"/>
                <a:ext cx="360" cy="360"/>
              </p14:xfrm>
            </p:contentPart>
          </mc:Choice>
          <mc:Fallback xmlns="">
            <p:pic>
              <p:nvPicPr>
                <p:cNvPr id="2" name="Ink 1">
                  <a:extLst>
                    <a:ext uri="{FF2B5EF4-FFF2-40B4-BE49-F238E27FC236}">
                      <a16:creationId xmlns:a16="http://schemas.microsoft.com/office/drawing/2014/main" id="{0E1903AC-8540-0889-BCD7-1C696E324D4D}"/>
                    </a:ext>
                  </a:extLst>
                </p:cNvPr>
                <p:cNvPicPr/>
                <p:nvPr/>
              </p:nvPicPr>
              <p:blipFill>
                <a:blip r:embed="rId4"/>
                <a:stretch>
                  <a:fillRect/>
                </a:stretch>
              </p:blipFill>
              <p:spPr>
                <a:xfrm>
                  <a:off x="1864758" y="35770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 name="Ink 41">
                  <a:extLst>
                    <a:ext uri="{FF2B5EF4-FFF2-40B4-BE49-F238E27FC236}">
                      <a16:creationId xmlns:a16="http://schemas.microsoft.com/office/drawing/2014/main" id="{10B37B8E-6F9D-05E5-F283-A95F5C7E0BA3}"/>
                    </a:ext>
                  </a:extLst>
                </p14:cNvPr>
                <p14:cNvContentPartPr/>
                <p14:nvPr/>
              </p14:nvContentPartPr>
              <p14:xfrm>
                <a:off x="1900398" y="3603699"/>
                <a:ext cx="360" cy="360"/>
              </p14:xfrm>
            </p:contentPart>
          </mc:Choice>
          <mc:Fallback xmlns="">
            <p:pic>
              <p:nvPicPr>
                <p:cNvPr id="4" name="Ink 3">
                  <a:extLst>
                    <a:ext uri="{FF2B5EF4-FFF2-40B4-BE49-F238E27FC236}">
                      <a16:creationId xmlns:a16="http://schemas.microsoft.com/office/drawing/2014/main" id="{319D748B-FE48-8EF2-A19D-9336E528938F}"/>
                    </a:ext>
                  </a:extLst>
                </p:cNvPr>
                <p:cNvPicPr/>
                <p:nvPr/>
              </p:nvPicPr>
              <p:blipFill>
                <a:blip r:embed="rId4"/>
                <a:stretch>
                  <a:fillRect/>
                </a:stretch>
              </p:blipFill>
              <p:spPr>
                <a:xfrm>
                  <a:off x="1882758" y="35860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Ink 42">
                  <a:extLst>
                    <a:ext uri="{FF2B5EF4-FFF2-40B4-BE49-F238E27FC236}">
                      <a16:creationId xmlns:a16="http://schemas.microsoft.com/office/drawing/2014/main" id="{64C18D4E-2B99-062D-CAF2-594E1FF67996}"/>
                    </a:ext>
                  </a:extLst>
                </p14:cNvPr>
                <p14:cNvContentPartPr/>
                <p14:nvPr/>
              </p14:nvContentPartPr>
              <p14:xfrm>
                <a:off x="1891398" y="3621339"/>
                <a:ext cx="360" cy="360"/>
              </p14:xfrm>
            </p:contentPart>
          </mc:Choice>
          <mc:Fallback xmlns="">
            <p:pic>
              <p:nvPicPr>
                <p:cNvPr id="6" name="Ink 5">
                  <a:extLst>
                    <a:ext uri="{FF2B5EF4-FFF2-40B4-BE49-F238E27FC236}">
                      <a16:creationId xmlns:a16="http://schemas.microsoft.com/office/drawing/2014/main" id="{C892B118-9CCC-30C9-EDA6-B688328662AA}"/>
                    </a:ext>
                  </a:extLst>
                </p:cNvPr>
                <p:cNvPicPr/>
                <p:nvPr/>
              </p:nvPicPr>
              <p:blipFill>
                <a:blip r:embed="rId4"/>
                <a:stretch>
                  <a:fillRect/>
                </a:stretch>
              </p:blipFill>
              <p:spPr>
                <a:xfrm>
                  <a:off x="1873758" y="3603699"/>
                  <a:ext cx="36000" cy="36000"/>
                </a:xfrm>
                <a:prstGeom prst="rect">
                  <a:avLst/>
                </a:prstGeom>
              </p:spPr>
            </p:pic>
          </mc:Fallback>
        </mc:AlternateContent>
      </p:grpSp>
    </p:spTree>
    <p:extLst>
      <p:ext uri="{BB962C8B-B14F-4D97-AF65-F5344CB8AC3E}">
        <p14:creationId xmlns:p14="http://schemas.microsoft.com/office/powerpoint/2010/main" val="58450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AC5FE6-39D3-CF62-4FE6-70AEF930F158}"/>
              </a:ext>
            </a:extLst>
          </p:cNvPr>
          <p:cNvSpPr>
            <a:spLocks noGrp="1"/>
          </p:cNvSpPr>
          <p:nvPr>
            <p:ph type="sldNum" sz="quarter" idx="12"/>
          </p:nvPr>
        </p:nvSpPr>
        <p:spPr/>
        <p:txBody>
          <a:bodyPr/>
          <a:lstStyle/>
          <a:p>
            <a:fld id="{48FC179B-E1DC-44DF-B0E4-66A8D350C2BE}" type="slidenum">
              <a:rPr lang="en-US" smtClean="0"/>
              <a:t>16</a:t>
            </a:fld>
            <a:endParaRPr lang="en-US"/>
          </a:p>
        </p:txBody>
      </p:sp>
      <p:sp>
        <p:nvSpPr>
          <p:cNvPr id="6" name="TextBox 5">
            <a:extLst>
              <a:ext uri="{FF2B5EF4-FFF2-40B4-BE49-F238E27FC236}">
                <a16:creationId xmlns:a16="http://schemas.microsoft.com/office/drawing/2014/main" id="{2D42DFCF-D8B8-108E-C304-CC2851C2EBEC}"/>
              </a:ext>
            </a:extLst>
          </p:cNvPr>
          <p:cNvSpPr txBox="1"/>
          <p:nvPr/>
        </p:nvSpPr>
        <p:spPr>
          <a:xfrm>
            <a:off x="2263778" y="178136"/>
            <a:ext cx="8323540" cy="830997"/>
          </a:xfrm>
          <a:prstGeom prst="rect">
            <a:avLst/>
          </a:prstGeom>
          <a:noFill/>
        </p:spPr>
        <p:txBody>
          <a:bodyPr wrap="square">
            <a:spAutoFit/>
          </a:bodyPr>
          <a:lstStyle/>
          <a:p>
            <a:pPr marL="342900" indent="-342900">
              <a:buFont typeface="Wingdings" panose="05000000000000000000" pitchFamily="2" charset="2"/>
              <a:buChar char="Ø"/>
            </a:pPr>
            <a:r>
              <a:rPr lang="en-US" sz="2400" b="1" dirty="0"/>
              <a:t>Comparison of the calculation of porosity using BD in different soil types.</a:t>
            </a:r>
          </a:p>
        </p:txBody>
      </p:sp>
      <p:pic>
        <p:nvPicPr>
          <p:cNvPr id="9" name="Picture 8">
            <a:extLst>
              <a:ext uri="{FF2B5EF4-FFF2-40B4-BE49-F238E27FC236}">
                <a16:creationId xmlns:a16="http://schemas.microsoft.com/office/drawing/2014/main" id="{6B17DEDB-5EAB-5EC0-44E5-9E1643F92477}"/>
              </a:ext>
            </a:extLst>
          </p:cNvPr>
          <p:cNvPicPr>
            <a:picLocks noChangeAspect="1"/>
          </p:cNvPicPr>
          <p:nvPr/>
        </p:nvPicPr>
        <p:blipFill>
          <a:blip r:embed="rId2"/>
          <a:stretch>
            <a:fillRect/>
          </a:stretch>
        </p:blipFill>
        <p:spPr>
          <a:xfrm>
            <a:off x="2274803" y="1054205"/>
            <a:ext cx="5590517" cy="4910430"/>
          </a:xfrm>
          <a:prstGeom prst="rect">
            <a:avLst/>
          </a:prstGeom>
        </p:spPr>
      </p:pic>
      <p:cxnSp>
        <p:nvCxnSpPr>
          <p:cNvPr id="10" name="Straight Connector 9">
            <a:extLst>
              <a:ext uri="{FF2B5EF4-FFF2-40B4-BE49-F238E27FC236}">
                <a16:creationId xmlns:a16="http://schemas.microsoft.com/office/drawing/2014/main" id="{08F233E4-252C-6340-A870-1D238D6EAD3F}"/>
              </a:ext>
            </a:extLst>
          </p:cNvPr>
          <p:cNvCxnSpPr>
            <a:cxnSpLocks/>
          </p:cNvCxnSpPr>
          <p:nvPr/>
        </p:nvCxnSpPr>
        <p:spPr>
          <a:xfrm>
            <a:off x="2855656" y="4321773"/>
            <a:ext cx="49973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284E842F-C95B-DFA9-81BA-1C1087F7DE0C}"/>
              </a:ext>
            </a:extLst>
          </p:cNvPr>
          <p:cNvCxnSpPr>
            <a:cxnSpLocks/>
          </p:cNvCxnSpPr>
          <p:nvPr/>
        </p:nvCxnSpPr>
        <p:spPr>
          <a:xfrm>
            <a:off x="2855656" y="2322598"/>
            <a:ext cx="5095782" cy="0"/>
          </a:xfrm>
          <a:prstGeom prst="line">
            <a:avLst/>
          </a:prstGeom>
        </p:spPr>
        <p:style>
          <a:lnRef idx="3">
            <a:schemeClr val="dk1"/>
          </a:lnRef>
          <a:fillRef idx="0">
            <a:schemeClr val="dk1"/>
          </a:fillRef>
          <a:effectRef idx="2">
            <a:schemeClr val="dk1"/>
          </a:effectRef>
          <a:fontRef idx="minor">
            <a:schemeClr val="tx1"/>
          </a:fontRef>
        </p:style>
      </p:cxnSp>
      <p:sp>
        <p:nvSpPr>
          <p:cNvPr id="12" name="Arrow: Left 11">
            <a:extLst>
              <a:ext uri="{FF2B5EF4-FFF2-40B4-BE49-F238E27FC236}">
                <a16:creationId xmlns:a16="http://schemas.microsoft.com/office/drawing/2014/main" id="{4FEEF714-5594-E407-89E3-E32ADF7BC164}"/>
              </a:ext>
            </a:extLst>
          </p:cNvPr>
          <p:cNvSpPr/>
          <p:nvPr/>
        </p:nvSpPr>
        <p:spPr>
          <a:xfrm>
            <a:off x="7990348" y="2229383"/>
            <a:ext cx="665825" cy="18643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091BAB28-8A1B-B3D2-0740-4BEDF63A9D29}"/>
              </a:ext>
            </a:extLst>
          </p:cNvPr>
          <p:cNvSpPr/>
          <p:nvPr/>
        </p:nvSpPr>
        <p:spPr>
          <a:xfrm>
            <a:off x="7923430" y="4224118"/>
            <a:ext cx="675443" cy="19530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E1B891-551E-27FF-6DE0-332ED12219F1}"/>
              </a:ext>
            </a:extLst>
          </p:cNvPr>
          <p:cNvSpPr/>
          <p:nvPr/>
        </p:nvSpPr>
        <p:spPr>
          <a:xfrm>
            <a:off x="8742291" y="1807692"/>
            <a:ext cx="1952347" cy="10298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1.96 gcm¯</a:t>
            </a:r>
            <a:r>
              <a:rPr lang="en-US" sz="1400" dirty="0">
                <a:latin typeface="Calibri" panose="020F0502020204030204" pitchFamily="34" charset="0"/>
                <a:cs typeface="Calibri" panose="020F0502020204030204" pitchFamily="34" charset="0"/>
              </a:rPr>
              <a:t>³</a:t>
            </a:r>
          </a:p>
          <a:p>
            <a:pPr algn="ctr"/>
            <a:r>
              <a:rPr lang="en-US" sz="1400" dirty="0">
                <a:latin typeface="Calibri" panose="020F0502020204030204" pitchFamily="34" charset="0"/>
                <a:cs typeface="Calibri" panose="020F0502020204030204" pitchFamily="34" charset="0"/>
              </a:rPr>
              <a:t>Maximum Bulk density</a:t>
            </a:r>
            <a:endParaRPr lang="en-US" sz="1400" dirty="0"/>
          </a:p>
        </p:txBody>
      </p:sp>
      <p:sp>
        <p:nvSpPr>
          <p:cNvPr id="15" name="Oval 14">
            <a:extLst>
              <a:ext uri="{FF2B5EF4-FFF2-40B4-BE49-F238E27FC236}">
                <a16:creationId xmlns:a16="http://schemas.microsoft.com/office/drawing/2014/main" id="{5C90CC34-24A3-4242-D7EA-EC9894F6899E}"/>
              </a:ext>
            </a:extLst>
          </p:cNvPr>
          <p:cNvSpPr/>
          <p:nvPr/>
        </p:nvSpPr>
        <p:spPr>
          <a:xfrm>
            <a:off x="8768923" y="3753601"/>
            <a:ext cx="2031098" cy="9410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0.68 gcm¯</a:t>
            </a:r>
            <a:r>
              <a:rPr lang="en-US" sz="1400" dirty="0">
                <a:latin typeface="Calibri" panose="020F0502020204030204" pitchFamily="34" charset="0"/>
                <a:cs typeface="Calibri" panose="020F0502020204030204" pitchFamily="34" charset="0"/>
              </a:rPr>
              <a:t>³</a:t>
            </a:r>
          </a:p>
          <a:p>
            <a:pPr algn="ctr"/>
            <a:r>
              <a:rPr lang="en-US" sz="1400" dirty="0">
                <a:latin typeface="Calibri" panose="020F0502020204030204" pitchFamily="34" charset="0"/>
                <a:cs typeface="Calibri" panose="020F0502020204030204" pitchFamily="34" charset="0"/>
              </a:rPr>
              <a:t>Minimum Bulk density</a:t>
            </a:r>
            <a:endParaRPr lang="en-US" sz="1400" dirty="0"/>
          </a:p>
        </p:txBody>
      </p:sp>
      <p:sp>
        <p:nvSpPr>
          <p:cNvPr id="16" name="TextBox 15">
            <a:extLst>
              <a:ext uri="{FF2B5EF4-FFF2-40B4-BE49-F238E27FC236}">
                <a16:creationId xmlns:a16="http://schemas.microsoft.com/office/drawing/2014/main" id="{17BC1EC2-9E99-ECBC-9626-339F5AC41B78}"/>
              </a:ext>
            </a:extLst>
          </p:cNvPr>
          <p:cNvSpPr txBox="1"/>
          <p:nvPr/>
        </p:nvSpPr>
        <p:spPr>
          <a:xfrm>
            <a:off x="2205110" y="6048573"/>
            <a:ext cx="5703269" cy="307777"/>
          </a:xfrm>
          <a:prstGeom prst="rect">
            <a:avLst/>
          </a:prstGeom>
          <a:noFill/>
        </p:spPr>
        <p:txBody>
          <a:bodyPr wrap="square" rtlCol="0">
            <a:spAutoFit/>
          </a:bodyPr>
          <a:lstStyle/>
          <a:p>
            <a:r>
              <a:rPr lang="en-US" sz="1400" b="1" dirty="0"/>
              <a:t>Graph 03. Bulk density values likes between minimum and maximum value</a:t>
            </a:r>
          </a:p>
        </p:txBody>
      </p:sp>
      <p:grpSp>
        <p:nvGrpSpPr>
          <p:cNvPr id="17" name="Group 16">
            <a:extLst>
              <a:ext uri="{FF2B5EF4-FFF2-40B4-BE49-F238E27FC236}">
                <a16:creationId xmlns:a16="http://schemas.microsoft.com/office/drawing/2014/main" id="{A59A8A86-50F4-392E-EC8F-CB628BADDAA4}"/>
              </a:ext>
            </a:extLst>
          </p:cNvPr>
          <p:cNvGrpSpPr/>
          <p:nvPr/>
        </p:nvGrpSpPr>
        <p:grpSpPr>
          <a:xfrm>
            <a:off x="2433556" y="2814893"/>
            <a:ext cx="9360" cy="18000"/>
            <a:chOff x="3092718" y="3272139"/>
            <a:chExt cx="9360" cy="1800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54A3FBB5-64B2-DE15-7BCC-41276B49DEE8}"/>
                    </a:ext>
                  </a:extLst>
                </p14:cNvPr>
                <p14:cNvContentPartPr/>
                <p14:nvPr/>
              </p14:nvContentPartPr>
              <p14:xfrm>
                <a:off x="3092718" y="3272139"/>
                <a:ext cx="360" cy="360"/>
              </p14:xfrm>
            </p:contentPart>
          </mc:Choice>
          <mc:Fallback xmlns="">
            <p:pic>
              <p:nvPicPr>
                <p:cNvPr id="5" name="Ink 4">
                  <a:extLst>
                    <a:ext uri="{FF2B5EF4-FFF2-40B4-BE49-F238E27FC236}">
                      <a16:creationId xmlns:a16="http://schemas.microsoft.com/office/drawing/2014/main" id="{DA54A91D-4366-1CB7-7C5A-D9233B352F7A}"/>
                    </a:ext>
                  </a:extLst>
                </p:cNvPr>
                <p:cNvPicPr/>
                <p:nvPr/>
              </p:nvPicPr>
              <p:blipFill>
                <a:blip r:embed="rId4"/>
                <a:stretch>
                  <a:fillRect/>
                </a:stretch>
              </p:blipFill>
              <p:spPr>
                <a:xfrm>
                  <a:off x="3074718" y="325413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7F2E22E1-17E5-57C2-5591-22BB7D14F85C}"/>
                    </a:ext>
                  </a:extLst>
                </p14:cNvPr>
                <p14:cNvContentPartPr/>
                <p14:nvPr/>
              </p14:nvContentPartPr>
              <p14:xfrm>
                <a:off x="3101718" y="3289779"/>
                <a:ext cx="360" cy="360"/>
              </p14:xfrm>
            </p:contentPart>
          </mc:Choice>
          <mc:Fallback xmlns="">
            <p:pic>
              <p:nvPicPr>
                <p:cNvPr id="7" name="Ink 6">
                  <a:extLst>
                    <a:ext uri="{FF2B5EF4-FFF2-40B4-BE49-F238E27FC236}">
                      <a16:creationId xmlns:a16="http://schemas.microsoft.com/office/drawing/2014/main" id="{8024A56E-196D-B909-5A22-D860DDE9C26F}"/>
                    </a:ext>
                  </a:extLst>
                </p:cNvPr>
                <p:cNvPicPr/>
                <p:nvPr/>
              </p:nvPicPr>
              <p:blipFill>
                <a:blip r:embed="rId4"/>
                <a:stretch>
                  <a:fillRect/>
                </a:stretch>
              </p:blipFill>
              <p:spPr>
                <a:xfrm>
                  <a:off x="3083718" y="3272139"/>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8F69E7FA-446B-178E-79C7-A14A33D11945}"/>
                  </a:ext>
                </a:extLst>
              </p14:cNvPr>
              <p14:cNvContentPartPr/>
              <p14:nvPr/>
            </p14:nvContentPartPr>
            <p14:xfrm>
              <a:off x="5051476" y="6131573"/>
              <a:ext cx="360" cy="360"/>
            </p14:xfrm>
          </p:contentPart>
        </mc:Choice>
        <mc:Fallback xmlns="">
          <p:pic>
            <p:nvPicPr>
              <p:cNvPr id="20" name="Ink 19">
                <a:extLst>
                  <a:ext uri="{FF2B5EF4-FFF2-40B4-BE49-F238E27FC236}">
                    <a16:creationId xmlns:a16="http://schemas.microsoft.com/office/drawing/2014/main" id="{8F69E7FA-446B-178E-79C7-A14A33D11945}"/>
                  </a:ext>
                </a:extLst>
              </p:cNvPr>
              <p:cNvPicPr/>
              <p:nvPr/>
            </p:nvPicPr>
            <p:blipFill>
              <a:blip r:embed="rId4"/>
              <a:stretch>
                <a:fillRect/>
              </a:stretch>
            </p:blipFill>
            <p:spPr>
              <a:xfrm>
                <a:off x="5033476" y="61135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0A621B3C-1F54-C6A4-A69E-7BF31BF34812}"/>
                  </a:ext>
                </a:extLst>
              </p14:cNvPr>
              <p14:cNvContentPartPr/>
              <p14:nvPr/>
            </p14:nvContentPartPr>
            <p14:xfrm>
              <a:off x="5006476" y="6176213"/>
              <a:ext cx="360" cy="360"/>
            </p14:xfrm>
          </p:contentPart>
        </mc:Choice>
        <mc:Fallback xmlns="">
          <p:pic>
            <p:nvPicPr>
              <p:cNvPr id="21" name="Ink 20">
                <a:extLst>
                  <a:ext uri="{FF2B5EF4-FFF2-40B4-BE49-F238E27FC236}">
                    <a16:creationId xmlns:a16="http://schemas.microsoft.com/office/drawing/2014/main" id="{0A621B3C-1F54-C6A4-A69E-7BF31BF34812}"/>
                  </a:ext>
                </a:extLst>
              </p:cNvPr>
              <p:cNvPicPr/>
              <p:nvPr/>
            </p:nvPicPr>
            <p:blipFill>
              <a:blip r:embed="rId4"/>
              <a:stretch>
                <a:fillRect/>
              </a:stretch>
            </p:blipFill>
            <p:spPr>
              <a:xfrm>
                <a:off x="4988476" y="6158213"/>
                <a:ext cx="36000" cy="36000"/>
              </a:xfrm>
              <a:prstGeom prst="rect">
                <a:avLst/>
              </a:prstGeom>
            </p:spPr>
          </p:pic>
        </mc:Fallback>
      </mc:AlternateContent>
      <p:grpSp>
        <p:nvGrpSpPr>
          <p:cNvPr id="22" name="Group 21">
            <a:extLst>
              <a:ext uri="{FF2B5EF4-FFF2-40B4-BE49-F238E27FC236}">
                <a16:creationId xmlns:a16="http://schemas.microsoft.com/office/drawing/2014/main" id="{3B9F1AB1-FA3D-C339-BC75-680881979B75}"/>
              </a:ext>
            </a:extLst>
          </p:cNvPr>
          <p:cNvGrpSpPr/>
          <p:nvPr/>
        </p:nvGrpSpPr>
        <p:grpSpPr>
          <a:xfrm>
            <a:off x="4988476" y="6176213"/>
            <a:ext cx="9360" cy="360"/>
            <a:chOff x="5647638" y="6633459"/>
            <a:chExt cx="9360" cy="360"/>
          </a:xfrm>
        </p:grpSpPr>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059E7197-5D61-31FD-D2A7-13CF4B2CAFA0}"/>
                    </a:ext>
                  </a:extLst>
                </p14:cNvPr>
                <p14:cNvContentPartPr/>
                <p14:nvPr/>
              </p14:nvContentPartPr>
              <p14:xfrm>
                <a:off x="5656638" y="6633459"/>
                <a:ext cx="360" cy="360"/>
              </p14:xfrm>
            </p:contentPart>
          </mc:Choice>
          <mc:Fallback xmlns="">
            <p:pic>
              <p:nvPicPr>
                <p:cNvPr id="14" name="Ink 13">
                  <a:extLst>
                    <a:ext uri="{FF2B5EF4-FFF2-40B4-BE49-F238E27FC236}">
                      <a16:creationId xmlns:a16="http://schemas.microsoft.com/office/drawing/2014/main" id="{C2A73062-CB40-495B-B70C-D14B7A21243A}"/>
                    </a:ext>
                  </a:extLst>
                </p:cNvPr>
                <p:cNvPicPr/>
                <p:nvPr/>
              </p:nvPicPr>
              <p:blipFill>
                <a:blip r:embed="rId4"/>
                <a:stretch>
                  <a:fillRect/>
                </a:stretch>
              </p:blipFill>
              <p:spPr>
                <a:xfrm>
                  <a:off x="5638998" y="66158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7A968B24-52A8-68C1-D2DE-167F86134B11}"/>
                    </a:ext>
                  </a:extLst>
                </p14:cNvPr>
                <p14:cNvContentPartPr/>
                <p14:nvPr/>
              </p14:nvContentPartPr>
              <p14:xfrm>
                <a:off x="5647638" y="6633459"/>
                <a:ext cx="360" cy="360"/>
              </p14:xfrm>
            </p:contentPart>
          </mc:Choice>
          <mc:Fallback xmlns="">
            <p:pic>
              <p:nvPicPr>
                <p:cNvPr id="15" name="Ink 14">
                  <a:extLst>
                    <a:ext uri="{FF2B5EF4-FFF2-40B4-BE49-F238E27FC236}">
                      <a16:creationId xmlns:a16="http://schemas.microsoft.com/office/drawing/2014/main" id="{6383553D-0BEA-8FC7-F1B3-C9400B93A599}"/>
                    </a:ext>
                  </a:extLst>
                </p:cNvPr>
                <p:cNvPicPr/>
                <p:nvPr/>
              </p:nvPicPr>
              <p:blipFill>
                <a:blip r:embed="rId4"/>
                <a:stretch>
                  <a:fillRect/>
                </a:stretch>
              </p:blipFill>
              <p:spPr>
                <a:xfrm>
                  <a:off x="5629998" y="66158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24797321-D528-C209-0015-B3FB2012E8CE}"/>
                    </a:ext>
                  </a:extLst>
                </p14:cNvPr>
                <p14:cNvContentPartPr/>
                <p14:nvPr/>
              </p14:nvContentPartPr>
              <p14:xfrm>
                <a:off x="5647638" y="6633459"/>
                <a:ext cx="360" cy="360"/>
              </p14:xfrm>
            </p:contentPart>
          </mc:Choice>
          <mc:Fallback xmlns="">
            <p:pic>
              <p:nvPicPr>
                <p:cNvPr id="20" name="Ink 19">
                  <a:extLst>
                    <a:ext uri="{FF2B5EF4-FFF2-40B4-BE49-F238E27FC236}">
                      <a16:creationId xmlns:a16="http://schemas.microsoft.com/office/drawing/2014/main" id="{C3D6F40B-6B86-7980-C053-AB4DF3C6A02C}"/>
                    </a:ext>
                  </a:extLst>
                </p:cNvPr>
                <p:cNvPicPr/>
                <p:nvPr/>
              </p:nvPicPr>
              <p:blipFill>
                <a:blip r:embed="rId4"/>
                <a:stretch>
                  <a:fillRect/>
                </a:stretch>
              </p:blipFill>
              <p:spPr>
                <a:xfrm>
                  <a:off x="5629998" y="66158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7209708F-FDC6-653C-B5B4-A23985D8C7BF}"/>
                    </a:ext>
                  </a:extLst>
                </p14:cNvPr>
                <p14:cNvContentPartPr/>
                <p14:nvPr/>
              </p14:nvContentPartPr>
              <p14:xfrm>
                <a:off x="5647638" y="6633459"/>
                <a:ext cx="360" cy="360"/>
              </p14:xfrm>
            </p:contentPart>
          </mc:Choice>
          <mc:Fallback xmlns="">
            <p:pic>
              <p:nvPicPr>
                <p:cNvPr id="21" name="Ink 20">
                  <a:extLst>
                    <a:ext uri="{FF2B5EF4-FFF2-40B4-BE49-F238E27FC236}">
                      <a16:creationId xmlns:a16="http://schemas.microsoft.com/office/drawing/2014/main" id="{0EC3D6D3-6D0F-8818-EC89-54451F7BBC7F}"/>
                    </a:ext>
                  </a:extLst>
                </p:cNvPr>
                <p:cNvPicPr/>
                <p:nvPr/>
              </p:nvPicPr>
              <p:blipFill>
                <a:blip r:embed="rId4"/>
                <a:stretch>
                  <a:fillRect/>
                </a:stretch>
              </p:blipFill>
              <p:spPr>
                <a:xfrm>
                  <a:off x="5629998" y="6615819"/>
                  <a:ext cx="36000" cy="36000"/>
                </a:xfrm>
                <a:prstGeom prst="rect">
                  <a:avLst/>
                </a:prstGeom>
              </p:spPr>
            </p:pic>
          </mc:Fallback>
        </mc:AlternateContent>
      </p:grpSp>
    </p:spTree>
    <p:extLst>
      <p:ext uri="{BB962C8B-B14F-4D97-AF65-F5344CB8AC3E}">
        <p14:creationId xmlns:p14="http://schemas.microsoft.com/office/powerpoint/2010/main" val="156420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Brace 32">
            <a:extLst>
              <a:ext uri="{FF2B5EF4-FFF2-40B4-BE49-F238E27FC236}">
                <a16:creationId xmlns:a16="http://schemas.microsoft.com/office/drawing/2014/main" id="{3D2F4317-493F-04A9-2594-6E95965B18AA}"/>
              </a:ext>
            </a:extLst>
          </p:cNvPr>
          <p:cNvSpPr/>
          <p:nvPr/>
        </p:nvSpPr>
        <p:spPr>
          <a:xfrm>
            <a:off x="5409476" y="2694562"/>
            <a:ext cx="184826" cy="447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5EBED434-2954-D2BF-3B68-EAD37102308F}"/>
              </a:ext>
            </a:extLst>
          </p:cNvPr>
          <p:cNvSpPr/>
          <p:nvPr/>
        </p:nvSpPr>
        <p:spPr>
          <a:xfrm>
            <a:off x="6547612" y="2247089"/>
            <a:ext cx="101216" cy="6614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a:extLst>
              <a:ext uri="{FF2B5EF4-FFF2-40B4-BE49-F238E27FC236}">
                <a16:creationId xmlns:a16="http://schemas.microsoft.com/office/drawing/2014/main" id="{85682DA3-26E0-A39E-03DD-B76A9725D171}"/>
              </a:ext>
            </a:extLst>
          </p:cNvPr>
          <p:cNvSpPr/>
          <p:nvPr/>
        </p:nvSpPr>
        <p:spPr>
          <a:xfrm>
            <a:off x="7841391" y="2412460"/>
            <a:ext cx="101216" cy="6614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a:extLst>
              <a:ext uri="{FF2B5EF4-FFF2-40B4-BE49-F238E27FC236}">
                <a16:creationId xmlns:a16="http://schemas.microsoft.com/office/drawing/2014/main" id="{F087385A-F8AC-C9FF-EAA2-9F991E6D2D23}"/>
              </a:ext>
            </a:extLst>
          </p:cNvPr>
          <p:cNvSpPr/>
          <p:nvPr/>
        </p:nvSpPr>
        <p:spPr>
          <a:xfrm>
            <a:off x="8828693" y="2412460"/>
            <a:ext cx="175357" cy="6614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e 36">
            <a:extLst>
              <a:ext uri="{FF2B5EF4-FFF2-40B4-BE49-F238E27FC236}">
                <a16:creationId xmlns:a16="http://schemas.microsoft.com/office/drawing/2014/main" id="{B6A85CAD-32B8-B55F-CB18-91C15A5E2068}"/>
              </a:ext>
            </a:extLst>
          </p:cNvPr>
          <p:cNvSpPr/>
          <p:nvPr/>
        </p:nvSpPr>
        <p:spPr>
          <a:xfrm>
            <a:off x="6597120" y="2247089"/>
            <a:ext cx="203412" cy="8268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e 37">
            <a:extLst>
              <a:ext uri="{FF2B5EF4-FFF2-40B4-BE49-F238E27FC236}">
                <a16:creationId xmlns:a16="http://schemas.microsoft.com/office/drawing/2014/main" id="{59B738E1-0E18-D6E4-41EF-39C1EBA228FB}"/>
              </a:ext>
            </a:extLst>
          </p:cNvPr>
          <p:cNvSpPr/>
          <p:nvPr/>
        </p:nvSpPr>
        <p:spPr>
          <a:xfrm>
            <a:off x="6573520" y="2482985"/>
            <a:ext cx="246003" cy="7295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e 38">
            <a:extLst>
              <a:ext uri="{FF2B5EF4-FFF2-40B4-BE49-F238E27FC236}">
                <a16:creationId xmlns:a16="http://schemas.microsoft.com/office/drawing/2014/main" id="{7B716EBF-296F-7425-B86B-28862CF5DBEE}"/>
              </a:ext>
            </a:extLst>
          </p:cNvPr>
          <p:cNvSpPr/>
          <p:nvPr/>
        </p:nvSpPr>
        <p:spPr>
          <a:xfrm>
            <a:off x="5308260" y="2908570"/>
            <a:ext cx="227417" cy="612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e 39">
            <a:extLst>
              <a:ext uri="{FF2B5EF4-FFF2-40B4-BE49-F238E27FC236}">
                <a16:creationId xmlns:a16="http://schemas.microsoft.com/office/drawing/2014/main" id="{A514E433-B01E-9576-15A6-DD2234CC1330}"/>
              </a:ext>
            </a:extLst>
          </p:cNvPr>
          <p:cNvSpPr/>
          <p:nvPr/>
        </p:nvSpPr>
        <p:spPr>
          <a:xfrm>
            <a:off x="3911416" y="2811294"/>
            <a:ext cx="184826" cy="612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a:extLst>
              <a:ext uri="{FF2B5EF4-FFF2-40B4-BE49-F238E27FC236}">
                <a16:creationId xmlns:a16="http://schemas.microsoft.com/office/drawing/2014/main" id="{F291794E-DEF9-5014-9043-F6851248F72C}"/>
              </a:ext>
            </a:extLst>
          </p:cNvPr>
          <p:cNvSpPr/>
          <p:nvPr/>
        </p:nvSpPr>
        <p:spPr>
          <a:xfrm>
            <a:off x="4896829" y="2558375"/>
            <a:ext cx="85498" cy="5836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ight Brace 41">
            <a:extLst>
              <a:ext uri="{FF2B5EF4-FFF2-40B4-BE49-F238E27FC236}">
                <a16:creationId xmlns:a16="http://schemas.microsoft.com/office/drawing/2014/main" id="{CB60EB45-B705-3558-DEA3-5BC1ABA8170A}"/>
              </a:ext>
            </a:extLst>
          </p:cNvPr>
          <p:cNvSpPr/>
          <p:nvPr/>
        </p:nvSpPr>
        <p:spPr>
          <a:xfrm>
            <a:off x="5711034" y="2626467"/>
            <a:ext cx="87549" cy="6614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e 42">
            <a:extLst>
              <a:ext uri="{FF2B5EF4-FFF2-40B4-BE49-F238E27FC236}">
                <a16:creationId xmlns:a16="http://schemas.microsoft.com/office/drawing/2014/main" id="{DEC56A24-AC78-3EDA-C43A-D687D83991AE}"/>
              </a:ext>
            </a:extLst>
          </p:cNvPr>
          <p:cNvSpPr/>
          <p:nvPr/>
        </p:nvSpPr>
        <p:spPr>
          <a:xfrm>
            <a:off x="6648828" y="3073941"/>
            <a:ext cx="98867" cy="138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e 43">
            <a:extLst>
              <a:ext uri="{FF2B5EF4-FFF2-40B4-BE49-F238E27FC236}">
                <a16:creationId xmlns:a16="http://schemas.microsoft.com/office/drawing/2014/main" id="{7702EB96-B5E9-3235-1A47-A557B8ED47ED}"/>
              </a:ext>
            </a:extLst>
          </p:cNvPr>
          <p:cNvSpPr/>
          <p:nvPr/>
        </p:nvSpPr>
        <p:spPr>
          <a:xfrm>
            <a:off x="7646838" y="4017523"/>
            <a:ext cx="123217" cy="3501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cx1="http://schemas.microsoft.com/office/drawing/2015/9/8/chartex" Requires="cx1">
          <p:graphicFrame>
            <p:nvGraphicFramePr>
              <p:cNvPr id="45" name="Chart 44">
                <a:extLst>
                  <a:ext uri="{FF2B5EF4-FFF2-40B4-BE49-F238E27FC236}">
                    <a16:creationId xmlns:a16="http://schemas.microsoft.com/office/drawing/2014/main" id="{D8F39353-8C01-0B34-809A-F5D3F6166559}"/>
                  </a:ext>
                </a:extLst>
              </p:cNvPr>
              <p:cNvGraphicFramePr/>
              <p:nvPr>
                <p:extLst>
                  <p:ext uri="{D42A27DB-BD31-4B8C-83A1-F6EECF244321}">
                    <p14:modId xmlns:p14="http://schemas.microsoft.com/office/powerpoint/2010/main" val="691402314"/>
                  </p:ext>
                </p:extLst>
              </p:nvPr>
            </p:nvGraphicFramePr>
            <p:xfrm>
              <a:off x="2633981" y="671208"/>
              <a:ext cx="6557855" cy="551558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5" name="Chart 44">
                <a:extLst>
                  <a:ext uri="{FF2B5EF4-FFF2-40B4-BE49-F238E27FC236}">
                    <a16:creationId xmlns:a16="http://schemas.microsoft.com/office/drawing/2014/main" id="{D8F39353-8C01-0B34-809A-F5D3F6166559}"/>
                  </a:ext>
                </a:extLst>
              </p:cNvPr>
              <p:cNvPicPr>
                <a:picLocks noGrp="1" noRot="1" noChangeAspect="1" noMove="1" noResize="1" noEditPoints="1" noAdjustHandles="1" noChangeArrowheads="1" noChangeShapeType="1"/>
              </p:cNvPicPr>
              <p:nvPr/>
            </p:nvPicPr>
            <p:blipFill>
              <a:blip r:embed="rId3"/>
              <a:stretch>
                <a:fillRect/>
              </a:stretch>
            </p:blipFill>
            <p:spPr>
              <a:xfrm>
                <a:off x="2633981" y="671208"/>
                <a:ext cx="6557855" cy="5515583"/>
              </a:xfrm>
              <a:prstGeom prst="rect">
                <a:avLst/>
              </a:prstGeom>
            </p:spPr>
          </p:pic>
        </mc:Fallback>
      </mc:AlternateContent>
      <p:sp>
        <p:nvSpPr>
          <p:cNvPr id="46" name="Right Brace 45">
            <a:extLst>
              <a:ext uri="{FF2B5EF4-FFF2-40B4-BE49-F238E27FC236}">
                <a16:creationId xmlns:a16="http://schemas.microsoft.com/office/drawing/2014/main" id="{A69203CB-29C4-BC2F-2E78-7A361D063FDE}"/>
              </a:ext>
            </a:extLst>
          </p:cNvPr>
          <p:cNvSpPr/>
          <p:nvPr/>
        </p:nvSpPr>
        <p:spPr>
          <a:xfrm>
            <a:off x="3842138" y="2751093"/>
            <a:ext cx="156366" cy="612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ight Brace 46">
            <a:extLst>
              <a:ext uri="{FF2B5EF4-FFF2-40B4-BE49-F238E27FC236}">
                <a16:creationId xmlns:a16="http://schemas.microsoft.com/office/drawing/2014/main" id="{1228D754-170A-87FE-02CB-AFF737A6AA7F}"/>
              </a:ext>
            </a:extLst>
          </p:cNvPr>
          <p:cNvSpPr/>
          <p:nvPr/>
        </p:nvSpPr>
        <p:spPr>
          <a:xfrm>
            <a:off x="4924373" y="2541350"/>
            <a:ext cx="61899" cy="612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26643F40-CD27-D37D-7391-4BF835DE01CB}"/>
              </a:ext>
            </a:extLst>
          </p:cNvPr>
          <p:cNvSpPr/>
          <p:nvPr/>
        </p:nvSpPr>
        <p:spPr>
          <a:xfrm>
            <a:off x="5795915" y="2577831"/>
            <a:ext cx="112019" cy="661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ight Brace 48">
            <a:extLst>
              <a:ext uri="{FF2B5EF4-FFF2-40B4-BE49-F238E27FC236}">
                <a16:creationId xmlns:a16="http://schemas.microsoft.com/office/drawing/2014/main" id="{5943E35D-6A95-83A0-B50D-2E10FC7F42E3}"/>
              </a:ext>
            </a:extLst>
          </p:cNvPr>
          <p:cNvSpPr/>
          <p:nvPr/>
        </p:nvSpPr>
        <p:spPr>
          <a:xfrm>
            <a:off x="6898917" y="3005846"/>
            <a:ext cx="184825" cy="233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Left Brace 49">
            <a:extLst>
              <a:ext uri="{FF2B5EF4-FFF2-40B4-BE49-F238E27FC236}">
                <a16:creationId xmlns:a16="http://schemas.microsoft.com/office/drawing/2014/main" id="{852C808B-0F93-CD37-5ECD-5134A56A80C6}"/>
              </a:ext>
            </a:extLst>
          </p:cNvPr>
          <p:cNvSpPr/>
          <p:nvPr/>
        </p:nvSpPr>
        <p:spPr>
          <a:xfrm>
            <a:off x="8093385" y="4017522"/>
            <a:ext cx="204281" cy="2237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3D5A7CAF-10F0-A97A-3F6D-E2B58D2C0350}"/>
              </a:ext>
            </a:extLst>
          </p:cNvPr>
          <p:cNvSpPr txBox="1"/>
          <p:nvPr/>
        </p:nvSpPr>
        <p:spPr>
          <a:xfrm>
            <a:off x="3915191" y="2945646"/>
            <a:ext cx="753288" cy="246221"/>
          </a:xfrm>
          <a:prstGeom prst="rect">
            <a:avLst/>
          </a:prstGeom>
          <a:noFill/>
        </p:spPr>
        <p:txBody>
          <a:bodyPr wrap="square" rtlCol="0">
            <a:spAutoFit/>
          </a:bodyPr>
          <a:lstStyle/>
          <a:p>
            <a:r>
              <a:rPr lang="en-US" sz="1000" dirty="0"/>
              <a:t>11.6%</a:t>
            </a:r>
          </a:p>
        </p:txBody>
      </p:sp>
      <p:sp>
        <p:nvSpPr>
          <p:cNvPr id="52" name="TextBox 51">
            <a:extLst>
              <a:ext uri="{FF2B5EF4-FFF2-40B4-BE49-F238E27FC236}">
                <a16:creationId xmlns:a16="http://schemas.microsoft.com/office/drawing/2014/main" id="{192E5A58-5FE8-7E82-A76C-169564379EDE}"/>
              </a:ext>
            </a:extLst>
          </p:cNvPr>
          <p:cNvSpPr txBox="1"/>
          <p:nvPr/>
        </p:nvSpPr>
        <p:spPr>
          <a:xfrm>
            <a:off x="4906843" y="2743200"/>
            <a:ext cx="550334" cy="246221"/>
          </a:xfrm>
          <a:prstGeom prst="rect">
            <a:avLst/>
          </a:prstGeom>
          <a:noFill/>
        </p:spPr>
        <p:txBody>
          <a:bodyPr wrap="square" rtlCol="0">
            <a:spAutoFit/>
          </a:bodyPr>
          <a:lstStyle/>
          <a:p>
            <a:r>
              <a:rPr lang="en-US" sz="1000" dirty="0"/>
              <a:t>14.4%</a:t>
            </a:r>
          </a:p>
        </p:txBody>
      </p:sp>
      <p:sp>
        <p:nvSpPr>
          <p:cNvPr id="53" name="TextBox 52">
            <a:extLst>
              <a:ext uri="{FF2B5EF4-FFF2-40B4-BE49-F238E27FC236}">
                <a16:creationId xmlns:a16="http://schemas.microsoft.com/office/drawing/2014/main" id="{E2734EFE-C234-59E6-FFBB-B1B83B02E94D}"/>
              </a:ext>
            </a:extLst>
          </p:cNvPr>
          <p:cNvSpPr txBox="1"/>
          <p:nvPr/>
        </p:nvSpPr>
        <p:spPr>
          <a:xfrm>
            <a:off x="5836822" y="2785459"/>
            <a:ext cx="570656" cy="246221"/>
          </a:xfrm>
          <a:prstGeom prst="rect">
            <a:avLst/>
          </a:prstGeom>
          <a:noFill/>
        </p:spPr>
        <p:txBody>
          <a:bodyPr wrap="square" rtlCol="0">
            <a:spAutoFit/>
          </a:bodyPr>
          <a:lstStyle/>
          <a:p>
            <a:r>
              <a:rPr lang="en-US" sz="1000" dirty="0"/>
              <a:t>13.5%</a:t>
            </a:r>
          </a:p>
        </p:txBody>
      </p:sp>
      <p:sp>
        <p:nvSpPr>
          <p:cNvPr id="54" name="TextBox 53">
            <a:extLst>
              <a:ext uri="{FF2B5EF4-FFF2-40B4-BE49-F238E27FC236}">
                <a16:creationId xmlns:a16="http://schemas.microsoft.com/office/drawing/2014/main" id="{AB717C5C-4283-D65E-3DEE-833DB6F826EB}"/>
              </a:ext>
            </a:extLst>
          </p:cNvPr>
          <p:cNvSpPr txBox="1"/>
          <p:nvPr/>
        </p:nvSpPr>
        <p:spPr>
          <a:xfrm>
            <a:off x="7587547" y="3995039"/>
            <a:ext cx="710119" cy="246221"/>
          </a:xfrm>
          <a:prstGeom prst="rect">
            <a:avLst/>
          </a:prstGeom>
          <a:noFill/>
        </p:spPr>
        <p:txBody>
          <a:bodyPr wrap="square" rtlCol="0">
            <a:spAutoFit/>
          </a:bodyPr>
          <a:lstStyle/>
          <a:p>
            <a:r>
              <a:rPr lang="en-US" sz="1000" dirty="0"/>
              <a:t>4.12%</a:t>
            </a:r>
          </a:p>
        </p:txBody>
      </p:sp>
      <p:cxnSp>
        <p:nvCxnSpPr>
          <p:cNvPr id="55" name="Straight Arrow Connector 54">
            <a:extLst>
              <a:ext uri="{FF2B5EF4-FFF2-40B4-BE49-F238E27FC236}">
                <a16:creationId xmlns:a16="http://schemas.microsoft.com/office/drawing/2014/main" id="{F68589DB-B2B3-B873-1D95-108E2D8EB1AF}"/>
              </a:ext>
            </a:extLst>
          </p:cNvPr>
          <p:cNvCxnSpPr/>
          <p:nvPr/>
        </p:nvCxnSpPr>
        <p:spPr>
          <a:xfrm flipV="1">
            <a:off x="7093470" y="3154193"/>
            <a:ext cx="0" cy="466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C3E9229-C629-3772-66EF-12158EF07C0A}"/>
              </a:ext>
            </a:extLst>
          </p:cNvPr>
          <p:cNvSpPr txBox="1"/>
          <p:nvPr/>
        </p:nvSpPr>
        <p:spPr>
          <a:xfrm>
            <a:off x="6898917" y="3579779"/>
            <a:ext cx="535016" cy="246221"/>
          </a:xfrm>
          <a:prstGeom prst="rect">
            <a:avLst/>
          </a:prstGeom>
          <a:noFill/>
        </p:spPr>
        <p:txBody>
          <a:bodyPr wrap="square" rtlCol="0">
            <a:spAutoFit/>
          </a:bodyPr>
          <a:lstStyle/>
          <a:p>
            <a:r>
              <a:rPr lang="en-US" sz="1000" dirty="0"/>
              <a:t>1.1%</a:t>
            </a:r>
          </a:p>
        </p:txBody>
      </p:sp>
      <p:sp>
        <p:nvSpPr>
          <p:cNvPr id="57" name="Oval 56">
            <a:extLst>
              <a:ext uri="{FF2B5EF4-FFF2-40B4-BE49-F238E27FC236}">
                <a16:creationId xmlns:a16="http://schemas.microsoft.com/office/drawing/2014/main" id="{AD54D572-FD2D-F6FA-39CE-6A0A4D2D8C51}"/>
              </a:ext>
            </a:extLst>
          </p:cNvPr>
          <p:cNvSpPr/>
          <p:nvPr/>
        </p:nvSpPr>
        <p:spPr>
          <a:xfrm>
            <a:off x="7213557" y="2577830"/>
            <a:ext cx="779146" cy="661480"/>
          </a:xfrm>
          <a:prstGeom prst="ellipse">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9767E30-A587-11A9-9025-A667F5CAFFE1}"/>
              </a:ext>
            </a:extLst>
          </p:cNvPr>
          <p:cNvSpPr txBox="1"/>
          <p:nvPr/>
        </p:nvSpPr>
        <p:spPr>
          <a:xfrm>
            <a:off x="2189466" y="246915"/>
            <a:ext cx="9014110" cy="461665"/>
          </a:xfrm>
          <a:prstGeom prst="rect">
            <a:avLst/>
          </a:prstGeom>
          <a:noFill/>
        </p:spPr>
        <p:txBody>
          <a:bodyPr wrap="square">
            <a:spAutoFit/>
          </a:bodyPr>
          <a:lstStyle/>
          <a:p>
            <a:pPr marL="285750" indent="-285750">
              <a:buFont typeface="Wingdings" panose="05000000000000000000" pitchFamily="2" charset="2"/>
              <a:buChar char="Ø"/>
            </a:pPr>
            <a:r>
              <a:rPr lang="en-US" sz="2400" b="1" dirty="0"/>
              <a:t>Compare the true and assumed porosity in different soil types</a:t>
            </a:r>
            <a:endParaRPr lang="en-US" sz="2400" dirty="0"/>
          </a:p>
        </p:txBody>
      </p:sp>
      <p:sp>
        <p:nvSpPr>
          <p:cNvPr id="61" name="TextBox 60">
            <a:extLst>
              <a:ext uri="{FF2B5EF4-FFF2-40B4-BE49-F238E27FC236}">
                <a16:creationId xmlns:a16="http://schemas.microsoft.com/office/drawing/2014/main" id="{BB0E8ED3-4A50-5836-9CEA-FA3D5607EC1C}"/>
              </a:ext>
            </a:extLst>
          </p:cNvPr>
          <p:cNvSpPr txBox="1"/>
          <p:nvPr/>
        </p:nvSpPr>
        <p:spPr>
          <a:xfrm>
            <a:off x="2843222" y="6139772"/>
            <a:ext cx="6557855" cy="338554"/>
          </a:xfrm>
          <a:prstGeom prst="rect">
            <a:avLst/>
          </a:prstGeom>
          <a:noFill/>
        </p:spPr>
        <p:txBody>
          <a:bodyPr wrap="square" rtlCol="0">
            <a:spAutoFit/>
          </a:bodyPr>
          <a:lstStyle/>
          <a:p>
            <a:r>
              <a:rPr lang="en-US" sz="1600" b="1" dirty="0"/>
              <a:t>Graph 04. Variance between Assume and True porosity in different soil type</a:t>
            </a:r>
          </a:p>
        </p:txBody>
      </p:sp>
      <p:sp>
        <p:nvSpPr>
          <p:cNvPr id="62" name="Slide Number Placeholder 61">
            <a:extLst>
              <a:ext uri="{FF2B5EF4-FFF2-40B4-BE49-F238E27FC236}">
                <a16:creationId xmlns:a16="http://schemas.microsoft.com/office/drawing/2014/main" id="{3DC9A0FE-7EFF-2ED5-21C4-E56DB7F833B4}"/>
              </a:ext>
            </a:extLst>
          </p:cNvPr>
          <p:cNvSpPr>
            <a:spLocks noGrp="1"/>
          </p:cNvSpPr>
          <p:nvPr>
            <p:ph type="sldNum" sz="quarter" idx="12"/>
          </p:nvPr>
        </p:nvSpPr>
        <p:spPr/>
        <p:txBody>
          <a:bodyPr/>
          <a:lstStyle/>
          <a:p>
            <a:fld id="{48FC179B-E1DC-44DF-B0E4-66A8D350C2BE}" type="slidenum">
              <a:rPr lang="en-US" smtClean="0"/>
              <a:t>17</a:t>
            </a:fld>
            <a:endParaRPr lang="en-US"/>
          </a:p>
        </p:txBody>
      </p:sp>
    </p:spTree>
    <p:extLst>
      <p:ext uri="{BB962C8B-B14F-4D97-AF65-F5344CB8AC3E}">
        <p14:creationId xmlns:p14="http://schemas.microsoft.com/office/powerpoint/2010/main" val="97505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9444D5-9C03-2415-6784-733DFCDCEAA1}"/>
              </a:ext>
            </a:extLst>
          </p:cNvPr>
          <p:cNvSpPr>
            <a:spLocks noGrp="1"/>
          </p:cNvSpPr>
          <p:nvPr>
            <p:ph type="sldNum" sz="quarter" idx="12"/>
          </p:nvPr>
        </p:nvSpPr>
        <p:spPr/>
        <p:txBody>
          <a:bodyPr/>
          <a:lstStyle/>
          <a:p>
            <a:fld id="{48FC179B-E1DC-44DF-B0E4-66A8D350C2BE}" type="slidenum">
              <a:rPr lang="en-US" smtClean="0"/>
              <a:t>18</a:t>
            </a:fld>
            <a:endParaRPr lang="en-US"/>
          </a:p>
        </p:txBody>
      </p:sp>
      <p:sp>
        <p:nvSpPr>
          <p:cNvPr id="9" name="TextBox 8">
            <a:extLst>
              <a:ext uri="{FF2B5EF4-FFF2-40B4-BE49-F238E27FC236}">
                <a16:creationId xmlns:a16="http://schemas.microsoft.com/office/drawing/2014/main" id="{B3C5649D-1BA1-51D2-D38D-FF9CFAA96101}"/>
              </a:ext>
            </a:extLst>
          </p:cNvPr>
          <p:cNvSpPr txBox="1"/>
          <p:nvPr/>
        </p:nvSpPr>
        <p:spPr>
          <a:xfrm>
            <a:off x="2052918" y="427278"/>
            <a:ext cx="8471647" cy="523220"/>
          </a:xfrm>
          <a:prstGeom prst="rect">
            <a:avLst/>
          </a:prstGeom>
          <a:noFill/>
        </p:spPr>
        <p:txBody>
          <a:bodyPr wrap="square">
            <a:spAutoFit/>
          </a:bodyPr>
          <a:lstStyle/>
          <a:p>
            <a:pPr marL="342900" indent="-342900">
              <a:buFont typeface="Wingdings" panose="05000000000000000000" pitchFamily="2" charset="2"/>
              <a:buChar char="Ø"/>
            </a:pPr>
            <a:r>
              <a:rPr lang="en-US" sz="2800" b="1" dirty="0"/>
              <a:t>True and Assume porosity value in different soil type</a:t>
            </a:r>
            <a:endParaRPr lang="en-US" sz="2800" dirty="0"/>
          </a:p>
        </p:txBody>
      </p:sp>
      <p:graphicFrame>
        <p:nvGraphicFramePr>
          <p:cNvPr id="10" name="Content Placeholder 3">
            <a:extLst>
              <a:ext uri="{FF2B5EF4-FFF2-40B4-BE49-F238E27FC236}">
                <a16:creationId xmlns:a16="http://schemas.microsoft.com/office/drawing/2014/main" id="{EBAFE3EA-C37F-6706-40E3-2CF28F336849}"/>
              </a:ext>
            </a:extLst>
          </p:cNvPr>
          <p:cNvGraphicFramePr>
            <a:graphicFrameLocks noGrp="1"/>
          </p:cNvGraphicFramePr>
          <p:nvPr>
            <p:ph idx="1"/>
            <p:extLst>
              <p:ext uri="{D42A27DB-BD31-4B8C-83A1-F6EECF244321}">
                <p14:modId xmlns:p14="http://schemas.microsoft.com/office/powerpoint/2010/main" val="3901853409"/>
              </p:ext>
            </p:extLst>
          </p:nvPr>
        </p:nvGraphicFramePr>
        <p:xfrm>
          <a:off x="1171858" y="1172870"/>
          <a:ext cx="10747443" cy="496110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FC99271-32FE-41E2-8351-CDEE940827B4}"/>
              </a:ext>
            </a:extLst>
          </p:cNvPr>
          <p:cNvSpPr txBox="1"/>
          <p:nvPr/>
        </p:nvSpPr>
        <p:spPr>
          <a:xfrm>
            <a:off x="3328481" y="6092168"/>
            <a:ext cx="5535038" cy="338554"/>
          </a:xfrm>
          <a:prstGeom prst="rect">
            <a:avLst/>
          </a:prstGeom>
          <a:noFill/>
        </p:spPr>
        <p:txBody>
          <a:bodyPr wrap="square" rtlCol="0">
            <a:spAutoFit/>
          </a:bodyPr>
          <a:lstStyle/>
          <a:p>
            <a:r>
              <a:rPr lang="en-US" sz="1600" b="1" dirty="0"/>
              <a:t>Graph 05. True and Assume porosity value in different soil type</a:t>
            </a:r>
          </a:p>
        </p:txBody>
      </p:sp>
    </p:spTree>
    <p:extLst>
      <p:ext uri="{BB962C8B-B14F-4D97-AF65-F5344CB8AC3E}">
        <p14:creationId xmlns:p14="http://schemas.microsoft.com/office/powerpoint/2010/main" val="255321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5AEFD-EDD1-1A9F-969A-2A1FEF70E942}"/>
              </a:ext>
            </a:extLst>
          </p:cNvPr>
          <p:cNvSpPr>
            <a:spLocks noGrp="1"/>
          </p:cNvSpPr>
          <p:nvPr>
            <p:ph idx="1"/>
          </p:nvPr>
        </p:nvSpPr>
        <p:spPr/>
        <p:txBody>
          <a:bodyPr/>
          <a:lstStyle/>
          <a:p>
            <a:pPr algn="just"/>
            <a:r>
              <a:rPr kumimoji="0" lang="en-US" altLang="en-US" sz="2800" b="0" i="0" u="none" strike="noStrike" cap="none" normalizeH="0" baseline="0" dirty="0">
                <a:ln>
                  <a:noFill/>
                </a:ln>
                <a:effectLst/>
                <a:latin typeface="inherit"/>
              </a:rPr>
              <a:t>According to the results, there is no significant difference in soil depth</a:t>
            </a:r>
            <a:r>
              <a:rPr kumimoji="0" lang="en-US" altLang="en-US" sz="900" b="0" i="0" u="none" strike="noStrike" cap="none" normalizeH="0" baseline="0" dirty="0">
                <a:ln>
                  <a:noFill/>
                </a:ln>
                <a:effectLst/>
              </a:rPr>
              <a:t> </a:t>
            </a:r>
            <a:r>
              <a:rPr lang="en-US" sz="2800" dirty="0"/>
              <a:t>(P&lt;0.05 )</a:t>
            </a:r>
          </a:p>
          <a:p>
            <a:endParaRPr lang="en-US" sz="2800" dirty="0"/>
          </a:p>
          <a:p>
            <a:r>
              <a:rPr lang="en-US" sz="2800" dirty="0"/>
              <a:t>According to the results, soil type has significant difference (P&lt;0.05)</a:t>
            </a:r>
          </a:p>
          <a:p>
            <a:endParaRPr lang="en-US" sz="2800" dirty="0"/>
          </a:p>
          <a:p>
            <a:r>
              <a:rPr lang="en-US" sz="2800" dirty="0"/>
              <a:t>There is not significant difference in soil depths and soil type (P&lt;0.05)</a:t>
            </a:r>
          </a:p>
          <a:p>
            <a:endParaRPr lang="en-US" dirty="0"/>
          </a:p>
        </p:txBody>
      </p:sp>
      <p:sp>
        <p:nvSpPr>
          <p:cNvPr id="4" name="Slide Number Placeholder 3">
            <a:extLst>
              <a:ext uri="{FF2B5EF4-FFF2-40B4-BE49-F238E27FC236}">
                <a16:creationId xmlns:a16="http://schemas.microsoft.com/office/drawing/2014/main" id="{E2ED136C-97D8-772C-CA60-5D7172AB542E}"/>
              </a:ext>
            </a:extLst>
          </p:cNvPr>
          <p:cNvSpPr>
            <a:spLocks noGrp="1"/>
          </p:cNvSpPr>
          <p:nvPr>
            <p:ph type="sldNum" sz="quarter" idx="12"/>
          </p:nvPr>
        </p:nvSpPr>
        <p:spPr/>
        <p:txBody>
          <a:bodyPr/>
          <a:lstStyle/>
          <a:p>
            <a:fld id="{48FC179B-E1DC-44DF-B0E4-66A8D350C2BE}" type="slidenum">
              <a:rPr lang="en-US" smtClean="0"/>
              <a:t>19</a:t>
            </a:fld>
            <a:endParaRPr lang="en-US"/>
          </a:p>
        </p:txBody>
      </p:sp>
    </p:spTree>
    <p:extLst>
      <p:ext uri="{BB962C8B-B14F-4D97-AF65-F5344CB8AC3E}">
        <p14:creationId xmlns:p14="http://schemas.microsoft.com/office/powerpoint/2010/main" val="325340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450273" y="255587"/>
            <a:ext cx="10515600" cy="1325563"/>
          </a:xfrm>
        </p:spPr>
        <p:txBody>
          <a:bodyPr>
            <a:normAutofit/>
          </a:bodyPr>
          <a:lstStyle/>
          <a:p>
            <a:pPr algn="ctr"/>
            <a:r>
              <a:rPr lang="en-US" sz="4400" dirty="0"/>
              <a:t>Content</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a:xfrm>
            <a:off x="838200" y="1581150"/>
            <a:ext cx="10515600" cy="4351338"/>
          </a:xfrm>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CA5C2F-FA92-D86C-FBE3-37260C0E84A8}"/>
              </a:ext>
            </a:extLst>
          </p:cNvPr>
          <p:cNvSpPr>
            <a:spLocks noGrp="1"/>
          </p:cNvSpPr>
          <p:nvPr>
            <p:ph type="sldNum" sz="quarter" idx="12"/>
          </p:nvPr>
        </p:nvSpPr>
        <p:spPr/>
        <p:txBody>
          <a:bodyPr/>
          <a:lstStyle/>
          <a:p>
            <a:fld id="{48FC179B-E1DC-44DF-B0E4-66A8D350C2BE}" type="slidenum">
              <a:rPr lang="en-US" smtClean="0"/>
              <a:t>20</a:t>
            </a:fld>
            <a:endParaRPr lang="en-US"/>
          </a:p>
        </p:txBody>
      </p:sp>
      <p:sp>
        <p:nvSpPr>
          <p:cNvPr id="5" name="Title 1">
            <a:extLst>
              <a:ext uri="{FF2B5EF4-FFF2-40B4-BE49-F238E27FC236}">
                <a16:creationId xmlns:a16="http://schemas.microsoft.com/office/drawing/2014/main" id="{40DC55EC-B200-9CE1-FB59-9F61D2B4004F}"/>
              </a:ext>
            </a:extLst>
          </p:cNvPr>
          <p:cNvSpPr>
            <a:spLocks noGrp="1"/>
          </p:cNvSpPr>
          <p:nvPr>
            <p:ph type="title"/>
          </p:nvPr>
        </p:nvSpPr>
        <p:spPr>
          <a:xfrm>
            <a:off x="838200" y="365125"/>
            <a:ext cx="10515600" cy="1028669"/>
          </a:xfrm>
        </p:spPr>
        <p:txBody>
          <a:bodyPr/>
          <a:lstStyle/>
          <a:p>
            <a:endParaRPr lang="en-US" dirty="0"/>
          </a:p>
        </p:txBody>
      </p:sp>
      <p:pic>
        <p:nvPicPr>
          <p:cNvPr id="6" name="Content Placeholder 4">
            <a:extLst>
              <a:ext uri="{FF2B5EF4-FFF2-40B4-BE49-F238E27FC236}">
                <a16:creationId xmlns:a16="http://schemas.microsoft.com/office/drawing/2014/main" id="{ECD56C16-B6E4-2143-B15D-5A010E940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41" r="29247" b="16501"/>
          <a:stretch/>
        </p:blipFill>
        <p:spPr>
          <a:xfrm>
            <a:off x="0" y="-230819"/>
            <a:ext cx="12191999" cy="6723694"/>
          </a:xfrm>
        </p:spPr>
      </p:pic>
      <p:sp>
        <p:nvSpPr>
          <p:cNvPr id="7" name="TextBox 6">
            <a:extLst>
              <a:ext uri="{FF2B5EF4-FFF2-40B4-BE49-F238E27FC236}">
                <a16:creationId xmlns:a16="http://schemas.microsoft.com/office/drawing/2014/main" id="{399FC89D-1BDC-98A3-0CC5-37AC5913EB01}"/>
              </a:ext>
            </a:extLst>
          </p:cNvPr>
          <p:cNvSpPr txBox="1"/>
          <p:nvPr/>
        </p:nvSpPr>
        <p:spPr>
          <a:xfrm>
            <a:off x="399496" y="230819"/>
            <a:ext cx="6754340" cy="1200329"/>
          </a:xfrm>
          <a:prstGeom prst="rect">
            <a:avLst/>
          </a:prstGeom>
          <a:noFill/>
        </p:spPr>
        <p:txBody>
          <a:bodyPr wrap="square" rtlCol="0">
            <a:spAutoFit/>
          </a:bodyPr>
          <a:lstStyle/>
          <a:p>
            <a:r>
              <a:rPr lang="en-US" sz="3600" b="1" dirty="0"/>
              <a:t>Porosity of Soil Catena in Faculty Farm</a:t>
            </a:r>
          </a:p>
        </p:txBody>
      </p:sp>
      <p:sp>
        <p:nvSpPr>
          <p:cNvPr id="8" name="Oval 7">
            <a:extLst>
              <a:ext uri="{FF2B5EF4-FFF2-40B4-BE49-F238E27FC236}">
                <a16:creationId xmlns:a16="http://schemas.microsoft.com/office/drawing/2014/main" id="{7FF30816-A2C0-0A7B-FAF7-A15EE0568440}"/>
              </a:ext>
            </a:extLst>
          </p:cNvPr>
          <p:cNvSpPr/>
          <p:nvPr/>
        </p:nvSpPr>
        <p:spPr>
          <a:xfrm>
            <a:off x="7440707" y="37974"/>
            <a:ext cx="3660932" cy="1950711"/>
          </a:xfrm>
          <a:prstGeom prst="ellipse">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Well drain</a:t>
            </a:r>
          </a:p>
          <a:p>
            <a:pPr algn="ctr"/>
            <a:r>
              <a:rPr lang="en-US" sz="2000" b="1" dirty="0">
                <a:solidFill>
                  <a:schemeClr val="tx1"/>
                </a:solidFill>
              </a:rPr>
              <a:t>True porosity= 44.12%</a:t>
            </a:r>
          </a:p>
          <a:p>
            <a:pPr algn="ctr"/>
            <a:r>
              <a:rPr lang="en-US" sz="2000" b="1" dirty="0">
                <a:solidFill>
                  <a:schemeClr val="tx1"/>
                </a:solidFill>
              </a:rPr>
              <a:t>Assume porosity=55.750%</a:t>
            </a:r>
          </a:p>
        </p:txBody>
      </p:sp>
      <p:sp>
        <p:nvSpPr>
          <p:cNvPr id="9" name="Oval 8">
            <a:extLst>
              <a:ext uri="{FF2B5EF4-FFF2-40B4-BE49-F238E27FC236}">
                <a16:creationId xmlns:a16="http://schemas.microsoft.com/office/drawing/2014/main" id="{0FED2AA2-1223-264A-1DC7-9CD445A76E81}"/>
              </a:ext>
            </a:extLst>
          </p:cNvPr>
          <p:cNvSpPr/>
          <p:nvPr/>
        </p:nvSpPr>
        <p:spPr>
          <a:xfrm>
            <a:off x="7300577" y="2855068"/>
            <a:ext cx="3801061" cy="2132906"/>
          </a:xfrm>
          <a:prstGeom prst="ellipse">
            <a:avLst/>
          </a:prstGeom>
          <a:solidFill>
            <a:schemeClr val="accent3">
              <a:lumMod val="40000"/>
              <a:lumOff val="6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Moderate drain</a:t>
            </a:r>
          </a:p>
          <a:p>
            <a:pPr algn="ctr"/>
            <a:r>
              <a:rPr lang="en-US" sz="2000" b="1" dirty="0">
                <a:solidFill>
                  <a:schemeClr val="tx1"/>
                </a:solidFill>
              </a:rPr>
              <a:t>True porosity=48.90%</a:t>
            </a:r>
          </a:p>
          <a:p>
            <a:pPr algn="ctr"/>
            <a:endParaRPr lang="en-US" sz="2000" b="1" dirty="0">
              <a:solidFill>
                <a:schemeClr val="tx1"/>
              </a:solidFill>
            </a:endParaRPr>
          </a:p>
          <a:p>
            <a:pPr algn="ctr"/>
            <a:r>
              <a:rPr lang="en-US" sz="2000" b="1" dirty="0">
                <a:solidFill>
                  <a:schemeClr val="tx1"/>
                </a:solidFill>
              </a:rPr>
              <a:t>Assume porosity=63.25%</a:t>
            </a:r>
          </a:p>
          <a:p>
            <a:pPr algn="ctr"/>
            <a:endParaRPr lang="en-US" sz="1200" dirty="0"/>
          </a:p>
        </p:txBody>
      </p:sp>
      <p:sp>
        <p:nvSpPr>
          <p:cNvPr id="10" name="Oval 9">
            <a:extLst>
              <a:ext uri="{FF2B5EF4-FFF2-40B4-BE49-F238E27FC236}">
                <a16:creationId xmlns:a16="http://schemas.microsoft.com/office/drawing/2014/main" id="{922FA68E-A61A-4172-DA43-A4222215C86B}"/>
              </a:ext>
            </a:extLst>
          </p:cNvPr>
          <p:cNvSpPr/>
          <p:nvPr/>
        </p:nvSpPr>
        <p:spPr>
          <a:xfrm>
            <a:off x="2990892" y="4359969"/>
            <a:ext cx="3424136" cy="2132906"/>
          </a:xfrm>
          <a:prstGeom prst="ellipse">
            <a:avLst/>
          </a:prstGeom>
          <a:solidFill>
            <a:schemeClr val="accent3">
              <a:lumMod val="60000"/>
              <a:lumOff val="40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Poor drain</a:t>
            </a:r>
          </a:p>
          <a:p>
            <a:pPr algn="ctr"/>
            <a:r>
              <a:rPr lang="en-US" sz="2000" b="1" dirty="0">
                <a:solidFill>
                  <a:schemeClr val="tx1"/>
                </a:solidFill>
              </a:rPr>
              <a:t>True porosity=44.75%</a:t>
            </a:r>
          </a:p>
          <a:p>
            <a:pPr algn="ctr"/>
            <a:r>
              <a:rPr lang="en-US" sz="2000" b="1" dirty="0">
                <a:solidFill>
                  <a:schemeClr val="tx1"/>
                </a:solidFill>
              </a:rPr>
              <a:t>Assume porosity=58.437%</a:t>
            </a:r>
          </a:p>
        </p:txBody>
      </p:sp>
      <p:sp>
        <p:nvSpPr>
          <p:cNvPr id="11" name="TextBox 10">
            <a:extLst>
              <a:ext uri="{FF2B5EF4-FFF2-40B4-BE49-F238E27FC236}">
                <a16:creationId xmlns:a16="http://schemas.microsoft.com/office/drawing/2014/main" id="{F56D1E33-A867-CEF2-E706-1B7B920ED181}"/>
              </a:ext>
            </a:extLst>
          </p:cNvPr>
          <p:cNvSpPr txBox="1"/>
          <p:nvPr/>
        </p:nvSpPr>
        <p:spPr>
          <a:xfrm>
            <a:off x="573459" y="1988685"/>
            <a:ext cx="5856523" cy="2492990"/>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t>Well drain soil variance =  11.63%</a:t>
            </a:r>
          </a:p>
          <a:p>
            <a:endParaRPr lang="en-US" sz="2400" b="1" dirty="0"/>
          </a:p>
          <a:p>
            <a:pPr marL="285750" indent="-285750">
              <a:buFont typeface="Wingdings" panose="05000000000000000000" pitchFamily="2" charset="2"/>
              <a:buChar char="Ø"/>
            </a:pPr>
            <a:r>
              <a:rPr lang="en-US" sz="2400" b="1" dirty="0"/>
              <a:t>Moderate drain soil variance= 14.35%</a:t>
            </a:r>
          </a:p>
          <a:p>
            <a:endParaRPr lang="en-US" sz="2400" b="1" dirty="0"/>
          </a:p>
          <a:p>
            <a:pPr marL="285750" indent="-285750">
              <a:buFont typeface="Wingdings" panose="05000000000000000000" pitchFamily="2" charset="2"/>
              <a:buChar char="Ø"/>
            </a:pPr>
            <a:r>
              <a:rPr lang="en-US" sz="2400" b="1" dirty="0"/>
              <a:t>Poor drain soil variance= 13.68%</a:t>
            </a:r>
          </a:p>
          <a:p>
            <a:pPr marL="285750" indent="-285750">
              <a:buFont typeface="Wingdings" panose="05000000000000000000" pitchFamily="2" charset="2"/>
              <a:buChar char="Ø"/>
            </a:pPr>
            <a:endParaRPr lang="en-US" sz="1800" b="1" dirty="0"/>
          </a:p>
          <a:p>
            <a:endParaRPr lang="en-US" dirty="0"/>
          </a:p>
        </p:txBody>
      </p:sp>
    </p:spTree>
    <p:extLst>
      <p:ext uri="{BB962C8B-B14F-4D97-AF65-F5344CB8AC3E}">
        <p14:creationId xmlns:p14="http://schemas.microsoft.com/office/powerpoint/2010/main" val="246535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F2FC92-0860-2E2B-1B03-333B38A05970}"/>
              </a:ext>
            </a:extLst>
          </p:cNvPr>
          <p:cNvSpPr>
            <a:spLocks noGrp="1"/>
          </p:cNvSpPr>
          <p:nvPr>
            <p:ph type="sldNum" sz="quarter" idx="12"/>
          </p:nvPr>
        </p:nvSpPr>
        <p:spPr/>
        <p:txBody>
          <a:bodyPr/>
          <a:lstStyle/>
          <a:p>
            <a:fld id="{48FC179B-E1DC-44DF-B0E4-66A8D350C2BE}" type="slidenum">
              <a:rPr lang="en-US" smtClean="0"/>
              <a:t>21</a:t>
            </a:fld>
            <a:endParaRPr lang="en-US"/>
          </a:p>
        </p:txBody>
      </p:sp>
      <p:sp>
        <p:nvSpPr>
          <p:cNvPr id="6" name="TextBox 5">
            <a:extLst>
              <a:ext uri="{FF2B5EF4-FFF2-40B4-BE49-F238E27FC236}">
                <a16:creationId xmlns:a16="http://schemas.microsoft.com/office/drawing/2014/main" id="{47FAEF26-9D9D-0753-7B59-2919FF6A5A13}"/>
              </a:ext>
            </a:extLst>
          </p:cNvPr>
          <p:cNvSpPr txBox="1"/>
          <p:nvPr/>
        </p:nvSpPr>
        <p:spPr>
          <a:xfrm>
            <a:off x="1900518" y="259489"/>
            <a:ext cx="8005482" cy="523220"/>
          </a:xfrm>
          <a:prstGeom prst="rect">
            <a:avLst/>
          </a:prstGeom>
          <a:noFill/>
        </p:spPr>
        <p:txBody>
          <a:bodyPr wrap="square">
            <a:spAutoFit/>
          </a:bodyPr>
          <a:lstStyle/>
          <a:p>
            <a:pPr marL="285750" indent="-285750">
              <a:buFont typeface="Wingdings" panose="05000000000000000000" pitchFamily="2" charset="2"/>
              <a:buChar char="Ø"/>
            </a:pPr>
            <a:r>
              <a:rPr lang="en-US" sz="2800" b="1" dirty="0"/>
              <a:t> Correlation of soil particle density and soil texture</a:t>
            </a:r>
            <a:endParaRPr lang="en-US" sz="2800" dirty="0"/>
          </a:p>
        </p:txBody>
      </p:sp>
      <p:sp>
        <p:nvSpPr>
          <p:cNvPr id="7" name="TextBox 6">
            <a:extLst>
              <a:ext uri="{FF2B5EF4-FFF2-40B4-BE49-F238E27FC236}">
                <a16:creationId xmlns:a16="http://schemas.microsoft.com/office/drawing/2014/main" id="{7F0FFD48-6CBE-2B3E-3D9D-3C81163573C8}"/>
              </a:ext>
            </a:extLst>
          </p:cNvPr>
          <p:cNvSpPr txBox="1"/>
          <p:nvPr/>
        </p:nvSpPr>
        <p:spPr>
          <a:xfrm>
            <a:off x="7710068" y="2151727"/>
            <a:ext cx="4039340" cy="3785652"/>
          </a:xfrm>
          <a:prstGeom prst="rect">
            <a:avLst/>
          </a:prstGeom>
          <a:noFill/>
          <a:ln w="57150">
            <a:solidFill>
              <a:schemeClr val="accent5">
                <a:lumMod val="60000"/>
                <a:lumOff val="40000"/>
              </a:schemeClr>
            </a:solidFill>
          </a:ln>
        </p:spPr>
        <p:txBody>
          <a:bodyPr wrap="square" rtlCol="0">
            <a:spAutoFit/>
          </a:bodyPr>
          <a:lstStyle/>
          <a:p>
            <a:pPr marL="285750" indent="-285750" algn="just">
              <a:buFont typeface="Wingdings" panose="05000000000000000000" pitchFamily="2" charset="2"/>
              <a:buChar char="§"/>
            </a:pPr>
            <a:r>
              <a:rPr lang="en-US" sz="2400" dirty="0"/>
              <a:t>The correlation between the sand and soil particle density was statistically significance of the P&lt;0.05 level with a Pearson correlation co-efficient of sand.it show that there is a positive linear correlation between particle density and </a:t>
            </a:r>
            <a:r>
              <a:rPr lang="en-US" sz="2400" dirty="0">
                <a:solidFill>
                  <a:schemeClr val="tx2"/>
                </a:solidFill>
              </a:rPr>
              <a:t>sand.</a:t>
            </a:r>
          </a:p>
        </p:txBody>
      </p:sp>
      <p:graphicFrame>
        <p:nvGraphicFramePr>
          <p:cNvPr id="8" name="Content Placeholder 9">
            <a:extLst>
              <a:ext uri="{FF2B5EF4-FFF2-40B4-BE49-F238E27FC236}">
                <a16:creationId xmlns:a16="http://schemas.microsoft.com/office/drawing/2014/main" id="{C8F8C634-9FB2-E543-46A1-637E12119028}"/>
              </a:ext>
            </a:extLst>
          </p:cNvPr>
          <p:cNvGraphicFramePr>
            <a:graphicFrameLocks noGrp="1"/>
          </p:cNvGraphicFramePr>
          <p:nvPr>
            <p:ph idx="1"/>
            <p:extLst>
              <p:ext uri="{D42A27DB-BD31-4B8C-83A1-F6EECF244321}">
                <p14:modId xmlns:p14="http://schemas.microsoft.com/office/powerpoint/2010/main" val="2554504984"/>
              </p:ext>
            </p:extLst>
          </p:nvPr>
        </p:nvGraphicFramePr>
        <p:xfrm>
          <a:off x="1223889" y="1167618"/>
          <a:ext cx="6277239" cy="50664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C13DE39-8D7A-DF36-2839-B7E08826C975}"/>
              </a:ext>
            </a:extLst>
          </p:cNvPr>
          <p:cNvSpPr txBox="1"/>
          <p:nvPr/>
        </p:nvSpPr>
        <p:spPr>
          <a:xfrm>
            <a:off x="1582078" y="6234043"/>
            <a:ext cx="4990290" cy="338554"/>
          </a:xfrm>
          <a:prstGeom prst="rect">
            <a:avLst/>
          </a:prstGeom>
          <a:noFill/>
        </p:spPr>
        <p:txBody>
          <a:bodyPr wrap="square" rtlCol="0">
            <a:spAutoFit/>
          </a:bodyPr>
          <a:lstStyle/>
          <a:p>
            <a:r>
              <a:rPr lang="en-US" sz="1600" b="1" dirty="0"/>
              <a:t>Graph 06. Correlation between particle density and sand </a:t>
            </a:r>
          </a:p>
        </p:txBody>
      </p:sp>
    </p:spTree>
    <p:extLst>
      <p:ext uri="{BB962C8B-B14F-4D97-AF65-F5344CB8AC3E}">
        <p14:creationId xmlns:p14="http://schemas.microsoft.com/office/powerpoint/2010/main" val="56189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867C55-93BF-CCFA-670C-3612B30826C3}"/>
              </a:ext>
            </a:extLst>
          </p:cNvPr>
          <p:cNvSpPr>
            <a:spLocks noGrp="1"/>
          </p:cNvSpPr>
          <p:nvPr>
            <p:ph type="sldNum" sz="quarter" idx="12"/>
          </p:nvPr>
        </p:nvSpPr>
        <p:spPr/>
        <p:txBody>
          <a:bodyPr/>
          <a:lstStyle/>
          <a:p>
            <a:fld id="{48FC179B-E1DC-44DF-B0E4-66A8D350C2BE}" type="slidenum">
              <a:rPr lang="en-US" smtClean="0"/>
              <a:t>22</a:t>
            </a:fld>
            <a:endParaRPr lang="en-US"/>
          </a:p>
        </p:txBody>
      </p:sp>
      <p:sp>
        <p:nvSpPr>
          <p:cNvPr id="5" name="Content Placeholder 2">
            <a:extLst>
              <a:ext uri="{FF2B5EF4-FFF2-40B4-BE49-F238E27FC236}">
                <a16:creationId xmlns:a16="http://schemas.microsoft.com/office/drawing/2014/main" id="{8A7934FE-5D67-BB06-7D75-ED9B9F8F3C7E}"/>
              </a:ext>
            </a:extLst>
          </p:cNvPr>
          <p:cNvSpPr>
            <a:spLocks noGrp="1"/>
          </p:cNvSpPr>
          <p:nvPr>
            <p:ph idx="1"/>
          </p:nvPr>
        </p:nvSpPr>
        <p:spPr>
          <a:xfrm>
            <a:off x="556908" y="614585"/>
            <a:ext cx="10796892" cy="5542716"/>
          </a:xfrm>
        </p:spPr>
        <p:txBody>
          <a:bodyPr/>
          <a:lstStyle/>
          <a:p>
            <a:pPr marL="0" indent="0">
              <a:buNone/>
            </a:pPr>
            <a:endParaRPr lang="en-US" b="1" dirty="0">
              <a:solidFill>
                <a:schemeClr val="bg1"/>
              </a:solidFill>
            </a:endParaRPr>
          </a:p>
          <a:p>
            <a:pPr marL="0" indent="0">
              <a:buNone/>
            </a:pPr>
            <a:endParaRPr lang="en-US" b="1" dirty="0">
              <a:solidFill>
                <a:schemeClr val="accent1"/>
              </a:solidFill>
            </a:endParaRPr>
          </a:p>
        </p:txBody>
      </p:sp>
      <p:sp>
        <p:nvSpPr>
          <p:cNvPr id="6" name="TextBox 5">
            <a:extLst>
              <a:ext uri="{FF2B5EF4-FFF2-40B4-BE49-F238E27FC236}">
                <a16:creationId xmlns:a16="http://schemas.microsoft.com/office/drawing/2014/main" id="{E6F2C09F-AEB7-48B6-C661-7C94674859FD}"/>
              </a:ext>
            </a:extLst>
          </p:cNvPr>
          <p:cNvSpPr txBox="1"/>
          <p:nvPr/>
        </p:nvSpPr>
        <p:spPr>
          <a:xfrm>
            <a:off x="7615529" y="1846265"/>
            <a:ext cx="4127377" cy="3785652"/>
          </a:xfrm>
          <a:prstGeom prst="rect">
            <a:avLst/>
          </a:prstGeom>
          <a:noFill/>
          <a:ln w="38100">
            <a:solidFill>
              <a:schemeClr val="accent5">
                <a:lumMod val="60000"/>
                <a:lumOff val="40000"/>
              </a:schemeClr>
            </a:solidFill>
          </a:ln>
        </p:spPr>
        <p:txBody>
          <a:bodyPr wrap="square" rtlCol="0">
            <a:spAutoFit/>
          </a:bodyPr>
          <a:lstStyle/>
          <a:p>
            <a:pPr marL="285750" indent="-285750">
              <a:buFont typeface="Arial" panose="020B0604020202020204" pitchFamily="34" charset="0"/>
              <a:buChar char="•"/>
            </a:pPr>
            <a:r>
              <a:rPr lang="en-US" sz="2400" dirty="0"/>
              <a:t>The correlation between the particle density and clay was statistically significance at the P&lt;0.05 level with a Pearson correlation coefficient of clay. </a:t>
            </a:r>
          </a:p>
          <a:p>
            <a:endParaRPr lang="en-US" sz="2400" dirty="0"/>
          </a:p>
          <a:p>
            <a:pPr marL="285750" indent="-285750">
              <a:buFont typeface="Arial" panose="020B0604020202020204" pitchFamily="34" charset="0"/>
              <a:buChar char="•"/>
            </a:pPr>
            <a:r>
              <a:rPr lang="en-US" sz="2400" dirty="0"/>
              <a:t>There is a strong negative linear relationships between the clay.</a:t>
            </a:r>
          </a:p>
        </p:txBody>
      </p:sp>
      <p:graphicFrame>
        <p:nvGraphicFramePr>
          <p:cNvPr id="7" name="Chart 6">
            <a:extLst>
              <a:ext uri="{FF2B5EF4-FFF2-40B4-BE49-F238E27FC236}">
                <a16:creationId xmlns:a16="http://schemas.microsoft.com/office/drawing/2014/main" id="{383A0FE4-2972-11CA-8360-7AC1A5E67EB1}"/>
              </a:ext>
            </a:extLst>
          </p:cNvPr>
          <p:cNvGraphicFramePr>
            <a:graphicFrameLocks/>
          </p:cNvGraphicFramePr>
          <p:nvPr>
            <p:extLst>
              <p:ext uri="{D42A27DB-BD31-4B8C-83A1-F6EECF244321}">
                <p14:modId xmlns:p14="http://schemas.microsoft.com/office/powerpoint/2010/main" val="2148661852"/>
              </p:ext>
            </p:extLst>
          </p:nvPr>
        </p:nvGraphicFramePr>
        <p:xfrm>
          <a:off x="1030941" y="1246094"/>
          <a:ext cx="6313442" cy="48360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CE5CBC8-20AF-B48F-507D-4EDED01D46F2}"/>
              </a:ext>
            </a:extLst>
          </p:cNvPr>
          <p:cNvSpPr txBox="1"/>
          <p:nvPr/>
        </p:nvSpPr>
        <p:spPr>
          <a:xfrm>
            <a:off x="1352956" y="6061857"/>
            <a:ext cx="5330757" cy="338554"/>
          </a:xfrm>
          <a:prstGeom prst="rect">
            <a:avLst/>
          </a:prstGeom>
          <a:noFill/>
        </p:spPr>
        <p:txBody>
          <a:bodyPr wrap="square" rtlCol="0">
            <a:spAutoFit/>
          </a:bodyPr>
          <a:lstStyle/>
          <a:p>
            <a:r>
              <a:rPr lang="en-US" sz="1600" b="1" dirty="0"/>
              <a:t>Graph 07. Correlation between particle density between clay</a:t>
            </a:r>
          </a:p>
        </p:txBody>
      </p:sp>
      <p:sp>
        <p:nvSpPr>
          <p:cNvPr id="9" name="TextBox 8">
            <a:extLst>
              <a:ext uri="{FF2B5EF4-FFF2-40B4-BE49-F238E27FC236}">
                <a16:creationId xmlns:a16="http://schemas.microsoft.com/office/drawing/2014/main" id="{893D0F94-F62E-BB5E-EBDF-97FDFB5A15DE}"/>
              </a:ext>
            </a:extLst>
          </p:cNvPr>
          <p:cNvSpPr txBox="1"/>
          <p:nvPr/>
        </p:nvSpPr>
        <p:spPr>
          <a:xfrm>
            <a:off x="2268072" y="246996"/>
            <a:ext cx="9369856"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Correlation of soil particle density and soil texture</a:t>
            </a:r>
            <a:r>
              <a:rPr lang="en-US" sz="1800" b="1" dirty="0"/>
              <a:t>.</a:t>
            </a:r>
          </a:p>
        </p:txBody>
      </p:sp>
    </p:spTree>
    <p:extLst>
      <p:ext uri="{BB962C8B-B14F-4D97-AF65-F5344CB8AC3E}">
        <p14:creationId xmlns:p14="http://schemas.microsoft.com/office/powerpoint/2010/main" val="102329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DF2639-CAD2-1731-9A3C-A4C3329593BF}"/>
              </a:ext>
            </a:extLst>
          </p:cNvPr>
          <p:cNvSpPr>
            <a:spLocks noGrp="1"/>
          </p:cNvSpPr>
          <p:nvPr>
            <p:ph type="sldNum" sz="quarter" idx="12"/>
          </p:nvPr>
        </p:nvSpPr>
        <p:spPr/>
        <p:txBody>
          <a:bodyPr/>
          <a:lstStyle/>
          <a:p>
            <a:fld id="{48FC179B-E1DC-44DF-B0E4-66A8D350C2BE}" type="slidenum">
              <a:rPr lang="en-US" smtClean="0"/>
              <a:t>23</a:t>
            </a:fld>
            <a:endParaRPr lang="en-US"/>
          </a:p>
        </p:txBody>
      </p:sp>
      <p:sp>
        <p:nvSpPr>
          <p:cNvPr id="5" name="TextBox 4">
            <a:extLst>
              <a:ext uri="{FF2B5EF4-FFF2-40B4-BE49-F238E27FC236}">
                <a16:creationId xmlns:a16="http://schemas.microsoft.com/office/drawing/2014/main" id="{4BD88B12-980B-C740-B337-200D1A9DF9E6}"/>
              </a:ext>
            </a:extLst>
          </p:cNvPr>
          <p:cNvSpPr txBox="1"/>
          <p:nvPr/>
        </p:nvSpPr>
        <p:spPr>
          <a:xfrm>
            <a:off x="7345927" y="2137053"/>
            <a:ext cx="4572000" cy="3323987"/>
          </a:xfrm>
          <a:prstGeom prst="rect">
            <a:avLst/>
          </a:prstGeom>
          <a:noFill/>
          <a:ln w="38100">
            <a:solidFill>
              <a:schemeClr val="accent5">
                <a:lumMod val="60000"/>
                <a:lumOff val="40000"/>
              </a:schemeClr>
            </a:solidFill>
          </a:ln>
        </p:spPr>
        <p:txBody>
          <a:bodyPr wrap="square" rtlCol="0">
            <a:spAutoFit/>
          </a:bodyPr>
          <a:lstStyle/>
          <a:p>
            <a:pPr marL="285750" indent="-285750" algn="just">
              <a:buFont typeface="Arial" panose="020B0604020202020204" pitchFamily="34" charset="0"/>
              <a:buChar char="•"/>
            </a:pPr>
            <a:r>
              <a:rPr lang="en-US" sz="2400" dirty="0"/>
              <a:t>The correlation between the particle density and silt was statistically significance at the P&lt;0.05 level with a Pearson correlation co-efficient of silt. </a:t>
            </a:r>
          </a:p>
          <a:p>
            <a:pPr algn="just"/>
            <a:endParaRPr lang="en-US" sz="2400" dirty="0"/>
          </a:p>
          <a:p>
            <a:pPr marL="285750" indent="-285750" algn="just">
              <a:buFont typeface="Arial" panose="020B0604020202020204" pitchFamily="34" charset="0"/>
              <a:buChar char="•"/>
            </a:pPr>
            <a:r>
              <a:rPr lang="en-US" sz="2400" dirty="0"/>
              <a:t>There is a strong negative linear relationships between the silt.</a:t>
            </a:r>
          </a:p>
          <a:p>
            <a:endParaRPr lang="en-US" sz="2000" dirty="0"/>
          </a:p>
        </p:txBody>
      </p:sp>
      <p:graphicFrame>
        <p:nvGraphicFramePr>
          <p:cNvPr id="6" name="Chart 5">
            <a:extLst>
              <a:ext uri="{FF2B5EF4-FFF2-40B4-BE49-F238E27FC236}">
                <a16:creationId xmlns:a16="http://schemas.microsoft.com/office/drawing/2014/main" id="{EBB63B50-41A8-4C6F-9399-DA3F6FA94008}"/>
              </a:ext>
            </a:extLst>
          </p:cNvPr>
          <p:cNvGraphicFramePr>
            <a:graphicFrameLocks/>
          </p:cNvGraphicFramePr>
          <p:nvPr>
            <p:extLst>
              <p:ext uri="{D42A27DB-BD31-4B8C-83A1-F6EECF244321}">
                <p14:modId xmlns:p14="http://schemas.microsoft.com/office/powerpoint/2010/main" val="276564350"/>
              </p:ext>
            </p:extLst>
          </p:nvPr>
        </p:nvGraphicFramePr>
        <p:xfrm>
          <a:off x="490358" y="1125993"/>
          <a:ext cx="6855569" cy="50835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F12A803-9E59-83CE-501E-C370C1805042}"/>
              </a:ext>
            </a:extLst>
          </p:cNvPr>
          <p:cNvSpPr txBox="1"/>
          <p:nvPr/>
        </p:nvSpPr>
        <p:spPr>
          <a:xfrm>
            <a:off x="1948619" y="5870949"/>
            <a:ext cx="5397308" cy="338554"/>
          </a:xfrm>
          <a:prstGeom prst="rect">
            <a:avLst/>
          </a:prstGeom>
          <a:noFill/>
        </p:spPr>
        <p:txBody>
          <a:bodyPr wrap="square" rtlCol="0">
            <a:spAutoFit/>
          </a:bodyPr>
          <a:lstStyle/>
          <a:p>
            <a:r>
              <a:rPr lang="en-US" sz="1600" b="1" dirty="0"/>
              <a:t>Graph 08. Correlation between particle density and silt</a:t>
            </a:r>
          </a:p>
        </p:txBody>
      </p:sp>
      <p:sp>
        <p:nvSpPr>
          <p:cNvPr id="8" name="TextBox 7">
            <a:extLst>
              <a:ext uri="{FF2B5EF4-FFF2-40B4-BE49-F238E27FC236}">
                <a16:creationId xmlns:a16="http://schemas.microsoft.com/office/drawing/2014/main" id="{4711BC61-84AD-3377-49B5-0A223025C45E}"/>
              </a:ext>
            </a:extLst>
          </p:cNvPr>
          <p:cNvSpPr txBox="1"/>
          <p:nvPr/>
        </p:nvSpPr>
        <p:spPr>
          <a:xfrm>
            <a:off x="2608943" y="284817"/>
            <a:ext cx="9075057" cy="523220"/>
          </a:xfrm>
          <a:prstGeom prst="rect">
            <a:avLst/>
          </a:prstGeom>
          <a:noFill/>
        </p:spPr>
        <p:txBody>
          <a:bodyPr wrap="square">
            <a:spAutoFit/>
          </a:bodyPr>
          <a:lstStyle/>
          <a:p>
            <a:pPr marL="457200" indent="-457200">
              <a:buFont typeface="Wingdings" panose="05000000000000000000" pitchFamily="2" charset="2"/>
              <a:buChar char="Ø"/>
            </a:pPr>
            <a:r>
              <a:rPr lang="en-US" sz="2800" b="1" dirty="0"/>
              <a:t>Correlation of soil particle density and soil texture</a:t>
            </a:r>
            <a:r>
              <a:rPr lang="en-US" sz="1800" b="1" dirty="0">
                <a:solidFill>
                  <a:schemeClr val="accent1"/>
                </a:solidFill>
              </a:rPr>
              <a:t>.</a:t>
            </a:r>
          </a:p>
        </p:txBody>
      </p:sp>
    </p:spTree>
    <p:extLst>
      <p:ext uri="{BB962C8B-B14F-4D97-AF65-F5344CB8AC3E}">
        <p14:creationId xmlns:p14="http://schemas.microsoft.com/office/powerpoint/2010/main" val="416857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24</a:t>
            </a:fld>
            <a:endParaRPr lang="en-US"/>
          </a:p>
        </p:txBody>
      </p:sp>
      <p:sp>
        <p:nvSpPr>
          <p:cNvPr id="5" name="Content Placeholder 2">
            <a:extLst>
              <a:ext uri="{FF2B5EF4-FFF2-40B4-BE49-F238E27FC236}">
                <a16:creationId xmlns:a16="http://schemas.microsoft.com/office/drawing/2014/main" id="{2DFFF20B-ED44-8FC9-3652-CFF565D47C34}"/>
              </a:ext>
            </a:extLst>
          </p:cNvPr>
          <p:cNvSpPr>
            <a:spLocks noGrp="1"/>
          </p:cNvSpPr>
          <p:nvPr>
            <p:ph idx="1"/>
          </p:nvPr>
        </p:nvSpPr>
        <p:spPr>
          <a:xfrm>
            <a:off x="838200" y="1713084"/>
            <a:ext cx="10515600" cy="4351338"/>
          </a:xfrm>
        </p:spPr>
        <p:txBody>
          <a:bodyPr>
            <a:normAutofit/>
          </a:bodyPr>
          <a:lstStyle/>
          <a:p>
            <a:pPr algn="just">
              <a:buFont typeface="Wingdings" panose="05000000000000000000" pitchFamily="2" charset="2"/>
              <a:buChar char="Ø"/>
            </a:pPr>
            <a:endParaRPr lang="en-US" sz="3200" dirty="0">
              <a:solidFill>
                <a:schemeClr val="bg1"/>
              </a:solidFill>
            </a:endParaRPr>
          </a:p>
          <a:p>
            <a:pPr algn="just">
              <a:buFont typeface="Wingdings" panose="05000000000000000000" pitchFamily="2" charset="2"/>
              <a:buChar char="Ø"/>
            </a:pPr>
            <a:r>
              <a:rPr lang="en-US" dirty="0"/>
              <a:t> Calculated particle density significantly varied within the soil catena of faculty farm.</a:t>
            </a:r>
          </a:p>
          <a:p>
            <a:pPr marL="0" indent="0" algn="just">
              <a:buNone/>
            </a:pPr>
            <a:endParaRPr lang="en-US" dirty="0"/>
          </a:p>
          <a:p>
            <a:pPr algn="just">
              <a:buFont typeface="Wingdings" panose="05000000000000000000" pitchFamily="2" charset="2"/>
              <a:buChar char="Ø"/>
            </a:pPr>
            <a:r>
              <a:rPr lang="en-US" dirty="0"/>
              <a:t> Thus the calculated true values of total porosity within the soil catena of faculty farm were significantly varied and true values of total porosity will be extremely useful to formulate precise and accurate management strategies for sustainable crop production.</a:t>
            </a:r>
          </a:p>
        </p:txBody>
      </p:sp>
      <p:sp>
        <p:nvSpPr>
          <p:cNvPr id="6" name="Title 1">
            <a:extLst>
              <a:ext uri="{FF2B5EF4-FFF2-40B4-BE49-F238E27FC236}">
                <a16:creationId xmlns:a16="http://schemas.microsoft.com/office/drawing/2014/main" id="{02AA7BA2-4EB4-0307-56C3-F0B01B625F7A}"/>
              </a:ext>
            </a:extLst>
          </p:cNvPr>
          <p:cNvSpPr txBox="1">
            <a:spLocks/>
          </p:cNvSpPr>
          <p:nvPr/>
        </p:nvSpPr>
        <p:spPr>
          <a:xfrm>
            <a:off x="3046382" y="446989"/>
            <a:ext cx="6575920" cy="917577"/>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u="sng" dirty="0"/>
              <a:t>Conclusion and Recommendations</a:t>
            </a:r>
            <a:endParaRPr lang="en-US" sz="4000" dirty="0"/>
          </a:p>
        </p:txBody>
      </p:sp>
    </p:spTree>
    <p:extLst>
      <p:ext uri="{BB962C8B-B14F-4D97-AF65-F5344CB8AC3E}">
        <p14:creationId xmlns:p14="http://schemas.microsoft.com/office/powerpoint/2010/main" val="400335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fontScale="62500" lnSpcReduction="20000"/>
          </a:bodyPr>
          <a:lstStyle/>
          <a:p>
            <a:pPr marL="304800" marR="0" indent="-3048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Armah, J. R.M., and B. C. Ball. 1994. “A Functional Model of Soil Porosity Used to Interpret Measurements of Gas Diffusion.”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European Journal of Soil Science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(2): 135–44. https://doi.org/10.1111/j.1365-2389.1994.tb00494.x.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0" marR="0" indent="-304800">
              <a:lnSpc>
                <a:spcPct val="107000"/>
              </a:lnSpc>
              <a:spcBef>
                <a:spcPts val="0"/>
              </a:spcBef>
              <a:spcAft>
                <a:spcPts val="8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Blake, G. R. 2015. “Particle Density.”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Methods of Soil Analysis, Part 1: Physical and Mineralogical Properties, Including Statistics of Measurement and Sampling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 4949: 371–73. https://doi.org/10.2134/agronmonogr9.1.c29.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0" marR="0" indent="-304800">
              <a:lnSpc>
                <a:spcPct val="107000"/>
              </a:lnSpc>
              <a:spcBef>
                <a:spcPts val="0"/>
              </a:spcBef>
              <a:spcAft>
                <a:spcPts val="8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Blanco-</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Canqui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Humberto, R. Lal, W. M. Post, R. C. Risaralda, and M. J. Ship Italo. 2006. “Organic Carbon Influences on Soil Particle Density and Rheological Properties.”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Soil Science Society of America Journal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70 (4): 1407–14. https://doi.org/10.2136/sssaj2005.0355.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0" marR="0" indent="-304800">
              <a:lnSpc>
                <a:spcPct val="107000"/>
              </a:lnSpc>
              <a:spcBef>
                <a:spcPts val="0"/>
              </a:spcBef>
              <a:spcAft>
                <a:spcPts val="8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lnSpc>
                <a:spcPct val="107000"/>
              </a:lnSpc>
              <a:spcBef>
                <a:spcPts val="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Bouyoucos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George John. 1962. “ Hydrometer Method Improved for Making Particle Size Analyses of Soils 1 .”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Agronomy Journal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54 (5): 464–65. https://doi.org/10.2134/agronj1962.00021962005400050028x.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25</a:t>
            </a:fld>
            <a:endParaRPr lang="en-US"/>
          </a:p>
        </p:txBody>
      </p:sp>
      <p:sp>
        <p:nvSpPr>
          <p:cNvPr id="5" name="Title 1">
            <a:extLst>
              <a:ext uri="{FF2B5EF4-FFF2-40B4-BE49-F238E27FC236}">
                <a16:creationId xmlns:a16="http://schemas.microsoft.com/office/drawing/2014/main" id="{A4A88FF7-080E-5D24-003F-A6BB1A053135}"/>
              </a:ext>
            </a:extLst>
          </p:cNvPr>
          <p:cNvSpPr txBox="1">
            <a:spLocks/>
          </p:cNvSpPr>
          <p:nvPr/>
        </p:nvSpPr>
        <p:spPr>
          <a:xfrm>
            <a:off x="2808040" y="291304"/>
            <a:ext cx="6575920" cy="917577"/>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u="sng" dirty="0"/>
              <a:t>References</a:t>
            </a:r>
            <a:endParaRPr lang="en-US" sz="4000" dirty="0"/>
          </a:p>
        </p:txBody>
      </p:sp>
    </p:spTree>
    <p:extLst>
      <p:ext uri="{BB962C8B-B14F-4D97-AF65-F5344CB8AC3E}">
        <p14:creationId xmlns:p14="http://schemas.microsoft.com/office/powerpoint/2010/main" val="315007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26</a:t>
            </a:fld>
            <a:endParaRPr lang="en-US"/>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
        <p:nvSpPr>
          <p:cNvPr id="9" name="Content Placeholder 2">
            <a:extLst>
              <a:ext uri="{FF2B5EF4-FFF2-40B4-BE49-F238E27FC236}">
                <a16:creationId xmlns:a16="http://schemas.microsoft.com/office/drawing/2014/main" id="{06FCF5CB-3B78-9DD6-7632-860A67FD8D29}"/>
              </a:ext>
            </a:extLst>
          </p:cNvPr>
          <p:cNvSpPr txBox="1">
            <a:spLocks noGrp="1"/>
          </p:cNvSpPr>
          <p:nvPr>
            <p:ph idx="1"/>
          </p:nvPr>
        </p:nvSpPr>
        <p:spPr>
          <a:xfrm>
            <a:off x="174691" y="1587109"/>
            <a:ext cx="11842618" cy="44862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9600" b="1" dirty="0">
                <a:ea typeface="Calibri" panose="020F0502020204030204" pitchFamily="34" charset="0"/>
                <a:cs typeface="Calibri" panose="020F0502020204030204" pitchFamily="34" charset="0"/>
              </a:rPr>
              <a:t> </a:t>
            </a:r>
            <a:r>
              <a:rPr lang="en-US" sz="11200" b="1" dirty="0">
                <a:ea typeface="Calibri" panose="020F0502020204030204" pitchFamily="34" charset="0"/>
                <a:cs typeface="Calibri" panose="020F0502020204030204" pitchFamily="34" charset="0"/>
              </a:rPr>
              <a:t>Soil </a:t>
            </a:r>
            <a:r>
              <a:rPr lang="en-US" sz="11200" b="1" dirty="0">
                <a:ea typeface="Calibri" panose="020F0502020204030204" pitchFamily="34" charset="0"/>
              </a:rPr>
              <a:t>   - </a:t>
            </a:r>
            <a:r>
              <a:rPr lang="en-US" sz="11200" dirty="0">
                <a:ea typeface="Calibri" panose="020F0502020204030204" pitchFamily="34" charset="0"/>
                <a:cs typeface="Calibri" panose="020F0502020204030204" pitchFamily="34" charset="0"/>
              </a:rPr>
              <a:t>The thin layer of material covering the earth surface, </a:t>
            </a:r>
          </a:p>
          <a:p>
            <a:pPr marL="0" indent="0" algn="just">
              <a:buFont typeface="Arial" panose="020B0604020202020204" pitchFamily="34" charset="0"/>
              <a:buNone/>
            </a:pPr>
            <a:r>
              <a:rPr lang="en-US" sz="11200" dirty="0">
                <a:ea typeface="Calibri" panose="020F0502020204030204" pitchFamily="34" charset="0"/>
                <a:cs typeface="Calibri" panose="020F0502020204030204" pitchFamily="34" charset="0"/>
              </a:rPr>
              <a:t>               </a:t>
            </a:r>
            <a:r>
              <a:rPr lang="en-US" sz="11200" b="1" dirty="0">
                <a:ea typeface="Calibri" panose="020F0502020204030204" pitchFamily="34" charset="0"/>
                <a:cs typeface="Calibri" panose="020F0502020204030204" pitchFamily="34" charset="0"/>
              </a:rPr>
              <a:t>- </a:t>
            </a:r>
            <a:r>
              <a:rPr lang="en-US" sz="11200" dirty="0">
                <a:ea typeface="Calibri" panose="020F0502020204030204" pitchFamily="34" charset="0"/>
                <a:cs typeface="Calibri" panose="020F0502020204030204" pitchFamily="34" charset="0"/>
              </a:rPr>
              <a:t>Due to the weathering of rocks, </a:t>
            </a:r>
          </a:p>
          <a:p>
            <a:pPr marL="0" indent="0" algn="just">
              <a:buFont typeface="Arial" panose="020B0604020202020204" pitchFamily="34" charset="0"/>
              <a:buNone/>
            </a:pPr>
            <a:r>
              <a:rPr lang="en-US" sz="11200" dirty="0">
                <a:ea typeface="Calibri" panose="020F0502020204030204" pitchFamily="34" charset="0"/>
                <a:cs typeface="Calibri" panose="020F0502020204030204" pitchFamily="34" charset="0"/>
              </a:rPr>
              <a:t>               </a:t>
            </a:r>
            <a:r>
              <a:rPr lang="en-US" sz="11200" b="1" dirty="0">
                <a:ea typeface="Calibri" panose="020F0502020204030204" pitchFamily="34" charset="0"/>
                <a:cs typeface="Calibri" panose="020F0502020204030204" pitchFamily="34" charset="0"/>
              </a:rPr>
              <a:t>- </a:t>
            </a:r>
            <a:r>
              <a:rPr lang="en-US" sz="11200" dirty="0">
                <a:ea typeface="Calibri" panose="020F0502020204030204" pitchFamily="34" charset="0"/>
                <a:cs typeface="Calibri" panose="020F0502020204030204" pitchFamily="34" charset="0"/>
              </a:rPr>
              <a:t>Mainly of minerals, organic materials, air, water and living biota. </a:t>
            </a:r>
          </a:p>
          <a:p>
            <a:pPr marL="0" indent="0" algn="just">
              <a:buFont typeface="Arial" panose="020B0604020202020204" pitchFamily="34" charset="0"/>
              <a:buNone/>
            </a:pPr>
            <a:endParaRPr lang="en-US" sz="1600" dirty="0">
              <a:ea typeface="Calibri" panose="020F0502020204030204" pitchFamily="34" charset="0"/>
              <a:cs typeface="Calibri" panose="020F0502020204030204" pitchFamily="34" charset="0"/>
            </a:endParaRPr>
          </a:p>
          <a:p>
            <a:pPr>
              <a:lnSpc>
                <a:spcPct val="150000"/>
              </a:lnSpc>
              <a:buFont typeface="Wingdings" panose="05000000000000000000" pitchFamily="2" charset="2"/>
              <a:buChar char="Ø"/>
            </a:pPr>
            <a:r>
              <a:rPr lang="en-US" sz="11200" dirty="0">
                <a:ea typeface="Calibri" panose="020F0502020204030204" pitchFamily="34" charset="0"/>
                <a:cs typeface="Calibri" panose="020F0502020204030204" pitchFamily="34" charset="0"/>
              </a:rPr>
              <a:t> The soil condition such aeration status, soil water status, and nutrient status govern crop  root growth thereby crop production.</a:t>
            </a:r>
          </a:p>
          <a:p>
            <a:pPr>
              <a:lnSpc>
                <a:spcPct val="150000"/>
              </a:lnSpc>
              <a:buFont typeface="Wingdings" panose="05000000000000000000" pitchFamily="2" charset="2"/>
              <a:buChar char="Ø"/>
            </a:pPr>
            <a:endParaRPr lang="en-US" sz="1600" dirty="0">
              <a:ea typeface="Calibri" panose="020F0502020204030204" pitchFamily="34" charset="0"/>
              <a:cs typeface="Calibri" panose="020F0502020204030204" pitchFamily="34" charset="0"/>
            </a:endParaRPr>
          </a:p>
          <a:p>
            <a:pPr>
              <a:lnSpc>
                <a:spcPct val="150000"/>
              </a:lnSpc>
              <a:buFont typeface="Wingdings" panose="05000000000000000000" pitchFamily="2" charset="2"/>
              <a:buChar char="Ø"/>
            </a:pPr>
            <a:r>
              <a:rPr lang="en-US" sz="11200" dirty="0">
                <a:ea typeface="Calibri" panose="020F0502020204030204" pitchFamily="34" charset="0"/>
                <a:cs typeface="Calibri" panose="020F0502020204030204" pitchFamily="34" charset="0"/>
              </a:rPr>
              <a:t> Soil condition mainly depend on soil physical , chemical, and biological properties of soils. Out of those properties , soil physical properties are the key factors govern crop root growth and proliferation.</a:t>
            </a:r>
          </a:p>
          <a:p>
            <a:endParaRPr lang="en-US" dirty="0"/>
          </a:p>
        </p:txBody>
      </p:sp>
      <p:sp>
        <p:nvSpPr>
          <p:cNvPr id="12" name="Title 1">
            <a:extLst>
              <a:ext uri="{FF2B5EF4-FFF2-40B4-BE49-F238E27FC236}">
                <a16:creationId xmlns:a16="http://schemas.microsoft.com/office/drawing/2014/main" id="{CC834B39-FE51-B5A1-1178-D6C2C1A5EF55}"/>
              </a:ext>
            </a:extLst>
          </p:cNvPr>
          <p:cNvSpPr txBox="1">
            <a:spLocks/>
          </p:cNvSpPr>
          <p:nvPr/>
        </p:nvSpPr>
        <p:spPr>
          <a:xfrm>
            <a:off x="3144856" y="164624"/>
            <a:ext cx="6517533" cy="908024"/>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u="sng" dirty="0"/>
              <a:t>Introduction</a:t>
            </a:r>
            <a:endParaRPr lang="en-US" u="sng" dirty="0"/>
          </a:p>
        </p:txBody>
      </p:sp>
    </p:spTree>
    <p:extLst>
      <p:ext uri="{BB962C8B-B14F-4D97-AF65-F5344CB8AC3E}">
        <p14:creationId xmlns:p14="http://schemas.microsoft.com/office/powerpoint/2010/main" val="21766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F5EC8-AA3C-017D-4CBE-ADDCB7FD5B50}"/>
              </a:ext>
            </a:extLst>
          </p:cNvPr>
          <p:cNvSpPr>
            <a:spLocks noGrp="1"/>
          </p:cNvSpPr>
          <p:nvPr>
            <p:ph idx="1"/>
          </p:nvPr>
        </p:nvSpPr>
        <p:spPr>
          <a:xfrm>
            <a:off x="838200" y="1628678"/>
            <a:ext cx="10515600" cy="4351338"/>
          </a:xfrm>
        </p:spPr>
        <p:txBody>
          <a:bodyPr/>
          <a:lstStyle/>
          <a:p>
            <a:pPr algn="just">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soil particle density (PD) </a:t>
            </a:r>
            <a:r>
              <a:rPr lang="en-US" dirty="0">
                <a:latin typeface="Calibri" panose="020F0502020204030204" pitchFamily="34" charset="0"/>
                <a:ea typeface="Calibri" panose="020F0502020204030204" pitchFamily="34" charset="0"/>
                <a:cs typeface="Calibri" panose="020F0502020204030204" pitchFamily="34" charset="0"/>
              </a:rPr>
              <a:t>is one of the fundamental soil physical properties, and is defined as the mass per unit volume of the solid components.</a:t>
            </a:r>
          </a:p>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An accurate measurement for this is required to calculate soil porosity and to estimate derived parameters of soil porosity.</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Total porosity of soils is changed with the spatial variability of bulk density and particle density of different textured soils. </a:t>
            </a:r>
          </a:p>
          <a:p>
            <a:endParaRPr lang="en-US" dirty="0"/>
          </a:p>
        </p:txBody>
      </p:sp>
      <p:sp>
        <p:nvSpPr>
          <p:cNvPr id="4" name="Slide Number Placeholder 3">
            <a:extLst>
              <a:ext uri="{FF2B5EF4-FFF2-40B4-BE49-F238E27FC236}">
                <a16:creationId xmlns:a16="http://schemas.microsoft.com/office/drawing/2014/main" id="{CDD363BC-5874-DA6E-6DC1-68FA92CCDFD7}"/>
              </a:ext>
            </a:extLst>
          </p:cNvPr>
          <p:cNvSpPr>
            <a:spLocks noGrp="1"/>
          </p:cNvSpPr>
          <p:nvPr>
            <p:ph type="sldNum" sz="quarter" idx="12"/>
          </p:nvPr>
        </p:nvSpPr>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31664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CEDE-1F21-D158-A539-A4F77D2D9116}"/>
              </a:ext>
            </a:extLst>
          </p:cNvPr>
          <p:cNvSpPr>
            <a:spLocks noGrp="1"/>
          </p:cNvSpPr>
          <p:nvPr>
            <p:ph type="title"/>
          </p:nvPr>
        </p:nvSpPr>
        <p:spPr>
          <a:xfrm>
            <a:off x="4130040" y="843428"/>
            <a:ext cx="5257800" cy="507072"/>
          </a:xfrm>
        </p:spPr>
        <p:txBody>
          <a:bodyPr>
            <a:normAutofit fontScale="90000"/>
          </a:bodyPr>
          <a:lstStyle/>
          <a:p>
            <a:r>
              <a:rPr lang="en-US" b="1" dirty="0">
                <a:latin typeface="+mn-lt"/>
              </a:rPr>
              <a:t>Research problem</a:t>
            </a:r>
            <a:br>
              <a:rPr lang="en-US" dirty="0"/>
            </a:br>
            <a:endParaRPr lang="en-US" dirty="0"/>
          </a:p>
        </p:txBody>
      </p:sp>
      <p:sp>
        <p:nvSpPr>
          <p:cNvPr id="3" name="Content Placeholder 2">
            <a:extLst>
              <a:ext uri="{FF2B5EF4-FFF2-40B4-BE49-F238E27FC236}">
                <a16:creationId xmlns:a16="http://schemas.microsoft.com/office/drawing/2014/main" id="{30CC85ED-D277-FFEB-B528-9A02AC98F924}"/>
              </a:ext>
            </a:extLst>
          </p:cNvPr>
          <p:cNvSpPr>
            <a:spLocks noGrp="1"/>
          </p:cNvSpPr>
          <p:nvPr>
            <p:ph idx="1"/>
          </p:nvPr>
        </p:nvSpPr>
        <p:spPr/>
        <p:txBody>
          <a:bodyPr/>
          <a:lstStyle/>
          <a:p>
            <a:pPr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The average value for particle density is assumed as 2.65 g cm</a:t>
            </a:r>
            <a:r>
              <a:rPr lang="en-US" sz="2800" baseline="30000" dirty="0">
                <a:latin typeface="Calibri" panose="020F0502020204030204" pitchFamily="34" charset="0"/>
                <a:ea typeface="Calibri" panose="020F0502020204030204" pitchFamily="34" charset="0"/>
                <a:cs typeface="Calibri" panose="020F0502020204030204" pitchFamily="34" charset="0"/>
              </a:rPr>
              <a:t>-3</a:t>
            </a:r>
            <a:r>
              <a:rPr lang="en-US" sz="2800" dirty="0">
                <a:latin typeface="Calibri" panose="020F0502020204030204" pitchFamily="34" charset="0"/>
                <a:ea typeface="Calibri" panose="020F0502020204030204" pitchFamily="34" charset="0"/>
                <a:cs typeface="Calibri" panose="020F0502020204030204" pitchFamily="34" charset="0"/>
              </a:rPr>
              <a:t>. </a:t>
            </a:r>
          </a:p>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 But this value may vary with different soil textures and cannot be applied to Interpret precise and accurate total porosity of different soils. </a:t>
            </a:r>
          </a:p>
          <a:p>
            <a:pPr marL="0" indent="0" algn="just">
              <a:buNone/>
            </a:pPr>
            <a:endParaRPr lang="en-US" sz="28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 Those inaccurate values can lead to misleading true values of porosity and aeration conditions at different locations even within the </a:t>
            </a:r>
            <a:r>
              <a:rPr lang="en-US" dirty="0">
                <a:latin typeface="Calibri" panose="020F0502020204030204" pitchFamily="34" charset="0"/>
                <a:ea typeface="Calibri" panose="020F0502020204030204" pitchFamily="34" charset="0"/>
                <a:cs typeface="Calibri" panose="020F0502020204030204" pitchFamily="34" charset="0"/>
              </a:rPr>
              <a:t>soil</a:t>
            </a:r>
            <a:r>
              <a:rPr lang="en-US" sz="2800" dirty="0">
                <a:latin typeface="Calibri" panose="020F0502020204030204" pitchFamily="34" charset="0"/>
                <a:ea typeface="Calibri" panose="020F0502020204030204" pitchFamily="34" charset="0"/>
                <a:cs typeface="Calibri" panose="020F0502020204030204" pitchFamily="34" charset="0"/>
              </a:rPr>
              <a:t> catena.</a:t>
            </a:r>
            <a:endParaRPr lang="en-US" sz="28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541E887-9EAD-4F6B-E544-B6B95040C364}"/>
              </a:ext>
            </a:extLst>
          </p:cNvPr>
          <p:cNvSpPr>
            <a:spLocks noGrp="1"/>
          </p:cNvSpPr>
          <p:nvPr>
            <p:ph type="sldNum" sz="quarter" idx="12"/>
          </p:nvPr>
        </p:nvSpPr>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420648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200" y="2190750"/>
            <a:ext cx="10515600" cy="3084000"/>
          </a:xfrm>
        </p:spPr>
        <p:txBody>
          <a:bodyPr/>
          <a:lstStyle/>
          <a:p>
            <a:pPr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To interpret precise and accurate soil total porosity in different textured soils.</a:t>
            </a:r>
          </a:p>
          <a:p>
            <a:pPr marL="0" indent="0" algn="just">
              <a:buNone/>
            </a:pPr>
            <a:endParaRPr lang="en-US" sz="28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To study the accurate and precise interrelationship of soil conditions with respect to true values of physical parameters, such as, particle density, bulk density, soil texture and </a:t>
            </a:r>
            <a:r>
              <a:rPr lang="en-US" dirty="0">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oil porosity.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sp>
        <p:nvSpPr>
          <p:cNvPr id="7" name="Title 1">
            <a:extLst>
              <a:ext uri="{FF2B5EF4-FFF2-40B4-BE49-F238E27FC236}">
                <a16:creationId xmlns:a16="http://schemas.microsoft.com/office/drawing/2014/main" id="{A4CA1DCF-853E-4034-8513-4A58E72B1777}"/>
              </a:ext>
            </a:extLst>
          </p:cNvPr>
          <p:cNvSpPr txBox="1">
            <a:spLocks/>
          </p:cNvSpPr>
          <p:nvPr/>
        </p:nvSpPr>
        <p:spPr>
          <a:xfrm>
            <a:off x="3088585" y="123432"/>
            <a:ext cx="6517533" cy="908024"/>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u="sng" dirty="0">
                <a:ea typeface="Calibri" panose="020F0502020204030204" pitchFamily="34" charset="0"/>
                <a:cs typeface="Iskoola Pota" panose="02010503010101010104" pitchFamily="2" charset="0"/>
              </a:rPr>
              <a:t>Objectives</a:t>
            </a:r>
            <a:endParaRPr lang="en-US" u="sng" dirty="0"/>
          </a:p>
        </p:txBody>
      </p:sp>
    </p:spTree>
    <p:extLst>
      <p:ext uri="{BB962C8B-B14F-4D97-AF65-F5344CB8AC3E}">
        <p14:creationId xmlns:p14="http://schemas.microsoft.com/office/powerpoint/2010/main" val="103434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3088585" y="123432"/>
            <a:ext cx="6517533" cy="908024"/>
          </a:xfrm>
          <a:solidFill>
            <a:schemeClr val="accent1">
              <a:lumMod val="60000"/>
              <a:lumOff val="40000"/>
            </a:schemeClr>
          </a:solidFill>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7</a:t>
            </a:fld>
            <a:endParaRPr lang="en-US"/>
          </a:p>
        </p:txBody>
      </p:sp>
      <p:sp>
        <p:nvSpPr>
          <p:cNvPr id="5" name="Content Placeholder 2">
            <a:extLst>
              <a:ext uri="{FF2B5EF4-FFF2-40B4-BE49-F238E27FC236}">
                <a16:creationId xmlns:a16="http://schemas.microsoft.com/office/drawing/2014/main" id="{93364BCF-64B1-54CB-292F-6F0C6B00B15B}"/>
              </a:ext>
            </a:extLst>
          </p:cNvPr>
          <p:cNvSpPr txBox="1">
            <a:spLocks/>
          </p:cNvSpPr>
          <p:nvPr/>
        </p:nvSpPr>
        <p:spPr>
          <a:xfrm>
            <a:off x="304366" y="1319291"/>
            <a:ext cx="6517532" cy="58941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3000" dirty="0">
                <a:latin typeface="Calibri" panose="020F0502020204030204" pitchFamily="34" charset="0"/>
                <a:cs typeface="Calibri" panose="020F0502020204030204" pitchFamily="34" charset="0"/>
              </a:rPr>
              <a:t>Soil Samples collection</a:t>
            </a:r>
          </a:p>
          <a:p>
            <a:pPr>
              <a:buFont typeface="Wingdings" panose="05000000000000000000" pitchFamily="2" charset="2"/>
              <a:buChar char="Ø"/>
            </a:pPr>
            <a:endParaRPr lang="en-US" sz="2400" b="1" dirty="0">
              <a:solidFill>
                <a:schemeClr val="bg1"/>
              </a:solidFill>
              <a:latin typeface="Calibri" panose="020F0502020204030204" pitchFamily="34" charset="0"/>
              <a:cs typeface="Calibri" panose="020F0502020204030204" pitchFamily="34" charset="0"/>
            </a:endParaRPr>
          </a:p>
          <a:p>
            <a:endParaRPr lang="en-US" sz="2600" dirty="0">
              <a:solidFill>
                <a:schemeClr val="bg1"/>
              </a:solidFill>
              <a:latin typeface="Calibri" panose="020F0502020204030204" pitchFamily="34" charset="0"/>
              <a:cs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id="{B4987EFE-4EC1-8084-4CE7-3E63C6AE3B80}"/>
              </a:ext>
            </a:extLst>
          </p:cNvPr>
          <p:cNvSpPr txBox="1"/>
          <p:nvPr/>
        </p:nvSpPr>
        <p:spPr>
          <a:xfrm>
            <a:off x="1586132" y="1831781"/>
            <a:ext cx="6098344" cy="461665"/>
          </a:xfrm>
          <a:prstGeom prst="rect">
            <a:avLst/>
          </a:prstGeom>
          <a:noFill/>
        </p:spPr>
        <p:txBody>
          <a:bodyPr wrap="square">
            <a:spAutoFit/>
          </a:bodyPr>
          <a:lstStyle/>
          <a:p>
            <a:pPr marL="342900" indent="-342900">
              <a:buFont typeface="Arial" panose="020B0604020202020204" pitchFamily="34" charset="0"/>
              <a:buChar char="•"/>
            </a:pPr>
            <a:r>
              <a:rPr lang="en-US" sz="2400" dirty="0"/>
              <a:t>Soil types were concerned as treatments</a:t>
            </a:r>
          </a:p>
        </p:txBody>
      </p:sp>
      <p:sp>
        <p:nvSpPr>
          <p:cNvPr id="8" name="TextBox 7">
            <a:extLst>
              <a:ext uri="{FF2B5EF4-FFF2-40B4-BE49-F238E27FC236}">
                <a16:creationId xmlns:a16="http://schemas.microsoft.com/office/drawing/2014/main" id="{832D313D-A6F8-5214-6C05-84652C2EA8E8}"/>
              </a:ext>
            </a:extLst>
          </p:cNvPr>
          <p:cNvSpPr txBox="1"/>
          <p:nvPr/>
        </p:nvSpPr>
        <p:spPr>
          <a:xfrm>
            <a:off x="385526" y="2489606"/>
            <a:ext cx="6524654" cy="3728393"/>
          </a:xfrm>
          <a:prstGeom prst="rect">
            <a:avLst/>
          </a:prstGeom>
          <a:noFill/>
          <a:ln w="38100">
            <a:solidFill>
              <a:schemeClr val="tx1"/>
            </a:solidFill>
          </a:ln>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Soil samples were collected  from different catena in the </a:t>
            </a:r>
            <a:r>
              <a:rPr lang="en-US" sz="2400" b="1" dirty="0">
                <a:latin typeface="Calibri" panose="020F0502020204030204" pitchFamily="34" charset="0"/>
                <a:ea typeface="Calibri" panose="020F0502020204030204" pitchFamily="34" charset="0"/>
                <a:cs typeface="Calibri" panose="020F0502020204030204" pitchFamily="34" charset="0"/>
              </a:rPr>
              <a:t>faulty farm </a:t>
            </a:r>
            <a:r>
              <a:rPr lang="en-US" sz="2400" dirty="0">
                <a:latin typeface="Calibri" panose="020F0502020204030204" pitchFamily="34" charset="0"/>
                <a:ea typeface="Calibri" panose="020F0502020204030204" pitchFamily="34" charset="0"/>
                <a:cs typeface="Calibri" panose="020F0502020204030204" pitchFamily="34" charset="0"/>
              </a:rPr>
              <a:t>as,</a:t>
            </a:r>
          </a:p>
          <a:p>
            <a:r>
              <a:rPr lang="en-US" sz="2400" dirty="0">
                <a:latin typeface="Calibri" panose="020F0502020204030204" pitchFamily="34" charset="0"/>
                <a:ea typeface="Calibri" panose="020F0502020204030204" pitchFamily="34" charset="0"/>
                <a:cs typeface="Calibri" panose="020F0502020204030204" pitchFamily="34" charset="0"/>
              </a:rPr>
              <a:t>     (Well, moderately, poorly </a:t>
            </a:r>
            <a:r>
              <a:rPr lang="en-US" sz="2400" dirty="0">
                <a:latin typeface="Calibri" panose="020F0502020204030204" pitchFamily="34" charset="0"/>
                <a:cs typeface="Calibri" panose="020F0502020204030204" pitchFamily="34" charset="0"/>
              </a:rPr>
              <a:t>drained soil.)</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a:lnSpc>
                <a:spcPct val="150000"/>
              </a:lnSpc>
            </a:pPr>
            <a:r>
              <a:rPr lang="en-US" sz="2400" dirty="0">
                <a:latin typeface="Calibri" panose="020F0502020204030204" pitchFamily="34" charset="0"/>
                <a:cs typeface="Calibri" panose="020F0502020204030204" pitchFamily="34" charset="0"/>
              </a:rPr>
              <a:t>From random soil sampling,</a:t>
            </a:r>
          </a:p>
          <a:p>
            <a:pPr marL="342900" indent="-3429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Beach sand ,</a:t>
            </a:r>
          </a:p>
          <a:p>
            <a:pPr marL="342900" indent="-3429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River Sand,</a:t>
            </a:r>
          </a:p>
          <a:p>
            <a:pPr marL="342900" indent="-3429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Grinded boulders, </a:t>
            </a:r>
            <a:r>
              <a:rPr lang="en-US" sz="2400" dirty="0">
                <a:latin typeface="Calibri" panose="020F0502020204030204" pitchFamily="34" charset="0"/>
                <a:cs typeface="Calibri" panose="020F0502020204030204" pitchFamily="34" charset="0"/>
              </a:rPr>
              <a:t>soil samples</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were collected</a:t>
            </a:r>
          </a:p>
        </p:txBody>
      </p:sp>
      <p:sp>
        <p:nvSpPr>
          <p:cNvPr id="9" name="TextBox 8">
            <a:extLst>
              <a:ext uri="{FF2B5EF4-FFF2-40B4-BE49-F238E27FC236}">
                <a16:creationId xmlns:a16="http://schemas.microsoft.com/office/drawing/2014/main" id="{C4444B76-0770-DE79-A5A4-B6CE1636B88E}"/>
              </a:ext>
            </a:extLst>
          </p:cNvPr>
          <p:cNvSpPr txBox="1"/>
          <p:nvPr/>
        </p:nvSpPr>
        <p:spPr>
          <a:xfrm>
            <a:off x="6910180" y="3753639"/>
            <a:ext cx="2874275" cy="120032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10 soil samples were collected from each soil types</a:t>
            </a:r>
            <a:endParaRPr lang="en-US" sz="2400" dirty="0"/>
          </a:p>
        </p:txBody>
      </p:sp>
      <p:grpSp>
        <p:nvGrpSpPr>
          <p:cNvPr id="10" name="Group 9">
            <a:extLst>
              <a:ext uri="{FF2B5EF4-FFF2-40B4-BE49-F238E27FC236}">
                <a16:creationId xmlns:a16="http://schemas.microsoft.com/office/drawing/2014/main" id="{043FE5FF-898B-2486-8A03-B8198103FCAC}"/>
              </a:ext>
            </a:extLst>
          </p:cNvPr>
          <p:cNvGrpSpPr/>
          <p:nvPr/>
        </p:nvGrpSpPr>
        <p:grpSpPr>
          <a:xfrm>
            <a:off x="9820027" y="3667604"/>
            <a:ext cx="2472212" cy="1240081"/>
            <a:chOff x="6582277" y="1684086"/>
            <a:chExt cx="2133706" cy="1240081"/>
          </a:xfrm>
        </p:grpSpPr>
        <p:sp>
          <p:nvSpPr>
            <p:cNvPr id="11" name="Arrow: Left 10">
              <a:extLst>
                <a:ext uri="{FF2B5EF4-FFF2-40B4-BE49-F238E27FC236}">
                  <a16:creationId xmlns:a16="http://schemas.microsoft.com/office/drawing/2014/main" id="{FBA5B65D-AD6E-1B39-A71A-C631BF364DB3}"/>
                </a:ext>
              </a:extLst>
            </p:cNvPr>
            <p:cNvSpPr/>
            <p:nvPr/>
          </p:nvSpPr>
          <p:spPr>
            <a:xfrm rot="9626939">
              <a:off x="6615012" y="1801873"/>
              <a:ext cx="625003" cy="42801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390F9C95-0647-26F3-A27F-9F458B308A92}"/>
                </a:ext>
              </a:extLst>
            </p:cNvPr>
            <p:cNvSpPr/>
            <p:nvPr/>
          </p:nvSpPr>
          <p:spPr>
            <a:xfrm rot="12532269">
              <a:off x="6582277" y="2332461"/>
              <a:ext cx="625003" cy="42801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512E74F-E447-2DFD-E98A-83CF18D25ACC}"/>
                </a:ext>
              </a:extLst>
            </p:cNvPr>
            <p:cNvSpPr txBox="1"/>
            <p:nvPr/>
          </p:nvSpPr>
          <p:spPr>
            <a:xfrm>
              <a:off x="7315396" y="1684086"/>
              <a:ext cx="1400587"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0-15cm</a:t>
              </a:r>
              <a:endParaRPr lang="en-US" sz="2400" dirty="0"/>
            </a:p>
          </p:txBody>
        </p:sp>
        <p:sp>
          <p:nvSpPr>
            <p:cNvPr id="14" name="TextBox 13">
              <a:extLst>
                <a:ext uri="{FF2B5EF4-FFF2-40B4-BE49-F238E27FC236}">
                  <a16:creationId xmlns:a16="http://schemas.microsoft.com/office/drawing/2014/main" id="{3AE09C93-B52D-0F24-59BD-074E469CC361}"/>
                </a:ext>
              </a:extLst>
            </p:cNvPr>
            <p:cNvSpPr txBox="1"/>
            <p:nvPr/>
          </p:nvSpPr>
          <p:spPr>
            <a:xfrm>
              <a:off x="7283809" y="2462502"/>
              <a:ext cx="1186479"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15-30cm</a:t>
              </a:r>
              <a:endParaRPr lang="en-US" sz="2400" dirty="0"/>
            </a:p>
          </p:txBody>
        </p:sp>
      </p:grpSp>
    </p:spTree>
    <p:extLst>
      <p:ext uri="{BB962C8B-B14F-4D97-AF65-F5344CB8AC3E}">
        <p14:creationId xmlns:p14="http://schemas.microsoft.com/office/powerpoint/2010/main" val="175458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C65563-0A18-FF17-F938-C21CA0F80FD3}"/>
              </a:ext>
            </a:extLst>
          </p:cNvPr>
          <p:cNvSpPr>
            <a:spLocks noGrp="1"/>
          </p:cNvSpPr>
          <p:nvPr>
            <p:ph type="sldNum" sz="quarter" idx="12"/>
          </p:nvPr>
        </p:nvSpPr>
        <p:spPr/>
        <p:txBody>
          <a:bodyPr/>
          <a:lstStyle/>
          <a:p>
            <a:fld id="{48FC179B-E1DC-44DF-B0E4-66A8D350C2BE}" type="slidenum">
              <a:rPr lang="en-US" smtClean="0"/>
              <a:t>8</a:t>
            </a:fld>
            <a:endParaRPr lang="en-US"/>
          </a:p>
        </p:txBody>
      </p:sp>
      <p:sp>
        <p:nvSpPr>
          <p:cNvPr id="10" name="Title 1">
            <a:extLst>
              <a:ext uri="{FF2B5EF4-FFF2-40B4-BE49-F238E27FC236}">
                <a16:creationId xmlns:a16="http://schemas.microsoft.com/office/drawing/2014/main" id="{9CBDF091-0BDB-D3FB-B45B-9E49609C83EF}"/>
              </a:ext>
            </a:extLst>
          </p:cNvPr>
          <p:cNvSpPr txBox="1">
            <a:spLocks/>
          </p:cNvSpPr>
          <p:nvPr/>
        </p:nvSpPr>
        <p:spPr>
          <a:xfrm>
            <a:off x="3715657" y="263306"/>
            <a:ext cx="5395686" cy="802194"/>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
            </a:pPr>
            <a:r>
              <a:rPr lang="en-US" b="1" dirty="0">
                <a:latin typeface="+mn-lt"/>
              </a:rPr>
              <a:t>Soil Sample collection</a:t>
            </a:r>
          </a:p>
        </p:txBody>
      </p:sp>
      <p:pic>
        <p:nvPicPr>
          <p:cNvPr id="11" name="Content Placeholder 4">
            <a:extLst>
              <a:ext uri="{FF2B5EF4-FFF2-40B4-BE49-F238E27FC236}">
                <a16:creationId xmlns:a16="http://schemas.microsoft.com/office/drawing/2014/main" id="{E7789B20-4B7D-805B-7AC5-B471C82E566A}"/>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118281" y="1762006"/>
            <a:ext cx="2404744" cy="2958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95A3B7FE-8A7A-59DB-6D04-C3E7F53F027B}"/>
              </a:ext>
            </a:extLst>
          </p:cNvPr>
          <p:cNvSpPr txBox="1"/>
          <p:nvPr/>
        </p:nvSpPr>
        <p:spPr>
          <a:xfrm>
            <a:off x="976993" y="5103586"/>
            <a:ext cx="2404744" cy="646331"/>
          </a:xfrm>
          <a:prstGeom prst="rect">
            <a:avLst/>
          </a:prstGeom>
          <a:noFill/>
        </p:spPr>
        <p:txBody>
          <a:bodyPr wrap="square" rtlCol="0">
            <a:spAutoFit/>
          </a:bodyPr>
          <a:lstStyle/>
          <a:p>
            <a:pPr algn="ctr"/>
            <a:r>
              <a:rPr lang="en-US" dirty="0"/>
              <a:t> </a:t>
            </a:r>
            <a:r>
              <a:rPr lang="en-US" b="1" dirty="0">
                <a:cs typeface="Times New Roman" panose="02020603050405020304" pitchFamily="18" charset="0"/>
              </a:rPr>
              <a:t>Figure 1.Soil sample collection using augur</a:t>
            </a:r>
          </a:p>
        </p:txBody>
      </p:sp>
      <p:pic>
        <p:nvPicPr>
          <p:cNvPr id="13" name="Picture 12">
            <a:extLst>
              <a:ext uri="{FF2B5EF4-FFF2-40B4-BE49-F238E27FC236}">
                <a16:creationId xmlns:a16="http://schemas.microsoft.com/office/drawing/2014/main" id="{5C4104CD-B598-B4B2-9182-BB5CDFEE6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877" y="1762006"/>
            <a:ext cx="2791215" cy="2958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8016B53D-34B0-4CFE-60A4-E442ADC94893}"/>
              </a:ext>
            </a:extLst>
          </p:cNvPr>
          <p:cNvSpPr txBox="1"/>
          <p:nvPr/>
        </p:nvSpPr>
        <p:spPr>
          <a:xfrm>
            <a:off x="4893628" y="5103586"/>
            <a:ext cx="2404744"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Figure 2.Soil sample collection using core</a:t>
            </a:r>
          </a:p>
        </p:txBody>
      </p:sp>
      <p:pic>
        <p:nvPicPr>
          <p:cNvPr id="15" name="Picture 14">
            <a:extLst>
              <a:ext uri="{FF2B5EF4-FFF2-40B4-BE49-F238E27FC236}">
                <a16:creationId xmlns:a16="http://schemas.microsoft.com/office/drawing/2014/main" id="{34547B40-DA1F-7A31-2600-ADE0F5649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3422" y="1669143"/>
            <a:ext cx="2404744"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4E3B8D17-BA03-3D7D-9FA6-1F0437B62C75}"/>
              </a:ext>
            </a:extLst>
          </p:cNvPr>
          <p:cNvSpPr txBox="1"/>
          <p:nvPr/>
        </p:nvSpPr>
        <p:spPr>
          <a:xfrm>
            <a:off x="9111343" y="5103585"/>
            <a:ext cx="2242457"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Figure 3.Soil filled core sample</a:t>
            </a:r>
          </a:p>
        </p:txBody>
      </p:sp>
    </p:spTree>
    <p:extLst>
      <p:ext uri="{BB962C8B-B14F-4D97-AF65-F5344CB8AC3E}">
        <p14:creationId xmlns:p14="http://schemas.microsoft.com/office/powerpoint/2010/main" val="268220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9572F6-DC44-2C7B-4673-067E7CB51A55}"/>
              </a:ext>
            </a:extLst>
          </p:cNvPr>
          <p:cNvSpPr>
            <a:spLocks noGrp="1"/>
          </p:cNvSpPr>
          <p:nvPr>
            <p:ph type="sldNum" sz="quarter" idx="12"/>
          </p:nvPr>
        </p:nvSpPr>
        <p:spPr/>
        <p:txBody>
          <a:bodyPr/>
          <a:lstStyle/>
          <a:p>
            <a:fld id="{48FC179B-E1DC-44DF-B0E4-66A8D350C2BE}" type="slidenum">
              <a:rPr lang="en-US" smtClean="0"/>
              <a:t>9</a:t>
            </a:fld>
            <a:endParaRPr lang="en-US"/>
          </a:p>
        </p:txBody>
      </p:sp>
      <p:sp>
        <p:nvSpPr>
          <p:cNvPr id="5" name="Title 1">
            <a:extLst>
              <a:ext uri="{FF2B5EF4-FFF2-40B4-BE49-F238E27FC236}">
                <a16:creationId xmlns:a16="http://schemas.microsoft.com/office/drawing/2014/main" id="{1A814CF3-B9D3-B103-520B-01BEF71AF430}"/>
              </a:ext>
            </a:extLst>
          </p:cNvPr>
          <p:cNvSpPr txBox="1">
            <a:spLocks/>
          </p:cNvSpPr>
          <p:nvPr/>
        </p:nvSpPr>
        <p:spPr>
          <a:xfrm>
            <a:off x="1990165" y="274117"/>
            <a:ext cx="8688345" cy="72096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
            </a:pPr>
            <a:r>
              <a:rPr lang="en-US" sz="3200" b="1" dirty="0">
                <a:latin typeface="+mn-lt"/>
              </a:rPr>
              <a:t>Soil sample preparation for laboratory analysis</a:t>
            </a:r>
            <a:endParaRPr lang="en-US" sz="3200" dirty="0">
              <a:latin typeface="+mn-lt"/>
            </a:endParaRPr>
          </a:p>
        </p:txBody>
      </p:sp>
      <p:grpSp>
        <p:nvGrpSpPr>
          <p:cNvPr id="6" name="Group 5">
            <a:extLst>
              <a:ext uri="{FF2B5EF4-FFF2-40B4-BE49-F238E27FC236}">
                <a16:creationId xmlns:a16="http://schemas.microsoft.com/office/drawing/2014/main" id="{7BD35682-991B-4253-41F8-86D83D7CC2D1}"/>
              </a:ext>
            </a:extLst>
          </p:cNvPr>
          <p:cNvGrpSpPr/>
          <p:nvPr/>
        </p:nvGrpSpPr>
        <p:grpSpPr>
          <a:xfrm>
            <a:off x="2394189" y="1439162"/>
            <a:ext cx="8284321" cy="4911528"/>
            <a:chOff x="2321462" y="364838"/>
            <a:chExt cx="8284321" cy="5062730"/>
          </a:xfrm>
        </p:grpSpPr>
        <p:sp>
          <p:nvSpPr>
            <p:cNvPr id="7" name="TextBox 6">
              <a:extLst>
                <a:ext uri="{FF2B5EF4-FFF2-40B4-BE49-F238E27FC236}">
                  <a16:creationId xmlns:a16="http://schemas.microsoft.com/office/drawing/2014/main" id="{230A2C41-ACF7-140C-B158-96F5DEDE72BC}"/>
                </a:ext>
              </a:extLst>
            </p:cNvPr>
            <p:cNvSpPr txBox="1"/>
            <p:nvPr/>
          </p:nvSpPr>
          <p:spPr>
            <a:xfrm>
              <a:off x="2334431" y="364838"/>
              <a:ext cx="8251896" cy="475877"/>
            </a:xfrm>
            <a:prstGeom prst="rect">
              <a:avLst/>
            </a:prstGeom>
            <a:noFill/>
            <a:ln w="28575">
              <a:solidFill>
                <a:schemeClr val="tx1"/>
              </a:solidFill>
            </a:ln>
          </p:spPr>
          <p:txBody>
            <a:bodyPr wrap="square">
              <a:spAutoFit/>
            </a:bodyPr>
            <a:lstStyle/>
            <a:p>
              <a:pPr algn="ctr"/>
              <a:r>
                <a:rPr lang="en-US" sz="2400" b="1" dirty="0"/>
                <a:t>Stones and other plant debris were removed in the soil samples</a:t>
              </a:r>
              <a:endParaRPr lang="en-US" b="1" dirty="0"/>
            </a:p>
          </p:txBody>
        </p:sp>
        <p:sp>
          <p:nvSpPr>
            <p:cNvPr id="8" name="TextBox 7">
              <a:extLst>
                <a:ext uri="{FF2B5EF4-FFF2-40B4-BE49-F238E27FC236}">
                  <a16:creationId xmlns:a16="http://schemas.microsoft.com/office/drawing/2014/main" id="{47B3926B-22BD-9C26-5FCA-1435F67CC6F6}"/>
                </a:ext>
              </a:extLst>
            </p:cNvPr>
            <p:cNvSpPr txBox="1"/>
            <p:nvPr/>
          </p:nvSpPr>
          <p:spPr>
            <a:xfrm>
              <a:off x="2353887" y="1363553"/>
              <a:ext cx="8232440" cy="475877"/>
            </a:xfrm>
            <a:prstGeom prst="rect">
              <a:avLst/>
            </a:prstGeom>
            <a:noFill/>
            <a:ln w="28575">
              <a:solidFill>
                <a:schemeClr val="tx1"/>
              </a:solidFill>
            </a:ln>
          </p:spPr>
          <p:txBody>
            <a:bodyPr wrap="square">
              <a:spAutoFit/>
            </a:bodyPr>
            <a:lstStyle/>
            <a:p>
              <a:pPr algn="ctr"/>
              <a:r>
                <a:rPr lang="en-US" sz="2400" b="1" dirty="0"/>
                <a:t>Soil samples  were air dried and oven dried</a:t>
              </a:r>
              <a:endParaRPr lang="en-US" b="1" dirty="0"/>
            </a:p>
          </p:txBody>
        </p:sp>
        <p:sp>
          <p:nvSpPr>
            <p:cNvPr id="9" name="TextBox 8">
              <a:extLst>
                <a:ext uri="{FF2B5EF4-FFF2-40B4-BE49-F238E27FC236}">
                  <a16:creationId xmlns:a16="http://schemas.microsoft.com/office/drawing/2014/main" id="{231A2AE5-E8AC-7909-89EF-0D37D4518191}"/>
                </a:ext>
              </a:extLst>
            </p:cNvPr>
            <p:cNvSpPr txBox="1"/>
            <p:nvPr/>
          </p:nvSpPr>
          <p:spPr>
            <a:xfrm>
              <a:off x="2353887" y="2495954"/>
              <a:ext cx="8251896" cy="475877"/>
            </a:xfrm>
            <a:prstGeom prst="rect">
              <a:avLst/>
            </a:prstGeom>
            <a:noFill/>
            <a:ln w="28575">
              <a:solidFill>
                <a:schemeClr val="tx1"/>
              </a:solidFill>
            </a:ln>
          </p:spPr>
          <p:txBody>
            <a:bodyPr wrap="square">
              <a:spAutoFit/>
            </a:bodyPr>
            <a:lstStyle/>
            <a:p>
              <a:pPr algn="ctr"/>
              <a:r>
                <a:rPr lang="en-US" sz="2400" b="1" dirty="0"/>
                <a:t>For PD and texture: soil samples were sieved from 2mm mesh</a:t>
              </a:r>
            </a:p>
          </p:txBody>
        </p:sp>
        <p:sp>
          <p:nvSpPr>
            <p:cNvPr id="10" name="TextBox 9">
              <a:extLst>
                <a:ext uri="{FF2B5EF4-FFF2-40B4-BE49-F238E27FC236}">
                  <a16:creationId xmlns:a16="http://schemas.microsoft.com/office/drawing/2014/main" id="{86049599-0902-A4F5-E2D8-4D8A3361449F}"/>
                </a:ext>
              </a:extLst>
            </p:cNvPr>
            <p:cNvSpPr txBox="1"/>
            <p:nvPr/>
          </p:nvSpPr>
          <p:spPr>
            <a:xfrm>
              <a:off x="2321462" y="3490870"/>
              <a:ext cx="8251896" cy="475877"/>
            </a:xfrm>
            <a:prstGeom prst="rect">
              <a:avLst/>
            </a:prstGeom>
            <a:noFill/>
            <a:ln w="28575">
              <a:solidFill>
                <a:schemeClr val="tx1"/>
              </a:solidFill>
            </a:ln>
          </p:spPr>
          <p:txBody>
            <a:bodyPr wrap="square">
              <a:spAutoFit/>
            </a:bodyPr>
            <a:lstStyle/>
            <a:p>
              <a:pPr algn="ctr"/>
              <a:r>
                <a:rPr lang="en-US" sz="2400" b="1" dirty="0"/>
                <a:t>Soil samples were separated for different practical's</a:t>
              </a:r>
            </a:p>
          </p:txBody>
        </p:sp>
        <p:sp>
          <p:nvSpPr>
            <p:cNvPr id="11" name="TextBox 10">
              <a:extLst>
                <a:ext uri="{FF2B5EF4-FFF2-40B4-BE49-F238E27FC236}">
                  <a16:creationId xmlns:a16="http://schemas.microsoft.com/office/drawing/2014/main" id="{CA02215C-BC1B-1C89-FECD-065A822AA06A}"/>
                </a:ext>
              </a:extLst>
            </p:cNvPr>
            <p:cNvSpPr txBox="1"/>
            <p:nvPr/>
          </p:nvSpPr>
          <p:spPr>
            <a:xfrm>
              <a:off x="2331188" y="4570989"/>
              <a:ext cx="8251896" cy="856579"/>
            </a:xfrm>
            <a:prstGeom prst="rect">
              <a:avLst/>
            </a:prstGeom>
            <a:noFill/>
            <a:ln w="28575">
              <a:solidFill>
                <a:schemeClr val="tx1"/>
              </a:solidFill>
            </a:ln>
          </p:spPr>
          <p:txBody>
            <a:bodyPr wrap="square">
              <a:spAutoFit/>
            </a:bodyPr>
            <a:lstStyle/>
            <a:p>
              <a:r>
                <a:rPr lang="en-US" sz="2400" b="1" dirty="0"/>
                <a:t>After that each of the lab practical were conducted in laboratory</a:t>
              </a:r>
            </a:p>
          </p:txBody>
        </p:sp>
        <p:sp>
          <p:nvSpPr>
            <p:cNvPr id="12" name="Arrow: Down 11">
              <a:extLst>
                <a:ext uri="{FF2B5EF4-FFF2-40B4-BE49-F238E27FC236}">
                  <a16:creationId xmlns:a16="http://schemas.microsoft.com/office/drawing/2014/main" id="{87A0DD70-E658-A14B-F2CB-0F8CE006ACC7}"/>
                </a:ext>
              </a:extLst>
            </p:cNvPr>
            <p:cNvSpPr/>
            <p:nvPr/>
          </p:nvSpPr>
          <p:spPr>
            <a:xfrm>
              <a:off x="6177064" y="914398"/>
              <a:ext cx="233464" cy="37473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AB639A4-C973-D91C-1E33-C8189CFD3CF3}"/>
                </a:ext>
              </a:extLst>
            </p:cNvPr>
            <p:cNvSpPr/>
            <p:nvPr/>
          </p:nvSpPr>
          <p:spPr>
            <a:xfrm>
              <a:off x="6177066" y="2034176"/>
              <a:ext cx="233464" cy="37473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20BBE908-BA7B-1145-864B-28347E8BD815}"/>
                </a:ext>
              </a:extLst>
            </p:cNvPr>
            <p:cNvSpPr/>
            <p:nvPr/>
          </p:nvSpPr>
          <p:spPr>
            <a:xfrm>
              <a:off x="6206250" y="3060909"/>
              <a:ext cx="233464" cy="37473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445D344B-3647-AD11-B988-06BDEAF0CBAD}"/>
                </a:ext>
              </a:extLst>
            </p:cNvPr>
            <p:cNvSpPr/>
            <p:nvPr/>
          </p:nvSpPr>
          <p:spPr>
            <a:xfrm>
              <a:off x="6206248" y="4056244"/>
              <a:ext cx="233464" cy="37473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 </a:t>
              </a:r>
            </a:p>
          </p:txBody>
        </p:sp>
      </p:grpSp>
    </p:spTree>
    <p:extLst>
      <p:ext uri="{BB962C8B-B14F-4D97-AF65-F5344CB8AC3E}">
        <p14:creationId xmlns:p14="http://schemas.microsoft.com/office/powerpoint/2010/main" val="2872046771"/>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436</TotalTime>
  <Words>1550</Words>
  <Application>Microsoft Office PowerPoint</Application>
  <PresentationFormat>Widescreen</PresentationFormat>
  <Paragraphs>216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 Math</vt:lpstr>
      <vt:lpstr>inherit</vt:lpstr>
      <vt:lpstr>Times New Roman</vt:lpstr>
      <vt:lpstr>Wingdings</vt:lpstr>
      <vt:lpstr>Office Theme</vt:lpstr>
      <vt:lpstr>Estimation of precise and accurate soil porosity with respect to spatial variability of particle density in different textured soil in catena</vt:lpstr>
      <vt:lpstr>Content</vt:lpstr>
      <vt:lpstr>PowerPoint Presentation</vt:lpstr>
      <vt:lpstr>PowerPoint Presentation</vt:lpstr>
      <vt:lpstr>Research problem </vt:lpstr>
      <vt:lpstr>PowerPoint Presentation</vt:lpstr>
      <vt:lpstr>Material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This PC</cp:lastModifiedBy>
  <cp:revision>54</cp:revision>
  <dcterms:created xsi:type="dcterms:W3CDTF">2023-02-09T03:28:20Z</dcterms:created>
  <dcterms:modified xsi:type="dcterms:W3CDTF">2023-03-14T15:44:44Z</dcterms:modified>
</cp:coreProperties>
</file>