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27"/>
  </p:notesMasterIdLst>
  <p:sldIdLst>
    <p:sldId id="321" r:id="rId8"/>
    <p:sldId id="322" r:id="rId9"/>
    <p:sldId id="333" r:id="rId10"/>
    <p:sldId id="334" r:id="rId11"/>
    <p:sldId id="335" r:id="rId12"/>
    <p:sldId id="336" r:id="rId13"/>
    <p:sldId id="319" r:id="rId14"/>
    <p:sldId id="337" r:id="rId15"/>
    <p:sldId id="339" r:id="rId16"/>
    <p:sldId id="340" r:id="rId17"/>
    <p:sldId id="348" r:id="rId18"/>
    <p:sldId id="347" r:id="rId19"/>
    <p:sldId id="343" r:id="rId20"/>
    <p:sldId id="344" r:id="rId21"/>
    <p:sldId id="345" r:id="rId22"/>
    <p:sldId id="346" r:id="rId23"/>
    <p:sldId id="332" r:id="rId24"/>
    <p:sldId id="331" r:id="rId25"/>
    <p:sldId id="32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viewer" initials="RR" lastIdx="25" clrIdx="0">
    <p:extLst>
      <p:ext uri="{19B8F6BF-5375-455C-9EA6-DF929625EA0E}">
        <p15:presenceInfo xmlns:p15="http://schemas.microsoft.com/office/powerpoint/2012/main" userId="Reviewer" providerId="None"/>
      </p:ext>
    </p:extLst>
  </p:cmAuthor>
  <p:cmAuthor id="2" name="uvin" initials="u" lastIdx="12" clrIdx="1">
    <p:extLst>
      <p:ext uri="{19B8F6BF-5375-455C-9EA6-DF929625EA0E}">
        <p15:presenceInfo xmlns:p15="http://schemas.microsoft.com/office/powerpoint/2012/main" userId="uv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 snapToGrid="0">
      <p:cViewPr varScale="1">
        <p:scale>
          <a:sx n="56" d="100"/>
          <a:sy n="56" d="100"/>
        </p:scale>
        <p:origin x="57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52F-46F7-BFC1-53D832102D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52F-46F7-BFC1-53D832102D0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52F-46F7-BFC1-53D832102D0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52F-46F7-BFC1-53D832102D0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52F-46F7-BFC1-53D832102D0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52F-46F7-BFC1-53D832102D0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52F-46F7-BFC1-53D832102D0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52F-46F7-BFC1-53D832102D0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752F-46F7-BFC1-53D832102D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Sheet1!$A$3:$A$11</c:f>
              <c:strCache>
                <c:ptCount val="9"/>
                <c:pt idx="0">
                  <c:v>Gampaha </c:v>
                </c:pt>
                <c:pt idx="1">
                  <c:v>Kandy </c:v>
                </c:pt>
                <c:pt idx="2">
                  <c:v>Nuwara Eliya</c:v>
                </c:pt>
                <c:pt idx="3">
                  <c:v>Kegalle </c:v>
                </c:pt>
                <c:pt idx="4">
                  <c:v>Kurunegala</c:v>
                </c:pt>
                <c:pt idx="5">
                  <c:v>Matale</c:v>
                </c:pt>
                <c:pt idx="6">
                  <c:v>Matara</c:v>
                </c:pt>
                <c:pt idx="7">
                  <c:v>Ampara</c:v>
                </c:pt>
                <c:pt idx="8">
                  <c:v>Badulla</c:v>
                </c:pt>
              </c:strCache>
            </c:strRef>
          </c:cat>
          <c:val>
            <c:numRef>
              <c:f>Sheet1!$B$3:$B$11</c:f>
              <c:numCache>
                <c:formatCode>General</c:formatCode>
                <c:ptCount val="9"/>
                <c:pt idx="0">
                  <c:v>89</c:v>
                </c:pt>
                <c:pt idx="1">
                  <c:v>392</c:v>
                </c:pt>
                <c:pt idx="2">
                  <c:v>145</c:v>
                </c:pt>
                <c:pt idx="3">
                  <c:v>134</c:v>
                </c:pt>
                <c:pt idx="4">
                  <c:v>85</c:v>
                </c:pt>
                <c:pt idx="5">
                  <c:v>87</c:v>
                </c:pt>
                <c:pt idx="6">
                  <c:v>96</c:v>
                </c:pt>
                <c:pt idx="7">
                  <c:v>11</c:v>
                </c:pt>
                <c:pt idx="8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752F-46F7-BFC1-53D832102D0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0.6531</cdr:x>
      <cdr:y>0.52123</cdr:y>
    </cdr:from>
    <cdr:to>
      <cdr:x>0.93675</cdr:x>
      <cdr:y>0.55896</cdr:y>
    </cdr:to>
    <cdr:sp macro="" textlink="">
      <cdr:nvSpPr>
        <cdr:cNvPr id="2" name="Right Arrow 1"/>
        <cdr:cNvSpPr/>
      </cdr:nvSpPr>
      <cdr:spPr>
        <a:xfrm xmlns:a="http://schemas.openxmlformats.org/drawingml/2006/main" rot="12046584">
          <a:off x="3173917" y="1696565"/>
          <a:ext cx="1378424" cy="122830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0.608</cdr:x>
      <cdr:y>0.55818</cdr:y>
    </cdr:from>
    <cdr:to>
      <cdr:x>1</cdr:x>
      <cdr:y>0.76592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54740" y="1816857"/>
          <a:ext cx="1905000" cy="6761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0.55899</cdr:x>
      <cdr:y>0.56617</cdr:y>
    </cdr:from>
    <cdr:to>
      <cdr:x>1</cdr:x>
      <cdr:y>0.74215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08345" y="1842855"/>
          <a:ext cx="1978925" cy="5728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2338B-AEFC-42DD-B15D-C9192B02EF3A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51DFD-B9DF-4658-BD8C-959A5B55D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9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D9B8B4-B0DB-4EB0-96E8-F3935F0D91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A63303F-7F5A-43B4-8FAF-D071404B8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11617C-29FE-490F-807B-B6BA45042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9CD3-9625-4B64-AE5D-783BB88386F2}" type="datetime1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5714EE-AE00-45E5-9396-A30A4543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C197017-D808-4807-86DE-9D70F0B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77DB-E314-49CD-BC89-5D20C4128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76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49C349-2FA0-49CF-A9A4-3A52A166C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D996D18-9FBA-4448-8C1A-F84DF4B95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DBD7576-49C3-4F34-A004-8E6E450F2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C945-53F9-4D46-9FDD-2CFB566589FD}" type="datetime1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135BF96-84AE-47B1-908A-0A090F391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D24FE4-84AB-4907-BED8-2F6301C2C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77DB-E314-49CD-BC89-5D20C4128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62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5C24E0E-0419-4624-89EE-B798F32C56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F250FF8-4D98-47DC-B6BF-E30867262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0F577E-23E8-4DD7-ABCC-13F9EDDA6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35DD-13C3-4F85-BFDA-18B87530A7AD}" type="datetime1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400B30-97F4-4F05-A557-A5066C77C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B040ED-8A5C-453E-8FEC-BDE483F19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77DB-E314-49CD-BC89-5D20C4128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59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417969-4646-0311-37D1-2E355C5917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Research Topic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5EAE0CF-F39E-AF3A-21D1-E58FEE7FAB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17085C5-110D-2BCE-5729-CEE44BA3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9B83A7-1EC4-307E-554D-281220A7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DC7F6B-80C0-4DD9-5B3D-5C7D6043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32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15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Topic Here……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384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49452A-D6F8-C6AE-3FEA-ADFC57F0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EAD072-65FF-CF97-B7E8-CB5B22EA1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142CF0D-0151-44E9-10B8-0738B9EEB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6DA0FD8-8632-4358-3ED7-0603A4B2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411A09-9139-A265-D5CF-79C46D5E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7D7811F-7FA8-BF72-D8DB-21511B8A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642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FD7A8C-0323-E4BB-D073-B752DF7E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E0559D-E3F0-4C5F-4D86-808179E8C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2B72E48-E5D6-4309-FE87-162FA1AF0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DEA7410-28B9-1126-0F82-88CCCC466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CD13B33-090A-51AD-E7B4-AA38C5B55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89F57A7-6E89-04D9-023A-140844CC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4D958A4-AEFE-A6A8-0386-6589FBB4C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B3B3EC1-87F8-80FE-0F81-CDBCA4A4F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67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3B1659-B1BC-7FAE-991B-BF09F93A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97A4906-531C-4B30-7879-310FD641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353892B-0FC9-B7C7-B278-75FBF37E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6859966-AABE-1811-710F-18CE3CF23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866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CAC124B-EF3A-7C52-502B-78199F7A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40B8CAC-C8F4-4045-54C8-67793DDA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ED00E0A-0E4F-0283-9D71-27DBDEC9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67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FC9EA5-45C2-D087-3AF0-DFEB34368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F1E509-E2B2-3FF9-0A5B-3508A025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9D9F53B-8935-BC25-B503-B4889244F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45C09E0-9170-0D9A-AC6E-728CA3C5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39F8903-2675-9F49-D34C-C32DDC4FB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CDB0455-5F1B-6A63-20DA-AD38F3C0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02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3AE75F-DDD1-415D-A963-6DB379D00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CF84079-4348-4B7E-A610-2BCFDF6B8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A8517F-6089-4534-95CB-25EFCDE4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46B0-67B8-40A2-8F76-8CDECB727AFB}" type="datetime1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9A1D3CC-F78F-4E5B-A751-FAE8C2153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2DF66C9-F98C-4DB1-B95B-98D0BEF5F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77DB-E314-49CD-BC89-5D20C4128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15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6C56F0-7043-96BF-B4C4-43D1E4145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AFF1898-3C62-34C4-E2B9-88B437588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4488573-FF6E-CBA7-4CB0-4E874445D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DF9B5EE-4355-D7FE-2C32-2FEF9FE85B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6473719-B06C-C3B0-5EF9-CCEAC6432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C346418-6E63-F759-38D3-A627712D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979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C4EA05-7E01-5383-DBE0-8DD3BF08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83BAA55-5A9B-2056-A6C3-32F821CF0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1926F8-0703-66E5-E71D-E1FC8C87E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1BC5C9-8250-99C9-BCE1-B4AF3FB1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F16E12C-4B65-E3AF-1721-C890FA4F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F2F473C-73E3-01D0-7AFC-C38C4A48C1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1896384-DC25-594D-6B35-E3A83B321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2B6F9C-5D81-9610-48C8-C313116EF8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5CB411-649C-341A-0F9E-AB2FBAE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8CB216-4EC5-B91B-1928-253A567E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154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417969-4646-0311-37D1-2E355C5917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Research Topic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5EAE0CF-F39E-AF3A-21D1-E58FEE7FAB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17085C5-110D-2BCE-5729-CEE44BA3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9B83A7-1EC4-307E-554D-281220A7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DC7F6B-80C0-4DD9-5B3D-5C7D6043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216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66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Topic Here……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7757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49452A-D6F8-C6AE-3FEA-ADFC57F0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EAD072-65FF-CF97-B7E8-CB5B22EA1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142CF0D-0151-44E9-10B8-0738B9EEB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6DA0FD8-8632-4358-3ED7-0603A4B2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411A09-9139-A265-D5CF-79C46D5E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7D7811F-7FA8-BF72-D8DB-21511B8A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616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FD7A8C-0323-E4BB-D073-B752DF7E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E0559D-E3F0-4C5F-4D86-808179E8C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2B72E48-E5D6-4309-FE87-162FA1AF0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DEA7410-28B9-1126-0F82-88CCCC466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CD13B33-090A-51AD-E7B4-AA38C5B55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89F57A7-6E89-04D9-023A-140844CC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4D958A4-AEFE-A6A8-0386-6589FBB4C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B3B3EC1-87F8-80FE-0F81-CDBCA4A4F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975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3B1659-B1BC-7FAE-991B-BF09F93A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97A4906-531C-4B30-7879-310FD641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353892B-0FC9-B7C7-B278-75FBF37E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6859966-AABE-1811-710F-18CE3CF23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487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CAC124B-EF3A-7C52-502B-78199F7A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40B8CAC-C8F4-4045-54C8-67793DDA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ED00E0A-0E4F-0283-9D71-27DBDEC9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23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CB01F4-F9C5-4B19-8D37-D06FAF5A5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10D9033-8D20-432F-A27C-E5EBE6CDB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912A98A-44DC-444F-BF24-BFFAAF369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44A3-E69F-46FF-9DF6-50392934FAD9}" type="datetime1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85967B-1DDE-40D2-9064-8FEBDFE9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6131E7C-0289-46AE-93CB-8F745F84B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77DB-E314-49CD-BC89-5D20C4128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440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FC9EA5-45C2-D087-3AF0-DFEB34368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F1E509-E2B2-3FF9-0A5B-3508A025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9D9F53B-8935-BC25-B503-B4889244F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45C09E0-9170-0D9A-AC6E-728CA3C5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39F8903-2675-9F49-D34C-C32DDC4FB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CDB0455-5F1B-6A63-20DA-AD38F3C0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912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6C56F0-7043-96BF-B4C4-43D1E4145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AFF1898-3C62-34C4-E2B9-88B437588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4488573-FF6E-CBA7-4CB0-4E874445D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DF9B5EE-4355-D7FE-2C32-2FEF9FE85B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6473719-B06C-C3B0-5EF9-CCEAC6432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C346418-6E63-F759-38D3-A627712D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5194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C4EA05-7E01-5383-DBE0-8DD3BF08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83BAA55-5A9B-2056-A6C3-32F821CF0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1926F8-0703-66E5-E71D-E1FC8C87E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1BC5C9-8250-99C9-BCE1-B4AF3FB1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F16E12C-4B65-E3AF-1721-C890FA4F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8780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F2F473C-73E3-01D0-7AFC-C38C4A48C1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1896384-DC25-594D-6B35-E3A83B321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2B6F9C-5D81-9610-48C8-C313116EF8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5CB411-649C-341A-0F9E-AB2FBAE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8CB216-4EC5-B91B-1928-253A567E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1943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417969-4646-0311-37D1-2E355C5917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Research Topic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5EAE0CF-F39E-AF3A-21D1-E58FEE7FAB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17085C5-110D-2BCE-5729-CEE44BA3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9B83A7-1EC4-307E-554D-281220A7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DC7F6B-80C0-4DD9-5B3D-5C7D6043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473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701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Topic Here……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1755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49452A-D6F8-C6AE-3FEA-ADFC57F0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EAD072-65FF-CF97-B7E8-CB5B22EA1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142CF0D-0151-44E9-10B8-0738B9EEB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6DA0FD8-8632-4358-3ED7-0603A4B2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411A09-9139-A265-D5CF-79C46D5E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7D7811F-7FA8-BF72-D8DB-21511B8A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0163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FD7A8C-0323-E4BB-D073-B752DF7E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E0559D-E3F0-4C5F-4D86-808179E8C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2B72E48-E5D6-4309-FE87-162FA1AF0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DEA7410-28B9-1126-0F82-88CCCC466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CD13B33-090A-51AD-E7B4-AA38C5B55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89F57A7-6E89-04D9-023A-140844CC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4D958A4-AEFE-A6A8-0386-6589FBB4C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B3B3EC1-87F8-80FE-0F81-CDBCA4A4F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7719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3B1659-B1BC-7FAE-991B-BF09F93A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97A4906-531C-4B30-7879-310FD641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353892B-0FC9-B7C7-B278-75FBF37E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6859966-AABE-1811-710F-18CE3CF23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164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93B8AC-E915-4BB0-BB7E-6C63AD868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2CEA1E1-DE02-4864-8116-999375B25A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39DB6EF-7B2A-4952-8302-153F4996F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C5D614C-9338-46E5-9BCE-7EE2EAC80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A79F-8C65-4F82-90DF-C6A9322F1B40}" type="datetime1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62B3D2C-0538-49E2-935D-FA9B12426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60D91BF-8295-4D5A-B16B-9872C0EFB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77DB-E314-49CD-BC89-5D20C4128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917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CAC124B-EF3A-7C52-502B-78199F7A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40B8CAC-C8F4-4045-54C8-67793DDA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ED00E0A-0E4F-0283-9D71-27DBDEC9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200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FC9EA5-45C2-D087-3AF0-DFEB34368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F1E509-E2B2-3FF9-0A5B-3508A025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9D9F53B-8935-BC25-B503-B4889244F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45C09E0-9170-0D9A-AC6E-728CA3C5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39F8903-2675-9F49-D34C-C32DDC4FB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CDB0455-5F1B-6A63-20DA-AD38F3C0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8678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6C56F0-7043-96BF-B4C4-43D1E4145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AFF1898-3C62-34C4-E2B9-88B437588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4488573-FF6E-CBA7-4CB0-4E874445D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DF9B5EE-4355-D7FE-2C32-2FEF9FE85B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6473719-B06C-C3B0-5EF9-CCEAC6432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C346418-6E63-F759-38D3-A627712D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0703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C4EA05-7E01-5383-DBE0-8DD3BF08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83BAA55-5A9B-2056-A6C3-32F821CF0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1926F8-0703-66E5-E71D-E1FC8C87E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1BC5C9-8250-99C9-BCE1-B4AF3FB1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F16E12C-4B65-E3AF-1721-C890FA4F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560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F2F473C-73E3-01D0-7AFC-C38C4A48C1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1896384-DC25-594D-6B35-E3A83B321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2B6F9C-5D81-9610-48C8-C313116EF8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5CB411-649C-341A-0F9E-AB2FBAE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8CB216-4EC5-B91B-1928-253A567E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0606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417969-4646-0311-37D1-2E355C5917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Research Topic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5EAE0CF-F39E-AF3A-21D1-E58FEE7FAB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17085C5-110D-2BCE-5729-CEE44BA3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9B83A7-1EC4-307E-554D-281220A7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DC7F6B-80C0-4DD9-5B3D-5C7D6043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348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408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Topic Here……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4363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49452A-D6F8-C6AE-3FEA-ADFC57F0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EAD072-65FF-CF97-B7E8-CB5B22EA1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142CF0D-0151-44E9-10B8-0738B9EEB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6DA0FD8-8632-4358-3ED7-0603A4B2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411A09-9139-A265-D5CF-79C46D5E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7D7811F-7FA8-BF72-D8DB-21511B8A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0019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FD7A8C-0323-E4BB-D073-B752DF7E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E0559D-E3F0-4C5F-4D86-808179E8C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2B72E48-E5D6-4309-FE87-162FA1AF0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DEA7410-28B9-1126-0F82-88CCCC466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CD13B33-090A-51AD-E7B4-AA38C5B55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89F57A7-6E89-04D9-023A-140844CC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4D958A4-AEFE-A6A8-0386-6589FBB4C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B3B3EC1-87F8-80FE-0F81-CDBCA4A4F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14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465395-FA40-4160-BA44-1A6712376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8834F7C-E114-4F75-AAD2-1D1149EEB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8038882-7EC5-462F-B79B-96B618702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4844E60-44E5-446D-BFFF-54B80AD06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8B2A639-4029-446E-962F-9AEDC60919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9AF6E49-FBE8-4E5A-A7A7-6D7D6290A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91E2-8BAD-477A-8089-D719BF5E4255}" type="datetime1">
              <a:rPr lang="en-US" smtClean="0"/>
              <a:t>3/25/2023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FDB55EC-E358-4131-94B5-487164572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4AAC732-6E99-4331-8C8E-504946DD4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77DB-E314-49CD-BC89-5D20C4128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203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3B1659-B1BC-7FAE-991B-BF09F93A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97A4906-531C-4B30-7879-310FD641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353892B-0FC9-B7C7-B278-75FBF37E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6859966-AABE-1811-710F-18CE3CF23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1888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CAC124B-EF3A-7C52-502B-78199F7A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40B8CAC-C8F4-4045-54C8-67793DDA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ED00E0A-0E4F-0283-9D71-27DBDEC9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8259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FC9EA5-45C2-D087-3AF0-DFEB34368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F1E509-E2B2-3FF9-0A5B-3508A025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9D9F53B-8935-BC25-B503-B4889244F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45C09E0-9170-0D9A-AC6E-728CA3C5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39F8903-2675-9F49-D34C-C32DDC4FB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CDB0455-5F1B-6A63-20DA-AD38F3C0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303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6C56F0-7043-96BF-B4C4-43D1E4145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AFF1898-3C62-34C4-E2B9-88B437588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4488573-FF6E-CBA7-4CB0-4E874445D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DF9B5EE-4355-D7FE-2C32-2FEF9FE85B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6473719-B06C-C3B0-5EF9-CCEAC6432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C346418-6E63-F759-38D3-A627712D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4679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C4EA05-7E01-5383-DBE0-8DD3BF08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83BAA55-5A9B-2056-A6C3-32F821CF0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1926F8-0703-66E5-E71D-E1FC8C87E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1BC5C9-8250-99C9-BCE1-B4AF3FB1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F16E12C-4B65-E3AF-1721-C890FA4F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7776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F2F473C-73E3-01D0-7AFC-C38C4A48C1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1896384-DC25-594D-6B35-E3A83B321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2B6F9C-5D81-9610-48C8-C313116EF8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5CB411-649C-341A-0F9E-AB2FBAE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8CB216-4EC5-B91B-1928-253A567E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6971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417969-4646-0311-37D1-2E355C5917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Research Topic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5EAE0CF-F39E-AF3A-21D1-E58FEE7FAB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17085C5-110D-2BCE-5729-CEE44BA3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9B83A7-1EC4-307E-554D-281220A7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DC7F6B-80C0-4DD9-5B3D-5C7D6043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1297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160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Topic Here……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9029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49452A-D6F8-C6AE-3FEA-ADFC57F0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EAD072-65FF-CF97-B7E8-CB5B22EA1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142CF0D-0151-44E9-10B8-0738B9EEB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6DA0FD8-8632-4358-3ED7-0603A4B2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411A09-9139-A265-D5CF-79C46D5E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7D7811F-7FA8-BF72-D8DB-21511B8A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87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6886DE-6546-45D2-A3FC-246153A51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C1687F3-0EB9-417D-9738-91A17737B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C07D-B840-4D68-B7EC-820314380BF4}" type="datetime1">
              <a:rPr lang="en-US" smtClean="0"/>
              <a:t>3/25/2023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78AABB3-1953-4BE8-9389-5F13CE292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FAC8895-7089-4382-B83D-B8BCF6634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77DB-E314-49CD-BC89-5D20C4128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339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FD7A8C-0323-E4BB-D073-B752DF7E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E0559D-E3F0-4C5F-4D86-808179E8C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2B72E48-E5D6-4309-FE87-162FA1AF0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DEA7410-28B9-1126-0F82-88CCCC466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CD13B33-090A-51AD-E7B4-AA38C5B55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89F57A7-6E89-04D9-023A-140844CC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4D958A4-AEFE-A6A8-0386-6589FBB4C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B3B3EC1-87F8-80FE-0F81-CDBCA4A4F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343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3B1659-B1BC-7FAE-991B-BF09F93A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97A4906-531C-4B30-7879-310FD641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353892B-0FC9-B7C7-B278-75FBF37E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6859966-AABE-1811-710F-18CE3CF23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274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CAC124B-EF3A-7C52-502B-78199F7A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40B8CAC-C8F4-4045-54C8-67793DDA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ED00E0A-0E4F-0283-9D71-27DBDEC9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627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FC9EA5-45C2-D087-3AF0-DFEB34368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F1E509-E2B2-3FF9-0A5B-3508A025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9D9F53B-8935-BC25-B503-B4889244F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45C09E0-9170-0D9A-AC6E-728CA3C5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39F8903-2675-9F49-D34C-C32DDC4FB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CDB0455-5F1B-6A63-20DA-AD38F3C0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7372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6C56F0-7043-96BF-B4C4-43D1E4145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AFF1898-3C62-34C4-E2B9-88B437588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4488573-FF6E-CBA7-4CB0-4E874445D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DF9B5EE-4355-D7FE-2C32-2FEF9FE85B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6473719-B06C-C3B0-5EF9-CCEAC6432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C346418-6E63-F759-38D3-A627712D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263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C4EA05-7E01-5383-DBE0-8DD3BF08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83BAA55-5A9B-2056-A6C3-32F821CF0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1926F8-0703-66E5-E71D-E1FC8C87E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1BC5C9-8250-99C9-BCE1-B4AF3FB1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F16E12C-4B65-E3AF-1721-C890FA4F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0798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F2F473C-73E3-01D0-7AFC-C38C4A48C1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1896384-DC25-594D-6B35-E3A83B321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2B6F9C-5D81-9610-48C8-C313116EF8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5CB411-649C-341A-0F9E-AB2FBAE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8CB216-4EC5-B91B-1928-253A567E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4117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417969-4646-0311-37D1-2E355C5917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Research Topic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5EAE0CF-F39E-AF3A-21D1-E58FEE7FAB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17085C5-110D-2BCE-5729-CEE44BA3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9B83A7-1EC4-307E-554D-281220A7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DC7F6B-80C0-4DD9-5B3D-5C7D6043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5308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6077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Topic Here……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5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5C6EB61-F5CE-4C26-90CC-357ABDF8D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6A1B-3158-4F5B-96D1-C4C0DB39EFE1}" type="datetime1">
              <a:rPr lang="en-US" smtClean="0"/>
              <a:t>3/25/2023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90D5BED-7238-4EAA-BAE2-355CE68B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A4034E5-C08E-4617-BD90-24336DBB0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77DB-E314-49CD-BC89-5D20C4128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950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49452A-D6F8-C6AE-3FEA-ADFC57F0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EAD072-65FF-CF97-B7E8-CB5B22EA1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142CF0D-0151-44E9-10B8-0738B9EEB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6DA0FD8-8632-4358-3ED7-0603A4B2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411A09-9139-A265-D5CF-79C46D5E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7D7811F-7FA8-BF72-D8DB-21511B8A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1164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FD7A8C-0323-E4BB-D073-B752DF7E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E0559D-E3F0-4C5F-4D86-808179E8C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2B72E48-E5D6-4309-FE87-162FA1AF0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DEA7410-28B9-1126-0F82-88CCCC466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CD13B33-090A-51AD-E7B4-AA38C5B55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89F57A7-6E89-04D9-023A-140844CC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4D958A4-AEFE-A6A8-0386-6589FBB4C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B3B3EC1-87F8-80FE-0F81-CDBCA4A4F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809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3B1659-B1BC-7FAE-991B-BF09F93A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97A4906-531C-4B30-7879-310FD641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353892B-0FC9-B7C7-B278-75FBF37E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6859966-AABE-1811-710F-18CE3CF23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3913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CAC124B-EF3A-7C52-502B-78199F7A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40B8CAC-C8F4-4045-54C8-67793DDA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ED00E0A-0E4F-0283-9D71-27DBDEC9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8563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FC9EA5-45C2-D087-3AF0-DFEB34368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F1E509-E2B2-3FF9-0A5B-3508A025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9D9F53B-8935-BC25-B503-B4889244F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45C09E0-9170-0D9A-AC6E-728CA3C5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39F8903-2675-9F49-D34C-C32DDC4FB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CDB0455-5F1B-6A63-20DA-AD38F3C0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292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6C56F0-7043-96BF-B4C4-43D1E4145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AFF1898-3C62-34C4-E2B9-88B437588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4488573-FF6E-CBA7-4CB0-4E874445D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DF9B5EE-4355-D7FE-2C32-2FEF9FE85B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6473719-B06C-C3B0-5EF9-CCEAC6432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C346418-6E63-F759-38D3-A627712D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839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C4EA05-7E01-5383-DBE0-8DD3BF08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83BAA55-5A9B-2056-A6C3-32F821CF0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1926F8-0703-66E5-E71D-E1FC8C87E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1BC5C9-8250-99C9-BCE1-B4AF3FB1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F16E12C-4B65-E3AF-1721-C890FA4F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2842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F2F473C-73E3-01D0-7AFC-C38C4A48C1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1896384-DC25-594D-6B35-E3A83B321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2B6F9C-5D81-9610-48C8-C313116EF8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5CB411-649C-341A-0F9E-AB2FBAE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8CB216-4EC5-B91B-1928-253A567E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97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FF7146-AE3C-4D90-9187-32F2065FC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173E07-EF62-45A2-9560-168741DE8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57FA827-199A-4837-B4E2-0F402A309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54BE3B4-F290-49BB-AF4E-F40EF4DEA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A4E3-65E1-43C5-88FC-822B521C23F0}" type="datetime1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A14C2AB-A694-418E-9D21-45F69D05C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BF51DFD-8B15-482F-B31D-08212270B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77DB-E314-49CD-BC89-5D20C4128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94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76F34E-67A8-40ED-8D64-89716579B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1031562-8371-46F0-9C64-28C0F91BE1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950828B-C2D3-4378-945C-6AC4BC714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47E6099-E960-40EB-88A0-DB72DA20C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5D87-A30C-44C1-964E-A874890B93A1}" type="datetime1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D8603D2-146F-4AD7-8204-A01B50D75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A07472A-294C-4342-9ED5-113067F05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77DB-E314-49CD-BC89-5D20C4128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6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9B519CC-759D-4DA7-BD92-CBF79FB9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D5BDB8F-8823-4837-9587-DD5BF9CCE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3356144-580E-427C-8CF9-97BC00060B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E7170-D982-4991-BB2F-E0CB62C4F7AE}" type="datetime1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B0524CA-FC9E-48E3-AA89-C2B0DA328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A3AFB6-2E2C-46AB-9130-7A6C5811D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C77DB-E314-49CD-BC89-5D20C4128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2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EE8BA6E-A64F-4653-598A-C97DA36121E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332B1D3-6A11-F23D-7C31-1F0084E5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646B8D-AF73-C7A6-19BB-19FF9677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2890DE-316E-2527-E356-1E4370DC8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19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EE8BA6E-A64F-4653-598A-C97DA36121E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332B1D3-6A11-F23D-7C31-1F0084E5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646B8D-AF73-C7A6-19BB-19FF9677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2890DE-316E-2527-E356-1E4370DC8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45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EE8BA6E-A64F-4653-598A-C97DA36121E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332B1D3-6A11-F23D-7C31-1F0084E5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646B8D-AF73-C7A6-19BB-19FF9677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2890DE-316E-2527-E356-1E4370DC8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76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EE8BA6E-A64F-4653-598A-C97DA36121E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332B1D3-6A11-F23D-7C31-1F0084E5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646B8D-AF73-C7A6-19BB-19FF9677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2890DE-316E-2527-E356-1E4370DC8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15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EE8BA6E-A64F-4653-598A-C97DA36121E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332B1D3-6A11-F23D-7C31-1F0084E5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646B8D-AF73-C7A6-19BB-19FF9677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2890DE-316E-2527-E356-1E4370DC8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14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EE8BA6E-A64F-4653-598A-C97DA36121E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332B1D3-6A11-F23D-7C31-1F0084E5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646B8D-AF73-C7A6-19BB-19FF9677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2890DE-316E-2527-E356-1E4370DC8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7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24743" y="3953711"/>
            <a:ext cx="4142509" cy="24081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6142CA-5798-0436-B8AE-5C0A3BB06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729" y="1058182"/>
            <a:ext cx="11354539" cy="1468099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dirty="0"/>
              <a:t>AN INVESTIGATION OF CONSTRAINTS </a:t>
            </a:r>
            <a:r>
              <a:rPr lang="en-US" sz="4000" dirty="0" smtClean="0">
                <a:solidFill>
                  <a:schemeClr val="tx1"/>
                </a:solidFill>
              </a:rPr>
              <a:t>ASSOCIATED WITH</a:t>
            </a:r>
            <a:r>
              <a:rPr lang="en-US" sz="4000" dirty="0" smtClean="0"/>
              <a:t> </a:t>
            </a:r>
            <a:r>
              <a:rPr lang="en-US" sz="4000" dirty="0"/>
              <a:t>TURMERIC SUPPLY – CHAIN IN SRI </a:t>
            </a:r>
            <a:r>
              <a:rPr lang="en-US" sz="4000" dirty="0" smtClean="0"/>
              <a:t>LANKA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C7029D9-45E1-6988-ED36-1DA428853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729" y="2796778"/>
            <a:ext cx="11354538" cy="890063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s-ES" b="1" dirty="0" smtClean="0"/>
              <a:t>WTN Upasena, HSR </a:t>
            </a:r>
            <a:r>
              <a:rPr lang="es-ES" b="1" dirty="0" err="1" smtClean="0"/>
              <a:t>Rosairo</a:t>
            </a:r>
            <a:r>
              <a:rPr lang="es-ES" b="1" dirty="0" smtClean="0"/>
              <a:t>,</a:t>
            </a:r>
            <a:r>
              <a:rPr lang="en-US" b="1" dirty="0" smtClean="0"/>
              <a:t> </a:t>
            </a:r>
            <a:r>
              <a:rPr lang="en-US" b="1" dirty="0"/>
              <a:t>KPDA </a:t>
            </a:r>
            <a:r>
              <a:rPr lang="en-US" b="1" dirty="0" err="1" smtClean="0"/>
              <a:t>Pathirage</a:t>
            </a:r>
            <a:endParaRPr lang="es-E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BC4BB5B-09EB-1B3A-429A-B87F5F1A0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4B152B19-860D-D292-3F8A-1BA2E3F4049A}"/>
              </a:ext>
            </a:extLst>
          </p:cNvPr>
          <p:cNvSpPr txBox="1">
            <a:spLocks/>
          </p:cNvSpPr>
          <p:nvPr/>
        </p:nvSpPr>
        <p:spPr>
          <a:xfrm>
            <a:off x="418729" y="3953711"/>
            <a:ext cx="11354538" cy="8900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2400" b="1" dirty="0" err="1"/>
              <a:t>Department</a:t>
            </a:r>
            <a:r>
              <a:rPr lang="es-ES" sz="2400" b="1" dirty="0"/>
              <a:t> of  </a:t>
            </a:r>
            <a:r>
              <a:rPr lang="es-ES" sz="2400" b="1" dirty="0" err="1"/>
              <a:t>Agribusiness</a:t>
            </a:r>
            <a:r>
              <a:rPr lang="es-ES" sz="2400" b="1" dirty="0"/>
              <a:t> Management </a:t>
            </a:r>
          </a:p>
          <a:p>
            <a:pPr>
              <a:defRPr/>
            </a:pPr>
            <a:r>
              <a:rPr lang="es-ES" sz="2400" b="1" dirty="0" err="1"/>
              <a:t>Sabaragamuwa</a:t>
            </a:r>
            <a:r>
              <a:rPr lang="es-ES" sz="2400" b="1" dirty="0"/>
              <a:t> </a:t>
            </a:r>
            <a:r>
              <a:rPr lang="es-ES" sz="2400" b="1" dirty="0" err="1"/>
              <a:t>University</a:t>
            </a:r>
            <a:r>
              <a:rPr lang="es-ES" sz="2400" b="1" dirty="0"/>
              <a:t> </a:t>
            </a:r>
          </a:p>
          <a:p>
            <a:pPr>
              <a:defRPr/>
            </a:pPr>
            <a:r>
              <a:rPr lang="es-ES" sz="2400" b="1" dirty="0"/>
              <a:t>of Sri Lanka </a:t>
            </a:r>
          </a:p>
        </p:txBody>
      </p:sp>
    </p:spTree>
    <p:extLst>
      <p:ext uri="{BB962C8B-B14F-4D97-AF65-F5344CB8AC3E}">
        <p14:creationId xmlns:p14="http://schemas.microsoft.com/office/powerpoint/2010/main" val="240102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80" y="1126225"/>
            <a:ext cx="10515600" cy="6994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Gross Profit Margin Calculation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77DB-E314-49CD-BC89-5D20C4128A7D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49000" cy="43990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Gross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profit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Margin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of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retailers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consumer</m:t>
                        </m:r>
                        <m:r>
                          <a:rPr lang="en-US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price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farmgate</m:t>
                        </m:r>
                        <m:r>
                          <a:rPr lang="en-US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price</m:t>
                        </m:r>
                        <m:r>
                          <a:rPr lang="en-US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consumer</m:t>
                        </m:r>
                        <m:r>
                          <a:rPr lang="en-US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price</m:t>
                        </m:r>
                      </m:den>
                    </m:f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∗100</m:t>
                    </m:r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4500-1500*100/4500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en-US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=66</a:t>
                </a:r>
                <a:r>
                  <a:rPr lang="en-US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%</a:t>
                </a:r>
                <a:endParaRPr lang="en-US" sz="24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en-US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This  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always related to the final price or the price paid by the end consumer and </a:t>
                </a:r>
                <a:r>
                  <a:rPr lang="en-US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it has 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expressed as a </a:t>
                </a:r>
                <a:r>
                  <a:rPr lang="en-US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percentage.</a:t>
                </a:r>
                <a:endParaRPr lang="en-US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49000" cy="4399025"/>
              </a:xfrm>
              <a:prstGeom prst="rect">
                <a:avLst/>
              </a:prstGeom>
              <a:blipFill rotWithShape="0">
                <a:blip r:embed="rId3"/>
                <a:stretch>
                  <a:fillRect b="-1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879021" y="1957325"/>
            <a:ext cx="10817110" cy="12931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3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1" y="-159860"/>
            <a:ext cx="12476196" cy="70178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4AB212E-9122-456C-82DD-02700BCD5ED1}"/>
              </a:ext>
            </a:extLst>
          </p:cNvPr>
          <p:cNvSpPr txBox="1"/>
          <p:nvPr/>
        </p:nvSpPr>
        <p:spPr>
          <a:xfrm>
            <a:off x="-242454" y="1242975"/>
            <a:ext cx="118692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GB" sz="2800" dirty="0" smtClean="0"/>
              <a:t>Objective 02: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To identify the buying patterns of Turmeric usage among the consumers from marketing  point of view</a:t>
            </a:r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 .</a:t>
            </a:r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CA73E6F9-1DDE-4E97-B87A-AD29615A4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77DB-E314-49CD-BC89-5D20C4128A7D}" type="slidenum">
              <a:rPr lang="en-US" sz="1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fld>
            <a:endPara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716364"/>
              </p:ext>
            </p:extLst>
          </p:nvPr>
        </p:nvGraphicFramePr>
        <p:xfrm>
          <a:off x="448345" y="2718017"/>
          <a:ext cx="7094798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7013"/>
                <a:gridCol w="1419627"/>
                <a:gridCol w="1774079"/>
                <a:gridCol w="1774079"/>
              </a:tblGrid>
              <a:tr h="3383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Variable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Cronbach’s Alpha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No.of items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Significant or not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83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Product Quality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0.795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Accepted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83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Satisfaction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0.756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Accepted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83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Availability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0.886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Accepted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83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Product Attributes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0.875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Accepted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091985" y="3060285"/>
            <a:ext cx="3780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</a:t>
            </a:r>
            <a:r>
              <a:rPr lang="en-US" sz="2400" dirty="0"/>
              <a:t>alpha coefficient associated with the </a:t>
            </a:r>
            <a:r>
              <a:rPr lang="en-US" sz="2400" dirty="0" smtClean="0"/>
              <a:t>items , should </a:t>
            </a:r>
            <a:r>
              <a:rPr lang="en-US" sz="2400" dirty="0"/>
              <a:t>be more than .75 to be acceptable.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0613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3125156-44D0-4B37-891F-F0911CF6C291}"/>
              </a:ext>
            </a:extLst>
          </p:cNvPr>
          <p:cNvSpPr/>
          <p:nvPr/>
        </p:nvSpPr>
        <p:spPr>
          <a:xfrm>
            <a:off x="0" y="6316824"/>
            <a:ext cx="12192000" cy="54117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BSc. Food Business Management: Department of Agribusiness Management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CA73E6F9-1DDE-4E97-B87A-AD29615A4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77DB-E314-49CD-BC89-5D20C4128A7D}" type="slidenum">
              <a:rPr lang="en-US" sz="1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fld>
            <a:endPara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831" y="911644"/>
            <a:ext cx="116142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Assuming that </a:t>
            </a:r>
            <a:r>
              <a:rPr lang="en-US" sz="2000" dirty="0"/>
              <a:t>no assumptions have been </a:t>
            </a:r>
            <a:r>
              <a:rPr lang="en-US" sz="2000" dirty="0" smtClean="0"/>
              <a:t>violated</a:t>
            </a:r>
            <a:r>
              <a:rPr lang="en-US" dirty="0" smtClean="0"/>
              <a:t>,</a:t>
            </a:r>
          </a:p>
          <a:p>
            <a:r>
              <a:rPr lang="en-US" b="1" dirty="0" smtClean="0"/>
              <a:t>Model Summary of Regression Analysis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22831" y="4747164"/>
            <a:ext cx="116142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00"/>
                </a:solidFill>
              </a:rPr>
              <a:t>R</a:t>
            </a:r>
            <a:r>
              <a:rPr lang="en-US" sz="2400" dirty="0">
                <a:solidFill>
                  <a:srgbClr val="000000"/>
                </a:solidFill>
              </a:rPr>
              <a:t> </a:t>
            </a:r>
            <a:r>
              <a:rPr lang="en-US" sz="2400" dirty="0" smtClean="0">
                <a:solidFill>
                  <a:srgbClr val="000000"/>
                </a:solidFill>
              </a:rPr>
              <a:t>value can </a:t>
            </a:r>
            <a:r>
              <a:rPr lang="en-US" sz="2400" dirty="0">
                <a:solidFill>
                  <a:srgbClr val="000000"/>
                </a:solidFill>
              </a:rPr>
              <a:t>be considered to be one measure of the quality of the prediction of the dependent </a:t>
            </a:r>
            <a:r>
              <a:rPr lang="en-US" sz="2400" dirty="0" smtClean="0">
                <a:solidFill>
                  <a:srgbClr val="000000"/>
                </a:solidFill>
              </a:rPr>
              <a:t>variable.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R=0.865 is good level of prediction.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Independent </a:t>
            </a:r>
            <a:r>
              <a:rPr lang="en-US" sz="2400" dirty="0"/>
              <a:t>variables explain </a:t>
            </a:r>
            <a:r>
              <a:rPr lang="en-US" sz="2400" dirty="0" smtClean="0"/>
              <a:t>73.1% </a:t>
            </a:r>
            <a:r>
              <a:rPr lang="en-US" sz="2400" dirty="0"/>
              <a:t>of the variability of </a:t>
            </a:r>
            <a:r>
              <a:rPr lang="en-US" sz="2400" dirty="0" smtClean="0"/>
              <a:t>dependent variable (R square 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994176" y="265624"/>
            <a:ext cx="390894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Dependent variable</a:t>
            </a:r>
          </a:p>
          <a:p>
            <a:r>
              <a:rPr lang="en-US" sz="2000" b="1" dirty="0" smtClean="0"/>
              <a:t>Purchase Behavior</a:t>
            </a:r>
            <a:endParaRPr lang="en-US" sz="2000" b="1" dirty="0"/>
          </a:p>
          <a:p>
            <a:r>
              <a:rPr lang="en-US" sz="2000" b="1" dirty="0" smtClean="0">
                <a:solidFill>
                  <a:schemeClr val="accent1"/>
                </a:solidFill>
              </a:rPr>
              <a:t>Independent variables</a:t>
            </a:r>
          </a:p>
          <a:p>
            <a:r>
              <a:rPr lang="en-US" sz="2000" b="1" dirty="0" smtClean="0"/>
              <a:t>Age </a:t>
            </a:r>
          </a:p>
          <a:p>
            <a:r>
              <a:rPr lang="en-US" sz="2000" b="1" dirty="0" smtClean="0"/>
              <a:t>Gender </a:t>
            </a:r>
          </a:p>
          <a:p>
            <a:r>
              <a:rPr lang="en-US" sz="2000" b="1" dirty="0" smtClean="0"/>
              <a:t>Education Level of consumer</a:t>
            </a:r>
          </a:p>
          <a:p>
            <a:r>
              <a:rPr lang="en-US" sz="2000" b="1" dirty="0" smtClean="0"/>
              <a:t>Number of family members</a:t>
            </a:r>
          </a:p>
          <a:p>
            <a:r>
              <a:rPr lang="en-US" sz="2000" b="1" dirty="0" smtClean="0"/>
              <a:t>Income level of the family</a:t>
            </a:r>
          </a:p>
          <a:p>
            <a:r>
              <a:rPr lang="en-US" sz="2000" b="1" dirty="0" smtClean="0"/>
              <a:t>Market distance</a:t>
            </a:r>
          </a:p>
          <a:p>
            <a:r>
              <a:rPr lang="en-US" sz="2000" b="1" dirty="0" smtClean="0"/>
              <a:t>Price of the product</a:t>
            </a:r>
          </a:p>
          <a:p>
            <a:r>
              <a:rPr lang="en-US" sz="2000" b="1" dirty="0" smtClean="0"/>
              <a:t>Value addition</a:t>
            </a:r>
          </a:p>
          <a:p>
            <a:r>
              <a:rPr lang="en-US" sz="2000" b="1" dirty="0" smtClean="0"/>
              <a:t>Purpose of purchase</a:t>
            </a:r>
          </a:p>
          <a:p>
            <a:endParaRPr lang="en-US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88878" y="1742000"/>
          <a:ext cx="7012675" cy="2154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2535"/>
                <a:gridCol w="1402535"/>
                <a:gridCol w="1402535"/>
                <a:gridCol w="1402535"/>
                <a:gridCol w="1402535"/>
              </a:tblGrid>
              <a:tr h="8367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Model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 Square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Adjusted R  Square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Std Error of the estimate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103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.856</a:t>
                      </a:r>
                      <a:r>
                        <a:rPr lang="en-US" sz="2000" baseline="30000">
                          <a:effectLst/>
                        </a:rPr>
                        <a:t>a</a:t>
                      </a:r>
                      <a:endParaRPr lang="en-US" sz="2000">
                        <a:effectLst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.733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0.717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185.081152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09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4AB212E-9122-456C-82DD-02700BCD5ED1}"/>
              </a:ext>
            </a:extLst>
          </p:cNvPr>
          <p:cNvSpPr txBox="1"/>
          <p:nvPr/>
        </p:nvSpPr>
        <p:spPr>
          <a:xfrm>
            <a:off x="-250933" y="835315"/>
            <a:ext cx="1219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Objective 03: To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identify the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challenges (constraints)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facing by the downstream and upstream nodes part of the supply chain for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turmeric.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400" b="1" dirty="0" smtClean="0"/>
              <a:t>Constraints faced by farmers</a:t>
            </a:r>
            <a:endParaRPr lang="en-GB" sz="2400" b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CA73E6F9-1DDE-4E97-B87A-AD29615A4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77DB-E314-49CD-BC89-5D20C4128A7D}" type="slidenum">
              <a:rPr lang="en-US" sz="1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fld>
            <a:endPara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92979" y="1850187"/>
          <a:ext cx="11289505" cy="457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34722"/>
                <a:gridCol w="1454375"/>
                <a:gridCol w="1500102"/>
                <a:gridCol w="1500102"/>
                <a:gridCol w="1500102"/>
                <a:gridCol w="1500102"/>
              </a:tblGrid>
              <a:tr h="4146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Constraints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Frequency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Percentage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Std.dev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Mean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Total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6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Higher labor cost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59.6%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49..320%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51.52</a:t>
                      </a:r>
                      <a:r>
                        <a:rPr lang="en-US" sz="2000" dirty="0">
                          <a:effectLst/>
                        </a:rPr>
                        <a:t>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46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Lack of processing technology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49.5%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50.252</a:t>
                      </a:r>
                      <a:r>
                        <a:rPr lang="en-US" sz="2000" dirty="0">
                          <a:effectLst/>
                        </a:rPr>
                        <a:t>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51.52</a:t>
                      </a:r>
                      <a:r>
                        <a:rPr lang="en-US" sz="2000" dirty="0">
                          <a:effectLst/>
                        </a:rPr>
                        <a:t>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46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Lack of storage facilities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52.5%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50.190</a:t>
                      </a:r>
                      <a:r>
                        <a:rPr lang="en-US" sz="2000" dirty="0">
                          <a:effectLst/>
                        </a:rPr>
                        <a:t>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40.40</a:t>
                      </a:r>
                      <a:r>
                        <a:rPr lang="en-US" sz="2000" dirty="0">
                          <a:effectLst/>
                        </a:rPr>
                        <a:t>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46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Higher cost of seeds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63.8%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48.349%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50.51</a:t>
                      </a:r>
                      <a:r>
                        <a:rPr lang="en-US" sz="2000" dirty="0">
                          <a:effectLst/>
                        </a:rPr>
                        <a:t>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46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Financial weakness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53%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48.626%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4747</a:t>
                      </a:r>
                      <a:r>
                        <a:rPr lang="en-US" sz="2000" dirty="0">
                          <a:effectLst/>
                        </a:rPr>
                        <a:t>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46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Transportation Problems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55.2%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50.129%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36.36</a:t>
                      </a:r>
                      <a:r>
                        <a:rPr lang="en-US" sz="2000" dirty="0">
                          <a:effectLst/>
                        </a:rPr>
                        <a:t>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46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Low price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44%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49.943%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37.37</a:t>
                      </a:r>
                      <a:r>
                        <a:rPr lang="en-US" sz="2000" dirty="0">
                          <a:effectLst/>
                        </a:rPr>
                        <a:t>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46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Impact of Pestilence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48.5%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49943%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46.46</a:t>
                      </a:r>
                      <a:r>
                        <a:rPr lang="en-US" sz="2000" dirty="0">
                          <a:effectLst/>
                        </a:rPr>
                        <a:t>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46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Natural Disasters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52.3%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50.231%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44.44</a:t>
                      </a:r>
                      <a:r>
                        <a:rPr lang="en-US" sz="2000" dirty="0">
                          <a:effectLst/>
                        </a:rPr>
                        <a:t>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13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143574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CA73E6F9-1DDE-4E97-B87A-AD29615A4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77DB-E314-49CD-BC89-5D20C4128A7D}" type="slidenum">
              <a:rPr lang="en-US" sz="1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fld>
            <a:endPara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439456"/>
              </p:ext>
            </p:extLst>
          </p:nvPr>
        </p:nvGraphicFramePr>
        <p:xfrm>
          <a:off x="279453" y="2276605"/>
          <a:ext cx="11258177" cy="43309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4906"/>
                <a:gridCol w="1472590"/>
                <a:gridCol w="1475089"/>
                <a:gridCol w="1671891"/>
                <a:gridCol w="1692322"/>
                <a:gridCol w="1651379"/>
              </a:tblGrid>
              <a:tr h="42273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Constraints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Frequency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Percentage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Std.dev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Mean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Total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6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Packet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damages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59.1%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.50324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40.9091%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56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Pest attacks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72%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.45584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27.2727%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56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Discoloration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68%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.47673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31.8182%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56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Price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Fluctuations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77.3%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.43893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42.7273%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56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Shortage of the product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45%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.44893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62.7273%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56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Lack of storage facilities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63%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.423893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30.72735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2721" y="1645805"/>
            <a:ext cx="8366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Constraints faced by the Retailers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0183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18"/>
            <a:ext cx="12192000" cy="6764482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CA73E6F9-1DDE-4E97-B87A-AD29615A4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77DB-E314-49CD-BC89-5D20C4128A7D}" type="slidenum">
              <a:rPr lang="en-US" sz="1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fld>
            <a:endPara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621415"/>
              </p:ext>
            </p:extLst>
          </p:nvPr>
        </p:nvGraphicFramePr>
        <p:xfrm>
          <a:off x="354841" y="1730596"/>
          <a:ext cx="11368584" cy="44137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36025"/>
                <a:gridCol w="1555844"/>
                <a:gridCol w="1678675"/>
                <a:gridCol w="1037230"/>
                <a:gridCol w="1078173"/>
                <a:gridCol w="982637"/>
              </a:tblGrid>
              <a:tr h="60665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Constraints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Frequency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Percentage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effectLst/>
                        </a:rPr>
                        <a:t>Std.dev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Mean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6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Low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pricing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Scheme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45%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.45584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27%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665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Bargaining power of the buyers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59.1%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.50324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40%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66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Low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product quality at purchase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63.6%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.49237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36.3%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66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Government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barriers (fertilizer banned)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68.2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.47673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31%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66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Economic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Crisis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72.4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.47673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59%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66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Seasonality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40.9%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.50324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50%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66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External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Competition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50%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.51177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22%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66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Product deterioration during storage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77%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.42893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32%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3277" y="1165022"/>
            <a:ext cx="7560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Constraints faced by the Collectors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7611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CA73E6F9-1DDE-4E97-B87A-AD29615A4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77DB-E314-49CD-BC89-5D20C4128A7D}" type="slidenum">
              <a:rPr lang="en-US" sz="1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fld>
            <a:endPara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647897"/>
              </p:ext>
            </p:extLst>
          </p:nvPr>
        </p:nvGraphicFramePr>
        <p:xfrm>
          <a:off x="368133" y="1766766"/>
          <a:ext cx="10801631" cy="43151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4480"/>
                <a:gridCol w="1414032"/>
                <a:gridCol w="1212027"/>
                <a:gridCol w="1313029"/>
                <a:gridCol w="1212027"/>
                <a:gridCol w="1616036"/>
              </a:tblGrid>
              <a:tr h="6575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Constraints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Frequency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Percentage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Std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dev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Average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Total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7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Price Settings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72%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45826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7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Storage problem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44%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50662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15%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7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Transportation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</a:rPr>
                        <a:t>issues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24%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43589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17.6%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7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Legal Framework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50000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16%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7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Higher Labor cost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45%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50662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15.6%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75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Scarcity of high quality raw materials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50000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7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Seasonality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52%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50990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14.8%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73827" y="1126260"/>
            <a:ext cx="6741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Constraints faced by Wholesalers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5736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/>
              <a:t>Conclusion and Recommendations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21" y="1257842"/>
            <a:ext cx="10961558" cy="5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89914B-F471-723A-5A29-F6E1BE6E8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576"/>
            <a:ext cx="10515600" cy="4351338"/>
          </a:xfrm>
        </p:spPr>
        <p:txBody>
          <a:bodyPr>
            <a:normAutofit fontScale="55000" lnSpcReduction="20000"/>
          </a:bodyPr>
          <a:lstStyle/>
          <a:p>
            <a:pPr marL="342900" indent="-342900" algn="just">
              <a:lnSpc>
                <a:spcPct val="120000"/>
              </a:lnSpc>
            </a:pPr>
            <a:r>
              <a:rPr lang="en-US" sz="3600" dirty="0" err="1" smtClean="0"/>
              <a:t>Berardini</a:t>
            </a:r>
            <a:r>
              <a:rPr lang="en-US" sz="3600" dirty="0"/>
              <a:t>, A. (2019). https://barnboken.net/index.php/clr/article/view/417. </a:t>
            </a:r>
            <a:r>
              <a:rPr lang="en-US" sz="3600" dirty="0" err="1"/>
              <a:t>Barnboken</a:t>
            </a:r>
            <a:r>
              <a:rPr lang="en-US" sz="3600" dirty="0"/>
              <a:t>, 42. </a:t>
            </a:r>
          </a:p>
          <a:p>
            <a:pPr marL="342900" indent="-342900" algn="just">
              <a:lnSpc>
                <a:spcPct val="120000"/>
              </a:lnSpc>
            </a:pPr>
            <a:r>
              <a:rPr lang="en-US" sz="3600" dirty="0"/>
              <a:t>Central Bank of Sri Lanka. (2020). Central Bank of Sri Lanka. https://www.cbsl.gov.lk/</a:t>
            </a:r>
          </a:p>
          <a:p>
            <a:pPr marL="342900" indent="-342900" algn="just">
              <a:lnSpc>
                <a:spcPct val="120000"/>
              </a:lnSpc>
            </a:pPr>
            <a:r>
              <a:rPr lang="en-US" sz="3600" dirty="0" err="1"/>
              <a:t>Kodithuwakku</a:t>
            </a:r>
            <a:r>
              <a:rPr lang="en-US" sz="3600" dirty="0"/>
              <a:t>, S. (2014, April 24). Analysis of Vegetable Supply Chains of Supermarkets in Sri Lanka. </a:t>
            </a:r>
          </a:p>
          <a:p>
            <a:pPr marL="342900" indent="-342900" algn="just">
              <a:lnSpc>
                <a:spcPct val="120000"/>
              </a:lnSpc>
            </a:pPr>
            <a:r>
              <a:rPr lang="en-US" sz="3600" dirty="0" err="1"/>
              <a:t>Mould</a:t>
            </a:r>
            <a:r>
              <a:rPr lang="en-US" sz="3600" dirty="0"/>
              <a:t>, G., </a:t>
            </a:r>
            <a:r>
              <a:rPr lang="en-US" sz="3600" dirty="0" err="1"/>
              <a:t>Heizer</a:t>
            </a:r>
            <a:r>
              <a:rPr lang="en-US" sz="3600" dirty="0"/>
              <a:t>, J., &amp; Render, B. (1994). Production and Operations Management: Strategies and Tactics (3rd Edition). The Journal of the Operational Research Society, 45(5), 5</a:t>
            </a:r>
          </a:p>
          <a:p>
            <a:pPr marL="342900" indent="-342900" algn="just">
              <a:lnSpc>
                <a:spcPct val="120000"/>
              </a:lnSpc>
            </a:pPr>
            <a:r>
              <a:rPr lang="en-US" sz="3600" dirty="0"/>
              <a:t>Fernando, R. (2021). Sri Lanka. Direct Jurisdiction. doi.org/10.5040/9781509936458.ch-015</a:t>
            </a:r>
          </a:p>
          <a:p>
            <a:pPr marL="342900" indent="-342900" algn="just">
              <a:lnSpc>
                <a:spcPct val="120000"/>
              </a:lnSpc>
            </a:pPr>
            <a:r>
              <a:rPr lang="en-US" sz="3600" dirty="0" err="1"/>
              <a:t>Wibowo</a:t>
            </a:r>
            <a:r>
              <a:rPr lang="en-US" sz="3600" dirty="0"/>
              <a:t>, B., </a:t>
            </a:r>
            <a:r>
              <a:rPr lang="en-US" sz="3600" dirty="0" err="1"/>
              <a:t>Kusdiartini</a:t>
            </a:r>
            <a:r>
              <a:rPr lang="en-US" sz="3600" dirty="0"/>
              <a:t>, V., </a:t>
            </a:r>
            <a:r>
              <a:rPr lang="en-US" sz="3600" dirty="0" err="1"/>
              <a:t>Rahutami</a:t>
            </a:r>
            <a:r>
              <a:rPr lang="en-US" sz="3600" dirty="0"/>
              <a:t>, I., </a:t>
            </a:r>
            <a:r>
              <a:rPr lang="en-US" sz="3600" dirty="0" err="1"/>
              <a:t>Anugraheni</a:t>
            </a:r>
            <a:r>
              <a:rPr lang="en-US" sz="3600" dirty="0"/>
              <a:t>, D. T., &amp; </a:t>
            </a:r>
            <a:r>
              <a:rPr lang="en-US" sz="3600" dirty="0" err="1"/>
              <a:t>Supriyanto</a:t>
            </a:r>
            <a:r>
              <a:rPr lang="en-US" sz="3600" dirty="0"/>
              <a:t>, I. (2021b). FARMERS DEPENDENCY IN THE POTATO SUPPLY CHAIN IN BATUR, CENTRAL JAVA, INDONESIA. International Journal of Supply Chain, Operation Management and Logistics, 2(4), 01–13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1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FDF9E5-0E49-850E-F5C9-8747106A6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Thank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ECBED9C-61C2-F5E2-374E-E4D467FF9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5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7F6B58-BEB4-7EC1-F5FE-DF097D6D6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 smtClean="0"/>
              <a:t>Content</a:t>
            </a:r>
            <a:endParaRPr lang="en-US" sz="44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54ADEF-2197-9A5F-5429-3CD03E1AB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Introduction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Objectives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Material and Methods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Results and Discussion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Conclusion and Recommendations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F8F961-52E7-EAC8-9412-12E4E3384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692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33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/>
              <a:t>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10231" y="1462859"/>
            <a:ext cx="12192000" cy="5714905"/>
          </a:xfrm>
        </p:spPr>
        <p:txBody>
          <a:bodyPr/>
          <a:lstStyle/>
          <a:p>
            <a:pPr algn="just"/>
            <a:r>
              <a:rPr lang="en-US" sz="2400" dirty="0"/>
              <a:t>Turmeric (</a:t>
            </a:r>
            <a:r>
              <a:rPr lang="en-US" sz="2400" i="1" dirty="0"/>
              <a:t>Curcuma longa</a:t>
            </a:r>
            <a:r>
              <a:rPr lang="en-US" sz="2400" dirty="0"/>
              <a:t>) is renowned as the “</a:t>
            </a:r>
            <a:r>
              <a:rPr lang="en-US" sz="2400" dirty="0">
                <a:solidFill>
                  <a:schemeClr val="accent1"/>
                </a:solidFill>
              </a:rPr>
              <a:t>’golden spice</a:t>
            </a:r>
            <a:r>
              <a:rPr lang="en-US" sz="2400" dirty="0"/>
              <a:t>” and there are better cultivation conditions available in Sri Lanka. </a:t>
            </a:r>
          </a:p>
          <a:p>
            <a:pPr algn="just"/>
            <a:r>
              <a:rPr lang="en-US" sz="2400" dirty="0"/>
              <a:t>The world’s giant turmeric producers are </a:t>
            </a:r>
            <a:r>
              <a:rPr lang="en-US" sz="2400" dirty="0">
                <a:solidFill>
                  <a:schemeClr val="accent1"/>
                </a:solidFill>
              </a:rPr>
              <a:t>India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1"/>
                </a:solidFill>
              </a:rPr>
              <a:t>Myanmar</a:t>
            </a:r>
            <a:r>
              <a:rPr lang="en-US" sz="2400" dirty="0"/>
              <a:t> and </a:t>
            </a:r>
            <a:r>
              <a:rPr lang="en-US" sz="2400" dirty="0">
                <a:solidFill>
                  <a:schemeClr val="accent1"/>
                </a:solidFill>
              </a:rPr>
              <a:t>Indonesia</a:t>
            </a:r>
            <a:r>
              <a:rPr lang="en-US" sz="2400" dirty="0"/>
              <a:t>.(Trade Map,2020)</a:t>
            </a:r>
          </a:p>
          <a:p>
            <a:pPr algn="just"/>
            <a:r>
              <a:rPr lang="en-US" sz="2400" dirty="0"/>
              <a:t>Turmeric is grown in 25,506 </a:t>
            </a:r>
            <a:r>
              <a:rPr lang="en-US" sz="2400" dirty="0" err="1"/>
              <a:t>mt</a:t>
            </a:r>
            <a:r>
              <a:rPr lang="en-US" sz="2400" dirty="0"/>
              <a:t> in Sri Lanka, with a total export quantity of 69.3 </a:t>
            </a:r>
            <a:r>
              <a:rPr lang="en-US" sz="2400" dirty="0" err="1"/>
              <a:t>mt</a:t>
            </a:r>
            <a:r>
              <a:rPr lang="en-US" sz="2400" dirty="0"/>
              <a:t> worth Rs.86.3 million reported in 2020 (Central Bank report, 2020).</a:t>
            </a:r>
          </a:p>
          <a:p>
            <a:pPr algn="just"/>
            <a:r>
              <a:rPr lang="en-US" sz="2400" dirty="0"/>
              <a:t>In terms of Sri Lanka,</a:t>
            </a:r>
          </a:p>
          <a:p>
            <a:pPr marL="0" indent="0" algn="just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754632" y="3237932"/>
            <a:ext cx="7327137" cy="3254943"/>
            <a:chOff x="2330480" y="2742793"/>
            <a:chExt cx="7327137" cy="3254943"/>
          </a:xfrm>
        </p:grpSpPr>
        <p:graphicFrame>
          <p:nvGraphicFramePr>
            <p:cNvPr id="8" name="Chart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35838057"/>
                </p:ext>
              </p:extLst>
            </p:nvPr>
          </p:nvGraphicFramePr>
          <p:xfrm>
            <a:off x="3911790" y="2742793"/>
            <a:ext cx="4487270" cy="32549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Right Arrow 8"/>
            <p:cNvSpPr/>
            <p:nvPr/>
          </p:nvSpPr>
          <p:spPr>
            <a:xfrm>
              <a:off x="4094328" y="4585648"/>
              <a:ext cx="1378424" cy="12283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 rot="646956">
              <a:off x="4283582" y="3953029"/>
              <a:ext cx="1378424" cy="12283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 rot="11010007">
              <a:off x="6344124" y="5107959"/>
              <a:ext cx="1378424" cy="12283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73339" y="4392370"/>
              <a:ext cx="15842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Kandy district 423 ha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829515" y="5090568"/>
              <a:ext cx="15842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Matale</a:t>
              </a:r>
              <a:r>
                <a:rPr lang="en-US" dirty="0"/>
                <a:t> district 87 ha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20536" y="3551089"/>
              <a:ext cx="15842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Kurunegala</a:t>
              </a:r>
              <a:r>
                <a:rPr lang="en-US" dirty="0"/>
                <a:t> district 85ha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30480" y="4419665"/>
              <a:ext cx="15842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Kegalle</a:t>
              </a:r>
              <a:r>
                <a:rPr lang="en-US" dirty="0"/>
                <a:t> district 134 ha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987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/>
              <a:t>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4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8780" y="799957"/>
            <a:ext cx="11472846" cy="3616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algn="just"/>
            <a:r>
              <a:rPr lang="en-US" sz="2400" dirty="0" smtClean="0"/>
              <a:t>In 2017 , 97% (USD 7 million) of domestic turmeric was imported from India (IPS,2020) . In 2020 , import restrictions imposed by the Sri Lankan government and  it created  great chance to boost domestic production of turmeric. </a:t>
            </a:r>
          </a:p>
          <a:p>
            <a:pPr algn="just"/>
            <a:r>
              <a:rPr lang="en-US" sz="2400" dirty="0" smtClean="0"/>
              <a:t>To increase the efficiency among the supply chains and to increase the fair share for the partners, identification of exact  constraints which affect for their activities are highly important.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12353" y="3386429"/>
            <a:ext cx="11009273" cy="3110557"/>
            <a:chOff x="612353" y="3386429"/>
            <a:chExt cx="11009273" cy="31105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9566" y="3386429"/>
              <a:ext cx="2432060" cy="311055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353" y="3525834"/>
              <a:ext cx="2232545" cy="292401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4498" y="3386429"/>
              <a:ext cx="2366236" cy="30099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63414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u="sng" dirty="0">
                <a:ea typeface="Calibri" panose="020F0502020204030204" pitchFamily="34" charset="0"/>
                <a:cs typeface="Iskoola Pota" panose="02010503010101010104" pitchFamily="2" charset="0"/>
              </a:rPr>
              <a:t>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83A7DB56-2E77-47F4-8B1F-E35D796CD7E2}"/>
              </a:ext>
            </a:extLst>
          </p:cNvPr>
          <p:cNvSpPr txBox="1">
            <a:spLocks/>
          </p:cNvSpPr>
          <p:nvPr/>
        </p:nvSpPr>
        <p:spPr>
          <a:xfrm>
            <a:off x="417175" y="1514042"/>
            <a:ext cx="11357650" cy="5155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1" cap="small" dirty="0">
                <a:solidFill>
                  <a:schemeClr val="accent1">
                    <a:lumMod val="75000"/>
                  </a:schemeClr>
                </a:solidFill>
              </a:rPr>
              <a:t>Broad Objective</a:t>
            </a:r>
          </a:p>
          <a:p>
            <a:pPr algn="just"/>
            <a:r>
              <a:rPr lang="en-US" sz="3000" dirty="0"/>
              <a:t>To determine the constraints faced by the local supply chain for turmeric in Sri Lanka and to identify remedial strategies to rectify this issue. </a:t>
            </a:r>
          </a:p>
          <a:p>
            <a:pPr algn="just"/>
            <a:endParaRPr lang="en-US" sz="3600" b="1" dirty="0"/>
          </a:p>
          <a:p>
            <a:pPr algn="just"/>
            <a:r>
              <a:rPr lang="en-US" sz="3200" b="1" cap="small" dirty="0">
                <a:solidFill>
                  <a:schemeClr val="accent1">
                    <a:lumMod val="75000"/>
                  </a:schemeClr>
                </a:solidFill>
              </a:rPr>
              <a:t>Specific Objectives 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/>
              <a:t>To understand the relationship among </a:t>
            </a:r>
            <a:r>
              <a:rPr lang="en-US" sz="3000" strike="sngStrike" dirty="0" smtClean="0"/>
              <a:t>(</a:t>
            </a:r>
            <a:r>
              <a:rPr lang="en-US" sz="3000" dirty="0"/>
              <a:t>stakeholders</a:t>
            </a:r>
            <a:r>
              <a:rPr lang="en-US" sz="3000" strike="sngStrike" dirty="0"/>
              <a:t>)</a:t>
            </a:r>
            <a:r>
              <a:rPr lang="en-US" sz="3000" dirty="0"/>
              <a:t> in the local  turmeric supply chain by mapping the supply chain.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 smtClean="0"/>
              <a:t>To identify the buying patterns of Turmeric among the consumers from marketing  point of view.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 smtClean="0"/>
              <a:t>To </a:t>
            </a:r>
            <a:r>
              <a:rPr lang="en-US" sz="3000" dirty="0"/>
              <a:t>identify the challenges faced by the downstream and upstream nodes </a:t>
            </a:r>
            <a:r>
              <a:rPr lang="en-US" sz="3000" dirty="0" smtClean="0"/>
              <a:t>of </a:t>
            </a:r>
            <a:r>
              <a:rPr lang="en-US" sz="3000" dirty="0"/>
              <a:t>the supply chain for turmeric.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/>
              <a:t>To recommend strategies to develop the turmeric supply chain to have a strong industry  in  Sri Lanka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65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/>
              <a:t>Material and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786" y="1296360"/>
            <a:ext cx="118909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In Kandy District, Turmeric  has the highest extent accounting for 32% of hectare, total cultivated lands out from other districts.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As the cultivation extent data </a:t>
            </a:r>
            <a:r>
              <a:rPr lang="en-US" sz="2400" dirty="0" err="1"/>
              <a:t>Kurunegela</a:t>
            </a:r>
            <a:r>
              <a:rPr lang="en-US" sz="2400" dirty="0"/>
              <a:t> is the another one of the most cultivated land for the </a:t>
            </a:r>
            <a:r>
              <a:rPr lang="en-US" sz="2400" dirty="0" smtClean="0"/>
              <a:t>turmeric.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894555" y="2940806"/>
            <a:ext cx="10459245" cy="3691306"/>
            <a:chOff x="264173" y="2342178"/>
            <a:chExt cx="10739624" cy="436537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173" y="2719373"/>
              <a:ext cx="1628775" cy="26560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314" y="2642469"/>
              <a:ext cx="1628775" cy="2809875"/>
            </a:xfrm>
            <a:prstGeom prst="rect">
              <a:avLst/>
            </a:prstGeom>
          </p:spPr>
        </p:pic>
        <p:sp>
          <p:nvSpPr>
            <p:cNvPr id="10" name="Right Arrow 9"/>
            <p:cNvSpPr/>
            <p:nvPr/>
          </p:nvSpPr>
          <p:spPr>
            <a:xfrm rot="19706402">
              <a:off x="1179745" y="3644233"/>
              <a:ext cx="1836231" cy="21434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 rot="1519916">
              <a:off x="1179745" y="4705782"/>
              <a:ext cx="1836231" cy="21434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 rot="19706402">
              <a:off x="6978389" y="3535396"/>
              <a:ext cx="1836231" cy="21434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 rot="1530904">
              <a:off x="6982657" y="4708284"/>
              <a:ext cx="1836231" cy="21434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6811" y="2342178"/>
              <a:ext cx="2286000" cy="209225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4282" y="4637314"/>
              <a:ext cx="2148530" cy="189914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8575" y="4197131"/>
              <a:ext cx="2145222" cy="2510426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380" y="2866020"/>
            <a:ext cx="2145223" cy="170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8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4388"/>
            <a:ext cx="12253133" cy="68923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12253132" cy="5246914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Research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approach      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  Deductive Approach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collection Methods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	                                                                       			</a:t>
            </a:r>
          </a:p>
          <a:p>
            <a:pPr marL="451576" lvl="1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</a:p>
          <a:p>
            <a:pPr marL="451576" lvl="1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451576" lvl="1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6447" lvl="1" indent="0">
              <a:buNone/>
            </a:pPr>
            <a:endParaRPr lang="en-US" sz="20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Data analysis tools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06213" y="1992573"/>
            <a:ext cx="8676269" cy="2955297"/>
            <a:chOff x="2856088" y="977932"/>
            <a:chExt cx="8676269" cy="3346829"/>
          </a:xfrm>
        </p:grpSpPr>
        <p:sp>
          <p:nvSpPr>
            <p:cNvPr id="8" name="Rectangle 7"/>
            <p:cNvSpPr/>
            <p:nvPr/>
          </p:nvSpPr>
          <p:spPr>
            <a:xfrm>
              <a:off x="3076026" y="996636"/>
              <a:ext cx="2257778" cy="451556"/>
            </a:xfrm>
            <a:prstGeom prst="rect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778" dirty="0"/>
                <a:t>Primary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56088" y="1448192"/>
              <a:ext cx="3749427" cy="1498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1576" indent="-451576">
                <a:buFont typeface="+mj-lt"/>
                <a:buAutoNum type="arabicPeriod"/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Questionnaires</a:t>
              </a:r>
              <a:endParaRPr lang="en-US" sz="2000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451576" indent="-451576">
                <a:buFont typeface="+mj-lt"/>
                <a:buAutoNum type="arabicPeriod"/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Focus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group Discussion </a:t>
              </a:r>
            </a:p>
            <a:p>
              <a:pPr marL="451576" indent="-451576">
                <a:buFont typeface="+mj-lt"/>
                <a:buAutoNum type="arabicPeriod"/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In depth Interview</a:t>
              </a:r>
            </a:p>
            <a:p>
              <a:pPr marL="451576" indent="-451576">
                <a:buFont typeface="+mj-lt"/>
                <a:buAutoNum type="arabicPeriod"/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Field observation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00148" y="977932"/>
              <a:ext cx="2483556" cy="451556"/>
            </a:xfrm>
            <a:prstGeom prst="rect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778" dirty="0"/>
                <a:t>Secondary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24888" y="1595033"/>
              <a:ext cx="4307469" cy="1150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1576" indent="-451576" algn="just">
                <a:buFont typeface="+mj-lt"/>
                <a:buAutoNum type="arabicPeriod"/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Other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researches</a:t>
              </a:r>
            </a:p>
            <a:p>
              <a:pPr marL="451576" indent="-451576" algn="just">
                <a:buFont typeface="+mj-lt"/>
                <a:buAutoNum type="arabicPeriod"/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Government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census</a:t>
              </a:r>
            </a:p>
            <a:p>
              <a:pPr algn="just"/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3.  Department of export agriculture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84533" y="3523091"/>
              <a:ext cx="3983235" cy="801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 smtClean="0"/>
                <a:t>-SPSS statistical software version 25</a:t>
              </a:r>
            </a:p>
            <a:p>
              <a:pPr algn="just"/>
              <a:r>
                <a:rPr lang="en-US" sz="2000" dirty="0" smtClean="0"/>
                <a:t>-MS excel</a:t>
              </a:r>
              <a:endParaRPr lang="en-US" sz="2000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7345579" y="3938810"/>
            <a:ext cx="2588250" cy="602349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Sample size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50273" y="454115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dirty="0"/>
              <a:t>Total 362 partners </a:t>
            </a:r>
          </a:p>
          <a:p>
            <a:pPr algn="just"/>
            <a:r>
              <a:rPr lang="en-US" dirty="0"/>
              <a:t>-farmers      100</a:t>
            </a:r>
          </a:p>
          <a:p>
            <a:pPr algn="just"/>
            <a:r>
              <a:rPr lang="en-US" dirty="0"/>
              <a:t>-Customers 200</a:t>
            </a:r>
          </a:p>
          <a:p>
            <a:pPr algn="just"/>
            <a:r>
              <a:rPr lang="en-US" dirty="0"/>
              <a:t>-Retailers       20</a:t>
            </a:r>
          </a:p>
          <a:p>
            <a:pPr algn="just"/>
            <a:r>
              <a:rPr lang="en-US" dirty="0"/>
              <a:t>-Wholesalers 20</a:t>
            </a:r>
          </a:p>
          <a:p>
            <a:pPr algn="just"/>
            <a:r>
              <a:rPr lang="en-US" dirty="0"/>
              <a:t>- Collectors    22</a:t>
            </a:r>
          </a:p>
        </p:txBody>
      </p:sp>
    </p:spTree>
    <p:extLst>
      <p:ext uri="{BB962C8B-B14F-4D97-AF65-F5344CB8AC3E}">
        <p14:creationId xmlns:p14="http://schemas.microsoft.com/office/powerpoint/2010/main" val="338440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CA73E6F9-1DDE-4E97-B87A-AD29615A4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77DB-E314-49CD-BC89-5D20C4128A7D}" type="slidenum">
              <a:rPr lang="en-US" sz="1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fld>
            <a:endPara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110" y="1782808"/>
            <a:ext cx="1170977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Objective 01: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To understand the relationship among  partners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in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the local  turmeric supply chain by mapping the supply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chain and cost analysis of the producer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just"/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Farmers –</a:t>
            </a:r>
            <a:r>
              <a:rPr lang="en-US" sz="2000" dirty="0" err="1" smtClean="0"/>
              <a:t>Kurunegala</a:t>
            </a:r>
            <a:r>
              <a:rPr lang="en-US" sz="2000" dirty="0" smtClean="0"/>
              <a:t> and Kandy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Collectors- </a:t>
            </a:r>
            <a:r>
              <a:rPr lang="en-US" sz="2000" dirty="0" err="1" smtClean="0"/>
              <a:t>Pilimathalawa</a:t>
            </a:r>
            <a:r>
              <a:rPr lang="en-US" sz="2000" dirty="0" smtClean="0"/>
              <a:t> and </a:t>
            </a:r>
            <a:r>
              <a:rPr lang="en-US" sz="2000" dirty="0" err="1" smtClean="0"/>
              <a:t>Kuliyapitiya</a:t>
            </a:r>
            <a:endParaRPr lang="en-US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Wholesalers- </a:t>
            </a:r>
            <a:r>
              <a:rPr lang="en-US" sz="2000" dirty="0" err="1" smtClean="0"/>
              <a:t>Pettah</a:t>
            </a:r>
            <a:r>
              <a:rPr lang="en-US" sz="2000" dirty="0" smtClean="0"/>
              <a:t> Market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Retailers- </a:t>
            </a:r>
            <a:r>
              <a:rPr lang="en-US" sz="2000" dirty="0" err="1" smtClean="0"/>
              <a:t>Kurunegla</a:t>
            </a:r>
            <a:r>
              <a:rPr lang="en-US" sz="2000" dirty="0" smtClean="0"/>
              <a:t> town and </a:t>
            </a:r>
            <a:r>
              <a:rPr lang="en-US" sz="2000" dirty="0" err="1" smtClean="0"/>
              <a:t>Pilimathalawa</a:t>
            </a:r>
            <a:endParaRPr lang="en-US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Spice Manufacturers- Colombo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Customers- Colombo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Affiliation Agencies- Department of Export Agriculture, </a:t>
            </a:r>
            <a:r>
              <a:rPr lang="en-US" sz="2000" dirty="0" err="1" smtClean="0"/>
              <a:t>Govijana</a:t>
            </a:r>
            <a:r>
              <a:rPr lang="en-US" sz="2000" dirty="0" smtClean="0"/>
              <a:t> </a:t>
            </a:r>
            <a:r>
              <a:rPr lang="en-US" sz="2000" dirty="0" err="1" smtClean="0"/>
              <a:t>sewa</a:t>
            </a:r>
            <a:r>
              <a:rPr lang="en-US" sz="2000" dirty="0" smtClean="0"/>
              <a:t>, Banks (loan Schemes)</a:t>
            </a:r>
            <a:endParaRPr lang="en-US" sz="2000" dirty="0"/>
          </a:p>
          <a:p>
            <a:r>
              <a:rPr lang="en-US" sz="2400" dirty="0" smtClean="0"/>
              <a:t>These actors were involved with activities such as harvesting, sorting, collecting, packing, storing, producing and marketing.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289" y="189026"/>
            <a:ext cx="10516511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7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72" y="42645"/>
            <a:ext cx="12046527" cy="6815355"/>
          </a:xfrm>
          <a:prstGeom prst="rect">
            <a:avLst/>
          </a:prstGeom>
        </p:spPr>
      </p:pic>
      <p:pic>
        <p:nvPicPr>
          <p:cNvPr id="41" name="Content Placeholder 4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3875" y="908786"/>
            <a:ext cx="9985915" cy="564330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77DB-E314-49CD-BC89-5D20C4128A7D}" type="slidenum">
              <a:rPr lang="en-US" smtClean="0"/>
              <a:t>9</a:t>
            </a:fld>
            <a:endParaRPr lang="en-US"/>
          </a:p>
        </p:txBody>
      </p:sp>
      <p:sp>
        <p:nvSpPr>
          <p:cNvPr id="42" name="Right Brace 41"/>
          <p:cNvSpPr/>
          <p:nvPr/>
        </p:nvSpPr>
        <p:spPr>
          <a:xfrm>
            <a:off x="10280402" y="2033516"/>
            <a:ext cx="750626" cy="398514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0976893" y="2615810"/>
            <a:ext cx="1269241" cy="2033517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Chain Supporters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897739" y="5936102"/>
            <a:ext cx="7382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Supply Chain Map of Turmeric in the Study Area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9039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3170</TotalTime>
  <Words>1270</Words>
  <Application>Microsoft Office PowerPoint</Application>
  <PresentationFormat>Widescreen</PresentationFormat>
  <Paragraphs>371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Iskoola Pota</vt:lpstr>
      <vt:lpstr>Times New Roman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AN INVESTIGATION OF CONSTRAINTS ASSOCIATED WITH TURMERIC SUPPLY – CHAIN IN SRI LANKA</vt:lpstr>
      <vt:lpstr>Content</vt:lpstr>
      <vt:lpstr>Introduction</vt:lpstr>
      <vt:lpstr>Introduction</vt:lpstr>
      <vt:lpstr>Objectives</vt:lpstr>
      <vt:lpstr>Material and Methods</vt:lpstr>
      <vt:lpstr>PowerPoint Presentation</vt:lpstr>
      <vt:lpstr>PowerPoint Presentation</vt:lpstr>
      <vt:lpstr>PowerPoint Presentation</vt:lpstr>
      <vt:lpstr>Gross Profit Margin Calculation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 and Recommendations</vt:lpstr>
      <vt:lpstr>References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Ruwini B</dc:creator>
  <cp:lastModifiedBy>Microsoft account</cp:lastModifiedBy>
  <cp:revision>377</cp:revision>
  <dcterms:created xsi:type="dcterms:W3CDTF">2021-12-15T06:39:35Z</dcterms:created>
  <dcterms:modified xsi:type="dcterms:W3CDTF">2023-03-25T18:35:30Z</dcterms:modified>
</cp:coreProperties>
</file>