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8" r:id="rId3"/>
    <p:sldId id="258" r:id="rId4"/>
    <p:sldId id="266" r:id="rId5"/>
    <p:sldId id="267" r:id="rId6"/>
    <p:sldId id="260" r:id="rId7"/>
    <p:sldId id="261" r:id="rId8"/>
    <p:sldId id="268" r:id="rId9"/>
    <p:sldId id="269" r:id="rId10"/>
    <p:sldId id="270" r:id="rId11"/>
    <p:sldId id="272" r:id="rId12"/>
    <p:sldId id="271" r:id="rId13"/>
    <p:sldId id="273" r:id="rId14"/>
    <p:sldId id="274" r:id="rId15"/>
    <p:sldId id="262" r:id="rId16"/>
    <p:sldId id="275" r:id="rId17"/>
    <p:sldId id="276" r:id="rId18"/>
    <p:sldId id="277" r:id="rId19"/>
    <p:sldId id="279" r:id="rId20"/>
    <p:sldId id="280" r:id="rId21"/>
    <p:sldId id="278" r:id="rId22"/>
    <p:sldId id="281" r:id="rId23"/>
    <p:sldId id="282" r:id="rId24"/>
    <p:sldId id="283" r:id="rId25"/>
    <p:sldId id="284" r:id="rId26"/>
    <p:sldId id="285" r:id="rId27"/>
    <p:sldId id="263" r:id="rId28"/>
    <p:sldId id="264" r:id="rId29"/>
    <p:sldId id="286" r:id="rId30"/>
    <p:sldId id="287" r:id="rId31"/>
    <p:sldId id="2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9.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Times New Roman" panose="02020603050405020304" pitchFamily="18" charset="0"/>
              </a:defRPr>
            </a:pPr>
            <a:r>
              <a:rPr lang="en-US" sz="1600" b="1" dirty="0">
                <a:latin typeface="+mn-lt"/>
                <a:cs typeface="Times New Roman" panose="02020603050405020304" pitchFamily="18" charset="0"/>
              </a:rPr>
              <a:t>Body Weight (grams</a:t>
            </a:r>
            <a:r>
              <a:rPr lang="en-US" sz="1600" dirty="0">
                <a:latin typeface="+mn-lt"/>
                <a:cs typeface="Times New Roman" panose="02020603050405020304" pitchFamily="18" charset="0"/>
              </a:rPr>
              <a:t>)</a:t>
            </a:r>
          </a:p>
        </c:rich>
      </c:tx>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'BW,BL_Graph'!$B$4</c:f>
              <c:strCache>
                <c:ptCount val="1"/>
                <c:pt idx="0">
                  <c:v>2 fry/ liter</c:v>
                </c:pt>
              </c:strCache>
            </c:strRef>
          </c:tx>
          <c:spPr>
            <a:solidFill>
              <a:srgbClr val="297FD5">
                <a:lumMod val="50000"/>
              </a:srgb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2D-4DBE-AF9D-CDCA9329BFE6}"/>
                </c:ext>
              </c:extLst>
            </c:dLbl>
            <c:dLbl>
              <c:idx val="1"/>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2D-4DBE-AF9D-CDCA9329BFE6}"/>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2D-4DBE-AF9D-CDCA9329BFE6}"/>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2D-4DBE-AF9D-CDCA9329BFE6}"/>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'BW,BL_Graph'!$I$4:$L$4</c:f>
                <c:numCache>
                  <c:formatCode>General</c:formatCode>
                  <c:ptCount val="4"/>
                  <c:pt idx="0">
                    <c:v>3.004975643514255E-4</c:v>
                  </c:pt>
                  <c:pt idx="1">
                    <c:v>2.7922460622043016E-3</c:v>
                  </c:pt>
                  <c:pt idx="2">
                    <c:v>3.2259148486350748E-3</c:v>
                  </c:pt>
                  <c:pt idx="3">
                    <c:v>4.0209857411500748E-3</c:v>
                  </c:pt>
                </c:numCache>
              </c:numRef>
            </c:plus>
            <c:minus>
              <c:numRef>
                <c:f>'BW,BL_Graph'!$I$4:$L$4</c:f>
                <c:numCache>
                  <c:formatCode>General</c:formatCode>
                  <c:ptCount val="4"/>
                  <c:pt idx="0">
                    <c:v>3.004975643514255E-4</c:v>
                  </c:pt>
                  <c:pt idx="1">
                    <c:v>2.7922460622043016E-3</c:v>
                  </c:pt>
                  <c:pt idx="2">
                    <c:v>3.2259148486350748E-3</c:v>
                  </c:pt>
                  <c:pt idx="3">
                    <c:v>4.0209857411500748E-3</c:v>
                  </c:pt>
                </c:numCache>
              </c:numRef>
            </c:minus>
            <c:spPr>
              <a:noFill/>
              <a:ln w="9525" cap="flat" cmpd="sng" algn="ctr">
                <a:solidFill>
                  <a:sysClr val="windowText" lastClr="000000"/>
                </a:solidFill>
                <a:round/>
              </a:ln>
              <a:effectLst/>
            </c:spPr>
          </c:errBars>
          <c:cat>
            <c:strRef>
              <c:f>'BW,BL_Graph'!$C$3:$F$3</c:f>
              <c:strCache>
                <c:ptCount val="4"/>
                <c:pt idx="0">
                  <c:v>Week 0</c:v>
                </c:pt>
                <c:pt idx="1">
                  <c:v>Week 2</c:v>
                </c:pt>
                <c:pt idx="2">
                  <c:v>Week 4</c:v>
                </c:pt>
                <c:pt idx="3">
                  <c:v>Week 6</c:v>
                </c:pt>
              </c:strCache>
            </c:strRef>
          </c:cat>
          <c:val>
            <c:numRef>
              <c:f>'BW,BL_Graph'!$C$4:$F$4</c:f>
              <c:numCache>
                <c:formatCode>####.00000</c:formatCode>
                <c:ptCount val="4"/>
                <c:pt idx="0">
                  <c:v>2.5566666666666658E-2</c:v>
                </c:pt>
                <c:pt idx="1">
                  <c:v>6.9091666666666662E-2</c:v>
                </c:pt>
                <c:pt idx="2" formatCode="General">
                  <c:v>9.4800000000000023E-2</c:v>
                </c:pt>
                <c:pt idx="3" formatCode="General">
                  <c:v>0.17594999999999997</c:v>
                </c:pt>
              </c:numCache>
            </c:numRef>
          </c:val>
          <c:extLst>
            <c:ext xmlns:c16="http://schemas.microsoft.com/office/drawing/2014/chart" uri="{C3380CC4-5D6E-409C-BE32-E72D297353CC}">
              <c16:uniqueId val="{00000004-042D-4DBE-AF9D-CDCA9329BFE6}"/>
            </c:ext>
          </c:extLst>
        </c:ser>
        <c:ser>
          <c:idx val="1"/>
          <c:order val="1"/>
          <c:tx>
            <c:strRef>
              <c:f>'BW,BL_Graph'!$B$5</c:f>
              <c:strCache>
                <c:ptCount val="1"/>
                <c:pt idx="0">
                  <c:v>3 fry/ liter</c:v>
                </c:pt>
              </c:strCache>
            </c:strRef>
          </c:tx>
          <c:spPr>
            <a:solidFill>
              <a:srgbClr val="C0000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2D-4DBE-AF9D-CDCA9329BFE6}"/>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2D-4DBE-AF9D-CDCA9329BFE6}"/>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2D-4DBE-AF9D-CDCA9329BFE6}"/>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42D-4DBE-AF9D-CDCA9329BFE6}"/>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'BW,BL_Graph'!$I$5:$L$5</c:f>
                <c:numCache>
                  <c:formatCode>General</c:formatCode>
                  <c:ptCount val="4"/>
                  <c:pt idx="0">
                    <c:v>3.3583706061002006E-4</c:v>
                  </c:pt>
                  <c:pt idx="1">
                    <c:v>3.1384798903942275E-3</c:v>
                  </c:pt>
                  <c:pt idx="2">
                    <c:v>3.8495660898728292E-3</c:v>
                  </c:pt>
                  <c:pt idx="3">
                    <c:v>4.4938098699795568E-3</c:v>
                  </c:pt>
                </c:numCache>
              </c:numRef>
            </c:plus>
            <c:minus>
              <c:numRef>
                <c:f>'BW,BL_Graph'!$I$5:$L$5</c:f>
                <c:numCache>
                  <c:formatCode>General</c:formatCode>
                  <c:ptCount val="4"/>
                  <c:pt idx="0">
                    <c:v>3.3583706061002006E-4</c:v>
                  </c:pt>
                  <c:pt idx="1">
                    <c:v>3.1384798903942275E-3</c:v>
                  </c:pt>
                  <c:pt idx="2">
                    <c:v>3.8495660898728292E-3</c:v>
                  </c:pt>
                  <c:pt idx="3">
                    <c:v>4.4938098699795568E-3</c:v>
                  </c:pt>
                </c:numCache>
              </c:numRef>
            </c:minus>
            <c:spPr>
              <a:noFill/>
              <a:ln w="9525" cap="flat" cmpd="sng" algn="ctr">
                <a:solidFill>
                  <a:sysClr val="windowText" lastClr="000000"/>
                </a:solidFill>
                <a:round/>
              </a:ln>
              <a:effectLst/>
            </c:spPr>
          </c:errBars>
          <c:cat>
            <c:strRef>
              <c:f>'BW,BL_Graph'!$C$3:$F$3</c:f>
              <c:strCache>
                <c:ptCount val="4"/>
                <c:pt idx="0">
                  <c:v>Week 0</c:v>
                </c:pt>
                <c:pt idx="1">
                  <c:v>Week 2</c:v>
                </c:pt>
                <c:pt idx="2">
                  <c:v>Week 4</c:v>
                </c:pt>
                <c:pt idx="3">
                  <c:v>Week 6</c:v>
                </c:pt>
              </c:strCache>
            </c:strRef>
          </c:cat>
          <c:val>
            <c:numRef>
              <c:f>'BW,BL_Graph'!$C$5:$F$5</c:f>
              <c:numCache>
                <c:formatCode>General</c:formatCode>
                <c:ptCount val="4"/>
                <c:pt idx="0" formatCode="####.00000">
                  <c:v>2.5191666666666668E-2</c:v>
                </c:pt>
                <c:pt idx="1">
                  <c:v>7.3600000000000013E-2</c:v>
                </c:pt>
                <c:pt idx="2">
                  <c:v>9.2691666666666644E-2</c:v>
                </c:pt>
                <c:pt idx="3">
                  <c:v>0.17159166666666661</c:v>
                </c:pt>
              </c:numCache>
            </c:numRef>
          </c:val>
          <c:extLst>
            <c:ext xmlns:c16="http://schemas.microsoft.com/office/drawing/2014/chart" uri="{C3380CC4-5D6E-409C-BE32-E72D297353CC}">
              <c16:uniqueId val="{00000009-042D-4DBE-AF9D-CDCA9329BFE6}"/>
            </c:ext>
          </c:extLst>
        </c:ser>
        <c:ser>
          <c:idx val="2"/>
          <c:order val="2"/>
          <c:tx>
            <c:strRef>
              <c:f>'BW,BL_Graph'!$B$6</c:f>
              <c:strCache>
                <c:ptCount val="1"/>
                <c:pt idx="0">
                  <c:v>4 fry/ liter</c:v>
                </c:pt>
              </c:strCache>
            </c:strRef>
          </c:tx>
          <c:spPr>
            <a:solidFill>
              <a:srgbClr val="38623A"/>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42D-4DBE-AF9D-CDCA9329BFE6}"/>
                </c:ext>
              </c:extLst>
            </c:dLbl>
            <c:dLbl>
              <c:idx val="1"/>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42D-4DBE-AF9D-CDCA9329BFE6}"/>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42D-4DBE-AF9D-CDCA9329BFE6}"/>
                </c:ext>
              </c:extLst>
            </c:dLbl>
            <c:dLbl>
              <c:idx val="3"/>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42D-4DBE-AF9D-CDCA9329BFE6}"/>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'BW,BL_Graph'!$I$6:$L$6</c:f>
                <c:numCache>
                  <c:formatCode>General</c:formatCode>
                  <c:ptCount val="4"/>
                  <c:pt idx="0">
                    <c:v>3.9373522529451409E-4</c:v>
                  </c:pt>
                  <c:pt idx="1">
                    <c:v>2.8636273869676598E-3</c:v>
                  </c:pt>
                  <c:pt idx="2">
                    <c:v>3.6489305243804491E-3</c:v>
                  </c:pt>
                  <c:pt idx="3">
                    <c:v>4.2348458336001343E-3</c:v>
                  </c:pt>
                </c:numCache>
              </c:numRef>
            </c:plus>
            <c:minus>
              <c:numRef>
                <c:f>'BW,BL_Graph'!$I$6:$L$6</c:f>
                <c:numCache>
                  <c:formatCode>General</c:formatCode>
                  <c:ptCount val="4"/>
                  <c:pt idx="0">
                    <c:v>3.9373522529451409E-4</c:v>
                  </c:pt>
                  <c:pt idx="1">
                    <c:v>2.8636273869676598E-3</c:v>
                  </c:pt>
                  <c:pt idx="2">
                    <c:v>3.6489305243804491E-3</c:v>
                  </c:pt>
                  <c:pt idx="3">
                    <c:v>4.2348458336001343E-3</c:v>
                  </c:pt>
                </c:numCache>
              </c:numRef>
            </c:minus>
            <c:spPr>
              <a:noFill/>
              <a:ln w="9525" cap="flat" cmpd="sng" algn="ctr">
                <a:solidFill>
                  <a:sysClr val="windowText" lastClr="000000"/>
                </a:solidFill>
                <a:round/>
              </a:ln>
              <a:effectLst/>
            </c:spPr>
          </c:errBars>
          <c:cat>
            <c:strRef>
              <c:f>'BW,BL_Graph'!$C$3:$F$3</c:f>
              <c:strCache>
                <c:ptCount val="4"/>
                <c:pt idx="0">
                  <c:v>Week 0</c:v>
                </c:pt>
                <c:pt idx="1">
                  <c:v>Week 2</c:v>
                </c:pt>
                <c:pt idx="2">
                  <c:v>Week 4</c:v>
                </c:pt>
                <c:pt idx="3">
                  <c:v>Week 6</c:v>
                </c:pt>
              </c:strCache>
            </c:strRef>
          </c:cat>
          <c:val>
            <c:numRef>
              <c:f>'BW,BL_Graph'!$C$6:$F$6</c:f>
              <c:numCache>
                <c:formatCode>General</c:formatCode>
                <c:ptCount val="4"/>
                <c:pt idx="0" formatCode="####.00000">
                  <c:v>2.5458333333333333E-2</c:v>
                </c:pt>
                <c:pt idx="1">
                  <c:v>6.1416666666666696E-2</c:v>
                </c:pt>
                <c:pt idx="2">
                  <c:v>8.0234166666666648E-2</c:v>
                </c:pt>
                <c:pt idx="3">
                  <c:v>0.11578333333333335</c:v>
                </c:pt>
              </c:numCache>
            </c:numRef>
          </c:val>
          <c:extLst>
            <c:ext xmlns:c16="http://schemas.microsoft.com/office/drawing/2014/chart" uri="{C3380CC4-5D6E-409C-BE32-E72D297353CC}">
              <c16:uniqueId val="{0000000E-042D-4DBE-AF9D-CDCA9329BFE6}"/>
            </c:ext>
          </c:extLst>
        </c:ser>
        <c:ser>
          <c:idx val="3"/>
          <c:order val="3"/>
          <c:tx>
            <c:strRef>
              <c:f>'BW,BL_Graph'!$B$7</c:f>
              <c:strCache>
                <c:ptCount val="1"/>
                <c:pt idx="0">
                  <c:v>5 fry/ liter</c:v>
                </c:pt>
              </c:strCache>
            </c:strRef>
          </c:tx>
          <c:spPr>
            <a:solidFill>
              <a:schemeClr val="accent4"/>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42D-4DBE-AF9D-CDCA9329BFE6}"/>
                </c:ext>
              </c:extLst>
            </c:dLbl>
            <c:dLbl>
              <c:idx val="1"/>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42D-4DBE-AF9D-CDCA9329BFE6}"/>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42D-4DBE-AF9D-CDCA9329BFE6}"/>
                </c:ext>
              </c:extLst>
            </c:dLbl>
            <c:dLbl>
              <c:idx val="3"/>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42D-4DBE-AF9D-CDCA9329BFE6}"/>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'BW,BL_Graph'!$I$7:$L$7</c:f>
                <c:numCache>
                  <c:formatCode>General</c:formatCode>
                  <c:ptCount val="4"/>
                  <c:pt idx="0">
                    <c:v>3.6797497047791984E-4</c:v>
                  </c:pt>
                  <c:pt idx="1">
                    <c:v>2.3585274489302875E-3</c:v>
                  </c:pt>
                  <c:pt idx="2">
                    <c:v>3.1236013676846927E-3</c:v>
                  </c:pt>
                  <c:pt idx="3">
                    <c:v>3.8564428701387829E-3</c:v>
                  </c:pt>
                </c:numCache>
              </c:numRef>
            </c:plus>
            <c:minus>
              <c:numRef>
                <c:f>'BW,BL_Graph'!$I$7:$L$7</c:f>
                <c:numCache>
                  <c:formatCode>General</c:formatCode>
                  <c:ptCount val="4"/>
                  <c:pt idx="0">
                    <c:v>3.6797497047791984E-4</c:v>
                  </c:pt>
                  <c:pt idx="1">
                    <c:v>2.3585274489302875E-3</c:v>
                  </c:pt>
                  <c:pt idx="2">
                    <c:v>3.1236013676846927E-3</c:v>
                  </c:pt>
                  <c:pt idx="3">
                    <c:v>3.8564428701387829E-3</c:v>
                  </c:pt>
                </c:numCache>
              </c:numRef>
            </c:minus>
            <c:spPr>
              <a:noFill/>
              <a:ln w="9525" cap="flat" cmpd="sng" algn="ctr">
                <a:solidFill>
                  <a:sysClr val="windowText" lastClr="000000"/>
                </a:solidFill>
                <a:round/>
              </a:ln>
              <a:effectLst/>
            </c:spPr>
          </c:errBars>
          <c:cat>
            <c:strRef>
              <c:f>'BW,BL_Graph'!$C$3:$F$3</c:f>
              <c:strCache>
                <c:ptCount val="4"/>
                <c:pt idx="0">
                  <c:v>Week 0</c:v>
                </c:pt>
                <c:pt idx="1">
                  <c:v>Week 2</c:v>
                </c:pt>
                <c:pt idx="2">
                  <c:v>Week 4</c:v>
                </c:pt>
                <c:pt idx="3">
                  <c:v>Week 6</c:v>
                </c:pt>
              </c:strCache>
            </c:strRef>
          </c:cat>
          <c:val>
            <c:numRef>
              <c:f>'BW,BL_Graph'!$C$7:$F$7</c:f>
              <c:numCache>
                <c:formatCode>General</c:formatCode>
                <c:ptCount val="4"/>
                <c:pt idx="0" formatCode="####.00000">
                  <c:v>2.5558333333333332E-2</c:v>
                </c:pt>
                <c:pt idx="1">
                  <c:v>5.9166666666666666E-2</c:v>
                </c:pt>
                <c:pt idx="2">
                  <c:v>7.8925000000000009E-2</c:v>
                </c:pt>
                <c:pt idx="3">
                  <c:v>0.12492499999999997</c:v>
                </c:pt>
              </c:numCache>
            </c:numRef>
          </c:val>
          <c:extLst>
            <c:ext xmlns:c16="http://schemas.microsoft.com/office/drawing/2014/chart" uri="{C3380CC4-5D6E-409C-BE32-E72D297353CC}">
              <c16:uniqueId val="{00000013-042D-4DBE-AF9D-CDCA9329BFE6}"/>
            </c:ext>
          </c:extLst>
        </c:ser>
        <c:dLbls>
          <c:dLblPos val="outEnd"/>
          <c:showLegendKey val="0"/>
          <c:showVal val="1"/>
          <c:showCatName val="0"/>
          <c:showSerName val="0"/>
          <c:showPercent val="0"/>
          <c:showBubbleSize val="0"/>
        </c:dLbls>
        <c:gapWidth val="219"/>
        <c:overlap val="-27"/>
        <c:axId val="666019919"/>
        <c:axId val="740660239"/>
      </c:barChart>
      <c:catAx>
        <c:axId val="66601991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r>
                  <a:rPr lang="en-US" sz="1200">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crossAx val="740660239"/>
        <c:crosses val="autoZero"/>
        <c:auto val="1"/>
        <c:lblAlgn val="ctr"/>
        <c:lblOffset val="100"/>
        <c:noMultiLvlLbl val="0"/>
      </c:catAx>
      <c:valAx>
        <c:axId val="7406602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r>
                  <a:rPr lang="en-US" sz="1200">
                    <a:latin typeface="+mn-lt"/>
                    <a:cs typeface="Times New Roman" panose="02020603050405020304" pitchFamily="18" charset="0"/>
                  </a:rPr>
                  <a:t>Body Weight  (g)</a:t>
                </a:r>
              </a:p>
            </c:rich>
          </c:tx>
          <c:layout>
            <c:manualLayout>
              <c:xMode val="edge"/>
              <c:yMode val="edge"/>
              <c:x val="1.0005978637892168E-2"/>
              <c:y val="0.2752441383763590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crossAx val="666019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legend>
    <c:plotVisOnly val="1"/>
    <c:dispBlanksAs val="gap"/>
    <c:showDLblsOverMax val="0"/>
  </c:chart>
  <c:spPr>
    <a:noFill/>
    <a:ln w="9525" cap="flat" cmpd="sng" algn="ctr">
      <a:solidFill>
        <a:sysClr val="windowText" lastClr="000000"/>
      </a:solidFill>
      <a:round/>
    </a:ln>
    <a:effectLst/>
  </c:spPr>
  <c:txPr>
    <a:bodyPr/>
    <a:lstStyle/>
    <a:p>
      <a:pPr>
        <a:defRPr>
          <a:solidFill>
            <a:sysClr val="windowText" lastClr="000000"/>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solidFill>
                  <a:schemeClr val="tx1"/>
                </a:solidFill>
              </a:rPr>
              <a:t>Temperature (</a:t>
            </a:r>
            <a:r>
              <a:rPr lang="en-US" sz="1600" b="1" baseline="30000" dirty="0">
                <a:solidFill>
                  <a:schemeClr val="tx1"/>
                </a:solidFill>
              </a:rPr>
              <a:t>0</a:t>
            </a:r>
            <a:r>
              <a:rPr lang="en-US" sz="1600" b="1" dirty="0">
                <a:solidFill>
                  <a:schemeClr val="tx1"/>
                </a:solidFill>
              </a:rPr>
              <a:t>C)_morning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T_morning!$B$83</c:f>
              <c:strCache>
                <c:ptCount val="1"/>
                <c:pt idx="0">
                  <c:v>2 fry/ liter</c:v>
                </c:pt>
              </c:strCache>
            </c:strRef>
          </c:tx>
          <c:spPr>
            <a:solidFill>
              <a:srgbClr val="00206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C0-4F7A-AF54-E076518F5A1D}"/>
                </c:ext>
              </c:extLst>
            </c:dLbl>
            <c:dLbl>
              <c:idx val="1"/>
              <c:layout>
                <c:manualLayout>
                  <c:x val="0"/>
                  <c:y val="8.0685816735826688E-3"/>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C0-4F7A-AF54-E076518F5A1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C0-4F7A-AF54-E076518F5A1D}"/>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C0-4F7A-AF54-E076518F5A1D}"/>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C0-4F7A-AF54-E076518F5A1D}"/>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C0-4F7A-AF54-E076518F5A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T_morning!$K$83:$P$83</c:f>
                <c:numCache>
                  <c:formatCode>General</c:formatCode>
                  <c:ptCount val="6"/>
                  <c:pt idx="0">
                    <c:v>2.4999999999999859E-2</c:v>
                  </c:pt>
                  <c:pt idx="1">
                    <c:v>0</c:v>
                  </c:pt>
                  <c:pt idx="2">
                    <c:v>2.8867513459480843E-2</c:v>
                  </c:pt>
                  <c:pt idx="3">
                    <c:v>0</c:v>
                  </c:pt>
                  <c:pt idx="4">
                    <c:v>2.8867513459481527E-2</c:v>
                  </c:pt>
                  <c:pt idx="5">
                    <c:v>2.4999999999999172E-2</c:v>
                  </c:pt>
                </c:numCache>
              </c:numRef>
            </c:plus>
            <c:minus>
              <c:numRef>
                <c:f>T_morning!$K$83:$P$83</c:f>
                <c:numCache>
                  <c:formatCode>General</c:formatCode>
                  <c:ptCount val="6"/>
                  <c:pt idx="0">
                    <c:v>2.4999999999999859E-2</c:v>
                  </c:pt>
                  <c:pt idx="1">
                    <c:v>0</c:v>
                  </c:pt>
                  <c:pt idx="2">
                    <c:v>2.8867513459480843E-2</c:v>
                  </c:pt>
                  <c:pt idx="3">
                    <c:v>0</c:v>
                  </c:pt>
                  <c:pt idx="4">
                    <c:v>2.8867513459481527E-2</c:v>
                  </c:pt>
                  <c:pt idx="5">
                    <c:v>2.4999999999999172E-2</c:v>
                  </c:pt>
                </c:numCache>
              </c:numRef>
            </c:minus>
            <c:spPr>
              <a:noFill/>
              <a:ln w="9525" cap="flat" cmpd="sng" algn="ctr">
                <a:solidFill>
                  <a:schemeClr val="tx1">
                    <a:lumMod val="65000"/>
                    <a:lumOff val="35000"/>
                  </a:schemeClr>
                </a:solidFill>
                <a:round/>
              </a:ln>
              <a:effectLst/>
            </c:spPr>
          </c:errBars>
          <c:cat>
            <c:strRef>
              <c:f>T_morning!$C$82:$H$82</c:f>
              <c:strCache>
                <c:ptCount val="6"/>
                <c:pt idx="0">
                  <c:v>Week 1</c:v>
                </c:pt>
                <c:pt idx="1">
                  <c:v>Week 2</c:v>
                </c:pt>
                <c:pt idx="2">
                  <c:v>Week 3</c:v>
                </c:pt>
                <c:pt idx="3">
                  <c:v>Week 4</c:v>
                </c:pt>
                <c:pt idx="4">
                  <c:v>Week 5</c:v>
                </c:pt>
                <c:pt idx="5">
                  <c:v>Week 6</c:v>
                </c:pt>
              </c:strCache>
            </c:strRef>
          </c:cat>
          <c:val>
            <c:numRef>
              <c:f>T_morning!$C$83:$H$83</c:f>
              <c:numCache>
                <c:formatCode>0.0000</c:formatCode>
                <c:ptCount val="6"/>
                <c:pt idx="0" formatCode="###0.000">
                  <c:v>22.674999999999997</c:v>
                </c:pt>
                <c:pt idx="1">
                  <c:v>22.4</c:v>
                </c:pt>
                <c:pt idx="2">
                  <c:v>22.85</c:v>
                </c:pt>
                <c:pt idx="3">
                  <c:v>22.8</c:v>
                </c:pt>
                <c:pt idx="4">
                  <c:v>22.25</c:v>
                </c:pt>
                <c:pt idx="5">
                  <c:v>22.125</c:v>
                </c:pt>
              </c:numCache>
            </c:numRef>
          </c:val>
          <c:extLst>
            <c:ext xmlns:c16="http://schemas.microsoft.com/office/drawing/2014/chart" uri="{C3380CC4-5D6E-409C-BE32-E72D297353CC}">
              <c16:uniqueId val="{00000006-28C0-4F7A-AF54-E076518F5A1D}"/>
            </c:ext>
          </c:extLst>
        </c:ser>
        <c:ser>
          <c:idx val="1"/>
          <c:order val="1"/>
          <c:tx>
            <c:strRef>
              <c:f>T_morning!$B$84</c:f>
              <c:strCache>
                <c:ptCount val="1"/>
                <c:pt idx="0">
                  <c:v>3 fry/ liter</c:v>
                </c:pt>
              </c:strCache>
            </c:strRef>
          </c:tx>
          <c:spPr>
            <a:solidFill>
              <a:srgbClr val="C0000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C0-4F7A-AF54-E076518F5A1D}"/>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C0-4F7A-AF54-E076518F5A1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C0-4F7A-AF54-E076518F5A1D}"/>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C0-4F7A-AF54-E076518F5A1D}"/>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C0-4F7A-AF54-E076518F5A1D}"/>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C0-4F7A-AF54-E076518F5A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T_morning!$K$84:$P$84</c:f>
                <c:numCache>
                  <c:formatCode>General</c:formatCode>
                  <c:ptCount val="6"/>
                  <c:pt idx="0">
                    <c:v>0</c:v>
                  </c:pt>
                  <c:pt idx="1">
                    <c:v>2.5000000000000452E-2</c:v>
                  </c:pt>
                  <c:pt idx="2">
                    <c:v>2.4999999999999172E-2</c:v>
                  </c:pt>
                  <c:pt idx="3">
                    <c:v>0</c:v>
                  </c:pt>
                  <c:pt idx="4">
                    <c:v>2.5000000000000355E-2</c:v>
                  </c:pt>
                  <c:pt idx="5">
                    <c:v>0</c:v>
                  </c:pt>
                </c:numCache>
              </c:numRef>
            </c:plus>
            <c:minus>
              <c:numRef>
                <c:f>T_morning!$K$84:$P$84</c:f>
                <c:numCache>
                  <c:formatCode>General</c:formatCode>
                  <c:ptCount val="6"/>
                  <c:pt idx="0">
                    <c:v>0</c:v>
                  </c:pt>
                  <c:pt idx="1">
                    <c:v>2.5000000000000452E-2</c:v>
                  </c:pt>
                  <c:pt idx="2">
                    <c:v>2.4999999999999172E-2</c:v>
                  </c:pt>
                  <c:pt idx="3">
                    <c:v>0</c:v>
                  </c:pt>
                  <c:pt idx="4">
                    <c:v>2.5000000000000355E-2</c:v>
                  </c:pt>
                  <c:pt idx="5">
                    <c:v>0</c:v>
                  </c:pt>
                </c:numCache>
              </c:numRef>
            </c:minus>
            <c:spPr>
              <a:noFill/>
              <a:ln w="9525" cap="flat" cmpd="sng" algn="ctr">
                <a:solidFill>
                  <a:schemeClr val="tx1">
                    <a:lumMod val="65000"/>
                    <a:lumOff val="35000"/>
                  </a:schemeClr>
                </a:solidFill>
                <a:round/>
              </a:ln>
              <a:effectLst/>
            </c:spPr>
          </c:errBars>
          <c:cat>
            <c:strRef>
              <c:f>T_morning!$C$82:$H$82</c:f>
              <c:strCache>
                <c:ptCount val="6"/>
                <c:pt idx="0">
                  <c:v>Week 1</c:v>
                </c:pt>
                <c:pt idx="1">
                  <c:v>Week 2</c:v>
                </c:pt>
                <c:pt idx="2">
                  <c:v>Week 3</c:v>
                </c:pt>
                <c:pt idx="3">
                  <c:v>Week 4</c:v>
                </c:pt>
                <c:pt idx="4">
                  <c:v>Week 5</c:v>
                </c:pt>
                <c:pt idx="5">
                  <c:v>Week 6</c:v>
                </c:pt>
              </c:strCache>
            </c:strRef>
          </c:cat>
          <c:val>
            <c:numRef>
              <c:f>T_morning!$C$84:$H$84</c:f>
              <c:numCache>
                <c:formatCode>0.0000</c:formatCode>
                <c:ptCount val="6"/>
                <c:pt idx="0">
                  <c:v>22.7</c:v>
                </c:pt>
                <c:pt idx="1">
                  <c:v>22.425000000000001</c:v>
                </c:pt>
                <c:pt idx="2">
                  <c:v>22.875</c:v>
                </c:pt>
                <c:pt idx="3">
                  <c:v>22.8</c:v>
                </c:pt>
                <c:pt idx="4">
                  <c:v>22.274999999999999</c:v>
                </c:pt>
                <c:pt idx="5">
                  <c:v>22.1</c:v>
                </c:pt>
              </c:numCache>
            </c:numRef>
          </c:val>
          <c:extLst>
            <c:ext xmlns:c16="http://schemas.microsoft.com/office/drawing/2014/chart" uri="{C3380CC4-5D6E-409C-BE32-E72D297353CC}">
              <c16:uniqueId val="{0000000D-28C0-4F7A-AF54-E076518F5A1D}"/>
            </c:ext>
          </c:extLst>
        </c:ser>
        <c:ser>
          <c:idx val="2"/>
          <c:order val="2"/>
          <c:tx>
            <c:strRef>
              <c:f>T_morning!$B$85</c:f>
              <c:strCache>
                <c:ptCount val="1"/>
                <c:pt idx="0">
                  <c:v>4 fry/ liter</c:v>
                </c:pt>
              </c:strCache>
            </c:strRef>
          </c:tx>
          <c:spPr>
            <a:solidFill>
              <a:srgbClr val="38623A"/>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8C0-4F7A-AF54-E076518F5A1D}"/>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8C0-4F7A-AF54-E076518F5A1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8C0-4F7A-AF54-E076518F5A1D}"/>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8C0-4F7A-AF54-E076518F5A1D}"/>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8C0-4F7A-AF54-E076518F5A1D}"/>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8C0-4F7A-AF54-E076518F5A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T_morning!$K$85:$P$85</c:f>
                <c:numCache>
                  <c:formatCode>General</c:formatCode>
                  <c:ptCount val="6"/>
                  <c:pt idx="0">
                    <c:v>2.4999999999999467E-2</c:v>
                  </c:pt>
                  <c:pt idx="1">
                    <c:v>2.5000000000000355E-2</c:v>
                  </c:pt>
                  <c:pt idx="2">
                    <c:v>0</c:v>
                  </c:pt>
                  <c:pt idx="3">
                    <c:v>0</c:v>
                  </c:pt>
                  <c:pt idx="4">
                    <c:v>0</c:v>
                  </c:pt>
                  <c:pt idx="5">
                    <c:v>2.8867513459480503E-2</c:v>
                  </c:pt>
                </c:numCache>
              </c:numRef>
            </c:plus>
            <c:minus>
              <c:numRef>
                <c:f>T_morning!$K$85:$P$85</c:f>
                <c:numCache>
                  <c:formatCode>General</c:formatCode>
                  <c:ptCount val="6"/>
                  <c:pt idx="0">
                    <c:v>2.4999999999999467E-2</c:v>
                  </c:pt>
                  <c:pt idx="1">
                    <c:v>2.5000000000000355E-2</c:v>
                  </c:pt>
                  <c:pt idx="2">
                    <c:v>0</c:v>
                  </c:pt>
                  <c:pt idx="3">
                    <c:v>0</c:v>
                  </c:pt>
                  <c:pt idx="4">
                    <c:v>0</c:v>
                  </c:pt>
                  <c:pt idx="5">
                    <c:v>2.8867513459480503E-2</c:v>
                  </c:pt>
                </c:numCache>
              </c:numRef>
            </c:minus>
            <c:spPr>
              <a:noFill/>
              <a:ln w="9525" cap="flat" cmpd="sng" algn="ctr">
                <a:solidFill>
                  <a:schemeClr val="tx1">
                    <a:lumMod val="65000"/>
                    <a:lumOff val="35000"/>
                  </a:schemeClr>
                </a:solidFill>
                <a:round/>
              </a:ln>
              <a:effectLst/>
            </c:spPr>
          </c:errBars>
          <c:cat>
            <c:strRef>
              <c:f>T_morning!$C$82:$H$82</c:f>
              <c:strCache>
                <c:ptCount val="6"/>
                <c:pt idx="0">
                  <c:v>Week 1</c:v>
                </c:pt>
                <c:pt idx="1">
                  <c:v>Week 2</c:v>
                </c:pt>
                <c:pt idx="2">
                  <c:v>Week 3</c:v>
                </c:pt>
                <c:pt idx="3">
                  <c:v>Week 4</c:v>
                </c:pt>
                <c:pt idx="4">
                  <c:v>Week 5</c:v>
                </c:pt>
                <c:pt idx="5">
                  <c:v>Week 6</c:v>
                </c:pt>
              </c:strCache>
            </c:strRef>
          </c:cat>
          <c:val>
            <c:numRef>
              <c:f>T_morning!$C$85:$H$85</c:f>
              <c:numCache>
                <c:formatCode>0.0000</c:formatCode>
                <c:ptCount val="6"/>
                <c:pt idx="0">
                  <c:v>22.675000000000001</c:v>
                </c:pt>
                <c:pt idx="1">
                  <c:v>22.424999999999997</c:v>
                </c:pt>
                <c:pt idx="2">
                  <c:v>22.9</c:v>
                </c:pt>
                <c:pt idx="3">
                  <c:v>22.8</c:v>
                </c:pt>
                <c:pt idx="4">
                  <c:v>22.2</c:v>
                </c:pt>
                <c:pt idx="5">
                  <c:v>22.15</c:v>
                </c:pt>
              </c:numCache>
            </c:numRef>
          </c:val>
          <c:extLst>
            <c:ext xmlns:c16="http://schemas.microsoft.com/office/drawing/2014/chart" uri="{C3380CC4-5D6E-409C-BE32-E72D297353CC}">
              <c16:uniqueId val="{00000014-28C0-4F7A-AF54-E076518F5A1D}"/>
            </c:ext>
          </c:extLst>
        </c:ser>
        <c:ser>
          <c:idx val="3"/>
          <c:order val="3"/>
          <c:tx>
            <c:strRef>
              <c:f>T_morning!$B$86</c:f>
              <c:strCache>
                <c:ptCount val="1"/>
                <c:pt idx="0">
                  <c:v>5 fry/ liter</c:v>
                </c:pt>
              </c:strCache>
            </c:strRef>
          </c:tx>
          <c:spPr>
            <a:solidFill>
              <a:schemeClr val="accent4"/>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8C0-4F7A-AF54-E076518F5A1D}"/>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8C0-4F7A-AF54-E076518F5A1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8C0-4F7A-AF54-E076518F5A1D}"/>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8C0-4F7A-AF54-E076518F5A1D}"/>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8C0-4F7A-AF54-E076518F5A1D}"/>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8C0-4F7A-AF54-E076518F5A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T_morning!$K$86:$P$86</c:f>
                <c:numCache>
                  <c:formatCode>General</c:formatCode>
                  <c:ptCount val="6"/>
                  <c:pt idx="0">
                    <c:v>0</c:v>
                  </c:pt>
                  <c:pt idx="1">
                    <c:v>2.8867513459481527E-2</c:v>
                  </c:pt>
                  <c:pt idx="2">
                    <c:v>0</c:v>
                  </c:pt>
                  <c:pt idx="3">
                    <c:v>0</c:v>
                  </c:pt>
                  <c:pt idx="4">
                    <c:v>2.5000000000000355E-2</c:v>
                  </c:pt>
                  <c:pt idx="5">
                    <c:v>2.4999999999999859E-2</c:v>
                  </c:pt>
                </c:numCache>
              </c:numRef>
            </c:plus>
            <c:minus>
              <c:numRef>
                <c:f>T_morning!$K$86:$P$86</c:f>
                <c:numCache>
                  <c:formatCode>General</c:formatCode>
                  <c:ptCount val="6"/>
                  <c:pt idx="0">
                    <c:v>0</c:v>
                  </c:pt>
                  <c:pt idx="1">
                    <c:v>2.8867513459481527E-2</c:v>
                  </c:pt>
                  <c:pt idx="2">
                    <c:v>0</c:v>
                  </c:pt>
                  <c:pt idx="3">
                    <c:v>0</c:v>
                  </c:pt>
                  <c:pt idx="4">
                    <c:v>2.5000000000000355E-2</c:v>
                  </c:pt>
                  <c:pt idx="5">
                    <c:v>2.4999999999999859E-2</c:v>
                  </c:pt>
                </c:numCache>
              </c:numRef>
            </c:minus>
            <c:spPr>
              <a:noFill/>
              <a:ln w="9525" cap="flat" cmpd="sng" algn="ctr">
                <a:solidFill>
                  <a:schemeClr val="tx1">
                    <a:lumMod val="65000"/>
                    <a:lumOff val="35000"/>
                  </a:schemeClr>
                </a:solidFill>
                <a:round/>
              </a:ln>
              <a:effectLst/>
            </c:spPr>
          </c:errBars>
          <c:cat>
            <c:strRef>
              <c:f>T_morning!$C$82:$H$82</c:f>
              <c:strCache>
                <c:ptCount val="6"/>
                <c:pt idx="0">
                  <c:v>Week 1</c:v>
                </c:pt>
                <c:pt idx="1">
                  <c:v>Week 2</c:v>
                </c:pt>
                <c:pt idx="2">
                  <c:v>Week 3</c:v>
                </c:pt>
                <c:pt idx="3">
                  <c:v>Week 4</c:v>
                </c:pt>
                <c:pt idx="4">
                  <c:v>Week 5</c:v>
                </c:pt>
                <c:pt idx="5">
                  <c:v>Week 6</c:v>
                </c:pt>
              </c:strCache>
            </c:strRef>
          </c:cat>
          <c:val>
            <c:numRef>
              <c:f>T_morning!$C$86:$H$86</c:f>
              <c:numCache>
                <c:formatCode>0.0000</c:formatCode>
                <c:ptCount val="6"/>
                <c:pt idx="0">
                  <c:v>22.7</c:v>
                </c:pt>
                <c:pt idx="1">
                  <c:v>22.45</c:v>
                </c:pt>
                <c:pt idx="2">
                  <c:v>22.9</c:v>
                </c:pt>
                <c:pt idx="3">
                  <c:v>22.8</c:v>
                </c:pt>
                <c:pt idx="4">
                  <c:v>22.274999999999999</c:v>
                </c:pt>
                <c:pt idx="5">
                  <c:v>22.174999999999997</c:v>
                </c:pt>
              </c:numCache>
            </c:numRef>
          </c:val>
          <c:extLst>
            <c:ext xmlns:c16="http://schemas.microsoft.com/office/drawing/2014/chart" uri="{C3380CC4-5D6E-409C-BE32-E72D297353CC}">
              <c16:uniqueId val="{0000001B-28C0-4F7A-AF54-E076518F5A1D}"/>
            </c:ext>
          </c:extLst>
        </c:ser>
        <c:dLbls>
          <c:dLblPos val="outEnd"/>
          <c:showLegendKey val="0"/>
          <c:showVal val="1"/>
          <c:showCatName val="0"/>
          <c:showSerName val="0"/>
          <c:showPercent val="0"/>
          <c:showBubbleSize val="0"/>
        </c:dLbls>
        <c:gapWidth val="219"/>
        <c:overlap val="-27"/>
        <c:axId val="158733503"/>
        <c:axId val="101977503"/>
      </c:barChart>
      <c:catAx>
        <c:axId val="1587335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Treatment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1977503"/>
        <c:crosses val="autoZero"/>
        <c:auto val="1"/>
        <c:lblAlgn val="ctr"/>
        <c:lblOffset val="100"/>
        <c:noMultiLvlLbl val="0"/>
      </c:catAx>
      <c:valAx>
        <c:axId val="10197750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Temperature (</a:t>
                </a:r>
                <a:r>
                  <a:rPr lang="en-US" sz="1000" baseline="30000">
                    <a:solidFill>
                      <a:schemeClr val="tx1"/>
                    </a:solidFill>
                  </a:rPr>
                  <a:t>0</a:t>
                </a:r>
                <a:r>
                  <a:rPr lang="en-US" sz="1000">
                    <a:solidFill>
                      <a:schemeClr val="tx1"/>
                    </a:solidFill>
                  </a:rPr>
                  <a:t>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8733503"/>
        <c:crosses val="autoZero"/>
        <c:crossBetween val="between"/>
      </c:valAx>
      <c:spPr>
        <a:noFill/>
        <a:ln>
          <a:noFill/>
        </a:ln>
        <a:effectLst/>
      </c:spPr>
    </c:plotArea>
    <c:legend>
      <c:legendPos val="b"/>
      <c:layout>
        <c:manualLayout>
          <c:xMode val="edge"/>
          <c:yMode val="edge"/>
          <c:x val="1.321447170045742E-2"/>
          <c:y val="0.93187441314461872"/>
          <c:w val="0.66918564743139564"/>
          <c:h val="6.812558685538130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solidFill>
                  <a:schemeClr val="tx1"/>
                </a:solidFill>
              </a:rPr>
              <a:t>Dissolved Oxygen Level (mg/liter)_morning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DO_morning!$B$83</c:f>
              <c:strCache>
                <c:ptCount val="1"/>
                <c:pt idx="0">
                  <c:v>2 fry/ liter</c:v>
                </c:pt>
              </c:strCache>
            </c:strRef>
          </c:tx>
          <c:spPr>
            <a:solidFill>
              <a:srgbClr val="002060"/>
            </a:solidFill>
            <a:ln>
              <a:noFill/>
            </a:ln>
            <a:effectLst/>
          </c:spPr>
          <c:invertIfNegative val="0"/>
          <c:dLbls>
            <c:dLbl>
              <c:idx val="0"/>
              <c:layout>
                <c:manualLayout>
                  <c:x val="-2.1822149481723948E-3"/>
                  <c:y val="-3.4801528526977391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8C-46DA-A23A-7AB744470514}"/>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8C-46DA-A23A-7AB744470514}"/>
                </c:ext>
              </c:extLst>
            </c:dLbl>
            <c:dLbl>
              <c:idx val="2"/>
              <c:layout>
                <c:manualLayout>
                  <c:x val="0"/>
                  <c:y val="-3.045133746110518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8C-46DA-A23A-7AB744470514}"/>
                </c:ext>
              </c:extLst>
            </c:dLbl>
            <c:dLbl>
              <c:idx val="3"/>
              <c:layout>
                <c:manualLayout>
                  <c:x val="2.7459408993518604E-3"/>
                  <c:y val="-2.0951586287215378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8C-46DA-A23A-7AB744470514}"/>
                </c:ext>
              </c:extLst>
            </c:dLbl>
            <c:dLbl>
              <c:idx val="4"/>
              <c:layout>
                <c:manualLayout>
                  <c:x val="0"/>
                  <c:y val="-2.610114639523301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8C-46DA-A23A-7AB744470514}"/>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8C-46DA-A23A-7AB7444705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DO_morning!$L$83:$Q$83</c:f>
                <c:numCache>
                  <c:formatCode>General</c:formatCode>
                  <c:ptCount val="6"/>
                  <c:pt idx="0">
                    <c:v>7.8792977690485322E-2</c:v>
                  </c:pt>
                  <c:pt idx="1">
                    <c:v>2.8577380332470467E-2</c:v>
                  </c:pt>
                  <c:pt idx="2">
                    <c:v>9.4813413256423368E-2</c:v>
                  </c:pt>
                  <c:pt idx="3">
                    <c:v>0.12744279762570612</c:v>
                  </c:pt>
                  <c:pt idx="4">
                    <c:v>8.1073526299690959E-2</c:v>
                  </c:pt>
                  <c:pt idx="5">
                    <c:v>4.2499999999999954E-2</c:v>
                  </c:pt>
                </c:numCache>
              </c:numRef>
            </c:plus>
            <c:minus>
              <c:numRef>
                <c:f>DO_morning!$L$83:$Q$83</c:f>
                <c:numCache>
                  <c:formatCode>General</c:formatCode>
                  <c:ptCount val="6"/>
                  <c:pt idx="0">
                    <c:v>7.8792977690485322E-2</c:v>
                  </c:pt>
                  <c:pt idx="1">
                    <c:v>2.8577380332470467E-2</c:v>
                  </c:pt>
                  <c:pt idx="2">
                    <c:v>9.4813413256423368E-2</c:v>
                  </c:pt>
                  <c:pt idx="3">
                    <c:v>0.12744279762570612</c:v>
                  </c:pt>
                  <c:pt idx="4">
                    <c:v>8.1073526299690959E-2</c:v>
                  </c:pt>
                  <c:pt idx="5">
                    <c:v>4.2499999999999954E-2</c:v>
                  </c:pt>
                </c:numCache>
              </c:numRef>
            </c:minus>
            <c:spPr>
              <a:noFill/>
              <a:ln w="9525" cap="flat" cmpd="sng" algn="ctr">
                <a:solidFill>
                  <a:schemeClr val="tx1">
                    <a:lumMod val="65000"/>
                    <a:lumOff val="35000"/>
                  </a:schemeClr>
                </a:solidFill>
                <a:round/>
              </a:ln>
              <a:effectLst/>
            </c:spPr>
          </c:errBars>
          <c:cat>
            <c:strRef>
              <c:f>DO_morning!$C$82:$H$82</c:f>
              <c:strCache>
                <c:ptCount val="6"/>
                <c:pt idx="0">
                  <c:v>Week 1</c:v>
                </c:pt>
                <c:pt idx="1">
                  <c:v>Week 2</c:v>
                </c:pt>
                <c:pt idx="2">
                  <c:v>Week 3</c:v>
                </c:pt>
                <c:pt idx="3">
                  <c:v>Week 4</c:v>
                </c:pt>
                <c:pt idx="4">
                  <c:v>Week 5</c:v>
                </c:pt>
                <c:pt idx="5">
                  <c:v>Week 6</c:v>
                </c:pt>
              </c:strCache>
            </c:strRef>
          </c:cat>
          <c:val>
            <c:numRef>
              <c:f>DO_morning!$C$83:$H$83</c:f>
              <c:numCache>
                <c:formatCode>0.0000</c:formatCode>
                <c:ptCount val="6"/>
                <c:pt idx="0">
                  <c:v>5.4249999999999998</c:v>
                </c:pt>
                <c:pt idx="1">
                  <c:v>5.3</c:v>
                </c:pt>
                <c:pt idx="2">
                  <c:v>4.9725000000000001</c:v>
                </c:pt>
                <c:pt idx="3">
                  <c:v>4.9749999999999996</c:v>
                </c:pt>
                <c:pt idx="4">
                  <c:v>5.0425000000000004</c:v>
                </c:pt>
                <c:pt idx="5">
                  <c:v>5.1375000000000002</c:v>
                </c:pt>
              </c:numCache>
            </c:numRef>
          </c:val>
          <c:extLst>
            <c:ext xmlns:c16="http://schemas.microsoft.com/office/drawing/2014/chart" uri="{C3380CC4-5D6E-409C-BE32-E72D297353CC}">
              <c16:uniqueId val="{00000006-1D8C-46DA-A23A-7AB744470514}"/>
            </c:ext>
          </c:extLst>
        </c:ser>
        <c:ser>
          <c:idx val="1"/>
          <c:order val="1"/>
          <c:tx>
            <c:strRef>
              <c:f>DO_morning!$B$84</c:f>
              <c:strCache>
                <c:ptCount val="1"/>
                <c:pt idx="0">
                  <c:v>3 fry/ liter</c:v>
                </c:pt>
              </c:strCache>
            </c:strRef>
          </c:tx>
          <c:spPr>
            <a:solidFill>
              <a:srgbClr val="C00000"/>
            </a:solidFill>
            <a:ln>
              <a:noFill/>
            </a:ln>
            <a:effectLst/>
          </c:spPr>
          <c:invertIfNegative val="0"/>
          <c:dLbls>
            <c:dLbl>
              <c:idx val="0"/>
              <c:layout>
                <c:manualLayout>
                  <c:x val="-2.00034059438612E-17"/>
                  <c:y val="-3.4801528526977349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8C-46DA-A23A-7AB744470514}"/>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D8C-46DA-A23A-7AB744470514}"/>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8C-46DA-A23A-7AB744470514}"/>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8C-46DA-A23A-7AB744470514}"/>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8C-46DA-A23A-7AB744470514}"/>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8C-46DA-A23A-7AB7444705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DO_morning!$L$84:$Q$84</c:f>
                <c:numCache>
                  <c:formatCode>General</c:formatCode>
                  <c:ptCount val="6"/>
                  <c:pt idx="0">
                    <c:v>7.7728158775740144E-2</c:v>
                  </c:pt>
                  <c:pt idx="1">
                    <c:v>2.466441431158117E-2</c:v>
                  </c:pt>
                  <c:pt idx="2">
                    <c:v>5.4390562906935565E-2</c:v>
                  </c:pt>
                  <c:pt idx="3">
                    <c:v>5.97738794680975E-2</c:v>
                  </c:pt>
                  <c:pt idx="4">
                    <c:v>4.6970735570139838E-2</c:v>
                  </c:pt>
                  <c:pt idx="5">
                    <c:v>1.8874586088177003E-2</c:v>
                  </c:pt>
                </c:numCache>
              </c:numRef>
            </c:plus>
            <c:minus>
              <c:numRef>
                <c:f>DO_morning!$L$84:$Q$84</c:f>
                <c:numCache>
                  <c:formatCode>General</c:formatCode>
                  <c:ptCount val="6"/>
                  <c:pt idx="0">
                    <c:v>7.7728158775740144E-2</c:v>
                  </c:pt>
                  <c:pt idx="1">
                    <c:v>2.466441431158117E-2</c:v>
                  </c:pt>
                  <c:pt idx="2">
                    <c:v>5.4390562906935565E-2</c:v>
                  </c:pt>
                  <c:pt idx="3">
                    <c:v>5.97738794680975E-2</c:v>
                  </c:pt>
                  <c:pt idx="4">
                    <c:v>4.6970735570139838E-2</c:v>
                  </c:pt>
                  <c:pt idx="5">
                    <c:v>1.8874586088177003E-2</c:v>
                  </c:pt>
                </c:numCache>
              </c:numRef>
            </c:minus>
            <c:spPr>
              <a:noFill/>
              <a:ln w="9525" cap="flat" cmpd="sng" algn="ctr">
                <a:solidFill>
                  <a:schemeClr val="tx1">
                    <a:lumMod val="65000"/>
                    <a:lumOff val="35000"/>
                  </a:schemeClr>
                </a:solidFill>
                <a:round/>
              </a:ln>
              <a:effectLst/>
            </c:spPr>
          </c:errBars>
          <c:cat>
            <c:strRef>
              <c:f>DO_morning!$C$82:$H$82</c:f>
              <c:strCache>
                <c:ptCount val="6"/>
                <c:pt idx="0">
                  <c:v>Week 1</c:v>
                </c:pt>
                <c:pt idx="1">
                  <c:v>Week 2</c:v>
                </c:pt>
                <c:pt idx="2">
                  <c:v>Week 3</c:v>
                </c:pt>
                <c:pt idx="3">
                  <c:v>Week 4</c:v>
                </c:pt>
                <c:pt idx="4">
                  <c:v>Week 5</c:v>
                </c:pt>
                <c:pt idx="5">
                  <c:v>Week 6</c:v>
                </c:pt>
              </c:strCache>
            </c:strRef>
          </c:cat>
          <c:val>
            <c:numRef>
              <c:f>DO_morning!$C$84:$H$84</c:f>
              <c:numCache>
                <c:formatCode>0.0000</c:formatCode>
                <c:ptCount val="6"/>
                <c:pt idx="0">
                  <c:v>5.4850000000000003</c:v>
                </c:pt>
                <c:pt idx="1">
                  <c:v>5.3550000000000004</c:v>
                </c:pt>
                <c:pt idx="2">
                  <c:v>5.1249999999999991</c:v>
                </c:pt>
                <c:pt idx="3">
                  <c:v>5.1224999999999996</c:v>
                </c:pt>
                <c:pt idx="4">
                  <c:v>5.1224999999999996</c:v>
                </c:pt>
                <c:pt idx="5">
                  <c:v>5.1824999999999992</c:v>
                </c:pt>
              </c:numCache>
            </c:numRef>
          </c:val>
          <c:extLst>
            <c:ext xmlns:c16="http://schemas.microsoft.com/office/drawing/2014/chart" uri="{C3380CC4-5D6E-409C-BE32-E72D297353CC}">
              <c16:uniqueId val="{0000000D-1D8C-46DA-A23A-7AB744470514}"/>
            </c:ext>
          </c:extLst>
        </c:ser>
        <c:ser>
          <c:idx val="2"/>
          <c:order val="2"/>
          <c:tx>
            <c:strRef>
              <c:f>DO_morning!$B$85</c:f>
              <c:strCache>
                <c:ptCount val="1"/>
                <c:pt idx="0">
                  <c:v>4 fry/ liter</c:v>
                </c:pt>
              </c:strCache>
            </c:strRef>
          </c:tx>
          <c:spPr>
            <a:solidFill>
              <a:srgbClr val="38623A"/>
            </a:solidFill>
            <a:ln>
              <a:noFill/>
            </a:ln>
            <a:effectLst/>
          </c:spPr>
          <c:invertIfNegative val="0"/>
          <c:dLbls>
            <c:dLbl>
              <c:idx val="0"/>
              <c:layout>
                <c:manualLayout>
                  <c:x val="2.00034059438612E-17"/>
                  <c:y val="-3.4801528526977391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D8C-46DA-A23A-7AB744470514}"/>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D8C-46DA-A23A-7AB744470514}"/>
                </c:ext>
              </c:extLst>
            </c:dLbl>
            <c:dLbl>
              <c:idx val="2"/>
              <c:layout>
                <c:manualLayout>
                  <c:x val="0"/>
                  <c:y val="-2.610114639523301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D8C-46DA-A23A-7AB744470514}"/>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D8C-46DA-A23A-7AB744470514}"/>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D8C-46DA-A23A-7AB744470514}"/>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8C-46DA-A23A-7AB7444705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DO_morning!$L$85:$Q$85</c:f>
                <c:numCache>
                  <c:formatCode>General</c:formatCode>
                  <c:ptCount val="6"/>
                  <c:pt idx="0">
                    <c:v>9.7039510853397612E-2</c:v>
                  </c:pt>
                  <c:pt idx="1">
                    <c:v>4.4999999999999957E-2</c:v>
                  </c:pt>
                  <c:pt idx="2">
                    <c:v>9.6555251885470469E-2</c:v>
                  </c:pt>
                  <c:pt idx="3">
                    <c:v>6.9447222166668973E-2</c:v>
                  </c:pt>
                  <c:pt idx="4">
                    <c:v>6.1981179939290122E-2</c:v>
                  </c:pt>
                  <c:pt idx="5">
                    <c:v>1.4361406616345015E-2</c:v>
                  </c:pt>
                </c:numCache>
              </c:numRef>
            </c:plus>
            <c:minus>
              <c:numRef>
                <c:f>DO_morning!$L$85:$Q$85</c:f>
                <c:numCache>
                  <c:formatCode>General</c:formatCode>
                  <c:ptCount val="6"/>
                  <c:pt idx="0">
                    <c:v>9.7039510853397612E-2</c:v>
                  </c:pt>
                  <c:pt idx="1">
                    <c:v>4.4999999999999957E-2</c:v>
                  </c:pt>
                  <c:pt idx="2">
                    <c:v>9.6555251885470469E-2</c:v>
                  </c:pt>
                  <c:pt idx="3">
                    <c:v>6.9447222166668973E-2</c:v>
                  </c:pt>
                  <c:pt idx="4">
                    <c:v>6.1981179939290122E-2</c:v>
                  </c:pt>
                  <c:pt idx="5">
                    <c:v>1.4361406616345015E-2</c:v>
                  </c:pt>
                </c:numCache>
              </c:numRef>
            </c:minus>
            <c:spPr>
              <a:noFill/>
              <a:ln w="9525" cap="flat" cmpd="sng" algn="ctr">
                <a:solidFill>
                  <a:schemeClr val="tx1">
                    <a:lumMod val="65000"/>
                    <a:lumOff val="35000"/>
                  </a:schemeClr>
                </a:solidFill>
                <a:round/>
              </a:ln>
              <a:effectLst/>
            </c:spPr>
          </c:errBars>
          <c:cat>
            <c:strRef>
              <c:f>DO_morning!$C$82:$H$82</c:f>
              <c:strCache>
                <c:ptCount val="6"/>
                <c:pt idx="0">
                  <c:v>Week 1</c:v>
                </c:pt>
                <c:pt idx="1">
                  <c:v>Week 2</c:v>
                </c:pt>
                <c:pt idx="2">
                  <c:v>Week 3</c:v>
                </c:pt>
                <c:pt idx="3">
                  <c:v>Week 4</c:v>
                </c:pt>
                <c:pt idx="4">
                  <c:v>Week 5</c:v>
                </c:pt>
                <c:pt idx="5">
                  <c:v>Week 6</c:v>
                </c:pt>
              </c:strCache>
            </c:strRef>
          </c:cat>
          <c:val>
            <c:numRef>
              <c:f>DO_morning!$C$85:$H$85</c:f>
              <c:numCache>
                <c:formatCode>0.0000</c:formatCode>
                <c:ptCount val="6"/>
                <c:pt idx="0">
                  <c:v>5.35</c:v>
                </c:pt>
                <c:pt idx="1">
                  <c:v>5.335</c:v>
                </c:pt>
                <c:pt idx="2">
                  <c:v>5.1174999999999997</c:v>
                </c:pt>
                <c:pt idx="3">
                  <c:v>5.0925000000000002</c:v>
                </c:pt>
                <c:pt idx="4">
                  <c:v>5.1450000000000005</c:v>
                </c:pt>
                <c:pt idx="5">
                  <c:v>5.1675000000000004</c:v>
                </c:pt>
              </c:numCache>
            </c:numRef>
          </c:val>
          <c:extLst>
            <c:ext xmlns:c16="http://schemas.microsoft.com/office/drawing/2014/chart" uri="{C3380CC4-5D6E-409C-BE32-E72D297353CC}">
              <c16:uniqueId val="{00000014-1D8C-46DA-A23A-7AB744470514}"/>
            </c:ext>
          </c:extLst>
        </c:ser>
        <c:ser>
          <c:idx val="3"/>
          <c:order val="3"/>
          <c:tx>
            <c:strRef>
              <c:f>DO_morning!$B$86</c:f>
              <c:strCache>
                <c:ptCount val="1"/>
                <c:pt idx="0">
                  <c:v>5 fry/ liter</c:v>
                </c:pt>
              </c:strCache>
            </c:strRef>
          </c:tx>
          <c:spPr>
            <a:solidFill>
              <a:schemeClr val="accent4"/>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D8C-46DA-A23A-7AB744470514}"/>
                </c:ext>
              </c:extLst>
            </c:dLbl>
            <c:dLbl>
              <c:idx val="1"/>
              <c:layout>
                <c:manualLayout>
                  <c:x val="0"/>
                  <c:y val="-1.7400764263488716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D8C-46DA-A23A-7AB744470514}"/>
                </c:ext>
              </c:extLst>
            </c:dLbl>
            <c:dLbl>
              <c:idx val="2"/>
              <c:layout>
                <c:manualLayout>
                  <c:x val="-8.0013623775444801E-17"/>
                  <c:y val="-3.9151719592849556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D8C-46DA-A23A-7AB744470514}"/>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D8C-46DA-A23A-7AB744470514}"/>
                </c:ext>
              </c:extLst>
            </c:dLbl>
            <c:dLbl>
              <c:idx val="4"/>
              <c:layout>
                <c:manualLayout>
                  <c:x val="0"/>
                  <c:y val="-2.610114639523301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D8C-46DA-A23A-7AB744470514}"/>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D8C-46DA-A23A-7AB7444705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DO_morning!$L$86:$Q$86</c:f>
                <c:numCache>
                  <c:formatCode>General</c:formatCode>
                  <c:ptCount val="6"/>
                  <c:pt idx="0">
                    <c:v>5.8076816946753054E-2</c:v>
                  </c:pt>
                  <c:pt idx="1">
                    <c:v>6.4209942116985705E-2</c:v>
                  </c:pt>
                  <c:pt idx="2">
                    <c:v>9.3674969975975866E-2</c:v>
                  </c:pt>
                  <c:pt idx="3">
                    <c:v>7.6919871728095529E-2</c:v>
                  </c:pt>
                  <c:pt idx="4">
                    <c:v>6.9161646404154759E-2</c:v>
                  </c:pt>
                  <c:pt idx="5">
                    <c:v>2.9825883613622175E-2</c:v>
                  </c:pt>
                </c:numCache>
              </c:numRef>
            </c:plus>
            <c:minus>
              <c:numRef>
                <c:f>DO_morning!$L$86:$Q$86</c:f>
                <c:numCache>
                  <c:formatCode>General</c:formatCode>
                  <c:ptCount val="6"/>
                  <c:pt idx="0">
                    <c:v>5.8076816946753054E-2</c:v>
                  </c:pt>
                  <c:pt idx="1">
                    <c:v>6.4209942116985705E-2</c:v>
                  </c:pt>
                  <c:pt idx="2">
                    <c:v>9.3674969975975866E-2</c:v>
                  </c:pt>
                  <c:pt idx="3">
                    <c:v>7.6919871728095529E-2</c:v>
                  </c:pt>
                  <c:pt idx="4">
                    <c:v>6.9161646404154759E-2</c:v>
                  </c:pt>
                  <c:pt idx="5">
                    <c:v>2.9825883613622175E-2</c:v>
                  </c:pt>
                </c:numCache>
              </c:numRef>
            </c:minus>
            <c:spPr>
              <a:noFill/>
              <a:ln w="9525" cap="flat" cmpd="sng" algn="ctr">
                <a:solidFill>
                  <a:schemeClr val="tx1">
                    <a:lumMod val="65000"/>
                    <a:lumOff val="35000"/>
                  </a:schemeClr>
                </a:solidFill>
                <a:round/>
              </a:ln>
              <a:effectLst/>
            </c:spPr>
          </c:errBars>
          <c:cat>
            <c:strRef>
              <c:f>DO_morning!$C$82:$H$82</c:f>
              <c:strCache>
                <c:ptCount val="6"/>
                <c:pt idx="0">
                  <c:v>Week 1</c:v>
                </c:pt>
                <c:pt idx="1">
                  <c:v>Week 2</c:v>
                </c:pt>
                <c:pt idx="2">
                  <c:v>Week 3</c:v>
                </c:pt>
                <c:pt idx="3">
                  <c:v>Week 4</c:v>
                </c:pt>
                <c:pt idx="4">
                  <c:v>Week 5</c:v>
                </c:pt>
                <c:pt idx="5">
                  <c:v>Week 6</c:v>
                </c:pt>
              </c:strCache>
            </c:strRef>
          </c:cat>
          <c:val>
            <c:numRef>
              <c:f>DO_morning!$C$86:$H$86</c:f>
              <c:numCache>
                <c:formatCode>0.0000</c:formatCode>
                <c:ptCount val="6"/>
                <c:pt idx="0">
                  <c:v>5.5374999999999996</c:v>
                </c:pt>
                <c:pt idx="1">
                  <c:v>5.3324999999999996</c:v>
                </c:pt>
                <c:pt idx="2">
                  <c:v>5.1349999999999998</c:v>
                </c:pt>
                <c:pt idx="3">
                  <c:v>5.12</c:v>
                </c:pt>
                <c:pt idx="4">
                  <c:v>5.0999999999999996</c:v>
                </c:pt>
                <c:pt idx="5">
                  <c:v>5.1725000000000003</c:v>
                </c:pt>
              </c:numCache>
            </c:numRef>
          </c:val>
          <c:extLst>
            <c:ext xmlns:c16="http://schemas.microsoft.com/office/drawing/2014/chart" uri="{C3380CC4-5D6E-409C-BE32-E72D297353CC}">
              <c16:uniqueId val="{0000001B-1D8C-46DA-A23A-7AB744470514}"/>
            </c:ext>
          </c:extLst>
        </c:ser>
        <c:dLbls>
          <c:dLblPos val="outEnd"/>
          <c:showLegendKey val="0"/>
          <c:showVal val="1"/>
          <c:showCatName val="0"/>
          <c:showSerName val="0"/>
          <c:showPercent val="0"/>
          <c:showBubbleSize val="0"/>
        </c:dLbls>
        <c:gapWidth val="219"/>
        <c:overlap val="-27"/>
        <c:axId val="1370298047"/>
        <c:axId val="1372999711"/>
      </c:barChart>
      <c:catAx>
        <c:axId val="13702980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Treatment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72999711"/>
        <c:crosses val="autoZero"/>
        <c:auto val="1"/>
        <c:lblAlgn val="ctr"/>
        <c:lblOffset val="100"/>
        <c:noMultiLvlLbl val="0"/>
      </c:catAx>
      <c:valAx>
        <c:axId val="137299971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DO level (mg/l)</a:t>
                </a:r>
              </a:p>
            </c:rich>
          </c:tx>
          <c:layout>
            <c:manualLayout>
              <c:xMode val="edge"/>
              <c:yMode val="edge"/>
              <c:x val="9.6107931477315122E-3"/>
              <c:y val="0.3005331964064125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70298047"/>
        <c:crosses val="autoZero"/>
        <c:crossBetween val="between"/>
      </c:valAx>
      <c:spPr>
        <a:noFill/>
        <a:ln>
          <a:noFill/>
        </a:ln>
        <a:effectLst/>
      </c:spPr>
    </c:plotArea>
    <c:legend>
      <c:legendPos val="b"/>
      <c:layout>
        <c:manualLayout>
          <c:xMode val="edge"/>
          <c:yMode val="edge"/>
          <c:x val="2.2608746940340329E-3"/>
          <c:y val="0.8865104118794489"/>
          <c:w val="0.67188274499395439"/>
          <c:h val="8.754925089616716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solidFill>
                  <a:schemeClr val="tx1"/>
                </a:solidFill>
              </a:rPr>
              <a:t>pH (ppm)_morning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pH_morning!$B$83</c:f>
              <c:strCache>
                <c:ptCount val="1"/>
                <c:pt idx="0">
                  <c:v>2 fry/ liter</c:v>
                </c:pt>
              </c:strCache>
            </c:strRef>
          </c:tx>
          <c:spPr>
            <a:solidFill>
              <a:srgbClr val="00206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1F-4F5C-83EF-0D2B3F5D3543}"/>
                </c:ext>
              </c:extLst>
            </c:dLbl>
            <c:dLbl>
              <c:idx val="1"/>
              <c:layout>
                <c:manualLayout>
                  <c:x val="0"/>
                  <c:y val="-1.72320918538338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1F-4F5C-83EF-0D2B3F5D3543}"/>
                </c:ext>
              </c:extLst>
            </c:dLbl>
            <c:dLbl>
              <c:idx val="2"/>
              <c:layout>
                <c:manualLayout>
                  <c:x val="0"/>
                  <c:y val="-2.584813778075080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1F-4F5C-83EF-0D2B3F5D3543}"/>
                </c:ext>
              </c:extLst>
            </c:dLbl>
            <c:dLbl>
              <c:idx val="3"/>
              <c:layout>
                <c:manualLayout>
                  <c:x val="0"/>
                  <c:y val="-2.584813778075080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1F-4F5C-83EF-0D2B3F5D3543}"/>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1F-4F5C-83EF-0D2B3F5D3543}"/>
                </c:ext>
              </c:extLst>
            </c:dLbl>
            <c:dLbl>
              <c:idx val="5"/>
              <c:layout>
                <c:manualLayout>
                  <c:x val="-1.7153797939226936E-16"/>
                  <c:y val="-2.584813778075080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1F-4F5C-83EF-0D2B3F5D35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pH_morning!$K$83:$P$83</c:f>
                <c:numCache>
                  <c:formatCode>General</c:formatCode>
                  <c:ptCount val="6"/>
                  <c:pt idx="0">
                    <c:v>4.7079999999999997E-2</c:v>
                  </c:pt>
                  <c:pt idx="1">
                    <c:v>8.2299999999999998E-2</c:v>
                  </c:pt>
                  <c:pt idx="2">
                    <c:v>0.1085</c:v>
                  </c:pt>
                  <c:pt idx="3">
                    <c:v>8.7790000000000007E-2</c:v>
                  </c:pt>
                  <c:pt idx="4">
                    <c:v>7.5870000000000007E-2</c:v>
                  </c:pt>
                  <c:pt idx="5">
                    <c:v>8.4209999999999993E-2</c:v>
                  </c:pt>
                </c:numCache>
              </c:numRef>
            </c:plus>
            <c:minus>
              <c:numRef>
                <c:f>pH_morning!$K$83:$P$83</c:f>
                <c:numCache>
                  <c:formatCode>General</c:formatCode>
                  <c:ptCount val="6"/>
                  <c:pt idx="0">
                    <c:v>4.7079999999999997E-2</c:v>
                  </c:pt>
                  <c:pt idx="1">
                    <c:v>8.2299999999999998E-2</c:v>
                  </c:pt>
                  <c:pt idx="2">
                    <c:v>0.1085</c:v>
                  </c:pt>
                  <c:pt idx="3">
                    <c:v>8.7790000000000007E-2</c:v>
                  </c:pt>
                  <c:pt idx="4">
                    <c:v>7.5870000000000007E-2</c:v>
                  </c:pt>
                  <c:pt idx="5">
                    <c:v>8.4209999999999993E-2</c:v>
                  </c:pt>
                </c:numCache>
              </c:numRef>
            </c:minus>
            <c:spPr>
              <a:noFill/>
              <a:ln w="9525" cap="flat" cmpd="sng" algn="ctr">
                <a:solidFill>
                  <a:schemeClr val="tx1">
                    <a:lumMod val="65000"/>
                    <a:lumOff val="35000"/>
                  </a:schemeClr>
                </a:solidFill>
                <a:round/>
              </a:ln>
              <a:effectLst/>
            </c:spPr>
          </c:errBars>
          <c:cat>
            <c:strRef>
              <c:f>pH_morning!$C$82:$H$82</c:f>
              <c:strCache>
                <c:ptCount val="6"/>
                <c:pt idx="0">
                  <c:v>Week 1</c:v>
                </c:pt>
                <c:pt idx="1">
                  <c:v>Week 2</c:v>
                </c:pt>
                <c:pt idx="2">
                  <c:v>Week 3</c:v>
                </c:pt>
                <c:pt idx="3">
                  <c:v>Week 4</c:v>
                </c:pt>
                <c:pt idx="4">
                  <c:v>Week 5</c:v>
                </c:pt>
                <c:pt idx="5">
                  <c:v>Week 6</c:v>
                </c:pt>
              </c:strCache>
            </c:strRef>
          </c:cat>
          <c:val>
            <c:numRef>
              <c:f>pH_morning!$C$83:$H$83</c:f>
              <c:numCache>
                <c:formatCode>0.0000</c:formatCode>
                <c:ptCount val="6"/>
                <c:pt idx="0">
                  <c:v>6.33</c:v>
                </c:pt>
                <c:pt idx="1">
                  <c:v>6.3224999999999998</c:v>
                </c:pt>
                <c:pt idx="2" formatCode="General">
                  <c:v>6.8574999999999999</c:v>
                </c:pt>
                <c:pt idx="3" formatCode="General">
                  <c:v>6.7424999999999997</c:v>
                </c:pt>
                <c:pt idx="4">
                  <c:v>6.5374999999999996</c:v>
                </c:pt>
                <c:pt idx="5">
                  <c:v>6.7249999999999996</c:v>
                </c:pt>
              </c:numCache>
            </c:numRef>
          </c:val>
          <c:extLst>
            <c:ext xmlns:c16="http://schemas.microsoft.com/office/drawing/2014/chart" uri="{C3380CC4-5D6E-409C-BE32-E72D297353CC}">
              <c16:uniqueId val="{00000006-FE1F-4F5C-83EF-0D2B3F5D3543}"/>
            </c:ext>
          </c:extLst>
        </c:ser>
        <c:ser>
          <c:idx val="1"/>
          <c:order val="1"/>
          <c:tx>
            <c:strRef>
              <c:f>pH_morning!$B$84</c:f>
              <c:strCache>
                <c:ptCount val="1"/>
                <c:pt idx="0">
                  <c:v>3 fry/ liter</c:v>
                </c:pt>
              </c:strCache>
            </c:strRef>
          </c:tx>
          <c:spPr>
            <a:solidFill>
              <a:srgbClr val="C00000"/>
            </a:solidFill>
            <a:ln>
              <a:noFill/>
            </a:ln>
            <a:effectLst/>
          </c:spPr>
          <c:invertIfNegative val="0"/>
          <c:dLbls>
            <c:dLbl>
              <c:idx val="0"/>
              <c:layout>
                <c:manualLayout>
                  <c:x val="-2.3982690162904783E-3"/>
                  <c:y val="-1.673433804016303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1F-4F5C-83EF-0D2B3F5D3543}"/>
                </c:ext>
              </c:extLst>
            </c:dLbl>
            <c:dLbl>
              <c:idx val="1"/>
              <c:layout>
                <c:manualLayout>
                  <c:x val="0"/>
                  <c:y val="-3.877220667112620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1F-4F5C-83EF-0D2B3F5D3543}"/>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1F-4F5C-83EF-0D2B3F5D3543}"/>
                </c:ext>
              </c:extLst>
            </c:dLbl>
            <c:dLbl>
              <c:idx val="3"/>
              <c:layout>
                <c:manualLayout>
                  <c:x val="0"/>
                  <c:y val="-2.5848137780750843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1F-4F5C-83EF-0D2B3F5D3543}"/>
                </c:ext>
              </c:extLst>
            </c:dLbl>
            <c:dLbl>
              <c:idx val="4"/>
              <c:layout>
                <c:manualLayout>
                  <c:x val="-8.5768989696134682E-17"/>
                  <c:y val="-3.015616074420931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E1F-4F5C-83EF-0D2B3F5D3543}"/>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1F-4F5C-83EF-0D2B3F5D35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pH_morning!$K$84:$P$84</c:f>
                <c:numCache>
                  <c:formatCode>General</c:formatCode>
                  <c:ptCount val="6"/>
                  <c:pt idx="0">
                    <c:v>0.11321000000000001</c:v>
                  </c:pt>
                  <c:pt idx="1">
                    <c:v>0.16047</c:v>
                  </c:pt>
                  <c:pt idx="2">
                    <c:v>4.7849999999999997E-2</c:v>
                  </c:pt>
                  <c:pt idx="3">
                    <c:v>0.10094</c:v>
                  </c:pt>
                  <c:pt idx="4">
                    <c:v>9.8769999999999997E-2</c:v>
                  </c:pt>
                  <c:pt idx="5">
                    <c:v>5.951E-2</c:v>
                  </c:pt>
                </c:numCache>
              </c:numRef>
            </c:plus>
            <c:minus>
              <c:numRef>
                <c:f>pH_morning!$K$84:$P$84</c:f>
                <c:numCache>
                  <c:formatCode>General</c:formatCode>
                  <c:ptCount val="6"/>
                  <c:pt idx="0">
                    <c:v>0.11321000000000001</c:v>
                  </c:pt>
                  <c:pt idx="1">
                    <c:v>0.16047</c:v>
                  </c:pt>
                  <c:pt idx="2">
                    <c:v>4.7849999999999997E-2</c:v>
                  </c:pt>
                  <c:pt idx="3">
                    <c:v>0.10094</c:v>
                  </c:pt>
                  <c:pt idx="4">
                    <c:v>9.8769999999999997E-2</c:v>
                  </c:pt>
                  <c:pt idx="5">
                    <c:v>5.951E-2</c:v>
                  </c:pt>
                </c:numCache>
              </c:numRef>
            </c:minus>
            <c:spPr>
              <a:noFill/>
              <a:ln w="9525" cap="flat" cmpd="sng" algn="ctr">
                <a:solidFill>
                  <a:schemeClr val="tx1">
                    <a:lumMod val="65000"/>
                    <a:lumOff val="35000"/>
                  </a:schemeClr>
                </a:solidFill>
                <a:round/>
              </a:ln>
              <a:effectLst/>
            </c:spPr>
          </c:errBars>
          <c:cat>
            <c:strRef>
              <c:f>pH_morning!$C$82:$H$82</c:f>
              <c:strCache>
                <c:ptCount val="6"/>
                <c:pt idx="0">
                  <c:v>Week 1</c:v>
                </c:pt>
                <c:pt idx="1">
                  <c:v>Week 2</c:v>
                </c:pt>
                <c:pt idx="2">
                  <c:v>Week 3</c:v>
                </c:pt>
                <c:pt idx="3">
                  <c:v>Week 4</c:v>
                </c:pt>
                <c:pt idx="4">
                  <c:v>Week 5</c:v>
                </c:pt>
                <c:pt idx="5">
                  <c:v>Week 6</c:v>
                </c:pt>
              </c:strCache>
            </c:strRef>
          </c:cat>
          <c:val>
            <c:numRef>
              <c:f>pH_morning!$C$84:$H$84</c:f>
              <c:numCache>
                <c:formatCode>0.0000</c:formatCode>
                <c:ptCount val="6"/>
                <c:pt idx="0">
                  <c:v>6.36</c:v>
                </c:pt>
                <c:pt idx="1">
                  <c:v>6.33</c:v>
                </c:pt>
                <c:pt idx="2" formatCode="General">
                  <c:v>6.8674999999999997</c:v>
                </c:pt>
                <c:pt idx="3">
                  <c:v>6.7275</c:v>
                </c:pt>
                <c:pt idx="4">
                  <c:v>6.5475000000000003</c:v>
                </c:pt>
                <c:pt idx="5">
                  <c:v>6.7350000000000003</c:v>
                </c:pt>
              </c:numCache>
            </c:numRef>
          </c:val>
          <c:extLst>
            <c:ext xmlns:c16="http://schemas.microsoft.com/office/drawing/2014/chart" uri="{C3380CC4-5D6E-409C-BE32-E72D297353CC}">
              <c16:uniqueId val="{0000000D-FE1F-4F5C-83EF-0D2B3F5D3543}"/>
            </c:ext>
          </c:extLst>
        </c:ser>
        <c:ser>
          <c:idx val="2"/>
          <c:order val="2"/>
          <c:tx>
            <c:strRef>
              <c:f>pH_morning!$B$85</c:f>
              <c:strCache>
                <c:ptCount val="1"/>
                <c:pt idx="0">
                  <c:v>4 fry/ liter</c:v>
                </c:pt>
              </c:strCache>
            </c:strRef>
          </c:tx>
          <c:spPr>
            <a:solidFill>
              <a:srgbClr val="38623A"/>
            </a:solidFill>
            <a:ln>
              <a:noFill/>
            </a:ln>
            <a:effectLst/>
          </c:spPr>
          <c:invertIfNegative val="0"/>
          <c:dLbls>
            <c:dLbl>
              <c:idx val="0"/>
              <c:layout>
                <c:manualLayout>
                  <c:x val="-2.1983878689686804E-17"/>
                  <c:y val="-1.8515022630019536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E1F-4F5C-83EF-0D2B3F5D3543}"/>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1F-4F5C-83EF-0D2B3F5D3543}"/>
                </c:ext>
              </c:extLst>
            </c:dLbl>
            <c:dLbl>
              <c:idx val="2"/>
              <c:layout>
                <c:manualLayout>
                  <c:x val="0"/>
                  <c:y val="-3.4464183707667781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1F-4F5C-83EF-0D2B3F5D3543}"/>
                </c:ext>
              </c:extLst>
            </c:dLbl>
            <c:dLbl>
              <c:idx val="3"/>
              <c:layout>
                <c:manualLayout>
                  <c:x val="0"/>
                  <c:y val="-2.5848137780750843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1F-4F5C-83EF-0D2B3F5D3543}"/>
                </c:ext>
              </c:extLst>
            </c:dLbl>
            <c:dLbl>
              <c:idx val="4"/>
              <c:layout>
                <c:manualLayout>
                  <c:x val="-8.5768989696134682E-17"/>
                  <c:y val="-2.584813778075088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E1F-4F5C-83EF-0D2B3F5D3543}"/>
                </c:ext>
              </c:extLst>
            </c:dLbl>
            <c:dLbl>
              <c:idx val="5"/>
              <c:layout>
                <c:manualLayout>
                  <c:x val="-1.7153797939226936E-16"/>
                  <c:y val="-2.584813778075080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E1F-4F5C-83EF-0D2B3F5D35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pH_morning!$K$85:$P$85</c:f>
                <c:numCache>
                  <c:formatCode>General</c:formatCode>
                  <c:ptCount val="6"/>
                  <c:pt idx="0">
                    <c:v>0.15845000000000001</c:v>
                  </c:pt>
                  <c:pt idx="1">
                    <c:v>5.5599999999999997E-2</c:v>
                  </c:pt>
                  <c:pt idx="2">
                    <c:v>0.13774</c:v>
                  </c:pt>
                  <c:pt idx="3">
                    <c:v>7.3069999999999996E-2</c:v>
                  </c:pt>
                  <c:pt idx="4">
                    <c:v>6.4210000000000003E-2</c:v>
                  </c:pt>
                  <c:pt idx="5">
                    <c:v>8.4949999999999998E-2</c:v>
                  </c:pt>
                </c:numCache>
              </c:numRef>
            </c:plus>
            <c:minus>
              <c:numRef>
                <c:f>pH_morning!$K$85:$P$85</c:f>
                <c:numCache>
                  <c:formatCode>General</c:formatCode>
                  <c:ptCount val="6"/>
                  <c:pt idx="0">
                    <c:v>0.15845000000000001</c:v>
                  </c:pt>
                  <c:pt idx="1">
                    <c:v>5.5599999999999997E-2</c:v>
                  </c:pt>
                  <c:pt idx="2">
                    <c:v>0.13774</c:v>
                  </c:pt>
                  <c:pt idx="3">
                    <c:v>7.3069999999999996E-2</c:v>
                  </c:pt>
                  <c:pt idx="4">
                    <c:v>6.4210000000000003E-2</c:v>
                  </c:pt>
                  <c:pt idx="5">
                    <c:v>8.4949999999999998E-2</c:v>
                  </c:pt>
                </c:numCache>
              </c:numRef>
            </c:minus>
            <c:spPr>
              <a:noFill/>
              <a:ln w="9525" cap="flat" cmpd="sng" algn="ctr">
                <a:solidFill>
                  <a:schemeClr val="tx1">
                    <a:lumMod val="65000"/>
                    <a:lumOff val="35000"/>
                  </a:schemeClr>
                </a:solidFill>
                <a:round/>
              </a:ln>
              <a:effectLst/>
            </c:spPr>
          </c:errBars>
          <c:cat>
            <c:strRef>
              <c:f>pH_morning!$C$82:$H$82</c:f>
              <c:strCache>
                <c:ptCount val="6"/>
                <c:pt idx="0">
                  <c:v>Week 1</c:v>
                </c:pt>
                <c:pt idx="1">
                  <c:v>Week 2</c:v>
                </c:pt>
                <c:pt idx="2">
                  <c:v>Week 3</c:v>
                </c:pt>
                <c:pt idx="3">
                  <c:v>Week 4</c:v>
                </c:pt>
                <c:pt idx="4">
                  <c:v>Week 5</c:v>
                </c:pt>
                <c:pt idx="5">
                  <c:v>Week 6</c:v>
                </c:pt>
              </c:strCache>
            </c:strRef>
          </c:cat>
          <c:val>
            <c:numRef>
              <c:f>pH_morning!$C$85:$H$85</c:f>
              <c:numCache>
                <c:formatCode>0.0000</c:formatCode>
                <c:ptCount val="6"/>
                <c:pt idx="0">
                  <c:v>6.3624999999999998</c:v>
                </c:pt>
                <c:pt idx="1">
                  <c:v>6.3150000000000004</c:v>
                </c:pt>
                <c:pt idx="2" formatCode="General">
                  <c:v>6.8425000000000002</c:v>
                </c:pt>
                <c:pt idx="3">
                  <c:v>6.7275</c:v>
                </c:pt>
                <c:pt idx="4">
                  <c:v>6.5475000000000003</c:v>
                </c:pt>
                <c:pt idx="5">
                  <c:v>6.74</c:v>
                </c:pt>
              </c:numCache>
            </c:numRef>
          </c:val>
          <c:extLst>
            <c:ext xmlns:c16="http://schemas.microsoft.com/office/drawing/2014/chart" uri="{C3380CC4-5D6E-409C-BE32-E72D297353CC}">
              <c16:uniqueId val="{00000014-FE1F-4F5C-83EF-0D2B3F5D3543}"/>
            </c:ext>
          </c:extLst>
        </c:ser>
        <c:ser>
          <c:idx val="3"/>
          <c:order val="3"/>
          <c:tx>
            <c:strRef>
              <c:f>pH_morning!$B$86</c:f>
              <c:strCache>
                <c:ptCount val="1"/>
                <c:pt idx="0">
                  <c:v>5 fry/ liter</c:v>
                </c:pt>
              </c:strCache>
            </c:strRef>
          </c:tx>
          <c:spPr>
            <a:solidFill>
              <a:schemeClr val="accent4"/>
            </a:solidFill>
            <a:ln>
              <a:noFill/>
            </a:ln>
            <a:effectLst/>
          </c:spPr>
          <c:invertIfNegative val="0"/>
          <c:dLbls>
            <c:dLbl>
              <c:idx val="0"/>
              <c:layout>
                <c:manualLayout>
                  <c:x val="0"/>
                  <c:y val="-1.292406889037540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E1F-4F5C-83EF-0D2B3F5D3543}"/>
                </c:ext>
              </c:extLst>
            </c:dLbl>
            <c:dLbl>
              <c:idx val="1"/>
              <c:layout>
                <c:manualLayout>
                  <c:x val="-2.3391812865497076E-3"/>
                  <c:y val="-2.584813778075080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E1F-4F5C-83EF-0D2B3F5D3543}"/>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E1F-4F5C-83EF-0D2B3F5D3543}"/>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E1F-4F5C-83EF-0D2B3F5D3543}"/>
                </c:ext>
              </c:extLst>
            </c:dLbl>
            <c:dLbl>
              <c:idx val="4"/>
              <c:layout>
                <c:manualLayout>
                  <c:x val="0"/>
                  <c:y val="-1.292406889037544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E1F-4F5C-83EF-0D2B3F5D3543}"/>
                </c:ext>
              </c:extLst>
            </c:dLbl>
            <c:dLbl>
              <c:idx val="5"/>
              <c:layout>
                <c:manualLayout>
                  <c:x val="-2.3391812865497076E-3"/>
                  <c:y val="-2.584813778075080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E1F-4F5C-83EF-0D2B3F5D35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pH_morning!$K$86:$P$86</c:f>
                <c:numCache>
                  <c:formatCode>General</c:formatCode>
                  <c:ptCount val="6"/>
                  <c:pt idx="0">
                    <c:v>8.5730000000000001E-2</c:v>
                  </c:pt>
                  <c:pt idx="1">
                    <c:v>0.12182999999999999</c:v>
                  </c:pt>
                  <c:pt idx="2">
                    <c:v>3.705E-2</c:v>
                  </c:pt>
                  <c:pt idx="3">
                    <c:v>3.9260000000000003E-2</c:v>
                  </c:pt>
                  <c:pt idx="4">
                    <c:v>8.0250000000000002E-2</c:v>
                  </c:pt>
                  <c:pt idx="5">
                    <c:v>9.4729999999999995E-2</c:v>
                  </c:pt>
                </c:numCache>
              </c:numRef>
            </c:plus>
            <c:minus>
              <c:numRef>
                <c:f>pH_morning!$K$86:$P$86</c:f>
                <c:numCache>
                  <c:formatCode>General</c:formatCode>
                  <c:ptCount val="6"/>
                  <c:pt idx="0">
                    <c:v>8.5730000000000001E-2</c:v>
                  </c:pt>
                  <c:pt idx="1">
                    <c:v>0.12182999999999999</c:v>
                  </c:pt>
                  <c:pt idx="2">
                    <c:v>3.705E-2</c:v>
                  </c:pt>
                  <c:pt idx="3">
                    <c:v>3.9260000000000003E-2</c:v>
                  </c:pt>
                  <c:pt idx="4">
                    <c:v>8.0250000000000002E-2</c:v>
                  </c:pt>
                  <c:pt idx="5">
                    <c:v>9.4729999999999995E-2</c:v>
                  </c:pt>
                </c:numCache>
              </c:numRef>
            </c:minus>
            <c:spPr>
              <a:noFill/>
              <a:ln w="9525" cap="flat" cmpd="sng" algn="ctr">
                <a:solidFill>
                  <a:schemeClr val="tx1">
                    <a:lumMod val="65000"/>
                    <a:lumOff val="35000"/>
                  </a:schemeClr>
                </a:solidFill>
                <a:round/>
              </a:ln>
              <a:effectLst/>
            </c:spPr>
          </c:errBars>
          <c:cat>
            <c:strRef>
              <c:f>pH_morning!$C$82:$H$82</c:f>
              <c:strCache>
                <c:ptCount val="6"/>
                <c:pt idx="0">
                  <c:v>Week 1</c:v>
                </c:pt>
                <c:pt idx="1">
                  <c:v>Week 2</c:v>
                </c:pt>
                <c:pt idx="2">
                  <c:v>Week 3</c:v>
                </c:pt>
                <c:pt idx="3">
                  <c:v>Week 4</c:v>
                </c:pt>
                <c:pt idx="4">
                  <c:v>Week 5</c:v>
                </c:pt>
                <c:pt idx="5">
                  <c:v>Week 6</c:v>
                </c:pt>
              </c:strCache>
            </c:strRef>
          </c:cat>
          <c:val>
            <c:numRef>
              <c:f>pH_morning!$C$86:$H$86</c:f>
              <c:numCache>
                <c:formatCode>0.0000</c:formatCode>
                <c:ptCount val="6"/>
                <c:pt idx="0">
                  <c:v>6.35</c:v>
                </c:pt>
                <c:pt idx="1">
                  <c:v>6.3250000000000002</c:v>
                </c:pt>
                <c:pt idx="2" formatCode="General">
                  <c:v>6.8475000000000001</c:v>
                </c:pt>
                <c:pt idx="3">
                  <c:v>6.7350000000000003</c:v>
                </c:pt>
                <c:pt idx="4">
                  <c:v>6.5525000000000002</c:v>
                </c:pt>
                <c:pt idx="5">
                  <c:v>6.7424999999999997</c:v>
                </c:pt>
              </c:numCache>
            </c:numRef>
          </c:val>
          <c:extLst>
            <c:ext xmlns:c16="http://schemas.microsoft.com/office/drawing/2014/chart" uri="{C3380CC4-5D6E-409C-BE32-E72D297353CC}">
              <c16:uniqueId val="{0000001B-FE1F-4F5C-83EF-0D2B3F5D3543}"/>
            </c:ext>
          </c:extLst>
        </c:ser>
        <c:dLbls>
          <c:dLblPos val="outEnd"/>
          <c:showLegendKey val="0"/>
          <c:showVal val="1"/>
          <c:showCatName val="0"/>
          <c:showSerName val="0"/>
          <c:showPercent val="0"/>
          <c:showBubbleSize val="0"/>
        </c:dLbls>
        <c:gapWidth val="219"/>
        <c:overlap val="-27"/>
        <c:axId val="32715151"/>
        <c:axId val="33848799"/>
      </c:barChart>
      <c:catAx>
        <c:axId val="327151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Treatment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3848799"/>
        <c:crosses val="autoZero"/>
        <c:auto val="1"/>
        <c:lblAlgn val="ctr"/>
        <c:lblOffset val="100"/>
        <c:noMultiLvlLbl val="0"/>
      </c:catAx>
      <c:valAx>
        <c:axId val="3384879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pH (ppm)</a:t>
                </a:r>
              </a:p>
            </c:rich>
          </c:tx>
          <c:layout>
            <c:manualLayout>
              <c:xMode val="edge"/>
              <c:yMode val="edge"/>
              <c:x val="1.1546184054356161E-2"/>
              <c:y val="0.3523286110455216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71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Ammonia</a:t>
            </a:r>
            <a:r>
              <a:rPr lang="en-US" sz="1600" b="1" baseline="0" dirty="0">
                <a:solidFill>
                  <a:schemeClr val="tx1"/>
                </a:solidFill>
                <a:latin typeface="+mn-lt"/>
                <a:cs typeface="Times New Roman" panose="02020603050405020304" pitchFamily="18" charset="0"/>
              </a:rPr>
              <a:t> level (ppm)</a:t>
            </a:r>
            <a:r>
              <a:rPr lang="en-US" sz="1600" b="1" dirty="0">
                <a:solidFill>
                  <a:schemeClr val="tx1"/>
                </a:solidFill>
                <a:latin typeface="+mn-lt"/>
                <a:cs typeface="Times New Roman" panose="02020603050405020304" pitchFamily="18" charset="0"/>
              </a:rPr>
              <a:t>_morning</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Ammonia_morning!$B$4</c:f>
              <c:strCache>
                <c:ptCount val="1"/>
                <c:pt idx="0">
                  <c:v>2 fry/ liter</c:v>
                </c:pt>
              </c:strCache>
            </c:strRef>
          </c:tx>
          <c:spPr>
            <a:solidFill>
              <a:srgbClr val="002060"/>
            </a:solidFill>
            <a:ln>
              <a:noFill/>
            </a:ln>
            <a:effectLst/>
          </c:spPr>
          <c:invertIfNegative val="0"/>
          <c:dLbls>
            <c:dLbl>
              <c:idx val="0"/>
              <c:layout>
                <c:manualLayout>
                  <c:x val="-1.1935626007518744E-17"/>
                  <c:y val="-3.9215686274509803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DC-4693-9E31-6BC6ACB0195B}"/>
                </c:ext>
              </c:extLst>
            </c:dLbl>
            <c:dLbl>
              <c:idx val="1"/>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DC-4693-9E31-6BC6ACB0195B}"/>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DC-4693-9E31-6BC6ACB0195B}"/>
                </c:ext>
              </c:extLst>
            </c:dLbl>
            <c:dLbl>
              <c:idx val="3"/>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C-4693-9E31-6BC6ACB0195B}"/>
                </c:ext>
              </c:extLst>
            </c:dLbl>
            <c:dLbl>
              <c:idx val="4"/>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DC-4693-9E31-6BC6ACB0195B}"/>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C-4693-9E31-6BC6ACB0195B}"/>
                </c:ext>
              </c:extLst>
            </c:dLbl>
            <c:dLbl>
              <c:idx val="6"/>
              <c:layout>
                <c:manualLayout>
                  <c:x val="-2.4270244393716873E-3"/>
                  <c:y val="-5.2525091484306029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DC-4693-9E31-6BC6ACB0195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Ammonia_morning!$C$11:$I$11</c:f>
                <c:numCache>
                  <c:formatCode>General</c:formatCode>
                  <c:ptCount val="7"/>
                  <c:pt idx="0">
                    <c:v>7.4999999999999997E-2</c:v>
                  </c:pt>
                  <c:pt idx="1">
                    <c:v>0</c:v>
                  </c:pt>
                  <c:pt idx="2">
                    <c:v>0</c:v>
                  </c:pt>
                  <c:pt idx="3">
                    <c:v>0</c:v>
                  </c:pt>
                  <c:pt idx="4">
                    <c:v>0</c:v>
                  </c:pt>
                  <c:pt idx="5">
                    <c:v>0</c:v>
                  </c:pt>
                  <c:pt idx="6">
                    <c:v>8.6602540378443865E-2</c:v>
                  </c:pt>
                </c:numCache>
              </c:numRef>
            </c:plus>
            <c:minus>
              <c:numRef>
                <c:f>Ammonia_morning!$C$11:$I$11</c:f>
                <c:numCache>
                  <c:formatCode>General</c:formatCode>
                  <c:ptCount val="7"/>
                  <c:pt idx="0">
                    <c:v>7.4999999999999997E-2</c:v>
                  </c:pt>
                  <c:pt idx="1">
                    <c:v>0</c:v>
                  </c:pt>
                  <c:pt idx="2">
                    <c:v>0</c:v>
                  </c:pt>
                  <c:pt idx="3">
                    <c:v>0</c:v>
                  </c:pt>
                  <c:pt idx="4">
                    <c:v>0</c:v>
                  </c:pt>
                  <c:pt idx="5">
                    <c:v>0</c:v>
                  </c:pt>
                  <c:pt idx="6">
                    <c:v>8.6602540378443865E-2</c:v>
                  </c:pt>
                </c:numCache>
              </c:numRef>
            </c:minus>
            <c:spPr>
              <a:noFill/>
              <a:ln w="9525" cap="flat" cmpd="sng" algn="ctr">
                <a:solidFill>
                  <a:sysClr val="windowText" lastClr="000000"/>
                </a:solidFill>
                <a:round/>
              </a:ln>
              <a:effectLst/>
            </c:spPr>
          </c:errBars>
          <c:cat>
            <c:strRef>
              <c:f>Ammonia_morning!$C$3:$I$3</c:f>
              <c:strCache>
                <c:ptCount val="7"/>
                <c:pt idx="0">
                  <c:v>Week 0</c:v>
                </c:pt>
                <c:pt idx="1">
                  <c:v>Week 1</c:v>
                </c:pt>
                <c:pt idx="2">
                  <c:v>Week 2</c:v>
                </c:pt>
                <c:pt idx="3">
                  <c:v>Week 3</c:v>
                </c:pt>
                <c:pt idx="4">
                  <c:v>Week 4</c:v>
                </c:pt>
                <c:pt idx="5">
                  <c:v>Week 5</c:v>
                </c:pt>
                <c:pt idx="6">
                  <c:v>Week 6</c:v>
                </c:pt>
              </c:strCache>
            </c:strRef>
          </c:cat>
          <c:val>
            <c:numRef>
              <c:f>Ammonia_morning!$C$4:$I$4</c:f>
              <c:numCache>
                <c:formatCode>####.000</c:formatCode>
                <c:ptCount val="7"/>
                <c:pt idx="0">
                  <c:v>0.27500000000000002</c:v>
                </c:pt>
                <c:pt idx="1">
                  <c:v>0.5</c:v>
                </c:pt>
                <c:pt idx="2">
                  <c:v>0.2</c:v>
                </c:pt>
                <c:pt idx="3">
                  <c:v>0.2</c:v>
                </c:pt>
                <c:pt idx="4">
                  <c:v>0.2</c:v>
                </c:pt>
                <c:pt idx="5">
                  <c:v>0.2</c:v>
                </c:pt>
                <c:pt idx="6">
                  <c:v>0.35</c:v>
                </c:pt>
              </c:numCache>
            </c:numRef>
          </c:val>
          <c:extLst>
            <c:ext xmlns:c16="http://schemas.microsoft.com/office/drawing/2014/chart" uri="{C3380CC4-5D6E-409C-BE32-E72D297353CC}">
              <c16:uniqueId val="{00000007-3FDC-4693-9E31-6BC6ACB0195B}"/>
            </c:ext>
          </c:extLst>
        </c:ser>
        <c:ser>
          <c:idx val="1"/>
          <c:order val="1"/>
          <c:tx>
            <c:strRef>
              <c:f>Ammonia_morning!$B$5</c:f>
              <c:strCache>
                <c:ptCount val="1"/>
                <c:pt idx="0">
                  <c:v>3 fry/ liter</c:v>
                </c:pt>
              </c:strCache>
            </c:strRef>
          </c:tx>
          <c:spPr>
            <a:solidFill>
              <a:srgbClr val="C00000"/>
            </a:solidFill>
            <a:ln>
              <a:noFill/>
            </a:ln>
            <a:effectLst/>
          </c:spPr>
          <c:invertIfNegative val="0"/>
          <c:dLbls>
            <c:dLbl>
              <c:idx val="0"/>
              <c:layout>
                <c:manualLayout>
                  <c:x val="-7.8512639568019329E-4"/>
                  <c:y val="1.9393939393939394E-2"/>
                </c:manualLayout>
              </c:layout>
              <c:tx>
                <c:rich>
                  <a:bodyPr/>
                  <a:lstStyle/>
                  <a:p>
                    <a:r>
                      <a:rPr lang="en-US" sz="1200" dirty="0"/>
                      <a:t>ab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DC-4693-9E31-6BC6ACB0195B}"/>
                </c:ext>
              </c:extLst>
            </c:dLbl>
            <c:dLbl>
              <c:idx val="1"/>
              <c:layout>
                <c:manualLayout>
                  <c:x val="0"/>
                  <c:y val="-7.443043181007928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C-4693-9E31-6BC6ACB0195B}"/>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FDC-4693-9E31-6BC6ACB0195B}"/>
                </c:ext>
              </c:extLst>
            </c:dLbl>
            <c:dLbl>
              <c:idx val="3"/>
              <c:layout>
                <c:manualLayout>
                  <c:x val="0"/>
                  <c:y val="-3.0501089324618737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C-4693-9E31-6BC6ACB0195B}"/>
                </c:ext>
              </c:extLst>
            </c:dLbl>
            <c:dLbl>
              <c:idx val="4"/>
              <c:layout>
                <c:manualLayout>
                  <c:x val="-8.8989868091745203E-17"/>
                  <c:y val="-7.1251428448276144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FDC-4693-9E31-6BC6ACB0195B}"/>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FDC-4693-9E31-6BC6ACB0195B}"/>
                </c:ext>
              </c:extLst>
            </c:dLbl>
            <c:dLbl>
              <c:idx val="6"/>
              <c:layout>
                <c:manualLayout>
                  <c:x val="0"/>
                  <c:y val="-5.2525091484306029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FDC-4693-9E31-6BC6ACB0195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Ammonia_morning!$C$12:$I$12</c:f>
                <c:numCache>
                  <c:formatCode>General</c:formatCode>
                  <c:ptCount val="7"/>
                  <c:pt idx="0">
                    <c:v>0</c:v>
                  </c:pt>
                  <c:pt idx="1">
                    <c:v>0.125</c:v>
                  </c:pt>
                  <c:pt idx="2">
                    <c:v>0</c:v>
                  </c:pt>
                  <c:pt idx="3">
                    <c:v>8.6602540378443865E-2</c:v>
                  </c:pt>
                  <c:pt idx="4">
                    <c:v>7.4999999999999997E-2</c:v>
                  </c:pt>
                  <c:pt idx="5">
                    <c:v>0</c:v>
                  </c:pt>
                  <c:pt idx="6">
                    <c:v>8.6602540378443865E-2</c:v>
                  </c:pt>
                </c:numCache>
              </c:numRef>
            </c:plus>
            <c:minus>
              <c:numRef>
                <c:f>Ammonia_morning!$C$12:$I$12</c:f>
                <c:numCache>
                  <c:formatCode>General</c:formatCode>
                  <c:ptCount val="7"/>
                  <c:pt idx="0">
                    <c:v>0</c:v>
                  </c:pt>
                  <c:pt idx="1">
                    <c:v>0.125</c:v>
                  </c:pt>
                  <c:pt idx="2">
                    <c:v>0</c:v>
                  </c:pt>
                  <c:pt idx="3">
                    <c:v>8.6602540378443865E-2</c:v>
                  </c:pt>
                  <c:pt idx="4">
                    <c:v>7.4999999999999997E-2</c:v>
                  </c:pt>
                  <c:pt idx="5">
                    <c:v>0</c:v>
                  </c:pt>
                  <c:pt idx="6">
                    <c:v>8.6602540378443865E-2</c:v>
                  </c:pt>
                </c:numCache>
              </c:numRef>
            </c:minus>
            <c:spPr>
              <a:noFill/>
              <a:ln w="9525" cap="flat" cmpd="sng" algn="ctr">
                <a:solidFill>
                  <a:sysClr val="windowText" lastClr="000000"/>
                </a:solidFill>
                <a:round/>
              </a:ln>
              <a:effectLst/>
            </c:spPr>
          </c:errBars>
          <c:cat>
            <c:strRef>
              <c:f>Ammonia_morning!$C$3:$I$3</c:f>
              <c:strCache>
                <c:ptCount val="7"/>
                <c:pt idx="0">
                  <c:v>Week 0</c:v>
                </c:pt>
                <c:pt idx="1">
                  <c:v>Week 1</c:v>
                </c:pt>
                <c:pt idx="2">
                  <c:v>Week 2</c:v>
                </c:pt>
                <c:pt idx="3">
                  <c:v>Week 3</c:v>
                </c:pt>
                <c:pt idx="4">
                  <c:v>Week 4</c:v>
                </c:pt>
                <c:pt idx="5">
                  <c:v>Week 5</c:v>
                </c:pt>
                <c:pt idx="6">
                  <c:v>Week 6</c:v>
                </c:pt>
              </c:strCache>
            </c:strRef>
          </c:cat>
          <c:val>
            <c:numRef>
              <c:f>Ammonia_morning!$C$5:$I$5</c:f>
              <c:numCache>
                <c:formatCode>####.000</c:formatCode>
                <c:ptCount val="7"/>
                <c:pt idx="0">
                  <c:v>0.5</c:v>
                </c:pt>
                <c:pt idx="1">
                  <c:v>0.875</c:v>
                </c:pt>
                <c:pt idx="2">
                  <c:v>0.5</c:v>
                </c:pt>
                <c:pt idx="3">
                  <c:v>0.35000000000000003</c:v>
                </c:pt>
                <c:pt idx="4">
                  <c:v>0.27500000000000002</c:v>
                </c:pt>
                <c:pt idx="5">
                  <c:v>0.2</c:v>
                </c:pt>
                <c:pt idx="6">
                  <c:v>0.35</c:v>
                </c:pt>
              </c:numCache>
            </c:numRef>
          </c:val>
          <c:extLst>
            <c:ext xmlns:c16="http://schemas.microsoft.com/office/drawing/2014/chart" uri="{C3380CC4-5D6E-409C-BE32-E72D297353CC}">
              <c16:uniqueId val="{0000000F-3FDC-4693-9E31-6BC6ACB0195B}"/>
            </c:ext>
          </c:extLst>
        </c:ser>
        <c:ser>
          <c:idx val="2"/>
          <c:order val="2"/>
          <c:tx>
            <c:strRef>
              <c:f>Ammonia_morning!$B$6</c:f>
              <c:strCache>
                <c:ptCount val="1"/>
                <c:pt idx="0">
                  <c:v>4 fry/ liter</c:v>
                </c:pt>
              </c:strCache>
            </c:strRef>
          </c:tx>
          <c:spPr>
            <a:solidFill>
              <a:srgbClr val="38623A"/>
            </a:solidFill>
            <a:ln>
              <a:noFill/>
            </a:ln>
            <a:effectLst/>
          </c:spPr>
          <c:invertIfNegative val="0"/>
          <c:dLbls>
            <c:dLbl>
              <c:idx val="0"/>
              <c:layout>
                <c:manualLayout>
                  <c:x val="-2.2072142484407403E-17"/>
                  <c:y val="1.9393939393939394E-2"/>
                </c:manualLayout>
              </c:layout>
              <c:tx>
                <c:rich>
                  <a:bodyPr/>
                  <a:lstStyle/>
                  <a:p>
                    <a:r>
                      <a:rPr lang="en-US" sz="1200" dirty="0"/>
                      <a:t>ab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FDC-4693-9E31-6BC6ACB0195B}"/>
                </c:ext>
              </c:extLst>
            </c:dLbl>
            <c:dLbl>
              <c:idx val="1"/>
              <c:layout>
                <c:manualLayout>
                  <c:x val="0"/>
                  <c:y val="-7.9847434843154361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FDC-4693-9E31-6BC6ACB0195B}"/>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FDC-4693-9E31-6BC6ACB0195B}"/>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FDC-4693-9E31-6BC6ACB0195B}"/>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FDC-4693-9E31-6BC6ACB0195B}"/>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FDC-4693-9E31-6BC6ACB0195B}"/>
                </c:ext>
              </c:extLst>
            </c:dLbl>
            <c:dLbl>
              <c:idx val="6"/>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FDC-4693-9E31-6BC6ACB0195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Ammonia_morning!$C$13:$I$13</c:f>
                <c:numCache>
                  <c:formatCode>General</c:formatCode>
                  <c:ptCount val="7"/>
                  <c:pt idx="0">
                    <c:v>0</c:v>
                  </c:pt>
                  <c:pt idx="1">
                    <c:v>0.12499999999999999</c:v>
                  </c:pt>
                  <c:pt idx="2">
                    <c:v>0</c:v>
                  </c:pt>
                  <c:pt idx="3">
                    <c:v>0</c:v>
                  </c:pt>
                  <c:pt idx="4">
                    <c:v>0</c:v>
                  </c:pt>
                  <c:pt idx="5">
                    <c:v>0</c:v>
                  </c:pt>
                  <c:pt idx="6">
                    <c:v>0</c:v>
                  </c:pt>
                </c:numCache>
              </c:numRef>
            </c:plus>
            <c:minus>
              <c:numRef>
                <c:f>Ammonia_morning!$C$13:$I$13</c:f>
                <c:numCache>
                  <c:formatCode>General</c:formatCode>
                  <c:ptCount val="7"/>
                  <c:pt idx="0">
                    <c:v>0</c:v>
                  </c:pt>
                  <c:pt idx="1">
                    <c:v>0.12499999999999999</c:v>
                  </c:pt>
                  <c:pt idx="2">
                    <c:v>0</c:v>
                  </c:pt>
                  <c:pt idx="3">
                    <c:v>0</c:v>
                  </c:pt>
                  <c:pt idx="4">
                    <c:v>0</c:v>
                  </c:pt>
                  <c:pt idx="5">
                    <c:v>0</c:v>
                  </c:pt>
                  <c:pt idx="6">
                    <c:v>0</c:v>
                  </c:pt>
                </c:numCache>
              </c:numRef>
            </c:minus>
            <c:spPr>
              <a:noFill/>
              <a:ln w="9525" cap="flat" cmpd="sng" algn="ctr">
                <a:solidFill>
                  <a:sysClr val="windowText" lastClr="000000"/>
                </a:solidFill>
                <a:round/>
              </a:ln>
              <a:effectLst/>
            </c:spPr>
          </c:errBars>
          <c:cat>
            <c:strRef>
              <c:f>Ammonia_morning!$C$3:$I$3</c:f>
              <c:strCache>
                <c:ptCount val="7"/>
                <c:pt idx="0">
                  <c:v>Week 0</c:v>
                </c:pt>
                <c:pt idx="1">
                  <c:v>Week 1</c:v>
                </c:pt>
                <c:pt idx="2">
                  <c:v>Week 2</c:v>
                </c:pt>
                <c:pt idx="3">
                  <c:v>Week 3</c:v>
                </c:pt>
                <c:pt idx="4">
                  <c:v>Week 4</c:v>
                </c:pt>
                <c:pt idx="5">
                  <c:v>Week 5</c:v>
                </c:pt>
                <c:pt idx="6">
                  <c:v>Week 6</c:v>
                </c:pt>
              </c:strCache>
            </c:strRef>
          </c:cat>
          <c:val>
            <c:numRef>
              <c:f>Ammonia_morning!$C$6:$I$6</c:f>
              <c:numCache>
                <c:formatCode>####.000</c:formatCode>
                <c:ptCount val="7"/>
                <c:pt idx="0">
                  <c:v>0.5</c:v>
                </c:pt>
                <c:pt idx="1">
                  <c:v>0.875</c:v>
                </c:pt>
                <c:pt idx="2">
                  <c:v>0.5</c:v>
                </c:pt>
                <c:pt idx="3">
                  <c:v>0.5</c:v>
                </c:pt>
                <c:pt idx="4">
                  <c:v>0.5</c:v>
                </c:pt>
                <c:pt idx="5">
                  <c:v>0.2</c:v>
                </c:pt>
                <c:pt idx="6">
                  <c:v>0.5</c:v>
                </c:pt>
              </c:numCache>
            </c:numRef>
          </c:val>
          <c:extLst>
            <c:ext xmlns:c16="http://schemas.microsoft.com/office/drawing/2014/chart" uri="{C3380CC4-5D6E-409C-BE32-E72D297353CC}">
              <c16:uniqueId val="{00000017-3FDC-4693-9E31-6BC6ACB0195B}"/>
            </c:ext>
          </c:extLst>
        </c:ser>
        <c:ser>
          <c:idx val="3"/>
          <c:order val="3"/>
          <c:tx>
            <c:strRef>
              <c:f>Ammonia_morning!$B$7</c:f>
              <c:strCache>
                <c:ptCount val="1"/>
                <c:pt idx="0">
                  <c:v>5 fry/ liter</c:v>
                </c:pt>
              </c:strCache>
            </c:strRef>
          </c:tx>
          <c:spPr>
            <a:solidFill>
              <a:schemeClr val="accent4"/>
            </a:solidFill>
            <a:ln>
              <a:noFill/>
            </a:ln>
            <a:effectLst/>
          </c:spPr>
          <c:invertIfNegative val="0"/>
          <c:dLbls>
            <c:dLbl>
              <c:idx val="0"/>
              <c:layout>
                <c:manualLayout>
                  <c:x val="-2.2247467022936301E-17"/>
                  <c:y val="-7.5608763694083439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FDC-4693-9E31-6BC6ACB0195B}"/>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FDC-4693-9E31-6BC6ACB0195B}"/>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FDC-4693-9E31-6BC6ACB0195B}"/>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FDC-4693-9E31-6BC6ACB0195B}"/>
                </c:ext>
              </c:extLst>
            </c:dLbl>
            <c:dLbl>
              <c:idx val="4"/>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3FDC-4693-9E31-6BC6ACB0195B}"/>
                </c:ext>
              </c:extLst>
            </c:dLbl>
            <c:dLbl>
              <c:idx val="5"/>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FDC-4693-9E31-6BC6ACB0195B}"/>
                </c:ext>
              </c:extLst>
            </c:dLbl>
            <c:dLbl>
              <c:idx val="6"/>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FDC-4693-9E31-6BC6ACB0195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Ammonia_morning!$C$14:$I$14</c:f>
                <c:numCache>
                  <c:formatCode>General</c:formatCode>
                  <c:ptCount val="7"/>
                  <c:pt idx="0">
                    <c:v>0.12499999999999999</c:v>
                  </c:pt>
                  <c:pt idx="1">
                    <c:v>0</c:v>
                  </c:pt>
                  <c:pt idx="2">
                    <c:v>0</c:v>
                  </c:pt>
                  <c:pt idx="3">
                    <c:v>0</c:v>
                  </c:pt>
                  <c:pt idx="4">
                    <c:v>0</c:v>
                  </c:pt>
                  <c:pt idx="5">
                    <c:v>0</c:v>
                  </c:pt>
                  <c:pt idx="6">
                    <c:v>0</c:v>
                  </c:pt>
                </c:numCache>
              </c:numRef>
            </c:plus>
            <c:minus>
              <c:numRef>
                <c:f>Ammonia_morning!$C$14:$I$14</c:f>
                <c:numCache>
                  <c:formatCode>General</c:formatCode>
                  <c:ptCount val="7"/>
                  <c:pt idx="0">
                    <c:v>0.12499999999999999</c:v>
                  </c:pt>
                  <c:pt idx="1">
                    <c:v>0</c:v>
                  </c:pt>
                  <c:pt idx="2">
                    <c:v>0</c:v>
                  </c:pt>
                  <c:pt idx="3">
                    <c:v>0</c:v>
                  </c:pt>
                  <c:pt idx="4">
                    <c:v>0</c:v>
                  </c:pt>
                  <c:pt idx="5">
                    <c:v>0</c:v>
                  </c:pt>
                  <c:pt idx="6">
                    <c:v>0</c:v>
                  </c:pt>
                </c:numCache>
              </c:numRef>
            </c:minus>
            <c:spPr>
              <a:noFill/>
              <a:ln w="9525" cap="flat" cmpd="sng" algn="ctr">
                <a:solidFill>
                  <a:sysClr val="windowText" lastClr="000000"/>
                </a:solidFill>
                <a:round/>
              </a:ln>
              <a:effectLst/>
            </c:spPr>
          </c:errBars>
          <c:cat>
            <c:strRef>
              <c:f>Ammonia_morning!$C$3:$I$3</c:f>
              <c:strCache>
                <c:ptCount val="7"/>
                <c:pt idx="0">
                  <c:v>Week 0</c:v>
                </c:pt>
                <c:pt idx="1">
                  <c:v>Week 1</c:v>
                </c:pt>
                <c:pt idx="2">
                  <c:v>Week 2</c:v>
                </c:pt>
                <c:pt idx="3">
                  <c:v>Week 3</c:v>
                </c:pt>
                <c:pt idx="4">
                  <c:v>Week 4</c:v>
                </c:pt>
                <c:pt idx="5">
                  <c:v>Week 5</c:v>
                </c:pt>
                <c:pt idx="6">
                  <c:v>Week 6</c:v>
                </c:pt>
              </c:strCache>
            </c:strRef>
          </c:cat>
          <c:val>
            <c:numRef>
              <c:f>Ammonia_morning!$C$7:$I$7</c:f>
              <c:numCache>
                <c:formatCode>###0.000</c:formatCode>
                <c:ptCount val="7"/>
                <c:pt idx="0" formatCode="####.000">
                  <c:v>0.625</c:v>
                </c:pt>
                <c:pt idx="1">
                  <c:v>1</c:v>
                </c:pt>
                <c:pt idx="2" formatCode="####.000">
                  <c:v>0.5</c:v>
                </c:pt>
                <c:pt idx="3" formatCode="####.000">
                  <c:v>0.5</c:v>
                </c:pt>
                <c:pt idx="4" formatCode="####.000">
                  <c:v>0.5</c:v>
                </c:pt>
                <c:pt idx="5" formatCode="####.000">
                  <c:v>0.2</c:v>
                </c:pt>
                <c:pt idx="6" formatCode="####.000">
                  <c:v>0.5</c:v>
                </c:pt>
              </c:numCache>
            </c:numRef>
          </c:val>
          <c:extLst>
            <c:ext xmlns:c16="http://schemas.microsoft.com/office/drawing/2014/chart" uri="{C3380CC4-5D6E-409C-BE32-E72D297353CC}">
              <c16:uniqueId val="{0000001F-3FDC-4693-9E31-6BC6ACB0195B}"/>
            </c:ext>
          </c:extLst>
        </c:ser>
        <c:dLbls>
          <c:dLblPos val="outEnd"/>
          <c:showLegendKey val="0"/>
          <c:showVal val="1"/>
          <c:showCatName val="0"/>
          <c:showSerName val="0"/>
          <c:showPercent val="0"/>
          <c:showBubbleSize val="0"/>
        </c:dLbls>
        <c:gapWidth val="219"/>
        <c:overlap val="-27"/>
        <c:axId val="2122020719"/>
        <c:axId val="103172911"/>
      </c:barChart>
      <c:catAx>
        <c:axId val="2122020719"/>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103172911"/>
        <c:crosses val="autoZero"/>
        <c:auto val="1"/>
        <c:lblAlgn val="ctr"/>
        <c:lblOffset val="100"/>
        <c:noMultiLvlLbl val="0"/>
      </c:catAx>
      <c:valAx>
        <c:axId val="10317291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dirty="0">
                    <a:solidFill>
                      <a:schemeClr val="tx1"/>
                    </a:solidFill>
                    <a:latin typeface="+mn-lt"/>
                    <a:cs typeface="Times New Roman" panose="02020603050405020304" pitchFamily="18" charset="0"/>
                  </a:rPr>
                  <a:t>Ammonia</a:t>
                </a:r>
                <a:r>
                  <a:rPr lang="en-US" sz="1200" baseline="0" dirty="0">
                    <a:solidFill>
                      <a:schemeClr val="tx1"/>
                    </a:solidFill>
                    <a:latin typeface="+mn-lt"/>
                    <a:cs typeface="Times New Roman" panose="02020603050405020304" pitchFamily="18" charset="0"/>
                  </a:rPr>
                  <a:t> </a:t>
                </a:r>
                <a:r>
                  <a:rPr lang="en-US" sz="1200" dirty="0">
                    <a:solidFill>
                      <a:schemeClr val="tx1"/>
                    </a:solidFill>
                    <a:latin typeface="+mn-lt"/>
                    <a:cs typeface="Times New Roman" panose="02020603050405020304" pitchFamily="18" charset="0"/>
                  </a:rPr>
                  <a:t> level (ppm)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2122020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Body Weight Gain (grams)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WG_graph!$C$3</c:f>
              <c:strCache>
                <c:ptCount val="1"/>
                <c:pt idx="0">
                  <c:v>WG</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3A18-4DFF-98C2-AF3F746921FB}"/>
              </c:ext>
            </c:extLst>
          </c:dPt>
          <c:dPt>
            <c:idx val="1"/>
            <c:invertIfNegative val="0"/>
            <c:bubble3D val="0"/>
            <c:spPr>
              <a:solidFill>
                <a:srgbClr val="C00000"/>
              </a:solidFill>
              <a:ln>
                <a:noFill/>
              </a:ln>
              <a:effectLst/>
            </c:spPr>
            <c:extLst>
              <c:ext xmlns:c16="http://schemas.microsoft.com/office/drawing/2014/chart" uri="{C3380CC4-5D6E-409C-BE32-E72D297353CC}">
                <c16:uniqueId val="{00000003-3A18-4DFF-98C2-AF3F746921FB}"/>
              </c:ext>
            </c:extLst>
          </c:dPt>
          <c:dPt>
            <c:idx val="2"/>
            <c:invertIfNegative val="0"/>
            <c:bubble3D val="0"/>
            <c:spPr>
              <a:solidFill>
                <a:srgbClr val="38623A"/>
              </a:solidFill>
              <a:ln>
                <a:noFill/>
              </a:ln>
              <a:effectLst/>
            </c:spPr>
            <c:extLst>
              <c:ext xmlns:c16="http://schemas.microsoft.com/office/drawing/2014/chart" uri="{C3380CC4-5D6E-409C-BE32-E72D297353CC}">
                <c16:uniqueId val="{00000005-3A18-4DFF-98C2-AF3F746921FB}"/>
              </c:ext>
            </c:extLst>
          </c:dPt>
          <c:dPt>
            <c:idx val="3"/>
            <c:invertIfNegative val="0"/>
            <c:bubble3D val="0"/>
            <c:spPr>
              <a:solidFill>
                <a:srgbClr val="FFC000"/>
              </a:solidFill>
              <a:ln>
                <a:noFill/>
              </a:ln>
              <a:effectLst/>
            </c:spPr>
            <c:extLst>
              <c:ext xmlns:c16="http://schemas.microsoft.com/office/drawing/2014/chart" uri="{C3380CC4-5D6E-409C-BE32-E72D297353CC}">
                <c16:uniqueId val="{00000007-3A18-4DFF-98C2-AF3F746921FB}"/>
              </c:ext>
            </c:extLst>
          </c:dPt>
          <c:dLbls>
            <c:dLbl>
              <c:idx val="0"/>
              <c:layout>
                <c:manualLayout>
                  <c:x val="-2.6459702466834507E-17"/>
                  <c:y val="-1.0455140245004275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18-4DFF-98C2-AF3F746921FB}"/>
                </c:ext>
              </c:extLst>
            </c:dLbl>
            <c:dLbl>
              <c:idx val="1"/>
              <c:layout>
                <c:manualLayout>
                  <c:x val="0"/>
                  <c:y val="-1.5682710367506389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18-4DFF-98C2-AF3F746921FB}"/>
                </c:ext>
              </c:extLst>
            </c:dLbl>
            <c:dLbl>
              <c:idx val="2"/>
              <c:layout>
                <c:manualLayout>
                  <c:x val="-1.4432731708131981E-3"/>
                  <c:y val="-1.8296495428757529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18-4DFF-98C2-AF3F746921FB}"/>
                </c:ext>
              </c:extLst>
            </c:dLbl>
            <c:dLbl>
              <c:idx val="3"/>
              <c:layout>
                <c:manualLayout>
                  <c:x val="2.8865463416263963E-3"/>
                  <c:y val="-1.829649542875748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18-4DFF-98C2-AF3F746921F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WG_graph!$I$4</c:f>
                <c:numCache>
                  <c:formatCode>General</c:formatCode>
                  <c:ptCount val="1"/>
                  <c:pt idx="0">
                    <c:v>3.5419570000000001E-3</c:v>
                  </c:pt>
                </c:numCache>
              </c:numRef>
            </c:plus>
            <c:minus>
              <c:numRef>
                <c:f>WG_graph!$I$4</c:f>
                <c:numCache>
                  <c:formatCode>General</c:formatCode>
                  <c:ptCount val="1"/>
                  <c:pt idx="0">
                    <c:v>3.5419570000000001E-3</c:v>
                  </c:pt>
                </c:numCache>
              </c:numRef>
            </c:minus>
            <c:spPr>
              <a:noFill/>
              <a:ln w="9525" cap="flat" cmpd="sng" algn="ctr">
                <a:solidFill>
                  <a:sysClr val="windowText" lastClr="000000"/>
                </a:solidFill>
                <a:round/>
              </a:ln>
              <a:effectLst/>
            </c:spPr>
          </c:errBars>
          <c:cat>
            <c:strRef>
              <c:f>WG_graph!$B$4:$B$7</c:f>
              <c:strCache>
                <c:ptCount val="4"/>
                <c:pt idx="0">
                  <c:v>2 fry/ liter</c:v>
                </c:pt>
                <c:pt idx="1">
                  <c:v>3 fry/ liter</c:v>
                </c:pt>
                <c:pt idx="2">
                  <c:v>4 fry/ liter</c:v>
                </c:pt>
                <c:pt idx="3">
                  <c:v>5 fry/ liter</c:v>
                </c:pt>
              </c:strCache>
            </c:strRef>
          </c:cat>
          <c:val>
            <c:numRef>
              <c:f>WG_graph!$C$4:$C$7</c:f>
              <c:numCache>
                <c:formatCode>####.00000</c:formatCode>
                <c:ptCount val="4"/>
                <c:pt idx="0">
                  <c:v>0.15038333000000001</c:v>
                </c:pt>
                <c:pt idx="1">
                  <c:v>0.1464</c:v>
                </c:pt>
                <c:pt idx="2">
                  <c:v>9.0325000000000003E-2</c:v>
                </c:pt>
                <c:pt idx="3">
                  <c:v>9.9366670000000004E-2</c:v>
                </c:pt>
              </c:numCache>
            </c:numRef>
          </c:val>
          <c:extLst>
            <c:ext xmlns:c16="http://schemas.microsoft.com/office/drawing/2014/chart" uri="{C3380CC4-5D6E-409C-BE32-E72D297353CC}">
              <c16:uniqueId val="{00000008-3A18-4DFF-98C2-AF3F746921FB}"/>
            </c:ext>
          </c:extLst>
        </c:ser>
        <c:dLbls>
          <c:dLblPos val="outEnd"/>
          <c:showLegendKey val="0"/>
          <c:showVal val="1"/>
          <c:showCatName val="0"/>
          <c:showSerName val="0"/>
          <c:showPercent val="0"/>
          <c:showBubbleSize val="0"/>
        </c:dLbls>
        <c:gapWidth val="219"/>
        <c:overlap val="-27"/>
        <c:axId val="823353136"/>
        <c:axId val="767244816"/>
      </c:barChart>
      <c:catAx>
        <c:axId val="82335313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767244816"/>
        <c:crosses val="autoZero"/>
        <c:auto val="1"/>
        <c:lblAlgn val="ctr"/>
        <c:lblOffset val="100"/>
        <c:noMultiLvlLbl val="0"/>
      </c:catAx>
      <c:valAx>
        <c:axId val="76724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r>
                  <a:rPr lang="en-US" sz="1200" dirty="0">
                    <a:solidFill>
                      <a:schemeClr val="tx1"/>
                    </a:solidFill>
                    <a:latin typeface="+mn-lt"/>
                    <a:cs typeface="Times New Roman" panose="02020603050405020304" pitchFamily="18" charset="0"/>
                  </a:rPr>
                  <a:t>Body Weight Gain (g)</a:t>
                </a:r>
              </a:p>
            </c:rich>
          </c:tx>
          <c:layout>
            <c:manualLayout>
              <c:xMode val="edge"/>
              <c:yMode val="edge"/>
              <c:x val="1.2241569475228522E-2"/>
              <c:y val="0.2354832273955336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823353136"/>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Total Body Length(cm)</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'BW,BL_Graph'!$B$11</c:f>
              <c:strCache>
                <c:ptCount val="1"/>
                <c:pt idx="0">
                  <c:v>2 fry/ liter</c:v>
                </c:pt>
              </c:strCache>
            </c:strRef>
          </c:tx>
          <c:spPr>
            <a:solidFill>
              <a:srgbClr val="00206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9D-451C-95C6-F71BAD28E846}"/>
                </c:ext>
              </c:extLst>
            </c:dLbl>
            <c:dLbl>
              <c:idx val="1"/>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9D-451C-95C6-F71BAD28E846}"/>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9D-451C-95C6-F71BAD28E846}"/>
                </c:ext>
              </c:extLst>
            </c:dLbl>
            <c:dLbl>
              <c:idx val="3"/>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9D-451C-95C6-F71BAD28E84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'BW,BL_Graph'!$I$11:$L$11</c:f>
                <c:numCache>
                  <c:formatCode>General</c:formatCode>
                  <c:ptCount val="4"/>
                  <c:pt idx="0">
                    <c:v>8.5664181589913287E-4</c:v>
                  </c:pt>
                  <c:pt idx="1">
                    <c:v>1.6817246938321997E-2</c:v>
                  </c:pt>
                  <c:pt idx="2">
                    <c:v>1.1057263309491402E-2</c:v>
                  </c:pt>
                  <c:pt idx="3">
                    <c:v>1.0348446073418642E-2</c:v>
                  </c:pt>
                </c:numCache>
              </c:numRef>
            </c:plus>
            <c:minus>
              <c:numRef>
                <c:f>'BW,BL_Graph'!$I$11:$L$11</c:f>
                <c:numCache>
                  <c:formatCode>General</c:formatCode>
                  <c:ptCount val="4"/>
                  <c:pt idx="0">
                    <c:v>8.5664181589913287E-4</c:v>
                  </c:pt>
                  <c:pt idx="1">
                    <c:v>1.6817246938321997E-2</c:v>
                  </c:pt>
                  <c:pt idx="2">
                    <c:v>1.1057263309491402E-2</c:v>
                  </c:pt>
                  <c:pt idx="3">
                    <c:v>1.0348446073418642E-2</c:v>
                  </c:pt>
                </c:numCache>
              </c:numRef>
            </c:minus>
            <c:spPr>
              <a:noFill/>
              <a:ln w="9525" cap="flat" cmpd="sng" algn="ctr">
                <a:solidFill>
                  <a:sysClr val="windowText" lastClr="000000"/>
                </a:solidFill>
                <a:round/>
              </a:ln>
              <a:effectLst/>
            </c:spPr>
          </c:errBars>
          <c:cat>
            <c:strRef>
              <c:f>'BW,BL_Graph'!$C$10:$F$10</c:f>
              <c:strCache>
                <c:ptCount val="4"/>
                <c:pt idx="0">
                  <c:v>Week 0</c:v>
                </c:pt>
                <c:pt idx="1">
                  <c:v>Week 2</c:v>
                </c:pt>
                <c:pt idx="2">
                  <c:v>Week 4</c:v>
                </c:pt>
                <c:pt idx="3">
                  <c:v>Week 6</c:v>
                </c:pt>
              </c:strCache>
            </c:strRef>
          </c:cat>
          <c:val>
            <c:numRef>
              <c:f>'BW,BL_Graph'!$C$11:$F$11</c:f>
              <c:numCache>
                <c:formatCode>General</c:formatCode>
                <c:ptCount val="4"/>
                <c:pt idx="0" formatCode="###0.0000">
                  <c:v>1.0204166666666667</c:v>
                </c:pt>
                <c:pt idx="1">
                  <c:v>1.5966666666666662</c:v>
                </c:pt>
                <c:pt idx="2" formatCode="###0.0000">
                  <c:v>1.9391666666666669</c:v>
                </c:pt>
                <c:pt idx="3">
                  <c:v>2.4975000000000005</c:v>
                </c:pt>
              </c:numCache>
            </c:numRef>
          </c:val>
          <c:extLst>
            <c:ext xmlns:c16="http://schemas.microsoft.com/office/drawing/2014/chart" uri="{C3380CC4-5D6E-409C-BE32-E72D297353CC}">
              <c16:uniqueId val="{00000004-779D-451C-95C6-F71BAD28E846}"/>
            </c:ext>
          </c:extLst>
        </c:ser>
        <c:ser>
          <c:idx val="1"/>
          <c:order val="1"/>
          <c:tx>
            <c:strRef>
              <c:f>'BW,BL_Graph'!$B$12</c:f>
              <c:strCache>
                <c:ptCount val="1"/>
                <c:pt idx="0">
                  <c:v>3 fry/ liter</c:v>
                </c:pt>
              </c:strCache>
            </c:strRef>
          </c:tx>
          <c:spPr>
            <a:solidFill>
              <a:srgbClr val="C0000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9D-451C-95C6-F71BAD28E846}"/>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9D-451C-95C6-F71BAD28E846}"/>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9D-451C-95C6-F71BAD28E846}"/>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9D-451C-95C6-F71BAD28E84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'BW,BL_Graph'!$I$12:$L$12</c:f>
                <c:numCache>
                  <c:formatCode>General</c:formatCode>
                  <c:ptCount val="4"/>
                  <c:pt idx="0">
                    <c:v>8.7713990698932531E-4</c:v>
                  </c:pt>
                  <c:pt idx="1">
                    <c:v>1.5365907428821485E-2</c:v>
                  </c:pt>
                  <c:pt idx="2">
                    <c:v>1.4564764088071468E-2</c:v>
                  </c:pt>
                  <c:pt idx="3">
                    <c:v>1.5189435613226913E-2</c:v>
                  </c:pt>
                </c:numCache>
              </c:numRef>
            </c:plus>
            <c:minus>
              <c:numRef>
                <c:f>'BW,BL_Graph'!$I$12:$L$12</c:f>
                <c:numCache>
                  <c:formatCode>General</c:formatCode>
                  <c:ptCount val="4"/>
                  <c:pt idx="0">
                    <c:v>8.7713990698932531E-4</c:v>
                  </c:pt>
                  <c:pt idx="1">
                    <c:v>1.5365907428821485E-2</c:v>
                  </c:pt>
                  <c:pt idx="2">
                    <c:v>1.4564764088071468E-2</c:v>
                  </c:pt>
                  <c:pt idx="3">
                    <c:v>1.5189435613226913E-2</c:v>
                  </c:pt>
                </c:numCache>
              </c:numRef>
            </c:minus>
            <c:spPr>
              <a:noFill/>
              <a:ln w="9525" cap="flat" cmpd="sng" algn="ctr">
                <a:solidFill>
                  <a:sysClr val="windowText" lastClr="000000"/>
                </a:solidFill>
                <a:round/>
              </a:ln>
              <a:effectLst/>
            </c:spPr>
          </c:errBars>
          <c:cat>
            <c:strRef>
              <c:f>'BW,BL_Graph'!$C$10:$F$10</c:f>
              <c:strCache>
                <c:ptCount val="4"/>
                <c:pt idx="0">
                  <c:v>Week 0</c:v>
                </c:pt>
                <c:pt idx="1">
                  <c:v>Week 2</c:v>
                </c:pt>
                <c:pt idx="2">
                  <c:v>Week 4</c:v>
                </c:pt>
                <c:pt idx="3">
                  <c:v>Week 6</c:v>
                </c:pt>
              </c:strCache>
            </c:strRef>
          </c:cat>
          <c:val>
            <c:numRef>
              <c:f>'BW,BL_Graph'!$C$12:$F$12</c:f>
              <c:numCache>
                <c:formatCode>General</c:formatCode>
                <c:ptCount val="4"/>
                <c:pt idx="0" formatCode="###0.0000">
                  <c:v>1.0196666666666667</c:v>
                </c:pt>
                <c:pt idx="1">
                  <c:v>1.6416666666666673</c:v>
                </c:pt>
                <c:pt idx="2">
                  <c:v>1.9975000000000001</c:v>
                </c:pt>
                <c:pt idx="3">
                  <c:v>2.5733333333333337</c:v>
                </c:pt>
              </c:numCache>
            </c:numRef>
          </c:val>
          <c:extLst>
            <c:ext xmlns:c16="http://schemas.microsoft.com/office/drawing/2014/chart" uri="{C3380CC4-5D6E-409C-BE32-E72D297353CC}">
              <c16:uniqueId val="{00000009-779D-451C-95C6-F71BAD28E846}"/>
            </c:ext>
          </c:extLst>
        </c:ser>
        <c:ser>
          <c:idx val="2"/>
          <c:order val="2"/>
          <c:tx>
            <c:strRef>
              <c:f>'BW,BL_Graph'!$B$13</c:f>
              <c:strCache>
                <c:ptCount val="1"/>
                <c:pt idx="0">
                  <c:v>4 fry/ liter</c:v>
                </c:pt>
              </c:strCache>
            </c:strRef>
          </c:tx>
          <c:spPr>
            <a:solidFill>
              <a:srgbClr val="38623A"/>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9D-451C-95C6-F71BAD28E846}"/>
                </c:ext>
              </c:extLst>
            </c:dLbl>
            <c:dLbl>
              <c:idx val="1"/>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9D-451C-95C6-F71BAD28E846}"/>
                </c:ext>
              </c:extLst>
            </c:dLbl>
            <c:dLbl>
              <c:idx val="2"/>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9D-451C-95C6-F71BAD28E846}"/>
                </c:ext>
              </c:extLst>
            </c:dLbl>
            <c:dLbl>
              <c:idx val="3"/>
              <c:tx>
                <c:rich>
                  <a:bodyPr rot="0" spcFirstLastPara="1" vertOverflow="ellipsis" horzOverflow="clip"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r>
                      <a:rPr lang="en-US" sz="1200" dirty="0">
                        <a:solidFill>
                          <a:schemeClr val="tx1"/>
                        </a:solidFill>
                      </a:rPr>
                      <a:t>d</a:t>
                    </a:r>
                  </a:p>
                </c:rich>
              </c:tx>
              <c:spPr>
                <a:noFill/>
                <a:ln>
                  <a:noFill/>
                </a:ln>
                <a:effectLst/>
              </c:spPr>
              <c:txPr>
                <a:bodyPr rot="0" spcFirstLastPara="1" vertOverflow="ellipsis" horzOverflow="clip"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D-779D-451C-95C6-F71BAD28E84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'BW,BL_Graph'!$I$13:$L$13</c:f>
                <c:numCache>
                  <c:formatCode>General</c:formatCode>
                  <c:ptCount val="4"/>
                  <c:pt idx="0">
                    <c:v>9.6480430084840314E-4</c:v>
                  </c:pt>
                  <c:pt idx="1">
                    <c:v>1.6312769310482839E-2</c:v>
                  </c:pt>
                  <c:pt idx="2">
                    <c:v>2.0417988581226145E-2</c:v>
                  </c:pt>
                  <c:pt idx="3">
                    <c:v>3.25136436204135E-2</c:v>
                  </c:pt>
                </c:numCache>
              </c:numRef>
            </c:plus>
            <c:minus>
              <c:numRef>
                <c:f>'BW,BL_Graph'!$I$13:$L$13</c:f>
                <c:numCache>
                  <c:formatCode>General</c:formatCode>
                  <c:ptCount val="4"/>
                  <c:pt idx="0">
                    <c:v>9.6480430084840314E-4</c:v>
                  </c:pt>
                  <c:pt idx="1">
                    <c:v>1.6312769310482839E-2</c:v>
                  </c:pt>
                  <c:pt idx="2">
                    <c:v>2.0417988581226145E-2</c:v>
                  </c:pt>
                  <c:pt idx="3">
                    <c:v>3.25136436204135E-2</c:v>
                  </c:pt>
                </c:numCache>
              </c:numRef>
            </c:minus>
            <c:spPr>
              <a:noFill/>
              <a:ln w="9525" cap="flat" cmpd="sng" algn="ctr">
                <a:solidFill>
                  <a:sysClr val="windowText" lastClr="000000"/>
                </a:solidFill>
                <a:round/>
              </a:ln>
              <a:effectLst/>
            </c:spPr>
          </c:errBars>
          <c:cat>
            <c:strRef>
              <c:f>'BW,BL_Graph'!$C$10:$F$10</c:f>
              <c:strCache>
                <c:ptCount val="4"/>
                <c:pt idx="0">
                  <c:v>Week 0</c:v>
                </c:pt>
                <c:pt idx="1">
                  <c:v>Week 2</c:v>
                </c:pt>
                <c:pt idx="2">
                  <c:v>Week 4</c:v>
                </c:pt>
                <c:pt idx="3">
                  <c:v>Week 6</c:v>
                </c:pt>
              </c:strCache>
            </c:strRef>
          </c:cat>
          <c:val>
            <c:numRef>
              <c:f>'BW,BL_Graph'!$C$13:$F$13</c:f>
              <c:numCache>
                <c:formatCode>###0.0000</c:formatCode>
                <c:ptCount val="4"/>
                <c:pt idx="0">
                  <c:v>1.0177499999999999</c:v>
                </c:pt>
                <c:pt idx="1">
                  <c:v>1.5999999999999992</c:v>
                </c:pt>
                <c:pt idx="2" formatCode="General">
                  <c:v>1.9175000000000004</c:v>
                </c:pt>
                <c:pt idx="3" formatCode="General">
                  <c:v>2.1441666666666652</c:v>
                </c:pt>
              </c:numCache>
            </c:numRef>
          </c:val>
          <c:extLst>
            <c:ext xmlns:c16="http://schemas.microsoft.com/office/drawing/2014/chart" uri="{C3380CC4-5D6E-409C-BE32-E72D297353CC}">
              <c16:uniqueId val="{0000000E-779D-451C-95C6-F71BAD28E846}"/>
            </c:ext>
          </c:extLst>
        </c:ser>
        <c:ser>
          <c:idx val="3"/>
          <c:order val="3"/>
          <c:tx>
            <c:strRef>
              <c:f>'BW,BL_Graph'!$B$14</c:f>
              <c:strCache>
                <c:ptCount val="1"/>
                <c:pt idx="0">
                  <c:v>5 fry/ liter</c:v>
                </c:pt>
              </c:strCache>
            </c:strRef>
          </c:tx>
          <c:spPr>
            <a:solidFill>
              <a:schemeClr val="accent4"/>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79D-451C-95C6-F71BAD28E846}"/>
                </c:ext>
              </c:extLst>
            </c:dLbl>
            <c:dLbl>
              <c:idx val="1"/>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79D-451C-95C6-F71BAD28E846}"/>
                </c:ext>
              </c:extLst>
            </c:dLbl>
            <c:dLbl>
              <c:idx val="2"/>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79D-451C-95C6-F71BAD28E846}"/>
                </c:ext>
              </c:extLst>
            </c:dLbl>
            <c:dLbl>
              <c:idx val="3"/>
              <c:tx>
                <c:rich>
                  <a:bodyPr/>
                  <a:lstStyle/>
                  <a:p>
                    <a:r>
                      <a:rPr lang="en-US" dirty="0"/>
                      <a:t>c</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79D-451C-95C6-F71BAD28E84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'BW,BL_Graph'!$I$14:$L$14</c:f>
                <c:numCache>
                  <c:formatCode>General</c:formatCode>
                  <c:ptCount val="4"/>
                  <c:pt idx="0">
                    <c:v>9.5364062352765134E-4</c:v>
                  </c:pt>
                  <c:pt idx="1">
                    <c:v>1.6448856878935884E-2</c:v>
                  </c:pt>
                  <c:pt idx="2">
                    <c:v>2.0623338005639751E-2</c:v>
                  </c:pt>
                  <c:pt idx="3">
                    <c:v>2.8512675936776442E-2</c:v>
                  </c:pt>
                </c:numCache>
              </c:numRef>
            </c:plus>
            <c:minus>
              <c:numRef>
                <c:f>'BW,BL_Graph'!$I$14:$L$14</c:f>
                <c:numCache>
                  <c:formatCode>General</c:formatCode>
                  <c:ptCount val="4"/>
                  <c:pt idx="0">
                    <c:v>9.5364062352765134E-4</c:v>
                  </c:pt>
                  <c:pt idx="1">
                    <c:v>1.6448856878935884E-2</c:v>
                  </c:pt>
                  <c:pt idx="2">
                    <c:v>2.0623338005639751E-2</c:v>
                  </c:pt>
                  <c:pt idx="3">
                    <c:v>2.8512675936776442E-2</c:v>
                  </c:pt>
                </c:numCache>
              </c:numRef>
            </c:minus>
            <c:spPr>
              <a:noFill/>
              <a:ln w="9525" cap="flat" cmpd="sng" algn="ctr">
                <a:solidFill>
                  <a:sysClr val="windowText" lastClr="000000"/>
                </a:solidFill>
                <a:round/>
              </a:ln>
              <a:effectLst/>
            </c:spPr>
          </c:errBars>
          <c:cat>
            <c:strRef>
              <c:f>'BW,BL_Graph'!$C$10:$F$10</c:f>
              <c:strCache>
                <c:ptCount val="4"/>
                <c:pt idx="0">
                  <c:v>Week 0</c:v>
                </c:pt>
                <c:pt idx="1">
                  <c:v>Week 2</c:v>
                </c:pt>
                <c:pt idx="2">
                  <c:v>Week 4</c:v>
                </c:pt>
                <c:pt idx="3">
                  <c:v>Week 6</c:v>
                </c:pt>
              </c:strCache>
            </c:strRef>
          </c:cat>
          <c:val>
            <c:numRef>
              <c:f>'BW,BL_Graph'!$C$14:$F$14</c:f>
              <c:numCache>
                <c:formatCode>General</c:formatCode>
                <c:ptCount val="4"/>
                <c:pt idx="0" formatCode="###0.0000">
                  <c:v>1.0186666666666671</c:v>
                </c:pt>
                <c:pt idx="1">
                  <c:v>1.578333333333334</c:v>
                </c:pt>
                <c:pt idx="2">
                  <c:v>1.879083333333333</c:v>
                </c:pt>
                <c:pt idx="3">
                  <c:v>2.2225000000000006</c:v>
                </c:pt>
              </c:numCache>
            </c:numRef>
          </c:val>
          <c:extLst>
            <c:ext xmlns:c16="http://schemas.microsoft.com/office/drawing/2014/chart" uri="{C3380CC4-5D6E-409C-BE32-E72D297353CC}">
              <c16:uniqueId val="{00000013-779D-451C-95C6-F71BAD28E846}"/>
            </c:ext>
          </c:extLst>
        </c:ser>
        <c:dLbls>
          <c:dLblPos val="outEnd"/>
          <c:showLegendKey val="0"/>
          <c:showVal val="1"/>
          <c:showCatName val="0"/>
          <c:showSerName val="0"/>
          <c:showPercent val="0"/>
          <c:showBubbleSize val="0"/>
        </c:dLbls>
        <c:gapWidth val="219"/>
        <c:overlap val="-27"/>
        <c:axId val="803726111"/>
        <c:axId val="731591743"/>
      </c:barChart>
      <c:catAx>
        <c:axId val="803726111"/>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731591743"/>
        <c:crosses val="autoZero"/>
        <c:auto val="1"/>
        <c:lblAlgn val="ctr"/>
        <c:lblOffset val="100"/>
        <c:noMultiLvlLbl val="0"/>
      </c:catAx>
      <c:valAx>
        <c:axId val="731591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dirty="0">
                    <a:solidFill>
                      <a:schemeClr val="tx1"/>
                    </a:solidFill>
                    <a:latin typeface="+mn-lt"/>
                    <a:cs typeface="Times New Roman" panose="02020603050405020304" pitchFamily="18" charset="0"/>
                  </a:rPr>
                  <a:t>Total Body Length (cm)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803726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solidFill>
                  <a:schemeClr val="tx1"/>
                </a:solidFill>
              </a:rPr>
              <a:t>Body Length Gain (cm)</a:t>
            </a:r>
          </a:p>
        </c:rich>
      </c:tx>
      <c:layout>
        <c:manualLayout>
          <c:xMode val="edge"/>
          <c:yMode val="edge"/>
          <c:x val="0.33242771739238053"/>
          <c:y val="1.5509885659168918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LG_graph!$C$7</c:f>
              <c:strCache>
                <c:ptCount val="1"/>
                <c:pt idx="0">
                  <c:v>LG</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A11A-42DA-B734-CEE74560A904}"/>
              </c:ext>
            </c:extLst>
          </c:dPt>
          <c:dPt>
            <c:idx val="1"/>
            <c:invertIfNegative val="0"/>
            <c:bubble3D val="0"/>
            <c:spPr>
              <a:solidFill>
                <a:srgbClr val="C00000"/>
              </a:solidFill>
              <a:ln>
                <a:noFill/>
              </a:ln>
              <a:effectLst/>
            </c:spPr>
            <c:extLst>
              <c:ext xmlns:c16="http://schemas.microsoft.com/office/drawing/2014/chart" uri="{C3380CC4-5D6E-409C-BE32-E72D297353CC}">
                <c16:uniqueId val="{00000003-A11A-42DA-B734-CEE74560A904}"/>
              </c:ext>
            </c:extLst>
          </c:dPt>
          <c:dPt>
            <c:idx val="2"/>
            <c:invertIfNegative val="0"/>
            <c:bubble3D val="0"/>
            <c:spPr>
              <a:solidFill>
                <a:srgbClr val="38623A"/>
              </a:solidFill>
              <a:ln>
                <a:noFill/>
              </a:ln>
              <a:effectLst/>
            </c:spPr>
            <c:extLst>
              <c:ext xmlns:c16="http://schemas.microsoft.com/office/drawing/2014/chart" uri="{C3380CC4-5D6E-409C-BE32-E72D297353CC}">
                <c16:uniqueId val="{00000005-A11A-42DA-B734-CEE74560A904}"/>
              </c:ext>
            </c:extLst>
          </c:dPt>
          <c:dPt>
            <c:idx val="3"/>
            <c:invertIfNegative val="0"/>
            <c:bubble3D val="0"/>
            <c:spPr>
              <a:solidFill>
                <a:srgbClr val="FFC000"/>
              </a:solidFill>
              <a:ln>
                <a:noFill/>
              </a:ln>
              <a:effectLst/>
            </c:spPr>
            <c:extLst>
              <c:ext xmlns:c16="http://schemas.microsoft.com/office/drawing/2014/chart" uri="{C3380CC4-5D6E-409C-BE32-E72D297353CC}">
                <c16:uniqueId val="{00000007-A11A-42DA-B734-CEE74560A904}"/>
              </c:ext>
            </c:extLst>
          </c:dPt>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1A-42DA-B734-CEE74560A904}"/>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1A-42DA-B734-CEE74560A904}"/>
                </c:ext>
              </c:extLst>
            </c:dLbl>
            <c:dLbl>
              <c:idx val="2"/>
              <c:layout>
                <c:manualLayout>
                  <c:x val="0"/>
                  <c:y val="-3.550102275626546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1A-42DA-B734-CEE74560A904}"/>
                </c:ext>
              </c:extLst>
            </c:dLbl>
            <c:dLbl>
              <c:idx val="3"/>
              <c:layout>
                <c:manualLayout>
                  <c:x val="-1.0191785567695319E-3"/>
                  <c:y val="-2.7628248359944995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1A-42DA-B734-CEE74560A90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LG_graph!$I$8:$I$11</c:f>
                <c:numCache>
                  <c:formatCode>General</c:formatCode>
                  <c:ptCount val="4"/>
                  <c:pt idx="0">
                    <c:v>2.4411357200000001E-2</c:v>
                  </c:pt>
                  <c:pt idx="1">
                    <c:v>2.9281836200000001E-2</c:v>
                  </c:pt>
                  <c:pt idx="2">
                    <c:v>0.1112372652</c:v>
                  </c:pt>
                  <c:pt idx="3">
                    <c:v>4.7554355E-2</c:v>
                  </c:pt>
                </c:numCache>
              </c:numRef>
            </c:plus>
            <c:minus>
              <c:numRef>
                <c:f>LG_graph!$I$8:$I$11</c:f>
                <c:numCache>
                  <c:formatCode>General</c:formatCode>
                  <c:ptCount val="4"/>
                  <c:pt idx="0">
                    <c:v>2.4411357200000001E-2</c:v>
                  </c:pt>
                  <c:pt idx="1">
                    <c:v>2.9281836200000001E-2</c:v>
                  </c:pt>
                  <c:pt idx="2">
                    <c:v>0.1112372652</c:v>
                  </c:pt>
                  <c:pt idx="3">
                    <c:v>4.7554355E-2</c:v>
                  </c:pt>
                </c:numCache>
              </c:numRef>
            </c:minus>
            <c:spPr>
              <a:noFill/>
              <a:ln w="9525" cap="flat" cmpd="sng" algn="ctr">
                <a:solidFill>
                  <a:sysClr val="windowText" lastClr="000000"/>
                </a:solidFill>
                <a:round/>
              </a:ln>
              <a:effectLst/>
            </c:spPr>
          </c:errBars>
          <c:cat>
            <c:strRef>
              <c:f>LG_graph!$B$8:$B$11</c:f>
              <c:strCache>
                <c:ptCount val="4"/>
                <c:pt idx="0">
                  <c:v>2 fry/ liter</c:v>
                </c:pt>
                <c:pt idx="1">
                  <c:v>3 fry/ liter</c:v>
                </c:pt>
                <c:pt idx="2">
                  <c:v>4 fry/ liter</c:v>
                </c:pt>
                <c:pt idx="3">
                  <c:v>5 fry/ liter</c:v>
                </c:pt>
              </c:strCache>
            </c:strRef>
          </c:cat>
          <c:val>
            <c:numRef>
              <c:f>LG_graph!$C$8:$C$11</c:f>
              <c:numCache>
                <c:formatCode>General</c:formatCode>
                <c:ptCount val="4"/>
                <c:pt idx="0">
                  <c:v>1.4770833329999999</c:v>
                </c:pt>
                <c:pt idx="1">
                  <c:v>1.5536666669999999</c:v>
                </c:pt>
                <c:pt idx="2">
                  <c:v>1.126416667</c:v>
                </c:pt>
                <c:pt idx="3">
                  <c:v>1.203833334</c:v>
                </c:pt>
              </c:numCache>
            </c:numRef>
          </c:val>
          <c:extLst>
            <c:ext xmlns:c16="http://schemas.microsoft.com/office/drawing/2014/chart" uri="{C3380CC4-5D6E-409C-BE32-E72D297353CC}">
              <c16:uniqueId val="{00000008-A11A-42DA-B734-CEE74560A904}"/>
            </c:ext>
          </c:extLst>
        </c:ser>
        <c:dLbls>
          <c:showLegendKey val="0"/>
          <c:showVal val="0"/>
          <c:showCatName val="0"/>
          <c:showSerName val="0"/>
          <c:showPercent val="0"/>
          <c:showBubbleSize val="0"/>
        </c:dLbls>
        <c:gapWidth val="219"/>
        <c:overlap val="-27"/>
        <c:axId val="829790704"/>
        <c:axId val="913156080"/>
      </c:barChart>
      <c:catAx>
        <c:axId val="82979070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solidFill>
                      <a:schemeClr val="tx1"/>
                    </a:solidFill>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13156080"/>
        <c:crosses val="autoZero"/>
        <c:auto val="1"/>
        <c:lblAlgn val="ctr"/>
        <c:lblOffset val="100"/>
        <c:noMultiLvlLbl val="0"/>
      </c:catAx>
      <c:valAx>
        <c:axId val="913156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solidFill>
                      <a:schemeClr val="tx1"/>
                    </a:solidFill>
                  </a:rPr>
                  <a:t>Body Length Gain (cm)</a:t>
                </a:r>
              </a:p>
            </c:rich>
          </c:tx>
          <c:layout>
            <c:manualLayout>
              <c:xMode val="edge"/>
              <c:yMode val="edge"/>
              <c:x val="1.1936537364920088E-2"/>
              <c:y val="0.3181089062136683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29790704"/>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sz="12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Specific Growth Rate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SGR!$E$63</c:f>
              <c:strCache>
                <c:ptCount val="1"/>
                <c:pt idx="0">
                  <c:v>SGR</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067A-4202-865D-D11BF7F8FBE1}"/>
              </c:ext>
            </c:extLst>
          </c:dPt>
          <c:dPt>
            <c:idx val="1"/>
            <c:invertIfNegative val="0"/>
            <c:bubble3D val="0"/>
            <c:spPr>
              <a:solidFill>
                <a:srgbClr val="C00000"/>
              </a:solidFill>
              <a:ln>
                <a:noFill/>
              </a:ln>
              <a:effectLst/>
            </c:spPr>
            <c:extLst>
              <c:ext xmlns:c16="http://schemas.microsoft.com/office/drawing/2014/chart" uri="{C3380CC4-5D6E-409C-BE32-E72D297353CC}">
                <c16:uniqueId val="{00000003-067A-4202-865D-D11BF7F8FBE1}"/>
              </c:ext>
            </c:extLst>
          </c:dPt>
          <c:dPt>
            <c:idx val="2"/>
            <c:invertIfNegative val="0"/>
            <c:bubble3D val="0"/>
            <c:spPr>
              <a:solidFill>
                <a:srgbClr val="38623A"/>
              </a:solidFill>
              <a:ln>
                <a:noFill/>
              </a:ln>
              <a:effectLst/>
            </c:spPr>
            <c:extLst>
              <c:ext xmlns:c16="http://schemas.microsoft.com/office/drawing/2014/chart" uri="{C3380CC4-5D6E-409C-BE32-E72D297353CC}">
                <c16:uniqueId val="{00000005-067A-4202-865D-D11BF7F8FBE1}"/>
              </c:ext>
            </c:extLst>
          </c:dPt>
          <c:dPt>
            <c:idx val="3"/>
            <c:invertIfNegative val="0"/>
            <c:bubble3D val="0"/>
            <c:spPr>
              <a:solidFill>
                <a:srgbClr val="FFC000"/>
              </a:solidFill>
              <a:ln>
                <a:noFill/>
              </a:ln>
              <a:effectLst/>
            </c:spPr>
            <c:extLst>
              <c:ext xmlns:c16="http://schemas.microsoft.com/office/drawing/2014/chart" uri="{C3380CC4-5D6E-409C-BE32-E72D297353CC}">
                <c16:uniqueId val="{00000007-067A-4202-865D-D11BF7F8FBE1}"/>
              </c:ext>
            </c:extLst>
          </c:dPt>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7A-4202-865D-D11BF7F8FBE1}"/>
                </c:ext>
              </c:extLst>
            </c:dLbl>
            <c:dLbl>
              <c:idx val="1"/>
              <c:layout>
                <c:manualLayout>
                  <c:x val="-6.6870215258863416E-5"/>
                  <c:y val="-2.843955024839696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7A-4202-865D-D11BF7F8FBE1}"/>
                </c:ext>
              </c:extLst>
            </c:dLbl>
            <c:dLbl>
              <c:idx val="2"/>
              <c:layout>
                <c:manualLayout>
                  <c:x val="8.2265895298900041E-4"/>
                  <c:y val="-3.3645345094387998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7A-4202-865D-D11BF7F8FBE1}"/>
                </c:ext>
              </c:extLst>
            </c:dLbl>
            <c:dLbl>
              <c:idx val="3"/>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7A-4202-865D-D11BF7F8FB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SGR!$K$64:$K$67</c:f>
                <c:numCache>
                  <c:formatCode>General</c:formatCode>
                  <c:ptCount val="4"/>
                  <c:pt idx="0">
                    <c:v>2.0933360000000002E-2</c:v>
                  </c:pt>
                  <c:pt idx="1">
                    <c:v>0.17993953900000001</c:v>
                  </c:pt>
                  <c:pt idx="2">
                    <c:v>0.137831122</c:v>
                  </c:pt>
                  <c:pt idx="3">
                    <c:v>9.7924272000000007E-2</c:v>
                  </c:pt>
                </c:numCache>
              </c:numRef>
            </c:plus>
            <c:minus>
              <c:numRef>
                <c:f>SGR!$K$64:$K$67</c:f>
                <c:numCache>
                  <c:formatCode>General</c:formatCode>
                  <c:ptCount val="4"/>
                  <c:pt idx="0">
                    <c:v>2.0933360000000002E-2</c:v>
                  </c:pt>
                  <c:pt idx="1">
                    <c:v>0.17993953900000001</c:v>
                  </c:pt>
                  <c:pt idx="2">
                    <c:v>0.137831122</c:v>
                  </c:pt>
                  <c:pt idx="3">
                    <c:v>9.7924272000000007E-2</c:v>
                  </c:pt>
                </c:numCache>
              </c:numRef>
            </c:minus>
            <c:spPr>
              <a:noFill/>
              <a:ln w="9525" cap="flat" cmpd="sng" algn="ctr">
                <a:solidFill>
                  <a:sysClr val="windowText" lastClr="000000"/>
                </a:solidFill>
                <a:round/>
              </a:ln>
              <a:effectLst/>
            </c:spPr>
          </c:errBars>
          <c:cat>
            <c:strRef>
              <c:f>SGR!$D$64:$D$67</c:f>
              <c:strCache>
                <c:ptCount val="4"/>
                <c:pt idx="0">
                  <c:v>2 fry/ liter</c:v>
                </c:pt>
                <c:pt idx="1">
                  <c:v>3 fry/ liter</c:v>
                </c:pt>
                <c:pt idx="2">
                  <c:v>4 fry/ liter</c:v>
                </c:pt>
                <c:pt idx="3">
                  <c:v>5 fry/ liter</c:v>
                </c:pt>
              </c:strCache>
            </c:strRef>
          </c:cat>
          <c:val>
            <c:numRef>
              <c:f>SGR!$E$64:$E$67</c:f>
              <c:numCache>
                <c:formatCode>General</c:formatCode>
                <c:ptCount val="4"/>
                <c:pt idx="0">
                  <c:v>4.5918746800000001</c:v>
                </c:pt>
                <c:pt idx="1">
                  <c:v>4.5540423499999996</c:v>
                </c:pt>
                <c:pt idx="2">
                  <c:v>3.58891984</c:v>
                </c:pt>
                <c:pt idx="3">
                  <c:v>3.7737144100000002</c:v>
                </c:pt>
              </c:numCache>
            </c:numRef>
          </c:val>
          <c:extLst>
            <c:ext xmlns:c16="http://schemas.microsoft.com/office/drawing/2014/chart" uri="{C3380CC4-5D6E-409C-BE32-E72D297353CC}">
              <c16:uniqueId val="{00000008-067A-4202-865D-D11BF7F8FBE1}"/>
            </c:ext>
          </c:extLst>
        </c:ser>
        <c:dLbls>
          <c:dLblPos val="outEnd"/>
          <c:showLegendKey val="0"/>
          <c:showVal val="1"/>
          <c:showCatName val="0"/>
          <c:showSerName val="0"/>
          <c:showPercent val="0"/>
          <c:showBubbleSize val="0"/>
        </c:dLbls>
        <c:gapWidth val="219"/>
        <c:overlap val="-27"/>
        <c:axId val="1846235712"/>
        <c:axId val="1848046960"/>
      </c:barChart>
      <c:catAx>
        <c:axId val="184623571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1848046960"/>
        <c:crosses val="autoZero"/>
        <c:auto val="1"/>
        <c:lblAlgn val="ctr"/>
        <c:lblOffset val="100"/>
        <c:noMultiLvlLbl val="0"/>
      </c:catAx>
      <c:valAx>
        <c:axId val="1848046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dirty="0">
                    <a:solidFill>
                      <a:schemeClr val="tx1"/>
                    </a:solidFill>
                    <a:latin typeface="+mn-lt"/>
                    <a:cs typeface="Times New Roman" panose="02020603050405020304" pitchFamily="18" charset="0"/>
                  </a:rPr>
                  <a:t>SGR (%)</a:t>
                </a:r>
              </a:p>
            </c:rich>
          </c:tx>
          <c:layout>
            <c:manualLayout>
              <c:xMode val="edge"/>
              <c:yMode val="edge"/>
              <c:x val="1.3606371424477274E-2"/>
              <c:y val="0.4191534245885459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1846235712"/>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Feed Intake (grams)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manualLayout>
          <c:layoutTarget val="inner"/>
          <c:xMode val="edge"/>
          <c:yMode val="edge"/>
          <c:x val="0.14218592935758423"/>
          <c:y val="0.12626330575673114"/>
          <c:w val="0.85781407064241577"/>
          <c:h val="0.73744740035574374"/>
        </c:manualLayout>
      </c:layout>
      <c:barChart>
        <c:barDir val="col"/>
        <c:grouping val="clustered"/>
        <c:varyColors val="0"/>
        <c:ser>
          <c:idx val="0"/>
          <c:order val="0"/>
          <c:tx>
            <c:strRef>
              <c:f>FI!$C$87</c:f>
              <c:strCache>
                <c:ptCount val="1"/>
                <c:pt idx="0">
                  <c:v>FI</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A422-41F2-B0BD-171745141D50}"/>
              </c:ext>
            </c:extLst>
          </c:dPt>
          <c:dPt>
            <c:idx val="1"/>
            <c:invertIfNegative val="0"/>
            <c:bubble3D val="0"/>
            <c:spPr>
              <a:solidFill>
                <a:srgbClr val="C00000"/>
              </a:solidFill>
              <a:ln>
                <a:noFill/>
              </a:ln>
              <a:effectLst/>
            </c:spPr>
            <c:extLst>
              <c:ext xmlns:c16="http://schemas.microsoft.com/office/drawing/2014/chart" uri="{C3380CC4-5D6E-409C-BE32-E72D297353CC}">
                <c16:uniqueId val="{00000003-A422-41F2-B0BD-171745141D50}"/>
              </c:ext>
            </c:extLst>
          </c:dPt>
          <c:dPt>
            <c:idx val="2"/>
            <c:invertIfNegative val="0"/>
            <c:bubble3D val="0"/>
            <c:spPr>
              <a:solidFill>
                <a:srgbClr val="38623A"/>
              </a:solidFill>
              <a:ln>
                <a:noFill/>
              </a:ln>
              <a:effectLst/>
            </c:spPr>
            <c:extLst>
              <c:ext xmlns:c16="http://schemas.microsoft.com/office/drawing/2014/chart" uri="{C3380CC4-5D6E-409C-BE32-E72D297353CC}">
                <c16:uniqueId val="{00000005-A422-41F2-B0BD-171745141D50}"/>
              </c:ext>
            </c:extLst>
          </c:dPt>
          <c:dPt>
            <c:idx val="3"/>
            <c:invertIfNegative val="0"/>
            <c:bubble3D val="0"/>
            <c:spPr>
              <a:solidFill>
                <a:srgbClr val="FFC000"/>
              </a:solidFill>
              <a:ln>
                <a:noFill/>
              </a:ln>
              <a:effectLst/>
            </c:spPr>
            <c:extLst>
              <c:ext xmlns:c16="http://schemas.microsoft.com/office/drawing/2014/chart" uri="{C3380CC4-5D6E-409C-BE32-E72D297353CC}">
                <c16:uniqueId val="{00000007-A422-41F2-B0BD-171745141D50}"/>
              </c:ext>
            </c:extLst>
          </c:dPt>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22-41F2-B0BD-171745141D50}"/>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22-41F2-B0BD-171745141D50}"/>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22-41F2-B0BD-171745141D50}"/>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22-41F2-B0BD-171745141D5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FI!$I$88:$I$91</c:f>
                <c:numCache>
                  <c:formatCode>General</c:formatCode>
                  <c:ptCount val="4"/>
                  <c:pt idx="0">
                    <c:v>0</c:v>
                  </c:pt>
                  <c:pt idx="1">
                    <c:v>0</c:v>
                  </c:pt>
                  <c:pt idx="2">
                    <c:v>0</c:v>
                  </c:pt>
                  <c:pt idx="3">
                    <c:v>0</c:v>
                  </c:pt>
                </c:numCache>
              </c:numRef>
            </c:plus>
            <c:minus>
              <c:numRef>
                <c:f>FI!$I$88:$I$91</c:f>
                <c:numCache>
                  <c:formatCode>General</c:formatCode>
                  <c:ptCount val="4"/>
                  <c:pt idx="0">
                    <c:v>0</c:v>
                  </c:pt>
                  <c:pt idx="1">
                    <c:v>0</c:v>
                  </c:pt>
                  <c:pt idx="2">
                    <c:v>0</c:v>
                  </c:pt>
                  <c:pt idx="3">
                    <c:v>0</c:v>
                  </c:pt>
                </c:numCache>
              </c:numRef>
            </c:minus>
            <c:spPr>
              <a:noFill/>
              <a:ln w="9525" cap="flat" cmpd="sng" algn="ctr">
                <a:solidFill>
                  <a:sysClr val="windowText" lastClr="000000"/>
                </a:solidFill>
                <a:round/>
              </a:ln>
              <a:effectLst/>
            </c:spPr>
          </c:errBars>
          <c:cat>
            <c:strRef>
              <c:f>FI!$B$88:$B$92</c:f>
              <c:strCache>
                <c:ptCount val="4"/>
                <c:pt idx="0">
                  <c:v>2 fry/ liter</c:v>
                </c:pt>
                <c:pt idx="1">
                  <c:v>3 fry/ liter</c:v>
                </c:pt>
                <c:pt idx="2">
                  <c:v>4 fry/ liter</c:v>
                </c:pt>
                <c:pt idx="3">
                  <c:v>5 fry/ liter</c:v>
                </c:pt>
              </c:strCache>
            </c:strRef>
          </c:cat>
          <c:val>
            <c:numRef>
              <c:f>FI!$C$88:$C$92</c:f>
              <c:numCache>
                <c:formatCode>0.0000</c:formatCode>
                <c:ptCount val="5"/>
                <c:pt idx="0">
                  <c:v>0.2014948</c:v>
                </c:pt>
                <c:pt idx="1">
                  <c:v>0.19853936</c:v>
                </c:pt>
                <c:pt idx="2">
                  <c:v>0.20064100000000001</c:v>
                </c:pt>
                <c:pt idx="3">
                  <c:v>0.20142911999999999</c:v>
                </c:pt>
              </c:numCache>
            </c:numRef>
          </c:val>
          <c:extLst>
            <c:ext xmlns:c16="http://schemas.microsoft.com/office/drawing/2014/chart" uri="{C3380CC4-5D6E-409C-BE32-E72D297353CC}">
              <c16:uniqueId val="{00000008-A422-41F2-B0BD-171745141D50}"/>
            </c:ext>
          </c:extLst>
        </c:ser>
        <c:dLbls>
          <c:dLblPos val="outEnd"/>
          <c:showLegendKey val="0"/>
          <c:showVal val="1"/>
          <c:showCatName val="0"/>
          <c:showSerName val="0"/>
          <c:showPercent val="0"/>
          <c:showBubbleSize val="0"/>
        </c:dLbls>
        <c:gapWidth val="219"/>
        <c:overlap val="-27"/>
        <c:axId val="467996272"/>
        <c:axId val="461234208"/>
      </c:barChart>
      <c:catAx>
        <c:axId val="4679962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Treatmrnt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461234208"/>
        <c:crosses val="autoZero"/>
        <c:auto val="1"/>
        <c:lblAlgn val="ctr"/>
        <c:lblOffset val="100"/>
        <c:noMultiLvlLbl val="0"/>
      </c:catAx>
      <c:valAx>
        <c:axId val="461234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dirty="0">
                    <a:solidFill>
                      <a:schemeClr val="tx1"/>
                    </a:solidFill>
                    <a:latin typeface="+mn-lt"/>
                    <a:cs typeface="Times New Roman" panose="02020603050405020304" pitchFamily="18" charset="0"/>
                  </a:rPr>
                  <a:t>Feed Intake (grams)</a:t>
                </a:r>
              </a:p>
            </c:rich>
          </c:tx>
          <c:layout>
            <c:manualLayout>
              <c:xMode val="edge"/>
              <c:yMode val="edge"/>
              <c:x val="1.5060084504722508E-2"/>
              <c:y val="0.2545036087648520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467996272"/>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Times New Roman" panose="02020603050405020304" pitchFamily="18" charset="0"/>
              </a:defRPr>
            </a:pPr>
            <a:r>
              <a:rPr lang="en-US" sz="1600" b="1" dirty="0">
                <a:solidFill>
                  <a:sysClr val="windowText" lastClr="000000"/>
                </a:solidFill>
                <a:latin typeface="+mn-lt"/>
                <a:cs typeface="Times New Roman" panose="02020603050405020304" pitchFamily="18" charset="0"/>
              </a:rPr>
              <a:t>Feed</a:t>
            </a:r>
            <a:r>
              <a:rPr lang="en-US" sz="1600" b="1" baseline="0" dirty="0">
                <a:solidFill>
                  <a:sysClr val="windowText" lastClr="000000"/>
                </a:solidFill>
                <a:latin typeface="+mn-lt"/>
                <a:cs typeface="Times New Roman" panose="02020603050405020304" pitchFamily="18" charset="0"/>
              </a:rPr>
              <a:t> </a:t>
            </a:r>
            <a:r>
              <a:rPr lang="en-US" sz="1600" b="1" dirty="0">
                <a:solidFill>
                  <a:sysClr val="windowText" lastClr="000000"/>
                </a:solidFill>
                <a:latin typeface="+mn-lt"/>
                <a:cs typeface="Times New Roman" panose="02020603050405020304" pitchFamily="18" charset="0"/>
              </a:rPr>
              <a:t>Conversion Ratio</a:t>
            </a:r>
          </a:p>
        </c:rich>
      </c:tx>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FCR!$D$34</c:f>
              <c:strCache>
                <c:ptCount val="1"/>
                <c:pt idx="0">
                  <c:v>FCR</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C30E-41E0-9422-384FE68CE575}"/>
              </c:ext>
            </c:extLst>
          </c:dPt>
          <c:dPt>
            <c:idx val="1"/>
            <c:invertIfNegative val="0"/>
            <c:bubble3D val="0"/>
            <c:spPr>
              <a:solidFill>
                <a:srgbClr val="C00000"/>
              </a:solidFill>
              <a:ln>
                <a:noFill/>
              </a:ln>
              <a:effectLst/>
            </c:spPr>
            <c:extLst>
              <c:ext xmlns:c16="http://schemas.microsoft.com/office/drawing/2014/chart" uri="{C3380CC4-5D6E-409C-BE32-E72D297353CC}">
                <c16:uniqueId val="{00000003-C30E-41E0-9422-384FE68CE575}"/>
              </c:ext>
            </c:extLst>
          </c:dPt>
          <c:dPt>
            <c:idx val="2"/>
            <c:invertIfNegative val="0"/>
            <c:bubble3D val="0"/>
            <c:spPr>
              <a:solidFill>
                <a:srgbClr val="38623A"/>
              </a:solidFill>
              <a:ln>
                <a:noFill/>
              </a:ln>
              <a:effectLst/>
            </c:spPr>
            <c:extLst>
              <c:ext xmlns:c16="http://schemas.microsoft.com/office/drawing/2014/chart" uri="{C3380CC4-5D6E-409C-BE32-E72D297353CC}">
                <c16:uniqueId val="{00000005-C30E-41E0-9422-384FE68CE575}"/>
              </c:ext>
            </c:extLst>
          </c:dPt>
          <c:dPt>
            <c:idx val="3"/>
            <c:invertIfNegative val="0"/>
            <c:bubble3D val="0"/>
            <c:spPr>
              <a:solidFill>
                <a:srgbClr val="FFC000"/>
              </a:solidFill>
              <a:ln>
                <a:noFill/>
              </a:ln>
              <a:effectLst/>
            </c:spPr>
            <c:extLst>
              <c:ext xmlns:c16="http://schemas.microsoft.com/office/drawing/2014/chart" uri="{C3380CC4-5D6E-409C-BE32-E72D297353CC}">
                <c16:uniqueId val="{00000007-C30E-41E0-9422-384FE68CE575}"/>
              </c:ext>
            </c:extLst>
          </c:dPt>
          <c:dLbls>
            <c:dLbl>
              <c:idx val="0"/>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0E-41E0-9422-384FE68CE575}"/>
                </c:ext>
              </c:extLst>
            </c:dLbl>
            <c:dLbl>
              <c:idx val="1"/>
              <c:layout>
                <c:manualLayout>
                  <c:x val="0"/>
                  <c:y val="-4.1516824257157976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0E-41E0-9422-384FE68CE575}"/>
                </c:ext>
              </c:extLst>
            </c:dLbl>
            <c:dLbl>
              <c:idx val="2"/>
              <c:layout>
                <c:manualLayout>
                  <c:x val="0"/>
                  <c:y val="-3.80570889023948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0E-41E0-9422-384FE68CE575}"/>
                </c:ext>
              </c:extLst>
            </c:dLbl>
            <c:dLbl>
              <c:idx val="3"/>
              <c:layout>
                <c:manualLayout>
                  <c:x val="0"/>
                  <c:y val="-4.497655961192124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0E-41E0-9422-384FE68CE57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FCR!$J$35:$J$38</c:f>
                <c:numCache>
                  <c:formatCode>General</c:formatCode>
                  <c:ptCount val="4"/>
                  <c:pt idx="0">
                    <c:v>3.0403570000000001E-2</c:v>
                  </c:pt>
                  <c:pt idx="1">
                    <c:v>0.118836584</c:v>
                  </c:pt>
                  <c:pt idx="2">
                    <c:v>0.177122104</c:v>
                  </c:pt>
                  <c:pt idx="3">
                    <c:v>9.2730190000000004E-2</c:v>
                  </c:pt>
                </c:numCache>
              </c:numRef>
            </c:plus>
            <c:minus>
              <c:numRef>
                <c:f>FCR!$J$35:$J$38</c:f>
                <c:numCache>
                  <c:formatCode>General</c:formatCode>
                  <c:ptCount val="4"/>
                  <c:pt idx="0">
                    <c:v>3.0403570000000001E-2</c:v>
                  </c:pt>
                  <c:pt idx="1">
                    <c:v>0.118836584</c:v>
                  </c:pt>
                  <c:pt idx="2">
                    <c:v>0.177122104</c:v>
                  </c:pt>
                  <c:pt idx="3">
                    <c:v>9.2730190000000004E-2</c:v>
                  </c:pt>
                </c:numCache>
              </c:numRef>
            </c:minus>
            <c:spPr>
              <a:noFill/>
              <a:ln w="9525" cap="flat" cmpd="sng" algn="ctr">
                <a:solidFill>
                  <a:sysClr val="windowText" lastClr="000000"/>
                </a:solidFill>
                <a:round/>
              </a:ln>
              <a:effectLst/>
            </c:spPr>
          </c:errBars>
          <c:cat>
            <c:strRef>
              <c:f>FCR!$C$35:$C$38</c:f>
              <c:strCache>
                <c:ptCount val="4"/>
                <c:pt idx="0">
                  <c:v>2 fry/ liter</c:v>
                </c:pt>
                <c:pt idx="1">
                  <c:v>3 fry/ liter</c:v>
                </c:pt>
                <c:pt idx="2">
                  <c:v>4 fry/ liter</c:v>
                </c:pt>
                <c:pt idx="3">
                  <c:v>5 fry/ liter</c:v>
                </c:pt>
              </c:strCache>
            </c:strRef>
          </c:cat>
          <c:val>
            <c:numRef>
              <c:f>FCR!$D$35:$D$38</c:f>
              <c:numCache>
                <c:formatCode>General</c:formatCode>
                <c:ptCount val="4"/>
                <c:pt idx="0">
                  <c:v>1.34202238</c:v>
                </c:pt>
                <c:pt idx="1">
                  <c:v>1.3830933400000001</c:v>
                </c:pt>
                <c:pt idx="2">
                  <c:v>2.2700369399999998</c:v>
                </c:pt>
                <c:pt idx="3">
                  <c:v>2.0398550599999998</c:v>
                </c:pt>
              </c:numCache>
            </c:numRef>
          </c:val>
          <c:extLst>
            <c:ext xmlns:c16="http://schemas.microsoft.com/office/drawing/2014/chart" uri="{C3380CC4-5D6E-409C-BE32-E72D297353CC}">
              <c16:uniqueId val="{00000008-C30E-41E0-9422-384FE68CE575}"/>
            </c:ext>
          </c:extLst>
        </c:ser>
        <c:dLbls>
          <c:dLblPos val="outEnd"/>
          <c:showLegendKey val="0"/>
          <c:showVal val="1"/>
          <c:showCatName val="0"/>
          <c:showSerName val="0"/>
          <c:showPercent val="0"/>
          <c:showBubbleSize val="0"/>
        </c:dLbls>
        <c:gapWidth val="219"/>
        <c:overlap val="-27"/>
        <c:axId val="470421168"/>
        <c:axId val="470540672"/>
      </c:barChart>
      <c:catAx>
        <c:axId val="47042116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r>
                  <a:rPr lang="en-US" sz="1200">
                    <a:solidFill>
                      <a:sysClr val="windowText" lastClr="000000"/>
                    </a:solidFill>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crossAx val="470540672"/>
        <c:crosses val="autoZero"/>
        <c:auto val="1"/>
        <c:lblAlgn val="ctr"/>
        <c:lblOffset val="100"/>
        <c:noMultiLvlLbl val="0"/>
      </c:catAx>
      <c:valAx>
        <c:axId val="47054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r>
                  <a:rPr lang="en-US" sz="1200">
                    <a:solidFill>
                      <a:sysClr val="windowText" lastClr="000000"/>
                    </a:solidFill>
                    <a:latin typeface="+mn-lt"/>
                    <a:cs typeface="Times New Roman" panose="02020603050405020304" pitchFamily="18" charset="0"/>
                  </a:rPr>
                  <a:t>FCR</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n-US"/>
          </a:p>
        </c:txPr>
        <c:crossAx val="470421168"/>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Condition Factor (K-factor)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'SGR,CF,Survival graph'!$C$24</c:f>
              <c:strCache>
                <c:ptCount val="1"/>
                <c:pt idx="0">
                  <c:v>Week 6</c:v>
                </c:pt>
              </c:strCache>
            </c:strRef>
          </c:tx>
          <c:spPr>
            <a:solidFill>
              <a:srgbClr val="4472C4"/>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716E-4C50-BE47-8AE8B55104A2}"/>
              </c:ext>
            </c:extLst>
          </c:dPt>
          <c:dPt>
            <c:idx val="1"/>
            <c:invertIfNegative val="0"/>
            <c:bubble3D val="0"/>
            <c:spPr>
              <a:solidFill>
                <a:srgbClr val="C00000"/>
              </a:solidFill>
              <a:ln>
                <a:noFill/>
              </a:ln>
              <a:effectLst/>
            </c:spPr>
            <c:extLst>
              <c:ext xmlns:c16="http://schemas.microsoft.com/office/drawing/2014/chart" uri="{C3380CC4-5D6E-409C-BE32-E72D297353CC}">
                <c16:uniqueId val="{00000003-716E-4C50-BE47-8AE8B55104A2}"/>
              </c:ext>
            </c:extLst>
          </c:dPt>
          <c:dPt>
            <c:idx val="2"/>
            <c:invertIfNegative val="0"/>
            <c:bubble3D val="0"/>
            <c:spPr>
              <a:solidFill>
                <a:srgbClr val="38623A"/>
              </a:solidFill>
              <a:ln>
                <a:noFill/>
              </a:ln>
              <a:effectLst/>
            </c:spPr>
            <c:extLst>
              <c:ext xmlns:c16="http://schemas.microsoft.com/office/drawing/2014/chart" uri="{C3380CC4-5D6E-409C-BE32-E72D297353CC}">
                <c16:uniqueId val="{00000005-716E-4C50-BE47-8AE8B55104A2}"/>
              </c:ext>
            </c:extLst>
          </c:dPt>
          <c:dPt>
            <c:idx val="3"/>
            <c:invertIfNegative val="0"/>
            <c:bubble3D val="0"/>
            <c:spPr>
              <a:solidFill>
                <a:srgbClr val="FFC000"/>
              </a:solidFill>
              <a:ln>
                <a:noFill/>
              </a:ln>
              <a:effectLst/>
            </c:spPr>
            <c:extLst>
              <c:ext xmlns:c16="http://schemas.microsoft.com/office/drawing/2014/chart" uri="{C3380CC4-5D6E-409C-BE32-E72D297353CC}">
                <c16:uniqueId val="{00000007-716E-4C50-BE47-8AE8B55104A2}"/>
              </c:ext>
            </c:extLst>
          </c:dPt>
          <c:dLbls>
            <c:dLbl>
              <c:idx val="0"/>
              <c:layout>
                <c:manualLayout>
                  <c:x val="0"/>
                  <c:y val="-1.9566411404598753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6E-4C50-BE47-8AE8B55104A2}"/>
                </c:ext>
              </c:extLst>
            </c:dLbl>
            <c:dLbl>
              <c:idx val="1"/>
              <c:layout>
                <c:manualLayout>
                  <c:x val="0"/>
                  <c:y val="-4.511795116519525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6E-4C50-BE47-8AE8B55104A2}"/>
                </c:ext>
              </c:extLst>
            </c:dLbl>
            <c:dLbl>
              <c:idx val="2"/>
              <c:layout>
                <c:manualLayout>
                  <c:x val="-3.151157638356733E-4"/>
                  <c:y val="-5.49663564781675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6E-4C50-BE47-8AE8B55104A2}"/>
                </c:ext>
              </c:extLst>
            </c:dLbl>
            <c:dLbl>
              <c:idx val="3"/>
              <c:layout>
                <c:manualLayout>
                  <c:x val="0"/>
                  <c:y val="-2.6088548539464965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6E-4C50-BE47-8AE8B55104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errBars>
            <c:errBarType val="both"/>
            <c:errValType val="cust"/>
            <c:noEndCap val="0"/>
            <c:plus>
              <c:numRef>
                <c:f>'SGR,CF,Survival graph'!$I$25:$I$28</c:f>
                <c:numCache>
                  <c:formatCode>General</c:formatCode>
                  <c:ptCount val="4"/>
                  <c:pt idx="0">
                    <c:v>1.3446393894625037</c:v>
                  </c:pt>
                  <c:pt idx="1">
                    <c:v>3.1817826027793736</c:v>
                  </c:pt>
                  <c:pt idx="2">
                    <c:v>3.0458841185776024</c:v>
                  </c:pt>
                  <c:pt idx="3">
                    <c:v>1.5790416184069578</c:v>
                  </c:pt>
                </c:numCache>
              </c:numRef>
            </c:plus>
            <c:minus>
              <c:numRef>
                <c:f>'SGR,CF,Survival graph'!$I$25:$I$28</c:f>
                <c:numCache>
                  <c:formatCode>General</c:formatCode>
                  <c:ptCount val="4"/>
                  <c:pt idx="0">
                    <c:v>1.3446393894625037</c:v>
                  </c:pt>
                  <c:pt idx="1">
                    <c:v>3.1817826027793736</c:v>
                  </c:pt>
                  <c:pt idx="2">
                    <c:v>3.0458841185776024</c:v>
                  </c:pt>
                  <c:pt idx="3">
                    <c:v>1.5790416184069578</c:v>
                  </c:pt>
                </c:numCache>
              </c:numRef>
            </c:minus>
            <c:spPr>
              <a:noFill/>
              <a:ln w="9525" cap="flat" cmpd="sng" algn="ctr">
                <a:solidFill>
                  <a:sysClr val="windowText" lastClr="000000"/>
                </a:solidFill>
                <a:round/>
              </a:ln>
              <a:effectLst/>
            </c:spPr>
          </c:errBars>
          <c:cat>
            <c:strRef>
              <c:f>'SGR,CF,Survival graph'!$B$25:$B$28</c:f>
              <c:strCache>
                <c:ptCount val="4"/>
                <c:pt idx="0">
                  <c:v>2 fry/ liter</c:v>
                </c:pt>
                <c:pt idx="1">
                  <c:v>3 fry/ liter</c:v>
                </c:pt>
                <c:pt idx="2">
                  <c:v>4 fry/ liter</c:v>
                </c:pt>
                <c:pt idx="3">
                  <c:v>5 fry/ liter</c:v>
                </c:pt>
              </c:strCache>
            </c:strRef>
          </c:cat>
          <c:val>
            <c:numRef>
              <c:f>'SGR,CF,Survival graph'!$C$25:$C$28</c:f>
              <c:numCache>
                <c:formatCode>0.0000</c:formatCode>
                <c:ptCount val="4"/>
                <c:pt idx="0">
                  <c:v>43.964927777500002</c:v>
                </c:pt>
                <c:pt idx="1">
                  <c:v>44.232658335000004</c:v>
                </c:pt>
                <c:pt idx="2">
                  <c:v>25.045794447500001</c:v>
                </c:pt>
                <c:pt idx="3">
                  <c:v>27.8253916675</c:v>
                </c:pt>
              </c:numCache>
            </c:numRef>
          </c:val>
          <c:extLst>
            <c:ext xmlns:c16="http://schemas.microsoft.com/office/drawing/2014/chart" uri="{C3380CC4-5D6E-409C-BE32-E72D297353CC}">
              <c16:uniqueId val="{00000008-716E-4C50-BE47-8AE8B55104A2}"/>
            </c:ext>
          </c:extLst>
        </c:ser>
        <c:dLbls>
          <c:dLblPos val="outEnd"/>
          <c:showLegendKey val="0"/>
          <c:showVal val="1"/>
          <c:showCatName val="0"/>
          <c:showSerName val="0"/>
          <c:showPercent val="0"/>
          <c:showBubbleSize val="0"/>
        </c:dLbls>
        <c:gapWidth val="219"/>
        <c:overlap val="-27"/>
        <c:axId val="735574816"/>
        <c:axId val="598469648"/>
      </c:barChart>
      <c:catAx>
        <c:axId val="7355748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598469648"/>
        <c:crosses val="autoZero"/>
        <c:auto val="1"/>
        <c:lblAlgn val="ctr"/>
        <c:lblOffset val="100"/>
        <c:noMultiLvlLbl val="0"/>
      </c:catAx>
      <c:valAx>
        <c:axId val="598469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K-factor</a:t>
                </a:r>
              </a:p>
            </c:rich>
          </c:tx>
          <c:layout>
            <c:manualLayout>
              <c:xMode val="edge"/>
              <c:yMode val="edge"/>
              <c:x val="3.0498842184701709E-3"/>
              <c:y val="0.4025237075833196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735574816"/>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r>
              <a:rPr lang="en-US" sz="1600" b="1" dirty="0">
                <a:solidFill>
                  <a:schemeClr val="tx1"/>
                </a:solidFill>
                <a:latin typeface="+mn-lt"/>
                <a:cs typeface="Times New Roman" panose="02020603050405020304" pitchFamily="18" charset="0"/>
              </a:rPr>
              <a:t>Survival Rate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'SGR,CF,Survival graph'!$D$50</c:f>
              <c:strCache>
                <c:ptCount val="1"/>
                <c:pt idx="0">
                  <c:v>Week 6</c:v>
                </c:pt>
              </c:strCache>
            </c:strRef>
          </c:tx>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62EC-400F-8998-EF26742DC099}"/>
              </c:ext>
            </c:extLst>
          </c:dPt>
          <c:dPt>
            <c:idx val="1"/>
            <c:invertIfNegative val="0"/>
            <c:bubble3D val="0"/>
            <c:spPr>
              <a:solidFill>
                <a:srgbClr val="C00000"/>
              </a:solidFill>
              <a:ln>
                <a:noFill/>
              </a:ln>
              <a:effectLst/>
            </c:spPr>
            <c:extLst>
              <c:ext xmlns:c16="http://schemas.microsoft.com/office/drawing/2014/chart" uri="{C3380CC4-5D6E-409C-BE32-E72D297353CC}">
                <c16:uniqueId val="{00000003-62EC-400F-8998-EF26742DC099}"/>
              </c:ext>
            </c:extLst>
          </c:dPt>
          <c:dPt>
            <c:idx val="2"/>
            <c:invertIfNegative val="0"/>
            <c:bubble3D val="0"/>
            <c:spPr>
              <a:solidFill>
                <a:srgbClr val="38623A"/>
              </a:solidFill>
              <a:ln>
                <a:noFill/>
              </a:ln>
              <a:effectLst/>
            </c:spPr>
            <c:extLst>
              <c:ext xmlns:c16="http://schemas.microsoft.com/office/drawing/2014/chart" uri="{C3380CC4-5D6E-409C-BE32-E72D297353CC}">
                <c16:uniqueId val="{00000005-62EC-400F-8998-EF26742DC099}"/>
              </c:ext>
            </c:extLst>
          </c:dPt>
          <c:dPt>
            <c:idx val="3"/>
            <c:invertIfNegative val="0"/>
            <c:bubble3D val="0"/>
            <c:spPr>
              <a:solidFill>
                <a:srgbClr val="FFC000"/>
              </a:solidFill>
              <a:ln>
                <a:noFill/>
              </a:ln>
              <a:effectLst/>
            </c:spPr>
            <c:extLst>
              <c:ext xmlns:c16="http://schemas.microsoft.com/office/drawing/2014/chart" uri="{C3380CC4-5D6E-409C-BE32-E72D297353CC}">
                <c16:uniqueId val="{00000007-62EC-400F-8998-EF26742DC099}"/>
              </c:ext>
            </c:extLst>
          </c:dPt>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EC-400F-8998-EF26742DC099}"/>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EC-400F-8998-EF26742DC099}"/>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EC-400F-8998-EF26742DC099}"/>
                </c:ext>
              </c:extLst>
            </c:dLbl>
            <c:dLbl>
              <c:idx val="3"/>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EC-400F-8998-EF26742DC0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'SGR,CF,Survival graph'!$J$51:$J$54</c:f>
                <c:numCache>
                  <c:formatCode>General</c:formatCode>
                  <c:ptCount val="4"/>
                  <c:pt idx="0">
                    <c:v>0</c:v>
                  </c:pt>
                  <c:pt idx="1">
                    <c:v>0</c:v>
                  </c:pt>
                  <c:pt idx="2">
                    <c:v>0</c:v>
                  </c:pt>
                  <c:pt idx="3">
                    <c:v>0</c:v>
                  </c:pt>
                </c:numCache>
              </c:numRef>
            </c:plus>
            <c:minus>
              <c:numRef>
                <c:f>'SGR,CF,Survival graph'!$J$51:$J$54</c:f>
                <c:numCache>
                  <c:formatCode>General</c:formatCode>
                  <c:ptCount val="4"/>
                  <c:pt idx="0">
                    <c:v>0</c:v>
                  </c:pt>
                  <c:pt idx="1">
                    <c:v>0</c:v>
                  </c:pt>
                  <c:pt idx="2">
                    <c:v>0</c:v>
                  </c:pt>
                  <c:pt idx="3">
                    <c:v>0</c:v>
                  </c:pt>
                </c:numCache>
              </c:numRef>
            </c:minus>
            <c:spPr>
              <a:noFill/>
              <a:ln w="9525" cap="flat" cmpd="sng" algn="ctr">
                <a:solidFill>
                  <a:sysClr val="windowText" lastClr="000000"/>
                </a:solidFill>
                <a:round/>
              </a:ln>
              <a:effectLst/>
            </c:spPr>
          </c:errBars>
          <c:cat>
            <c:strRef>
              <c:f>'SGR,CF,Survival graph'!$C$51:$C$54</c:f>
              <c:strCache>
                <c:ptCount val="4"/>
                <c:pt idx="0">
                  <c:v>2 fry/ liter</c:v>
                </c:pt>
                <c:pt idx="1">
                  <c:v>3 fry/ liter</c:v>
                </c:pt>
                <c:pt idx="2">
                  <c:v>4 fry/ liter</c:v>
                </c:pt>
                <c:pt idx="3">
                  <c:v>5 fry/ liter</c:v>
                </c:pt>
              </c:strCache>
            </c:strRef>
          </c:cat>
          <c:val>
            <c:numRef>
              <c:f>'SGR,CF,Survival graph'!$D$51:$D$54</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8-62EC-400F-8998-EF26742DC099}"/>
            </c:ext>
          </c:extLst>
        </c:ser>
        <c:dLbls>
          <c:dLblPos val="outEnd"/>
          <c:showLegendKey val="0"/>
          <c:showVal val="1"/>
          <c:showCatName val="0"/>
          <c:showSerName val="0"/>
          <c:showPercent val="0"/>
          <c:showBubbleSize val="0"/>
        </c:dLbls>
        <c:gapWidth val="219"/>
        <c:overlap val="-27"/>
        <c:axId val="732191456"/>
        <c:axId val="598462992"/>
      </c:barChart>
      <c:catAx>
        <c:axId val="73219145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Treatment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598462992"/>
        <c:crosses val="autoZero"/>
        <c:auto val="1"/>
        <c:lblAlgn val="ctr"/>
        <c:lblOffset val="100"/>
        <c:noMultiLvlLbl val="0"/>
      </c:catAx>
      <c:valAx>
        <c:axId val="598462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r>
                  <a:rPr lang="en-US" sz="1200">
                    <a:solidFill>
                      <a:schemeClr val="tx1"/>
                    </a:solidFill>
                    <a:latin typeface="+mn-lt"/>
                    <a:cs typeface="Times New Roman" panose="02020603050405020304" pitchFamily="18" charset="0"/>
                  </a:rPr>
                  <a:t>Survival Rate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n-US"/>
          </a:p>
        </c:txPr>
        <c:crossAx val="732191456"/>
        <c:crosses val="autoZero"/>
        <c:crossBetween val="between"/>
      </c:valAx>
      <c:spPr>
        <a:noFill/>
        <a:ln>
          <a:noFill/>
        </a:ln>
        <a:effectLst/>
      </c:spPr>
    </c:plotArea>
    <c:plotVisOnly val="1"/>
    <c:dispBlanksAs val="gap"/>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99955-9A95-436C-99C3-9249808B2C94}"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A908A-40DA-4385-96CA-0E233AB8F071}" type="slidenum">
              <a:rPr lang="en-US" smtClean="0"/>
              <a:t>‹#›</a:t>
            </a:fld>
            <a:endParaRPr lang="en-US"/>
          </a:p>
        </p:txBody>
      </p:sp>
    </p:spTree>
    <p:extLst>
      <p:ext uri="{BB962C8B-B14F-4D97-AF65-F5344CB8AC3E}">
        <p14:creationId xmlns:p14="http://schemas.microsoft.com/office/powerpoint/2010/main" val="344473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7969-4646-0311-37D1-2E355C591717}"/>
              </a:ext>
            </a:extLst>
          </p:cNvPr>
          <p:cNvSpPr>
            <a:spLocks noGrp="1"/>
          </p:cNvSpPr>
          <p:nvPr>
            <p:ph type="ctrTitle" hasCustomPrompt="1"/>
          </p:nvPr>
        </p:nvSpPr>
        <p:spPr>
          <a:xfrm>
            <a:off x="1524000" y="1122363"/>
            <a:ext cx="9144000" cy="2387600"/>
          </a:xfrm>
        </p:spPr>
        <p:txBody>
          <a:bodyPr anchor="b"/>
          <a:lstStyle>
            <a:lvl1pPr algn="ctr">
              <a:defRPr sz="6000" b="1"/>
            </a:lvl1pPr>
          </a:lstStyle>
          <a:p>
            <a:r>
              <a:rPr lang="en-US" dirty="0"/>
              <a:t>Research Topic</a:t>
            </a:r>
          </a:p>
        </p:txBody>
      </p:sp>
      <p:sp>
        <p:nvSpPr>
          <p:cNvPr id="3" name="Subtitle 2">
            <a:extLst>
              <a:ext uri="{FF2B5EF4-FFF2-40B4-BE49-F238E27FC236}">
                <a16:creationId xmlns:a16="http://schemas.microsoft.com/office/drawing/2014/main" id="{25EAE0CF-F39E-AF3A-21D1-E58FEE7FAB09}"/>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4" name="Date Placeholder 3">
            <a:extLst>
              <a:ext uri="{FF2B5EF4-FFF2-40B4-BE49-F238E27FC236}">
                <a16:creationId xmlns:a16="http://schemas.microsoft.com/office/drawing/2014/main" id="{717085C5-110D-2BCE-5729-CEE44BA3C7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89B83A7-1EC4-307E-554D-281220A7C7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DC7F6B-80C0-4DD9-5B3D-5C7D6043D162}"/>
              </a:ext>
            </a:extLst>
          </p:cNvPr>
          <p:cNvSpPr>
            <a:spLocks noGrp="1"/>
          </p:cNvSpPr>
          <p:nvPr>
            <p:ph type="sldNum" sz="quarter" idx="12"/>
          </p:nvPr>
        </p:nvSpPr>
        <p:spPr>
          <a:xfrm>
            <a:off x="9296400" y="6492875"/>
            <a:ext cx="2743200" cy="365125"/>
          </a:xfrm>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27493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4EA05-7E01-5383-DBE0-8DD3BF085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3BAA55-5A9B-2056-A6C3-32F821CF03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926F8-0703-66E5-E71D-E1FC8C87EAF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1BC5C9-8250-99C9-BCE1-B4AF3FB19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6E12C-4B65-E3AF-1721-C890FA4F211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3772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2F473C-73E3-01D0-7AFC-C38C4A48C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96384-DC25-594D-6B35-E3A83B321D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F9C-5D81-9610-48C8-C313116EF8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F5CB411-649C-341A-0F9E-AB2FBAEF79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8CB216-4EC5-B91B-1928-253A567EAC28}"/>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76043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Content</a:t>
            </a:r>
          </a:p>
        </p:txBody>
      </p:sp>
      <p:sp>
        <p:nvSpPr>
          <p:cNvPr id="3" name="Content Placeholder 2">
            <a:extLst>
              <a:ext uri="{FF2B5EF4-FFF2-40B4-BE49-F238E27FC236}">
                <a16:creationId xmlns:a16="http://schemas.microsoft.com/office/drawing/2014/main" id="{1733130F-EE6E-3BB1-E1C6-D238555799FC}"/>
              </a:ext>
            </a:extLst>
          </p:cNvPr>
          <p:cNvSpPr>
            <a:spLocks noGrp="1"/>
          </p:cNvSpPr>
          <p:nvPr>
            <p:ph idx="1" hasCustomPrompt="1"/>
          </p:nvPr>
        </p:nvSpPr>
        <p:spPr/>
        <p:txBody>
          <a:bodyPr/>
          <a:lstStyle>
            <a:lvl1pPr marL="457200" indent="-457200">
              <a:buFont typeface="Wingdings" panose="05000000000000000000" pitchFamily="2" charset="2"/>
              <a:buChar char="Ø"/>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23635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Topic Here……</a:t>
            </a:r>
          </a:p>
        </p:txBody>
      </p:sp>
      <p:sp>
        <p:nvSpPr>
          <p:cNvPr id="3" name="Content Placeholder 2">
            <a:extLst>
              <a:ext uri="{FF2B5EF4-FFF2-40B4-BE49-F238E27FC236}">
                <a16:creationId xmlns:a16="http://schemas.microsoft.com/office/drawing/2014/main" id="{1733130F-EE6E-3BB1-E1C6-D238555799FC}"/>
              </a:ext>
            </a:extLst>
          </p:cNvPr>
          <p:cNvSpPr>
            <a:spLocks noGrp="1"/>
          </p:cNvSpPr>
          <p:nvPr>
            <p:ph idx="1" hasCustomPrompt="1"/>
          </p:nvPr>
        </p:nvSpPr>
        <p:spPr/>
        <p:txBody>
          <a:bodyPr/>
          <a:lstStyle>
            <a:lvl1pPr marL="457200" indent="-457200">
              <a:buFont typeface="Arial" panose="020B0604020202020204" pitchFamily="34" charset="0"/>
              <a:buChar char="•"/>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011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452A-D6F8-C6AE-3FEA-ADFC57F08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AD072-65FF-CF97-B7E8-CB5B22EA1D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42CF0D-0151-44E9-10B8-0738B9EEB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DA0FD8-8632-4358-3ED7-0603A4B2BB3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2411A09-9139-A265-D5CF-79C46D5EEC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D7811F-7FA8-BF72-D8DB-21511B8A391A}"/>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9590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7A8C-0323-E4BB-D073-B752DF7E2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E0559D-E3F0-4C5F-4D86-808179E8C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B72E48-E5D6-4309-FE87-162FA1AF0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EA7410-28B9-1126-0F82-88CCCC46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13B33-090A-51AD-E7B4-AA38C5B55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F57A7-6E89-04D9-023A-140844CCB8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4D958A4-AEFE-A6A8-0386-6589FBB4C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3B3EC1-87F8-80FE-0F81-CDBCA4A4F44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3045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1659-B1BC-7FAE-991B-BF09F93A55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7A4906-531C-4B30-7879-310FD641C93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A353892B-0FC9-B7C7-B278-75FBF37E74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859966-AABE-1811-710F-18CE3CF23EB5}"/>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8007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C124B-EF3A-7C52-502B-78199F7ADE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340B8CAC-C8F4-4045-54C8-67793DDAD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D00E0A-0E4F-0283-9D71-27DBDEC97B1E}"/>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080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9EA5-45C2-D087-3AF0-DFEB34368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1E509-E2B2-3FF9-0A5B-3508A025D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D9F53B-8935-BC25-B503-B4889244F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C09E0-9170-0D9A-AC6E-728CA3C548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9F8903-2675-9F49-D34C-C32DDC4FB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DB0455-5F1B-6A63-20DA-AD38F3C077E2}"/>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18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56F0-7043-96BF-B4C4-43D1E4145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FF1898-3C62-34C4-E2B9-88B43758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88573-FF6E-CBA7-4CB0-4E874445D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9B5EE-4355-D7FE-2C32-2FEF9FE85B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6473719-B06C-C3B0-5EF9-CCEAC6432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346418-6E63-F759-38D3-A627712D1484}"/>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96797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8BA6E-A64F-4653-598A-C97DA36121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332B1D3-6A11-F23D-7C31-1F0084E56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646B8D-AF73-C7A6-19BB-19FF96778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22890DE-316E-2527-E356-1E4370DC8B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C179B-E1DC-44DF-B0E4-66A8D350C2BE}" type="slidenum">
              <a:rPr lang="en-US" smtClean="0"/>
              <a:t>‹#›</a:t>
            </a:fld>
            <a:endParaRPr lang="en-US"/>
          </a:p>
        </p:txBody>
      </p:sp>
    </p:spTree>
    <p:extLst>
      <p:ext uri="{BB962C8B-B14F-4D97-AF65-F5344CB8AC3E}">
        <p14:creationId xmlns:p14="http://schemas.microsoft.com/office/powerpoint/2010/main" val="291177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577/1548-8640(1998)060%3c0032:CSOTNT%3e2.0.CO;2" TargetMode="External"/><Relationship Id="rId2" Type="http://schemas.openxmlformats.org/officeDocument/2006/relationships/hyperlink" Target="https://doi.org/10.1007/s10641-009-9543-y" TargetMode="External"/><Relationship Id="rId1" Type="http://schemas.openxmlformats.org/officeDocument/2006/relationships/slideLayout" Target="../slideLayouts/slideLayout3.xml"/><Relationship Id="rId4" Type="http://schemas.openxmlformats.org/officeDocument/2006/relationships/hyperlink" Target="http://scholarsresearchlibrary.com/archive.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111/jai.12658" TargetMode="External"/><Relationship Id="rId2" Type="http://schemas.openxmlformats.org/officeDocument/2006/relationships/hyperlink" Target="https://www.indianjournals.com/ijor.aspx?target=ijor:skuastjr&amp;volume=18&amp;issue=2&amp;article=012"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42CA-5798-0436-B8AE-5C0A3BB06DA4}"/>
              </a:ext>
            </a:extLst>
          </p:cNvPr>
          <p:cNvSpPr>
            <a:spLocks noGrp="1"/>
          </p:cNvSpPr>
          <p:nvPr>
            <p:ph type="ctrTitle"/>
          </p:nvPr>
        </p:nvSpPr>
        <p:spPr>
          <a:xfrm>
            <a:off x="551252" y="1356141"/>
            <a:ext cx="10845617" cy="1667865"/>
          </a:xfrm>
          <a:noFill/>
        </p:spPr>
        <p:style>
          <a:lnRef idx="2">
            <a:schemeClr val="accent2"/>
          </a:lnRef>
          <a:fillRef idx="1">
            <a:schemeClr val="lt1"/>
          </a:fillRef>
          <a:effectRef idx="0">
            <a:schemeClr val="accent2"/>
          </a:effectRef>
          <a:fontRef idx="minor">
            <a:schemeClr val="dk1"/>
          </a:fontRef>
        </p:style>
        <p:txBody>
          <a:bodyPr>
            <a:noAutofit/>
          </a:bodyPr>
          <a:lstStyle/>
          <a:p>
            <a:r>
              <a:rPr lang="en-GB" sz="3600" dirty="0">
                <a:solidFill>
                  <a:schemeClr val="tx1">
                    <a:lumMod val="95000"/>
                    <a:lumOff val="5000"/>
                  </a:schemeClr>
                </a:solidFill>
              </a:rPr>
              <a:t>The Influence of Stocking Density on Growth Performances of Neon Tetra (</a:t>
            </a:r>
            <a:r>
              <a:rPr lang="en-GB" sz="3600" i="1" dirty="0" err="1">
                <a:solidFill>
                  <a:schemeClr val="tx1">
                    <a:lumMod val="95000"/>
                    <a:lumOff val="5000"/>
                  </a:schemeClr>
                </a:solidFill>
              </a:rPr>
              <a:t>Paracheirodon</a:t>
            </a:r>
            <a:r>
              <a:rPr lang="en-GB" sz="3600" i="1" dirty="0">
                <a:solidFill>
                  <a:schemeClr val="tx1">
                    <a:lumMod val="95000"/>
                    <a:lumOff val="5000"/>
                  </a:schemeClr>
                </a:solidFill>
              </a:rPr>
              <a:t> </a:t>
            </a:r>
            <a:r>
              <a:rPr lang="en-GB" sz="3600" i="1" dirty="0" err="1">
                <a:solidFill>
                  <a:schemeClr val="tx1">
                    <a:lumMod val="95000"/>
                    <a:lumOff val="5000"/>
                  </a:schemeClr>
                </a:solidFill>
              </a:rPr>
              <a:t>innesi</a:t>
            </a:r>
            <a:r>
              <a:rPr lang="en-GB" sz="3600" dirty="0">
                <a:solidFill>
                  <a:schemeClr val="tx1">
                    <a:lumMod val="95000"/>
                    <a:lumOff val="5000"/>
                  </a:schemeClr>
                </a:solidFill>
              </a:rPr>
              <a:t>, Myers,1936) Under the Aquarium Conditions</a:t>
            </a:r>
            <a:endParaRPr lang="en-US" sz="3600" dirty="0">
              <a:solidFill>
                <a:schemeClr val="tx1">
                  <a:lumMod val="95000"/>
                  <a:lumOff val="5000"/>
                </a:schemeClr>
              </a:solidFill>
            </a:endParaRPr>
          </a:p>
        </p:txBody>
      </p:sp>
      <p:sp>
        <p:nvSpPr>
          <p:cNvPr id="3" name="Subtitle 2">
            <a:extLst>
              <a:ext uri="{FF2B5EF4-FFF2-40B4-BE49-F238E27FC236}">
                <a16:creationId xmlns:a16="http://schemas.microsoft.com/office/drawing/2014/main" id="{6C7029D9-45E1-6988-ED36-1DA4288538E8}"/>
              </a:ext>
            </a:extLst>
          </p:cNvPr>
          <p:cNvSpPr>
            <a:spLocks noGrp="1"/>
          </p:cNvSpPr>
          <p:nvPr>
            <p:ph type="subTitle" idx="1"/>
          </p:nvPr>
        </p:nvSpPr>
        <p:spPr>
          <a:xfrm>
            <a:off x="551252" y="3429000"/>
            <a:ext cx="11354538" cy="890063"/>
          </a:xfrm>
          <a:noFill/>
        </p:spPr>
        <p:style>
          <a:lnRef idx="2">
            <a:schemeClr val="accent2"/>
          </a:lnRef>
          <a:fillRef idx="1">
            <a:schemeClr val="lt1"/>
          </a:fillRef>
          <a:effectRef idx="0">
            <a:schemeClr val="accent2"/>
          </a:effectRef>
          <a:fontRef idx="minor">
            <a:schemeClr val="dk1"/>
          </a:fontRef>
        </p:style>
        <p:txBody>
          <a:bodyPr>
            <a:normAutofit/>
          </a:bodyPr>
          <a:lstStyle/>
          <a:p>
            <a:pPr>
              <a:lnSpc>
                <a:spcPct val="115000"/>
              </a:lnSpc>
              <a:spcBef>
                <a:spcPts val="0"/>
              </a:spcBef>
              <a:spcAft>
                <a:spcPts val="1000"/>
              </a:spcAft>
            </a:pPr>
            <a:r>
              <a:rPr lang="en-US" sz="2800" b="1" u="sng" dirty="0">
                <a:ea typeface="Times New Roman" panose="02020603050405020304" pitchFamily="18" charset="0"/>
                <a:cs typeface="Iskoola Pota" panose="020B0502040204020203" pitchFamily="34" charset="0"/>
              </a:rPr>
              <a:t>MS Artharpaul </a:t>
            </a:r>
            <a:r>
              <a:rPr lang="en-US" sz="2800" b="1" u="sng" baseline="30000" dirty="0">
                <a:ea typeface="Times New Roman" panose="02020603050405020304" pitchFamily="18" charset="0"/>
                <a:cs typeface="Iskoola Pota" panose="020B0502040204020203" pitchFamily="34" charset="0"/>
              </a:rPr>
              <a:t>1</a:t>
            </a:r>
            <a:r>
              <a:rPr lang="en-US" sz="2800" b="1" u="sng" dirty="0">
                <a:ea typeface="Times New Roman" panose="02020603050405020304" pitchFamily="18" charset="0"/>
                <a:cs typeface="Iskoola Pota" panose="020B0502040204020203" pitchFamily="34" charset="0"/>
              </a:rPr>
              <a:t>*</a:t>
            </a:r>
            <a:r>
              <a:rPr lang="en-US" sz="2800" b="1" dirty="0">
                <a:ea typeface="Times New Roman" panose="02020603050405020304" pitchFamily="18" charset="0"/>
                <a:cs typeface="Iskoola Pota" panose="020B0502040204020203" pitchFamily="34" charset="0"/>
              </a:rPr>
              <a:t>, CN Walpita </a:t>
            </a:r>
            <a:r>
              <a:rPr lang="en-US" sz="2800" b="1" baseline="30000" dirty="0">
                <a:ea typeface="Times New Roman" panose="02020603050405020304" pitchFamily="18" charset="0"/>
                <a:cs typeface="Iskoola Pota" panose="020B0502040204020203" pitchFamily="34" charset="0"/>
              </a:rPr>
              <a:t>1</a:t>
            </a:r>
            <a:r>
              <a:rPr lang="en-US" sz="2800" b="1" dirty="0">
                <a:ea typeface="Times New Roman" panose="02020603050405020304" pitchFamily="18" charset="0"/>
                <a:cs typeface="Iskoola Pota" panose="020B0502040204020203" pitchFamily="34" charset="0"/>
              </a:rPr>
              <a:t>, AR Mudalige </a:t>
            </a:r>
            <a:r>
              <a:rPr lang="en-US" sz="2800" b="1" baseline="30000" dirty="0">
                <a:ea typeface="Times New Roman" panose="02020603050405020304" pitchFamily="18" charset="0"/>
                <a:cs typeface="Iskoola Pota" panose="020B0502040204020203" pitchFamily="34" charset="0"/>
              </a:rPr>
              <a:t>2</a:t>
            </a:r>
            <a:r>
              <a:rPr lang="en-US" sz="2800" b="1" dirty="0">
                <a:ea typeface="Times New Roman" panose="02020603050405020304" pitchFamily="18" charset="0"/>
                <a:cs typeface="Iskoola Pota" panose="020B0502040204020203" pitchFamily="34" charset="0"/>
              </a:rPr>
              <a:t>, KPNNS Jayarathne</a:t>
            </a:r>
            <a:r>
              <a:rPr lang="en-US" sz="2800" b="1" baseline="30000" dirty="0">
                <a:ea typeface="Times New Roman" panose="02020603050405020304" pitchFamily="18" charset="0"/>
                <a:cs typeface="Iskoola Pota" panose="020B0502040204020203" pitchFamily="34" charset="0"/>
              </a:rPr>
              <a:t> 2</a:t>
            </a:r>
            <a:endParaRPr lang="en-US" sz="2800" dirty="0">
              <a:ea typeface="Calibri" panose="020F0502020204030204" pitchFamily="34" charset="0"/>
              <a:cs typeface="Iskoola Pota" panose="020B0502040204020203" pitchFamily="34" charset="0"/>
            </a:endParaRPr>
          </a:p>
        </p:txBody>
      </p:sp>
      <p:sp>
        <p:nvSpPr>
          <p:cNvPr id="5" name="Slide Number Placeholder 4">
            <a:extLst>
              <a:ext uri="{FF2B5EF4-FFF2-40B4-BE49-F238E27FC236}">
                <a16:creationId xmlns:a16="http://schemas.microsoft.com/office/drawing/2014/main" id="{ABC4BB5B-09EB-1B3A-429A-B87F5F1A078E}"/>
              </a:ext>
            </a:extLst>
          </p:cNvPr>
          <p:cNvSpPr>
            <a:spLocks noGrp="1"/>
          </p:cNvSpPr>
          <p:nvPr>
            <p:ph type="sldNum" sz="quarter" idx="12"/>
          </p:nvPr>
        </p:nvSpPr>
        <p:spPr/>
        <p:txBody>
          <a:bodyPr/>
          <a:lstStyle/>
          <a:p>
            <a:fld id="{48FC179B-E1DC-44DF-B0E4-66A8D350C2BE}" type="slidenum">
              <a:rPr lang="en-US" smtClean="0"/>
              <a:t>1</a:t>
            </a:fld>
            <a:endParaRPr lang="en-US" dirty="0"/>
          </a:p>
        </p:txBody>
      </p:sp>
      <p:sp>
        <p:nvSpPr>
          <p:cNvPr id="8" name="Subtitle 2">
            <a:extLst>
              <a:ext uri="{FF2B5EF4-FFF2-40B4-BE49-F238E27FC236}">
                <a16:creationId xmlns:a16="http://schemas.microsoft.com/office/drawing/2014/main" id="{4B152B19-860D-D292-3F8A-1BA2E3F4049A}"/>
              </a:ext>
            </a:extLst>
          </p:cNvPr>
          <p:cNvSpPr txBox="1">
            <a:spLocks/>
          </p:cNvSpPr>
          <p:nvPr/>
        </p:nvSpPr>
        <p:spPr>
          <a:xfrm>
            <a:off x="418730" y="4611796"/>
            <a:ext cx="11354538" cy="890063"/>
          </a:xfrm>
          <a:prstGeom prst="rect">
            <a:avLst/>
          </a:prstGeom>
          <a:no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nSpc>
                <a:spcPct val="115000"/>
              </a:lnSpc>
              <a:spcBef>
                <a:spcPts val="0"/>
              </a:spcBef>
              <a:spcAft>
                <a:spcPts val="1000"/>
              </a:spcAft>
            </a:pPr>
            <a:r>
              <a:rPr lang="en-US" sz="2400" i="1" baseline="30000" dirty="0">
                <a:ea typeface="Times New Roman" panose="02020603050405020304" pitchFamily="18" charset="0"/>
                <a:cs typeface="Iskoola Pota" panose="020B0502040204020203" pitchFamily="34" charset="0"/>
              </a:rPr>
              <a:t>1</a:t>
            </a:r>
            <a:r>
              <a:rPr lang="en-US" sz="2400" i="1" dirty="0">
                <a:ea typeface="Times New Roman" panose="02020603050405020304" pitchFamily="18" charset="0"/>
                <a:cs typeface="Iskoola Pota" panose="020B0502040204020203" pitchFamily="34" charset="0"/>
              </a:rPr>
              <a:t> Department of Livestock Production, Faculty of Agricultural Sciences, Sabaragamuwa University of Sri Lanka</a:t>
            </a:r>
            <a:endParaRPr lang="en-US" sz="2400" dirty="0">
              <a:ea typeface="Calibri" panose="020F0502020204030204" pitchFamily="34" charset="0"/>
              <a:cs typeface="Iskoola Pota" panose="020B0502040204020203" pitchFamily="34" charset="0"/>
            </a:endParaRPr>
          </a:p>
          <a:p>
            <a:pPr>
              <a:lnSpc>
                <a:spcPct val="115000"/>
              </a:lnSpc>
              <a:spcBef>
                <a:spcPts val="0"/>
              </a:spcBef>
              <a:spcAft>
                <a:spcPts val="1000"/>
              </a:spcAft>
            </a:pPr>
            <a:r>
              <a:rPr lang="en-US" sz="2400" i="1" baseline="30000" dirty="0">
                <a:ea typeface="Times New Roman" panose="02020603050405020304" pitchFamily="18" charset="0"/>
                <a:cs typeface="Iskoola Pota" panose="020B0502040204020203" pitchFamily="34" charset="0"/>
              </a:rPr>
              <a:t>2</a:t>
            </a:r>
            <a:r>
              <a:rPr lang="en-US" sz="2400" i="1" dirty="0">
                <a:ea typeface="Times New Roman" panose="02020603050405020304" pitchFamily="18" charset="0"/>
                <a:cs typeface="Iskoola Pota" panose="020B0502040204020203" pitchFamily="34" charset="0"/>
              </a:rPr>
              <a:t> National Aquaculture Development Authority of Sri Lanka (NAQDA)</a:t>
            </a:r>
            <a:endParaRPr lang="en-US" sz="2400" dirty="0">
              <a:ea typeface="Calibri" panose="020F0502020204030204" pitchFamily="34" charset="0"/>
              <a:cs typeface="Iskoola Pota" panose="020B0502040204020203" pitchFamily="34" charset="0"/>
            </a:endParaRPr>
          </a:p>
        </p:txBody>
      </p:sp>
    </p:spTree>
    <p:extLst>
      <p:ext uri="{BB962C8B-B14F-4D97-AF65-F5344CB8AC3E}">
        <p14:creationId xmlns:p14="http://schemas.microsoft.com/office/powerpoint/2010/main" val="120962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DD7EF0-C855-471B-94F8-F032CB87FEE9}"/>
              </a:ext>
            </a:extLst>
          </p:cNvPr>
          <p:cNvSpPr>
            <a:spLocks noGrp="1"/>
          </p:cNvSpPr>
          <p:nvPr>
            <p:ph type="sldNum" sz="quarter" idx="12"/>
          </p:nvPr>
        </p:nvSpPr>
        <p:spPr/>
        <p:txBody>
          <a:bodyPr/>
          <a:lstStyle/>
          <a:p>
            <a:fld id="{48FC179B-E1DC-44DF-B0E4-66A8D350C2BE}" type="slidenum">
              <a:rPr lang="en-US" smtClean="0"/>
              <a:t>10</a:t>
            </a:fld>
            <a:endParaRPr lang="en-US"/>
          </a:p>
        </p:txBody>
      </p:sp>
      <p:sp>
        <p:nvSpPr>
          <p:cNvPr id="3" name="Rectangle: Rounded Corners 2">
            <a:extLst>
              <a:ext uri="{FF2B5EF4-FFF2-40B4-BE49-F238E27FC236}">
                <a16:creationId xmlns:a16="http://schemas.microsoft.com/office/drawing/2014/main" id="{F346C8A2-2D4C-4DE8-9D82-8DBA61EC3652}"/>
              </a:ext>
            </a:extLst>
          </p:cNvPr>
          <p:cNvSpPr/>
          <p:nvPr/>
        </p:nvSpPr>
        <p:spPr>
          <a:xfrm>
            <a:off x="560690" y="1392923"/>
            <a:ext cx="6721963" cy="4597003"/>
          </a:xfrm>
          <a:prstGeom prst="roundRect">
            <a:avLst/>
          </a:prstGeom>
          <a:solidFill>
            <a:srgbClr val="C7E6A4"/>
          </a:solidFill>
          <a:ln>
            <a:solidFill>
              <a:srgbClr val="C00000"/>
            </a:solidFill>
          </a:ln>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Feed flakes were made from formulated powder feed before feeding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The feed doses were proportional to the number of fry in each treatment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8BAFAA44-D5C2-4F97-A65B-2AD5F943B61B}"/>
              </a:ext>
            </a:extLst>
          </p:cNvPr>
          <p:cNvPicPr>
            <a:picLocks noChangeAspect="1"/>
          </p:cNvPicPr>
          <p:nvPr/>
        </p:nvPicPr>
        <p:blipFill>
          <a:blip r:embed="rId2"/>
          <a:stretch>
            <a:fillRect/>
          </a:stretch>
        </p:blipFill>
        <p:spPr>
          <a:xfrm>
            <a:off x="7987945" y="1474332"/>
            <a:ext cx="3365855" cy="4162504"/>
          </a:xfrm>
          <a:prstGeom prst="rect">
            <a:avLst/>
          </a:prstGeom>
        </p:spPr>
      </p:pic>
      <p:sp>
        <p:nvSpPr>
          <p:cNvPr id="5" name="Rectangle 4">
            <a:extLst>
              <a:ext uri="{FF2B5EF4-FFF2-40B4-BE49-F238E27FC236}">
                <a16:creationId xmlns:a16="http://schemas.microsoft.com/office/drawing/2014/main" id="{9847B8E4-8286-44B4-B3C3-92EF8397D8C7}"/>
              </a:ext>
            </a:extLst>
          </p:cNvPr>
          <p:cNvSpPr/>
          <p:nvPr/>
        </p:nvSpPr>
        <p:spPr>
          <a:xfrm>
            <a:off x="397972" y="4303520"/>
            <a:ext cx="6179284" cy="1200329"/>
          </a:xfrm>
          <a:prstGeom prst="rect">
            <a:avLst/>
          </a:prstGeom>
        </p:spPr>
        <p:txBody>
          <a:bodyPr wrap="square">
            <a:spAutoFit/>
          </a:bodyPr>
          <a:lstStyle/>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Neon tetra fish fry were fed 3 times per day (8.00, 11.00 and 15.00)</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0" cap="none" spc="0" normalizeH="0" baseline="0" noProof="0" dirty="0">
              <a:ln>
                <a:noFill/>
              </a:ln>
              <a:solidFill>
                <a:prstClr val="black"/>
              </a:solidFill>
              <a:effectLst/>
              <a:uLnTx/>
              <a:uFillTx/>
            </a:endParaRPr>
          </a:p>
        </p:txBody>
      </p:sp>
      <p:sp>
        <p:nvSpPr>
          <p:cNvPr id="6" name="Rectangle 5">
            <a:extLst>
              <a:ext uri="{FF2B5EF4-FFF2-40B4-BE49-F238E27FC236}">
                <a16:creationId xmlns:a16="http://schemas.microsoft.com/office/drawing/2014/main" id="{D2F366DC-94FA-48E9-B015-B4C2A264CF7E}"/>
              </a:ext>
            </a:extLst>
          </p:cNvPr>
          <p:cNvSpPr/>
          <p:nvPr/>
        </p:nvSpPr>
        <p:spPr>
          <a:xfrm>
            <a:off x="8878771" y="5607752"/>
            <a:ext cx="1565021" cy="3821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a:t>
            </a:r>
            <a:r>
              <a:rPr kumimoji="0" lang="en-GB" sz="1600" b="0" i="0" u="none" strike="noStrike" kern="0" cap="none" spc="0" normalizeH="0" baseline="0" noProof="0" dirty="0">
                <a:ln>
                  <a:noFill/>
                </a:ln>
                <a:solidFill>
                  <a:prstClr val="black"/>
                </a:solidFill>
                <a:effectLst/>
                <a:uLnTx/>
                <a:uFillTx/>
              </a:rPr>
              <a:t>Feed flakes- </a:t>
            </a:r>
            <a:endParaRPr kumimoji="0" lang="en-US"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8590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CE5E94-03C8-4E33-A3D4-A59F04303D4D}"/>
              </a:ext>
            </a:extLst>
          </p:cNvPr>
          <p:cNvSpPr>
            <a:spLocks noGrp="1"/>
          </p:cNvSpPr>
          <p:nvPr>
            <p:ph type="sldNum" sz="quarter" idx="12"/>
          </p:nvPr>
        </p:nvSpPr>
        <p:spPr/>
        <p:txBody>
          <a:bodyPr/>
          <a:lstStyle/>
          <a:p>
            <a:fld id="{48FC179B-E1DC-44DF-B0E4-66A8D350C2BE}" type="slidenum">
              <a:rPr lang="en-US" smtClean="0"/>
              <a:t>11</a:t>
            </a:fld>
            <a:endParaRPr lang="en-US"/>
          </a:p>
        </p:txBody>
      </p:sp>
      <p:sp>
        <p:nvSpPr>
          <p:cNvPr id="3" name="Flowchart: Terminator 2">
            <a:extLst>
              <a:ext uri="{FF2B5EF4-FFF2-40B4-BE49-F238E27FC236}">
                <a16:creationId xmlns:a16="http://schemas.microsoft.com/office/drawing/2014/main" id="{898ED7EB-1242-4EED-89F6-6DB294E9764D}"/>
              </a:ext>
            </a:extLst>
          </p:cNvPr>
          <p:cNvSpPr/>
          <p:nvPr/>
        </p:nvSpPr>
        <p:spPr>
          <a:xfrm>
            <a:off x="2414443" y="663442"/>
            <a:ext cx="3939399" cy="735747"/>
          </a:xfrm>
          <a:prstGeom prst="flowChartTerminator">
            <a:avLst/>
          </a:prstGeom>
          <a:gradFill>
            <a:gsLst>
              <a:gs pos="88000">
                <a:srgbClr val="38623A"/>
              </a:gs>
              <a:gs pos="78000">
                <a:srgbClr val="629DD1">
                  <a:lumMod val="30000"/>
                  <a:lumOff val="70000"/>
                </a:srgbClr>
              </a:gs>
            </a:gsLst>
            <a:lin ang="5400000" scaled="1"/>
          </a:gra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rPr>
              <a:t>Management practices</a:t>
            </a:r>
          </a:p>
        </p:txBody>
      </p:sp>
      <p:sp>
        <p:nvSpPr>
          <p:cNvPr id="4" name="Rectangle 3">
            <a:extLst>
              <a:ext uri="{FF2B5EF4-FFF2-40B4-BE49-F238E27FC236}">
                <a16:creationId xmlns:a16="http://schemas.microsoft.com/office/drawing/2014/main" id="{18929E20-F3C0-4A80-8292-6724CA58DA10}"/>
              </a:ext>
            </a:extLst>
          </p:cNvPr>
          <p:cNvSpPr/>
          <p:nvPr/>
        </p:nvSpPr>
        <p:spPr>
          <a:xfrm>
            <a:off x="1000701" y="1907651"/>
            <a:ext cx="7130269" cy="1569660"/>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Every day in the morning and evening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     25% of water was replaced with fresh water</a:t>
            </a:r>
            <a:endParaRPr kumimoji="0" lang="en-US" sz="2400" b="0" i="0" u="none" strike="noStrike" kern="0" cap="none" spc="0" normalizeH="0" baseline="0" noProof="0" dirty="0">
              <a:ln>
                <a:noFill/>
              </a:ln>
              <a:solidFill>
                <a:prstClr val="black"/>
              </a:solidFill>
              <a:effectLst/>
              <a:uLnTx/>
              <a:uFillTx/>
            </a:endParaRPr>
          </a:p>
        </p:txBody>
      </p:sp>
      <p:sp>
        <p:nvSpPr>
          <p:cNvPr id="5" name="Arrow: Down 4">
            <a:extLst>
              <a:ext uri="{FF2B5EF4-FFF2-40B4-BE49-F238E27FC236}">
                <a16:creationId xmlns:a16="http://schemas.microsoft.com/office/drawing/2014/main" id="{A07BA162-EC9D-4691-863D-B3E2AF687A09}"/>
              </a:ext>
            </a:extLst>
          </p:cNvPr>
          <p:cNvSpPr/>
          <p:nvPr/>
        </p:nvSpPr>
        <p:spPr>
          <a:xfrm>
            <a:off x="2996418" y="2331572"/>
            <a:ext cx="506437" cy="661182"/>
          </a:xfrm>
          <a:prstGeom prst="down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78B35D5-9349-4A2A-A6E1-EB299475FAF8}"/>
              </a:ext>
            </a:extLst>
          </p:cNvPr>
          <p:cNvSpPr/>
          <p:nvPr/>
        </p:nvSpPr>
        <p:spPr>
          <a:xfrm>
            <a:off x="880729" y="4087516"/>
            <a:ext cx="6925552" cy="1569660"/>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Bottom and the sides of each tanks were wiped out once a week.</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0" cap="none" spc="0" normalizeH="0" baseline="0" noProof="0" dirty="0">
              <a:ln>
                <a:noFill/>
              </a:ln>
              <a:solidFill>
                <a:prstClr val="black"/>
              </a:solidFill>
              <a:effectLst/>
              <a:uLnTx/>
              <a:uFillTx/>
            </a:endParaRPr>
          </a:p>
        </p:txBody>
      </p:sp>
      <p:grpSp>
        <p:nvGrpSpPr>
          <p:cNvPr id="11" name="Group 10">
            <a:extLst>
              <a:ext uri="{FF2B5EF4-FFF2-40B4-BE49-F238E27FC236}">
                <a16:creationId xmlns:a16="http://schemas.microsoft.com/office/drawing/2014/main" id="{770246ED-4AE7-4D41-B3BE-1B1E0A82DBA5}"/>
              </a:ext>
            </a:extLst>
          </p:cNvPr>
          <p:cNvGrpSpPr/>
          <p:nvPr/>
        </p:nvGrpSpPr>
        <p:grpSpPr>
          <a:xfrm>
            <a:off x="7806281" y="1399189"/>
            <a:ext cx="2465659" cy="4945476"/>
            <a:chOff x="8365901" y="509429"/>
            <a:chExt cx="2710614" cy="6223232"/>
          </a:xfrm>
        </p:grpSpPr>
        <p:pic>
          <p:nvPicPr>
            <p:cNvPr id="7" name="Picture 6">
              <a:extLst>
                <a:ext uri="{FF2B5EF4-FFF2-40B4-BE49-F238E27FC236}">
                  <a16:creationId xmlns:a16="http://schemas.microsoft.com/office/drawing/2014/main" id="{81F0D27A-C50F-4C79-8AAC-74BCB5AE0322}"/>
                </a:ext>
              </a:extLst>
            </p:cNvPr>
            <p:cNvPicPr>
              <a:picLocks noChangeAspect="1"/>
            </p:cNvPicPr>
            <p:nvPr/>
          </p:nvPicPr>
          <p:blipFill>
            <a:blip r:embed="rId2"/>
            <a:stretch>
              <a:fillRect/>
            </a:stretch>
          </p:blipFill>
          <p:spPr>
            <a:xfrm>
              <a:off x="8516113" y="509429"/>
              <a:ext cx="2097333" cy="2796445"/>
            </a:xfrm>
            <a:prstGeom prst="rect">
              <a:avLst/>
            </a:prstGeom>
          </p:spPr>
        </p:pic>
        <p:sp>
          <p:nvSpPr>
            <p:cNvPr id="8" name="Rectangle 7">
              <a:extLst>
                <a:ext uri="{FF2B5EF4-FFF2-40B4-BE49-F238E27FC236}">
                  <a16:creationId xmlns:a16="http://schemas.microsoft.com/office/drawing/2014/main" id="{74DB5DCD-2B27-425D-9203-5EAF086BC8A1}"/>
                </a:ext>
              </a:extLst>
            </p:cNvPr>
            <p:cNvSpPr/>
            <p:nvPr/>
          </p:nvSpPr>
          <p:spPr>
            <a:xfrm>
              <a:off x="8365901" y="3265666"/>
              <a:ext cx="2466829" cy="369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a:t>
              </a:r>
              <a:r>
                <a:rPr kumimoji="0" lang="en-GB" sz="1600" b="1" i="0" u="none" strike="noStrike" kern="0" cap="none" spc="0" normalizeH="0" baseline="0" noProof="0" dirty="0">
                  <a:ln>
                    <a:noFill/>
                  </a:ln>
                  <a:solidFill>
                    <a:prstClr val="black"/>
                  </a:solidFill>
                  <a:effectLst/>
                  <a:uLnTx/>
                  <a:uFillTx/>
                </a:rPr>
                <a:t>Siphoning the glass tanks</a:t>
              </a:r>
              <a:r>
                <a:rPr kumimoji="0" lang="en-GB" sz="1800" b="1" i="0" u="none" strike="noStrike" kern="0" cap="none" spc="0" normalizeH="0" baseline="0" noProof="0" dirty="0">
                  <a:ln>
                    <a:noFill/>
                  </a:ln>
                  <a:solidFill>
                    <a:prstClr val="black"/>
                  </a:solidFill>
                  <a:effectLst/>
                  <a:uLnTx/>
                  <a:uFillTx/>
                </a:rPr>
                <a:t>-</a:t>
              </a:r>
              <a:endParaRPr kumimoji="0" lang="en-US" sz="1800" b="1" i="0" u="none" strike="noStrike" kern="0" cap="none" spc="0" normalizeH="0" baseline="0" noProof="0" dirty="0">
                <a:ln>
                  <a:noFill/>
                </a:ln>
                <a:solidFill>
                  <a:prstClr val="black"/>
                </a:solidFill>
                <a:effectLst/>
                <a:uLnTx/>
                <a:uFillTx/>
              </a:endParaRPr>
            </a:p>
          </p:txBody>
        </p:sp>
        <p:pic>
          <p:nvPicPr>
            <p:cNvPr id="9" name="Picture 8">
              <a:extLst>
                <a:ext uri="{FF2B5EF4-FFF2-40B4-BE49-F238E27FC236}">
                  <a16:creationId xmlns:a16="http://schemas.microsoft.com/office/drawing/2014/main" id="{6D2F201A-D74D-4F51-A88D-5585113DC06C}"/>
                </a:ext>
              </a:extLst>
            </p:cNvPr>
            <p:cNvPicPr>
              <a:picLocks noChangeAspect="1"/>
            </p:cNvPicPr>
            <p:nvPr/>
          </p:nvPicPr>
          <p:blipFill>
            <a:blip r:embed="rId3"/>
            <a:stretch>
              <a:fillRect/>
            </a:stretch>
          </p:blipFill>
          <p:spPr>
            <a:xfrm>
              <a:off x="8666327" y="3740598"/>
              <a:ext cx="2101284" cy="2595270"/>
            </a:xfrm>
            <a:prstGeom prst="rect">
              <a:avLst/>
            </a:prstGeom>
          </p:spPr>
        </p:pic>
        <p:sp>
          <p:nvSpPr>
            <p:cNvPr id="10" name="Rectangle 9">
              <a:extLst>
                <a:ext uri="{FF2B5EF4-FFF2-40B4-BE49-F238E27FC236}">
                  <a16:creationId xmlns:a16="http://schemas.microsoft.com/office/drawing/2014/main" id="{466F278F-3560-46DE-8944-D2BD3C18D9F0}"/>
                </a:ext>
              </a:extLst>
            </p:cNvPr>
            <p:cNvSpPr/>
            <p:nvPr/>
          </p:nvSpPr>
          <p:spPr>
            <a:xfrm>
              <a:off x="8365901" y="6394107"/>
              <a:ext cx="2710614"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a:t>
              </a:r>
              <a:r>
                <a:rPr kumimoji="0" lang="en-GB" sz="1600" b="1" i="0" u="none" strike="noStrike" kern="0" cap="none" spc="0" normalizeH="0" baseline="0" noProof="0" dirty="0">
                  <a:ln>
                    <a:noFill/>
                  </a:ln>
                  <a:solidFill>
                    <a:prstClr val="black"/>
                  </a:solidFill>
                  <a:effectLst/>
                  <a:uLnTx/>
                  <a:uFillTx/>
                </a:rPr>
                <a:t>One of a glass tank is wiping-</a:t>
              </a:r>
              <a:endParaRPr kumimoji="0" lang="en-US" sz="1600" b="1"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190997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AEF8AA-7B07-49E0-931F-7AB8C4883045}"/>
              </a:ext>
            </a:extLst>
          </p:cNvPr>
          <p:cNvSpPr>
            <a:spLocks noGrp="1"/>
          </p:cNvSpPr>
          <p:nvPr>
            <p:ph type="sldNum" sz="quarter" idx="12"/>
          </p:nvPr>
        </p:nvSpPr>
        <p:spPr/>
        <p:txBody>
          <a:bodyPr/>
          <a:lstStyle/>
          <a:p>
            <a:fld id="{48FC179B-E1DC-44DF-B0E4-66A8D350C2BE}" type="slidenum">
              <a:rPr lang="en-US" smtClean="0"/>
              <a:t>12</a:t>
            </a:fld>
            <a:endParaRPr lang="en-US"/>
          </a:p>
        </p:txBody>
      </p:sp>
      <p:sp>
        <p:nvSpPr>
          <p:cNvPr id="3" name="Flowchart: Terminator 2">
            <a:extLst>
              <a:ext uri="{FF2B5EF4-FFF2-40B4-BE49-F238E27FC236}">
                <a16:creationId xmlns:a16="http://schemas.microsoft.com/office/drawing/2014/main" id="{59DF84A3-38AE-4A5E-9C54-56B22EB419F5}"/>
              </a:ext>
            </a:extLst>
          </p:cNvPr>
          <p:cNvSpPr/>
          <p:nvPr/>
        </p:nvSpPr>
        <p:spPr>
          <a:xfrm>
            <a:off x="2381184" y="367933"/>
            <a:ext cx="3939399" cy="735747"/>
          </a:xfrm>
          <a:prstGeom prst="flowChartTerminator">
            <a:avLst/>
          </a:prstGeom>
          <a:gradFill>
            <a:gsLst>
              <a:gs pos="88000">
                <a:srgbClr val="38623A"/>
              </a:gs>
              <a:gs pos="77000">
                <a:srgbClr val="629DD1">
                  <a:lumMod val="30000"/>
                  <a:lumOff val="70000"/>
                </a:srgbClr>
              </a:gs>
            </a:gsLst>
            <a:lin ang="5400000" scaled="1"/>
          </a:gra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rPr>
              <a:t>Taking measurements</a:t>
            </a:r>
          </a:p>
        </p:txBody>
      </p:sp>
      <p:sp>
        <p:nvSpPr>
          <p:cNvPr id="4" name="Rectangle 3">
            <a:extLst>
              <a:ext uri="{FF2B5EF4-FFF2-40B4-BE49-F238E27FC236}">
                <a16:creationId xmlns:a16="http://schemas.microsoft.com/office/drawing/2014/main" id="{93836E94-FC31-4133-B6B7-58F8E976E4A8}"/>
              </a:ext>
            </a:extLst>
          </p:cNvPr>
          <p:cNvSpPr/>
          <p:nvPr/>
        </p:nvSpPr>
        <p:spPr>
          <a:xfrm>
            <a:off x="443007" y="2247458"/>
            <a:ext cx="6096000" cy="1569660"/>
          </a:xfrm>
          <a:prstGeom prst="rect">
            <a:avLst/>
          </a:prstGeom>
        </p:spPr>
        <p:txBody>
          <a:bodyPr>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0" cap="none" spc="0" normalizeH="0" baseline="0" noProof="0" dirty="0">
                <a:ln>
                  <a:noFill/>
                </a:ln>
                <a:solidFill>
                  <a:prstClr val="black"/>
                </a:solidFill>
                <a:effectLst/>
                <a:uLnTx/>
                <a:uFillTx/>
              </a:rPr>
              <a:t>30 number of Neon tetra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prstClr val="black"/>
                </a:solidFill>
                <a:effectLst/>
                <a:uLnTx/>
                <a:uFillTx/>
              </a:rPr>
              <a:t>     </a:t>
            </a:r>
            <a:r>
              <a:rPr kumimoji="0" lang="en-GB" sz="2400" b="1" i="0" u="none" strike="noStrike" kern="0" cap="none" spc="0" normalizeH="0" baseline="0" noProof="0" dirty="0">
                <a:ln>
                  <a:noFill/>
                </a:ln>
                <a:solidFill>
                  <a:prstClr val="black"/>
                </a:solidFill>
                <a:effectLst/>
                <a:uLnTx/>
                <a:uFillTx/>
              </a:rPr>
              <a:t>(</a:t>
            </a:r>
            <a:r>
              <a:rPr kumimoji="0" lang="en-GB" sz="2400" b="1" i="1" u="none" strike="noStrike" kern="0" cap="none" spc="0" normalizeH="0" baseline="0" noProof="0" dirty="0" err="1">
                <a:ln>
                  <a:noFill/>
                </a:ln>
                <a:solidFill>
                  <a:prstClr val="black"/>
                </a:solidFill>
                <a:effectLst/>
                <a:uLnTx/>
                <a:uFillTx/>
              </a:rPr>
              <a:t>Paracheirodon</a:t>
            </a:r>
            <a:r>
              <a:rPr kumimoji="0" lang="en-GB" sz="2400" b="1" i="1" u="none" strike="noStrike" kern="0" cap="none" spc="0" normalizeH="0" baseline="0" noProof="0" dirty="0">
                <a:ln>
                  <a:noFill/>
                </a:ln>
                <a:solidFill>
                  <a:prstClr val="black"/>
                </a:solidFill>
                <a:effectLst/>
                <a:uLnTx/>
                <a:uFillTx/>
              </a:rPr>
              <a:t> </a:t>
            </a:r>
            <a:r>
              <a:rPr kumimoji="0" lang="en-GB" sz="2400" b="1" i="1" u="none" strike="noStrike" kern="0" cap="none" spc="0" normalizeH="0" baseline="0" noProof="0" dirty="0" err="1">
                <a:ln>
                  <a:noFill/>
                </a:ln>
                <a:solidFill>
                  <a:prstClr val="black"/>
                </a:solidFill>
                <a:effectLst/>
                <a:uLnTx/>
                <a:uFillTx/>
              </a:rPr>
              <a:t>innesi</a:t>
            </a:r>
            <a:r>
              <a:rPr kumimoji="0" lang="en-GB" sz="2400" b="1" i="0" u="none" strike="noStrike" kern="0" cap="none" spc="0" normalizeH="0" baseline="0" noProof="0" dirty="0">
                <a:ln>
                  <a:noFill/>
                </a:ln>
                <a:solidFill>
                  <a:prstClr val="black"/>
                </a:solidFill>
                <a:effectLst/>
                <a:uLnTx/>
                <a:uFillTx/>
              </a:rPr>
              <a:t>) </a:t>
            </a:r>
            <a:r>
              <a:rPr kumimoji="0" lang="en-GB" sz="2400" b="1" i="1" u="none" strike="noStrike" kern="0" cap="none" spc="0" normalizeH="0" baseline="0" noProof="0" dirty="0">
                <a:ln>
                  <a:noFill/>
                </a:ln>
                <a:solidFill>
                  <a:prstClr val="black"/>
                </a:solidFill>
                <a:effectLst/>
                <a:uLnTx/>
                <a:uFillTx/>
              </a:rPr>
              <a:t> </a:t>
            </a:r>
            <a:r>
              <a:rPr kumimoji="0" lang="en-GB" sz="2400" b="1" i="0" u="none" strike="noStrike" kern="0" cap="none" spc="0" normalizeH="0" baseline="0" noProof="0" dirty="0">
                <a:ln>
                  <a:noFill/>
                </a:ln>
                <a:solidFill>
                  <a:prstClr val="black"/>
                </a:solidFill>
                <a:effectLst/>
                <a:uLnTx/>
                <a:uFillTx/>
              </a:rPr>
              <a:t>fry     </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      </a:t>
            </a:r>
            <a:endParaRPr kumimoji="0" lang="en-US" sz="2400" b="0" i="0" u="none" strike="noStrike" kern="0" cap="none" spc="0" normalizeH="0" baseline="0" noProof="0" dirty="0">
              <a:ln>
                <a:noFill/>
              </a:ln>
              <a:solidFill>
                <a:prstClr val="black"/>
              </a:solidFill>
              <a:effectLst/>
              <a:uLnTx/>
              <a:uFillTx/>
            </a:endParaRPr>
          </a:p>
        </p:txBody>
      </p:sp>
      <p:sp>
        <p:nvSpPr>
          <p:cNvPr id="5" name="Arrow: Notched Right 4">
            <a:extLst>
              <a:ext uri="{FF2B5EF4-FFF2-40B4-BE49-F238E27FC236}">
                <a16:creationId xmlns:a16="http://schemas.microsoft.com/office/drawing/2014/main" id="{80AD3F7E-1254-48FD-BDD8-E97D60211DC1}"/>
              </a:ext>
            </a:extLst>
          </p:cNvPr>
          <p:cNvSpPr/>
          <p:nvPr/>
        </p:nvSpPr>
        <p:spPr>
          <a:xfrm>
            <a:off x="4350884" y="2363934"/>
            <a:ext cx="972715" cy="668354"/>
          </a:xfrm>
          <a:prstGeom prst="notched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7AE4206-3B2D-4122-A4DA-0C3F89359B50}"/>
              </a:ext>
            </a:extLst>
          </p:cNvPr>
          <p:cNvPicPr>
            <a:picLocks noChangeAspect="1"/>
          </p:cNvPicPr>
          <p:nvPr/>
        </p:nvPicPr>
        <p:blipFill>
          <a:blip r:embed="rId2"/>
          <a:stretch>
            <a:fillRect/>
          </a:stretch>
        </p:blipFill>
        <p:spPr>
          <a:xfrm>
            <a:off x="5791200" y="1666860"/>
            <a:ext cx="1705682" cy="3114422"/>
          </a:xfrm>
          <a:prstGeom prst="rect">
            <a:avLst/>
          </a:prstGeom>
        </p:spPr>
      </p:pic>
      <p:pic>
        <p:nvPicPr>
          <p:cNvPr id="7" name="Picture 6">
            <a:extLst>
              <a:ext uri="{FF2B5EF4-FFF2-40B4-BE49-F238E27FC236}">
                <a16:creationId xmlns:a16="http://schemas.microsoft.com/office/drawing/2014/main" id="{54CD6EEB-7F46-48FF-8DC5-EE3A7E6024B9}"/>
              </a:ext>
            </a:extLst>
          </p:cNvPr>
          <p:cNvPicPr>
            <a:picLocks noChangeAspect="1"/>
          </p:cNvPicPr>
          <p:nvPr/>
        </p:nvPicPr>
        <p:blipFill rotWithShape="1">
          <a:blip r:embed="rId3">
            <a:extLst>
              <a:ext uri="{28A0092B-C50C-407E-A947-70E740481C1C}">
                <a14:useLocalDpi xmlns:a14="http://schemas.microsoft.com/office/drawing/2010/main" val="0"/>
              </a:ext>
            </a:extLst>
          </a:blip>
          <a:srcRect l="36300" t="47811" r="35154" b="19331"/>
          <a:stretch/>
        </p:blipFill>
        <p:spPr>
          <a:xfrm>
            <a:off x="7754414" y="2247458"/>
            <a:ext cx="3935154" cy="2090520"/>
          </a:xfrm>
          <a:prstGeom prst="rect">
            <a:avLst/>
          </a:prstGeom>
        </p:spPr>
      </p:pic>
      <p:sp>
        <p:nvSpPr>
          <p:cNvPr id="8" name="Rectangle 7">
            <a:extLst>
              <a:ext uri="{FF2B5EF4-FFF2-40B4-BE49-F238E27FC236}">
                <a16:creationId xmlns:a16="http://schemas.microsoft.com/office/drawing/2014/main" id="{EA60E82C-F0E5-4B83-940B-B076C64B293F}"/>
              </a:ext>
            </a:extLst>
          </p:cNvPr>
          <p:cNvSpPr/>
          <p:nvPr/>
        </p:nvSpPr>
        <p:spPr>
          <a:xfrm>
            <a:off x="5372406" y="5036081"/>
            <a:ext cx="64763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-Weighing and measuring total length of </a:t>
            </a:r>
            <a:r>
              <a:rPr kumimoji="0" lang="en-GB" sz="1800" b="1" i="1" u="none" strike="noStrike" kern="0" cap="none" spc="0" normalizeH="0" baseline="0" noProof="0" dirty="0" err="1">
                <a:ln>
                  <a:noFill/>
                </a:ln>
                <a:solidFill>
                  <a:prstClr val="black"/>
                </a:solidFill>
                <a:effectLst/>
                <a:uLnTx/>
                <a:uFillTx/>
              </a:rPr>
              <a:t>Paracheirodon</a:t>
            </a:r>
            <a:r>
              <a:rPr kumimoji="0" lang="en-GB" sz="1800" b="1" i="1" u="none" strike="noStrike" kern="0" cap="none" spc="0" normalizeH="0" baseline="0" noProof="0" dirty="0">
                <a:ln>
                  <a:noFill/>
                </a:ln>
                <a:solidFill>
                  <a:prstClr val="black"/>
                </a:solidFill>
                <a:effectLst/>
                <a:uLnTx/>
                <a:uFillTx/>
              </a:rPr>
              <a:t> </a:t>
            </a:r>
            <a:r>
              <a:rPr kumimoji="0" lang="en-GB" sz="1800" b="1" i="1" u="none" strike="noStrike" kern="0" cap="none" spc="0" normalizeH="0" baseline="0" noProof="0" dirty="0" err="1">
                <a:ln>
                  <a:noFill/>
                </a:ln>
                <a:solidFill>
                  <a:prstClr val="black"/>
                </a:solidFill>
                <a:effectLst/>
                <a:uLnTx/>
                <a:uFillTx/>
              </a:rPr>
              <a:t>innesi</a:t>
            </a:r>
            <a:r>
              <a:rPr kumimoji="0" lang="en-GB" sz="1800" b="1" i="1" u="none" strike="noStrike" kern="0" cap="none" spc="0" normalizeH="0" baseline="0" noProof="0" dirty="0">
                <a:ln>
                  <a:noFill/>
                </a:ln>
                <a:solidFill>
                  <a:prstClr val="black"/>
                </a:solidFill>
                <a:effectLst/>
                <a:uLnTx/>
                <a:uFillTx/>
              </a:rPr>
              <a:t> </a:t>
            </a:r>
            <a:r>
              <a:rPr kumimoji="0" lang="en-GB" sz="1800" b="1" i="0" u="none" strike="noStrike" kern="0" cap="none" spc="0" normalizeH="0" baseline="0" noProof="0" dirty="0">
                <a:ln>
                  <a:noFill/>
                </a:ln>
                <a:solidFill>
                  <a:prstClr val="black"/>
                </a:solidFill>
                <a:effectLst/>
                <a:uLnTx/>
                <a:uFillTx/>
              </a:rPr>
              <a:t>fry-</a:t>
            </a:r>
          </a:p>
        </p:txBody>
      </p:sp>
      <p:sp>
        <p:nvSpPr>
          <p:cNvPr id="9" name="Rectangle 8">
            <a:extLst>
              <a:ext uri="{FF2B5EF4-FFF2-40B4-BE49-F238E27FC236}">
                <a16:creationId xmlns:a16="http://schemas.microsoft.com/office/drawing/2014/main" id="{A430031A-ED7C-4D36-B4FC-EC4784850DE9}"/>
              </a:ext>
            </a:extLst>
          </p:cNvPr>
          <p:cNvSpPr/>
          <p:nvPr/>
        </p:nvSpPr>
        <p:spPr>
          <a:xfrm>
            <a:off x="502432" y="3342432"/>
            <a:ext cx="6096000" cy="707886"/>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 Weighed, measured their total body length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     once every two weeks </a:t>
            </a:r>
            <a:endParaRPr kumimoji="0" lang="en-US"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51186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6FF66-ADF4-4A42-9151-A206F19D978C}"/>
              </a:ext>
            </a:extLst>
          </p:cNvPr>
          <p:cNvSpPr>
            <a:spLocks noGrp="1"/>
          </p:cNvSpPr>
          <p:nvPr>
            <p:ph type="sldNum" sz="quarter" idx="12"/>
          </p:nvPr>
        </p:nvSpPr>
        <p:spPr/>
        <p:txBody>
          <a:bodyPr/>
          <a:lstStyle/>
          <a:p>
            <a:fld id="{48FC179B-E1DC-44DF-B0E4-66A8D350C2BE}" type="slidenum">
              <a:rPr lang="en-US" smtClean="0"/>
              <a:t>13</a:t>
            </a:fld>
            <a:endParaRPr lang="en-US"/>
          </a:p>
        </p:txBody>
      </p:sp>
      <p:sp>
        <p:nvSpPr>
          <p:cNvPr id="3" name="Rectangle 2">
            <a:extLst>
              <a:ext uri="{FF2B5EF4-FFF2-40B4-BE49-F238E27FC236}">
                <a16:creationId xmlns:a16="http://schemas.microsoft.com/office/drawing/2014/main" id="{9B1F7865-4C41-4C87-832C-A1FFC0625E16}"/>
              </a:ext>
            </a:extLst>
          </p:cNvPr>
          <p:cNvSpPr/>
          <p:nvPr/>
        </p:nvSpPr>
        <p:spPr>
          <a:xfrm>
            <a:off x="145775" y="239151"/>
            <a:ext cx="5950226" cy="6117200"/>
          </a:xfrm>
          <a:prstGeom prst="rect">
            <a:avLst/>
          </a:prstGeom>
          <a:solidFill>
            <a:srgbClr val="C7E6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EB52F13-BC50-4109-8F7B-2D562C717924}"/>
              </a:ext>
            </a:extLst>
          </p:cNvPr>
          <p:cNvSpPr/>
          <p:nvPr/>
        </p:nvSpPr>
        <p:spPr>
          <a:xfrm>
            <a:off x="643700" y="2100682"/>
            <a:ext cx="6096000" cy="830997"/>
          </a:xfrm>
          <a:prstGeom prst="rect">
            <a:avLst/>
          </a:prstGeom>
        </p:spPr>
        <p:txBody>
          <a:bodyPr>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0" cap="none" spc="0" normalizeH="0" baseline="0" noProof="0" dirty="0">
                <a:ln>
                  <a:noFill/>
                </a:ln>
                <a:solidFill>
                  <a:prstClr val="black"/>
                </a:solidFill>
                <a:effectLst/>
                <a:uLnTx/>
                <a:uFillTx/>
              </a:rPr>
              <a:t>pH, </a:t>
            </a:r>
            <a:r>
              <a:rPr kumimoji="0" lang="en-GB" sz="2400" b="1" i="0" u="none" strike="noStrike" kern="0" cap="none" spc="0" normalizeH="0" baseline="0" noProof="0" dirty="0" err="1">
                <a:ln>
                  <a:noFill/>
                </a:ln>
                <a:solidFill>
                  <a:prstClr val="black"/>
                </a:solidFill>
                <a:effectLst/>
                <a:uLnTx/>
                <a:uFillTx/>
              </a:rPr>
              <a:t>Diisssolved</a:t>
            </a:r>
            <a:r>
              <a:rPr kumimoji="0" lang="en-GB" sz="2400" b="1" i="0" u="none" strike="noStrike" kern="0" cap="none" spc="0" normalizeH="0" baseline="0" noProof="0" dirty="0">
                <a:ln>
                  <a:noFill/>
                </a:ln>
                <a:solidFill>
                  <a:prstClr val="black"/>
                </a:solidFill>
                <a:effectLst/>
                <a:uLnTx/>
                <a:uFillTx/>
              </a:rPr>
              <a:t> Oxygen (DO) and    	Temperature </a:t>
            </a:r>
          </a:p>
        </p:txBody>
      </p:sp>
      <p:sp>
        <p:nvSpPr>
          <p:cNvPr id="5" name="Rectangle 4">
            <a:extLst>
              <a:ext uri="{FF2B5EF4-FFF2-40B4-BE49-F238E27FC236}">
                <a16:creationId xmlns:a16="http://schemas.microsoft.com/office/drawing/2014/main" id="{11AF40FF-BF3E-4369-BF61-5EF6F46F3C93}"/>
              </a:ext>
            </a:extLst>
          </p:cNvPr>
          <p:cNvSpPr/>
          <p:nvPr/>
        </p:nvSpPr>
        <p:spPr>
          <a:xfrm>
            <a:off x="355417" y="1100294"/>
            <a:ext cx="3957622" cy="46166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0" cap="none" spc="0" normalizeH="0" baseline="0" noProof="0" dirty="0">
                <a:ln>
                  <a:noFill/>
                </a:ln>
                <a:solidFill>
                  <a:prstClr val="black"/>
                </a:solidFill>
                <a:effectLst/>
                <a:uLnTx/>
                <a:uFillTx/>
              </a:rPr>
              <a:t>Water quality parameters :</a:t>
            </a:r>
          </a:p>
        </p:txBody>
      </p:sp>
      <p:sp>
        <p:nvSpPr>
          <p:cNvPr id="6" name="Arrow: Notched Right 5">
            <a:extLst>
              <a:ext uri="{FF2B5EF4-FFF2-40B4-BE49-F238E27FC236}">
                <a16:creationId xmlns:a16="http://schemas.microsoft.com/office/drawing/2014/main" id="{769F2794-18B5-427B-85B3-74AAA898C388}"/>
              </a:ext>
            </a:extLst>
          </p:cNvPr>
          <p:cNvSpPr/>
          <p:nvPr/>
        </p:nvSpPr>
        <p:spPr>
          <a:xfrm>
            <a:off x="5340952" y="2023327"/>
            <a:ext cx="1398747" cy="668354"/>
          </a:xfrm>
          <a:prstGeom prst="notched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64C8E1-F077-43D9-BD19-BCF7363D80CF}"/>
              </a:ext>
            </a:extLst>
          </p:cNvPr>
          <p:cNvSpPr/>
          <p:nvPr/>
        </p:nvSpPr>
        <p:spPr>
          <a:xfrm>
            <a:off x="6739700" y="1972062"/>
            <a:ext cx="6096000" cy="830997"/>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Measured two times per day (8.00 and   	16.00) in once in two days </a:t>
            </a:r>
            <a:endParaRPr kumimoji="0" lang="en-US" sz="1800" b="0" i="0" u="none" strike="noStrike" kern="0" cap="none" spc="0" normalizeH="0" baseline="0" noProof="0" dirty="0">
              <a:ln>
                <a:noFill/>
              </a:ln>
              <a:solidFill>
                <a:prstClr val="black"/>
              </a:solidFill>
              <a:effectLst/>
              <a:uLnTx/>
              <a:uFillTx/>
            </a:endParaRPr>
          </a:p>
        </p:txBody>
      </p:sp>
      <p:sp>
        <p:nvSpPr>
          <p:cNvPr id="8" name="Rectangle 7">
            <a:extLst>
              <a:ext uri="{FF2B5EF4-FFF2-40B4-BE49-F238E27FC236}">
                <a16:creationId xmlns:a16="http://schemas.microsoft.com/office/drawing/2014/main" id="{425767EC-BD78-498D-8CBD-76807F9EEDA8}"/>
              </a:ext>
            </a:extLst>
          </p:cNvPr>
          <p:cNvSpPr/>
          <p:nvPr/>
        </p:nvSpPr>
        <p:spPr>
          <a:xfrm>
            <a:off x="643700" y="3926321"/>
            <a:ext cx="5123285" cy="1200329"/>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0" cap="none" spc="0" normalizeH="0" baseline="0" noProof="0" dirty="0">
                <a:ln>
                  <a:noFill/>
                </a:ln>
                <a:solidFill>
                  <a:prstClr val="black"/>
                </a:solidFill>
                <a:effectLst/>
                <a:uLnTx/>
                <a:uFillTx/>
              </a:rPr>
              <a:t>Ammonia level in the 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          </a:t>
            </a:r>
            <a:endParaRPr kumimoji="0" lang="en-US" sz="2400" b="0" i="0" u="none" strike="noStrike" kern="0" cap="none" spc="0" normalizeH="0" baseline="0" noProof="0" dirty="0">
              <a:ln>
                <a:noFill/>
              </a:ln>
              <a:solidFill>
                <a:prstClr val="black"/>
              </a:solidFill>
              <a:effectLst/>
              <a:uLnTx/>
              <a:uFillTx/>
            </a:endParaRPr>
          </a:p>
        </p:txBody>
      </p:sp>
      <p:sp>
        <p:nvSpPr>
          <p:cNvPr id="9" name="Arrow: Notched Right 8">
            <a:extLst>
              <a:ext uri="{FF2B5EF4-FFF2-40B4-BE49-F238E27FC236}">
                <a16:creationId xmlns:a16="http://schemas.microsoft.com/office/drawing/2014/main" id="{DCDE8BA5-C989-4D75-B3EE-83723C80172E}"/>
              </a:ext>
            </a:extLst>
          </p:cNvPr>
          <p:cNvSpPr/>
          <p:nvPr/>
        </p:nvSpPr>
        <p:spPr>
          <a:xfrm>
            <a:off x="4763760" y="3747782"/>
            <a:ext cx="1921076" cy="668354"/>
          </a:xfrm>
          <a:prstGeom prst="notched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C24196-AF48-43D3-BCBD-717C044D872A}"/>
              </a:ext>
            </a:extLst>
          </p:cNvPr>
          <p:cNvSpPr/>
          <p:nvPr/>
        </p:nvSpPr>
        <p:spPr>
          <a:xfrm>
            <a:off x="6739700" y="3745433"/>
            <a:ext cx="6096000" cy="830997"/>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Measured two times per day (8.00 and     	         	16.00) in once a week</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5551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F75C4-71EB-47EC-A8ED-9523BAA59FD6}"/>
              </a:ext>
            </a:extLst>
          </p:cNvPr>
          <p:cNvSpPr>
            <a:spLocks noGrp="1"/>
          </p:cNvSpPr>
          <p:nvPr>
            <p:ph type="sldNum" sz="quarter" idx="12"/>
          </p:nvPr>
        </p:nvSpPr>
        <p:spPr/>
        <p:txBody>
          <a:bodyPr/>
          <a:lstStyle/>
          <a:p>
            <a:fld id="{48FC179B-E1DC-44DF-B0E4-66A8D350C2BE}" type="slidenum">
              <a:rPr lang="en-US" smtClean="0"/>
              <a:t>14</a:t>
            </a:fld>
            <a:endParaRPr lang="en-US"/>
          </a:p>
        </p:txBody>
      </p:sp>
      <p:sp>
        <p:nvSpPr>
          <p:cNvPr id="3" name="Arrow: Pentagon 2">
            <a:extLst>
              <a:ext uri="{FF2B5EF4-FFF2-40B4-BE49-F238E27FC236}">
                <a16:creationId xmlns:a16="http://schemas.microsoft.com/office/drawing/2014/main" id="{B5752BEC-BBAB-41E9-9A78-4A42829C18C5}"/>
              </a:ext>
            </a:extLst>
          </p:cNvPr>
          <p:cNvSpPr/>
          <p:nvPr/>
        </p:nvSpPr>
        <p:spPr>
          <a:xfrm>
            <a:off x="2438484" y="791210"/>
            <a:ext cx="6377150" cy="523220"/>
          </a:xfrm>
          <a:prstGeom prst="homePlate">
            <a:avLst/>
          </a:prstGeom>
          <a:gradFill flip="none" rotWithShape="1">
            <a:gsLst>
              <a:gs pos="0">
                <a:srgbClr val="5AA2AE">
                  <a:lumMod val="75000"/>
                  <a:shade val="30000"/>
                  <a:satMod val="115000"/>
                </a:srgbClr>
              </a:gs>
              <a:gs pos="100000">
                <a:srgbClr val="5AA2AE">
                  <a:lumMod val="75000"/>
                  <a:shade val="67500"/>
                  <a:satMod val="115000"/>
                </a:srgbClr>
              </a:gs>
              <a:gs pos="93000">
                <a:sysClr val="window" lastClr="FFFFFF">
                  <a:lumMod val="95000"/>
                </a:sysClr>
              </a:gs>
              <a:gs pos="0">
                <a:srgbClr val="5AA2AE">
                  <a:lumMod val="75000"/>
                  <a:shade val="100000"/>
                  <a:satMod val="115000"/>
                </a:srgbClr>
              </a:gs>
            </a:gsLst>
            <a:lin ang="5400000" scaled="1"/>
            <a:tileRect/>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Data analysis</a:t>
            </a:r>
          </a:p>
        </p:txBody>
      </p:sp>
      <p:pic>
        <p:nvPicPr>
          <p:cNvPr id="4" name="Picture 3">
            <a:extLst>
              <a:ext uri="{FF2B5EF4-FFF2-40B4-BE49-F238E27FC236}">
                <a16:creationId xmlns:a16="http://schemas.microsoft.com/office/drawing/2014/main" id="{556B52A3-B798-4D7C-B547-CBAF470AB00F}"/>
              </a:ext>
            </a:extLst>
          </p:cNvPr>
          <p:cNvPicPr>
            <a:picLocks noChangeAspect="1"/>
          </p:cNvPicPr>
          <p:nvPr/>
        </p:nvPicPr>
        <p:blipFill>
          <a:blip r:embed="rId2"/>
          <a:stretch>
            <a:fillRect/>
          </a:stretch>
        </p:blipFill>
        <p:spPr>
          <a:xfrm>
            <a:off x="7151695" y="4945355"/>
            <a:ext cx="1138131" cy="1138131"/>
          </a:xfrm>
          <a:prstGeom prst="rect">
            <a:avLst/>
          </a:prstGeom>
        </p:spPr>
      </p:pic>
      <p:pic>
        <p:nvPicPr>
          <p:cNvPr id="5" name="Picture 4">
            <a:extLst>
              <a:ext uri="{FF2B5EF4-FFF2-40B4-BE49-F238E27FC236}">
                <a16:creationId xmlns:a16="http://schemas.microsoft.com/office/drawing/2014/main" id="{DC1F6E4C-4A6E-4A27-8023-D83EF51B3096}"/>
              </a:ext>
            </a:extLst>
          </p:cNvPr>
          <p:cNvPicPr>
            <a:picLocks noChangeAspect="1"/>
          </p:cNvPicPr>
          <p:nvPr/>
        </p:nvPicPr>
        <p:blipFill>
          <a:blip r:embed="rId3"/>
          <a:stretch>
            <a:fillRect/>
          </a:stretch>
        </p:blipFill>
        <p:spPr>
          <a:xfrm>
            <a:off x="8815634" y="4929283"/>
            <a:ext cx="2048597" cy="1325563"/>
          </a:xfrm>
          <a:prstGeom prst="rect">
            <a:avLst/>
          </a:prstGeom>
        </p:spPr>
      </p:pic>
      <p:sp>
        <p:nvSpPr>
          <p:cNvPr id="6" name="Content Placeholder 2">
            <a:extLst>
              <a:ext uri="{FF2B5EF4-FFF2-40B4-BE49-F238E27FC236}">
                <a16:creationId xmlns:a16="http://schemas.microsoft.com/office/drawing/2014/main" id="{0409C5A1-38E0-4B15-A7ED-7235CB3676C4}"/>
              </a:ext>
            </a:extLst>
          </p:cNvPr>
          <p:cNvSpPr txBox="1">
            <a:spLocks/>
          </p:cNvSpPr>
          <p:nvPr/>
        </p:nvSpPr>
        <p:spPr>
          <a:xfrm>
            <a:off x="553751" y="1415934"/>
            <a:ext cx="11402550" cy="37962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data were tabulated and </a:t>
            </a:r>
            <a:r>
              <a:rPr kumimoji="0" lang="en-GB"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analyzed</a:t>
            </a: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statistically using SPSS statistical package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(version 23) and MS Excel to determine whether there will be differences in means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of  variables among treatments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Duncken</a:t>
            </a: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test was used to compare the means between treatments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All statistical tests were considered significant at (P &lt; 0.05) by using One-way Analysis of Variance (ANOVA 1)</a:t>
            </a:r>
          </a:p>
        </p:txBody>
      </p:sp>
    </p:spTree>
    <p:extLst>
      <p:ext uri="{BB962C8B-B14F-4D97-AF65-F5344CB8AC3E}">
        <p14:creationId xmlns:p14="http://schemas.microsoft.com/office/powerpoint/2010/main" val="345351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692426" y="205822"/>
            <a:ext cx="10515600" cy="1325563"/>
          </a:xfrm>
        </p:spPr>
        <p:txBody>
          <a:bodyPr>
            <a:normAutofit/>
          </a:bodyPr>
          <a:lstStyle/>
          <a:p>
            <a:pPr algn="ctr"/>
            <a:r>
              <a:rPr lang="en-US" sz="4400" u="sng" dirty="0"/>
              <a:t>Results and Discussion</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15</a:t>
            </a:fld>
            <a:endParaRPr lang="en-US"/>
          </a:p>
        </p:txBody>
      </p:sp>
      <p:sp>
        <p:nvSpPr>
          <p:cNvPr id="7" name="TextBox 6">
            <a:extLst>
              <a:ext uri="{FF2B5EF4-FFF2-40B4-BE49-F238E27FC236}">
                <a16:creationId xmlns:a16="http://schemas.microsoft.com/office/drawing/2014/main" id="{DD2D15EE-1AA6-425A-9000-9E7DC3647EDE}"/>
              </a:ext>
            </a:extLst>
          </p:cNvPr>
          <p:cNvSpPr txBox="1"/>
          <p:nvPr/>
        </p:nvSpPr>
        <p:spPr>
          <a:xfrm>
            <a:off x="861391" y="1275996"/>
            <a:ext cx="2809461"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Body Weight</a:t>
            </a:r>
          </a:p>
        </p:txBody>
      </p:sp>
      <p:graphicFrame>
        <p:nvGraphicFramePr>
          <p:cNvPr id="6" name="Chart 5">
            <a:extLst>
              <a:ext uri="{FF2B5EF4-FFF2-40B4-BE49-F238E27FC236}">
                <a16:creationId xmlns:a16="http://schemas.microsoft.com/office/drawing/2014/main" id="{304A2575-740D-4936-BC82-8CDB1C40C9A6}"/>
              </a:ext>
            </a:extLst>
          </p:cNvPr>
          <p:cNvGraphicFramePr/>
          <p:nvPr>
            <p:extLst>
              <p:ext uri="{D42A27DB-BD31-4B8C-83A1-F6EECF244321}">
                <p14:modId xmlns:p14="http://schemas.microsoft.com/office/powerpoint/2010/main" val="2141463193"/>
              </p:ext>
            </p:extLst>
          </p:nvPr>
        </p:nvGraphicFramePr>
        <p:xfrm>
          <a:off x="2875723" y="2067339"/>
          <a:ext cx="6970642" cy="42539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3525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84548E-0FBF-4227-8FD9-F3EB15CA6C5B}"/>
              </a:ext>
            </a:extLst>
          </p:cNvPr>
          <p:cNvSpPr>
            <a:spLocks noGrp="1"/>
          </p:cNvSpPr>
          <p:nvPr>
            <p:ph type="sldNum" sz="quarter" idx="12"/>
          </p:nvPr>
        </p:nvSpPr>
        <p:spPr/>
        <p:txBody>
          <a:bodyPr/>
          <a:lstStyle/>
          <a:p>
            <a:fld id="{48FC179B-E1DC-44DF-B0E4-66A8D350C2BE}" type="slidenum">
              <a:rPr lang="en-US" smtClean="0"/>
              <a:t>16</a:t>
            </a:fld>
            <a:endParaRPr lang="en-US"/>
          </a:p>
        </p:txBody>
      </p:sp>
      <p:sp>
        <p:nvSpPr>
          <p:cNvPr id="3" name="TextBox 2">
            <a:extLst>
              <a:ext uri="{FF2B5EF4-FFF2-40B4-BE49-F238E27FC236}">
                <a16:creationId xmlns:a16="http://schemas.microsoft.com/office/drawing/2014/main" id="{52FB91BE-629B-4FCA-B548-57DE3ED81E01}"/>
              </a:ext>
            </a:extLst>
          </p:cNvPr>
          <p:cNvSpPr txBox="1"/>
          <p:nvPr/>
        </p:nvSpPr>
        <p:spPr>
          <a:xfrm>
            <a:off x="1791082" y="1152955"/>
            <a:ext cx="3967293" cy="510778"/>
          </a:xfrm>
          <a:prstGeom prst="flowChartAlternateProcess">
            <a:avLst/>
          </a:prstGeom>
          <a:gradFill>
            <a:gsLst>
              <a:gs pos="100000">
                <a:srgbClr val="38623A"/>
              </a:gs>
              <a:gs pos="72000">
                <a:schemeClr val="accent1">
                  <a:lumMod val="30000"/>
                  <a:lumOff val="70000"/>
                </a:schemeClr>
              </a:gs>
            </a:gsLst>
            <a:lin ang="5400000" scaled="1"/>
          </a:gradFill>
        </p:spPr>
        <p:txBody>
          <a:bodyPr wrap="square" rtlCol="0">
            <a:spAutoFit/>
          </a:bodyPr>
          <a:lstStyle/>
          <a:p>
            <a:pPr lvl="0"/>
            <a:r>
              <a:rPr lang="en-US" sz="2400" b="1" dirty="0">
                <a:solidFill>
                  <a:prstClr val="black"/>
                </a:solidFill>
              </a:rPr>
              <a:t>Body Weight Gain (BWG)</a:t>
            </a:r>
          </a:p>
        </p:txBody>
      </p:sp>
      <p:graphicFrame>
        <p:nvGraphicFramePr>
          <p:cNvPr id="5" name="Chart 4">
            <a:extLst>
              <a:ext uri="{FF2B5EF4-FFF2-40B4-BE49-F238E27FC236}">
                <a16:creationId xmlns:a16="http://schemas.microsoft.com/office/drawing/2014/main" id="{0E35C51E-87E0-45C5-AB13-61BE1D460708}"/>
              </a:ext>
            </a:extLst>
          </p:cNvPr>
          <p:cNvGraphicFramePr/>
          <p:nvPr>
            <p:extLst>
              <p:ext uri="{D42A27DB-BD31-4B8C-83A1-F6EECF244321}">
                <p14:modId xmlns:p14="http://schemas.microsoft.com/office/powerpoint/2010/main" val="4283395783"/>
              </p:ext>
            </p:extLst>
          </p:nvPr>
        </p:nvGraphicFramePr>
        <p:xfrm>
          <a:off x="2915478" y="1963271"/>
          <a:ext cx="6361044" cy="42009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714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FED78B-B36A-455B-BFE4-1823202E7B7E}"/>
              </a:ext>
            </a:extLst>
          </p:cNvPr>
          <p:cNvSpPr>
            <a:spLocks noGrp="1"/>
          </p:cNvSpPr>
          <p:nvPr>
            <p:ph type="sldNum" sz="quarter" idx="12"/>
          </p:nvPr>
        </p:nvSpPr>
        <p:spPr/>
        <p:txBody>
          <a:bodyPr/>
          <a:lstStyle/>
          <a:p>
            <a:fld id="{48FC179B-E1DC-44DF-B0E4-66A8D350C2BE}" type="slidenum">
              <a:rPr lang="en-US" smtClean="0"/>
              <a:t>17</a:t>
            </a:fld>
            <a:endParaRPr lang="en-US"/>
          </a:p>
        </p:txBody>
      </p:sp>
      <p:sp>
        <p:nvSpPr>
          <p:cNvPr id="3" name="TextBox 2">
            <a:extLst>
              <a:ext uri="{FF2B5EF4-FFF2-40B4-BE49-F238E27FC236}">
                <a16:creationId xmlns:a16="http://schemas.microsoft.com/office/drawing/2014/main" id="{23C03CDE-1500-4FAC-8557-F62CA129DE4E}"/>
              </a:ext>
            </a:extLst>
          </p:cNvPr>
          <p:cNvSpPr txBox="1"/>
          <p:nvPr/>
        </p:nvSpPr>
        <p:spPr>
          <a:xfrm>
            <a:off x="2712414" y="733537"/>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Total Body Length</a:t>
            </a:r>
          </a:p>
        </p:txBody>
      </p:sp>
      <p:graphicFrame>
        <p:nvGraphicFramePr>
          <p:cNvPr id="8" name="Chart 7">
            <a:extLst>
              <a:ext uri="{FF2B5EF4-FFF2-40B4-BE49-F238E27FC236}">
                <a16:creationId xmlns:a16="http://schemas.microsoft.com/office/drawing/2014/main" id="{32142FB5-4E4C-44F5-9050-5A83B5487AD0}"/>
              </a:ext>
            </a:extLst>
          </p:cNvPr>
          <p:cNvGraphicFramePr/>
          <p:nvPr>
            <p:extLst>
              <p:ext uri="{D42A27DB-BD31-4B8C-83A1-F6EECF244321}">
                <p14:modId xmlns:p14="http://schemas.microsoft.com/office/powerpoint/2010/main" val="2454012813"/>
              </p:ext>
            </p:extLst>
          </p:nvPr>
        </p:nvGraphicFramePr>
        <p:xfrm>
          <a:off x="2348947" y="1649923"/>
          <a:ext cx="6983896" cy="4474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556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4B2C2-42CE-4E87-834A-AA52CFD722B0}"/>
              </a:ext>
            </a:extLst>
          </p:cNvPr>
          <p:cNvSpPr>
            <a:spLocks noGrp="1"/>
          </p:cNvSpPr>
          <p:nvPr>
            <p:ph type="sldNum" sz="quarter" idx="12"/>
          </p:nvPr>
        </p:nvSpPr>
        <p:spPr/>
        <p:txBody>
          <a:bodyPr/>
          <a:lstStyle/>
          <a:p>
            <a:fld id="{48FC179B-E1DC-44DF-B0E4-66A8D350C2BE}" type="slidenum">
              <a:rPr lang="en-US" smtClean="0"/>
              <a:t>18</a:t>
            </a:fld>
            <a:endParaRPr lang="en-US"/>
          </a:p>
        </p:txBody>
      </p:sp>
      <p:sp>
        <p:nvSpPr>
          <p:cNvPr id="3" name="TextBox 2">
            <a:extLst>
              <a:ext uri="{FF2B5EF4-FFF2-40B4-BE49-F238E27FC236}">
                <a16:creationId xmlns:a16="http://schemas.microsoft.com/office/drawing/2014/main" id="{5F677643-6235-454B-AD2E-B9A1B6E7E424}"/>
              </a:ext>
            </a:extLst>
          </p:cNvPr>
          <p:cNvSpPr txBox="1"/>
          <p:nvPr/>
        </p:nvSpPr>
        <p:spPr>
          <a:xfrm>
            <a:off x="2657878" y="661170"/>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Body Length Gain</a:t>
            </a:r>
          </a:p>
        </p:txBody>
      </p:sp>
      <p:graphicFrame>
        <p:nvGraphicFramePr>
          <p:cNvPr id="5" name="Chart 4">
            <a:extLst>
              <a:ext uri="{FF2B5EF4-FFF2-40B4-BE49-F238E27FC236}">
                <a16:creationId xmlns:a16="http://schemas.microsoft.com/office/drawing/2014/main" id="{AAB6ED58-A6ED-45ED-B30C-8E394AEE4214}"/>
              </a:ext>
            </a:extLst>
          </p:cNvPr>
          <p:cNvGraphicFramePr/>
          <p:nvPr>
            <p:extLst>
              <p:ext uri="{D42A27DB-BD31-4B8C-83A1-F6EECF244321}">
                <p14:modId xmlns:p14="http://schemas.microsoft.com/office/powerpoint/2010/main" val="244663696"/>
              </p:ext>
            </p:extLst>
          </p:nvPr>
        </p:nvGraphicFramePr>
        <p:xfrm>
          <a:off x="2577549" y="1589768"/>
          <a:ext cx="7036902" cy="4607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103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EF0F56-92F7-497C-90AD-1FB8766CD252}"/>
              </a:ext>
            </a:extLst>
          </p:cNvPr>
          <p:cNvSpPr>
            <a:spLocks noGrp="1"/>
          </p:cNvSpPr>
          <p:nvPr>
            <p:ph type="sldNum" sz="quarter" idx="12"/>
          </p:nvPr>
        </p:nvSpPr>
        <p:spPr/>
        <p:txBody>
          <a:bodyPr/>
          <a:lstStyle/>
          <a:p>
            <a:fld id="{48FC179B-E1DC-44DF-B0E4-66A8D350C2BE}" type="slidenum">
              <a:rPr lang="en-US" smtClean="0"/>
              <a:t>19</a:t>
            </a:fld>
            <a:endParaRPr lang="en-US"/>
          </a:p>
        </p:txBody>
      </p:sp>
      <p:sp>
        <p:nvSpPr>
          <p:cNvPr id="3" name="TextBox 2">
            <a:extLst>
              <a:ext uri="{FF2B5EF4-FFF2-40B4-BE49-F238E27FC236}">
                <a16:creationId xmlns:a16="http://schemas.microsoft.com/office/drawing/2014/main" id="{07C9FEFF-0FF2-42F5-A4DA-E8A78946C51E}"/>
              </a:ext>
            </a:extLst>
          </p:cNvPr>
          <p:cNvSpPr txBox="1"/>
          <p:nvPr/>
        </p:nvSpPr>
        <p:spPr>
          <a:xfrm>
            <a:off x="2870722" y="470261"/>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Specific Growth Rate</a:t>
            </a:r>
          </a:p>
        </p:txBody>
      </p:sp>
      <p:sp>
        <p:nvSpPr>
          <p:cNvPr id="4" name="Rectangle 3">
            <a:extLst>
              <a:ext uri="{FF2B5EF4-FFF2-40B4-BE49-F238E27FC236}">
                <a16:creationId xmlns:a16="http://schemas.microsoft.com/office/drawing/2014/main" id="{BDF14CD0-7525-4B24-ABD4-9AB0A5C0316B}"/>
              </a:ext>
            </a:extLst>
          </p:cNvPr>
          <p:cNvSpPr/>
          <p:nvPr/>
        </p:nvSpPr>
        <p:spPr>
          <a:xfrm>
            <a:off x="1039582" y="1435816"/>
            <a:ext cx="9472246"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Specific growth rate (SGR, % ) =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Rectangle 4">
            <a:extLst>
              <a:ext uri="{FF2B5EF4-FFF2-40B4-BE49-F238E27FC236}">
                <a16:creationId xmlns:a16="http://schemas.microsoft.com/office/drawing/2014/main" id="{50A82C6B-4401-452C-92BC-826E514933D5}"/>
              </a:ext>
            </a:extLst>
          </p:cNvPr>
          <p:cNvSpPr/>
          <p:nvPr/>
        </p:nvSpPr>
        <p:spPr>
          <a:xfrm>
            <a:off x="4191505" y="1233317"/>
            <a:ext cx="428373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ln (final fish weight) - ln (initial fish weight)</a:t>
            </a:r>
          </a:p>
        </p:txBody>
      </p:sp>
      <p:sp>
        <p:nvSpPr>
          <p:cNvPr id="6" name="Rectangle 5">
            <a:extLst>
              <a:ext uri="{FF2B5EF4-FFF2-40B4-BE49-F238E27FC236}">
                <a16:creationId xmlns:a16="http://schemas.microsoft.com/office/drawing/2014/main" id="{984C7AFD-7D53-4CFB-B473-F83D2F72467D}"/>
              </a:ext>
            </a:extLst>
          </p:cNvPr>
          <p:cNvSpPr/>
          <p:nvPr/>
        </p:nvSpPr>
        <p:spPr>
          <a:xfrm>
            <a:off x="5551316" y="1689696"/>
            <a:ext cx="128669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Time (days)</a:t>
            </a:r>
          </a:p>
        </p:txBody>
      </p:sp>
      <p:sp>
        <p:nvSpPr>
          <p:cNvPr id="7" name="Minus Sign 6">
            <a:extLst>
              <a:ext uri="{FF2B5EF4-FFF2-40B4-BE49-F238E27FC236}">
                <a16:creationId xmlns:a16="http://schemas.microsoft.com/office/drawing/2014/main" id="{107F04F7-C023-4289-B004-8387E3B78355}"/>
              </a:ext>
            </a:extLst>
          </p:cNvPr>
          <p:cNvSpPr/>
          <p:nvPr/>
        </p:nvSpPr>
        <p:spPr>
          <a:xfrm flipV="1">
            <a:off x="3356435" y="1626144"/>
            <a:ext cx="6433035" cy="45719"/>
          </a:xfrm>
          <a:prstGeom prst="mathMinus">
            <a:avLst/>
          </a:prstGeom>
          <a:solidFill>
            <a:srgbClr val="629DD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071BC75-E556-48D5-8BF6-A7707104381D}"/>
              </a:ext>
            </a:extLst>
          </p:cNvPr>
          <p:cNvSpPr/>
          <p:nvPr/>
        </p:nvSpPr>
        <p:spPr>
          <a:xfrm>
            <a:off x="9032895" y="1417983"/>
            <a:ext cx="64152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x100</a:t>
            </a:r>
          </a:p>
        </p:txBody>
      </p:sp>
      <p:sp>
        <p:nvSpPr>
          <p:cNvPr id="9" name="Rectangle 8">
            <a:extLst>
              <a:ext uri="{FF2B5EF4-FFF2-40B4-BE49-F238E27FC236}">
                <a16:creationId xmlns:a16="http://schemas.microsoft.com/office/drawing/2014/main" id="{6EE20926-99A7-4278-A325-1E263A9A4D0C}"/>
              </a:ext>
            </a:extLst>
          </p:cNvPr>
          <p:cNvSpPr/>
          <p:nvPr/>
        </p:nvSpPr>
        <p:spPr>
          <a:xfrm>
            <a:off x="9633790" y="1738500"/>
            <a:ext cx="197547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err="1">
                <a:ln>
                  <a:noFill/>
                </a:ln>
                <a:solidFill>
                  <a:prstClr val="black"/>
                </a:solidFill>
                <a:effectLst/>
                <a:uLnTx/>
                <a:uFillTx/>
              </a:rPr>
              <a:t>Darve</a:t>
            </a:r>
            <a:r>
              <a:rPr kumimoji="0" lang="en-US" sz="1800" b="0" i="0" u="none" strike="noStrike" kern="0" cap="none" spc="0" normalizeH="0" baseline="0" noProof="0" dirty="0">
                <a:ln>
                  <a:noFill/>
                </a:ln>
                <a:solidFill>
                  <a:prstClr val="black"/>
                </a:solidFill>
                <a:effectLst/>
                <a:uLnTx/>
                <a:uFillTx/>
              </a:rPr>
              <a:t> et al., 2016)</a:t>
            </a:r>
          </a:p>
        </p:txBody>
      </p:sp>
      <p:graphicFrame>
        <p:nvGraphicFramePr>
          <p:cNvPr id="11" name="Chart 10">
            <a:extLst>
              <a:ext uri="{FF2B5EF4-FFF2-40B4-BE49-F238E27FC236}">
                <a16:creationId xmlns:a16="http://schemas.microsoft.com/office/drawing/2014/main" id="{0ED9C605-F541-404D-A65A-D225DBECCD31}"/>
              </a:ext>
            </a:extLst>
          </p:cNvPr>
          <p:cNvGraphicFramePr/>
          <p:nvPr>
            <p:extLst>
              <p:ext uri="{D42A27DB-BD31-4B8C-83A1-F6EECF244321}">
                <p14:modId xmlns:p14="http://schemas.microsoft.com/office/powerpoint/2010/main" val="1949624640"/>
              </p:ext>
            </p:extLst>
          </p:nvPr>
        </p:nvGraphicFramePr>
        <p:xfrm>
          <a:off x="3486467" y="2430127"/>
          <a:ext cx="5962333" cy="39576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665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6B58-BEB4-7EC1-F5FE-DF097D6D6D9E}"/>
              </a:ext>
            </a:extLst>
          </p:cNvPr>
          <p:cNvSpPr>
            <a:spLocks noGrp="1"/>
          </p:cNvSpPr>
          <p:nvPr>
            <p:ph type="title"/>
          </p:nvPr>
        </p:nvSpPr>
        <p:spPr>
          <a:xfrm>
            <a:off x="838200" y="365125"/>
            <a:ext cx="10515600" cy="1325563"/>
          </a:xfrm>
        </p:spPr>
        <p:txBody>
          <a:bodyPr>
            <a:normAutofit/>
          </a:bodyPr>
          <a:lstStyle/>
          <a:p>
            <a:pPr algn="ctr"/>
            <a:r>
              <a:rPr lang="en-US" sz="4400" u="sng" dirty="0"/>
              <a:t>Content for  the presentation</a:t>
            </a:r>
          </a:p>
        </p:txBody>
      </p:sp>
      <p:sp>
        <p:nvSpPr>
          <p:cNvPr id="3" name="Content Placeholder 2">
            <a:extLst>
              <a:ext uri="{FF2B5EF4-FFF2-40B4-BE49-F238E27FC236}">
                <a16:creationId xmlns:a16="http://schemas.microsoft.com/office/drawing/2014/main" id="{2A54ADEF-2197-9A5F-5429-3CD03E1AB326}"/>
              </a:ext>
            </a:extLst>
          </p:cNvPr>
          <p:cNvSpPr>
            <a:spLocks noGrp="1"/>
          </p:cNvSpPr>
          <p:nvPr>
            <p:ph idx="1"/>
          </p:nvPr>
        </p:nvSpPr>
        <p:spPr/>
        <p:txBody>
          <a:bodyPr>
            <a:normAutofit lnSpcReduction="10000"/>
          </a:bodyPr>
          <a:lstStyle/>
          <a:p>
            <a:pPr marL="0" marR="0">
              <a:lnSpc>
                <a:spcPct val="150000"/>
              </a:lnSpc>
              <a:spcBef>
                <a:spcPts val="0"/>
              </a:spcBef>
              <a:spcAft>
                <a:spcPts val="800"/>
              </a:spcAft>
            </a:pPr>
            <a:r>
              <a:rPr lang="en-US" dirty="0">
                <a:ea typeface="Calibri" panose="020F0502020204030204" pitchFamily="34" charset="0"/>
                <a:cs typeface="Iskoola Pota" panose="02010503010101010104" pitchFamily="2" charset="0"/>
              </a:rPr>
              <a:t>Introduction</a:t>
            </a:r>
          </a:p>
          <a:p>
            <a:pPr marL="0" marR="0">
              <a:lnSpc>
                <a:spcPct val="150000"/>
              </a:lnSpc>
              <a:spcBef>
                <a:spcPts val="0"/>
              </a:spcBef>
              <a:spcAft>
                <a:spcPts val="800"/>
              </a:spcAft>
            </a:pPr>
            <a:r>
              <a:rPr lang="en-US" dirty="0">
                <a:ea typeface="Calibri" panose="020F0502020204030204" pitchFamily="34" charset="0"/>
                <a:cs typeface="Iskoola Pota" panose="02010503010101010104" pitchFamily="2" charset="0"/>
              </a:rPr>
              <a:t>Objectives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Material and Methods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Results and Discussion</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Conclusion and Recommendations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References</a:t>
            </a:r>
          </a:p>
        </p:txBody>
      </p:sp>
      <p:sp>
        <p:nvSpPr>
          <p:cNvPr id="4" name="Slide Number Placeholder 3">
            <a:extLst>
              <a:ext uri="{FF2B5EF4-FFF2-40B4-BE49-F238E27FC236}">
                <a16:creationId xmlns:a16="http://schemas.microsoft.com/office/drawing/2014/main" id="{6BF8F961-52E7-EAC8-9412-12E4E3384CBB}"/>
              </a:ext>
            </a:extLst>
          </p:cNvPr>
          <p:cNvSpPr>
            <a:spLocks noGrp="1"/>
          </p:cNvSpPr>
          <p:nvPr>
            <p:ph type="sldNum" sz="quarter" idx="12"/>
          </p:nvPr>
        </p:nvSpPr>
        <p:spPr>
          <a:xfrm>
            <a:off x="932969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C179B-E1DC-44DF-B0E4-66A8D350C2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894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5FE32-1A0F-4711-AFD4-BCBC07E508AD}"/>
              </a:ext>
            </a:extLst>
          </p:cNvPr>
          <p:cNvSpPr>
            <a:spLocks noGrp="1"/>
          </p:cNvSpPr>
          <p:nvPr>
            <p:ph type="sldNum" sz="quarter" idx="12"/>
          </p:nvPr>
        </p:nvSpPr>
        <p:spPr/>
        <p:txBody>
          <a:bodyPr/>
          <a:lstStyle/>
          <a:p>
            <a:fld id="{48FC179B-E1DC-44DF-B0E4-66A8D350C2BE}" type="slidenum">
              <a:rPr lang="en-US" smtClean="0"/>
              <a:t>20</a:t>
            </a:fld>
            <a:endParaRPr lang="en-US"/>
          </a:p>
        </p:txBody>
      </p:sp>
      <p:sp>
        <p:nvSpPr>
          <p:cNvPr id="3" name="TextBox 2">
            <a:extLst>
              <a:ext uri="{FF2B5EF4-FFF2-40B4-BE49-F238E27FC236}">
                <a16:creationId xmlns:a16="http://schemas.microsoft.com/office/drawing/2014/main" id="{B65A6775-CA5C-4F89-AC26-42279E2E05CC}"/>
              </a:ext>
            </a:extLst>
          </p:cNvPr>
          <p:cNvSpPr txBox="1"/>
          <p:nvPr/>
        </p:nvSpPr>
        <p:spPr>
          <a:xfrm>
            <a:off x="2710987" y="563217"/>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Feed Intake</a:t>
            </a:r>
          </a:p>
        </p:txBody>
      </p:sp>
      <p:graphicFrame>
        <p:nvGraphicFramePr>
          <p:cNvPr id="5" name="Chart 4">
            <a:extLst>
              <a:ext uri="{FF2B5EF4-FFF2-40B4-BE49-F238E27FC236}">
                <a16:creationId xmlns:a16="http://schemas.microsoft.com/office/drawing/2014/main" id="{BC730ACA-B98B-45D7-8F33-21E296D3526C}"/>
              </a:ext>
            </a:extLst>
          </p:cNvPr>
          <p:cNvGraphicFramePr/>
          <p:nvPr>
            <p:extLst>
              <p:ext uri="{D42A27DB-BD31-4B8C-83A1-F6EECF244321}">
                <p14:modId xmlns:p14="http://schemas.microsoft.com/office/powerpoint/2010/main" val="2136693968"/>
              </p:ext>
            </p:extLst>
          </p:nvPr>
        </p:nvGraphicFramePr>
        <p:xfrm>
          <a:off x="2040836" y="1417983"/>
          <a:ext cx="6569764" cy="4511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963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5413ED-593D-4DF6-BEFF-E232D12D637F}"/>
              </a:ext>
            </a:extLst>
          </p:cNvPr>
          <p:cNvSpPr>
            <a:spLocks noGrp="1"/>
          </p:cNvSpPr>
          <p:nvPr>
            <p:ph type="sldNum" sz="quarter" idx="12"/>
          </p:nvPr>
        </p:nvSpPr>
        <p:spPr/>
        <p:txBody>
          <a:bodyPr/>
          <a:lstStyle/>
          <a:p>
            <a:fld id="{48FC179B-E1DC-44DF-B0E4-66A8D350C2BE}" type="slidenum">
              <a:rPr lang="en-US" smtClean="0"/>
              <a:t>21</a:t>
            </a:fld>
            <a:endParaRPr lang="en-US"/>
          </a:p>
        </p:txBody>
      </p:sp>
      <p:sp>
        <p:nvSpPr>
          <p:cNvPr id="3" name="TextBox 2">
            <a:extLst>
              <a:ext uri="{FF2B5EF4-FFF2-40B4-BE49-F238E27FC236}">
                <a16:creationId xmlns:a16="http://schemas.microsoft.com/office/drawing/2014/main" id="{371BD2AE-C888-476B-8F3A-0429786A0ACB}"/>
              </a:ext>
            </a:extLst>
          </p:cNvPr>
          <p:cNvSpPr txBox="1"/>
          <p:nvPr/>
        </p:nvSpPr>
        <p:spPr>
          <a:xfrm>
            <a:off x="2488033" y="469370"/>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Feed Conversion Ratio (FCR)</a:t>
            </a:r>
          </a:p>
        </p:txBody>
      </p:sp>
      <p:sp>
        <p:nvSpPr>
          <p:cNvPr id="4" name="Rectangle 3">
            <a:extLst>
              <a:ext uri="{FF2B5EF4-FFF2-40B4-BE49-F238E27FC236}">
                <a16:creationId xmlns:a16="http://schemas.microsoft.com/office/drawing/2014/main" id="{6D8BBF48-4B35-4042-9A4F-420BDB3A4865}"/>
              </a:ext>
            </a:extLst>
          </p:cNvPr>
          <p:cNvSpPr/>
          <p:nvPr/>
        </p:nvSpPr>
        <p:spPr>
          <a:xfrm>
            <a:off x="1170267" y="1086196"/>
            <a:ext cx="3012735"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Feed Conversion Ratio </a:t>
            </a:r>
            <a:r>
              <a:rPr kumimoji="0" lang="en-GB" sz="2000" b="1"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                                                </a:t>
            </a:r>
            <a:endParaRPr kumimoji="0" lang="en-US" sz="1800" b="1" i="0" u="none" strike="noStrike" kern="0" cap="none" spc="0" normalizeH="0" baseline="0" noProof="0" dirty="0">
              <a:ln>
                <a:noFill/>
              </a:ln>
              <a:solidFill>
                <a:prstClr val="black"/>
              </a:solidFill>
              <a:effectLst/>
              <a:uLnTx/>
              <a:uFillTx/>
            </a:endParaRPr>
          </a:p>
        </p:txBody>
      </p:sp>
      <p:sp>
        <p:nvSpPr>
          <p:cNvPr id="5" name="Rectangle 4">
            <a:extLst>
              <a:ext uri="{FF2B5EF4-FFF2-40B4-BE49-F238E27FC236}">
                <a16:creationId xmlns:a16="http://schemas.microsoft.com/office/drawing/2014/main" id="{9919B48C-08D8-4D5B-8C2C-817D2BC3D3C3}"/>
              </a:ext>
            </a:extLst>
          </p:cNvPr>
          <p:cNvSpPr/>
          <p:nvPr/>
        </p:nvSpPr>
        <p:spPr>
          <a:xfrm>
            <a:off x="3954227" y="1436281"/>
            <a:ext cx="188859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Weight increased </a:t>
            </a:r>
            <a:endParaRPr kumimoji="0" lang="en-US" sz="1800" b="1" i="0" u="none" strike="noStrike" kern="0" cap="none" spc="0" normalizeH="0" baseline="0" noProof="0" dirty="0">
              <a:ln>
                <a:noFill/>
              </a:ln>
              <a:solidFill>
                <a:prstClr val="black"/>
              </a:solidFill>
              <a:effectLst/>
              <a:uLnTx/>
              <a:uFillTx/>
            </a:endParaRPr>
          </a:p>
        </p:txBody>
      </p:sp>
      <p:sp>
        <p:nvSpPr>
          <p:cNvPr id="6" name="Rectangle 5">
            <a:extLst>
              <a:ext uri="{FF2B5EF4-FFF2-40B4-BE49-F238E27FC236}">
                <a16:creationId xmlns:a16="http://schemas.microsoft.com/office/drawing/2014/main" id="{7B5C9300-C476-4930-83DA-2FE0153A13D2}"/>
              </a:ext>
            </a:extLst>
          </p:cNvPr>
          <p:cNvSpPr/>
          <p:nvPr/>
        </p:nvSpPr>
        <p:spPr>
          <a:xfrm>
            <a:off x="3701049" y="1086196"/>
            <a:ext cx="239495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Quantity of feed taken </a:t>
            </a:r>
            <a:endParaRPr kumimoji="0" lang="en-US" sz="1800" b="1" i="0" u="none" strike="noStrike" kern="0" cap="none" spc="0" normalizeH="0" baseline="0" noProof="0" dirty="0">
              <a:ln>
                <a:noFill/>
              </a:ln>
              <a:solidFill>
                <a:prstClr val="black"/>
              </a:solidFill>
              <a:effectLst/>
              <a:uLnTx/>
              <a:uFillTx/>
            </a:endParaRPr>
          </a:p>
        </p:txBody>
      </p:sp>
      <p:sp>
        <p:nvSpPr>
          <p:cNvPr id="7" name="Minus Sign 6">
            <a:extLst>
              <a:ext uri="{FF2B5EF4-FFF2-40B4-BE49-F238E27FC236}">
                <a16:creationId xmlns:a16="http://schemas.microsoft.com/office/drawing/2014/main" id="{C81505C8-EEE1-4291-BCE9-B4F29275E014}"/>
              </a:ext>
            </a:extLst>
          </p:cNvPr>
          <p:cNvSpPr/>
          <p:nvPr/>
        </p:nvSpPr>
        <p:spPr>
          <a:xfrm>
            <a:off x="3168204" y="1384878"/>
            <a:ext cx="3460640" cy="97776"/>
          </a:xfrm>
          <a:prstGeom prst="mathMinus">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6F62900-2107-4F23-856B-04002334D147}"/>
              </a:ext>
            </a:extLst>
          </p:cNvPr>
          <p:cNvSpPr/>
          <p:nvPr/>
        </p:nvSpPr>
        <p:spPr>
          <a:xfrm>
            <a:off x="6633325" y="1359731"/>
            <a:ext cx="2289666" cy="407035"/>
          </a:xfrm>
          <a:prstGeom prst="rect">
            <a:avLst/>
          </a:prstGeom>
        </p:spPr>
        <p:txBody>
          <a:bodyPr wrap="none">
            <a:spAutoFit/>
          </a:bodyPr>
          <a:lstStyle/>
          <a:p>
            <a:pPr>
              <a:lnSpc>
                <a:spcPct val="107000"/>
              </a:lnSpc>
              <a:spcAft>
                <a:spcPts val="800"/>
              </a:spcAft>
            </a:pPr>
            <a:r>
              <a:rPr lang="en-US" sz="2000" dirty="0">
                <a:solidFill>
                  <a:prstClr val="black"/>
                </a:solidFill>
                <a:ea typeface="Calibri" panose="020F0502020204030204" pitchFamily="34" charset="0"/>
                <a:cs typeface="Times New Roman" panose="02020603050405020304" pitchFamily="18" charset="0"/>
              </a:rPr>
              <a:t>(</a:t>
            </a:r>
            <a:r>
              <a:rPr lang="en-US" sz="2000" dirty="0" err="1">
                <a:solidFill>
                  <a:prstClr val="black"/>
                </a:solidFill>
                <a:ea typeface="Calibri" panose="020F0502020204030204" pitchFamily="34" charset="0"/>
                <a:cs typeface="Times New Roman" panose="02020603050405020304" pitchFamily="18" charset="0"/>
              </a:rPr>
              <a:t>Jabeen</a:t>
            </a:r>
            <a:r>
              <a:rPr lang="en-US" sz="2000" dirty="0">
                <a:solidFill>
                  <a:prstClr val="black"/>
                </a:solidFill>
                <a:ea typeface="Calibri" panose="020F0502020204030204" pitchFamily="34" charset="0"/>
                <a:cs typeface="Times New Roman" panose="02020603050405020304" pitchFamily="18" charset="0"/>
              </a:rPr>
              <a:t> et al., 2004)</a:t>
            </a:r>
          </a:p>
        </p:txBody>
      </p:sp>
      <p:graphicFrame>
        <p:nvGraphicFramePr>
          <p:cNvPr id="10" name="Chart 9">
            <a:extLst>
              <a:ext uri="{FF2B5EF4-FFF2-40B4-BE49-F238E27FC236}">
                <a16:creationId xmlns:a16="http://schemas.microsoft.com/office/drawing/2014/main" id="{1B63E951-24EE-489D-8DF6-24A165947F2D}"/>
              </a:ext>
            </a:extLst>
          </p:cNvPr>
          <p:cNvGraphicFramePr/>
          <p:nvPr>
            <p:extLst>
              <p:ext uri="{D42A27DB-BD31-4B8C-83A1-F6EECF244321}">
                <p14:modId xmlns:p14="http://schemas.microsoft.com/office/powerpoint/2010/main" val="1656212015"/>
              </p:ext>
            </p:extLst>
          </p:nvPr>
        </p:nvGraphicFramePr>
        <p:xfrm>
          <a:off x="3701048" y="2240337"/>
          <a:ext cx="4909551" cy="3804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1462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22445-84A1-40AA-877E-B4D2F4CF1B69}"/>
              </a:ext>
            </a:extLst>
          </p:cNvPr>
          <p:cNvSpPr>
            <a:spLocks noGrp="1"/>
          </p:cNvSpPr>
          <p:nvPr>
            <p:ph type="sldNum" sz="quarter" idx="12"/>
          </p:nvPr>
        </p:nvSpPr>
        <p:spPr/>
        <p:txBody>
          <a:bodyPr/>
          <a:lstStyle/>
          <a:p>
            <a:fld id="{48FC179B-E1DC-44DF-B0E4-66A8D350C2BE}" type="slidenum">
              <a:rPr lang="en-US" smtClean="0"/>
              <a:t>22</a:t>
            </a:fld>
            <a:endParaRPr lang="en-US"/>
          </a:p>
        </p:txBody>
      </p:sp>
      <p:sp>
        <p:nvSpPr>
          <p:cNvPr id="3" name="TextBox 2">
            <a:extLst>
              <a:ext uri="{FF2B5EF4-FFF2-40B4-BE49-F238E27FC236}">
                <a16:creationId xmlns:a16="http://schemas.microsoft.com/office/drawing/2014/main" id="{06B46272-ACEB-497A-8CB1-A2647A4BFCB6}"/>
              </a:ext>
            </a:extLst>
          </p:cNvPr>
          <p:cNvSpPr txBox="1"/>
          <p:nvPr/>
        </p:nvSpPr>
        <p:spPr>
          <a:xfrm>
            <a:off x="2140629" y="517141"/>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Condition Factor ( K-factor)</a:t>
            </a:r>
          </a:p>
        </p:txBody>
      </p:sp>
      <p:sp>
        <p:nvSpPr>
          <p:cNvPr id="4" name="Rectangle 3">
            <a:extLst>
              <a:ext uri="{FF2B5EF4-FFF2-40B4-BE49-F238E27FC236}">
                <a16:creationId xmlns:a16="http://schemas.microsoft.com/office/drawing/2014/main" id="{88E70DBC-C817-4C57-920E-5A529221F6F9}"/>
              </a:ext>
            </a:extLst>
          </p:cNvPr>
          <p:cNvSpPr/>
          <p:nvPr/>
        </p:nvSpPr>
        <p:spPr>
          <a:xfrm>
            <a:off x="1557937" y="1401560"/>
            <a:ext cx="116538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K-factor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                  </a:t>
            </a:r>
            <a:endParaRPr kumimoji="0" lang="en-US" sz="1800" b="0" i="0" u="none" strike="noStrike" kern="0" cap="none" spc="0" normalizeH="0" baseline="0" noProof="0" dirty="0">
              <a:ln>
                <a:noFill/>
              </a:ln>
              <a:solidFill>
                <a:prstClr val="black"/>
              </a:solidFill>
              <a:effectLst/>
              <a:uLnTx/>
              <a:uFillTx/>
            </a:endParaRPr>
          </a:p>
        </p:txBody>
      </p:sp>
      <p:sp>
        <p:nvSpPr>
          <p:cNvPr id="5" name="Rectangle 4">
            <a:extLst>
              <a:ext uri="{FF2B5EF4-FFF2-40B4-BE49-F238E27FC236}">
                <a16:creationId xmlns:a16="http://schemas.microsoft.com/office/drawing/2014/main" id="{37FB3457-9665-4927-A988-C2820DD80912}"/>
              </a:ext>
            </a:extLst>
          </p:cNvPr>
          <p:cNvSpPr/>
          <p:nvPr/>
        </p:nvSpPr>
        <p:spPr>
          <a:xfrm>
            <a:off x="2933404" y="1229627"/>
            <a:ext cx="117416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Weight (g</a:t>
            </a:r>
            <a:r>
              <a:rPr kumimoji="0" lang="en-GB" sz="1800" b="0" i="0" u="none" strike="noStrike" kern="0" cap="none" spc="0" normalizeH="0" baseline="0" noProof="0" dirty="0">
                <a:ln>
                  <a:noFill/>
                </a:ln>
                <a:solidFill>
                  <a:prstClr val="black"/>
                </a:solidFill>
                <a:effectLst/>
                <a:uLnTx/>
                <a:uFillTx/>
              </a:rPr>
              <a:t>)</a:t>
            </a:r>
            <a:endParaRPr kumimoji="0" lang="en-US" sz="1800" b="0" i="0" u="none" strike="noStrike" kern="0" cap="none" spc="0" normalizeH="0" baseline="0" noProof="0" dirty="0">
              <a:ln>
                <a:noFill/>
              </a:ln>
              <a:solidFill>
                <a:prstClr val="black"/>
              </a:solidFill>
              <a:effectLst/>
              <a:uLnTx/>
              <a:uFillTx/>
            </a:endParaRPr>
          </a:p>
        </p:txBody>
      </p:sp>
      <p:sp>
        <p:nvSpPr>
          <p:cNvPr id="6" name="Rectangle 5">
            <a:extLst>
              <a:ext uri="{FF2B5EF4-FFF2-40B4-BE49-F238E27FC236}">
                <a16:creationId xmlns:a16="http://schemas.microsoft.com/office/drawing/2014/main" id="{AC0BADEC-B976-4119-B3E5-ADB714CC3FF9}"/>
              </a:ext>
            </a:extLst>
          </p:cNvPr>
          <p:cNvSpPr/>
          <p:nvPr/>
        </p:nvSpPr>
        <p:spPr>
          <a:xfrm>
            <a:off x="2904050" y="1691121"/>
            <a:ext cx="142692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Length (cm)</a:t>
            </a:r>
            <a:r>
              <a:rPr kumimoji="0" lang="en-US" sz="1800" b="1" i="0" u="none" strike="noStrike" kern="0" cap="none" spc="0" normalizeH="0" baseline="30000" noProof="0" dirty="0">
                <a:ln>
                  <a:noFill/>
                </a:ln>
                <a:solidFill>
                  <a:prstClr val="black"/>
                </a:solidFill>
                <a:effectLst/>
                <a:uLnTx/>
                <a:uFillTx/>
                <a:ea typeface="Calibri" panose="020F0502020204030204" pitchFamily="34" charset="0"/>
                <a:cs typeface="Times New Roman" panose="02020603050405020304" pitchFamily="18" charset="0"/>
              </a:rPr>
              <a:t> 3</a:t>
            </a:r>
            <a:endParaRPr kumimoji="0" lang="en-US" sz="1800" b="1" i="0" u="none" strike="noStrike" kern="0" cap="none" spc="0" normalizeH="0" baseline="0" noProof="0" dirty="0">
              <a:ln>
                <a:noFill/>
              </a:ln>
              <a:solidFill>
                <a:prstClr val="black"/>
              </a:solidFill>
              <a:effectLst/>
              <a:uLnTx/>
              <a:uFillTx/>
            </a:endParaRPr>
          </a:p>
        </p:txBody>
      </p:sp>
      <p:sp>
        <p:nvSpPr>
          <p:cNvPr id="7" name="Minus Sign 6">
            <a:extLst>
              <a:ext uri="{FF2B5EF4-FFF2-40B4-BE49-F238E27FC236}">
                <a16:creationId xmlns:a16="http://schemas.microsoft.com/office/drawing/2014/main" id="{ACB3C1A2-7717-47DF-A20E-3474FD170783}"/>
              </a:ext>
            </a:extLst>
          </p:cNvPr>
          <p:cNvSpPr/>
          <p:nvPr/>
        </p:nvSpPr>
        <p:spPr>
          <a:xfrm>
            <a:off x="2411639" y="1604230"/>
            <a:ext cx="2485295" cy="61392"/>
          </a:xfrm>
          <a:prstGeom prst="mathMinus">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96E565C-4CCF-4623-A175-3667F76D4F5D}"/>
              </a:ext>
            </a:extLst>
          </p:cNvPr>
          <p:cNvSpPr/>
          <p:nvPr/>
        </p:nvSpPr>
        <p:spPr>
          <a:xfrm>
            <a:off x="4693887" y="1390282"/>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 100</a:t>
            </a:r>
          </a:p>
        </p:txBody>
      </p:sp>
      <p:sp>
        <p:nvSpPr>
          <p:cNvPr id="9" name="Rectangle 8">
            <a:extLst>
              <a:ext uri="{FF2B5EF4-FFF2-40B4-BE49-F238E27FC236}">
                <a16:creationId xmlns:a16="http://schemas.microsoft.com/office/drawing/2014/main" id="{A33F1DAC-7A5C-41E4-923B-A30B9C250039}"/>
              </a:ext>
            </a:extLst>
          </p:cNvPr>
          <p:cNvSpPr/>
          <p:nvPr/>
        </p:nvSpPr>
        <p:spPr>
          <a:xfrm>
            <a:off x="5760834" y="1469480"/>
            <a:ext cx="210794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err="1">
                <a:ln>
                  <a:noFill/>
                </a:ln>
                <a:solidFill>
                  <a:prstClr val="black"/>
                </a:solidFill>
                <a:effectLst/>
                <a:uLnTx/>
                <a:uFillTx/>
              </a:rPr>
              <a:t>Mozsár</a:t>
            </a:r>
            <a:r>
              <a:rPr kumimoji="0" lang="en-US" sz="1800" b="0" i="0" u="none" strike="noStrike" kern="0" cap="none" spc="0" normalizeH="0" baseline="0" noProof="0" dirty="0">
                <a:ln>
                  <a:noFill/>
                </a:ln>
                <a:solidFill>
                  <a:prstClr val="black"/>
                </a:solidFill>
                <a:effectLst/>
                <a:uLnTx/>
                <a:uFillTx/>
              </a:rPr>
              <a:t> et al., 2015)</a:t>
            </a:r>
          </a:p>
        </p:txBody>
      </p:sp>
      <p:graphicFrame>
        <p:nvGraphicFramePr>
          <p:cNvPr id="11" name="Chart 10">
            <a:extLst>
              <a:ext uri="{FF2B5EF4-FFF2-40B4-BE49-F238E27FC236}">
                <a16:creationId xmlns:a16="http://schemas.microsoft.com/office/drawing/2014/main" id="{0E1B36E7-9BE4-4701-8A63-3663E28DE548}"/>
              </a:ext>
            </a:extLst>
          </p:cNvPr>
          <p:cNvGraphicFramePr/>
          <p:nvPr>
            <p:extLst>
              <p:ext uri="{D42A27DB-BD31-4B8C-83A1-F6EECF244321}">
                <p14:modId xmlns:p14="http://schemas.microsoft.com/office/powerpoint/2010/main" val="1976141861"/>
              </p:ext>
            </p:extLst>
          </p:nvPr>
        </p:nvGraphicFramePr>
        <p:xfrm>
          <a:off x="2933405" y="2280373"/>
          <a:ext cx="6555152" cy="40604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41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8433AA-3752-4349-85AD-41BFEB10E32D}"/>
              </a:ext>
            </a:extLst>
          </p:cNvPr>
          <p:cNvSpPr>
            <a:spLocks noGrp="1"/>
          </p:cNvSpPr>
          <p:nvPr>
            <p:ph type="sldNum" sz="quarter" idx="12"/>
          </p:nvPr>
        </p:nvSpPr>
        <p:spPr/>
        <p:txBody>
          <a:bodyPr/>
          <a:lstStyle/>
          <a:p>
            <a:fld id="{48FC179B-E1DC-44DF-B0E4-66A8D350C2BE}" type="slidenum">
              <a:rPr lang="en-US" smtClean="0"/>
              <a:t>23</a:t>
            </a:fld>
            <a:endParaRPr lang="en-US"/>
          </a:p>
        </p:txBody>
      </p:sp>
      <p:sp>
        <p:nvSpPr>
          <p:cNvPr id="3" name="TextBox 2">
            <a:extLst>
              <a:ext uri="{FF2B5EF4-FFF2-40B4-BE49-F238E27FC236}">
                <a16:creationId xmlns:a16="http://schemas.microsoft.com/office/drawing/2014/main" id="{4AE32D3B-5947-4744-992B-22EF7DF85388}"/>
              </a:ext>
            </a:extLst>
          </p:cNvPr>
          <p:cNvSpPr txBox="1"/>
          <p:nvPr/>
        </p:nvSpPr>
        <p:spPr>
          <a:xfrm>
            <a:off x="2245012" y="486561"/>
            <a:ext cx="3967293" cy="510778"/>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Survival Rate</a:t>
            </a:r>
          </a:p>
        </p:txBody>
      </p:sp>
      <p:sp>
        <p:nvSpPr>
          <p:cNvPr id="4" name="Rectangle 3">
            <a:extLst>
              <a:ext uri="{FF2B5EF4-FFF2-40B4-BE49-F238E27FC236}">
                <a16:creationId xmlns:a16="http://schemas.microsoft.com/office/drawing/2014/main" id="{F9ACB6C1-D1A9-4F2D-BF2E-BC483E72BF89}"/>
              </a:ext>
            </a:extLst>
          </p:cNvPr>
          <p:cNvSpPr/>
          <p:nvPr/>
        </p:nvSpPr>
        <p:spPr>
          <a:xfrm>
            <a:off x="1570380" y="1181382"/>
            <a:ext cx="4412974"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Survival (%) =     No. survived fish</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                              No. initial fish</a:t>
            </a:r>
            <a:endParaRPr kumimoji="0" lang="en-US" sz="1800" b="1" i="0" u="none" strike="noStrike" kern="0" cap="none" spc="0" normalizeH="0" baseline="0" noProof="0" dirty="0">
              <a:ln>
                <a:noFill/>
              </a:ln>
              <a:solidFill>
                <a:prstClr val="black"/>
              </a:solidFill>
              <a:effectLst/>
              <a:uLnTx/>
              <a:uFillTx/>
            </a:endParaRPr>
          </a:p>
        </p:txBody>
      </p:sp>
      <p:sp>
        <p:nvSpPr>
          <p:cNvPr id="5" name="Minus Sign 4">
            <a:extLst>
              <a:ext uri="{FF2B5EF4-FFF2-40B4-BE49-F238E27FC236}">
                <a16:creationId xmlns:a16="http://schemas.microsoft.com/office/drawing/2014/main" id="{0C7CC33A-CA93-4931-8F78-10D495265C89}"/>
              </a:ext>
            </a:extLst>
          </p:cNvPr>
          <p:cNvSpPr/>
          <p:nvPr/>
        </p:nvSpPr>
        <p:spPr>
          <a:xfrm>
            <a:off x="2731164" y="1494246"/>
            <a:ext cx="2425147" cy="45719"/>
          </a:xfrm>
          <a:prstGeom prst="mathMinus">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3FD8C0C-8BEF-44DD-8360-8B6F4F25ED93}"/>
              </a:ext>
            </a:extLst>
          </p:cNvPr>
          <p:cNvSpPr/>
          <p:nvPr/>
        </p:nvSpPr>
        <p:spPr>
          <a:xfrm>
            <a:off x="4828924" y="1296893"/>
            <a:ext cx="74090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x 100 </a:t>
            </a:r>
            <a:endParaRPr kumimoji="0" lang="en-US" sz="1800" b="1" i="0" u="none" strike="noStrike" kern="0" cap="none" spc="0" normalizeH="0" baseline="0" noProof="0" dirty="0">
              <a:ln>
                <a:noFill/>
              </a:ln>
              <a:solidFill>
                <a:prstClr val="black"/>
              </a:solidFill>
              <a:effectLst/>
              <a:uLnTx/>
              <a:uFillTx/>
            </a:endParaRPr>
          </a:p>
        </p:txBody>
      </p:sp>
      <p:sp>
        <p:nvSpPr>
          <p:cNvPr id="7" name="Rectangle 6">
            <a:extLst>
              <a:ext uri="{FF2B5EF4-FFF2-40B4-BE49-F238E27FC236}">
                <a16:creationId xmlns:a16="http://schemas.microsoft.com/office/drawing/2014/main" id="{B95ABA41-3146-46B2-8877-6B3C2B5B0D8A}"/>
              </a:ext>
            </a:extLst>
          </p:cNvPr>
          <p:cNvSpPr/>
          <p:nvPr/>
        </p:nvSpPr>
        <p:spPr>
          <a:xfrm>
            <a:off x="5890589" y="1451058"/>
            <a:ext cx="208390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err="1">
                <a:ln>
                  <a:noFill/>
                </a:ln>
                <a:solidFill>
                  <a:prstClr val="black"/>
                </a:solidFill>
                <a:effectLst/>
                <a:uLnTx/>
                <a:uFillTx/>
              </a:rPr>
              <a:t>Sanaye</a:t>
            </a:r>
            <a:r>
              <a:rPr kumimoji="0" lang="en-US" sz="1800" b="0" i="0" u="none" strike="noStrike" kern="0" cap="none" spc="0" normalizeH="0" baseline="0" noProof="0" dirty="0">
                <a:ln>
                  <a:noFill/>
                </a:ln>
                <a:solidFill>
                  <a:prstClr val="black"/>
                </a:solidFill>
                <a:effectLst/>
                <a:uLnTx/>
                <a:uFillTx/>
              </a:rPr>
              <a:t> et al., 1936)</a:t>
            </a:r>
          </a:p>
        </p:txBody>
      </p:sp>
      <p:graphicFrame>
        <p:nvGraphicFramePr>
          <p:cNvPr id="9" name="Chart 8">
            <a:extLst>
              <a:ext uri="{FF2B5EF4-FFF2-40B4-BE49-F238E27FC236}">
                <a16:creationId xmlns:a16="http://schemas.microsoft.com/office/drawing/2014/main" id="{C69671FF-F426-415D-96C0-B49E17C26935}"/>
              </a:ext>
            </a:extLst>
          </p:cNvPr>
          <p:cNvGraphicFramePr/>
          <p:nvPr>
            <p:extLst>
              <p:ext uri="{D42A27DB-BD31-4B8C-83A1-F6EECF244321}">
                <p14:modId xmlns:p14="http://schemas.microsoft.com/office/powerpoint/2010/main" val="3677213429"/>
              </p:ext>
            </p:extLst>
          </p:nvPr>
        </p:nvGraphicFramePr>
        <p:xfrm>
          <a:off x="2922629" y="2025066"/>
          <a:ext cx="6194867" cy="43463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922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63BD9E-686F-447A-AF57-3A89107AB021}"/>
              </a:ext>
            </a:extLst>
          </p:cNvPr>
          <p:cNvSpPr>
            <a:spLocks noGrp="1"/>
          </p:cNvSpPr>
          <p:nvPr>
            <p:ph type="sldNum" sz="quarter" idx="12"/>
          </p:nvPr>
        </p:nvSpPr>
        <p:spPr/>
        <p:txBody>
          <a:bodyPr/>
          <a:lstStyle/>
          <a:p>
            <a:fld id="{48FC179B-E1DC-44DF-B0E4-66A8D350C2BE}" type="slidenum">
              <a:rPr lang="en-US" smtClean="0"/>
              <a:t>24</a:t>
            </a:fld>
            <a:endParaRPr lang="en-US"/>
          </a:p>
        </p:txBody>
      </p:sp>
      <p:grpSp>
        <p:nvGrpSpPr>
          <p:cNvPr id="10" name="Group 9">
            <a:extLst>
              <a:ext uri="{FF2B5EF4-FFF2-40B4-BE49-F238E27FC236}">
                <a16:creationId xmlns:a16="http://schemas.microsoft.com/office/drawing/2014/main" id="{C3EA068B-9B07-438F-9AD0-7D1543E121AE}"/>
              </a:ext>
            </a:extLst>
          </p:cNvPr>
          <p:cNvGrpSpPr/>
          <p:nvPr/>
        </p:nvGrpSpPr>
        <p:grpSpPr>
          <a:xfrm>
            <a:off x="2398643" y="816010"/>
            <a:ext cx="7394714" cy="5225980"/>
            <a:chOff x="477078" y="79513"/>
            <a:chExt cx="9726991" cy="6710224"/>
          </a:xfrm>
        </p:grpSpPr>
        <p:sp>
          <p:nvSpPr>
            <p:cNvPr id="3" name="Flowchart: Process 2">
              <a:extLst>
                <a:ext uri="{FF2B5EF4-FFF2-40B4-BE49-F238E27FC236}">
                  <a16:creationId xmlns:a16="http://schemas.microsoft.com/office/drawing/2014/main" id="{0ABB0897-B652-499E-A537-F0034C1A1BFB}"/>
                </a:ext>
              </a:extLst>
            </p:cNvPr>
            <p:cNvSpPr/>
            <p:nvPr/>
          </p:nvSpPr>
          <p:spPr>
            <a:xfrm>
              <a:off x="477078" y="79513"/>
              <a:ext cx="9285275" cy="6710224"/>
            </a:xfrm>
            <a:prstGeom prst="flowChartProcess">
              <a:avLst/>
            </a:prstGeom>
            <a:solidFill>
              <a:sysClr val="window" lastClr="FFFFFF"/>
            </a:solidFill>
            <a:ln w="12700" cap="flat" cmpd="sng" algn="ctr">
              <a:solidFill>
                <a:srgbClr val="629DD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77C3DB8-9BC9-43E7-9471-B2389A052A7A}"/>
                </a:ext>
              </a:extLst>
            </p:cNvPr>
            <p:cNvGrpSpPr/>
            <p:nvPr/>
          </p:nvGrpSpPr>
          <p:grpSpPr>
            <a:xfrm>
              <a:off x="3705181" y="244800"/>
              <a:ext cx="2894691" cy="6294109"/>
              <a:chOff x="3705181" y="244800"/>
              <a:chExt cx="2894691" cy="6294109"/>
            </a:xfrm>
          </p:grpSpPr>
          <p:grpSp>
            <p:nvGrpSpPr>
              <p:cNvPr id="4" name="Group 3">
                <a:extLst>
                  <a:ext uri="{FF2B5EF4-FFF2-40B4-BE49-F238E27FC236}">
                    <a16:creationId xmlns:a16="http://schemas.microsoft.com/office/drawing/2014/main" id="{05E0F036-C59E-4C79-853F-E9F6AAA355FA}"/>
                  </a:ext>
                </a:extLst>
              </p:cNvPr>
              <p:cNvGrpSpPr/>
              <p:nvPr/>
            </p:nvGrpSpPr>
            <p:grpSpPr>
              <a:xfrm>
                <a:off x="3705181" y="244800"/>
                <a:ext cx="2843736" cy="4892099"/>
                <a:chOff x="3705181" y="244800"/>
                <a:chExt cx="2843736" cy="4892099"/>
              </a:xfrm>
            </p:grpSpPr>
            <p:pic>
              <p:nvPicPr>
                <p:cNvPr id="5" name="Picture 4">
                  <a:extLst>
                    <a:ext uri="{FF2B5EF4-FFF2-40B4-BE49-F238E27FC236}">
                      <a16:creationId xmlns:a16="http://schemas.microsoft.com/office/drawing/2014/main" id="{E7660B09-AAAF-4B52-AAD2-D8204B78DBF7}"/>
                    </a:ext>
                  </a:extLst>
                </p:cNvPr>
                <p:cNvPicPr>
                  <a:picLocks noChangeAspect="1"/>
                </p:cNvPicPr>
                <p:nvPr/>
              </p:nvPicPr>
              <p:blipFill rotWithShape="1">
                <a:blip r:embed="rId2">
                  <a:extLst>
                    <a:ext uri="{28A0092B-C50C-407E-A947-70E740481C1C}">
                      <a14:useLocalDpi xmlns:a14="http://schemas.microsoft.com/office/drawing/2010/main" val="0"/>
                    </a:ext>
                  </a:extLst>
                </a:blip>
                <a:srcRect l="37180" t="33496" r="34585" b="31207"/>
                <a:stretch/>
              </p:blipFill>
              <p:spPr>
                <a:xfrm>
                  <a:off x="3705181" y="244800"/>
                  <a:ext cx="2843736" cy="1640755"/>
                </a:xfrm>
                <a:prstGeom prst="rect">
                  <a:avLst/>
                </a:prstGeom>
              </p:spPr>
            </p:pic>
            <p:pic>
              <p:nvPicPr>
                <p:cNvPr id="6" name="Picture 5">
                  <a:extLst>
                    <a:ext uri="{FF2B5EF4-FFF2-40B4-BE49-F238E27FC236}">
                      <a16:creationId xmlns:a16="http://schemas.microsoft.com/office/drawing/2014/main" id="{1B8A5804-5B12-4CB3-9DCD-C3BDA76509B9}"/>
                    </a:ext>
                  </a:extLst>
                </p:cNvPr>
                <p:cNvPicPr>
                  <a:picLocks noChangeAspect="1"/>
                </p:cNvPicPr>
                <p:nvPr/>
              </p:nvPicPr>
              <p:blipFill rotWithShape="1">
                <a:blip r:embed="rId3">
                  <a:extLst>
                    <a:ext uri="{28A0092B-C50C-407E-A947-70E740481C1C}">
                      <a14:useLocalDpi xmlns:a14="http://schemas.microsoft.com/office/drawing/2010/main" val="0"/>
                    </a:ext>
                  </a:extLst>
                </a:blip>
                <a:srcRect l="36983" t="35049" r="35402" b="32320"/>
                <a:stretch/>
              </p:blipFill>
              <p:spPr>
                <a:xfrm>
                  <a:off x="3717728" y="2050135"/>
                  <a:ext cx="2831189" cy="1544119"/>
                </a:xfrm>
                <a:prstGeom prst="rect">
                  <a:avLst/>
                </a:prstGeom>
              </p:spPr>
            </p:pic>
            <p:pic>
              <p:nvPicPr>
                <p:cNvPr id="7" name="Picture 6">
                  <a:extLst>
                    <a:ext uri="{FF2B5EF4-FFF2-40B4-BE49-F238E27FC236}">
                      <a16:creationId xmlns:a16="http://schemas.microsoft.com/office/drawing/2014/main" id="{6BF95ACC-F52B-4CD8-A297-87948B26BEE6}"/>
                    </a:ext>
                  </a:extLst>
                </p:cNvPr>
                <p:cNvPicPr>
                  <a:picLocks noChangeAspect="1"/>
                </p:cNvPicPr>
                <p:nvPr/>
              </p:nvPicPr>
              <p:blipFill rotWithShape="1">
                <a:blip r:embed="rId4">
                  <a:extLst>
                    <a:ext uri="{28A0092B-C50C-407E-A947-70E740481C1C}">
                      <a14:useLocalDpi xmlns:a14="http://schemas.microsoft.com/office/drawing/2010/main" val="0"/>
                    </a:ext>
                  </a:extLst>
                </a:blip>
                <a:srcRect l="24420" t="46461" r="47701" b="22730"/>
                <a:stretch/>
              </p:blipFill>
              <p:spPr>
                <a:xfrm>
                  <a:off x="3717728" y="3692993"/>
                  <a:ext cx="2831189" cy="1443906"/>
                </a:xfrm>
                <a:prstGeom prst="rect">
                  <a:avLst/>
                </a:prstGeom>
              </p:spPr>
            </p:pic>
          </p:grpSp>
          <p:pic>
            <p:nvPicPr>
              <p:cNvPr id="8" name="Picture 7">
                <a:extLst>
                  <a:ext uri="{FF2B5EF4-FFF2-40B4-BE49-F238E27FC236}">
                    <a16:creationId xmlns:a16="http://schemas.microsoft.com/office/drawing/2014/main" id="{D9A4F858-8CB7-42C4-A628-1D2DA52E123C}"/>
                  </a:ext>
                </a:extLst>
              </p:cNvPr>
              <p:cNvPicPr>
                <a:picLocks noChangeAspect="1"/>
              </p:cNvPicPr>
              <p:nvPr/>
            </p:nvPicPr>
            <p:blipFill rotWithShape="1">
              <a:blip r:embed="rId5"/>
              <a:srcRect l="15717" t="26181" r="48729" b="36503"/>
              <a:stretch/>
            </p:blipFill>
            <p:spPr>
              <a:xfrm rot="16200000">
                <a:off x="4525137" y="4464174"/>
                <a:ext cx="1267331" cy="2882139"/>
              </a:xfrm>
              <a:prstGeom prst="rect">
                <a:avLst/>
              </a:prstGeom>
            </p:spPr>
          </p:pic>
        </p:grpSp>
        <p:grpSp>
          <p:nvGrpSpPr>
            <p:cNvPr id="11" name="Group 10">
              <a:extLst>
                <a:ext uri="{FF2B5EF4-FFF2-40B4-BE49-F238E27FC236}">
                  <a16:creationId xmlns:a16="http://schemas.microsoft.com/office/drawing/2014/main" id="{3C08BDB4-655D-4B90-AAD1-5572DB80AE73}"/>
                </a:ext>
              </a:extLst>
            </p:cNvPr>
            <p:cNvGrpSpPr/>
            <p:nvPr/>
          </p:nvGrpSpPr>
          <p:grpSpPr>
            <a:xfrm>
              <a:off x="6794696" y="1034009"/>
              <a:ext cx="3409373" cy="5072895"/>
              <a:chOff x="6794696" y="1034009"/>
              <a:chExt cx="3409373" cy="5072895"/>
            </a:xfrm>
          </p:grpSpPr>
          <p:sp>
            <p:nvSpPr>
              <p:cNvPr id="12" name="TextBox 11">
                <a:extLst>
                  <a:ext uri="{FF2B5EF4-FFF2-40B4-BE49-F238E27FC236}">
                    <a16:creationId xmlns:a16="http://schemas.microsoft.com/office/drawing/2014/main" id="{70975C25-78BA-45F4-A4C9-C445D1BCD058}"/>
                  </a:ext>
                </a:extLst>
              </p:cNvPr>
              <p:cNvSpPr txBox="1"/>
              <p:nvPr/>
            </p:nvSpPr>
            <p:spPr>
              <a:xfrm>
                <a:off x="6794696" y="1034009"/>
                <a:ext cx="2982325" cy="5137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- 2 fry per liter -</a:t>
                </a:r>
              </a:p>
            </p:txBody>
          </p:sp>
          <p:sp>
            <p:nvSpPr>
              <p:cNvPr id="13" name="TextBox 12">
                <a:extLst>
                  <a:ext uri="{FF2B5EF4-FFF2-40B4-BE49-F238E27FC236}">
                    <a16:creationId xmlns:a16="http://schemas.microsoft.com/office/drawing/2014/main" id="{BDFF2FBC-5D20-493E-8720-839582948E0F}"/>
                  </a:ext>
                </a:extLst>
              </p:cNvPr>
              <p:cNvSpPr txBox="1"/>
              <p:nvPr/>
            </p:nvSpPr>
            <p:spPr>
              <a:xfrm>
                <a:off x="6915443" y="2425084"/>
                <a:ext cx="3288626" cy="5137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- 3 fry per liter -</a:t>
                </a:r>
              </a:p>
            </p:txBody>
          </p:sp>
          <p:sp>
            <p:nvSpPr>
              <p:cNvPr id="14" name="TextBox 13">
                <a:extLst>
                  <a:ext uri="{FF2B5EF4-FFF2-40B4-BE49-F238E27FC236}">
                    <a16:creationId xmlns:a16="http://schemas.microsoft.com/office/drawing/2014/main" id="{B44F47A9-C338-4755-8774-497DAA5765F1}"/>
                  </a:ext>
                </a:extLst>
              </p:cNvPr>
              <p:cNvSpPr txBox="1"/>
              <p:nvPr/>
            </p:nvSpPr>
            <p:spPr>
              <a:xfrm>
                <a:off x="6915443" y="4202082"/>
                <a:ext cx="2874124" cy="5137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- 4 fry per liter -</a:t>
                </a:r>
              </a:p>
            </p:txBody>
          </p:sp>
          <p:sp>
            <p:nvSpPr>
              <p:cNvPr id="15" name="TextBox 14">
                <a:extLst>
                  <a:ext uri="{FF2B5EF4-FFF2-40B4-BE49-F238E27FC236}">
                    <a16:creationId xmlns:a16="http://schemas.microsoft.com/office/drawing/2014/main" id="{E4128EAF-AEB8-47CF-A047-B9BB06BCA114}"/>
                  </a:ext>
                </a:extLst>
              </p:cNvPr>
              <p:cNvSpPr txBox="1"/>
              <p:nvPr/>
            </p:nvSpPr>
            <p:spPr>
              <a:xfrm>
                <a:off x="7056119" y="5593158"/>
                <a:ext cx="3147950" cy="5137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- 5 fry per liter -</a:t>
                </a:r>
              </a:p>
            </p:txBody>
          </p:sp>
        </p:grpSp>
      </p:grpSp>
    </p:spTree>
    <p:extLst>
      <p:ext uri="{BB962C8B-B14F-4D97-AF65-F5344CB8AC3E}">
        <p14:creationId xmlns:p14="http://schemas.microsoft.com/office/powerpoint/2010/main" val="199385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1C2BC0-5D70-46CC-BE50-94EFE2598659}"/>
              </a:ext>
            </a:extLst>
          </p:cNvPr>
          <p:cNvSpPr>
            <a:spLocks noGrp="1"/>
          </p:cNvSpPr>
          <p:nvPr>
            <p:ph type="sldNum" sz="quarter" idx="12"/>
          </p:nvPr>
        </p:nvSpPr>
        <p:spPr/>
        <p:txBody>
          <a:bodyPr/>
          <a:lstStyle/>
          <a:p>
            <a:fld id="{48FC179B-E1DC-44DF-B0E4-66A8D350C2BE}" type="slidenum">
              <a:rPr lang="en-US" smtClean="0"/>
              <a:t>25</a:t>
            </a:fld>
            <a:endParaRPr lang="en-US"/>
          </a:p>
        </p:txBody>
      </p:sp>
      <p:sp>
        <p:nvSpPr>
          <p:cNvPr id="3" name="TextBox 2">
            <a:extLst>
              <a:ext uri="{FF2B5EF4-FFF2-40B4-BE49-F238E27FC236}">
                <a16:creationId xmlns:a16="http://schemas.microsoft.com/office/drawing/2014/main" id="{2892761B-DE70-4924-9A26-4B1A17A805DB}"/>
              </a:ext>
            </a:extLst>
          </p:cNvPr>
          <p:cNvSpPr txBox="1"/>
          <p:nvPr/>
        </p:nvSpPr>
        <p:spPr>
          <a:xfrm>
            <a:off x="2401585" y="441117"/>
            <a:ext cx="3967293" cy="520001"/>
          </a:xfrm>
          <a:prstGeom prst="flowChartAlternateProcess">
            <a:avLst/>
          </a:prstGeom>
          <a:gradFill>
            <a:gsLst>
              <a:gs pos="100000">
                <a:srgbClr val="38623A"/>
              </a:gs>
              <a:gs pos="72000">
                <a:srgbClr val="629DD1">
                  <a:lumMod val="30000"/>
                  <a:lumOff val="70000"/>
                </a:srgbClr>
              </a:gs>
            </a:gsLst>
            <a:lin ang="5400000" scaled="1"/>
          </a:gradFill>
        </p:spPr>
        <p:txBody>
          <a:bodyPr wrap="square" rtlCol="0">
            <a:spAutoFit/>
          </a:bodyPr>
          <a:lstStyle/>
          <a:p>
            <a:pPr marL="0" marR="0" lvl="0" indent="0" defTabSz="914400" eaLnBrk="1" fontAlgn="auto" latinLnBrk="0" hangingPunct="1">
              <a:lnSpc>
                <a:spcPct val="107000"/>
              </a:lnSpc>
              <a:spcBef>
                <a:spcPts val="0"/>
              </a:spcBef>
              <a:spcAft>
                <a:spcPts val="800"/>
              </a:spcAft>
              <a:buClrTx/>
              <a:buSzTx/>
              <a:buFontTx/>
              <a:buNone/>
              <a:tabLst>
                <a:tab pos="742950" algn="l"/>
              </a:tabLst>
              <a:defRPr/>
            </a:pPr>
            <a:r>
              <a:rPr kumimoji="0" lang="en-US" sz="2400" b="1"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Water Quality Parameters</a:t>
            </a:r>
            <a:endParaRPr kumimoji="0" lang="en-US" sz="11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4" name="Flowchart: Alternate Process 3">
            <a:extLst>
              <a:ext uri="{FF2B5EF4-FFF2-40B4-BE49-F238E27FC236}">
                <a16:creationId xmlns:a16="http://schemas.microsoft.com/office/drawing/2014/main" id="{4024CA9E-F297-4C16-A235-826A296B6CB4}"/>
              </a:ext>
            </a:extLst>
          </p:cNvPr>
          <p:cNvSpPr/>
          <p:nvPr/>
        </p:nvSpPr>
        <p:spPr>
          <a:xfrm>
            <a:off x="970986" y="1389735"/>
            <a:ext cx="1948070" cy="2351440"/>
          </a:xfrm>
          <a:prstGeom prst="flowChartAlternateProcess">
            <a:avLst/>
          </a:prstGeom>
          <a:solidFill>
            <a:srgbClr val="C7E6A4"/>
          </a:solidFill>
          <a:ln w="12700" cap="flat" cmpd="sng" algn="ctr">
            <a:solidFill>
              <a:srgbClr val="629DD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pH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Dissolved Oxygen level (DO)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Temperature</a:t>
            </a:r>
          </a:p>
        </p:txBody>
      </p:sp>
      <p:sp>
        <p:nvSpPr>
          <p:cNvPr id="5" name="Star: 12 Points 4">
            <a:extLst>
              <a:ext uri="{FF2B5EF4-FFF2-40B4-BE49-F238E27FC236}">
                <a16:creationId xmlns:a16="http://schemas.microsoft.com/office/drawing/2014/main" id="{27FE8635-262E-4481-B666-66BAD3E98938}"/>
              </a:ext>
            </a:extLst>
          </p:cNvPr>
          <p:cNvSpPr/>
          <p:nvPr/>
        </p:nvSpPr>
        <p:spPr>
          <a:xfrm>
            <a:off x="3120854" y="1754205"/>
            <a:ext cx="2308519" cy="1357458"/>
          </a:xfrm>
          <a:prstGeom prst="star12">
            <a:avLst/>
          </a:prstGeom>
          <a:solidFill>
            <a:srgbClr val="E8A282"/>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No Significant difference</a:t>
            </a:r>
          </a:p>
        </p:txBody>
      </p:sp>
      <p:graphicFrame>
        <p:nvGraphicFramePr>
          <p:cNvPr id="8" name="Chart 7">
            <a:extLst>
              <a:ext uri="{FF2B5EF4-FFF2-40B4-BE49-F238E27FC236}">
                <a16:creationId xmlns:a16="http://schemas.microsoft.com/office/drawing/2014/main" id="{DD4D3EF4-CDEC-4FE1-9E66-3C924ADEA7EC}"/>
              </a:ext>
            </a:extLst>
          </p:cNvPr>
          <p:cNvGraphicFramePr/>
          <p:nvPr>
            <p:extLst>
              <p:ext uri="{D42A27DB-BD31-4B8C-83A1-F6EECF244321}">
                <p14:modId xmlns:p14="http://schemas.microsoft.com/office/powerpoint/2010/main" val="3077532497"/>
              </p:ext>
            </p:extLst>
          </p:nvPr>
        </p:nvGraphicFramePr>
        <p:xfrm>
          <a:off x="7280442" y="3841414"/>
          <a:ext cx="3693985" cy="26070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21A412A1-4DBB-4902-BDB4-DA2609E7AC4C}"/>
              </a:ext>
            </a:extLst>
          </p:cNvPr>
          <p:cNvGraphicFramePr/>
          <p:nvPr>
            <p:extLst>
              <p:ext uri="{D42A27DB-BD31-4B8C-83A1-F6EECF244321}">
                <p14:modId xmlns:p14="http://schemas.microsoft.com/office/powerpoint/2010/main" val="1837084345"/>
              </p:ext>
            </p:extLst>
          </p:nvPr>
        </p:nvGraphicFramePr>
        <p:xfrm>
          <a:off x="5575045" y="1086191"/>
          <a:ext cx="3693985" cy="2522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2F429916-EA55-480C-8807-2318B855088D}"/>
              </a:ext>
            </a:extLst>
          </p:cNvPr>
          <p:cNvGraphicFramePr/>
          <p:nvPr>
            <p:extLst>
              <p:ext uri="{D42A27DB-BD31-4B8C-83A1-F6EECF244321}">
                <p14:modId xmlns:p14="http://schemas.microsoft.com/office/powerpoint/2010/main" val="1581209227"/>
              </p:ext>
            </p:extLst>
          </p:nvPr>
        </p:nvGraphicFramePr>
        <p:xfrm>
          <a:off x="3120855" y="3881811"/>
          <a:ext cx="3801301" cy="2607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7406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D144C4-72D1-4A52-B27F-3EC6AA0740F3}"/>
              </a:ext>
            </a:extLst>
          </p:cNvPr>
          <p:cNvSpPr>
            <a:spLocks noGrp="1"/>
          </p:cNvSpPr>
          <p:nvPr>
            <p:ph type="sldNum" sz="quarter" idx="12"/>
          </p:nvPr>
        </p:nvSpPr>
        <p:spPr/>
        <p:txBody>
          <a:bodyPr/>
          <a:lstStyle/>
          <a:p>
            <a:fld id="{48FC179B-E1DC-44DF-B0E4-66A8D350C2BE}" type="slidenum">
              <a:rPr lang="en-US" smtClean="0"/>
              <a:t>26</a:t>
            </a:fld>
            <a:endParaRPr lang="en-US"/>
          </a:p>
        </p:txBody>
      </p:sp>
      <p:sp>
        <p:nvSpPr>
          <p:cNvPr id="3" name="TextBox 2">
            <a:extLst>
              <a:ext uri="{FF2B5EF4-FFF2-40B4-BE49-F238E27FC236}">
                <a16:creationId xmlns:a16="http://schemas.microsoft.com/office/drawing/2014/main" id="{2677CEB8-D17B-47CA-AD8A-A8D883ABD51F}"/>
              </a:ext>
            </a:extLst>
          </p:cNvPr>
          <p:cNvSpPr txBox="1"/>
          <p:nvPr/>
        </p:nvSpPr>
        <p:spPr>
          <a:xfrm>
            <a:off x="2442776" y="572981"/>
            <a:ext cx="3967293" cy="510778"/>
          </a:xfrm>
          <a:prstGeom prst="flowChartAlternateProcess">
            <a:avLst/>
          </a:prstGeom>
          <a:gradFill>
            <a:gsLst>
              <a:gs pos="100000">
                <a:srgbClr val="659B29"/>
              </a:gs>
              <a:gs pos="72000">
                <a:srgbClr val="C7E6A4"/>
              </a:gs>
            </a:gsLst>
            <a:lin ang="5400000" scaled="1"/>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Ammonia Level</a:t>
            </a:r>
          </a:p>
        </p:txBody>
      </p:sp>
      <p:graphicFrame>
        <p:nvGraphicFramePr>
          <p:cNvPr id="6" name="Chart 5">
            <a:extLst>
              <a:ext uri="{FF2B5EF4-FFF2-40B4-BE49-F238E27FC236}">
                <a16:creationId xmlns:a16="http://schemas.microsoft.com/office/drawing/2014/main" id="{D501D7E6-3B09-41C4-AEEC-04ECDB4BA3C3}"/>
              </a:ext>
            </a:extLst>
          </p:cNvPr>
          <p:cNvGraphicFramePr/>
          <p:nvPr>
            <p:extLst>
              <p:ext uri="{D42A27DB-BD31-4B8C-83A1-F6EECF244321}">
                <p14:modId xmlns:p14="http://schemas.microsoft.com/office/powerpoint/2010/main" val="2439747051"/>
              </p:ext>
            </p:extLst>
          </p:nvPr>
        </p:nvGraphicFramePr>
        <p:xfrm>
          <a:off x="2308066" y="1491175"/>
          <a:ext cx="7575867" cy="45304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1614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838200" y="587950"/>
            <a:ext cx="10515600" cy="1325563"/>
          </a:xfrm>
        </p:spPr>
        <p:txBody>
          <a:bodyPr>
            <a:normAutofit/>
          </a:bodyPr>
          <a:lstStyle/>
          <a:p>
            <a:pPr algn="ctr"/>
            <a:r>
              <a:rPr lang="en-US" sz="4400" u="sng" dirty="0"/>
              <a:t>Conclusion and Recommendations</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27</a:t>
            </a:fld>
            <a:endParaRPr lang="en-US"/>
          </a:p>
        </p:txBody>
      </p:sp>
      <p:sp>
        <p:nvSpPr>
          <p:cNvPr id="7" name="Rectangle 6">
            <a:extLst>
              <a:ext uri="{FF2B5EF4-FFF2-40B4-BE49-F238E27FC236}">
                <a16:creationId xmlns:a16="http://schemas.microsoft.com/office/drawing/2014/main" id="{A8AD9BDB-88E8-49F0-9AC3-F9360F8EB66E}"/>
              </a:ext>
            </a:extLst>
          </p:cNvPr>
          <p:cNvSpPr/>
          <p:nvPr/>
        </p:nvSpPr>
        <p:spPr>
          <a:xfrm>
            <a:off x="1335410" y="2136338"/>
            <a:ext cx="9918743" cy="3693319"/>
          </a:xfrm>
          <a:prstGeom prst="rect">
            <a:avLst/>
          </a:prstGeom>
          <a:solidFill>
            <a:srgbClr val="C7E6A4"/>
          </a:solidFill>
          <a:ln>
            <a:solidFill>
              <a:srgbClr val="C00000"/>
            </a:solidFill>
          </a:ln>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1" i="0" u="none" strike="noStrike" kern="0" cap="none" spc="0" normalizeH="0" baseline="0" noProof="0" dirty="0">
                <a:ln>
                  <a:noFill/>
                </a:ln>
                <a:solidFill>
                  <a:prstClr val="black"/>
                </a:solidFill>
                <a:effectLst/>
                <a:uLnTx/>
                <a:uFillTx/>
              </a:rPr>
              <a:t>Conclusions</a:t>
            </a:r>
            <a:r>
              <a:rPr lang="en-GB" sz="2400" b="1" kern="0" dirty="0">
                <a:solidFill>
                  <a:prstClr val="black"/>
                </a:solidFill>
              </a:rPr>
              <a:t>: - </a:t>
            </a:r>
            <a:r>
              <a:rPr kumimoji="0" lang="en-GB" sz="2400" b="1" i="0" u="none" strike="noStrike" kern="0" cap="none" spc="0" normalizeH="0" baseline="0" noProof="0" dirty="0">
                <a:ln>
                  <a:noFill/>
                </a:ln>
                <a:solidFill>
                  <a:prstClr val="black"/>
                </a:solidFill>
                <a:effectLst/>
                <a:uLnTx/>
                <a:uFillTx/>
              </a:rPr>
              <a:t>Among the tested stocking densities 2 and 3 fry per </a:t>
            </a:r>
            <a:r>
              <a:rPr kumimoji="0" lang="en-GB" sz="2400" b="1" i="0" u="none" strike="noStrike" kern="0" cap="none" spc="0" normalizeH="0" baseline="0" noProof="0" dirty="0" err="1">
                <a:ln>
                  <a:noFill/>
                </a:ln>
                <a:solidFill>
                  <a:prstClr val="black"/>
                </a:solidFill>
                <a:effectLst/>
                <a:uLnTx/>
                <a:uFillTx/>
              </a:rPr>
              <a:t>liter</a:t>
            </a:r>
            <a:r>
              <a:rPr kumimoji="0" lang="en-GB" sz="2400" b="1" i="0" u="none" strike="noStrike" kern="0" cap="none" spc="0" normalizeH="0" baseline="0" noProof="0" dirty="0">
                <a:ln>
                  <a:noFill/>
                </a:ln>
                <a:solidFill>
                  <a:prstClr val="black"/>
                </a:solidFill>
                <a:effectLst/>
                <a:uLnTx/>
                <a:uFillTx/>
              </a:rPr>
              <a:t> are    		    the best</a:t>
            </a:r>
          </a:p>
          <a:p>
            <a:pPr marR="0" lvl="0" defTabSz="914400" eaLnBrk="1" fontAlgn="auto" latinLnBrk="0" hangingPunct="1">
              <a:lnSpc>
                <a:spcPct val="100000"/>
              </a:lnSpc>
              <a:spcBef>
                <a:spcPts val="0"/>
              </a:spcBef>
              <a:spcAft>
                <a:spcPts val="0"/>
              </a:spcAft>
              <a:buClrTx/>
              <a:buSzTx/>
              <a:tabLst/>
              <a:defRPr/>
            </a:pPr>
            <a:r>
              <a:rPr lang="en-GB" sz="2400" b="1" kern="0" dirty="0">
                <a:solidFill>
                  <a:prstClr val="black"/>
                </a:solidFill>
              </a:rPr>
              <a:t>                             - None of the stocking densities tested, affect the survival of  		</a:t>
            </a:r>
            <a:r>
              <a:rPr lang="en-GB" sz="2400" b="1" kern="0">
                <a:solidFill>
                  <a:prstClr val="black"/>
                </a:solidFill>
              </a:rPr>
              <a:t>    </a:t>
            </a:r>
            <a:r>
              <a:rPr lang="en-GB" sz="2400" b="1" kern="0" dirty="0">
                <a:solidFill>
                  <a:prstClr val="black"/>
                </a:solidFill>
              </a:rPr>
              <a:t>Neon tetra fry</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1" i="0" u="none" strike="noStrike" kern="0" cap="none" spc="0" normalizeH="0" baseline="0" noProof="0" dirty="0">
              <a:ln>
                <a:noFill/>
              </a:ln>
              <a:solidFill>
                <a:prstClr val="black"/>
              </a:solidFill>
              <a:effectLst/>
              <a:uLnTx/>
              <a:uFillTx/>
            </a:endParaRPr>
          </a:p>
          <a:p>
            <a:pPr>
              <a:defRPr/>
            </a:pPr>
            <a:endParaRPr lang="en-GB" sz="2400" b="1" kern="0" dirty="0">
              <a:solidFill>
                <a:prstClr val="black"/>
              </a:solidFill>
            </a:endParaRPr>
          </a:p>
          <a:p>
            <a:pPr marL="342900" indent="-342900">
              <a:buFont typeface="Wingdings" panose="05000000000000000000" pitchFamily="2" charset="2"/>
              <a:buChar char="§"/>
              <a:defRPr/>
            </a:pPr>
            <a:r>
              <a:rPr lang="en-GB" sz="2400" b="1" kern="0" dirty="0">
                <a:solidFill>
                  <a:prstClr val="black"/>
                </a:solidFill>
              </a:rPr>
              <a:t>Recommendation: </a:t>
            </a:r>
            <a:r>
              <a:rPr lang="en-US" sz="2400" b="1" dirty="0"/>
              <a:t>It is recommended to use 3 fry per liter as the stocking  			density for culturing Neon tetra fry</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03356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194569" y="67163"/>
            <a:ext cx="10515600" cy="1325563"/>
          </a:xfrm>
        </p:spPr>
        <p:txBody>
          <a:bodyPr>
            <a:normAutofit/>
          </a:bodyPr>
          <a:lstStyle/>
          <a:p>
            <a:pPr algn="ctr"/>
            <a:r>
              <a:rPr lang="en-US" sz="4400" u="sng" dirty="0"/>
              <a:t>References</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28</a:t>
            </a:fld>
            <a:endParaRPr lang="en-US"/>
          </a:p>
        </p:txBody>
      </p:sp>
      <p:sp>
        <p:nvSpPr>
          <p:cNvPr id="7" name="Content Placeholder 2">
            <a:extLst>
              <a:ext uri="{FF2B5EF4-FFF2-40B4-BE49-F238E27FC236}">
                <a16:creationId xmlns:a16="http://schemas.microsoft.com/office/drawing/2014/main" id="{6E8815B0-4CFA-4C29-8BBF-27B455B85DD7}"/>
              </a:ext>
            </a:extLst>
          </p:cNvPr>
          <p:cNvSpPr txBox="1">
            <a:spLocks/>
          </p:cNvSpPr>
          <p:nvPr/>
        </p:nvSpPr>
        <p:spPr>
          <a:xfrm>
            <a:off x="838200" y="1825625"/>
            <a:ext cx="1051560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300" b="0" i="0" u="none" strike="noStrike" kern="1200" cap="none" spc="0" normalizeH="0" baseline="0" noProof="0">
                <a:ln>
                  <a:noFill/>
                </a:ln>
                <a:solidFill>
                  <a:sysClr val="windowText" lastClr="000000"/>
                </a:solidFill>
                <a:effectLst/>
                <a:uLnTx/>
                <a:uFillTx/>
                <a:latin typeface="Calibri" panose="020F0502020204030204"/>
                <a:ea typeface="+mn-ea"/>
                <a:cs typeface="+mn-cs"/>
              </a:rPr>
              <a:t>keda, T., &amp; Kohshima, S. (2009). Why is the neon tetra so bright? coloration for mirror-image projection to confuse predators? “mirror-image decoy” hypothesis. Environmental Biology of Fishes, 86(3), 427–441. </a:t>
            </a:r>
            <a:r>
              <a:rPr kumimoji="0" lang="en-GB" sz="2300" b="0" i="0" u="none" strike="noStrike" kern="1200" cap="none" spc="0" normalizeH="0" baseline="0" noProof="0">
                <a:ln>
                  <a:noFill/>
                </a:ln>
                <a:solidFill>
                  <a:sysClr val="windowText" lastClr="000000"/>
                </a:solidFill>
                <a:effectLst/>
                <a:uLnTx/>
                <a:uFillTx/>
                <a:latin typeface="Calibri" panose="020F0502020204030204"/>
                <a:ea typeface="+mn-ea"/>
                <a:cs typeface="+mn-cs"/>
                <a:hlinkClick r:id="rId2"/>
              </a:rPr>
              <a:t>https://doi.org/10.1007/s10641-009-9543-y</a:t>
            </a:r>
            <a:endParaRPr kumimoji="0" lang="en-GB"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300" b="0" i="0" u="none" strike="noStrike" kern="1200" cap="none" spc="0" normalizeH="0" baseline="0" noProof="0">
                <a:ln>
                  <a:noFill/>
                </a:ln>
                <a:solidFill>
                  <a:sysClr val="windowText" lastClr="000000"/>
                </a:solidFill>
                <a:effectLst/>
                <a:uLnTx/>
                <a:uFillTx/>
                <a:latin typeface="Calibri" panose="020F0502020204030204"/>
                <a:ea typeface="+mn-ea"/>
                <a:cs typeface="+mn-cs"/>
              </a:rPr>
              <a:t>Saxby, A., Adams, L., Snellgrove, D., Wilson, R. W., &amp; Sloman, K. A. (2010). The effect of group size on the behaviour and welfare of four fish species commonly kept in home aquaria. Applied Animal Behaviour Science, 125(3-4), 195-205.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rPr>
              <a:t>Chapman, F. A., Colle, D. E., Rottmann, R. W., &amp; Shireman, J. V. (1998). Controlled Spawning of the Neon Tetra. Progressive Fish-Culturist, 60(1), 32–37. </a:t>
            </a:r>
            <a:r>
              <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hlinkClick r:id="rId3"/>
              </a:rPr>
              <a:t>https://doi.org/10.1577/1548-8640(1998)060&lt;0032:CSOTNT&gt;2.0.CO;2</a:t>
            </a:r>
            <a:endPar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rPr>
              <a:t>Sanaye, S. V., Singh, H., &amp; Tibile, R. M. (n.d.). Growth and survival of neon tetra, Paracheirodon innesi (Myers, 1936) fry fed mixed zooplankton, formulated feed and combination thereof. Scholars Research Library Annals of Biological Research, 2012(12), 5665–5668. Retrieved from www.scholarsresearchlibrary.com </a:t>
            </a:r>
            <a:r>
              <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hlinkClick r:id="rId4"/>
              </a:rPr>
              <a:t>http://scholarsresearchlibrary.com/archive.html</a:t>
            </a:r>
            <a:endParaRPr kumimoji="0" lang="en-US" sz="23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70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E73375-7665-4427-8D19-2A6619C9F1E5}"/>
              </a:ext>
            </a:extLst>
          </p:cNvPr>
          <p:cNvSpPr>
            <a:spLocks noGrp="1"/>
          </p:cNvSpPr>
          <p:nvPr>
            <p:ph type="sldNum" sz="quarter" idx="12"/>
          </p:nvPr>
        </p:nvSpPr>
        <p:spPr/>
        <p:txBody>
          <a:bodyPr/>
          <a:lstStyle/>
          <a:p>
            <a:fld id="{48FC179B-E1DC-44DF-B0E4-66A8D350C2BE}" type="slidenum">
              <a:rPr lang="en-US" smtClean="0"/>
              <a:t>29</a:t>
            </a:fld>
            <a:endParaRPr lang="en-US"/>
          </a:p>
        </p:txBody>
      </p:sp>
      <p:sp>
        <p:nvSpPr>
          <p:cNvPr id="3" name="Rectangle 2">
            <a:extLst>
              <a:ext uri="{FF2B5EF4-FFF2-40B4-BE49-F238E27FC236}">
                <a16:creationId xmlns:a16="http://schemas.microsoft.com/office/drawing/2014/main" id="{03701DB0-BE76-4A16-B1DA-945CB53CDAFC}"/>
              </a:ext>
            </a:extLst>
          </p:cNvPr>
          <p:cNvSpPr/>
          <p:nvPr/>
        </p:nvSpPr>
        <p:spPr>
          <a:xfrm>
            <a:off x="965980" y="1454557"/>
            <a:ext cx="9725466" cy="34163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rPr>
              <a:t>Darve</a:t>
            </a:r>
            <a:r>
              <a:rPr kumimoji="0" lang="en-US" sz="1800" b="0" i="0" u="none" strike="noStrike" kern="0" cap="none" spc="0" normalizeH="0" baseline="0" noProof="0" dirty="0">
                <a:ln>
                  <a:noFill/>
                </a:ln>
                <a:solidFill>
                  <a:prstClr val="black"/>
                </a:solidFill>
                <a:effectLst/>
                <a:uLnTx/>
                <a:uFillTx/>
              </a:rPr>
              <a:t>, S. I., </a:t>
            </a:r>
            <a:r>
              <a:rPr kumimoji="0" lang="en-US" sz="1800" b="0" i="0" u="none" strike="noStrike" kern="0" cap="none" spc="0" normalizeH="0" baseline="0" noProof="0" dirty="0" err="1">
                <a:ln>
                  <a:noFill/>
                </a:ln>
                <a:solidFill>
                  <a:prstClr val="black"/>
                </a:solidFill>
                <a:effectLst/>
                <a:uLnTx/>
                <a:uFillTx/>
              </a:rPr>
              <a:t>Wani</a:t>
            </a:r>
            <a:r>
              <a:rPr kumimoji="0" lang="en-US" sz="1800" b="0" i="0" u="none" strike="noStrike" kern="0" cap="none" spc="0" normalizeH="0" baseline="0" noProof="0" dirty="0">
                <a:ln>
                  <a:noFill/>
                </a:ln>
                <a:solidFill>
                  <a:prstClr val="black"/>
                </a:solidFill>
                <a:effectLst/>
                <a:uLnTx/>
                <a:uFillTx/>
              </a:rPr>
              <a:t>, G. B., &amp; Singh, H. (2016). Dietary Lipid Requirements for Neon tetra (</a:t>
            </a:r>
            <a:r>
              <a:rPr kumimoji="0" lang="en-US" sz="1800" b="0" i="0" u="none" strike="noStrike" kern="0" cap="none" spc="0" normalizeH="0" baseline="0" noProof="0" dirty="0" err="1">
                <a:ln>
                  <a:noFill/>
                </a:ln>
                <a:solidFill>
                  <a:prstClr val="black"/>
                </a:solidFill>
                <a:effectLst/>
                <a:uLnTx/>
                <a:uFillTx/>
              </a:rPr>
              <a:t>Paracheirodon</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innesi</a:t>
            </a:r>
            <a:r>
              <a:rPr kumimoji="0" lang="en-US" sz="1800" b="0" i="0" u="none" strike="noStrike" kern="0" cap="none" spc="0" normalizeH="0" baseline="0" noProof="0" dirty="0">
                <a:ln>
                  <a:noFill/>
                </a:ln>
                <a:solidFill>
                  <a:prstClr val="black"/>
                </a:solidFill>
                <a:effectLst/>
                <a:uLnTx/>
                <a:uFillTx/>
              </a:rPr>
              <a:t>): A Valuable Ornamental fish. SKUAST Journal of Research, 18(2), 146–153. Retrieved from </a:t>
            </a:r>
            <a:r>
              <a:rPr kumimoji="0" lang="en-US" sz="1800" b="0" i="0" u="none" strike="noStrike" kern="0" cap="none" spc="0" normalizeH="0" baseline="0" noProof="0" dirty="0">
                <a:ln>
                  <a:noFill/>
                </a:ln>
                <a:solidFill>
                  <a:prstClr val="black"/>
                </a:solidFill>
                <a:effectLst/>
                <a:uLnTx/>
                <a:uFillTx/>
                <a:hlinkClick r:id="rId2"/>
              </a:rPr>
              <a:t>https://www.indianjournals.com/ijor.aspx?target=ijor:skuastjr&amp;volume=18&amp;issue=2&amp;article=012</a:t>
            </a: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rPr>
              <a:t>Jabeen</a:t>
            </a:r>
            <a:r>
              <a:rPr kumimoji="0" lang="en-US" sz="1800" b="0" i="0" u="none" strike="noStrike" kern="0" cap="none" spc="0" normalizeH="0" baseline="0" noProof="0" dirty="0">
                <a:ln>
                  <a:noFill/>
                </a:ln>
                <a:solidFill>
                  <a:prstClr val="black"/>
                </a:solidFill>
                <a:effectLst/>
                <a:uLnTx/>
                <a:uFillTx/>
              </a:rPr>
              <a:t>, S., Salim, M., &amp; Akhtar, P. (2004). Feed Conversion Ratio of Major Carp </a:t>
            </a:r>
            <a:r>
              <a:rPr kumimoji="0" lang="en-US" sz="1800" b="0" i="0" u="none" strike="noStrike" kern="0" cap="none" spc="0" normalizeH="0" baseline="0" noProof="0" dirty="0" err="1">
                <a:ln>
                  <a:noFill/>
                </a:ln>
                <a:solidFill>
                  <a:prstClr val="black"/>
                </a:solidFill>
                <a:effectLst/>
                <a:uLnTx/>
                <a:uFillTx/>
              </a:rPr>
              <a:t>Cirrhinus</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Mrigala</a:t>
            </a:r>
            <a:r>
              <a:rPr kumimoji="0" lang="en-US" sz="1800" b="0" i="0" u="none" strike="noStrike" kern="0" cap="none" spc="0" normalizeH="0" baseline="0" noProof="0" dirty="0">
                <a:ln>
                  <a:noFill/>
                </a:ln>
                <a:solidFill>
                  <a:prstClr val="black"/>
                </a:solidFill>
                <a:effectLst/>
                <a:uLnTx/>
                <a:uFillTx/>
              </a:rPr>
              <a:t> Fingerlings Fed on Cotton Seed Meal, Fish Meal and Barley. Pakistan Veterinary Journal, 24(1), 42–45.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black"/>
                </a:solidFill>
                <a:effectLst/>
                <a:uLnTx/>
                <a:uFillTx/>
              </a:rPr>
              <a:t>Mozsár</a:t>
            </a:r>
            <a:r>
              <a:rPr kumimoji="0" lang="en-GB" sz="1800" b="0" i="0" u="none" strike="noStrike" kern="0" cap="none" spc="0" normalizeH="0" baseline="0" noProof="0" dirty="0">
                <a:ln>
                  <a:noFill/>
                </a:ln>
                <a:solidFill>
                  <a:prstClr val="black"/>
                </a:solidFill>
                <a:effectLst/>
                <a:uLnTx/>
                <a:uFillTx/>
              </a:rPr>
              <a:t>, A., </a:t>
            </a:r>
            <a:r>
              <a:rPr kumimoji="0" lang="en-GB" sz="1800" b="0" i="0" u="none" strike="noStrike" kern="0" cap="none" spc="0" normalizeH="0" baseline="0" noProof="0" dirty="0" err="1">
                <a:ln>
                  <a:noFill/>
                </a:ln>
                <a:solidFill>
                  <a:prstClr val="black"/>
                </a:solidFill>
                <a:effectLst/>
                <a:uLnTx/>
                <a:uFillTx/>
              </a:rPr>
              <a:t>Boros</a:t>
            </a:r>
            <a:r>
              <a:rPr kumimoji="0" lang="en-GB" sz="1800" b="0" i="0" u="none" strike="noStrike" kern="0" cap="none" spc="0" normalizeH="0" baseline="0" noProof="0" dirty="0">
                <a:ln>
                  <a:noFill/>
                </a:ln>
                <a:solidFill>
                  <a:prstClr val="black"/>
                </a:solidFill>
                <a:effectLst/>
                <a:uLnTx/>
                <a:uFillTx/>
              </a:rPr>
              <a:t>, G., </a:t>
            </a:r>
            <a:r>
              <a:rPr kumimoji="0" lang="en-GB" sz="1800" b="0" i="0" u="none" strike="noStrike" kern="0" cap="none" spc="0" normalizeH="0" baseline="0" noProof="0" dirty="0" err="1">
                <a:ln>
                  <a:noFill/>
                </a:ln>
                <a:solidFill>
                  <a:prstClr val="black"/>
                </a:solidFill>
                <a:effectLst/>
                <a:uLnTx/>
                <a:uFillTx/>
              </a:rPr>
              <a:t>Sály</a:t>
            </a:r>
            <a:r>
              <a:rPr kumimoji="0" lang="en-GB" sz="1800" b="0" i="0" u="none" strike="noStrike" kern="0" cap="none" spc="0" normalizeH="0" baseline="0" noProof="0" dirty="0">
                <a:ln>
                  <a:noFill/>
                </a:ln>
                <a:solidFill>
                  <a:prstClr val="black"/>
                </a:solidFill>
                <a:effectLst/>
                <a:uLnTx/>
                <a:uFillTx/>
              </a:rPr>
              <a:t>, P., </a:t>
            </a:r>
            <a:r>
              <a:rPr kumimoji="0" lang="en-GB" sz="1800" b="0" i="0" u="none" strike="noStrike" kern="0" cap="none" spc="0" normalizeH="0" baseline="0" noProof="0" dirty="0" err="1">
                <a:ln>
                  <a:noFill/>
                </a:ln>
                <a:solidFill>
                  <a:prstClr val="black"/>
                </a:solidFill>
                <a:effectLst/>
                <a:uLnTx/>
                <a:uFillTx/>
              </a:rPr>
              <a:t>Antal</a:t>
            </a:r>
            <a:r>
              <a:rPr kumimoji="0" lang="en-GB" sz="1800" b="0" i="0" u="none" strike="noStrike" kern="0" cap="none" spc="0" normalizeH="0" baseline="0" noProof="0" dirty="0">
                <a:ln>
                  <a:noFill/>
                </a:ln>
                <a:solidFill>
                  <a:prstClr val="black"/>
                </a:solidFill>
                <a:effectLst/>
                <a:uLnTx/>
                <a:uFillTx/>
              </a:rPr>
              <a:t>, L., &amp; Nagy, S. A. (2015). Relationship between Fulton’s condition factor and proximate body composition in three freshwater fish species. Journal of Applied Ichthyology, 31(2), 315–320. </a:t>
            </a:r>
            <a:r>
              <a:rPr kumimoji="0" lang="en-GB" sz="1800" b="0" i="0" u="none" strike="noStrike" kern="0" cap="none" spc="0" normalizeH="0" baseline="0" noProof="0" dirty="0">
                <a:ln>
                  <a:noFill/>
                </a:ln>
                <a:solidFill>
                  <a:prstClr val="black"/>
                </a:solidFill>
                <a:effectLst/>
                <a:uLnTx/>
                <a:uFillTx/>
                <a:hlinkClick r:id="rId3"/>
              </a:rPr>
              <a:t>https://doi.org/10.1111/jai.12658</a:t>
            </a:r>
            <a:endParaRPr kumimoji="0" lang="en-GB"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5009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Introduction</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3</a:t>
            </a:fld>
            <a:endParaRPr lang="en-US"/>
          </a:p>
        </p:txBody>
      </p:sp>
      <p:sp>
        <p:nvSpPr>
          <p:cNvPr id="7" name="Rectangle 6">
            <a:extLst>
              <a:ext uri="{FF2B5EF4-FFF2-40B4-BE49-F238E27FC236}">
                <a16:creationId xmlns:a16="http://schemas.microsoft.com/office/drawing/2014/main" id="{64EC2DF7-9816-4FE0-8B1F-B570D8C9ED31}"/>
              </a:ext>
            </a:extLst>
          </p:cNvPr>
          <p:cNvSpPr/>
          <p:nvPr/>
        </p:nvSpPr>
        <p:spPr>
          <a:xfrm>
            <a:off x="566656" y="1576263"/>
            <a:ext cx="11193933" cy="4524315"/>
          </a:xfrm>
          <a:prstGeom prst="rect">
            <a:avLst/>
          </a:prstGeom>
          <a:gradFill>
            <a:gsLst>
              <a:gs pos="100000">
                <a:srgbClr val="C7E6A4"/>
              </a:gs>
              <a:gs pos="100000">
                <a:srgbClr val="629DD1">
                  <a:lumMod val="30000"/>
                  <a:lumOff val="70000"/>
                </a:srgbClr>
              </a:gs>
            </a:gsLst>
            <a:lin ang="5400000" scaled="1"/>
          </a:gradFill>
          <a:ln>
            <a:solidFill>
              <a:srgbClr val="ACCBF9">
                <a:lumMod val="1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solidFill>
                <a:effectLst/>
                <a:uLnTx/>
                <a:uFillTx/>
              </a:rPr>
              <a:t>Ornamental fish production provides an excellent business opportunity in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     Sri Lanka                  A strong demand from both local and export markets                                  	(</a:t>
            </a:r>
            <a:r>
              <a:rPr kumimoji="0" lang="en-US" sz="2400" b="0" i="0" u="none" strike="noStrike" kern="0" cap="none" spc="0" normalizeH="0" baseline="0" noProof="0" dirty="0" err="1">
                <a:ln>
                  <a:noFill/>
                </a:ln>
                <a:solidFill>
                  <a:prstClr val="black"/>
                </a:solidFill>
                <a:effectLst/>
                <a:uLnTx/>
                <a:uFillTx/>
              </a:rPr>
              <a:t>Heenatigala</a:t>
            </a:r>
            <a:r>
              <a:rPr kumimoji="0" lang="en-US" sz="2400" b="0" i="0" u="none" strike="noStrike" kern="0" cap="none" spc="0" normalizeH="0" baseline="0" noProof="0" dirty="0">
                <a:ln>
                  <a:noFill/>
                </a:ln>
                <a:solidFill>
                  <a:prstClr val="black"/>
                </a:solidFill>
                <a:effectLst/>
                <a:uLnTx/>
                <a:uFillTx/>
              </a:rPr>
              <a:t>, 2007)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0" cap="none" spc="0" normalizeH="0" baseline="0" noProof="0" dirty="0">
                <a:ln>
                  <a:noFill/>
                </a:ln>
                <a:solidFill>
                  <a:prstClr val="black"/>
                </a:solidFill>
                <a:effectLst/>
                <a:uLnTx/>
                <a:uFillTx/>
              </a:rPr>
              <a:t>Guppy, Neon tetra, Platy, Swordtails, Molly, Angels, Goldfish, Zebra danio and Discus </a:t>
            </a:r>
            <a:r>
              <a:rPr kumimoji="0" lang="en-US" sz="2400" b="0" i="0" u="none" strike="noStrike" kern="0" cap="none" spc="0" normalizeH="0" baseline="0" noProof="0" dirty="0">
                <a:ln>
                  <a:noFill/>
                </a:ln>
                <a:solidFill>
                  <a:prstClr val="black"/>
                </a:solidFill>
                <a:effectLst/>
                <a:uLnTx/>
                <a:uFillTx/>
              </a:rPr>
              <a:t>are the main ornamental fish species ruling the Sri Lankan export market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60% of the export trade is made up of freshwater fish such as Neon tetra and Guppy (EDB, 2021)</a:t>
            </a:r>
            <a:endParaRPr kumimoji="0" lang="en-US" sz="2400" b="0" i="0" u="none" strike="noStrike" kern="0" cap="none" spc="0" normalizeH="0" baseline="0" noProof="0" dirty="0">
              <a:ln>
                <a:noFill/>
              </a:ln>
              <a:solidFill>
                <a:prstClr val="black"/>
              </a:solidFill>
              <a:effectLst/>
              <a:uLnTx/>
              <a:uFillTx/>
            </a:endParaRPr>
          </a:p>
        </p:txBody>
      </p:sp>
      <p:sp>
        <p:nvSpPr>
          <p:cNvPr id="8" name="Arrow: Right 7">
            <a:extLst>
              <a:ext uri="{FF2B5EF4-FFF2-40B4-BE49-F238E27FC236}">
                <a16:creationId xmlns:a16="http://schemas.microsoft.com/office/drawing/2014/main" id="{79A20A5A-042D-4907-8A02-0977C08F8B74}"/>
              </a:ext>
            </a:extLst>
          </p:cNvPr>
          <p:cNvSpPr/>
          <p:nvPr/>
        </p:nvSpPr>
        <p:spPr>
          <a:xfrm>
            <a:off x="2237199" y="2363373"/>
            <a:ext cx="871760" cy="341224"/>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651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8E79A5-6051-4B15-9A92-E6723C2EAE03}"/>
              </a:ext>
            </a:extLst>
          </p:cNvPr>
          <p:cNvSpPr>
            <a:spLocks noGrp="1"/>
          </p:cNvSpPr>
          <p:nvPr>
            <p:ph type="sldNum" sz="quarter" idx="12"/>
          </p:nvPr>
        </p:nvSpPr>
        <p:spPr/>
        <p:txBody>
          <a:bodyPr/>
          <a:lstStyle/>
          <a:p>
            <a:fld id="{48FC179B-E1DC-44DF-B0E4-66A8D350C2BE}" type="slidenum">
              <a:rPr lang="en-US" smtClean="0"/>
              <a:t>30</a:t>
            </a:fld>
            <a:endParaRPr lang="en-US"/>
          </a:p>
        </p:txBody>
      </p:sp>
      <p:sp>
        <p:nvSpPr>
          <p:cNvPr id="3" name="Arrow: Pentagon 2">
            <a:extLst>
              <a:ext uri="{FF2B5EF4-FFF2-40B4-BE49-F238E27FC236}">
                <a16:creationId xmlns:a16="http://schemas.microsoft.com/office/drawing/2014/main" id="{D64300AA-F20C-4260-AFC6-6CCEF4B6D5A8}"/>
              </a:ext>
            </a:extLst>
          </p:cNvPr>
          <p:cNvSpPr/>
          <p:nvPr/>
        </p:nvSpPr>
        <p:spPr>
          <a:xfrm>
            <a:off x="2747034" y="499724"/>
            <a:ext cx="6377150" cy="461665"/>
          </a:xfrm>
          <a:prstGeom prst="homePlate">
            <a:avLst/>
          </a:prstGeom>
          <a:gradFill flip="none" rotWithShape="1">
            <a:gsLst>
              <a:gs pos="0">
                <a:srgbClr val="5AA2AE">
                  <a:lumMod val="75000"/>
                  <a:shade val="30000"/>
                  <a:satMod val="115000"/>
                </a:srgbClr>
              </a:gs>
              <a:gs pos="100000">
                <a:srgbClr val="5AA2AE">
                  <a:lumMod val="75000"/>
                  <a:shade val="67500"/>
                  <a:satMod val="115000"/>
                </a:srgbClr>
              </a:gs>
              <a:gs pos="8000">
                <a:sysClr val="window" lastClr="FFFFFF">
                  <a:lumMod val="95000"/>
                </a:sysClr>
              </a:gs>
              <a:gs pos="94000">
                <a:srgbClr val="5AA2AE">
                  <a:lumMod val="75000"/>
                  <a:shade val="100000"/>
                  <a:satMod val="115000"/>
                </a:srgbClr>
              </a:gs>
            </a:gsLst>
            <a:lin ang="5400000" scaled="1"/>
            <a:tileRect/>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Acknowledgement</a:t>
            </a:r>
          </a:p>
        </p:txBody>
      </p:sp>
      <p:sp>
        <p:nvSpPr>
          <p:cNvPr id="4" name="Rectangle 3">
            <a:extLst>
              <a:ext uri="{FF2B5EF4-FFF2-40B4-BE49-F238E27FC236}">
                <a16:creationId xmlns:a16="http://schemas.microsoft.com/office/drawing/2014/main" id="{C9580174-C82A-4724-A31A-FB9BAA9E3DD5}"/>
              </a:ext>
            </a:extLst>
          </p:cNvPr>
          <p:cNvSpPr/>
          <p:nvPr/>
        </p:nvSpPr>
        <p:spPr>
          <a:xfrm>
            <a:off x="510176" y="1143952"/>
            <a:ext cx="11171648" cy="53949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The author wish to thank,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Prof. C.N </a:t>
            </a:r>
            <a:r>
              <a:rPr kumimoji="0" lang="en-GB" sz="1800" b="0" i="0" u="none" strike="noStrike" kern="0" cap="none" spc="0" normalizeH="0" baseline="0" noProof="0" dirty="0" err="1">
                <a:ln>
                  <a:noFill/>
                </a:ln>
                <a:solidFill>
                  <a:prstClr val="black"/>
                </a:solidFill>
                <a:effectLst/>
                <a:uLnTx/>
                <a:uFillTx/>
              </a:rPr>
              <a:t>Walpita</a:t>
            </a:r>
            <a:r>
              <a:rPr kumimoji="0" lang="en-GB" sz="1800" b="0" i="0" u="none" strike="noStrike" kern="0" cap="none" spc="0" normalizeH="0" baseline="0" noProof="0" dirty="0">
                <a:ln>
                  <a:noFill/>
                </a:ln>
                <a:solidFill>
                  <a:prstClr val="black"/>
                </a:solidFill>
                <a:effectLst/>
                <a:uLnTx/>
                <a:uFillTx/>
              </a:rPr>
              <a:t> (Internal </a:t>
            </a:r>
            <a:r>
              <a:rPr kumimoji="0" lang="en-GB" sz="1800" b="0" i="0" u="none" strike="noStrike" kern="0" cap="none" spc="0" normalizeH="0" baseline="0" noProof="0" dirty="0" err="1">
                <a:ln>
                  <a:noFill/>
                </a:ln>
                <a:solidFill>
                  <a:prstClr val="black"/>
                </a:solidFill>
                <a:effectLst/>
                <a:uLnTx/>
                <a:uFillTx/>
              </a:rPr>
              <a:t>Superviser</a:t>
            </a:r>
            <a:r>
              <a:rPr kumimoji="0" lang="en-GB" sz="1800" b="0" i="0" u="none" strike="noStrike" kern="0" cap="none" spc="0" normalizeH="0" baseline="0" noProof="0" dirty="0">
                <a:ln>
                  <a:noFill/>
                </a:ln>
                <a:solidFill>
                  <a:prstClr val="black"/>
                </a:solidFill>
                <a:effectLst/>
                <a:uLnTx/>
                <a:uFillTx/>
              </a:rPr>
              <a:t>), Department of Livestock </a:t>
            </a:r>
            <a:r>
              <a:rPr kumimoji="0" lang="en-GB" sz="1800" b="0" i="0" u="none" strike="noStrike" kern="0" cap="none" spc="0" normalizeH="0" baseline="0" noProof="0" dirty="0" err="1">
                <a:ln>
                  <a:noFill/>
                </a:ln>
                <a:solidFill>
                  <a:prstClr val="black"/>
                </a:solidFill>
                <a:effectLst/>
                <a:uLnTx/>
                <a:uFillTx/>
              </a:rPr>
              <a:t>Production,Faculty</a:t>
            </a:r>
            <a:r>
              <a:rPr kumimoji="0" lang="en-GB" sz="1800" b="0" i="0" u="none" strike="noStrike" kern="0" cap="none" spc="0" normalizeH="0" baseline="0" noProof="0" dirty="0">
                <a:ln>
                  <a:noFill/>
                </a:ln>
                <a:solidFill>
                  <a:prstClr val="black"/>
                </a:solidFill>
                <a:effectLst/>
                <a:uLnTx/>
                <a:uFillTx/>
              </a:rPr>
              <a:t> of Agricultural Sciences,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      </a:t>
            </a:r>
            <a:r>
              <a:rPr kumimoji="0" lang="en-GB" sz="1800" b="0" i="0" u="none" strike="noStrike" kern="0" cap="none" spc="0" normalizeH="0" baseline="0" noProof="0" dirty="0" err="1">
                <a:ln>
                  <a:noFill/>
                </a:ln>
                <a:solidFill>
                  <a:prstClr val="black"/>
                </a:solidFill>
                <a:effectLst/>
                <a:uLnTx/>
                <a:uFillTx/>
              </a:rPr>
              <a:t>Sabaragamuwa</a:t>
            </a:r>
            <a:r>
              <a:rPr kumimoji="0" lang="en-GB" sz="1800" b="0" i="0" u="none" strike="noStrike" kern="0" cap="none" spc="0" normalizeH="0" baseline="0" noProof="0" dirty="0">
                <a:ln>
                  <a:noFill/>
                </a:ln>
                <a:solidFill>
                  <a:prstClr val="black"/>
                </a:solidFill>
                <a:effectLst/>
                <a:uLnTx/>
                <a:uFillTx/>
              </a:rPr>
              <a:t>  University of Sri </a:t>
            </a:r>
            <a:r>
              <a:rPr kumimoji="0" lang="en-GB" sz="1800" b="0" i="0" u="none" strike="noStrike" kern="0" cap="none" spc="0" normalizeH="0" baseline="0" noProof="0" dirty="0" err="1">
                <a:ln>
                  <a:noFill/>
                </a:ln>
                <a:solidFill>
                  <a:prstClr val="black"/>
                </a:solidFill>
                <a:effectLst/>
                <a:uLnTx/>
                <a:uFillTx/>
              </a:rPr>
              <a:t>Lanaka</a:t>
            </a:r>
            <a:endParaRPr kumimoji="0" lang="en-GB"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Mr. K.P.N.N.J </a:t>
            </a:r>
            <a:r>
              <a:rPr kumimoji="0" lang="en-GB" sz="1800" b="0" i="0" u="none" strike="noStrike" kern="0" cap="none" spc="0" normalizeH="0" baseline="0" noProof="0" dirty="0" err="1">
                <a:ln>
                  <a:noFill/>
                </a:ln>
                <a:solidFill>
                  <a:prstClr val="black"/>
                </a:solidFill>
                <a:effectLst/>
                <a:uLnTx/>
                <a:uFillTx/>
              </a:rPr>
              <a:t>Jayarathne</a:t>
            </a:r>
            <a:r>
              <a:rPr kumimoji="0" lang="en-GB" sz="1800" b="0" i="0" u="none" strike="noStrike" kern="0" cap="none" spc="0" normalizeH="0" baseline="0" noProof="0" dirty="0">
                <a:ln>
                  <a:noFill/>
                </a:ln>
                <a:solidFill>
                  <a:prstClr val="black"/>
                </a:solidFill>
                <a:effectLst/>
                <a:uLnTx/>
                <a:uFillTx/>
              </a:rPr>
              <a:t> (External </a:t>
            </a:r>
            <a:r>
              <a:rPr kumimoji="0" lang="en-GB" sz="1800" b="0" i="0" u="none" strike="noStrike" kern="0" cap="none" spc="0" normalizeH="0" baseline="0" noProof="0" dirty="0" err="1">
                <a:ln>
                  <a:noFill/>
                </a:ln>
                <a:solidFill>
                  <a:prstClr val="black"/>
                </a:solidFill>
                <a:effectLst/>
                <a:uLnTx/>
                <a:uFillTx/>
              </a:rPr>
              <a:t>Superviser</a:t>
            </a:r>
            <a:r>
              <a:rPr kumimoji="0" lang="en-GB" sz="1800" b="0" i="0" u="none" strike="noStrike" kern="0" cap="none" spc="0" normalizeH="0" baseline="0" noProof="0" dirty="0">
                <a:ln>
                  <a:noFill/>
                </a:ln>
                <a:solidFill>
                  <a:prstClr val="black"/>
                </a:solidFill>
                <a:effectLst/>
                <a:uLnTx/>
                <a:uFillTx/>
              </a:rPr>
              <a:t>), OIC, Aquaculture Development </a:t>
            </a:r>
            <a:r>
              <a:rPr kumimoji="0" lang="en-GB" sz="1800" b="0" i="0" u="none" strike="noStrike" kern="0" cap="none" spc="0" normalizeH="0" baseline="0" noProof="0" dirty="0" err="1">
                <a:ln>
                  <a:noFill/>
                </a:ln>
                <a:solidFill>
                  <a:prstClr val="black"/>
                </a:solidFill>
                <a:effectLst/>
                <a:uLnTx/>
                <a:uFillTx/>
              </a:rPr>
              <a:t>center</a:t>
            </a:r>
            <a:r>
              <a:rPr kumimoji="0" lang="en-GB" sz="1800" b="0" i="0" u="none" strike="noStrike" kern="0" cap="none" spc="0" normalizeH="0" baseline="0" noProof="0" dirty="0">
                <a:ln>
                  <a:noFill/>
                </a:ln>
                <a:solidFill>
                  <a:prstClr val="black"/>
                </a:solidFill>
                <a:effectLst/>
                <a:uLnTx/>
                <a:uFillTx/>
              </a:rPr>
              <a:t>, </a:t>
            </a:r>
            <a:r>
              <a:rPr kumimoji="0" lang="en-GB" sz="1800" b="0" i="0" u="none" strike="noStrike" kern="0" cap="none" spc="0" normalizeH="0" baseline="0" noProof="0" dirty="0" err="1">
                <a:ln>
                  <a:noFill/>
                </a:ln>
                <a:solidFill>
                  <a:prstClr val="black"/>
                </a:solidFill>
                <a:effectLst/>
                <a:uLnTx/>
                <a:uFillTx/>
              </a:rPr>
              <a:t>Ginigathhena</a:t>
            </a:r>
            <a:r>
              <a:rPr kumimoji="0" lang="en-GB" sz="1800" b="0" i="0" u="none" strike="noStrike" kern="0" cap="none" spc="0" normalizeH="0" baseline="0" noProof="0" dirty="0">
                <a:ln>
                  <a:noFill/>
                </a:ln>
                <a:solidFill>
                  <a:prstClr val="black"/>
                </a:solidFill>
                <a:effectLst/>
                <a:uLnTx/>
                <a:uFillTx/>
              </a:rPr>
              <a:t> (NAQDA)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Mr. A.R </a:t>
            </a:r>
            <a:r>
              <a:rPr kumimoji="0" lang="en-GB" sz="1800" b="0" i="0" u="none" strike="noStrike" kern="0" cap="none" spc="0" normalizeH="0" baseline="0" noProof="0" dirty="0" err="1">
                <a:ln>
                  <a:noFill/>
                </a:ln>
                <a:solidFill>
                  <a:prstClr val="black"/>
                </a:solidFill>
                <a:effectLst/>
                <a:uLnTx/>
                <a:uFillTx/>
              </a:rPr>
              <a:t>Mudalige</a:t>
            </a:r>
            <a:r>
              <a:rPr kumimoji="0" lang="en-GB" sz="1800" b="0" i="0" u="none" strike="noStrike" kern="0" cap="none" spc="0" normalizeH="0" baseline="0" noProof="0" dirty="0">
                <a:ln>
                  <a:noFill/>
                </a:ln>
                <a:solidFill>
                  <a:prstClr val="black"/>
                </a:solidFill>
                <a:effectLst/>
                <a:uLnTx/>
                <a:uFillTx/>
              </a:rPr>
              <a:t>, Fish Genetic Specialist, Aquaculture Development </a:t>
            </a:r>
            <a:r>
              <a:rPr kumimoji="0" lang="en-GB" sz="1800" b="0" i="0" u="none" strike="noStrike" kern="0" cap="none" spc="0" normalizeH="0" baseline="0" noProof="0" dirty="0" err="1">
                <a:ln>
                  <a:noFill/>
                </a:ln>
                <a:solidFill>
                  <a:prstClr val="black"/>
                </a:solidFill>
                <a:effectLst/>
                <a:uLnTx/>
                <a:uFillTx/>
              </a:rPr>
              <a:t>center</a:t>
            </a:r>
            <a:r>
              <a:rPr kumimoji="0" lang="en-GB" sz="1800" b="0" i="0" u="none" strike="noStrike" kern="0" cap="none" spc="0" normalizeH="0" baseline="0" noProof="0" dirty="0">
                <a:ln>
                  <a:noFill/>
                </a:ln>
                <a:solidFill>
                  <a:prstClr val="black"/>
                </a:solidFill>
                <a:effectLst/>
                <a:uLnTx/>
                <a:uFillTx/>
              </a:rPr>
              <a:t>, Dambulla (NAQDA)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Mr. N.M.R.S </a:t>
            </a:r>
            <a:r>
              <a:rPr kumimoji="0" lang="en-GB" sz="1800" b="0" i="0" u="none" strike="noStrike" kern="0" cap="none" spc="0" normalizeH="0" baseline="0" noProof="0" dirty="0" err="1">
                <a:ln>
                  <a:noFill/>
                </a:ln>
                <a:solidFill>
                  <a:prstClr val="black"/>
                </a:solidFill>
                <a:effectLst/>
                <a:uLnTx/>
                <a:uFillTx/>
              </a:rPr>
              <a:t>Rajasinghe</a:t>
            </a:r>
            <a:r>
              <a:rPr kumimoji="0" lang="en-GB" sz="1800" b="0" i="0" u="none" strike="noStrike" kern="0" cap="none" spc="0" normalizeH="0" baseline="0" noProof="0" dirty="0">
                <a:ln>
                  <a:noFill/>
                </a:ln>
                <a:solidFill>
                  <a:prstClr val="black"/>
                </a:solidFill>
                <a:effectLst/>
                <a:uLnTx/>
                <a:uFillTx/>
              </a:rPr>
              <a:t>, OIC, Aquaculture Development </a:t>
            </a:r>
            <a:r>
              <a:rPr kumimoji="0" lang="en-GB" sz="1800" b="0" i="0" u="none" strike="noStrike" kern="0" cap="none" spc="0" normalizeH="0" baseline="0" noProof="0" dirty="0" err="1">
                <a:ln>
                  <a:noFill/>
                </a:ln>
                <a:solidFill>
                  <a:prstClr val="black"/>
                </a:solidFill>
                <a:effectLst/>
                <a:uLnTx/>
                <a:uFillTx/>
              </a:rPr>
              <a:t>center</a:t>
            </a:r>
            <a:r>
              <a:rPr kumimoji="0" lang="en-GB" sz="1800" b="0" i="0" u="none" strike="noStrike" kern="0" cap="none" spc="0" normalizeH="0" baseline="0" noProof="0" dirty="0">
                <a:ln>
                  <a:noFill/>
                </a:ln>
                <a:solidFill>
                  <a:prstClr val="black"/>
                </a:solidFill>
                <a:effectLst/>
                <a:uLnTx/>
                <a:uFillTx/>
              </a:rPr>
              <a:t>, </a:t>
            </a:r>
            <a:r>
              <a:rPr kumimoji="0" lang="en-GB" sz="1800" b="0" i="0" u="none" strike="noStrike" kern="0" cap="none" spc="0" normalizeH="0" baseline="0" noProof="0" dirty="0" err="1">
                <a:ln>
                  <a:noFill/>
                </a:ln>
                <a:solidFill>
                  <a:prstClr val="black"/>
                </a:solidFill>
                <a:effectLst/>
                <a:uLnTx/>
                <a:uFillTx/>
              </a:rPr>
              <a:t>Kalawewa</a:t>
            </a:r>
            <a:r>
              <a:rPr kumimoji="0" lang="en-GB" sz="1800" b="0" i="0" u="none" strike="noStrike" kern="0" cap="none" spc="0" normalizeH="0" baseline="0" noProof="0" dirty="0">
                <a:ln>
                  <a:noFill/>
                </a:ln>
                <a:solidFill>
                  <a:prstClr val="black"/>
                </a:solidFill>
                <a:effectLst/>
                <a:uLnTx/>
                <a:uFillTx/>
              </a:rPr>
              <a:t> (NAQDA)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Prof. S.P Jayaweera (Head of the Department), Department of Livestock </a:t>
            </a:r>
            <a:r>
              <a:rPr kumimoji="0" lang="en-GB" sz="1800" b="0" i="0" u="none" strike="noStrike" kern="0" cap="none" spc="0" normalizeH="0" baseline="0" noProof="0" dirty="0" err="1">
                <a:ln>
                  <a:noFill/>
                </a:ln>
                <a:solidFill>
                  <a:prstClr val="black"/>
                </a:solidFill>
                <a:effectLst/>
                <a:uLnTx/>
                <a:uFillTx/>
              </a:rPr>
              <a:t>Production,Faculty</a:t>
            </a:r>
            <a:r>
              <a:rPr kumimoji="0" lang="en-GB" sz="1800" b="0" i="0" u="none" strike="noStrike" kern="0" cap="none" spc="0" normalizeH="0" baseline="0" noProof="0" dirty="0">
                <a:ln>
                  <a:noFill/>
                </a:ln>
                <a:solidFill>
                  <a:prstClr val="black"/>
                </a:solidFill>
                <a:effectLst/>
                <a:uLnTx/>
                <a:uFillTx/>
              </a:rPr>
              <a:t> of Agricultural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      Sciences, </a:t>
            </a:r>
            <a:r>
              <a:rPr kumimoji="0" lang="en-GB" sz="1800" b="0" i="0" u="none" strike="noStrike" kern="0" cap="none" spc="0" normalizeH="0" baseline="0" noProof="0" dirty="0" err="1">
                <a:ln>
                  <a:noFill/>
                </a:ln>
                <a:solidFill>
                  <a:prstClr val="black"/>
                </a:solidFill>
                <a:effectLst/>
                <a:uLnTx/>
                <a:uFillTx/>
              </a:rPr>
              <a:t>Sabaragamuwa</a:t>
            </a:r>
            <a:r>
              <a:rPr kumimoji="0" lang="en-GB" sz="1800" b="0" i="0" u="none" strike="noStrike" kern="0" cap="none" spc="0" normalizeH="0" baseline="0" noProof="0" dirty="0">
                <a:ln>
                  <a:noFill/>
                </a:ln>
                <a:solidFill>
                  <a:prstClr val="black"/>
                </a:solidFill>
                <a:effectLst/>
                <a:uLnTx/>
                <a:uFillTx/>
              </a:rPr>
              <a:t>  University of Sri </a:t>
            </a:r>
            <a:r>
              <a:rPr kumimoji="0" lang="en-GB" sz="1800" b="0" i="0" u="none" strike="noStrike" kern="0" cap="none" spc="0" normalizeH="0" baseline="0" noProof="0" dirty="0" err="1">
                <a:ln>
                  <a:noFill/>
                </a:ln>
                <a:solidFill>
                  <a:prstClr val="black"/>
                </a:solidFill>
                <a:effectLst/>
                <a:uLnTx/>
                <a:uFillTx/>
              </a:rPr>
              <a:t>Lanaka</a:t>
            </a: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Mr. </a:t>
            </a:r>
            <a:r>
              <a:rPr kumimoji="0" lang="en-GB" sz="1800" b="0" i="0" u="none" strike="noStrike" kern="0" cap="none" spc="0" normalizeH="0" baseline="0" noProof="0" dirty="0" err="1">
                <a:ln>
                  <a:noFill/>
                </a:ln>
                <a:solidFill>
                  <a:prstClr val="black"/>
                </a:solidFill>
                <a:effectLst/>
                <a:uLnTx/>
                <a:uFillTx/>
              </a:rPr>
              <a:t>M.Naveenan</a:t>
            </a:r>
            <a:r>
              <a:rPr kumimoji="0" lang="en-GB" sz="1800" b="0" i="0" u="none" strike="noStrike" kern="0" cap="none" spc="0" normalizeH="0" baseline="0" noProof="0" dirty="0">
                <a:ln>
                  <a:noFill/>
                </a:ln>
                <a:solidFill>
                  <a:prstClr val="black"/>
                </a:solidFill>
                <a:effectLst/>
                <a:uLnTx/>
                <a:uFillTx/>
              </a:rPr>
              <a:t>, Lecturer, Department of Livestock </a:t>
            </a:r>
            <a:r>
              <a:rPr kumimoji="0" lang="en-GB" sz="1800" b="0" i="0" u="none" strike="noStrike" kern="0" cap="none" spc="0" normalizeH="0" baseline="0" noProof="0" dirty="0" err="1">
                <a:ln>
                  <a:noFill/>
                </a:ln>
                <a:solidFill>
                  <a:prstClr val="black"/>
                </a:solidFill>
                <a:effectLst/>
                <a:uLnTx/>
                <a:uFillTx/>
              </a:rPr>
              <a:t>Production,Faculty</a:t>
            </a:r>
            <a:r>
              <a:rPr kumimoji="0" lang="en-GB" sz="1800" b="0" i="0" u="none" strike="noStrike" kern="0" cap="none" spc="0" normalizeH="0" baseline="0" noProof="0" dirty="0">
                <a:ln>
                  <a:noFill/>
                </a:ln>
                <a:solidFill>
                  <a:prstClr val="black"/>
                </a:solidFill>
                <a:effectLst/>
                <a:uLnTx/>
                <a:uFillTx/>
              </a:rPr>
              <a:t> of Agricultural Sciences, </a:t>
            </a:r>
            <a:r>
              <a:rPr kumimoji="0" lang="en-GB" sz="1800" b="0" i="0" u="none" strike="noStrike" kern="0" cap="none" spc="0" normalizeH="0" baseline="0" noProof="0" dirty="0" err="1">
                <a:ln>
                  <a:noFill/>
                </a:ln>
                <a:solidFill>
                  <a:prstClr val="black"/>
                </a:solidFill>
                <a:effectLst/>
                <a:uLnTx/>
                <a:uFillTx/>
              </a:rPr>
              <a:t>Sabaragamuwa</a:t>
            </a:r>
            <a:r>
              <a:rPr kumimoji="0" lang="en-GB" sz="1800" b="0"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     University of Sri </a:t>
            </a:r>
            <a:r>
              <a:rPr kumimoji="0" lang="en-GB" sz="1800" b="0" i="0" u="none" strike="noStrike" kern="0" cap="none" spc="0" normalizeH="0" baseline="0" noProof="0" dirty="0" err="1">
                <a:ln>
                  <a:noFill/>
                </a:ln>
                <a:solidFill>
                  <a:prstClr val="black"/>
                </a:solidFill>
                <a:effectLst/>
                <a:uLnTx/>
                <a:uFillTx/>
              </a:rPr>
              <a:t>Lanaka</a:t>
            </a:r>
            <a:endParaRPr kumimoji="0" lang="en-GB"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black"/>
                </a:solidFill>
                <a:effectLst/>
                <a:uLnTx/>
                <a:uFillTx/>
              </a:rPr>
              <a:t>Mr. M.K.C </a:t>
            </a:r>
            <a:r>
              <a:rPr kumimoji="0" lang="en-GB" sz="1800" b="0" i="0" u="none" strike="noStrike" kern="0" cap="none" spc="0" normalizeH="0" baseline="0" noProof="0" dirty="0" err="1">
                <a:ln>
                  <a:noFill/>
                </a:ln>
                <a:solidFill>
                  <a:prstClr val="black"/>
                </a:solidFill>
                <a:effectLst/>
                <a:uLnTx/>
                <a:uFillTx/>
              </a:rPr>
              <a:t>Priyadarshana</a:t>
            </a:r>
            <a:r>
              <a:rPr kumimoji="0" lang="en-GB" sz="1800" b="0" i="0" u="none" strike="noStrike" kern="0" cap="none" spc="0" normalizeH="0" baseline="0" noProof="0" dirty="0">
                <a:ln>
                  <a:noFill/>
                </a:ln>
                <a:solidFill>
                  <a:prstClr val="black"/>
                </a:solidFill>
                <a:effectLst/>
                <a:uLnTx/>
                <a:uFillTx/>
              </a:rPr>
              <a:t>, Research Assistant, Department of Livestock </a:t>
            </a:r>
            <a:r>
              <a:rPr kumimoji="0" lang="en-GB" sz="1800" b="0" i="0" u="none" strike="noStrike" kern="0" cap="none" spc="0" normalizeH="0" baseline="0" noProof="0" dirty="0" err="1">
                <a:ln>
                  <a:noFill/>
                </a:ln>
                <a:solidFill>
                  <a:prstClr val="black"/>
                </a:solidFill>
                <a:effectLst/>
                <a:uLnTx/>
                <a:uFillTx/>
              </a:rPr>
              <a:t>Production,Faculty</a:t>
            </a:r>
            <a:r>
              <a:rPr kumimoji="0" lang="en-GB" sz="1800" b="0" i="0" u="none" strike="noStrike" kern="0" cap="none" spc="0" normalizeH="0" baseline="0" noProof="0" dirty="0">
                <a:ln>
                  <a:noFill/>
                </a:ln>
                <a:solidFill>
                  <a:prstClr val="black"/>
                </a:solidFill>
                <a:effectLst/>
                <a:uLnTx/>
                <a:uFillTx/>
              </a:rPr>
              <a:t> of Agricultural Sciences,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     </a:t>
            </a:r>
            <a:r>
              <a:rPr kumimoji="0" lang="en-GB" sz="1800" b="0" i="0" u="none" strike="noStrike" kern="0" cap="none" spc="0" normalizeH="0" baseline="0" noProof="0" dirty="0" err="1">
                <a:ln>
                  <a:noFill/>
                </a:ln>
                <a:solidFill>
                  <a:prstClr val="black"/>
                </a:solidFill>
                <a:effectLst/>
                <a:uLnTx/>
                <a:uFillTx/>
              </a:rPr>
              <a:t>Sabaragamuwa</a:t>
            </a:r>
            <a:r>
              <a:rPr kumimoji="0" lang="en-GB" sz="1800" b="0" i="0" u="none" strike="noStrike" kern="0" cap="none" spc="0" normalizeH="0" baseline="0" noProof="0" dirty="0">
                <a:ln>
                  <a:noFill/>
                </a:ln>
                <a:solidFill>
                  <a:prstClr val="black"/>
                </a:solidFill>
                <a:effectLst/>
                <a:uLnTx/>
                <a:uFillTx/>
              </a:rPr>
              <a:t>  University of Sri </a:t>
            </a:r>
            <a:r>
              <a:rPr kumimoji="0" lang="en-GB" sz="1800" b="0" i="0" u="none" strike="noStrike" kern="0" cap="none" spc="0" normalizeH="0" baseline="0" noProof="0" dirty="0" err="1">
                <a:ln>
                  <a:noFill/>
                </a:ln>
                <a:solidFill>
                  <a:prstClr val="black"/>
                </a:solidFill>
                <a:effectLst/>
                <a:uLnTx/>
                <a:uFillTx/>
              </a:rPr>
              <a:t>Lanaka</a:t>
            </a: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144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F9E5-0E49-850E-F5C9-8747106A61A6}"/>
              </a:ext>
            </a:extLst>
          </p:cNvPr>
          <p:cNvSpPr>
            <a:spLocks noGrp="1"/>
          </p:cNvSpPr>
          <p:nvPr>
            <p:ph type="title"/>
          </p:nvPr>
        </p:nvSpPr>
        <p:spPr>
          <a:xfrm>
            <a:off x="838200" y="2766218"/>
            <a:ext cx="10515600" cy="1325563"/>
          </a:xfrm>
        </p:spPr>
        <p:txBody>
          <a:bodyPr>
            <a:normAutofit/>
          </a:bodyPr>
          <a:lstStyle/>
          <a:p>
            <a:pPr algn="ctr"/>
            <a:r>
              <a:rPr lang="en-US" sz="5400" b="1" dirty="0"/>
              <a:t>Thank You</a:t>
            </a:r>
          </a:p>
        </p:txBody>
      </p:sp>
      <p:sp>
        <p:nvSpPr>
          <p:cNvPr id="3" name="Slide Number Placeholder 2">
            <a:extLst>
              <a:ext uri="{FF2B5EF4-FFF2-40B4-BE49-F238E27FC236}">
                <a16:creationId xmlns:a16="http://schemas.microsoft.com/office/drawing/2014/main" id="{EECBED9C-61C2-F5E2-374E-E4D467FF994A}"/>
              </a:ext>
            </a:extLst>
          </p:cNvPr>
          <p:cNvSpPr>
            <a:spLocks noGrp="1"/>
          </p:cNvSpPr>
          <p:nvPr>
            <p:ph type="sldNum" sz="quarter" idx="12"/>
          </p:nvPr>
        </p:nvSpPr>
        <p:spPr/>
        <p:txBody>
          <a:bodyPr/>
          <a:lstStyle/>
          <a:p>
            <a:fld id="{48FC179B-E1DC-44DF-B0E4-66A8D350C2BE}" type="slidenum">
              <a:rPr lang="en-US" smtClean="0"/>
              <a:t>31</a:t>
            </a:fld>
            <a:endParaRPr lang="en-US"/>
          </a:p>
        </p:txBody>
      </p:sp>
    </p:spTree>
    <p:extLst>
      <p:ext uri="{BB962C8B-B14F-4D97-AF65-F5344CB8AC3E}">
        <p14:creationId xmlns:p14="http://schemas.microsoft.com/office/powerpoint/2010/main" val="279207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D22FD-9D89-427D-AF10-591524DCE59B}"/>
              </a:ext>
            </a:extLst>
          </p:cNvPr>
          <p:cNvSpPr>
            <a:spLocks noGrp="1"/>
          </p:cNvSpPr>
          <p:nvPr>
            <p:ph type="sldNum" sz="quarter" idx="12"/>
          </p:nvPr>
        </p:nvSpPr>
        <p:spPr/>
        <p:txBody>
          <a:bodyPr/>
          <a:lstStyle/>
          <a:p>
            <a:fld id="{48FC179B-E1DC-44DF-B0E4-66A8D350C2BE}" type="slidenum">
              <a:rPr lang="en-US" smtClean="0"/>
              <a:t>4</a:t>
            </a:fld>
            <a:endParaRPr lang="en-US"/>
          </a:p>
        </p:txBody>
      </p:sp>
      <p:grpSp>
        <p:nvGrpSpPr>
          <p:cNvPr id="3" name="Group 2">
            <a:extLst>
              <a:ext uri="{FF2B5EF4-FFF2-40B4-BE49-F238E27FC236}">
                <a16:creationId xmlns:a16="http://schemas.microsoft.com/office/drawing/2014/main" id="{2DFEE55A-7266-4E9A-B210-222495029A43}"/>
              </a:ext>
            </a:extLst>
          </p:cNvPr>
          <p:cNvGrpSpPr/>
          <p:nvPr/>
        </p:nvGrpSpPr>
        <p:grpSpPr>
          <a:xfrm>
            <a:off x="397565" y="1170571"/>
            <a:ext cx="7250217" cy="5226946"/>
            <a:chOff x="311342" y="129499"/>
            <a:chExt cx="7521971" cy="6409413"/>
          </a:xfrm>
        </p:grpSpPr>
        <p:sp>
          <p:nvSpPr>
            <p:cNvPr id="4" name="Rectangle 3">
              <a:extLst>
                <a:ext uri="{FF2B5EF4-FFF2-40B4-BE49-F238E27FC236}">
                  <a16:creationId xmlns:a16="http://schemas.microsoft.com/office/drawing/2014/main" id="{8D5C9FD3-C6E6-4DAF-B49D-1B3196742996}"/>
                </a:ext>
              </a:extLst>
            </p:cNvPr>
            <p:cNvSpPr/>
            <p:nvPr/>
          </p:nvSpPr>
          <p:spPr>
            <a:xfrm>
              <a:off x="311342" y="129499"/>
              <a:ext cx="7521971" cy="6409413"/>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70FD785-C015-4487-B09F-111963DAAFD5}"/>
                </a:ext>
              </a:extLst>
            </p:cNvPr>
            <p:cNvSpPr/>
            <p:nvPr/>
          </p:nvSpPr>
          <p:spPr>
            <a:xfrm>
              <a:off x="460505" y="1698913"/>
              <a:ext cx="3611823" cy="523220"/>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800" b="1" i="0" u="none" strike="noStrike" kern="0" cap="none" spc="0" normalizeH="0" baseline="0" noProof="0" dirty="0">
                  <a:ln>
                    <a:noFill/>
                  </a:ln>
                  <a:solidFill>
                    <a:prstClr val="black"/>
                  </a:solidFill>
                  <a:effectLst/>
                  <a:uLnTx/>
                  <a:uFillTx/>
                </a:rPr>
                <a:t>Family : </a:t>
              </a:r>
              <a:r>
                <a:rPr kumimoji="0" lang="en-GB" sz="2800" b="1" i="0" u="none" strike="noStrike" kern="0" cap="none" spc="0" normalizeH="0" baseline="0" noProof="0" dirty="0" err="1">
                  <a:ln>
                    <a:noFill/>
                  </a:ln>
                  <a:solidFill>
                    <a:prstClr val="black"/>
                  </a:solidFill>
                  <a:effectLst/>
                  <a:uLnTx/>
                  <a:uFillTx/>
                </a:rPr>
                <a:t>Characidae</a:t>
              </a:r>
              <a:r>
                <a:rPr kumimoji="0" lang="en-GB" sz="2800" b="1" i="0" u="none" strike="noStrike" kern="0" cap="none" spc="0" normalizeH="0" baseline="0" noProof="0" dirty="0">
                  <a:ln>
                    <a:noFill/>
                  </a:ln>
                  <a:solidFill>
                    <a:prstClr val="black"/>
                  </a:solidFill>
                  <a:effectLst/>
                  <a:uLnTx/>
                  <a:uFillTx/>
                </a:rPr>
                <a:t> </a:t>
              </a:r>
            </a:p>
          </p:txBody>
        </p:sp>
        <p:sp>
          <p:nvSpPr>
            <p:cNvPr id="6" name="Rectangle 5">
              <a:extLst>
                <a:ext uri="{FF2B5EF4-FFF2-40B4-BE49-F238E27FC236}">
                  <a16:creationId xmlns:a16="http://schemas.microsoft.com/office/drawing/2014/main" id="{93587DC2-052D-4BD8-93E5-37C0003A64DF}"/>
                </a:ext>
              </a:extLst>
            </p:cNvPr>
            <p:cNvSpPr/>
            <p:nvPr/>
          </p:nvSpPr>
          <p:spPr>
            <a:xfrm>
              <a:off x="411636" y="4363971"/>
              <a:ext cx="4615559" cy="523220"/>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0" cap="none" spc="0" normalizeH="0" baseline="0" noProof="0" dirty="0">
                  <a:ln>
                    <a:noFill/>
                  </a:ln>
                  <a:solidFill>
                    <a:prstClr val="black"/>
                  </a:solidFill>
                  <a:effectLst/>
                  <a:uLnTx/>
                  <a:uFillTx/>
                </a:rPr>
                <a:t>Life expectancy : 6–8 years</a:t>
              </a:r>
            </a:p>
          </p:txBody>
        </p:sp>
        <p:sp>
          <p:nvSpPr>
            <p:cNvPr id="7" name="Rectangle 6">
              <a:extLst>
                <a:ext uri="{FF2B5EF4-FFF2-40B4-BE49-F238E27FC236}">
                  <a16:creationId xmlns:a16="http://schemas.microsoft.com/office/drawing/2014/main" id="{D2230D35-124B-4BC8-83B2-3B6E11750D06}"/>
                </a:ext>
              </a:extLst>
            </p:cNvPr>
            <p:cNvSpPr/>
            <p:nvPr/>
          </p:nvSpPr>
          <p:spPr>
            <a:xfrm>
              <a:off x="429702" y="2993188"/>
              <a:ext cx="3005759" cy="523220"/>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0" cap="none" spc="0" normalizeH="0" baseline="0" noProof="0" dirty="0">
                  <a:ln>
                    <a:noFill/>
                  </a:ln>
                  <a:solidFill>
                    <a:prstClr val="black"/>
                  </a:solidFill>
                  <a:effectLst/>
                  <a:uLnTx/>
                  <a:uFillTx/>
                </a:rPr>
                <a:t>Diet : Omnivore</a:t>
              </a:r>
            </a:p>
          </p:txBody>
        </p:sp>
        <p:sp>
          <p:nvSpPr>
            <p:cNvPr id="8" name="Rectangle 7">
              <a:extLst>
                <a:ext uri="{FF2B5EF4-FFF2-40B4-BE49-F238E27FC236}">
                  <a16:creationId xmlns:a16="http://schemas.microsoft.com/office/drawing/2014/main" id="{818AD50F-0D77-4FE9-96E9-D5B41D4BFAD5}"/>
                </a:ext>
              </a:extLst>
            </p:cNvPr>
            <p:cNvSpPr/>
            <p:nvPr/>
          </p:nvSpPr>
          <p:spPr>
            <a:xfrm>
              <a:off x="432779" y="5070705"/>
              <a:ext cx="3881384" cy="523220"/>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800" b="1" i="0" u="none" strike="noStrike" kern="0" cap="none" spc="0" normalizeH="0" baseline="0" noProof="0" dirty="0">
                  <a:ln>
                    <a:noFill/>
                  </a:ln>
                  <a:solidFill>
                    <a:prstClr val="black"/>
                  </a:solidFill>
                  <a:effectLst/>
                  <a:uLnTx/>
                  <a:uFillTx/>
                </a:rPr>
                <a:t>Temperature:21–27°C</a:t>
              </a:r>
              <a:endParaRPr kumimoji="0" lang="en-US" sz="1800" b="1" i="0" u="none" strike="noStrike" kern="0" cap="none" spc="0" normalizeH="0" baseline="0" noProof="0" dirty="0">
                <a:ln>
                  <a:noFill/>
                </a:ln>
                <a:solidFill>
                  <a:prstClr val="black"/>
                </a:solidFill>
                <a:effectLst/>
                <a:uLnTx/>
                <a:uFillTx/>
              </a:endParaRPr>
            </a:p>
          </p:txBody>
        </p:sp>
        <p:sp>
          <p:nvSpPr>
            <p:cNvPr id="9" name="Rectangle 8">
              <a:extLst>
                <a:ext uri="{FF2B5EF4-FFF2-40B4-BE49-F238E27FC236}">
                  <a16:creationId xmlns:a16="http://schemas.microsoft.com/office/drawing/2014/main" id="{8CE7EF19-DD92-4FC1-9482-2626B3D88674}"/>
                </a:ext>
              </a:extLst>
            </p:cNvPr>
            <p:cNvSpPr/>
            <p:nvPr/>
          </p:nvSpPr>
          <p:spPr>
            <a:xfrm>
              <a:off x="503385" y="5784585"/>
              <a:ext cx="2412840" cy="523220"/>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0" cap="none" spc="0" normalizeH="0" baseline="0" noProof="0" dirty="0">
                  <a:ln>
                    <a:noFill/>
                  </a:ln>
                  <a:solidFill>
                    <a:prstClr val="black"/>
                  </a:solidFill>
                  <a:effectLst/>
                  <a:uLnTx/>
                  <a:uFillTx/>
                </a:rPr>
                <a:t>pH : 6.0–7.0</a:t>
              </a:r>
            </a:p>
          </p:txBody>
        </p:sp>
        <p:sp>
          <p:nvSpPr>
            <p:cNvPr id="10" name="Rectangle 9">
              <a:extLst>
                <a:ext uri="{FF2B5EF4-FFF2-40B4-BE49-F238E27FC236}">
                  <a16:creationId xmlns:a16="http://schemas.microsoft.com/office/drawing/2014/main" id="{33DFDDDE-14C4-4481-988C-7704007AC900}"/>
                </a:ext>
              </a:extLst>
            </p:cNvPr>
            <p:cNvSpPr/>
            <p:nvPr/>
          </p:nvSpPr>
          <p:spPr>
            <a:xfrm>
              <a:off x="411636" y="3690406"/>
              <a:ext cx="4080028" cy="523220"/>
            </a:xfrm>
            <a:prstGeom prst="rect">
              <a:avLst/>
            </a:prstGeom>
          </p:spPr>
          <p:txBody>
            <a:bodyPr wrap="non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0" cap="none" spc="0" normalizeH="0" baseline="0" noProof="0" dirty="0">
                  <a:ln>
                    <a:noFill/>
                  </a:ln>
                  <a:solidFill>
                    <a:prstClr val="black"/>
                  </a:solidFill>
                  <a:effectLst/>
                  <a:uLnTx/>
                  <a:uFillTx/>
                </a:rPr>
                <a:t>Breeding: Egg </a:t>
              </a:r>
              <a:r>
                <a:rPr kumimoji="0" lang="en-US" sz="2800" b="1" i="0" u="none" strike="noStrike" kern="0" cap="none" spc="0" normalizeH="0" baseline="0" noProof="0" dirty="0" err="1">
                  <a:ln>
                    <a:noFill/>
                  </a:ln>
                  <a:solidFill>
                    <a:prstClr val="black"/>
                  </a:solidFill>
                  <a:effectLst/>
                  <a:uLnTx/>
                  <a:uFillTx/>
                </a:rPr>
                <a:t>scatterer</a:t>
              </a:r>
              <a:endParaRPr kumimoji="0" lang="en-US" sz="2800" b="1" i="0" u="none" strike="noStrike" kern="0" cap="none" spc="0" normalizeH="0" baseline="0" noProof="0" dirty="0">
                <a:ln>
                  <a:noFill/>
                </a:ln>
                <a:solidFill>
                  <a:prstClr val="black"/>
                </a:solidFill>
                <a:effectLst/>
                <a:uLnTx/>
                <a:uFillTx/>
              </a:endParaRPr>
            </a:p>
          </p:txBody>
        </p:sp>
        <p:sp>
          <p:nvSpPr>
            <p:cNvPr id="11" name="Flowchart: Alternate Process 10">
              <a:extLst>
                <a:ext uri="{FF2B5EF4-FFF2-40B4-BE49-F238E27FC236}">
                  <a16:creationId xmlns:a16="http://schemas.microsoft.com/office/drawing/2014/main" id="{51EF362C-6F02-48CE-AAAF-71E6FF581745}"/>
                </a:ext>
              </a:extLst>
            </p:cNvPr>
            <p:cNvSpPr/>
            <p:nvPr/>
          </p:nvSpPr>
          <p:spPr>
            <a:xfrm>
              <a:off x="432779" y="679632"/>
              <a:ext cx="7171495" cy="646986"/>
            </a:xfrm>
            <a:prstGeom prst="flowChartAlternateProcess">
              <a:avLst/>
            </a:prstGeom>
            <a:solidFill>
              <a:schemeClr val="accent6"/>
            </a:solidFill>
            <a:ln w="38100">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Neon tetra fish (</a:t>
              </a:r>
              <a:r>
                <a:rPr kumimoji="0" lang="en-US" sz="3200" b="1" i="1" u="none" strike="noStrike" kern="0" cap="none" spc="0" normalizeH="0" baseline="0" noProof="0" dirty="0" err="1">
                  <a:ln>
                    <a:noFill/>
                  </a:ln>
                  <a:solidFill>
                    <a:prstClr val="black"/>
                  </a:solidFill>
                  <a:effectLst/>
                  <a:uLnTx/>
                  <a:uFillTx/>
                </a:rPr>
                <a:t>Paracheirodon</a:t>
              </a:r>
              <a:r>
                <a:rPr kumimoji="0" lang="en-US" sz="3200" b="1" i="1" u="none" strike="noStrike" kern="0" cap="none" spc="0" normalizeH="0" baseline="0" noProof="0" dirty="0">
                  <a:ln>
                    <a:noFill/>
                  </a:ln>
                  <a:solidFill>
                    <a:prstClr val="black"/>
                  </a:solidFill>
                  <a:effectLst/>
                  <a:uLnTx/>
                  <a:uFillTx/>
                </a:rPr>
                <a:t> </a:t>
              </a:r>
              <a:r>
                <a:rPr kumimoji="0" lang="en-US" sz="3200" b="1" i="1" u="none" strike="noStrike" kern="0" cap="none" spc="0" normalizeH="0" baseline="0" noProof="0" dirty="0" err="1">
                  <a:ln>
                    <a:noFill/>
                  </a:ln>
                  <a:solidFill>
                    <a:prstClr val="black"/>
                  </a:solidFill>
                  <a:effectLst/>
                  <a:uLnTx/>
                  <a:uFillTx/>
                </a:rPr>
                <a:t>innesi</a:t>
              </a:r>
              <a:r>
                <a:rPr kumimoji="0" lang="en-US" sz="3200" b="1" i="0" u="none" strike="noStrike" kern="0" cap="none" spc="0" normalizeH="0" baseline="0" noProof="0" dirty="0">
                  <a:ln>
                    <a:noFill/>
                  </a:ln>
                  <a:solidFill>
                    <a:prstClr val="black"/>
                  </a:solidFill>
                  <a:effectLst/>
                  <a:uLnTx/>
                  <a:uFillTx/>
                </a:rPr>
                <a:t>) </a:t>
              </a:r>
            </a:p>
          </p:txBody>
        </p:sp>
        <p:sp>
          <p:nvSpPr>
            <p:cNvPr id="12" name="Rectangle 11">
              <a:extLst>
                <a:ext uri="{FF2B5EF4-FFF2-40B4-BE49-F238E27FC236}">
                  <a16:creationId xmlns:a16="http://schemas.microsoft.com/office/drawing/2014/main" id="{61E1CDAB-7FE7-422D-88A1-23B3A89073BE}"/>
                </a:ext>
              </a:extLst>
            </p:cNvPr>
            <p:cNvSpPr/>
            <p:nvPr/>
          </p:nvSpPr>
          <p:spPr>
            <a:xfrm>
              <a:off x="429702" y="2347669"/>
              <a:ext cx="4083105" cy="480131"/>
            </a:xfrm>
            <a:prstGeom prst="rect">
              <a:avLst/>
            </a:prstGeom>
          </p:spPr>
          <p:txBody>
            <a:bodyPr wrap="none">
              <a:spAutoFit/>
            </a:bodyPr>
            <a:lstStyle/>
            <a:p>
              <a:pPr marL="457200" marR="0" lvl="0" indent="-457200" defTabSz="91440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800" b="1" i="0" u="none" strike="noStrike" kern="0" cap="none" spc="0" normalizeH="0" baseline="0" noProof="0" dirty="0">
                  <a:ln>
                    <a:noFill/>
                  </a:ln>
                  <a:solidFill>
                    <a:prstClr val="black"/>
                  </a:solidFill>
                  <a:effectLst/>
                  <a:uLnTx/>
                  <a:uFillTx/>
                </a:rPr>
                <a:t>Order   : </a:t>
              </a:r>
              <a:r>
                <a:rPr kumimoji="0" lang="en-GB" sz="2800" b="1" i="0" u="none" strike="noStrike" kern="0" cap="none" spc="0" normalizeH="0" baseline="0" noProof="0" dirty="0" err="1">
                  <a:ln>
                    <a:noFill/>
                  </a:ln>
                  <a:solidFill>
                    <a:prstClr val="black"/>
                  </a:solidFill>
                  <a:effectLst/>
                  <a:uLnTx/>
                  <a:uFillTx/>
                </a:rPr>
                <a:t>Characiformes</a:t>
              </a:r>
              <a:endParaRPr kumimoji="0" lang="en-GB" sz="2800" b="1" i="0" u="none" strike="noStrike" kern="0" cap="none" spc="0" normalizeH="0" baseline="0" noProof="0" dirty="0">
                <a:ln>
                  <a:noFill/>
                </a:ln>
                <a:solidFill>
                  <a:prstClr val="black"/>
                </a:solidFill>
                <a:effectLst/>
                <a:uLnTx/>
                <a:uFillTx/>
              </a:endParaRPr>
            </a:p>
          </p:txBody>
        </p:sp>
      </p:grpSp>
      <p:pic>
        <p:nvPicPr>
          <p:cNvPr id="13" name="Picture 12">
            <a:extLst>
              <a:ext uri="{FF2B5EF4-FFF2-40B4-BE49-F238E27FC236}">
                <a16:creationId xmlns:a16="http://schemas.microsoft.com/office/drawing/2014/main" id="{C005EA54-2A3B-4B77-877A-0371F3149190}"/>
              </a:ext>
            </a:extLst>
          </p:cNvPr>
          <p:cNvPicPr>
            <a:picLocks noChangeAspect="1"/>
          </p:cNvPicPr>
          <p:nvPr/>
        </p:nvPicPr>
        <p:blipFill rotWithShape="1">
          <a:blip r:embed="rId2">
            <a:extLst>
              <a:ext uri="{28A0092B-C50C-407E-A947-70E740481C1C}">
                <a14:useLocalDpi xmlns:a14="http://schemas.microsoft.com/office/drawing/2010/main" val="0"/>
              </a:ext>
            </a:extLst>
          </a:blip>
          <a:srcRect l="11919" t="10125" r="32005" b="46634"/>
          <a:stretch/>
        </p:blipFill>
        <p:spPr>
          <a:xfrm>
            <a:off x="6546574" y="2858652"/>
            <a:ext cx="4681462" cy="2707460"/>
          </a:xfrm>
          <a:prstGeom prst="rect">
            <a:avLst/>
          </a:prstGeom>
        </p:spPr>
      </p:pic>
    </p:spTree>
    <p:extLst>
      <p:ext uri="{BB962C8B-B14F-4D97-AF65-F5344CB8AC3E}">
        <p14:creationId xmlns:p14="http://schemas.microsoft.com/office/powerpoint/2010/main" val="3350948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FDC2D5-325A-40FE-B298-30906576D3E7}"/>
              </a:ext>
            </a:extLst>
          </p:cNvPr>
          <p:cNvSpPr>
            <a:spLocks noGrp="1"/>
          </p:cNvSpPr>
          <p:nvPr>
            <p:ph type="sldNum" sz="quarter" idx="12"/>
          </p:nvPr>
        </p:nvSpPr>
        <p:spPr/>
        <p:txBody>
          <a:bodyPr/>
          <a:lstStyle/>
          <a:p>
            <a:fld id="{48FC179B-E1DC-44DF-B0E4-66A8D350C2BE}" type="slidenum">
              <a:rPr lang="en-US" smtClean="0"/>
              <a:t>5</a:t>
            </a:fld>
            <a:endParaRPr lang="en-US"/>
          </a:p>
        </p:txBody>
      </p:sp>
      <p:sp>
        <p:nvSpPr>
          <p:cNvPr id="3" name="Content Placeholder 2">
            <a:extLst>
              <a:ext uri="{FF2B5EF4-FFF2-40B4-BE49-F238E27FC236}">
                <a16:creationId xmlns:a16="http://schemas.microsoft.com/office/drawing/2014/main" id="{024CF29A-A554-42AA-8D04-F7DFA8B7E2C8}"/>
              </a:ext>
            </a:extLst>
          </p:cNvPr>
          <p:cNvSpPr txBox="1">
            <a:spLocks/>
          </p:cNvSpPr>
          <p:nvPr/>
        </p:nvSpPr>
        <p:spPr>
          <a:xfrm>
            <a:off x="473765" y="1453711"/>
            <a:ext cx="11244470" cy="3287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No research - About the influence of stocking density on growth performances of  Neon tetra  (</a:t>
            </a:r>
            <a:r>
              <a:rPr kumimoji="0" lang="en-GB" sz="2400" b="1" i="1" u="none" strike="noStrike" kern="1200" cap="none" spc="0" normalizeH="0" baseline="0" noProof="0" dirty="0" err="1">
                <a:ln>
                  <a:noFill/>
                </a:ln>
                <a:solidFill>
                  <a:prstClr val="black"/>
                </a:solidFill>
                <a:effectLst/>
                <a:uLnTx/>
                <a:uFillTx/>
                <a:latin typeface="Calibri" panose="020F0502020204030204"/>
                <a:ea typeface="+mn-ea"/>
                <a:cs typeface="+mn-cs"/>
              </a:rPr>
              <a:t>Paracheirodon</a:t>
            </a:r>
            <a:r>
              <a:rPr kumimoji="0" lang="en-GB"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1" u="none" strike="noStrike" kern="1200" cap="none" spc="0" normalizeH="0" baseline="0" noProof="0" dirty="0" err="1">
                <a:ln>
                  <a:noFill/>
                </a:ln>
                <a:solidFill>
                  <a:prstClr val="black"/>
                </a:solidFill>
                <a:effectLst/>
                <a:uLnTx/>
                <a:uFillTx/>
                <a:latin typeface="Calibri" panose="020F0502020204030204"/>
                <a:ea typeface="+mn-ea"/>
                <a:cs typeface="+mn-cs"/>
              </a:rPr>
              <a:t>innesi</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under the controlled conditions</a:t>
            </a:r>
          </a:p>
          <a:p>
            <a:pPr marL="228600" marR="0" lvl="0" indent="-2286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It’s better to find the proper stocking density with appropriate controlled conditions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8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marL="0" marR="0" algn="ctr">
              <a:lnSpc>
                <a:spcPct val="150000"/>
              </a:lnSpc>
              <a:spcBef>
                <a:spcPts val="0"/>
              </a:spcBef>
              <a:spcAft>
                <a:spcPts val="800"/>
              </a:spcAft>
            </a:pPr>
            <a:r>
              <a:rPr lang="en-US" u="sng" dirty="0">
                <a:ea typeface="Calibri" panose="020F0502020204030204" pitchFamily="34" charset="0"/>
                <a:cs typeface="Iskoola Pota" panose="02010503010101010104" pitchFamily="2" charset="0"/>
              </a:rPr>
              <a:t>Objective</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6</a:t>
            </a:fld>
            <a:endParaRPr lang="en-US"/>
          </a:p>
        </p:txBody>
      </p:sp>
      <p:sp>
        <p:nvSpPr>
          <p:cNvPr id="7" name="Content Placeholder 2">
            <a:extLst>
              <a:ext uri="{FF2B5EF4-FFF2-40B4-BE49-F238E27FC236}">
                <a16:creationId xmlns:a16="http://schemas.microsoft.com/office/drawing/2014/main" id="{9940E62B-5A57-4A9A-8352-5FB0CCA12F22}"/>
              </a:ext>
            </a:extLst>
          </p:cNvPr>
          <p:cNvSpPr txBox="1">
            <a:spLocks/>
          </p:cNvSpPr>
          <p:nvPr/>
        </p:nvSpPr>
        <p:spPr>
          <a:xfrm>
            <a:off x="729770" y="2065589"/>
            <a:ext cx="7924800" cy="2927350"/>
          </a:xfrm>
          <a:prstGeom prst="rect">
            <a:avLst/>
          </a:prstGeom>
          <a:gradFill>
            <a:gsLst>
              <a:gs pos="84000">
                <a:srgbClr val="C7E6A4"/>
              </a:gs>
              <a:gs pos="96000">
                <a:srgbClr val="38623A"/>
              </a:gs>
            </a:gsLst>
            <a:lin ang="16200000" scaled="1"/>
          </a:gra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2628"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 determine the effect of stocking density of </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Neon tetra (</a:t>
            </a:r>
            <a:r>
              <a:rPr kumimoji="0" lang="en-GB" sz="2400" b="1" i="1" u="none" strike="noStrike" kern="1200" cap="none" spc="0" normalizeH="0" baseline="0" noProof="0" dirty="0" err="1">
                <a:ln>
                  <a:noFill/>
                </a:ln>
                <a:solidFill>
                  <a:prstClr val="black"/>
                </a:solidFill>
                <a:effectLst/>
                <a:uLnTx/>
                <a:uFillTx/>
                <a:latin typeface="Calibri" panose="020F0502020204030204"/>
                <a:ea typeface="+mn-ea"/>
                <a:cs typeface="+mn-cs"/>
              </a:rPr>
              <a:t>Paracheirodon</a:t>
            </a:r>
            <a:r>
              <a:rPr kumimoji="0" lang="en-GB"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1" u="none" strike="noStrike" kern="1200" cap="none" spc="0" normalizeH="0" baseline="0" noProof="0" dirty="0" err="1">
                <a:ln>
                  <a:noFill/>
                </a:ln>
                <a:solidFill>
                  <a:prstClr val="black"/>
                </a:solidFill>
                <a:effectLst/>
                <a:uLnTx/>
                <a:uFillTx/>
                <a:latin typeface="Calibri" panose="020F0502020204030204"/>
                <a:ea typeface="+mn-ea"/>
                <a:cs typeface="+mn-cs"/>
              </a:rPr>
              <a:t>innesi</a:t>
            </a:r>
            <a:r>
              <a:rPr kumimoji="0" lang="en-GB"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 growth</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performances,survival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rate and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to find the better </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stocking density for culture in glass tanks</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95478"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838E5BD-8C8A-444F-9EB2-A9C4D0E8FBF5}"/>
              </a:ext>
            </a:extLst>
          </p:cNvPr>
          <p:cNvPicPr>
            <a:picLocks noChangeAspect="1"/>
          </p:cNvPicPr>
          <p:nvPr/>
        </p:nvPicPr>
        <p:blipFill>
          <a:blip r:embed="rId2"/>
          <a:stretch>
            <a:fillRect/>
          </a:stretch>
        </p:blipFill>
        <p:spPr>
          <a:xfrm>
            <a:off x="8147891" y="3529264"/>
            <a:ext cx="3433609" cy="2575207"/>
          </a:xfrm>
          <a:prstGeom prst="rect">
            <a:avLst/>
          </a:prstGeom>
        </p:spPr>
      </p:pic>
    </p:spTree>
    <p:extLst>
      <p:ext uri="{BB962C8B-B14F-4D97-AF65-F5344CB8AC3E}">
        <p14:creationId xmlns:p14="http://schemas.microsoft.com/office/powerpoint/2010/main" val="1034341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Material and Methods</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7</a:t>
            </a:fld>
            <a:endParaRPr lang="en-US"/>
          </a:p>
        </p:txBody>
      </p:sp>
      <p:sp>
        <p:nvSpPr>
          <p:cNvPr id="7" name="Rectangle 6">
            <a:extLst>
              <a:ext uri="{FF2B5EF4-FFF2-40B4-BE49-F238E27FC236}">
                <a16:creationId xmlns:a16="http://schemas.microsoft.com/office/drawing/2014/main" id="{0D2C5C5E-EC15-4A18-B50D-5DF8EF475067}"/>
              </a:ext>
            </a:extLst>
          </p:cNvPr>
          <p:cNvSpPr/>
          <p:nvPr/>
        </p:nvSpPr>
        <p:spPr>
          <a:xfrm>
            <a:off x="440570" y="1974485"/>
            <a:ext cx="11203674" cy="830997"/>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0" cap="none" spc="0" normalizeH="0" baseline="0" noProof="0" dirty="0">
                <a:ln>
                  <a:noFill/>
                </a:ln>
                <a:solidFill>
                  <a:prstClr val="black"/>
                </a:solidFill>
                <a:effectLst/>
                <a:uLnTx/>
                <a:uFillTx/>
                <a:ea typeface="Calibri" panose="020F0502020204030204" pitchFamily="34" charset="0"/>
              </a:rPr>
              <a:t>This study was carried out in 6 weeks in National Aquaculture Development Centre (NAQDA) – Ornamental Fish Breeding Centre in </a:t>
            </a:r>
            <a:r>
              <a:rPr kumimoji="0" lang="en-US" sz="2400" b="0" i="0" u="none" strike="noStrike" kern="0" cap="none" spc="0" normalizeH="0" baseline="0" noProof="0" dirty="0" err="1">
                <a:ln>
                  <a:noFill/>
                </a:ln>
                <a:solidFill>
                  <a:prstClr val="black"/>
                </a:solidFill>
                <a:effectLst/>
                <a:uLnTx/>
                <a:uFillTx/>
                <a:ea typeface="Calibri" panose="020F0502020204030204" pitchFamily="34" charset="0"/>
              </a:rPr>
              <a:t>Ginigathhena</a:t>
            </a:r>
            <a:endParaRPr kumimoji="0" lang="en-US" sz="2400" b="0" i="0" u="none" strike="noStrike" kern="0" cap="none" spc="0" normalizeH="0" baseline="0" noProof="0" dirty="0">
              <a:ln>
                <a:noFill/>
              </a:ln>
              <a:solidFill>
                <a:prstClr val="black"/>
              </a:solidFill>
              <a:effectLst/>
              <a:uLnTx/>
              <a:uFillTx/>
            </a:endParaRPr>
          </a:p>
        </p:txBody>
      </p:sp>
      <p:sp>
        <p:nvSpPr>
          <p:cNvPr id="8" name="Rectangle 7">
            <a:extLst>
              <a:ext uri="{FF2B5EF4-FFF2-40B4-BE49-F238E27FC236}">
                <a16:creationId xmlns:a16="http://schemas.microsoft.com/office/drawing/2014/main" id="{FB0CB8C3-4CFE-4C97-8762-6B4DD29AFF2F}"/>
              </a:ext>
            </a:extLst>
          </p:cNvPr>
          <p:cNvSpPr/>
          <p:nvPr/>
        </p:nvSpPr>
        <p:spPr>
          <a:xfrm>
            <a:off x="386027" y="3089279"/>
            <a:ext cx="11252817" cy="2788356"/>
          </a:xfrm>
          <a:prstGeom prst="rect">
            <a:avLst/>
          </a:prstGeom>
          <a:solidFill>
            <a:srgbClr val="C7E6A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2FF8C2F-7C8B-4749-9E30-2B02F4B1C604}"/>
              </a:ext>
            </a:extLst>
          </p:cNvPr>
          <p:cNvSpPr/>
          <p:nvPr/>
        </p:nvSpPr>
        <p:spPr>
          <a:xfrm>
            <a:off x="435170" y="3512419"/>
            <a:ext cx="10858949" cy="461665"/>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A completely randomized design (CRD)             16 glass tanks (2 𝑓𝑒𝑒𝑡×1𝑓𝑒𝑒𝑡×1𝑓𝑒𝑒𝑡)</a:t>
            </a:r>
            <a:endParaRPr kumimoji="0" lang="en-US" sz="2400" b="0" i="0" u="none" strike="noStrike" kern="0" cap="none" spc="0" normalizeH="0" baseline="0" noProof="0" dirty="0">
              <a:ln>
                <a:noFill/>
              </a:ln>
              <a:solidFill>
                <a:prstClr val="black"/>
              </a:solidFill>
              <a:effectLst/>
              <a:uLnTx/>
              <a:uFillTx/>
            </a:endParaRPr>
          </a:p>
        </p:txBody>
      </p:sp>
      <p:sp>
        <p:nvSpPr>
          <p:cNvPr id="10" name="Arrow: Right 9">
            <a:extLst>
              <a:ext uri="{FF2B5EF4-FFF2-40B4-BE49-F238E27FC236}">
                <a16:creationId xmlns:a16="http://schemas.microsoft.com/office/drawing/2014/main" id="{F2E04475-C970-472B-AA1B-E1EA1BFCAEC0}"/>
              </a:ext>
            </a:extLst>
          </p:cNvPr>
          <p:cNvSpPr/>
          <p:nvPr/>
        </p:nvSpPr>
        <p:spPr>
          <a:xfrm>
            <a:off x="5695305" y="3545158"/>
            <a:ext cx="694205" cy="428926"/>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B6C2B8C-50B8-40CA-BBCD-A3BF1C4DE017}"/>
              </a:ext>
            </a:extLst>
          </p:cNvPr>
          <p:cNvSpPr/>
          <p:nvPr/>
        </p:nvSpPr>
        <p:spPr>
          <a:xfrm>
            <a:off x="386027" y="4578224"/>
            <a:ext cx="11419946" cy="830997"/>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The fry rearing was conducted at four densities             2 fry/</a:t>
            </a:r>
            <a:r>
              <a:rPr kumimoji="0" lang="en-GB" sz="2400" b="0" i="0" u="none" strike="noStrike" kern="0" cap="none" spc="0" normalizeH="0" baseline="0" noProof="0" dirty="0" err="1">
                <a:ln>
                  <a:noFill/>
                </a:ln>
                <a:solidFill>
                  <a:prstClr val="black"/>
                </a:solidFill>
                <a:effectLst/>
                <a:uLnTx/>
                <a:uFillTx/>
              </a:rPr>
              <a:t>liter</a:t>
            </a:r>
            <a:r>
              <a:rPr kumimoji="0" lang="en-GB" sz="2400" b="0" i="0" u="none" strike="noStrike" kern="0" cap="none" spc="0" normalizeH="0" baseline="0" noProof="0" dirty="0">
                <a:ln>
                  <a:noFill/>
                </a:ln>
                <a:solidFill>
                  <a:prstClr val="black"/>
                </a:solidFill>
                <a:effectLst/>
                <a:uLnTx/>
                <a:uFillTx/>
              </a:rPr>
              <a:t>, 3 fry/</a:t>
            </a:r>
            <a:r>
              <a:rPr kumimoji="0" lang="en-GB" sz="2400" b="0" i="0" u="none" strike="noStrike" kern="0" cap="none" spc="0" normalizeH="0" baseline="0" noProof="0" dirty="0" err="1">
                <a:ln>
                  <a:noFill/>
                </a:ln>
                <a:solidFill>
                  <a:prstClr val="black"/>
                </a:solidFill>
                <a:effectLst/>
                <a:uLnTx/>
                <a:uFillTx/>
              </a:rPr>
              <a:t>liter</a:t>
            </a:r>
            <a:r>
              <a:rPr kumimoji="0" lang="en-GB" sz="2400" b="0" i="0" u="none" strike="noStrike" kern="0" cap="none" spc="0" normalizeH="0" baseline="0" noProof="0" dirty="0">
                <a:ln>
                  <a:noFill/>
                </a:ln>
                <a:solidFill>
                  <a:prstClr val="black"/>
                </a:solidFill>
                <a:effectLst/>
                <a:uLnTx/>
                <a:uFillTx/>
              </a:rPr>
              <a:t>, 4 fry/</a:t>
            </a:r>
            <a:r>
              <a:rPr kumimoji="0" lang="en-GB" sz="2400" b="0" i="0" u="none" strike="noStrike" kern="0" cap="none" spc="0" normalizeH="0" baseline="0" noProof="0" dirty="0" err="1">
                <a:ln>
                  <a:noFill/>
                </a:ln>
                <a:solidFill>
                  <a:prstClr val="black"/>
                </a:solidFill>
                <a:effectLst/>
                <a:uLnTx/>
                <a:uFillTx/>
              </a:rPr>
              <a:t>liter</a:t>
            </a:r>
            <a:r>
              <a:rPr kumimoji="0" lang="en-GB" sz="2400" b="0" i="0" u="none" strike="noStrike" kern="0" cap="none" spc="0" normalizeH="0" baseline="0" noProof="0" dirty="0">
                <a:ln>
                  <a:noFill/>
                </a:ln>
                <a:solidFill>
                  <a:prstClr val="black"/>
                </a:solidFill>
                <a:effectLst/>
                <a:uLnTx/>
                <a:uFillTx/>
              </a:rPr>
              <a:t> and 5 fry/</a:t>
            </a:r>
            <a:r>
              <a:rPr kumimoji="0" lang="en-GB" sz="2400" b="0" i="0" u="none" strike="noStrike" kern="0" cap="none" spc="0" normalizeH="0" baseline="0" noProof="0" dirty="0" err="1">
                <a:ln>
                  <a:noFill/>
                </a:ln>
                <a:solidFill>
                  <a:prstClr val="black"/>
                </a:solidFill>
                <a:effectLst/>
                <a:uLnTx/>
                <a:uFillTx/>
              </a:rPr>
              <a:t>liter</a:t>
            </a:r>
            <a:r>
              <a:rPr kumimoji="0" lang="en-GB" sz="2400" b="0" i="0" u="none" strike="noStrike" kern="0" cap="none" spc="0" normalizeH="0" baseline="0" noProof="0" dirty="0">
                <a:ln>
                  <a:noFill/>
                </a:ln>
                <a:solidFill>
                  <a:prstClr val="black"/>
                </a:solidFill>
                <a:effectLst/>
                <a:uLnTx/>
                <a:uFillTx/>
              </a:rPr>
              <a:t>, respectively with four replicates</a:t>
            </a:r>
            <a:endParaRPr kumimoji="0" lang="en-US" sz="2400" b="0" i="0" u="none" strike="noStrike" kern="0" cap="none" spc="0" normalizeH="0" baseline="0" noProof="0" dirty="0">
              <a:ln>
                <a:noFill/>
              </a:ln>
              <a:solidFill>
                <a:prstClr val="black"/>
              </a:solidFill>
              <a:effectLst/>
              <a:uLnTx/>
              <a:uFillTx/>
            </a:endParaRPr>
          </a:p>
        </p:txBody>
      </p:sp>
      <p:sp>
        <p:nvSpPr>
          <p:cNvPr id="12" name="Arrow: Right 11">
            <a:extLst>
              <a:ext uri="{FF2B5EF4-FFF2-40B4-BE49-F238E27FC236}">
                <a16:creationId xmlns:a16="http://schemas.microsoft.com/office/drawing/2014/main" id="{9CAC2AE5-79B3-407C-8406-49C728E19560}"/>
              </a:ext>
            </a:extLst>
          </p:cNvPr>
          <p:cNvSpPr/>
          <p:nvPr/>
        </p:nvSpPr>
        <p:spPr>
          <a:xfrm>
            <a:off x="6660444" y="4578224"/>
            <a:ext cx="694948" cy="428926"/>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85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F7E056-B1F5-4B3E-B5FC-0DFD2665D5D4}"/>
              </a:ext>
            </a:extLst>
          </p:cNvPr>
          <p:cNvSpPr>
            <a:spLocks noGrp="1"/>
          </p:cNvSpPr>
          <p:nvPr>
            <p:ph type="sldNum" sz="quarter" idx="12"/>
          </p:nvPr>
        </p:nvSpPr>
        <p:spPr/>
        <p:txBody>
          <a:bodyPr/>
          <a:lstStyle/>
          <a:p>
            <a:fld id="{48FC179B-E1DC-44DF-B0E4-66A8D350C2BE}" type="slidenum">
              <a:rPr lang="en-US" smtClean="0"/>
              <a:t>8</a:t>
            </a:fld>
            <a:endParaRPr lang="en-US"/>
          </a:p>
        </p:txBody>
      </p:sp>
      <p:sp>
        <p:nvSpPr>
          <p:cNvPr id="3" name="Flowchart: Terminator 2">
            <a:extLst>
              <a:ext uri="{FF2B5EF4-FFF2-40B4-BE49-F238E27FC236}">
                <a16:creationId xmlns:a16="http://schemas.microsoft.com/office/drawing/2014/main" id="{586DDA70-A334-4C31-B10B-C2D152EBF958}"/>
              </a:ext>
            </a:extLst>
          </p:cNvPr>
          <p:cNvSpPr/>
          <p:nvPr/>
        </p:nvSpPr>
        <p:spPr>
          <a:xfrm>
            <a:off x="2683516" y="707508"/>
            <a:ext cx="5667914" cy="735747"/>
          </a:xfrm>
          <a:prstGeom prst="flowChartTerminator">
            <a:avLst/>
          </a:prstGeom>
          <a:gradFill>
            <a:gsLst>
              <a:gs pos="88000">
                <a:srgbClr val="38623A"/>
              </a:gs>
              <a:gs pos="74000">
                <a:srgbClr val="629DD1">
                  <a:lumMod val="30000"/>
                  <a:lumOff val="70000"/>
                </a:srgbClr>
              </a:gs>
            </a:gsLst>
            <a:lin ang="5400000" scaled="1"/>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Calibri" panose="020F0502020204030204" pitchFamily="34" charset="0"/>
              </a:rPr>
              <a:t>Preparation of glass tanks</a:t>
            </a:r>
            <a:endParaRPr kumimoji="0" lang="en-US" sz="2800" b="0" i="0" u="none" strike="noStrike" kern="0" cap="none" spc="0" normalizeH="0" baseline="0" noProof="0" dirty="0">
              <a:ln>
                <a:noFill/>
              </a:ln>
              <a:solidFill>
                <a:prstClr val="black"/>
              </a:solidFill>
              <a:effectLst/>
              <a:uLnTx/>
              <a:uFillTx/>
            </a:endParaRPr>
          </a:p>
        </p:txBody>
      </p:sp>
      <p:grpSp>
        <p:nvGrpSpPr>
          <p:cNvPr id="18" name="Group 17">
            <a:extLst>
              <a:ext uri="{FF2B5EF4-FFF2-40B4-BE49-F238E27FC236}">
                <a16:creationId xmlns:a16="http://schemas.microsoft.com/office/drawing/2014/main" id="{BF17BC24-B9D1-4C33-B675-BBE05D228CDB}"/>
              </a:ext>
            </a:extLst>
          </p:cNvPr>
          <p:cNvGrpSpPr/>
          <p:nvPr/>
        </p:nvGrpSpPr>
        <p:grpSpPr>
          <a:xfrm>
            <a:off x="1597734" y="2065221"/>
            <a:ext cx="9348562" cy="4189051"/>
            <a:chOff x="988134" y="1326754"/>
            <a:chExt cx="10203248" cy="4942888"/>
          </a:xfrm>
        </p:grpSpPr>
        <p:pic>
          <p:nvPicPr>
            <p:cNvPr id="12" name="Picture 11">
              <a:extLst>
                <a:ext uri="{FF2B5EF4-FFF2-40B4-BE49-F238E27FC236}">
                  <a16:creationId xmlns:a16="http://schemas.microsoft.com/office/drawing/2014/main" id="{1396A7D9-42AE-4540-88CB-D76DA0059A65}"/>
                </a:ext>
              </a:extLst>
            </p:cNvPr>
            <p:cNvPicPr>
              <a:picLocks noChangeAspect="1"/>
            </p:cNvPicPr>
            <p:nvPr/>
          </p:nvPicPr>
          <p:blipFill>
            <a:blip r:embed="rId2"/>
            <a:stretch>
              <a:fillRect/>
            </a:stretch>
          </p:blipFill>
          <p:spPr>
            <a:xfrm>
              <a:off x="8610600" y="3603423"/>
              <a:ext cx="1711569" cy="2284311"/>
            </a:xfrm>
            <a:prstGeom prst="rect">
              <a:avLst/>
            </a:prstGeom>
            <a:ln w="57150">
              <a:noFill/>
            </a:ln>
          </p:spPr>
        </p:pic>
        <p:pic>
          <p:nvPicPr>
            <p:cNvPr id="4" name="Picture 3">
              <a:extLst>
                <a:ext uri="{FF2B5EF4-FFF2-40B4-BE49-F238E27FC236}">
                  <a16:creationId xmlns:a16="http://schemas.microsoft.com/office/drawing/2014/main" id="{26A7EF17-BF45-4609-8902-71837C745EE1}"/>
                </a:ext>
              </a:extLst>
            </p:cNvPr>
            <p:cNvPicPr>
              <a:picLocks noChangeAspect="1"/>
            </p:cNvPicPr>
            <p:nvPr/>
          </p:nvPicPr>
          <p:blipFill>
            <a:blip r:embed="rId3"/>
            <a:stretch>
              <a:fillRect/>
            </a:stretch>
          </p:blipFill>
          <p:spPr>
            <a:xfrm>
              <a:off x="1218492" y="1326754"/>
              <a:ext cx="1980479" cy="1980479"/>
            </a:xfrm>
            <a:prstGeom prst="rect">
              <a:avLst/>
            </a:prstGeom>
            <a:ln w="57150">
              <a:noFill/>
            </a:ln>
          </p:spPr>
        </p:pic>
        <p:sp>
          <p:nvSpPr>
            <p:cNvPr id="5" name="Rectangle 4">
              <a:extLst>
                <a:ext uri="{FF2B5EF4-FFF2-40B4-BE49-F238E27FC236}">
                  <a16:creationId xmlns:a16="http://schemas.microsoft.com/office/drawing/2014/main" id="{83EB565E-1525-476C-A4BC-9A39C004C28F}"/>
                </a:ext>
              </a:extLst>
            </p:cNvPr>
            <p:cNvSpPr/>
            <p:nvPr/>
          </p:nvSpPr>
          <p:spPr>
            <a:xfrm>
              <a:off x="988134" y="3355120"/>
              <a:ext cx="3244467" cy="59029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a:t>
              </a:r>
              <a:r>
                <a:rPr kumimoji="0" lang="en-GB" sz="1600" b="1" i="0" u="none" strike="noStrike" kern="0" cap="none" spc="0" normalizeH="0" baseline="0" noProof="0" dirty="0">
                  <a:ln>
                    <a:noFill/>
                  </a:ln>
                  <a:solidFill>
                    <a:prstClr val="black"/>
                  </a:solidFill>
                  <a:effectLst/>
                  <a:uLnTx/>
                  <a:uFillTx/>
                </a:rPr>
                <a:t>Washing glass tanks with the </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1" i="0" u="none" strike="noStrike" kern="0" cap="none" spc="0" normalizeH="0" baseline="0" noProof="0" dirty="0">
                  <a:ln>
                    <a:noFill/>
                  </a:ln>
                  <a:solidFill>
                    <a:prstClr val="black"/>
                  </a:solidFill>
                  <a:effectLst/>
                  <a:uLnTx/>
                  <a:uFillTx/>
                </a:rPr>
                <a:t>use of a </a:t>
              </a:r>
              <a:r>
                <a:rPr kumimoji="0" lang="en-US" sz="1600" b="1"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KMnO</a:t>
              </a:r>
              <a:r>
                <a:rPr kumimoji="0" lang="en-US" sz="1600" b="1" i="0" u="none" strike="noStrike" kern="0" cap="none" spc="0" normalizeH="0" baseline="-25000" noProof="0" dirty="0">
                  <a:ln>
                    <a:noFill/>
                  </a:ln>
                  <a:solidFill>
                    <a:prstClr val="black"/>
                  </a:solidFill>
                  <a:effectLst/>
                  <a:uLnTx/>
                  <a:uFillTx/>
                  <a:ea typeface="Calibri" panose="020F0502020204030204" pitchFamily="34" charset="0"/>
                  <a:cs typeface="Times New Roman" panose="02020603050405020304" pitchFamily="18" charset="0"/>
                </a:rPr>
                <a:t>4  </a:t>
              </a:r>
              <a:r>
                <a:rPr kumimoji="0" lang="en-GB" sz="1600" b="1" i="0" u="none" strike="noStrike" kern="0" cap="none" spc="0" normalizeH="0" baseline="0" noProof="0" dirty="0">
                  <a:ln>
                    <a:noFill/>
                  </a:ln>
                  <a:solidFill>
                    <a:prstClr val="black"/>
                  </a:solidFill>
                  <a:effectLst/>
                  <a:uLnTx/>
                  <a:uFillTx/>
                </a:rPr>
                <a:t>solution- </a:t>
              </a:r>
              <a:endParaRPr kumimoji="0" lang="en-US" sz="1600" b="1" i="0" u="none" strike="noStrike" kern="0" cap="none" spc="0" normalizeH="0" baseline="0" noProof="0" dirty="0">
                <a:ln>
                  <a:noFill/>
                </a:ln>
                <a:solidFill>
                  <a:prstClr val="black"/>
                </a:solidFill>
                <a:effectLst/>
                <a:uLnTx/>
                <a:uFillTx/>
              </a:endParaRPr>
            </a:p>
          </p:txBody>
        </p:sp>
        <p:sp>
          <p:nvSpPr>
            <p:cNvPr id="6" name="Arrow: Right 5">
              <a:extLst>
                <a:ext uri="{FF2B5EF4-FFF2-40B4-BE49-F238E27FC236}">
                  <a16:creationId xmlns:a16="http://schemas.microsoft.com/office/drawing/2014/main" id="{878CD2BB-BBE3-4EA8-9613-EF4E08261291}"/>
                </a:ext>
              </a:extLst>
            </p:cNvPr>
            <p:cNvSpPr/>
            <p:nvPr/>
          </p:nvSpPr>
          <p:spPr>
            <a:xfrm>
              <a:off x="3543749" y="2030160"/>
              <a:ext cx="861354" cy="558686"/>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2C974A-A5B0-43B2-91B2-2FDE40C3B709}"/>
                </a:ext>
              </a:extLst>
            </p:cNvPr>
            <p:cNvPicPr>
              <a:picLocks noChangeAspect="1"/>
            </p:cNvPicPr>
            <p:nvPr/>
          </p:nvPicPr>
          <p:blipFill>
            <a:blip r:embed="rId4"/>
            <a:stretch>
              <a:fillRect/>
            </a:stretch>
          </p:blipFill>
          <p:spPr>
            <a:xfrm>
              <a:off x="4749881" y="1399292"/>
              <a:ext cx="3015505" cy="1704416"/>
            </a:xfrm>
            <a:prstGeom prst="rect">
              <a:avLst/>
            </a:prstGeom>
            <a:ln w="57150">
              <a:noFill/>
            </a:ln>
          </p:spPr>
        </p:pic>
        <p:sp>
          <p:nvSpPr>
            <p:cNvPr id="8" name="Rectangle 7">
              <a:extLst>
                <a:ext uri="{FF2B5EF4-FFF2-40B4-BE49-F238E27FC236}">
                  <a16:creationId xmlns:a16="http://schemas.microsoft.com/office/drawing/2014/main" id="{0D357A14-2150-4D7A-94C0-1BAF14DF5FCB}"/>
                </a:ext>
              </a:extLst>
            </p:cNvPr>
            <p:cNvSpPr/>
            <p:nvPr/>
          </p:nvSpPr>
          <p:spPr>
            <a:xfrm>
              <a:off x="5266232" y="3172131"/>
              <a:ext cx="2054986"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a:t>
              </a:r>
              <a:r>
                <a:rPr kumimoji="0" lang="en-GB" sz="1600" b="1" i="0" u="none" strike="noStrike" kern="0" cap="none" spc="0" normalizeH="0" baseline="0" noProof="0" dirty="0">
                  <a:ln>
                    <a:noFill/>
                  </a:ln>
                  <a:solidFill>
                    <a:prstClr val="black"/>
                  </a:solidFill>
                  <a:effectLst/>
                  <a:uLnTx/>
                  <a:uFillTx/>
                </a:rPr>
                <a:t>Sterilized glass tanks-</a:t>
              </a:r>
              <a:endParaRPr kumimoji="0" lang="en-US" sz="1600" b="1" i="0" u="none" strike="noStrike" kern="0" cap="none" spc="0" normalizeH="0" baseline="0" noProof="0" dirty="0">
                <a:ln>
                  <a:noFill/>
                </a:ln>
                <a:solidFill>
                  <a:prstClr val="black"/>
                </a:solidFill>
                <a:effectLst/>
                <a:uLnTx/>
                <a:uFillTx/>
              </a:endParaRPr>
            </a:p>
          </p:txBody>
        </p:sp>
        <p:sp>
          <p:nvSpPr>
            <p:cNvPr id="9" name="Arrow: Bent 8">
              <a:extLst>
                <a:ext uri="{FF2B5EF4-FFF2-40B4-BE49-F238E27FC236}">
                  <a16:creationId xmlns:a16="http://schemas.microsoft.com/office/drawing/2014/main" id="{30797129-A04F-4E6C-A3DF-E2E50BBB6766}"/>
                </a:ext>
              </a:extLst>
            </p:cNvPr>
            <p:cNvSpPr/>
            <p:nvPr/>
          </p:nvSpPr>
          <p:spPr>
            <a:xfrm rot="5400000">
              <a:off x="7799207" y="2148411"/>
              <a:ext cx="1461865" cy="1141478"/>
            </a:xfrm>
            <a:prstGeom prst="ben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E22222D-C6E9-42B8-93B2-250FFF69428A}"/>
                </a:ext>
              </a:extLst>
            </p:cNvPr>
            <p:cNvPicPr>
              <a:picLocks noChangeAspect="1"/>
            </p:cNvPicPr>
            <p:nvPr/>
          </p:nvPicPr>
          <p:blipFill rotWithShape="1">
            <a:blip r:embed="rId5">
              <a:extLst>
                <a:ext uri="{28A0092B-C50C-407E-A947-70E740481C1C}">
                  <a14:useLocalDpi xmlns:a14="http://schemas.microsoft.com/office/drawing/2010/main" val="0"/>
                </a:ext>
              </a:extLst>
            </a:blip>
            <a:srcRect l="41846" t="41777" r="40066" b="25332"/>
            <a:stretch/>
          </p:blipFill>
          <p:spPr>
            <a:xfrm>
              <a:off x="9236281" y="1326754"/>
              <a:ext cx="1249770" cy="1048905"/>
            </a:xfrm>
            <a:prstGeom prst="rect">
              <a:avLst/>
            </a:prstGeom>
          </p:spPr>
        </p:pic>
        <p:sp>
          <p:nvSpPr>
            <p:cNvPr id="11" name="Rectangle 10">
              <a:extLst>
                <a:ext uri="{FF2B5EF4-FFF2-40B4-BE49-F238E27FC236}">
                  <a16:creationId xmlns:a16="http://schemas.microsoft.com/office/drawing/2014/main" id="{78DF7ABE-DE30-4B9B-86F9-6075F56DF5FE}"/>
                </a:ext>
              </a:extLst>
            </p:cNvPr>
            <p:cNvSpPr/>
            <p:nvPr/>
          </p:nvSpPr>
          <p:spPr>
            <a:xfrm>
              <a:off x="9053696" y="2419013"/>
              <a:ext cx="165372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a:t>
              </a: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TBL = 1+.00046  cm )</a:t>
              </a:r>
              <a:endParaRPr kumimoji="0" lang="en-US" sz="1200" b="0" i="0" u="none" strike="noStrike" kern="0" cap="none" spc="0" normalizeH="0" baseline="0" noProof="0" dirty="0">
                <a:ln>
                  <a:noFill/>
                </a:ln>
                <a:solidFill>
                  <a:prstClr val="black"/>
                </a:solidFill>
                <a:effectLst/>
                <a:uLnTx/>
                <a:uFillTx/>
              </a:endParaRPr>
            </a:p>
          </p:txBody>
        </p:sp>
        <p:sp>
          <p:nvSpPr>
            <p:cNvPr id="13" name="Rectangle 12">
              <a:extLst>
                <a:ext uri="{FF2B5EF4-FFF2-40B4-BE49-F238E27FC236}">
                  <a16:creationId xmlns:a16="http://schemas.microsoft.com/office/drawing/2014/main" id="{EC300C5B-0A94-4E71-A540-C450318B6537}"/>
                </a:ext>
              </a:extLst>
            </p:cNvPr>
            <p:cNvSpPr/>
            <p:nvPr/>
          </p:nvSpPr>
          <p:spPr>
            <a:xfrm>
              <a:off x="8175877" y="5931088"/>
              <a:ext cx="3015505"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-Sorting 1cm sized Neon tetra fry-</a:t>
              </a:r>
              <a:endParaRPr kumimoji="0" lang="en-US" sz="1600" b="1" i="0" u="none" strike="noStrike" kern="0" cap="none" spc="0" normalizeH="0" baseline="0" noProof="0" dirty="0">
                <a:ln>
                  <a:noFill/>
                </a:ln>
                <a:solidFill>
                  <a:prstClr val="black"/>
                </a:solidFill>
                <a:effectLst/>
                <a:uLnTx/>
                <a:uFillTx/>
              </a:endParaRPr>
            </a:p>
          </p:txBody>
        </p:sp>
        <p:sp>
          <p:nvSpPr>
            <p:cNvPr id="14" name="Arrow: Right 13">
              <a:extLst>
                <a:ext uri="{FF2B5EF4-FFF2-40B4-BE49-F238E27FC236}">
                  <a16:creationId xmlns:a16="http://schemas.microsoft.com/office/drawing/2014/main" id="{E8C1DD52-D0E5-46A9-9314-207DFA46DAF3}"/>
                </a:ext>
              </a:extLst>
            </p:cNvPr>
            <p:cNvSpPr/>
            <p:nvPr/>
          </p:nvSpPr>
          <p:spPr>
            <a:xfrm rot="10800000">
              <a:off x="7317421" y="4436431"/>
              <a:ext cx="895930" cy="622117"/>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4576D118-F13A-4DC8-841E-635A1DC69732}"/>
                </a:ext>
              </a:extLst>
            </p:cNvPr>
            <p:cNvPicPr>
              <a:picLocks noChangeAspect="1"/>
            </p:cNvPicPr>
            <p:nvPr/>
          </p:nvPicPr>
          <p:blipFill>
            <a:blip r:embed="rId6"/>
            <a:stretch>
              <a:fillRect/>
            </a:stretch>
          </p:blipFill>
          <p:spPr>
            <a:xfrm>
              <a:off x="3974425" y="3633706"/>
              <a:ext cx="3100523" cy="2206141"/>
            </a:xfrm>
            <a:prstGeom prst="rect">
              <a:avLst/>
            </a:prstGeom>
            <a:ln w="57150">
              <a:noFill/>
            </a:ln>
          </p:spPr>
        </p:pic>
        <p:sp>
          <p:nvSpPr>
            <p:cNvPr id="16" name="Rectangle 15">
              <a:extLst>
                <a:ext uri="{FF2B5EF4-FFF2-40B4-BE49-F238E27FC236}">
                  <a16:creationId xmlns:a16="http://schemas.microsoft.com/office/drawing/2014/main" id="{BEF45FA2-36AA-4376-B1EC-D0D92EBB0AAA}"/>
                </a:ext>
              </a:extLst>
            </p:cNvPr>
            <p:cNvSpPr/>
            <p:nvPr/>
          </p:nvSpPr>
          <p:spPr>
            <a:xfrm>
              <a:off x="3493713" y="5887734"/>
              <a:ext cx="4061946"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rPr>
                <a:t>-One of a glass tank prepared for experiment-</a:t>
              </a:r>
              <a:endParaRPr kumimoji="0" lang="en-US" sz="1600" b="1"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379930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BA5D24-C773-4F2F-A552-0D91E682E5FF}"/>
              </a:ext>
            </a:extLst>
          </p:cNvPr>
          <p:cNvSpPr>
            <a:spLocks noGrp="1"/>
          </p:cNvSpPr>
          <p:nvPr>
            <p:ph type="sldNum" sz="quarter" idx="12"/>
          </p:nvPr>
        </p:nvSpPr>
        <p:spPr/>
        <p:txBody>
          <a:bodyPr/>
          <a:lstStyle/>
          <a:p>
            <a:fld id="{48FC179B-E1DC-44DF-B0E4-66A8D350C2BE}" type="slidenum">
              <a:rPr lang="en-US" smtClean="0"/>
              <a:t>9</a:t>
            </a:fld>
            <a:endParaRPr lang="en-US"/>
          </a:p>
        </p:txBody>
      </p:sp>
      <p:sp>
        <p:nvSpPr>
          <p:cNvPr id="3" name="Flowchart: Terminator 2">
            <a:extLst>
              <a:ext uri="{FF2B5EF4-FFF2-40B4-BE49-F238E27FC236}">
                <a16:creationId xmlns:a16="http://schemas.microsoft.com/office/drawing/2014/main" id="{A0D27EB6-C698-4038-A80E-B2A808386A6D}"/>
              </a:ext>
            </a:extLst>
          </p:cNvPr>
          <p:cNvSpPr/>
          <p:nvPr/>
        </p:nvSpPr>
        <p:spPr>
          <a:xfrm>
            <a:off x="1766557" y="1020514"/>
            <a:ext cx="8345909" cy="735747"/>
          </a:xfrm>
          <a:prstGeom prst="flowChartTerminator">
            <a:avLst/>
          </a:prstGeom>
          <a:gradFill>
            <a:gsLst>
              <a:gs pos="88000">
                <a:srgbClr val="38623A"/>
              </a:gs>
              <a:gs pos="70000">
                <a:srgbClr val="629DD1">
                  <a:lumMod val="30000"/>
                  <a:lumOff val="70000"/>
                </a:srgbClr>
              </a:gs>
            </a:gsLst>
            <a:lin ang="5400000" scaled="1"/>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rPr>
              <a:t>Feeding of neon tetra (</a:t>
            </a:r>
            <a:r>
              <a:rPr kumimoji="0" lang="en-GB" sz="2800" b="1" i="1" u="none" strike="noStrike" kern="0" cap="none" spc="0" normalizeH="0" baseline="0" noProof="0" dirty="0" err="1">
                <a:ln>
                  <a:noFill/>
                </a:ln>
                <a:solidFill>
                  <a:prstClr val="black"/>
                </a:solidFill>
                <a:effectLst/>
                <a:uLnTx/>
                <a:uFillTx/>
              </a:rPr>
              <a:t>Paracheirodon</a:t>
            </a:r>
            <a:r>
              <a:rPr kumimoji="0" lang="en-GB" sz="2800" b="1" i="1" u="none" strike="noStrike" kern="0" cap="none" spc="0" normalizeH="0" baseline="0" noProof="0" dirty="0">
                <a:ln>
                  <a:noFill/>
                </a:ln>
                <a:solidFill>
                  <a:prstClr val="black"/>
                </a:solidFill>
                <a:effectLst/>
                <a:uLnTx/>
                <a:uFillTx/>
              </a:rPr>
              <a:t> </a:t>
            </a:r>
            <a:r>
              <a:rPr kumimoji="0" lang="en-GB" sz="2800" b="1" i="1" u="none" strike="noStrike" kern="0" cap="none" spc="0" normalizeH="0" baseline="0" noProof="0" dirty="0" err="1">
                <a:ln>
                  <a:noFill/>
                </a:ln>
                <a:solidFill>
                  <a:prstClr val="black"/>
                </a:solidFill>
                <a:effectLst/>
                <a:uLnTx/>
                <a:uFillTx/>
              </a:rPr>
              <a:t>innesi</a:t>
            </a:r>
            <a:r>
              <a:rPr kumimoji="0" lang="en-GB" sz="2800" b="1" i="0" u="none" strike="noStrike" kern="0" cap="none" spc="0" normalizeH="0" baseline="0" noProof="0" dirty="0">
                <a:ln>
                  <a:noFill/>
                </a:ln>
                <a:solidFill>
                  <a:prstClr val="black"/>
                </a:solidFill>
                <a:effectLst/>
                <a:uLnTx/>
                <a:uFillTx/>
              </a:rPr>
              <a:t>) fry</a:t>
            </a:r>
            <a:endParaRPr kumimoji="0" lang="en-US" sz="2800" b="1" i="0" u="none" strike="noStrike" kern="0" cap="none" spc="0" normalizeH="0" baseline="0" noProof="0" dirty="0">
              <a:ln>
                <a:noFill/>
              </a:ln>
              <a:solidFill>
                <a:prstClr val="black"/>
              </a:solidFill>
              <a:effectLst/>
              <a:uLnTx/>
              <a:uFillTx/>
            </a:endParaRPr>
          </a:p>
        </p:txBody>
      </p:sp>
      <p:sp>
        <p:nvSpPr>
          <p:cNvPr id="4" name="Rectangle 3">
            <a:extLst>
              <a:ext uri="{FF2B5EF4-FFF2-40B4-BE49-F238E27FC236}">
                <a16:creationId xmlns:a16="http://schemas.microsoft.com/office/drawing/2014/main" id="{E458D08D-2ECC-46E1-A504-B9F2BDDE828F}"/>
              </a:ext>
            </a:extLst>
          </p:cNvPr>
          <p:cNvSpPr/>
          <p:nvPr/>
        </p:nvSpPr>
        <p:spPr>
          <a:xfrm>
            <a:off x="466787" y="2182524"/>
            <a:ext cx="11258425" cy="2308324"/>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Feeding                formulated  powder feed at a rate of 10%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rPr>
              <a:t>    of the body weight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Feeding amount was increased weekly at a rate of 25%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Feeding trial was continued up to 06 weeks</a:t>
            </a:r>
            <a:endParaRPr kumimoji="0" lang="en-US" sz="2400" b="0" i="0" u="none" strike="noStrike" kern="0" cap="none" spc="0" normalizeH="0" baseline="0" noProof="0" dirty="0">
              <a:ln>
                <a:noFill/>
              </a:ln>
              <a:solidFill>
                <a:prstClr val="black"/>
              </a:solidFill>
              <a:effectLst/>
              <a:uLnTx/>
              <a:uFillTx/>
            </a:endParaRPr>
          </a:p>
        </p:txBody>
      </p:sp>
      <p:sp>
        <p:nvSpPr>
          <p:cNvPr id="5" name="Arrow: Right 4">
            <a:extLst>
              <a:ext uri="{FF2B5EF4-FFF2-40B4-BE49-F238E27FC236}">
                <a16:creationId xmlns:a16="http://schemas.microsoft.com/office/drawing/2014/main" id="{272487F3-90F7-4F29-A461-A583176E68FD}"/>
              </a:ext>
            </a:extLst>
          </p:cNvPr>
          <p:cNvSpPr/>
          <p:nvPr/>
        </p:nvSpPr>
        <p:spPr>
          <a:xfrm>
            <a:off x="2037020" y="2177355"/>
            <a:ext cx="609927" cy="350638"/>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EEC9347-2995-4BB5-A8EE-CEBCB04B817E}"/>
              </a:ext>
            </a:extLst>
          </p:cNvPr>
          <p:cNvPicPr>
            <a:picLocks noChangeAspect="1"/>
          </p:cNvPicPr>
          <p:nvPr/>
        </p:nvPicPr>
        <p:blipFill>
          <a:blip r:embed="rId2"/>
          <a:stretch>
            <a:fillRect/>
          </a:stretch>
        </p:blipFill>
        <p:spPr>
          <a:xfrm>
            <a:off x="8822222" y="2057146"/>
            <a:ext cx="2183927" cy="2220066"/>
          </a:xfrm>
          <a:prstGeom prst="rect">
            <a:avLst/>
          </a:prstGeom>
        </p:spPr>
      </p:pic>
      <p:sp>
        <p:nvSpPr>
          <p:cNvPr id="7" name="Rectangle 6">
            <a:extLst>
              <a:ext uri="{FF2B5EF4-FFF2-40B4-BE49-F238E27FC236}">
                <a16:creationId xmlns:a16="http://schemas.microsoft.com/office/drawing/2014/main" id="{31172997-CFDF-4483-8023-BF8D8E099A06}"/>
              </a:ext>
            </a:extLst>
          </p:cNvPr>
          <p:cNvSpPr/>
          <p:nvPr/>
        </p:nvSpPr>
        <p:spPr>
          <a:xfrm>
            <a:off x="8822222" y="4285871"/>
            <a:ext cx="2425408"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rPr>
              <a:t>-Formulated powder feed- </a:t>
            </a:r>
            <a:endParaRPr kumimoji="0" lang="en-US" sz="1600" b="0" i="0" u="none" strike="noStrike" kern="0" cap="none" spc="0" normalizeH="0" baseline="0" noProof="0" dirty="0">
              <a:ln>
                <a:noFill/>
              </a:ln>
              <a:solidFill>
                <a:prstClr val="black"/>
              </a:solidFill>
              <a:effectLst/>
              <a:uLnTx/>
              <a:uFillTx/>
            </a:endParaRPr>
          </a:p>
        </p:txBody>
      </p:sp>
      <p:sp>
        <p:nvSpPr>
          <p:cNvPr id="8" name="Rectangle 7">
            <a:extLst>
              <a:ext uri="{FF2B5EF4-FFF2-40B4-BE49-F238E27FC236}">
                <a16:creationId xmlns:a16="http://schemas.microsoft.com/office/drawing/2014/main" id="{43715FB9-36A1-4609-8A6B-726065AE6364}"/>
              </a:ext>
            </a:extLst>
          </p:cNvPr>
          <p:cNvSpPr/>
          <p:nvPr/>
        </p:nvSpPr>
        <p:spPr>
          <a:xfrm>
            <a:off x="571367" y="4661312"/>
            <a:ext cx="10736290" cy="1569660"/>
          </a:xfrm>
          <a:prstGeom prst="rect">
            <a:avLst/>
          </a:prstGeom>
          <a:gradFill>
            <a:gsLst>
              <a:gs pos="100000">
                <a:srgbClr val="38623A"/>
              </a:gs>
              <a:gs pos="83000">
                <a:srgbClr val="7CB67F"/>
              </a:gs>
            </a:gsLst>
            <a:lin ang="5400000" scaled="1"/>
          </a:grad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0" cap="none" spc="0" normalizeH="0" baseline="0" noProof="0" dirty="0">
                <a:ln>
                  <a:noFill/>
                </a:ln>
                <a:solidFill>
                  <a:prstClr val="black"/>
                </a:solidFill>
                <a:effectLst/>
                <a:uLnTx/>
                <a:uFillTx/>
              </a:rPr>
              <a:t>The formulated powder feed              1kg of commercial feed (CP=40%,CF=8%, GE=3500Kcal), 300g of fish meal, 10g of vitamin B, 10g of vitamin C and 10g of vitamin 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0" cap="none" spc="0" normalizeH="0" baseline="0" noProof="0" dirty="0">
              <a:ln>
                <a:noFill/>
              </a:ln>
              <a:solidFill>
                <a:prstClr val="black"/>
              </a:solidFill>
              <a:effectLst/>
              <a:uLnTx/>
              <a:uFillTx/>
            </a:endParaRPr>
          </a:p>
        </p:txBody>
      </p:sp>
      <p:sp>
        <p:nvSpPr>
          <p:cNvPr id="9" name="Arrow: Right 8">
            <a:extLst>
              <a:ext uri="{FF2B5EF4-FFF2-40B4-BE49-F238E27FC236}">
                <a16:creationId xmlns:a16="http://schemas.microsoft.com/office/drawing/2014/main" id="{29ECE0D1-B351-4409-9B89-07BA7B3DBD24}"/>
              </a:ext>
            </a:extLst>
          </p:cNvPr>
          <p:cNvSpPr/>
          <p:nvPr/>
        </p:nvSpPr>
        <p:spPr>
          <a:xfrm>
            <a:off x="4677343" y="4778092"/>
            <a:ext cx="568426" cy="355382"/>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619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1333</TotalTime>
  <Words>1887</Words>
  <Application>Microsoft Office PowerPoint</Application>
  <PresentationFormat>Widescreen</PresentationFormat>
  <Paragraphs>417</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Iskoola Pota</vt:lpstr>
      <vt:lpstr>Times New Roman</vt:lpstr>
      <vt:lpstr>Wingdings</vt:lpstr>
      <vt:lpstr>Office Theme</vt:lpstr>
      <vt:lpstr>The Influence of Stocking Density on Growth Performances of Neon Tetra (Paracheirodon innesi, Myers,1936) Under the Aquarium Conditions</vt:lpstr>
      <vt:lpstr>Content for  the presentation</vt:lpstr>
      <vt:lpstr>Introduction</vt:lpstr>
      <vt:lpstr>PowerPoint Presentation</vt:lpstr>
      <vt:lpstr>PowerPoint Presentation</vt:lpstr>
      <vt:lpstr>Objective</vt:lpstr>
      <vt:lpstr>Material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and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and Recommendations</vt:lpstr>
      <vt:lpstr>References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Anuradha</dc:creator>
  <cp:lastModifiedBy>Windows User</cp:lastModifiedBy>
  <cp:revision>50</cp:revision>
  <dcterms:created xsi:type="dcterms:W3CDTF">2023-02-09T03:28:20Z</dcterms:created>
  <dcterms:modified xsi:type="dcterms:W3CDTF">2023-03-25T07:53:16Z</dcterms:modified>
</cp:coreProperties>
</file>