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4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5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6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7.xml" ContentType="application/vnd.openxmlformats-officedocument.themeOverr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8.xml" ContentType="application/vnd.openxmlformats-officedocument.themeOverr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19.xml" ContentType="application/vnd.openxmlformats-officedocument.themeOverr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20.xml" ContentType="application/vnd.openxmlformats-officedocument.themeOverr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21.xml" ContentType="application/vnd.openxmlformats-officedocument.themeOverr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22.xml" ContentType="application/vnd.openxmlformats-officedocument.themeOverr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23.xml" ContentType="application/vnd.openxmlformats-officedocument.themeOverr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4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heme/themeOverride25.xml" ContentType="application/vnd.openxmlformats-officedocument.themeOverr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theme/themeOverride26.xml" ContentType="application/vnd.openxmlformats-officedocument.themeOverr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theme/themeOverride27.xml" ContentType="application/vnd.openxmlformats-officedocument.themeOverride+xml"/>
  <Override PartName="/ppt/drawings/drawing1.xml" ContentType="application/vnd.openxmlformats-officedocument.drawingml.chartshapes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theme/themeOverride28.xml" ContentType="application/vnd.openxmlformats-officedocument.themeOverrid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theme/themeOverride29.xml" ContentType="application/vnd.openxmlformats-officedocument.themeOverrid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theme/themeOverride3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92" r:id="rId2"/>
    <p:sldId id="257" r:id="rId3"/>
    <p:sldId id="258" r:id="rId4"/>
    <p:sldId id="260" r:id="rId5"/>
    <p:sldId id="261" r:id="rId6"/>
    <p:sldId id="266" r:id="rId7"/>
    <p:sldId id="268" r:id="rId8"/>
    <p:sldId id="269" r:id="rId9"/>
    <p:sldId id="270" r:id="rId10"/>
    <p:sldId id="262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63" r:id="rId31"/>
    <p:sldId id="290" r:id="rId32"/>
    <p:sldId id="264" r:id="rId33"/>
    <p:sldId id="291" r:id="rId34"/>
    <p:sldId id="26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er\Desktop\research%20proposal\research\New%20folder\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../embeddings/oleObject10.bin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../embeddings/oleObject11.bin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../embeddings/oleObject12.bin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../embeddings/oleObject13.bin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../embeddings/oleObject14.bin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../embeddings/oleObject15.bin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../embeddings/oleObject16.bin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../embeddings/oleObject17.bin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../embeddings/oleObject18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oleObject" Target="../embeddings/oleObject19.bin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oleObject" Target="../embeddings/oleObject20.bin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oleObject" Target="../embeddings/oleObject21.bin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oleObject" Target="../embeddings/oleObject22.bin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oleObject" Target="../embeddings/oleObject23.bin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../embeddings/oleObject24.bin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5.xm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oleObject" Target="../embeddings/oleObject25.bin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6.xml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oleObject" Target="../embeddings/oleObject26.bin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7.xml"/><Relationship Id="rId2" Type="http://schemas.microsoft.com/office/2011/relationships/chartColorStyle" Target="colors28.xml"/><Relationship Id="rId1" Type="http://schemas.microsoft.com/office/2011/relationships/chartStyle" Target="style28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27.bin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8.xml"/><Relationship Id="rId2" Type="http://schemas.microsoft.com/office/2011/relationships/chartColorStyle" Target="colors29.xml"/><Relationship Id="rId1" Type="http://schemas.microsoft.com/office/2011/relationships/chartStyle" Target="style29.xml"/><Relationship Id="rId4" Type="http://schemas.openxmlformats.org/officeDocument/2006/relationships/oleObject" Target="../embeddings/oleObject28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9.xml"/><Relationship Id="rId2" Type="http://schemas.microsoft.com/office/2011/relationships/chartColorStyle" Target="colors30.xml"/><Relationship Id="rId1" Type="http://schemas.microsoft.com/office/2011/relationships/chartStyle" Target="style30.xml"/><Relationship Id="rId4" Type="http://schemas.openxmlformats.org/officeDocument/2006/relationships/oleObject" Target="../embeddings/oleObject29.bin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0.xml"/><Relationship Id="rId2" Type="http://schemas.microsoft.com/office/2011/relationships/chartColorStyle" Target="colors31.xml"/><Relationship Id="rId1" Type="http://schemas.microsoft.com/office/2011/relationships/chartStyle" Target="style31.xml"/><Relationship Id="rId4" Type="http://schemas.openxmlformats.org/officeDocument/2006/relationships/oleObject" Target="../embeddings/oleObject30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../embeddings/oleObject8.bin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../embeddings/oleObject9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Harvesting</a:t>
            </a:r>
            <a:r>
              <a:rPr lang="en-US" sz="2400" b="1" baseline="0">
                <a:solidFill>
                  <a:schemeClr val="tx1"/>
                </a:solidFill>
              </a:rPr>
              <a:t> method </a:t>
            </a:r>
            <a:endParaRPr lang="en-US" sz="24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Hand picking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Guava 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 formatCode="0.00%">
                  <c:v>0.92900000000000005</c:v>
                </c:pt>
                <c:pt idx="1">
                  <c:v>0</c:v>
                </c:pt>
                <c:pt idx="2" formatCode="0.00%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Severing with a knife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Guava 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Sheet1!$B$4:$D$4</c:f>
              <c:numCache>
                <c:formatCode>0.00%</c:formatCode>
                <c:ptCount val="3"/>
                <c:pt idx="0" formatCode="General">
                  <c:v>0</c:v>
                </c:pt>
                <c:pt idx="1">
                  <c:v>1</c:v>
                </c:pt>
                <c:pt idx="2" formatCode="General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Cut with a scissor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Guava 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 formatCode="0.00%">
                  <c:v>7.0999999999999994E-2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6557664"/>
        <c:axId val="266560016"/>
        <c:axId val="0"/>
      </c:bar3DChart>
      <c:catAx>
        <c:axId val="26655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560016"/>
        <c:crosses val="autoZero"/>
        <c:auto val="1"/>
        <c:lblAlgn val="ctr"/>
        <c:lblOffset val="100"/>
        <c:noMultiLvlLbl val="0"/>
      </c:catAx>
      <c:valAx>
        <c:axId val="26656001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557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>
                <a:solidFill>
                  <a:schemeClr val="tx1"/>
                </a:solidFill>
              </a:rPr>
              <a:t>Packaging</a:t>
            </a:r>
            <a:r>
              <a:rPr lang="en-US" sz="2400" b="1" baseline="0" dirty="0" smtClean="0">
                <a:solidFill>
                  <a:schemeClr val="tx1"/>
                </a:solidFill>
              </a:rPr>
              <a:t> material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Sheet1!$A$71</c:f>
              <c:strCache>
                <c:ptCount val="1"/>
                <c:pt idx="0">
                  <c:v>Net bags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1.3274629507180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563767192957343E-3"/>
                  <c:y val="-1.3274629507180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1.0619703605744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Sheet1!$B$70:$D$70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Sheet1!$B$71:$D$71</c:f>
              <c:numCache>
                <c:formatCode>0.00%</c:formatCode>
                <c:ptCount val="3"/>
                <c:pt idx="0">
                  <c:v>0.625</c:v>
                </c:pt>
                <c:pt idx="1">
                  <c:v>0.75</c:v>
                </c:pt>
                <c:pt idx="2">
                  <c:v>0.91700000000000004</c:v>
                </c:pt>
              </c:numCache>
            </c:numRef>
          </c:val>
        </c:ser>
        <c:ser>
          <c:idx val="1"/>
          <c:order val="1"/>
          <c:tx>
            <c:strRef>
              <c:f>Sheet1!$A$72</c:f>
              <c:strCache>
                <c:ptCount val="1"/>
                <c:pt idx="0">
                  <c:v>Plastic crates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3371157666618953E-2"/>
                  <c:y val="-1.5929555408617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858404228027421E-2"/>
                  <c:y val="-4.247881442297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8102027508731749E-2"/>
                  <c:y val="-2.3894333112925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Sheet1!$B$70:$D$70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Sheet1!$B$72:$D$72</c:f>
              <c:numCache>
                <c:formatCode>0.00%</c:formatCode>
                <c:ptCount val="3"/>
                <c:pt idx="0">
                  <c:v>0.375</c:v>
                </c:pt>
                <c:pt idx="1">
                  <c:v>8.3000000000000004E-2</c:v>
                </c:pt>
                <c:pt idx="2">
                  <c:v>8.3000000000000004E-2</c:v>
                </c:pt>
              </c:numCache>
            </c:numRef>
          </c:val>
        </c:ser>
        <c:ser>
          <c:idx val="2"/>
          <c:order val="2"/>
          <c:tx>
            <c:strRef>
              <c:f>Sheet1!$A$73</c:f>
              <c:strCache>
                <c:ptCount val="1"/>
                <c:pt idx="0">
                  <c:v>Cardboard boxes 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2.8102027508731749E-2"/>
                  <c:y val="-2.123940721148961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652284-D168-476B-9B68-8D38AAE51DC5}" type="VALUE">
                      <a:rPr lang="en-US" sz="1400">
                        <a:solidFill>
                          <a:schemeClr val="tx1"/>
                        </a:solidFill>
                      </a:rPr>
                      <a:pPr>
                        <a:defRPr sz="1600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Sheet1!$B$70:$D$70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Sheet1!$B$73:$D$73</c:f>
              <c:numCache>
                <c:formatCode>0.00%</c:formatCode>
                <c:ptCount val="3"/>
                <c:pt idx="0" formatCode="General">
                  <c:v>0</c:v>
                </c:pt>
                <c:pt idx="1">
                  <c:v>0.16700000000000001</c:v>
                </c:pt>
                <c:pt idx="2" formatCode="General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8060384"/>
        <c:axId val="228060768"/>
        <c:axId val="0"/>
      </c:bar3DChart>
      <c:catAx>
        <c:axId val="22806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060768"/>
        <c:crosses val="autoZero"/>
        <c:auto val="1"/>
        <c:lblAlgn val="ctr"/>
        <c:lblOffset val="100"/>
        <c:noMultiLvlLbl val="0"/>
      </c:catAx>
      <c:valAx>
        <c:axId val="228060768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06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Packaging material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Sheet1!$A$16</c:f>
              <c:strCache>
                <c:ptCount val="1"/>
                <c:pt idx="0">
                  <c:v>Net bags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Sheet1!$B$15:$D$15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Sheet1!$B$16:$D$16</c:f>
              <c:numCache>
                <c:formatCode>0.00%</c:formatCode>
                <c:ptCount val="3"/>
                <c:pt idx="0">
                  <c:v>0.5</c:v>
                </c:pt>
                <c:pt idx="1">
                  <c:v>0.6</c:v>
                </c:pt>
                <c:pt idx="2">
                  <c:v>0.6</c:v>
                </c:pt>
              </c:numCache>
            </c:numRef>
          </c:val>
        </c:ser>
        <c:ser>
          <c:idx val="1"/>
          <c:order val="1"/>
          <c:tx>
            <c:strRef>
              <c:f>Sheet1!$A$17</c:f>
              <c:strCache>
                <c:ptCount val="1"/>
                <c:pt idx="0">
                  <c:v>Plastic crates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2.5321982970467987E-2"/>
                  <c:y val="-4.3370803101676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4313470198318862E-2"/>
                  <c:y val="-6.7465693713718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Sheet1!$B$15:$D$15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Sheet1!$B$17:$D$17</c:f>
              <c:numCache>
                <c:formatCode>0.00%</c:formatCode>
                <c:ptCount val="3"/>
                <c:pt idx="0">
                  <c:v>0.16700000000000001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Sheet1!$A$18</c:f>
              <c:strCache>
                <c:ptCount val="1"/>
                <c:pt idx="0">
                  <c:v>Cardboard boxes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5.3809213812244475E-2"/>
                  <c:y val="-4.81897812240849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6974461683552857E-2"/>
                  <c:y val="-4.0961314040472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Sheet1!$B$15:$D$15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Sheet1!$B$18:$D$18</c:f>
              <c:numCache>
                <c:formatCode>0.00%</c:formatCode>
                <c:ptCount val="3"/>
                <c:pt idx="0">
                  <c:v>0.33300000000000002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236752"/>
        <c:axId val="264238320"/>
        <c:axId val="0"/>
      </c:bar3DChart>
      <c:catAx>
        <c:axId val="26423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38320"/>
        <c:crosses val="autoZero"/>
        <c:auto val="1"/>
        <c:lblAlgn val="ctr"/>
        <c:lblOffset val="100"/>
        <c:noMultiLvlLbl val="0"/>
      </c:catAx>
      <c:valAx>
        <c:axId val="264238320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3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Ho</a:t>
            </a:r>
            <a:r>
              <a:rPr lang="en-US" sz="2400" b="1" baseline="0">
                <a:solidFill>
                  <a:schemeClr val="tx1"/>
                </a:solidFill>
              </a:rPr>
              <a:t>w commodities displayed </a:t>
            </a:r>
            <a:endParaRPr lang="en-US" sz="24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Sheet1!$A$77</c:f>
              <c:strCache>
                <c:ptCount val="1"/>
                <c:pt idx="0">
                  <c:v>In bulk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6728284725683778E-2"/>
                  <c:y val="-3.15668596028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51259135334323E-2"/>
                  <c:y val="-2.1044573068580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3361314118539E-2"/>
                  <c:y val="-1.3152858167862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Sheet1!$B$76:$D$76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Sheet1!$B$77:$D$77</c:f>
              <c:numCache>
                <c:formatCode>0.00%</c:formatCode>
                <c:ptCount val="3"/>
                <c:pt idx="0">
                  <c:v>0.82399999999999995</c:v>
                </c:pt>
                <c:pt idx="1">
                  <c:v>0.86699999999999999</c:v>
                </c:pt>
                <c:pt idx="2">
                  <c:v>0.77300000000000002</c:v>
                </c:pt>
              </c:numCache>
            </c:numRef>
          </c:val>
        </c:ser>
        <c:ser>
          <c:idx val="1"/>
          <c:order val="1"/>
          <c:tx>
            <c:strRef>
              <c:f>Sheet1!$A$78</c:f>
              <c:strCache>
                <c:ptCount val="1"/>
                <c:pt idx="0">
                  <c:v>Packeted in small quantities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1400547549391919E-2"/>
                  <c:y val="-2.8936287969298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624635157294582E-2"/>
                  <c:y val="-4.7350289404306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5792700863221601E-2"/>
                  <c:y val="-5.261143267145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Sheet1!$B$76:$D$76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Sheet1!$B$78:$D$78</c:f>
              <c:numCache>
                <c:formatCode>0.00%</c:formatCode>
                <c:ptCount val="3"/>
                <c:pt idx="0">
                  <c:v>0.17599999999999999</c:v>
                </c:pt>
                <c:pt idx="1">
                  <c:v>0.13300000000000001</c:v>
                </c:pt>
                <c:pt idx="2">
                  <c:v>0.22700000000000001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237536"/>
        <c:axId val="264238712"/>
        <c:axId val="0"/>
      </c:bar3DChart>
      <c:catAx>
        <c:axId val="26423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38712"/>
        <c:crosses val="autoZero"/>
        <c:auto val="1"/>
        <c:lblAlgn val="ctr"/>
        <c:lblOffset val="100"/>
        <c:noMultiLvlLbl val="0"/>
      </c:catAx>
      <c:valAx>
        <c:axId val="264238712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37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Commodities displayed on</a:t>
            </a:r>
          </a:p>
        </c:rich>
      </c:tx>
      <c:layout>
        <c:manualLayout>
          <c:xMode val="edge"/>
          <c:yMode val="edge"/>
          <c:x val="0.30299218099855812"/>
          <c:y val="2.74780435286827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>
          <a:contourClr>
            <a:schemeClr val="accent1"/>
          </a:contourClr>
        </a:sp3d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Sheet1!$A$82</c:f>
              <c:strCache>
                <c:ptCount val="1"/>
                <c:pt idx="0">
                  <c:v>Troughs / racks  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Sheet1!$B$81:$D$81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Sheet1!$B$82:$D$82</c:f>
              <c:numCache>
                <c:formatCode>0.00%</c:formatCode>
                <c:ptCount val="3"/>
                <c:pt idx="0">
                  <c:v>0.58799999999999997</c:v>
                </c:pt>
                <c:pt idx="1">
                  <c:v>0.6</c:v>
                </c:pt>
                <c:pt idx="2">
                  <c:v>0.63600000000000001</c:v>
                </c:pt>
              </c:numCache>
            </c:numRef>
          </c:val>
        </c:ser>
        <c:ser>
          <c:idx val="1"/>
          <c:order val="1"/>
          <c:tx>
            <c:strRef>
              <c:f>Sheet1!$A$83</c:f>
              <c:strCache>
                <c:ptCount val="1"/>
                <c:pt idx="0">
                  <c:v>In crates/boxes  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Sheet1!$B$81:$D$81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Sheet1!$B$83:$D$83</c:f>
              <c:numCache>
                <c:formatCode>0.00%</c:formatCode>
                <c:ptCount val="3"/>
                <c:pt idx="0">
                  <c:v>0.23499999999999999</c:v>
                </c:pt>
                <c:pt idx="1">
                  <c:v>0.2</c:v>
                </c:pt>
                <c:pt idx="2">
                  <c:v>0.182</c:v>
                </c:pt>
              </c:numCache>
            </c:numRef>
          </c:val>
        </c:ser>
        <c:ser>
          <c:idx val="2"/>
          <c:order val="2"/>
          <c:tx>
            <c:strRef>
              <c:f>Sheet1!$A$84</c:f>
              <c:strCache>
                <c:ptCount val="1"/>
                <c:pt idx="0">
                  <c:v>Heaped on floor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elete val="1"/>
          </c:dLbls>
          <c:cat>
            <c:strRef>
              <c:f>Sheet1!$B$81:$D$81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Sheet1!$B$84:$D$84</c:f>
              <c:numCache>
                <c:formatCode>0.00%</c:formatCode>
                <c:ptCount val="3"/>
                <c:pt idx="0">
                  <c:v>0.17599999999999999</c:v>
                </c:pt>
                <c:pt idx="1">
                  <c:v>0.2</c:v>
                </c:pt>
                <c:pt idx="2">
                  <c:v>0.182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555816"/>
        <c:axId val="358556208"/>
        <c:axId val="0"/>
      </c:bar3DChart>
      <c:catAx>
        <c:axId val="358555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6208"/>
        <c:crosses val="autoZero"/>
        <c:auto val="1"/>
        <c:lblAlgn val="ctr"/>
        <c:lblOffset val="100"/>
        <c:noMultiLvlLbl val="0"/>
      </c:catAx>
      <c:valAx>
        <c:axId val="358556208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5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1601099262032614"/>
          <c:y val="0.96010207944135617"/>
          <c:w val="0.84221323440040829"/>
          <c:h val="3.818319225325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>
                <a:solidFill>
                  <a:schemeClr val="tx1"/>
                </a:solidFill>
              </a:rPr>
              <a:t>Harvesting time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245445150972373"/>
          <c:y val="8.2420176872316911E-2"/>
          <c:w val="0.77172468366827285"/>
          <c:h val="0.661787343248760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Early morning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-1.0312434278531542E-2"/>
                  <c:y val="-1.2956552700012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874605671189253E-3"/>
                  <c:y val="-1.8139173780018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Sheet1!$B$2:$D$2</c:f>
              <c:numCache>
                <c:formatCode>0.00%</c:formatCode>
                <c:ptCount val="3"/>
                <c:pt idx="0">
                  <c:v>0.66700000000000004</c:v>
                </c:pt>
                <c:pt idx="1">
                  <c:v>0.4</c:v>
                </c:pt>
                <c:pt idx="2" formatCode="0%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Mid-day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6813890777563426E-2"/>
                  <c:y val="-2.8756150567512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 formatCode="0.00%">
                  <c:v>0.33300000000000002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Any time during the day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Sheet1!$B$4:$D$4</c:f>
              <c:numCache>
                <c:formatCode>0.00%</c:formatCode>
                <c:ptCount val="3"/>
                <c:pt idx="0" formatCode="General">
                  <c:v>0</c:v>
                </c:pt>
                <c:pt idx="1">
                  <c:v>0.6</c:v>
                </c:pt>
                <c:pt idx="2" formatCode="General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553856"/>
        <c:axId val="358552288"/>
        <c:axId val="0"/>
      </c:bar3DChart>
      <c:catAx>
        <c:axId val="35855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2288"/>
        <c:crosses val="autoZero"/>
        <c:auto val="1"/>
        <c:lblAlgn val="ctr"/>
        <c:lblOffset val="100"/>
        <c:noMultiLvlLbl val="0"/>
      </c:catAx>
      <c:valAx>
        <c:axId val="358552288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790736398074021E-2"/>
          <c:y val="0.84737781380575283"/>
          <c:w val="0.8999999074934899"/>
          <c:h val="7.66216279934825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Harvesting method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Sheet1!$O$93</c:f>
              <c:strCache>
                <c:ptCount val="1"/>
                <c:pt idx="0">
                  <c:v>Hand picking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Sheet1!$P$92:$R$92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Sheet1!$P$93:$R$93</c:f>
              <c:numCache>
                <c:formatCode>0%</c:formatCode>
                <c:ptCount val="3"/>
                <c:pt idx="0">
                  <c:v>0</c:v>
                </c:pt>
                <c:pt idx="1">
                  <c:v>0.4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Sheet1!$O$94</c:f>
              <c:strCache>
                <c:ptCount val="1"/>
                <c:pt idx="0">
                  <c:v>Severing with a knife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Sheet1!$P$92:$R$92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Sheet1!$P$94:$R$94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Sheet1!$O$95</c:f>
              <c:strCache>
                <c:ptCount val="1"/>
                <c:pt idx="0">
                  <c:v>Cut with a scissor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Sheet1!$P$92:$R$92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Sheet1!$P$95:$R$95</c:f>
              <c:numCache>
                <c:formatCode>0%</c:formatCode>
                <c:ptCount val="3"/>
                <c:pt idx="0">
                  <c:v>1</c:v>
                </c:pt>
                <c:pt idx="1">
                  <c:v>0.6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553464"/>
        <c:axId val="358556992"/>
        <c:axId val="0"/>
      </c:bar3DChart>
      <c:catAx>
        <c:axId val="35855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6992"/>
        <c:crosses val="autoZero"/>
        <c:auto val="1"/>
        <c:lblAlgn val="ctr"/>
        <c:lblOffset val="100"/>
        <c:noMultiLvlLbl val="0"/>
      </c:catAx>
      <c:valAx>
        <c:axId val="35855699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3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Packaging material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Sheet1!$F$99</c:f>
              <c:strCache>
                <c:ptCount val="1"/>
                <c:pt idx="0">
                  <c:v>Plastic crates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Sheet1!$G$98:$I$98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Sheet1!$G$99:$I$99</c:f>
              <c:numCache>
                <c:formatCode>0.00%</c:formatCode>
                <c:ptCount val="3"/>
                <c:pt idx="0">
                  <c:v>0.33300000000000002</c:v>
                </c:pt>
                <c:pt idx="1">
                  <c:v>0.2</c:v>
                </c:pt>
                <c:pt idx="2">
                  <c:v>0.16700000000000001</c:v>
                </c:pt>
              </c:numCache>
            </c:numRef>
          </c:val>
        </c:ser>
        <c:ser>
          <c:idx val="1"/>
          <c:order val="1"/>
          <c:tx>
            <c:strRef>
              <c:f>Sheet1!$F$100</c:f>
              <c:strCache>
                <c:ptCount val="1"/>
                <c:pt idx="0">
                  <c:v>Net bag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Sheet1!$G$98:$I$98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Sheet1!$G$100:$I$100</c:f>
              <c:numCache>
                <c:formatCode>0.00%</c:formatCode>
                <c:ptCount val="3"/>
                <c:pt idx="0">
                  <c:v>0.66700000000000004</c:v>
                </c:pt>
                <c:pt idx="1">
                  <c:v>0.8</c:v>
                </c:pt>
                <c:pt idx="2">
                  <c:v>0.83299999999999996</c:v>
                </c:pt>
              </c:numCache>
            </c:numRef>
          </c:val>
        </c:ser>
        <c:ser>
          <c:idx val="2"/>
          <c:order val="2"/>
          <c:tx>
            <c:strRef>
              <c:f>Sheet1!$F$101</c:f>
              <c:strCache>
                <c:ptCount val="1"/>
                <c:pt idx="0">
                  <c:v>Cardboard boxes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Sheet1!$G$98:$I$98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Sheet1!$G$101:$I$101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554248"/>
        <c:axId val="358556600"/>
        <c:axId val="0"/>
      </c:bar3DChart>
      <c:catAx>
        <c:axId val="358554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6600"/>
        <c:crosses val="autoZero"/>
        <c:auto val="1"/>
        <c:lblAlgn val="ctr"/>
        <c:lblOffset val="100"/>
        <c:noMultiLvlLbl val="0"/>
      </c:catAx>
      <c:valAx>
        <c:axId val="358556600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4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chemeClr val="tx1"/>
                </a:solidFill>
              </a:rPr>
              <a:t>Transportatio</a:t>
            </a:r>
            <a:r>
              <a:rPr lang="en-US" sz="2400" b="1" baseline="0" dirty="0">
                <a:solidFill>
                  <a:schemeClr val="tx1"/>
                </a:solidFill>
              </a:rPr>
              <a:t>n vehicle 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Sheet1!$A$113</c:f>
              <c:strCache>
                <c:ptCount val="1"/>
                <c:pt idx="0">
                  <c:v>Closed truck/ lorry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Sheet1!$B$112:$D$112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Sheet1!$B$113:$D$113</c:f>
              <c:numCache>
                <c:formatCode>0.00%</c:formatCode>
                <c:ptCount val="3"/>
                <c:pt idx="0">
                  <c:v>0.83299999999999996</c:v>
                </c:pt>
                <c:pt idx="1">
                  <c:v>0.71399999999999997</c:v>
                </c:pt>
                <c:pt idx="2">
                  <c:v>0.71399999999999997</c:v>
                </c:pt>
              </c:numCache>
            </c:numRef>
          </c:val>
        </c:ser>
        <c:ser>
          <c:idx val="1"/>
          <c:order val="1"/>
          <c:tx>
            <c:strRef>
              <c:f>Sheet1!$A$114</c:f>
              <c:strCache>
                <c:ptCount val="1"/>
                <c:pt idx="0">
                  <c:v>Open truck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3913862966024959E-2"/>
                  <c:y val="-1.5794592362713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458181307447515E-2"/>
                  <c:y val="-1.0529728241808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369544624602334E-2"/>
                  <c:y val="-2.3691888544070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Sheet1!$B$112:$D$112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Sheet1!$B$114:$D$114</c:f>
              <c:numCache>
                <c:formatCode>0.00%</c:formatCode>
                <c:ptCount val="3"/>
                <c:pt idx="0">
                  <c:v>0.16700000000000001</c:v>
                </c:pt>
                <c:pt idx="1">
                  <c:v>0.28599999999999998</c:v>
                </c:pt>
                <c:pt idx="2">
                  <c:v>0.28599999999999998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552680"/>
        <c:axId val="358553072"/>
        <c:axId val="0"/>
      </c:bar3DChart>
      <c:catAx>
        <c:axId val="358552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3072"/>
        <c:crosses val="autoZero"/>
        <c:auto val="1"/>
        <c:lblAlgn val="ctr"/>
        <c:lblOffset val="100"/>
        <c:noMultiLvlLbl val="0"/>
      </c:catAx>
      <c:valAx>
        <c:axId val="358553072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2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Packaging</a:t>
            </a:r>
            <a:r>
              <a:rPr lang="en-US" sz="2400" b="1" baseline="0">
                <a:solidFill>
                  <a:schemeClr val="tx1"/>
                </a:solidFill>
              </a:rPr>
              <a:t> material</a:t>
            </a:r>
            <a:endParaRPr lang="en-US" sz="24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Sheet1!$A$118</c:f>
              <c:strCache>
                <c:ptCount val="1"/>
                <c:pt idx="0">
                  <c:v>Net bags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Sheet1!$B$117:$D$117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Sheet1!$B$118:$D$118</c:f>
              <c:numCache>
                <c:formatCode>0.00%</c:formatCode>
                <c:ptCount val="3"/>
                <c:pt idx="0">
                  <c:v>0.66700000000000004</c:v>
                </c:pt>
                <c:pt idx="1">
                  <c:v>0.5</c:v>
                </c:pt>
                <c:pt idx="2">
                  <c:v>0.66700000000000004</c:v>
                </c:pt>
              </c:numCache>
            </c:numRef>
          </c:val>
        </c:ser>
        <c:ser>
          <c:idx val="1"/>
          <c:order val="1"/>
          <c:tx>
            <c:strRef>
              <c:f>Sheet1!$A$119</c:f>
              <c:strCache>
                <c:ptCount val="1"/>
                <c:pt idx="0">
                  <c:v>Plastic crates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7514616315813239E-2"/>
                  <c:y val="-2.7769015066628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724381716258447E-2"/>
                  <c:y val="-1.2622279575740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97558649888673E-2"/>
                  <c:y val="-4.0391294642369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Sheet1!$B$117:$D$117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Sheet1!$B$119:$D$119</c:f>
              <c:numCache>
                <c:formatCode>0.00%</c:formatCode>
                <c:ptCount val="3"/>
                <c:pt idx="0">
                  <c:v>0.33300000000000002</c:v>
                </c:pt>
                <c:pt idx="1">
                  <c:v>0.5</c:v>
                </c:pt>
                <c:pt idx="2">
                  <c:v>0.33300000000000002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8551112"/>
        <c:axId val="358551504"/>
        <c:axId val="0"/>
      </c:bar3DChart>
      <c:catAx>
        <c:axId val="358551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1504"/>
        <c:crosses val="autoZero"/>
        <c:auto val="1"/>
        <c:lblAlgn val="ctr"/>
        <c:lblOffset val="100"/>
        <c:noMultiLvlLbl val="0"/>
      </c:catAx>
      <c:valAx>
        <c:axId val="358551504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1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1"/>
                </a:solidFill>
              </a:rPr>
              <a:t>Transportation time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281318702239142"/>
          <c:y val="0.11031081781331217"/>
          <c:w val="0.79230790067591361"/>
          <c:h val="0.655873465017958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Sheet1!$BC$18</c:f>
              <c:strCache>
                <c:ptCount val="1"/>
                <c:pt idx="0">
                  <c:v>Early morning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Sheet1!$BD$17:$BF$17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Sheet1!$BD$18:$BF$18</c:f>
              <c:numCache>
                <c:formatCode>0.00%</c:formatCode>
                <c:ptCount val="3"/>
                <c:pt idx="0">
                  <c:v>0.6</c:v>
                </c:pt>
                <c:pt idx="1">
                  <c:v>0.83299999999999996</c:v>
                </c:pt>
                <c:pt idx="2">
                  <c:v>0.83299999999999996</c:v>
                </c:pt>
              </c:numCache>
            </c:numRef>
          </c:val>
        </c:ser>
        <c:ser>
          <c:idx val="1"/>
          <c:order val="1"/>
          <c:tx>
            <c:strRef>
              <c:f>Sheet1!$BC$19</c:f>
              <c:strCache>
                <c:ptCount val="1"/>
                <c:pt idx="0">
                  <c:v>Any time during the day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0296292535779057E-2"/>
                  <c:y val="-1.0150566739976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7134847829684084E-2"/>
                  <c:y val="-1.2908610897266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5872459083727141E-2"/>
                  <c:y val="-3.8725832691799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Sheet1!$BD$17:$BF$17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Sheet1!$BD$19:$BF$19</c:f>
              <c:numCache>
                <c:formatCode>0.00%</c:formatCode>
                <c:ptCount val="3"/>
                <c:pt idx="0">
                  <c:v>0.4</c:v>
                </c:pt>
                <c:pt idx="1">
                  <c:v>0.16700000000000001</c:v>
                </c:pt>
                <c:pt idx="2">
                  <c:v>0.16700000000000001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558168"/>
        <c:axId val="358995240"/>
        <c:axId val="0"/>
      </c:bar3DChart>
      <c:catAx>
        <c:axId val="358558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5240"/>
        <c:crosses val="autoZero"/>
        <c:auto val="1"/>
        <c:lblAlgn val="ctr"/>
        <c:lblOffset val="100"/>
        <c:noMultiLvlLbl val="0"/>
      </c:catAx>
      <c:valAx>
        <c:axId val="358995240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558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17029500287433"/>
          <c:y val="0.86854845143306891"/>
          <c:w val="0.80455941622953386"/>
          <c:h val="7.6621646240181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>
                <a:solidFill>
                  <a:schemeClr val="tx1"/>
                </a:solidFill>
              </a:rPr>
              <a:t>Harvesting</a:t>
            </a:r>
            <a:r>
              <a:rPr lang="en-US" sz="2400" b="1" baseline="0" dirty="0" smtClean="0">
                <a:solidFill>
                  <a:schemeClr val="tx1"/>
                </a:solidFill>
              </a:rPr>
              <a:t> time in the day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Sheet1!$B$11</c:f>
              <c:strCache>
                <c:ptCount val="1"/>
                <c:pt idx="0">
                  <c:v>Guava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Sheet1!$A$12:$A$15</c:f>
              <c:strCache>
                <c:ptCount val="4"/>
                <c:pt idx="0">
                  <c:v>Early morning</c:v>
                </c:pt>
                <c:pt idx="1">
                  <c:v>Mid-day</c:v>
                </c:pt>
                <c:pt idx="2">
                  <c:v>Evening</c:v>
                </c:pt>
                <c:pt idx="3">
                  <c:v>Night</c:v>
                </c:pt>
              </c:strCache>
            </c:strRef>
          </c:cat>
          <c:val>
            <c:numRef>
              <c:f>Sheet1!$B$12:$B$15</c:f>
              <c:numCache>
                <c:formatCode>0.00%</c:formatCode>
                <c:ptCount val="4"/>
                <c:pt idx="0" formatCode="0%">
                  <c:v>0.15</c:v>
                </c:pt>
                <c:pt idx="1">
                  <c:v>0.76900000000000002</c:v>
                </c:pt>
                <c:pt idx="2">
                  <c:v>7.6999999999999999E-2</c:v>
                </c:pt>
                <c:pt idx="3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Sheet1!$C$11</c:f>
              <c:strCache>
                <c:ptCount val="1"/>
                <c:pt idx="0">
                  <c:v>Bitter gourd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Sheet1!$A$12:$A$15</c:f>
              <c:strCache>
                <c:ptCount val="4"/>
                <c:pt idx="0">
                  <c:v>Early morning</c:v>
                </c:pt>
                <c:pt idx="1">
                  <c:v>Mid-day</c:v>
                </c:pt>
                <c:pt idx="2">
                  <c:v>Evening</c:v>
                </c:pt>
                <c:pt idx="3">
                  <c:v>Night</c:v>
                </c:pt>
              </c:strCache>
            </c:strRef>
          </c:cat>
          <c:val>
            <c:numRef>
              <c:f>Sheet1!$C$12:$C$15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 formatCode="0.00%">
                  <c:v>0.8</c:v>
                </c:pt>
                <c:pt idx="3" formatCode="0.00%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Sheet1!$D$11</c:f>
              <c:strCache>
                <c:ptCount val="1"/>
                <c:pt idx="0">
                  <c:v>Long bean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4.1827540767854769E-2"/>
                  <c:y val="-2.1007717027705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Sheet1!$A$12:$A$15</c:f>
              <c:strCache>
                <c:ptCount val="4"/>
                <c:pt idx="0">
                  <c:v>Early morning</c:v>
                </c:pt>
                <c:pt idx="1">
                  <c:v>Mid-day</c:v>
                </c:pt>
                <c:pt idx="2">
                  <c:v>Evening</c:v>
                </c:pt>
                <c:pt idx="3">
                  <c:v>Night</c:v>
                </c:pt>
              </c:strCache>
            </c:strRef>
          </c:cat>
          <c:val>
            <c:numRef>
              <c:f>Sheet1!$D$12:$D$15</c:f>
              <c:numCache>
                <c:formatCode>0.00%</c:formatCode>
                <c:ptCount val="4"/>
                <c:pt idx="0">
                  <c:v>0.66700000000000004</c:v>
                </c:pt>
                <c:pt idx="1">
                  <c:v>0.16700000000000001</c:v>
                </c:pt>
                <c:pt idx="2">
                  <c:v>0.16700000000000001</c:v>
                </c:pt>
                <c:pt idx="3" formatCode="General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6560800"/>
        <c:axId val="266554920"/>
        <c:axId val="0"/>
      </c:bar3DChart>
      <c:catAx>
        <c:axId val="26656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554920"/>
        <c:crosses val="autoZero"/>
        <c:auto val="1"/>
        <c:lblAlgn val="ctr"/>
        <c:lblOffset val="100"/>
        <c:noMultiLvlLbl val="0"/>
      </c:catAx>
      <c:valAx>
        <c:axId val="26655492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56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chemeClr val="tx1"/>
                </a:solidFill>
              </a:rPr>
              <a:t>Packaging</a:t>
            </a:r>
            <a:r>
              <a:rPr lang="en-US" sz="2400" b="1" baseline="0" dirty="0">
                <a:solidFill>
                  <a:schemeClr val="tx1"/>
                </a:solidFill>
              </a:rPr>
              <a:t> material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Sheet1!$A$124</c:f>
              <c:strCache>
                <c:ptCount val="1"/>
                <c:pt idx="0">
                  <c:v>Net bags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Sheet1!$B$123:$D$123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Sheet1!$B$124:$D$124</c:f>
              <c:numCache>
                <c:formatCode>0.00%</c:formatCode>
                <c:ptCount val="3"/>
                <c:pt idx="0">
                  <c:v>0.66700000000000004</c:v>
                </c:pt>
                <c:pt idx="1">
                  <c:v>0.5</c:v>
                </c:pt>
                <c:pt idx="2">
                  <c:v>0.66700000000000004</c:v>
                </c:pt>
              </c:numCache>
            </c:numRef>
          </c:val>
        </c:ser>
        <c:ser>
          <c:idx val="1"/>
          <c:order val="1"/>
          <c:tx>
            <c:strRef>
              <c:f>Sheet1!$A$125</c:f>
              <c:strCache>
                <c:ptCount val="1"/>
                <c:pt idx="0">
                  <c:v>Plastic crates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3197932757825797E-2"/>
                  <c:y val="-1.52366174709214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9439069741021591E-2"/>
                  <c:y val="-1.77760537160750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4558346206260603E-2"/>
                  <c:y val="-1.52366174709214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Sheet1!$B$123:$D$123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Sheet1!$B$125:$D$125</c:f>
              <c:numCache>
                <c:formatCode>0.00%</c:formatCode>
                <c:ptCount val="3"/>
                <c:pt idx="0">
                  <c:v>0.33300000000000002</c:v>
                </c:pt>
                <c:pt idx="1">
                  <c:v>0.5</c:v>
                </c:pt>
                <c:pt idx="2">
                  <c:v>0.33300000000000002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989360"/>
        <c:axId val="358991320"/>
        <c:axId val="0"/>
      </c:bar3DChart>
      <c:catAx>
        <c:axId val="35898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1320"/>
        <c:crosses val="autoZero"/>
        <c:auto val="1"/>
        <c:lblAlgn val="ctr"/>
        <c:lblOffset val="100"/>
        <c:noMultiLvlLbl val="0"/>
      </c:catAx>
      <c:valAx>
        <c:axId val="358991320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89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>
                <a:solidFill>
                  <a:schemeClr val="tx1"/>
                </a:solidFill>
              </a:rPr>
              <a:t>Packaging</a:t>
            </a:r>
            <a:r>
              <a:rPr lang="en-US" sz="2400" b="1" i="0" baseline="0">
                <a:solidFill>
                  <a:schemeClr val="tx1"/>
                </a:solidFill>
              </a:rPr>
              <a:t> material</a:t>
            </a:r>
            <a:endParaRPr lang="en-US" sz="2400" b="1" i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Sheet1!$A$130</c:f>
              <c:strCache>
                <c:ptCount val="1"/>
                <c:pt idx="0">
                  <c:v>Net bags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Sheet1!$B$129:$D$129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Sheet1!$B$130:$D$130</c:f>
              <c:numCache>
                <c:formatCode>0.00%</c:formatCode>
                <c:ptCount val="3"/>
                <c:pt idx="0">
                  <c:v>0.66700000000000004</c:v>
                </c:pt>
                <c:pt idx="1">
                  <c:v>0.625</c:v>
                </c:pt>
                <c:pt idx="2">
                  <c:v>0.66700000000000004</c:v>
                </c:pt>
              </c:numCache>
            </c:numRef>
          </c:val>
        </c:ser>
        <c:ser>
          <c:idx val="1"/>
          <c:order val="1"/>
          <c:tx>
            <c:strRef>
              <c:f>Sheet1!$A$131</c:f>
              <c:strCache>
                <c:ptCount val="1"/>
                <c:pt idx="0">
                  <c:v>Plastic crates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3114536064290963E-2"/>
                  <c:y val="-1.9788473681524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1356026228575321E-2"/>
                  <c:y val="-9.89423684076238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7235281146433104E-2"/>
                  <c:y val="-2.2262032891715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Sheet1!$B$129:$D$129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Sheet1!$B$131:$D$131</c:f>
              <c:numCache>
                <c:formatCode>0.00%</c:formatCode>
                <c:ptCount val="3"/>
                <c:pt idx="0">
                  <c:v>0.33300000000000002</c:v>
                </c:pt>
                <c:pt idx="1">
                  <c:v>0.375</c:v>
                </c:pt>
                <c:pt idx="2">
                  <c:v>0.33300000000000002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992888"/>
        <c:axId val="358996024"/>
        <c:axId val="0"/>
      </c:bar3DChart>
      <c:catAx>
        <c:axId val="358992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6024"/>
        <c:crosses val="autoZero"/>
        <c:auto val="1"/>
        <c:lblAlgn val="ctr"/>
        <c:lblOffset val="100"/>
        <c:noMultiLvlLbl val="0"/>
      </c:catAx>
      <c:valAx>
        <c:axId val="358996024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2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Packaging</a:t>
            </a:r>
            <a:r>
              <a:rPr lang="en-US" sz="2400" b="1" baseline="0">
                <a:solidFill>
                  <a:schemeClr val="tx1"/>
                </a:solidFill>
              </a:rPr>
              <a:t> material</a:t>
            </a:r>
            <a:endParaRPr lang="en-US" sz="24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Sheet1!$A$134</c:f>
              <c:strCache>
                <c:ptCount val="1"/>
                <c:pt idx="0">
                  <c:v>Net bags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Sheet1!$B$133:$D$133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Sheet1!$B$134:$D$134</c:f>
              <c:numCache>
                <c:formatCode>0.00%</c:formatCode>
                <c:ptCount val="3"/>
                <c:pt idx="0">
                  <c:v>0.25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Sheet1!$A$135</c:f>
              <c:strCache>
                <c:ptCount val="1"/>
                <c:pt idx="0">
                  <c:v>Plastic crates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Sheet1!$B$133:$D$133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Sheet1!$B$135:$D$135</c:f>
              <c:numCache>
                <c:formatCode>General</c:formatCode>
                <c:ptCount val="3"/>
                <c:pt idx="0" formatCode="0.00%">
                  <c:v>0.5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Sheet1!$A$136</c:f>
              <c:strCache>
                <c:ptCount val="1"/>
                <c:pt idx="0">
                  <c:v>Cardboard boxes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165330836321357E-2"/>
                  <c:y val="-3.079443582532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Sheet1!$B$133:$D$133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Sheet1!$B$136:$D$136</c:f>
              <c:numCache>
                <c:formatCode>General</c:formatCode>
                <c:ptCount val="3"/>
                <c:pt idx="0" formatCode="0.00%">
                  <c:v>0.25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992496"/>
        <c:axId val="358993280"/>
        <c:axId val="0"/>
      </c:bar3DChart>
      <c:catAx>
        <c:axId val="35899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3280"/>
        <c:crosses val="autoZero"/>
        <c:auto val="1"/>
        <c:lblAlgn val="ctr"/>
        <c:lblOffset val="100"/>
        <c:noMultiLvlLbl val="0"/>
      </c:catAx>
      <c:valAx>
        <c:axId val="358993280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2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>
                <a:solidFill>
                  <a:schemeClr val="tx1"/>
                </a:solidFill>
              </a:rPr>
              <a:t>Market</a:t>
            </a:r>
            <a:r>
              <a:rPr lang="en-US" sz="2400" b="1" baseline="0" dirty="0" smtClean="0">
                <a:solidFill>
                  <a:schemeClr val="tx1"/>
                </a:solidFill>
              </a:rPr>
              <a:t> presentation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Sheet1!$A$145</c:f>
              <c:strCache>
                <c:ptCount val="1"/>
                <c:pt idx="0">
                  <c:v>In bulk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Sheet1!$B$144:$D$144</c:f>
              <c:strCache>
                <c:ptCount val="3"/>
                <c:pt idx="0">
                  <c:v>Guava</c:v>
                </c:pt>
                <c:pt idx="1">
                  <c:v>Bitter gourd </c:v>
                </c:pt>
                <c:pt idx="2">
                  <c:v>Long bean</c:v>
                </c:pt>
              </c:strCache>
            </c:strRef>
          </c:cat>
          <c:val>
            <c:numRef>
              <c:f>Sheet1!$B$145:$D$145</c:f>
              <c:numCache>
                <c:formatCode>0.00%</c:formatCode>
                <c:ptCount val="3"/>
                <c:pt idx="0">
                  <c:v>0.66700000000000004</c:v>
                </c:pt>
                <c:pt idx="1">
                  <c:v>1</c:v>
                </c:pt>
                <c:pt idx="2">
                  <c:v>0.71399999999999997</c:v>
                </c:pt>
              </c:numCache>
            </c:numRef>
          </c:val>
        </c:ser>
        <c:ser>
          <c:idx val="1"/>
          <c:order val="1"/>
          <c:tx>
            <c:strRef>
              <c:f>Sheet1!$A$146</c:f>
              <c:strCache>
                <c:ptCount val="1"/>
                <c:pt idx="0">
                  <c:v>Packeted in small quantities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8778827125846407E-2"/>
                  <c:y val="-1.0511315493203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0996046540657446E-2"/>
                  <c:y val="-3.4161775352910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Sheet1!$B$144:$D$144</c:f>
              <c:strCache>
                <c:ptCount val="3"/>
                <c:pt idx="0">
                  <c:v>Guava</c:v>
                </c:pt>
                <c:pt idx="1">
                  <c:v>Bitter gourd </c:v>
                </c:pt>
                <c:pt idx="2">
                  <c:v>Long bean</c:v>
                </c:pt>
              </c:strCache>
            </c:strRef>
          </c:cat>
          <c:val>
            <c:numRef>
              <c:f>Sheet1!$B$146:$D$146</c:f>
              <c:numCache>
                <c:formatCode>General</c:formatCode>
                <c:ptCount val="3"/>
                <c:pt idx="0" formatCode="0.00%">
                  <c:v>0.33300000000000002</c:v>
                </c:pt>
                <c:pt idx="1">
                  <c:v>0</c:v>
                </c:pt>
                <c:pt idx="2" formatCode="0.00%">
                  <c:v>0.28599999999999998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8990144"/>
        <c:axId val="358993672"/>
        <c:axId val="0"/>
      </c:bar3DChart>
      <c:catAx>
        <c:axId val="35899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3672"/>
        <c:crosses val="autoZero"/>
        <c:auto val="1"/>
        <c:lblAlgn val="ctr"/>
        <c:lblOffset val="100"/>
        <c:noMultiLvlLbl val="0"/>
      </c:catAx>
      <c:valAx>
        <c:axId val="358993672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Display</a:t>
            </a:r>
            <a:r>
              <a:rPr lang="en-US" sz="2400" b="1" baseline="0">
                <a:solidFill>
                  <a:schemeClr val="tx1"/>
                </a:solidFill>
              </a:rPr>
              <a:t> method</a:t>
            </a:r>
            <a:endParaRPr lang="en-US" sz="24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Sheet1!$A$150</c:f>
              <c:strCache>
                <c:ptCount val="1"/>
                <c:pt idx="0">
                  <c:v>Troughs / racks  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Sheet1!$B$149:$D$149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Sheet1!$B$150:$D$150</c:f>
              <c:numCache>
                <c:formatCode>0.00%</c:formatCode>
                <c:ptCount val="3"/>
                <c:pt idx="0">
                  <c:v>0.5</c:v>
                </c:pt>
                <c:pt idx="1">
                  <c:v>0.1</c:v>
                </c:pt>
                <c:pt idx="2">
                  <c:v>0.57099999999999995</c:v>
                </c:pt>
              </c:numCache>
            </c:numRef>
          </c:val>
        </c:ser>
        <c:ser>
          <c:idx val="1"/>
          <c:order val="1"/>
          <c:tx>
            <c:strRef>
              <c:f>Sheet1!$A$151</c:f>
              <c:strCache>
                <c:ptCount val="1"/>
                <c:pt idx="0">
                  <c:v>In crates/boxes  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Sheet1!$B$149:$D$149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Sheet1!$B$151:$D$151</c:f>
              <c:numCache>
                <c:formatCode>0.00%</c:formatCode>
                <c:ptCount val="3"/>
                <c:pt idx="0" formatCode="General">
                  <c:v>0</c:v>
                </c:pt>
                <c:pt idx="1">
                  <c:v>0.2</c:v>
                </c:pt>
                <c:pt idx="2">
                  <c:v>0.14299999999999999</c:v>
                </c:pt>
              </c:numCache>
            </c:numRef>
          </c:val>
        </c:ser>
        <c:ser>
          <c:idx val="2"/>
          <c:order val="2"/>
          <c:tx>
            <c:strRef>
              <c:f>Sheet1!$A$152</c:f>
              <c:strCache>
                <c:ptCount val="1"/>
                <c:pt idx="0">
                  <c:v>Heaped on floor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Sheet1!$B$149:$D$149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Sheet1!$B$152:$D$152</c:f>
              <c:numCache>
                <c:formatCode>0.00%</c:formatCode>
                <c:ptCount val="3"/>
                <c:pt idx="0">
                  <c:v>0.5</c:v>
                </c:pt>
                <c:pt idx="1">
                  <c:v>0.7</c:v>
                </c:pt>
                <c:pt idx="2">
                  <c:v>0.28599999999999998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994848"/>
        <c:axId val="358994456"/>
        <c:axId val="0"/>
      </c:bar3DChart>
      <c:catAx>
        <c:axId val="35899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4456"/>
        <c:crosses val="autoZero"/>
        <c:auto val="1"/>
        <c:lblAlgn val="ctr"/>
        <c:lblOffset val="100"/>
        <c:noMultiLvlLbl val="0"/>
      </c:catAx>
      <c:valAx>
        <c:axId val="35899445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4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Comparison of packaging materials </a:t>
            </a:r>
            <a:r>
              <a:rPr lang="en-US" dirty="0" smtClean="0">
                <a:solidFill>
                  <a:schemeClr val="tx1"/>
                </a:solidFill>
              </a:rPr>
              <a:t>among</a:t>
            </a:r>
            <a:r>
              <a:rPr lang="en-US" baseline="0" dirty="0" smtClean="0">
                <a:solidFill>
                  <a:schemeClr val="tx1"/>
                </a:solidFill>
              </a:rPr>
              <a:t> different</a:t>
            </a:r>
            <a:r>
              <a:rPr lang="en-US" dirty="0" smtClean="0">
                <a:solidFill>
                  <a:schemeClr val="tx1"/>
                </a:solidFill>
              </a:rPr>
              <a:t> stakeholders- </a:t>
            </a:r>
            <a:r>
              <a:rPr lang="en-US" dirty="0">
                <a:solidFill>
                  <a:schemeClr val="tx1"/>
                </a:solidFill>
              </a:rPr>
              <a:t>Anuradhapura district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3850303469090114E-2"/>
          <c:y val="6.6189684628063364E-2"/>
          <c:w val="0.93080231007902936"/>
          <c:h val="0.73969981150041519"/>
        </c:manualLayout>
      </c:layout>
      <c:barChart>
        <c:barDir val="col"/>
        <c:grouping val="clustered"/>
        <c:varyColors val="0"/>
        <c:ser>
          <c:idx val="3"/>
          <c:order val="3"/>
          <c:tx>
            <c:v>Packaging materials</c:v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5"/>
              <c:pt idx="0">
                <c:v>Farmer</c:v>
              </c:pt>
              <c:pt idx="1">
                <c:v>Collector</c:v>
              </c:pt>
              <c:pt idx="2">
                <c:v>Transporter</c:v>
              </c:pt>
              <c:pt idx="3">
                <c:v>Wholesaler</c:v>
              </c:pt>
              <c:pt idx="4">
                <c:v>Retailer</c:v>
              </c:pt>
            </c:strLit>
          </c:cat>
          <c:val>
            <c:numLit>
              <c:formatCode>General</c:formatCode>
              <c:ptCount val="2"/>
            </c:numLit>
          </c:val>
          <c:extLst xmlns:c16r2="http://schemas.microsoft.com/office/drawing/2015/06/chart"/>
        </c:ser>
        <c:ser>
          <c:idx val="0"/>
          <c:order val="0"/>
          <c:tx>
            <c:v>Cardboard boxes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5"/>
              <c:pt idx="0">
                <c:v>Farmer</c:v>
              </c:pt>
              <c:pt idx="1">
                <c:v>Collector</c:v>
              </c:pt>
              <c:pt idx="2">
                <c:v>Transporter</c:v>
              </c:pt>
              <c:pt idx="3">
                <c:v>Wholesaler</c:v>
              </c:pt>
              <c:pt idx="4">
                <c:v>Retailer</c:v>
              </c:pt>
            </c:strLit>
          </c:cat>
          <c:val>
            <c:numLit>
              <c:formatCode>General</c:formatCode>
              <c:ptCount val="5"/>
              <c:pt idx="0">
                <c:v>6</c:v>
              </c:pt>
              <c:pt idx="1">
                <c:v>11</c:v>
              </c:pt>
              <c:pt idx="2">
                <c:v>14</c:v>
              </c:pt>
              <c:pt idx="3">
                <c:v>8</c:v>
              </c:pt>
            </c:numLit>
          </c:val>
          <c:extLst xmlns:c16r2="http://schemas.microsoft.com/office/drawing/2015/06/chart"/>
        </c:ser>
        <c:ser>
          <c:idx val="1"/>
          <c:order val="1"/>
          <c:tx>
            <c:v>Net bags</c:v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5"/>
              <c:pt idx="0">
                <c:v>Farmer</c:v>
              </c:pt>
              <c:pt idx="1">
                <c:v>Collector</c:v>
              </c:pt>
              <c:pt idx="2">
                <c:v>Transporter</c:v>
              </c:pt>
              <c:pt idx="3">
                <c:v>Wholesaler</c:v>
              </c:pt>
              <c:pt idx="4">
                <c:v>Retailer</c:v>
              </c:pt>
            </c:strLit>
          </c:cat>
          <c:val>
            <c:numLit>
              <c:formatCode>General</c:formatCode>
              <c:ptCount val="5"/>
              <c:pt idx="0">
                <c:v>17</c:v>
              </c:pt>
              <c:pt idx="1">
                <c:v>17</c:v>
              </c:pt>
              <c:pt idx="2">
                <c:v>24</c:v>
              </c:pt>
              <c:pt idx="3">
                <c:v>21</c:v>
              </c:pt>
              <c:pt idx="4">
                <c:v>25</c:v>
              </c:pt>
            </c:numLit>
          </c:val>
          <c:extLst xmlns:c16r2="http://schemas.microsoft.com/office/drawing/2015/06/chart"/>
        </c:ser>
        <c:ser>
          <c:idx val="2"/>
          <c:order val="2"/>
          <c:tx>
            <c:v>Plastic crates</c:v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5"/>
              <c:pt idx="0">
                <c:v>Farmer</c:v>
              </c:pt>
              <c:pt idx="1">
                <c:v>Collector</c:v>
              </c:pt>
              <c:pt idx="2">
                <c:v>Transporter</c:v>
              </c:pt>
              <c:pt idx="3">
                <c:v>Wholesaler</c:v>
              </c:pt>
              <c:pt idx="4">
                <c:v>Retailer</c:v>
              </c:pt>
            </c:strLit>
          </c:cat>
          <c:val>
            <c:numLit>
              <c:formatCode>General</c:formatCode>
              <c:ptCount val="5"/>
              <c:pt idx="0">
                <c:v>4</c:v>
              </c:pt>
              <c:pt idx="1">
                <c:v>3</c:v>
              </c:pt>
              <c:pt idx="2">
                <c:v>3</c:v>
              </c:pt>
              <c:pt idx="3">
                <c:v>7</c:v>
              </c:pt>
              <c:pt idx="4">
                <c:v>8</c:v>
              </c:pt>
            </c:numLit>
          </c:val>
          <c:extLst xmlns:c16r2="http://schemas.microsoft.com/office/drawing/2015/06/chart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8991712"/>
        <c:axId val="358994064"/>
      </c:barChart>
      <c:catAx>
        <c:axId val="3589917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Stakeholders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4064"/>
        <c:crosses val="autoZero"/>
        <c:auto val="1"/>
        <c:lblAlgn val="ctr"/>
        <c:lblOffset val="100"/>
        <c:noMultiLvlLbl val="0"/>
      </c:catAx>
      <c:valAx>
        <c:axId val="3589940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899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Comparison of packaging materials </a:t>
            </a:r>
            <a:r>
              <a:rPr lang="en-US" dirty="0" smtClean="0">
                <a:solidFill>
                  <a:schemeClr val="tx1"/>
                </a:solidFill>
              </a:rPr>
              <a:t>among</a:t>
            </a:r>
            <a:r>
              <a:rPr lang="en-US" baseline="0" dirty="0" smtClean="0">
                <a:solidFill>
                  <a:schemeClr val="tx1"/>
                </a:solidFill>
              </a:rPr>
              <a:t> different </a:t>
            </a:r>
            <a:r>
              <a:rPr lang="en-US" dirty="0" smtClean="0">
                <a:solidFill>
                  <a:schemeClr val="tx1"/>
                </a:solidFill>
              </a:rPr>
              <a:t>stakeholders- </a:t>
            </a:r>
            <a:r>
              <a:rPr lang="en-US" dirty="0" err="1">
                <a:solidFill>
                  <a:schemeClr val="tx1"/>
                </a:solidFill>
              </a:rPr>
              <a:t>Kurunegala</a:t>
            </a:r>
            <a:r>
              <a:rPr lang="en-US" dirty="0">
                <a:solidFill>
                  <a:schemeClr val="tx1"/>
                </a:solidFill>
              </a:rPr>
              <a:t> districts </a:t>
            </a:r>
          </a:p>
        </c:rich>
      </c:tx>
      <c:layout>
        <c:manualLayout>
          <c:xMode val="edge"/>
          <c:yMode val="edge"/>
          <c:x val="0.13380014401405524"/>
          <c:y val="1.1166948295050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393172511981862E-2"/>
          <c:y val="0.22188440493904454"/>
          <c:w val="0.88444342753451444"/>
          <c:h val="0.57064270843339804"/>
        </c:manualLayout>
      </c:layout>
      <c:barChart>
        <c:barDir val="col"/>
        <c:grouping val="clustered"/>
        <c:varyColors val="0"/>
        <c:ser>
          <c:idx val="3"/>
          <c:order val="3"/>
          <c:tx>
            <c:v>Packaging materials</c:v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5"/>
              <c:pt idx="0">
                <c:v>Wholesaler</c:v>
              </c:pt>
              <c:pt idx="1">
                <c:v>Farmer</c:v>
              </c:pt>
              <c:pt idx="2">
                <c:v>Collector</c:v>
              </c:pt>
              <c:pt idx="3">
                <c:v>Transporter</c:v>
              </c:pt>
              <c:pt idx="4">
                <c:v>Retailer</c:v>
              </c:pt>
            </c:strLit>
          </c:cat>
          <c:val>
            <c:numLit>
              <c:formatCode>General</c:formatCode>
              <c:ptCount val="2"/>
            </c:numLit>
          </c:val>
          <c:extLst xmlns:c16r2="http://schemas.microsoft.com/office/drawing/2015/06/chart"/>
        </c:ser>
        <c:ser>
          <c:idx val="0"/>
          <c:order val="0"/>
          <c:tx>
            <c:v>Cardboard boxes</c:v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5"/>
              <c:pt idx="0">
                <c:v>Farmer</c:v>
              </c:pt>
              <c:pt idx="1">
                <c:v>Collector</c:v>
              </c:pt>
              <c:pt idx="2">
                <c:v>Transporter</c:v>
              </c:pt>
              <c:pt idx="3">
                <c:v>Wholesaler</c:v>
              </c:pt>
              <c:pt idx="4">
                <c:v>Retailer</c:v>
              </c:pt>
            </c:strLit>
          </c:cat>
          <c:val>
            <c:numLit>
              <c:formatCode>General</c:formatCode>
              <c:ptCount val="5"/>
              <c:pt idx="3">
                <c:v>1</c:v>
              </c:pt>
            </c:numLit>
          </c:val>
          <c:extLst xmlns:c16r2="http://schemas.microsoft.com/office/drawing/2015/06/chart"/>
        </c:ser>
        <c:ser>
          <c:idx val="1"/>
          <c:order val="1"/>
          <c:tx>
            <c:v>Net bags</c:v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5"/>
              <c:pt idx="0">
                <c:v>Farmer</c:v>
              </c:pt>
              <c:pt idx="1">
                <c:v>Collector</c:v>
              </c:pt>
              <c:pt idx="2">
                <c:v>Transporter</c:v>
              </c:pt>
              <c:pt idx="3">
                <c:v>Wholesaler</c:v>
              </c:pt>
              <c:pt idx="4">
                <c:v>Retailer</c:v>
              </c:pt>
            </c:strLit>
          </c:cat>
          <c:val>
            <c:numLit>
              <c:formatCode>General</c:formatCode>
              <c:ptCount val="5"/>
              <c:pt idx="0">
                <c:v>11</c:v>
              </c:pt>
              <c:pt idx="1">
                <c:v>12</c:v>
              </c:pt>
              <c:pt idx="2">
                <c:v>12</c:v>
              </c:pt>
              <c:pt idx="3">
                <c:v>17</c:v>
              </c:pt>
              <c:pt idx="4">
                <c:v>13</c:v>
              </c:pt>
            </c:numLit>
          </c:val>
          <c:extLst xmlns:c16r2="http://schemas.microsoft.com/office/drawing/2015/06/chart"/>
        </c:ser>
        <c:ser>
          <c:idx val="2"/>
          <c:order val="2"/>
          <c:tx>
            <c:v>Plastic crates</c:v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5"/>
              <c:pt idx="0">
                <c:v>Farmer</c:v>
              </c:pt>
              <c:pt idx="1">
                <c:v>Collector</c:v>
              </c:pt>
              <c:pt idx="2">
                <c:v>Transporter</c:v>
              </c:pt>
              <c:pt idx="3">
                <c:v>Wholesaler</c:v>
              </c:pt>
              <c:pt idx="4">
                <c:v>Retailer</c:v>
              </c:pt>
            </c:strLit>
          </c:cat>
          <c:val>
            <c:numLit>
              <c:formatCode>General</c:formatCode>
              <c:ptCount val="5"/>
              <c:pt idx="0">
                <c:v>3</c:v>
              </c:pt>
              <c:pt idx="1">
                <c:v>8</c:v>
              </c:pt>
              <c:pt idx="2">
                <c:v>10</c:v>
              </c:pt>
              <c:pt idx="3">
                <c:v>2</c:v>
              </c:pt>
              <c:pt idx="4">
                <c:v>7</c:v>
              </c:pt>
            </c:numLit>
          </c:val>
          <c:extLst xmlns:c16r2="http://schemas.microsoft.com/office/drawing/2015/06/chart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9752800"/>
        <c:axId val="359753192"/>
      </c:barChart>
      <c:catAx>
        <c:axId val="3597528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Stakeholder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53192"/>
        <c:crosses val="autoZero"/>
        <c:auto val="1"/>
        <c:lblAlgn val="ctr"/>
        <c:lblOffset val="100"/>
        <c:noMultiLvlLbl val="0"/>
      </c:catAx>
      <c:valAx>
        <c:axId val="3597531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Count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5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Comparison of safe packaging </a:t>
            </a:r>
            <a:r>
              <a:rPr lang="en-US" dirty="0" smtClean="0">
                <a:solidFill>
                  <a:schemeClr val="tx1"/>
                </a:solidFill>
              </a:rPr>
              <a:t>at </a:t>
            </a:r>
            <a:r>
              <a:rPr lang="en-US" dirty="0">
                <a:solidFill>
                  <a:schemeClr val="tx1"/>
                </a:solidFill>
              </a:rPr>
              <a:t>farmer level in both districts  </a:t>
            </a:r>
          </a:p>
        </c:rich>
      </c:tx>
      <c:layout>
        <c:manualLayout>
          <c:xMode val="edge"/>
          <c:yMode val="edge"/>
          <c:x val="0.16952473069600343"/>
          <c:y val="1.657281494612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980365145251265"/>
          <c:y val="0.27669632548069001"/>
          <c:w val="0.85815070747413191"/>
          <c:h val="0.49023430567474063"/>
        </c:manualLayout>
      </c:layout>
      <c:barChart>
        <c:barDir val="col"/>
        <c:grouping val="clustered"/>
        <c:varyColors val="0"/>
        <c:ser>
          <c:idx val="3"/>
          <c:order val="3"/>
          <c:tx>
            <c:v>Packaging materials</c:v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Farmer Anuradhapura</c:v>
              </c:pt>
              <c:pt idx="1">
                <c:v>Farmer Kurunegala</c:v>
              </c:pt>
            </c:strLit>
          </c:cat>
          <c:val>
            <c:numLit>
              <c:formatCode>General</c:formatCode>
              <c:ptCount val="2"/>
            </c:numLit>
          </c:val>
          <c:extLst xmlns:c16r2="http://schemas.microsoft.com/office/drawing/2015/06/chart"/>
        </c:ser>
        <c:ser>
          <c:idx val="0"/>
          <c:order val="0"/>
          <c:tx>
            <c:v>Cardboard boxes</c:v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Farmer Anuradhapura</c:v>
              </c:pt>
              <c:pt idx="1">
                <c:v>Farmer Kurunegala</c:v>
              </c:pt>
            </c:strLit>
          </c:cat>
          <c:val>
            <c:numLit>
              <c:formatCode>General</c:formatCode>
              <c:ptCount val="2"/>
              <c:pt idx="0">
                <c:v>6</c:v>
              </c:pt>
            </c:numLit>
          </c:val>
          <c:extLst xmlns:c16r2="http://schemas.microsoft.com/office/drawing/2015/06/chart"/>
        </c:ser>
        <c:ser>
          <c:idx val="1"/>
          <c:order val="1"/>
          <c:tx>
            <c:v>Net bags</c:v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Farmer Anuradhapura</c:v>
              </c:pt>
              <c:pt idx="1">
                <c:v>Farmer Kurunegala</c:v>
              </c:pt>
            </c:strLit>
          </c:cat>
          <c:val>
            <c:numLit>
              <c:formatCode>General</c:formatCode>
              <c:ptCount val="2"/>
              <c:pt idx="0">
                <c:v>17</c:v>
              </c:pt>
              <c:pt idx="1">
                <c:v>11</c:v>
              </c:pt>
            </c:numLit>
          </c:val>
          <c:extLst xmlns:c16r2="http://schemas.microsoft.com/office/drawing/2015/06/chart"/>
        </c:ser>
        <c:ser>
          <c:idx val="2"/>
          <c:order val="2"/>
          <c:tx>
            <c:v>Plastic crates</c:v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Farmer Anuradhapura</c:v>
              </c:pt>
              <c:pt idx="1">
                <c:v>Farmer Kurunegala</c:v>
              </c:pt>
            </c:strLit>
          </c:cat>
          <c:val>
            <c:numLit>
              <c:formatCode>General</c:formatCode>
              <c:ptCount val="2"/>
              <c:pt idx="0">
                <c:v>4</c:v>
              </c:pt>
              <c:pt idx="1">
                <c:v>3</c:v>
              </c:pt>
            </c:numLit>
          </c:val>
          <c:extLst xmlns:c16r2="http://schemas.microsoft.com/office/drawing/2015/06/chart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9750840"/>
        <c:axId val="359751232"/>
      </c:barChart>
      <c:catAx>
        <c:axId val="3597508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Stakeholder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51232"/>
        <c:crosses val="autoZero"/>
        <c:auto val="1"/>
        <c:lblAlgn val="ctr"/>
        <c:lblOffset val="100"/>
        <c:noMultiLvlLbl val="0"/>
      </c:catAx>
      <c:valAx>
        <c:axId val="3597512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</a:t>
                </a:r>
              </a:p>
            </c:rich>
          </c:tx>
          <c:layout>
            <c:manualLayout>
              <c:xMode val="edge"/>
              <c:yMode val="edge"/>
              <c:x val="3.7477589824704172E-2"/>
              <c:y val="0.463344587188143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50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Comparison of safe packaging </a:t>
            </a:r>
            <a:r>
              <a:rPr lang="en-US" dirty="0" smtClean="0">
                <a:solidFill>
                  <a:schemeClr val="tx1"/>
                </a:solidFill>
              </a:rPr>
              <a:t>at </a:t>
            </a:r>
            <a:r>
              <a:rPr lang="en-US" dirty="0">
                <a:solidFill>
                  <a:schemeClr val="tx1"/>
                </a:solidFill>
              </a:rPr>
              <a:t>collector level in both districts  </a:t>
            </a:r>
          </a:p>
        </c:rich>
      </c:tx>
      <c:layout>
        <c:manualLayout>
          <c:xMode val="edge"/>
          <c:yMode val="edge"/>
          <c:x val="0.14242925099038167"/>
          <c:y val="2.68449637289134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556651448346801"/>
          <c:y val="0.26334565929354947"/>
          <c:w val="0.86229330396172887"/>
          <c:h val="0.48391984030417245"/>
        </c:manualLayout>
      </c:layout>
      <c:barChart>
        <c:barDir val="col"/>
        <c:grouping val="clustered"/>
        <c:varyColors val="0"/>
        <c:ser>
          <c:idx val="3"/>
          <c:order val="3"/>
          <c:tx>
            <c:v>Packaging materials</c:v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collector Anurdhapura</c:v>
              </c:pt>
              <c:pt idx="1">
                <c:v>Collectors Kurunegala</c:v>
              </c:pt>
            </c:strLit>
          </c:cat>
          <c:val>
            <c:numLit>
              <c:formatCode>General</c:formatCode>
              <c:ptCount val="2"/>
            </c:numLit>
          </c:val>
          <c:extLst xmlns:c16r2="http://schemas.microsoft.com/office/drawing/2015/06/chart"/>
        </c:ser>
        <c:ser>
          <c:idx val="0"/>
          <c:order val="0"/>
          <c:tx>
            <c:v>Cardboard boxes</c:v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collector Anurdhapura</c:v>
              </c:pt>
              <c:pt idx="1">
                <c:v>Collectors Kurunegala</c:v>
              </c:pt>
            </c:strLit>
          </c:cat>
          <c:val>
            <c:numLit>
              <c:formatCode>General</c:formatCode>
              <c:ptCount val="2"/>
              <c:pt idx="0">
                <c:v>11</c:v>
              </c:pt>
            </c:numLit>
          </c:val>
          <c:extLst xmlns:c16r2="http://schemas.microsoft.com/office/drawing/2015/06/chart"/>
        </c:ser>
        <c:ser>
          <c:idx val="1"/>
          <c:order val="1"/>
          <c:tx>
            <c:v>Net bags</c:v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collector Anurdhapura</c:v>
              </c:pt>
              <c:pt idx="1">
                <c:v>Collectors Kurunegala</c:v>
              </c:pt>
            </c:strLit>
          </c:cat>
          <c:val>
            <c:numLit>
              <c:formatCode>General</c:formatCode>
              <c:ptCount val="2"/>
              <c:pt idx="0">
                <c:v>17</c:v>
              </c:pt>
              <c:pt idx="1">
                <c:v>12</c:v>
              </c:pt>
            </c:numLit>
          </c:val>
          <c:extLst xmlns:c16r2="http://schemas.microsoft.com/office/drawing/2015/06/chart"/>
        </c:ser>
        <c:ser>
          <c:idx val="2"/>
          <c:order val="2"/>
          <c:tx>
            <c:v>Plastic crates</c:v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collector Anurdhapura</c:v>
              </c:pt>
              <c:pt idx="1">
                <c:v>Collectors Kurunegala</c:v>
              </c:pt>
            </c:strLit>
          </c:cat>
          <c:val>
            <c:numLit>
              <c:formatCode>General</c:formatCode>
              <c:ptCount val="2"/>
              <c:pt idx="0">
                <c:v>3</c:v>
              </c:pt>
              <c:pt idx="1">
                <c:v>8</c:v>
              </c:pt>
            </c:numLit>
          </c:val>
          <c:extLst xmlns:c16r2="http://schemas.microsoft.com/office/drawing/2015/06/chart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9747312"/>
        <c:axId val="359751624"/>
      </c:barChart>
      <c:catAx>
        <c:axId val="359747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Stakeholder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51624"/>
        <c:crosses val="autoZero"/>
        <c:auto val="1"/>
        <c:lblAlgn val="ctr"/>
        <c:lblOffset val="100"/>
        <c:noMultiLvlLbl val="0"/>
      </c:catAx>
      <c:valAx>
        <c:axId val="3597516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47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tx1"/>
                </a:solidFill>
              </a:rPr>
              <a:t>Comparison of safe packaging </a:t>
            </a:r>
            <a:r>
              <a:rPr lang="en-US" sz="2400" dirty="0" smtClean="0">
                <a:solidFill>
                  <a:schemeClr val="tx1"/>
                </a:solidFill>
              </a:rPr>
              <a:t>at </a:t>
            </a:r>
            <a:r>
              <a:rPr lang="en-US" sz="2400" dirty="0">
                <a:solidFill>
                  <a:schemeClr val="tx1"/>
                </a:solidFill>
              </a:rPr>
              <a:t>transporter level </a:t>
            </a:r>
            <a:r>
              <a:rPr lang="en-US" sz="2400" dirty="0" smtClean="0">
                <a:solidFill>
                  <a:schemeClr val="tx1"/>
                </a:solidFill>
              </a:rPr>
              <a:t>at </a:t>
            </a:r>
            <a:r>
              <a:rPr lang="en-US" sz="2400" dirty="0">
                <a:solidFill>
                  <a:schemeClr val="tx1"/>
                </a:solidFill>
              </a:rPr>
              <a:t>both districts  </a:t>
            </a:r>
          </a:p>
        </c:rich>
      </c:tx>
      <c:layout>
        <c:manualLayout>
          <c:xMode val="edge"/>
          <c:yMode val="edge"/>
          <c:x val="0.16538253841731224"/>
          <c:y val="1.96149144395887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500918298984736"/>
          <c:y val="0.23948188825213351"/>
          <c:w val="0.85728432199216043"/>
          <c:h val="0.48262188082317775"/>
        </c:manualLayout>
      </c:layout>
      <c:barChart>
        <c:barDir val="col"/>
        <c:grouping val="clustered"/>
        <c:varyColors val="0"/>
        <c:ser>
          <c:idx val="3"/>
          <c:order val="3"/>
          <c:tx>
            <c:v>Packaging materials</c:v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Lit>
              <c:ptCount val="2"/>
              <c:pt idx="0">
                <c:v>Transporter Anuradhapura</c:v>
              </c:pt>
              <c:pt idx="1">
                <c:v>Transporter Kurunegala</c:v>
              </c:pt>
            </c:strLit>
          </c:cat>
          <c:val>
            <c:numLit>
              <c:formatCode>General</c:formatCode>
              <c:ptCount val="2"/>
            </c:numLit>
          </c:val>
          <c:extLst xmlns:c16r2="http://schemas.microsoft.com/office/drawing/2015/06/chart"/>
        </c:ser>
        <c:ser>
          <c:idx val="0"/>
          <c:order val="0"/>
          <c:tx>
            <c:v>Cardboard boxes</c:v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Lit>
              <c:ptCount val="2"/>
              <c:pt idx="0">
                <c:v>Transporter Anuradhapura</c:v>
              </c:pt>
              <c:pt idx="1">
                <c:v>Transporter Kurunegala</c:v>
              </c:pt>
            </c:strLit>
          </c:cat>
          <c:val>
            <c:numLit>
              <c:formatCode>General</c:formatCode>
              <c:ptCount val="2"/>
              <c:pt idx="0">
                <c:v>14</c:v>
              </c:pt>
            </c:numLit>
          </c:val>
          <c:extLst xmlns:c16r2="http://schemas.microsoft.com/office/drawing/2015/06/chart"/>
        </c:ser>
        <c:ser>
          <c:idx val="1"/>
          <c:order val="1"/>
          <c:tx>
            <c:v>Net bags</c:v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Lit>
              <c:ptCount val="2"/>
              <c:pt idx="0">
                <c:v>Transporter Anuradhapura</c:v>
              </c:pt>
              <c:pt idx="1">
                <c:v>Transporter Kurunegala</c:v>
              </c:pt>
            </c:strLit>
          </c:cat>
          <c:val>
            <c:numLit>
              <c:formatCode>General</c:formatCode>
              <c:ptCount val="2"/>
              <c:pt idx="0">
                <c:v>24</c:v>
              </c:pt>
              <c:pt idx="1">
                <c:v>12</c:v>
              </c:pt>
            </c:numLit>
          </c:val>
          <c:extLst xmlns:c16r2="http://schemas.microsoft.com/office/drawing/2015/06/chart"/>
        </c:ser>
        <c:ser>
          <c:idx val="2"/>
          <c:order val="2"/>
          <c:tx>
            <c:v>Plastic crates</c:v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2"/>
              <c:pt idx="0">
                <c:v>Transporter Anuradhapura</c:v>
              </c:pt>
              <c:pt idx="1">
                <c:v>Transporter Kurunegala</c:v>
              </c:pt>
            </c:strLit>
          </c:cat>
          <c:val>
            <c:numLit>
              <c:formatCode>General</c:formatCode>
              <c:ptCount val="2"/>
              <c:pt idx="0">
                <c:v>3</c:v>
              </c:pt>
              <c:pt idx="1">
                <c:v>10</c:v>
              </c:pt>
            </c:numLit>
          </c:val>
          <c:extLst xmlns:c16r2="http://schemas.microsoft.com/office/drawing/2015/06/chart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9752408"/>
        <c:axId val="359747704"/>
      </c:barChart>
      <c:catAx>
        <c:axId val="3597524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Stakeholder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47704"/>
        <c:crosses val="autoZero"/>
        <c:auto val="1"/>
        <c:lblAlgn val="ctr"/>
        <c:lblOffset val="100"/>
        <c:noMultiLvlLbl val="0"/>
      </c:catAx>
      <c:valAx>
        <c:axId val="3597477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52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11179300152268629"/>
          <c:y val="0.92366309819412595"/>
          <c:w val="0.77641382992015084"/>
          <c:h val="7.0751543010341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>
                <a:solidFill>
                  <a:schemeClr val="tx1"/>
                </a:solidFill>
              </a:rPr>
              <a:t>Transportation</a:t>
            </a:r>
            <a:r>
              <a:rPr lang="en-US" sz="2400" b="1" baseline="0" dirty="0" smtClean="0">
                <a:solidFill>
                  <a:schemeClr val="tx1"/>
                </a:solidFill>
              </a:rPr>
              <a:t> vehicle 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Sheet1!$A$16</c:f>
              <c:strCache>
                <c:ptCount val="1"/>
                <c:pt idx="0">
                  <c:v>Open truck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Sheet1!$B$15:$D$15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Sheet1!$B$16:$D$16</c:f>
              <c:numCache>
                <c:formatCode>0.00%</c:formatCode>
                <c:ptCount val="3"/>
                <c:pt idx="0">
                  <c:v>0.33300000000000002</c:v>
                </c:pt>
                <c:pt idx="1">
                  <c:v>0.3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Sheet1!$A$17</c:f>
              <c:strCache>
                <c:ptCount val="1"/>
                <c:pt idx="0">
                  <c:v>Closed truck/lorry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Sheet1!$B$15:$D$15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Sheet1!$B$17:$D$17</c:f>
              <c:numCache>
                <c:formatCode>0.00%</c:formatCode>
                <c:ptCount val="3"/>
                <c:pt idx="0">
                  <c:v>0.66700000000000004</c:v>
                </c:pt>
                <c:pt idx="1">
                  <c:v>0.7</c:v>
                </c:pt>
                <c:pt idx="2" formatCode="General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6556096"/>
        <c:axId val="266555312"/>
        <c:axId val="0"/>
      </c:bar3DChart>
      <c:catAx>
        <c:axId val="26655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555312"/>
        <c:crosses val="autoZero"/>
        <c:auto val="1"/>
        <c:lblAlgn val="ctr"/>
        <c:lblOffset val="100"/>
        <c:noMultiLvlLbl val="0"/>
      </c:catAx>
      <c:valAx>
        <c:axId val="266555312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55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tx1"/>
                </a:solidFill>
              </a:rPr>
              <a:t>Comparison of safe packaging </a:t>
            </a:r>
            <a:r>
              <a:rPr lang="en-US" sz="2400" dirty="0" smtClean="0">
                <a:solidFill>
                  <a:schemeClr val="tx1"/>
                </a:solidFill>
              </a:rPr>
              <a:t>at </a:t>
            </a:r>
            <a:r>
              <a:rPr lang="en-US" sz="2400" dirty="0">
                <a:solidFill>
                  <a:schemeClr val="tx1"/>
                </a:solidFill>
              </a:rPr>
              <a:t>wholesaler level </a:t>
            </a:r>
            <a:r>
              <a:rPr lang="en-US" sz="2400" dirty="0" smtClean="0">
                <a:solidFill>
                  <a:schemeClr val="tx1"/>
                </a:solidFill>
              </a:rPr>
              <a:t>at </a:t>
            </a:r>
            <a:r>
              <a:rPr lang="en-US" sz="2400" dirty="0">
                <a:solidFill>
                  <a:schemeClr val="tx1"/>
                </a:solidFill>
              </a:rPr>
              <a:t>both districts 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3"/>
          <c:order val="3"/>
          <c:tx>
            <c:v>Packaging materials</c:v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Wholesaler Anuradhapura</c:v>
              </c:pt>
              <c:pt idx="1">
                <c:v>Wholesaler Kurunegala</c:v>
              </c:pt>
            </c:strLit>
          </c:cat>
          <c:val>
            <c:numLit>
              <c:formatCode>General</c:formatCode>
              <c:ptCount val="2"/>
            </c:numLit>
          </c:val>
          <c:extLst xmlns:c16r2="http://schemas.microsoft.com/office/drawing/2015/06/chart"/>
        </c:ser>
        <c:ser>
          <c:idx val="0"/>
          <c:order val="0"/>
          <c:tx>
            <c:v>Cardboard boxes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Wholesaler Anuradhapura</c:v>
              </c:pt>
              <c:pt idx="1">
                <c:v>Wholesaler Kurunegala</c:v>
              </c:pt>
            </c:strLit>
          </c:cat>
          <c:val>
            <c:numLit>
              <c:formatCode>General</c:formatCode>
              <c:ptCount val="2"/>
              <c:pt idx="0">
                <c:v>8</c:v>
              </c:pt>
              <c:pt idx="1">
                <c:v>1</c:v>
              </c:pt>
            </c:numLit>
          </c:val>
          <c:extLst xmlns:c16r2="http://schemas.microsoft.com/office/drawing/2015/06/chart"/>
        </c:ser>
        <c:ser>
          <c:idx val="1"/>
          <c:order val="1"/>
          <c:tx>
            <c:v>Net bags</c:v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Wholesaler Anuradhapura</c:v>
              </c:pt>
              <c:pt idx="1">
                <c:v>Wholesaler Kurunegala</c:v>
              </c:pt>
            </c:strLit>
          </c:cat>
          <c:val>
            <c:numLit>
              <c:formatCode>General</c:formatCode>
              <c:ptCount val="2"/>
              <c:pt idx="0">
                <c:v>21</c:v>
              </c:pt>
              <c:pt idx="1">
                <c:v>17</c:v>
              </c:pt>
            </c:numLit>
          </c:val>
          <c:extLst xmlns:c16r2="http://schemas.microsoft.com/office/drawing/2015/06/chart"/>
        </c:ser>
        <c:ser>
          <c:idx val="2"/>
          <c:order val="2"/>
          <c:tx>
            <c:v>Plastic crates</c:v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Wholesaler Anuradhapura</c:v>
              </c:pt>
              <c:pt idx="1">
                <c:v>Wholesaler Kurunegala</c:v>
              </c:pt>
            </c:strLit>
          </c:cat>
          <c:val>
            <c:numLit>
              <c:formatCode>General</c:formatCode>
              <c:ptCount val="2"/>
              <c:pt idx="0">
                <c:v>7</c:v>
              </c:pt>
              <c:pt idx="1">
                <c:v>2</c:v>
              </c:pt>
            </c:numLit>
          </c:val>
          <c:extLst xmlns:c16r2="http://schemas.microsoft.com/office/drawing/2015/06/chart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9746528"/>
        <c:axId val="359746920"/>
      </c:barChart>
      <c:catAx>
        <c:axId val="3597465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Stakeholder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46920"/>
        <c:crosses val="autoZero"/>
        <c:auto val="1"/>
        <c:lblAlgn val="ctr"/>
        <c:lblOffset val="100"/>
        <c:noMultiLvlLbl val="0"/>
      </c:catAx>
      <c:valAx>
        <c:axId val="3597469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4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Comparison of safe packaging in farmer level </a:t>
            </a:r>
            <a:r>
              <a:rPr lang="en-US" dirty="0" smtClean="0">
                <a:solidFill>
                  <a:schemeClr val="tx1"/>
                </a:solidFill>
              </a:rPr>
              <a:t>at </a:t>
            </a:r>
            <a:r>
              <a:rPr lang="en-US" dirty="0">
                <a:solidFill>
                  <a:schemeClr val="tx1"/>
                </a:solidFill>
              </a:rPr>
              <a:t>both districts 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529500482053553"/>
          <c:y val="0.21075835165469972"/>
          <c:w val="0.88772528292222419"/>
          <c:h val="0.53772638356049562"/>
        </c:manualLayout>
      </c:layout>
      <c:barChart>
        <c:barDir val="col"/>
        <c:grouping val="clustered"/>
        <c:varyColors val="0"/>
        <c:ser>
          <c:idx val="2"/>
          <c:order val="2"/>
          <c:tx>
            <c:v>Packaging materials</c:v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Retailer Anuradhapura</c:v>
              </c:pt>
              <c:pt idx="1">
                <c:v>Retailer Kurunegala</c:v>
              </c:pt>
            </c:strLit>
          </c:cat>
          <c:val>
            <c:numLit>
              <c:formatCode>General</c:formatCode>
              <c:ptCount val="2"/>
            </c:numLit>
          </c:val>
          <c:extLst xmlns:c16r2="http://schemas.microsoft.com/office/drawing/2015/06/chart"/>
        </c:ser>
        <c:ser>
          <c:idx val="0"/>
          <c:order val="0"/>
          <c:tx>
            <c:v>Net bags</c:v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Retailer Anuradhapura</c:v>
              </c:pt>
              <c:pt idx="1">
                <c:v>Retailer Kurunegala</c:v>
              </c:pt>
            </c:strLit>
          </c:cat>
          <c:val>
            <c:numLit>
              <c:formatCode>General</c:formatCode>
              <c:ptCount val="2"/>
              <c:pt idx="0">
                <c:v>25</c:v>
              </c:pt>
              <c:pt idx="1">
                <c:v>13</c:v>
              </c:pt>
            </c:numLit>
          </c:val>
          <c:extLst xmlns:c16r2="http://schemas.microsoft.com/office/drawing/2015/06/chart"/>
        </c:ser>
        <c:ser>
          <c:idx val="1"/>
          <c:order val="1"/>
          <c:tx>
            <c:v>Plastic crates</c:v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2"/>
              <c:pt idx="0">
                <c:v>Retailer Anuradhapura</c:v>
              </c:pt>
              <c:pt idx="1">
                <c:v>Retailer Kurunegala</c:v>
              </c:pt>
            </c:strLit>
          </c:cat>
          <c:val>
            <c:numLit>
              <c:formatCode>General</c:formatCode>
              <c:ptCount val="2"/>
              <c:pt idx="0">
                <c:v>8</c:v>
              </c:pt>
              <c:pt idx="1">
                <c:v>7</c:v>
              </c:pt>
            </c:numLit>
          </c:val>
          <c:extLst xmlns:c16r2="http://schemas.microsoft.com/office/drawing/2015/06/chart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9748488"/>
        <c:axId val="359750056"/>
      </c:barChart>
      <c:catAx>
        <c:axId val="359748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Stakeholder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50056"/>
        <c:crosses val="autoZero"/>
        <c:auto val="1"/>
        <c:lblAlgn val="ctr"/>
        <c:lblOffset val="100"/>
        <c:noMultiLvlLbl val="0"/>
      </c:catAx>
      <c:valAx>
        <c:axId val="3597500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74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Packaging</a:t>
            </a:r>
            <a:r>
              <a:rPr lang="en-US" sz="2400" b="1" baseline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material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Sheet1!$A$29</c:f>
              <c:strCache>
                <c:ptCount val="1"/>
                <c:pt idx="0">
                  <c:v>Plastic crates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Sheet1!$B$28:$D$28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Sheet1!$B$29:$D$29</c:f>
              <c:numCache>
                <c:formatCode>General</c:formatCode>
                <c:ptCount val="3"/>
                <c:pt idx="0" formatCode="0.00%">
                  <c:v>0.33300000000000002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Sheet1!$A$30</c:f>
              <c:strCache>
                <c:ptCount val="1"/>
                <c:pt idx="0">
                  <c:v>Net bag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Sheet1!$B$28:$D$28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Sheet1!$B$30:$D$30</c:f>
              <c:numCache>
                <c:formatCode>0.00%</c:formatCode>
                <c:ptCount val="3"/>
                <c:pt idx="0">
                  <c:v>0.16700000000000001</c:v>
                </c:pt>
                <c:pt idx="1">
                  <c:v>0.8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Sheet1!$A$31</c:f>
              <c:strCache>
                <c:ptCount val="1"/>
                <c:pt idx="0">
                  <c:v>Cardboard boxes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3.9648327713063675E-2"/>
                  <c:y val="-1.2047696736516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Sheet1!$B$28:$D$28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Sheet1!$B$31:$D$31</c:f>
              <c:numCache>
                <c:formatCode>0%</c:formatCode>
                <c:ptCount val="3"/>
                <c:pt idx="0" formatCode="0.00%">
                  <c:v>0.5</c:v>
                </c:pt>
                <c:pt idx="1">
                  <c:v>0.2</c:v>
                </c:pt>
                <c:pt idx="2" formatCode="General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6556880"/>
        <c:axId val="265319040"/>
        <c:axId val="0"/>
      </c:bar3DChart>
      <c:catAx>
        <c:axId val="26655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5319040"/>
        <c:crosses val="autoZero"/>
        <c:auto val="1"/>
        <c:lblAlgn val="ctr"/>
        <c:lblOffset val="100"/>
        <c:noMultiLvlLbl val="0"/>
      </c:catAx>
      <c:valAx>
        <c:axId val="265319040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556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>
                <a:solidFill>
                  <a:schemeClr val="tx1"/>
                </a:solidFill>
              </a:rPr>
              <a:t>Transportation</a:t>
            </a:r>
            <a:r>
              <a:rPr lang="en-US" sz="2400" b="1" baseline="0" dirty="0" smtClean="0">
                <a:solidFill>
                  <a:schemeClr val="tx1"/>
                </a:solidFill>
              </a:rPr>
              <a:t> vehicle 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Sheet1!$A$44</c:f>
              <c:strCache>
                <c:ptCount val="1"/>
                <c:pt idx="0">
                  <c:v>Closed truck/lorry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Sheet1!$B$43:$D$43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Sheet1!$B$44:$D$44</c:f>
              <c:numCache>
                <c:formatCode>0.00%</c:formatCode>
                <c:ptCount val="3"/>
                <c:pt idx="0">
                  <c:v>0.625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Sheet1!$A$45</c:f>
              <c:strCache>
                <c:ptCount val="1"/>
                <c:pt idx="0">
                  <c:v>Open truck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5392125571720529E-2"/>
                  <c:y val="-2.1572064176890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Sheet1!$B$43:$D$43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Sheet1!$B$45:$D$45</c:f>
              <c:numCache>
                <c:formatCode>General</c:formatCode>
                <c:ptCount val="3"/>
                <c:pt idx="0" formatCode="0.00%">
                  <c:v>0.25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Sheet1!$A$46</c:f>
              <c:strCache>
                <c:ptCount val="1"/>
                <c:pt idx="0">
                  <c:v>Three-wheeler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9555905050746472E-2"/>
                  <c:y val="-1.6179048132668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Sheet1!$B$43:$D$43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Sheet1!$B$46:$D$46</c:f>
              <c:numCache>
                <c:formatCode>General</c:formatCode>
                <c:ptCount val="3"/>
                <c:pt idx="0" formatCode="0.00%">
                  <c:v>0.125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241064"/>
        <c:axId val="264241848"/>
        <c:axId val="0"/>
      </c:bar3DChart>
      <c:catAx>
        <c:axId val="264241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41848"/>
        <c:crosses val="autoZero"/>
        <c:auto val="1"/>
        <c:lblAlgn val="ctr"/>
        <c:lblOffset val="100"/>
        <c:noMultiLvlLbl val="0"/>
      </c:catAx>
      <c:valAx>
        <c:axId val="264241848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41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>
                <a:solidFill>
                  <a:schemeClr val="tx1"/>
                </a:solidFill>
              </a:rPr>
              <a:t>Packaging</a:t>
            </a:r>
            <a:r>
              <a:rPr lang="en-US" sz="2400" b="1" baseline="0" dirty="0" smtClean="0">
                <a:solidFill>
                  <a:schemeClr val="tx1"/>
                </a:solidFill>
              </a:rPr>
              <a:t> material 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Sheet1!$A$59</c:f>
              <c:strCache>
                <c:ptCount val="1"/>
                <c:pt idx="0">
                  <c:v>Net bags 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Sheet1!$B$58:$D$58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Sheet1!$B$59:$D$59</c:f>
              <c:numCache>
                <c:formatCode>0.00%</c:formatCode>
                <c:ptCount val="3"/>
                <c:pt idx="0">
                  <c:v>0.54500000000000004</c:v>
                </c:pt>
                <c:pt idx="1">
                  <c:v>0.61499999999999999</c:v>
                </c:pt>
                <c:pt idx="2">
                  <c:v>0.92300000000000004</c:v>
                </c:pt>
              </c:numCache>
            </c:numRef>
          </c:val>
        </c:ser>
        <c:ser>
          <c:idx val="1"/>
          <c:order val="1"/>
          <c:tx>
            <c:strRef>
              <c:f>Sheet1!$A$60</c:f>
              <c:strCache>
                <c:ptCount val="1"/>
                <c:pt idx="0">
                  <c:v>Plastic crates 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3.3715781799955505E-2"/>
                  <c:y val="-2.1435589534622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Sheet1!$B$58:$D$58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Sheet1!$B$60:$D$60</c:f>
              <c:numCache>
                <c:formatCode>0.00%</c:formatCode>
                <c:ptCount val="3"/>
                <c:pt idx="0">
                  <c:v>9.0999999999999998E-2</c:v>
                </c:pt>
                <c:pt idx="1">
                  <c:v>7.6999999999999999E-2</c:v>
                </c:pt>
                <c:pt idx="2">
                  <c:v>7.6999999999999999E-2</c:v>
                </c:pt>
              </c:numCache>
            </c:numRef>
          </c:val>
        </c:ser>
        <c:ser>
          <c:idx val="2"/>
          <c:order val="2"/>
          <c:tx>
            <c:strRef>
              <c:f>Sheet1!$A$61</c:f>
              <c:strCache>
                <c:ptCount val="1"/>
                <c:pt idx="0">
                  <c:v>Cardboard boxes 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Sheet1!$B$58:$D$58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Sheet1!$B$61:$D$61</c:f>
              <c:numCache>
                <c:formatCode>0.00%</c:formatCode>
                <c:ptCount val="3"/>
                <c:pt idx="0">
                  <c:v>0.36399999999999999</c:v>
                </c:pt>
                <c:pt idx="1">
                  <c:v>0.308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242240"/>
        <c:axId val="264243416"/>
        <c:axId val="0"/>
      </c:bar3DChart>
      <c:catAx>
        <c:axId val="26424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43416"/>
        <c:crosses val="autoZero"/>
        <c:auto val="1"/>
        <c:lblAlgn val="ctr"/>
        <c:lblOffset val="100"/>
        <c:noMultiLvlLbl val="0"/>
      </c:catAx>
      <c:valAx>
        <c:axId val="26424341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42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1"/>
                </a:solidFill>
              </a:rPr>
              <a:t>Transportation time in the day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Sheet1!$BD$24</c:f>
              <c:strCache>
                <c:ptCount val="1"/>
                <c:pt idx="0">
                  <c:v>Guava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2.67009274415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Sheet1!$BC$25:$BC$29</c:f>
              <c:strCache>
                <c:ptCount val="5"/>
                <c:pt idx="0">
                  <c:v>Early morning</c:v>
                </c:pt>
                <c:pt idx="1">
                  <c:v>Mid day</c:v>
                </c:pt>
                <c:pt idx="2">
                  <c:v>Evening</c:v>
                </c:pt>
                <c:pt idx="3">
                  <c:v>Night</c:v>
                </c:pt>
                <c:pt idx="4">
                  <c:v>Any time during the day </c:v>
                </c:pt>
              </c:strCache>
            </c:strRef>
          </c:cat>
          <c:val>
            <c:numRef>
              <c:f>Sheet1!$BD$25:$BD$29</c:f>
              <c:numCache>
                <c:formatCode>0.00%</c:formatCode>
                <c:ptCount val="5"/>
                <c:pt idx="0">
                  <c:v>0.625</c:v>
                </c:pt>
                <c:pt idx="1">
                  <c:v>0.375</c:v>
                </c:pt>
                <c:pt idx="2" formatCode="General">
                  <c:v>0</c:v>
                </c:pt>
                <c:pt idx="3" formatCode="General">
                  <c:v>0</c:v>
                </c:pt>
                <c:pt idx="4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Sheet1!$BE$24</c:f>
              <c:strCache>
                <c:ptCount val="1"/>
                <c:pt idx="0">
                  <c:v>Bitter gourd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837317864647903E-2"/>
                  <c:y val="4.44391171749950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0698742044513658E-2"/>
                  <c:y val="3.105787525005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51241083264335E-2"/>
                  <c:y val="-1.138775603935642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8419245226708195E-2"/>
                  <c:y val="-3.10578752500525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Sheet1!$BC$25:$BC$29</c:f>
              <c:strCache>
                <c:ptCount val="5"/>
                <c:pt idx="0">
                  <c:v>Early morning</c:v>
                </c:pt>
                <c:pt idx="1">
                  <c:v>Mid day</c:v>
                </c:pt>
                <c:pt idx="2">
                  <c:v>Evening</c:v>
                </c:pt>
                <c:pt idx="3">
                  <c:v>Night</c:v>
                </c:pt>
                <c:pt idx="4">
                  <c:v>Any time during the day </c:v>
                </c:pt>
              </c:strCache>
            </c:strRef>
          </c:cat>
          <c:val>
            <c:numRef>
              <c:f>Sheet1!$BE$25:$BE$29</c:f>
              <c:numCache>
                <c:formatCode>0.00%</c:formatCode>
                <c:ptCount val="5"/>
                <c:pt idx="0">
                  <c:v>0.61499999999999999</c:v>
                </c:pt>
                <c:pt idx="1">
                  <c:v>0.155</c:v>
                </c:pt>
                <c:pt idx="2">
                  <c:v>7.6999999999999999E-2</c:v>
                </c:pt>
                <c:pt idx="3">
                  <c:v>7.6999999999999999E-2</c:v>
                </c:pt>
                <c:pt idx="4">
                  <c:v>7.6999999999999999E-2</c:v>
                </c:pt>
              </c:numCache>
            </c:numRef>
          </c:val>
        </c:ser>
        <c:ser>
          <c:idx val="2"/>
          <c:order val="2"/>
          <c:tx>
            <c:strRef>
              <c:f>Sheet1!$BF$24</c:f>
              <c:strCache>
                <c:ptCount val="1"/>
                <c:pt idx="0">
                  <c:v>Long bean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117987271221818E-2"/>
                  <c:y val="-1.242315010002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6270655580096643E-2"/>
                  <c:y val="-9.88863183945768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34862385321101E-2"/>
                  <c:y val="-1.648124615870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Sheet1!$BC$25:$BC$29</c:f>
              <c:strCache>
                <c:ptCount val="5"/>
                <c:pt idx="0">
                  <c:v>Early morning</c:v>
                </c:pt>
                <c:pt idx="1">
                  <c:v>Mid day</c:v>
                </c:pt>
                <c:pt idx="2">
                  <c:v>Evening</c:v>
                </c:pt>
                <c:pt idx="3">
                  <c:v>Night</c:v>
                </c:pt>
                <c:pt idx="4">
                  <c:v>Any time during the day </c:v>
                </c:pt>
              </c:strCache>
            </c:strRef>
          </c:cat>
          <c:val>
            <c:numRef>
              <c:f>Sheet1!$BF$25:$BF$29</c:f>
              <c:numCache>
                <c:formatCode>0.00%</c:formatCode>
                <c:ptCount val="5"/>
                <c:pt idx="0">
                  <c:v>0.5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242632"/>
        <c:axId val="264237928"/>
        <c:axId val="0"/>
      </c:bar3DChart>
      <c:catAx>
        <c:axId val="264242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37928"/>
        <c:crosses val="autoZero"/>
        <c:auto val="1"/>
        <c:lblAlgn val="ctr"/>
        <c:lblOffset val="100"/>
        <c:noMultiLvlLbl val="0"/>
      </c:catAx>
      <c:valAx>
        <c:axId val="264237928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42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109835889735063"/>
          <c:y val="0.87155169335408678"/>
          <c:w val="0.57000228931498254"/>
          <c:h val="7.5094471996588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>
                <a:solidFill>
                  <a:schemeClr val="tx1"/>
                </a:solidFill>
              </a:rPr>
              <a:t>Transportation time in the day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Sheet1!$BD$24</c:f>
              <c:strCache>
                <c:ptCount val="1"/>
                <c:pt idx="0">
                  <c:v>Guava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Sheet1!$BC$25:$BC$29</c:f>
              <c:strCache>
                <c:ptCount val="5"/>
                <c:pt idx="0">
                  <c:v>Early morning</c:v>
                </c:pt>
                <c:pt idx="1">
                  <c:v>Mid day</c:v>
                </c:pt>
                <c:pt idx="2">
                  <c:v>Evening</c:v>
                </c:pt>
                <c:pt idx="3">
                  <c:v>Night</c:v>
                </c:pt>
                <c:pt idx="4">
                  <c:v>Any time during the day </c:v>
                </c:pt>
              </c:strCache>
            </c:strRef>
          </c:cat>
          <c:val>
            <c:numRef>
              <c:f>Sheet1!$BD$25:$BD$29</c:f>
              <c:numCache>
                <c:formatCode>0.00%</c:formatCode>
                <c:ptCount val="5"/>
                <c:pt idx="0">
                  <c:v>0.625</c:v>
                </c:pt>
                <c:pt idx="1">
                  <c:v>0.375</c:v>
                </c:pt>
                <c:pt idx="2" formatCode="General">
                  <c:v>0</c:v>
                </c:pt>
                <c:pt idx="3" formatCode="General">
                  <c:v>0</c:v>
                </c:pt>
                <c:pt idx="4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Sheet1!$BE$24</c:f>
              <c:strCache>
                <c:ptCount val="1"/>
                <c:pt idx="0">
                  <c:v>Bitter gourd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8421576786515632E-2"/>
                  <c:y val="1.2177875686970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236968899267364E-2"/>
                  <c:y val="3.0243819961159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Sheet1!$BC$25:$BC$29</c:f>
              <c:strCache>
                <c:ptCount val="5"/>
                <c:pt idx="0">
                  <c:v>Early morning</c:v>
                </c:pt>
                <c:pt idx="1">
                  <c:v>Mid day</c:v>
                </c:pt>
                <c:pt idx="2">
                  <c:v>Evening</c:v>
                </c:pt>
                <c:pt idx="3">
                  <c:v>Night</c:v>
                </c:pt>
                <c:pt idx="4">
                  <c:v>Any time during the day </c:v>
                </c:pt>
              </c:strCache>
            </c:strRef>
          </c:cat>
          <c:val>
            <c:numRef>
              <c:f>Sheet1!$BE$25:$BE$29</c:f>
              <c:numCache>
                <c:formatCode>0.00%</c:formatCode>
                <c:ptCount val="5"/>
                <c:pt idx="0">
                  <c:v>0.61499999999999999</c:v>
                </c:pt>
                <c:pt idx="1">
                  <c:v>0.155</c:v>
                </c:pt>
                <c:pt idx="2">
                  <c:v>7.6999999999999999E-2</c:v>
                </c:pt>
                <c:pt idx="3">
                  <c:v>7.6999999999999999E-2</c:v>
                </c:pt>
                <c:pt idx="4">
                  <c:v>7.6999999999999999E-2</c:v>
                </c:pt>
              </c:numCache>
            </c:numRef>
          </c:val>
        </c:ser>
        <c:ser>
          <c:idx val="2"/>
          <c:order val="2"/>
          <c:tx>
            <c:strRef>
              <c:f>Sheet1!$BF$24</c:f>
              <c:strCache>
                <c:ptCount val="1"/>
                <c:pt idx="0">
                  <c:v>Long bean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319277809436019E-2"/>
                  <c:y val="-4.18464924645119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017576053628114E-2"/>
                  <c:y val="-1.7224526252871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8565787732882866E-17"/>
                  <c:y val="-1.955989717962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4154584777932829E-3"/>
                  <c:y val="-4.8899742949067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Sheet1!$BC$25:$BC$29</c:f>
              <c:strCache>
                <c:ptCount val="5"/>
                <c:pt idx="0">
                  <c:v>Early morning</c:v>
                </c:pt>
                <c:pt idx="1">
                  <c:v>Mid day</c:v>
                </c:pt>
                <c:pt idx="2">
                  <c:v>Evening</c:v>
                </c:pt>
                <c:pt idx="3">
                  <c:v>Night</c:v>
                </c:pt>
                <c:pt idx="4">
                  <c:v>Any time during the day </c:v>
                </c:pt>
              </c:strCache>
            </c:strRef>
          </c:cat>
          <c:val>
            <c:numRef>
              <c:f>Sheet1!$BF$25:$BF$29</c:f>
              <c:numCache>
                <c:formatCode>0.00%</c:formatCode>
                <c:ptCount val="5"/>
                <c:pt idx="0">
                  <c:v>0.5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239888"/>
        <c:axId val="264240280"/>
        <c:axId val="0"/>
      </c:bar3DChart>
      <c:catAx>
        <c:axId val="26423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40280"/>
        <c:crosses val="autoZero"/>
        <c:auto val="1"/>
        <c:lblAlgn val="ctr"/>
        <c:lblOffset val="100"/>
        <c:noMultiLvlLbl val="0"/>
      </c:catAx>
      <c:valAx>
        <c:axId val="264240280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39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218321303025936"/>
          <c:y val="0.86876228506881559"/>
          <c:w val="0.57563357393948134"/>
          <c:h val="6.2339609919699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>
                <a:solidFill>
                  <a:schemeClr val="tx1"/>
                </a:solidFill>
              </a:rPr>
              <a:t>Packaging</a:t>
            </a:r>
            <a:r>
              <a:rPr lang="en-US" sz="2400" b="1" baseline="0" dirty="0" smtClean="0">
                <a:solidFill>
                  <a:schemeClr val="tx1"/>
                </a:solidFill>
              </a:rPr>
              <a:t> material 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7887543714290045"/>
          <c:y val="2.4009009238931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Sheet1!$A$65</c:f>
              <c:strCache>
                <c:ptCount val="1"/>
                <c:pt idx="0">
                  <c:v>Net bags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-2.2126911952487422E-3"/>
                  <c:y val="-2.063129739385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8507647809950504E-3"/>
                  <c:y val="-1.5473473045392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Sheet1!$B$64:$D$64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Sheet1!$B$65:$D$65</c:f>
              <c:numCache>
                <c:formatCode>0.00%</c:formatCode>
                <c:ptCount val="3"/>
                <c:pt idx="0">
                  <c:v>0.54500000000000004</c:v>
                </c:pt>
                <c:pt idx="1">
                  <c:v>0.61499999999999999</c:v>
                </c:pt>
                <c:pt idx="2">
                  <c:v>0.92300000000000004</c:v>
                </c:pt>
              </c:numCache>
            </c:numRef>
          </c:val>
        </c:ser>
        <c:ser>
          <c:idx val="1"/>
          <c:order val="1"/>
          <c:tx>
            <c:strRef>
              <c:f>Sheet1!$A$66</c:f>
              <c:strCache>
                <c:ptCount val="1"/>
                <c:pt idx="0">
                  <c:v>Plastic crates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7615750319228577E-2"/>
                  <c:y val="-2.5789121742321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764985538233648E-2"/>
                  <c:y val="-5.15782434846423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74266227171604E-2"/>
                  <c:y val="-5.15782434846423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Sheet1!$B$64:$D$64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Sheet1!$B$66:$D$66</c:f>
              <c:numCache>
                <c:formatCode>0.00%</c:formatCode>
                <c:ptCount val="3"/>
                <c:pt idx="0">
                  <c:v>9.0999999999999998E-2</c:v>
                </c:pt>
                <c:pt idx="1">
                  <c:v>7.6999999999999999E-2</c:v>
                </c:pt>
                <c:pt idx="2">
                  <c:v>7.6999999999999999E-2</c:v>
                </c:pt>
              </c:numCache>
            </c:numRef>
          </c:val>
        </c:ser>
        <c:ser>
          <c:idx val="2"/>
          <c:order val="2"/>
          <c:tx>
            <c:strRef>
              <c:f>Sheet1!$A$67</c:f>
              <c:strCache>
                <c:ptCount val="1"/>
                <c:pt idx="0">
                  <c:v>Cardboard boxes 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Sheet1!$B$64:$D$64</c:f>
              <c:strCache>
                <c:ptCount val="3"/>
                <c:pt idx="0">
                  <c:v>Guava</c:v>
                </c:pt>
                <c:pt idx="1">
                  <c:v>Bitter gourd</c:v>
                </c:pt>
                <c:pt idx="2">
                  <c:v>Long bean</c:v>
                </c:pt>
              </c:strCache>
            </c:strRef>
          </c:cat>
          <c:val>
            <c:numRef>
              <c:f>Sheet1!$B$67:$D$67</c:f>
              <c:numCache>
                <c:formatCode>0.00%</c:formatCode>
                <c:ptCount val="3"/>
                <c:pt idx="0">
                  <c:v>0.36399999999999999</c:v>
                </c:pt>
                <c:pt idx="1">
                  <c:v>0.308</c:v>
                </c:pt>
                <c:pt idx="2" formatCode="General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243024"/>
        <c:axId val="264243808"/>
        <c:axId val="0"/>
      </c:bar3DChart>
      <c:catAx>
        <c:axId val="26424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43808"/>
        <c:crosses val="autoZero"/>
        <c:auto val="1"/>
        <c:lblAlgn val="ctr"/>
        <c:lblOffset val="100"/>
        <c:noMultiLvlLbl val="0"/>
      </c:catAx>
      <c:valAx>
        <c:axId val="264243808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24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68FB6-CDA1-4F39-ABFA-C83259485EC2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7EB1DD2C-BF9B-4341-B319-BFC29CCFECC0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Farmer</a:t>
          </a:r>
          <a:r>
            <a:rPr lang="en-US" sz="1500" b="1" dirty="0" smtClean="0">
              <a:solidFill>
                <a:schemeClr val="tx1"/>
              </a:solidFill>
            </a:rPr>
            <a:t> </a:t>
          </a:r>
          <a:endParaRPr lang="en-US" sz="1500" b="1" dirty="0">
            <a:solidFill>
              <a:schemeClr val="tx1"/>
            </a:solidFill>
          </a:endParaRPr>
        </a:p>
      </dgm:t>
    </dgm:pt>
    <dgm:pt modelId="{B40278A5-F7D7-4E9D-9FEE-DAC2FC16E07A}" type="parTrans" cxnId="{A9857306-1E17-494A-9CF0-4892AFFFBE93}">
      <dgm:prSet/>
      <dgm:spPr/>
      <dgm:t>
        <a:bodyPr/>
        <a:lstStyle/>
        <a:p>
          <a:endParaRPr lang="en-US"/>
        </a:p>
      </dgm:t>
    </dgm:pt>
    <dgm:pt modelId="{320EDBD8-7B8F-4503-89B4-3EC957E15220}" type="sibTrans" cxnId="{A9857306-1E17-494A-9CF0-4892AFFFBE93}">
      <dgm:prSet/>
      <dgm:spPr/>
      <dgm:t>
        <a:bodyPr/>
        <a:lstStyle/>
        <a:p>
          <a:endParaRPr lang="en-US"/>
        </a:p>
      </dgm:t>
    </dgm:pt>
    <dgm:pt modelId="{8EF47B22-61DE-4373-8915-3B406BAC396F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Collector</a:t>
          </a:r>
          <a:r>
            <a:rPr lang="en-US" sz="1500" dirty="0" smtClean="0"/>
            <a:t> </a:t>
          </a:r>
          <a:endParaRPr lang="en-US" sz="1500" dirty="0"/>
        </a:p>
      </dgm:t>
    </dgm:pt>
    <dgm:pt modelId="{0E8CC5C6-B080-4D53-88AF-E3642ABF48A3}" type="parTrans" cxnId="{2A09F758-5C90-472B-82F2-5CDBDCE58F5D}">
      <dgm:prSet/>
      <dgm:spPr/>
      <dgm:t>
        <a:bodyPr/>
        <a:lstStyle/>
        <a:p>
          <a:endParaRPr lang="en-US"/>
        </a:p>
      </dgm:t>
    </dgm:pt>
    <dgm:pt modelId="{97C0B70E-D825-49EC-8C76-48723CCE4394}" type="sibTrans" cxnId="{2A09F758-5C90-472B-82F2-5CDBDCE58F5D}">
      <dgm:prSet/>
      <dgm:spPr/>
      <dgm:t>
        <a:bodyPr/>
        <a:lstStyle/>
        <a:p>
          <a:endParaRPr lang="en-US"/>
        </a:p>
      </dgm:t>
    </dgm:pt>
    <dgm:pt modelId="{3C8227F2-ACC4-40EC-B72B-19BA9019CB07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Transporter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endParaRPr lang="en-US" sz="1600" b="1" dirty="0">
            <a:solidFill>
              <a:schemeClr val="tx1"/>
            </a:solidFill>
          </a:endParaRPr>
        </a:p>
      </dgm:t>
    </dgm:pt>
    <dgm:pt modelId="{DE56B392-5379-4A0C-9B62-AD4A6A991DEB}" type="parTrans" cxnId="{C7A1AE8A-E4EE-4B8D-992A-C4BE3C885708}">
      <dgm:prSet/>
      <dgm:spPr/>
      <dgm:t>
        <a:bodyPr/>
        <a:lstStyle/>
        <a:p>
          <a:endParaRPr lang="en-US"/>
        </a:p>
      </dgm:t>
    </dgm:pt>
    <dgm:pt modelId="{B839B122-AD5C-48EB-9443-5FB84A280F4D}" type="sibTrans" cxnId="{C7A1AE8A-E4EE-4B8D-992A-C4BE3C885708}">
      <dgm:prSet/>
      <dgm:spPr/>
      <dgm:t>
        <a:bodyPr/>
        <a:lstStyle/>
        <a:p>
          <a:endParaRPr lang="en-US"/>
        </a:p>
      </dgm:t>
    </dgm:pt>
    <dgm:pt modelId="{DCF6E731-49C5-4B0B-A7DF-24F9C6E0FCD7}" type="pres">
      <dgm:prSet presAssocID="{6C668FB6-CDA1-4F39-ABFA-C83259485EC2}" presName="Name0" presStyleCnt="0">
        <dgm:presLayoutVars>
          <dgm:dir/>
          <dgm:animLvl val="lvl"/>
          <dgm:resizeHandles val="exact"/>
        </dgm:presLayoutVars>
      </dgm:prSet>
      <dgm:spPr/>
    </dgm:pt>
    <dgm:pt modelId="{57DF5BD9-686E-4B38-AD4E-3063A80970CE}" type="pres">
      <dgm:prSet presAssocID="{7EB1DD2C-BF9B-4341-B319-BFC29CCFECC0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ABF12-903F-4590-A1A1-985A0480D00A}" type="pres">
      <dgm:prSet presAssocID="{320EDBD8-7B8F-4503-89B4-3EC957E15220}" presName="parTxOnlySpace" presStyleCnt="0"/>
      <dgm:spPr/>
    </dgm:pt>
    <dgm:pt modelId="{B950CB77-8E29-40DF-B736-91CC5AEC7579}" type="pres">
      <dgm:prSet presAssocID="{8EF47B22-61DE-4373-8915-3B406BAC396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6ED76-F9B9-47DF-BFFE-CF53FD570EFF}" type="pres">
      <dgm:prSet presAssocID="{97C0B70E-D825-49EC-8C76-48723CCE4394}" presName="parTxOnlySpace" presStyleCnt="0"/>
      <dgm:spPr/>
    </dgm:pt>
    <dgm:pt modelId="{662E3A05-02D8-47B7-B391-6C39EAEFF370}" type="pres">
      <dgm:prSet presAssocID="{3C8227F2-ACC4-40EC-B72B-19BA9019CB07}" presName="parTxOnly" presStyleLbl="node1" presStyleIdx="2" presStyleCnt="3" custScaleX="969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963712-A755-4EA4-8B94-D32EC3EE2552}" type="presOf" srcId="{7EB1DD2C-BF9B-4341-B319-BFC29CCFECC0}" destId="{57DF5BD9-686E-4B38-AD4E-3063A80970CE}" srcOrd="0" destOrd="0" presId="urn:microsoft.com/office/officeart/2005/8/layout/chevron1"/>
    <dgm:cxn modelId="{2A09F758-5C90-472B-82F2-5CDBDCE58F5D}" srcId="{6C668FB6-CDA1-4F39-ABFA-C83259485EC2}" destId="{8EF47B22-61DE-4373-8915-3B406BAC396F}" srcOrd="1" destOrd="0" parTransId="{0E8CC5C6-B080-4D53-88AF-E3642ABF48A3}" sibTransId="{97C0B70E-D825-49EC-8C76-48723CCE4394}"/>
    <dgm:cxn modelId="{616BBCFD-95C9-441A-9681-5A8999323B16}" type="presOf" srcId="{3C8227F2-ACC4-40EC-B72B-19BA9019CB07}" destId="{662E3A05-02D8-47B7-B391-6C39EAEFF370}" srcOrd="0" destOrd="0" presId="urn:microsoft.com/office/officeart/2005/8/layout/chevron1"/>
    <dgm:cxn modelId="{C8B17629-B1E3-492C-8A00-4BF39B422172}" type="presOf" srcId="{6C668FB6-CDA1-4F39-ABFA-C83259485EC2}" destId="{DCF6E731-49C5-4B0B-A7DF-24F9C6E0FCD7}" srcOrd="0" destOrd="0" presId="urn:microsoft.com/office/officeart/2005/8/layout/chevron1"/>
    <dgm:cxn modelId="{A9857306-1E17-494A-9CF0-4892AFFFBE93}" srcId="{6C668FB6-CDA1-4F39-ABFA-C83259485EC2}" destId="{7EB1DD2C-BF9B-4341-B319-BFC29CCFECC0}" srcOrd="0" destOrd="0" parTransId="{B40278A5-F7D7-4E9D-9FEE-DAC2FC16E07A}" sibTransId="{320EDBD8-7B8F-4503-89B4-3EC957E15220}"/>
    <dgm:cxn modelId="{1FC49E86-3B21-4856-97E7-B561FE0BC9A3}" type="presOf" srcId="{8EF47B22-61DE-4373-8915-3B406BAC396F}" destId="{B950CB77-8E29-40DF-B736-91CC5AEC7579}" srcOrd="0" destOrd="0" presId="urn:microsoft.com/office/officeart/2005/8/layout/chevron1"/>
    <dgm:cxn modelId="{C7A1AE8A-E4EE-4B8D-992A-C4BE3C885708}" srcId="{6C668FB6-CDA1-4F39-ABFA-C83259485EC2}" destId="{3C8227F2-ACC4-40EC-B72B-19BA9019CB07}" srcOrd="2" destOrd="0" parTransId="{DE56B392-5379-4A0C-9B62-AD4A6A991DEB}" sibTransId="{B839B122-AD5C-48EB-9443-5FB84A280F4D}"/>
    <dgm:cxn modelId="{D91DA4F9-2524-4053-8668-9D94FDB86FB6}" type="presParOf" srcId="{DCF6E731-49C5-4B0B-A7DF-24F9C6E0FCD7}" destId="{57DF5BD9-686E-4B38-AD4E-3063A80970CE}" srcOrd="0" destOrd="0" presId="urn:microsoft.com/office/officeart/2005/8/layout/chevron1"/>
    <dgm:cxn modelId="{B8CF85E4-CA53-4A57-B15D-938FD97E2973}" type="presParOf" srcId="{DCF6E731-49C5-4B0B-A7DF-24F9C6E0FCD7}" destId="{AEFABF12-903F-4590-A1A1-985A0480D00A}" srcOrd="1" destOrd="0" presId="urn:microsoft.com/office/officeart/2005/8/layout/chevron1"/>
    <dgm:cxn modelId="{BA9F1869-F129-461F-B204-B081A14B7A68}" type="presParOf" srcId="{DCF6E731-49C5-4B0B-A7DF-24F9C6E0FCD7}" destId="{B950CB77-8E29-40DF-B736-91CC5AEC7579}" srcOrd="2" destOrd="0" presId="urn:microsoft.com/office/officeart/2005/8/layout/chevron1"/>
    <dgm:cxn modelId="{DBFDC269-7AC7-4B9B-B257-D74EBC1F436E}" type="presParOf" srcId="{DCF6E731-49C5-4B0B-A7DF-24F9C6E0FCD7}" destId="{6E06ED76-F9B9-47DF-BFFE-CF53FD570EFF}" srcOrd="3" destOrd="0" presId="urn:microsoft.com/office/officeart/2005/8/layout/chevron1"/>
    <dgm:cxn modelId="{1F64C7E1-B629-475C-B366-FA35CD0463DD}" type="presParOf" srcId="{DCF6E731-49C5-4B0B-A7DF-24F9C6E0FCD7}" destId="{662E3A05-02D8-47B7-B391-6C39EAEFF37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668FB6-CDA1-4F39-ABFA-C83259485EC2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7EB1DD2C-BF9B-4341-B319-BFC29CCFECC0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Whole seller </a:t>
          </a:r>
          <a:endParaRPr lang="en-US" sz="1800" b="1" dirty="0">
            <a:solidFill>
              <a:schemeClr val="tx1"/>
            </a:solidFill>
          </a:endParaRPr>
        </a:p>
      </dgm:t>
    </dgm:pt>
    <dgm:pt modelId="{B40278A5-F7D7-4E9D-9FEE-DAC2FC16E07A}" type="parTrans" cxnId="{A9857306-1E17-494A-9CF0-4892AFFFBE93}">
      <dgm:prSet/>
      <dgm:spPr/>
      <dgm:t>
        <a:bodyPr/>
        <a:lstStyle/>
        <a:p>
          <a:endParaRPr lang="en-US"/>
        </a:p>
      </dgm:t>
    </dgm:pt>
    <dgm:pt modelId="{320EDBD8-7B8F-4503-89B4-3EC957E15220}" type="sibTrans" cxnId="{A9857306-1E17-494A-9CF0-4892AFFFBE93}">
      <dgm:prSet/>
      <dgm:spPr/>
      <dgm:t>
        <a:bodyPr/>
        <a:lstStyle/>
        <a:p>
          <a:endParaRPr lang="en-US"/>
        </a:p>
      </dgm:t>
    </dgm:pt>
    <dgm:pt modelId="{8EF47B22-61DE-4373-8915-3B406BAC396F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Retailer</a:t>
          </a:r>
          <a:r>
            <a:rPr lang="en-US" sz="2000" dirty="0" smtClean="0"/>
            <a:t> </a:t>
          </a:r>
          <a:endParaRPr lang="en-US" sz="2000" dirty="0"/>
        </a:p>
      </dgm:t>
    </dgm:pt>
    <dgm:pt modelId="{0E8CC5C6-B080-4D53-88AF-E3642ABF48A3}" type="parTrans" cxnId="{2A09F758-5C90-472B-82F2-5CDBDCE58F5D}">
      <dgm:prSet/>
      <dgm:spPr/>
      <dgm:t>
        <a:bodyPr/>
        <a:lstStyle/>
        <a:p>
          <a:endParaRPr lang="en-US"/>
        </a:p>
      </dgm:t>
    </dgm:pt>
    <dgm:pt modelId="{97C0B70E-D825-49EC-8C76-48723CCE4394}" type="sibTrans" cxnId="{2A09F758-5C90-472B-82F2-5CDBDCE58F5D}">
      <dgm:prSet/>
      <dgm:spPr/>
      <dgm:t>
        <a:bodyPr/>
        <a:lstStyle/>
        <a:p>
          <a:endParaRPr lang="en-US"/>
        </a:p>
      </dgm:t>
    </dgm:pt>
    <dgm:pt modelId="{3C8227F2-ACC4-40EC-B72B-19BA9019CB07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Consumer</a:t>
          </a:r>
          <a:r>
            <a:rPr lang="en-US" sz="2000" dirty="0" smtClean="0"/>
            <a:t> </a:t>
          </a:r>
          <a:endParaRPr lang="en-US" sz="2000" dirty="0"/>
        </a:p>
      </dgm:t>
    </dgm:pt>
    <dgm:pt modelId="{DE56B392-5379-4A0C-9B62-AD4A6A991DEB}" type="parTrans" cxnId="{C7A1AE8A-E4EE-4B8D-992A-C4BE3C885708}">
      <dgm:prSet/>
      <dgm:spPr/>
      <dgm:t>
        <a:bodyPr/>
        <a:lstStyle/>
        <a:p>
          <a:endParaRPr lang="en-US"/>
        </a:p>
      </dgm:t>
    </dgm:pt>
    <dgm:pt modelId="{B839B122-AD5C-48EB-9443-5FB84A280F4D}" type="sibTrans" cxnId="{C7A1AE8A-E4EE-4B8D-992A-C4BE3C885708}">
      <dgm:prSet/>
      <dgm:spPr/>
      <dgm:t>
        <a:bodyPr/>
        <a:lstStyle/>
        <a:p>
          <a:endParaRPr lang="en-US"/>
        </a:p>
      </dgm:t>
    </dgm:pt>
    <dgm:pt modelId="{DCF6E731-49C5-4B0B-A7DF-24F9C6E0FCD7}" type="pres">
      <dgm:prSet presAssocID="{6C668FB6-CDA1-4F39-ABFA-C83259485EC2}" presName="Name0" presStyleCnt="0">
        <dgm:presLayoutVars>
          <dgm:dir/>
          <dgm:animLvl val="lvl"/>
          <dgm:resizeHandles val="exact"/>
        </dgm:presLayoutVars>
      </dgm:prSet>
      <dgm:spPr/>
    </dgm:pt>
    <dgm:pt modelId="{57DF5BD9-686E-4B38-AD4E-3063A80970CE}" type="pres">
      <dgm:prSet presAssocID="{7EB1DD2C-BF9B-4341-B319-BFC29CCFECC0}" presName="parTxOnly" presStyleLbl="node1" presStyleIdx="0" presStyleCnt="3" custLinFactNeighborX="-7017" custLinFactNeighborY="52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ABF12-903F-4590-A1A1-985A0480D00A}" type="pres">
      <dgm:prSet presAssocID="{320EDBD8-7B8F-4503-89B4-3EC957E15220}" presName="parTxOnlySpace" presStyleCnt="0"/>
      <dgm:spPr/>
    </dgm:pt>
    <dgm:pt modelId="{B950CB77-8E29-40DF-B736-91CC5AEC7579}" type="pres">
      <dgm:prSet presAssocID="{8EF47B22-61DE-4373-8915-3B406BAC396F}" presName="parTxOnly" presStyleLbl="node1" presStyleIdx="1" presStyleCnt="3" custLinFactNeighborY="52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6ED76-F9B9-47DF-BFFE-CF53FD570EFF}" type="pres">
      <dgm:prSet presAssocID="{97C0B70E-D825-49EC-8C76-48723CCE4394}" presName="parTxOnlySpace" presStyleCnt="0"/>
      <dgm:spPr/>
    </dgm:pt>
    <dgm:pt modelId="{662E3A05-02D8-47B7-B391-6C39EAEFF370}" type="pres">
      <dgm:prSet presAssocID="{3C8227F2-ACC4-40EC-B72B-19BA9019CB07}" presName="parTxOnly" presStyleLbl="node1" presStyleIdx="2" presStyleCnt="3" custLinFactNeighborX="35411" custLinFactNeighborY="52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70A3D9-7076-4BAA-8FB6-DCC683090B01}" type="presOf" srcId="{6C668FB6-CDA1-4F39-ABFA-C83259485EC2}" destId="{DCF6E731-49C5-4B0B-A7DF-24F9C6E0FCD7}" srcOrd="0" destOrd="0" presId="urn:microsoft.com/office/officeart/2005/8/layout/chevron1"/>
    <dgm:cxn modelId="{2A09F758-5C90-472B-82F2-5CDBDCE58F5D}" srcId="{6C668FB6-CDA1-4F39-ABFA-C83259485EC2}" destId="{8EF47B22-61DE-4373-8915-3B406BAC396F}" srcOrd="1" destOrd="0" parTransId="{0E8CC5C6-B080-4D53-88AF-E3642ABF48A3}" sibTransId="{97C0B70E-D825-49EC-8C76-48723CCE4394}"/>
    <dgm:cxn modelId="{A9857306-1E17-494A-9CF0-4892AFFFBE93}" srcId="{6C668FB6-CDA1-4F39-ABFA-C83259485EC2}" destId="{7EB1DD2C-BF9B-4341-B319-BFC29CCFECC0}" srcOrd="0" destOrd="0" parTransId="{B40278A5-F7D7-4E9D-9FEE-DAC2FC16E07A}" sibTransId="{320EDBD8-7B8F-4503-89B4-3EC957E15220}"/>
    <dgm:cxn modelId="{1181D0A3-37D2-4884-B809-F828FAF8804B}" type="presOf" srcId="{3C8227F2-ACC4-40EC-B72B-19BA9019CB07}" destId="{662E3A05-02D8-47B7-B391-6C39EAEFF370}" srcOrd="0" destOrd="0" presId="urn:microsoft.com/office/officeart/2005/8/layout/chevron1"/>
    <dgm:cxn modelId="{C7A1AE8A-E4EE-4B8D-992A-C4BE3C885708}" srcId="{6C668FB6-CDA1-4F39-ABFA-C83259485EC2}" destId="{3C8227F2-ACC4-40EC-B72B-19BA9019CB07}" srcOrd="2" destOrd="0" parTransId="{DE56B392-5379-4A0C-9B62-AD4A6A991DEB}" sibTransId="{B839B122-AD5C-48EB-9443-5FB84A280F4D}"/>
    <dgm:cxn modelId="{1678E018-179A-4CB4-A7A6-367073B85507}" type="presOf" srcId="{7EB1DD2C-BF9B-4341-B319-BFC29CCFECC0}" destId="{57DF5BD9-686E-4B38-AD4E-3063A80970CE}" srcOrd="0" destOrd="0" presId="urn:microsoft.com/office/officeart/2005/8/layout/chevron1"/>
    <dgm:cxn modelId="{3735B6DE-0A70-445D-B477-278CCD5485EA}" type="presOf" srcId="{8EF47B22-61DE-4373-8915-3B406BAC396F}" destId="{B950CB77-8E29-40DF-B736-91CC5AEC7579}" srcOrd="0" destOrd="0" presId="urn:microsoft.com/office/officeart/2005/8/layout/chevron1"/>
    <dgm:cxn modelId="{1E19DFA8-12D2-43B3-B970-96E8B6AFF31C}" type="presParOf" srcId="{DCF6E731-49C5-4B0B-A7DF-24F9C6E0FCD7}" destId="{57DF5BD9-686E-4B38-AD4E-3063A80970CE}" srcOrd="0" destOrd="0" presId="urn:microsoft.com/office/officeart/2005/8/layout/chevron1"/>
    <dgm:cxn modelId="{B5092DC7-6500-4488-890C-9CB43CFC2119}" type="presParOf" srcId="{DCF6E731-49C5-4B0B-A7DF-24F9C6E0FCD7}" destId="{AEFABF12-903F-4590-A1A1-985A0480D00A}" srcOrd="1" destOrd="0" presId="urn:microsoft.com/office/officeart/2005/8/layout/chevron1"/>
    <dgm:cxn modelId="{88BC147A-6CF9-4A7D-8772-23120C8E7C57}" type="presParOf" srcId="{DCF6E731-49C5-4B0B-A7DF-24F9C6E0FCD7}" destId="{B950CB77-8E29-40DF-B736-91CC5AEC7579}" srcOrd="2" destOrd="0" presId="urn:microsoft.com/office/officeart/2005/8/layout/chevron1"/>
    <dgm:cxn modelId="{0F0F2B2D-B63C-4C1E-B01C-6D8BC50ACFCF}" type="presParOf" srcId="{DCF6E731-49C5-4B0B-A7DF-24F9C6E0FCD7}" destId="{6E06ED76-F9B9-47DF-BFFE-CF53FD570EFF}" srcOrd="3" destOrd="0" presId="urn:microsoft.com/office/officeart/2005/8/layout/chevron1"/>
    <dgm:cxn modelId="{C7DBAA52-9202-4AE2-83D4-0913CE90C94A}" type="presParOf" srcId="{DCF6E731-49C5-4B0B-A7DF-24F9C6E0FCD7}" destId="{662E3A05-02D8-47B7-B391-6C39EAEFF37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FC48F4-D645-4859-A597-D28F8AC0AD7B}" type="doc">
      <dgm:prSet loTypeId="urn:microsoft.com/office/officeart/2005/8/layout/hierarchy3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727B3F14-2763-4EF4-8F18-F88F216AB1F6}">
      <dgm:prSet phldrT="[Text]" custT="1"/>
      <dgm:spPr>
        <a:xfrm>
          <a:off x="0" y="222678"/>
          <a:ext cx="2439051" cy="356081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From farmers</a:t>
          </a:r>
          <a:endParaRPr lang="en-US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27E4F410-8E4E-4F92-BCBE-4FD455BCF65D}" type="parTrans" cxnId="{1C7A6B06-7B7D-409F-A389-E8D64EACE1B8}">
      <dgm:prSet/>
      <dgm:spPr/>
      <dgm:t>
        <a:bodyPr/>
        <a:lstStyle/>
        <a:p>
          <a:endParaRPr lang="en-US"/>
        </a:p>
      </dgm:t>
    </dgm:pt>
    <dgm:pt modelId="{4E673263-7E5B-4A93-BEA3-CB962AB5C058}" type="sibTrans" cxnId="{1C7A6B06-7B7D-409F-A389-E8D64EACE1B8}">
      <dgm:prSet/>
      <dgm:spPr/>
      <dgm:t>
        <a:bodyPr/>
        <a:lstStyle/>
        <a:p>
          <a:endParaRPr lang="en-US"/>
        </a:p>
      </dgm:t>
    </dgm:pt>
    <dgm:pt modelId="{10D0F3BD-5906-4099-B531-49E8BC2AA5DA}">
      <dgm:prSet phldrT="[Text]" custT="1"/>
      <dgm:spPr>
        <a:xfrm>
          <a:off x="401324" y="715673"/>
          <a:ext cx="3310584" cy="3225009"/>
        </a:xfrm>
        <a:solidFill>
          <a:srgbClr val="ED7D31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Harvesting maturity stage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Harvesting tools and methods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Harvesting time of the day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Grading 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Packaging material 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Selling method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Specific post-harvest practices</a:t>
          </a:r>
          <a:endParaRPr lang="en-US" sz="1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56C70A2B-DD16-4D21-B871-B9E463C1A4C8}" type="parTrans" cxnId="{6DA5C454-9AB2-451D-BCD5-D1532C2F2737}">
      <dgm:prSet/>
      <dgm:spPr>
        <a:xfrm>
          <a:off x="243905" y="578759"/>
          <a:ext cx="157419" cy="1749418"/>
        </a:xfrm>
        <a:noFill/>
        <a:ln w="12700" cap="flat" cmpd="sng" algn="ctr">
          <a:solidFill>
            <a:srgbClr val="ED7D31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8592019-ACFB-4E3B-A9C6-94A0885E3A65}" type="sibTrans" cxnId="{6DA5C454-9AB2-451D-BCD5-D1532C2F2737}">
      <dgm:prSet/>
      <dgm:spPr/>
      <dgm:t>
        <a:bodyPr/>
        <a:lstStyle/>
        <a:p>
          <a:endParaRPr lang="en-US"/>
        </a:p>
      </dgm:t>
    </dgm:pt>
    <dgm:pt modelId="{B571F144-7335-4228-AD82-6EA45F54867E}">
      <dgm:prSet phldrT="[Text]" custT="1"/>
      <dgm:spPr>
        <a:xfrm>
          <a:off x="4053071" y="272300"/>
          <a:ext cx="3920119" cy="763851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2000" b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From collectors, transporters, whole-sellers, and retailers</a:t>
          </a:r>
          <a:endParaRPr lang="en-US" sz="18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AE38D1B6-04AD-44F5-994D-EA16E6174345}" type="parTrans" cxnId="{9CD32A06-AA09-4E9B-8C6F-0E66C212D808}">
      <dgm:prSet/>
      <dgm:spPr/>
      <dgm:t>
        <a:bodyPr/>
        <a:lstStyle/>
        <a:p>
          <a:endParaRPr lang="en-US"/>
        </a:p>
      </dgm:t>
    </dgm:pt>
    <dgm:pt modelId="{3457F1ED-4C8E-4BDC-BFDA-D7B38ADEB393}" type="sibTrans" cxnId="{9CD32A06-AA09-4E9B-8C6F-0E66C212D808}">
      <dgm:prSet/>
      <dgm:spPr/>
      <dgm:t>
        <a:bodyPr/>
        <a:lstStyle/>
        <a:p>
          <a:endParaRPr lang="en-US"/>
        </a:p>
      </dgm:t>
    </dgm:pt>
    <dgm:pt modelId="{A3809BE1-2AFD-42A2-8821-DA2D787BBB47}">
      <dgm:prSet phldrT="[Text]" custT="1"/>
      <dgm:spPr>
        <a:xfrm>
          <a:off x="4705509" y="1177297"/>
          <a:ext cx="3273879" cy="2433168"/>
        </a:xfrm>
        <a:solidFill>
          <a:srgbClr val="ED7D31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Packaging material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Selling methods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Transportation method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Transportation time in the day 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Transportation distance </a:t>
          </a:r>
          <a:endParaRPr lang="en-US" sz="1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6FA7EEA4-2250-41F0-80B8-5FB7E81C3563}" type="parTrans" cxnId="{5F0BFB51-F094-4DE3-BD0B-77B2F39FDE5D}">
      <dgm:prSet/>
      <dgm:spPr>
        <a:xfrm>
          <a:off x="4445083" y="1036152"/>
          <a:ext cx="260425" cy="1357729"/>
        </a:xfrm>
        <a:noFill/>
        <a:ln w="12700" cap="flat" cmpd="sng" algn="ctr">
          <a:solidFill>
            <a:srgbClr val="ED7D31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018D7AD8-2A98-4E3A-8FA3-967647193638}" type="sibTrans" cxnId="{5F0BFB51-F094-4DE3-BD0B-77B2F39FDE5D}">
      <dgm:prSet/>
      <dgm:spPr/>
      <dgm:t>
        <a:bodyPr/>
        <a:lstStyle/>
        <a:p>
          <a:endParaRPr lang="en-US"/>
        </a:p>
      </dgm:t>
    </dgm:pt>
    <dgm:pt modelId="{79DEFCE0-86F0-42B5-A536-B1437AF6729C}" type="pres">
      <dgm:prSet presAssocID="{ABFC48F4-D645-4859-A597-D28F8AC0AD7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21B7E0-58DB-43CE-8721-791599BBFAA7}" type="pres">
      <dgm:prSet presAssocID="{727B3F14-2763-4EF4-8F18-F88F216AB1F6}" presName="root" presStyleCnt="0"/>
      <dgm:spPr/>
      <dgm:t>
        <a:bodyPr/>
        <a:lstStyle/>
        <a:p>
          <a:endParaRPr lang="en-US"/>
        </a:p>
      </dgm:t>
    </dgm:pt>
    <dgm:pt modelId="{EFA3DBCB-E572-4EEB-A296-7A28A89017AC}" type="pres">
      <dgm:prSet presAssocID="{727B3F14-2763-4EF4-8F18-F88F216AB1F6}" presName="rootComposite" presStyleCnt="0"/>
      <dgm:spPr/>
      <dgm:t>
        <a:bodyPr/>
        <a:lstStyle/>
        <a:p>
          <a:endParaRPr lang="en-US"/>
        </a:p>
      </dgm:t>
    </dgm:pt>
    <dgm:pt modelId="{AF2FE64B-6C7B-4103-9048-EE0C4C4B7888}" type="pres">
      <dgm:prSet presAssocID="{727B3F14-2763-4EF4-8F18-F88F216AB1F6}" presName="rootText" presStyleLbl="node1" presStyleIdx="0" presStyleCnt="2" custScaleX="213543" custScaleY="62351" custLinFactNeighborX="-17766" custLinFactNeighborY="-1665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806EB9CB-6900-45F9-8455-E2AB98A48152}" type="pres">
      <dgm:prSet presAssocID="{727B3F14-2763-4EF4-8F18-F88F216AB1F6}" presName="rootConnector" presStyleLbl="node1" presStyleIdx="0" presStyleCnt="2"/>
      <dgm:spPr/>
      <dgm:t>
        <a:bodyPr/>
        <a:lstStyle/>
        <a:p>
          <a:endParaRPr lang="en-US"/>
        </a:p>
      </dgm:t>
    </dgm:pt>
    <dgm:pt modelId="{2C1E3822-CA54-47BF-95F2-C8DC46E1EF9A}" type="pres">
      <dgm:prSet presAssocID="{727B3F14-2763-4EF4-8F18-F88F216AB1F6}" presName="childShape" presStyleCnt="0"/>
      <dgm:spPr/>
      <dgm:t>
        <a:bodyPr/>
        <a:lstStyle/>
        <a:p>
          <a:endParaRPr lang="en-US"/>
        </a:p>
      </dgm:t>
    </dgm:pt>
    <dgm:pt modelId="{AF026911-5227-4304-8DD9-A8760CCBE2D8}" type="pres">
      <dgm:prSet presAssocID="{56C70A2B-DD16-4D21-B871-B9E463C1A4C8}" presName="Name13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9418"/>
              </a:lnTo>
              <a:lnTo>
                <a:pt x="157419" y="1749418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D16C0C1-483A-4588-AD3F-5E27FEF0CC83}" type="pres">
      <dgm:prSet presAssocID="{10D0F3BD-5906-4099-B531-49E8BC2AA5DA}" presName="childText" presStyleLbl="bgAcc1" presStyleIdx="0" presStyleCnt="2" custScaleX="362309" custScaleY="564710" custLinFactNeighborX="-9938" custLinFactNeighborY="-2691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CEE35F73-4B4C-48F4-98D7-2BB1F748273D}" type="pres">
      <dgm:prSet presAssocID="{B571F144-7335-4228-AD82-6EA45F54867E}" presName="root" presStyleCnt="0"/>
      <dgm:spPr/>
      <dgm:t>
        <a:bodyPr/>
        <a:lstStyle/>
        <a:p>
          <a:endParaRPr lang="en-US"/>
        </a:p>
      </dgm:t>
    </dgm:pt>
    <dgm:pt modelId="{D3B06D89-3097-4927-9F58-18F6673DF0BE}" type="pres">
      <dgm:prSet presAssocID="{B571F144-7335-4228-AD82-6EA45F54867E}" presName="rootComposite" presStyleCnt="0"/>
      <dgm:spPr/>
      <dgm:t>
        <a:bodyPr/>
        <a:lstStyle/>
        <a:p>
          <a:endParaRPr lang="en-US"/>
        </a:p>
      </dgm:t>
    </dgm:pt>
    <dgm:pt modelId="{C59CE0D0-280D-4D42-89EB-E4EA66EA6C22}" type="pres">
      <dgm:prSet presAssocID="{B571F144-7335-4228-AD82-6EA45F54867E}" presName="rootText" presStyleLbl="node1" presStyleIdx="1" presStyleCnt="2" custScaleX="343213" custScaleY="133753" custLinFactNeighborX="-3081" custLinFactNeighborY="702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EB5773E-5BC4-43DF-B0C5-E44FA5496D02}" type="pres">
      <dgm:prSet presAssocID="{B571F144-7335-4228-AD82-6EA45F54867E}" presName="rootConnector" presStyleLbl="node1" presStyleIdx="1" presStyleCnt="2"/>
      <dgm:spPr/>
      <dgm:t>
        <a:bodyPr/>
        <a:lstStyle/>
        <a:p>
          <a:endParaRPr lang="en-US"/>
        </a:p>
      </dgm:t>
    </dgm:pt>
    <dgm:pt modelId="{FA608A99-2DA6-4058-B502-8CE8243B7DDA}" type="pres">
      <dgm:prSet presAssocID="{B571F144-7335-4228-AD82-6EA45F54867E}" presName="childShape" presStyleCnt="0"/>
      <dgm:spPr/>
      <dgm:t>
        <a:bodyPr/>
        <a:lstStyle/>
        <a:p>
          <a:endParaRPr lang="en-US"/>
        </a:p>
      </dgm:t>
    </dgm:pt>
    <dgm:pt modelId="{433A48A5-8789-414A-9D18-DF5DE99E4DA1}" type="pres">
      <dgm:prSet presAssocID="{6FA7EEA4-2250-41F0-80B8-5FB7E81C3563}" presName="Name13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7729"/>
              </a:lnTo>
              <a:lnTo>
                <a:pt x="260425" y="135772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5ED3D1E8-ED05-4FF2-A7B7-286C3BB5CC9E}" type="pres">
      <dgm:prSet presAssocID="{A3809BE1-2AFD-42A2-8821-DA2D787BBB47}" presName="childText" presStyleLbl="bgAcc1" presStyleIdx="1" presStyleCnt="2" custScaleX="358292" custScaleY="426056" custLinFactNeighborX="-18252" custLinFactNeighborY="673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26135230-DEEB-4270-8245-2DDD25D24251}" type="presOf" srcId="{6FA7EEA4-2250-41F0-80B8-5FB7E81C3563}" destId="{433A48A5-8789-414A-9D18-DF5DE99E4DA1}" srcOrd="0" destOrd="0" presId="urn:microsoft.com/office/officeart/2005/8/layout/hierarchy3"/>
    <dgm:cxn modelId="{D377217B-E9FA-421B-A2B6-12F71D776A2A}" type="presOf" srcId="{A3809BE1-2AFD-42A2-8821-DA2D787BBB47}" destId="{5ED3D1E8-ED05-4FF2-A7B7-286C3BB5CC9E}" srcOrd="0" destOrd="0" presId="urn:microsoft.com/office/officeart/2005/8/layout/hierarchy3"/>
    <dgm:cxn modelId="{98B15FEB-2E80-4493-A11B-BD864DE1DCD4}" type="presOf" srcId="{B571F144-7335-4228-AD82-6EA45F54867E}" destId="{C59CE0D0-280D-4D42-89EB-E4EA66EA6C22}" srcOrd="0" destOrd="0" presId="urn:microsoft.com/office/officeart/2005/8/layout/hierarchy3"/>
    <dgm:cxn modelId="{D7609994-12AC-4AC6-91DF-7E0E794CD478}" type="presOf" srcId="{10D0F3BD-5906-4099-B531-49E8BC2AA5DA}" destId="{FD16C0C1-483A-4588-AD3F-5E27FEF0CC83}" srcOrd="0" destOrd="0" presId="urn:microsoft.com/office/officeart/2005/8/layout/hierarchy3"/>
    <dgm:cxn modelId="{3EA64192-ECCF-46F8-8143-32DD05DBC7A6}" type="presOf" srcId="{B571F144-7335-4228-AD82-6EA45F54867E}" destId="{BEB5773E-5BC4-43DF-B0C5-E44FA5496D02}" srcOrd="1" destOrd="0" presId="urn:microsoft.com/office/officeart/2005/8/layout/hierarchy3"/>
    <dgm:cxn modelId="{1C7A6B06-7B7D-409F-A389-E8D64EACE1B8}" srcId="{ABFC48F4-D645-4859-A597-D28F8AC0AD7B}" destId="{727B3F14-2763-4EF4-8F18-F88F216AB1F6}" srcOrd="0" destOrd="0" parTransId="{27E4F410-8E4E-4F92-BCBE-4FD455BCF65D}" sibTransId="{4E673263-7E5B-4A93-BEA3-CB962AB5C058}"/>
    <dgm:cxn modelId="{A9F898F8-21B6-4B9A-8A9A-91C6F596F9CB}" type="presOf" srcId="{727B3F14-2763-4EF4-8F18-F88F216AB1F6}" destId="{806EB9CB-6900-45F9-8455-E2AB98A48152}" srcOrd="1" destOrd="0" presId="urn:microsoft.com/office/officeart/2005/8/layout/hierarchy3"/>
    <dgm:cxn modelId="{345EA4AA-09AF-409D-91B0-1CE530891235}" type="presOf" srcId="{ABFC48F4-D645-4859-A597-D28F8AC0AD7B}" destId="{79DEFCE0-86F0-42B5-A536-B1437AF6729C}" srcOrd="0" destOrd="0" presId="urn:microsoft.com/office/officeart/2005/8/layout/hierarchy3"/>
    <dgm:cxn modelId="{5F0BFB51-F094-4DE3-BD0B-77B2F39FDE5D}" srcId="{B571F144-7335-4228-AD82-6EA45F54867E}" destId="{A3809BE1-2AFD-42A2-8821-DA2D787BBB47}" srcOrd="0" destOrd="0" parTransId="{6FA7EEA4-2250-41F0-80B8-5FB7E81C3563}" sibTransId="{018D7AD8-2A98-4E3A-8FA3-967647193638}"/>
    <dgm:cxn modelId="{60487510-58AE-42FD-B497-07889FC0C4A7}" type="presOf" srcId="{56C70A2B-DD16-4D21-B871-B9E463C1A4C8}" destId="{AF026911-5227-4304-8DD9-A8760CCBE2D8}" srcOrd="0" destOrd="0" presId="urn:microsoft.com/office/officeart/2005/8/layout/hierarchy3"/>
    <dgm:cxn modelId="{9CD32A06-AA09-4E9B-8C6F-0E66C212D808}" srcId="{ABFC48F4-D645-4859-A597-D28F8AC0AD7B}" destId="{B571F144-7335-4228-AD82-6EA45F54867E}" srcOrd="1" destOrd="0" parTransId="{AE38D1B6-04AD-44F5-994D-EA16E6174345}" sibTransId="{3457F1ED-4C8E-4BDC-BFDA-D7B38ADEB393}"/>
    <dgm:cxn modelId="{6DA5C454-9AB2-451D-BCD5-D1532C2F2737}" srcId="{727B3F14-2763-4EF4-8F18-F88F216AB1F6}" destId="{10D0F3BD-5906-4099-B531-49E8BC2AA5DA}" srcOrd="0" destOrd="0" parTransId="{56C70A2B-DD16-4D21-B871-B9E463C1A4C8}" sibTransId="{48592019-ACFB-4E3B-A9C6-94A0885E3A65}"/>
    <dgm:cxn modelId="{91A20604-FEDF-4725-9794-1398693EE9B3}" type="presOf" srcId="{727B3F14-2763-4EF4-8F18-F88F216AB1F6}" destId="{AF2FE64B-6C7B-4103-9048-EE0C4C4B7888}" srcOrd="0" destOrd="0" presId="urn:microsoft.com/office/officeart/2005/8/layout/hierarchy3"/>
    <dgm:cxn modelId="{F0109FA8-9140-446A-9369-7087FADACB6C}" type="presParOf" srcId="{79DEFCE0-86F0-42B5-A536-B1437AF6729C}" destId="{9321B7E0-58DB-43CE-8721-791599BBFAA7}" srcOrd="0" destOrd="0" presId="urn:microsoft.com/office/officeart/2005/8/layout/hierarchy3"/>
    <dgm:cxn modelId="{5406583E-5451-4CF4-A842-AC9C50A61E89}" type="presParOf" srcId="{9321B7E0-58DB-43CE-8721-791599BBFAA7}" destId="{EFA3DBCB-E572-4EEB-A296-7A28A89017AC}" srcOrd="0" destOrd="0" presId="urn:microsoft.com/office/officeart/2005/8/layout/hierarchy3"/>
    <dgm:cxn modelId="{ED66799E-0D1B-47CA-B1E0-34C665CA638D}" type="presParOf" srcId="{EFA3DBCB-E572-4EEB-A296-7A28A89017AC}" destId="{AF2FE64B-6C7B-4103-9048-EE0C4C4B7888}" srcOrd="0" destOrd="0" presId="urn:microsoft.com/office/officeart/2005/8/layout/hierarchy3"/>
    <dgm:cxn modelId="{1FD66506-84FE-4829-B7C5-E9FFD88B5D97}" type="presParOf" srcId="{EFA3DBCB-E572-4EEB-A296-7A28A89017AC}" destId="{806EB9CB-6900-45F9-8455-E2AB98A48152}" srcOrd="1" destOrd="0" presId="urn:microsoft.com/office/officeart/2005/8/layout/hierarchy3"/>
    <dgm:cxn modelId="{59C89096-4D91-4802-AB07-640DFA99187D}" type="presParOf" srcId="{9321B7E0-58DB-43CE-8721-791599BBFAA7}" destId="{2C1E3822-CA54-47BF-95F2-C8DC46E1EF9A}" srcOrd="1" destOrd="0" presId="urn:microsoft.com/office/officeart/2005/8/layout/hierarchy3"/>
    <dgm:cxn modelId="{89AFA945-629C-489D-A97A-7F419348E848}" type="presParOf" srcId="{2C1E3822-CA54-47BF-95F2-C8DC46E1EF9A}" destId="{AF026911-5227-4304-8DD9-A8760CCBE2D8}" srcOrd="0" destOrd="0" presId="urn:microsoft.com/office/officeart/2005/8/layout/hierarchy3"/>
    <dgm:cxn modelId="{02D6CB65-9715-4F7F-A8B4-7957FA31BBAF}" type="presParOf" srcId="{2C1E3822-CA54-47BF-95F2-C8DC46E1EF9A}" destId="{FD16C0C1-483A-4588-AD3F-5E27FEF0CC83}" srcOrd="1" destOrd="0" presId="urn:microsoft.com/office/officeart/2005/8/layout/hierarchy3"/>
    <dgm:cxn modelId="{9957408B-0903-4C53-8447-8F6666F19C97}" type="presParOf" srcId="{79DEFCE0-86F0-42B5-A536-B1437AF6729C}" destId="{CEE35F73-4B4C-48F4-98D7-2BB1F748273D}" srcOrd="1" destOrd="0" presId="urn:microsoft.com/office/officeart/2005/8/layout/hierarchy3"/>
    <dgm:cxn modelId="{A6B4B666-2820-44A3-97D8-A492F8E2697E}" type="presParOf" srcId="{CEE35F73-4B4C-48F4-98D7-2BB1F748273D}" destId="{D3B06D89-3097-4927-9F58-18F6673DF0BE}" srcOrd="0" destOrd="0" presId="urn:microsoft.com/office/officeart/2005/8/layout/hierarchy3"/>
    <dgm:cxn modelId="{1ED958A0-8DD8-4E3C-A6A0-E17B19C17514}" type="presParOf" srcId="{D3B06D89-3097-4927-9F58-18F6673DF0BE}" destId="{C59CE0D0-280D-4D42-89EB-E4EA66EA6C22}" srcOrd="0" destOrd="0" presId="urn:microsoft.com/office/officeart/2005/8/layout/hierarchy3"/>
    <dgm:cxn modelId="{FA175F47-A9E1-4B38-934F-8867F94BEE62}" type="presParOf" srcId="{D3B06D89-3097-4927-9F58-18F6673DF0BE}" destId="{BEB5773E-5BC4-43DF-B0C5-E44FA5496D02}" srcOrd="1" destOrd="0" presId="urn:microsoft.com/office/officeart/2005/8/layout/hierarchy3"/>
    <dgm:cxn modelId="{F3DC7914-F019-4EE8-85F8-F265C2180D32}" type="presParOf" srcId="{CEE35F73-4B4C-48F4-98D7-2BB1F748273D}" destId="{FA608A99-2DA6-4058-B502-8CE8243B7DDA}" srcOrd="1" destOrd="0" presId="urn:microsoft.com/office/officeart/2005/8/layout/hierarchy3"/>
    <dgm:cxn modelId="{373DDF9A-3851-406F-AA6B-741CA62CB1B1}" type="presParOf" srcId="{FA608A99-2DA6-4058-B502-8CE8243B7DDA}" destId="{433A48A5-8789-414A-9D18-DF5DE99E4DA1}" srcOrd="0" destOrd="0" presId="urn:microsoft.com/office/officeart/2005/8/layout/hierarchy3"/>
    <dgm:cxn modelId="{2184FA99-F11A-4357-8426-05B0C1CD3C56}" type="presParOf" srcId="{FA608A99-2DA6-4058-B502-8CE8243B7DDA}" destId="{5ED3D1E8-ED05-4FF2-A7B7-286C3BB5CC9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FC48F4-D645-4859-A597-D28F8AC0AD7B}" type="doc">
      <dgm:prSet loTypeId="urn:microsoft.com/office/officeart/2005/8/layout/hierarchy3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727B3F14-2763-4EF4-8F18-F88F216AB1F6}">
      <dgm:prSet phldrT="[Text]" custT="1"/>
      <dgm:spPr>
        <a:xfrm>
          <a:off x="66889" y="202361"/>
          <a:ext cx="2713397" cy="413730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From consumers </a:t>
          </a:r>
          <a:endParaRPr lang="en-US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27E4F410-8E4E-4F92-BCBE-4FD455BCF65D}" type="parTrans" cxnId="{1C7A6B06-7B7D-409F-A389-E8D64EACE1B8}">
      <dgm:prSet/>
      <dgm:spPr/>
      <dgm:t>
        <a:bodyPr/>
        <a:lstStyle/>
        <a:p>
          <a:endParaRPr lang="en-US"/>
        </a:p>
      </dgm:t>
    </dgm:pt>
    <dgm:pt modelId="{4E673263-7E5B-4A93-BEA3-CB962AB5C058}" type="sibTrans" cxnId="{1C7A6B06-7B7D-409F-A389-E8D64EACE1B8}">
      <dgm:prSet/>
      <dgm:spPr/>
      <dgm:t>
        <a:bodyPr/>
        <a:lstStyle/>
        <a:p>
          <a:endParaRPr lang="en-US"/>
        </a:p>
      </dgm:t>
    </dgm:pt>
    <dgm:pt modelId="{10D0F3BD-5906-4099-B531-49E8BC2AA5DA}">
      <dgm:prSet phldrT="[Text]" custT="1"/>
      <dgm:spPr>
        <a:xfrm>
          <a:off x="543811" y="860616"/>
          <a:ext cx="2985950" cy="2305741"/>
        </a:xfrm>
        <a:solidFill>
          <a:srgbClr val="ED7D31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Purchasing practices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Place of purchase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Preference of grading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Packaging details </a:t>
          </a:r>
        </a:p>
        <a:p>
          <a:pPr algn="l"/>
          <a:r>
            <a:rPr lang="en-US" sz="19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Displaying details</a:t>
          </a:r>
          <a:endParaRPr lang="en-US" sz="1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56C70A2B-DD16-4D21-B871-B9E463C1A4C8}" type="parTrans" cxnId="{6DA5C454-9AB2-451D-BCD5-D1532C2F2737}">
      <dgm:prSet/>
      <dgm:spPr>
        <a:xfrm>
          <a:off x="338229" y="616091"/>
          <a:ext cx="205582" cy="1397395"/>
        </a:xfrm>
        <a:noFill/>
        <a:ln w="12700" cap="flat" cmpd="sng" algn="ctr">
          <a:solidFill>
            <a:srgbClr val="ED7D31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8592019-ACFB-4E3B-A9C6-94A0885E3A65}" type="sibTrans" cxnId="{6DA5C454-9AB2-451D-BCD5-D1532C2F2737}">
      <dgm:prSet/>
      <dgm:spPr/>
      <dgm:t>
        <a:bodyPr/>
        <a:lstStyle/>
        <a:p>
          <a:endParaRPr lang="en-US"/>
        </a:p>
      </dgm:t>
    </dgm:pt>
    <dgm:pt modelId="{79DEFCE0-86F0-42B5-A536-B1437AF6729C}" type="pres">
      <dgm:prSet presAssocID="{ABFC48F4-D645-4859-A597-D28F8AC0AD7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21B7E0-58DB-43CE-8721-791599BBFAA7}" type="pres">
      <dgm:prSet presAssocID="{727B3F14-2763-4EF4-8F18-F88F216AB1F6}" presName="root" presStyleCnt="0"/>
      <dgm:spPr/>
      <dgm:t>
        <a:bodyPr/>
        <a:lstStyle/>
        <a:p>
          <a:endParaRPr lang="en-US"/>
        </a:p>
      </dgm:t>
    </dgm:pt>
    <dgm:pt modelId="{EFA3DBCB-E572-4EEB-A296-7A28A89017AC}" type="pres">
      <dgm:prSet presAssocID="{727B3F14-2763-4EF4-8F18-F88F216AB1F6}" presName="rootComposite" presStyleCnt="0"/>
      <dgm:spPr/>
      <dgm:t>
        <a:bodyPr/>
        <a:lstStyle/>
        <a:p>
          <a:endParaRPr lang="en-US"/>
        </a:p>
      </dgm:t>
    </dgm:pt>
    <dgm:pt modelId="{AF2FE64B-6C7B-4103-9048-EE0C4C4B7888}" type="pres">
      <dgm:prSet presAssocID="{727B3F14-2763-4EF4-8F18-F88F216AB1F6}" presName="rootText" presStyleLbl="node1" presStyleIdx="0" presStyleCnt="1" custScaleX="122612" custScaleY="37391" custLinFactNeighborX="2997" custLinFactNeighborY="-12109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806EB9CB-6900-45F9-8455-E2AB98A48152}" type="pres">
      <dgm:prSet presAssocID="{727B3F14-2763-4EF4-8F18-F88F216AB1F6}" presName="rootConnector" presStyleLbl="node1" presStyleIdx="0" presStyleCnt="1"/>
      <dgm:spPr/>
      <dgm:t>
        <a:bodyPr/>
        <a:lstStyle/>
        <a:p>
          <a:endParaRPr lang="en-US"/>
        </a:p>
      </dgm:t>
    </dgm:pt>
    <dgm:pt modelId="{2C1E3822-CA54-47BF-95F2-C8DC46E1EF9A}" type="pres">
      <dgm:prSet presAssocID="{727B3F14-2763-4EF4-8F18-F88F216AB1F6}" presName="childShape" presStyleCnt="0"/>
      <dgm:spPr/>
      <dgm:t>
        <a:bodyPr/>
        <a:lstStyle/>
        <a:p>
          <a:endParaRPr lang="en-US"/>
        </a:p>
      </dgm:t>
    </dgm:pt>
    <dgm:pt modelId="{AF026911-5227-4304-8DD9-A8760CCBE2D8}" type="pres">
      <dgm:prSet presAssocID="{56C70A2B-DD16-4D21-B871-B9E463C1A4C8}" presName="Name13" presStyleLbl="parChTrans1D2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395"/>
              </a:lnTo>
              <a:lnTo>
                <a:pt x="205582" y="139739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D16C0C1-483A-4588-AD3F-5E27FEF0CC83}" type="pres">
      <dgm:prSet presAssocID="{10D0F3BD-5906-4099-B531-49E8BC2AA5DA}" presName="childText" presStyleLbl="bgAcc1" presStyleIdx="0" presStyleCnt="1" custScaleX="168660" custScaleY="208382" custLinFactNeighborX="3890" custLinFactNeighborY="-15010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20E05220-8F47-4A65-B03F-D85A6B3EFAE9}" type="presOf" srcId="{ABFC48F4-D645-4859-A597-D28F8AC0AD7B}" destId="{79DEFCE0-86F0-42B5-A536-B1437AF6729C}" srcOrd="0" destOrd="0" presId="urn:microsoft.com/office/officeart/2005/8/layout/hierarchy3"/>
    <dgm:cxn modelId="{443DFC04-9C62-4CEE-BFB9-0CA4986B3C66}" type="presOf" srcId="{10D0F3BD-5906-4099-B531-49E8BC2AA5DA}" destId="{FD16C0C1-483A-4588-AD3F-5E27FEF0CC83}" srcOrd="0" destOrd="0" presId="urn:microsoft.com/office/officeart/2005/8/layout/hierarchy3"/>
    <dgm:cxn modelId="{26CFA79C-D638-44E7-A92A-CFE4789A6B57}" type="presOf" srcId="{56C70A2B-DD16-4D21-B871-B9E463C1A4C8}" destId="{AF026911-5227-4304-8DD9-A8760CCBE2D8}" srcOrd="0" destOrd="0" presId="urn:microsoft.com/office/officeart/2005/8/layout/hierarchy3"/>
    <dgm:cxn modelId="{1C7A6B06-7B7D-409F-A389-E8D64EACE1B8}" srcId="{ABFC48F4-D645-4859-A597-D28F8AC0AD7B}" destId="{727B3F14-2763-4EF4-8F18-F88F216AB1F6}" srcOrd="0" destOrd="0" parTransId="{27E4F410-8E4E-4F92-BCBE-4FD455BCF65D}" sibTransId="{4E673263-7E5B-4A93-BEA3-CB962AB5C058}"/>
    <dgm:cxn modelId="{990985CA-F9B6-416B-929D-C7C4CED889C8}" type="presOf" srcId="{727B3F14-2763-4EF4-8F18-F88F216AB1F6}" destId="{AF2FE64B-6C7B-4103-9048-EE0C4C4B7888}" srcOrd="0" destOrd="0" presId="urn:microsoft.com/office/officeart/2005/8/layout/hierarchy3"/>
    <dgm:cxn modelId="{6DA5C454-9AB2-451D-BCD5-D1532C2F2737}" srcId="{727B3F14-2763-4EF4-8F18-F88F216AB1F6}" destId="{10D0F3BD-5906-4099-B531-49E8BC2AA5DA}" srcOrd="0" destOrd="0" parTransId="{56C70A2B-DD16-4D21-B871-B9E463C1A4C8}" sibTransId="{48592019-ACFB-4E3B-A9C6-94A0885E3A65}"/>
    <dgm:cxn modelId="{F2294754-C966-4F19-AD58-9C8F8346BC8F}" type="presOf" srcId="{727B3F14-2763-4EF4-8F18-F88F216AB1F6}" destId="{806EB9CB-6900-45F9-8455-E2AB98A48152}" srcOrd="1" destOrd="0" presId="urn:microsoft.com/office/officeart/2005/8/layout/hierarchy3"/>
    <dgm:cxn modelId="{8961C2C5-7C4A-4E57-9FE7-FA4C0EFC7EED}" type="presParOf" srcId="{79DEFCE0-86F0-42B5-A536-B1437AF6729C}" destId="{9321B7E0-58DB-43CE-8721-791599BBFAA7}" srcOrd="0" destOrd="0" presId="urn:microsoft.com/office/officeart/2005/8/layout/hierarchy3"/>
    <dgm:cxn modelId="{588144C9-5806-4ECF-B3B5-1C27A14045E3}" type="presParOf" srcId="{9321B7E0-58DB-43CE-8721-791599BBFAA7}" destId="{EFA3DBCB-E572-4EEB-A296-7A28A89017AC}" srcOrd="0" destOrd="0" presId="urn:microsoft.com/office/officeart/2005/8/layout/hierarchy3"/>
    <dgm:cxn modelId="{75EE5710-7D97-42B1-8D81-002DEBA3EBA7}" type="presParOf" srcId="{EFA3DBCB-E572-4EEB-A296-7A28A89017AC}" destId="{AF2FE64B-6C7B-4103-9048-EE0C4C4B7888}" srcOrd="0" destOrd="0" presId="urn:microsoft.com/office/officeart/2005/8/layout/hierarchy3"/>
    <dgm:cxn modelId="{5CC236EE-AA57-46D3-B1FE-D34B263A6153}" type="presParOf" srcId="{EFA3DBCB-E572-4EEB-A296-7A28A89017AC}" destId="{806EB9CB-6900-45F9-8455-E2AB98A48152}" srcOrd="1" destOrd="0" presId="urn:microsoft.com/office/officeart/2005/8/layout/hierarchy3"/>
    <dgm:cxn modelId="{F74CDC49-4ABB-4243-AF2C-BAFFCF42D5E4}" type="presParOf" srcId="{9321B7E0-58DB-43CE-8721-791599BBFAA7}" destId="{2C1E3822-CA54-47BF-95F2-C8DC46E1EF9A}" srcOrd="1" destOrd="0" presId="urn:microsoft.com/office/officeart/2005/8/layout/hierarchy3"/>
    <dgm:cxn modelId="{B013B294-D059-4258-9A56-0992107934E5}" type="presParOf" srcId="{2C1E3822-CA54-47BF-95F2-C8DC46E1EF9A}" destId="{AF026911-5227-4304-8DD9-A8760CCBE2D8}" srcOrd="0" destOrd="0" presId="urn:microsoft.com/office/officeart/2005/8/layout/hierarchy3"/>
    <dgm:cxn modelId="{698DE734-5F53-4938-B129-62729533B6DC}" type="presParOf" srcId="{2C1E3822-CA54-47BF-95F2-C8DC46E1EF9A}" destId="{FD16C0C1-483A-4588-AD3F-5E27FEF0CC8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F5BD9-686E-4B38-AD4E-3063A80970CE}">
      <dsp:nvSpPr>
        <dsp:cNvPr id="0" name=""/>
        <dsp:cNvSpPr/>
      </dsp:nvSpPr>
      <dsp:spPr>
        <a:xfrm>
          <a:off x="2444" y="1322481"/>
          <a:ext cx="2114260" cy="84570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Farmer</a:t>
          </a:r>
          <a:r>
            <a:rPr lang="en-US" sz="1500" b="1" kern="1200" dirty="0" smtClean="0">
              <a:solidFill>
                <a:schemeClr val="tx1"/>
              </a:solidFill>
            </a:rPr>
            <a:t> 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425296" y="1322481"/>
        <a:ext cx="1268556" cy="845704"/>
      </dsp:txXfrm>
    </dsp:sp>
    <dsp:sp modelId="{B950CB77-8E29-40DF-B736-91CC5AEC7579}">
      <dsp:nvSpPr>
        <dsp:cNvPr id="0" name=""/>
        <dsp:cNvSpPr/>
      </dsp:nvSpPr>
      <dsp:spPr>
        <a:xfrm>
          <a:off x="1905278" y="1322481"/>
          <a:ext cx="2114260" cy="845704"/>
        </a:xfrm>
        <a:prstGeom prst="chevr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Collector</a:t>
          </a: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2328130" y="1322481"/>
        <a:ext cx="1268556" cy="845704"/>
      </dsp:txXfrm>
    </dsp:sp>
    <dsp:sp modelId="{662E3A05-02D8-47B7-B391-6C39EAEFF370}">
      <dsp:nvSpPr>
        <dsp:cNvPr id="0" name=""/>
        <dsp:cNvSpPr/>
      </dsp:nvSpPr>
      <dsp:spPr>
        <a:xfrm>
          <a:off x="3808113" y="1322481"/>
          <a:ext cx="2048718" cy="845704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Transporter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4230965" y="1322481"/>
        <a:ext cx="1203014" cy="8457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F5BD9-686E-4B38-AD4E-3063A80970CE}">
      <dsp:nvSpPr>
        <dsp:cNvPr id="0" name=""/>
        <dsp:cNvSpPr/>
      </dsp:nvSpPr>
      <dsp:spPr>
        <a:xfrm>
          <a:off x="0" y="1523028"/>
          <a:ext cx="1992564" cy="79702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Whole seller 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398513" y="1523028"/>
        <a:ext cx="1195539" cy="797025"/>
      </dsp:txXfrm>
    </dsp:sp>
    <dsp:sp modelId="{B950CB77-8E29-40DF-B736-91CC5AEC7579}">
      <dsp:nvSpPr>
        <dsp:cNvPr id="0" name=""/>
        <dsp:cNvSpPr/>
      </dsp:nvSpPr>
      <dsp:spPr>
        <a:xfrm>
          <a:off x="1794943" y="1523028"/>
          <a:ext cx="1992564" cy="79702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Retailer</a:t>
          </a:r>
          <a:r>
            <a:rPr lang="en-US" sz="2000" kern="1200" dirty="0" smtClean="0"/>
            <a:t> </a:t>
          </a:r>
          <a:endParaRPr lang="en-US" sz="2000" kern="1200" dirty="0"/>
        </a:p>
      </dsp:txBody>
      <dsp:txXfrm>
        <a:off x="2193456" y="1523028"/>
        <a:ext cx="1195539" cy="797025"/>
      </dsp:txXfrm>
    </dsp:sp>
    <dsp:sp modelId="{662E3A05-02D8-47B7-B391-6C39EAEFF370}">
      <dsp:nvSpPr>
        <dsp:cNvPr id="0" name=""/>
        <dsp:cNvSpPr/>
      </dsp:nvSpPr>
      <dsp:spPr>
        <a:xfrm>
          <a:off x="3589886" y="1523028"/>
          <a:ext cx="1992564" cy="79702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Consumer</a:t>
          </a:r>
          <a:r>
            <a:rPr lang="en-US" sz="2000" kern="1200" dirty="0" smtClean="0"/>
            <a:t> </a:t>
          </a:r>
          <a:endParaRPr lang="en-US" sz="2000" kern="1200" dirty="0"/>
        </a:p>
      </dsp:txBody>
      <dsp:txXfrm>
        <a:off x="3988399" y="1523028"/>
        <a:ext cx="1195539" cy="7970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FE64B-6C7B-4103-9048-EE0C4C4B7888}">
      <dsp:nvSpPr>
        <dsp:cNvPr id="0" name=""/>
        <dsp:cNvSpPr/>
      </dsp:nvSpPr>
      <dsp:spPr>
        <a:xfrm>
          <a:off x="0" y="222678"/>
          <a:ext cx="2439051" cy="356081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From farmers</a:t>
          </a:r>
          <a:endParaRPr lang="en-US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10429" y="233107"/>
        <a:ext cx="2418193" cy="335223"/>
      </dsp:txXfrm>
    </dsp:sp>
    <dsp:sp modelId="{AF026911-5227-4304-8DD9-A8760CCBE2D8}">
      <dsp:nvSpPr>
        <dsp:cNvPr id="0" name=""/>
        <dsp:cNvSpPr/>
      </dsp:nvSpPr>
      <dsp:spPr>
        <a:xfrm>
          <a:off x="243905" y="578759"/>
          <a:ext cx="157419" cy="1749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9418"/>
              </a:lnTo>
              <a:lnTo>
                <a:pt x="157419" y="1749418"/>
              </a:lnTo>
            </a:path>
          </a:pathLst>
        </a:custGeom>
        <a:noFill/>
        <a:ln w="12700" cap="flat" cmpd="sng" algn="ctr">
          <a:solidFill>
            <a:srgbClr val="ED7D31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16C0C1-483A-4588-AD3F-5E27FEF0CC83}">
      <dsp:nvSpPr>
        <dsp:cNvPr id="0" name=""/>
        <dsp:cNvSpPr/>
      </dsp:nvSpPr>
      <dsp:spPr>
        <a:xfrm>
          <a:off x="401324" y="715673"/>
          <a:ext cx="3310584" cy="3225009"/>
        </a:xfrm>
        <a:prstGeom prst="roundRect">
          <a:avLst>
            <a:gd name="adj" fmla="val 10000"/>
          </a:avLst>
        </a:prstGeom>
        <a:solidFill>
          <a:srgbClr val="ED7D31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Harvesting maturity stage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Harvesting tools and methods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Harvesting time of the day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Grading 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Packaging material 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Selling method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Specific post-harvest practices</a:t>
          </a:r>
          <a:endParaRPr lang="en-US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495781" y="810130"/>
        <a:ext cx="3121670" cy="3036095"/>
      </dsp:txXfrm>
    </dsp:sp>
    <dsp:sp modelId="{C59CE0D0-280D-4D42-89EB-E4EA66EA6C22}">
      <dsp:nvSpPr>
        <dsp:cNvPr id="0" name=""/>
        <dsp:cNvSpPr/>
      </dsp:nvSpPr>
      <dsp:spPr>
        <a:xfrm>
          <a:off x="4053071" y="272300"/>
          <a:ext cx="3920119" cy="763851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From collectors, transporters, whole-sellers, and retailers</a:t>
          </a:r>
          <a:endParaRPr lang="en-US" sz="18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4075443" y="294672"/>
        <a:ext cx="3875375" cy="719107"/>
      </dsp:txXfrm>
    </dsp:sp>
    <dsp:sp modelId="{433A48A5-8789-414A-9D18-DF5DE99E4DA1}">
      <dsp:nvSpPr>
        <dsp:cNvPr id="0" name=""/>
        <dsp:cNvSpPr/>
      </dsp:nvSpPr>
      <dsp:spPr>
        <a:xfrm>
          <a:off x="4445083" y="1036152"/>
          <a:ext cx="260425" cy="1357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7729"/>
              </a:lnTo>
              <a:lnTo>
                <a:pt x="260425" y="1357729"/>
              </a:lnTo>
            </a:path>
          </a:pathLst>
        </a:custGeom>
        <a:noFill/>
        <a:ln w="12700" cap="flat" cmpd="sng" algn="ctr">
          <a:solidFill>
            <a:srgbClr val="ED7D31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3D1E8-ED05-4FF2-A7B7-286C3BB5CC9E}">
      <dsp:nvSpPr>
        <dsp:cNvPr id="0" name=""/>
        <dsp:cNvSpPr/>
      </dsp:nvSpPr>
      <dsp:spPr>
        <a:xfrm>
          <a:off x="4705509" y="1177297"/>
          <a:ext cx="3273879" cy="2433168"/>
        </a:xfrm>
        <a:prstGeom prst="roundRect">
          <a:avLst>
            <a:gd name="adj" fmla="val 10000"/>
          </a:avLst>
        </a:prstGeom>
        <a:solidFill>
          <a:srgbClr val="ED7D31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Packaging material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Selling methods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Transportation method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Transportation time in the day 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Transportation distance </a:t>
          </a:r>
          <a:endParaRPr lang="en-US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4776774" y="1248562"/>
        <a:ext cx="3131349" cy="22906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FE64B-6C7B-4103-9048-EE0C4C4B7888}">
      <dsp:nvSpPr>
        <dsp:cNvPr id="0" name=""/>
        <dsp:cNvSpPr/>
      </dsp:nvSpPr>
      <dsp:spPr>
        <a:xfrm>
          <a:off x="66889" y="202361"/>
          <a:ext cx="2713397" cy="413730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ED7D31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From consumers </a:t>
          </a:r>
          <a:endParaRPr lang="en-US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79007" y="214479"/>
        <a:ext cx="2689161" cy="389494"/>
      </dsp:txXfrm>
    </dsp:sp>
    <dsp:sp modelId="{AF026911-5227-4304-8DD9-A8760CCBE2D8}">
      <dsp:nvSpPr>
        <dsp:cNvPr id="0" name=""/>
        <dsp:cNvSpPr/>
      </dsp:nvSpPr>
      <dsp:spPr>
        <a:xfrm>
          <a:off x="338229" y="616091"/>
          <a:ext cx="205582" cy="1397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395"/>
              </a:lnTo>
              <a:lnTo>
                <a:pt x="205582" y="1397395"/>
              </a:lnTo>
            </a:path>
          </a:pathLst>
        </a:custGeom>
        <a:noFill/>
        <a:ln w="12700" cap="flat" cmpd="sng" algn="ctr">
          <a:solidFill>
            <a:srgbClr val="ED7D31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16C0C1-483A-4588-AD3F-5E27FEF0CC83}">
      <dsp:nvSpPr>
        <dsp:cNvPr id="0" name=""/>
        <dsp:cNvSpPr/>
      </dsp:nvSpPr>
      <dsp:spPr>
        <a:xfrm>
          <a:off x="543811" y="860616"/>
          <a:ext cx="2985950" cy="2305741"/>
        </a:xfrm>
        <a:prstGeom prst="roundRect">
          <a:avLst>
            <a:gd name="adj" fmla="val 10000"/>
          </a:avLst>
        </a:prstGeom>
        <a:solidFill>
          <a:srgbClr val="ED7D31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Purchasing practices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Place of purchase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Preference of grading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Packaging details 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Displaying details</a:t>
          </a:r>
          <a:endParaRPr lang="en-US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611344" y="928149"/>
        <a:ext cx="2850884" cy="2170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0.76127</cdr:x>
      <cdr:y>0.79625</cdr:y>
    </cdr:from>
    <cdr:to>
      <cdr:x>0.77265</cdr:x>
      <cdr:y>0.82312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517421" y="3013568"/>
          <a:ext cx="67560" cy="10170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40000"/>
            <a:lumOff val="60000"/>
          </a:schemeClr>
        </a:solidFill>
        <a:ln xmlns:a="http://schemas.openxmlformats.org/drawingml/2006/main">
          <a:solidFill>
            <a:schemeClr val="accent6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99955-9A95-436C-99C3-9249808B2C94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A908A-40DA-4385-96CA-0E233AB8F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38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417969-4646-0311-37D1-2E355C5917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Research Topic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5EAE0CF-F39E-AF3A-21D1-E58FEE7FAB0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7085C5-110D-2BCE-5729-CEE44BA3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9B83A7-1EC4-307E-554D-281220A7C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DC7F6B-80C0-4DD9-5B3D-5C7D6043D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92875"/>
            <a:ext cx="2743200" cy="365125"/>
          </a:xfrm>
        </p:spPr>
        <p:txBody>
          <a:bodyPr/>
          <a:lstStyle/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C4EA05-7E01-5383-DBE0-8DD3BF085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83BAA55-5A9B-2056-A6C3-32F821CF0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1926F8-0703-66E5-E71D-E1FC8C87EA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1BC5C9-8250-99C9-BCE1-B4AF3FB19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16E12C-4B65-E3AF-1721-C890FA4F2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2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F2F473C-73E3-01D0-7AFC-C38C4A48C1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1896384-DC25-594D-6B35-E3A83B321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2B6F9C-5D81-9610-48C8-C313116EF8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5CB411-649C-341A-0F9E-AB2FBAEF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8CB216-4EC5-B91B-1928-253A567EA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3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D471F7-8430-D4D9-C410-605B860FD3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b="1">
                <a:latin typeface="+mj-lt"/>
              </a:defRPr>
            </a:lvl1pPr>
          </a:lstStyle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33130F-EE6E-3BB1-E1C6-D238555799F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457200" indent="-457200"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en-US" dirty="0"/>
              <a:t>……</a:t>
            </a:r>
          </a:p>
          <a:p>
            <a:pPr lvl="0"/>
            <a:r>
              <a:rPr lang="en-US" dirty="0"/>
              <a:t>……</a:t>
            </a:r>
          </a:p>
          <a:p>
            <a:pPr lvl="0"/>
            <a:r>
              <a:rPr lang="en-US" dirty="0"/>
              <a:t>……</a:t>
            </a:r>
          </a:p>
          <a:p>
            <a:pPr lvl="0"/>
            <a:r>
              <a:rPr lang="en-US" dirty="0"/>
              <a:t>……</a:t>
            </a:r>
          </a:p>
          <a:p>
            <a:pPr lvl="0"/>
            <a:r>
              <a:rPr lang="en-US" dirty="0"/>
              <a:t>…..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DB1DCA-CC52-136E-CED2-F56D3B84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97FAA6-010F-5EB9-B53A-A0EE7948A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B88A30-44ED-403D-5F22-09F89F2E9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5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D471F7-8430-D4D9-C410-605B860FD3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b="1">
                <a:latin typeface="+mj-lt"/>
              </a:defRPr>
            </a:lvl1pPr>
          </a:lstStyle>
          <a:p>
            <a:r>
              <a:rPr lang="en-US" dirty="0"/>
              <a:t>Topic Here……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33130F-EE6E-3BB1-E1C6-D238555799F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……</a:t>
            </a:r>
          </a:p>
          <a:p>
            <a:pPr lvl="0"/>
            <a:r>
              <a:rPr lang="en-US" dirty="0"/>
              <a:t>……</a:t>
            </a:r>
          </a:p>
          <a:p>
            <a:pPr lvl="0"/>
            <a:r>
              <a:rPr lang="en-US" dirty="0"/>
              <a:t>……</a:t>
            </a:r>
          </a:p>
          <a:p>
            <a:pPr lvl="0"/>
            <a:r>
              <a:rPr lang="en-US" dirty="0"/>
              <a:t>……</a:t>
            </a:r>
          </a:p>
          <a:p>
            <a:pPr lvl="0"/>
            <a:r>
              <a:rPr lang="en-US" dirty="0"/>
              <a:t>…..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DB1DCA-CC52-136E-CED2-F56D3B84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97FAA6-010F-5EB9-B53A-A0EE7948A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B88A30-44ED-403D-5F22-09F89F2E9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1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49452A-D6F8-C6AE-3FEA-ADFC57F08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EAD072-65FF-CF97-B7E8-CB5B22EA1D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142CF0D-0151-44E9-10B8-0738B9EEB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6DA0FD8-8632-4358-3ED7-0603A4B2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411A09-9139-A265-D5CF-79C46D5E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D7811F-7FA8-BF72-D8DB-21511B8A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0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FD7A8C-0323-E4BB-D073-B752DF7E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E0559D-E3F0-4C5F-4D86-808179E8C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2B72E48-E5D6-4309-FE87-162FA1AF0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DEA7410-28B9-1126-0F82-88CCCC466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CD13B33-090A-51AD-E7B4-AA38C5B55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89F57A7-6E89-04D9-023A-140844CC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4D958A4-AEFE-A6A8-0386-6589FBB4C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B3B3EC1-87F8-80FE-0F81-CDBCA4A4F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4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3B1659-B1BC-7FAE-991B-BF09F93A5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97A4906-531C-4B30-7879-310FD641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353892B-0FC9-B7C7-B278-75FBF37E7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6859966-AABE-1811-710F-18CE3CF23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5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CAC124B-EF3A-7C52-502B-78199F7A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40B8CAC-C8F4-4045-54C8-67793DDAD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ED00E0A-0E4F-0283-9D71-27DBDEC97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FC9EA5-45C2-D087-3AF0-DFEB34368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F1E509-E2B2-3FF9-0A5B-3508A025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9D9F53B-8935-BC25-B503-B4889244F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5C09E0-9170-0D9A-AC6E-728CA3C548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39F8903-2675-9F49-D34C-C32DDC4FB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CDB0455-5F1B-6A63-20DA-AD38F3C0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1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6C56F0-7043-96BF-B4C4-43D1E4145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AFF1898-3C62-34C4-E2B9-88B437588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4488573-FF6E-CBA7-4CB0-4E874445D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DF9B5EE-4355-D7FE-2C32-2FEF9FE8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473719-B06C-C3B0-5EF9-CCEAC643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C346418-6E63-F759-38D3-A627712D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7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EE8BA6E-A64F-4653-598A-C97DA36121E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332B1D3-6A11-F23D-7C31-1F0084E56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7646B8D-AF73-C7A6-19BB-19FF96778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2890DE-316E-2527-E356-1E4370DC8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C179B-E1DC-44DF-B0E4-66A8D350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7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142CA-5798-0436-B8AE-5C0A3BB06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8730" y="1210614"/>
            <a:ext cx="11354539" cy="2024705"/>
          </a:xfr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Present Status of Post-harvest Practices of Guava (</a:t>
            </a:r>
            <a:r>
              <a:rPr lang="en-US" sz="3600" i="1" dirty="0" err="1">
                <a:solidFill>
                  <a:schemeClr val="tx1"/>
                </a:solidFill>
              </a:rPr>
              <a:t>Psidium</a:t>
            </a:r>
            <a:r>
              <a:rPr lang="en-US" sz="3600" i="1" dirty="0">
                <a:solidFill>
                  <a:schemeClr val="tx1"/>
                </a:solidFill>
              </a:rPr>
              <a:t> </a:t>
            </a:r>
            <a:r>
              <a:rPr lang="en-US" sz="3600" i="1" dirty="0" err="1">
                <a:solidFill>
                  <a:schemeClr val="tx1"/>
                </a:solidFill>
              </a:rPr>
              <a:t>guajava</a:t>
            </a:r>
            <a:r>
              <a:rPr lang="en-US" sz="3600" dirty="0">
                <a:solidFill>
                  <a:schemeClr val="tx1"/>
                </a:solidFill>
              </a:rPr>
              <a:t>), Bitter Gourd (</a:t>
            </a:r>
            <a:r>
              <a:rPr lang="en-US" sz="3600" i="1" dirty="0" err="1">
                <a:solidFill>
                  <a:schemeClr val="tx1"/>
                </a:solidFill>
              </a:rPr>
              <a:t>Momordica</a:t>
            </a:r>
            <a:r>
              <a:rPr lang="en-US" sz="3600" i="1" dirty="0">
                <a:solidFill>
                  <a:schemeClr val="tx1"/>
                </a:solidFill>
              </a:rPr>
              <a:t> </a:t>
            </a:r>
            <a:r>
              <a:rPr lang="en-US" sz="3600" i="1" dirty="0" err="1">
                <a:solidFill>
                  <a:schemeClr val="tx1"/>
                </a:solidFill>
              </a:rPr>
              <a:t>charantia</a:t>
            </a:r>
            <a:r>
              <a:rPr lang="en-US" sz="3600" dirty="0">
                <a:solidFill>
                  <a:schemeClr val="tx1"/>
                </a:solidFill>
              </a:rPr>
              <a:t>), and Long Bean (</a:t>
            </a:r>
            <a:r>
              <a:rPr lang="en-US" sz="3600" i="1" dirty="0" err="1"/>
              <a:t>Vigna</a:t>
            </a:r>
            <a:r>
              <a:rPr lang="en-US" sz="3600" i="1" dirty="0"/>
              <a:t> </a:t>
            </a:r>
            <a:r>
              <a:rPr lang="en-US" sz="3600" i="1" dirty="0" err="1"/>
              <a:t>unguiculata</a:t>
            </a:r>
            <a:r>
              <a:rPr lang="en-US" sz="3600" i="1" dirty="0"/>
              <a:t> ssp. </a:t>
            </a:r>
            <a:r>
              <a:rPr lang="en-US" sz="3600" i="1" dirty="0" err="1"/>
              <a:t>sesquipedalis</a:t>
            </a:r>
            <a:r>
              <a:rPr lang="en-US" sz="3600" dirty="0">
                <a:solidFill>
                  <a:schemeClr val="tx1"/>
                </a:solidFill>
              </a:rPr>
              <a:t>) </a:t>
            </a:r>
            <a:r>
              <a:rPr lang="en-US" sz="3600" dirty="0"/>
              <a:t>in</a:t>
            </a:r>
            <a:r>
              <a:rPr lang="en-US" sz="3600" dirty="0">
                <a:solidFill>
                  <a:schemeClr val="tx1"/>
                </a:solidFill>
              </a:rPr>
              <a:t> Anuradhapura </a:t>
            </a:r>
            <a:r>
              <a:rPr lang="en-US" sz="3600" dirty="0"/>
              <a:t>and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Kurunegala</a:t>
            </a:r>
            <a:r>
              <a:rPr lang="en-US" sz="3600" dirty="0">
                <a:solidFill>
                  <a:schemeClr val="tx1"/>
                </a:solidFill>
              </a:rPr>
              <a:t> Districts.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C7029D9-45E1-6988-ED36-1DA428853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730" y="3602038"/>
            <a:ext cx="11354538" cy="890063"/>
          </a:xfr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A.M.R.N </a:t>
            </a:r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</a:rPr>
              <a:t>Bandara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3200" baseline="300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,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Prof: G.D.K Kumara </a:t>
            </a:r>
            <a:r>
              <a:rPr lang="en-US" sz="3200" baseline="300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Mr.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W.M.C.B </a:t>
            </a:r>
            <a:r>
              <a:rPr lang="en-US" sz="3200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Wasala</a:t>
            </a:r>
            <a:r>
              <a:rPr lang="en-US" sz="3200" baseline="300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endParaRPr lang="en-US" sz="3200" baseline="30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BC4BB5B-09EB-1B3A-429A-B87F5F1A0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4B152B19-860D-D292-3F8A-1BA2E3F4049A}"/>
              </a:ext>
            </a:extLst>
          </p:cNvPr>
          <p:cNvSpPr txBox="1">
            <a:spLocks/>
          </p:cNvSpPr>
          <p:nvPr/>
        </p:nvSpPr>
        <p:spPr>
          <a:xfrm>
            <a:off x="418730" y="4611796"/>
            <a:ext cx="11354538" cy="89006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baseline="300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n-US" sz="2400" i="1" dirty="0" smtClean="0">
                <a:solidFill>
                  <a:schemeClr val="bg2">
                    <a:lumMod val="50000"/>
                  </a:schemeClr>
                </a:solidFill>
              </a:rPr>
              <a:t> Department 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</a:rPr>
              <a:t>of Export Agriculture, Faculty of Agricultural Sciences, </a:t>
            </a:r>
            <a:r>
              <a:rPr lang="en-US" sz="2400" i="1" dirty="0" err="1">
                <a:solidFill>
                  <a:schemeClr val="bg2">
                    <a:lumMod val="50000"/>
                  </a:schemeClr>
                </a:solidFill>
              </a:rPr>
              <a:t>Sabaragamuwa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</a:rPr>
              <a:t> University of Sri </a:t>
            </a:r>
            <a:r>
              <a:rPr lang="en-US" sz="2400" i="1" dirty="0" smtClean="0">
                <a:solidFill>
                  <a:schemeClr val="bg2">
                    <a:lumMod val="50000"/>
                  </a:schemeClr>
                </a:solidFill>
              </a:rPr>
              <a:t>Lanka, </a:t>
            </a:r>
            <a:r>
              <a:rPr lang="en-US" sz="2400" i="1" baseline="30000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US" sz="24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i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National 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Institute Of Post-harvest Management, Anuradhapura.</a:t>
            </a:r>
          </a:p>
          <a:p>
            <a:endParaRPr lang="en-US" sz="2400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66AA2D-EB97-F029-43DF-78A997A78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Results and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CA4BE0-3BD5-3B8C-61F4-12E8D4FD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8569" y="6492875"/>
            <a:ext cx="2743200" cy="365125"/>
          </a:xfrm>
        </p:spPr>
        <p:txBody>
          <a:bodyPr/>
          <a:lstStyle/>
          <a:p>
            <a:fld id="{48FC179B-E1DC-44DF-B0E4-66A8D350C2BE}" type="slidenum">
              <a:rPr lang="en-US" smtClean="0"/>
              <a:t>10</a:t>
            </a:fld>
            <a:endParaRPr lang="en-US"/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1422821" y="1041400"/>
            <a:ext cx="4048125" cy="6492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chemeClr val="tx1"/>
                </a:solidFill>
              </a:rPr>
              <a:t>Farmer - Anuradhapura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776622"/>
              </p:ext>
            </p:extLst>
          </p:nvPr>
        </p:nvGraphicFramePr>
        <p:xfrm>
          <a:off x="231637" y="1658336"/>
          <a:ext cx="6121400" cy="4542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188198"/>
              </p:ext>
            </p:extLst>
          </p:nvPr>
        </p:nvGraphicFramePr>
        <p:xfrm>
          <a:off x="6022162" y="1690687"/>
          <a:ext cx="6169838" cy="445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352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11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40791" y="129037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kern="1200" dirty="0">
                <a:solidFill>
                  <a:prstClr val="black"/>
                </a:solidFill>
                <a:latin typeface="Calibri Light" panose="020F0302020204030204"/>
              </a:rPr>
              <a:t>Result and discussion cont.</a:t>
            </a:r>
            <a:endParaRPr lang="en-US" sz="2400" u="sng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083401"/>
              </p:ext>
            </p:extLst>
          </p:nvPr>
        </p:nvGraphicFramePr>
        <p:xfrm>
          <a:off x="0" y="1450757"/>
          <a:ext cx="5895833" cy="4813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556146"/>
              </p:ext>
            </p:extLst>
          </p:nvPr>
        </p:nvGraphicFramePr>
        <p:xfrm>
          <a:off x="5861153" y="1450757"/>
          <a:ext cx="5971456" cy="4663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59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14931" y="690088"/>
            <a:ext cx="4200525" cy="857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Collector - Anuradhapura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045960"/>
              </p:ext>
            </p:extLst>
          </p:nvPr>
        </p:nvGraphicFramePr>
        <p:xfrm>
          <a:off x="215229" y="1790191"/>
          <a:ext cx="6100227" cy="4709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763583"/>
              </p:ext>
            </p:extLst>
          </p:nvPr>
        </p:nvGraphicFramePr>
        <p:xfrm>
          <a:off x="6250675" y="1879382"/>
          <a:ext cx="5745707" cy="4620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40791" y="129037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kern="1200" dirty="0">
                <a:solidFill>
                  <a:prstClr val="black"/>
                </a:solidFill>
                <a:latin typeface="Calibri Light" panose="020F0302020204030204"/>
              </a:rPr>
              <a:t>Result and discussion cont.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363101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823428852"/>
              </p:ext>
            </p:extLst>
          </p:nvPr>
        </p:nvGraphicFramePr>
        <p:xfrm>
          <a:off x="520504" y="1489447"/>
          <a:ext cx="10452295" cy="5232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40791" y="129037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kern="1200" dirty="0">
                <a:solidFill>
                  <a:prstClr val="black"/>
                </a:solidFill>
                <a:latin typeface="Calibri Light" panose="020F0302020204030204"/>
              </a:rPr>
              <a:t>Result and discussion cont.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327632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14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90916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kern="1200" dirty="0">
                <a:solidFill>
                  <a:prstClr val="black">
                    <a:lumMod val="95000"/>
                    <a:lumOff val="5000"/>
                  </a:prstClr>
                </a:solidFill>
                <a:latin typeface="Calibri Light" panose="020F0302020204030204"/>
              </a:rPr>
              <a:t>Result and discussion cont.</a:t>
            </a:r>
            <a:endParaRPr lang="en-US" sz="3200" u="sng" dirty="0"/>
          </a:p>
        </p:txBody>
      </p:sp>
      <p:sp>
        <p:nvSpPr>
          <p:cNvPr id="8" name="Rectangle 7"/>
          <p:cNvSpPr/>
          <p:nvPr/>
        </p:nvSpPr>
        <p:spPr>
          <a:xfrm>
            <a:off x="2290916" y="917903"/>
            <a:ext cx="4542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Transporter  </a:t>
            </a:r>
            <a:r>
              <a:rPr lang="en-US" sz="2800" b="1" kern="1200" dirty="0">
                <a:solidFill>
                  <a:prstClr val="black"/>
                </a:solidFill>
                <a:latin typeface="Calibri" panose="020F0502020204030204"/>
              </a:rPr>
              <a:t>- Anuradhapura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878464473"/>
              </p:ext>
            </p:extLst>
          </p:nvPr>
        </p:nvGraphicFramePr>
        <p:xfrm>
          <a:off x="0" y="1560230"/>
          <a:ext cx="6342038" cy="5161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276188"/>
              </p:ext>
            </p:extLst>
          </p:nvPr>
        </p:nvGraphicFramePr>
        <p:xfrm>
          <a:off x="6139543" y="1431794"/>
          <a:ext cx="5815896" cy="4969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56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15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90916" y="249937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kern="1200" dirty="0">
                <a:solidFill>
                  <a:prstClr val="black">
                    <a:lumMod val="95000"/>
                    <a:lumOff val="5000"/>
                  </a:prstClr>
                </a:solidFill>
                <a:latin typeface="Calibri Light" panose="020F0302020204030204"/>
              </a:rPr>
              <a:t>Result and discussion cont.</a:t>
            </a:r>
            <a:endParaRPr lang="en-US" sz="3200" u="sng" dirty="0"/>
          </a:p>
        </p:txBody>
      </p:sp>
      <p:sp>
        <p:nvSpPr>
          <p:cNvPr id="8" name="Rectangle 7"/>
          <p:cNvSpPr/>
          <p:nvPr/>
        </p:nvSpPr>
        <p:spPr>
          <a:xfrm>
            <a:off x="1930400" y="1167840"/>
            <a:ext cx="48177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Wholesaler </a:t>
            </a:r>
            <a:r>
              <a:rPr lang="en-US" sz="2800" b="1" kern="1200" dirty="0">
                <a:solidFill>
                  <a:prstClr val="black"/>
                </a:solidFill>
                <a:latin typeface="Calibri" panose="020F0502020204030204"/>
              </a:rPr>
              <a:t>- Anuradhapura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2698493"/>
              </p:ext>
            </p:extLst>
          </p:nvPr>
        </p:nvGraphicFramePr>
        <p:xfrm>
          <a:off x="2110153" y="1755351"/>
          <a:ext cx="7230795" cy="4783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323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16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90916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</a:t>
            </a:r>
            <a:r>
              <a:rPr lang="en-US" sz="4000" u="sng" dirty="0">
                <a:solidFill>
                  <a:schemeClr val="tx1"/>
                </a:solidFill>
              </a:rPr>
              <a:t>.</a:t>
            </a:r>
            <a:endParaRPr lang="en-US" sz="4000" u="sng" dirty="0"/>
          </a:p>
        </p:txBody>
      </p:sp>
      <p:sp>
        <p:nvSpPr>
          <p:cNvPr id="6" name="Rectangle 5"/>
          <p:cNvSpPr/>
          <p:nvPr/>
        </p:nvSpPr>
        <p:spPr>
          <a:xfrm>
            <a:off x="1751993" y="917903"/>
            <a:ext cx="48177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Retailer </a:t>
            </a:r>
            <a:r>
              <a:rPr lang="en-US" sz="2800" b="1" kern="1200" dirty="0">
                <a:solidFill>
                  <a:prstClr val="black"/>
                </a:solidFill>
                <a:latin typeface="Calibri" panose="020F0502020204030204"/>
              </a:rPr>
              <a:t>- Anuradhapura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2451390"/>
              </p:ext>
            </p:extLst>
          </p:nvPr>
        </p:nvGraphicFramePr>
        <p:xfrm>
          <a:off x="2557414" y="1441123"/>
          <a:ext cx="8024648" cy="5270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78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17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48670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48670" y="843321"/>
            <a:ext cx="4459458" cy="672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dirty="0" smtClean="0">
                <a:solidFill>
                  <a:schemeClr val="tx1"/>
                </a:solidFill>
              </a:rPr>
              <a:t>Consumer - Anuradhapura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218363"/>
              </p:ext>
            </p:extLst>
          </p:nvPr>
        </p:nvGraphicFramePr>
        <p:xfrm>
          <a:off x="0" y="1893627"/>
          <a:ext cx="5991367" cy="4606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0715120"/>
              </p:ext>
            </p:extLst>
          </p:nvPr>
        </p:nvGraphicFramePr>
        <p:xfrm>
          <a:off x="5956477" y="1780698"/>
          <a:ext cx="6080079" cy="4575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282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18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48670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sp>
        <p:nvSpPr>
          <p:cNvPr id="6" name="Rectangle 5"/>
          <p:cNvSpPr/>
          <p:nvPr/>
        </p:nvSpPr>
        <p:spPr>
          <a:xfrm>
            <a:off x="1948670" y="917903"/>
            <a:ext cx="3372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Farmer  </a:t>
            </a:r>
            <a:r>
              <a:rPr lang="en-US" sz="2800" b="1" kern="1200" dirty="0">
                <a:solidFill>
                  <a:prstClr val="black"/>
                </a:solidFill>
                <a:latin typeface="Calibri" panose="020F0502020204030204"/>
              </a:rPr>
              <a:t>- </a:t>
            </a: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Kurunegala </a:t>
            </a:r>
            <a:endParaRPr lang="en-US" sz="2800" b="1" kern="120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656180161"/>
              </p:ext>
            </p:extLst>
          </p:nvPr>
        </p:nvGraphicFramePr>
        <p:xfrm>
          <a:off x="-153381" y="1820480"/>
          <a:ext cx="6157615" cy="4900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482852"/>
              </p:ext>
            </p:extLst>
          </p:nvPr>
        </p:nvGraphicFramePr>
        <p:xfrm>
          <a:off x="5919484" y="1758463"/>
          <a:ext cx="6128825" cy="4597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493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19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63916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8989049"/>
              </p:ext>
            </p:extLst>
          </p:nvPr>
        </p:nvGraphicFramePr>
        <p:xfrm>
          <a:off x="2442950" y="1334357"/>
          <a:ext cx="7192370" cy="5165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9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7F6B58-BEB4-7EC1-F5FE-DF097D6D6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Content for  the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54ADEF-2197-9A5F-5429-3CD03E1AB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a typeface="Calibri" panose="020F0502020204030204" pitchFamily="34" charset="0"/>
                <a:cs typeface="Iskoola Pota" panose="02010503010101010104" pitchFamily="2" charset="0"/>
              </a:rPr>
              <a:t>Introduction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a typeface="Calibri" panose="020F0502020204030204" pitchFamily="34" charset="0"/>
                <a:cs typeface="Iskoola Pota" panose="02010503010101010104" pitchFamily="2" charset="0"/>
              </a:rPr>
              <a:t>Objectives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ea typeface="Calibri" panose="020F0502020204030204" pitchFamily="34" charset="0"/>
                <a:cs typeface="Iskoola Pota" panose="02010503010101010104" pitchFamily="2" charset="0"/>
              </a:rPr>
              <a:t>Methodology</a:t>
            </a:r>
            <a:endParaRPr lang="en-US" dirty="0">
              <a:ea typeface="Calibri" panose="020F0502020204030204" pitchFamily="34" charset="0"/>
              <a:cs typeface="Iskoola Pota" panose="02010503010101010104" pitchFamily="2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a typeface="Calibri" panose="020F0502020204030204" pitchFamily="34" charset="0"/>
                <a:cs typeface="Iskoola Pota" panose="02010503010101010104" pitchFamily="2" charset="0"/>
              </a:rPr>
              <a:t>Results and Discussion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a typeface="Calibri" panose="020F0502020204030204" pitchFamily="34" charset="0"/>
                <a:cs typeface="Iskoola Pota" panose="02010503010101010104" pitchFamily="2" charset="0"/>
              </a:rPr>
              <a:t>Conclusion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ea typeface="Calibri" panose="020F0502020204030204" pitchFamily="34" charset="0"/>
                <a:cs typeface="Iskoola Pota" panose="02010503010101010104" pitchFamily="2" charset="0"/>
              </a:rPr>
              <a:t>Recommendations</a:t>
            </a:r>
            <a:endParaRPr lang="en-US" dirty="0">
              <a:ea typeface="Calibri" panose="020F0502020204030204" pitchFamily="34" charset="0"/>
              <a:cs typeface="Iskoola Pota" panose="02010503010101010104" pitchFamily="2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a typeface="Calibri" panose="020F0502020204030204" pitchFamily="34" charset="0"/>
                <a:cs typeface="Iskoola Pota" panose="02010503010101010104" pitchFamily="2" charset="0"/>
              </a:rPr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F8F961-52E7-EAC8-9412-12E4E3384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692" y="6492875"/>
            <a:ext cx="2743200" cy="365125"/>
          </a:xfrm>
        </p:spPr>
        <p:txBody>
          <a:bodyPr/>
          <a:lstStyle/>
          <a:p>
            <a:fld id="{48FC179B-E1DC-44DF-B0E4-66A8D350C2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4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20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48670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sp>
        <p:nvSpPr>
          <p:cNvPr id="6" name="Rectangle 5"/>
          <p:cNvSpPr/>
          <p:nvPr/>
        </p:nvSpPr>
        <p:spPr>
          <a:xfrm>
            <a:off x="1948670" y="917903"/>
            <a:ext cx="3724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Collector  </a:t>
            </a:r>
            <a:r>
              <a:rPr lang="en-US" sz="2800" b="1" kern="1200" dirty="0">
                <a:solidFill>
                  <a:prstClr val="black"/>
                </a:solidFill>
                <a:latin typeface="Calibri" panose="020F0502020204030204"/>
              </a:rPr>
              <a:t>- </a:t>
            </a: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Kurunegala </a:t>
            </a:r>
            <a:endParaRPr lang="en-US" sz="2800" b="1" kern="120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5614381"/>
              </p:ext>
            </p:extLst>
          </p:nvPr>
        </p:nvGraphicFramePr>
        <p:xfrm>
          <a:off x="164193" y="1770430"/>
          <a:ext cx="6073253" cy="4824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1403332"/>
              </p:ext>
            </p:extLst>
          </p:nvPr>
        </p:nvGraphicFramePr>
        <p:xfrm>
          <a:off x="6044418" y="1690689"/>
          <a:ext cx="6147582" cy="4809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16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21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48670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sp>
        <p:nvSpPr>
          <p:cNvPr id="6" name="Rectangle 5"/>
          <p:cNvSpPr/>
          <p:nvPr/>
        </p:nvSpPr>
        <p:spPr>
          <a:xfrm>
            <a:off x="1948670" y="917903"/>
            <a:ext cx="4092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Transporter  </a:t>
            </a:r>
            <a:r>
              <a:rPr lang="en-US" sz="2800" b="1" kern="1200" dirty="0">
                <a:solidFill>
                  <a:prstClr val="black"/>
                </a:solidFill>
                <a:latin typeface="Calibri" panose="020F0502020204030204"/>
              </a:rPr>
              <a:t>- </a:t>
            </a: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Kurunegala </a:t>
            </a:r>
            <a:endParaRPr lang="en-US" sz="2800" b="1" kern="120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05581770"/>
              </p:ext>
            </p:extLst>
          </p:nvPr>
        </p:nvGraphicFramePr>
        <p:xfrm>
          <a:off x="218364" y="1750446"/>
          <a:ext cx="5813946" cy="4919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417206"/>
              </p:ext>
            </p:extLst>
          </p:nvPr>
        </p:nvGraphicFramePr>
        <p:xfrm>
          <a:off x="5925401" y="1485971"/>
          <a:ext cx="5879911" cy="5001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49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22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48670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sp>
        <p:nvSpPr>
          <p:cNvPr id="7" name="Rectangle 6"/>
          <p:cNvSpPr/>
          <p:nvPr/>
        </p:nvSpPr>
        <p:spPr>
          <a:xfrm>
            <a:off x="1948670" y="917903"/>
            <a:ext cx="40891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Wholesaler  </a:t>
            </a:r>
            <a:r>
              <a:rPr lang="en-US" sz="2800" b="1" kern="1200" dirty="0">
                <a:solidFill>
                  <a:prstClr val="black"/>
                </a:solidFill>
                <a:latin typeface="Calibri" panose="020F0502020204030204"/>
              </a:rPr>
              <a:t>- </a:t>
            </a: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Kurunegala </a:t>
            </a:r>
            <a:endParaRPr lang="en-US" sz="2800" b="1" kern="120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139859"/>
              </p:ext>
            </p:extLst>
          </p:nvPr>
        </p:nvGraphicFramePr>
        <p:xfrm>
          <a:off x="3004781" y="1587173"/>
          <a:ext cx="6384879" cy="4786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72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23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48670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sp>
        <p:nvSpPr>
          <p:cNvPr id="6" name="Rectangle 5"/>
          <p:cNvSpPr/>
          <p:nvPr/>
        </p:nvSpPr>
        <p:spPr>
          <a:xfrm>
            <a:off x="1948670" y="917903"/>
            <a:ext cx="35521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Retailer  </a:t>
            </a:r>
            <a:r>
              <a:rPr lang="en-US" sz="2800" b="1" kern="1200" dirty="0">
                <a:solidFill>
                  <a:prstClr val="black"/>
                </a:solidFill>
                <a:latin typeface="Calibri" panose="020F0502020204030204"/>
              </a:rPr>
              <a:t>- </a:t>
            </a:r>
            <a:r>
              <a:rPr lang="en-US" sz="2800" b="1" kern="1200" dirty="0" smtClean="0">
                <a:solidFill>
                  <a:prstClr val="black"/>
                </a:solidFill>
                <a:latin typeface="Calibri" panose="020F0502020204030204"/>
              </a:rPr>
              <a:t>Kurunegala </a:t>
            </a:r>
            <a:endParaRPr lang="en-US" sz="2800" b="1" kern="120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517217"/>
              </p:ext>
            </p:extLst>
          </p:nvPr>
        </p:nvGraphicFramePr>
        <p:xfrm>
          <a:off x="2155371" y="1403658"/>
          <a:ext cx="7220641" cy="4915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099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24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48670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519310" y="939447"/>
            <a:ext cx="4600135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ClrTx/>
              <a:buNone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Consumer  - </a:t>
            </a:r>
            <a:r>
              <a:rPr lang="en-US" b="1" dirty="0" err="1">
                <a:solidFill>
                  <a:sysClr val="windowText" lastClr="000000"/>
                </a:solidFill>
                <a:latin typeface="Calibri" panose="020F0502020204030204"/>
              </a:rPr>
              <a:t>Kurunegala</a:t>
            </a:r>
            <a:r>
              <a:rPr lang="en-US" b="1" dirty="0">
                <a:solidFill>
                  <a:sysClr val="windowText" lastClr="000000"/>
                </a:solidFill>
                <a:latin typeface="Calibri" panose="020F0502020204030204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069165"/>
              </p:ext>
            </p:extLst>
          </p:nvPr>
        </p:nvGraphicFramePr>
        <p:xfrm>
          <a:off x="166467" y="1629295"/>
          <a:ext cx="5661127" cy="4512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321806"/>
              </p:ext>
            </p:extLst>
          </p:nvPr>
        </p:nvGraphicFramePr>
        <p:xfrm>
          <a:off x="5953832" y="1695796"/>
          <a:ext cx="5783244" cy="4445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933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25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90916" y="511175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96981097"/>
              </p:ext>
            </p:extLst>
          </p:nvPr>
        </p:nvGraphicFramePr>
        <p:xfrm>
          <a:off x="892143" y="1632170"/>
          <a:ext cx="8060788" cy="4984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8952931" y="2893326"/>
            <a:ext cx="3016156" cy="88710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</a:rPr>
              <a:t>P(.000) &lt; 0.05</a:t>
            </a:r>
          </a:p>
        </p:txBody>
      </p:sp>
    </p:spTree>
    <p:extLst>
      <p:ext uri="{BB962C8B-B14F-4D97-AF65-F5344CB8AC3E}">
        <p14:creationId xmlns:p14="http://schemas.microsoft.com/office/powerpoint/2010/main" val="837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26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90916" y="511175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21495142"/>
              </p:ext>
            </p:extLst>
          </p:nvPr>
        </p:nvGraphicFramePr>
        <p:xfrm>
          <a:off x="1547446" y="1533379"/>
          <a:ext cx="7746679" cy="4966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9175844" y="2893326"/>
            <a:ext cx="3016156" cy="88710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</a:rPr>
              <a:t>P(.201) &gt; 0.05</a:t>
            </a:r>
          </a:p>
        </p:txBody>
      </p:sp>
    </p:spTree>
    <p:extLst>
      <p:ext uri="{BB962C8B-B14F-4D97-AF65-F5344CB8AC3E}">
        <p14:creationId xmlns:p14="http://schemas.microsoft.com/office/powerpoint/2010/main" val="224380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27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90916" y="309093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33657804"/>
              </p:ext>
            </p:extLst>
          </p:nvPr>
        </p:nvGraphicFramePr>
        <p:xfrm>
          <a:off x="282197" y="1932684"/>
          <a:ext cx="5760776" cy="3831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1828799" y="5736454"/>
            <a:ext cx="3111691" cy="59610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</a:rPr>
              <a:t>P(.200) &gt; 0.05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83087903"/>
              </p:ext>
            </p:extLst>
          </p:nvPr>
        </p:nvGraphicFramePr>
        <p:xfrm>
          <a:off x="6145383" y="1951759"/>
          <a:ext cx="5934076" cy="378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7685963" y="5736454"/>
            <a:ext cx="3111691" cy="59610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</a:rPr>
              <a:t>P(.000) &lt; 0.05</a:t>
            </a:r>
          </a:p>
        </p:txBody>
      </p:sp>
    </p:spTree>
    <p:extLst>
      <p:ext uri="{BB962C8B-B14F-4D97-AF65-F5344CB8AC3E}">
        <p14:creationId xmlns:p14="http://schemas.microsoft.com/office/powerpoint/2010/main" val="301128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28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48670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457905553"/>
              </p:ext>
            </p:extLst>
          </p:nvPr>
        </p:nvGraphicFramePr>
        <p:xfrm>
          <a:off x="246372" y="1203009"/>
          <a:ext cx="5986788" cy="4547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038768366"/>
              </p:ext>
            </p:extLst>
          </p:nvPr>
        </p:nvGraphicFramePr>
        <p:xfrm>
          <a:off x="5773380" y="1179513"/>
          <a:ext cx="5803939" cy="452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1828799" y="5736454"/>
            <a:ext cx="3111691" cy="59610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</a:rPr>
              <a:t>P(.000) &lt; 0.05</a:t>
            </a:r>
          </a:p>
        </p:txBody>
      </p:sp>
      <p:sp>
        <p:nvSpPr>
          <p:cNvPr id="9" name="Rectangle 8"/>
          <p:cNvSpPr/>
          <p:nvPr/>
        </p:nvSpPr>
        <p:spPr>
          <a:xfrm>
            <a:off x="7822441" y="5736453"/>
            <a:ext cx="3111691" cy="59610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</a:rPr>
              <a:t>P(.100) &gt; 0.05</a:t>
            </a:r>
          </a:p>
        </p:txBody>
      </p:sp>
    </p:spTree>
    <p:extLst>
      <p:ext uri="{BB962C8B-B14F-4D97-AF65-F5344CB8AC3E}">
        <p14:creationId xmlns:p14="http://schemas.microsoft.com/office/powerpoint/2010/main" val="326882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29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90916" y="249937"/>
            <a:ext cx="9282340" cy="1179513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</a:rPr>
              <a:t>Result and discussion cont.</a:t>
            </a:r>
            <a:endParaRPr lang="en-US" sz="3200" u="sng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55913056"/>
              </p:ext>
            </p:extLst>
          </p:nvPr>
        </p:nvGraphicFramePr>
        <p:xfrm>
          <a:off x="1776059" y="1737360"/>
          <a:ext cx="7278237" cy="4414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9014272" y="3689290"/>
            <a:ext cx="3111691" cy="59610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</a:rPr>
              <a:t>P(.539) &gt; 0.05</a:t>
            </a:r>
          </a:p>
        </p:txBody>
      </p:sp>
    </p:spTree>
    <p:extLst>
      <p:ext uri="{BB962C8B-B14F-4D97-AF65-F5344CB8AC3E}">
        <p14:creationId xmlns:p14="http://schemas.microsoft.com/office/powerpoint/2010/main" val="16407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66AA2D-EB97-F029-43DF-78A997A7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u="sng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CA4BE0-3BD5-3B8C-61F4-12E8D4FD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8569" y="6492875"/>
            <a:ext cx="2743200" cy="365125"/>
          </a:xfrm>
        </p:spPr>
        <p:txBody>
          <a:bodyPr/>
          <a:lstStyle/>
          <a:p>
            <a:fld id="{48FC179B-E1DC-44DF-B0E4-66A8D350C2BE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1499" y="1681633"/>
            <a:ext cx="10467833" cy="75062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Guava, bitter gourd and long bean farming is significant in Anuradhapura and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Kurunegala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districts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23542" y="3156809"/>
            <a:ext cx="40414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Tx/>
              <a:buNone/>
            </a:pPr>
            <a:r>
              <a:rPr lang="en-US" sz="3200" kern="1200" dirty="0" smtClean="0">
                <a:solidFill>
                  <a:prstClr val="black"/>
                </a:solidFill>
                <a:latin typeface="Calibri" panose="020F0502020204030204"/>
              </a:rPr>
              <a:t>Improper post-harvest management practices</a:t>
            </a:r>
            <a:endParaRPr lang="en-US" sz="3200" kern="120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18046" y="3310219"/>
            <a:ext cx="531125" cy="19768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205539" y="3966291"/>
            <a:ext cx="502693" cy="117188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770687" y="3053748"/>
            <a:ext cx="33516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  <a:buFontTx/>
              <a:buNone/>
            </a:pPr>
            <a:r>
              <a:rPr lang="en-US" sz="3200" kern="1200" dirty="0">
                <a:solidFill>
                  <a:prstClr val="black"/>
                </a:solidFill>
                <a:latin typeface="Calibri" panose="020F0502020204030204"/>
              </a:rPr>
              <a:t>Q</a:t>
            </a:r>
            <a:r>
              <a:rPr lang="en-US" sz="3200" kern="1200" dirty="0" smtClean="0">
                <a:solidFill>
                  <a:prstClr val="black"/>
                </a:solidFill>
                <a:latin typeface="Calibri" panose="020F0502020204030204"/>
              </a:rPr>
              <a:t>uantitative </a:t>
            </a:r>
            <a:r>
              <a:rPr lang="en-US" sz="3200" kern="1200" dirty="0">
                <a:solidFill>
                  <a:prstClr val="black"/>
                </a:solidFill>
                <a:latin typeface="Calibri" panose="020F0502020204030204"/>
              </a:rPr>
              <a:t>losses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1604" y="3801344"/>
            <a:ext cx="3095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  <a:buFontTx/>
              <a:buNone/>
            </a:pPr>
            <a:r>
              <a:rPr lang="en-US" sz="3200" kern="1200" dirty="0">
                <a:solidFill>
                  <a:prstClr val="black"/>
                </a:solidFill>
                <a:latin typeface="Calibri" panose="020F0502020204030204"/>
              </a:rPr>
              <a:t>Q</a:t>
            </a:r>
            <a:r>
              <a:rPr lang="en-US" sz="3200" kern="1200" dirty="0" smtClean="0">
                <a:solidFill>
                  <a:prstClr val="black"/>
                </a:solidFill>
                <a:latin typeface="Calibri" panose="020F0502020204030204"/>
              </a:rPr>
              <a:t>ualitative </a:t>
            </a:r>
            <a:r>
              <a:rPr lang="en-US" sz="3200" kern="1200" dirty="0">
                <a:solidFill>
                  <a:prstClr val="black"/>
                </a:solidFill>
                <a:latin typeface="Calibri" panose="020F0502020204030204"/>
              </a:rPr>
              <a:t>losses</a:t>
            </a:r>
          </a:p>
        </p:txBody>
      </p:sp>
      <p:sp>
        <p:nvSpPr>
          <p:cNvPr id="13" name="Explosion 1 12"/>
          <p:cNvSpPr/>
          <p:nvPr/>
        </p:nvSpPr>
        <p:spPr>
          <a:xfrm>
            <a:off x="8348255" y="2327938"/>
            <a:ext cx="3394827" cy="1790445"/>
          </a:xfrm>
          <a:prstGeom prst="irregularSeal1">
            <a:avLst/>
          </a:prstGeom>
          <a:noFill/>
          <a:ln w="28575" cap="flat" cmpd="sng" algn="ctr">
            <a:solidFill>
              <a:srgbClr val="44546A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</a:rPr>
              <a:t>20-40 % vegetables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</a:rPr>
              <a:t>30-40 % fruits 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404999468"/>
              </p:ext>
            </p:extLst>
          </p:nvPr>
        </p:nvGraphicFramePr>
        <p:xfrm>
          <a:off x="634095" y="3801344"/>
          <a:ext cx="5859276" cy="3490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4072468325"/>
              </p:ext>
            </p:extLst>
          </p:nvPr>
        </p:nvGraphicFramePr>
        <p:xfrm>
          <a:off x="6328213" y="3638523"/>
          <a:ext cx="5582451" cy="3759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" name="Rectangle 15"/>
          <p:cNvSpPr/>
          <p:nvPr/>
        </p:nvSpPr>
        <p:spPr>
          <a:xfrm>
            <a:off x="3430367" y="5920150"/>
            <a:ext cx="5840633" cy="5711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Guava, bitter gourd and long bean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supply chain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65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66AA2D-EB97-F029-43DF-78A997A78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4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 smtClean="0"/>
              <a:t>Conclusion</a:t>
            </a:r>
            <a:endParaRPr lang="en-US" sz="44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89914B-F471-723A-5A29-F6E1BE6E8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Farmers in both districts have considerable knowledge about harvesting practices</a:t>
            </a:r>
          </a:p>
          <a:p>
            <a:r>
              <a:rPr lang="en-US" dirty="0" smtClean="0"/>
              <a:t>Not many </a:t>
            </a:r>
            <a:r>
              <a:rPr lang="en-US" dirty="0"/>
              <a:t>farmers, collectors, transporters, wholesalers and retailers have knowledge about packaging and transportation of commodities.</a:t>
            </a:r>
          </a:p>
          <a:p>
            <a:r>
              <a:rPr lang="en-US" dirty="0" smtClean="0"/>
              <a:t>Bulk </a:t>
            </a:r>
            <a:r>
              <a:rPr lang="en-US" dirty="0"/>
              <a:t>transportation leads to mechanical damages due to compression, impact, and vibration at the transporter </a:t>
            </a:r>
            <a:r>
              <a:rPr lang="en-US" dirty="0" smtClean="0"/>
              <a:t>level.</a:t>
            </a:r>
          </a:p>
          <a:p>
            <a:r>
              <a:rPr lang="en-US" dirty="0"/>
              <a:t>M</a:t>
            </a:r>
            <a:r>
              <a:rPr lang="en-US" dirty="0" smtClean="0"/>
              <a:t>ajority </a:t>
            </a:r>
            <a:r>
              <a:rPr lang="en-US" dirty="0"/>
              <a:t>of stakeholders do not use safe packaging </a:t>
            </a:r>
            <a:r>
              <a:rPr lang="en-US" dirty="0" smtClean="0"/>
              <a:t>methods.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CA4BE0-3BD5-3B8C-61F4-12E8D4FD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8569" y="6492875"/>
            <a:ext cx="2743200" cy="365125"/>
          </a:xfrm>
        </p:spPr>
        <p:txBody>
          <a:bodyPr/>
          <a:lstStyle/>
          <a:p>
            <a:fld id="{48FC179B-E1DC-44DF-B0E4-66A8D350C2B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5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9502" y="365125"/>
            <a:ext cx="9154297" cy="1325563"/>
          </a:xfrm>
        </p:spPr>
        <p:txBody>
          <a:bodyPr/>
          <a:lstStyle/>
          <a:p>
            <a:pPr algn="ctr"/>
            <a:r>
              <a:rPr lang="en-US" u="sng" dirty="0" smtClean="0"/>
              <a:t>Recommendations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eed </a:t>
            </a:r>
            <a:r>
              <a:rPr lang="en-US" dirty="0"/>
              <a:t>to conduct training and awareness programs on post-harvest handling, transporting and safe packaging</a:t>
            </a:r>
          </a:p>
          <a:p>
            <a:r>
              <a:rPr lang="en-US" dirty="0"/>
              <a:t>P</a:t>
            </a:r>
            <a:r>
              <a:rPr lang="en-US" dirty="0" smtClean="0"/>
              <a:t>romote </a:t>
            </a:r>
            <a:r>
              <a:rPr lang="en-US" dirty="0"/>
              <a:t>and facilitate the use of plastic crates </a:t>
            </a:r>
          </a:p>
          <a:p>
            <a:r>
              <a:rPr lang="en-US" dirty="0"/>
              <a:t>Bring legislation to make the use of plastic crates mandatory.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2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66AA2D-EB97-F029-43DF-78A997A7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u="sng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89914B-F471-723A-5A29-F6E1BE6E8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dirty="0" err="1"/>
              <a:t>Esham</a:t>
            </a:r>
            <a:r>
              <a:rPr lang="en-US" dirty="0"/>
              <a:t>, M. and </a:t>
            </a:r>
            <a:r>
              <a:rPr lang="en-US" dirty="0" err="1"/>
              <a:t>Usami</a:t>
            </a:r>
            <a:r>
              <a:rPr lang="en-US" dirty="0"/>
              <a:t>, K. (2006) ‘Procurement behavior of the fruit and vegetable industry in Sri Lanka’, </a:t>
            </a:r>
            <a:r>
              <a:rPr lang="en-US" i="1" dirty="0"/>
              <a:t>Journal of Agricultural Sciences</a:t>
            </a:r>
            <a:r>
              <a:rPr lang="en-US" dirty="0"/>
              <a:t>, 2(3), p. 36. Available at: https://doi.org/10.4038/jas.v2i3.8135.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R. T. </a:t>
            </a:r>
            <a:r>
              <a:rPr lang="en-US" dirty="0" err="1"/>
              <a:t>Gunarathna</a:t>
            </a:r>
            <a:r>
              <a:rPr lang="en-US" dirty="0"/>
              <a:t> and Y. </a:t>
            </a:r>
            <a:r>
              <a:rPr lang="en-US" dirty="0" err="1"/>
              <a:t>Mahinda</a:t>
            </a:r>
            <a:r>
              <a:rPr lang="en-US" dirty="0"/>
              <a:t> </a:t>
            </a:r>
            <a:r>
              <a:rPr lang="en-US" dirty="0" err="1"/>
              <a:t>Bandara</a:t>
            </a:r>
            <a:r>
              <a:rPr lang="en-US" dirty="0"/>
              <a:t>, "Post Harvest Losses and the Role of Intermediaries in the Vegetable Supply Chain," </a:t>
            </a:r>
            <a:r>
              <a:rPr lang="en-US" i="1" dirty="0"/>
              <a:t>2020 </a:t>
            </a:r>
            <a:r>
              <a:rPr lang="en-US" i="1" dirty="0" err="1"/>
              <a:t>Moratuwa</a:t>
            </a:r>
            <a:r>
              <a:rPr lang="en-US" i="1" dirty="0"/>
              <a:t> Engineering Research Conference (</a:t>
            </a:r>
            <a:r>
              <a:rPr lang="en-US" i="1" dirty="0" err="1"/>
              <a:t>MERCon</a:t>
            </a:r>
            <a:r>
              <a:rPr lang="en-US" i="1" dirty="0"/>
              <a:t>)</a:t>
            </a:r>
            <a:r>
              <a:rPr lang="en-US" dirty="0"/>
              <a:t>, 2020, pp. 378-383, </a:t>
            </a:r>
            <a:r>
              <a:rPr lang="en-US" dirty="0" err="1"/>
              <a:t>doi</a:t>
            </a:r>
            <a:r>
              <a:rPr lang="en-US" dirty="0"/>
              <a:t>: 10.1109/MERCon50084.2020.9185197.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err="1">
                <a:ea typeface="Calibri" panose="020F0502020204030204" pitchFamily="34" charset="0"/>
                <a:cs typeface="Latha"/>
              </a:rPr>
              <a:t>Herath</a:t>
            </a:r>
            <a:r>
              <a:rPr lang="en-US" dirty="0">
                <a:ea typeface="Calibri" panose="020F0502020204030204" pitchFamily="34" charset="0"/>
                <a:cs typeface="Latha"/>
              </a:rPr>
              <a:t>, M.M., </a:t>
            </a:r>
            <a:r>
              <a:rPr lang="en-US" dirty="0" err="1">
                <a:ea typeface="Calibri" panose="020F0502020204030204" pitchFamily="34" charset="0"/>
                <a:cs typeface="Latha"/>
              </a:rPr>
              <a:t>Dissanayake</a:t>
            </a:r>
            <a:r>
              <a:rPr lang="en-US" dirty="0">
                <a:ea typeface="Calibri" panose="020F0502020204030204" pitchFamily="34" charset="0"/>
                <a:cs typeface="Latha"/>
              </a:rPr>
              <a:t>, C.A.K., </a:t>
            </a:r>
            <a:r>
              <a:rPr lang="en-US" dirty="0" err="1">
                <a:ea typeface="Calibri" panose="020F0502020204030204" pitchFamily="34" charset="0"/>
                <a:cs typeface="Latha"/>
              </a:rPr>
              <a:t>Wasala</a:t>
            </a:r>
            <a:r>
              <a:rPr lang="en-US" dirty="0">
                <a:ea typeface="Calibri" panose="020F0502020204030204" pitchFamily="34" charset="0"/>
                <a:cs typeface="Latha"/>
              </a:rPr>
              <a:t>, W.M.C.B., </a:t>
            </a:r>
            <a:r>
              <a:rPr lang="en-US" dirty="0" err="1">
                <a:ea typeface="Calibri" panose="020F0502020204030204" pitchFamily="34" charset="0"/>
                <a:cs typeface="Latha"/>
              </a:rPr>
              <a:t>Somakanthan</a:t>
            </a:r>
            <a:r>
              <a:rPr lang="en-US" dirty="0">
                <a:ea typeface="Calibri" panose="020F0502020204030204" pitchFamily="34" charset="0"/>
                <a:cs typeface="Latha"/>
              </a:rPr>
              <a:t>, N. and </a:t>
            </a:r>
            <a:r>
              <a:rPr lang="en-US" dirty="0" err="1">
                <a:ea typeface="Calibri" panose="020F0502020204030204" pitchFamily="34" charset="0"/>
                <a:cs typeface="Latha"/>
              </a:rPr>
              <a:t>Gunawardhane</a:t>
            </a:r>
            <a:r>
              <a:rPr lang="en-US" dirty="0">
                <a:ea typeface="Calibri" panose="020F0502020204030204" pitchFamily="34" charset="0"/>
                <a:cs typeface="Latha"/>
              </a:rPr>
              <a:t>, C.R., 2021. The effect of improved postharvest practices on the postharvest losses and quality of mango fruit in Sri Lanka's supply chain. </a:t>
            </a:r>
            <a:r>
              <a:rPr lang="en-US" i="1" dirty="0">
                <a:ea typeface="Calibri" panose="020F0502020204030204" pitchFamily="34" charset="0"/>
                <a:cs typeface="Latha"/>
              </a:rPr>
              <a:t>Journal of Horticulture and Postharvest Research</a:t>
            </a:r>
            <a:r>
              <a:rPr lang="en-US" dirty="0">
                <a:ea typeface="Calibri" panose="020F0502020204030204" pitchFamily="34" charset="0"/>
                <a:cs typeface="Latha"/>
              </a:rPr>
              <a:t>, </a:t>
            </a:r>
            <a:r>
              <a:rPr lang="en-US" i="1" dirty="0">
                <a:ea typeface="Calibri" panose="020F0502020204030204" pitchFamily="34" charset="0"/>
                <a:cs typeface="Latha"/>
              </a:rPr>
              <a:t>4</a:t>
            </a:r>
            <a:r>
              <a:rPr lang="en-US" dirty="0">
                <a:ea typeface="Calibri" panose="020F0502020204030204" pitchFamily="34" charset="0"/>
                <a:cs typeface="Latha"/>
              </a:rPr>
              <a:t>(4), pp.509-520.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CA4BE0-3BD5-3B8C-61F4-12E8D4FD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8569" y="6492875"/>
            <a:ext cx="2743200" cy="365125"/>
          </a:xfrm>
        </p:spPr>
        <p:txBody>
          <a:bodyPr/>
          <a:lstStyle/>
          <a:p>
            <a:fld id="{48FC179B-E1DC-44DF-B0E4-66A8D350C2B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Kader, A.A. (2005) Increasing Food Availability and Reducing Postharvest Losses of Fresh Produce. Proceedings of the 5th International Postharvest Symposium, Verona, 6-11 June 2004, 2169-2175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/>
              <a:t>Rajapaksha</a:t>
            </a:r>
            <a:r>
              <a:rPr lang="en-US" dirty="0"/>
              <a:t>, L., </a:t>
            </a:r>
            <a:r>
              <a:rPr lang="en-US" dirty="0" err="1"/>
              <a:t>Gunathilake</a:t>
            </a:r>
            <a:r>
              <a:rPr lang="en-US" dirty="0"/>
              <a:t>, D.C., </a:t>
            </a:r>
            <a:r>
              <a:rPr lang="en-US" dirty="0" err="1"/>
              <a:t>Pathirana</a:t>
            </a:r>
            <a:r>
              <a:rPr lang="en-US" dirty="0"/>
              <a:t>, S.M. and Fernando, T., 2021. Reducing post-harvest losses in fruits and vegetables for ensuring food security—Case of Sri Lanka. </a:t>
            </a:r>
            <a:r>
              <a:rPr lang="en-US" i="1" dirty="0"/>
              <a:t>MOJ Food Process </a:t>
            </a:r>
            <a:r>
              <a:rPr lang="en-US" i="1" dirty="0" err="1"/>
              <a:t>Technols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(1), pp.7-16.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/>
              <a:t>Vidanapathirana</a:t>
            </a:r>
            <a:r>
              <a:rPr lang="en-US" dirty="0"/>
              <a:t>, R., </a:t>
            </a:r>
            <a:r>
              <a:rPr lang="en-US" dirty="0" err="1"/>
              <a:t>Hathurusinghe</a:t>
            </a:r>
            <a:r>
              <a:rPr lang="en-US" dirty="0"/>
              <a:t>, C.P., </a:t>
            </a:r>
            <a:r>
              <a:rPr lang="en-US" dirty="0" err="1"/>
              <a:t>Rambukwella</a:t>
            </a:r>
            <a:r>
              <a:rPr lang="en-US" dirty="0"/>
              <a:t>, R.O.S.H.I.N.I. and </a:t>
            </a:r>
            <a:r>
              <a:rPr lang="en-US" dirty="0" err="1"/>
              <a:t>Somarathne</a:t>
            </a:r>
            <a:r>
              <a:rPr lang="en-US" dirty="0"/>
              <a:t>, T.G., 2012. A Study on value chain of Pineapple and Banana in Sri Lanka.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/>
              <a:t>Wasala</a:t>
            </a:r>
            <a:r>
              <a:rPr lang="en-US" dirty="0"/>
              <a:t>, W.M.C.B., </a:t>
            </a:r>
            <a:r>
              <a:rPr lang="en-US" dirty="0" err="1"/>
              <a:t>Dissanayake</a:t>
            </a:r>
            <a:r>
              <a:rPr lang="en-US" dirty="0"/>
              <a:t>, C.A.K., </a:t>
            </a:r>
            <a:r>
              <a:rPr lang="en-US" dirty="0" err="1"/>
              <a:t>Dharmasena</a:t>
            </a:r>
            <a:r>
              <a:rPr lang="en-US" dirty="0"/>
              <a:t>, D.A.N., </a:t>
            </a:r>
            <a:r>
              <a:rPr lang="en-US" dirty="0" err="1"/>
              <a:t>Gunawardane</a:t>
            </a:r>
            <a:r>
              <a:rPr lang="en-US" dirty="0"/>
              <a:t>, C.R. and </a:t>
            </a:r>
            <a:r>
              <a:rPr lang="en-US" dirty="0" err="1"/>
              <a:t>Dissanayake</a:t>
            </a:r>
            <a:r>
              <a:rPr lang="en-US" dirty="0"/>
              <a:t>, T.M.R., 2014. Postharvest losses, current issues and demand for postharvest technologies for loss management in the main banana supply chains in Sri Lanka. </a:t>
            </a:r>
            <a:r>
              <a:rPr lang="en-US" i="1" dirty="0"/>
              <a:t>Journal of Postharvest Technology</a:t>
            </a:r>
            <a:r>
              <a:rPr lang="en-US" dirty="0"/>
              <a:t>, </a:t>
            </a:r>
            <a:r>
              <a:rPr lang="en-US" i="1" dirty="0"/>
              <a:t>2</a:t>
            </a:r>
            <a:r>
              <a:rPr lang="en-US" dirty="0"/>
              <a:t>(1), pp.80-87.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33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90916" y="0"/>
            <a:ext cx="9282340" cy="1179513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chemeClr val="tx1"/>
                </a:solidFill>
              </a:rPr>
              <a:t>References cont. </a:t>
            </a:r>
            <a:endParaRPr lang="en-US" sz="4000" u="sng" dirty="0"/>
          </a:p>
        </p:txBody>
      </p:sp>
    </p:spTree>
    <p:extLst>
      <p:ext uri="{BB962C8B-B14F-4D97-AF65-F5344CB8AC3E}">
        <p14:creationId xmlns:p14="http://schemas.microsoft.com/office/powerpoint/2010/main" val="7231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FDF9E5-0E49-850E-F5C9-8747106A6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Thank You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ECBED9C-61C2-F5E2-374E-E4D467FF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7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66AA2D-EB97-F029-43DF-78A997A7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u="sng" dirty="0">
                <a:ea typeface="Calibri" panose="020F0502020204030204" pitchFamily="34" charset="0"/>
                <a:cs typeface="Iskoola Pota" panose="02010503010101010104" pitchFamily="2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89914B-F471-723A-5A29-F6E1BE6E8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sz="3200" b="1" dirty="0"/>
              <a:t>Overall objective </a:t>
            </a:r>
            <a:endParaRPr lang="en-US" sz="3200" dirty="0"/>
          </a:p>
          <a:p>
            <a:pPr lvl="0" algn="just"/>
            <a:r>
              <a:rPr lang="en-US" dirty="0" smtClean="0"/>
              <a:t>To </a:t>
            </a:r>
            <a:r>
              <a:rPr lang="en-US" dirty="0"/>
              <a:t>investigate the present status of post-harvest management practices of guava, bitter gourd, and long bean with respect to major stakeholders in the supply chain.</a:t>
            </a:r>
            <a:endParaRPr lang="en-US" b="1" dirty="0"/>
          </a:p>
          <a:p>
            <a:pPr marL="114300" lvl="0" indent="0">
              <a:buNone/>
            </a:pPr>
            <a:r>
              <a:rPr lang="en-US" sz="3200" b="1" dirty="0"/>
              <a:t>Specific objectives</a:t>
            </a:r>
            <a:endParaRPr lang="en-US" sz="3200" dirty="0"/>
          </a:p>
          <a:p>
            <a:pPr lvl="0" algn="just"/>
            <a:r>
              <a:rPr lang="en-US" dirty="0" smtClean="0"/>
              <a:t>To </a:t>
            </a:r>
            <a:r>
              <a:rPr lang="en-US" dirty="0"/>
              <a:t>study the problems and challenges faced by stakeholders involved in the guava, bitter gourd, and long bean supply chain </a:t>
            </a:r>
            <a:r>
              <a:rPr lang="en-US" dirty="0" err="1"/>
              <a:t>Kurunegala</a:t>
            </a:r>
            <a:r>
              <a:rPr lang="en-US" dirty="0"/>
              <a:t> and Anuradhapura districts. </a:t>
            </a:r>
          </a:p>
          <a:p>
            <a:pPr lvl="0" algn="just"/>
            <a:r>
              <a:rPr lang="en-US" dirty="0" smtClean="0"/>
              <a:t>To </a:t>
            </a:r>
            <a:r>
              <a:rPr lang="en-US" dirty="0"/>
              <a:t>investigate the main causes of post-harvest losses in guava, bitter gourd, and long bean supply chain Anuradhapura and </a:t>
            </a:r>
            <a:r>
              <a:rPr lang="en-US" dirty="0" err="1"/>
              <a:t>Kurunegala</a:t>
            </a:r>
            <a:r>
              <a:rPr lang="en-US" dirty="0"/>
              <a:t> </a:t>
            </a:r>
            <a:r>
              <a:rPr lang="en-US" dirty="0" err="1"/>
              <a:t>districs</a:t>
            </a:r>
            <a:r>
              <a:rPr lang="en-US" dirty="0"/>
              <a:t>. </a:t>
            </a:r>
          </a:p>
          <a:p>
            <a:pPr lvl="0" algn="just"/>
            <a:r>
              <a:rPr lang="en-US" dirty="0" smtClean="0"/>
              <a:t>To </a:t>
            </a:r>
            <a:r>
              <a:rPr lang="en-US" dirty="0"/>
              <a:t>propose some measures to improve the current post-harvest management practices to reduce the postharvest losses in guava, bitter gourd, and long bean supply chain.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CA4BE0-3BD5-3B8C-61F4-12E8D4FD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8569" y="6492875"/>
            <a:ext cx="2743200" cy="365125"/>
          </a:xfrm>
        </p:spPr>
        <p:txBody>
          <a:bodyPr/>
          <a:lstStyle/>
          <a:p>
            <a:fld id="{48FC179B-E1DC-44DF-B0E4-66A8D350C2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66AA2D-EB97-F029-43DF-78A997A7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u="sng" dirty="0" smtClean="0"/>
              <a:t>Methodology</a:t>
            </a:r>
            <a:endParaRPr lang="en-US" sz="44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89914B-F471-723A-5A29-F6E1BE6E8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609" y="1825625"/>
            <a:ext cx="7842014" cy="4351338"/>
          </a:xfrm>
        </p:spPr>
        <p:txBody>
          <a:bodyPr>
            <a:normAutofit/>
          </a:bodyPr>
          <a:lstStyle/>
          <a:p>
            <a:pPr marL="201168" lvl="1" indent="0">
              <a:buClrTx/>
              <a:buSzTx/>
              <a:buNone/>
            </a:pPr>
            <a:r>
              <a:rPr lang="en-US" sz="2800" b="1" dirty="0">
                <a:solidFill>
                  <a:prstClr val="black"/>
                </a:solidFill>
              </a:rPr>
              <a:t>Study Area</a:t>
            </a:r>
          </a:p>
          <a:p>
            <a:pPr marL="201168" lvl="1" indent="0">
              <a:buClrTx/>
              <a:buSzTx/>
              <a:buNone/>
            </a:pPr>
            <a:endParaRPr lang="en-US" sz="3200" dirty="0">
              <a:solidFill>
                <a:prstClr val="black"/>
              </a:solidFill>
            </a:endParaRPr>
          </a:p>
          <a:p>
            <a:pPr lvl="1"/>
            <a:r>
              <a:rPr lang="en-US" sz="3200" dirty="0">
                <a:solidFill>
                  <a:prstClr val="black"/>
                </a:solidFill>
              </a:rPr>
              <a:t>Farmers were selected randomly from </a:t>
            </a:r>
            <a:r>
              <a:rPr lang="en-US" sz="3200" dirty="0" smtClean="0">
                <a:solidFill>
                  <a:prstClr val="black"/>
                </a:solidFill>
              </a:rPr>
              <a:t>villages </a:t>
            </a:r>
            <a:r>
              <a:rPr lang="en-US" sz="3200" dirty="0">
                <a:solidFill>
                  <a:prstClr val="black"/>
                </a:solidFill>
              </a:rPr>
              <a:t>of 3-4 DS divisions </a:t>
            </a:r>
            <a:r>
              <a:rPr lang="en-US" sz="3200" dirty="0" smtClean="0">
                <a:solidFill>
                  <a:prstClr val="black"/>
                </a:solidFill>
              </a:rPr>
              <a:t>in </a:t>
            </a:r>
            <a:r>
              <a:rPr lang="en-US" sz="3200" dirty="0">
                <a:solidFill>
                  <a:prstClr val="black"/>
                </a:solidFill>
              </a:rPr>
              <a:t>Anuradhapura and </a:t>
            </a:r>
            <a:r>
              <a:rPr lang="en-US" sz="3200" dirty="0" err="1">
                <a:solidFill>
                  <a:prstClr val="black"/>
                </a:solidFill>
              </a:rPr>
              <a:t>Kurunegala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districts.</a:t>
            </a:r>
            <a:r>
              <a:rPr lang="en-US" sz="3200" dirty="0" smtClean="0">
                <a:solidFill>
                  <a:prstClr val="black"/>
                </a:solidFill>
              </a:rPr>
              <a:t>                                                             </a:t>
            </a:r>
            <a:endParaRPr lang="en-US" sz="3200" dirty="0">
              <a:solidFill>
                <a:prstClr val="black"/>
              </a:solidFill>
            </a:endParaRPr>
          </a:p>
          <a:p>
            <a:pPr lvl="1"/>
            <a:r>
              <a:rPr lang="en-US" sz="3200" dirty="0">
                <a:solidFill>
                  <a:prstClr val="black"/>
                </a:solidFill>
              </a:rPr>
              <a:t>Other stakeholders were selected randomly from market places and economic centers in respective districts.</a:t>
            </a:r>
          </a:p>
          <a:p>
            <a:pPr marL="228600" lvl="0" indent="-5080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CA4BE0-3BD5-3B8C-61F4-12E8D4FD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8569" y="6492875"/>
            <a:ext cx="2743200" cy="365125"/>
          </a:xfrm>
        </p:spPr>
        <p:txBody>
          <a:bodyPr/>
          <a:lstStyle/>
          <a:p>
            <a:fld id="{48FC179B-E1DC-44DF-B0E4-66A8D350C2BE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492" y="1690688"/>
            <a:ext cx="3678118" cy="4606675"/>
          </a:xfrm>
          <a:prstGeom prst="rect">
            <a:avLst/>
          </a:prstGeom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10267992" y="3422176"/>
            <a:ext cx="1492862" cy="24566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Anuradhapura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9914715" y="4288411"/>
            <a:ext cx="1343135" cy="20244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Kurunegala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10097327" y="3514299"/>
            <a:ext cx="56607" cy="614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V="1">
            <a:off x="9724127" y="4389632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8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887" y="215373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u="sng" dirty="0">
                <a:solidFill>
                  <a:prstClr val="black"/>
                </a:solidFill>
                <a:cs typeface="Calibri" panose="020F0502020204030204" pitchFamily="34" charset="0"/>
              </a:rPr>
              <a:t>Methodology cont. 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94656"/>
          </a:xfrm>
        </p:spPr>
        <p:txBody>
          <a:bodyPr>
            <a:normAutofit lnSpcReduction="10000"/>
          </a:bodyPr>
          <a:lstStyle/>
          <a:p>
            <a:pPr marL="201168" lvl="1" indent="0">
              <a:buClrTx/>
              <a:buSzTx/>
              <a:buNone/>
            </a:pPr>
            <a:r>
              <a:rPr lang="en-US" sz="3200" b="1" dirty="0">
                <a:solidFill>
                  <a:prstClr val="black"/>
                </a:solidFill>
              </a:rPr>
              <a:t>Experimental Design </a:t>
            </a:r>
          </a:p>
          <a:p>
            <a:pPr marL="201168" lvl="1" indent="0">
              <a:buClrTx/>
              <a:buSzTx/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201168" lvl="1" indent="0">
              <a:buClrTx/>
              <a:buSzTx/>
              <a:buNone/>
            </a:pPr>
            <a:r>
              <a:rPr lang="en-US" sz="2800" b="1" u="sng" dirty="0">
                <a:solidFill>
                  <a:prstClr val="black"/>
                </a:solidFill>
              </a:rPr>
              <a:t>Study Sample 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</a:p>
          <a:p>
            <a:pPr marL="228600" lvl="0" indent="-228600"/>
            <a:r>
              <a:rPr lang="en-US" sz="3200" dirty="0">
                <a:solidFill>
                  <a:prstClr val="black"/>
                </a:solidFill>
              </a:rPr>
              <a:t>Qualitative and quantitative data on postharvest handling, packaging, and other relevant information were gathered from 213 stakeholders.</a:t>
            </a: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50887" y="5179391"/>
            <a:ext cx="2579427" cy="98251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Sample size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213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640239" y="5289658"/>
            <a:ext cx="450376" cy="1478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40239" y="5768944"/>
            <a:ext cx="450376" cy="1717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117910" y="5153180"/>
            <a:ext cx="3548418" cy="42077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Anuradhapura      148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17909" y="5705884"/>
            <a:ext cx="3548419" cy="42077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Kurunegala             65</a:t>
            </a:r>
          </a:p>
        </p:txBody>
      </p:sp>
    </p:spTree>
    <p:extLst>
      <p:ext uri="{BB962C8B-B14F-4D97-AF65-F5344CB8AC3E}">
        <p14:creationId xmlns:p14="http://schemas.microsoft.com/office/powerpoint/2010/main" val="274145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74758" cy="4351338"/>
          </a:xfrm>
        </p:spPr>
        <p:txBody>
          <a:bodyPr/>
          <a:lstStyle/>
          <a:p>
            <a:pPr marL="201168" lvl="1" indent="0">
              <a:buClrTx/>
              <a:buSzTx/>
              <a:buNone/>
            </a:pPr>
            <a:r>
              <a:rPr lang="en-US" sz="3200" b="1" dirty="0">
                <a:solidFill>
                  <a:prstClr val="black"/>
                </a:solidFill>
              </a:rPr>
              <a:t>Data collection method </a:t>
            </a:r>
            <a:endParaRPr lang="en-US" sz="2800" dirty="0">
              <a:solidFill>
                <a:prstClr val="black"/>
              </a:solidFill>
            </a:endParaRPr>
          </a:p>
          <a:p>
            <a:pPr marL="228600" lvl="0" indent="-228600"/>
            <a:r>
              <a:rPr lang="en-US" sz="3200" dirty="0">
                <a:solidFill>
                  <a:prstClr val="black"/>
                </a:solidFill>
              </a:rPr>
              <a:t> Data were gathered through a field survey </a:t>
            </a:r>
          </a:p>
          <a:p>
            <a:pPr marL="228600" lvl="0" indent="-228600"/>
            <a:r>
              <a:rPr lang="en-US" sz="3200" dirty="0">
                <a:solidFill>
                  <a:prstClr val="black"/>
                </a:solidFill>
              </a:rPr>
              <a:t> Pre-tested semi structured questionnaires formulated separately for each category of stakeholders, were used.</a:t>
            </a:r>
          </a:p>
          <a:p>
            <a:pPr marL="228600" lvl="0" indent="-228600"/>
            <a:r>
              <a:rPr lang="en-US" sz="3200" dirty="0">
                <a:solidFill>
                  <a:prstClr val="black"/>
                </a:solidFill>
              </a:rPr>
              <a:t> All respondents were contacted through face-to-face interviews or through phone calls. </a:t>
            </a:r>
          </a:p>
          <a:p>
            <a:pPr marL="228600" lvl="0" indent="-228600"/>
            <a:r>
              <a:rPr lang="en-US" sz="3200" dirty="0">
                <a:solidFill>
                  <a:prstClr val="black"/>
                </a:solidFill>
              </a:rPr>
              <a:t> Each stage of stakeholders in the supply chain were asked the same questions separately based on the questionnaire.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6" t="19805" r="29443" b="13992"/>
          <a:stretch/>
        </p:blipFill>
        <p:spPr>
          <a:xfrm>
            <a:off x="6497012" y="215373"/>
            <a:ext cx="3186112" cy="193649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50887" y="215373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u="sng" dirty="0">
                <a:solidFill>
                  <a:prstClr val="black"/>
                </a:solidFill>
                <a:cs typeface="Calibri" panose="020F0502020204030204" pitchFamily="34" charset="0"/>
              </a:rPr>
              <a:t>Methodology cont. 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57614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2" descr="Survey questionnaire form color icon. Checklist. Customer service rating,  review. Feedback. Evaluation. Social research. Data collection. Sociology.  I Stock Vector Image &amp; Art - Alamy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07"/>
          <a:stretch/>
        </p:blipFill>
        <p:spPr bwMode="auto">
          <a:xfrm rot="1162172">
            <a:off x="7767618" y="-162957"/>
            <a:ext cx="2155827" cy="229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/>
          <p:cNvSpPr txBox="1">
            <a:spLocks/>
          </p:cNvSpPr>
          <p:nvPr/>
        </p:nvSpPr>
        <p:spPr>
          <a:xfrm>
            <a:off x="1057656" y="1690688"/>
            <a:ext cx="10515600" cy="776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anose="020B0604020202020204" pitchFamily="34" charset="0"/>
              <a:buNone/>
            </a:pPr>
            <a:r>
              <a:rPr lang="en-US" b="1" smtClean="0">
                <a:solidFill>
                  <a:prstClr val="black"/>
                </a:solidFill>
              </a:rPr>
              <a:t>Collected data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69244459"/>
              </p:ext>
            </p:extLst>
          </p:nvPr>
        </p:nvGraphicFramePr>
        <p:xfrm>
          <a:off x="244699" y="2324627"/>
          <a:ext cx="8150488" cy="418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231122231"/>
              </p:ext>
            </p:extLst>
          </p:nvPr>
        </p:nvGraphicFramePr>
        <p:xfrm>
          <a:off x="8287491" y="2467039"/>
          <a:ext cx="3529762" cy="3668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50887" y="215373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u="sng" dirty="0">
                <a:solidFill>
                  <a:prstClr val="black"/>
                </a:solidFill>
                <a:cs typeface="Calibri" panose="020F0502020204030204" pitchFamily="34" charset="0"/>
              </a:rPr>
              <a:t>Methodology cont. 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17845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ClrTx/>
              <a:buSzTx/>
              <a:buNone/>
            </a:pPr>
            <a:r>
              <a:rPr lang="en-US" sz="2800" b="1" dirty="0">
                <a:solidFill>
                  <a:prstClr val="black"/>
                </a:solidFill>
              </a:rPr>
              <a:t>Statistical analysis 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Tx/>
              <a:buSzTx/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228600" lvl="0" indent="-228600"/>
            <a:r>
              <a:rPr lang="en-US" sz="3200" dirty="0">
                <a:solidFill>
                  <a:prstClr val="black"/>
                </a:solidFill>
              </a:rPr>
              <a:t> Descriptive statistics were presented as percentages. </a:t>
            </a:r>
          </a:p>
          <a:p>
            <a:pPr marL="228600" lvl="0" indent="-228600"/>
            <a:r>
              <a:rPr lang="en-US" sz="3200" dirty="0">
                <a:solidFill>
                  <a:prstClr val="black"/>
                </a:solidFill>
              </a:rPr>
              <a:t> Chi-square tests were conducted with frequency analysis to measures qualitative data.</a:t>
            </a:r>
          </a:p>
          <a:p>
            <a:pPr marL="228600" lvl="0" indent="-228600"/>
            <a:r>
              <a:rPr lang="en-US" sz="3200" dirty="0">
                <a:solidFill>
                  <a:prstClr val="black"/>
                </a:solidFill>
              </a:rPr>
              <a:t>SPSS statistical package version 26.0 was used to data analysis.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C179B-E1DC-44DF-B0E4-66A8D350C2BE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50887" y="215373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u="sng" dirty="0">
                <a:solidFill>
                  <a:prstClr val="black"/>
                </a:solidFill>
                <a:cs typeface="Calibri" panose="020F0502020204030204" pitchFamily="34" charset="0"/>
              </a:rPr>
              <a:t>Methodology cont. 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7635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1127</Words>
  <Application>Microsoft Office PowerPoint</Application>
  <PresentationFormat>Widescreen</PresentationFormat>
  <Paragraphs>279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Iskoola Pota</vt:lpstr>
      <vt:lpstr>Latha</vt:lpstr>
      <vt:lpstr>Wingdings</vt:lpstr>
      <vt:lpstr>Office Theme</vt:lpstr>
      <vt:lpstr>Present Status of Post-harvest Practices of Guava (Psidium guajava), Bitter Gourd (Momordica charantia), and Long Bean (Vigna unguiculata ssp. sesquipedalis) in Anuradhapura and Kurunegala Districts.</vt:lpstr>
      <vt:lpstr>Content for  the presentation</vt:lpstr>
      <vt:lpstr>Introduction</vt:lpstr>
      <vt:lpstr>Objectives</vt:lpstr>
      <vt:lpstr>Methodology</vt:lpstr>
      <vt:lpstr>Methodology cont. </vt:lpstr>
      <vt:lpstr>Methodology cont. </vt:lpstr>
      <vt:lpstr>Methodology cont. </vt:lpstr>
      <vt:lpstr>Methodology cont. </vt:lpstr>
      <vt:lpstr>Results and Discussion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Result and discussion cont.</vt:lpstr>
      <vt:lpstr>Conclusion</vt:lpstr>
      <vt:lpstr>Recommendations </vt:lpstr>
      <vt:lpstr>References</vt:lpstr>
      <vt:lpstr>References cont. 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M.D. Anuradha</dc:creator>
  <cp:lastModifiedBy>acer</cp:lastModifiedBy>
  <cp:revision>39</cp:revision>
  <dcterms:created xsi:type="dcterms:W3CDTF">2023-02-09T03:28:20Z</dcterms:created>
  <dcterms:modified xsi:type="dcterms:W3CDTF">2023-03-25T16:24:13Z</dcterms:modified>
</cp:coreProperties>
</file>