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58" r:id="rId4"/>
    <p:sldId id="260" r:id="rId5"/>
    <p:sldId id="261" r:id="rId6"/>
    <p:sldId id="262" r:id="rId7"/>
    <p:sldId id="279" r:id="rId8"/>
    <p:sldId id="280" r:id="rId9"/>
    <p:sldId id="281" r:id="rId10"/>
    <p:sldId id="282" r:id="rId11"/>
    <p:sldId id="283" r:id="rId12"/>
    <p:sldId id="284" r:id="rId13"/>
    <p:sldId id="285" r:id="rId14"/>
    <p:sldId id="286" r:id="rId15"/>
    <p:sldId id="287" r:id="rId16"/>
    <p:sldId id="288" r:id="rId17"/>
    <p:sldId id="289" r:id="rId18"/>
    <p:sldId id="290" r:id="rId19"/>
    <p:sldId id="291" r:id="rId20"/>
    <p:sldId id="292" r:id="rId21"/>
    <p:sldId id="293" r:id="rId22"/>
    <p:sldId id="294"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r>
              <a:rPr lang="en-US" dirty="0" smtClean="0"/>
              <a:t>Age</a:t>
            </a:r>
            <a:r>
              <a:rPr lang="en-US" baseline="0" dirty="0" smtClean="0"/>
              <a:t> groups and consumer preference</a:t>
            </a:r>
            <a:endParaRPr lang="en-US" dirty="0"/>
          </a:p>
        </c:rich>
      </c:tx>
      <c:layout>
        <c:manualLayout>
          <c:xMode val="edge"/>
          <c:yMode val="edge"/>
          <c:x val="0.14396548506700452"/>
          <c:y val="2.3168734977948656E-2"/>
        </c:manualLayout>
      </c:layout>
      <c:overlay val="0"/>
      <c:spPr>
        <a:noFill/>
        <a:ln>
          <a:noFill/>
        </a:ln>
        <a:effectLst/>
      </c:spPr>
      <c:txPr>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Imported pasta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Sheet1!$A$2:$A$5</c:f>
              <c:strCache>
                <c:ptCount val="4"/>
                <c:pt idx="0">
                  <c:v>Age 10-24</c:v>
                </c:pt>
                <c:pt idx="1">
                  <c:v>Age 25-40</c:v>
                </c:pt>
                <c:pt idx="2">
                  <c:v>Age 41-55</c:v>
                </c:pt>
                <c:pt idx="3">
                  <c:v>Age 56 and above</c:v>
                </c:pt>
              </c:strCache>
            </c:strRef>
          </c:cat>
          <c:val>
            <c:numRef>
              <c:f>Sheet1!$B$2:$B$5</c:f>
              <c:numCache>
                <c:formatCode>General</c:formatCode>
                <c:ptCount val="4"/>
                <c:pt idx="0">
                  <c:v>59</c:v>
                </c:pt>
                <c:pt idx="1">
                  <c:v>30</c:v>
                </c:pt>
                <c:pt idx="2">
                  <c:v>18</c:v>
                </c:pt>
                <c:pt idx="3">
                  <c:v>7</c:v>
                </c:pt>
              </c:numCache>
            </c:numRef>
          </c:val>
          <c:extLst>
            <c:ext xmlns:c16="http://schemas.microsoft.com/office/drawing/2014/chart" uri="{C3380CC4-5D6E-409C-BE32-E72D297353CC}">
              <c16:uniqueId val="{00000000-7694-4AF6-8549-DA36DAADC1E8}"/>
            </c:ext>
          </c:extLst>
        </c:ser>
        <c:ser>
          <c:idx val="1"/>
          <c:order val="1"/>
          <c:tx>
            <c:strRef>
              <c:f>Sheet1!$C$1</c:f>
              <c:strCache>
                <c:ptCount val="1"/>
                <c:pt idx="0">
                  <c:v>Local made pasta</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Sheet1!$A$2:$A$5</c:f>
              <c:strCache>
                <c:ptCount val="4"/>
                <c:pt idx="0">
                  <c:v>Age 10-24</c:v>
                </c:pt>
                <c:pt idx="1">
                  <c:v>Age 25-40</c:v>
                </c:pt>
                <c:pt idx="2">
                  <c:v>Age 41-55</c:v>
                </c:pt>
                <c:pt idx="3">
                  <c:v>Age 56 and above</c:v>
                </c:pt>
              </c:strCache>
            </c:strRef>
          </c:cat>
          <c:val>
            <c:numRef>
              <c:f>Sheet1!$C$2:$C$5</c:f>
              <c:numCache>
                <c:formatCode>General</c:formatCode>
                <c:ptCount val="4"/>
                <c:pt idx="0">
                  <c:v>49</c:v>
                </c:pt>
                <c:pt idx="1">
                  <c:v>154</c:v>
                </c:pt>
                <c:pt idx="2">
                  <c:v>55</c:v>
                </c:pt>
                <c:pt idx="3">
                  <c:v>18</c:v>
                </c:pt>
              </c:numCache>
            </c:numRef>
          </c:val>
          <c:extLst>
            <c:ext xmlns:c16="http://schemas.microsoft.com/office/drawing/2014/chart" uri="{C3380CC4-5D6E-409C-BE32-E72D297353CC}">
              <c16:uniqueId val="{00000001-7694-4AF6-8549-DA36DAADC1E8}"/>
            </c:ext>
          </c:extLst>
        </c:ser>
        <c:dLbls>
          <c:dLblPos val="ctr"/>
          <c:showLegendKey val="0"/>
          <c:showVal val="1"/>
          <c:showCatName val="0"/>
          <c:showSerName val="0"/>
          <c:showPercent val="0"/>
          <c:showBubbleSize val="0"/>
        </c:dLbls>
        <c:gapWidth val="79"/>
        <c:overlap val="100"/>
        <c:axId val="1469519424"/>
        <c:axId val="1469508608"/>
      </c:barChart>
      <c:catAx>
        <c:axId val="146951942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en-US"/>
          </a:p>
        </c:txPr>
        <c:crossAx val="1469508608"/>
        <c:crosses val="autoZero"/>
        <c:auto val="1"/>
        <c:lblAlgn val="ctr"/>
        <c:lblOffset val="100"/>
        <c:noMultiLvlLbl val="0"/>
      </c:catAx>
      <c:valAx>
        <c:axId val="1469508608"/>
        <c:scaling>
          <c:orientation val="minMax"/>
        </c:scaling>
        <c:delete val="1"/>
        <c:axPos val="l"/>
        <c:numFmt formatCode="General" sourceLinked="1"/>
        <c:majorTickMark val="none"/>
        <c:minorTickMark val="none"/>
        <c:tickLblPos val="nextTo"/>
        <c:crossAx val="1469519424"/>
        <c:crosses val="autoZero"/>
        <c:crossBetween val="between"/>
      </c:valAx>
      <c:spPr>
        <a:noFill/>
        <a:ln>
          <a:noFill/>
        </a:ln>
        <a:effectLst/>
      </c:spPr>
    </c:plotArea>
    <c:legend>
      <c:legendPos val="t"/>
      <c:layout>
        <c:manualLayout>
          <c:xMode val="edge"/>
          <c:yMode val="edge"/>
          <c:x val="0.18810934410629385"/>
          <c:y val="0.25725339355321108"/>
          <c:w val="0.62378131178741236"/>
          <c:h val="7.9020588856811444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r>
              <a:rPr lang="en-US" dirty="0" smtClean="0"/>
              <a:t>Gender</a:t>
            </a:r>
            <a:r>
              <a:rPr lang="en-US" baseline="0" dirty="0" smtClean="0"/>
              <a:t> and consumer preference</a:t>
            </a:r>
            <a:endParaRPr lang="en-US" dirty="0"/>
          </a:p>
        </c:rich>
      </c:tx>
      <c:layout/>
      <c:overlay val="0"/>
      <c:spPr>
        <a:noFill/>
        <a:ln>
          <a:noFill/>
        </a:ln>
        <a:effectLst/>
      </c:spPr>
      <c:txPr>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2.988391905030317E-2"/>
          <c:y val="0.29391008151753734"/>
          <c:w val="0.94023216189939363"/>
          <c:h val="0.59963215514784718"/>
        </c:manualLayout>
      </c:layout>
      <c:barChart>
        <c:barDir val="col"/>
        <c:grouping val="stacked"/>
        <c:varyColors val="0"/>
        <c:ser>
          <c:idx val="0"/>
          <c:order val="0"/>
          <c:tx>
            <c:strRef>
              <c:f>Sheet1!$B$1</c:f>
              <c:strCache>
                <c:ptCount val="1"/>
                <c:pt idx="0">
                  <c:v>Imported pasta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Sheet1!$A$2:$A$3</c:f>
              <c:strCache>
                <c:ptCount val="2"/>
                <c:pt idx="0">
                  <c:v>Male</c:v>
                </c:pt>
                <c:pt idx="1">
                  <c:v>Female</c:v>
                </c:pt>
              </c:strCache>
            </c:strRef>
          </c:cat>
          <c:val>
            <c:numRef>
              <c:f>Sheet1!$B$2:$B$3</c:f>
              <c:numCache>
                <c:formatCode>General</c:formatCode>
                <c:ptCount val="2"/>
                <c:pt idx="0">
                  <c:v>65</c:v>
                </c:pt>
                <c:pt idx="1">
                  <c:v>49</c:v>
                </c:pt>
              </c:numCache>
            </c:numRef>
          </c:val>
          <c:extLst>
            <c:ext xmlns:c16="http://schemas.microsoft.com/office/drawing/2014/chart" uri="{C3380CC4-5D6E-409C-BE32-E72D297353CC}">
              <c16:uniqueId val="{00000000-170A-4F44-A36E-E68CB5729B61}"/>
            </c:ext>
          </c:extLst>
        </c:ser>
        <c:ser>
          <c:idx val="1"/>
          <c:order val="1"/>
          <c:tx>
            <c:strRef>
              <c:f>Sheet1!$C$1</c:f>
              <c:strCache>
                <c:ptCount val="1"/>
                <c:pt idx="0">
                  <c:v>Local made pasta</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Sheet1!$A$2:$A$3</c:f>
              <c:strCache>
                <c:ptCount val="2"/>
                <c:pt idx="0">
                  <c:v>Male</c:v>
                </c:pt>
                <c:pt idx="1">
                  <c:v>Female</c:v>
                </c:pt>
              </c:strCache>
            </c:strRef>
          </c:cat>
          <c:val>
            <c:numRef>
              <c:f>Sheet1!$C$2:$C$3</c:f>
              <c:numCache>
                <c:formatCode>General</c:formatCode>
                <c:ptCount val="2"/>
                <c:pt idx="0">
                  <c:v>101</c:v>
                </c:pt>
                <c:pt idx="1">
                  <c:v>175</c:v>
                </c:pt>
              </c:numCache>
            </c:numRef>
          </c:val>
          <c:extLst>
            <c:ext xmlns:c16="http://schemas.microsoft.com/office/drawing/2014/chart" uri="{C3380CC4-5D6E-409C-BE32-E72D297353CC}">
              <c16:uniqueId val="{00000001-170A-4F44-A36E-E68CB5729B61}"/>
            </c:ext>
          </c:extLst>
        </c:ser>
        <c:dLbls>
          <c:dLblPos val="ctr"/>
          <c:showLegendKey val="0"/>
          <c:showVal val="1"/>
          <c:showCatName val="0"/>
          <c:showSerName val="0"/>
          <c:showPercent val="0"/>
          <c:showBubbleSize val="0"/>
        </c:dLbls>
        <c:gapWidth val="79"/>
        <c:overlap val="100"/>
        <c:axId val="1469524000"/>
        <c:axId val="1469525248"/>
      </c:barChart>
      <c:catAx>
        <c:axId val="146952400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en-US"/>
          </a:p>
        </c:txPr>
        <c:crossAx val="1469525248"/>
        <c:crosses val="autoZero"/>
        <c:auto val="1"/>
        <c:lblAlgn val="ctr"/>
        <c:lblOffset val="100"/>
        <c:noMultiLvlLbl val="0"/>
      </c:catAx>
      <c:valAx>
        <c:axId val="1469525248"/>
        <c:scaling>
          <c:orientation val="minMax"/>
        </c:scaling>
        <c:delete val="1"/>
        <c:axPos val="l"/>
        <c:numFmt formatCode="General" sourceLinked="1"/>
        <c:majorTickMark val="none"/>
        <c:minorTickMark val="none"/>
        <c:tickLblPos val="nextTo"/>
        <c:crossAx val="1469524000"/>
        <c:crosses val="autoZero"/>
        <c:crossBetween val="between"/>
      </c:valAx>
      <c:spPr>
        <a:noFill/>
        <a:ln>
          <a:noFill/>
        </a:ln>
        <a:effectLst/>
      </c:spPr>
    </c:plotArea>
    <c:legend>
      <c:legendPos val="t"/>
      <c:layout>
        <c:manualLayout>
          <c:xMode val="edge"/>
          <c:yMode val="edge"/>
          <c:x val="0.15973969965715715"/>
          <c:y val="0.26464519618099203"/>
          <c:w val="0.68052035975608283"/>
          <c:h val="8.3227760947397408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r>
              <a:rPr lang="en-US" dirty="0" smtClean="0"/>
              <a:t>Marital</a:t>
            </a:r>
            <a:r>
              <a:rPr lang="en-US" baseline="0" dirty="0" smtClean="0"/>
              <a:t> status and consumer preference </a:t>
            </a:r>
            <a:endParaRPr lang="en-US" dirty="0"/>
          </a:p>
        </c:rich>
      </c:tx>
      <c:layout/>
      <c:overlay val="0"/>
      <c:spPr>
        <a:noFill/>
        <a:ln>
          <a:noFill/>
        </a:ln>
        <a:effectLst/>
      </c:spPr>
      <c:txPr>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Imported pasta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Sheet1!$A$2:$A$5</c:f>
              <c:strCache>
                <c:ptCount val="4"/>
                <c:pt idx="0">
                  <c:v>Married</c:v>
                </c:pt>
                <c:pt idx="1">
                  <c:v>Unmarried</c:v>
                </c:pt>
                <c:pt idx="2">
                  <c:v>Seperated</c:v>
                </c:pt>
                <c:pt idx="3">
                  <c:v>Widower</c:v>
                </c:pt>
              </c:strCache>
            </c:strRef>
          </c:cat>
          <c:val>
            <c:numRef>
              <c:f>Sheet1!$B$2:$B$5</c:f>
              <c:numCache>
                <c:formatCode>General</c:formatCode>
                <c:ptCount val="4"/>
                <c:pt idx="0">
                  <c:v>58</c:v>
                </c:pt>
                <c:pt idx="1">
                  <c:v>42</c:v>
                </c:pt>
                <c:pt idx="2">
                  <c:v>6</c:v>
                </c:pt>
                <c:pt idx="3">
                  <c:v>8</c:v>
                </c:pt>
              </c:numCache>
            </c:numRef>
          </c:val>
          <c:extLst>
            <c:ext xmlns:c16="http://schemas.microsoft.com/office/drawing/2014/chart" uri="{C3380CC4-5D6E-409C-BE32-E72D297353CC}">
              <c16:uniqueId val="{00000000-C92E-4DD3-9BF0-C6F63B723C9E}"/>
            </c:ext>
          </c:extLst>
        </c:ser>
        <c:ser>
          <c:idx val="1"/>
          <c:order val="1"/>
          <c:tx>
            <c:strRef>
              <c:f>Sheet1!$C$1</c:f>
              <c:strCache>
                <c:ptCount val="1"/>
                <c:pt idx="0">
                  <c:v>Local made pasta</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Sheet1!$A$2:$A$5</c:f>
              <c:strCache>
                <c:ptCount val="4"/>
                <c:pt idx="0">
                  <c:v>Married</c:v>
                </c:pt>
                <c:pt idx="1">
                  <c:v>Unmarried</c:v>
                </c:pt>
                <c:pt idx="2">
                  <c:v>Seperated</c:v>
                </c:pt>
                <c:pt idx="3">
                  <c:v>Widower</c:v>
                </c:pt>
              </c:strCache>
            </c:strRef>
          </c:cat>
          <c:val>
            <c:numRef>
              <c:f>Sheet1!$C$2:$C$5</c:f>
              <c:numCache>
                <c:formatCode>General</c:formatCode>
                <c:ptCount val="4"/>
                <c:pt idx="0">
                  <c:v>134</c:v>
                </c:pt>
                <c:pt idx="1">
                  <c:v>115</c:v>
                </c:pt>
                <c:pt idx="2">
                  <c:v>11</c:v>
                </c:pt>
                <c:pt idx="3">
                  <c:v>16</c:v>
                </c:pt>
              </c:numCache>
            </c:numRef>
          </c:val>
          <c:extLst>
            <c:ext xmlns:c16="http://schemas.microsoft.com/office/drawing/2014/chart" uri="{C3380CC4-5D6E-409C-BE32-E72D297353CC}">
              <c16:uniqueId val="{00000001-C92E-4DD3-9BF0-C6F63B723C9E}"/>
            </c:ext>
          </c:extLst>
        </c:ser>
        <c:dLbls>
          <c:dLblPos val="ctr"/>
          <c:showLegendKey val="0"/>
          <c:showVal val="1"/>
          <c:showCatName val="0"/>
          <c:showSerName val="0"/>
          <c:showPercent val="0"/>
          <c:showBubbleSize val="0"/>
        </c:dLbls>
        <c:gapWidth val="79"/>
        <c:overlap val="100"/>
        <c:axId val="1640875408"/>
        <c:axId val="1640882896"/>
      </c:barChart>
      <c:catAx>
        <c:axId val="164087540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en-US"/>
          </a:p>
        </c:txPr>
        <c:crossAx val="1640882896"/>
        <c:crosses val="autoZero"/>
        <c:auto val="1"/>
        <c:lblAlgn val="ctr"/>
        <c:lblOffset val="100"/>
        <c:noMultiLvlLbl val="0"/>
      </c:catAx>
      <c:valAx>
        <c:axId val="1640882896"/>
        <c:scaling>
          <c:orientation val="minMax"/>
        </c:scaling>
        <c:delete val="1"/>
        <c:axPos val="l"/>
        <c:numFmt formatCode="General" sourceLinked="1"/>
        <c:majorTickMark val="none"/>
        <c:minorTickMark val="none"/>
        <c:tickLblPos val="nextTo"/>
        <c:crossAx val="1640875408"/>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r>
              <a:rPr lang="en-US" dirty="0" smtClean="0"/>
              <a:t>Employment</a:t>
            </a:r>
            <a:r>
              <a:rPr lang="en-US" baseline="0" dirty="0" smtClean="0"/>
              <a:t> status and consumer preference </a:t>
            </a:r>
            <a:endParaRPr lang="en-US" dirty="0"/>
          </a:p>
        </c:rich>
      </c:tx>
      <c:layout>
        <c:manualLayout>
          <c:xMode val="edge"/>
          <c:yMode val="edge"/>
          <c:x val="0.1576849548934515"/>
          <c:y val="1.6487712782673886E-2"/>
        </c:manualLayout>
      </c:layout>
      <c:overlay val="0"/>
      <c:spPr>
        <a:noFill/>
        <a:ln>
          <a:noFill/>
        </a:ln>
        <a:effectLst/>
      </c:spPr>
      <c:txPr>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Imported pasta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Sheet1!$A$2:$A$6</c:f>
              <c:strCache>
                <c:ptCount val="5"/>
                <c:pt idx="0">
                  <c:v>Employed</c:v>
                </c:pt>
                <c:pt idx="1">
                  <c:v>Unemployed</c:v>
                </c:pt>
                <c:pt idx="2">
                  <c:v>Self-employed</c:v>
                </c:pt>
                <c:pt idx="3">
                  <c:v>Businessperson</c:v>
                </c:pt>
                <c:pt idx="4">
                  <c:v>student</c:v>
                </c:pt>
              </c:strCache>
            </c:strRef>
          </c:cat>
          <c:val>
            <c:numRef>
              <c:f>Sheet1!$B$2:$B$6</c:f>
              <c:numCache>
                <c:formatCode>General</c:formatCode>
                <c:ptCount val="5"/>
                <c:pt idx="0">
                  <c:v>30</c:v>
                </c:pt>
                <c:pt idx="1">
                  <c:v>21</c:v>
                </c:pt>
                <c:pt idx="2">
                  <c:v>8</c:v>
                </c:pt>
                <c:pt idx="3">
                  <c:v>18</c:v>
                </c:pt>
                <c:pt idx="4">
                  <c:v>37</c:v>
                </c:pt>
              </c:numCache>
            </c:numRef>
          </c:val>
          <c:extLst>
            <c:ext xmlns:c16="http://schemas.microsoft.com/office/drawing/2014/chart" uri="{C3380CC4-5D6E-409C-BE32-E72D297353CC}">
              <c16:uniqueId val="{00000000-C8D4-477D-A890-3AF49EE3E4D5}"/>
            </c:ext>
          </c:extLst>
        </c:ser>
        <c:ser>
          <c:idx val="1"/>
          <c:order val="1"/>
          <c:tx>
            <c:strRef>
              <c:f>Sheet1!$C$1</c:f>
              <c:strCache>
                <c:ptCount val="1"/>
                <c:pt idx="0">
                  <c:v>Local made pasta</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Sheet1!$A$2:$A$6</c:f>
              <c:strCache>
                <c:ptCount val="5"/>
                <c:pt idx="0">
                  <c:v>Employed</c:v>
                </c:pt>
                <c:pt idx="1">
                  <c:v>Unemployed</c:v>
                </c:pt>
                <c:pt idx="2">
                  <c:v>Self-employed</c:v>
                </c:pt>
                <c:pt idx="3">
                  <c:v>Businessperson</c:v>
                </c:pt>
                <c:pt idx="4">
                  <c:v>student</c:v>
                </c:pt>
              </c:strCache>
            </c:strRef>
          </c:cat>
          <c:val>
            <c:numRef>
              <c:f>Sheet1!$C$2:$C$6</c:f>
              <c:numCache>
                <c:formatCode>General</c:formatCode>
                <c:ptCount val="5"/>
                <c:pt idx="0">
                  <c:v>142</c:v>
                </c:pt>
                <c:pt idx="1">
                  <c:v>72</c:v>
                </c:pt>
                <c:pt idx="2">
                  <c:v>21</c:v>
                </c:pt>
                <c:pt idx="3">
                  <c:v>15</c:v>
                </c:pt>
                <c:pt idx="4">
                  <c:v>26</c:v>
                </c:pt>
              </c:numCache>
            </c:numRef>
          </c:val>
          <c:extLst>
            <c:ext xmlns:c16="http://schemas.microsoft.com/office/drawing/2014/chart" uri="{C3380CC4-5D6E-409C-BE32-E72D297353CC}">
              <c16:uniqueId val="{00000001-C8D4-477D-A890-3AF49EE3E4D5}"/>
            </c:ext>
          </c:extLst>
        </c:ser>
        <c:dLbls>
          <c:dLblPos val="ctr"/>
          <c:showLegendKey val="0"/>
          <c:showVal val="1"/>
          <c:showCatName val="0"/>
          <c:showSerName val="0"/>
          <c:showPercent val="0"/>
          <c:showBubbleSize val="0"/>
        </c:dLbls>
        <c:gapWidth val="79"/>
        <c:overlap val="100"/>
        <c:axId val="1640885392"/>
        <c:axId val="1640866256"/>
      </c:barChart>
      <c:catAx>
        <c:axId val="164088539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en-US"/>
          </a:p>
        </c:txPr>
        <c:crossAx val="1640866256"/>
        <c:crosses val="autoZero"/>
        <c:auto val="1"/>
        <c:lblAlgn val="ctr"/>
        <c:lblOffset val="100"/>
        <c:noMultiLvlLbl val="0"/>
      </c:catAx>
      <c:valAx>
        <c:axId val="1640866256"/>
        <c:scaling>
          <c:orientation val="minMax"/>
        </c:scaling>
        <c:delete val="1"/>
        <c:axPos val="l"/>
        <c:numFmt formatCode="General" sourceLinked="1"/>
        <c:majorTickMark val="none"/>
        <c:minorTickMark val="none"/>
        <c:tickLblPos val="nextTo"/>
        <c:crossAx val="1640885392"/>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r>
              <a:rPr lang="en-US" dirty="0" smtClean="0"/>
              <a:t>Educational</a:t>
            </a:r>
            <a:r>
              <a:rPr lang="en-US" baseline="0" dirty="0" smtClean="0"/>
              <a:t> level and consumer preference</a:t>
            </a:r>
            <a:endParaRPr lang="en-US" dirty="0"/>
          </a:p>
        </c:rich>
      </c:tx>
      <c:layout/>
      <c:overlay val="0"/>
      <c:spPr>
        <a:noFill/>
        <a:ln>
          <a:noFill/>
        </a:ln>
        <a:effectLst/>
      </c:spPr>
      <c:txPr>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Imported pasta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Sheet1!$A$2:$A$5</c:f>
              <c:strCache>
                <c:ptCount val="4"/>
                <c:pt idx="0">
                  <c:v>Primary education</c:v>
                </c:pt>
                <c:pt idx="1">
                  <c:v>Secondary education</c:v>
                </c:pt>
                <c:pt idx="2">
                  <c:v>Higher education</c:v>
                </c:pt>
                <c:pt idx="3">
                  <c:v>No formal education</c:v>
                </c:pt>
              </c:strCache>
            </c:strRef>
          </c:cat>
          <c:val>
            <c:numRef>
              <c:f>Sheet1!$B$2:$B$5</c:f>
              <c:numCache>
                <c:formatCode>General</c:formatCode>
                <c:ptCount val="4"/>
                <c:pt idx="0">
                  <c:v>35</c:v>
                </c:pt>
                <c:pt idx="1">
                  <c:v>48</c:v>
                </c:pt>
                <c:pt idx="2">
                  <c:v>30</c:v>
                </c:pt>
                <c:pt idx="3">
                  <c:v>1</c:v>
                </c:pt>
              </c:numCache>
            </c:numRef>
          </c:val>
          <c:extLst>
            <c:ext xmlns:c16="http://schemas.microsoft.com/office/drawing/2014/chart" uri="{C3380CC4-5D6E-409C-BE32-E72D297353CC}">
              <c16:uniqueId val="{00000000-3FD5-442C-BDAF-C95C723575E8}"/>
            </c:ext>
          </c:extLst>
        </c:ser>
        <c:ser>
          <c:idx val="1"/>
          <c:order val="1"/>
          <c:tx>
            <c:strRef>
              <c:f>Sheet1!$C$1</c:f>
              <c:strCache>
                <c:ptCount val="1"/>
                <c:pt idx="0">
                  <c:v>Local made pasta</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Sheet1!$A$2:$A$5</c:f>
              <c:strCache>
                <c:ptCount val="4"/>
                <c:pt idx="0">
                  <c:v>Primary education</c:v>
                </c:pt>
                <c:pt idx="1">
                  <c:v>Secondary education</c:v>
                </c:pt>
                <c:pt idx="2">
                  <c:v>Higher education</c:v>
                </c:pt>
                <c:pt idx="3">
                  <c:v>No formal education</c:v>
                </c:pt>
              </c:strCache>
            </c:strRef>
          </c:cat>
          <c:val>
            <c:numRef>
              <c:f>Sheet1!$C$2:$C$5</c:f>
              <c:numCache>
                <c:formatCode>General</c:formatCode>
                <c:ptCount val="4"/>
                <c:pt idx="0">
                  <c:v>39</c:v>
                </c:pt>
                <c:pt idx="1">
                  <c:v>182</c:v>
                </c:pt>
                <c:pt idx="2">
                  <c:v>52</c:v>
                </c:pt>
                <c:pt idx="3">
                  <c:v>3</c:v>
                </c:pt>
              </c:numCache>
            </c:numRef>
          </c:val>
          <c:extLst>
            <c:ext xmlns:c16="http://schemas.microsoft.com/office/drawing/2014/chart" uri="{C3380CC4-5D6E-409C-BE32-E72D297353CC}">
              <c16:uniqueId val="{00000001-3FD5-442C-BDAF-C95C723575E8}"/>
            </c:ext>
          </c:extLst>
        </c:ser>
        <c:dLbls>
          <c:dLblPos val="ctr"/>
          <c:showLegendKey val="0"/>
          <c:showVal val="1"/>
          <c:showCatName val="0"/>
          <c:showSerName val="0"/>
          <c:showPercent val="0"/>
          <c:showBubbleSize val="0"/>
        </c:dLbls>
        <c:gapWidth val="79"/>
        <c:overlap val="100"/>
        <c:axId val="1640889552"/>
        <c:axId val="1640872912"/>
      </c:barChart>
      <c:catAx>
        <c:axId val="164088955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en-US"/>
          </a:p>
        </c:txPr>
        <c:crossAx val="1640872912"/>
        <c:crosses val="autoZero"/>
        <c:auto val="1"/>
        <c:lblAlgn val="ctr"/>
        <c:lblOffset val="100"/>
        <c:noMultiLvlLbl val="0"/>
      </c:catAx>
      <c:valAx>
        <c:axId val="1640872912"/>
        <c:scaling>
          <c:orientation val="minMax"/>
        </c:scaling>
        <c:delete val="1"/>
        <c:axPos val="l"/>
        <c:numFmt formatCode="General" sourceLinked="1"/>
        <c:majorTickMark val="none"/>
        <c:minorTickMark val="none"/>
        <c:tickLblPos val="nextTo"/>
        <c:crossAx val="1640889552"/>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r>
              <a:rPr lang="en-US" dirty="0" smtClean="0"/>
              <a:t>Number</a:t>
            </a:r>
            <a:r>
              <a:rPr lang="en-US" baseline="0" dirty="0" smtClean="0"/>
              <a:t> of family members and consumer preference</a:t>
            </a:r>
            <a:endParaRPr lang="en-US" dirty="0"/>
          </a:p>
        </c:rich>
      </c:tx>
      <c:layout/>
      <c:overlay val="0"/>
      <c:spPr>
        <a:noFill/>
        <a:ln>
          <a:noFill/>
        </a:ln>
        <a:effectLst/>
      </c:spPr>
      <c:txPr>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Imported pasta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Sheet1!$A$2:$A$5</c:f>
              <c:strCache>
                <c:ptCount val="4"/>
                <c:pt idx="0">
                  <c:v>2-3 members</c:v>
                </c:pt>
                <c:pt idx="1">
                  <c:v>4-5 members</c:v>
                </c:pt>
                <c:pt idx="2">
                  <c:v>6-7 members</c:v>
                </c:pt>
                <c:pt idx="3">
                  <c:v>More than 8 members</c:v>
                </c:pt>
              </c:strCache>
            </c:strRef>
          </c:cat>
          <c:val>
            <c:numRef>
              <c:f>Sheet1!$B$2:$B$5</c:f>
              <c:numCache>
                <c:formatCode>General</c:formatCode>
                <c:ptCount val="4"/>
                <c:pt idx="0">
                  <c:v>71</c:v>
                </c:pt>
                <c:pt idx="1">
                  <c:v>36</c:v>
                </c:pt>
                <c:pt idx="2">
                  <c:v>5</c:v>
                </c:pt>
                <c:pt idx="3">
                  <c:v>2</c:v>
                </c:pt>
              </c:numCache>
            </c:numRef>
          </c:val>
          <c:extLst>
            <c:ext xmlns:c16="http://schemas.microsoft.com/office/drawing/2014/chart" uri="{C3380CC4-5D6E-409C-BE32-E72D297353CC}">
              <c16:uniqueId val="{00000000-085E-4A10-A127-796E02300863}"/>
            </c:ext>
          </c:extLst>
        </c:ser>
        <c:ser>
          <c:idx val="1"/>
          <c:order val="1"/>
          <c:tx>
            <c:strRef>
              <c:f>Sheet1!$C$1</c:f>
              <c:strCache>
                <c:ptCount val="1"/>
                <c:pt idx="0">
                  <c:v>Local made pasta</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Sheet1!$A$2:$A$5</c:f>
              <c:strCache>
                <c:ptCount val="4"/>
                <c:pt idx="0">
                  <c:v>2-3 members</c:v>
                </c:pt>
                <c:pt idx="1">
                  <c:v>4-5 members</c:v>
                </c:pt>
                <c:pt idx="2">
                  <c:v>6-7 members</c:v>
                </c:pt>
                <c:pt idx="3">
                  <c:v>More than 8 members</c:v>
                </c:pt>
              </c:strCache>
            </c:strRef>
          </c:cat>
          <c:val>
            <c:numRef>
              <c:f>Sheet1!$C$2:$C$5</c:f>
              <c:numCache>
                <c:formatCode>General</c:formatCode>
                <c:ptCount val="4"/>
                <c:pt idx="0">
                  <c:v>114</c:v>
                </c:pt>
                <c:pt idx="1">
                  <c:v>127</c:v>
                </c:pt>
                <c:pt idx="2">
                  <c:v>32</c:v>
                </c:pt>
                <c:pt idx="3">
                  <c:v>3</c:v>
                </c:pt>
              </c:numCache>
            </c:numRef>
          </c:val>
          <c:extLst>
            <c:ext xmlns:c16="http://schemas.microsoft.com/office/drawing/2014/chart" uri="{C3380CC4-5D6E-409C-BE32-E72D297353CC}">
              <c16:uniqueId val="{00000001-085E-4A10-A127-796E02300863}"/>
            </c:ext>
          </c:extLst>
        </c:ser>
        <c:dLbls>
          <c:dLblPos val="ctr"/>
          <c:showLegendKey val="0"/>
          <c:showVal val="1"/>
          <c:showCatName val="0"/>
          <c:showSerName val="0"/>
          <c:showPercent val="0"/>
          <c:showBubbleSize val="0"/>
        </c:dLbls>
        <c:gapWidth val="79"/>
        <c:overlap val="100"/>
        <c:axId val="1640876656"/>
        <c:axId val="1640874576"/>
      </c:barChart>
      <c:catAx>
        <c:axId val="164087665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en-US"/>
          </a:p>
        </c:txPr>
        <c:crossAx val="1640874576"/>
        <c:crosses val="autoZero"/>
        <c:auto val="1"/>
        <c:lblAlgn val="ctr"/>
        <c:lblOffset val="100"/>
        <c:noMultiLvlLbl val="0"/>
      </c:catAx>
      <c:valAx>
        <c:axId val="1640874576"/>
        <c:scaling>
          <c:orientation val="minMax"/>
        </c:scaling>
        <c:delete val="1"/>
        <c:axPos val="l"/>
        <c:numFmt formatCode="General" sourceLinked="1"/>
        <c:majorTickMark val="none"/>
        <c:minorTickMark val="none"/>
        <c:tickLblPos val="nextTo"/>
        <c:crossAx val="1640876656"/>
        <c:crosses val="autoZero"/>
        <c:crossBetween val="between"/>
      </c:valAx>
      <c:spPr>
        <a:noFill/>
        <a:ln>
          <a:noFill/>
        </a:ln>
        <a:effectLst/>
      </c:spPr>
    </c:plotArea>
    <c:legend>
      <c:legendPos val="t"/>
      <c:layout>
        <c:manualLayout>
          <c:xMode val="edge"/>
          <c:yMode val="edge"/>
          <c:x val="0.16893560062636548"/>
          <c:y val="0.35104938704944894"/>
          <c:w val="0.66212856432904821"/>
          <c:h val="7.7308038736713852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r>
              <a:rPr lang="en-US" dirty="0" smtClean="0"/>
              <a:t>Pasta</a:t>
            </a:r>
            <a:r>
              <a:rPr lang="en-US" baseline="0" dirty="0" smtClean="0"/>
              <a:t> consumption frequency and consumer preference</a:t>
            </a:r>
            <a:endParaRPr lang="en-US" dirty="0"/>
          </a:p>
        </c:rich>
      </c:tx>
      <c:layout/>
      <c:overlay val="0"/>
      <c:spPr>
        <a:noFill/>
        <a:ln>
          <a:noFill/>
        </a:ln>
        <a:effectLst/>
      </c:spPr>
      <c:txPr>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Imported pasta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Sheet1!$A$2:$A$5</c:f>
              <c:strCache>
                <c:ptCount val="4"/>
                <c:pt idx="0">
                  <c:v>Daily</c:v>
                </c:pt>
                <c:pt idx="1">
                  <c:v>Several times per week</c:v>
                </c:pt>
                <c:pt idx="2">
                  <c:v>Several times per month</c:v>
                </c:pt>
                <c:pt idx="3">
                  <c:v>Rarely</c:v>
                </c:pt>
              </c:strCache>
            </c:strRef>
          </c:cat>
          <c:val>
            <c:numRef>
              <c:f>Sheet1!$B$2:$B$5</c:f>
              <c:numCache>
                <c:formatCode>General</c:formatCode>
                <c:ptCount val="4"/>
                <c:pt idx="0">
                  <c:v>5</c:v>
                </c:pt>
                <c:pt idx="1">
                  <c:v>31</c:v>
                </c:pt>
                <c:pt idx="2">
                  <c:v>40</c:v>
                </c:pt>
                <c:pt idx="3">
                  <c:v>38</c:v>
                </c:pt>
              </c:numCache>
            </c:numRef>
          </c:val>
          <c:extLst>
            <c:ext xmlns:c16="http://schemas.microsoft.com/office/drawing/2014/chart" uri="{C3380CC4-5D6E-409C-BE32-E72D297353CC}">
              <c16:uniqueId val="{00000000-48AD-47D7-BEF8-EC1D17057E1E}"/>
            </c:ext>
          </c:extLst>
        </c:ser>
        <c:ser>
          <c:idx val="1"/>
          <c:order val="1"/>
          <c:tx>
            <c:strRef>
              <c:f>Sheet1!$C$1</c:f>
              <c:strCache>
                <c:ptCount val="1"/>
                <c:pt idx="0">
                  <c:v>Local made pasta</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Sheet1!$A$2:$A$5</c:f>
              <c:strCache>
                <c:ptCount val="4"/>
                <c:pt idx="0">
                  <c:v>Daily</c:v>
                </c:pt>
                <c:pt idx="1">
                  <c:v>Several times per week</c:v>
                </c:pt>
                <c:pt idx="2">
                  <c:v>Several times per month</c:v>
                </c:pt>
                <c:pt idx="3">
                  <c:v>Rarely</c:v>
                </c:pt>
              </c:strCache>
            </c:strRef>
          </c:cat>
          <c:val>
            <c:numRef>
              <c:f>Sheet1!$C$2:$C$5</c:f>
              <c:numCache>
                <c:formatCode>General</c:formatCode>
                <c:ptCount val="4"/>
                <c:pt idx="0">
                  <c:v>27</c:v>
                </c:pt>
                <c:pt idx="1">
                  <c:v>97</c:v>
                </c:pt>
                <c:pt idx="2">
                  <c:v>117</c:v>
                </c:pt>
                <c:pt idx="3">
                  <c:v>35</c:v>
                </c:pt>
              </c:numCache>
            </c:numRef>
          </c:val>
          <c:extLst>
            <c:ext xmlns:c16="http://schemas.microsoft.com/office/drawing/2014/chart" uri="{C3380CC4-5D6E-409C-BE32-E72D297353CC}">
              <c16:uniqueId val="{00000001-48AD-47D7-BEF8-EC1D17057E1E}"/>
            </c:ext>
          </c:extLst>
        </c:ser>
        <c:dLbls>
          <c:dLblPos val="ctr"/>
          <c:showLegendKey val="0"/>
          <c:showVal val="1"/>
          <c:showCatName val="0"/>
          <c:showSerName val="0"/>
          <c:showPercent val="0"/>
          <c:showBubbleSize val="0"/>
        </c:dLbls>
        <c:gapWidth val="79"/>
        <c:overlap val="100"/>
        <c:axId val="1640913264"/>
        <c:axId val="1640918672"/>
      </c:barChart>
      <c:catAx>
        <c:axId val="164091326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en-US"/>
          </a:p>
        </c:txPr>
        <c:crossAx val="1640918672"/>
        <c:crosses val="autoZero"/>
        <c:auto val="1"/>
        <c:lblAlgn val="ctr"/>
        <c:lblOffset val="100"/>
        <c:noMultiLvlLbl val="0"/>
      </c:catAx>
      <c:valAx>
        <c:axId val="1640918672"/>
        <c:scaling>
          <c:orientation val="minMax"/>
        </c:scaling>
        <c:delete val="1"/>
        <c:axPos val="l"/>
        <c:numFmt formatCode="General" sourceLinked="1"/>
        <c:majorTickMark val="none"/>
        <c:minorTickMark val="none"/>
        <c:tickLblPos val="nextTo"/>
        <c:crossAx val="1640913264"/>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r>
              <a:rPr lang="en-US" dirty="0" smtClean="0"/>
              <a:t>Pasta</a:t>
            </a:r>
            <a:r>
              <a:rPr lang="en-US" baseline="0" dirty="0" smtClean="0"/>
              <a:t> consumption volume per month and consumer preference</a:t>
            </a:r>
            <a:endParaRPr lang="en-US" dirty="0"/>
          </a:p>
        </c:rich>
      </c:tx>
      <c:layout/>
      <c:overlay val="0"/>
      <c:spPr>
        <a:noFill/>
        <a:ln>
          <a:noFill/>
        </a:ln>
        <a:effectLst/>
      </c:spPr>
      <c:txPr>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2.6645260941026695E-2"/>
          <c:y val="0.45093929272518063"/>
          <c:w val="0.94138042592974125"/>
          <c:h val="0.45394081618030951"/>
        </c:manualLayout>
      </c:layout>
      <c:barChart>
        <c:barDir val="col"/>
        <c:grouping val="stacked"/>
        <c:varyColors val="0"/>
        <c:ser>
          <c:idx val="0"/>
          <c:order val="0"/>
          <c:tx>
            <c:strRef>
              <c:f>Sheet1!$B$1</c:f>
              <c:strCache>
                <c:ptCount val="1"/>
                <c:pt idx="0">
                  <c:v>Imported pasta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Sheet1!$A$2:$A$5</c:f>
              <c:strCache>
                <c:ptCount val="4"/>
                <c:pt idx="0">
                  <c:v>Below 1Kg</c:v>
                </c:pt>
                <c:pt idx="1">
                  <c:v>1Kg-3Kg</c:v>
                </c:pt>
                <c:pt idx="2">
                  <c:v>3Kg-5Kg</c:v>
                </c:pt>
                <c:pt idx="3">
                  <c:v>5Kg and above</c:v>
                </c:pt>
              </c:strCache>
            </c:strRef>
          </c:cat>
          <c:val>
            <c:numRef>
              <c:f>Sheet1!$B$2:$B$5</c:f>
              <c:numCache>
                <c:formatCode>General</c:formatCode>
                <c:ptCount val="4"/>
                <c:pt idx="0">
                  <c:v>39</c:v>
                </c:pt>
                <c:pt idx="1">
                  <c:v>41</c:v>
                </c:pt>
                <c:pt idx="2">
                  <c:v>25</c:v>
                </c:pt>
                <c:pt idx="3">
                  <c:v>9</c:v>
                </c:pt>
              </c:numCache>
            </c:numRef>
          </c:val>
          <c:extLst>
            <c:ext xmlns:c16="http://schemas.microsoft.com/office/drawing/2014/chart" uri="{C3380CC4-5D6E-409C-BE32-E72D297353CC}">
              <c16:uniqueId val="{00000000-409B-4C1E-BD79-23EA25A0DEF1}"/>
            </c:ext>
          </c:extLst>
        </c:ser>
        <c:ser>
          <c:idx val="1"/>
          <c:order val="1"/>
          <c:tx>
            <c:strRef>
              <c:f>Sheet1!$C$1</c:f>
              <c:strCache>
                <c:ptCount val="1"/>
                <c:pt idx="0">
                  <c:v>Local made pasta</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Sheet1!$A$2:$A$5</c:f>
              <c:strCache>
                <c:ptCount val="4"/>
                <c:pt idx="0">
                  <c:v>Below 1Kg</c:v>
                </c:pt>
                <c:pt idx="1">
                  <c:v>1Kg-3Kg</c:v>
                </c:pt>
                <c:pt idx="2">
                  <c:v>3Kg-5Kg</c:v>
                </c:pt>
                <c:pt idx="3">
                  <c:v>5Kg and above</c:v>
                </c:pt>
              </c:strCache>
            </c:strRef>
          </c:cat>
          <c:val>
            <c:numRef>
              <c:f>Sheet1!$C$2:$C$5</c:f>
              <c:numCache>
                <c:formatCode>General</c:formatCode>
                <c:ptCount val="4"/>
                <c:pt idx="0">
                  <c:v>38</c:v>
                </c:pt>
                <c:pt idx="1">
                  <c:v>142</c:v>
                </c:pt>
                <c:pt idx="2">
                  <c:v>68</c:v>
                </c:pt>
                <c:pt idx="3">
                  <c:v>28</c:v>
                </c:pt>
              </c:numCache>
            </c:numRef>
          </c:val>
          <c:extLst>
            <c:ext xmlns:c16="http://schemas.microsoft.com/office/drawing/2014/chart" uri="{C3380CC4-5D6E-409C-BE32-E72D297353CC}">
              <c16:uniqueId val="{00000001-409B-4C1E-BD79-23EA25A0DEF1}"/>
            </c:ext>
          </c:extLst>
        </c:ser>
        <c:dLbls>
          <c:dLblPos val="ctr"/>
          <c:showLegendKey val="0"/>
          <c:showVal val="1"/>
          <c:showCatName val="0"/>
          <c:showSerName val="0"/>
          <c:showPercent val="0"/>
          <c:showBubbleSize val="0"/>
        </c:dLbls>
        <c:gapWidth val="79"/>
        <c:overlap val="100"/>
        <c:axId val="1640912432"/>
        <c:axId val="1640901616"/>
      </c:barChart>
      <c:catAx>
        <c:axId val="164091243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en-US"/>
          </a:p>
        </c:txPr>
        <c:crossAx val="1640901616"/>
        <c:crosses val="autoZero"/>
        <c:auto val="1"/>
        <c:lblAlgn val="ctr"/>
        <c:lblOffset val="100"/>
        <c:noMultiLvlLbl val="0"/>
      </c:catAx>
      <c:valAx>
        <c:axId val="1640901616"/>
        <c:scaling>
          <c:orientation val="minMax"/>
        </c:scaling>
        <c:delete val="1"/>
        <c:axPos val="l"/>
        <c:numFmt formatCode="General" sourceLinked="1"/>
        <c:majorTickMark val="none"/>
        <c:minorTickMark val="none"/>
        <c:tickLblPos val="nextTo"/>
        <c:crossAx val="1640912432"/>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r>
              <a:rPr lang="en-US" sz="2400" dirty="0"/>
              <a:t>Pasta</a:t>
            </a:r>
            <a:r>
              <a:rPr lang="en-US" sz="2400" baseline="0" dirty="0"/>
              <a:t> market statistics</a:t>
            </a:r>
            <a:endParaRPr lang="en-US" sz="2400" dirty="0"/>
          </a:p>
        </c:rich>
      </c:tx>
      <c:layout/>
      <c:overlay val="0"/>
      <c:spPr>
        <a:noFill/>
        <a:ln>
          <a:noFill/>
        </a:ln>
        <a:effectLst/>
      </c:spPr>
      <c:txPr>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Pasta imports</c:v>
                </c:pt>
              </c:strCache>
            </c:strRef>
          </c:tx>
          <c:spPr>
            <a:solidFill>
              <a:schemeClr val="accent1"/>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800"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numRef>
              <c:f>Sheet1!$A$2:$A$11</c:f>
              <c:numCache>
                <c:formatCode>General</c:formatCode>
                <c:ptCount val="10"/>
                <c:pt idx="0">
                  <c:v>2010</c:v>
                </c:pt>
                <c:pt idx="1">
                  <c:v>2011</c:v>
                </c:pt>
                <c:pt idx="2">
                  <c:v>2012</c:v>
                </c:pt>
                <c:pt idx="3">
                  <c:v>2013</c:v>
                </c:pt>
                <c:pt idx="4">
                  <c:v>2014</c:v>
                </c:pt>
                <c:pt idx="5">
                  <c:v>2015</c:v>
                </c:pt>
                <c:pt idx="6">
                  <c:v>2016</c:v>
                </c:pt>
                <c:pt idx="7">
                  <c:v>2017</c:v>
                </c:pt>
                <c:pt idx="8">
                  <c:v>2018</c:v>
                </c:pt>
                <c:pt idx="9">
                  <c:v>2019</c:v>
                </c:pt>
              </c:numCache>
            </c:numRef>
          </c:cat>
          <c:val>
            <c:numRef>
              <c:f>Sheet1!$B$2:$B$11</c:f>
              <c:numCache>
                <c:formatCode>General</c:formatCode>
                <c:ptCount val="10"/>
                <c:pt idx="0">
                  <c:v>12.2</c:v>
                </c:pt>
                <c:pt idx="1">
                  <c:v>14</c:v>
                </c:pt>
                <c:pt idx="2">
                  <c:v>18.7</c:v>
                </c:pt>
                <c:pt idx="3">
                  <c:v>23.3</c:v>
                </c:pt>
                <c:pt idx="4">
                  <c:v>27</c:v>
                </c:pt>
                <c:pt idx="5">
                  <c:v>32.299999999999997</c:v>
                </c:pt>
                <c:pt idx="6">
                  <c:v>31</c:v>
                </c:pt>
                <c:pt idx="7">
                  <c:v>35.200000000000003</c:v>
                </c:pt>
                <c:pt idx="8">
                  <c:v>37</c:v>
                </c:pt>
                <c:pt idx="9">
                  <c:v>41.1</c:v>
                </c:pt>
              </c:numCache>
            </c:numRef>
          </c:val>
          <c:extLst>
            <c:ext xmlns:c16="http://schemas.microsoft.com/office/drawing/2014/chart" uri="{C3380CC4-5D6E-409C-BE32-E72D297353CC}">
              <c16:uniqueId val="{00000000-C801-45F4-BBEE-29C551EEE5B3}"/>
            </c:ext>
          </c:extLst>
        </c:ser>
        <c:ser>
          <c:idx val="1"/>
          <c:order val="1"/>
          <c:tx>
            <c:strRef>
              <c:f>Sheet1!$C$1</c:f>
              <c:strCache>
                <c:ptCount val="1"/>
                <c:pt idx="0">
                  <c:v>Durum wheat flour imports</c:v>
                </c:pt>
              </c:strCache>
            </c:strRef>
          </c:tx>
          <c:spPr>
            <a:solidFill>
              <a:schemeClr val="accent6">
                <a:lumMod val="75000"/>
              </a:schemeClr>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800"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numRef>
              <c:f>Sheet1!$A$2:$A$11</c:f>
              <c:numCache>
                <c:formatCode>General</c:formatCode>
                <c:ptCount val="10"/>
                <c:pt idx="0">
                  <c:v>2010</c:v>
                </c:pt>
                <c:pt idx="1">
                  <c:v>2011</c:v>
                </c:pt>
                <c:pt idx="2">
                  <c:v>2012</c:v>
                </c:pt>
                <c:pt idx="3">
                  <c:v>2013</c:v>
                </c:pt>
                <c:pt idx="4">
                  <c:v>2014</c:v>
                </c:pt>
                <c:pt idx="5">
                  <c:v>2015</c:v>
                </c:pt>
                <c:pt idx="6">
                  <c:v>2016</c:v>
                </c:pt>
                <c:pt idx="7">
                  <c:v>2017</c:v>
                </c:pt>
                <c:pt idx="8">
                  <c:v>2018</c:v>
                </c:pt>
                <c:pt idx="9">
                  <c:v>2019</c:v>
                </c:pt>
              </c:numCache>
            </c:numRef>
          </c:cat>
          <c:val>
            <c:numRef>
              <c:f>Sheet1!$C$2:$C$11</c:f>
              <c:numCache>
                <c:formatCode>General</c:formatCode>
                <c:ptCount val="10"/>
                <c:pt idx="0">
                  <c:v>4</c:v>
                </c:pt>
                <c:pt idx="1">
                  <c:v>5</c:v>
                </c:pt>
                <c:pt idx="2">
                  <c:v>8</c:v>
                </c:pt>
                <c:pt idx="3">
                  <c:v>14.5</c:v>
                </c:pt>
                <c:pt idx="4">
                  <c:v>22.3</c:v>
                </c:pt>
                <c:pt idx="5">
                  <c:v>26</c:v>
                </c:pt>
                <c:pt idx="6">
                  <c:v>23.7</c:v>
                </c:pt>
                <c:pt idx="7">
                  <c:v>27</c:v>
                </c:pt>
                <c:pt idx="8">
                  <c:v>28</c:v>
                </c:pt>
                <c:pt idx="9">
                  <c:v>32.200000000000003</c:v>
                </c:pt>
              </c:numCache>
            </c:numRef>
          </c:val>
          <c:extLst>
            <c:ext xmlns:c16="http://schemas.microsoft.com/office/drawing/2014/chart" uri="{C3380CC4-5D6E-409C-BE32-E72D297353CC}">
              <c16:uniqueId val="{00000001-C801-45F4-BBEE-29C551EEE5B3}"/>
            </c:ext>
          </c:extLst>
        </c:ser>
        <c:ser>
          <c:idx val="2"/>
          <c:order val="2"/>
          <c:tx>
            <c:strRef>
              <c:f>Sheet1!$D$1</c:f>
              <c:strCache>
                <c:ptCount val="1"/>
                <c:pt idx="0">
                  <c:v>Local pasta production</c:v>
                </c:pt>
              </c:strCache>
            </c:strRef>
          </c:tx>
          <c:spPr>
            <a:solidFill>
              <a:schemeClr val="accent2"/>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800"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numRef>
              <c:f>Sheet1!$A$2:$A$11</c:f>
              <c:numCache>
                <c:formatCode>General</c:formatCode>
                <c:ptCount val="10"/>
                <c:pt idx="0">
                  <c:v>2010</c:v>
                </c:pt>
                <c:pt idx="1">
                  <c:v>2011</c:v>
                </c:pt>
                <c:pt idx="2">
                  <c:v>2012</c:v>
                </c:pt>
                <c:pt idx="3">
                  <c:v>2013</c:v>
                </c:pt>
                <c:pt idx="4">
                  <c:v>2014</c:v>
                </c:pt>
                <c:pt idx="5">
                  <c:v>2015</c:v>
                </c:pt>
                <c:pt idx="6">
                  <c:v>2016</c:v>
                </c:pt>
                <c:pt idx="7">
                  <c:v>2017</c:v>
                </c:pt>
                <c:pt idx="8">
                  <c:v>2018</c:v>
                </c:pt>
                <c:pt idx="9">
                  <c:v>2019</c:v>
                </c:pt>
              </c:numCache>
            </c:numRef>
          </c:cat>
          <c:val>
            <c:numRef>
              <c:f>Sheet1!$D$2:$D$11</c:f>
              <c:numCache>
                <c:formatCode>General</c:formatCode>
                <c:ptCount val="10"/>
                <c:pt idx="0">
                  <c:v>3.8</c:v>
                </c:pt>
                <c:pt idx="1">
                  <c:v>4.8</c:v>
                </c:pt>
                <c:pt idx="2">
                  <c:v>7.6</c:v>
                </c:pt>
                <c:pt idx="3">
                  <c:v>13.8</c:v>
                </c:pt>
                <c:pt idx="4">
                  <c:v>21.2</c:v>
                </c:pt>
                <c:pt idx="5">
                  <c:v>24.7</c:v>
                </c:pt>
                <c:pt idx="6">
                  <c:v>22.5</c:v>
                </c:pt>
                <c:pt idx="7">
                  <c:v>25.6</c:v>
                </c:pt>
                <c:pt idx="8">
                  <c:v>26.6</c:v>
                </c:pt>
                <c:pt idx="9">
                  <c:v>30.2</c:v>
                </c:pt>
              </c:numCache>
            </c:numRef>
          </c:val>
          <c:extLst>
            <c:ext xmlns:c16="http://schemas.microsoft.com/office/drawing/2014/chart" uri="{C3380CC4-5D6E-409C-BE32-E72D297353CC}">
              <c16:uniqueId val="{00000002-C801-45F4-BBEE-29C551EEE5B3}"/>
            </c:ext>
          </c:extLst>
        </c:ser>
        <c:dLbls>
          <c:dLblPos val="outEnd"/>
          <c:showLegendKey val="0"/>
          <c:showVal val="1"/>
          <c:showCatName val="0"/>
          <c:showSerName val="0"/>
          <c:showPercent val="0"/>
          <c:showBubbleSize val="0"/>
        </c:dLbls>
        <c:gapWidth val="444"/>
        <c:overlap val="-90"/>
        <c:axId val="448069999"/>
        <c:axId val="448064175"/>
      </c:barChart>
      <c:catAx>
        <c:axId val="448069999"/>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en-US"/>
          </a:p>
        </c:txPr>
        <c:crossAx val="448064175"/>
        <c:crosses val="autoZero"/>
        <c:auto val="1"/>
        <c:lblAlgn val="ctr"/>
        <c:lblOffset val="100"/>
        <c:noMultiLvlLbl val="0"/>
      </c:catAx>
      <c:valAx>
        <c:axId val="448064175"/>
        <c:scaling>
          <c:orientation val="minMax"/>
        </c:scaling>
        <c:delete val="1"/>
        <c:axPos val="l"/>
        <c:numFmt formatCode="General" sourceLinked="1"/>
        <c:majorTickMark val="none"/>
        <c:minorTickMark val="none"/>
        <c:tickLblPos val="nextTo"/>
        <c:crossAx val="448069999"/>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9.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800"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A99955-9A95-436C-99C3-9249808B2C94}" type="datetimeFigureOut">
              <a:rPr lang="en-US" smtClean="0"/>
              <a:t>4/13/2023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CA908A-40DA-4385-96CA-0E233AB8F071}" type="slidenum">
              <a:rPr lang="en-US" smtClean="0"/>
              <a:t>‹#›</a:t>
            </a:fld>
            <a:endParaRPr lang="en-US"/>
          </a:p>
        </p:txBody>
      </p:sp>
    </p:spTree>
    <p:extLst>
      <p:ext uri="{BB962C8B-B14F-4D97-AF65-F5344CB8AC3E}">
        <p14:creationId xmlns:p14="http://schemas.microsoft.com/office/powerpoint/2010/main" val="34447386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17969-4646-0311-37D1-2E355C591717}"/>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en-US" dirty="0"/>
              <a:t>Research Topic</a:t>
            </a:r>
          </a:p>
        </p:txBody>
      </p:sp>
      <p:sp>
        <p:nvSpPr>
          <p:cNvPr id="3" name="Subtitle 2">
            <a:extLst>
              <a:ext uri="{FF2B5EF4-FFF2-40B4-BE49-F238E27FC236}">
                <a16:creationId xmlns:a16="http://schemas.microsoft.com/office/drawing/2014/main" id="{25EAE0CF-F39E-AF3A-21D1-E58FEE7FAB09}"/>
              </a:ext>
            </a:extLst>
          </p:cNvPr>
          <p:cNvSpPr>
            <a:spLocks noGrp="1"/>
          </p:cNvSpPr>
          <p:nvPr>
            <p:ph type="subTitle" idx="1" hasCustomPrompt="1"/>
          </p:nvPr>
        </p:nvSpPr>
        <p:spPr>
          <a:xfrm>
            <a:off x="1524000" y="3602038"/>
            <a:ext cx="9144000" cy="1655762"/>
          </a:xfrm>
        </p:spPr>
        <p:txBody>
          <a:bodyPr>
            <a:normAutofit/>
          </a:bodyPr>
          <a:lstStyle>
            <a:lvl1pPr marL="0" indent="0" algn="ctr">
              <a:buNone/>
              <a:defRPr sz="4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Authors</a:t>
            </a:r>
          </a:p>
        </p:txBody>
      </p:sp>
      <p:sp>
        <p:nvSpPr>
          <p:cNvPr id="4" name="Date Placeholder 3">
            <a:extLst>
              <a:ext uri="{FF2B5EF4-FFF2-40B4-BE49-F238E27FC236}">
                <a16:creationId xmlns:a16="http://schemas.microsoft.com/office/drawing/2014/main" id="{717085C5-110D-2BCE-5729-CEE44BA3C7AC}"/>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789B83A7-1EC4-307E-554D-281220A7C77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BBDC7F6B-80C0-4DD9-5B3D-5C7D6043D162}"/>
              </a:ext>
            </a:extLst>
          </p:cNvPr>
          <p:cNvSpPr>
            <a:spLocks noGrp="1"/>
          </p:cNvSpPr>
          <p:nvPr>
            <p:ph type="sldNum" sz="quarter" idx="12"/>
          </p:nvPr>
        </p:nvSpPr>
        <p:spPr>
          <a:xfrm>
            <a:off x="9296400" y="6492875"/>
            <a:ext cx="2743200" cy="365125"/>
          </a:xfrm>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274934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EA05-7E01-5383-DBE0-8DD3BF085C3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83BAA55-5A9B-2056-A6C3-32F821CF032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1926F8-0703-66E5-E71D-E1FC8C87EAFA}"/>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511BC5C9-8250-99C9-BCE1-B4AF3FB1944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1F16E12C-4B65-E3AF-1721-C890FA4F211C}"/>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1937727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F2F473C-73E3-01D0-7AFC-C38C4A48C10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1896384-DC25-594D-6B35-E3A83B321D5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2B6F9C-5D81-9610-48C8-C313116EF817}"/>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AF5CB411-649C-341A-0F9E-AB2FBAEF79E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C8CB216-4EC5-B91B-1928-253A567EAC28}"/>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760432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471F7-8430-D4D9-C410-605B860FD39C}"/>
              </a:ext>
            </a:extLst>
          </p:cNvPr>
          <p:cNvSpPr>
            <a:spLocks noGrp="1"/>
          </p:cNvSpPr>
          <p:nvPr>
            <p:ph type="title" hasCustomPrompt="1"/>
          </p:nvPr>
        </p:nvSpPr>
        <p:spPr/>
        <p:txBody>
          <a:bodyPr>
            <a:normAutofit/>
          </a:bodyPr>
          <a:lstStyle>
            <a:lvl1pPr>
              <a:defRPr sz="4400" b="1">
                <a:latin typeface="+mj-lt"/>
              </a:defRPr>
            </a:lvl1pPr>
          </a:lstStyle>
          <a:p>
            <a:r>
              <a:rPr lang="en-US" dirty="0"/>
              <a:t>Content</a:t>
            </a:r>
          </a:p>
        </p:txBody>
      </p:sp>
      <p:sp>
        <p:nvSpPr>
          <p:cNvPr id="3" name="Content Placeholder 2">
            <a:extLst>
              <a:ext uri="{FF2B5EF4-FFF2-40B4-BE49-F238E27FC236}">
                <a16:creationId xmlns:a16="http://schemas.microsoft.com/office/drawing/2014/main" id="{1733130F-EE6E-3BB1-E1C6-D238555799FC}"/>
              </a:ext>
            </a:extLst>
          </p:cNvPr>
          <p:cNvSpPr>
            <a:spLocks noGrp="1"/>
          </p:cNvSpPr>
          <p:nvPr>
            <p:ph idx="1" hasCustomPrompt="1"/>
          </p:nvPr>
        </p:nvSpPr>
        <p:spPr/>
        <p:txBody>
          <a:bodyPr/>
          <a:lstStyle>
            <a:lvl1pPr marL="457200" indent="-457200">
              <a:buFont typeface="Wingdings" panose="05000000000000000000" pitchFamily="2" charset="2"/>
              <a:buChar char="Ø"/>
              <a:defRPr/>
            </a:lvl1pPr>
          </a:lstStyle>
          <a:p>
            <a:pPr lvl="0"/>
            <a:r>
              <a:rPr lang="en-US" dirty="0"/>
              <a:t>……</a:t>
            </a:r>
          </a:p>
          <a:p>
            <a:pPr lvl="0"/>
            <a:r>
              <a:rPr lang="en-US" dirty="0"/>
              <a:t>……</a:t>
            </a:r>
          </a:p>
          <a:p>
            <a:pPr lvl="0"/>
            <a:r>
              <a:rPr lang="en-US" dirty="0"/>
              <a:t>……</a:t>
            </a:r>
          </a:p>
          <a:p>
            <a:pPr lvl="0"/>
            <a:r>
              <a:rPr lang="en-US" dirty="0"/>
              <a:t>……</a:t>
            </a:r>
          </a:p>
          <a:p>
            <a:pPr lvl="0"/>
            <a:r>
              <a:rPr lang="en-US" dirty="0"/>
              <a:t>…..</a:t>
            </a:r>
          </a:p>
        </p:txBody>
      </p:sp>
      <p:sp>
        <p:nvSpPr>
          <p:cNvPr id="4" name="Date Placeholder 3">
            <a:extLst>
              <a:ext uri="{FF2B5EF4-FFF2-40B4-BE49-F238E27FC236}">
                <a16:creationId xmlns:a16="http://schemas.microsoft.com/office/drawing/2014/main" id="{C6DB1DCA-CC52-136E-CED2-F56D3B8473D7}"/>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B397FAA6-010F-5EB9-B53A-A0EE7948AC8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50B88A30-44ED-403D-5F22-09F89F2E9DD6}"/>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3236359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471F7-8430-D4D9-C410-605B860FD39C}"/>
              </a:ext>
            </a:extLst>
          </p:cNvPr>
          <p:cNvSpPr>
            <a:spLocks noGrp="1"/>
          </p:cNvSpPr>
          <p:nvPr>
            <p:ph type="title" hasCustomPrompt="1"/>
          </p:nvPr>
        </p:nvSpPr>
        <p:spPr/>
        <p:txBody>
          <a:bodyPr>
            <a:normAutofit/>
          </a:bodyPr>
          <a:lstStyle>
            <a:lvl1pPr>
              <a:defRPr sz="4400" b="1">
                <a:latin typeface="+mj-lt"/>
              </a:defRPr>
            </a:lvl1pPr>
          </a:lstStyle>
          <a:p>
            <a:r>
              <a:rPr lang="en-US" dirty="0"/>
              <a:t>Topic Here……</a:t>
            </a:r>
          </a:p>
        </p:txBody>
      </p:sp>
      <p:sp>
        <p:nvSpPr>
          <p:cNvPr id="3" name="Content Placeholder 2">
            <a:extLst>
              <a:ext uri="{FF2B5EF4-FFF2-40B4-BE49-F238E27FC236}">
                <a16:creationId xmlns:a16="http://schemas.microsoft.com/office/drawing/2014/main" id="{1733130F-EE6E-3BB1-E1C6-D238555799FC}"/>
              </a:ext>
            </a:extLst>
          </p:cNvPr>
          <p:cNvSpPr>
            <a:spLocks noGrp="1"/>
          </p:cNvSpPr>
          <p:nvPr>
            <p:ph idx="1" hasCustomPrompt="1"/>
          </p:nvPr>
        </p:nvSpPr>
        <p:spPr/>
        <p:txBody>
          <a:bodyPr/>
          <a:lstStyle>
            <a:lvl1pPr marL="457200" indent="-457200">
              <a:buFont typeface="Arial" panose="020B0604020202020204" pitchFamily="34" charset="0"/>
              <a:buChar char="•"/>
              <a:defRPr/>
            </a:lvl1pPr>
          </a:lstStyle>
          <a:p>
            <a:pPr lvl="0"/>
            <a:r>
              <a:rPr lang="en-US" dirty="0"/>
              <a:t>……</a:t>
            </a:r>
          </a:p>
          <a:p>
            <a:pPr lvl="0"/>
            <a:r>
              <a:rPr lang="en-US" dirty="0"/>
              <a:t>……</a:t>
            </a:r>
          </a:p>
          <a:p>
            <a:pPr lvl="0"/>
            <a:r>
              <a:rPr lang="en-US" dirty="0"/>
              <a:t>……</a:t>
            </a:r>
          </a:p>
          <a:p>
            <a:pPr lvl="0"/>
            <a:r>
              <a:rPr lang="en-US" dirty="0"/>
              <a:t>……</a:t>
            </a:r>
          </a:p>
          <a:p>
            <a:pPr lvl="0"/>
            <a:r>
              <a:rPr lang="en-US" dirty="0"/>
              <a:t>…..</a:t>
            </a:r>
          </a:p>
        </p:txBody>
      </p:sp>
      <p:sp>
        <p:nvSpPr>
          <p:cNvPr id="4" name="Date Placeholder 3">
            <a:extLst>
              <a:ext uri="{FF2B5EF4-FFF2-40B4-BE49-F238E27FC236}">
                <a16:creationId xmlns:a16="http://schemas.microsoft.com/office/drawing/2014/main" id="{C6DB1DCA-CC52-136E-CED2-F56D3B8473D7}"/>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B397FAA6-010F-5EB9-B53A-A0EE7948AC8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50B88A30-44ED-403D-5F22-09F89F2E9DD6}"/>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1950110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9452A-D6F8-C6AE-3FEA-ADFC57F080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EAD072-65FF-CF97-B7E8-CB5B22EA1D2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142CF0D-0151-44E9-10B8-0738B9EEB72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6DA0FD8-8632-4358-3ED7-0603A4B2BB36}"/>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02411A09-9139-A265-D5CF-79C46D5EEC7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37D7811F-7FA8-BF72-D8DB-21511B8A391A}"/>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1995905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D7A8C-0323-E4BB-D073-B752DF7E25C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EE0559D-E3F0-4C5F-4D86-808179E8CC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2B72E48-E5D6-4309-FE87-162FA1AF08A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DEA7410-28B9-1126-0F82-88CCCC466F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CD13B33-090A-51AD-E7B4-AA38C5B5565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9F57A7-6E89-04D9-023A-140844CCB8FF}"/>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8" name="Footer Placeholder 7">
            <a:extLst>
              <a:ext uri="{FF2B5EF4-FFF2-40B4-BE49-F238E27FC236}">
                <a16:creationId xmlns:a16="http://schemas.microsoft.com/office/drawing/2014/main" id="{04D958A4-AEFE-A6A8-0386-6589FBB4C5D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DB3B3EC1-87F8-80FE-0F81-CDBCA4A4F44C}"/>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1304549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B1659-B1BC-7FAE-991B-BF09F93A55C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97A4906-531C-4B30-7879-310FD641C933}"/>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4" name="Footer Placeholder 3">
            <a:extLst>
              <a:ext uri="{FF2B5EF4-FFF2-40B4-BE49-F238E27FC236}">
                <a16:creationId xmlns:a16="http://schemas.microsoft.com/office/drawing/2014/main" id="{A353892B-0FC9-B7C7-B278-75FBF37E74B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76859966-AABE-1811-710F-18CE3CF23EB5}"/>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3800754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AC124B-EF3A-7C52-502B-78199F7ADE9B}"/>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3" name="Footer Placeholder 2">
            <a:extLst>
              <a:ext uri="{FF2B5EF4-FFF2-40B4-BE49-F238E27FC236}">
                <a16:creationId xmlns:a16="http://schemas.microsoft.com/office/drawing/2014/main" id="{340B8CAC-C8F4-4045-54C8-67793DDAD4A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DED00E0A-0E4F-0283-9D71-27DBDEC97B1E}"/>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10808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C9EA5-45C2-D087-3AF0-DFEB343683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EF1E509-E2B2-3FF9-0A5B-3508A025D1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9D9F53B-8935-BC25-B503-B4889244FF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5C09E0-9170-0D9A-AC6E-728CA3C54819}"/>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339F8903-2675-9F49-D34C-C32DDC4FB91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BCDB0455-5F1B-6A63-20DA-AD38F3C077E2}"/>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1951816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C56F0-7043-96BF-B4C4-43D1E41459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AFF1898-3C62-34C4-E2B9-88B437588F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4488573-FF6E-CBA7-4CB0-4E874445D7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F9B5EE-4355-D7FE-2C32-2FEF9FE85BF9}"/>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06473719-B06C-C3B0-5EF9-CCEAC643226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C346418-6E63-F759-38D3-A627712D1484}"/>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3967975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EE8BA6E-A64F-4653-598A-C97DA36121E5}"/>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a:extLst>
              <a:ext uri="{FF2B5EF4-FFF2-40B4-BE49-F238E27FC236}">
                <a16:creationId xmlns:a16="http://schemas.microsoft.com/office/drawing/2014/main" id="{6332B1D3-6A11-F23D-7C31-1F0084E56E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7646B8D-AF73-C7A6-19BB-19FF96778D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322890DE-316E-2527-E356-1E4370DC8B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C179B-E1DC-44DF-B0E4-66A8D350C2BE}" type="slidenum">
              <a:rPr lang="en-US" smtClean="0"/>
              <a:t>‹#›</a:t>
            </a:fld>
            <a:endParaRPr lang="en-US"/>
          </a:p>
        </p:txBody>
      </p:sp>
    </p:spTree>
    <p:extLst>
      <p:ext uri="{BB962C8B-B14F-4D97-AF65-F5344CB8AC3E}">
        <p14:creationId xmlns:p14="http://schemas.microsoft.com/office/powerpoint/2010/main" val="29117732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142CA-5798-0436-B8AE-5C0A3BB06DA4}"/>
              </a:ext>
            </a:extLst>
          </p:cNvPr>
          <p:cNvSpPr>
            <a:spLocks noGrp="1"/>
          </p:cNvSpPr>
          <p:nvPr>
            <p:ph type="ctrTitle"/>
          </p:nvPr>
        </p:nvSpPr>
        <p:spPr>
          <a:xfrm>
            <a:off x="418729" y="1254034"/>
            <a:ext cx="11354539" cy="2845504"/>
          </a:xfrm>
          <a:noFill/>
        </p:spPr>
        <p:style>
          <a:lnRef idx="2">
            <a:schemeClr val="accent2"/>
          </a:lnRef>
          <a:fillRef idx="1">
            <a:schemeClr val="lt1"/>
          </a:fillRef>
          <a:effectRef idx="0">
            <a:schemeClr val="accent2"/>
          </a:effectRef>
          <a:fontRef idx="minor">
            <a:schemeClr val="dk1"/>
          </a:fontRef>
        </p:style>
        <p:txBody>
          <a:bodyPr anchor="ctr">
            <a:noAutofit/>
          </a:bodyPr>
          <a:lstStyle/>
          <a:p>
            <a:r>
              <a:rPr lang="en-US" sz="4400" dirty="0"/>
              <a:t>Current Status of the Market for Pasta and The Factors Affecting Consumer Preference on Local Made and Imported Pasta: </a:t>
            </a:r>
            <a:r>
              <a:rPr lang="en-US" sz="4400" dirty="0" smtClean="0"/>
              <a:t/>
            </a:r>
            <a:br>
              <a:rPr lang="en-US" sz="4400" dirty="0" smtClean="0"/>
            </a:br>
            <a:r>
              <a:rPr lang="en-US" sz="4400" dirty="0" smtClean="0"/>
              <a:t>The </a:t>
            </a:r>
            <a:r>
              <a:rPr lang="en-US" sz="4400" dirty="0"/>
              <a:t>case of </a:t>
            </a:r>
            <a:r>
              <a:rPr lang="en-US" sz="4400" dirty="0" err="1"/>
              <a:t>Gampaha</a:t>
            </a:r>
            <a:r>
              <a:rPr lang="en-US" sz="4400" dirty="0"/>
              <a:t> district, Sri Lanka</a:t>
            </a:r>
            <a:r>
              <a:rPr lang="en-US" sz="4400" dirty="0" smtClean="0"/>
              <a:t>.</a:t>
            </a:r>
            <a:endParaRPr lang="en-US" sz="6600" dirty="0">
              <a:solidFill>
                <a:schemeClr val="tx1">
                  <a:lumMod val="95000"/>
                  <a:lumOff val="5000"/>
                </a:schemeClr>
              </a:solidFill>
            </a:endParaRPr>
          </a:p>
        </p:txBody>
      </p:sp>
      <p:sp>
        <p:nvSpPr>
          <p:cNvPr id="3" name="Subtitle 2">
            <a:extLst>
              <a:ext uri="{FF2B5EF4-FFF2-40B4-BE49-F238E27FC236}">
                <a16:creationId xmlns:a16="http://schemas.microsoft.com/office/drawing/2014/main" id="{6C7029D9-45E1-6988-ED36-1DA4288538E8}"/>
              </a:ext>
            </a:extLst>
          </p:cNvPr>
          <p:cNvSpPr>
            <a:spLocks noGrp="1"/>
          </p:cNvSpPr>
          <p:nvPr>
            <p:ph type="subTitle" idx="1"/>
          </p:nvPr>
        </p:nvSpPr>
        <p:spPr>
          <a:xfrm>
            <a:off x="418729" y="4292431"/>
            <a:ext cx="11354538" cy="890063"/>
          </a:xfrm>
          <a:noFill/>
        </p:spPr>
        <p:style>
          <a:lnRef idx="2">
            <a:schemeClr val="accent2"/>
          </a:lnRef>
          <a:fillRef idx="1">
            <a:schemeClr val="lt1"/>
          </a:fillRef>
          <a:effectRef idx="0">
            <a:schemeClr val="accent2"/>
          </a:effectRef>
          <a:fontRef idx="minor">
            <a:schemeClr val="dk1"/>
          </a:fontRef>
        </p:style>
        <p:txBody>
          <a:bodyPr anchor="ctr"/>
          <a:lstStyle/>
          <a:p>
            <a:r>
              <a:rPr lang="en-GB" dirty="0" smtClean="0">
                <a:solidFill>
                  <a:schemeClr val="tx1">
                    <a:lumMod val="65000"/>
                    <a:lumOff val="35000"/>
                  </a:schemeClr>
                </a:solidFill>
              </a:rPr>
              <a:t>SADMG </a:t>
            </a:r>
            <a:r>
              <a:rPr lang="en-GB" dirty="0" smtClean="0">
                <a:solidFill>
                  <a:schemeClr val="tx1">
                    <a:lumMod val="65000"/>
                    <a:lumOff val="35000"/>
                  </a:schemeClr>
                </a:solidFill>
              </a:rPr>
              <a:t>Dilshan</a:t>
            </a:r>
            <a:r>
              <a:rPr lang="en-GB" baseline="30000" dirty="0" smtClean="0">
                <a:solidFill>
                  <a:schemeClr val="tx1">
                    <a:lumMod val="65000"/>
                    <a:lumOff val="35000"/>
                  </a:schemeClr>
                </a:solidFill>
              </a:rPr>
              <a:t>1</a:t>
            </a:r>
            <a:r>
              <a:rPr lang="en-GB" dirty="0">
                <a:solidFill>
                  <a:schemeClr val="tx1">
                    <a:lumMod val="65000"/>
                    <a:lumOff val="35000"/>
                  </a:schemeClr>
                </a:solidFill>
              </a:rPr>
              <a:t>*, HSR </a:t>
            </a:r>
            <a:r>
              <a:rPr lang="en-GB" dirty="0" smtClean="0">
                <a:solidFill>
                  <a:schemeClr val="tx1">
                    <a:lumMod val="65000"/>
                    <a:lumOff val="35000"/>
                  </a:schemeClr>
                </a:solidFill>
              </a:rPr>
              <a:t>Rosairo</a:t>
            </a:r>
            <a:r>
              <a:rPr lang="en-GB" baseline="30000" dirty="0" smtClean="0">
                <a:solidFill>
                  <a:schemeClr val="tx1">
                    <a:lumMod val="65000"/>
                    <a:lumOff val="35000"/>
                  </a:schemeClr>
                </a:solidFill>
              </a:rPr>
              <a:t>1</a:t>
            </a:r>
            <a:endParaRPr lang="en-US" dirty="0">
              <a:solidFill>
                <a:schemeClr val="tx1">
                  <a:lumMod val="65000"/>
                  <a:lumOff val="35000"/>
                </a:schemeClr>
              </a:solidFill>
            </a:endParaRPr>
          </a:p>
        </p:txBody>
      </p:sp>
      <p:sp>
        <p:nvSpPr>
          <p:cNvPr id="5" name="Slide Number Placeholder 4">
            <a:extLst>
              <a:ext uri="{FF2B5EF4-FFF2-40B4-BE49-F238E27FC236}">
                <a16:creationId xmlns:a16="http://schemas.microsoft.com/office/drawing/2014/main" id="{ABC4BB5B-09EB-1B3A-429A-B87F5F1A078E}"/>
              </a:ext>
            </a:extLst>
          </p:cNvPr>
          <p:cNvSpPr>
            <a:spLocks noGrp="1"/>
          </p:cNvSpPr>
          <p:nvPr>
            <p:ph type="sldNum" sz="quarter" idx="12"/>
          </p:nvPr>
        </p:nvSpPr>
        <p:spPr/>
        <p:txBody>
          <a:bodyPr/>
          <a:lstStyle/>
          <a:p>
            <a:fld id="{48FC179B-E1DC-44DF-B0E4-66A8D350C2BE}" type="slidenum">
              <a:rPr lang="en-US" smtClean="0"/>
              <a:t>1</a:t>
            </a:fld>
            <a:endParaRPr lang="en-US" dirty="0"/>
          </a:p>
        </p:txBody>
      </p:sp>
      <p:sp>
        <p:nvSpPr>
          <p:cNvPr id="8" name="Subtitle 2">
            <a:extLst>
              <a:ext uri="{FF2B5EF4-FFF2-40B4-BE49-F238E27FC236}">
                <a16:creationId xmlns:a16="http://schemas.microsoft.com/office/drawing/2014/main" id="{4B152B19-860D-D292-3F8A-1BA2E3F4049A}"/>
              </a:ext>
            </a:extLst>
          </p:cNvPr>
          <p:cNvSpPr txBox="1">
            <a:spLocks/>
          </p:cNvSpPr>
          <p:nvPr/>
        </p:nvSpPr>
        <p:spPr>
          <a:xfrm>
            <a:off x="418730" y="5355771"/>
            <a:ext cx="11354538" cy="822291"/>
          </a:xfrm>
          <a:prstGeom prst="rect">
            <a:avLst/>
          </a:prstGeom>
          <a:noFill/>
        </p:spPr>
        <p:style>
          <a:lnRef idx="2">
            <a:schemeClr val="accent2"/>
          </a:lnRef>
          <a:fillRef idx="1">
            <a:schemeClr val="lt1"/>
          </a:fillRef>
          <a:effectRef idx="0">
            <a:schemeClr val="accent2"/>
          </a:effectRef>
          <a:fontRef idx="minor">
            <a:schemeClr val="dk1"/>
          </a:fontRef>
        </p:style>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40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9pPr>
          </a:lstStyle>
          <a:p>
            <a:r>
              <a:rPr lang="en-US" sz="2400" baseline="30000" dirty="0">
                <a:solidFill>
                  <a:schemeClr val="tx1">
                    <a:lumMod val="65000"/>
                    <a:lumOff val="35000"/>
                  </a:schemeClr>
                </a:solidFill>
              </a:rPr>
              <a:t>1</a:t>
            </a:r>
            <a:r>
              <a:rPr lang="en-US" sz="2400" dirty="0">
                <a:solidFill>
                  <a:schemeClr val="tx1">
                    <a:lumMod val="65000"/>
                    <a:lumOff val="35000"/>
                  </a:schemeClr>
                </a:solidFill>
              </a:rPr>
              <a:t>Department of Agribusiness Management, Faculty of Agricultural Sciences, </a:t>
            </a:r>
            <a:r>
              <a:rPr lang="en-US" sz="2400" dirty="0" err="1">
                <a:solidFill>
                  <a:schemeClr val="tx1">
                    <a:lumMod val="65000"/>
                    <a:lumOff val="35000"/>
                  </a:schemeClr>
                </a:solidFill>
              </a:rPr>
              <a:t>Sabaragamuwa</a:t>
            </a:r>
            <a:r>
              <a:rPr lang="en-US" sz="2400" dirty="0">
                <a:solidFill>
                  <a:schemeClr val="tx1">
                    <a:lumMod val="65000"/>
                    <a:lumOff val="35000"/>
                  </a:schemeClr>
                </a:solidFill>
              </a:rPr>
              <a:t> University of Sri </a:t>
            </a:r>
            <a:r>
              <a:rPr lang="en-US" sz="2400" dirty="0" smtClean="0">
                <a:solidFill>
                  <a:schemeClr val="tx1">
                    <a:lumMod val="65000"/>
                    <a:lumOff val="35000"/>
                  </a:schemeClr>
                </a:solidFill>
              </a:rPr>
              <a:t>Lanka</a:t>
            </a:r>
            <a:endParaRPr lang="en-US" sz="2400" dirty="0">
              <a:solidFill>
                <a:schemeClr val="tx1">
                  <a:lumMod val="65000"/>
                  <a:lumOff val="35000"/>
                </a:schemeClr>
              </a:solidFill>
            </a:endParaRPr>
          </a:p>
          <a:p>
            <a:endParaRPr lang="en-US" sz="2400" dirty="0" smtClean="0">
              <a:solidFill>
                <a:schemeClr val="tx1">
                  <a:lumMod val="65000"/>
                  <a:lumOff val="35000"/>
                </a:schemeClr>
              </a:solidFill>
            </a:endParaRPr>
          </a:p>
          <a:p>
            <a:endParaRPr lang="en-US" sz="2400" dirty="0">
              <a:solidFill>
                <a:schemeClr val="tx1">
                  <a:lumMod val="65000"/>
                  <a:lumOff val="35000"/>
                </a:schemeClr>
              </a:solidFill>
            </a:endParaRPr>
          </a:p>
        </p:txBody>
      </p:sp>
    </p:spTree>
    <p:extLst>
      <p:ext uri="{BB962C8B-B14F-4D97-AF65-F5344CB8AC3E}">
        <p14:creationId xmlns:p14="http://schemas.microsoft.com/office/powerpoint/2010/main" val="12096254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nvPr>
        </p:nvGraphicFramePr>
        <p:xfrm>
          <a:off x="838200" y="221673"/>
          <a:ext cx="10515600" cy="3823854"/>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073727" y="4133552"/>
            <a:ext cx="10280073" cy="2308324"/>
          </a:xfrm>
          <a:prstGeom prst="rect">
            <a:avLst/>
          </a:prstGeom>
          <a:noFill/>
        </p:spPr>
        <p:txBody>
          <a:bodyPr wrap="square" rtlCol="0">
            <a:spAutoFit/>
          </a:bodyPr>
          <a:lstStyle/>
          <a:p>
            <a:pPr algn="just"/>
            <a:r>
              <a:rPr lang="en-US" dirty="0" smtClean="0"/>
              <a:t>Secondary data was collected from Sri Lanka Customs department, on pasta imports, durum wheat flour imports. And further calculations were done to determine the estimated local pasta production under three assumptions. Which were;</a:t>
            </a:r>
          </a:p>
          <a:p>
            <a:pPr marL="285750" lvl="0" indent="-285750" algn="just">
              <a:buFont typeface="Arial" panose="020B0604020202020204" pitchFamily="34" charset="0"/>
              <a:buChar char="•"/>
            </a:pPr>
            <a:r>
              <a:rPr lang="en-US" dirty="0"/>
              <a:t>Imported durum wheat is only used for </a:t>
            </a:r>
            <a:r>
              <a:rPr lang="en-US" dirty="0" smtClean="0"/>
              <a:t>pasta manufacturing.</a:t>
            </a:r>
            <a:endParaRPr lang="en-US" dirty="0"/>
          </a:p>
          <a:p>
            <a:pPr marL="285750" lvl="0" indent="-285750" algn="just">
              <a:buFont typeface="Arial" panose="020B0604020202020204" pitchFamily="34" charset="0"/>
              <a:buChar char="•"/>
            </a:pPr>
            <a:r>
              <a:rPr lang="en-US" dirty="0"/>
              <a:t>950Kg s of dry pasta was made locally per 1Mt of durum wheat.</a:t>
            </a:r>
          </a:p>
          <a:p>
            <a:pPr marL="285750" lvl="0" indent="-285750" algn="just">
              <a:buFont typeface="Arial" panose="020B0604020202020204" pitchFamily="34" charset="0"/>
              <a:buChar char="•"/>
            </a:pPr>
            <a:r>
              <a:rPr lang="en-US" dirty="0"/>
              <a:t>So we can state that </a:t>
            </a:r>
            <a:r>
              <a:rPr lang="en-US" dirty="0" smtClean="0"/>
              <a:t>from </a:t>
            </a:r>
            <a:r>
              <a:rPr lang="en-US" dirty="0"/>
              <a:t>1Mt of imported durum wheat, local pasta producers can make 950Kg of local made pasta. </a:t>
            </a:r>
          </a:p>
          <a:p>
            <a:endParaRPr lang="en-US" dirty="0"/>
          </a:p>
        </p:txBody>
      </p:sp>
      <p:sp>
        <p:nvSpPr>
          <p:cNvPr id="8"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r>
              <a:rPr lang="en-US" dirty="0" smtClean="0"/>
              <a:t>10</a:t>
            </a:r>
            <a:endParaRPr lang="en-US" dirty="0"/>
          </a:p>
        </p:txBody>
      </p:sp>
    </p:spTree>
    <p:extLst>
      <p:ext uri="{BB962C8B-B14F-4D97-AF65-F5344CB8AC3E}">
        <p14:creationId xmlns:p14="http://schemas.microsoft.com/office/powerpoint/2010/main" val="33163834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2739" y="1240972"/>
            <a:ext cx="10831286" cy="5617028"/>
          </a:xfrm>
        </p:spPr>
        <p:txBody>
          <a:bodyPr>
            <a:normAutofit/>
          </a:bodyPr>
          <a:lstStyle/>
          <a:p>
            <a:pPr marL="0" indent="0" algn="just">
              <a:lnSpc>
                <a:spcPct val="100000"/>
              </a:lnSpc>
              <a:buNone/>
            </a:pPr>
            <a:r>
              <a:rPr lang="en-US" sz="1800" dirty="0" smtClean="0">
                <a:cs typeface="Times New Roman" panose="02020603050405020304" pitchFamily="18" charset="0"/>
              </a:rPr>
              <a:t>For </a:t>
            </a:r>
            <a:r>
              <a:rPr lang="en-US" sz="1800" dirty="0" smtClean="0">
                <a:cs typeface="Times New Roman" panose="02020603050405020304" pitchFamily="18" charset="0"/>
              </a:rPr>
              <a:t>the statistical analysis binary logistic regression method was followed where consumer preference was the dependent variable which had Dichotomous nature and the factors affecting consumer preference were taken as the independent variables.</a:t>
            </a:r>
          </a:p>
          <a:p>
            <a:pPr marL="0" indent="0" algn="just">
              <a:buNone/>
            </a:pPr>
            <a:endParaRPr lang="en-US" sz="2400" dirty="0" smtClean="0">
              <a:latin typeface="Times New Roman" panose="02020603050405020304" pitchFamily="18" charset="0"/>
              <a:cs typeface="Times New Roman" panose="02020603050405020304" pitchFamily="18" charset="0"/>
            </a:endParaRPr>
          </a:p>
          <a:p>
            <a:pPr marL="0" indent="0" algn="just">
              <a:buNone/>
            </a:pPr>
            <a:endParaRPr lang="en-US" sz="2000" dirty="0" smtClean="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p:txBody>
      </p:sp>
      <p:sp>
        <p:nvSpPr>
          <p:cNvPr id="14" name="TextBox 13"/>
          <p:cNvSpPr txBox="1"/>
          <p:nvPr/>
        </p:nvSpPr>
        <p:spPr>
          <a:xfrm>
            <a:off x="838200" y="5061583"/>
            <a:ext cx="10760364" cy="923330"/>
          </a:xfrm>
          <a:prstGeom prst="rect">
            <a:avLst/>
          </a:prstGeom>
          <a:noFill/>
        </p:spPr>
        <p:txBody>
          <a:bodyPr wrap="square" rtlCol="0">
            <a:spAutoFit/>
          </a:bodyPr>
          <a:lstStyle/>
          <a:p>
            <a:pPr algn="just"/>
            <a:r>
              <a:rPr lang="en-US" dirty="0" smtClean="0">
                <a:cs typeface="Times New Roman" panose="02020603050405020304" pitchFamily="18" charset="0"/>
              </a:rPr>
              <a:t>Table </a:t>
            </a:r>
            <a:r>
              <a:rPr lang="en-US" dirty="0">
                <a:cs typeface="Times New Roman" panose="02020603050405020304" pitchFamily="18" charset="0"/>
              </a:rPr>
              <a:t>1. Dependent variable encoding highlights the coding for the dependent variable where 1 mentioned as Local made pasta preference, while 0 mentioned imported pasta preference.</a:t>
            </a:r>
          </a:p>
          <a:p>
            <a:pPr algn="just"/>
            <a:endParaRPr lang="en-US" dirty="0" smtClean="0"/>
          </a:p>
        </p:txBody>
      </p:sp>
      <p:pic>
        <p:nvPicPr>
          <p:cNvPr id="15" name="Picture 14"/>
          <p:cNvPicPr>
            <a:picLocks noChangeAspect="1"/>
          </p:cNvPicPr>
          <p:nvPr/>
        </p:nvPicPr>
        <p:blipFill>
          <a:blip r:embed="rId2"/>
          <a:stretch>
            <a:fillRect/>
          </a:stretch>
        </p:blipFill>
        <p:spPr>
          <a:xfrm>
            <a:off x="3786909" y="2187300"/>
            <a:ext cx="4397168" cy="2248426"/>
          </a:xfrm>
          <a:prstGeom prst="rect">
            <a:avLst/>
          </a:prstGeom>
        </p:spPr>
      </p:pic>
      <p:sp>
        <p:nvSpPr>
          <p:cNvPr id="16" name="TextBox 15"/>
          <p:cNvSpPr txBox="1"/>
          <p:nvPr/>
        </p:nvSpPr>
        <p:spPr>
          <a:xfrm>
            <a:off x="3786909" y="4518719"/>
            <a:ext cx="4618182" cy="369332"/>
          </a:xfrm>
          <a:prstGeom prst="rect">
            <a:avLst/>
          </a:prstGeom>
          <a:noFill/>
        </p:spPr>
        <p:txBody>
          <a:bodyPr wrap="square" rtlCol="0">
            <a:spAutoFit/>
          </a:bodyPr>
          <a:lstStyle/>
          <a:p>
            <a:pPr algn="ctr"/>
            <a:r>
              <a:rPr lang="en-US" dirty="0" smtClean="0">
                <a:cs typeface="Times New Roman" panose="02020603050405020304" pitchFamily="18" charset="0"/>
              </a:rPr>
              <a:t>Table 1: Dependent variable encoding</a:t>
            </a:r>
            <a:endParaRPr lang="en-US" dirty="0">
              <a:cs typeface="Times New Roman" panose="02020603050405020304" pitchFamily="18" charset="0"/>
            </a:endParaRPr>
          </a:p>
        </p:txBody>
      </p:sp>
      <p:sp>
        <p:nvSpPr>
          <p:cNvPr id="8"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r>
              <a:rPr lang="en-US" dirty="0" smtClean="0"/>
              <a:t>11</a:t>
            </a:r>
          </a:p>
        </p:txBody>
      </p:sp>
      <p:sp>
        <p:nvSpPr>
          <p:cNvPr id="9" name="TextBox 8"/>
          <p:cNvSpPr txBox="1"/>
          <p:nvPr/>
        </p:nvSpPr>
        <p:spPr>
          <a:xfrm>
            <a:off x="2366755" y="525326"/>
            <a:ext cx="9111141" cy="461665"/>
          </a:xfrm>
          <a:prstGeom prst="rect">
            <a:avLst/>
          </a:prstGeom>
          <a:noFill/>
        </p:spPr>
        <p:txBody>
          <a:bodyPr wrap="square" rtlCol="0">
            <a:spAutoFit/>
          </a:bodyPr>
          <a:lstStyle/>
          <a:p>
            <a:pPr marL="342900" indent="-342900">
              <a:buFont typeface="Wingdings" panose="05000000000000000000" pitchFamily="2" charset="2"/>
              <a:buChar char="v"/>
            </a:pPr>
            <a:r>
              <a:rPr lang="en-US" sz="2400" b="1" dirty="0" smtClean="0"/>
              <a:t>Statistical Analysis</a:t>
            </a:r>
            <a:endParaRPr lang="en-US" sz="2400" b="1" dirty="0"/>
          </a:p>
        </p:txBody>
      </p:sp>
    </p:spTree>
    <p:extLst>
      <p:ext uri="{BB962C8B-B14F-4D97-AF65-F5344CB8AC3E}">
        <p14:creationId xmlns:p14="http://schemas.microsoft.com/office/powerpoint/2010/main" val="31006497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754382" y="5419107"/>
            <a:ext cx="8745448" cy="646331"/>
          </a:xfrm>
          <a:prstGeom prst="rect">
            <a:avLst/>
          </a:prstGeom>
          <a:noFill/>
        </p:spPr>
        <p:txBody>
          <a:bodyPr wrap="square" rtlCol="0">
            <a:spAutoFit/>
          </a:bodyPr>
          <a:lstStyle/>
          <a:p>
            <a:pPr algn="just"/>
            <a:r>
              <a:rPr lang="en-US" dirty="0">
                <a:cs typeface="Times New Roman" panose="02020603050405020304" pitchFamily="18" charset="0"/>
              </a:rPr>
              <a:t>Table 2</a:t>
            </a:r>
            <a:r>
              <a:rPr lang="en-US" dirty="0" smtClean="0">
                <a:cs typeface="Times New Roman" panose="02020603050405020304" pitchFamily="18" charset="0"/>
              </a:rPr>
              <a:t>. Case processing summery Highlights the cases included in the analysis, in this study 390 respondents were taken as the study sample.</a:t>
            </a:r>
            <a:endParaRPr lang="en-US" sz="1400" dirty="0">
              <a:cs typeface="Times New Roman" panose="02020603050405020304"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594678822"/>
              </p:ext>
            </p:extLst>
          </p:nvPr>
        </p:nvGraphicFramePr>
        <p:xfrm>
          <a:off x="2527067" y="1083473"/>
          <a:ext cx="6776260" cy="3631436"/>
        </p:xfrm>
        <a:graphic>
          <a:graphicData uri="http://schemas.openxmlformats.org/drawingml/2006/table">
            <a:tbl>
              <a:tblPr>
                <a:tableStyleId>{5C22544A-7EE6-4342-B048-85BDC9FD1C3A}</a:tableStyleId>
              </a:tblPr>
              <a:tblGrid>
                <a:gridCol w="2241057">
                  <a:extLst>
                    <a:ext uri="{9D8B030D-6E8A-4147-A177-3AD203B41FA5}">
                      <a16:colId xmlns:a16="http://schemas.microsoft.com/office/drawing/2014/main" val="3806684574"/>
                    </a:ext>
                  </a:extLst>
                </a:gridCol>
                <a:gridCol w="2241057">
                  <a:extLst>
                    <a:ext uri="{9D8B030D-6E8A-4147-A177-3AD203B41FA5}">
                      <a16:colId xmlns:a16="http://schemas.microsoft.com/office/drawing/2014/main" val="2914054251"/>
                    </a:ext>
                  </a:extLst>
                </a:gridCol>
                <a:gridCol w="1147073">
                  <a:extLst>
                    <a:ext uri="{9D8B030D-6E8A-4147-A177-3AD203B41FA5}">
                      <a16:colId xmlns:a16="http://schemas.microsoft.com/office/drawing/2014/main" val="1648872075"/>
                    </a:ext>
                  </a:extLst>
                </a:gridCol>
                <a:gridCol w="1147073">
                  <a:extLst>
                    <a:ext uri="{9D8B030D-6E8A-4147-A177-3AD203B41FA5}">
                      <a16:colId xmlns:a16="http://schemas.microsoft.com/office/drawing/2014/main" val="1452199210"/>
                    </a:ext>
                  </a:extLst>
                </a:gridCol>
              </a:tblGrid>
              <a:tr h="568164">
                <a:tc gridSpan="4">
                  <a:txBody>
                    <a:bodyPr/>
                    <a:lstStyle/>
                    <a:p>
                      <a:pPr marL="38100" marR="38100" algn="ctr">
                        <a:lnSpc>
                          <a:spcPts val="1600"/>
                        </a:lnSpc>
                        <a:spcBef>
                          <a:spcPts val="0"/>
                        </a:spcBef>
                        <a:spcAft>
                          <a:spcPts val="0"/>
                        </a:spcAft>
                      </a:pPr>
                      <a:endParaRPr lang="en-US" sz="1400" b="1" dirty="0" smtClean="0">
                        <a:effectLst/>
                      </a:endParaRPr>
                    </a:p>
                    <a:p>
                      <a:pPr marL="38100" marR="38100" algn="ctr">
                        <a:lnSpc>
                          <a:spcPts val="1600"/>
                        </a:lnSpc>
                        <a:spcBef>
                          <a:spcPts val="0"/>
                        </a:spcBef>
                        <a:spcAft>
                          <a:spcPts val="0"/>
                        </a:spcAft>
                      </a:pPr>
                      <a:r>
                        <a:rPr lang="en-US" sz="2000" b="1" dirty="0" smtClean="0">
                          <a:effectLst/>
                        </a:rPr>
                        <a:t>Case </a:t>
                      </a:r>
                      <a:r>
                        <a:rPr lang="en-US" sz="2000" b="1" dirty="0">
                          <a:effectLst/>
                        </a:rPr>
                        <a:t>Processing Summary</a:t>
                      </a:r>
                      <a:endParaRPr lang="en-US" sz="3200" b="1"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83895617"/>
                  </a:ext>
                </a:extLst>
              </a:tr>
              <a:tr h="377574">
                <a:tc gridSpan="2">
                  <a:txBody>
                    <a:bodyPr/>
                    <a:lstStyle/>
                    <a:p>
                      <a:pPr marL="38100" marR="38100">
                        <a:lnSpc>
                          <a:spcPts val="1600"/>
                        </a:lnSpc>
                        <a:spcBef>
                          <a:spcPts val="0"/>
                        </a:spcBef>
                        <a:spcAft>
                          <a:spcPts val="0"/>
                        </a:spcAft>
                      </a:pPr>
                      <a:r>
                        <a:rPr lang="en-US" sz="1600" dirty="0">
                          <a:effectLst/>
                        </a:rPr>
                        <a:t>Unweighted Cases</a:t>
                      </a:r>
                      <a:r>
                        <a:rPr lang="en-US" sz="1600" baseline="30000" dirty="0">
                          <a:effectLst/>
                        </a:rPr>
                        <a:t>a</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solidFill>
                  </a:tcPr>
                </a:tc>
                <a:tc hMerge="1">
                  <a:txBody>
                    <a:bodyPr/>
                    <a:lstStyle/>
                    <a:p>
                      <a:endParaRPr lang="en-US"/>
                    </a:p>
                  </a:txBody>
                  <a:tcPr/>
                </a:tc>
                <a:tc>
                  <a:txBody>
                    <a:bodyPr/>
                    <a:lstStyle/>
                    <a:p>
                      <a:pPr marL="38100" marR="38100" algn="ctr">
                        <a:lnSpc>
                          <a:spcPts val="1600"/>
                        </a:lnSpc>
                        <a:spcBef>
                          <a:spcPts val="0"/>
                        </a:spcBef>
                        <a:spcAft>
                          <a:spcPts val="0"/>
                        </a:spcAft>
                      </a:pPr>
                      <a:r>
                        <a:rPr lang="en-US" sz="1600" dirty="0">
                          <a:effectLst/>
                        </a:rPr>
                        <a:t>N</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ctr">
                        <a:lnSpc>
                          <a:spcPts val="1600"/>
                        </a:lnSpc>
                        <a:spcBef>
                          <a:spcPts val="0"/>
                        </a:spcBef>
                        <a:spcAft>
                          <a:spcPts val="0"/>
                        </a:spcAft>
                      </a:pPr>
                      <a:r>
                        <a:rPr lang="en-US" sz="1600" dirty="0">
                          <a:effectLst/>
                        </a:rPr>
                        <a:t>Percent</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extLst>
                  <a:ext uri="{0D108BD9-81ED-4DB2-BD59-A6C34878D82A}">
                    <a16:rowId xmlns:a16="http://schemas.microsoft.com/office/drawing/2014/main" val="4198000077"/>
                  </a:ext>
                </a:extLst>
              </a:tr>
              <a:tr h="377574">
                <a:tc rowSpan="3">
                  <a:txBody>
                    <a:bodyPr/>
                    <a:lstStyle/>
                    <a:p>
                      <a:pPr marL="38100" marR="38100">
                        <a:lnSpc>
                          <a:spcPts val="1600"/>
                        </a:lnSpc>
                        <a:spcBef>
                          <a:spcPts val="0"/>
                        </a:spcBef>
                        <a:spcAft>
                          <a:spcPts val="0"/>
                        </a:spcAft>
                      </a:pPr>
                      <a:r>
                        <a:rPr lang="en-US" sz="1600" dirty="0">
                          <a:effectLst/>
                        </a:rPr>
                        <a:t>Selected Cases</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nchor="ctr">
                    <a:solidFill>
                      <a:schemeClr val="accent6"/>
                    </a:solidFill>
                  </a:tcPr>
                </a:tc>
                <a:tc>
                  <a:txBody>
                    <a:bodyPr/>
                    <a:lstStyle/>
                    <a:p>
                      <a:pPr marL="38100" marR="38100">
                        <a:lnSpc>
                          <a:spcPts val="1600"/>
                        </a:lnSpc>
                        <a:spcBef>
                          <a:spcPts val="0"/>
                        </a:spcBef>
                        <a:spcAft>
                          <a:spcPts val="0"/>
                        </a:spcAft>
                      </a:pPr>
                      <a:r>
                        <a:rPr lang="en-US" sz="1600">
                          <a:effectLst/>
                        </a:rPr>
                        <a:t>Included in Analysis</a:t>
                      </a:r>
                      <a:endParaRPr lang="en-US" sz="240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nchor="ctr">
                    <a:solidFill>
                      <a:schemeClr val="accent6"/>
                    </a:solidFill>
                  </a:tcPr>
                </a:tc>
                <a:tc>
                  <a:txBody>
                    <a:bodyPr/>
                    <a:lstStyle/>
                    <a:p>
                      <a:pPr marL="38100" marR="38100" algn="ctr">
                        <a:lnSpc>
                          <a:spcPts val="1600"/>
                        </a:lnSpc>
                        <a:spcBef>
                          <a:spcPts val="0"/>
                        </a:spcBef>
                        <a:spcAft>
                          <a:spcPts val="0"/>
                        </a:spcAft>
                      </a:pPr>
                      <a:r>
                        <a:rPr lang="en-US" sz="1600" dirty="0">
                          <a:effectLst/>
                        </a:rPr>
                        <a:t>390</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ctr">
                        <a:lnSpc>
                          <a:spcPts val="1600"/>
                        </a:lnSpc>
                        <a:spcBef>
                          <a:spcPts val="0"/>
                        </a:spcBef>
                        <a:spcAft>
                          <a:spcPts val="0"/>
                        </a:spcAft>
                      </a:pPr>
                      <a:r>
                        <a:rPr lang="en-US" sz="1600">
                          <a:effectLst/>
                        </a:rPr>
                        <a:t>100.0</a:t>
                      </a:r>
                      <a:endParaRPr lang="en-US" sz="240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extLst>
                  <a:ext uri="{0D108BD9-81ED-4DB2-BD59-A6C34878D82A}">
                    <a16:rowId xmlns:a16="http://schemas.microsoft.com/office/drawing/2014/main" val="4244524912"/>
                  </a:ext>
                </a:extLst>
              </a:tr>
              <a:tr h="377574">
                <a:tc vMerge="1">
                  <a:txBody>
                    <a:bodyPr/>
                    <a:lstStyle/>
                    <a:p>
                      <a:endParaRPr lang="en-US"/>
                    </a:p>
                  </a:txBody>
                  <a:tcPr/>
                </a:tc>
                <a:tc>
                  <a:txBody>
                    <a:bodyPr/>
                    <a:lstStyle/>
                    <a:p>
                      <a:pPr marL="38100" marR="38100">
                        <a:lnSpc>
                          <a:spcPts val="1600"/>
                        </a:lnSpc>
                        <a:spcBef>
                          <a:spcPts val="0"/>
                        </a:spcBef>
                        <a:spcAft>
                          <a:spcPts val="0"/>
                        </a:spcAft>
                      </a:pPr>
                      <a:r>
                        <a:rPr lang="en-US" sz="1600" dirty="0">
                          <a:effectLst/>
                        </a:rPr>
                        <a:t>Missing Cases</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nchor="ctr">
                    <a:solidFill>
                      <a:schemeClr val="accent6"/>
                    </a:solidFill>
                  </a:tcPr>
                </a:tc>
                <a:tc>
                  <a:txBody>
                    <a:bodyPr/>
                    <a:lstStyle/>
                    <a:p>
                      <a:pPr marL="38100" marR="38100" algn="ctr">
                        <a:lnSpc>
                          <a:spcPts val="1600"/>
                        </a:lnSpc>
                        <a:spcBef>
                          <a:spcPts val="0"/>
                        </a:spcBef>
                        <a:spcAft>
                          <a:spcPts val="0"/>
                        </a:spcAft>
                      </a:pPr>
                      <a:r>
                        <a:rPr lang="en-US" sz="1600" dirty="0">
                          <a:effectLst/>
                        </a:rPr>
                        <a:t>0</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ctr">
                        <a:lnSpc>
                          <a:spcPts val="1600"/>
                        </a:lnSpc>
                        <a:spcBef>
                          <a:spcPts val="0"/>
                        </a:spcBef>
                        <a:spcAft>
                          <a:spcPts val="0"/>
                        </a:spcAft>
                      </a:pPr>
                      <a:r>
                        <a:rPr lang="en-US" sz="1600">
                          <a:effectLst/>
                        </a:rPr>
                        <a:t>.0</a:t>
                      </a:r>
                      <a:endParaRPr lang="en-US" sz="240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extLst>
                  <a:ext uri="{0D108BD9-81ED-4DB2-BD59-A6C34878D82A}">
                    <a16:rowId xmlns:a16="http://schemas.microsoft.com/office/drawing/2014/main" val="2671162511"/>
                  </a:ext>
                </a:extLst>
              </a:tr>
              <a:tr h="377574">
                <a:tc vMerge="1">
                  <a:txBody>
                    <a:bodyPr/>
                    <a:lstStyle/>
                    <a:p>
                      <a:endParaRPr lang="en-US"/>
                    </a:p>
                  </a:txBody>
                  <a:tcPr/>
                </a:tc>
                <a:tc>
                  <a:txBody>
                    <a:bodyPr/>
                    <a:lstStyle/>
                    <a:p>
                      <a:pPr marL="38100" marR="38100">
                        <a:lnSpc>
                          <a:spcPts val="1600"/>
                        </a:lnSpc>
                        <a:spcBef>
                          <a:spcPts val="0"/>
                        </a:spcBef>
                        <a:spcAft>
                          <a:spcPts val="0"/>
                        </a:spcAft>
                      </a:pPr>
                      <a:r>
                        <a:rPr lang="en-US" sz="1600" dirty="0">
                          <a:effectLst/>
                        </a:rPr>
                        <a:t>Total</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nchor="ctr">
                    <a:solidFill>
                      <a:schemeClr val="accent6"/>
                    </a:solidFill>
                  </a:tcPr>
                </a:tc>
                <a:tc>
                  <a:txBody>
                    <a:bodyPr/>
                    <a:lstStyle/>
                    <a:p>
                      <a:pPr marL="38100" marR="38100" algn="ctr">
                        <a:lnSpc>
                          <a:spcPts val="1600"/>
                        </a:lnSpc>
                        <a:spcBef>
                          <a:spcPts val="0"/>
                        </a:spcBef>
                        <a:spcAft>
                          <a:spcPts val="0"/>
                        </a:spcAft>
                      </a:pPr>
                      <a:r>
                        <a:rPr lang="en-US" sz="1600" dirty="0">
                          <a:effectLst/>
                        </a:rPr>
                        <a:t>390</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ctr">
                        <a:lnSpc>
                          <a:spcPts val="1600"/>
                        </a:lnSpc>
                        <a:spcBef>
                          <a:spcPts val="0"/>
                        </a:spcBef>
                        <a:spcAft>
                          <a:spcPts val="0"/>
                        </a:spcAft>
                      </a:pPr>
                      <a:r>
                        <a:rPr lang="en-US" sz="1600" dirty="0">
                          <a:effectLst/>
                        </a:rPr>
                        <a:t>100.0</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extLst>
                  <a:ext uri="{0D108BD9-81ED-4DB2-BD59-A6C34878D82A}">
                    <a16:rowId xmlns:a16="http://schemas.microsoft.com/office/drawing/2014/main" val="3511494189"/>
                  </a:ext>
                </a:extLst>
              </a:tr>
              <a:tr h="377574">
                <a:tc gridSpan="2">
                  <a:txBody>
                    <a:bodyPr/>
                    <a:lstStyle/>
                    <a:p>
                      <a:pPr marL="38100" marR="38100">
                        <a:lnSpc>
                          <a:spcPts val="1600"/>
                        </a:lnSpc>
                        <a:spcBef>
                          <a:spcPts val="0"/>
                        </a:spcBef>
                        <a:spcAft>
                          <a:spcPts val="0"/>
                        </a:spcAft>
                      </a:pPr>
                      <a:r>
                        <a:rPr lang="en-US" sz="1600" dirty="0">
                          <a:effectLst/>
                        </a:rPr>
                        <a:t>Unselected Cases</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nchor="ctr">
                    <a:solidFill>
                      <a:schemeClr val="accent6"/>
                    </a:solidFill>
                  </a:tcPr>
                </a:tc>
                <a:tc hMerge="1">
                  <a:txBody>
                    <a:bodyPr/>
                    <a:lstStyle/>
                    <a:p>
                      <a:endParaRPr lang="en-US"/>
                    </a:p>
                  </a:txBody>
                  <a:tcPr/>
                </a:tc>
                <a:tc>
                  <a:txBody>
                    <a:bodyPr/>
                    <a:lstStyle/>
                    <a:p>
                      <a:pPr marL="38100" marR="38100" algn="ctr">
                        <a:lnSpc>
                          <a:spcPts val="1600"/>
                        </a:lnSpc>
                        <a:spcBef>
                          <a:spcPts val="0"/>
                        </a:spcBef>
                        <a:spcAft>
                          <a:spcPts val="0"/>
                        </a:spcAft>
                      </a:pPr>
                      <a:r>
                        <a:rPr lang="en-US" sz="1600" dirty="0">
                          <a:effectLst/>
                        </a:rPr>
                        <a:t>0</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ctr">
                        <a:lnSpc>
                          <a:spcPts val="1600"/>
                        </a:lnSpc>
                        <a:spcBef>
                          <a:spcPts val="0"/>
                        </a:spcBef>
                        <a:spcAft>
                          <a:spcPts val="0"/>
                        </a:spcAft>
                      </a:pPr>
                      <a:r>
                        <a:rPr lang="en-US" sz="1600" dirty="0">
                          <a:effectLst/>
                        </a:rPr>
                        <a:t>.0</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extLst>
                  <a:ext uri="{0D108BD9-81ED-4DB2-BD59-A6C34878D82A}">
                    <a16:rowId xmlns:a16="http://schemas.microsoft.com/office/drawing/2014/main" val="997840394"/>
                  </a:ext>
                </a:extLst>
              </a:tr>
              <a:tr h="377574">
                <a:tc gridSpan="2">
                  <a:txBody>
                    <a:bodyPr/>
                    <a:lstStyle/>
                    <a:p>
                      <a:pPr marL="38100" marR="38100">
                        <a:lnSpc>
                          <a:spcPts val="1600"/>
                        </a:lnSpc>
                        <a:spcBef>
                          <a:spcPts val="0"/>
                        </a:spcBef>
                        <a:spcAft>
                          <a:spcPts val="0"/>
                        </a:spcAft>
                      </a:pPr>
                      <a:r>
                        <a:rPr lang="en-US" sz="1600" dirty="0">
                          <a:effectLst/>
                        </a:rPr>
                        <a:t>Total</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nchor="ctr">
                    <a:solidFill>
                      <a:schemeClr val="accent6"/>
                    </a:solidFill>
                  </a:tcPr>
                </a:tc>
                <a:tc hMerge="1">
                  <a:txBody>
                    <a:bodyPr/>
                    <a:lstStyle/>
                    <a:p>
                      <a:endParaRPr lang="en-US"/>
                    </a:p>
                  </a:txBody>
                  <a:tcPr/>
                </a:tc>
                <a:tc>
                  <a:txBody>
                    <a:bodyPr/>
                    <a:lstStyle/>
                    <a:p>
                      <a:pPr marL="38100" marR="38100" algn="ctr">
                        <a:lnSpc>
                          <a:spcPts val="1600"/>
                        </a:lnSpc>
                        <a:spcBef>
                          <a:spcPts val="0"/>
                        </a:spcBef>
                        <a:spcAft>
                          <a:spcPts val="0"/>
                        </a:spcAft>
                      </a:pPr>
                      <a:r>
                        <a:rPr lang="en-US" sz="1600" dirty="0">
                          <a:solidFill>
                            <a:srgbClr val="FF0000"/>
                          </a:solidFill>
                          <a:effectLst/>
                        </a:rPr>
                        <a:t>390</a:t>
                      </a:r>
                      <a:endParaRPr lang="en-US" sz="2400" dirty="0">
                        <a:solidFill>
                          <a:srgbClr val="FF0000"/>
                        </a:solidFill>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ctr">
                        <a:lnSpc>
                          <a:spcPts val="1600"/>
                        </a:lnSpc>
                        <a:spcBef>
                          <a:spcPts val="0"/>
                        </a:spcBef>
                        <a:spcAft>
                          <a:spcPts val="0"/>
                        </a:spcAft>
                      </a:pPr>
                      <a:r>
                        <a:rPr lang="en-US" sz="1600" dirty="0">
                          <a:effectLst/>
                        </a:rPr>
                        <a:t>100.0</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extLst>
                  <a:ext uri="{0D108BD9-81ED-4DB2-BD59-A6C34878D82A}">
                    <a16:rowId xmlns:a16="http://schemas.microsoft.com/office/drawing/2014/main" val="2095104781"/>
                  </a:ext>
                </a:extLst>
              </a:tr>
              <a:tr h="797828">
                <a:tc gridSpan="4">
                  <a:txBody>
                    <a:bodyPr/>
                    <a:lstStyle/>
                    <a:p>
                      <a:pPr marL="38100" marR="38100">
                        <a:lnSpc>
                          <a:spcPts val="1600"/>
                        </a:lnSpc>
                        <a:spcBef>
                          <a:spcPts val="0"/>
                        </a:spcBef>
                        <a:spcAft>
                          <a:spcPts val="0"/>
                        </a:spcAft>
                      </a:pPr>
                      <a:r>
                        <a:rPr lang="en-US" sz="1600" dirty="0">
                          <a:effectLst/>
                        </a:rPr>
                        <a:t>a. If weight is in effect, see classification table for the total number of cases.</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20570593"/>
                  </a:ext>
                </a:extLst>
              </a:tr>
            </a:tbl>
          </a:graphicData>
        </a:graphic>
      </p:graphicFrame>
      <p:sp>
        <p:nvSpPr>
          <p:cNvPr id="11" name="TextBox 10"/>
          <p:cNvSpPr txBox="1"/>
          <p:nvPr/>
        </p:nvSpPr>
        <p:spPr>
          <a:xfrm>
            <a:off x="3606106" y="4882342"/>
            <a:ext cx="4618182" cy="369332"/>
          </a:xfrm>
          <a:prstGeom prst="rect">
            <a:avLst/>
          </a:prstGeom>
          <a:noFill/>
        </p:spPr>
        <p:txBody>
          <a:bodyPr wrap="square" rtlCol="0">
            <a:spAutoFit/>
          </a:bodyPr>
          <a:lstStyle/>
          <a:p>
            <a:pPr algn="ctr"/>
            <a:r>
              <a:rPr lang="en-US" dirty="0">
                <a:cs typeface="Times New Roman" panose="02020603050405020304" pitchFamily="18" charset="0"/>
              </a:rPr>
              <a:t>Table </a:t>
            </a:r>
            <a:r>
              <a:rPr lang="en-US" dirty="0" smtClean="0">
                <a:cs typeface="Times New Roman" panose="02020603050405020304" pitchFamily="18" charset="0"/>
              </a:rPr>
              <a:t>2: </a:t>
            </a:r>
            <a:r>
              <a:rPr lang="en-US" dirty="0">
                <a:cs typeface="Times New Roman" panose="02020603050405020304" pitchFamily="18" charset="0"/>
              </a:rPr>
              <a:t>Case processing summery</a:t>
            </a:r>
            <a:endParaRPr lang="en-US" dirty="0"/>
          </a:p>
        </p:txBody>
      </p:sp>
      <p:sp>
        <p:nvSpPr>
          <p:cNvPr id="7"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r>
              <a:rPr lang="en-US" dirty="0" smtClean="0"/>
              <a:t>12</a:t>
            </a:r>
          </a:p>
        </p:txBody>
      </p:sp>
    </p:spTree>
    <p:extLst>
      <p:ext uri="{BB962C8B-B14F-4D97-AF65-F5344CB8AC3E}">
        <p14:creationId xmlns:p14="http://schemas.microsoft.com/office/powerpoint/2010/main" val="42111952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963882210"/>
              </p:ext>
            </p:extLst>
          </p:nvPr>
        </p:nvGraphicFramePr>
        <p:xfrm>
          <a:off x="3241961" y="1441744"/>
          <a:ext cx="5329383" cy="2883803"/>
        </p:xfrm>
        <a:graphic>
          <a:graphicData uri="http://schemas.openxmlformats.org/drawingml/2006/table">
            <a:tbl>
              <a:tblPr>
                <a:tableStyleId>{5C22544A-7EE6-4342-B048-85BDC9FD1C3A}</a:tableStyleId>
              </a:tblPr>
              <a:tblGrid>
                <a:gridCol w="823189">
                  <a:extLst>
                    <a:ext uri="{9D8B030D-6E8A-4147-A177-3AD203B41FA5}">
                      <a16:colId xmlns:a16="http://schemas.microsoft.com/office/drawing/2014/main" val="1221096954"/>
                    </a:ext>
                  </a:extLst>
                </a:gridCol>
                <a:gridCol w="1242913">
                  <a:extLst>
                    <a:ext uri="{9D8B030D-6E8A-4147-A177-3AD203B41FA5}">
                      <a16:colId xmlns:a16="http://schemas.microsoft.com/office/drawing/2014/main" val="4166367037"/>
                    </a:ext>
                  </a:extLst>
                </a:gridCol>
                <a:gridCol w="1242913">
                  <a:extLst>
                    <a:ext uri="{9D8B030D-6E8A-4147-A177-3AD203B41FA5}">
                      <a16:colId xmlns:a16="http://schemas.microsoft.com/office/drawing/2014/main" val="1739455969"/>
                    </a:ext>
                  </a:extLst>
                </a:gridCol>
                <a:gridCol w="1010184">
                  <a:extLst>
                    <a:ext uri="{9D8B030D-6E8A-4147-A177-3AD203B41FA5}">
                      <a16:colId xmlns:a16="http://schemas.microsoft.com/office/drawing/2014/main" val="4271064487"/>
                    </a:ext>
                  </a:extLst>
                </a:gridCol>
                <a:gridCol w="1010184">
                  <a:extLst>
                    <a:ext uri="{9D8B030D-6E8A-4147-A177-3AD203B41FA5}">
                      <a16:colId xmlns:a16="http://schemas.microsoft.com/office/drawing/2014/main" val="1834055293"/>
                    </a:ext>
                  </a:extLst>
                </a:gridCol>
              </a:tblGrid>
              <a:tr h="573926">
                <a:tc gridSpan="5">
                  <a:txBody>
                    <a:bodyPr/>
                    <a:lstStyle/>
                    <a:p>
                      <a:pPr marL="38100" marR="38100" algn="ctr">
                        <a:lnSpc>
                          <a:spcPts val="1600"/>
                        </a:lnSpc>
                        <a:spcBef>
                          <a:spcPts val="0"/>
                        </a:spcBef>
                        <a:spcAft>
                          <a:spcPts val="0"/>
                        </a:spcAft>
                      </a:pPr>
                      <a:endParaRPr lang="en-US" sz="1600" dirty="0" smtClean="0">
                        <a:effectLst/>
                      </a:endParaRPr>
                    </a:p>
                    <a:p>
                      <a:pPr marL="38100" marR="38100" algn="ctr">
                        <a:lnSpc>
                          <a:spcPts val="1600"/>
                        </a:lnSpc>
                        <a:spcBef>
                          <a:spcPts val="0"/>
                        </a:spcBef>
                        <a:spcAft>
                          <a:spcPts val="0"/>
                        </a:spcAft>
                      </a:pPr>
                      <a:r>
                        <a:rPr lang="en-US" sz="2000" b="1" dirty="0" smtClean="0">
                          <a:effectLst/>
                        </a:rPr>
                        <a:t>Omnibus </a:t>
                      </a:r>
                      <a:r>
                        <a:rPr lang="en-US" sz="2000" b="1" dirty="0">
                          <a:effectLst/>
                        </a:rPr>
                        <a:t>Tests of Model Coefficients</a:t>
                      </a:r>
                      <a:endParaRPr lang="en-US" sz="3200" b="1"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36832200"/>
                  </a:ext>
                </a:extLst>
              </a:tr>
              <a:tr h="588099">
                <a:tc gridSpan="2">
                  <a:txBody>
                    <a:bodyPr/>
                    <a:lstStyle/>
                    <a:p>
                      <a:pPr marL="0" marR="0" algn="ctr">
                        <a:lnSpc>
                          <a:spcPct val="107000"/>
                        </a:lnSpc>
                        <a:spcBef>
                          <a:spcPts val="0"/>
                        </a:spcBef>
                        <a:spcAft>
                          <a:spcPts val="0"/>
                        </a:spcAft>
                      </a:pPr>
                      <a:r>
                        <a:rPr lang="en-US" sz="2800" dirty="0">
                          <a:effectLst/>
                        </a:rPr>
                        <a:t> </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solidFill>
                  </a:tcPr>
                </a:tc>
                <a:tc hMerge="1">
                  <a:txBody>
                    <a:bodyPr/>
                    <a:lstStyle/>
                    <a:p>
                      <a:endParaRPr lang="en-US"/>
                    </a:p>
                  </a:txBody>
                  <a:tcPr/>
                </a:tc>
                <a:tc>
                  <a:txBody>
                    <a:bodyPr/>
                    <a:lstStyle/>
                    <a:p>
                      <a:pPr marL="38100" marR="38100" algn="ctr">
                        <a:lnSpc>
                          <a:spcPts val="1600"/>
                        </a:lnSpc>
                        <a:spcBef>
                          <a:spcPts val="0"/>
                        </a:spcBef>
                        <a:spcAft>
                          <a:spcPts val="0"/>
                        </a:spcAft>
                      </a:pPr>
                      <a:r>
                        <a:rPr lang="en-US" sz="1600">
                          <a:effectLst/>
                        </a:rPr>
                        <a:t>Chi-square</a:t>
                      </a:r>
                      <a:endParaRPr lang="en-US" sz="240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ctr">
                        <a:lnSpc>
                          <a:spcPts val="1600"/>
                        </a:lnSpc>
                        <a:spcBef>
                          <a:spcPts val="0"/>
                        </a:spcBef>
                        <a:spcAft>
                          <a:spcPts val="0"/>
                        </a:spcAft>
                      </a:pPr>
                      <a:r>
                        <a:rPr lang="en-US" sz="1600">
                          <a:effectLst/>
                        </a:rPr>
                        <a:t>df</a:t>
                      </a:r>
                      <a:endParaRPr lang="en-US" sz="240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ctr">
                        <a:lnSpc>
                          <a:spcPts val="1600"/>
                        </a:lnSpc>
                        <a:spcBef>
                          <a:spcPts val="0"/>
                        </a:spcBef>
                        <a:spcAft>
                          <a:spcPts val="0"/>
                        </a:spcAft>
                      </a:pPr>
                      <a:r>
                        <a:rPr lang="en-US" sz="1600" dirty="0">
                          <a:effectLst/>
                        </a:rPr>
                        <a:t>Sig.</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extLst>
                  <a:ext uri="{0D108BD9-81ED-4DB2-BD59-A6C34878D82A}">
                    <a16:rowId xmlns:a16="http://schemas.microsoft.com/office/drawing/2014/main" val="1472227415"/>
                  </a:ext>
                </a:extLst>
              </a:tr>
              <a:tr h="573926">
                <a:tc rowSpan="3">
                  <a:txBody>
                    <a:bodyPr/>
                    <a:lstStyle/>
                    <a:p>
                      <a:pPr marL="38100" marR="38100" algn="ctr">
                        <a:lnSpc>
                          <a:spcPts val="1600"/>
                        </a:lnSpc>
                        <a:spcBef>
                          <a:spcPts val="0"/>
                        </a:spcBef>
                        <a:spcAft>
                          <a:spcPts val="0"/>
                        </a:spcAft>
                      </a:pPr>
                      <a:r>
                        <a:rPr lang="en-US" sz="1600">
                          <a:effectLst/>
                        </a:rPr>
                        <a:t>Step 1</a:t>
                      </a:r>
                      <a:endParaRPr lang="en-US" sz="240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nchor="ctr">
                    <a:solidFill>
                      <a:schemeClr val="accent6"/>
                    </a:solidFill>
                  </a:tcPr>
                </a:tc>
                <a:tc>
                  <a:txBody>
                    <a:bodyPr/>
                    <a:lstStyle/>
                    <a:p>
                      <a:pPr marL="38100" marR="38100" algn="ctr">
                        <a:lnSpc>
                          <a:spcPts val="1600"/>
                        </a:lnSpc>
                        <a:spcBef>
                          <a:spcPts val="0"/>
                        </a:spcBef>
                        <a:spcAft>
                          <a:spcPts val="0"/>
                        </a:spcAft>
                      </a:pPr>
                      <a:r>
                        <a:rPr lang="en-US" sz="1600">
                          <a:effectLst/>
                        </a:rPr>
                        <a:t>Step</a:t>
                      </a:r>
                      <a:endParaRPr lang="en-US" sz="240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nchor="ctr">
                    <a:solidFill>
                      <a:schemeClr val="accent6"/>
                    </a:solidFill>
                  </a:tcPr>
                </a:tc>
                <a:tc>
                  <a:txBody>
                    <a:bodyPr/>
                    <a:lstStyle/>
                    <a:p>
                      <a:pPr marL="38100" marR="38100" algn="ctr">
                        <a:lnSpc>
                          <a:spcPts val="1600"/>
                        </a:lnSpc>
                        <a:spcBef>
                          <a:spcPts val="0"/>
                        </a:spcBef>
                        <a:spcAft>
                          <a:spcPts val="0"/>
                        </a:spcAft>
                      </a:pPr>
                      <a:r>
                        <a:rPr lang="en-US" sz="1600">
                          <a:effectLst/>
                        </a:rPr>
                        <a:t>400.916</a:t>
                      </a:r>
                      <a:endParaRPr lang="en-US" sz="240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ctr">
                        <a:lnSpc>
                          <a:spcPts val="1600"/>
                        </a:lnSpc>
                        <a:spcBef>
                          <a:spcPts val="0"/>
                        </a:spcBef>
                        <a:spcAft>
                          <a:spcPts val="0"/>
                        </a:spcAft>
                      </a:pPr>
                      <a:r>
                        <a:rPr lang="en-US" sz="1600">
                          <a:effectLst/>
                        </a:rPr>
                        <a:t>6</a:t>
                      </a:r>
                      <a:endParaRPr lang="en-US" sz="240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ctr">
                        <a:lnSpc>
                          <a:spcPts val="1600"/>
                        </a:lnSpc>
                        <a:spcBef>
                          <a:spcPts val="0"/>
                        </a:spcBef>
                        <a:spcAft>
                          <a:spcPts val="0"/>
                        </a:spcAft>
                      </a:pPr>
                      <a:r>
                        <a:rPr lang="en-US" sz="1600">
                          <a:effectLst/>
                        </a:rPr>
                        <a:t>.000</a:t>
                      </a:r>
                      <a:endParaRPr lang="en-US" sz="240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extLst>
                  <a:ext uri="{0D108BD9-81ED-4DB2-BD59-A6C34878D82A}">
                    <a16:rowId xmlns:a16="http://schemas.microsoft.com/office/drawing/2014/main" val="844029283"/>
                  </a:ext>
                </a:extLst>
              </a:tr>
              <a:tr h="573926">
                <a:tc vMerge="1">
                  <a:txBody>
                    <a:bodyPr/>
                    <a:lstStyle/>
                    <a:p>
                      <a:endParaRPr lang="en-US"/>
                    </a:p>
                  </a:txBody>
                  <a:tcPr/>
                </a:tc>
                <a:tc>
                  <a:txBody>
                    <a:bodyPr/>
                    <a:lstStyle/>
                    <a:p>
                      <a:pPr marL="38100" marR="38100" algn="ctr">
                        <a:lnSpc>
                          <a:spcPts val="1600"/>
                        </a:lnSpc>
                        <a:spcBef>
                          <a:spcPts val="0"/>
                        </a:spcBef>
                        <a:spcAft>
                          <a:spcPts val="0"/>
                        </a:spcAft>
                      </a:pPr>
                      <a:r>
                        <a:rPr lang="en-US" sz="1600">
                          <a:effectLst/>
                        </a:rPr>
                        <a:t>Block</a:t>
                      </a:r>
                      <a:endParaRPr lang="en-US" sz="240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nchor="ctr">
                    <a:solidFill>
                      <a:schemeClr val="accent6"/>
                    </a:solidFill>
                  </a:tcPr>
                </a:tc>
                <a:tc>
                  <a:txBody>
                    <a:bodyPr/>
                    <a:lstStyle/>
                    <a:p>
                      <a:pPr marL="38100" marR="38100" algn="ctr">
                        <a:lnSpc>
                          <a:spcPts val="1600"/>
                        </a:lnSpc>
                        <a:spcBef>
                          <a:spcPts val="0"/>
                        </a:spcBef>
                        <a:spcAft>
                          <a:spcPts val="0"/>
                        </a:spcAft>
                      </a:pPr>
                      <a:r>
                        <a:rPr lang="en-US" sz="1600">
                          <a:effectLst/>
                        </a:rPr>
                        <a:t>400.916</a:t>
                      </a:r>
                      <a:endParaRPr lang="en-US" sz="240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ctr">
                        <a:lnSpc>
                          <a:spcPts val="1600"/>
                        </a:lnSpc>
                        <a:spcBef>
                          <a:spcPts val="0"/>
                        </a:spcBef>
                        <a:spcAft>
                          <a:spcPts val="0"/>
                        </a:spcAft>
                      </a:pPr>
                      <a:r>
                        <a:rPr lang="en-US" sz="1600">
                          <a:effectLst/>
                        </a:rPr>
                        <a:t>6</a:t>
                      </a:r>
                      <a:endParaRPr lang="en-US" sz="240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ctr">
                        <a:lnSpc>
                          <a:spcPts val="1600"/>
                        </a:lnSpc>
                        <a:spcBef>
                          <a:spcPts val="0"/>
                        </a:spcBef>
                        <a:spcAft>
                          <a:spcPts val="0"/>
                        </a:spcAft>
                      </a:pPr>
                      <a:r>
                        <a:rPr lang="en-US" sz="1600">
                          <a:effectLst/>
                        </a:rPr>
                        <a:t>.000</a:t>
                      </a:r>
                      <a:endParaRPr lang="en-US" sz="240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extLst>
                  <a:ext uri="{0D108BD9-81ED-4DB2-BD59-A6C34878D82A}">
                    <a16:rowId xmlns:a16="http://schemas.microsoft.com/office/drawing/2014/main" val="3166942379"/>
                  </a:ext>
                </a:extLst>
              </a:tr>
              <a:tr h="573926">
                <a:tc vMerge="1">
                  <a:txBody>
                    <a:bodyPr/>
                    <a:lstStyle/>
                    <a:p>
                      <a:endParaRPr lang="en-US"/>
                    </a:p>
                  </a:txBody>
                  <a:tcPr/>
                </a:tc>
                <a:tc>
                  <a:txBody>
                    <a:bodyPr/>
                    <a:lstStyle/>
                    <a:p>
                      <a:pPr marL="38100" marR="38100" algn="ctr">
                        <a:lnSpc>
                          <a:spcPts val="1600"/>
                        </a:lnSpc>
                        <a:spcBef>
                          <a:spcPts val="0"/>
                        </a:spcBef>
                        <a:spcAft>
                          <a:spcPts val="0"/>
                        </a:spcAft>
                      </a:pPr>
                      <a:r>
                        <a:rPr lang="en-US" sz="1600" dirty="0">
                          <a:effectLst/>
                        </a:rPr>
                        <a:t>Model</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nchor="ctr">
                    <a:solidFill>
                      <a:schemeClr val="accent6"/>
                    </a:solidFill>
                  </a:tcPr>
                </a:tc>
                <a:tc>
                  <a:txBody>
                    <a:bodyPr/>
                    <a:lstStyle/>
                    <a:p>
                      <a:pPr marL="38100" marR="38100" algn="ctr">
                        <a:lnSpc>
                          <a:spcPts val="1600"/>
                        </a:lnSpc>
                        <a:spcBef>
                          <a:spcPts val="0"/>
                        </a:spcBef>
                        <a:spcAft>
                          <a:spcPts val="0"/>
                        </a:spcAft>
                      </a:pPr>
                      <a:r>
                        <a:rPr lang="en-US" sz="1600" dirty="0">
                          <a:effectLst/>
                        </a:rPr>
                        <a:t>400.916</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ctr">
                        <a:lnSpc>
                          <a:spcPts val="1600"/>
                        </a:lnSpc>
                        <a:spcBef>
                          <a:spcPts val="0"/>
                        </a:spcBef>
                        <a:spcAft>
                          <a:spcPts val="0"/>
                        </a:spcAft>
                      </a:pPr>
                      <a:r>
                        <a:rPr lang="en-US" sz="1600">
                          <a:effectLst/>
                        </a:rPr>
                        <a:t>6</a:t>
                      </a:r>
                      <a:endParaRPr lang="en-US" sz="240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ctr">
                        <a:lnSpc>
                          <a:spcPts val="1600"/>
                        </a:lnSpc>
                        <a:spcBef>
                          <a:spcPts val="0"/>
                        </a:spcBef>
                        <a:spcAft>
                          <a:spcPts val="0"/>
                        </a:spcAft>
                      </a:pPr>
                      <a:r>
                        <a:rPr lang="en-US" sz="1600" dirty="0">
                          <a:solidFill>
                            <a:srgbClr val="FF0000"/>
                          </a:solidFill>
                          <a:effectLst/>
                        </a:rPr>
                        <a:t>.000</a:t>
                      </a:r>
                      <a:endParaRPr lang="en-US" sz="2400" dirty="0">
                        <a:solidFill>
                          <a:srgbClr val="FF0000"/>
                        </a:solidFill>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extLst>
                  <a:ext uri="{0D108BD9-81ED-4DB2-BD59-A6C34878D82A}">
                    <a16:rowId xmlns:a16="http://schemas.microsoft.com/office/drawing/2014/main" val="1967482651"/>
                  </a:ext>
                </a:extLst>
              </a:tr>
            </a:tbl>
          </a:graphicData>
        </a:graphic>
      </p:graphicFrame>
      <p:sp>
        <p:nvSpPr>
          <p:cNvPr id="7" name="TextBox 6"/>
          <p:cNvSpPr txBox="1"/>
          <p:nvPr/>
        </p:nvSpPr>
        <p:spPr>
          <a:xfrm>
            <a:off x="3509817" y="4605515"/>
            <a:ext cx="4793673" cy="369332"/>
          </a:xfrm>
          <a:prstGeom prst="rect">
            <a:avLst/>
          </a:prstGeom>
          <a:noFill/>
        </p:spPr>
        <p:txBody>
          <a:bodyPr wrap="square" rtlCol="0">
            <a:spAutoFit/>
          </a:bodyPr>
          <a:lstStyle/>
          <a:p>
            <a:r>
              <a:rPr lang="en-US" dirty="0" smtClean="0">
                <a:cs typeface="Times New Roman" panose="02020603050405020304" pitchFamily="18" charset="0"/>
              </a:rPr>
              <a:t>Table 3: Omnibus tests of model coefficients </a:t>
            </a:r>
            <a:endParaRPr lang="en-US" dirty="0">
              <a:cs typeface="Times New Roman" panose="02020603050405020304" pitchFamily="18" charset="0"/>
            </a:endParaRPr>
          </a:p>
        </p:txBody>
      </p:sp>
      <p:sp>
        <p:nvSpPr>
          <p:cNvPr id="8" name="TextBox 7"/>
          <p:cNvSpPr txBox="1"/>
          <p:nvPr/>
        </p:nvSpPr>
        <p:spPr>
          <a:xfrm>
            <a:off x="1850439" y="5254815"/>
            <a:ext cx="8636000" cy="646331"/>
          </a:xfrm>
          <a:prstGeom prst="rect">
            <a:avLst/>
          </a:prstGeom>
          <a:noFill/>
        </p:spPr>
        <p:txBody>
          <a:bodyPr wrap="square" rtlCol="0">
            <a:spAutoFit/>
          </a:bodyPr>
          <a:lstStyle/>
          <a:p>
            <a:pPr algn="just"/>
            <a:r>
              <a:rPr lang="en-US" dirty="0" smtClean="0">
                <a:cs typeface="Times New Roman" panose="02020603050405020304" pitchFamily="18" charset="0"/>
              </a:rPr>
              <a:t>Omnibus test of model coefficients was used to test the overall model fit of the sample data. Here we can observe that the model is significant because the value is less than 0.05 </a:t>
            </a:r>
            <a:endParaRPr lang="en-US" dirty="0">
              <a:cs typeface="Times New Roman" panose="02020603050405020304" pitchFamily="18" charset="0"/>
            </a:endParaRPr>
          </a:p>
        </p:txBody>
      </p:sp>
      <p:sp>
        <p:nvSpPr>
          <p:cNvPr id="9"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r>
              <a:rPr lang="en-US" dirty="0" smtClean="0"/>
              <a:t>13</a:t>
            </a:r>
          </a:p>
        </p:txBody>
      </p:sp>
    </p:spTree>
    <p:extLst>
      <p:ext uri="{BB962C8B-B14F-4D97-AF65-F5344CB8AC3E}">
        <p14:creationId xmlns:p14="http://schemas.microsoft.com/office/powerpoint/2010/main" val="27627007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613067490"/>
              </p:ext>
            </p:extLst>
          </p:nvPr>
        </p:nvGraphicFramePr>
        <p:xfrm>
          <a:off x="2967181" y="686847"/>
          <a:ext cx="6257637" cy="2908027"/>
        </p:xfrm>
        <a:graphic>
          <a:graphicData uri="http://schemas.openxmlformats.org/drawingml/2006/table">
            <a:tbl>
              <a:tblPr>
                <a:tableStyleId>{5C22544A-7EE6-4342-B048-85BDC9FD1C3A}</a:tableStyleId>
              </a:tblPr>
              <a:tblGrid>
                <a:gridCol w="3394306">
                  <a:extLst>
                    <a:ext uri="{9D8B030D-6E8A-4147-A177-3AD203B41FA5}">
                      <a16:colId xmlns:a16="http://schemas.microsoft.com/office/drawing/2014/main" val="3170743965"/>
                    </a:ext>
                  </a:extLst>
                </a:gridCol>
                <a:gridCol w="897486">
                  <a:extLst>
                    <a:ext uri="{9D8B030D-6E8A-4147-A177-3AD203B41FA5}">
                      <a16:colId xmlns:a16="http://schemas.microsoft.com/office/drawing/2014/main" val="3431924008"/>
                    </a:ext>
                  </a:extLst>
                </a:gridCol>
                <a:gridCol w="897486">
                  <a:extLst>
                    <a:ext uri="{9D8B030D-6E8A-4147-A177-3AD203B41FA5}">
                      <a16:colId xmlns:a16="http://schemas.microsoft.com/office/drawing/2014/main" val="2736585760"/>
                    </a:ext>
                  </a:extLst>
                </a:gridCol>
                <a:gridCol w="1068359">
                  <a:extLst>
                    <a:ext uri="{9D8B030D-6E8A-4147-A177-3AD203B41FA5}">
                      <a16:colId xmlns:a16="http://schemas.microsoft.com/office/drawing/2014/main" val="674781997"/>
                    </a:ext>
                  </a:extLst>
                </a:gridCol>
              </a:tblGrid>
              <a:tr h="333938">
                <a:tc gridSpan="4">
                  <a:txBody>
                    <a:bodyPr/>
                    <a:lstStyle/>
                    <a:p>
                      <a:pPr marL="38100" marR="38100" algn="ctr">
                        <a:lnSpc>
                          <a:spcPts val="1600"/>
                        </a:lnSpc>
                        <a:spcBef>
                          <a:spcPts val="0"/>
                        </a:spcBef>
                        <a:spcAft>
                          <a:spcPts val="0"/>
                        </a:spcAft>
                      </a:pPr>
                      <a:endParaRPr lang="en-US" sz="2000" b="1" dirty="0" smtClean="0">
                        <a:effectLst/>
                      </a:endParaRPr>
                    </a:p>
                    <a:p>
                      <a:pPr marL="38100" marR="38100" algn="ctr">
                        <a:lnSpc>
                          <a:spcPts val="1600"/>
                        </a:lnSpc>
                        <a:spcBef>
                          <a:spcPts val="0"/>
                        </a:spcBef>
                        <a:spcAft>
                          <a:spcPts val="0"/>
                        </a:spcAft>
                      </a:pPr>
                      <a:r>
                        <a:rPr lang="en-US" sz="2000" b="1" dirty="0" smtClean="0">
                          <a:effectLst/>
                        </a:rPr>
                        <a:t>Model Summary</a:t>
                      </a:r>
                    </a:p>
                    <a:p>
                      <a:pPr marL="38100" marR="38100" algn="ctr">
                        <a:lnSpc>
                          <a:spcPts val="1600"/>
                        </a:lnSpc>
                        <a:spcBef>
                          <a:spcPts val="0"/>
                        </a:spcBef>
                        <a:spcAft>
                          <a:spcPts val="0"/>
                        </a:spcAft>
                      </a:pPr>
                      <a:endParaRPr lang="en-US" sz="3200" b="1"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28314500"/>
                  </a:ext>
                </a:extLst>
              </a:tr>
              <a:tr h="1001810">
                <a:tc>
                  <a:txBody>
                    <a:bodyPr/>
                    <a:lstStyle/>
                    <a:p>
                      <a:pPr marL="38100" marR="38100" algn="ctr">
                        <a:lnSpc>
                          <a:spcPts val="1600"/>
                        </a:lnSpc>
                        <a:spcBef>
                          <a:spcPts val="0"/>
                        </a:spcBef>
                        <a:spcAft>
                          <a:spcPts val="0"/>
                        </a:spcAft>
                      </a:pPr>
                      <a:r>
                        <a:rPr lang="en-US" sz="1600" dirty="0">
                          <a:effectLst/>
                        </a:rPr>
                        <a:t>Step</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solidFill>
                  </a:tcPr>
                </a:tc>
                <a:tc>
                  <a:txBody>
                    <a:bodyPr/>
                    <a:lstStyle/>
                    <a:p>
                      <a:pPr marL="38100" marR="38100" algn="ctr">
                        <a:lnSpc>
                          <a:spcPts val="1600"/>
                        </a:lnSpc>
                        <a:spcBef>
                          <a:spcPts val="0"/>
                        </a:spcBef>
                        <a:spcAft>
                          <a:spcPts val="0"/>
                        </a:spcAft>
                      </a:pPr>
                      <a:r>
                        <a:rPr lang="en-US" sz="1600" dirty="0">
                          <a:effectLst/>
                        </a:rPr>
                        <a:t>-2 Log likelihood</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ctr">
                        <a:lnSpc>
                          <a:spcPts val="1600"/>
                        </a:lnSpc>
                        <a:spcBef>
                          <a:spcPts val="0"/>
                        </a:spcBef>
                        <a:spcAft>
                          <a:spcPts val="0"/>
                        </a:spcAft>
                      </a:pPr>
                      <a:r>
                        <a:rPr lang="en-US" sz="1600" dirty="0">
                          <a:effectLst/>
                        </a:rPr>
                        <a:t>Cox &amp; Snell R Square</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ctr">
                        <a:lnSpc>
                          <a:spcPts val="1600"/>
                        </a:lnSpc>
                        <a:spcBef>
                          <a:spcPts val="0"/>
                        </a:spcBef>
                        <a:spcAft>
                          <a:spcPts val="0"/>
                        </a:spcAft>
                      </a:pPr>
                      <a:r>
                        <a:rPr lang="en-US" sz="1600">
                          <a:effectLst/>
                        </a:rPr>
                        <a:t>Nagelkerke R Square</a:t>
                      </a:r>
                      <a:endParaRPr lang="en-US" sz="240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extLst>
                  <a:ext uri="{0D108BD9-81ED-4DB2-BD59-A6C34878D82A}">
                    <a16:rowId xmlns:a16="http://schemas.microsoft.com/office/drawing/2014/main" val="288158181"/>
                  </a:ext>
                </a:extLst>
              </a:tr>
              <a:tr h="333938">
                <a:tc>
                  <a:txBody>
                    <a:bodyPr/>
                    <a:lstStyle/>
                    <a:p>
                      <a:pPr marL="38100" marR="38100" algn="ctr">
                        <a:lnSpc>
                          <a:spcPts val="1600"/>
                        </a:lnSpc>
                        <a:spcBef>
                          <a:spcPts val="0"/>
                        </a:spcBef>
                        <a:spcAft>
                          <a:spcPts val="0"/>
                        </a:spcAft>
                      </a:pPr>
                      <a:r>
                        <a:rPr lang="en-US" sz="1600" dirty="0">
                          <a:effectLst/>
                        </a:rPr>
                        <a:t>1</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solidFill>
                  </a:tcPr>
                </a:tc>
                <a:tc>
                  <a:txBody>
                    <a:bodyPr/>
                    <a:lstStyle/>
                    <a:p>
                      <a:pPr marL="38100" marR="38100" algn="r">
                        <a:lnSpc>
                          <a:spcPts val="1600"/>
                        </a:lnSpc>
                        <a:spcBef>
                          <a:spcPts val="0"/>
                        </a:spcBef>
                        <a:spcAft>
                          <a:spcPts val="0"/>
                        </a:spcAft>
                      </a:pPr>
                      <a:r>
                        <a:rPr lang="en-US" sz="1600">
                          <a:effectLst/>
                        </a:rPr>
                        <a:t>70.364</a:t>
                      </a:r>
                      <a:r>
                        <a:rPr lang="en-US" sz="1600" baseline="30000">
                          <a:effectLst/>
                        </a:rPr>
                        <a:t>a</a:t>
                      </a:r>
                      <a:endParaRPr lang="en-US" sz="240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dirty="0">
                          <a:effectLst/>
                        </a:rPr>
                        <a:t>.642</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dirty="0">
                          <a:solidFill>
                            <a:srgbClr val="FF0000"/>
                          </a:solidFill>
                          <a:effectLst/>
                        </a:rPr>
                        <a:t>.916</a:t>
                      </a:r>
                      <a:endParaRPr lang="en-US" sz="2400" dirty="0">
                        <a:solidFill>
                          <a:srgbClr val="FF0000"/>
                        </a:solidFill>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extLst>
                  <a:ext uri="{0D108BD9-81ED-4DB2-BD59-A6C34878D82A}">
                    <a16:rowId xmlns:a16="http://schemas.microsoft.com/office/drawing/2014/main" val="1158309009"/>
                  </a:ext>
                </a:extLst>
              </a:tr>
              <a:tr h="962679">
                <a:tc gridSpan="4">
                  <a:txBody>
                    <a:bodyPr/>
                    <a:lstStyle/>
                    <a:p>
                      <a:pPr marL="38100" marR="38100" algn="ctr">
                        <a:lnSpc>
                          <a:spcPts val="1600"/>
                        </a:lnSpc>
                        <a:spcBef>
                          <a:spcPts val="0"/>
                        </a:spcBef>
                        <a:spcAft>
                          <a:spcPts val="0"/>
                        </a:spcAft>
                      </a:pPr>
                      <a:r>
                        <a:rPr lang="en-US" sz="1600" dirty="0">
                          <a:effectLst/>
                        </a:rPr>
                        <a:t>a. Estimation terminated at iteration number 8 because parameter estimates changed by less than .001.</a:t>
                      </a:r>
                      <a:endParaRPr lang="en-US" sz="2400" dirty="0">
                        <a:effectLst/>
                      </a:endParaRPr>
                    </a:p>
                    <a:p>
                      <a:pPr algn="ctr">
                        <a:lnSpc>
                          <a:spcPct val="107000"/>
                        </a:lnSpc>
                      </a:pPr>
                      <a:r>
                        <a:rPr lang="en-US" sz="2000" dirty="0">
                          <a:effectLst/>
                        </a:rPr>
                        <a:t>    </a:t>
                      </a:r>
                      <a:endParaRPr lang="en-US" sz="2000" dirty="0">
                        <a:effectLst/>
                        <a:latin typeface="Calibri" panose="020F0502020204030204" pitchFamily="34" charset="0"/>
                        <a:cs typeface="Iskoola Pota" panose="020B0502040204020203" pitchFamily="34" charset="0"/>
                      </a:endParaRPr>
                    </a:p>
                  </a:txBody>
                  <a:tcPr marL="0" marR="0" marT="0" marB="0">
                    <a:solidFill>
                      <a:schemeClr val="accent6"/>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38447891"/>
                  </a:ext>
                </a:extLst>
              </a:tr>
            </a:tbl>
          </a:graphicData>
        </a:graphic>
      </p:graphicFrame>
      <p:sp>
        <p:nvSpPr>
          <p:cNvPr id="7" name="TextBox 6"/>
          <p:cNvSpPr txBox="1"/>
          <p:nvPr/>
        </p:nvSpPr>
        <p:spPr>
          <a:xfrm>
            <a:off x="1447798" y="4048025"/>
            <a:ext cx="9467273" cy="1754326"/>
          </a:xfrm>
          <a:prstGeom prst="rect">
            <a:avLst/>
          </a:prstGeom>
          <a:noFill/>
        </p:spPr>
        <p:txBody>
          <a:bodyPr wrap="square" rtlCol="0">
            <a:spAutoFit/>
          </a:bodyPr>
          <a:lstStyle/>
          <a:p>
            <a:pPr algn="just"/>
            <a:r>
              <a:rPr lang="en-US" dirty="0" err="1" smtClean="0">
                <a:cs typeface="Times New Roman" panose="02020603050405020304" pitchFamily="18" charset="0"/>
              </a:rPr>
              <a:t>Negelkerke</a:t>
            </a:r>
            <a:r>
              <a:rPr lang="en-US" dirty="0" smtClean="0">
                <a:cs typeface="Times New Roman" panose="02020603050405020304" pitchFamily="18" charset="0"/>
              </a:rPr>
              <a:t> </a:t>
            </a:r>
            <a:r>
              <a:rPr lang="en-US" dirty="0" smtClean="0">
                <a:cs typeface="Times New Roman" panose="02020603050405020304" pitchFamily="18" charset="0"/>
              </a:rPr>
              <a:t>R square showed a value of 0.916 which can be described as, 91.6% </a:t>
            </a:r>
            <a:r>
              <a:rPr lang="en-US" dirty="0">
                <a:cs typeface="Times New Roman" panose="02020603050405020304" pitchFamily="18" charset="0"/>
              </a:rPr>
              <a:t>change in the </a:t>
            </a:r>
            <a:r>
              <a:rPr lang="en-US" dirty="0" smtClean="0">
                <a:cs typeface="Times New Roman" panose="02020603050405020304" pitchFamily="18" charset="0"/>
              </a:rPr>
              <a:t>dependent </a:t>
            </a:r>
            <a:r>
              <a:rPr lang="en-US" dirty="0">
                <a:cs typeface="Times New Roman" panose="02020603050405020304" pitchFamily="18" charset="0"/>
              </a:rPr>
              <a:t>variable can be accounted to the </a:t>
            </a:r>
            <a:r>
              <a:rPr lang="en-US" dirty="0" smtClean="0">
                <a:cs typeface="Times New Roman" panose="02020603050405020304" pitchFamily="18" charset="0"/>
              </a:rPr>
              <a:t>independent </a:t>
            </a:r>
            <a:r>
              <a:rPr lang="en-US" dirty="0">
                <a:cs typeface="Times New Roman" panose="02020603050405020304" pitchFamily="18" charset="0"/>
              </a:rPr>
              <a:t>variables in the model</a:t>
            </a:r>
            <a:r>
              <a:rPr lang="en-US" dirty="0" smtClean="0">
                <a:cs typeface="Times New Roman" panose="02020603050405020304" pitchFamily="18" charset="0"/>
              </a:rPr>
              <a:t>. So we can state that Consumer preference in imported and local made pasta can be can be 91.6% described by the factors such as; product quality, product availability, product promotion, product packaging, price of the product and taste of the product.  </a:t>
            </a:r>
            <a:endParaRPr lang="en-US" dirty="0">
              <a:cs typeface="Times New Roman" panose="02020603050405020304" pitchFamily="18" charset="0"/>
            </a:endParaRPr>
          </a:p>
          <a:p>
            <a:endParaRPr lang="en-US" dirty="0"/>
          </a:p>
        </p:txBody>
      </p:sp>
      <p:sp>
        <p:nvSpPr>
          <p:cNvPr id="8" name="TextBox 7"/>
          <p:cNvSpPr txBox="1"/>
          <p:nvPr/>
        </p:nvSpPr>
        <p:spPr>
          <a:xfrm>
            <a:off x="4860634" y="3670397"/>
            <a:ext cx="2641600" cy="369332"/>
          </a:xfrm>
          <a:prstGeom prst="rect">
            <a:avLst/>
          </a:prstGeom>
          <a:noFill/>
        </p:spPr>
        <p:txBody>
          <a:bodyPr wrap="square" rtlCol="0">
            <a:spAutoFit/>
          </a:bodyPr>
          <a:lstStyle/>
          <a:p>
            <a:r>
              <a:rPr lang="en-US" dirty="0" smtClean="0"/>
              <a:t>Table 4: Model summery</a:t>
            </a:r>
            <a:endParaRPr lang="en-US" dirty="0"/>
          </a:p>
        </p:txBody>
      </p:sp>
      <p:sp>
        <p:nvSpPr>
          <p:cNvPr id="9"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r>
              <a:rPr lang="en-US" dirty="0" smtClean="0"/>
              <a:t>14</a:t>
            </a:r>
          </a:p>
        </p:txBody>
      </p:sp>
    </p:spTree>
    <p:extLst>
      <p:ext uri="{BB962C8B-B14F-4D97-AF65-F5344CB8AC3E}">
        <p14:creationId xmlns:p14="http://schemas.microsoft.com/office/powerpoint/2010/main" val="21442163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263800547"/>
              </p:ext>
            </p:extLst>
          </p:nvPr>
        </p:nvGraphicFramePr>
        <p:xfrm>
          <a:off x="2468879" y="452802"/>
          <a:ext cx="7254240" cy="3820034"/>
        </p:xfrm>
        <a:graphic>
          <a:graphicData uri="http://schemas.openxmlformats.org/drawingml/2006/table">
            <a:tbl>
              <a:tblPr>
                <a:tableStyleId>{5C22544A-7EE6-4342-B048-85BDC9FD1C3A}</a:tableStyleId>
              </a:tblPr>
              <a:tblGrid>
                <a:gridCol w="1144756">
                  <a:extLst>
                    <a:ext uri="{9D8B030D-6E8A-4147-A177-3AD203B41FA5}">
                      <a16:colId xmlns:a16="http://schemas.microsoft.com/office/drawing/2014/main" val="3843060001"/>
                    </a:ext>
                  </a:extLst>
                </a:gridCol>
                <a:gridCol w="1781539">
                  <a:extLst>
                    <a:ext uri="{9D8B030D-6E8A-4147-A177-3AD203B41FA5}">
                      <a16:colId xmlns:a16="http://schemas.microsoft.com/office/drawing/2014/main" val="1301711425"/>
                    </a:ext>
                  </a:extLst>
                </a:gridCol>
                <a:gridCol w="1144756">
                  <a:extLst>
                    <a:ext uri="{9D8B030D-6E8A-4147-A177-3AD203B41FA5}">
                      <a16:colId xmlns:a16="http://schemas.microsoft.com/office/drawing/2014/main" val="905841390"/>
                    </a:ext>
                  </a:extLst>
                </a:gridCol>
                <a:gridCol w="916967">
                  <a:extLst>
                    <a:ext uri="{9D8B030D-6E8A-4147-A177-3AD203B41FA5}">
                      <a16:colId xmlns:a16="http://schemas.microsoft.com/office/drawing/2014/main" val="1465240139"/>
                    </a:ext>
                  </a:extLst>
                </a:gridCol>
                <a:gridCol w="1133111">
                  <a:extLst>
                    <a:ext uri="{9D8B030D-6E8A-4147-A177-3AD203B41FA5}">
                      <a16:colId xmlns:a16="http://schemas.microsoft.com/office/drawing/2014/main" val="3822849916"/>
                    </a:ext>
                  </a:extLst>
                </a:gridCol>
                <a:gridCol w="1133111">
                  <a:extLst>
                    <a:ext uri="{9D8B030D-6E8A-4147-A177-3AD203B41FA5}">
                      <a16:colId xmlns:a16="http://schemas.microsoft.com/office/drawing/2014/main" val="1377210148"/>
                    </a:ext>
                  </a:extLst>
                </a:gridCol>
              </a:tblGrid>
              <a:tr h="439616">
                <a:tc gridSpan="6">
                  <a:txBody>
                    <a:bodyPr/>
                    <a:lstStyle/>
                    <a:p>
                      <a:pPr marL="0" marR="0" algn="ctr">
                        <a:lnSpc>
                          <a:spcPct val="150000"/>
                        </a:lnSpc>
                        <a:spcBef>
                          <a:spcPts val="0"/>
                        </a:spcBef>
                        <a:spcAft>
                          <a:spcPts val="0"/>
                        </a:spcAft>
                      </a:pPr>
                      <a:r>
                        <a:rPr lang="en-US" sz="2400" b="1" dirty="0" smtClean="0">
                          <a:effectLst/>
                          <a:latin typeface="+mn-lt"/>
                          <a:ea typeface="Calibri" panose="020F0502020204030204" pitchFamily="34" charset="0"/>
                          <a:cs typeface="Iskoola Pota" panose="020B0502040204020203" pitchFamily="34" charset="0"/>
                        </a:rPr>
                        <a:t>Classification table</a:t>
                      </a:r>
                      <a:endParaRPr lang="en-US" sz="2400" b="1" dirty="0">
                        <a:effectLst/>
                        <a:latin typeface="+mn-lt"/>
                        <a:ea typeface="Calibri" panose="020F0502020204030204" pitchFamily="34" charset="0"/>
                        <a:cs typeface="Iskoola Pota" panose="020B0502040204020203" pitchFamily="34" charset="0"/>
                      </a:endParaRPr>
                    </a:p>
                  </a:txBody>
                  <a:tcPr marL="0" marR="0" marT="0" marB="0">
                    <a:solidFill>
                      <a:schemeClr val="accent6"/>
                    </a:solidFill>
                  </a:tcPr>
                </a:tc>
                <a:tc hMerge="1">
                  <a:txBody>
                    <a:bodyPr/>
                    <a:lstStyle/>
                    <a:p>
                      <a:pPr marL="38100" marR="38100" algn="just">
                        <a:lnSpc>
                          <a:spcPct val="150000"/>
                        </a:lnSpc>
                        <a:spcBef>
                          <a:spcPts val="0"/>
                        </a:spcBef>
                        <a:spcAft>
                          <a:spcPts val="0"/>
                        </a:spcAft>
                      </a:pPr>
                      <a:endParaRPr lang="en-US" sz="1100" dirty="0">
                        <a:effectLst/>
                        <a:latin typeface="+mn-lt"/>
                        <a:ea typeface="Calibri" panose="020F0502020204030204" pitchFamily="34" charset="0"/>
                        <a:cs typeface="Iskoola Pota" panose="020B0502040204020203" pitchFamily="34" charset="0"/>
                      </a:endParaRPr>
                    </a:p>
                  </a:txBody>
                  <a:tcPr marL="0" marR="0" marT="0" marB="0" anchor="b">
                    <a:solidFill>
                      <a:schemeClr val="accent6"/>
                    </a:solidFill>
                  </a:tcPr>
                </a:tc>
                <a:tc hMerge="1">
                  <a:txBody>
                    <a:bodyPr/>
                    <a:lstStyle/>
                    <a:p>
                      <a:endParaRPr lang="en-US"/>
                    </a:p>
                  </a:txBody>
                  <a:tcPr/>
                </a:tc>
                <a:tc hMerge="1">
                  <a:txBody>
                    <a:bodyPr/>
                    <a:lstStyle/>
                    <a:p>
                      <a:pPr marL="38100" marR="38100" algn="just">
                        <a:lnSpc>
                          <a:spcPct val="150000"/>
                        </a:lnSpc>
                        <a:spcBef>
                          <a:spcPts val="0"/>
                        </a:spcBef>
                        <a:spcAft>
                          <a:spcPts val="0"/>
                        </a:spcAft>
                      </a:pPr>
                      <a:endParaRPr lang="en-US" sz="1100" dirty="0">
                        <a:effectLst/>
                        <a:latin typeface="+mn-lt"/>
                        <a:ea typeface="Calibri" panose="020F0502020204030204" pitchFamily="34" charset="0"/>
                        <a:cs typeface="Iskoola Pota" panose="020B0502040204020203" pitchFamily="34" charset="0"/>
                      </a:endParaRPr>
                    </a:p>
                  </a:txBody>
                  <a:tcPr marL="0" marR="0" marT="0" marB="0" anchor="b">
                    <a:solidFill>
                      <a:schemeClr val="accent6"/>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74186407"/>
                  </a:ext>
                </a:extLst>
              </a:tr>
              <a:tr h="293039">
                <a:tc>
                  <a:txBody>
                    <a:bodyPr/>
                    <a:lstStyle/>
                    <a:p>
                      <a:pPr marL="0" marR="0" algn="just">
                        <a:lnSpc>
                          <a:spcPct val="150000"/>
                        </a:lnSpc>
                        <a:spcBef>
                          <a:spcPts val="0"/>
                        </a:spcBef>
                        <a:spcAft>
                          <a:spcPts val="0"/>
                        </a:spcAft>
                      </a:pPr>
                      <a:r>
                        <a:rPr lang="en-US" sz="1600" dirty="0">
                          <a:effectLst/>
                          <a:latin typeface="+mn-lt"/>
                        </a:rPr>
                        <a:t> </a:t>
                      </a:r>
                      <a:endParaRPr lang="en-US" sz="1400" dirty="0">
                        <a:effectLst/>
                        <a:latin typeface="+mn-lt"/>
                        <a:ea typeface="Calibri" panose="020F0502020204030204" pitchFamily="34" charset="0"/>
                        <a:cs typeface="Iskoola Pota" panose="020B0502040204020203" pitchFamily="34" charset="0"/>
                      </a:endParaRPr>
                    </a:p>
                  </a:txBody>
                  <a:tcPr marL="0" marR="0" marT="0" marB="0">
                    <a:solidFill>
                      <a:schemeClr val="accent6"/>
                    </a:solidFill>
                  </a:tcPr>
                </a:tc>
                <a:tc rowSpan="2" gridSpan="2">
                  <a:txBody>
                    <a:bodyPr/>
                    <a:lstStyle/>
                    <a:p>
                      <a:pPr marL="38100" marR="38100" algn="just">
                        <a:lnSpc>
                          <a:spcPct val="150000"/>
                        </a:lnSpc>
                        <a:spcBef>
                          <a:spcPts val="0"/>
                        </a:spcBef>
                        <a:spcAft>
                          <a:spcPts val="0"/>
                        </a:spcAft>
                      </a:pPr>
                      <a:r>
                        <a:rPr lang="en-US" sz="1600" dirty="0">
                          <a:effectLst/>
                          <a:latin typeface="+mn-lt"/>
                        </a:rPr>
                        <a:t>Observed</a:t>
                      </a:r>
                      <a:endParaRPr lang="en-US" sz="1400" dirty="0">
                        <a:effectLst/>
                        <a:latin typeface="+mn-lt"/>
                        <a:ea typeface="Calibri" panose="020F0502020204030204" pitchFamily="34" charset="0"/>
                        <a:cs typeface="Iskoola Pota" panose="020B0502040204020203" pitchFamily="34" charset="0"/>
                      </a:endParaRPr>
                    </a:p>
                  </a:txBody>
                  <a:tcPr marL="0" marR="0" marT="0" marB="0" anchor="b">
                    <a:solidFill>
                      <a:schemeClr val="accent6"/>
                    </a:solidFill>
                  </a:tcPr>
                </a:tc>
                <a:tc rowSpan="2" hMerge="1">
                  <a:txBody>
                    <a:bodyPr/>
                    <a:lstStyle/>
                    <a:p>
                      <a:endParaRPr lang="en-US"/>
                    </a:p>
                  </a:txBody>
                  <a:tcPr/>
                </a:tc>
                <a:tc gridSpan="3">
                  <a:txBody>
                    <a:bodyPr/>
                    <a:lstStyle/>
                    <a:p>
                      <a:pPr marL="38100" marR="38100" algn="just">
                        <a:lnSpc>
                          <a:spcPct val="150000"/>
                        </a:lnSpc>
                        <a:spcBef>
                          <a:spcPts val="0"/>
                        </a:spcBef>
                        <a:spcAft>
                          <a:spcPts val="0"/>
                        </a:spcAft>
                      </a:pPr>
                      <a:r>
                        <a:rPr lang="en-US" sz="1600" dirty="0">
                          <a:effectLst/>
                          <a:latin typeface="+mn-lt"/>
                        </a:rPr>
                        <a:t>Predicted</a:t>
                      </a:r>
                      <a:endParaRPr lang="en-US" sz="1400" dirty="0">
                        <a:effectLst/>
                        <a:latin typeface="+mn-lt"/>
                        <a:ea typeface="Calibri" panose="020F0502020204030204" pitchFamily="34" charset="0"/>
                        <a:cs typeface="Iskoola Pota" panose="020B0502040204020203" pitchFamily="34" charset="0"/>
                      </a:endParaRPr>
                    </a:p>
                  </a:txBody>
                  <a:tcPr marL="0" marR="0" marT="0" marB="0" anchor="b">
                    <a:solidFill>
                      <a:schemeClr val="accent6"/>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20907977"/>
                  </a:ext>
                </a:extLst>
              </a:tr>
              <a:tr h="1114446">
                <a:tc>
                  <a:txBody>
                    <a:bodyPr/>
                    <a:lstStyle/>
                    <a:p>
                      <a:pPr marL="0" marR="0" algn="just">
                        <a:lnSpc>
                          <a:spcPct val="150000"/>
                        </a:lnSpc>
                        <a:spcBef>
                          <a:spcPts val="0"/>
                        </a:spcBef>
                        <a:spcAft>
                          <a:spcPts val="0"/>
                        </a:spcAft>
                      </a:pPr>
                      <a:r>
                        <a:rPr lang="en-US" sz="1600" dirty="0">
                          <a:effectLst/>
                          <a:latin typeface="+mn-lt"/>
                        </a:rPr>
                        <a:t> </a:t>
                      </a:r>
                      <a:endParaRPr lang="en-US" sz="1400" dirty="0">
                        <a:effectLst/>
                        <a:latin typeface="+mn-lt"/>
                        <a:ea typeface="Calibri" panose="020F0502020204030204" pitchFamily="34" charset="0"/>
                        <a:cs typeface="Iskoola Pota" panose="020B0502040204020203" pitchFamily="34" charset="0"/>
                      </a:endParaRPr>
                    </a:p>
                  </a:txBody>
                  <a:tcPr marL="0" marR="0" marT="0" marB="0">
                    <a:solidFill>
                      <a:schemeClr val="accent6"/>
                    </a:solidFill>
                  </a:tcPr>
                </a:tc>
                <a:tc gridSpan="2" vMerge="1">
                  <a:txBody>
                    <a:bodyPr/>
                    <a:lstStyle/>
                    <a:p>
                      <a:endParaRPr lang="en-US"/>
                    </a:p>
                  </a:txBody>
                  <a:tcPr/>
                </a:tc>
                <a:tc hMerge="1" vMerge="1">
                  <a:txBody>
                    <a:bodyPr/>
                    <a:lstStyle/>
                    <a:p>
                      <a:endParaRPr lang="en-US"/>
                    </a:p>
                  </a:txBody>
                  <a:tcPr/>
                </a:tc>
                <a:tc gridSpan="2">
                  <a:txBody>
                    <a:bodyPr/>
                    <a:lstStyle/>
                    <a:p>
                      <a:pPr marL="38100" marR="38100" indent="0" algn="just" defTabSz="914400" rtl="0" eaLnBrk="1" fontAlgn="auto" latinLnBrk="0" hangingPunct="1">
                        <a:lnSpc>
                          <a:spcPct val="150000"/>
                        </a:lnSpc>
                        <a:spcBef>
                          <a:spcPts val="0"/>
                        </a:spcBef>
                        <a:spcAft>
                          <a:spcPts val="0"/>
                        </a:spcAft>
                        <a:buClrTx/>
                        <a:buSzTx/>
                        <a:buFontTx/>
                        <a:buNone/>
                        <a:tabLst/>
                        <a:defRPr/>
                      </a:pPr>
                      <a:r>
                        <a:rPr lang="en-US" sz="1400" dirty="0" smtClean="0">
                          <a:effectLst/>
                          <a:latin typeface="+mn-lt"/>
                          <a:ea typeface="Calibri" panose="020F0502020204030204" pitchFamily="34" charset="0"/>
                          <a:cs typeface="Iskoola Pota" panose="020B0502040204020203" pitchFamily="34" charset="0"/>
                        </a:rPr>
                        <a:t>Consumer</a:t>
                      </a:r>
                      <a:r>
                        <a:rPr lang="en-US" sz="1400" baseline="0" dirty="0" smtClean="0">
                          <a:effectLst/>
                          <a:latin typeface="+mn-lt"/>
                          <a:ea typeface="Calibri" panose="020F0502020204030204" pitchFamily="34" charset="0"/>
                          <a:cs typeface="Iskoola Pota" panose="020B0502040204020203" pitchFamily="34" charset="0"/>
                        </a:rPr>
                        <a:t> preference between imported and local made pasta</a:t>
                      </a:r>
                      <a:endParaRPr lang="en-US" sz="1400" dirty="0" smtClean="0">
                        <a:effectLst/>
                        <a:latin typeface="+mn-lt"/>
                        <a:ea typeface="Calibri" panose="020F0502020204030204" pitchFamily="34" charset="0"/>
                        <a:cs typeface="Iskoola Pota" panose="020B0502040204020203" pitchFamily="34" charset="0"/>
                      </a:endParaRPr>
                    </a:p>
                    <a:p>
                      <a:pPr marL="38100" marR="38100" algn="just">
                        <a:lnSpc>
                          <a:spcPct val="150000"/>
                        </a:lnSpc>
                        <a:spcBef>
                          <a:spcPts val="0"/>
                        </a:spcBef>
                        <a:spcAft>
                          <a:spcPts val="0"/>
                        </a:spcAft>
                      </a:pPr>
                      <a:endParaRPr lang="en-US" sz="1400" dirty="0">
                        <a:effectLst/>
                        <a:latin typeface="+mn-lt"/>
                        <a:ea typeface="Calibri" panose="020F0502020204030204" pitchFamily="34" charset="0"/>
                        <a:cs typeface="Iskoola Pota" panose="020B0502040204020203" pitchFamily="34" charset="0"/>
                      </a:endParaRPr>
                    </a:p>
                  </a:txBody>
                  <a:tcPr marL="0" marR="0" marT="0" marB="0" anchor="b">
                    <a:solidFill>
                      <a:schemeClr val="accent6"/>
                    </a:solidFill>
                  </a:tcPr>
                </a:tc>
                <a:tc hMerge="1">
                  <a:txBody>
                    <a:bodyPr/>
                    <a:lstStyle/>
                    <a:p>
                      <a:endParaRPr lang="en-US"/>
                    </a:p>
                  </a:txBody>
                  <a:tcPr/>
                </a:tc>
                <a:tc>
                  <a:txBody>
                    <a:bodyPr/>
                    <a:lstStyle/>
                    <a:p>
                      <a:pPr marL="38100" marR="38100" algn="just">
                        <a:lnSpc>
                          <a:spcPct val="150000"/>
                        </a:lnSpc>
                        <a:spcBef>
                          <a:spcPts val="0"/>
                        </a:spcBef>
                        <a:spcAft>
                          <a:spcPts val="0"/>
                        </a:spcAft>
                      </a:pPr>
                      <a:r>
                        <a:rPr lang="en-US" sz="1600" dirty="0" smtClean="0">
                          <a:effectLst/>
                          <a:latin typeface="+mn-lt"/>
                        </a:rPr>
                        <a:t>Percentage </a:t>
                      </a:r>
                      <a:r>
                        <a:rPr lang="en-US" sz="1600" dirty="0">
                          <a:effectLst/>
                          <a:latin typeface="+mn-lt"/>
                        </a:rPr>
                        <a:t>Correct</a:t>
                      </a:r>
                      <a:endParaRPr lang="en-US" sz="1400" dirty="0">
                        <a:effectLst/>
                        <a:latin typeface="+mn-lt"/>
                        <a:ea typeface="Calibri" panose="020F0502020204030204" pitchFamily="34" charset="0"/>
                        <a:cs typeface="Iskoola Pota" panose="020B0502040204020203" pitchFamily="34" charset="0"/>
                      </a:endParaRPr>
                    </a:p>
                  </a:txBody>
                  <a:tcPr marL="0" marR="0" marT="0" marB="0" anchor="b">
                    <a:solidFill>
                      <a:schemeClr val="accent6"/>
                    </a:solidFill>
                  </a:tcPr>
                </a:tc>
                <a:extLst>
                  <a:ext uri="{0D108BD9-81ED-4DB2-BD59-A6C34878D82A}">
                    <a16:rowId xmlns:a16="http://schemas.microsoft.com/office/drawing/2014/main" val="1351205166"/>
                  </a:ext>
                </a:extLst>
              </a:tr>
              <a:tr h="542441">
                <a:tc rowSpan="3">
                  <a:txBody>
                    <a:bodyPr/>
                    <a:lstStyle/>
                    <a:p>
                      <a:pPr marL="38100" marR="38100" algn="just">
                        <a:lnSpc>
                          <a:spcPct val="150000"/>
                        </a:lnSpc>
                        <a:spcBef>
                          <a:spcPts val="0"/>
                        </a:spcBef>
                        <a:spcAft>
                          <a:spcPts val="0"/>
                        </a:spcAft>
                      </a:pPr>
                      <a:r>
                        <a:rPr lang="en-US" sz="1600" dirty="0">
                          <a:effectLst/>
                        </a:rPr>
                        <a:t>Step 1</a:t>
                      </a:r>
                      <a:endParaRPr lang="en-US" sz="1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solidFill>
                  </a:tcPr>
                </a:tc>
                <a:tc rowSpan="2">
                  <a:txBody>
                    <a:bodyPr/>
                    <a:lstStyle/>
                    <a:p>
                      <a:pPr marL="38100" marR="38100" algn="l">
                        <a:lnSpc>
                          <a:spcPct val="150000"/>
                        </a:lnSpc>
                        <a:spcBef>
                          <a:spcPts val="0"/>
                        </a:spcBef>
                        <a:spcAft>
                          <a:spcPts val="0"/>
                        </a:spcAft>
                      </a:pPr>
                      <a:r>
                        <a:rPr lang="en-US" sz="1600" dirty="0" smtClean="0">
                          <a:effectLst/>
                          <a:latin typeface="+mn-lt"/>
                          <a:ea typeface="Calibri" panose="020F0502020204030204" pitchFamily="34" charset="0"/>
                          <a:cs typeface="Iskoola Pota" panose="020B0502040204020203" pitchFamily="34" charset="0"/>
                        </a:rPr>
                        <a:t>Consumer</a:t>
                      </a:r>
                      <a:r>
                        <a:rPr lang="en-US" sz="1600" baseline="0" dirty="0" smtClean="0">
                          <a:effectLst/>
                          <a:latin typeface="+mn-lt"/>
                          <a:ea typeface="Calibri" panose="020F0502020204030204" pitchFamily="34" charset="0"/>
                          <a:cs typeface="Iskoola Pota" panose="020B0502040204020203" pitchFamily="34" charset="0"/>
                        </a:rPr>
                        <a:t> preference between imported and local made pasta</a:t>
                      </a:r>
                      <a:endParaRPr lang="en-US" sz="1600" dirty="0">
                        <a:effectLst/>
                        <a:latin typeface="+mn-lt"/>
                        <a:ea typeface="Calibri" panose="020F0502020204030204" pitchFamily="34" charset="0"/>
                        <a:cs typeface="Iskoola Pota" panose="020B0502040204020203" pitchFamily="34" charset="0"/>
                      </a:endParaRPr>
                    </a:p>
                  </a:txBody>
                  <a:tcPr marL="0" marR="0" marT="0" marB="0">
                    <a:solidFill>
                      <a:schemeClr val="accent6"/>
                    </a:solidFill>
                  </a:tcPr>
                </a:tc>
                <a:tc>
                  <a:txBody>
                    <a:bodyPr/>
                    <a:lstStyle/>
                    <a:p>
                      <a:pPr marL="0" marR="38100" algn="just">
                        <a:lnSpc>
                          <a:spcPct val="150000"/>
                        </a:lnSpc>
                        <a:spcBef>
                          <a:spcPts val="0"/>
                        </a:spcBef>
                        <a:spcAft>
                          <a:spcPts val="0"/>
                        </a:spcAft>
                      </a:pPr>
                      <a:r>
                        <a:rPr lang="en-US" sz="1400" dirty="0" smtClean="0">
                          <a:effectLst/>
                          <a:latin typeface="Calibri" panose="020F0502020204030204" pitchFamily="34" charset="0"/>
                          <a:ea typeface="Calibri" panose="020F0502020204030204" pitchFamily="34" charset="0"/>
                          <a:cs typeface="Iskoola Pota" panose="020B0502040204020203" pitchFamily="34" charset="0"/>
                        </a:rPr>
                        <a:t>Imported</a:t>
                      </a:r>
                      <a:r>
                        <a:rPr lang="en-US" sz="1400" baseline="0" dirty="0" smtClean="0">
                          <a:effectLst/>
                          <a:latin typeface="Calibri" panose="020F0502020204030204" pitchFamily="34" charset="0"/>
                          <a:ea typeface="Calibri" panose="020F0502020204030204" pitchFamily="34" charset="0"/>
                          <a:cs typeface="Iskoola Pota" panose="020B0502040204020203" pitchFamily="34" charset="0"/>
                        </a:rPr>
                        <a:t> pasta</a:t>
                      </a:r>
                      <a:endParaRPr lang="en-US" sz="1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solidFill>
                  </a:tcPr>
                </a:tc>
                <a:tc>
                  <a:txBody>
                    <a:bodyPr/>
                    <a:lstStyle/>
                    <a:p>
                      <a:pPr marL="38100" marR="38100" algn="just">
                        <a:lnSpc>
                          <a:spcPct val="150000"/>
                        </a:lnSpc>
                        <a:spcBef>
                          <a:spcPts val="0"/>
                        </a:spcBef>
                        <a:spcAft>
                          <a:spcPts val="0"/>
                        </a:spcAft>
                      </a:pPr>
                      <a:r>
                        <a:rPr lang="en-US" sz="1600" dirty="0" smtClean="0">
                          <a:effectLst/>
                          <a:latin typeface="+mn-lt"/>
                          <a:ea typeface="+mn-ea"/>
                          <a:cs typeface="+mn-cs"/>
                        </a:rPr>
                        <a:t>107</a:t>
                      </a:r>
                      <a:endParaRPr lang="en-US" sz="1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just">
                        <a:lnSpc>
                          <a:spcPct val="150000"/>
                        </a:lnSpc>
                        <a:spcBef>
                          <a:spcPts val="0"/>
                        </a:spcBef>
                        <a:spcAft>
                          <a:spcPts val="0"/>
                        </a:spcAft>
                      </a:pPr>
                      <a:r>
                        <a:rPr lang="en-US" sz="1600" dirty="0" smtClean="0">
                          <a:effectLst/>
                          <a:latin typeface="+mn-lt"/>
                          <a:ea typeface="+mn-ea"/>
                          <a:cs typeface="+mn-cs"/>
                        </a:rPr>
                        <a:t>7</a:t>
                      </a:r>
                      <a:endParaRPr lang="en-US" sz="1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just">
                        <a:lnSpc>
                          <a:spcPct val="150000"/>
                        </a:lnSpc>
                        <a:spcBef>
                          <a:spcPts val="0"/>
                        </a:spcBef>
                        <a:spcAft>
                          <a:spcPts val="0"/>
                        </a:spcAft>
                      </a:pPr>
                      <a:r>
                        <a:rPr lang="en-US" sz="1600" dirty="0" smtClean="0">
                          <a:solidFill>
                            <a:srgbClr val="FF0000"/>
                          </a:solidFill>
                          <a:effectLst/>
                          <a:latin typeface="+mn-lt"/>
                          <a:ea typeface="+mn-ea"/>
                          <a:cs typeface="+mn-cs"/>
                        </a:rPr>
                        <a:t>93.9</a:t>
                      </a:r>
                      <a:endParaRPr lang="en-US" sz="1400" dirty="0">
                        <a:solidFill>
                          <a:srgbClr val="FF0000"/>
                        </a:solidFill>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extLst>
                  <a:ext uri="{0D108BD9-81ED-4DB2-BD59-A6C34878D82A}">
                    <a16:rowId xmlns:a16="http://schemas.microsoft.com/office/drawing/2014/main" val="3758171206"/>
                  </a:ext>
                </a:extLst>
              </a:tr>
              <a:tr h="731179">
                <a:tc vMerge="1">
                  <a:txBody>
                    <a:bodyPr/>
                    <a:lstStyle/>
                    <a:p>
                      <a:endParaRPr lang="en-US"/>
                    </a:p>
                  </a:txBody>
                  <a:tcPr/>
                </a:tc>
                <a:tc vMerge="1">
                  <a:txBody>
                    <a:bodyPr/>
                    <a:lstStyle/>
                    <a:p>
                      <a:endParaRPr lang="en-US"/>
                    </a:p>
                  </a:txBody>
                  <a:tcPr/>
                </a:tc>
                <a:tc>
                  <a:txBody>
                    <a:bodyPr/>
                    <a:lstStyle/>
                    <a:p>
                      <a:pPr marL="38100" marR="38100" algn="just">
                        <a:lnSpc>
                          <a:spcPct val="150000"/>
                        </a:lnSpc>
                        <a:spcBef>
                          <a:spcPts val="0"/>
                        </a:spcBef>
                        <a:spcAft>
                          <a:spcPts val="0"/>
                        </a:spcAft>
                      </a:pPr>
                      <a:r>
                        <a:rPr lang="en-US" sz="1400" dirty="0" smtClean="0">
                          <a:effectLst/>
                          <a:latin typeface="Calibri" panose="020F0502020204030204" pitchFamily="34" charset="0"/>
                          <a:ea typeface="Calibri" panose="020F0502020204030204" pitchFamily="34" charset="0"/>
                          <a:cs typeface="Iskoola Pota" panose="020B0502040204020203" pitchFamily="34" charset="0"/>
                        </a:rPr>
                        <a:t>Local</a:t>
                      </a:r>
                      <a:r>
                        <a:rPr lang="en-US" sz="1400" baseline="0" dirty="0" smtClean="0">
                          <a:effectLst/>
                          <a:latin typeface="Calibri" panose="020F0502020204030204" pitchFamily="34" charset="0"/>
                          <a:ea typeface="Calibri" panose="020F0502020204030204" pitchFamily="34" charset="0"/>
                          <a:cs typeface="Iskoola Pota" panose="020B0502040204020203" pitchFamily="34" charset="0"/>
                        </a:rPr>
                        <a:t> made pasta</a:t>
                      </a:r>
                      <a:endParaRPr lang="en-US" sz="1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solidFill>
                  </a:tcPr>
                </a:tc>
                <a:tc>
                  <a:txBody>
                    <a:bodyPr/>
                    <a:lstStyle/>
                    <a:p>
                      <a:pPr marL="38100" marR="38100" algn="just">
                        <a:lnSpc>
                          <a:spcPct val="150000"/>
                        </a:lnSpc>
                        <a:spcBef>
                          <a:spcPts val="0"/>
                        </a:spcBef>
                        <a:spcAft>
                          <a:spcPts val="0"/>
                        </a:spcAft>
                      </a:pPr>
                      <a:r>
                        <a:rPr lang="en-US" sz="1600" dirty="0" smtClean="0">
                          <a:effectLst/>
                          <a:latin typeface="+mn-lt"/>
                          <a:ea typeface="+mn-ea"/>
                          <a:cs typeface="+mn-cs"/>
                        </a:rPr>
                        <a:t>5</a:t>
                      </a:r>
                      <a:endParaRPr lang="en-US" sz="1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just">
                        <a:lnSpc>
                          <a:spcPct val="150000"/>
                        </a:lnSpc>
                        <a:spcBef>
                          <a:spcPts val="0"/>
                        </a:spcBef>
                        <a:spcAft>
                          <a:spcPts val="0"/>
                        </a:spcAft>
                      </a:pPr>
                      <a:r>
                        <a:rPr lang="en-US" sz="1600" dirty="0" smtClean="0">
                          <a:effectLst/>
                        </a:rPr>
                        <a:t>271</a:t>
                      </a:r>
                      <a:endParaRPr lang="en-US" sz="1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just">
                        <a:lnSpc>
                          <a:spcPct val="150000"/>
                        </a:lnSpc>
                        <a:spcBef>
                          <a:spcPts val="0"/>
                        </a:spcBef>
                        <a:spcAft>
                          <a:spcPts val="0"/>
                        </a:spcAft>
                      </a:pPr>
                      <a:r>
                        <a:rPr lang="en-US" sz="1600" dirty="0" smtClean="0">
                          <a:solidFill>
                            <a:srgbClr val="FF0000"/>
                          </a:solidFill>
                          <a:effectLst/>
                          <a:latin typeface="+mn-lt"/>
                          <a:ea typeface="+mn-ea"/>
                          <a:cs typeface="+mn-cs"/>
                        </a:rPr>
                        <a:t>98.2</a:t>
                      </a:r>
                      <a:endParaRPr lang="en-US" sz="1400" dirty="0">
                        <a:solidFill>
                          <a:srgbClr val="FF0000"/>
                        </a:solidFill>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extLst>
                  <a:ext uri="{0D108BD9-81ED-4DB2-BD59-A6C34878D82A}">
                    <a16:rowId xmlns:a16="http://schemas.microsoft.com/office/drawing/2014/main" val="638099969"/>
                  </a:ext>
                </a:extLst>
              </a:tr>
              <a:tr h="293039">
                <a:tc vMerge="1">
                  <a:txBody>
                    <a:bodyPr/>
                    <a:lstStyle/>
                    <a:p>
                      <a:endParaRPr lang="en-US"/>
                    </a:p>
                  </a:txBody>
                  <a:tcPr/>
                </a:tc>
                <a:tc gridSpan="2">
                  <a:txBody>
                    <a:bodyPr/>
                    <a:lstStyle/>
                    <a:p>
                      <a:pPr marL="38100" marR="38100" algn="just">
                        <a:lnSpc>
                          <a:spcPct val="150000"/>
                        </a:lnSpc>
                        <a:spcBef>
                          <a:spcPts val="0"/>
                        </a:spcBef>
                        <a:spcAft>
                          <a:spcPts val="0"/>
                        </a:spcAft>
                      </a:pPr>
                      <a:r>
                        <a:rPr lang="en-US" sz="1600" dirty="0">
                          <a:effectLst/>
                        </a:rPr>
                        <a:t>Overall Percentage</a:t>
                      </a:r>
                      <a:endParaRPr lang="en-US" sz="1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solidFill>
                  </a:tcPr>
                </a:tc>
                <a:tc hMerge="1">
                  <a:txBody>
                    <a:bodyPr/>
                    <a:lstStyle/>
                    <a:p>
                      <a:endParaRPr lang="en-US"/>
                    </a:p>
                  </a:txBody>
                  <a:tcPr/>
                </a:tc>
                <a:tc>
                  <a:txBody>
                    <a:bodyPr/>
                    <a:lstStyle/>
                    <a:p>
                      <a:pPr marL="0" marR="0" algn="just">
                        <a:lnSpc>
                          <a:spcPct val="150000"/>
                        </a:lnSpc>
                        <a:spcBef>
                          <a:spcPts val="0"/>
                        </a:spcBef>
                        <a:spcAft>
                          <a:spcPts val="0"/>
                        </a:spcAft>
                      </a:pPr>
                      <a:r>
                        <a:rPr lang="en-US" sz="1600" dirty="0">
                          <a:effectLst/>
                        </a:rPr>
                        <a:t> </a:t>
                      </a:r>
                      <a:endParaRPr lang="en-US" sz="1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nchor="ctr">
                    <a:solidFill>
                      <a:schemeClr val="accent6">
                        <a:lumMod val="60000"/>
                        <a:lumOff val="40000"/>
                      </a:schemeClr>
                    </a:solidFill>
                  </a:tcPr>
                </a:tc>
                <a:tc>
                  <a:txBody>
                    <a:bodyPr/>
                    <a:lstStyle/>
                    <a:p>
                      <a:pPr marL="0" marR="0" algn="just">
                        <a:lnSpc>
                          <a:spcPct val="150000"/>
                        </a:lnSpc>
                        <a:spcBef>
                          <a:spcPts val="0"/>
                        </a:spcBef>
                        <a:spcAft>
                          <a:spcPts val="0"/>
                        </a:spcAft>
                      </a:pPr>
                      <a:r>
                        <a:rPr lang="en-US" sz="1600" dirty="0">
                          <a:effectLst/>
                        </a:rPr>
                        <a:t> </a:t>
                      </a:r>
                      <a:endParaRPr lang="en-US" sz="1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nchor="ctr">
                    <a:solidFill>
                      <a:schemeClr val="accent6">
                        <a:lumMod val="60000"/>
                        <a:lumOff val="40000"/>
                      </a:schemeClr>
                    </a:solidFill>
                  </a:tcPr>
                </a:tc>
                <a:tc>
                  <a:txBody>
                    <a:bodyPr/>
                    <a:lstStyle/>
                    <a:p>
                      <a:pPr marL="38100" marR="38100" algn="just">
                        <a:lnSpc>
                          <a:spcPct val="150000"/>
                        </a:lnSpc>
                        <a:spcBef>
                          <a:spcPts val="0"/>
                        </a:spcBef>
                        <a:spcAft>
                          <a:spcPts val="0"/>
                        </a:spcAft>
                      </a:pPr>
                      <a:r>
                        <a:rPr lang="en-US" sz="1600" dirty="0" smtClean="0">
                          <a:solidFill>
                            <a:srgbClr val="FF0000"/>
                          </a:solidFill>
                          <a:effectLst/>
                          <a:latin typeface="Calibri" panose="020F0502020204030204" pitchFamily="34" charset="0"/>
                          <a:ea typeface="Calibri" panose="020F0502020204030204" pitchFamily="34" charset="0"/>
                          <a:cs typeface="Iskoola Pota" panose="020B0502040204020203" pitchFamily="34" charset="0"/>
                        </a:rPr>
                        <a:t>96.9</a:t>
                      </a:r>
                      <a:endParaRPr lang="en-US" sz="1600" dirty="0">
                        <a:solidFill>
                          <a:srgbClr val="FF0000"/>
                        </a:solidFill>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extLst>
                  <a:ext uri="{0D108BD9-81ED-4DB2-BD59-A6C34878D82A}">
                    <a16:rowId xmlns:a16="http://schemas.microsoft.com/office/drawing/2014/main" val="3358711028"/>
                  </a:ext>
                </a:extLst>
              </a:tr>
            </a:tbl>
          </a:graphicData>
        </a:graphic>
      </p:graphicFrame>
      <p:sp>
        <p:nvSpPr>
          <p:cNvPr id="8" name="TextBox 7"/>
          <p:cNvSpPr txBox="1"/>
          <p:nvPr/>
        </p:nvSpPr>
        <p:spPr>
          <a:xfrm>
            <a:off x="4345708" y="4418856"/>
            <a:ext cx="3500582" cy="369332"/>
          </a:xfrm>
          <a:prstGeom prst="rect">
            <a:avLst/>
          </a:prstGeom>
          <a:noFill/>
        </p:spPr>
        <p:txBody>
          <a:bodyPr wrap="square" rtlCol="0">
            <a:spAutoFit/>
          </a:bodyPr>
          <a:lstStyle/>
          <a:p>
            <a:pPr algn="ctr"/>
            <a:r>
              <a:rPr lang="en-US" dirty="0" smtClean="0">
                <a:cs typeface="Times New Roman" panose="02020603050405020304" pitchFamily="18" charset="0"/>
              </a:rPr>
              <a:t>Table 5: Classification table </a:t>
            </a:r>
            <a:endParaRPr lang="en-US" dirty="0">
              <a:cs typeface="Times New Roman" panose="02020603050405020304" pitchFamily="18" charset="0"/>
            </a:endParaRPr>
          </a:p>
        </p:txBody>
      </p:sp>
      <p:sp>
        <p:nvSpPr>
          <p:cNvPr id="9" name="TextBox 8"/>
          <p:cNvSpPr txBox="1"/>
          <p:nvPr/>
        </p:nvSpPr>
        <p:spPr>
          <a:xfrm>
            <a:off x="1015999" y="4710897"/>
            <a:ext cx="10160000" cy="1754326"/>
          </a:xfrm>
          <a:prstGeom prst="rect">
            <a:avLst/>
          </a:prstGeom>
          <a:noFill/>
        </p:spPr>
        <p:txBody>
          <a:bodyPr wrap="square" rtlCol="0">
            <a:spAutoFit/>
          </a:bodyPr>
          <a:lstStyle/>
          <a:p>
            <a:pPr marL="342900" indent="-342900" algn="just">
              <a:buFont typeface="Arial" panose="020B0604020202020204" pitchFamily="34" charset="0"/>
              <a:buChar char="•"/>
            </a:pPr>
            <a:r>
              <a:rPr lang="en-US" dirty="0" smtClean="0"/>
              <a:t>This table shows the rate of correct classification if we predict that the respondent would choose local made pasta as their preference. </a:t>
            </a:r>
          </a:p>
          <a:p>
            <a:pPr marL="342900" indent="-342900" algn="just">
              <a:buFont typeface="Arial" panose="020B0604020202020204" pitchFamily="34" charset="0"/>
              <a:buChar char="•"/>
            </a:pPr>
            <a:r>
              <a:rPr lang="en-US" dirty="0" smtClean="0"/>
              <a:t>Specificity or truer negative rate of those who did not select local made pasta was correctly predicted by 93.9% to fall into Imported pasta preferred group.</a:t>
            </a:r>
          </a:p>
          <a:p>
            <a:pPr marL="342900" indent="-342900" algn="just">
              <a:buFont typeface="Arial" panose="020B0604020202020204" pitchFamily="34" charset="0"/>
              <a:buChar char="•"/>
            </a:pPr>
            <a:r>
              <a:rPr lang="en-US" dirty="0" smtClean="0"/>
              <a:t>Sensitivity or true positive rate of those who selected local made pasta was correctly predicted by 98.2% to fall into local made pasta preferred group. </a:t>
            </a:r>
            <a:endParaRPr lang="en-US" dirty="0"/>
          </a:p>
        </p:txBody>
      </p:sp>
      <p:sp>
        <p:nvSpPr>
          <p:cNvPr id="7"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r>
              <a:rPr lang="en-US" dirty="0" smtClean="0"/>
              <a:t>15</a:t>
            </a:r>
          </a:p>
        </p:txBody>
      </p:sp>
    </p:spTree>
    <p:extLst>
      <p:ext uri="{BB962C8B-B14F-4D97-AF65-F5344CB8AC3E}">
        <p14:creationId xmlns:p14="http://schemas.microsoft.com/office/powerpoint/2010/main" val="7356032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539044791"/>
              </p:ext>
            </p:extLst>
          </p:nvPr>
        </p:nvGraphicFramePr>
        <p:xfrm>
          <a:off x="2255519" y="308657"/>
          <a:ext cx="7855128" cy="3869595"/>
        </p:xfrm>
        <a:graphic>
          <a:graphicData uri="http://schemas.openxmlformats.org/drawingml/2006/table">
            <a:tbl>
              <a:tblPr>
                <a:tableStyleId>{5C22544A-7EE6-4342-B048-85BDC9FD1C3A}</a:tableStyleId>
              </a:tblPr>
              <a:tblGrid>
                <a:gridCol w="879396">
                  <a:extLst>
                    <a:ext uri="{9D8B030D-6E8A-4147-A177-3AD203B41FA5}">
                      <a16:colId xmlns:a16="http://schemas.microsoft.com/office/drawing/2014/main" val="2716057260"/>
                    </a:ext>
                  </a:extLst>
                </a:gridCol>
                <a:gridCol w="879396">
                  <a:extLst>
                    <a:ext uri="{9D8B030D-6E8A-4147-A177-3AD203B41FA5}">
                      <a16:colId xmlns:a16="http://schemas.microsoft.com/office/drawing/2014/main" val="617364319"/>
                    </a:ext>
                  </a:extLst>
                </a:gridCol>
                <a:gridCol w="762042">
                  <a:extLst>
                    <a:ext uri="{9D8B030D-6E8A-4147-A177-3AD203B41FA5}">
                      <a16:colId xmlns:a16="http://schemas.microsoft.com/office/drawing/2014/main" val="246594970"/>
                    </a:ext>
                  </a:extLst>
                </a:gridCol>
                <a:gridCol w="762042">
                  <a:extLst>
                    <a:ext uri="{9D8B030D-6E8A-4147-A177-3AD203B41FA5}">
                      <a16:colId xmlns:a16="http://schemas.microsoft.com/office/drawing/2014/main" val="1660159044"/>
                    </a:ext>
                  </a:extLst>
                </a:gridCol>
                <a:gridCol w="762042">
                  <a:extLst>
                    <a:ext uri="{9D8B030D-6E8A-4147-A177-3AD203B41FA5}">
                      <a16:colId xmlns:a16="http://schemas.microsoft.com/office/drawing/2014/main" val="99052043"/>
                    </a:ext>
                  </a:extLst>
                </a:gridCol>
                <a:gridCol w="762042">
                  <a:extLst>
                    <a:ext uri="{9D8B030D-6E8A-4147-A177-3AD203B41FA5}">
                      <a16:colId xmlns:a16="http://schemas.microsoft.com/office/drawing/2014/main" val="4211580587"/>
                    </a:ext>
                  </a:extLst>
                </a:gridCol>
                <a:gridCol w="762042">
                  <a:extLst>
                    <a:ext uri="{9D8B030D-6E8A-4147-A177-3AD203B41FA5}">
                      <a16:colId xmlns:a16="http://schemas.microsoft.com/office/drawing/2014/main" val="2606809746"/>
                    </a:ext>
                  </a:extLst>
                </a:gridCol>
                <a:gridCol w="762042">
                  <a:extLst>
                    <a:ext uri="{9D8B030D-6E8A-4147-A177-3AD203B41FA5}">
                      <a16:colId xmlns:a16="http://schemas.microsoft.com/office/drawing/2014/main" val="3402341756"/>
                    </a:ext>
                  </a:extLst>
                </a:gridCol>
                <a:gridCol w="762042">
                  <a:extLst>
                    <a:ext uri="{9D8B030D-6E8A-4147-A177-3AD203B41FA5}">
                      <a16:colId xmlns:a16="http://schemas.microsoft.com/office/drawing/2014/main" val="2571680521"/>
                    </a:ext>
                  </a:extLst>
                </a:gridCol>
                <a:gridCol w="762042">
                  <a:extLst>
                    <a:ext uri="{9D8B030D-6E8A-4147-A177-3AD203B41FA5}">
                      <a16:colId xmlns:a16="http://schemas.microsoft.com/office/drawing/2014/main" val="562623356"/>
                    </a:ext>
                  </a:extLst>
                </a:gridCol>
              </a:tblGrid>
              <a:tr h="352732">
                <a:tc gridSpan="10">
                  <a:txBody>
                    <a:bodyPr/>
                    <a:lstStyle/>
                    <a:p>
                      <a:pPr marL="38100" marR="38100" algn="ctr">
                        <a:lnSpc>
                          <a:spcPts val="1600"/>
                        </a:lnSpc>
                        <a:spcBef>
                          <a:spcPts val="0"/>
                        </a:spcBef>
                        <a:spcAft>
                          <a:spcPts val="0"/>
                        </a:spcAft>
                      </a:pPr>
                      <a:endParaRPr lang="en-US" sz="2000" b="1" dirty="0" smtClean="0">
                        <a:effectLst/>
                      </a:endParaRPr>
                    </a:p>
                    <a:p>
                      <a:pPr marL="38100" marR="38100" algn="ctr">
                        <a:lnSpc>
                          <a:spcPts val="1600"/>
                        </a:lnSpc>
                        <a:spcBef>
                          <a:spcPts val="0"/>
                        </a:spcBef>
                        <a:spcAft>
                          <a:spcPts val="0"/>
                        </a:spcAft>
                      </a:pPr>
                      <a:r>
                        <a:rPr lang="en-US" sz="2000" b="1" dirty="0" smtClean="0">
                          <a:effectLst/>
                        </a:rPr>
                        <a:t>Variables </a:t>
                      </a:r>
                      <a:r>
                        <a:rPr lang="en-US" sz="2000" b="1" dirty="0">
                          <a:effectLst/>
                        </a:rPr>
                        <a:t>in the Equation</a:t>
                      </a:r>
                      <a:endParaRPr lang="en-US" sz="3200" b="1"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05807073"/>
                  </a:ext>
                </a:extLst>
              </a:tr>
              <a:tr h="276206">
                <a:tc rowSpan="2" gridSpan="2">
                  <a:txBody>
                    <a:bodyPr/>
                    <a:lstStyle/>
                    <a:p>
                      <a:pPr marL="0" marR="0">
                        <a:lnSpc>
                          <a:spcPct val="107000"/>
                        </a:lnSpc>
                        <a:spcBef>
                          <a:spcPts val="0"/>
                        </a:spcBef>
                        <a:spcAft>
                          <a:spcPts val="0"/>
                        </a:spcAft>
                      </a:pPr>
                      <a:r>
                        <a:rPr lang="en-US" sz="2800" dirty="0">
                          <a:effectLst/>
                        </a:rPr>
                        <a:t> </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solidFill>
                  </a:tcPr>
                </a:tc>
                <a:tc rowSpan="2" hMerge="1">
                  <a:txBody>
                    <a:bodyPr/>
                    <a:lstStyle/>
                    <a:p>
                      <a:endParaRPr lang="en-US"/>
                    </a:p>
                  </a:txBody>
                  <a:tcPr/>
                </a:tc>
                <a:tc rowSpan="2">
                  <a:txBody>
                    <a:bodyPr/>
                    <a:lstStyle/>
                    <a:p>
                      <a:pPr marL="38100" marR="38100" algn="ctr">
                        <a:lnSpc>
                          <a:spcPts val="1600"/>
                        </a:lnSpc>
                        <a:spcBef>
                          <a:spcPts val="0"/>
                        </a:spcBef>
                        <a:spcAft>
                          <a:spcPts val="0"/>
                        </a:spcAft>
                      </a:pPr>
                      <a:r>
                        <a:rPr lang="en-US" sz="1600" dirty="0">
                          <a:effectLst/>
                        </a:rPr>
                        <a:t>B</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solidFill>
                  </a:tcPr>
                </a:tc>
                <a:tc rowSpan="2">
                  <a:txBody>
                    <a:bodyPr/>
                    <a:lstStyle/>
                    <a:p>
                      <a:pPr marL="38100" marR="38100" algn="ctr">
                        <a:lnSpc>
                          <a:spcPts val="1600"/>
                        </a:lnSpc>
                        <a:spcBef>
                          <a:spcPts val="0"/>
                        </a:spcBef>
                        <a:spcAft>
                          <a:spcPts val="0"/>
                        </a:spcAft>
                      </a:pPr>
                      <a:r>
                        <a:rPr lang="en-US" sz="1600" dirty="0">
                          <a:effectLst/>
                        </a:rPr>
                        <a:t>S.E.</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solidFill>
                  </a:tcPr>
                </a:tc>
                <a:tc rowSpan="2">
                  <a:txBody>
                    <a:bodyPr/>
                    <a:lstStyle/>
                    <a:p>
                      <a:pPr marL="38100" marR="38100" algn="ctr">
                        <a:lnSpc>
                          <a:spcPts val="1600"/>
                        </a:lnSpc>
                        <a:spcBef>
                          <a:spcPts val="0"/>
                        </a:spcBef>
                        <a:spcAft>
                          <a:spcPts val="0"/>
                        </a:spcAft>
                      </a:pPr>
                      <a:r>
                        <a:rPr lang="en-US" sz="1600" dirty="0">
                          <a:effectLst/>
                        </a:rPr>
                        <a:t>Wald</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solidFill>
                  </a:tcPr>
                </a:tc>
                <a:tc rowSpan="2">
                  <a:txBody>
                    <a:bodyPr/>
                    <a:lstStyle/>
                    <a:p>
                      <a:pPr marL="38100" marR="38100" algn="ctr">
                        <a:lnSpc>
                          <a:spcPts val="1600"/>
                        </a:lnSpc>
                        <a:spcBef>
                          <a:spcPts val="0"/>
                        </a:spcBef>
                        <a:spcAft>
                          <a:spcPts val="0"/>
                        </a:spcAft>
                      </a:pPr>
                      <a:r>
                        <a:rPr lang="en-US" sz="1600" dirty="0" err="1">
                          <a:effectLst/>
                        </a:rPr>
                        <a:t>df</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solidFill>
                  </a:tcPr>
                </a:tc>
                <a:tc rowSpan="2">
                  <a:txBody>
                    <a:bodyPr/>
                    <a:lstStyle/>
                    <a:p>
                      <a:pPr marL="38100" marR="38100" algn="ctr">
                        <a:lnSpc>
                          <a:spcPts val="1600"/>
                        </a:lnSpc>
                        <a:spcBef>
                          <a:spcPts val="0"/>
                        </a:spcBef>
                        <a:spcAft>
                          <a:spcPts val="0"/>
                        </a:spcAft>
                      </a:pPr>
                      <a:r>
                        <a:rPr lang="en-US" sz="1600" dirty="0">
                          <a:effectLst/>
                        </a:rPr>
                        <a:t>Sig.</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solidFill>
                  </a:tcPr>
                </a:tc>
                <a:tc rowSpan="2">
                  <a:txBody>
                    <a:bodyPr/>
                    <a:lstStyle/>
                    <a:p>
                      <a:pPr marL="38100" marR="38100" algn="ctr">
                        <a:lnSpc>
                          <a:spcPts val="1600"/>
                        </a:lnSpc>
                        <a:spcBef>
                          <a:spcPts val="0"/>
                        </a:spcBef>
                        <a:spcAft>
                          <a:spcPts val="0"/>
                        </a:spcAft>
                      </a:pPr>
                      <a:r>
                        <a:rPr lang="en-US" sz="1600" dirty="0" err="1">
                          <a:effectLst/>
                        </a:rPr>
                        <a:t>Exp</a:t>
                      </a:r>
                      <a:r>
                        <a:rPr lang="en-US" sz="1600" dirty="0">
                          <a:effectLst/>
                        </a:rPr>
                        <a:t>(B)</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solidFill>
                  </a:tcPr>
                </a:tc>
                <a:tc gridSpan="2">
                  <a:txBody>
                    <a:bodyPr/>
                    <a:lstStyle/>
                    <a:p>
                      <a:pPr marL="38100" marR="38100" algn="ctr">
                        <a:lnSpc>
                          <a:spcPts val="1600"/>
                        </a:lnSpc>
                        <a:spcBef>
                          <a:spcPts val="0"/>
                        </a:spcBef>
                        <a:spcAft>
                          <a:spcPts val="0"/>
                        </a:spcAft>
                      </a:pPr>
                      <a:r>
                        <a:rPr lang="en-US" sz="1600">
                          <a:effectLst/>
                        </a:rPr>
                        <a:t>95% C.I.for EXP(B)</a:t>
                      </a:r>
                      <a:endParaRPr lang="en-US" sz="240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solidFill>
                  </a:tcPr>
                </a:tc>
                <a:tc hMerge="1">
                  <a:txBody>
                    <a:bodyPr/>
                    <a:lstStyle/>
                    <a:p>
                      <a:endParaRPr lang="en-US"/>
                    </a:p>
                  </a:txBody>
                  <a:tcPr/>
                </a:tc>
                <a:extLst>
                  <a:ext uri="{0D108BD9-81ED-4DB2-BD59-A6C34878D82A}">
                    <a16:rowId xmlns:a16="http://schemas.microsoft.com/office/drawing/2014/main" val="218055559"/>
                  </a:ext>
                </a:extLst>
              </a:tr>
              <a:tr h="276206">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38100" marR="38100" algn="ctr">
                        <a:lnSpc>
                          <a:spcPts val="1600"/>
                        </a:lnSpc>
                        <a:spcBef>
                          <a:spcPts val="0"/>
                        </a:spcBef>
                        <a:spcAft>
                          <a:spcPts val="0"/>
                        </a:spcAft>
                      </a:pPr>
                      <a:r>
                        <a:rPr lang="en-US" sz="1600" dirty="0">
                          <a:effectLst/>
                        </a:rPr>
                        <a:t>Lower</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solidFill>
                  </a:tcPr>
                </a:tc>
                <a:tc>
                  <a:txBody>
                    <a:bodyPr/>
                    <a:lstStyle/>
                    <a:p>
                      <a:pPr marL="38100" marR="38100" algn="ctr">
                        <a:lnSpc>
                          <a:spcPts val="1600"/>
                        </a:lnSpc>
                        <a:spcBef>
                          <a:spcPts val="0"/>
                        </a:spcBef>
                        <a:spcAft>
                          <a:spcPts val="0"/>
                        </a:spcAft>
                      </a:pPr>
                      <a:r>
                        <a:rPr lang="en-US" sz="1600" dirty="0">
                          <a:effectLst/>
                        </a:rPr>
                        <a:t>Upper</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solidFill>
                  </a:tcPr>
                </a:tc>
                <a:extLst>
                  <a:ext uri="{0D108BD9-81ED-4DB2-BD59-A6C34878D82A}">
                    <a16:rowId xmlns:a16="http://schemas.microsoft.com/office/drawing/2014/main" val="1848727580"/>
                  </a:ext>
                </a:extLst>
              </a:tr>
              <a:tr h="276206">
                <a:tc rowSpan="7">
                  <a:txBody>
                    <a:bodyPr/>
                    <a:lstStyle/>
                    <a:p>
                      <a:pPr marL="38100" marR="38100">
                        <a:lnSpc>
                          <a:spcPts val="1600"/>
                        </a:lnSpc>
                        <a:spcBef>
                          <a:spcPts val="0"/>
                        </a:spcBef>
                        <a:spcAft>
                          <a:spcPts val="0"/>
                        </a:spcAft>
                      </a:pPr>
                      <a:r>
                        <a:rPr lang="en-US" sz="1600" dirty="0">
                          <a:effectLst/>
                        </a:rPr>
                        <a:t>Step 1</a:t>
                      </a:r>
                      <a:r>
                        <a:rPr lang="en-US" sz="1600" baseline="30000" dirty="0">
                          <a:effectLst/>
                        </a:rPr>
                        <a:t>a</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nchor="ctr">
                    <a:solidFill>
                      <a:schemeClr val="accent6"/>
                    </a:solidFill>
                  </a:tcPr>
                </a:tc>
                <a:tc>
                  <a:txBody>
                    <a:bodyPr/>
                    <a:lstStyle/>
                    <a:p>
                      <a:pPr marL="38100" marR="38100">
                        <a:lnSpc>
                          <a:spcPts val="1600"/>
                        </a:lnSpc>
                        <a:spcBef>
                          <a:spcPts val="0"/>
                        </a:spcBef>
                        <a:spcAft>
                          <a:spcPts val="0"/>
                        </a:spcAft>
                      </a:pPr>
                      <a:r>
                        <a:rPr lang="en-US" sz="1600">
                          <a:effectLst/>
                        </a:rPr>
                        <a:t>quality</a:t>
                      </a:r>
                      <a:endParaRPr lang="en-US" sz="240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nchor="ctr">
                    <a:solidFill>
                      <a:schemeClr val="accent6"/>
                    </a:solidFill>
                  </a:tcPr>
                </a:tc>
                <a:tc>
                  <a:txBody>
                    <a:bodyPr/>
                    <a:lstStyle/>
                    <a:p>
                      <a:pPr marL="38100" marR="38100" algn="r">
                        <a:lnSpc>
                          <a:spcPts val="1600"/>
                        </a:lnSpc>
                        <a:spcBef>
                          <a:spcPts val="0"/>
                        </a:spcBef>
                        <a:spcAft>
                          <a:spcPts val="0"/>
                        </a:spcAft>
                      </a:pPr>
                      <a:r>
                        <a:rPr lang="en-US" sz="1600" dirty="0">
                          <a:solidFill>
                            <a:srgbClr val="FF0000"/>
                          </a:solidFill>
                          <a:effectLst/>
                        </a:rPr>
                        <a:t>-1.248</a:t>
                      </a:r>
                      <a:endParaRPr lang="en-US" sz="2400" dirty="0">
                        <a:solidFill>
                          <a:srgbClr val="FF0000"/>
                        </a:solidFill>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a:effectLst/>
                        </a:rPr>
                        <a:t>1.036</a:t>
                      </a:r>
                      <a:endParaRPr lang="en-US" sz="240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a:effectLst/>
                        </a:rPr>
                        <a:t>1.451</a:t>
                      </a:r>
                      <a:endParaRPr lang="en-US" sz="240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a:effectLst/>
                        </a:rPr>
                        <a:t>1</a:t>
                      </a:r>
                      <a:endParaRPr lang="en-US" sz="240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dirty="0" smtClean="0">
                          <a:solidFill>
                            <a:srgbClr val="FF0000"/>
                          </a:solidFill>
                          <a:effectLst/>
                        </a:rPr>
                        <a:t>.028</a:t>
                      </a:r>
                      <a:endParaRPr lang="en-US" sz="2400" dirty="0">
                        <a:solidFill>
                          <a:srgbClr val="FF0000"/>
                        </a:solidFill>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dirty="0">
                          <a:solidFill>
                            <a:srgbClr val="FF0000"/>
                          </a:solidFill>
                          <a:effectLst/>
                        </a:rPr>
                        <a:t>.287</a:t>
                      </a:r>
                      <a:endParaRPr lang="en-US" sz="2400" dirty="0">
                        <a:solidFill>
                          <a:srgbClr val="FF0000"/>
                        </a:solidFill>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a:effectLst/>
                        </a:rPr>
                        <a:t>.038</a:t>
                      </a:r>
                      <a:endParaRPr lang="en-US" sz="240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a:effectLst/>
                        </a:rPr>
                        <a:t>2.188</a:t>
                      </a:r>
                      <a:endParaRPr lang="en-US" sz="240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extLst>
                  <a:ext uri="{0D108BD9-81ED-4DB2-BD59-A6C34878D82A}">
                    <a16:rowId xmlns:a16="http://schemas.microsoft.com/office/drawing/2014/main" val="742972384"/>
                  </a:ext>
                </a:extLst>
              </a:tr>
              <a:tr h="347220">
                <a:tc vMerge="1">
                  <a:txBody>
                    <a:bodyPr/>
                    <a:lstStyle/>
                    <a:p>
                      <a:endParaRPr lang="en-US"/>
                    </a:p>
                  </a:txBody>
                  <a:tcPr/>
                </a:tc>
                <a:tc>
                  <a:txBody>
                    <a:bodyPr/>
                    <a:lstStyle/>
                    <a:p>
                      <a:pPr marL="38100" marR="38100">
                        <a:lnSpc>
                          <a:spcPts val="1600"/>
                        </a:lnSpc>
                        <a:spcBef>
                          <a:spcPts val="0"/>
                        </a:spcBef>
                        <a:spcAft>
                          <a:spcPts val="0"/>
                        </a:spcAft>
                      </a:pPr>
                      <a:r>
                        <a:rPr lang="en-US" sz="1600">
                          <a:effectLst/>
                        </a:rPr>
                        <a:t>availability</a:t>
                      </a:r>
                      <a:endParaRPr lang="en-US" sz="240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nchor="ctr">
                    <a:solidFill>
                      <a:schemeClr val="accent6"/>
                    </a:solidFill>
                  </a:tcPr>
                </a:tc>
                <a:tc>
                  <a:txBody>
                    <a:bodyPr/>
                    <a:lstStyle/>
                    <a:p>
                      <a:pPr marL="38100" marR="38100" algn="r">
                        <a:lnSpc>
                          <a:spcPts val="1600"/>
                        </a:lnSpc>
                        <a:spcBef>
                          <a:spcPts val="0"/>
                        </a:spcBef>
                        <a:spcAft>
                          <a:spcPts val="0"/>
                        </a:spcAft>
                      </a:pPr>
                      <a:r>
                        <a:rPr lang="en-US" sz="1600" dirty="0">
                          <a:solidFill>
                            <a:srgbClr val="FF0000"/>
                          </a:solidFill>
                          <a:effectLst/>
                        </a:rPr>
                        <a:t>4.753</a:t>
                      </a:r>
                      <a:endParaRPr lang="en-US" sz="2400" dirty="0">
                        <a:solidFill>
                          <a:srgbClr val="FF0000"/>
                        </a:solidFill>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dirty="0">
                          <a:effectLst/>
                        </a:rPr>
                        <a:t>1.009</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a:effectLst/>
                        </a:rPr>
                        <a:t>22.178</a:t>
                      </a:r>
                      <a:endParaRPr lang="en-US" sz="240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a:effectLst/>
                        </a:rPr>
                        <a:t>1</a:t>
                      </a:r>
                      <a:endParaRPr lang="en-US" sz="240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dirty="0">
                          <a:solidFill>
                            <a:srgbClr val="FF0000"/>
                          </a:solidFill>
                          <a:effectLst/>
                        </a:rPr>
                        <a:t>.000</a:t>
                      </a:r>
                      <a:endParaRPr lang="en-US" sz="2400" dirty="0">
                        <a:solidFill>
                          <a:srgbClr val="FF0000"/>
                        </a:solidFill>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dirty="0" smtClean="0">
                          <a:solidFill>
                            <a:srgbClr val="FF0000"/>
                          </a:solidFill>
                          <a:effectLst/>
                        </a:rPr>
                        <a:t>15.930</a:t>
                      </a:r>
                      <a:endParaRPr lang="en-US" sz="2400" dirty="0">
                        <a:solidFill>
                          <a:srgbClr val="FF0000"/>
                        </a:solidFill>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dirty="0" smtClean="0">
                          <a:effectLst/>
                        </a:rPr>
                        <a:t>6.036</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dirty="0" smtClean="0">
                          <a:effectLst/>
                        </a:rPr>
                        <a:t>38.091</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extLst>
                  <a:ext uri="{0D108BD9-81ED-4DB2-BD59-A6C34878D82A}">
                    <a16:rowId xmlns:a16="http://schemas.microsoft.com/office/drawing/2014/main" val="2393535385"/>
                  </a:ext>
                </a:extLst>
              </a:tr>
              <a:tr h="347220">
                <a:tc vMerge="1">
                  <a:txBody>
                    <a:bodyPr/>
                    <a:lstStyle/>
                    <a:p>
                      <a:endParaRPr lang="en-US"/>
                    </a:p>
                  </a:txBody>
                  <a:tcPr/>
                </a:tc>
                <a:tc>
                  <a:txBody>
                    <a:bodyPr/>
                    <a:lstStyle/>
                    <a:p>
                      <a:pPr marL="38100" marR="38100">
                        <a:lnSpc>
                          <a:spcPts val="1600"/>
                        </a:lnSpc>
                        <a:spcBef>
                          <a:spcPts val="0"/>
                        </a:spcBef>
                        <a:spcAft>
                          <a:spcPts val="0"/>
                        </a:spcAft>
                      </a:pPr>
                      <a:r>
                        <a:rPr lang="en-US" sz="1600">
                          <a:effectLst/>
                        </a:rPr>
                        <a:t>promotion</a:t>
                      </a:r>
                      <a:endParaRPr lang="en-US" sz="240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nchor="ctr">
                    <a:solidFill>
                      <a:schemeClr val="accent6"/>
                    </a:solidFill>
                  </a:tcPr>
                </a:tc>
                <a:tc>
                  <a:txBody>
                    <a:bodyPr/>
                    <a:lstStyle/>
                    <a:p>
                      <a:pPr marL="38100" marR="38100" algn="r">
                        <a:lnSpc>
                          <a:spcPts val="1600"/>
                        </a:lnSpc>
                        <a:spcBef>
                          <a:spcPts val="0"/>
                        </a:spcBef>
                        <a:spcAft>
                          <a:spcPts val="0"/>
                        </a:spcAft>
                      </a:pPr>
                      <a:r>
                        <a:rPr lang="en-US" sz="1600" dirty="0">
                          <a:solidFill>
                            <a:srgbClr val="FF0000"/>
                          </a:solidFill>
                          <a:effectLst/>
                        </a:rPr>
                        <a:t>-3.181</a:t>
                      </a:r>
                      <a:endParaRPr lang="en-US" sz="2400" dirty="0">
                        <a:solidFill>
                          <a:srgbClr val="FF0000"/>
                        </a:solidFill>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dirty="0">
                          <a:effectLst/>
                        </a:rPr>
                        <a:t>.991</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dirty="0">
                          <a:effectLst/>
                        </a:rPr>
                        <a:t>10.309</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a:effectLst/>
                        </a:rPr>
                        <a:t>1</a:t>
                      </a:r>
                      <a:endParaRPr lang="en-US" sz="240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dirty="0">
                          <a:solidFill>
                            <a:srgbClr val="FF0000"/>
                          </a:solidFill>
                          <a:effectLst/>
                        </a:rPr>
                        <a:t>.001</a:t>
                      </a:r>
                      <a:endParaRPr lang="en-US" sz="2400" dirty="0">
                        <a:solidFill>
                          <a:srgbClr val="FF0000"/>
                        </a:solidFill>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dirty="0">
                          <a:solidFill>
                            <a:srgbClr val="FF0000"/>
                          </a:solidFill>
                          <a:effectLst/>
                        </a:rPr>
                        <a:t>.042</a:t>
                      </a:r>
                      <a:endParaRPr lang="en-US" sz="2400" dirty="0">
                        <a:solidFill>
                          <a:srgbClr val="FF0000"/>
                        </a:solidFill>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a:effectLst/>
                        </a:rPr>
                        <a:t>.006</a:t>
                      </a:r>
                      <a:endParaRPr lang="en-US" sz="240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a:effectLst/>
                        </a:rPr>
                        <a:t>.290</a:t>
                      </a:r>
                      <a:endParaRPr lang="en-US" sz="240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extLst>
                  <a:ext uri="{0D108BD9-81ED-4DB2-BD59-A6C34878D82A}">
                    <a16:rowId xmlns:a16="http://schemas.microsoft.com/office/drawing/2014/main" val="3236142230"/>
                  </a:ext>
                </a:extLst>
              </a:tr>
              <a:tr h="276206">
                <a:tc vMerge="1">
                  <a:txBody>
                    <a:bodyPr/>
                    <a:lstStyle/>
                    <a:p>
                      <a:endParaRPr lang="en-US"/>
                    </a:p>
                  </a:txBody>
                  <a:tcPr/>
                </a:tc>
                <a:tc>
                  <a:txBody>
                    <a:bodyPr/>
                    <a:lstStyle/>
                    <a:p>
                      <a:pPr marL="38100" marR="38100">
                        <a:lnSpc>
                          <a:spcPts val="1600"/>
                        </a:lnSpc>
                        <a:spcBef>
                          <a:spcPts val="0"/>
                        </a:spcBef>
                        <a:spcAft>
                          <a:spcPts val="0"/>
                        </a:spcAft>
                      </a:pPr>
                      <a:r>
                        <a:rPr lang="en-US" sz="1600" dirty="0" smtClean="0">
                          <a:effectLst/>
                        </a:rPr>
                        <a:t>price</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nchor="ctr">
                    <a:solidFill>
                      <a:schemeClr val="accent6"/>
                    </a:solidFill>
                  </a:tcPr>
                </a:tc>
                <a:tc>
                  <a:txBody>
                    <a:bodyPr/>
                    <a:lstStyle/>
                    <a:p>
                      <a:pPr marL="38100" marR="38100" algn="r">
                        <a:lnSpc>
                          <a:spcPts val="1600"/>
                        </a:lnSpc>
                        <a:spcBef>
                          <a:spcPts val="0"/>
                        </a:spcBef>
                        <a:spcAft>
                          <a:spcPts val="0"/>
                        </a:spcAft>
                      </a:pPr>
                      <a:r>
                        <a:rPr lang="en-US" sz="1600" dirty="0">
                          <a:solidFill>
                            <a:srgbClr val="FF0000"/>
                          </a:solidFill>
                          <a:effectLst/>
                        </a:rPr>
                        <a:t>2.214</a:t>
                      </a:r>
                      <a:endParaRPr lang="en-US" sz="2400" dirty="0">
                        <a:solidFill>
                          <a:srgbClr val="FF0000"/>
                        </a:solidFill>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a:effectLst/>
                        </a:rPr>
                        <a:t>.893</a:t>
                      </a:r>
                      <a:endParaRPr lang="en-US" sz="240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dirty="0">
                          <a:effectLst/>
                        </a:rPr>
                        <a:t>6.143</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dirty="0">
                          <a:effectLst/>
                        </a:rPr>
                        <a:t>1</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dirty="0">
                          <a:solidFill>
                            <a:srgbClr val="FF0000"/>
                          </a:solidFill>
                          <a:effectLst/>
                        </a:rPr>
                        <a:t>.013</a:t>
                      </a:r>
                      <a:endParaRPr lang="en-US" sz="2400" dirty="0">
                        <a:solidFill>
                          <a:srgbClr val="FF0000"/>
                        </a:solidFill>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dirty="0">
                          <a:solidFill>
                            <a:srgbClr val="FF0000"/>
                          </a:solidFill>
                          <a:effectLst/>
                        </a:rPr>
                        <a:t>9.151</a:t>
                      </a:r>
                      <a:endParaRPr lang="en-US" sz="2400" dirty="0">
                        <a:solidFill>
                          <a:srgbClr val="FF0000"/>
                        </a:solidFill>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a:effectLst/>
                        </a:rPr>
                        <a:t>1.589</a:t>
                      </a:r>
                      <a:endParaRPr lang="en-US" sz="240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a:effectLst/>
                        </a:rPr>
                        <a:t>52.695</a:t>
                      </a:r>
                      <a:endParaRPr lang="en-US" sz="240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extLst>
                  <a:ext uri="{0D108BD9-81ED-4DB2-BD59-A6C34878D82A}">
                    <a16:rowId xmlns:a16="http://schemas.microsoft.com/office/drawing/2014/main" val="1175546875"/>
                  </a:ext>
                </a:extLst>
              </a:tr>
              <a:tr h="276206">
                <a:tc vMerge="1">
                  <a:txBody>
                    <a:bodyPr/>
                    <a:lstStyle/>
                    <a:p>
                      <a:endParaRPr lang="en-US"/>
                    </a:p>
                  </a:txBody>
                  <a:tcPr/>
                </a:tc>
                <a:tc>
                  <a:txBody>
                    <a:bodyPr/>
                    <a:lstStyle/>
                    <a:p>
                      <a:pPr marL="38100" marR="38100">
                        <a:lnSpc>
                          <a:spcPts val="1600"/>
                        </a:lnSpc>
                        <a:spcBef>
                          <a:spcPts val="0"/>
                        </a:spcBef>
                        <a:spcAft>
                          <a:spcPts val="0"/>
                        </a:spcAft>
                      </a:pPr>
                      <a:r>
                        <a:rPr lang="en-US" sz="1600" dirty="0" smtClean="0">
                          <a:effectLst/>
                        </a:rPr>
                        <a:t>packaging</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nchor="ctr">
                    <a:solidFill>
                      <a:schemeClr val="accent6"/>
                    </a:solidFill>
                  </a:tcPr>
                </a:tc>
                <a:tc>
                  <a:txBody>
                    <a:bodyPr/>
                    <a:lstStyle/>
                    <a:p>
                      <a:pPr marL="38100" marR="38100" algn="r">
                        <a:lnSpc>
                          <a:spcPts val="1600"/>
                        </a:lnSpc>
                        <a:spcBef>
                          <a:spcPts val="0"/>
                        </a:spcBef>
                        <a:spcAft>
                          <a:spcPts val="0"/>
                        </a:spcAft>
                      </a:pPr>
                      <a:r>
                        <a:rPr lang="en-US" sz="1600" dirty="0" smtClean="0">
                          <a:solidFill>
                            <a:srgbClr val="FF0000"/>
                          </a:solidFill>
                          <a:effectLst/>
                        </a:rPr>
                        <a:t>-2.208</a:t>
                      </a:r>
                      <a:endParaRPr lang="en-US" sz="2400" dirty="0">
                        <a:solidFill>
                          <a:srgbClr val="FF0000"/>
                        </a:solidFill>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a:effectLst/>
                        </a:rPr>
                        <a:t>.829</a:t>
                      </a:r>
                      <a:endParaRPr lang="en-US" sz="240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dirty="0">
                          <a:effectLst/>
                        </a:rPr>
                        <a:t>7.096</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dirty="0">
                          <a:effectLst/>
                        </a:rPr>
                        <a:t>1</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dirty="0">
                          <a:solidFill>
                            <a:srgbClr val="FF0000"/>
                          </a:solidFill>
                          <a:effectLst/>
                        </a:rPr>
                        <a:t>.008</a:t>
                      </a:r>
                      <a:endParaRPr lang="en-US" sz="2400" dirty="0">
                        <a:solidFill>
                          <a:srgbClr val="FF0000"/>
                        </a:solidFill>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dirty="0" smtClean="0">
                          <a:solidFill>
                            <a:srgbClr val="FF0000"/>
                          </a:solidFill>
                          <a:effectLst/>
                        </a:rPr>
                        <a:t>.110</a:t>
                      </a:r>
                      <a:endParaRPr lang="en-US" sz="2400" dirty="0">
                        <a:solidFill>
                          <a:srgbClr val="FF0000"/>
                        </a:solidFill>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dirty="0" smtClean="0">
                          <a:effectLst/>
                        </a:rPr>
                        <a:t>.022</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dirty="0" smtClean="0">
                          <a:effectLst/>
                        </a:rPr>
                        <a:t>.558</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extLst>
                  <a:ext uri="{0D108BD9-81ED-4DB2-BD59-A6C34878D82A}">
                    <a16:rowId xmlns:a16="http://schemas.microsoft.com/office/drawing/2014/main" val="3921532667"/>
                  </a:ext>
                </a:extLst>
              </a:tr>
              <a:tr h="276206">
                <a:tc vMerge="1">
                  <a:txBody>
                    <a:bodyPr/>
                    <a:lstStyle/>
                    <a:p>
                      <a:endParaRPr lang="en-US"/>
                    </a:p>
                  </a:txBody>
                  <a:tcPr/>
                </a:tc>
                <a:tc>
                  <a:txBody>
                    <a:bodyPr/>
                    <a:lstStyle/>
                    <a:p>
                      <a:pPr marL="38100" marR="38100">
                        <a:lnSpc>
                          <a:spcPts val="1600"/>
                        </a:lnSpc>
                        <a:spcBef>
                          <a:spcPts val="0"/>
                        </a:spcBef>
                        <a:spcAft>
                          <a:spcPts val="0"/>
                        </a:spcAft>
                      </a:pPr>
                      <a:r>
                        <a:rPr lang="en-US" sz="1600" dirty="0">
                          <a:effectLst/>
                        </a:rPr>
                        <a:t>taste</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nchor="ctr">
                    <a:solidFill>
                      <a:schemeClr val="accent6"/>
                    </a:solidFill>
                  </a:tcPr>
                </a:tc>
                <a:tc>
                  <a:txBody>
                    <a:bodyPr/>
                    <a:lstStyle/>
                    <a:p>
                      <a:pPr marL="38100" marR="38100" algn="r">
                        <a:lnSpc>
                          <a:spcPts val="1600"/>
                        </a:lnSpc>
                        <a:spcBef>
                          <a:spcPts val="0"/>
                        </a:spcBef>
                        <a:spcAft>
                          <a:spcPts val="0"/>
                        </a:spcAft>
                      </a:pPr>
                      <a:r>
                        <a:rPr lang="en-US" sz="1600" dirty="0">
                          <a:solidFill>
                            <a:srgbClr val="FF0000"/>
                          </a:solidFill>
                          <a:effectLst/>
                        </a:rPr>
                        <a:t>-.203</a:t>
                      </a:r>
                      <a:endParaRPr lang="en-US" sz="2400" dirty="0">
                        <a:solidFill>
                          <a:srgbClr val="FF0000"/>
                        </a:solidFill>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a:effectLst/>
                        </a:rPr>
                        <a:t>1.491</a:t>
                      </a:r>
                      <a:endParaRPr lang="en-US" sz="240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a:effectLst/>
                        </a:rPr>
                        <a:t>.018</a:t>
                      </a:r>
                      <a:endParaRPr lang="en-US" sz="240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dirty="0">
                          <a:effectLst/>
                        </a:rPr>
                        <a:t>1</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dirty="0">
                          <a:solidFill>
                            <a:srgbClr val="FF0000"/>
                          </a:solidFill>
                          <a:effectLst/>
                        </a:rPr>
                        <a:t>.892</a:t>
                      </a:r>
                      <a:endParaRPr lang="en-US" sz="2400" dirty="0">
                        <a:solidFill>
                          <a:srgbClr val="FF0000"/>
                        </a:solidFill>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dirty="0">
                          <a:solidFill>
                            <a:srgbClr val="FF0000"/>
                          </a:solidFill>
                          <a:effectLst/>
                        </a:rPr>
                        <a:t>.817</a:t>
                      </a:r>
                      <a:endParaRPr lang="en-US" sz="2400" dirty="0">
                        <a:solidFill>
                          <a:srgbClr val="FF0000"/>
                        </a:solidFill>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dirty="0">
                          <a:effectLst/>
                        </a:rPr>
                        <a:t>.044</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dirty="0">
                          <a:effectLst/>
                        </a:rPr>
                        <a:t>15.185</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extLst>
                  <a:ext uri="{0D108BD9-81ED-4DB2-BD59-A6C34878D82A}">
                    <a16:rowId xmlns:a16="http://schemas.microsoft.com/office/drawing/2014/main" val="2557518508"/>
                  </a:ext>
                </a:extLst>
              </a:tr>
              <a:tr h="390080">
                <a:tc vMerge="1">
                  <a:txBody>
                    <a:bodyPr/>
                    <a:lstStyle/>
                    <a:p>
                      <a:endParaRPr lang="en-US"/>
                    </a:p>
                  </a:txBody>
                  <a:tcPr/>
                </a:tc>
                <a:tc>
                  <a:txBody>
                    <a:bodyPr/>
                    <a:lstStyle/>
                    <a:p>
                      <a:pPr marL="38100" marR="38100">
                        <a:lnSpc>
                          <a:spcPts val="1600"/>
                        </a:lnSpc>
                        <a:spcBef>
                          <a:spcPts val="0"/>
                        </a:spcBef>
                        <a:spcAft>
                          <a:spcPts val="0"/>
                        </a:spcAft>
                      </a:pPr>
                      <a:r>
                        <a:rPr lang="en-US" sz="1600" dirty="0">
                          <a:effectLst/>
                        </a:rPr>
                        <a:t>Constant</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nchor="ctr">
                    <a:solidFill>
                      <a:schemeClr val="accent6"/>
                    </a:solidFill>
                  </a:tcPr>
                </a:tc>
                <a:tc>
                  <a:txBody>
                    <a:bodyPr/>
                    <a:lstStyle/>
                    <a:p>
                      <a:pPr marL="38100" marR="38100" algn="r">
                        <a:lnSpc>
                          <a:spcPts val="1600"/>
                        </a:lnSpc>
                        <a:spcBef>
                          <a:spcPts val="0"/>
                        </a:spcBef>
                        <a:spcAft>
                          <a:spcPts val="0"/>
                        </a:spcAft>
                      </a:pPr>
                      <a:r>
                        <a:rPr lang="en-US" sz="1600" dirty="0">
                          <a:solidFill>
                            <a:srgbClr val="FF0000"/>
                          </a:solidFill>
                          <a:effectLst/>
                        </a:rPr>
                        <a:t>1.240</a:t>
                      </a:r>
                      <a:endParaRPr lang="en-US" sz="2400" dirty="0">
                        <a:solidFill>
                          <a:srgbClr val="FF0000"/>
                        </a:solidFill>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a:effectLst/>
                        </a:rPr>
                        <a:t>5.762</a:t>
                      </a:r>
                      <a:endParaRPr lang="en-US" sz="240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a:effectLst/>
                        </a:rPr>
                        <a:t>.046</a:t>
                      </a:r>
                      <a:endParaRPr lang="en-US" sz="240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dirty="0">
                          <a:effectLst/>
                        </a:rPr>
                        <a:t>1</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dirty="0">
                          <a:solidFill>
                            <a:srgbClr val="FF0000"/>
                          </a:solidFill>
                          <a:effectLst/>
                        </a:rPr>
                        <a:t>.830</a:t>
                      </a:r>
                      <a:endParaRPr lang="en-US" sz="2400" dirty="0">
                        <a:solidFill>
                          <a:srgbClr val="FF0000"/>
                        </a:solidFill>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38100" marR="38100" algn="r">
                        <a:lnSpc>
                          <a:spcPts val="1600"/>
                        </a:lnSpc>
                        <a:spcBef>
                          <a:spcPts val="0"/>
                        </a:spcBef>
                        <a:spcAft>
                          <a:spcPts val="0"/>
                        </a:spcAft>
                      </a:pPr>
                      <a:r>
                        <a:rPr lang="en-US" sz="1600" dirty="0">
                          <a:solidFill>
                            <a:srgbClr val="FF0000"/>
                          </a:solidFill>
                          <a:effectLst/>
                        </a:rPr>
                        <a:t>3.454</a:t>
                      </a:r>
                      <a:endParaRPr lang="en-US" sz="2400" dirty="0">
                        <a:solidFill>
                          <a:srgbClr val="FF0000"/>
                        </a:solidFill>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0" marR="0">
                        <a:lnSpc>
                          <a:spcPct val="107000"/>
                        </a:lnSpc>
                        <a:spcBef>
                          <a:spcPts val="0"/>
                        </a:spcBef>
                        <a:spcAft>
                          <a:spcPts val="0"/>
                        </a:spcAft>
                      </a:pPr>
                      <a:r>
                        <a:rPr lang="en-US" sz="2800" dirty="0">
                          <a:effectLst/>
                        </a:rPr>
                        <a:t> </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tc>
                  <a:txBody>
                    <a:bodyPr/>
                    <a:lstStyle/>
                    <a:p>
                      <a:pPr marL="0" marR="0">
                        <a:lnSpc>
                          <a:spcPct val="107000"/>
                        </a:lnSpc>
                        <a:spcBef>
                          <a:spcPts val="0"/>
                        </a:spcBef>
                        <a:spcAft>
                          <a:spcPts val="0"/>
                        </a:spcAft>
                      </a:pPr>
                      <a:r>
                        <a:rPr lang="en-US" sz="2800" dirty="0">
                          <a:effectLst/>
                        </a:rPr>
                        <a:t> </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lumMod val="60000"/>
                        <a:lumOff val="40000"/>
                      </a:schemeClr>
                    </a:solidFill>
                  </a:tcPr>
                </a:tc>
                <a:extLst>
                  <a:ext uri="{0D108BD9-81ED-4DB2-BD59-A6C34878D82A}">
                    <a16:rowId xmlns:a16="http://schemas.microsoft.com/office/drawing/2014/main" val="4246441959"/>
                  </a:ext>
                </a:extLst>
              </a:tr>
              <a:tr h="276206">
                <a:tc gridSpan="10">
                  <a:txBody>
                    <a:bodyPr/>
                    <a:lstStyle/>
                    <a:p>
                      <a:pPr marL="38100" marR="38100">
                        <a:lnSpc>
                          <a:spcPts val="1600"/>
                        </a:lnSpc>
                        <a:spcBef>
                          <a:spcPts val="0"/>
                        </a:spcBef>
                        <a:spcAft>
                          <a:spcPts val="0"/>
                        </a:spcAft>
                      </a:pPr>
                      <a:r>
                        <a:rPr lang="en-US" sz="1600" dirty="0">
                          <a:effectLst/>
                        </a:rPr>
                        <a:t>a. Variable(s) entered on step 1: quality, availability, promotion, packaging, price, taste.</a:t>
                      </a:r>
                      <a:endParaRPr lang="en-US" sz="2400" dirty="0">
                        <a:effectLst/>
                        <a:latin typeface="Calibri" panose="020F0502020204030204" pitchFamily="34" charset="0"/>
                        <a:ea typeface="Calibri" panose="020F0502020204030204" pitchFamily="34" charset="0"/>
                        <a:cs typeface="Iskoola Pota" panose="020B0502040204020203" pitchFamily="34" charset="0"/>
                      </a:endParaRPr>
                    </a:p>
                  </a:txBody>
                  <a:tcPr marL="0" marR="0" marT="0" marB="0">
                    <a:solidFill>
                      <a:schemeClr val="accent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58656022"/>
                  </a:ext>
                </a:extLst>
              </a:tr>
            </a:tbl>
          </a:graphicData>
        </a:graphic>
      </p:graphicFrame>
      <p:sp>
        <p:nvSpPr>
          <p:cNvPr id="7" name="TextBox 6"/>
          <p:cNvSpPr txBox="1"/>
          <p:nvPr/>
        </p:nvSpPr>
        <p:spPr>
          <a:xfrm>
            <a:off x="387926" y="4644112"/>
            <a:ext cx="11490037" cy="2031325"/>
          </a:xfrm>
          <a:prstGeom prst="rect">
            <a:avLst/>
          </a:prstGeom>
          <a:noFill/>
        </p:spPr>
        <p:txBody>
          <a:bodyPr wrap="square" rtlCol="0">
            <a:spAutoFit/>
          </a:bodyPr>
          <a:lstStyle/>
          <a:p>
            <a:pPr marL="285750" indent="-285750" algn="just">
              <a:buFont typeface="Arial" panose="020B0604020202020204" pitchFamily="34" charset="0"/>
              <a:buChar char="•"/>
            </a:pPr>
            <a:r>
              <a:rPr lang="en-US" dirty="0" smtClean="0">
                <a:cs typeface="Times New Roman" panose="02020603050405020304" pitchFamily="18" charset="0"/>
              </a:rPr>
              <a:t>Quality was negative and significant predictor for the likelihood of a person expressing their preference for local made pasta. The odds ratio indicates that for every one unit increase in quality, the odds of expressing their preference for local made pasta increased by a factor of 0.287.</a:t>
            </a:r>
          </a:p>
          <a:p>
            <a:pPr marL="285750" indent="-285750" algn="just">
              <a:buFont typeface="Arial" panose="020B0604020202020204" pitchFamily="34" charset="0"/>
              <a:buChar char="•"/>
            </a:pPr>
            <a:r>
              <a:rPr lang="en-US" dirty="0" smtClean="0">
                <a:cs typeface="Times New Roman" panose="02020603050405020304" pitchFamily="18" charset="0"/>
              </a:rPr>
              <a:t>Availability was positive and significant predictor for the likelihood of a person expressing their preference of local made pasta. The odds ratio indicates that for every one unit increase in availability, the odds of expressing their preference for local made pasta increased by 15.93. </a:t>
            </a:r>
          </a:p>
          <a:p>
            <a:endParaRPr lang="en-US" dirty="0"/>
          </a:p>
        </p:txBody>
      </p:sp>
      <p:sp>
        <p:nvSpPr>
          <p:cNvPr id="8" name="TextBox 7"/>
          <p:cNvSpPr txBox="1"/>
          <p:nvPr/>
        </p:nvSpPr>
        <p:spPr>
          <a:xfrm>
            <a:off x="4456544" y="4274780"/>
            <a:ext cx="3352800" cy="369332"/>
          </a:xfrm>
          <a:prstGeom prst="rect">
            <a:avLst/>
          </a:prstGeom>
          <a:noFill/>
        </p:spPr>
        <p:txBody>
          <a:bodyPr wrap="square" rtlCol="0">
            <a:spAutoFit/>
          </a:bodyPr>
          <a:lstStyle/>
          <a:p>
            <a:r>
              <a:rPr lang="en-US" dirty="0" smtClean="0"/>
              <a:t>Table 6: Variables in the equation </a:t>
            </a:r>
            <a:endParaRPr lang="en-US" dirty="0"/>
          </a:p>
        </p:txBody>
      </p:sp>
      <p:sp>
        <p:nvSpPr>
          <p:cNvPr id="9"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r>
              <a:rPr lang="en-US" dirty="0" smtClean="0"/>
              <a:t>16</a:t>
            </a:r>
          </a:p>
        </p:txBody>
      </p:sp>
    </p:spTree>
    <p:extLst>
      <p:ext uri="{BB962C8B-B14F-4D97-AF65-F5344CB8AC3E}">
        <p14:creationId xmlns:p14="http://schemas.microsoft.com/office/powerpoint/2010/main" val="31447916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6390" y="1158239"/>
            <a:ext cx="10502536" cy="5018723"/>
          </a:xfrm>
        </p:spPr>
        <p:txBody>
          <a:bodyPr>
            <a:normAutofit fontScale="92500" lnSpcReduction="20000"/>
          </a:bodyPr>
          <a:lstStyle/>
          <a:p>
            <a:pPr algn="just">
              <a:buFont typeface="Arial" panose="020B0604020202020204" pitchFamily="34" charset="0"/>
              <a:buChar char="•"/>
            </a:pPr>
            <a:r>
              <a:rPr lang="en-US" sz="1900" dirty="0" smtClean="0">
                <a:cs typeface="Times New Roman" panose="02020603050405020304" pitchFamily="18" charset="0"/>
              </a:rPr>
              <a:t>The promotion </a:t>
            </a:r>
            <a:r>
              <a:rPr lang="en-US" sz="1900" dirty="0">
                <a:cs typeface="Times New Roman" panose="02020603050405020304" pitchFamily="18" charset="0"/>
              </a:rPr>
              <a:t>was negative and </a:t>
            </a:r>
            <a:r>
              <a:rPr lang="en-US" sz="1900" dirty="0" smtClean="0">
                <a:cs typeface="Times New Roman" panose="02020603050405020304" pitchFamily="18" charset="0"/>
              </a:rPr>
              <a:t>significant </a:t>
            </a:r>
            <a:r>
              <a:rPr lang="en-US" sz="1900" dirty="0">
                <a:cs typeface="Times New Roman" panose="02020603050405020304" pitchFamily="18" charset="0"/>
              </a:rPr>
              <a:t>predictor </a:t>
            </a:r>
            <a:r>
              <a:rPr lang="en-US" sz="1900" dirty="0" smtClean="0">
                <a:cs typeface="Times New Roman" panose="02020603050405020304" pitchFamily="18" charset="0"/>
              </a:rPr>
              <a:t>for </a:t>
            </a:r>
            <a:r>
              <a:rPr lang="en-US" sz="1900" dirty="0">
                <a:cs typeface="Times New Roman" panose="02020603050405020304" pitchFamily="18" charset="0"/>
              </a:rPr>
              <a:t>the likelihood of a person expressing their preference for local made pasta. The odds ratio indicates that for every </a:t>
            </a:r>
            <a:r>
              <a:rPr lang="en-US" sz="1900" dirty="0" smtClean="0">
                <a:cs typeface="Times New Roman" panose="02020603050405020304" pitchFamily="18" charset="0"/>
              </a:rPr>
              <a:t>one-unit </a:t>
            </a:r>
            <a:r>
              <a:rPr lang="en-US" sz="1900" dirty="0">
                <a:cs typeface="Times New Roman" panose="02020603050405020304" pitchFamily="18" charset="0"/>
              </a:rPr>
              <a:t>increase in </a:t>
            </a:r>
            <a:r>
              <a:rPr lang="en-US" sz="1900" dirty="0" smtClean="0">
                <a:cs typeface="Times New Roman" panose="02020603050405020304" pitchFamily="18" charset="0"/>
              </a:rPr>
              <a:t>promotion, </a:t>
            </a:r>
            <a:r>
              <a:rPr lang="en-US" sz="1900" dirty="0">
                <a:cs typeface="Times New Roman" panose="02020603050405020304" pitchFamily="18" charset="0"/>
              </a:rPr>
              <a:t>the odds of expressing their preference for local made pasta increased by a factor of </a:t>
            </a:r>
            <a:r>
              <a:rPr lang="en-US" sz="1900" dirty="0" smtClean="0">
                <a:cs typeface="Times New Roman" panose="02020603050405020304" pitchFamily="18" charset="0"/>
              </a:rPr>
              <a:t>0.042.</a:t>
            </a:r>
          </a:p>
          <a:p>
            <a:pPr algn="just">
              <a:buFont typeface="Arial" panose="020B0604020202020204" pitchFamily="34" charset="0"/>
              <a:buChar char="•"/>
            </a:pPr>
            <a:r>
              <a:rPr lang="en-US" sz="1900" dirty="0" smtClean="0">
                <a:cs typeface="Times New Roman" panose="02020603050405020304" pitchFamily="18" charset="0"/>
              </a:rPr>
              <a:t>price </a:t>
            </a:r>
            <a:r>
              <a:rPr lang="en-US" sz="1900" dirty="0">
                <a:cs typeface="Times New Roman" panose="02020603050405020304" pitchFamily="18" charset="0"/>
              </a:rPr>
              <a:t>was </a:t>
            </a:r>
            <a:r>
              <a:rPr lang="en-US" sz="1900" dirty="0" smtClean="0">
                <a:cs typeface="Times New Roman" panose="02020603050405020304" pitchFamily="18" charset="0"/>
              </a:rPr>
              <a:t>positive </a:t>
            </a:r>
            <a:r>
              <a:rPr lang="en-US" sz="1900" dirty="0">
                <a:cs typeface="Times New Roman" panose="02020603050405020304" pitchFamily="18" charset="0"/>
              </a:rPr>
              <a:t>and insignificant predictor </a:t>
            </a:r>
            <a:r>
              <a:rPr lang="en-US" sz="1900" dirty="0" smtClean="0">
                <a:cs typeface="Times New Roman" panose="02020603050405020304" pitchFamily="18" charset="0"/>
              </a:rPr>
              <a:t>for </a:t>
            </a:r>
            <a:r>
              <a:rPr lang="en-US" sz="1900" dirty="0">
                <a:cs typeface="Times New Roman" panose="02020603050405020304" pitchFamily="18" charset="0"/>
              </a:rPr>
              <a:t>the likelihood of a person expressing their preference for local made pasta. The odds ratio indicates that for every one unit increase in </a:t>
            </a:r>
            <a:r>
              <a:rPr lang="en-US" sz="1900" dirty="0" smtClean="0">
                <a:cs typeface="Times New Roman" panose="02020603050405020304" pitchFamily="18" charset="0"/>
              </a:rPr>
              <a:t>price, </a:t>
            </a:r>
            <a:r>
              <a:rPr lang="en-US" sz="1900" dirty="0">
                <a:cs typeface="Times New Roman" panose="02020603050405020304" pitchFamily="18" charset="0"/>
              </a:rPr>
              <a:t>the odds of expressing their preference for local made pasta increased by a factor of  </a:t>
            </a:r>
            <a:r>
              <a:rPr lang="en-US" sz="1900" dirty="0" smtClean="0">
                <a:cs typeface="Times New Roman" panose="02020603050405020304" pitchFamily="18" charset="0"/>
              </a:rPr>
              <a:t>9.151.</a:t>
            </a:r>
          </a:p>
          <a:p>
            <a:pPr algn="just">
              <a:buFont typeface="Arial" panose="020B0604020202020204" pitchFamily="34" charset="0"/>
              <a:buChar char="•"/>
            </a:pPr>
            <a:r>
              <a:rPr lang="en-US" sz="1900" dirty="0" smtClean="0">
                <a:cs typeface="Times New Roman" panose="02020603050405020304" pitchFamily="18" charset="0"/>
              </a:rPr>
              <a:t>Packaging </a:t>
            </a:r>
            <a:r>
              <a:rPr lang="en-US" sz="1900" dirty="0">
                <a:cs typeface="Times New Roman" panose="02020603050405020304" pitchFamily="18" charset="0"/>
              </a:rPr>
              <a:t>was </a:t>
            </a:r>
            <a:r>
              <a:rPr lang="en-US" sz="1900" dirty="0" smtClean="0">
                <a:cs typeface="Times New Roman" panose="02020603050405020304" pitchFamily="18" charset="0"/>
              </a:rPr>
              <a:t>negative </a:t>
            </a:r>
            <a:r>
              <a:rPr lang="en-US" sz="1900" dirty="0">
                <a:cs typeface="Times New Roman" panose="02020603050405020304" pitchFamily="18" charset="0"/>
              </a:rPr>
              <a:t>and </a:t>
            </a:r>
            <a:r>
              <a:rPr lang="en-US" sz="1900" dirty="0" smtClean="0">
                <a:cs typeface="Times New Roman" panose="02020603050405020304" pitchFamily="18" charset="0"/>
              </a:rPr>
              <a:t>significant </a:t>
            </a:r>
            <a:r>
              <a:rPr lang="en-US" sz="1900" dirty="0">
                <a:cs typeface="Times New Roman" panose="02020603050405020304" pitchFamily="18" charset="0"/>
              </a:rPr>
              <a:t>predictor </a:t>
            </a:r>
            <a:r>
              <a:rPr lang="en-US" sz="1900" dirty="0" smtClean="0">
                <a:cs typeface="Times New Roman" panose="02020603050405020304" pitchFamily="18" charset="0"/>
              </a:rPr>
              <a:t>for </a:t>
            </a:r>
            <a:r>
              <a:rPr lang="en-US" sz="1900" dirty="0">
                <a:cs typeface="Times New Roman" panose="02020603050405020304" pitchFamily="18" charset="0"/>
              </a:rPr>
              <a:t>the likelihood of a person expressing their preference for local made pasta. The odds ratio indicates that for every one unit increase in </a:t>
            </a:r>
            <a:r>
              <a:rPr lang="en-US" sz="1900" dirty="0" smtClean="0">
                <a:cs typeface="Times New Roman" panose="02020603050405020304" pitchFamily="18" charset="0"/>
              </a:rPr>
              <a:t>packaging, </a:t>
            </a:r>
            <a:r>
              <a:rPr lang="en-US" sz="1900" dirty="0">
                <a:cs typeface="Times New Roman" panose="02020603050405020304" pitchFamily="18" charset="0"/>
              </a:rPr>
              <a:t>the odds of expressing their preference for local made pasta increased by a factor of </a:t>
            </a:r>
            <a:r>
              <a:rPr lang="en-US" sz="1900" dirty="0" smtClean="0">
                <a:cs typeface="Times New Roman" panose="02020603050405020304" pitchFamily="18" charset="0"/>
              </a:rPr>
              <a:t>0.110.</a:t>
            </a:r>
          </a:p>
          <a:p>
            <a:pPr algn="just">
              <a:buFont typeface="Arial" panose="020B0604020202020204" pitchFamily="34" charset="0"/>
              <a:buChar char="•"/>
            </a:pPr>
            <a:r>
              <a:rPr lang="en-US" sz="1900" dirty="0" smtClean="0">
                <a:cs typeface="Times New Roman" panose="02020603050405020304" pitchFamily="18" charset="0"/>
              </a:rPr>
              <a:t>The taste </a:t>
            </a:r>
            <a:r>
              <a:rPr lang="en-US" sz="1900" dirty="0" smtClean="0">
                <a:cs typeface="Times New Roman" panose="02020603050405020304" pitchFamily="18" charset="0"/>
              </a:rPr>
              <a:t>was </a:t>
            </a:r>
            <a:r>
              <a:rPr lang="en-US" sz="1900" dirty="0" smtClean="0">
                <a:cs typeface="Times New Roman" panose="02020603050405020304" pitchFamily="18" charset="0"/>
              </a:rPr>
              <a:t>a negative </a:t>
            </a:r>
            <a:r>
              <a:rPr lang="en-US" sz="1900" dirty="0" smtClean="0">
                <a:cs typeface="Times New Roman" panose="02020603050405020304" pitchFamily="18" charset="0"/>
              </a:rPr>
              <a:t>and non-significant predictor for </a:t>
            </a:r>
            <a:r>
              <a:rPr lang="en-US" sz="1900" dirty="0">
                <a:cs typeface="Times New Roman" panose="02020603050405020304" pitchFamily="18" charset="0"/>
              </a:rPr>
              <a:t>the likelihood of a person expressing their preference for local made pasta. The odds ratio indicates that for every </a:t>
            </a:r>
            <a:r>
              <a:rPr lang="en-US" sz="1900" dirty="0" smtClean="0">
                <a:cs typeface="Times New Roman" panose="02020603050405020304" pitchFamily="18" charset="0"/>
              </a:rPr>
              <a:t>one-unit </a:t>
            </a:r>
            <a:r>
              <a:rPr lang="en-US" sz="1900" dirty="0">
                <a:cs typeface="Times New Roman" panose="02020603050405020304" pitchFamily="18" charset="0"/>
              </a:rPr>
              <a:t>increase in </a:t>
            </a:r>
            <a:r>
              <a:rPr lang="en-US" sz="1900" dirty="0" smtClean="0">
                <a:cs typeface="Times New Roman" panose="02020603050405020304" pitchFamily="18" charset="0"/>
              </a:rPr>
              <a:t>taste, </a:t>
            </a:r>
            <a:r>
              <a:rPr lang="en-US" sz="1900" dirty="0">
                <a:cs typeface="Times New Roman" panose="02020603050405020304" pitchFamily="18" charset="0"/>
              </a:rPr>
              <a:t>the odds of expressing their preference for local made pasta increased by a factor of </a:t>
            </a:r>
            <a:r>
              <a:rPr lang="en-US" sz="1900" dirty="0" smtClean="0">
                <a:cs typeface="Times New Roman" panose="02020603050405020304" pitchFamily="18" charset="0"/>
              </a:rPr>
              <a:t>0.817</a:t>
            </a:r>
            <a:r>
              <a:rPr lang="en-US" sz="1900" dirty="0" smtClean="0">
                <a:cs typeface="Times New Roman" panose="02020603050405020304" pitchFamily="18" charset="0"/>
              </a:rPr>
              <a:t>.</a:t>
            </a:r>
          </a:p>
          <a:p>
            <a:pPr algn="just">
              <a:buFont typeface="Arial" panose="020B0604020202020204" pitchFamily="34" charset="0"/>
              <a:buChar char="•"/>
            </a:pPr>
            <a:r>
              <a:rPr lang="en-US" sz="1900" dirty="0" smtClean="0">
                <a:cs typeface="Times New Roman" panose="02020603050405020304" pitchFamily="18" charset="0"/>
              </a:rPr>
              <a:t>The regression </a:t>
            </a:r>
            <a:r>
              <a:rPr lang="en-US" sz="1900" dirty="0">
                <a:cs typeface="Times New Roman" panose="02020603050405020304" pitchFamily="18" charset="0"/>
              </a:rPr>
              <a:t>equation for the variables</a:t>
            </a:r>
            <a:r>
              <a:rPr lang="en-US" sz="1900" dirty="0" smtClean="0">
                <a:cs typeface="Times New Roman" panose="02020603050405020304" pitchFamily="18" charset="0"/>
              </a:rPr>
              <a:t>;</a:t>
            </a:r>
            <a:endParaRPr lang="en-US" sz="1800" dirty="0">
              <a:latin typeface="Times New Roman" panose="02020603050405020304" pitchFamily="18" charset="0"/>
              <a:cs typeface="Times New Roman" panose="02020603050405020304" pitchFamily="18" charset="0"/>
            </a:endParaRPr>
          </a:p>
          <a:p>
            <a:pPr marL="0" indent="0" algn="just">
              <a:buNone/>
            </a:pPr>
            <a:r>
              <a:rPr lang="en-US" sz="1900" dirty="0">
                <a:cs typeface="Times New Roman" panose="02020603050405020304" pitchFamily="18" charset="0"/>
              </a:rPr>
              <a:t>p = Probability of the event Y will occur (dependent variable)</a:t>
            </a:r>
          </a:p>
          <a:p>
            <a:pPr marL="0" indent="0" algn="just">
              <a:buNone/>
            </a:pPr>
            <a:r>
              <a:rPr lang="en-US" sz="1900" dirty="0">
                <a:cs typeface="Times New Roman" panose="02020603050405020304" pitchFamily="18" charset="0"/>
              </a:rPr>
              <a:t>a = Constant</a:t>
            </a:r>
          </a:p>
          <a:p>
            <a:pPr marL="0" indent="0" algn="just">
              <a:buNone/>
            </a:pPr>
            <a:r>
              <a:rPr lang="en-US" sz="1900" dirty="0">
                <a:cs typeface="Times New Roman" panose="02020603050405020304" pitchFamily="18" charset="0"/>
              </a:rPr>
              <a:t>x = Independent </a:t>
            </a:r>
            <a:r>
              <a:rPr lang="en-US" sz="1900" dirty="0" smtClean="0">
                <a:cs typeface="Times New Roman" panose="02020603050405020304" pitchFamily="18" charset="0"/>
              </a:rPr>
              <a:t>variable</a:t>
            </a:r>
            <a:r>
              <a:rPr lang="en-US" sz="1900" dirty="0">
                <a:cs typeface="Times New Roman" panose="02020603050405020304" pitchFamily="18" charset="0"/>
              </a:rPr>
              <a:t> </a:t>
            </a:r>
            <a:endParaRPr lang="en-US" sz="1900" dirty="0" smtClean="0">
              <a:cs typeface="Times New Roman" panose="02020603050405020304" pitchFamily="18" charset="0"/>
            </a:endParaRPr>
          </a:p>
          <a:p>
            <a:pPr marL="0" indent="0" algn="just">
              <a:buNone/>
            </a:pPr>
            <a:r>
              <a:rPr lang="en-US" sz="1900" dirty="0" smtClean="0">
                <a:cs typeface="Times New Roman" panose="02020603050405020304" pitchFamily="18" charset="0"/>
              </a:rPr>
              <a:t>b </a:t>
            </a:r>
            <a:r>
              <a:rPr lang="en-US" sz="1900" dirty="0">
                <a:cs typeface="Times New Roman" panose="02020603050405020304" pitchFamily="18" charset="0"/>
              </a:rPr>
              <a:t>= Coefficient</a:t>
            </a:r>
            <a:r>
              <a:rPr lang="en-US" sz="1900" dirty="0" smtClean="0">
                <a:cs typeface="Times New Roman" panose="02020603050405020304" pitchFamily="18" charset="0"/>
              </a:rPr>
              <a:t>                                </a:t>
            </a:r>
            <a:r>
              <a:rPr lang="en-US" sz="1900" dirty="0" smtClean="0">
                <a:solidFill>
                  <a:srgbClr val="002060"/>
                </a:solidFill>
                <a:cs typeface="Times New Roman" panose="02020603050405020304" pitchFamily="18" charset="0"/>
              </a:rPr>
              <a:t> </a:t>
            </a:r>
          </a:p>
          <a:p>
            <a:pPr marL="0" indent="0" algn="just">
              <a:buNone/>
            </a:pPr>
            <a:r>
              <a:rPr lang="en-US" sz="1900" dirty="0" smtClean="0">
                <a:solidFill>
                  <a:srgbClr val="002060"/>
                </a:solidFill>
                <a:cs typeface="Times New Roman" panose="02020603050405020304" pitchFamily="18" charset="0"/>
              </a:rPr>
              <a:t>                                                     ln[p</a:t>
            </a:r>
            <a:r>
              <a:rPr lang="en-US" sz="1900" dirty="0">
                <a:solidFill>
                  <a:srgbClr val="002060"/>
                </a:solidFill>
                <a:cs typeface="Times New Roman" panose="02020603050405020304" pitchFamily="18" charset="0"/>
              </a:rPr>
              <a:t>/(1-p)] = a+b1x1+b2x2+b3x3+b4x4+b5x5+b6x6</a:t>
            </a:r>
            <a:endParaRPr lang="en-US" sz="1900" dirty="0">
              <a:cs typeface="Times New Roman" panose="02020603050405020304" pitchFamily="18" charset="0"/>
            </a:endParaRPr>
          </a:p>
          <a:p>
            <a:pPr marL="0" indent="0" algn="just">
              <a:buNone/>
            </a:pPr>
            <a:r>
              <a:rPr lang="en-US" sz="1900" dirty="0">
                <a:cs typeface="Times New Roman" panose="02020603050405020304" pitchFamily="18" charset="0"/>
              </a:rPr>
              <a:t> </a:t>
            </a:r>
            <a:r>
              <a:rPr lang="en-US" sz="1900" dirty="0" smtClean="0">
                <a:cs typeface="Times New Roman" panose="02020603050405020304" pitchFamily="18" charset="0"/>
              </a:rPr>
              <a:t>             </a:t>
            </a:r>
            <a:r>
              <a:rPr lang="en-US" sz="1900" dirty="0" smtClean="0">
                <a:solidFill>
                  <a:srgbClr val="002060"/>
                </a:solidFill>
                <a:cs typeface="Times New Roman" panose="02020603050405020304" pitchFamily="18" charset="0"/>
              </a:rPr>
              <a:t> </a:t>
            </a:r>
            <a:r>
              <a:rPr lang="en-US" sz="1900" dirty="0">
                <a:solidFill>
                  <a:srgbClr val="FF0000"/>
                </a:solidFill>
                <a:cs typeface="Times New Roman" panose="02020603050405020304" pitchFamily="18" charset="0"/>
              </a:rPr>
              <a:t>ln[p/(1-p)] = 1.240 – 1.248X1* + 4.753X2*** – 3.181X3*** + 2.214X4* – 2.208X5* – </a:t>
            </a:r>
            <a:r>
              <a:rPr lang="en-US" sz="1900" dirty="0" smtClean="0">
                <a:solidFill>
                  <a:srgbClr val="FF0000"/>
                </a:solidFill>
                <a:cs typeface="Times New Roman" panose="02020603050405020304" pitchFamily="18" charset="0"/>
              </a:rPr>
              <a:t>0.203X6</a:t>
            </a:r>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p:txBody>
      </p:sp>
      <p:sp>
        <p:nvSpPr>
          <p:cNvPr id="6"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r>
              <a:rPr lang="en-US" dirty="0" smtClean="0"/>
              <a:t>17</a:t>
            </a:r>
          </a:p>
        </p:txBody>
      </p:sp>
    </p:spTree>
    <p:extLst>
      <p:ext uri="{BB962C8B-B14F-4D97-AF65-F5344CB8AC3E}">
        <p14:creationId xmlns:p14="http://schemas.microsoft.com/office/powerpoint/2010/main" val="29711478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69348"/>
          </a:xfrm>
        </p:spPr>
        <p:txBody>
          <a:bodyPr>
            <a:normAutofit/>
          </a:bodyPr>
          <a:lstStyle/>
          <a:p>
            <a:pPr algn="ctr"/>
            <a:r>
              <a:rPr lang="en-US" sz="3600" b="1" dirty="0">
                <a:latin typeface="Times New Roman" panose="02020603050405020304" pitchFamily="18" charset="0"/>
                <a:cs typeface="Times New Roman" panose="02020603050405020304" pitchFamily="18" charset="0"/>
              </a:rPr>
              <a:t>Conclusion</a:t>
            </a:r>
            <a:r>
              <a:rPr lang="en-US" sz="3600" dirty="0">
                <a:latin typeface="Times New Roman" panose="02020603050405020304" pitchFamily="18" charset="0"/>
                <a:cs typeface="Times New Roman" panose="02020603050405020304" pitchFamily="18" charset="0"/>
              </a:rPr>
              <a:t> </a:t>
            </a:r>
            <a:endParaRPr lang="en-US" sz="3600" dirty="0"/>
          </a:p>
        </p:txBody>
      </p:sp>
      <p:sp>
        <p:nvSpPr>
          <p:cNvPr id="3" name="Content Placeholder 2"/>
          <p:cNvSpPr>
            <a:spLocks noGrp="1"/>
          </p:cNvSpPr>
          <p:nvPr>
            <p:ph idx="1"/>
          </p:nvPr>
        </p:nvSpPr>
        <p:spPr>
          <a:xfrm>
            <a:off x="838200" y="1209964"/>
            <a:ext cx="10515600" cy="4966999"/>
          </a:xfrm>
        </p:spPr>
        <p:txBody>
          <a:bodyPr>
            <a:normAutofit/>
          </a:bodyPr>
          <a:lstStyle/>
          <a:p>
            <a:pPr marL="0" indent="0">
              <a:buNone/>
            </a:pPr>
            <a:r>
              <a:rPr lang="en-US" sz="1800" dirty="0" smtClean="0">
                <a:cs typeface="Times New Roman" panose="02020603050405020304" pitchFamily="18" charset="0"/>
              </a:rPr>
              <a:t>As the demographic factors </a:t>
            </a:r>
            <a:r>
              <a:rPr lang="en-US" sz="1800" dirty="0" smtClean="0">
                <a:cs typeface="Times New Roman" panose="02020603050405020304" pitchFamily="18" charset="0"/>
              </a:rPr>
              <a:t>show; </a:t>
            </a:r>
            <a:endParaRPr lang="en-US" sz="1800" dirty="0" smtClean="0">
              <a:cs typeface="Times New Roman" panose="02020603050405020304" pitchFamily="18" charset="0"/>
            </a:endParaRPr>
          </a:p>
          <a:p>
            <a:pPr>
              <a:buFont typeface="Arial" panose="020B0604020202020204" pitchFamily="34" charset="0"/>
              <a:buChar char="•"/>
            </a:pPr>
            <a:r>
              <a:rPr lang="en-US" sz="1800" dirty="0" smtClean="0">
                <a:cs typeface="Times New Roman" panose="02020603050405020304" pitchFamily="18" charset="0"/>
              </a:rPr>
              <a:t>woman were more likely to prefer local pasta over imported pasta rather than men.</a:t>
            </a:r>
          </a:p>
          <a:p>
            <a:pPr>
              <a:buFont typeface="Arial" panose="020B0604020202020204" pitchFamily="34" charset="0"/>
              <a:buChar char="•"/>
            </a:pPr>
            <a:r>
              <a:rPr lang="en-US" sz="1800" dirty="0" smtClean="0">
                <a:cs typeface="Times New Roman" panose="02020603050405020304" pitchFamily="18" charset="0"/>
              </a:rPr>
              <a:t>Only the age group of 10-24 preferred imported pasta more than local made pasta while other groups had opposite preference than them.</a:t>
            </a:r>
          </a:p>
          <a:p>
            <a:pPr>
              <a:buFont typeface="Arial" panose="020B0604020202020204" pitchFamily="34" charset="0"/>
              <a:buChar char="•"/>
            </a:pPr>
            <a:r>
              <a:rPr lang="en-US" sz="1800" dirty="0" smtClean="0">
                <a:cs typeface="Times New Roman" panose="02020603050405020304" pitchFamily="18" charset="0"/>
              </a:rPr>
              <a:t>Despite being married, unmarried, separated or widower all the groups from marital status have shown more preference towards local made pasta.</a:t>
            </a:r>
          </a:p>
          <a:p>
            <a:pPr>
              <a:buFont typeface="Arial" panose="020B0604020202020204" pitchFamily="34" charset="0"/>
              <a:buChar char="•"/>
            </a:pPr>
            <a:r>
              <a:rPr lang="en-US" sz="1800" dirty="0" smtClean="0">
                <a:cs typeface="Times New Roman" panose="02020603050405020304" pitchFamily="18" charset="0"/>
              </a:rPr>
              <a:t>Businesspersons and students were the only two groups from the employment status which had preference for imported pasta but the other three groups preferred local made pasta.</a:t>
            </a:r>
          </a:p>
          <a:p>
            <a:pPr>
              <a:buFont typeface="Arial" panose="020B0604020202020204" pitchFamily="34" charset="0"/>
              <a:buChar char="•"/>
            </a:pPr>
            <a:r>
              <a:rPr lang="en-US" sz="1800" dirty="0">
                <a:cs typeface="Times New Roman" panose="02020603050405020304" pitchFamily="18" charset="0"/>
              </a:rPr>
              <a:t>Educational level was divided into four categories and within all categories local made pasta was preferred.</a:t>
            </a:r>
          </a:p>
          <a:p>
            <a:pPr>
              <a:buFont typeface="Arial" panose="020B0604020202020204" pitchFamily="34" charset="0"/>
              <a:buChar char="•"/>
            </a:pPr>
            <a:r>
              <a:rPr lang="en-US" sz="1800" dirty="0">
                <a:cs typeface="Times New Roman" panose="02020603050405020304" pitchFamily="18" charset="0"/>
              </a:rPr>
              <a:t>Number of family members also had local made pasta preference greater than imported pasta preference.</a:t>
            </a:r>
          </a:p>
          <a:p>
            <a:pPr>
              <a:buFont typeface="Arial" panose="020B0604020202020204" pitchFamily="34" charset="0"/>
              <a:buChar char="•"/>
            </a:pPr>
            <a:r>
              <a:rPr lang="en-US" sz="1800" dirty="0">
                <a:cs typeface="Times New Roman" panose="02020603050405020304" pitchFamily="18" charset="0"/>
              </a:rPr>
              <a:t>Pasta consuming frequency and volume per week variables also have given the advantage to local made pasta than imported pasta.</a:t>
            </a:r>
          </a:p>
          <a:p>
            <a:pPr>
              <a:buFont typeface="Arial" panose="020B0604020202020204" pitchFamily="34" charset="0"/>
              <a:buChar char="•"/>
            </a:pPr>
            <a:r>
              <a:rPr lang="en-US" sz="1800" dirty="0">
                <a:cs typeface="Times New Roman" panose="02020603050405020304" pitchFamily="18" charset="0"/>
              </a:rPr>
              <a:t>As observed the estimated local pasta production had an increasing trend over the decade ended from 2019.</a:t>
            </a:r>
          </a:p>
          <a:p>
            <a:endParaRPr lang="en-US" sz="1800" dirty="0" smtClean="0"/>
          </a:p>
          <a:p>
            <a:endParaRPr lang="en-US" dirty="0"/>
          </a:p>
        </p:txBody>
      </p:sp>
      <p:sp>
        <p:nvSpPr>
          <p:cNvPr id="6"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r>
              <a:rPr lang="en-US" dirty="0" smtClean="0"/>
              <a:t>18</a:t>
            </a:r>
          </a:p>
        </p:txBody>
      </p:sp>
    </p:spTree>
    <p:extLst>
      <p:ext uri="{BB962C8B-B14F-4D97-AF65-F5344CB8AC3E}">
        <p14:creationId xmlns:p14="http://schemas.microsoft.com/office/powerpoint/2010/main" val="38051350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80160"/>
            <a:ext cx="10515600" cy="4896803"/>
          </a:xfrm>
        </p:spPr>
        <p:txBody>
          <a:bodyPr>
            <a:normAutofit/>
          </a:bodyPr>
          <a:lstStyle/>
          <a:p>
            <a:pPr marL="0" indent="0" algn="just">
              <a:buNone/>
            </a:pPr>
            <a:r>
              <a:rPr lang="en-US" sz="1800" dirty="0" smtClean="0">
                <a:cs typeface="Times New Roman" panose="02020603050405020304" pitchFamily="18" charset="0"/>
              </a:rPr>
              <a:t>As the binary logistic regression results </a:t>
            </a:r>
            <a:r>
              <a:rPr lang="en-US" sz="1800" dirty="0" smtClean="0">
                <a:cs typeface="Times New Roman" panose="02020603050405020304" pitchFamily="18" charset="0"/>
              </a:rPr>
              <a:t>show;</a:t>
            </a:r>
          </a:p>
          <a:p>
            <a:pPr algn="just">
              <a:buFont typeface="Arial" panose="020B0604020202020204" pitchFamily="34" charset="0"/>
              <a:buChar char="•"/>
            </a:pPr>
            <a:r>
              <a:rPr lang="en-US" sz="1800" dirty="0">
                <a:cs typeface="Times New Roman" panose="02020603050405020304" pitchFamily="18" charset="0"/>
              </a:rPr>
              <a:t>T</a:t>
            </a:r>
            <a:r>
              <a:rPr lang="en-US" sz="1800" dirty="0" smtClean="0">
                <a:cs typeface="Times New Roman" panose="02020603050405020304" pitchFamily="18" charset="0"/>
              </a:rPr>
              <a:t>he </a:t>
            </a:r>
            <a:r>
              <a:rPr lang="en-US" sz="1800" dirty="0" smtClean="0">
                <a:cs typeface="Times New Roman" panose="02020603050405020304" pitchFamily="18" charset="0"/>
              </a:rPr>
              <a:t>factors like availability of the product, </a:t>
            </a:r>
            <a:r>
              <a:rPr lang="en-US" sz="1800" dirty="0" smtClean="0">
                <a:cs typeface="Times New Roman" panose="02020603050405020304" pitchFamily="18" charset="0"/>
              </a:rPr>
              <a:t>and price </a:t>
            </a:r>
            <a:r>
              <a:rPr lang="en-US" sz="1800" dirty="0" smtClean="0">
                <a:cs typeface="Times New Roman" panose="02020603050405020304" pitchFamily="18" charset="0"/>
              </a:rPr>
              <a:t>of the product showed a positive relationship towards the dependent variable which was coded 1 as local made pasta preference and 0 as imported pasta preference. So we can state that the consumers who prefer local made pasta were affected by price and availability factors more than other given factors.</a:t>
            </a:r>
          </a:p>
          <a:p>
            <a:pPr algn="just">
              <a:buFont typeface="Arial" panose="020B0604020202020204" pitchFamily="34" charset="0"/>
              <a:buChar char="•"/>
            </a:pPr>
            <a:endParaRPr lang="en-US" sz="1800" dirty="0" smtClean="0">
              <a:cs typeface="Times New Roman" panose="02020603050405020304" pitchFamily="18" charset="0"/>
            </a:endParaRPr>
          </a:p>
          <a:p>
            <a:pPr algn="just">
              <a:buFont typeface="Arial" panose="020B0604020202020204" pitchFamily="34" charset="0"/>
              <a:buChar char="•"/>
            </a:pPr>
            <a:r>
              <a:rPr lang="en-US" sz="1800" dirty="0" smtClean="0">
                <a:cs typeface="Times New Roman" panose="02020603050405020304" pitchFamily="18" charset="0"/>
              </a:rPr>
              <a:t>Factors like product quality, product promotion, product </a:t>
            </a:r>
            <a:r>
              <a:rPr lang="en-US" sz="1800" dirty="0" smtClean="0">
                <a:cs typeface="Times New Roman" panose="02020603050405020304" pitchFamily="18" charset="0"/>
              </a:rPr>
              <a:t>packaging, </a:t>
            </a:r>
            <a:r>
              <a:rPr lang="en-US" sz="1800" dirty="0" smtClean="0">
                <a:cs typeface="Times New Roman" panose="02020603050405020304" pitchFamily="18" charset="0"/>
              </a:rPr>
              <a:t>and taste of the product showed a negative relationship </a:t>
            </a:r>
            <a:r>
              <a:rPr lang="en-US" sz="1800" dirty="0" smtClean="0">
                <a:cs typeface="Times New Roman" panose="02020603050405020304" pitchFamily="18" charset="0"/>
              </a:rPr>
              <a:t>with </a:t>
            </a:r>
            <a:r>
              <a:rPr lang="en-US" sz="1800" dirty="0" smtClean="0">
                <a:cs typeface="Times New Roman" panose="02020603050405020304" pitchFamily="18" charset="0"/>
              </a:rPr>
              <a:t>the dependent variable. So we can state that the consumers who prefer local made pasta were negatively affected by the factors like quality, promotion, </a:t>
            </a:r>
            <a:r>
              <a:rPr lang="en-US" sz="1800" dirty="0" smtClean="0">
                <a:cs typeface="Times New Roman" panose="02020603050405020304" pitchFamily="18" charset="0"/>
              </a:rPr>
              <a:t>packaging, </a:t>
            </a:r>
            <a:r>
              <a:rPr lang="en-US" sz="1800" dirty="0" smtClean="0">
                <a:cs typeface="Times New Roman" panose="02020603050405020304" pitchFamily="18" charset="0"/>
              </a:rPr>
              <a:t>and taste.</a:t>
            </a:r>
            <a:endParaRPr lang="en-US" sz="1800" dirty="0">
              <a:cs typeface="Times New Roman" panose="02020603050405020304" pitchFamily="18" charset="0"/>
            </a:endParaRPr>
          </a:p>
        </p:txBody>
      </p:sp>
      <p:sp>
        <p:nvSpPr>
          <p:cNvPr id="6"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522720"/>
            <a:ext cx="2731511" cy="335280"/>
          </a:xfrm>
        </p:spPr>
        <p:txBody>
          <a:bodyPr/>
          <a:lstStyle/>
          <a:p>
            <a:r>
              <a:rPr lang="en-US" dirty="0" smtClean="0"/>
              <a:t>19</a:t>
            </a:r>
          </a:p>
        </p:txBody>
      </p:sp>
    </p:spTree>
    <p:extLst>
      <p:ext uri="{BB962C8B-B14F-4D97-AF65-F5344CB8AC3E}">
        <p14:creationId xmlns:p14="http://schemas.microsoft.com/office/powerpoint/2010/main" val="3831591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F6B58-BEB4-7EC1-F5FE-DF097D6D6D9E}"/>
              </a:ext>
            </a:extLst>
          </p:cNvPr>
          <p:cNvSpPr>
            <a:spLocks noGrp="1"/>
          </p:cNvSpPr>
          <p:nvPr>
            <p:ph type="title"/>
          </p:nvPr>
        </p:nvSpPr>
        <p:spPr>
          <a:xfrm>
            <a:off x="838200" y="365125"/>
            <a:ext cx="10515600" cy="1325563"/>
          </a:xfrm>
        </p:spPr>
        <p:txBody>
          <a:bodyPr>
            <a:normAutofit/>
          </a:bodyPr>
          <a:lstStyle/>
          <a:p>
            <a:pPr algn="ctr"/>
            <a:r>
              <a:rPr lang="en-US" sz="4400" u="sng" dirty="0"/>
              <a:t>Content </a:t>
            </a:r>
          </a:p>
        </p:txBody>
      </p:sp>
      <p:sp>
        <p:nvSpPr>
          <p:cNvPr id="3" name="Content Placeholder 2">
            <a:extLst>
              <a:ext uri="{FF2B5EF4-FFF2-40B4-BE49-F238E27FC236}">
                <a16:creationId xmlns:a16="http://schemas.microsoft.com/office/drawing/2014/main" id="{2A54ADEF-2197-9A5F-5429-3CD03E1AB326}"/>
              </a:ext>
            </a:extLst>
          </p:cNvPr>
          <p:cNvSpPr>
            <a:spLocks noGrp="1"/>
          </p:cNvSpPr>
          <p:nvPr>
            <p:ph idx="1"/>
          </p:nvPr>
        </p:nvSpPr>
        <p:spPr/>
        <p:txBody>
          <a:bodyPr>
            <a:normAutofit fontScale="92500" lnSpcReduction="20000"/>
          </a:bodyPr>
          <a:lstStyle/>
          <a:p>
            <a:pPr marL="0" marR="0">
              <a:lnSpc>
                <a:spcPct val="150000"/>
              </a:lnSpc>
              <a:spcBef>
                <a:spcPts val="0"/>
              </a:spcBef>
              <a:spcAft>
                <a:spcPts val="800"/>
              </a:spcAft>
            </a:pPr>
            <a:r>
              <a:rPr lang="en-US" dirty="0">
                <a:ea typeface="Calibri" panose="020F0502020204030204" pitchFamily="34" charset="0"/>
                <a:cs typeface="Iskoola Pota" panose="02010503010101010104" pitchFamily="2" charset="0"/>
              </a:rPr>
              <a:t>Introduction</a:t>
            </a:r>
          </a:p>
          <a:p>
            <a:pPr marL="0" marR="0">
              <a:lnSpc>
                <a:spcPct val="150000"/>
              </a:lnSpc>
              <a:spcBef>
                <a:spcPts val="0"/>
              </a:spcBef>
              <a:spcAft>
                <a:spcPts val="800"/>
              </a:spcAft>
            </a:pPr>
            <a:r>
              <a:rPr lang="en-US" dirty="0">
                <a:ea typeface="Calibri" panose="020F0502020204030204" pitchFamily="34" charset="0"/>
                <a:cs typeface="Iskoola Pota" panose="02010503010101010104" pitchFamily="2" charset="0"/>
              </a:rPr>
              <a:t>Objectives</a:t>
            </a:r>
          </a:p>
          <a:p>
            <a:pPr marL="0" marR="0" algn="just">
              <a:lnSpc>
                <a:spcPct val="150000"/>
              </a:lnSpc>
              <a:spcBef>
                <a:spcPts val="0"/>
              </a:spcBef>
              <a:spcAft>
                <a:spcPts val="800"/>
              </a:spcAft>
            </a:pPr>
            <a:r>
              <a:rPr lang="en-US" dirty="0">
                <a:ea typeface="Calibri" panose="020F0502020204030204" pitchFamily="34" charset="0"/>
                <a:cs typeface="Iskoola Pota" panose="02010503010101010104" pitchFamily="2" charset="0"/>
              </a:rPr>
              <a:t>Material and Methods</a:t>
            </a:r>
          </a:p>
          <a:p>
            <a:pPr marL="0" marR="0" algn="just">
              <a:lnSpc>
                <a:spcPct val="150000"/>
              </a:lnSpc>
              <a:spcBef>
                <a:spcPts val="0"/>
              </a:spcBef>
              <a:spcAft>
                <a:spcPts val="800"/>
              </a:spcAft>
            </a:pPr>
            <a:r>
              <a:rPr lang="en-US" dirty="0">
                <a:ea typeface="Calibri" panose="020F0502020204030204" pitchFamily="34" charset="0"/>
                <a:cs typeface="Iskoola Pota" panose="02010503010101010104" pitchFamily="2" charset="0"/>
              </a:rPr>
              <a:t>Results and Discussion</a:t>
            </a:r>
          </a:p>
          <a:p>
            <a:pPr marL="0" marR="0" algn="just">
              <a:lnSpc>
                <a:spcPct val="150000"/>
              </a:lnSpc>
              <a:spcBef>
                <a:spcPts val="0"/>
              </a:spcBef>
              <a:spcAft>
                <a:spcPts val="800"/>
              </a:spcAft>
            </a:pPr>
            <a:r>
              <a:rPr lang="en-US" dirty="0">
                <a:ea typeface="Calibri" panose="020F0502020204030204" pitchFamily="34" charset="0"/>
                <a:cs typeface="Iskoola Pota" panose="02010503010101010104" pitchFamily="2" charset="0"/>
              </a:rPr>
              <a:t>Conclusion</a:t>
            </a:r>
          </a:p>
          <a:p>
            <a:pPr marL="0" marR="0" algn="just">
              <a:lnSpc>
                <a:spcPct val="150000"/>
              </a:lnSpc>
              <a:spcBef>
                <a:spcPts val="0"/>
              </a:spcBef>
              <a:spcAft>
                <a:spcPts val="800"/>
              </a:spcAft>
            </a:pPr>
            <a:r>
              <a:rPr lang="en-US" dirty="0">
                <a:ea typeface="Calibri" panose="020F0502020204030204" pitchFamily="34" charset="0"/>
                <a:cs typeface="Iskoola Pota" panose="02010503010101010104" pitchFamily="2" charset="0"/>
              </a:rPr>
              <a:t>Recommendations</a:t>
            </a:r>
          </a:p>
          <a:p>
            <a:pPr marL="0" marR="0" algn="just">
              <a:lnSpc>
                <a:spcPct val="150000"/>
              </a:lnSpc>
              <a:spcBef>
                <a:spcPts val="0"/>
              </a:spcBef>
              <a:spcAft>
                <a:spcPts val="800"/>
              </a:spcAft>
            </a:pPr>
            <a:r>
              <a:rPr lang="en-US" dirty="0">
                <a:ea typeface="Calibri" panose="020F0502020204030204" pitchFamily="34" charset="0"/>
                <a:cs typeface="Iskoola Pota" panose="02010503010101010104" pitchFamily="2" charset="0"/>
              </a:rPr>
              <a:t>References</a:t>
            </a:r>
          </a:p>
        </p:txBody>
      </p:sp>
      <p:sp>
        <p:nvSpPr>
          <p:cNvPr id="4" name="Slide Number Placeholder 3">
            <a:extLst>
              <a:ext uri="{FF2B5EF4-FFF2-40B4-BE49-F238E27FC236}">
                <a16:creationId xmlns:a16="http://schemas.microsoft.com/office/drawing/2014/main" id="{6BF8F961-52E7-EAC8-9412-12E4E3384CBB}"/>
              </a:ext>
            </a:extLst>
          </p:cNvPr>
          <p:cNvSpPr>
            <a:spLocks noGrp="1"/>
          </p:cNvSpPr>
          <p:nvPr>
            <p:ph type="sldNum" sz="quarter" idx="12"/>
          </p:nvPr>
        </p:nvSpPr>
        <p:spPr>
          <a:xfrm>
            <a:off x="9329692" y="6492875"/>
            <a:ext cx="2743200" cy="365125"/>
          </a:xfrm>
        </p:spPr>
        <p:txBody>
          <a:bodyPr/>
          <a:lstStyle/>
          <a:p>
            <a:fld id="{48FC179B-E1DC-44DF-B0E4-66A8D350C2BE}" type="slidenum">
              <a:rPr lang="en-US" smtClean="0"/>
              <a:t>2</a:t>
            </a:fld>
            <a:endParaRPr lang="en-US"/>
          </a:p>
        </p:txBody>
      </p:sp>
    </p:spTree>
    <p:extLst>
      <p:ext uri="{BB962C8B-B14F-4D97-AF65-F5344CB8AC3E}">
        <p14:creationId xmlns:p14="http://schemas.microsoft.com/office/powerpoint/2010/main" val="17684454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32402"/>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Recommenda</a:t>
            </a:r>
            <a:r>
              <a:rPr lang="en-US" sz="3600" b="1" dirty="0" smtClean="0">
                <a:latin typeface="Times New Roman" panose="02020603050405020304" pitchFamily="18" charset="0"/>
                <a:cs typeface="Times New Roman" panose="02020603050405020304" pitchFamily="18" charset="0"/>
              </a:rPr>
              <a:t>tions </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256145"/>
            <a:ext cx="10515600" cy="4920818"/>
          </a:xfrm>
        </p:spPr>
        <p:txBody>
          <a:bodyPr>
            <a:normAutofit lnSpcReduction="10000"/>
          </a:bodyPr>
          <a:lstStyle/>
          <a:p>
            <a:pPr algn="just">
              <a:buFont typeface="Arial" panose="020B0604020202020204" pitchFamily="34" charset="0"/>
              <a:buChar char="•"/>
            </a:pPr>
            <a:r>
              <a:rPr lang="en-US" sz="1800" dirty="0" smtClean="0">
                <a:cs typeface="Times New Roman" panose="02020603050405020304" pitchFamily="18" charset="0"/>
              </a:rPr>
              <a:t>The age group 10-24 preferred imported pasta over local made pasta, this situation could occur because of the younger generations stereotype mentality towards imported brands (</a:t>
            </a:r>
            <a:r>
              <a:rPr lang="en-US" sz="1800" dirty="0" err="1">
                <a:cs typeface="Times New Roman" panose="02020603050405020304" pitchFamily="18" charset="0"/>
              </a:rPr>
              <a:t>Šramková</a:t>
            </a:r>
            <a:r>
              <a:rPr lang="en-US" sz="1800" dirty="0" smtClean="0">
                <a:cs typeface="Times New Roman" panose="02020603050405020304" pitchFamily="18" charset="0"/>
              </a:rPr>
              <a:t>, 2021). Local pasta manufacturers can overcome this situation by brand building and focusing younger generations in the promotional activities.</a:t>
            </a:r>
          </a:p>
          <a:p>
            <a:pPr algn="just">
              <a:buFont typeface="Arial" panose="020B0604020202020204" pitchFamily="34" charset="0"/>
              <a:buChar char="•"/>
            </a:pPr>
            <a:r>
              <a:rPr lang="en-US" sz="1800" dirty="0" smtClean="0">
                <a:cs typeface="Times New Roman" panose="02020603050405020304" pitchFamily="18" charset="0"/>
              </a:rPr>
              <a:t>Students category in the employment status variable also shows more preference towards imported pasta, and with a proper awareness programs this situation can be resolved.</a:t>
            </a:r>
          </a:p>
          <a:p>
            <a:pPr algn="just">
              <a:buFont typeface="Arial" panose="020B0604020202020204" pitchFamily="34" charset="0"/>
              <a:buChar char="•"/>
            </a:pPr>
            <a:r>
              <a:rPr lang="en-US" sz="1800" dirty="0" smtClean="0">
                <a:cs typeface="Times New Roman" panose="02020603050405020304" pitchFamily="18" charset="0"/>
              </a:rPr>
              <a:t>Respondents families who consumes pasta in less volume at low frequency preferred imported pasta than local made pasta. When rational consumers prefer branded goods they try to consume them at less volumes in low frequency for their own satisfaction. (Krishna, 2010</a:t>
            </a:r>
            <a:r>
              <a:rPr lang="en-US" sz="1800" dirty="0" smtClean="0">
                <a:cs typeface="Times New Roman" panose="02020603050405020304" pitchFamily="18" charset="0"/>
              </a:rPr>
              <a:t>)</a:t>
            </a:r>
          </a:p>
          <a:p>
            <a:pPr algn="just">
              <a:buFont typeface="Arial" panose="020B0604020202020204" pitchFamily="34" charset="0"/>
              <a:buChar char="•"/>
            </a:pPr>
            <a:r>
              <a:rPr lang="en-US" sz="1800" dirty="0">
                <a:cs typeface="Times New Roman" panose="02020603050405020304" pitchFamily="18" charset="0"/>
              </a:rPr>
              <a:t>The local pasta production must be empowered with new production technology to increase the productivity per one unit of raw materials.</a:t>
            </a:r>
          </a:p>
          <a:p>
            <a:pPr algn="just">
              <a:buFont typeface="Arial" panose="020B0604020202020204" pitchFamily="34" charset="0"/>
              <a:buChar char="•"/>
            </a:pPr>
            <a:r>
              <a:rPr lang="en-US" sz="1800" dirty="0">
                <a:cs typeface="Times New Roman" panose="02020603050405020304" pitchFamily="18" charset="0"/>
              </a:rPr>
              <a:t>Local pasta producers must focus more on factors like product quality, product promotion, product packaging and taste while maintaining the product price and availability factors in the same time.</a:t>
            </a:r>
          </a:p>
          <a:p>
            <a:pPr algn="just">
              <a:buFont typeface="Arial" panose="020B0604020202020204" pitchFamily="34" charset="0"/>
              <a:buChar char="•"/>
            </a:pPr>
            <a:r>
              <a:rPr lang="en-US" sz="1800" dirty="0">
                <a:cs typeface="Times New Roman" panose="02020603050405020304" pitchFamily="18" charset="0"/>
              </a:rPr>
              <a:t>Obtaining quality certificates like ISO, HACCP, GMP for local pasta products, strategically promoting local productions to the market, following attractive and informative packaging methods and often improvement in products sensory attributes were some suggestions to increase local made pasta preference</a:t>
            </a:r>
            <a:r>
              <a:rPr lang="en-US" sz="1800" dirty="0" smtClean="0">
                <a:cs typeface="Times New Roman" panose="02020603050405020304" pitchFamily="18" charset="0"/>
              </a:rPr>
              <a:t>.</a:t>
            </a:r>
            <a:endParaRPr lang="en-US" sz="1800" dirty="0" smtClean="0">
              <a:cs typeface="Times New Roman" panose="02020603050405020304" pitchFamily="18" charset="0"/>
            </a:endParaRPr>
          </a:p>
          <a:p>
            <a:pPr algn="just"/>
            <a:endParaRPr lang="en-US" dirty="0" smtClean="0"/>
          </a:p>
          <a:p>
            <a:pPr algn="just"/>
            <a:endParaRPr lang="en-US" dirty="0" smtClean="0"/>
          </a:p>
          <a:p>
            <a:pPr algn="just"/>
            <a:endParaRPr lang="en-US" dirty="0" smtClean="0"/>
          </a:p>
        </p:txBody>
      </p:sp>
      <p:sp>
        <p:nvSpPr>
          <p:cNvPr id="6"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522720"/>
            <a:ext cx="2731511" cy="335280"/>
          </a:xfrm>
        </p:spPr>
        <p:txBody>
          <a:bodyPr/>
          <a:lstStyle/>
          <a:p>
            <a:r>
              <a:rPr lang="en-US" dirty="0" smtClean="0"/>
              <a:t>20</a:t>
            </a:r>
          </a:p>
        </p:txBody>
      </p:sp>
    </p:spTree>
    <p:extLst>
      <p:ext uri="{BB962C8B-B14F-4D97-AF65-F5344CB8AC3E}">
        <p14:creationId xmlns:p14="http://schemas.microsoft.com/office/powerpoint/2010/main" val="22642791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8657"/>
          </a:xfrm>
        </p:spPr>
        <p:txBody>
          <a:bodyPr>
            <a:normAutofit fontScale="90000"/>
          </a:bodyPr>
          <a:lstStyle/>
          <a:p>
            <a:pPr lvl="1" algn="ctr" rtl="0">
              <a:lnSpc>
                <a:spcPct val="90000"/>
              </a:lnSpc>
              <a:spcBef>
                <a:spcPct val="0"/>
              </a:spcBef>
            </a:pPr>
            <a:r>
              <a:rPr lang="en-US" sz="3600" b="1" dirty="0" smtClean="0">
                <a:latin typeface="Times New Roman" panose="02020603050405020304" pitchFamily="18" charset="0"/>
                <a:cs typeface="Times New Roman" panose="02020603050405020304" pitchFamily="18" charset="0"/>
              </a:rPr>
              <a:t>References</a:t>
            </a:r>
            <a:r>
              <a:rPr lang="en-US" b="1" dirty="0" smtClean="0">
                <a:latin typeface="Times New Roman" panose="02020603050405020304" pitchFamily="18" charset="0"/>
                <a:cs typeface="Times New Roman" panose="02020603050405020304" pitchFamily="18" charset="0"/>
              </a:rPr>
              <a:t/>
            </a:r>
            <a:br>
              <a:rPr lang="en-US" b="1" dirty="0" smtClean="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a:xfrm>
            <a:off x="838200" y="1539190"/>
            <a:ext cx="10515600" cy="4925156"/>
          </a:xfrm>
        </p:spPr>
        <p:txBody>
          <a:bodyPr>
            <a:normAutofit/>
          </a:bodyPr>
          <a:lstStyle/>
          <a:p>
            <a:pPr lvl="0">
              <a:lnSpc>
                <a:spcPct val="150000"/>
              </a:lnSpc>
              <a:buFont typeface="Arial" panose="020B0604020202020204" pitchFamily="34" charset="0"/>
              <a:buChar char="•"/>
            </a:pPr>
            <a:r>
              <a:rPr lang="en-US" sz="1800" dirty="0">
                <a:cs typeface="Times New Roman" panose="02020603050405020304" pitchFamily="18" charset="0"/>
              </a:rPr>
              <a:t>Kotler, P., Wong, V., Saunders, J., &amp; Armstrong, G. (2004). Principles of Marketing: European Edition. Prentice Hall </a:t>
            </a:r>
            <a:r>
              <a:rPr lang="en-US" sz="1800" dirty="0" smtClean="0">
                <a:cs typeface="Times New Roman" panose="02020603050405020304" pitchFamily="18" charset="0"/>
              </a:rPr>
              <a:t>Europe</a:t>
            </a:r>
          </a:p>
          <a:p>
            <a:pPr>
              <a:lnSpc>
                <a:spcPct val="150000"/>
              </a:lnSpc>
              <a:buFont typeface="Arial" panose="020B0604020202020204" pitchFamily="34" charset="0"/>
              <a:buChar char="•"/>
            </a:pPr>
            <a:r>
              <a:rPr lang="en-US" sz="1800" dirty="0" smtClean="0">
                <a:cs typeface="Times New Roman" panose="02020603050405020304" pitchFamily="18" charset="0"/>
              </a:rPr>
              <a:t>Blackwell</a:t>
            </a:r>
            <a:r>
              <a:rPr lang="en-US" sz="1800" dirty="0">
                <a:cs typeface="Times New Roman" panose="02020603050405020304" pitchFamily="18" charset="0"/>
              </a:rPr>
              <a:t>, Roger &amp; </a:t>
            </a:r>
            <a:r>
              <a:rPr lang="en-US" sz="1800" dirty="0" err="1">
                <a:cs typeface="Times New Roman" panose="02020603050405020304" pitchFamily="18" charset="0"/>
              </a:rPr>
              <a:t>Miniard</a:t>
            </a:r>
            <a:r>
              <a:rPr lang="en-US" sz="1800" dirty="0">
                <a:cs typeface="Times New Roman" panose="02020603050405020304" pitchFamily="18" charset="0"/>
              </a:rPr>
              <a:t>, Paul &amp; Engel, James &amp; Rahman, </a:t>
            </a:r>
            <a:r>
              <a:rPr lang="en-US" sz="1800" dirty="0" err="1">
                <a:cs typeface="Times New Roman" panose="02020603050405020304" pitchFamily="18" charset="0"/>
              </a:rPr>
              <a:t>Zillur</a:t>
            </a:r>
            <a:r>
              <a:rPr lang="en-US" sz="1800" dirty="0">
                <a:cs typeface="Times New Roman" panose="02020603050405020304" pitchFamily="18" charset="0"/>
              </a:rPr>
              <a:t>. (2017). Consumer Behavior</a:t>
            </a:r>
            <a:r>
              <a:rPr lang="en-US" sz="1800" dirty="0" smtClean="0">
                <a:cs typeface="Times New Roman" panose="02020603050405020304" pitchFamily="18" charset="0"/>
              </a:rPr>
              <a:t>.</a:t>
            </a:r>
          </a:p>
          <a:p>
            <a:pPr>
              <a:lnSpc>
                <a:spcPct val="150000"/>
              </a:lnSpc>
              <a:buFont typeface="Arial" panose="020B0604020202020204" pitchFamily="34" charset="0"/>
              <a:buChar char="•"/>
            </a:pPr>
            <a:r>
              <a:rPr lang="en-US" sz="1800" dirty="0" smtClean="0">
                <a:cs typeface="Times New Roman" panose="02020603050405020304" pitchFamily="18" charset="0"/>
              </a:rPr>
              <a:t>Shapiro </a:t>
            </a:r>
            <a:r>
              <a:rPr lang="en-US" sz="1800" dirty="0">
                <a:cs typeface="Times New Roman" panose="02020603050405020304" pitchFamily="18" charset="0"/>
              </a:rPr>
              <a:t>Philip </a:t>
            </a:r>
            <a:r>
              <a:rPr lang="en-US" sz="1800" dirty="0" err="1">
                <a:cs typeface="Times New Roman" panose="02020603050405020304" pitchFamily="18" charset="0"/>
              </a:rPr>
              <a:t>Domie</a:t>
            </a:r>
            <a:r>
              <a:rPr lang="en-US" sz="1800" dirty="0">
                <a:cs typeface="Times New Roman" panose="02020603050405020304" pitchFamily="18" charset="0"/>
              </a:rPr>
              <a:t> (2013). Study on factor influencing customer switch from local to imported products. </a:t>
            </a:r>
            <a:endParaRPr lang="en-US" sz="1800" dirty="0" smtClean="0">
              <a:cs typeface="Times New Roman" panose="02020603050405020304" pitchFamily="18" charset="0"/>
            </a:endParaRPr>
          </a:p>
          <a:p>
            <a:pPr>
              <a:lnSpc>
                <a:spcPct val="150000"/>
              </a:lnSpc>
              <a:buFont typeface="Arial" panose="020B0604020202020204" pitchFamily="34" charset="0"/>
              <a:buChar char="•"/>
            </a:pPr>
            <a:r>
              <a:rPr lang="en-US" sz="1800" dirty="0" err="1">
                <a:cs typeface="Times New Roman" panose="02020603050405020304" pitchFamily="18" charset="0"/>
              </a:rPr>
              <a:t>Šramková</a:t>
            </a:r>
            <a:r>
              <a:rPr lang="en-US" sz="1800" dirty="0">
                <a:cs typeface="Times New Roman" panose="02020603050405020304" pitchFamily="18" charset="0"/>
              </a:rPr>
              <a:t>, M., &amp; </a:t>
            </a:r>
            <a:r>
              <a:rPr lang="en-US" sz="1800" dirty="0" err="1">
                <a:cs typeface="Times New Roman" panose="02020603050405020304" pitchFamily="18" charset="0"/>
              </a:rPr>
              <a:t>Sirotiaková</a:t>
            </a:r>
            <a:r>
              <a:rPr lang="en-US" sz="1800" dirty="0">
                <a:cs typeface="Times New Roman" panose="02020603050405020304" pitchFamily="18" charset="0"/>
              </a:rPr>
              <a:t>, M. (2021). Consumer </a:t>
            </a:r>
            <a:r>
              <a:rPr lang="en-US" sz="1800" dirty="0" err="1">
                <a:cs typeface="Times New Roman" panose="02020603050405020304" pitchFamily="18" charset="0"/>
              </a:rPr>
              <a:t>Behaviour</a:t>
            </a:r>
            <a:r>
              <a:rPr lang="en-US" sz="1800" dirty="0">
                <a:cs typeface="Times New Roman" panose="02020603050405020304" pitchFamily="18" charset="0"/>
              </a:rPr>
              <a:t> of Generation Z in the Context of Dual Quality of Daily Consumption Products on EU market. SHS Web of Conferences, 92, 06038</a:t>
            </a:r>
            <a:r>
              <a:rPr lang="en-US" sz="1800" dirty="0" smtClean="0">
                <a:cs typeface="Times New Roman" panose="02020603050405020304" pitchFamily="18" charset="0"/>
              </a:rPr>
              <a:t>.</a:t>
            </a:r>
          </a:p>
          <a:p>
            <a:pPr>
              <a:lnSpc>
                <a:spcPct val="150000"/>
              </a:lnSpc>
              <a:buFont typeface="Arial" panose="020B0604020202020204" pitchFamily="34" charset="0"/>
              <a:buChar char="•"/>
            </a:pPr>
            <a:r>
              <a:rPr lang="en-US" sz="1800" dirty="0" smtClean="0">
                <a:cs typeface="Times New Roman" panose="02020603050405020304" pitchFamily="18" charset="0"/>
              </a:rPr>
              <a:t>Krishna</a:t>
            </a:r>
            <a:r>
              <a:rPr lang="en-US" sz="1800" dirty="0">
                <a:cs typeface="Times New Roman" panose="02020603050405020304" pitchFamily="18" charset="0"/>
              </a:rPr>
              <a:t>, (2010) Sensory Marketing. Research on the Sensuality of Products. Routledge, New York</a:t>
            </a:r>
            <a:r>
              <a:rPr lang="en-US" sz="1800" dirty="0" smtClean="0">
                <a:cs typeface="Times New Roman" panose="02020603050405020304" pitchFamily="18" charset="0"/>
              </a:rPr>
              <a:t>.</a:t>
            </a:r>
          </a:p>
          <a:p>
            <a:pPr>
              <a:lnSpc>
                <a:spcPct val="150000"/>
              </a:lnSpc>
              <a:buFont typeface="Arial" panose="020B0604020202020204" pitchFamily="34" charset="0"/>
              <a:buChar char="•"/>
            </a:pPr>
            <a:r>
              <a:rPr lang="en-US" sz="1800" dirty="0" smtClean="0">
                <a:cs typeface="Times New Roman" panose="02020603050405020304" pitchFamily="18" charset="0"/>
              </a:rPr>
              <a:t>Sri Lanka Customs department</a:t>
            </a:r>
          </a:p>
          <a:p>
            <a:pPr marL="0" indent="0">
              <a:lnSpc>
                <a:spcPct val="150000"/>
              </a:lnSpc>
              <a:buNone/>
            </a:pPr>
            <a:endParaRPr lang="en-US" sz="2000" dirty="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dirty="0"/>
          </a:p>
        </p:txBody>
      </p:sp>
      <p:sp>
        <p:nvSpPr>
          <p:cNvPr id="6"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522720"/>
            <a:ext cx="2731511" cy="335280"/>
          </a:xfrm>
        </p:spPr>
        <p:txBody>
          <a:bodyPr/>
          <a:lstStyle/>
          <a:p>
            <a:r>
              <a:rPr lang="en-US" dirty="0" smtClean="0"/>
              <a:t>21</a:t>
            </a:r>
          </a:p>
        </p:txBody>
      </p:sp>
    </p:spTree>
    <p:extLst>
      <p:ext uri="{BB962C8B-B14F-4D97-AF65-F5344CB8AC3E}">
        <p14:creationId xmlns:p14="http://schemas.microsoft.com/office/powerpoint/2010/main" val="34559259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41073" y="2786108"/>
            <a:ext cx="3396343" cy="1325563"/>
          </a:xfrm>
        </p:spPr>
        <p:txBody>
          <a:bodyPr>
            <a:noAutofit/>
          </a:bodyPr>
          <a:lstStyle/>
          <a:p>
            <a:r>
              <a:rPr lang="en-US" sz="5400" b="1" dirty="0"/>
              <a:t>Thank You</a:t>
            </a:r>
            <a:endParaRPr lang="en-US" sz="5400" dirty="0"/>
          </a:p>
        </p:txBody>
      </p:sp>
      <p:sp>
        <p:nvSpPr>
          <p:cNvPr id="3" name="Slide Number Placeholder 2"/>
          <p:cNvSpPr>
            <a:spLocks noGrp="1"/>
          </p:cNvSpPr>
          <p:nvPr>
            <p:ph type="sldNum" sz="quarter" idx="12"/>
          </p:nvPr>
        </p:nvSpPr>
        <p:spPr>
          <a:xfrm>
            <a:off x="9359537" y="6492875"/>
            <a:ext cx="2743200" cy="365125"/>
          </a:xfrm>
        </p:spPr>
        <p:txBody>
          <a:bodyPr/>
          <a:lstStyle/>
          <a:p>
            <a:fld id="{48FC179B-E1DC-44DF-B0E4-66A8D350C2BE}" type="slidenum">
              <a:rPr lang="en-US" smtClean="0"/>
              <a:t>22</a:t>
            </a:fld>
            <a:endParaRPr lang="en-US" dirty="0"/>
          </a:p>
        </p:txBody>
      </p:sp>
    </p:spTree>
    <p:extLst>
      <p:ext uri="{BB962C8B-B14F-4D97-AF65-F5344CB8AC3E}">
        <p14:creationId xmlns:p14="http://schemas.microsoft.com/office/powerpoint/2010/main" val="1628548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Introduction</a:t>
            </a:r>
          </a:p>
        </p:txBody>
      </p:sp>
      <p:sp>
        <p:nvSpPr>
          <p:cNvPr id="3" name="Content Placeholder 2">
            <a:extLst>
              <a:ext uri="{FF2B5EF4-FFF2-40B4-BE49-F238E27FC236}">
                <a16:creationId xmlns:a16="http://schemas.microsoft.com/office/drawing/2014/main" id="{3989914B-F471-723A-5A29-F6E1BE6E81C9}"/>
              </a:ext>
            </a:extLst>
          </p:cNvPr>
          <p:cNvSpPr>
            <a:spLocks noGrp="1"/>
          </p:cNvSpPr>
          <p:nvPr>
            <p:ph idx="1"/>
          </p:nvPr>
        </p:nvSpPr>
        <p:spPr/>
        <p:txBody>
          <a:bodyPr>
            <a:noAutofit/>
          </a:bodyPr>
          <a:lstStyle/>
          <a:p>
            <a:pPr algn="just">
              <a:lnSpc>
                <a:spcPct val="100000"/>
              </a:lnSpc>
            </a:pPr>
            <a:r>
              <a:rPr lang="en-US" sz="2400" dirty="0">
                <a:cs typeface="Times New Roman" panose="02020603050405020304" pitchFamily="18" charset="0"/>
              </a:rPr>
              <a:t>Consumers are individuals and households that buy the firms product for personal consumption. (Kotler, 2004). </a:t>
            </a:r>
          </a:p>
          <a:p>
            <a:pPr algn="just">
              <a:lnSpc>
                <a:spcPct val="100000"/>
              </a:lnSpc>
            </a:pPr>
            <a:r>
              <a:rPr lang="en-US" sz="2400" dirty="0">
                <a:cs typeface="Times New Roman" panose="02020603050405020304" pitchFamily="18" charset="0"/>
              </a:rPr>
              <a:t>The activities these consumers undertake when obtaining, consuming, and disposing of products and a service is known as consumer behavior. When a consumer wanted to make the purchase decision, they will pass through many steps like recognition, getting information, evaluation, purchase and feedback. (Blackwell, 2006). </a:t>
            </a:r>
          </a:p>
          <a:p>
            <a:pPr algn="just">
              <a:lnSpc>
                <a:spcPct val="100000"/>
              </a:lnSpc>
            </a:pPr>
            <a:r>
              <a:rPr lang="en-US" sz="2400" dirty="0">
                <a:cs typeface="Times New Roman" panose="02020603050405020304" pitchFamily="18" charset="0"/>
              </a:rPr>
              <a:t>Because of the globalization effect, almost every consumers have two options to choose  either one from imported goods or local made goods. (John W, 2008)</a:t>
            </a:r>
          </a:p>
          <a:p>
            <a:endParaRPr lang="en-US" sz="2400" dirty="0"/>
          </a:p>
        </p:txBody>
      </p:sp>
      <p:sp>
        <p:nvSpPr>
          <p:cNvPr id="4"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3</a:t>
            </a:fld>
            <a:endParaRPr lang="en-US"/>
          </a:p>
        </p:txBody>
      </p:sp>
    </p:spTree>
    <p:extLst>
      <p:ext uri="{BB962C8B-B14F-4D97-AF65-F5344CB8AC3E}">
        <p14:creationId xmlns:p14="http://schemas.microsoft.com/office/powerpoint/2010/main" val="2176651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6AA2D-EB97-F029-43DF-78A997A7827F}"/>
              </a:ext>
            </a:extLst>
          </p:cNvPr>
          <p:cNvSpPr>
            <a:spLocks noGrp="1"/>
          </p:cNvSpPr>
          <p:nvPr>
            <p:ph type="title"/>
          </p:nvPr>
        </p:nvSpPr>
        <p:spPr/>
        <p:txBody>
          <a:bodyPr>
            <a:normAutofit/>
          </a:bodyPr>
          <a:lstStyle/>
          <a:p>
            <a:pPr marL="0" marR="0" algn="ctr">
              <a:lnSpc>
                <a:spcPct val="150000"/>
              </a:lnSpc>
              <a:spcBef>
                <a:spcPts val="0"/>
              </a:spcBef>
              <a:spcAft>
                <a:spcPts val="800"/>
              </a:spcAft>
            </a:pPr>
            <a:r>
              <a:rPr lang="en-US" u="sng" dirty="0">
                <a:ea typeface="Calibri" panose="020F0502020204030204" pitchFamily="34" charset="0"/>
                <a:cs typeface="Iskoola Pota" panose="02010503010101010104" pitchFamily="2" charset="0"/>
              </a:rPr>
              <a:t>Objectives</a:t>
            </a:r>
          </a:p>
        </p:txBody>
      </p:sp>
      <p:sp>
        <p:nvSpPr>
          <p:cNvPr id="3" name="Content Placeholder 2">
            <a:extLst>
              <a:ext uri="{FF2B5EF4-FFF2-40B4-BE49-F238E27FC236}">
                <a16:creationId xmlns:a16="http://schemas.microsoft.com/office/drawing/2014/main" id="{3989914B-F471-723A-5A29-F6E1BE6E81C9}"/>
              </a:ext>
            </a:extLst>
          </p:cNvPr>
          <p:cNvSpPr>
            <a:spLocks noGrp="1"/>
          </p:cNvSpPr>
          <p:nvPr>
            <p:ph idx="1"/>
          </p:nvPr>
        </p:nvSpPr>
        <p:spPr/>
        <p:txBody>
          <a:bodyPr>
            <a:normAutofit fontScale="92500"/>
          </a:bodyPr>
          <a:lstStyle/>
          <a:p>
            <a:pPr marL="0" indent="0">
              <a:lnSpc>
                <a:spcPct val="120000"/>
              </a:lnSpc>
              <a:buNone/>
            </a:pPr>
            <a:r>
              <a:rPr lang="en-US" sz="2600" b="1" dirty="0">
                <a:cs typeface="Times New Roman" panose="02020603050405020304" pitchFamily="18" charset="0"/>
              </a:rPr>
              <a:t>Broad objective</a:t>
            </a:r>
          </a:p>
          <a:p>
            <a:pPr lvl="0">
              <a:lnSpc>
                <a:spcPct val="120000"/>
              </a:lnSpc>
            </a:pPr>
            <a:r>
              <a:rPr lang="en-US" sz="2600" dirty="0">
                <a:cs typeface="Times New Roman" panose="02020603050405020304" pitchFamily="18" charset="0"/>
              </a:rPr>
              <a:t>To observe The current status of the market for pasta, in Sri Lanka.</a:t>
            </a:r>
          </a:p>
          <a:p>
            <a:pPr marL="0" indent="0">
              <a:lnSpc>
                <a:spcPct val="120000"/>
              </a:lnSpc>
              <a:buNone/>
            </a:pPr>
            <a:r>
              <a:rPr lang="en-US" sz="2600" b="1" dirty="0">
                <a:cs typeface="Times New Roman" panose="02020603050405020304" pitchFamily="18" charset="0"/>
              </a:rPr>
              <a:t>Specific objectives</a:t>
            </a:r>
          </a:p>
          <a:p>
            <a:pPr lvl="0">
              <a:lnSpc>
                <a:spcPct val="120000"/>
              </a:lnSpc>
            </a:pPr>
            <a:r>
              <a:rPr lang="en-US" sz="2600" dirty="0">
                <a:cs typeface="Times New Roman" panose="02020603050405020304" pitchFamily="18" charset="0"/>
              </a:rPr>
              <a:t>To observe the consumer preference between imported and local made pasta.</a:t>
            </a:r>
          </a:p>
          <a:p>
            <a:pPr lvl="0">
              <a:lnSpc>
                <a:spcPct val="120000"/>
              </a:lnSpc>
            </a:pPr>
            <a:r>
              <a:rPr lang="en-US" sz="2600" dirty="0">
                <a:cs typeface="Times New Roman" panose="02020603050405020304" pitchFamily="18" charset="0"/>
              </a:rPr>
              <a:t>To observe the factors influencing the consumer perception on imported and local made pasta and how they affect consumers buying decisions.</a:t>
            </a:r>
          </a:p>
          <a:p>
            <a:pPr lvl="0">
              <a:lnSpc>
                <a:spcPct val="120000"/>
              </a:lnSpc>
            </a:pPr>
            <a:r>
              <a:rPr lang="en-US" sz="2600" dirty="0">
                <a:cs typeface="Times New Roman" panose="02020603050405020304" pitchFamily="18" charset="0"/>
              </a:rPr>
              <a:t>To give recommendations to local pasta producers to win the competition with imported pasta.</a:t>
            </a:r>
          </a:p>
          <a:p>
            <a:endParaRPr lang="en-US" dirty="0"/>
          </a:p>
        </p:txBody>
      </p:sp>
      <p:sp>
        <p:nvSpPr>
          <p:cNvPr id="4"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4</a:t>
            </a:fld>
            <a:endParaRPr lang="en-US"/>
          </a:p>
        </p:txBody>
      </p:sp>
    </p:spTree>
    <p:extLst>
      <p:ext uri="{BB962C8B-B14F-4D97-AF65-F5344CB8AC3E}">
        <p14:creationId xmlns:p14="http://schemas.microsoft.com/office/powerpoint/2010/main" val="1034341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Material and Methods</a:t>
            </a:r>
          </a:p>
        </p:txBody>
      </p:sp>
      <p:sp>
        <p:nvSpPr>
          <p:cNvPr id="4"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5</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89866067"/>
              </p:ext>
            </p:extLst>
          </p:nvPr>
        </p:nvGraphicFramePr>
        <p:xfrm>
          <a:off x="1033096" y="1583503"/>
          <a:ext cx="10106025" cy="4785360"/>
        </p:xfrm>
        <a:graphic>
          <a:graphicData uri="http://schemas.openxmlformats.org/drawingml/2006/table">
            <a:tbl>
              <a:tblPr firstCol="1" bandRow="1">
                <a:tableStyleId>{68D230F3-CF80-4859-8CE7-A43EE81993B5}</a:tableStyleId>
              </a:tblPr>
              <a:tblGrid>
                <a:gridCol w="2867025">
                  <a:extLst>
                    <a:ext uri="{9D8B030D-6E8A-4147-A177-3AD203B41FA5}">
                      <a16:colId xmlns:a16="http://schemas.microsoft.com/office/drawing/2014/main" val="20000"/>
                    </a:ext>
                  </a:extLst>
                </a:gridCol>
                <a:gridCol w="7239000">
                  <a:extLst>
                    <a:ext uri="{9D8B030D-6E8A-4147-A177-3AD203B41FA5}">
                      <a16:colId xmlns:a16="http://schemas.microsoft.com/office/drawing/2014/main" val="20001"/>
                    </a:ext>
                  </a:extLst>
                </a:gridCol>
              </a:tblGrid>
              <a:tr h="370840">
                <a:tc>
                  <a:txBody>
                    <a:bodyPr/>
                    <a:lstStyle/>
                    <a:p>
                      <a:r>
                        <a:rPr lang="en-US" sz="2000" dirty="0"/>
                        <a:t>Research</a:t>
                      </a:r>
                      <a:r>
                        <a:rPr lang="en-US" sz="2000" baseline="0" dirty="0"/>
                        <a:t> Design</a:t>
                      </a:r>
                      <a:endParaRPr lang="en-US" sz="2000" dirty="0"/>
                    </a:p>
                  </a:txBody>
                  <a:tcPr/>
                </a:tc>
                <a:tc>
                  <a:txBody>
                    <a:bodyPr/>
                    <a:lstStyle/>
                    <a:p>
                      <a:r>
                        <a:rPr lang="en-US" sz="2000" dirty="0"/>
                        <a:t>Descriptive Research Design</a:t>
                      </a:r>
                    </a:p>
                  </a:txBody>
                  <a:tcPr/>
                </a:tc>
                <a:extLst>
                  <a:ext uri="{0D108BD9-81ED-4DB2-BD59-A6C34878D82A}">
                    <a16:rowId xmlns:a16="http://schemas.microsoft.com/office/drawing/2014/main" val="10000"/>
                  </a:ext>
                </a:extLst>
              </a:tr>
              <a:tr h="370840">
                <a:tc>
                  <a:txBody>
                    <a:bodyPr/>
                    <a:lstStyle/>
                    <a:p>
                      <a:r>
                        <a:rPr lang="en-US" sz="2000" dirty="0"/>
                        <a:t>Research Approach</a:t>
                      </a:r>
                    </a:p>
                  </a:txBody>
                  <a:tcPr/>
                </a:tc>
                <a:tc>
                  <a:txBody>
                    <a:bodyPr/>
                    <a:lstStyle/>
                    <a:p>
                      <a:r>
                        <a:rPr lang="en-US" sz="2000" dirty="0"/>
                        <a:t>Deductive Approach</a:t>
                      </a:r>
                    </a:p>
                  </a:txBody>
                  <a:tcPr/>
                </a:tc>
                <a:extLst>
                  <a:ext uri="{0D108BD9-81ED-4DB2-BD59-A6C34878D82A}">
                    <a16:rowId xmlns:a16="http://schemas.microsoft.com/office/drawing/2014/main" val="10001"/>
                  </a:ext>
                </a:extLst>
              </a:tr>
              <a:tr h="370840">
                <a:tc>
                  <a:txBody>
                    <a:bodyPr/>
                    <a:lstStyle/>
                    <a:p>
                      <a:r>
                        <a:rPr lang="en-US" sz="2000" dirty="0"/>
                        <a:t>Research</a:t>
                      </a:r>
                      <a:r>
                        <a:rPr lang="en-US" sz="2000" baseline="0" dirty="0"/>
                        <a:t> Strategy</a:t>
                      </a:r>
                      <a:endParaRPr lang="en-US" sz="2000" dirty="0"/>
                    </a:p>
                  </a:txBody>
                  <a:tcPr/>
                </a:tc>
                <a:tc>
                  <a:txBody>
                    <a:bodyPr/>
                    <a:lstStyle/>
                    <a:p>
                      <a:r>
                        <a:rPr lang="en-US" sz="2000" dirty="0"/>
                        <a:t>Survey Strategy</a:t>
                      </a:r>
                    </a:p>
                  </a:txBody>
                  <a:tcPr/>
                </a:tc>
                <a:extLst>
                  <a:ext uri="{0D108BD9-81ED-4DB2-BD59-A6C34878D82A}">
                    <a16:rowId xmlns:a16="http://schemas.microsoft.com/office/drawing/2014/main" val="10002"/>
                  </a:ext>
                </a:extLst>
              </a:tr>
              <a:tr h="370840">
                <a:tc>
                  <a:txBody>
                    <a:bodyPr/>
                    <a:lstStyle/>
                    <a:p>
                      <a:r>
                        <a:rPr lang="en-US" sz="2000" dirty="0"/>
                        <a:t>Study</a:t>
                      </a:r>
                      <a:r>
                        <a:rPr lang="en-US" sz="2000" baseline="0" dirty="0"/>
                        <a:t> Location</a:t>
                      </a:r>
                      <a:endParaRPr lang="en-US" sz="2000" dirty="0"/>
                    </a:p>
                  </a:txBody>
                  <a:tcPr/>
                </a:tc>
                <a:tc>
                  <a:txBody>
                    <a:bodyPr/>
                    <a:lstStyle/>
                    <a:p>
                      <a:r>
                        <a:rPr lang="en-US" sz="2000" dirty="0" err="1" smtClean="0"/>
                        <a:t>Gampaha</a:t>
                      </a:r>
                      <a:r>
                        <a:rPr lang="en-US" sz="2000" dirty="0" smtClean="0"/>
                        <a:t> District</a:t>
                      </a:r>
                    </a:p>
                  </a:txBody>
                  <a:tcPr/>
                </a:tc>
                <a:extLst>
                  <a:ext uri="{0D108BD9-81ED-4DB2-BD59-A6C34878D82A}">
                    <a16:rowId xmlns:a16="http://schemas.microsoft.com/office/drawing/2014/main" val="10003"/>
                  </a:ext>
                </a:extLst>
              </a:tr>
              <a:tr h="370840">
                <a:tc>
                  <a:txBody>
                    <a:bodyPr/>
                    <a:lstStyle/>
                    <a:p>
                      <a:r>
                        <a:rPr lang="en-US" sz="2000" dirty="0"/>
                        <a:t>Sampling Frame</a:t>
                      </a:r>
                    </a:p>
                  </a:txBody>
                  <a:tcPr/>
                </a:tc>
                <a:tc>
                  <a:txBody>
                    <a:bodyPr/>
                    <a:lstStyle/>
                    <a:p>
                      <a:r>
                        <a:rPr lang="en-US" sz="2000" dirty="0" smtClean="0"/>
                        <a:t>Pasta</a:t>
                      </a:r>
                      <a:r>
                        <a:rPr lang="en-US" sz="2000" baseline="0" dirty="0" smtClean="0"/>
                        <a:t> Consumers in </a:t>
                      </a:r>
                      <a:r>
                        <a:rPr lang="en-US" sz="2000" baseline="0" dirty="0" err="1" smtClean="0"/>
                        <a:t>Gampaha</a:t>
                      </a:r>
                      <a:r>
                        <a:rPr lang="en-US" sz="2000" baseline="0" dirty="0" smtClean="0"/>
                        <a:t> District</a:t>
                      </a:r>
                    </a:p>
                  </a:txBody>
                  <a:tcPr/>
                </a:tc>
                <a:extLst>
                  <a:ext uri="{0D108BD9-81ED-4DB2-BD59-A6C34878D82A}">
                    <a16:rowId xmlns:a16="http://schemas.microsoft.com/office/drawing/2014/main" val="10004"/>
                  </a:ext>
                </a:extLst>
              </a:tr>
              <a:tr h="370840">
                <a:tc>
                  <a:txBody>
                    <a:bodyPr/>
                    <a:lstStyle/>
                    <a:p>
                      <a:r>
                        <a:rPr lang="en-US" sz="2000" dirty="0"/>
                        <a:t>Sampling Technique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mn-lt"/>
                        </a:rPr>
                        <a:t>S</a:t>
                      </a:r>
                      <a:r>
                        <a:rPr lang="en-US" sz="2000" dirty="0" smtClean="0">
                          <a:latin typeface="+mn-lt"/>
                          <a:ea typeface="Calibri" panose="020F0502020204030204" pitchFamily="34" charset="0"/>
                        </a:rPr>
                        <a:t>tratified sampling and simple random sampling</a:t>
                      </a:r>
                      <a:endParaRPr lang="en-US" sz="2000" dirty="0" smtClean="0">
                        <a:latin typeface="+mn-lt"/>
                        <a:cs typeface="Times New Roman" panose="02020603050405020304" pitchFamily="18" charset="0"/>
                      </a:endParaRPr>
                    </a:p>
                  </a:txBody>
                  <a:tcPr/>
                </a:tc>
                <a:extLst>
                  <a:ext uri="{0D108BD9-81ED-4DB2-BD59-A6C34878D82A}">
                    <a16:rowId xmlns:a16="http://schemas.microsoft.com/office/drawing/2014/main" val="10005"/>
                  </a:ext>
                </a:extLst>
              </a:tr>
              <a:tr h="370840">
                <a:tc>
                  <a:txBody>
                    <a:bodyPr/>
                    <a:lstStyle/>
                    <a:p>
                      <a:r>
                        <a:rPr lang="en-US" sz="2000" dirty="0"/>
                        <a:t>Sample Size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Times New Roman" panose="02020603050405020304" pitchFamily="18" charset="0"/>
                          <a:cs typeface="Times New Roman" panose="02020603050405020304" pitchFamily="18" charset="0"/>
                        </a:rPr>
                        <a:t>390</a:t>
                      </a:r>
                      <a:r>
                        <a:rPr lang="en-US" sz="2000" baseline="0" dirty="0" smtClean="0">
                          <a:latin typeface="Times New Roman" panose="02020603050405020304" pitchFamily="18" charset="0"/>
                          <a:cs typeface="Times New Roman" panose="02020603050405020304" pitchFamily="18" charset="0"/>
                        </a:rPr>
                        <a:t> </a:t>
                      </a:r>
                      <a:r>
                        <a:rPr lang="en-US" sz="2000" dirty="0" smtClean="0"/>
                        <a:t>respondents</a:t>
                      </a:r>
                      <a:endParaRPr lang="en-US" sz="2000" dirty="0"/>
                    </a:p>
                  </a:txBody>
                  <a:tcPr/>
                </a:tc>
                <a:extLst>
                  <a:ext uri="{0D108BD9-81ED-4DB2-BD59-A6C34878D82A}">
                    <a16:rowId xmlns:a16="http://schemas.microsoft.com/office/drawing/2014/main" val="10006"/>
                  </a:ext>
                </a:extLst>
              </a:tr>
              <a:tr h="370840">
                <a:tc>
                  <a:txBody>
                    <a:bodyPr/>
                    <a:lstStyle/>
                    <a:p>
                      <a:pPr algn="l"/>
                      <a:r>
                        <a:rPr lang="en-US" sz="2000" dirty="0"/>
                        <a:t>Data Collection</a:t>
                      </a:r>
                    </a:p>
                  </a:txBody>
                  <a:tcPr anchor="ctr"/>
                </a:tc>
                <a:tc>
                  <a:txBody>
                    <a:bodyPr/>
                    <a:lstStyle/>
                    <a:p>
                      <a:pPr marL="285750" marR="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t>Primary data </a:t>
                      </a:r>
                      <a:r>
                        <a:rPr lang="en-US" sz="2000" dirty="0" smtClean="0"/>
                        <a:t>– </a:t>
                      </a:r>
                      <a:r>
                        <a:rPr lang="en-US" sz="2000" dirty="0" smtClean="0">
                          <a:latin typeface="+mn-lt"/>
                          <a:cs typeface="Times New Roman" panose="02020603050405020304" pitchFamily="18" charset="0"/>
                        </a:rPr>
                        <a:t>Pre tested, self administrated questionnaire</a:t>
                      </a:r>
                    </a:p>
                    <a:p>
                      <a:pPr marL="285750" indent="-285750" algn="just">
                        <a:buFont typeface="Arial" panose="020B0604020202020204" pitchFamily="34" charset="0"/>
                        <a:buChar char="•"/>
                      </a:pPr>
                      <a:endParaRPr lang="en-US" sz="2000" dirty="0" smtClean="0"/>
                    </a:p>
                    <a:p>
                      <a:pPr marL="285750" indent="-285750" algn="just">
                        <a:buFont typeface="Arial" panose="020B0604020202020204" pitchFamily="34" charset="0"/>
                        <a:buChar char="•"/>
                      </a:pPr>
                      <a:r>
                        <a:rPr lang="en-US" sz="2000" baseline="0" dirty="0" smtClean="0"/>
                        <a:t>Secondary </a:t>
                      </a:r>
                      <a:r>
                        <a:rPr lang="en-US" sz="2000" baseline="0" dirty="0"/>
                        <a:t>data – Past research studies </a:t>
                      </a:r>
                      <a:r>
                        <a:rPr lang="en-US" sz="2000" baseline="0" dirty="0" smtClean="0"/>
                        <a:t>&amp; Sri Lanka Customs Department.</a:t>
                      </a:r>
                      <a:endParaRPr lang="en-US" sz="2000" dirty="0"/>
                    </a:p>
                  </a:txBody>
                  <a:tcPr/>
                </a:tc>
                <a:extLst>
                  <a:ext uri="{0D108BD9-81ED-4DB2-BD59-A6C34878D82A}">
                    <a16:rowId xmlns:a16="http://schemas.microsoft.com/office/drawing/2014/main" val="10007"/>
                  </a:ext>
                </a:extLst>
              </a:tr>
              <a:tr h="370840">
                <a:tc>
                  <a:txBody>
                    <a:bodyPr/>
                    <a:lstStyle/>
                    <a:p>
                      <a:r>
                        <a:rPr lang="en-US" sz="2000" dirty="0"/>
                        <a:t>Data Analyze</a:t>
                      </a:r>
                    </a:p>
                  </a:txBody>
                  <a:tcPr anchor="ctr"/>
                </a:tc>
                <a:tc>
                  <a:txBody>
                    <a:bodyPr/>
                    <a:lstStyle/>
                    <a:p>
                      <a:pPr marL="285750" indent="-285750">
                        <a:buFont typeface="Arial" panose="020B0604020202020204" pitchFamily="34" charset="0"/>
                        <a:buChar char="•"/>
                      </a:pPr>
                      <a:r>
                        <a:rPr lang="en-US" sz="2000" dirty="0" smtClean="0"/>
                        <a:t>Binary Logistic Regression Analysis</a:t>
                      </a:r>
                      <a:endParaRPr lang="en-US" sz="2000" baseline="0" dirty="0" smtClean="0"/>
                    </a:p>
                    <a:p>
                      <a:pPr marL="285750" indent="-285750">
                        <a:buFont typeface="Arial" panose="020B0604020202020204" pitchFamily="34" charset="0"/>
                        <a:buChar char="•"/>
                      </a:pPr>
                      <a:r>
                        <a:rPr lang="en-US" sz="2000" baseline="0" dirty="0" smtClean="0"/>
                        <a:t>Descriptive Statistics</a:t>
                      </a:r>
                      <a:endParaRPr lang="en-US" sz="2000" dirty="0"/>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754585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6AA2D-EB97-F029-43DF-78A997A7827F}"/>
              </a:ext>
            </a:extLst>
          </p:cNvPr>
          <p:cNvSpPr>
            <a:spLocks noGrp="1"/>
          </p:cNvSpPr>
          <p:nvPr>
            <p:ph type="title"/>
          </p:nvPr>
        </p:nvSpPr>
        <p:spPr>
          <a:xfrm>
            <a:off x="838200" y="139145"/>
            <a:ext cx="10515600" cy="1325563"/>
          </a:xfrm>
        </p:spPr>
        <p:txBody>
          <a:bodyPr>
            <a:normAutofit/>
          </a:bodyPr>
          <a:lstStyle/>
          <a:p>
            <a:pPr algn="ctr"/>
            <a:r>
              <a:rPr lang="en-US" sz="4400" u="sng" dirty="0"/>
              <a:t>Results and Discussion</a:t>
            </a:r>
          </a:p>
        </p:txBody>
      </p:sp>
      <p:sp>
        <p:nvSpPr>
          <p:cNvPr id="4"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6</a:t>
            </a:fld>
            <a:endParaRPr lang="en-US" dirty="0"/>
          </a:p>
        </p:txBody>
      </p:sp>
      <p:sp>
        <p:nvSpPr>
          <p:cNvPr id="5" name="TextBox 4"/>
          <p:cNvSpPr txBox="1"/>
          <p:nvPr/>
        </p:nvSpPr>
        <p:spPr>
          <a:xfrm>
            <a:off x="668584" y="1331083"/>
            <a:ext cx="9111141" cy="461665"/>
          </a:xfrm>
          <a:prstGeom prst="rect">
            <a:avLst/>
          </a:prstGeom>
          <a:noFill/>
        </p:spPr>
        <p:txBody>
          <a:bodyPr wrap="square" rtlCol="0">
            <a:spAutoFit/>
          </a:bodyPr>
          <a:lstStyle/>
          <a:p>
            <a:pPr marL="342900" indent="-342900">
              <a:buFont typeface="Wingdings" panose="05000000000000000000" pitchFamily="2" charset="2"/>
              <a:buChar char="v"/>
            </a:pPr>
            <a:r>
              <a:rPr lang="en-US" sz="2400" b="1" dirty="0"/>
              <a:t>Socio-demographic Characteristics </a:t>
            </a:r>
            <a:r>
              <a:rPr lang="en-US" sz="2400" b="1" dirty="0" smtClean="0"/>
              <a:t>vs Consumer preference</a:t>
            </a:r>
            <a:endParaRPr lang="en-US" sz="2400" b="1" dirty="0"/>
          </a:p>
        </p:txBody>
      </p:sp>
      <p:graphicFrame>
        <p:nvGraphicFramePr>
          <p:cNvPr id="11" name="Chart 10"/>
          <p:cNvGraphicFramePr/>
          <p:nvPr>
            <p:extLst>
              <p:ext uri="{D42A27DB-BD31-4B8C-83A1-F6EECF244321}">
                <p14:modId xmlns:p14="http://schemas.microsoft.com/office/powerpoint/2010/main" val="3487984483"/>
              </p:ext>
            </p:extLst>
          </p:nvPr>
        </p:nvGraphicFramePr>
        <p:xfrm>
          <a:off x="1399672" y="1921520"/>
          <a:ext cx="4528127" cy="328891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11"/>
          <p:cNvGraphicFramePr/>
          <p:nvPr>
            <p:extLst>
              <p:ext uri="{D42A27DB-BD31-4B8C-83A1-F6EECF244321}">
                <p14:modId xmlns:p14="http://schemas.microsoft.com/office/powerpoint/2010/main" val="205785078"/>
              </p:ext>
            </p:extLst>
          </p:nvPr>
        </p:nvGraphicFramePr>
        <p:xfrm>
          <a:off x="6933045" y="1921520"/>
          <a:ext cx="4150590" cy="3288915"/>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Box 13"/>
          <p:cNvSpPr txBox="1"/>
          <p:nvPr/>
        </p:nvSpPr>
        <p:spPr>
          <a:xfrm>
            <a:off x="1028601" y="5129699"/>
            <a:ext cx="5189319" cy="1200329"/>
          </a:xfrm>
          <a:prstGeom prst="rect">
            <a:avLst/>
          </a:prstGeom>
          <a:noFill/>
        </p:spPr>
        <p:txBody>
          <a:bodyPr wrap="square" rtlCol="0">
            <a:spAutoFit/>
          </a:bodyPr>
          <a:lstStyle/>
          <a:p>
            <a:pPr algn="just"/>
            <a:r>
              <a:rPr lang="en-US" dirty="0">
                <a:latin typeface="Times New Roman" panose="02020603050405020304" pitchFamily="18" charset="0"/>
                <a:cs typeface="Times New Roman" panose="02020603050405020304" pitchFamily="18" charset="0"/>
              </a:rPr>
              <a:t>A</a:t>
            </a:r>
            <a:r>
              <a:rPr lang="en-US" dirty="0" smtClean="0">
                <a:latin typeface="Times New Roman" panose="02020603050405020304" pitchFamily="18" charset="0"/>
                <a:cs typeface="Times New Roman" panose="02020603050405020304" pitchFamily="18" charset="0"/>
              </a:rPr>
              <a:t>ge groups were divided into four categories and most number of respondents were from the Age 25-40 group, having 84% local made pasta preference and only 16% imported pasta preference.</a:t>
            </a:r>
            <a:endParaRPr lang="en-US" dirty="0">
              <a:latin typeface="Times New Roman" panose="02020603050405020304" pitchFamily="18" charset="0"/>
              <a:cs typeface="Times New Roman" panose="02020603050405020304" pitchFamily="18" charset="0"/>
            </a:endParaRPr>
          </a:p>
        </p:txBody>
      </p:sp>
      <p:sp>
        <p:nvSpPr>
          <p:cNvPr id="15" name="TextBox 14"/>
          <p:cNvSpPr txBox="1"/>
          <p:nvPr/>
        </p:nvSpPr>
        <p:spPr>
          <a:xfrm>
            <a:off x="6588991" y="5129698"/>
            <a:ext cx="5064991" cy="1200329"/>
          </a:xfrm>
          <a:prstGeom prst="rect">
            <a:avLst/>
          </a:prstGeom>
          <a:noFill/>
        </p:spPr>
        <p:txBody>
          <a:bodyPr wrap="square" rtlCol="0">
            <a:spAutoFit/>
          </a:bodyPr>
          <a:lstStyle/>
          <a:p>
            <a:pPr algn="just"/>
            <a:r>
              <a:rPr lang="en-US" dirty="0" smtClean="0">
                <a:latin typeface="Times New Roman" panose="02020603050405020304" pitchFamily="18" charset="0"/>
                <a:cs typeface="Times New Roman" panose="02020603050405020304" pitchFamily="18" charset="0"/>
              </a:rPr>
              <a:t>Most number of respondents were female and the preference for pasta was divided 78% for local made pasta and only 22% for imported pasta, within the female respondents.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3525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166134973"/>
              </p:ext>
            </p:extLst>
          </p:nvPr>
        </p:nvGraphicFramePr>
        <p:xfrm>
          <a:off x="968829" y="1104719"/>
          <a:ext cx="4334164" cy="349076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p:cNvGraphicFramePr/>
          <p:nvPr>
            <p:extLst>
              <p:ext uri="{D42A27DB-BD31-4B8C-83A1-F6EECF244321}">
                <p14:modId xmlns:p14="http://schemas.microsoft.com/office/powerpoint/2010/main" val="837065066"/>
              </p:ext>
            </p:extLst>
          </p:nvPr>
        </p:nvGraphicFramePr>
        <p:xfrm>
          <a:off x="5975927" y="1104719"/>
          <a:ext cx="4987635" cy="3417454"/>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11"/>
          <p:cNvSpPr txBox="1"/>
          <p:nvPr/>
        </p:nvSpPr>
        <p:spPr>
          <a:xfrm>
            <a:off x="838201" y="4740451"/>
            <a:ext cx="4749799" cy="1477328"/>
          </a:xfrm>
          <a:prstGeom prst="rect">
            <a:avLst/>
          </a:prstGeom>
          <a:noFill/>
        </p:spPr>
        <p:txBody>
          <a:bodyPr wrap="square" rtlCol="0">
            <a:spAutoFit/>
          </a:bodyPr>
          <a:lstStyle/>
          <a:p>
            <a:pPr algn="just"/>
            <a:r>
              <a:rPr lang="en-US" dirty="0" smtClean="0">
                <a:latin typeface="Times New Roman" panose="02020603050405020304" pitchFamily="18" charset="0"/>
                <a:cs typeface="Times New Roman" panose="02020603050405020304" pitchFamily="18" charset="0"/>
              </a:rPr>
              <a:t>Marital status was divided into four categories and most number of respondents were from married category, having 70% local made pasta preference and only having 30% imported pasta preference.</a:t>
            </a:r>
            <a:endParaRPr lang="en-US" dirty="0">
              <a:latin typeface="Times New Roman" panose="02020603050405020304" pitchFamily="18" charset="0"/>
              <a:cs typeface="Times New Roman" panose="02020603050405020304" pitchFamily="18" charset="0"/>
            </a:endParaRPr>
          </a:p>
        </p:txBody>
      </p:sp>
      <p:sp>
        <p:nvSpPr>
          <p:cNvPr id="13" name="TextBox 12"/>
          <p:cNvSpPr txBox="1"/>
          <p:nvPr/>
        </p:nvSpPr>
        <p:spPr>
          <a:xfrm>
            <a:off x="5975927" y="4740451"/>
            <a:ext cx="4749799" cy="1477328"/>
          </a:xfrm>
          <a:prstGeom prst="rect">
            <a:avLst/>
          </a:prstGeom>
          <a:noFill/>
        </p:spPr>
        <p:txBody>
          <a:bodyPr wrap="square" rtlCol="0">
            <a:spAutoFit/>
          </a:bodyPr>
          <a:lstStyle/>
          <a:p>
            <a:pPr algn="just"/>
            <a:r>
              <a:rPr lang="en-US" dirty="0" smtClean="0">
                <a:latin typeface="Times New Roman" panose="02020603050405020304" pitchFamily="18" charset="0"/>
                <a:cs typeface="Times New Roman" panose="02020603050405020304" pitchFamily="18" charset="0"/>
              </a:rPr>
              <a:t>Employment status of the sample was divided into five categories and most number of respondents were from employed category, having 82% local made pasta preference and only having 18% imported pasta preference.</a:t>
            </a:r>
            <a:endParaRPr lang="en-US" dirty="0">
              <a:latin typeface="Times New Roman" panose="02020603050405020304" pitchFamily="18" charset="0"/>
              <a:cs typeface="Times New Roman" panose="02020603050405020304" pitchFamily="18" charset="0"/>
            </a:endParaRPr>
          </a:p>
        </p:txBody>
      </p:sp>
      <p:sp>
        <p:nvSpPr>
          <p:cNvPr id="9"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r>
              <a:rPr lang="en-US" dirty="0" smtClean="0"/>
              <a:t>7</a:t>
            </a:r>
          </a:p>
        </p:txBody>
      </p:sp>
    </p:spTree>
    <p:extLst>
      <p:ext uri="{BB962C8B-B14F-4D97-AF65-F5344CB8AC3E}">
        <p14:creationId xmlns:p14="http://schemas.microsoft.com/office/powerpoint/2010/main" val="24451444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761551731"/>
              </p:ext>
            </p:extLst>
          </p:nvPr>
        </p:nvGraphicFramePr>
        <p:xfrm>
          <a:off x="1285240" y="910637"/>
          <a:ext cx="4343400" cy="338269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p:cNvGraphicFramePr/>
          <p:nvPr>
            <p:extLst>
              <p:ext uri="{D42A27DB-BD31-4B8C-83A1-F6EECF244321}">
                <p14:modId xmlns:p14="http://schemas.microsoft.com/office/powerpoint/2010/main" val="2949325377"/>
              </p:ext>
            </p:extLst>
          </p:nvPr>
        </p:nvGraphicFramePr>
        <p:xfrm>
          <a:off x="6679706" y="910637"/>
          <a:ext cx="4265880" cy="3361772"/>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11"/>
          <p:cNvSpPr txBox="1"/>
          <p:nvPr/>
        </p:nvSpPr>
        <p:spPr>
          <a:xfrm>
            <a:off x="1082041" y="4424431"/>
            <a:ext cx="4749799" cy="1477328"/>
          </a:xfrm>
          <a:prstGeom prst="rect">
            <a:avLst/>
          </a:prstGeom>
          <a:noFill/>
        </p:spPr>
        <p:txBody>
          <a:bodyPr wrap="square" rtlCol="0">
            <a:spAutoFit/>
          </a:bodyPr>
          <a:lstStyle/>
          <a:p>
            <a:pPr algn="just"/>
            <a:r>
              <a:rPr lang="en-US" dirty="0" smtClean="0">
                <a:cs typeface="Times New Roman" panose="02020603050405020304" pitchFamily="18" charset="0"/>
              </a:rPr>
              <a:t>Educational level of the sample was divided into four categories and most number of respondents got only secondary education, and having 79% local made pasta preference and only having 21% imported pasta preference.</a:t>
            </a:r>
            <a:endParaRPr lang="en-US" dirty="0">
              <a:cs typeface="Times New Roman" panose="02020603050405020304" pitchFamily="18" charset="0"/>
            </a:endParaRPr>
          </a:p>
        </p:txBody>
      </p:sp>
      <p:sp>
        <p:nvSpPr>
          <p:cNvPr id="13" name="TextBox 12"/>
          <p:cNvSpPr txBox="1"/>
          <p:nvPr/>
        </p:nvSpPr>
        <p:spPr>
          <a:xfrm>
            <a:off x="6523183" y="4424431"/>
            <a:ext cx="4578926" cy="1754326"/>
          </a:xfrm>
          <a:prstGeom prst="rect">
            <a:avLst/>
          </a:prstGeom>
          <a:noFill/>
        </p:spPr>
        <p:txBody>
          <a:bodyPr wrap="square" rtlCol="0">
            <a:spAutoFit/>
          </a:bodyPr>
          <a:lstStyle/>
          <a:p>
            <a:pPr algn="just"/>
            <a:r>
              <a:rPr lang="en-US" dirty="0" smtClean="0">
                <a:cs typeface="Times New Roman" panose="02020603050405020304" pitchFamily="18" charset="0"/>
              </a:rPr>
              <a:t>Number of family members of the respondents was divided into four categories and most number of respondents were from the families which had 2-3 members which had 62% local made pasta preference and only had 38% imported pasta preference.</a:t>
            </a:r>
            <a:endParaRPr lang="en-US" dirty="0">
              <a:cs typeface="Times New Roman" panose="02020603050405020304" pitchFamily="18" charset="0"/>
            </a:endParaRPr>
          </a:p>
        </p:txBody>
      </p:sp>
      <p:sp>
        <p:nvSpPr>
          <p:cNvPr id="9"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r>
              <a:rPr lang="en-US" dirty="0" smtClean="0"/>
              <a:t>8</a:t>
            </a:r>
          </a:p>
        </p:txBody>
      </p:sp>
    </p:spTree>
    <p:extLst>
      <p:ext uri="{BB962C8B-B14F-4D97-AF65-F5344CB8AC3E}">
        <p14:creationId xmlns:p14="http://schemas.microsoft.com/office/powerpoint/2010/main" val="1032643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457590106"/>
              </p:ext>
            </p:extLst>
          </p:nvPr>
        </p:nvGraphicFramePr>
        <p:xfrm>
          <a:off x="1031768" y="1098511"/>
          <a:ext cx="4622074" cy="350322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p:cNvGraphicFramePr/>
          <p:nvPr>
            <p:extLst>
              <p:ext uri="{D42A27DB-BD31-4B8C-83A1-F6EECF244321}">
                <p14:modId xmlns:p14="http://schemas.microsoft.com/office/powerpoint/2010/main" val="2348300005"/>
              </p:ext>
            </p:extLst>
          </p:nvPr>
        </p:nvGraphicFramePr>
        <p:xfrm>
          <a:off x="6524336" y="1035422"/>
          <a:ext cx="4766326" cy="3503221"/>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Box 12"/>
          <p:cNvSpPr txBox="1"/>
          <p:nvPr/>
        </p:nvSpPr>
        <p:spPr>
          <a:xfrm>
            <a:off x="838200" y="4664820"/>
            <a:ext cx="5009210" cy="1477328"/>
          </a:xfrm>
          <a:prstGeom prst="rect">
            <a:avLst/>
          </a:prstGeom>
          <a:noFill/>
        </p:spPr>
        <p:txBody>
          <a:bodyPr wrap="square" rtlCol="0">
            <a:spAutoFit/>
          </a:bodyPr>
          <a:lstStyle/>
          <a:p>
            <a:pPr algn="just"/>
            <a:r>
              <a:rPr lang="en-US" dirty="0" smtClean="0">
                <a:cs typeface="Times New Roman" panose="02020603050405020304" pitchFamily="18" charset="0"/>
              </a:rPr>
              <a:t>Pasta consumption frequency was divided into four categories and most number of respondents state that they consume pasta several times per month, which had 75% local made pasta preference and had only 25% imported pasta preference.</a:t>
            </a:r>
            <a:endParaRPr lang="en-US" dirty="0">
              <a:cs typeface="Times New Roman" panose="02020603050405020304" pitchFamily="18" charset="0"/>
            </a:endParaRPr>
          </a:p>
        </p:txBody>
      </p:sp>
      <p:sp>
        <p:nvSpPr>
          <p:cNvPr id="14" name="TextBox 13"/>
          <p:cNvSpPr txBox="1"/>
          <p:nvPr/>
        </p:nvSpPr>
        <p:spPr>
          <a:xfrm>
            <a:off x="6345811" y="4664820"/>
            <a:ext cx="5123377" cy="1477328"/>
          </a:xfrm>
          <a:prstGeom prst="rect">
            <a:avLst/>
          </a:prstGeom>
          <a:noFill/>
        </p:spPr>
        <p:txBody>
          <a:bodyPr wrap="square" rtlCol="0">
            <a:spAutoFit/>
          </a:bodyPr>
          <a:lstStyle/>
          <a:p>
            <a:pPr algn="just"/>
            <a:r>
              <a:rPr lang="en-US" dirty="0" smtClean="0">
                <a:cs typeface="Times New Roman" panose="02020603050405020304" pitchFamily="18" charset="0"/>
              </a:rPr>
              <a:t>Pasta consumption volume per month was divided into four categories and most number of respondents have consumed        1-3Kg pasta per month, which had 78% local made pasta preference and had only 22% imported pasta preference.</a:t>
            </a:r>
            <a:endParaRPr lang="en-US" dirty="0">
              <a:cs typeface="Times New Roman" panose="02020603050405020304" pitchFamily="18" charset="0"/>
            </a:endParaRPr>
          </a:p>
        </p:txBody>
      </p:sp>
      <p:sp>
        <p:nvSpPr>
          <p:cNvPr id="10" name="Slide Number Placeholder 3">
            <a:extLst>
              <a:ext uri="{FF2B5EF4-FFF2-40B4-BE49-F238E27FC236}">
                <a16:creationId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r>
              <a:rPr lang="en-US" dirty="0"/>
              <a:t>9</a:t>
            </a:r>
            <a:endParaRPr lang="en-US" dirty="0"/>
          </a:p>
        </p:txBody>
      </p:sp>
    </p:spTree>
    <p:extLst>
      <p:ext uri="{BB962C8B-B14F-4D97-AF65-F5344CB8AC3E}">
        <p14:creationId xmlns:p14="http://schemas.microsoft.com/office/powerpoint/2010/main" val="6071524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929</TotalTime>
  <Words>2358</Words>
  <Application>Microsoft Office PowerPoint</Application>
  <PresentationFormat>Widescreen</PresentationFormat>
  <Paragraphs>303</Paragraphs>
  <Slides>22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Calibri Light</vt:lpstr>
      <vt:lpstr>Iskoola Pota</vt:lpstr>
      <vt:lpstr>Times New Roman</vt:lpstr>
      <vt:lpstr>Wingdings</vt:lpstr>
      <vt:lpstr>Office Theme</vt:lpstr>
      <vt:lpstr>Current Status of the Market for Pasta and The Factors Affecting Consumer Preference on Local Made and Imported Pasta:  The case of Gampaha district, Sri Lanka.</vt:lpstr>
      <vt:lpstr>Content </vt:lpstr>
      <vt:lpstr>Introduction</vt:lpstr>
      <vt:lpstr>Objectives</vt:lpstr>
      <vt:lpstr>Material and Methods</vt:lpstr>
      <vt:lpstr>Results and Discussion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Conclusion </vt:lpstr>
      <vt:lpstr>PowerPoint Presentation</vt:lpstr>
      <vt:lpstr>Recommendations </vt:lpstr>
      <vt:lpstr>References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Anuradha</dc:creator>
  <cp:lastModifiedBy>user</cp:lastModifiedBy>
  <cp:revision>43</cp:revision>
  <dcterms:created xsi:type="dcterms:W3CDTF">2023-02-09T03:28:20Z</dcterms:created>
  <dcterms:modified xsi:type="dcterms:W3CDTF">2023-04-13T18:34:08Z</dcterms:modified>
</cp:coreProperties>
</file>