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media/image2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41"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38" r:id="rId21"/>
    <p:sldId id="321" r:id="rId22"/>
    <p:sldId id="323" r:id="rId23"/>
    <p:sldId id="324" r:id="rId24"/>
    <p:sldId id="325" r:id="rId25"/>
    <p:sldId id="326" r:id="rId26"/>
    <p:sldId id="327" r:id="rId27"/>
    <p:sldId id="328" r:id="rId28"/>
    <p:sldId id="329" r:id="rId29"/>
    <p:sldId id="330" r:id="rId30"/>
    <p:sldId id="331" r:id="rId31"/>
    <p:sldId id="332" r:id="rId32"/>
    <p:sldId id="333" r:id="rId33"/>
    <p:sldId id="335" r:id="rId34"/>
    <p:sldId id="336" r:id="rId35"/>
    <p:sldId id="340" r:id="rId36"/>
    <p:sldId id="337"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4%20year%202%20nd%20semester\data\data%20of%20physical%20properties%20new%201\cooking%20los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4%20year%202%20nd%20semester\data\data%20of%20physical%20properties%20new%201\Emulsion%20stabilit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4%20year%202%20nd%20semester\data\data%20of%20physical%20properties%20new%201\pH%20(Autosave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4%20year%202%20nd%20semester\data\data%20of%20physical%20properties%20new%201\sensory.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latin typeface="Times New Roman" panose="02020603050405020304" pitchFamily="18" charset="0"/>
                <a:cs typeface="Times New Roman" panose="02020603050405020304" pitchFamily="18" charset="0"/>
              </a:rPr>
              <a:t>Cooking loss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Sheet1!$B$19</c:f>
              <c:strCache>
                <c:ptCount val="1"/>
                <c:pt idx="0">
                  <c:v>Estimated means</c:v>
                </c:pt>
              </c:strCache>
            </c:strRef>
          </c:tx>
          <c:spPr>
            <a:solidFill>
              <a:schemeClr val="accent1"/>
            </a:solidFill>
            <a:ln>
              <a:noFill/>
            </a:ln>
            <a:effectLst/>
          </c:spPr>
          <c:invertIfNegative val="0"/>
          <c:dLbls>
            <c:dLbl>
              <c:idx val="0"/>
              <c:layout/>
              <c:tx>
                <c:rich>
                  <a:bodyPr/>
                  <a:lstStyle/>
                  <a:p>
                    <a:r>
                      <a:rPr lang="en-US" sz="1400"/>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a:t>b</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400"/>
                      <a:t>b</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370135052831988E-16"/>
                  <c:y val="-1.3888888888888888E-2"/>
                </c:manualLayout>
              </c:layout>
              <c:tx>
                <c:rich>
                  <a:bodyPr/>
                  <a:lstStyle/>
                  <a:p>
                    <a:r>
                      <a:rPr lang="en-US" sz="1400"/>
                      <a:t>b</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Sheet1!$D$20:$D$23</c:f>
                <c:numCache>
                  <c:formatCode>General</c:formatCode>
                  <c:ptCount val="4"/>
                  <c:pt idx="0">
                    <c:v>0.78898766559152822</c:v>
                  </c:pt>
                  <c:pt idx="1">
                    <c:v>0.4966550030812199</c:v>
                  </c:pt>
                  <c:pt idx="2">
                    <c:v>0.99417865766423152</c:v>
                  </c:pt>
                  <c:pt idx="3">
                    <c:v>1.2301299346918195</c:v>
                  </c:pt>
                </c:numCache>
              </c:numRef>
            </c:plus>
            <c:minus>
              <c:numRef>
                <c:f>Sheet1!$D$20:$D$23</c:f>
                <c:numCache>
                  <c:formatCode>General</c:formatCode>
                  <c:ptCount val="4"/>
                  <c:pt idx="0">
                    <c:v>0.78898766559152822</c:v>
                  </c:pt>
                  <c:pt idx="1">
                    <c:v>0.4966550030812199</c:v>
                  </c:pt>
                  <c:pt idx="2">
                    <c:v>0.99417865766423152</c:v>
                  </c:pt>
                  <c:pt idx="3">
                    <c:v>1.2301299346918195</c:v>
                  </c:pt>
                </c:numCache>
              </c:numRef>
            </c:minus>
            <c:spPr>
              <a:noFill/>
              <a:ln w="9525" cap="flat" cmpd="sng" algn="ctr">
                <a:solidFill>
                  <a:schemeClr val="tx1">
                    <a:lumMod val="65000"/>
                    <a:lumOff val="35000"/>
                  </a:schemeClr>
                </a:solidFill>
                <a:round/>
              </a:ln>
              <a:effectLst/>
            </c:spPr>
          </c:errBars>
          <c:cat>
            <c:strRef>
              <c:f>Sheet1!$A$20:$A$23</c:f>
              <c:strCache>
                <c:ptCount val="4"/>
                <c:pt idx="0">
                  <c:v>Control</c:v>
                </c:pt>
                <c:pt idx="1">
                  <c:v>50% Gizzard Fat</c:v>
                </c:pt>
                <c:pt idx="2">
                  <c:v>75% Gizzard fat</c:v>
                </c:pt>
                <c:pt idx="3">
                  <c:v>100% Gizzard fat</c:v>
                </c:pt>
              </c:strCache>
            </c:strRef>
          </c:cat>
          <c:val>
            <c:numRef>
              <c:f>Sheet1!$B$20:$B$23</c:f>
              <c:numCache>
                <c:formatCode>General</c:formatCode>
                <c:ptCount val="4"/>
                <c:pt idx="0">
                  <c:v>24.96</c:v>
                </c:pt>
                <c:pt idx="1">
                  <c:v>19.95</c:v>
                </c:pt>
                <c:pt idx="2">
                  <c:v>17.86</c:v>
                </c:pt>
                <c:pt idx="3">
                  <c:v>16.09</c:v>
                </c:pt>
              </c:numCache>
            </c:numRef>
          </c:val>
        </c:ser>
        <c:dLbls>
          <c:dLblPos val="outEnd"/>
          <c:showLegendKey val="0"/>
          <c:showVal val="1"/>
          <c:showCatName val="0"/>
          <c:showSerName val="0"/>
          <c:showPercent val="0"/>
          <c:showBubbleSize val="0"/>
        </c:dLbls>
        <c:gapWidth val="219"/>
        <c:overlap val="-27"/>
        <c:axId val="227478352"/>
        <c:axId val="227475216"/>
      </c:barChart>
      <c:catAx>
        <c:axId val="227478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Sample formulations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5216"/>
        <c:crosses val="autoZero"/>
        <c:auto val="1"/>
        <c:lblAlgn val="ctr"/>
        <c:lblOffset val="100"/>
        <c:noMultiLvlLbl val="0"/>
      </c:catAx>
      <c:valAx>
        <c:axId val="22747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Cooking loss </a:t>
                </a:r>
                <a:r>
                  <a:rPr lang="en-US" baseline="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8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latin typeface="Times New Roman" panose="02020603050405020304" pitchFamily="18" charset="0"/>
                <a:cs typeface="Times New Roman" panose="02020603050405020304" pitchFamily="18" charset="0"/>
              </a:rPr>
              <a:t>Water</a:t>
            </a:r>
            <a:r>
              <a:rPr lang="en-US" sz="1400" b="1" baseline="0" dirty="0">
                <a:latin typeface="Times New Roman" panose="02020603050405020304" pitchFamily="18" charset="0"/>
                <a:cs typeface="Times New Roman" panose="02020603050405020304" pitchFamily="18" charset="0"/>
              </a:rPr>
              <a:t> holding capacity</a:t>
            </a:r>
            <a:endParaRPr lang="en-US" sz="1400" b="1"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Estimated means</c:v>
                </c:pt>
              </c:strCache>
            </c:strRef>
          </c:tx>
          <c:spPr>
            <a:solidFill>
              <a:schemeClr val="accent1"/>
            </a:solidFill>
            <a:ln>
              <a:noFill/>
            </a:ln>
            <a:effectLst/>
          </c:spPr>
          <c:invertIfNegative val="0"/>
          <c:dLbls>
            <c:dLbl>
              <c:idx val="0"/>
              <c:layout/>
              <c:tx>
                <c:rich>
                  <a:bodyPr/>
                  <a:lstStyle/>
                  <a:p>
                    <a:r>
                      <a:rPr lang="en-US" sz="1400" dirty="0"/>
                      <a:t>b</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dirty="0"/>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400" dirty="0"/>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400" dirty="0"/>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Sheet1!$D$22:$D$25</c:f>
                <c:numCache>
                  <c:formatCode>General</c:formatCode>
                  <c:ptCount val="4"/>
                  <c:pt idx="0">
                    <c:v>0.2666666666666847</c:v>
                  </c:pt>
                  <c:pt idx="1">
                    <c:v>0.11547005383792269</c:v>
                  </c:pt>
                  <c:pt idx="2">
                    <c:v>0.31797973380564115</c:v>
                  </c:pt>
                  <c:pt idx="3">
                    <c:v>9.279607271382917E-2</c:v>
                  </c:pt>
                </c:numCache>
              </c:numRef>
            </c:plus>
            <c:minus>
              <c:numRef>
                <c:f>Sheet1!$D$22:$D$25</c:f>
                <c:numCache>
                  <c:formatCode>General</c:formatCode>
                  <c:ptCount val="4"/>
                  <c:pt idx="0">
                    <c:v>0.2666666666666847</c:v>
                  </c:pt>
                  <c:pt idx="1">
                    <c:v>0.11547005383792269</c:v>
                  </c:pt>
                  <c:pt idx="2">
                    <c:v>0.31797973380564115</c:v>
                  </c:pt>
                  <c:pt idx="3">
                    <c:v>9.279607271382917E-2</c:v>
                  </c:pt>
                </c:numCache>
              </c:numRef>
            </c:minus>
            <c:spPr>
              <a:noFill/>
              <a:ln w="9525" cap="flat" cmpd="sng" algn="ctr">
                <a:solidFill>
                  <a:schemeClr val="tx1">
                    <a:lumMod val="65000"/>
                    <a:lumOff val="35000"/>
                  </a:schemeClr>
                </a:solidFill>
                <a:round/>
              </a:ln>
              <a:effectLst/>
            </c:spPr>
          </c:errBars>
          <c:cat>
            <c:strRef>
              <c:f>Sheet1!$A$22:$A$25</c:f>
              <c:strCache>
                <c:ptCount val="4"/>
                <c:pt idx="0">
                  <c:v>Control</c:v>
                </c:pt>
                <c:pt idx="1">
                  <c:v>50% Gizzard Fat</c:v>
                </c:pt>
                <c:pt idx="2">
                  <c:v>75% Gizzard fat</c:v>
                </c:pt>
                <c:pt idx="3">
                  <c:v>100% Gizzard fat</c:v>
                </c:pt>
              </c:strCache>
            </c:strRef>
          </c:cat>
          <c:val>
            <c:numRef>
              <c:f>Sheet1!$B$22:$B$25</c:f>
              <c:numCache>
                <c:formatCode>0.00</c:formatCode>
                <c:ptCount val="4"/>
                <c:pt idx="0">
                  <c:v>6.7333333333333441</c:v>
                </c:pt>
                <c:pt idx="1">
                  <c:v>8.3999999999999861</c:v>
                </c:pt>
                <c:pt idx="2">
                  <c:v>8.8000000000000007</c:v>
                </c:pt>
                <c:pt idx="3">
                  <c:v>8.8166666666666611</c:v>
                </c:pt>
              </c:numCache>
            </c:numRef>
          </c:val>
        </c:ser>
        <c:dLbls>
          <c:dLblPos val="outEnd"/>
          <c:showLegendKey val="0"/>
          <c:showVal val="1"/>
          <c:showCatName val="0"/>
          <c:showSerName val="0"/>
          <c:showPercent val="0"/>
          <c:showBubbleSize val="0"/>
        </c:dLbls>
        <c:gapWidth val="219"/>
        <c:overlap val="-27"/>
        <c:axId val="227476000"/>
        <c:axId val="227476392"/>
      </c:barChart>
      <c:catAx>
        <c:axId val="227476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a:latin typeface="Times New Roman" panose="02020603050405020304" pitchFamily="18" charset="0"/>
                    <a:cs typeface="Times New Roman" panose="02020603050405020304" pitchFamily="18" charset="0"/>
                  </a:rPr>
                  <a:t>Sample formulations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6392"/>
        <c:crosses val="autoZero"/>
        <c:auto val="1"/>
        <c:lblAlgn val="ctr"/>
        <c:lblOffset val="100"/>
        <c:noMultiLvlLbl val="0"/>
      </c:catAx>
      <c:valAx>
        <c:axId val="227476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900" b="0" i="0" baseline="0">
                    <a:effectLst/>
                    <a:latin typeface="Times New Roman" panose="02020603050405020304" pitchFamily="18" charset="0"/>
                    <a:cs typeface="Times New Roman" panose="02020603050405020304" pitchFamily="18" charset="0"/>
                  </a:rPr>
                  <a:t>Water holding capacity %</a:t>
                </a:r>
                <a:endParaRPr lang="en-US" sz="900" b="0">
                  <a:effectLst/>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900" b="0">
                  <a:latin typeface="Times New Roman" panose="02020603050405020304" pitchFamily="18" charset="0"/>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smtClean="0">
                <a:effectLst/>
                <a:latin typeface="Times New Roman" panose="02020603050405020304" pitchFamily="18" charset="0"/>
                <a:cs typeface="Times New Roman" panose="02020603050405020304" pitchFamily="18" charset="0"/>
              </a:rPr>
              <a:t>Total expressible fluid (TEF) </a:t>
            </a:r>
            <a:endParaRPr lang="en-US" sz="1050" dirty="0">
              <a:effectLst/>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Sheet1!$B$19</c:f>
              <c:strCache>
                <c:ptCount val="1"/>
                <c:pt idx="0">
                  <c:v>Estimated means</c:v>
                </c:pt>
              </c:strCache>
            </c:strRef>
          </c:tx>
          <c:spPr>
            <a:solidFill>
              <a:schemeClr val="accent1"/>
            </a:solidFill>
            <a:ln>
              <a:noFill/>
            </a:ln>
            <a:effectLst/>
          </c:spPr>
          <c:invertIfNegative val="0"/>
          <c:dLbls>
            <c:dLbl>
              <c:idx val="0"/>
              <c:layout>
                <c:manualLayout>
                  <c:x val="0"/>
                  <c:y val="5.8666962404343038E-4"/>
                </c:manualLayout>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Sheet1!$C$20:$C$23</c:f>
                <c:numCache>
                  <c:formatCode>General</c:formatCode>
                  <c:ptCount val="4"/>
                  <c:pt idx="0">
                    <c:v>0.20816659994661255</c:v>
                  </c:pt>
                  <c:pt idx="1">
                    <c:v>0.16370705543745154</c:v>
                  </c:pt>
                  <c:pt idx="2">
                    <c:v>0.28448784391137188</c:v>
                  </c:pt>
                  <c:pt idx="3">
                    <c:v>0.15</c:v>
                  </c:pt>
                </c:numCache>
              </c:numRef>
            </c:plus>
            <c:minus>
              <c:numRef>
                <c:f>Sheet1!$C$20:$C$23</c:f>
                <c:numCache>
                  <c:formatCode>General</c:formatCode>
                  <c:ptCount val="4"/>
                  <c:pt idx="0">
                    <c:v>0.20816659994661255</c:v>
                  </c:pt>
                  <c:pt idx="1">
                    <c:v>0.16370705543745154</c:v>
                  </c:pt>
                  <c:pt idx="2">
                    <c:v>0.28448784391137188</c:v>
                  </c:pt>
                  <c:pt idx="3">
                    <c:v>0.15</c:v>
                  </c:pt>
                </c:numCache>
              </c:numRef>
            </c:minus>
            <c:spPr>
              <a:noFill/>
              <a:ln w="9525" cap="flat" cmpd="sng" algn="ctr">
                <a:solidFill>
                  <a:schemeClr val="tx1">
                    <a:lumMod val="65000"/>
                    <a:lumOff val="35000"/>
                  </a:schemeClr>
                </a:solidFill>
                <a:round/>
              </a:ln>
              <a:effectLst/>
            </c:spPr>
          </c:errBars>
          <c:cat>
            <c:strRef>
              <c:f>Sheet1!$A$20:$A$23</c:f>
              <c:strCache>
                <c:ptCount val="4"/>
                <c:pt idx="0">
                  <c:v>Control</c:v>
                </c:pt>
                <c:pt idx="1">
                  <c:v>50% Gizzard Fat</c:v>
                </c:pt>
                <c:pt idx="2">
                  <c:v>75% Gizzard fat</c:v>
                </c:pt>
                <c:pt idx="3">
                  <c:v>100% Gizzard fat</c:v>
                </c:pt>
              </c:strCache>
            </c:strRef>
          </c:cat>
          <c:val>
            <c:numRef>
              <c:f>Sheet1!$B$20:$B$23</c:f>
              <c:numCache>
                <c:formatCode>0.00</c:formatCode>
                <c:ptCount val="4"/>
                <c:pt idx="0">
                  <c:v>8.9666666666666668</c:v>
                </c:pt>
                <c:pt idx="1">
                  <c:v>7.9400000000000013</c:v>
                </c:pt>
                <c:pt idx="2">
                  <c:v>6.4466666666666583</c:v>
                </c:pt>
                <c:pt idx="3">
                  <c:v>6.4333333333333309</c:v>
                </c:pt>
              </c:numCache>
            </c:numRef>
          </c:val>
        </c:ser>
        <c:dLbls>
          <c:dLblPos val="outEnd"/>
          <c:showLegendKey val="0"/>
          <c:showVal val="1"/>
          <c:showCatName val="0"/>
          <c:showSerName val="0"/>
          <c:showPercent val="0"/>
          <c:showBubbleSize val="0"/>
        </c:dLbls>
        <c:gapWidth val="219"/>
        <c:overlap val="-27"/>
        <c:axId val="227480312"/>
        <c:axId val="227478744"/>
      </c:barChart>
      <c:catAx>
        <c:axId val="227480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Sample formulations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8744"/>
        <c:crosses val="autoZero"/>
        <c:auto val="1"/>
        <c:lblAlgn val="ctr"/>
        <c:lblOffset val="100"/>
        <c:noMultiLvlLbl val="0"/>
      </c:catAx>
      <c:valAx>
        <c:axId val="227478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0">
                    <a:latin typeface="Times New Roman" panose="02020603050405020304" pitchFamily="18" charset="0"/>
                    <a:cs typeface="Times New Roman" panose="02020603050405020304" pitchFamily="18" charset="0"/>
                  </a:rPr>
                  <a:t>TEF%</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8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latin typeface="Times New Roman" panose="02020603050405020304" pitchFamily="18" charset="0"/>
                <a:cs typeface="Times New Roman" panose="02020603050405020304" pitchFamily="18" charset="0"/>
              </a:rPr>
              <a:t>pH</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Sheet1!$H$3</c:f>
              <c:strCache>
                <c:ptCount val="1"/>
                <c:pt idx="0">
                  <c:v>Estimated means</c:v>
                </c:pt>
              </c:strCache>
            </c:strRef>
          </c:tx>
          <c:spPr>
            <a:solidFill>
              <a:schemeClr val="accent1"/>
            </a:solidFill>
            <a:ln>
              <a:noFill/>
            </a:ln>
            <a:effectLst/>
          </c:spPr>
          <c:invertIfNegative val="0"/>
          <c:dLbls>
            <c:dLbl>
              <c:idx val="0"/>
              <c:layout>
                <c:manualLayout>
                  <c:x val="2.7777777777777779E-3"/>
                  <c:y val="-1.3888888888888888E-2"/>
                </c:manualLayout>
              </c:layout>
              <c:tx>
                <c:rich>
                  <a:bodyPr/>
                  <a:lstStyle/>
                  <a:p>
                    <a:r>
                      <a:rPr lang="en-US" sz="1400"/>
                      <a:t>a</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925337632079971E-17"/>
                  <c:y val="-1.3888888888888888E-2"/>
                </c:manualLayout>
              </c:layout>
              <c:tx>
                <c:rich>
                  <a:bodyPr/>
                  <a:lstStyle/>
                  <a:p>
                    <a:r>
                      <a:rPr lang="en-US" sz="1400"/>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185067526415994E-16"/>
                  <c:y val="-1.3888888888888888E-2"/>
                </c:manualLayout>
              </c:layout>
              <c:tx>
                <c:rich>
                  <a:bodyPr/>
                  <a:lstStyle/>
                  <a:p>
                    <a:r>
                      <a:rPr lang="en-US" sz="1400"/>
                      <a:t>b</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185067526415994E-16"/>
                  <c:y val="-9.2592592592592587E-3"/>
                </c:manualLayout>
              </c:layout>
              <c:tx>
                <c:rich>
                  <a:bodyPr/>
                  <a:lstStyle/>
                  <a:p>
                    <a:r>
                      <a:rPr lang="en-US" sz="1400"/>
                      <a:t>b</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Sheet1!$J$4:$J$7</c:f>
                <c:numCache>
                  <c:formatCode>General</c:formatCode>
                  <c:ptCount val="4"/>
                  <c:pt idx="0">
                    <c:v>8.819171036882005E-3</c:v>
                  </c:pt>
                  <c:pt idx="1">
                    <c:v>5.7735026918963915E-3</c:v>
                  </c:pt>
                  <c:pt idx="2">
                    <c:v>5.7735026918961348E-3</c:v>
                  </c:pt>
                  <c:pt idx="3">
                    <c:v>5.7735026918963915E-3</c:v>
                  </c:pt>
                </c:numCache>
              </c:numRef>
            </c:plus>
            <c:minus>
              <c:numRef>
                <c:f>Sheet1!$J$4:$J$7</c:f>
                <c:numCache>
                  <c:formatCode>General</c:formatCode>
                  <c:ptCount val="4"/>
                  <c:pt idx="0">
                    <c:v>8.819171036882005E-3</c:v>
                  </c:pt>
                  <c:pt idx="1">
                    <c:v>5.7735026918963915E-3</c:v>
                  </c:pt>
                  <c:pt idx="2">
                    <c:v>5.7735026918961348E-3</c:v>
                  </c:pt>
                  <c:pt idx="3">
                    <c:v>5.7735026918963915E-3</c:v>
                  </c:pt>
                </c:numCache>
              </c:numRef>
            </c:minus>
            <c:spPr>
              <a:noFill/>
              <a:ln w="9525" cap="flat" cmpd="sng" algn="ctr">
                <a:solidFill>
                  <a:schemeClr val="tx1">
                    <a:lumMod val="65000"/>
                    <a:lumOff val="35000"/>
                  </a:schemeClr>
                </a:solidFill>
                <a:round/>
              </a:ln>
              <a:effectLst/>
            </c:spPr>
          </c:errBars>
          <c:cat>
            <c:strRef>
              <c:f>Sheet1!$G$4:$G$7</c:f>
              <c:strCache>
                <c:ptCount val="4"/>
                <c:pt idx="0">
                  <c:v>Control</c:v>
                </c:pt>
                <c:pt idx="1">
                  <c:v>50% Gizzard Fat</c:v>
                </c:pt>
                <c:pt idx="2">
                  <c:v>75% Gizzard fat</c:v>
                </c:pt>
                <c:pt idx="3">
                  <c:v>100% Gizzard fat</c:v>
                </c:pt>
              </c:strCache>
            </c:strRef>
          </c:cat>
          <c:val>
            <c:numRef>
              <c:f>Sheet1!$H$4:$H$7</c:f>
              <c:numCache>
                <c:formatCode>General</c:formatCode>
                <c:ptCount val="4"/>
                <c:pt idx="0">
                  <c:v>6.19</c:v>
                </c:pt>
                <c:pt idx="1">
                  <c:v>6.22</c:v>
                </c:pt>
                <c:pt idx="2">
                  <c:v>6.09</c:v>
                </c:pt>
                <c:pt idx="3">
                  <c:v>6.06</c:v>
                </c:pt>
              </c:numCache>
            </c:numRef>
          </c:val>
        </c:ser>
        <c:dLbls>
          <c:dLblPos val="outEnd"/>
          <c:showLegendKey val="0"/>
          <c:showVal val="1"/>
          <c:showCatName val="0"/>
          <c:showSerName val="0"/>
          <c:showPercent val="0"/>
          <c:showBubbleSize val="0"/>
        </c:dLbls>
        <c:gapWidth val="219"/>
        <c:overlap val="-27"/>
        <c:axId val="227477176"/>
        <c:axId val="227479528"/>
      </c:barChart>
      <c:catAx>
        <c:axId val="227477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Sample formulations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9528"/>
        <c:crosses val="autoZero"/>
        <c:auto val="1"/>
        <c:lblAlgn val="ctr"/>
        <c:lblOffset val="100"/>
        <c:noMultiLvlLbl val="0"/>
      </c:catAx>
      <c:valAx>
        <c:axId val="227479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0">
                    <a:latin typeface="Times New Roman" panose="02020603050405020304" pitchFamily="18" charset="0"/>
                    <a:cs typeface="Times New Roman" panose="02020603050405020304" pitchFamily="18" charset="0"/>
                  </a:rPr>
                  <a:t>pH</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7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latin typeface="Times New Roman" panose="02020603050405020304" pitchFamily="18" charset="0"/>
                <a:cs typeface="Times New Roman" panose="02020603050405020304" pitchFamily="18" charset="0"/>
              </a:rPr>
              <a:t>Hardness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Sheet1!$B$34</c:f>
              <c:strCache>
                <c:ptCount val="1"/>
                <c:pt idx="0">
                  <c:v>Estimated means</c:v>
                </c:pt>
              </c:strCache>
            </c:strRef>
          </c:tx>
          <c:spPr>
            <a:solidFill>
              <a:schemeClr val="accent1"/>
            </a:solidFill>
            <a:ln>
              <a:noFill/>
            </a:ln>
            <a:effectLst/>
          </c:spPr>
          <c:invertIfNegative val="0"/>
          <c:dLbls>
            <c:dLbl>
              <c:idx val="0"/>
              <c:layout/>
              <c:tx>
                <c:rich>
                  <a:bodyPr/>
                  <a:lstStyle/>
                  <a:p>
                    <a:r>
                      <a:rPr lang="en-US" sz="1400" dirty="0"/>
                      <a:t>b</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dirty="0"/>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400" dirty="0"/>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400" dirty="0"/>
                      <a:t>a</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Sheet1!$C$35:$C$38</c:f>
                <c:numCache>
                  <c:formatCode>General</c:formatCode>
                  <c:ptCount val="4"/>
                  <c:pt idx="0">
                    <c:v>0.01</c:v>
                  </c:pt>
                  <c:pt idx="1">
                    <c:v>7.0000000000000001E-3</c:v>
                  </c:pt>
                  <c:pt idx="2">
                    <c:v>0.02</c:v>
                  </c:pt>
                  <c:pt idx="3">
                    <c:v>1E-3</c:v>
                  </c:pt>
                </c:numCache>
              </c:numRef>
            </c:plus>
            <c:minus>
              <c:numRef>
                <c:f>Sheet1!$C$35:$C$38</c:f>
                <c:numCache>
                  <c:formatCode>General</c:formatCode>
                  <c:ptCount val="4"/>
                  <c:pt idx="0">
                    <c:v>0.01</c:v>
                  </c:pt>
                  <c:pt idx="1">
                    <c:v>7.0000000000000001E-3</c:v>
                  </c:pt>
                  <c:pt idx="2">
                    <c:v>0.02</c:v>
                  </c:pt>
                  <c:pt idx="3">
                    <c:v>1E-3</c:v>
                  </c:pt>
                </c:numCache>
              </c:numRef>
            </c:minus>
            <c:spPr>
              <a:noFill/>
              <a:ln w="9525" cap="flat" cmpd="sng" algn="ctr">
                <a:solidFill>
                  <a:schemeClr val="tx1">
                    <a:lumMod val="65000"/>
                    <a:lumOff val="35000"/>
                  </a:schemeClr>
                </a:solidFill>
                <a:round/>
              </a:ln>
              <a:effectLst/>
            </c:spPr>
          </c:errBars>
          <c:cat>
            <c:strRef>
              <c:f>Sheet1!$A$35:$A$38</c:f>
              <c:strCache>
                <c:ptCount val="4"/>
                <c:pt idx="0">
                  <c:v>Control</c:v>
                </c:pt>
                <c:pt idx="1">
                  <c:v>50% Gizzard Fat</c:v>
                </c:pt>
                <c:pt idx="2">
                  <c:v>75% Gizzard fat</c:v>
                </c:pt>
                <c:pt idx="3">
                  <c:v>100% Gizzard fat</c:v>
                </c:pt>
              </c:strCache>
            </c:strRef>
          </c:cat>
          <c:val>
            <c:numRef>
              <c:f>Sheet1!$B$35:$B$38</c:f>
              <c:numCache>
                <c:formatCode>General</c:formatCode>
                <c:ptCount val="4"/>
                <c:pt idx="0">
                  <c:v>10.44</c:v>
                </c:pt>
                <c:pt idx="1">
                  <c:v>15.9</c:v>
                </c:pt>
                <c:pt idx="2">
                  <c:v>18.52</c:v>
                </c:pt>
                <c:pt idx="3">
                  <c:v>18.18</c:v>
                </c:pt>
              </c:numCache>
            </c:numRef>
          </c:val>
        </c:ser>
        <c:dLbls>
          <c:dLblPos val="outEnd"/>
          <c:showLegendKey val="0"/>
          <c:showVal val="1"/>
          <c:showCatName val="0"/>
          <c:showSerName val="0"/>
          <c:showPercent val="0"/>
          <c:showBubbleSize val="0"/>
        </c:dLbls>
        <c:gapWidth val="219"/>
        <c:overlap val="-27"/>
        <c:axId val="227477960"/>
        <c:axId val="227479920"/>
      </c:barChart>
      <c:catAx>
        <c:axId val="227477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Sample formulations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9920"/>
        <c:crosses val="autoZero"/>
        <c:auto val="1"/>
        <c:lblAlgn val="ctr"/>
        <c:lblOffset val="100"/>
        <c:noMultiLvlLbl val="0"/>
      </c:catAx>
      <c:valAx>
        <c:axId val="227479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Hardness (N)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7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Sensory</a:t>
            </a:r>
            <a:r>
              <a:rPr lang="en-US" sz="1200" baseline="0">
                <a:latin typeface="Times New Roman" panose="02020603050405020304" pitchFamily="18" charset="0"/>
                <a:cs typeface="Times New Roman" panose="02020603050405020304" pitchFamily="18" charset="0"/>
              </a:rPr>
              <a:t> evaluation results</a:t>
            </a:r>
            <a:endParaRPr lang="en-US" sz="12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Sheet4!$B$2</c:f>
              <c:strCache>
                <c:ptCount val="1"/>
                <c:pt idx="0">
                  <c:v>control</c:v>
                </c:pt>
              </c:strCache>
            </c:strRef>
          </c:tx>
          <c:spPr>
            <a:ln w="28575" cap="rnd">
              <a:solidFill>
                <a:schemeClr val="accent1"/>
              </a:solidFill>
              <a:round/>
            </a:ln>
            <a:effectLst/>
          </c:spPr>
          <c:marker>
            <c:symbol val="none"/>
          </c:marker>
          <c:cat>
            <c:strRef>
              <c:f>Sheet4!$A$3:$A$7</c:f>
              <c:strCache>
                <c:ptCount val="5"/>
                <c:pt idx="0">
                  <c:v>Colour</c:v>
                </c:pt>
                <c:pt idx="1">
                  <c:v>Texture</c:v>
                </c:pt>
                <c:pt idx="2">
                  <c:v>Juiciness</c:v>
                </c:pt>
                <c:pt idx="3">
                  <c:v>Overall acceptability</c:v>
                </c:pt>
                <c:pt idx="4">
                  <c:v>Flavour</c:v>
                </c:pt>
              </c:strCache>
            </c:strRef>
          </c:cat>
          <c:val>
            <c:numRef>
              <c:f>Sheet4!$B$3:$B$7</c:f>
              <c:numCache>
                <c:formatCode>General</c:formatCode>
                <c:ptCount val="5"/>
                <c:pt idx="0">
                  <c:v>4.1100000000000003</c:v>
                </c:pt>
                <c:pt idx="1">
                  <c:v>3.37</c:v>
                </c:pt>
                <c:pt idx="2">
                  <c:v>2.77</c:v>
                </c:pt>
                <c:pt idx="3">
                  <c:v>3.51</c:v>
                </c:pt>
                <c:pt idx="4">
                  <c:v>3.51</c:v>
                </c:pt>
              </c:numCache>
            </c:numRef>
          </c:val>
        </c:ser>
        <c:ser>
          <c:idx val="1"/>
          <c:order val="1"/>
          <c:tx>
            <c:strRef>
              <c:f>Sheet4!$C$2</c:f>
              <c:strCache>
                <c:ptCount val="1"/>
                <c:pt idx="0">
                  <c:v>50% Gizzard fat</c:v>
                </c:pt>
              </c:strCache>
            </c:strRef>
          </c:tx>
          <c:spPr>
            <a:ln w="28575" cap="rnd">
              <a:solidFill>
                <a:schemeClr val="accent2"/>
              </a:solidFill>
              <a:round/>
            </a:ln>
            <a:effectLst/>
          </c:spPr>
          <c:marker>
            <c:symbol val="none"/>
          </c:marker>
          <c:cat>
            <c:strRef>
              <c:f>Sheet4!$A$3:$A$7</c:f>
              <c:strCache>
                <c:ptCount val="5"/>
                <c:pt idx="0">
                  <c:v>Colour</c:v>
                </c:pt>
                <c:pt idx="1">
                  <c:v>Texture</c:v>
                </c:pt>
                <c:pt idx="2">
                  <c:v>Juiciness</c:v>
                </c:pt>
                <c:pt idx="3">
                  <c:v>Overall acceptability</c:v>
                </c:pt>
                <c:pt idx="4">
                  <c:v>Flavour</c:v>
                </c:pt>
              </c:strCache>
            </c:strRef>
          </c:cat>
          <c:val>
            <c:numRef>
              <c:f>Sheet4!$C$3:$C$7</c:f>
              <c:numCache>
                <c:formatCode>General</c:formatCode>
                <c:ptCount val="5"/>
                <c:pt idx="0">
                  <c:v>3.46</c:v>
                </c:pt>
                <c:pt idx="1">
                  <c:v>3.26</c:v>
                </c:pt>
                <c:pt idx="2">
                  <c:v>2.91</c:v>
                </c:pt>
                <c:pt idx="3">
                  <c:v>3.4</c:v>
                </c:pt>
                <c:pt idx="4">
                  <c:v>3.8</c:v>
                </c:pt>
              </c:numCache>
            </c:numRef>
          </c:val>
        </c:ser>
        <c:ser>
          <c:idx val="2"/>
          <c:order val="2"/>
          <c:tx>
            <c:strRef>
              <c:f>Sheet4!$D$2</c:f>
              <c:strCache>
                <c:ptCount val="1"/>
                <c:pt idx="0">
                  <c:v>75% Gizzard fat</c:v>
                </c:pt>
              </c:strCache>
            </c:strRef>
          </c:tx>
          <c:spPr>
            <a:ln w="28575" cap="rnd">
              <a:solidFill>
                <a:schemeClr val="accent3"/>
              </a:solidFill>
              <a:round/>
            </a:ln>
            <a:effectLst/>
          </c:spPr>
          <c:marker>
            <c:symbol val="none"/>
          </c:marker>
          <c:cat>
            <c:strRef>
              <c:f>Sheet4!$A$3:$A$7</c:f>
              <c:strCache>
                <c:ptCount val="5"/>
                <c:pt idx="0">
                  <c:v>Colour</c:v>
                </c:pt>
                <c:pt idx="1">
                  <c:v>Texture</c:v>
                </c:pt>
                <c:pt idx="2">
                  <c:v>Juiciness</c:v>
                </c:pt>
                <c:pt idx="3">
                  <c:v>Overall acceptability</c:v>
                </c:pt>
                <c:pt idx="4">
                  <c:v>Flavour</c:v>
                </c:pt>
              </c:strCache>
            </c:strRef>
          </c:cat>
          <c:val>
            <c:numRef>
              <c:f>Sheet4!$D$3:$D$7</c:f>
              <c:numCache>
                <c:formatCode>General</c:formatCode>
                <c:ptCount val="5"/>
                <c:pt idx="0">
                  <c:v>3.51</c:v>
                </c:pt>
                <c:pt idx="1">
                  <c:v>3.31</c:v>
                </c:pt>
                <c:pt idx="2">
                  <c:v>3.03</c:v>
                </c:pt>
                <c:pt idx="3">
                  <c:v>3.4</c:v>
                </c:pt>
                <c:pt idx="4">
                  <c:v>3.63</c:v>
                </c:pt>
              </c:numCache>
            </c:numRef>
          </c:val>
        </c:ser>
        <c:ser>
          <c:idx val="3"/>
          <c:order val="3"/>
          <c:tx>
            <c:strRef>
              <c:f>Sheet4!$E$2</c:f>
              <c:strCache>
                <c:ptCount val="1"/>
                <c:pt idx="0">
                  <c:v>100% Gizzard fat</c:v>
                </c:pt>
              </c:strCache>
            </c:strRef>
          </c:tx>
          <c:spPr>
            <a:ln w="28575" cap="rnd">
              <a:solidFill>
                <a:schemeClr val="accent4"/>
              </a:solidFill>
              <a:round/>
            </a:ln>
            <a:effectLst/>
          </c:spPr>
          <c:marker>
            <c:symbol val="none"/>
          </c:marker>
          <c:cat>
            <c:strRef>
              <c:f>Sheet4!$A$3:$A$7</c:f>
              <c:strCache>
                <c:ptCount val="5"/>
                <c:pt idx="0">
                  <c:v>Colour</c:v>
                </c:pt>
                <c:pt idx="1">
                  <c:v>Texture</c:v>
                </c:pt>
                <c:pt idx="2">
                  <c:v>Juiciness</c:v>
                </c:pt>
                <c:pt idx="3">
                  <c:v>Overall acceptability</c:v>
                </c:pt>
                <c:pt idx="4">
                  <c:v>Flavour</c:v>
                </c:pt>
              </c:strCache>
            </c:strRef>
          </c:cat>
          <c:val>
            <c:numRef>
              <c:f>Sheet4!$E$3:$E$7</c:f>
              <c:numCache>
                <c:formatCode>General</c:formatCode>
                <c:ptCount val="5"/>
                <c:pt idx="0">
                  <c:v>3.77</c:v>
                </c:pt>
                <c:pt idx="1">
                  <c:v>3.4</c:v>
                </c:pt>
                <c:pt idx="2">
                  <c:v>3.17</c:v>
                </c:pt>
                <c:pt idx="3">
                  <c:v>3.69</c:v>
                </c:pt>
                <c:pt idx="4">
                  <c:v>3.49</c:v>
                </c:pt>
              </c:numCache>
            </c:numRef>
          </c:val>
        </c:ser>
        <c:dLbls>
          <c:showLegendKey val="0"/>
          <c:showVal val="0"/>
          <c:showCatName val="0"/>
          <c:showSerName val="0"/>
          <c:showPercent val="0"/>
          <c:showBubbleSize val="0"/>
        </c:dLbls>
        <c:axId val="227474432"/>
        <c:axId val="227481096"/>
      </c:radarChart>
      <c:catAx>
        <c:axId val="22747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81096"/>
        <c:crosses val="autoZero"/>
        <c:auto val="1"/>
        <c:lblAlgn val="ctr"/>
        <c:lblOffset val="100"/>
        <c:noMultiLvlLbl val="0"/>
      </c:catAx>
      <c:valAx>
        <c:axId val="227481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474432"/>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4B6CC-8B64-422F-B6F0-48D44F877445}" type="datetimeFigureOut">
              <a:rPr lang="en-US" smtClean="0"/>
              <a:t>3/25/2023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66C73-C26D-40C0-845B-2706A0570EC8}" type="slidenum">
              <a:rPr lang="en-US" smtClean="0"/>
              <a:t>‹#›</a:t>
            </a:fld>
            <a:endParaRPr lang="en-US"/>
          </a:p>
        </p:txBody>
      </p:sp>
    </p:spTree>
    <p:extLst>
      <p:ext uri="{BB962C8B-B14F-4D97-AF65-F5344CB8AC3E}">
        <p14:creationId xmlns:p14="http://schemas.microsoft.com/office/powerpoint/2010/main" val="210854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66C73-C26D-40C0-845B-2706A0570EC8}" type="slidenum">
              <a:rPr lang="en-US" smtClean="0"/>
              <a:t>2</a:t>
            </a:fld>
            <a:endParaRPr lang="en-US"/>
          </a:p>
        </p:txBody>
      </p:sp>
    </p:spTree>
    <p:extLst>
      <p:ext uri="{BB962C8B-B14F-4D97-AF65-F5344CB8AC3E}">
        <p14:creationId xmlns:p14="http://schemas.microsoft.com/office/powerpoint/2010/main" val="341158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66C73-C26D-40C0-845B-2706A0570EC8}" type="slidenum">
              <a:rPr lang="en-US" smtClean="0"/>
              <a:t>29</a:t>
            </a:fld>
            <a:endParaRPr lang="en-US"/>
          </a:p>
        </p:txBody>
      </p:sp>
    </p:spTree>
    <p:extLst>
      <p:ext uri="{BB962C8B-B14F-4D97-AF65-F5344CB8AC3E}">
        <p14:creationId xmlns:p14="http://schemas.microsoft.com/office/powerpoint/2010/main" val="101693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66C73-C26D-40C0-845B-2706A0570EC8}" type="slidenum">
              <a:rPr lang="en-US" smtClean="0"/>
              <a:t>3</a:t>
            </a:fld>
            <a:endParaRPr lang="en-US"/>
          </a:p>
        </p:txBody>
      </p:sp>
    </p:spTree>
    <p:extLst>
      <p:ext uri="{BB962C8B-B14F-4D97-AF65-F5344CB8AC3E}">
        <p14:creationId xmlns:p14="http://schemas.microsoft.com/office/powerpoint/2010/main" val="343033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EEE83-23BA-4476-8A57-66D2E581BBBB}" type="slidenum">
              <a:rPr lang="en-US" smtClean="0"/>
              <a:t>4</a:t>
            </a:fld>
            <a:endParaRPr lang="en-US"/>
          </a:p>
        </p:txBody>
      </p:sp>
    </p:spTree>
    <p:extLst>
      <p:ext uri="{BB962C8B-B14F-4D97-AF65-F5344CB8AC3E}">
        <p14:creationId xmlns:p14="http://schemas.microsoft.com/office/powerpoint/2010/main" val="92796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66C73-C26D-40C0-845B-2706A0570EC8}" type="slidenum">
              <a:rPr lang="en-US" smtClean="0"/>
              <a:t>6</a:t>
            </a:fld>
            <a:endParaRPr lang="en-US"/>
          </a:p>
        </p:txBody>
      </p:sp>
    </p:spTree>
    <p:extLst>
      <p:ext uri="{BB962C8B-B14F-4D97-AF65-F5344CB8AC3E}">
        <p14:creationId xmlns:p14="http://schemas.microsoft.com/office/powerpoint/2010/main" val="151134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66C73-C26D-40C0-845B-2706A0570EC8}" type="slidenum">
              <a:rPr lang="en-US" smtClean="0"/>
              <a:t>24</a:t>
            </a:fld>
            <a:endParaRPr lang="en-US"/>
          </a:p>
        </p:txBody>
      </p:sp>
    </p:spTree>
    <p:extLst>
      <p:ext uri="{BB962C8B-B14F-4D97-AF65-F5344CB8AC3E}">
        <p14:creationId xmlns:p14="http://schemas.microsoft.com/office/powerpoint/2010/main" val="322835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66C73-C26D-40C0-845B-2706A0570EC8}" type="slidenum">
              <a:rPr lang="en-US" smtClean="0"/>
              <a:t>25</a:t>
            </a:fld>
            <a:endParaRPr lang="en-US"/>
          </a:p>
        </p:txBody>
      </p:sp>
    </p:spTree>
    <p:extLst>
      <p:ext uri="{BB962C8B-B14F-4D97-AF65-F5344CB8AC3E}">
        <p14:creationId xmlns:p14="http://schemas.microsoft.com/office/powerpoint/2010/main" val="153996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66C73-C26D-40C0-845B-2706A0570EC8}" type="slidenum">
              <a:rPr lang="en-US" smtClean="0"/>
              <a:t>26</a:t>
            </a:fld>
            <a:endParaRPr lang="en-US"/>
          </a:p>
        </p:txBody>
      </p:sp>
    </p:spTree>
    <p:extLst>
      <p:ext uri="{BB962C8B-B14F-4D97-AF65-F5344CB8AC3E}">
        <p14:creationId xmlns:p14="http://schemas.microsoft.com/office/powerpoint/2010/main" val="57531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66C73-C26D-40C0-845B-2706A0570EC8}" type="slidenum">
              <a:rPr lang="en-US" smtClean="0"/>
              <a:t>27</a:t>
            </a:fld>
            <a:endParaRPr lang="en-US"/>
          </a:p>
        </p:txBody>
      </p:sp>
    </p:spTree>
    <p:extLst>
      <p:ext uri="{BB962C8B-B14F-4D97-AF65-F5344CB8AC3E}">
        <p14:creationId xmlns:p14="http://schemas.microsoft.com/office/powerpoint/2010/main" val="115096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66C73-C26D-40C0-845B-2706A0570EC8}" type="slidenum">
              <a:rPr lang="en-US" smtClean="0"/>
              <a:t>28</a:t>
            </a:fld>
            <a:endParaRPr lang="en-US"/>
          </a:p>
        </p:txBody>
      </p:sp>
    </p:spTree>
    <p:extLst>
      <p:ext uri="{BB962C8B-B14F-4D97-AF65-F5344CB8AC3E}">
        <p14:creationId xmlns:p14="http://schemas.microsoft.com/office/powerpoint/2010/main" val="7159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07991A-5BF6-4D17-AE72-C137D7CB9643}"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228546897"/>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68CFE-5BAD-4B27-99E4-8C07B71E291E}"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3230987723"/>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C9883-46BB-49F3-81FC-C1EE21BE9A91}"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1044516959"/>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2290916" y="605245"/>
            <a:ext cx="9282340" cy="15044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dt" idx="10"/>
          </p:nvPr>
        </p:nvSpPr>
        <p:spPr>
          <a:xfrm>
            <a:off x="960990" y="646108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8487810" y="646108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i="0" u="none" strike="noStrike" cap="none">
                <a:solidFill>
                  <a:srgbClr val="0C0C0C"/>
                </a:solidFill>
                <a:latin typeface="Calibri"/>
                <a:ea typeface="Calibri"/>
                <a:cs typeface="Calibri"/>
                <a:sym typeface="Calibri"/>
              </a:defRPr>
            </a:lvl1pPr>
            <a:lvl2pPr marL="0" lvl="1" indent="0" algn="r">
              <a:spcBef>
                <a:spcPts val="0"/>
              </a:spcBef>
              <a:buNone/>
              <a:defRPr sz="1600" b="1" i="0" u="none" strike="noStrike" cap="none">
                <a:solidFill>
                  <a:srgbClr val="0C0C0C"/>
                </a:solidFill>
                <a:latin typeface="Calibri"/>
                <a:ea typeface="Calibri"/>
                <a:cs typeface="Calibri"/>
                <a:sym typeface="Calibri"/>
              </a:defRPr>
            </a:lvl2pPr>
            <a:lvl3pPr marL="0" lvl="2" indent="0" algn="r">
              <a:spcBef>
                <a:spcPts val="0"/>
              </a:spcBef>
              <a:buNone/>
              <a:defRPr sz="1600" b="1" i="0" u="none" strike="noStrike" cap="none">
                <a:solidFill>
                  <a:srgbClr val="0C0C0C"/>
                </a:solidFill>
                <a:latin typeface="Calibri"/>
                <a:ea typeface="Calibri"/>
                <a:cs typeface="Calibri"/>
                <a:sym typeface="Calibri"/>
              </a:defRPr>
            </a:lvl3pPr>
            <a:lvl4pPr marL="0" lvl="3" indent="0" algn="r">
              <a:spcBef>
                <a:spcPts val="0"/>
              </a:spcBef>
              <a:buNone/>
              <a:defRPr sz="1600" b="1" i="0" u="none" strike="noStrike" cap="none">
                <a:solidFill>
                  <a:srgbClr val="0C0C0C"/>
                </a:solidFill>
                <a:latin typeface="Calibri"/>
                <a:ea typeface="Calibri"/>
                <a:cs typeface="Calibri"/>
                <a:sym typeface="Calibri"/>
              </a:defRPr>
            </a:lvl4pPr>
            <a:lvl5pPr marL="0" lvl="4" indent="0" algn="r">
              <a:spcBef>
                <a:spcPts val="0"/>
              </a:spcBef>
              <a:buNone/>
              <a:defRPr sz="1600" b="1" i="0" u="none" strike="noStrike" cap="none">
                <a:solidFill>
                  <a:srgbClr val="0C0C0C"/>
                </a:solidFill>
                <a:latin typeface="Calibri"/>
                <a:ea typeface="Calibri"/>
                <a:cs typeface="Calibri"/>
                <a:sym typeface="Calibri"/>
              </a:defRPr>
            </a:lvl5pPr>
            <a:lvl6pPr marL="0" lvl="5" indent="0" algn="r">
              <a:spcBef>
                <a:spcPts val="0"/>
              </a:spcBef>
              <a:buNone/>
              <a:defRPr sz="1600" b="1" i="0" u="none" strike="noStrike" cap="none">
                <a:solidFill>
                  <a:srgbClr val="0C0C0C"/>
                </a:solidFill>
                <a:latin typeface="Calibri"/>
                <a:ea typeface="Calibri"/>
                <a:cs typeface="Calibri"/>
                <a:sym typeface="Calibri"/>
              </a:defRPr>
            </a:lvl6pPr>
            <a:lvl7pPr marL="0" lvl="6" indent="0" algn="r">
              <a:spcBef>
                <a:spcPts val="0"/>
              </a:spcBef>
              <a:buNone/>
              <a:defRPr sz="1600" b="1" i="0" u="none" strike="noStrike" cap="none">
                <a:solidFill>
                  <a:srgbClr val="0C0C0C"/>
                </a:solidFill>
                <a:latin typeface="Calibri"/>
                <a:ea typeface="Calibri"/>
                <a:cs typeface="Calibri"/>
                <a:sym typeface="Calibri"/>
              </a:defRPr>
            </a:lvl7pPr>
            <a:lvl8pPr marL="0" lvl="7" indent="0" algn="r">
              <a:spcBef>
                <a:spcPts val="0"/>
              </a:spcBef>
              <a:buNone/>
              <a:defRPr sz="1600" b="1" i="0" u="none" strike="noStrike" cap="none">
                <a:solidFill>
                  <a:srgbClr val="0C0C0C"/>
                </a:solidFill>
                <a:latin typeface="Calibri"/>
                <a:ea typeface="Calibri"/>
                <a:cs typeface="Calibri"/>
                <a:sym typeface="Calibri"/>
              </a:defRPr>
            </a:lvl8pPr>
            <a:lvl9pPr marL="0" lvl="8" indent="0" algn="r">
              <a:spcBef>
                <a:spcPts val="0"/>
              </a:spcBef>
              <a:buNone/>
              <a:defRPr sz="1600" b="1" i="0" u="none" strike="noStrike" cap="none">
                <a:solidFill>
                  <a:srgbClr val="0C0C0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1"/>
          <p:cNvSpPr txBox="1">
            <a:spLocks noGrp="1"/>
          </p:cNvSpPr>
          <p:nvPr>
            <p:ph type="body" idx="1"/>
          </p:nvPr>
        </p:nvSpPr>
        <p:spPr>
          <a:xfrm>
            <a:off x="2290915" y="4583875"/>
            <a:ext cx="9173497" cy="166888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dk1"/>
              </a:buClr>
              <a:buSzPts val="1600"/>
              <a:buFont typeface="Arial"/>
              <a:buNone/>
              <a:defRPr sz="160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body" idx="2"/>
          </p:nvPr>
        </p:nvSpPr>
        <p:spPr>
          <a:xfrm>
            <a:off x="2290915" y="3016191"/>
            <a:ext cx="9173497" cy="1182183"/>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dk1"/>
              </a:buClr>
              <a:buSzPts val="1600"/>
              <a:buFont typeface="Arial"/>
              <a:buNone/>
              <a:defRPr sz="1600" b="1">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1"/>
          <p:cNvSpPr/>
          <p:nvPr/>
        </p:nvSpPr>
        <p:spPr>
          <a:xfrm>
            <a:off x="0" y="-1"/>
            <a:ext cx="2139721" cy="6865112"/>
          </a:xfrm>
          <a:custGeom>
            <a:avLst/>
            <a:gdLst/>
            <a:ahLst/>
            <a:cxnLst/>
            <a:rect l="l" t="t" r="r" b="b"/>
            <a:pathLst>
              <a:path w="2139721" h="6381916" extrusionOk="0">
                <a:moveTo>
                  <a:pt x="14" y="0"/>
                </a:moveTo>
                <a:cubicBezTo>
                  <a:pt x="1181742" y="0"/>
                  <a:pt x="2139721" y="1428641"/>
                  <a:pt x="2139721" y="3190958"/>
                </a:cubicBezTo>
                <a:cubicBezTo>
                  <a:pt x="2139721" y="4953275"/>
                  <a:pt x="1181742" y="6381916"/>
                  <a:pt x="14" y="6381916"/>
                </a:cubicBezTo>
                <a:lnTo>
                  <a:pt x="0" y="6381915"/>
                </a:lnTo>
                <a:lnTo>
                  <a:pt x="13" y="6381915"/>
                </a:lnTo>
                <a:lnTo>
                  <a:pt x="13" y="0"/>
                </a:lnTo>
                <a:close/>
              </a:path>
            </a:pathLst>
          </a:custGeom>
          <a:gradFill>
            <a:gsLst>
              <a:gs pos="0">
                <a:srgbClr val="008080"/>
              </a:gs>
              <a:gs pos="10000">
                <a:srgbClr val="008080"/>
              </a:gs>
              <a:gs pos="35000">
                <a:srgbClr val="FFCC66"/>
              </a:gs>
              <a:gs pos="50000">
                <a:srgbClr val="FFD4B1"/>
              </a:gs>
              <a:gs pos="65000">
                <a:srgbClr val="FFCC66"/>
              </a:gs>
              <a:gs pos="93000">
                <a:srgbClr val="006666"/>
              </a:gs>
              <a:gs pos="100000">
                <a:srgbClr val="006666"/>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1"/>
          <p:cNvSpPr/>
          <p:nvPr/>
        </p:nvSpPr>
        <p:spPr>
          <a:xfrm>
            <a:off x="107845" y="2566076"/>
            <a:ext cx="1946786" cy="1710813"/>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11"/>
          <p:cNvPicPr preferRelativeResize="0"/>
          <p:nvPr/>
        </p:nvPicPr>
        <p:blipFill rotWithShape="1">
          <a:blip r:embed="rId2">
            <a:alphaModFix/>
          </a:blip>
          <a:srcRect/>
          <a:stretch/>
        </p:blipFill>
        <p:spPr>
          <a:xfrm>
            <a:off x="248279" y="2936521"/>
            <a:ext cx="1766713" cy="893579"/>
          </a:xfrm>
          <a:prstGeom prst="rect">
            <a:avLst/>
          </a:prstGeom>
          <a:noFill/>
          <a:ln>
            <a:noFill/>
          </a:ln>
        </p:spPr>
      </p:pic>
    </p:spTree>
    <p:extLst>
      <p:ext uri="{BB962C8B-B14F-4D97-AF65-F5344CB8AC3E}">
        <p14:creationId xmlns:p14="http://schemas.microsoft.com/office/powerpoint/2010/main" val="5180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EA314-1C42-4816-8E91-D3C93B5623E4}"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1504414113"/>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1FCAD-DA6A-43AA-92A3-6CD7ED5CACD9}"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3836951870"/>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C1A465-6A5C-407D-986E-6F7A9DFA5EC6}" type="datetime1">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2009701573"/>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A45541-0C0E-4D13-A537-CE323C2C48CA}" type="datetime1">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2580824332"/>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398A7-4B2F-4D95-8649-E37268516936}" type="datetime1">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405516218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03CF9-EAB6-4F57-9A55-93FE2AB3DDB3}" type="datetime1">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3025306146"/>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CEBA9-22CC-4A28-B109-912AFB036211}" type="datetime1">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3631246811"/>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14AA8-4AB7-4F36-9F27-4E30FF53C698}" type="datetime1">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F8A91-AE65-49C4-86B7-2B5589257D16}" type="slidenum">
              <a:rPr lang="en-US" smtClean="0"/>
              <a:t>‹#›</a:t>
            </a:fld>
            <a:endParaRPr lang="en-US"/>
          </a:p>
        </p:txBody>
      </p:sp>
    </p:spTree>
    <p:extLst>
      <p:ext uri="{BB962C8B-B14F-4D97-AF65-F5344CB8AC3E}">
        <p14:creationId xmlns:p14="http://schemas.microsoft.com/office/powerpoint/2010/main" val="224484058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54A90-6FDF-45B4-BC52-66AEA0BCA1BC}" type="datetime1">
              <a:rPr lang="en-US" smtClean="0"/>
              <a:t>3/25/2023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F8A91-AE65-49C4-86B7-2B5589257D16}" type="slidenum">
              <a:rPr lang="en-US" smtClean="0"/>
              <a:t>‹#›</a:t>
            </a:fld>
            <a:endParaRPr lang="en-US"/>
          </a:p>
        </p:txBody>
      </p:sp>
    </p:spTree>
    <p:extLst>
      <p:ext uri="{BB962C8B-B14F-4D97-AF65-F5344CB8AC3E}">
        <p14:creationId xmlns:p14="http://schemas.microsoft.com/office/powerpoint/2010/main" val="284477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5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6F8A91-AE65-49C4-86B7-2B5589257D16}" type="slidenum">
              <a:rPr lang="en-US" smtClean="0"/>
              <a:t>1</a:t>
            </a:fld>
            <a:endParaRPr lang="en-US"/>
          </a:p>
        </p:txBody>
      </p:sp>
      <p:sp>
        <p:nvSpPr>
          <p:cNvPr id="4" name="Title 1"/>
          <p:cNvSpPr txBox="1">
            <a:spLocks/>
          </p:cNvSpPr>
          <p:nvPr/>
        </p:nvSpPr>
        <p:spPr>
          <a:xfrm>
            <a:off x="0" y="3701142"/>
            <a:ext cx="12192000" cy="1465943"/>
          </a:xfrm>
          <a:prstGeom prst="rect">
            <a:avLst/>
          </a:prstGeom>
          <a:solidFill>
            <a:schemeClr val="accent5">
              <a:lumMod val="50000"/>
              <a:alpha val="63000"/>
            </a:schemeClr>
          </a:solidFill>
          <a:ln>
            <a:noFill/>
          </a:ln>
        </p:spPr>
        <p:txBody>
          <a:bodyPr spcFirstLastPara="1" vert="horz" wrap="square" lIns="91425" tIns="45700" rIns="91425" bIns="45700" rtlCol="0" anchor="ctr" anchorCtr="0">
            <a:noAutofit/>
          </a:bodyPr>
          <a:lstStyle>
            <a:lvl1pPr lvl="0" algn="ctr" defTabSz="914400" rtl="0" eaLnBrk="1" latinLnBrk="0" hangingPunct="1">
              <a:lnSpc>
                <a:spcPct val="90000"/>
              </a:lnSpc>
              <a:spcBef>
                <a:spcPts val="0"/>
              </a:spcBef>
              <a:spcAft>
                <a:spcPts val="0"/>
              </a:spcAft>
              <a:buClr>
                <a:schemeClr val="dk1"/>
              </a:buClr>
              <a:buSzPts val="4400"/>
              <a:buFont typeface="Calibri"/>
              <a:buNone/>
              <a:defRPr sz="4400" b="1"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smtClean="0">
                <a:solidFill>
                  <a:schemeClr val="bg1"/>
                </a:solidFill>
                <a:latin typeface="+mn-lt"/>
              </a:rPr>
              <a:t>Potential Application of Gizzard Fat in Manufacturing of Emulsion type Chicken Sausages</a:t>
            </a:r>
            <a:endParaRPr lang="en-US" dirty="0">
              <a:solidFill>
                <a:schemeClr val="bg1"/>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365829" cy="1344458"/>
          </a:xfrm>
          <a:prstGeom prst="rect">
            <a:avLst/>
          </a:prstGeom>
        </p:spPr>
      </p:pic>
      <p:sp>
        <p:nvSpPr>
          <p:cNvPr id="6" name="Title 1"/>
          <p:cNvSpPr txBox="1">
            <a:spLocks/>
          </p:cNvSpPr>
          <p:nvPr/>
        </p:nvSpPr>
        <p:spPr>
          <a:xfrm>
            <a:off x="3882571" y="5296805"/>
            <a:ext cx="4484914" cy="450852"/>
          </a:xfrm>
          <a:prstGeom prst="rect">
            <a:avLst/>
          </a:prstGeom>
          <a:solidFill>
            <a:schemeClr val="accent5">
              <a:lumMod val="50000"/>
              <a:alpha val="53000"/>
            </a:schemeClr>
          </a:solidFill>
          <a:ln>
            <a:noFill/>
          </a:ln>
        </p:spPr>
        <p:txBody>
          <a:bodyPr spcFirstLastPara="1" vert="horz" wrap="square" lIns="91425" tIns="45700" rIns="91425" bIns="45700" rtlCol="0" anchor="ctr" anchorCtr="0">
            <a:noAutofit/>
          </a:bodyPr>
          <a:lstStyle>
            <a:lvl1pPr lvl="0" algn="ctr" defTabSz="914400" rtl="0" eaLnBrk="1" latinLnBrk="0" hangingPunct="1">
              <a:lnSpc>
                <a:spcPct val="90000"/>
              </a:lnSpc>
              <a:spcBef>
                <a:spcPts val="0"/>
              </a:spcBef>
              <a:spcAft>
                <a:spcPts val="0"/>
              </a:spcAft>
              <a:buClr>
                <a:schemeClr val="dk1"/>
              </a:buClr>
              <a:buSzPts val="4400"/>
              <a:buFont typeface="Calibri"/>
              <a:buNone/>
              <a:defRPr sz="4400" b="1"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z="1800" u="sng" dirty="0">
                <a:solidFill>
                  <a:schemeClr val="bg1"/>
                </a:solidFill>
                <a:latin typeface="+mn-lt"/>
              </a:rPr>
              <a:t>BWYNB Wijayathunga</a:t>
            </a:r>
            <a:r>
              <a:rPr lang="en-US" sz="1800" u="sng" baseline="30000" dirty="0">
                <a:solidFill>
                  <a:schemeClr val="bg1"/>
                </a:solidFill>
                <a:latin typeface="+mn-lt"/>
              </a:rPr>
              <a:t>1</a:t>
            </a:r>
            <a:r>
              <a:rPr lang="en-US" sz="1800" baseline="30000" dirty="0">
                <a:solidFill>
                  <a:schemeClr val="bg1"/>
                </a:solidFill>
                <a:latin typeface="+mn-lt"/>
              </a:rPr>
              <a:t>*</a:t>
            </a:r>
            <a:r>
              <a:rPr lang="en-US" sz="1800" dirty="0">
                <a:solidFill>
                  <a:schemeClr val="bg1"/>
                </a:solidFill>
                <a:latin typeface="+mn-lt"/>
              </a:rPr>
              <a:t>, DMA Gunarathne</a:t>
            </a:r>
            <a:r>
              <a:rPr lang="en-US" sz="1800" baseline="30000" dirty="0">
                <a:solidFill>
                  <a:schemeClr val="bg1"/>
                </a:solidFill>
                <a:latin typeface="+mn-lt"/>
              </a:rPr>
              <a:t>1</a:t>
            </a:r>
            <a:endParaRPr lang="en-US" sz="1800" dirty="0">
              <a:solidFill>
                <a:schemeClr val="bg1"/>
              </a:solidFill>
              <a:latin typeface="+mn-lt"/>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68819"/>
          <a:stretch/>
        </p:blipFill>
        <p:spPr>
          <a:xfrm>
            <a:off x="0" y="6479233"/>
            <a:ext cx="12192000" cy="378767"/>
          </a:xfrm>
          <a:prstGeom prst="rect">
            <a:avLst/>
          </a:prstGeom>
        </p:spPr>
      </p:pic>
    </p:spTree>
    <p:extLst>
      <p:ext uri="{BB962C8B-B14F-4D97-AF65-F5344CB8AC3E}">
        <p14:creationId xmlns:p14="http://schemas.microsoft.com/office/powerpoint/2010/main" val="475112440"/>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47460"/>
            <a:ext cx="3257552" cy="523220"/>
          </a:xfrm>
          <a:prstGeom prst="rect">
            <a:avLst/>
          </a:prstGeom>
          <a:solidFill>
            <a:srgbClr val="7030A0">
              <a:alpha val="36000"/>
            </a:srgbClr>
          </a:solidFill>
        </p:spPr>
        <p:txBody>
          <a:bodyPr wrap="square" rtlCol="0">
            <a:spAutoFit/>
          </a:bodyPr>
          <a:lstStyle/>
          <a:p>
            <a:pPr lvl="0" algn="just">
              <a:defRPr/>
            </a:pPr>
            <a:r>
              <a:rPr lang="en-US" sz="2800" b="1" dirty="0" smtClean="0">
                <a:solidFill>
                  <a:prstClr val="black"/>
                </a:solidFill>
              </a:rPr>
              <a:t>Major </a:t>
            </a:r>
            <a:r>
              <a:rPr lang="en-US" sz="2800" b="1" dirty="0">
                <a:solidFill>
                  <a:prstClr val="black"/>
                </a:solidFill>
              </a:rPr>
              <a:t>r</a:t>
            </a:r>
            <a:r>
              <a:rPr lang="en-US" sz="2800" b="1" dirty="0" smtClean="0">
                <a:solidFill>
                  <a:prstClr val="black"/>
                </a:solidFill>
              </a:rPr>
              <a:t>aw materials</a:t>
            </a:r>
            <a:endParaRPr lang="en-US" sz="2800" b="1" dirty="0">
              <a:solidFill>
                <a:prstClr val="black"/>
              </a:solidFill>
            </a:endParaRPr>
          </a:p>
        </p:txBody>
      </p:sp>
      <p:pic>
        <p:nvPicPr>
          <p:cNvPr id="6" name="Picture 5" descr="C:\Users\Guest\Downloads\IMG_20221209_1735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13214" y="3711302"/>
            <a:ext cx="1948026" cy="2908266"/>
          </a:xfrm>
          <a:prstGeom prst="rect">
            <a:avLst/>
          </a:prstGeom>
          <a:noFill/>
          <a:ln>
            <a:no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1852" b="23386"/>
          <a:stretch/>
        </p:blipFill>
        <p:spPr>
          <a:xfrm rot="5400000">
            <a:off x="5149083" y="1322311"/>
            <a:ext cx="2239308" cy="257256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187" t="15026" r="11950" b="14286"/>
          <a:stretch/>
        </p:blipFill>
        <p:spPr>
          <a:xfrm>
            <a:off x="8577243" y="1488938"/>
            <a:ext cx="3218387" cy="3327992"/>
          </a:xfrm>
          <a:prstGeom prst="rect">
            <a:avLst/>
          </a:prstGeom>
        </p:spPr>
      </p:pic>
      <p:sp>
        <p:nvSpPr>
          <p:cNvPr id="16" name="TextBox 15"/>
          <p:cNvSpPr txBox="1"/>
          <p:nvPr/>
        </p:nvSpPr>
        <p:spPr>
          <a:xfrm>
            <a:off x="5012693" y="3759778"/>
            <a:ext cx="2828667" cy="307777"/>
          </a:xfrm>
          <a:prstGeom prst="rect">
            <a:avLst/>
          </a:prstGeom>
          <a:noFill/>
        </p:spPr>
        <p:txBody>
          <a:bodyPr wrap="square" rtlCol="0">
            <a:spAutoFit/>
          </a:bodyPr>
          <a:lstStyle/>
          <a:p>
            <a:r>
              <a:rPr lang="en-US" sz="1400" dirty="0" smtClean="0"/>
              <a:t>Figure 6 : Chicken breast meat</a:t>
            </a:r>
            <a:endParaRPr lang="en-US" sz="1400" dirty="0"/>
          </a:p>
        </p:txBody>
      </p:sp>
      <p:sp>
        <p:nvSpPr>
          <p:cNvPr id="18" name="TextBox 17"/>
          <p:cNvSpPr txBox="1"/>
          <p:nvPr/>
        </p:nvSpPr>
        <p:spPr>
          <a:xfrm>
            <a:off x="110620" y="2469564"/>
            <a:ext cx="4166190" cy="3785652"/>
          </a:xfrm>
          <a:prstGeom prst="rect">
            <a:avLst/>
          </a:prstGeom>
          <a:noFill/>
          <a:ln w="38100">
            <a:noFill/>
          </a:ln>
        </p:spPr>
        <p:txBody>
          <a:bodyPr wrap="square" rtlCol="0">
            <a:spAutoFit/>
          </a:bodyPr>
          <a:lstStyle/>
          <a:p>
            <a:r>
              <a:rPr lang="en-US" sz="2400" dirty="0"/>
              <a:t>1. </a:t>
            </a:r>
            <a:r>
              <a:rPr lang="en-US" sz="2400" dirty="0" smtClean="0"/>
              <a:t>Gizzard </a:t>
            </a:r>
            <a:r>
              <a:rPr lang="en-US" sz="2400" dirty="0"/>
              <a:t>fat</a:t>
            </a:r>
          </a:p>
          <a:p>
            <a:r>
              <a:rPr lang="en-US" sz="2400" dirty="0"/>
              <a:t>2. </a:t>
            </a:r>
            <a:r>
              <a:rPr lang="en-US" sz="2400" dirty="0" smtClean="0"/>
              <a:t>Chicken </a:t>
            </a:r>
            <a:r>
              <a:rPr lang="en-US" sz="2400" dirty="0"/>
              <a:t>breast meat</a:t>
            </a:r>
          </a:p>
          <a:p>
            <a:r>
              <a:rPr lang="en-US" sz="2400" dirty="0"/>
              <a:t>3. </a:t>
            </a:r>
            <a:r>
              <a:rPr lang="en-US" sz="2400" dirty="0" smtClean="0"/>
              <a:t>Loose meat (Chicken skin)</a:t>
            </a:r>
          </a:p>
          <a:p>
            <a:r>
              <a:rPr lang="en-US" sz="2400" dirty="0" smtClean="0"/>
              <a:t>4. Salt</a:t>
            </a:r>
          </a:p>
          <a:p>
            <a:r>
              <a:rPr lang="en-US" sz="2400" dirty="0" smtClean="0"/>
              <a:t>5. Ice water</a:t>
            </a:r>
          </a:p>
          <a:p>
            <a:r>
              <a:rPr lang="en-US" sz="2400" dirty="0" smtClean="0"/>
              <a:t>6. Rusk Powder</a:t>
            </a:r>
          </a:p>
          <a:p>
            <a:r>
              <a:rPr lang="en-US" sz="2400" dirty="0" smtClean="0"/>
              <a:t>7. Corn flour</a:t>
            </a:r>
          </a:p>
          <a:p>
            <a:r>
              <a:rPr lang="en-US" sz="2400" dirty="0" smtClean="0"/>
              <a:t>8. Sugar </a:t>
            </a:r>
          </a:p>
          <a:p>
            <a:r>
              <a:rPr lang="en-US" sz="2400" dirty="0" smtClean="0"/>
              <a:t>9. Spices</a:t>
            </a:r>
          </a:p>
          <a:p>
            <a:r>
              <a:rPr lang="en-US" sz="2400" dirty="0" smtClean="0"/>
              <a:t>10. Additives  </a:t>
            </a:r>
            <a:endParaRPr lang="en-US" sz="2400" dirty="0"/>
          </a:p>
        </p:txBody>
      </p:sp>
      <p:sp>
        <p:nvSpPr>
          <p:cNvPr id="2" name="Slide Number Placeholder 1"/>
          <p:cNvSpPr>
            <a:spLocks noGrp="1"/>
          </p:cNvSpPr>
          <p:nvPr>
            <p:ph type="sldNum" sz="quarter" idx="12"/>
          </p:nvPr>
        </p:nvSpPr>
        <p:spPr/>
        <p:txBody>
          <a:bodyPr/>
          <a:lstStyle/>
          <a:p>
            <a:fld id="{C56F8A91-AE65-49C4-86B7-2B5589257D16}" type="slidenum">
              <a:rPr lang="en-US" smtClean="0"/>
              <a:t>10</a:t>
            </a:fld>
            <a:endParaRPr lang="en-US" dirty="0"/>
          </a:p>
        </p:txBody>
      </p:sp>
      <p:sp>
        <p:nvSpPr>
          <p:cNvPr id="12" name="TextBox 11"/>
          <p:cNvSpPr txBox="1"/>
          <p:nvPr/>
        </p:nvSpPr>
        <p:spPr>
          <a:xfrm>
            <a:off x="9142124" y="4957291"/>
            <a:ext cx="3500437" cy="307777"/>
          </a:xfrm>
          <a:prstGeom prst="rect">
            <a:avLst/>
          </a:prstGeom>
          <a:noFill/>
        </p:spPr>
        <p:txBody>
          <a:bodyPr wrap="square" rtlCol="0">
            <a:spAutoFit/>
          </a:bodyPr>
          <a:lstStyle/>
          <a:p>
            <a:r>
              <a:rPr lang="en-US" sz="1400" dirty="0" smtClean="0"/>
              <a:t>Figure 7 -  </a:t>
            </a:r>
            <a:r>
              <a:rPr lang="en-US" sz="1400" dirty="0"/>
              <a:t>Loose </a:t>
            </a:r>
            <a:r>
              <a:rPr lang="en-US" sz="1400" dirty="0" smtClean="0"/>
              <a:t>meat</a:t>
            </a:r>
            <a:endParaRPr lang="en-US" sz="1400" dirty="0"/>
          </a:p>
        </p:txBody>
      </p:sp>
      <p:sp>
        <p:nvSpPr>
          <p:cNvPr id="13" name="TextBox 12"/>
          <p:cNvSpPr txBox="1"/>
          <p:nvPr/>
        </p:nvSpPr>
        <p:spPr>
          <a:xfrm>
            <a:off x="5514513" y="6139447"/>
            <a:ext cx="3500437" cy="307777"/>
          </a:xfrm>
          <a:prstGeom prst="rect">
            <a:avLst/>
          </a:prstGeom>
          <a:noFill/>
        </p:spPr>
        <p:txBody>
          <a:bodyPr wrap="square" rtlCol="0">
            <a:spAutoFit/>
          </a:bodyPr>
          <a:lstStyle/>
          <a:p>
            <a:r>
              <a:rPr lang="en-US" sz="1400" dirty="0" smtClean="0"/>
              <a:t>Figure 8 -  </a:t>
            </a:r>
            <a:r>
              <a:rPr lang="en-US" sz="1400" dirty="0"/>
              <a:t>Gizzard fat</a:t>
            </a: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7" name="Title 1">
            <a:extLst>
              <a:ext uri="{FF2B5EF4-FFF2-40B4-BE49-F238E27FC236}">
                <a16:creationId xmlns="" xmlns:a16="http://schemas.microsoft.com/office/drawing/2014/main" id="{2A7ADF5A-923E-4F9D-AB23-E5E73DA4ECFE}"/>
              </a:ext>
            </a:extLst>
          </p:cNvPr>
          <p:cNvSpPr txBox="1">
            <a:spLocks/>
          </p:cNvSpPr>
          <p:nvPr/>
        </p:nvSpPr>
        <p:spPr>
          <a:xfrm>
            <a:off x="-1" y="567645"/>
            <a:ext cx="950707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 </a:t>
            </a:r>
            <a:r>
              <a:rPr lang="en-US" sz="4000" b="1" dirty="0">
                <a:solidFill>
                  <a:schemeClr val="bg1"/>
                </a:solidFill>
                <a:latin typeface="+mn-lt"/>
              </a:rPr>
              <a:t>cont</a:t>
            </a:r>
            <a:r>
              <a:rPr lang="en-US" sz="4000" b="1" dirty="0" smtClean="0">
                <a:solidFill>
                  <a:schemeClr val="bg1"/>
                </a:solidFill>
                <a:latin typeface="+mn-lt"/>
              </a:rPr>
              <a:t>.</a:t>
            </a:r>
            <a:endParaRPr lang="en-US" sz="4000" b="1" dirty="0">
              <a:solidFill>
                <a:schemeClr val="bg1"/>
              </a:solidFill>
              <a:latin typeface="+mn-lt"/>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20" name="TextBox 19"/>
          <p:cNvSpPr txBox="1"/>
          <p:nvPr/>
        </p:nvSpPr>
        <p:spPr>
          <a:xfrm>
            <a:off x="11167248" y="6488668"/>
            <a:ext cx="712694"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2196485459"/>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CA6A896-0376-4E4D-8408-0A5AC2FE6DBA}"/>
              </a:ext>
            </a:extLst>
          </p:cNvPr>
          <p:cNvSpPr txBox="1"/>
          <p:nvPr/>
        </p:nvSpPr>
        <p:spPr>
          <a:xfrm>
            <a:off x="419100" y="2100629"/>
            <a:ext cx="11353800" cy="830997"/>
          </a:xfrm>
          <a:prstGeom prst="rect">
            <a:avLst/>
          </a:prstGeom>
          <a:noFill/>
        </p:spPr>
        <p:txBody>
          <a:bodyPr wrap="square" rtlCol="0">
            <a:spAutoFit/>
          </a:bodyPr>
          <a:lstStyle/>
          <a:p>
            <a:pPr algn="just"/>
            <a:r>
              <a:rPr lang="en-US" sz="2400" dirty="0" smtClean="0"/>
              <a:t>Four different formulations of sausage samples were produced (Table1). Each formulation was replicated 3 times, The treatment levels were designed based on previous studies</a:t>
            </a:r>
            <a:endParaRPr lang="en-US" sz="2400" strike="sngStrike" dirty="0"/>
          </a:p>
        </p:txBody>
      </p:sp>
      <p:sp>
        <p:nvSpPr>
          <p:cNvPr id="8" name="TextBox 7"/>
          <p:cNvSpPr txBox="1"/>
          <p:nvPr/>
        </p:nvSpPr>
        <p:spPr>
          <a:xfrm>
            <a:off x="0" y="1490477"/>
            <a:ext cx="2675965" cy="523220"/>
          </a:xfrm>
          <a:prstGeom prst="rect">
            <a:avLst/>
          </a:prstGeom>
          <a:solidFill>
            <a:srgbClr val="7030A0">
              <a:alpha val="38000"/>
            </a:srgbClr>
          </a:solidFill>
        </p:spPr>
        <p:txBody>
          <a:bodyPr wrap="square" rtlCol="0">
            <a:spAutoFit/>
          </a:bodyPr>
          <a:lstStyle/>
          <a:p>
            <a:r>
              <a:rPr lang="en-US" sz="2800" b="1" dirty="0"/>
              <a:t>Research Design</a:t>
            </a:r>
          </a:p>
        </p:txBody>
      </p:sp>
      <p:graphicFrame>
        <p:nvGraphicFramePr>
          <p:cNvPr id="10" name="Table 9"/>
          <p:cNvGraphicFramePr>
            <a:graphicFrameLocks noGrp="1"/>
          </p:cNvGraphicFramePr>
          <p:nvPr>
            <p:extLst>
              <p:ext uri="{D42A27DB-BD31-4B8C-83A1-F6EECF244321}">
                <p14:modId xmlns:p14="http://schemas.microsoft.com/office/powerpoint/2010/main" val="3652929453"/>
              </p:ext>
            </p:extLst>
          </p:nvPr>
        </p:nvGraphicFramePr>
        <p:xfrm>
          <a:off x="632085" y="3601662"/>
          <a:ext cx="10927829" cy="2760191"/>
        </p:xfrm>
        <a:graphic>
          <a:graphicData uri="http://schemas.openxmlformats.org/drawingml/2006/table">
            <a:tbl>
              <a:tblPr firstRow="1" bandRow="1">
                <a:tableStyleId>{5C22544A-7EE6-4342-B048-85BDC9FD1C3A}</a:tableStyleId>
              </a:tblPr>
              <a:tblGrid>
                <a:gridCol w="2998339"/>
                <a:gridCol w="3964745"/>
                <a:gridCol w="3964745"/>
              </a:tblGrid>
              <a:tr h="525004">
                <a:tc>
                  <a:txBody>
                    <a:bodyPr/>
                    <a:lstStyle/>
                    <a:p>
                      <a:pPr algn="ctr"/>
                      <a:r>
                        <a:rPr lang="en-US" sz="2400" dirty="0">
                          <a:solidFill>
                            <a:schemeClr val="tx1"/>
                          </a:solidFill>
                        </a:rPr>
                        <a:t>Sample</a:t>
                      </a:r>
                      <a:endParaRPr lang="en-US" sz="2400" dirty="0">
                        <a:solidFill>
                          <a:schemeClr val="tx1"/>
                        </a:solidFill>
                        <a:latin typeface="+mn-lt"/>
                      </a:endParaRPr>
                    </a:p>
                  </a:txBody>
                  <a:tcPr/>
                </a:tc>
                <a:tc>
                  <a:txBody>
                    <a:bodyPr/>
                    <a:lstStyle/>
                    <a:p>
                      <a:pPr algn="ctr"/>
                      <a:r>
                        <a:rPr lang="en-US" sz="2400" dirty="0" smtClean="0">
                          <a:solidFill>
                            <a:schemeClr val="tx1"/>
                          </a:solidFill>
                        </a:rPr>
                        <a:t>Chicken</a:t>
                      </a:r>
                      <a:r>
                        <a:rPr lang="en-US" sz="2400" baseline="0" dirty="0" smtClean="0">
                          <a:solidFill>
                            <a:schemeClr val="tx1"/>
                          </a:solidFill>
                        </a:rPr>
                        <a:t> </a:t>
                      </a:r>
                      <a:r>
                        <a:rPr lang="en-US" sz="2400" dirty="0" smtClean="0">
                          <a:solidFill>
                            <a:schemeClr val="tx1"/>
                          </a:solidFill>
                        </a:rPr>
                        <a:t>Skin </a:t>
                      </a:r>
                      <a:r>
                        <a:rPr lang="en-US" sz="2400" dirty="0">
                          <a:solidFill>
                            <a:schemeClr val="tx1"/>
                          </a:solidFill>
                        </a:rPr>
                        <a:t>(%)</a:t>
                      </a:r>
                      <a:endParaRPr lang="en-US" sz="2400" dirty="0">
                        <a:solidFill>
                          <a:schemeClr val="tx1"/>
                        </a:solidFill>
                        <a:latin typeface="+mn-lt"/>
                      </a:endParaRPr>
                    </a:p>
                  </a:txBody>
                  <a:tcPr/>
                </a:tc>
                <a:tc>
                  <a:txBody>
                    <a:bodyPr/>
                    <a:lstStyle/>
                    <a:p>
                      <a:pPr algn="ctr"/>
                      <a:r>
                        <a:rPr lang="en-US" sz="2400" dirty="0" smtClean="0">
                          <a:solidFill>
                            <a:schemeClr val="tx1"/>
                          </a:solidFill>
                          <a:latin typeface="+mn-lt"/>
                        </a:rPr>
                        <a:t>Gizzard fat %</a:t>
                      </a:r>
                      <a:endParaRPr lang="en-US" sz="2400" dirty="0">
                        <a:solidFill>
                          <a:schemeClr val="tx1"/>
                        </a:solidFill>
                        <a:latin typeface="+mn-lt"/>
                      </a:endParaRPr>
                    </a:p>
                  </a:txBody>
                  <a:tcPr/>
                </a:tc>
              </a:tr>
              <a:tr h="525004">
                <a:tc>
                  <a:txBody>
                    <a:bodyPr/>
                    <a:lstStyle/>
                    <a:p>
                      <a:r>
                        <a:rPr lang="en-US" sz="2400" dirty="0" smtClean="0">
                          <a:latin typeface="+mn-lt"/>
                        </a:rPr>
                        <a:t>Control </a:t>
                      </a:r>
                      <a:endParaRPr lang="en-US" sz="2400" dirty="0">
                        <a:latin typeface="+mn-lt"/>
                      </a:endParaRPr>
                    </a:p>
                  </a:txBody>
                  <a:tcPr/>
                </a:tc>
                <a:tc>
                  <a:txBody>
                    <a:bodyPr/>
                    <a:lstStyle/>
                    <a:p>
                      <a:pPr algn="ctr"/>
                      <a:r>
                        <a:rPr lang="en-US" sz="2400" dirty="0" smtClean="0">
                          <a:latin typeface="+mn-lt"/>
                        </a:rPr>
                        <a:t>100%</a:t>
                      </a:r>
                      <a:endParaRPr lang="en-US" sz="2400" dirty="0">
                        <a:latin typeface="+mn-lt"/>
                      </a:endParaRPr>
                    </a:p>
                  </a:txBody>
                  <a:tcPr/>
                </a:tc>
                <a:tc>
                  <a:txBody>
                    <a:bodyPr/>
                    <a:lstStyle/>
                    <a:p>
                      <a:pPr algn="ctr"/>
                      <a:r>
                        <a:rPr lang="en-US" sz="2400" dirty="0" smtClean="0">
                          <a:latin typeface="+mn-lt"/>
                        </a:rPr>
                        <a:t>-</a:t>
                      </a:r>
                      <a:endParaRPr lang="en-US" sz="2400" dirty="0">
                        <a:latin typeface="+mn-lt"/>
                      </a:endParaRPr>
                    </a:p>
                  </a:txBody>
                  <a:tcPr/>
                </a:tc>
              </a:tr>
              <a:tr h="570061">
                <a:tc>
                  <a:txBody>
                    <a:bodyPr/>
                    <a:lstStyle/>
                    <a:p>
                      <a:r>
                        <a:rPr lang="en-US" sz="2400" dirty="0" smtClean="0"/>
                        <a:t>50% Gizzard</a:t>
                      </a:r>
                      <a:r>
                        <a:rPr lang="en-US" sz="2400" baseline="0" dirty="0" smtClean="0"/>
                        <a:t> fat</a:t>
                      </a:r>
                      <a:endParaRPr lang="en-US" sz="2400" dirty="0">
                        <a:latin typeface="+mn-lt"/>
                      </a:endParaRPr>
                    </a:p>
                  </a:txBody>
                  <a:tcPr/>
                </a:tc>
                <a:tc>
                  <a:txBody>
                    <a:bodyPr/>
                    <a:lstStyle/>
                    <a:p>
                      <a:pPr algn="ctr"/>
                      <a:r>
                        <a:rPr lang="en-US" sz="2400" dirty="0" smtClean="0">
                          <a:latin typeface="+mn-lt"/>
                        </a:rPr>
                        <a:t>50%</a:t>
                      </a:r>
                      <a:endParaRPr lang="en-US" sz="2400" dirty="0">
                        <a:latin typeface="+mn-lt"/>
                      </a:endParaRPr>
                    </a:p>
                  </a:txBody>
                  <a:tcPr/>
                </a:tc>
                <a:tc>
                  <a:txBody>
                    <a:bodyPr/>
                    <a:lstStyle/>
                    <a:p>
                      <a:pPr algn="ctr"/>
                      <a:r>
                        <a:rPr lang="en-US" sz="2400" dirty="0" smtClean="0">
                          <a:latin typeface="+mn-lt"/>
                        </a:rPr>
                        <a:t>50%</a:t>
                      </a:r>
                      <a:endParaRPr lang="en-US" sz="2400" dirty="0">
                        <a:latin typeface="+mn-lt"/>
                      </a:endParaRPr>
                    </a:p>
                  </a:txBody>
                  <a:tcPr/>
                </a:tc>
              </a:tr>
              <a:tr h="570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75</a:t>
                      </a:r>
                      <a:r>
                        <a:rPr lang="en-US" sz="2400" baseline="0" dirty="0" smtClean="0">
                          <a:latin typeface="+mn-lt"/>
                        </a:rPr>
                        <a:t>% </a:t>
                      </a:r>
                      <a:r>
                        <a:rPr lang="en-US" sz="2400" dirty="0" smtClean="0"/>
                        <a:t>Gizzard</a:t>
                      </a:r>
                      <a:r>
                        <a:rPr lang="en-US" sz="2400" baseline="0" dirty="0" smtClean="0"/>
                        <a:t> fat</a:t>
                      </a:r>
                      <a:endParaRPr lang="en-US" sz="2400" dirty="0" smtClean="0">
                        <a:latin typeface="+mn-lt"/>
                      </a:endParaRPr>
                    </a:p>
                  </a:txBody>
                  <a:tcPr/>
                </a:tc>
                <a:tc>
                  <a:txBody>
                    <a:bodyPr/>
                    <a:lstStyle/>
                    <a:p>
                      <a:pPr algn="ctr"/>
                      <a:r>
                        <a:rPr lang="en-US" sz="2400" dirty="0" smtClean="0">
                          <a:latin typeface="+mn-lt"/>
                        </a:rPr>
                        <a:t>25%</a:t>
                      </a:r>
                      <a:endParaRPr lang="en-US" sz="2400" dirty="0">
                        <a:latin typeface="+mn-lt"/>
                      </a:endParaRPr>
                    </a:p>
                  </a:txBody>
                  <a:tcPr/>
                </a:tc>
                <a:tc>
                  <a:txBody>
                    <a:bodyPr/>
                    <a:lstStyle/>
                    <a:p>
                      <a:pPr algn="ctr"/>
                      <a:r>
                        <a:rPr lang="en-US" sz="2400" dirty="0" smtClean="0">
                          <a:latin typeface="+mn-lt"/>
                        </a:rPr>
                        <a:t>75%</a:t>
                      </a:r>
                      <a:endParaRPr lang="en-US" sz="2400" dirty="0">
                        <a:latin typeface="+mn-lt"/>
                      </a:endParaRPr>
                    </a:p>
                  </a:txBody>
                  <a:tcPr/>
                </a:tc>
              </a:tr>
              <a:tr h="570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100%</a:t>
                      </a:r>
                      <a:r>
                        <a:rPr lang="en-US" sz="2400" baseline="0" dirty="0" smtClean="0">
                          <a:latin typeface="+mn-lt"/>
                        </a:rPr>
                        <a:t> </a:t>
                      </a:r>
                      <a:r>
                        <a:rPr lang="en-US" sz="2400" dirty="0" smtClean="0"/>
                        <a:t>Gizzard</a:t>
                      </a:r>
                      <a:r>
                        <a:rPr lang="en-US" sz="2400" baseline="0" dirty="0" smtClean="0"/>
                        <a:t> fat</a:t>
                      </a:r>
                      <a:endParaRPr lang="en-US" sz="2400" dirty="0" smtClean="0">
                        <a:latin typeface="+mn-lt"/>
                      </a:endParaRPr>
                    </a:p>
                  </a:txBody>
                  <a:tcPr/>
                </a:tc>
                <a:tc>
                  <a:txBody>
                    <a:bodyPr/>
                    <a:lstStyle/>
                    <a:p>
                      <a:pPr algn="ctr"/>
                      <a:r>
                        <a:rPr lang="en-US" sz="2400" dirty="0" smtClean="0">
                          <a:latin typeface="+mn-lt"/>
                        </a:rPr>
                        <a:t>-</a:t>
                      </a:r>
                      <a:endParaRPr lang="en-US" sz="2400" dirty="0">
                        <a:latin typeface="+mn-lt"/>
                      </a:endParaRPr>
                    </a:p>
                  </a:txBody>
                  <a:tcPr/>
                </a:tc>
                <a:tc>
                  <a:txBody>
                    <a:bodyPr/>
                    <a:lstStyle/>
                    <a:p>
                      <a:pPr algn="ctr"/>
                      <a:r>
                        <a:rPr lang="en-US" sz="2400" dirty="0" smtClean="0">
                          <a:latin typeface="+mn-lt"/>
                        </a:rPr>
                        <a:t>100%</a:t>
                      </a:r>
                      <a:endParaRPr lang="en-US" sz="2400" dirty="0">
                        <a:latin typeface="+mn-lt"/>
                      </a:endParaRPr>
                    </a:p>
                  </a:txBody>
                  <a:tcPr/>
                </a:tc>
              </a:tr>
            </a:tbl>
          </a:graphicData>
        </a:graphic>
      </p:graphicFrame>
      <p:sp>
        <p:nvSpPr>
          <p:cNvPr id="2" name="Slide Number Placeholder 1"/>
          <p:cNvSpPr>
            <a:spLocks noGrp="1"/>
          </p:cNvSpPr>
          <p:nvPr>
            <p:ph type="sldNum" sz="quarter" idx="12"/>
          </p:nvPr>
        </p:nvSpPr>
        <p:spPr/>
        <p:txBody>
          <a:bodyPr/>
          <a:lstStyle/>
          <a:p>
            <a:fld id="{C56F8A91-AE65-49C4-86B7-2B5589257D16}" type="slidenum">
              <a:rPr lang="en-US" smtClean="0"/>
              <a:t>11</a:t>
            </a:fld>
            <a:endParaRPr lang="en-US"/>
          </a:p>
        </p:txBody>
      </p:sp>
      <p:sp>
        <p:nvSpPr>
          <p:cNvPr id="7" name="TextBox 6"/>
          <p:cNvSpPr txBox="1"/>
          <p:nvPr/>
        </p:nvSpPr>
        <p:spPr>
          <a:xfrm>
            <a:off x="419100" y="3138581"/>
            <a:ext cx="3603350" cy="400110"/>
          </a:xfrm>
          <a:prstGeom prst="rect">
            <a:avLst/>
          </a:prstGeom>
          <a:noFill/>
        </p:spPr>
        <p:txBody>
          <a:bodyPr wrap="square" rtlCol="0">
            <a:spAutoFit/>
          </a:bodyPr>
          <a:lstStyle/>
          <a:p>
            <a:r>
              <a:rPr lang="en-US" sz="2000" dirty="0" smtClean="0"/>
              <a:t>Table 1 : Research design</a:t>
            </a:r>
            <a:endParaRPr lang="en-US" sz="2000"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3" name="Title 1">
            <a:extLst>
              <a:ext uri="{FF2B5EF4-FFF2-40B4-BE49-F238E27FC236}">
                <a16:creationId xmlns="" xmlns:a16="http://schemas.microsoft.com/office/drawing/2014/main" id="{2A7ADF5A-923E-4F9D-AB23-E5E73DA4ECFE}"/>
              </a:ext>
            </a:extLst>
          </p:cNvPr>
          <p:cNvSpPr txBox="1">
            <a:spLocks/>
          </p:cNvSpPr>
          <p:nvPr/>
        </p:nvSpPr>
        <p:spPr>
          <a:xfrm>
            <a:off x="-1" y="567645"/>
            <a:ext cx="950707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 </a:t>
            </a:r>
            <a:r>
              <a:rPr lang="en-US" sz="4000" b="1" dirty="0">
                <a:solidFill>
                  <a:schemeClr val="bg1"/>
                </a:solidFill>
                <a:latin typeface="+mn-lt"/>
              </a:rPr>
              <a:t>cont</a:t>
            </a:r>
            <a:r>
              <a:rPr lang="en-US" sz="4000" b="1" dirty="0" smtClean="0">
                <a:solidFill>
                  <a:schemeClr val="bg1"/>
                </a:solidFill>
                <a:latin typeface="+mn-lt"/>
              </a:rPr>
              <a:t>.</a:t>
            </a:r>
            <a:endParaRPr lang="en-US" sz="4000" b="1" dirty="0">
              <a:solidFill>
                <a:schemeClr val="bg1"/>
              </a:solidFill>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4" name="TextBox 13"/>
          <p:cNvSpPr txBox="1"/>
          <p:nvPr/>
        </p:nvSpPr>
        <p:spPr>
          <a:xfrm>
            <a:off x="11167248" y="6488668"/>
            <a:ext cx="712694"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3349134580"/>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4229697"/>
              </p:ext>
            </p:extLst>
          </p:nvPr>
        </p:nvGraphicFramePr>
        <p:xfrm>
          <a:off x="847728" y="1966604"/>
          <a:ext cx="10415358" cy="4464219"/>
        </p:xfrm>
        <a:graphic>
          <a:graphicData uri="http://schemas.openxmlformats.org/drawingml/2006/table">
            <a:tbl>
              <a:tblPr firstRow="1" firstCol="1" bandRow="1">
                <a:tableStyleId>{5C22544A-7EE6-4342-B048-85BDC9FD1C3A}</a:tableStyleId>
              </a:tblPr>
              <a:tblGrid>
                <a:gridCol w="2275211"/>
                <a:gridCol w="2082794"/>
                <a:gridCol w="1841285"/>
                <a:gridCol w="2108034"/>
                <a:gridCol w="2108034"/>
              </a:tblGrid>
              <a:tr h="261790">
                <a:tc rowSpan="2">
                  <a:txBody>
                    <a:bodyPr/>
                    <a:lstStyle/>
                    <a:p>
                      <a:pPr marL="0" marR="0" algn="ctr">
                        <a:lnSpc>
                          <a:spcPct val="107000"/>
                        </a:lnSpc>
                        <a:spcBef>
                          <a:spcPts val="0"/>
                        </a:spcBef>
                        <a:spcAft>
                          <a:spcPts val="0"/>
                        </a:spcAft>
                      </a:pPr>
                      <a:r>
                        <a:rPr lang="en-US" sz="1800" dirty="0">
                          <a:solidFill>
                            <a:schemeClr val="tx1"/>
                          </a:solidFill>
                          <a:effectLst/>
                        </a:rPr>
                        <a:t>Ingredient %</a:t>
                      </a:r>
                      <a:endParaRPr lang="en-US" sz="18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gridSpan="4">
                  <a:txBody>
                    <a:bodyPr/>
                    <a:lstStyle/>
                    <a:p>
                      <a:pPr marL="0" marR="0" algn="ctr">
                        <a:lnSpc>
                          <a:spcPct val="107000"/>
                        </a:lnSpc>
                        <a:spcBef>
                          <a:spcPts val="0"/>
                        </a:spcBef>
                        <a:spcAft>
                          <a:spcPts val="0"/>
                        </a:spcAft>
                      </a:pPr>
                      <a:r>
                        <a:rPr lang="en-US" sz="1600" dirty="0">
                          <a:solidFill>
                            <a:schemeClr val="tx1"/>
                          </a:solidFill>
                          <a:effectLst/>
                        </a:rPr>
                        <a:t>Sample formulations</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lumMod val="75000"/>
                        <a:alpha val="39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5579">
                <a:tc vMerge="1">
                  <a:txBody>
                    <a:bodyPr/>
                    <a:lstStyle/>
                    <a:p>
                      <a:endParaRPr lang="en-US"/>
                    </a:p>
                  </a:txBody>
                  <a:tcPr/>
                </a:tc>
                <a:tc>
                  <a:txBody>
                    <a:bodyPr/>
                    <a:lstStyle/>
                    <a:p>
                      <a:pPr marL="0" marR="0">
                        <a:lnSpc>
                          <a:spcPct val="107000"/>
                        </a:lnSpc>
                        <a:spcBef>
                          <a:spcPts val="0"/>
                        </a:spcBef>
                        <a:spcAft>
                          <a:spcPts val="0"/>
                        </a:spcAft>
                      </a:pPr>
                      <a:r>
                        <a:rPr lang="en-US" sz="1600" dirty="0">
                          <a:effectLst/>
                        </a:rPr>
                        <a:t>Control (100% skin fat)</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nSpc>
                          <a:spcPct val="107000"/>
                        </a:lnSpc>
                        <a:spcBef>
                          <a:spcPts val="0"/>
                        </a:spcBef>
                        <a:spcAft>
                          <a:spcPts val="0"/>
                        </a:spcAft>
                      </a:pPr>
                      <a:r>
                        <a:rPr lang="en-US" sz="1600" dirty="0">
                          <a:effectLst/>
                        </a:rPr>
                        <a:t>50% Gizzard fat </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nSpc>
                          <a:spcPct val="107000"/>
                        </a:lnSpc>
                        <a:spcBef>
                          <a:spcPts val="0"/>
                        </a:spcBef>
                        <a:spcAft>
                          <a:spcPts val="0"/>
                        </a:spcAft>
                      </a:pPr>
                      <a:r>
                        <a:rPr lang="en-US" sz="1600" dirty="0">
                          <a:effectLst/>
                        </a:rPr>
                        <a:t>75% Gizzard fat </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nSpc>
                          <a:spcPct val="107000"/>
                        </a:lnSpc>
                        <a:spcBef>
                          <a:spcPts val="0"/>
                        </a:spcBef>
                        <a:spcAft>
                          <a:spcPts val="0"/>
                        </a:spcAft>
                      </a:pPr>
                      <a:r>
                        <a:rPr lang="en-US" sz="1600">
                          <a:effectLst/>
                        </a:rPr>
                        <a:t>100% Gizzard fat </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Meat</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dirty="0">
                          <a:effectLst/>
                        </a:rPr>
                        <a:t>70</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70</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70</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70</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Ice water</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Skin fat</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a:effectLst/>
                        </a:rPr>
                        <a:t>15.2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7.6</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3.8</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algn="r">
                        <a:lnSpc>
                          <a:spcPct val="107000"/>
                        </a:lnSpc>
                      </a:pPr>
                      <a:r>
                        <a:rPr lang="en-US" sz="1600" dirty="0" smtClean="0">
                          <a:effectLst/>
                          <a:latin typeface="Calibri" panose="020F0502020204030204" pitchFamily="34" charset="0"/>
                          <a:cs typeface="Iskoola Pota"/>
                        </a:rPr>
                        <a:t>-</a:t>
                      </a:r>
                      <a:endParaRPr lang="en-US" sz="1600" dirty="0">
                        <a:effectLst/>
                        <a:latin typeface="Calibri" panose="020F0502020204030204" pitchFamily="34" charset="0"/>
                        <a:cs typeface="Iskoola Pota"/>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Gizzard Fat</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algn="r">
                        <a:lnSpc>
                          <a:spcPct val="107000"/>
                        </a:lnSpc>
                      </a:pPr>
                      <a:r>
                        <a:rPr lang="en-US" sz="1600" dirty="0" smtClean="0">
                          <a:effectLst/>
                          <a:latin typeface="Calibri" panose="020F0502020204030204" pitchFamily="34" charset="0"/>
                          <a:cs typeface="Iskoola Pota"/>
                        </a:rPr>
                        <a:t>- </a:t>
                      </a:r>
                      <a:endParaRPr lang="en-US" sz="1600" dirty="0">
                        <a:effectLst/>
                        <a:latin typeface="Calibri" panose="020F0502020204030204" pitchFamily="34" charset="0"/>
                        <a:cs typeface="Iskoola Pota"/>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7.6</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11.4</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15.2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Rusk</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dirty="0">
                          <a:effectLst/>
                        </a:rPr>
                        <a:t>6.2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6.2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6.2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6.2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Salt</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Sugar</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dirty="0">
                          <a:effectLst/>
                        </a:rPr>
                        <a:t>0.3</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0.3</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0.3</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0.3</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Pepper</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dirty="0">
                          <a:effectLst/>
                        </a:rPr>
                        <a:t>0.3</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0.3</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0.3</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0.3</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Cinnamon</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a:effectLst/>
                        </a:rPr>
                        <a:t>0.2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Ginger powder</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a:effectLst/>
                        </a:rPr>
                        <a:t>0.2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Corn flour</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a:effectLst/>
                        </a:rPr>
                        <a:t>0.1</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0.1</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0.1</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0.1</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Sodium phosphate</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a:effectLst/>
                        </a:rPr>
                        <a:t>0.3</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0.3</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0.3</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0.3</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Ascorbic acid</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a:effectLst/>
                        </a:rPr>
                        <a:t>0.1</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0.1</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0.1</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0.1</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Sodium nitrate </a:t>
                      </a:r>
                      <a:r>
                        <a:rPr lang="en-US" sz="1600" dirty="0" smtClean="0">
                          <a:solidFill>
                            <a:schemeClr val="tx1"/>
                          </a:solidFill>
                          <a:effectLst/>
                        </a:rPr>
                        <a:t>(ppm)</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a:effectLst/>
                        </a:rPr>
                        <a:t>156 ppm</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156 ppm</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156 ppm</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156 ppm</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r h="261790">
                <a:tc>
                  <a:txBody>
                    <a:bodyPr/>
                    <a:lstStyle/>
                    <a:p>
                      <a:pPr marL="0" marR="0">
                        <a:lnSpc>
                          <a:spcPct val="107000"/>
                        </a:lnSpc>
                        <a:spcBef>
                          <a:spcPts val="0"/>
                        </a:spcBef>
                        <a:spcAft>
                          <a:spcPts val="0"/>
                        </a:spcAft>
                      </a:pPr>
                      <a:r>
                        <a:rPr lang="en-US" sz="1600" dirty="0">
                          <a:solidFill>
                            <a:schemeClr val="tx1"/>
                          </a:solidFill>
                          <a:effectLst/>
                        </a:rPr>
                        <a:t>Total</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41000"/>
                      </a:schemeClr>
                    </a:solidFill>
                  </a:tcPr>
                </a:tc>
                <a:tc>
                  <a:txBody>
                    <a:bodyPr/>
                    <a:lstStyle/>
                    <a:p>
                      <a:pPr marL="0" marR="0" algn="r">
                        <a:lnSpc>
                          <a:spcPct val="107000"/>
                        </a:lnSpc>
                        <a:spcBef>
                          <a:spcPts val="0"/>
                        </a:spcBef>
                        <a:spcAft>
                          <a:spcPts val="0"/>
                        </a:spcAft>
                      </a:pPr>
                      <a:r>
                        <a:rPr lang="en-US" sz="1600" dirty="0">
                          <a:effectLst/>
                        </a:rPr>
                        <a:t>99.92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a:effectLst/>
                        </a:rPr>
                        <a:t>99.92</a:t>
                      </a:r>
                      <a:endParaRPr lang="en-US" sz="160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99.92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c>
                  <a:txBody>
                    <a:bodyPr/>
                    <a:lstStyle/>
                    <a:p>
                      <a:pPr marL="0" marR="0" algn="r">
                        <a:lnSpc>
                          <a:spcPct val="107000"/>
                        </a:lnSpc>
                        <a:spcBef>
                          <a:spcPts val="0"/>
                        </a:spcBef>
                        <a:spcAft>
                          <a:spcPts val="0"/>
                        </a:spcAft>
                      </a:pPr>
                      <a:r>
                        <a:rPr lang="en-US" sz="1600" dirty="0">
                          <a:effectLst/>
                        </a:rPr>
                        <a:t>99.92</a:t>
                      </a:r>
                      <a:endParaRPr lang="en-US" sz="1600" dirty="0">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tint val="40000"/>
                        <a:alpha val="45000"/>
                      </a:schemeClr>
                    </a:solidFill>
                  </a:tcPr>
                </a:tc>
              </a:tr>
            </a:tbl>
          </a:graphicData>
        </a:graphic>
      </p:graphicFrame>
      <p:sp>
        <p:nvSpPr>
          <p:cNvPr id="6" name="TextBox 5"/>
          <p:cNvSpPr txBox="1"/>
          <p:nvPr/>
        </p:nvSpPr>
        <p:spPr>
          <a:xfrm>
            <a:off x="0" y="1420521"/>
            <a:ext cx="2772230" cy="523220"/>
          </a:xfrm>
          <a:prstGeom prst="rect">
            <a:avLst/>
          </a:prstGeom>
          <a:solidFill>
            <a:srgbClr val="7030A0">
              <a:alpha val="36000"/>
            </a:srgbClr>
          </a:solidFill>
        </p:spPr>
        <p:txBody>
          <a:bodyPr wrap="square" rtlCol="0">
            <a:spAutoFit/>
          </a:bodyPr>
          <a:lstStyle/>
          <a:p>
            <a:pPr lvl="0" algn="just">
              <a:defRPr/>
            </a:pPr>
            <a:r>
              <a:rPr lang="en-US" sz="2800" b="1" dirty="0" smtClean="0">
                <a:solidFill>
                  <a:prstClr val="black"/>
                </a:solidFill>
              </a:rPr>
              <a:t>Sausage recipe</a:t>
            </a:r>
            <a:endParaRPr lang="en-US" sz="2800" b="1" dirty="0">
              <a:solidFill>
                <a:prstClr val="black"/>
              </a:solidFill>
            </a:endParaRPr>
          </a:p>
        </p:txBody>
      </p:sp>
      <p:sp>
        <p:nvSpPr>
          <p:cNvPr id="7" name="TextBox 6"/>
          <p:cNvSpPr txBox="1"/>
          <p:nvPr/>
        </p:nvSpPr>
        <p:spPr>
          <a:xfrm rot="16200000">
            <a:off x="-1424066" y="4057535"/>
            <a:ext cx="3603350" cy="307777"/>
          </a:xfrm>
          <a:prstGeom prst="rect">
            <a:avLst/>
          </a:prstGeom>
          <a:noFill/>
        </p:spPr>
        <p:txBody>
          <a:bodyPr wrap="square" rtlCol="0">
            <a:spAutoFit/>
          </a:bodyPr>
          <a:lstStyle/>
          <a:p>
            <a:r>
              <a:rPr lang="en-US" sz="1400" dirty="0" smtClean="0"/>
              <a:t>Table </a:t>
            </a:r>
            <a:r>
              <a:rPr lang="en-US" sz="1400" dirty="0"/>
              <a:t>2</a:t>
            </a:r>
            <a:r>
              <a:rPr lang="en-US" sz="1400" dirty="0" smtClean="0"/>
              <a:t> : Sausage recipe</a:t>
            </a:r>
            <a:endParaRPr lang="en-US" sz="14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1" name="Title 1">
            <a:extLst>
              <a:ext uri="{FF2B5EF4-FFF2-40B4-BE49-F238E27FC236}">
                <a16:creationId xmlns="" xmlns:a16="http://schemas.microsoft.com/office/drawing/2014/main" id="{2A7ADF5A-923E-4F9D-AB23-E5E73DA4ECFE}"/>
              </a:ext>
            </a:extLst>
          </p:cNvPr>
          <p:cNvSpPr txBox="1">
            <a:spLocks/>
          </p:cNvSpPr>
          <p:nvPr/>
        </p:nvSpPr>
        <p:spPr>
          <a:xfrm>
            <a:off x="-1" y="567645"/>
            <a:ext cx="950707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 </a:t>
            </a:r>
            <a:r>
              <a:rPr lang="en-US" sz="4000" b="1" dirty="0">
                <a:solidFill>
                  <a:schemeClr val="bg1"/>
                </a:solidFill>
                <a:latin typeface="+mn-lt"/>
              </a:rPr>
              <a:t>cont</a:t>
            </a:r>
            <a:r>
              <a:rPr lang="en-US" sz="4000" b="1" dirty="0" smtClean="0">
                <a:solidFill>
                  <a:schemeClr val="bg1"/>
                </a:solidFill>
                <a:latin typeface="+mn-lt"/>
              </a:rPr>
              <a:t>.</a:t>
            </a:r>
            <a:endParaRPr lang="en-US" sz="4000" b="1" dirty="0">
              <a:solidFill>
                <a:schemeClr val="bg1"/>
              </a:solidFill>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2" name="TextBox 11"/>
          <p:cNvSpPr txBox="1"/>
          <p:nvPr/>
        </p:nvSpPr>
        <p:spPr>
          <a:xfrm>
            <a:off x="11167248" y="6488668"/>
            <a:ext cx="712694"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1198476857"/>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64015"/>
            <a:ext cx="5314950" cy="523220"/>
          </a:xfrm>
          <a:prstGeom prst="rect">
            <a:avLst/>
          </a:prstGeom>
          <a:solidFill>
            <a:srgbClr val="7030A0">
              <a:alpha val="46000"/>
            </a:srgbClr>
          </a:solidFill>
        </p:spPr>
        <p:txBody>
          <a:bodyPr wrap="square" rtlCol="0">
            <a:spAutoFit/>
          </a:bodyPr>
          <a:lstStyle/>
          <a:p>
            <a:pPr lvl="0">
              <a:defRPr/>
            </a:pPr>
            <a:r>
              <a:rPr lang="en-US" sz="2800" b="1" dirty="0">
                <a:solidFill>
                  <a:prstClr val="black"/>
                </a:solidFill>
              </a:rPr>
              <a:t>Production flow chart of S</a:t>
            </a:r>
            <a:r>
              <a:rPr lang="en-US" sz="2800" b="1" dirty="0" smtClean="0">
                <a:solidFill>
                  <a:prstClr val="black"/>
                </a:solidFill>
              </a:rPr>
              <a:t>auasge</a:t>
            </a:r>
            <a:endParaRPr lang="en-US" sz="2800" b="1" dirty="0">
              <a:solidFill>
                <a:prstClr val="black"/>
              </a:solidFill>
            </a:endParaRPr>
          </a:p>
        </p:txBody>
      </p:sp>
      <p:sp>
        <p:nvSpPr>
          <p:cNvPr id="3" name="Rounded Rectangle 2"/>
          <p:cNvSpPr/>
          <p:nvPr/>
        </p:nvSpPr>
        <p:spPr>
          <a:xfrm>
            <a:off x="442450" y="2305111"/>
            <a:ext cx="11082800" cy="575187"/>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Mincing – 700g of chicken breast, loose meat and Gizzard fat were minced separately </a:t>
            </a:r>
            <a:endParaRPr lang="en-US" sz="2400" dirty="0">
              <a:solidFill>
                <a:schemeClr val="tx1"/>
              </a:solidFill>
            </a:endParaRPr>
          </a:p>
        </p:txBody>
      </p:sp>
      <p:sp>
        <p:nvSpPr>
          <p:cNvPr id="9" name="Rounded Rectangle 8"/>
          <p:cNvSpPr/>
          <p:nvPr/>
        </p:nvSpPr>
        <p:spPr>
          <a:xfrm>
            <a:off x="442450" y="3308339"/>
            <a:ext cx="10870301" cy="806369"/>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Bawl chopping – Three minuites while mixing fat, ice water (maintaing emulsion temprature &lt;18˚C) and all the other ingredients</a:t>
            </a:r>
            <a:endParaRPr lang="en-US" sz="2400" dirty="0">
              <a:solidFill>
                <a:schemeClr val="tx1"/>
              </a:solidFill>
            </a:endParaRPr>
          </a:p>
        </p:txBody>
      </p:sp>
      <p:sp>
        <p:nvSpPr>
          <p:cNvPr id="10" name="Rounded Rectangle 9"/>
          <p:cNvSpPr/>
          <p:nvPr/>
        </p:nvSpPr>
        <p:spPr>
          <a:xfrm>
            <a:off x="442450" y="4557259"/>
            <a:ext cx="4872500" cy="575187"/>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Stuffing into cellulose casins – 20mm  </a:t>
            </a:r>
            <a:endParaRPr lang="en-US" sz="2400" dirty="0">
              <a:solidFill>
                <a:schemeClr val="tx1"/>
              </a:solidFill>
            </a:endParaRPr>
          </a:p>
        </p:txBody>
      </p:sp>
      <p:sp>
        <p:nvSpPr>
          <p:cNvPr id="14" name="Rounded Rectangle 13"/>
          <p:cNvSpPr/>
          <p:nvPr/>
        </p:nvSpPr>
        <p:spPr>
          <a:xfrm>
            <a:off x="442450" y="5517962"/>
            <a:ext cx="2669458" cy="551443"/>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Cooking </a:t>
            </a:r>
            <a:endParaRPr lang="en-US" sz="2400" dirty="0">
              <a:solidFill>
                <a:schemeClr val="tx1"/>
              </a:solidFill>
            </a:endParaRPr>
          </a:p>
        </p:txBody>
      </p:sp>
      <p:sp>
        <p:nvSpPr>
          <p:cNvPr id="5" name="Down Arrow 4"/>
          <p:cNvSpPr/>
          <p:nvPr/>
        </p:nvSpPr>
        <p:spPr>
          <a:xfrm>
            <a:off x="1589136" y="2981777"/>
            <a:ext cx="376083" cy="2504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589136" y="4216317"/>
            <a:ext cx="376083" cy="2504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589136" y="6149118"/>
            <a:ext cx="376083" cy="2504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1589136" y="5209232"/>
            <a:ext cx="376083" cy="2504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401583" y="5783185"/>
            <a:ext cx="5388834" cy="369332"/>
          </a:xfrm>
          <a:prstGeom prst="rect">
            <a:avLst/>
          </a:prstGeom>
          <a:solidFill>
            <a:schemeClr val="accent6">
              <a:lumMod val="60000"/>
              <a:lumOff val="40000"/>
              <a:alpha val="37000"/>
            </a:schemeClr>
          </a:solidFill>
        </p:spPr>
        <p:txBody>
          <a:bodyPr wrap="square" rtlCol="0">
            <a:spAutoFit/>
          </a:bodyPr>
          <a:lstStyle/>
          <a:p>
            <a:r>
              <a:rPr lang="en-US" b="1" dirty="0" smtClean="0"/>
              <a:t>Cooked upto 85˚C of celcious using oven (90 min)  </a:t>
            </a:r>
            <a:endParaRPr lang="en-US" b="1"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7086" y="4973473"/>
            <a:ext cx="1944914" cy="1944914"/>
          </a:xfrm>
          <a:prstGeom prst="rect">
            <a:avLst/>
          </a:prstGeom>
        </p:spPr>
      </p:pic>
      <p:sp>
        <p:nvSpPr>
          <p:cNvPr id="15" name="Rounded Rectangle 14"/>
          <p:cNvSpPr/>
          <p:nvPr/>
        </p:nvSpPr>
        <p:spPr>
          <a:xfrm>
            <a:off x="5983850" y="4542745"/>
            <a:ext cx="4553747" cy="765525"/>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200 g of raw emulsion, stored </a:t>
            </a:r>
          </a:p>
          <a:p>
            <a:pPr algn="ctr"/>
            <a:r>
              <a:rPr lang="en-US" sz="2400" dirty="0" smtClean="0">
                <a:solidFill>
                  <a:schemeClr val="tx1"/>
                </a:solidFill>
              </a:rPr>
              <a:t>&lt;</a:t>
            </a:r>
            <a:r>
              <a:rPr lang="en-US" sz="2400" dirty="0">
                <a:solidFill>
                  <a:schemeClr val="tx1"/>
                </a:solidFill>
              </a:rPr>
              <a:t>4 ˚C </a:t>
            </a:r>
          </a:p>
        </p:txBody>
      </p:sp>
      <p:sp>
        <p:nvSpPr>
          <p:cNvPr id="16" name="Down Arrow 15"/>
          <p:cNvSpPr/>
          <p:nvPr/>
        </p:nvSpPr>
        <p:spPr>
          <a:xfrm>
            <a:off x="8072681" y="4189000"/>
            <a:ext cx="376083" cy="2504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56F8A91-AE65-49C4-86B7-2B5589257D16}" type="slidenum">
              <a:rPr lang="en-US" smtClean="0"/>
              <a:t>13</a:t>
            </a:fld>
            <a:endParaRPr lang="en-US"/>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23" name="Title 1">
            <a:extLst>
              <a:ext uri="{FF2B5EF4-FFF2-40B4-BE49-F238E27FC236}">
                <a16:creationId xmlns="" xmlns:a16="http://schemas.microsoft.com/office/drawing/2014/main" id="{2A7ADF5A-923E-4F9D-AB23-E5E73DA4ECFE}"/>
              </a:ext>
            </a:extLst>
          </p:cNvPr>
          <p:cNvSpPr txBox="1">
            <a:spLocks/>
          </p:cNvSpPr>
          <p:nvPr/>
        </p:nvSpPr>
        <p:spPr>
          <a:xfrm>
            <a:off x="-1" y="567645"/>
            <a:ext cx="950707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 </a:t>
            </a:r>
            <a:r>
              <a:rPr lang="en-US" sz="4000" b="1" dirty="0">
                <a:solidFill>
                  <a:schemeClr val="bg1"/>
                </a:solidFill>
                <a:latin typeface="+mn-lt"/>
              </a:rPr>
              <a:t>cont</a:t>
            </a:r>
            <a:r>
              <a:rPr lang="en-US" sz="4000" b="1" dirty="0" smtClean="0">
                <a:solidFill>
                  <a:schemeClr val="bg1"/>
                </a:solidFill>
                <a:latin typeface="+mn-lt"/>
              </a:rPr>
              <a:t>.</a:t>
            </a:r>
            <a:endParaRPr lang="en-US" sz="4000" b="1" dirty="0">
              <a:solidFill>
                <a:schemeClr val="bg1"/>
              </a:solidFill>
              <a:latin typeface="+mn-lt"/>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24" name="TextBox 23"/>
          <p:cNvSpPr txBox="1"/>
          <p:nvPr/>
        </p:nvSpPr>
        <p:spPr>
          <a:xfrm>
            <a:off x="11167248" y="6488668"/>
            <a:ext cx="712694"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40111080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62002" y="2625268"/>
            <a:ext cx="2669458" cy="575187"/>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Chilling </a:t>
            </a:r>
            <a:endParaRPr lang="en-US" sz="2400" dirty="0">
              <a:solidFill>
                <a:schemeClr val="tx1"/>
              </a:solidFill>
            </a:endParaRPr>
          </a:p>
        </p:txBody>
      </p:sp>
      <p:sp>
        <p:nvSpPr>
          <p:cNvPr id="32" name="Rounded Rectangle 31"/>
          <p:cNvSpPr/>
          <p:nvPr/>
        </p:nvSpPr>
        <p:spPr>
          <a:xfrm>
            <a:off x="462002" y="5863152"/>
            <a:ext cx="2669458" cy="575187"/>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Frozen storage </a:t>
            </a:r>
            <a:endParaRPr lang="en-US" sz="2400" dirty="0">
              <a:solidFill>
                <a:schemeClr val="tx1"/>
              </a:solidFill>
            </a:endParaRPr>
          </a:p>
        </p:txBody>
      </p:sp>
      <p:sp>
        <p:nvSpPr>
          <p:cNvPr id="33" name="Rounded Rectangle 32"/>
          <p:cNvSpPr/>
          <p:nvPr/>
        </p:nvSpPr>
        <p:spPr>
          <a:xfrm>
            <a:off x="447363" y="4856643"/>
            <a:ext cx="4998696" cy="575187"/>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Packing – Two sausages per one pack </a:t>
            </a:r>
            <a:endParaRPr lang="en-US" sz="2400" dirty="0">
              <a:solidFill>
                <a:schemeClr val="tx1"/>
              </a:solidFill>
            </a:endParaRPr>
          </a:p>
        </p:txBody>
      </p:sp>
      <p:sp>
        <p:nvSpPr>
          <p:cNvPr id="34" name="Rounded Rectangle 33"/>
          <p:cNvSpPr/>
          <p:nvPr/>
        </p:nvSpPr>
        <p:spPr>
          <a:xfrm>
            <a:off x="437861" y="3772983"/>
            <a:ext cx="2669458" cy="575187"/>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Peeling </a:t>
            </a:r>
            <a:endParaRPr lang="en-US" sz="2400" dirty="0">
              <a:solidFill>
                <a:schemeClr val="tx1"/>
              </a:solidFill>
            </a:endParaRPr>
          </a:p>
        </p:txBody>
      </p:sp>
      <p:sp>
        <p:nvSpPr>
          <p:cNvPr id="35" name="Down Arrow 34"/>
          <p:cNvSpPr/>
          <p:nvPr/>
        </p:nvSpPr>
        <p:spPr>
          <a:xfrm>
            <a:off x="1594052" y="2254014"/>
            <a:ext cx="376083" cy="2504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1588909" y="3355378"/>
            <a:ext cx="376083" cy="2504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1584549" y="4500557"/>
            <a:ext cx="376083" cy="25042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1594052" y="5530282"/>
            <a:ext cx="376083" cy="2215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353011" y="2742479"/>
            <a:ext cx="2264017" cy="369332"/>
          </a:xfrm>
          <a:prstGeom prst="rect">
            <a:avLst/>
          </a:prstGeom>
          <a:solidFill>
            <a:schemeClr val="accent6">
              <a:lumMod val="75000"/>
              <a:alpha val="37000"/>
            </a:schemeClr>
          </a:solidFill>
        </p:spPr>
        <p:txBody>
          <a:bodyPr wrap="square" rtlCol="0">
            <a:spAutoFit/>
          </a:bodyPr>
          <a:lstStyle/>
          <a:p>
            <a:r>
              <a:rPr lang="en-US" b="1" dirty="0" smtClean="0"/>
              <a:t>&lt; 4˚C for 20 </a:t>
            </a:r>
            <a:r>
              <a:rPr lang="en-US" b="1" dirty="0"/>
              <a:t>M</a:t>
            </a:r>
            <a:r>
              <a:rPr lang="en-US" b="1" dirty="0" smtClean="0"/>
              <a:t>inuites </a:t>
            </a:r>
            <a:endParaRPr lang="en-US" b="1" dirty="0"/>
          </a:p>
        </p:txBody>
      </p:sp>
      <p:sp>
        <p:nvSpPr>
          <p:cNvPr id="41" name="TextBox 40"/>
          <p:cNvSpPr txBox="1"/>
          <p:nvPr/>
        </p:nvSpPr>
        <p:spPr>
          <a:xfrm>
            <a:off x="3353013" y="5995107"/>
            <a:ext cx="1030302" cy="369332"/>
          </a:xfrm>
          <a:prstGeom prst="rect">
            <a:avLst/>
          </a:prstGeom>
          <a:solidFill>
            <a:schemeClr val="accent6">
              <a:lumMod val="75000"/>
              <a:alpha val="37000"/>
            </a:schemeClr>
          </a:solidFill>
        </p:spPr>
        <p:txBody>
          <a:bodyPr wrap="square" rtlCol="0">
            <a:spAutoFit/>
          </a:bodyPr>
          <a:lstStyle/>
          <a:p>
            <a:r>
              <a:rPr lang="en-US" b="1" dirty="0" smtClean="0"/>
              <a:t>&lt; -18 ˚C  </a:t>
            </a:r>
            <a:endParaRPr lang="en-US" b="1" dirty="0"/>
          </a:p>
        </p:txBody>
      </p:sp>
      <p:sp>
        <p:nvSpPr>
          <p:cNvPr id="15" name="TextBox 14"/>
          <p:cNvSpPr txBox="1"/>
          <p:nvPr/>
        </p:nvSpPr>
        <p:spPr>
          <a:xfrm>
            <a:off x="0" y="1564015"/>
            <a:ext cx="6125029" cy="523220"/>
          </a:xfrm>
          <a:prstGeom prst="rect">
            <a:avLst/>
          </a:prstGeom>
          <a:solidFill>
            <a:srgbClr val="7030A0">
              <a:alpha val="46000"/>
            </a:srgbClr>
          </a:solidFill>
        </p:spPr>
        <p:txBody>
          <a:bodyPr wrap="square" rtlCol="0">
            <a:spAutoFit/>
          </a:bodyPr>
          <a:lstStyle/>
          <a:p>
            <a:pPr lvl="0">
              <a:defRPr/>
            </a:pPr>
            <a:r>
              <a:rPr lang="en-US" sz="2800" b="1" dirty="0">
                <a:solidFill>
                  <a:prstClr val="black"/>
                </a:solidFill>
              </a:rPr>
              <a:t>Production flow chart of </a:t>
            </a:r>
            <a:r>
              <a:rPr lang="en-US" sz="2800" b="1" dirty="0" smtClean="0">
                <a:solidFill>
                  <a:prstClr val="black"/>
                </a:solidFill>
              </a:rPr>
              <a:t>Sauasge (cont.)</a:t>
            </a:r>
            <a:endParaRPr lang="en-US" sz="2800" b="1"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7129" y="4280149"/>
            <a:ext cx="2674871" cy="2303361"/>
          </a:xfrm>
          <a:prstGeom prst="rect">
            <a:avLst/>
          </a:prstGeom>
        </p:spPr>
      </p:pic>
      <p:sp>
        <p:nvSpPr>
          <p:cNvPr id="8" name="Slide Number Placeholder 7"/>
          <p:cNvSpPr>
            <a:spLocks noGrp="1"/>
          </p:cNvSpPr>
          <p:nvPr>
            <p:ph type="sldNum" sz="quarter" idx="12"/>
          </p:nvPr>
        </p:nvSpPr>
        <p:spPr>
          <a:xfrm>
            <a:off x="8726714" y="6444458"/>
            <a:ext cx="2743200" cy="365125"/>
          </a:xfrm>
        </p:spPr>
        <p:txBody>
          <a:bodyPr/>
          <a:lstStyle/>
          <a:p>
            <a:fld id="{C56F8A91-AE65-49C4-86B7-2B5589257D16}" type="slidenum">
              <a:rPr lang="en-US" smtClean="0"/>
              <a:t>14</a:t>
            </a:fld>
            <a:endParaRPr 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9" name="Title 1">
            <a:extLst>
              <a:ext uri="{FF2B5EF4-FFF2-40B4-BE49-F238E27FC236}">
                <a16:creationId xmlns="" xmlns:a16="http://schemas.microsoft.com/office/drawing/2014/main" id="{2A7ADF5A-923E-4F9D-AB23-E5E73DA4ECFE}"/>
              </a:ext>
            </a:extLst>
          </p:cNvPr>
          <p:cNvSpPr txBox="1">
            <a:spLocks/>
          </p:cNvSpPr>
          <p:nvPr/>
        </p:nvSpPr>
        <p:spPr>
          <a:xfrm>
            <a:off x="-1" y="554198"/>
            <a:ext cx="950707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 </a:t>
            </a:r>
            <a:r>
              <a:rPr lang="en-US" sz="4000" b="1" dirty="0">
                <a:solidFill>
                  <a:schemeClr val="bg1"/>
                </a:solidFill>
                <a:latin typeface="+mn-lt"/>
              </a:rPr>
              <a:t>cont</a:t>
            </a:r>
            <a:r>
              <a:rPr lang="en-US" sz="4000" b="1" dirty="0" smtClean="0">
                <a:solidFill>
                  <a:schemeClr val="bg1"/>
                </a:solidFill>
                <a:latin typeface="+mn-lt"/>
              </a:rPr>
              <a:t>.</a:t>
            </a:r>
            <a:endParaRPr lang="en-US" sz="4000" b="1" dirty="0">
              <a:solidFill>
                <a:schemeClr val="bg1"/>
              </a:solidFill>
              <a:latin typeface="+mn-lt"/>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20" name="TextBox 19"/>
          <p:cNvSpPr txBox="1"/>
          <p:nvPr/>
        </p:nvSpPr>
        <p:spPr>
          <a:xfrm>
            <a:off x="11167248" y="6488668"/>
            <a:ext cx="712694"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3099738772"/>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94" y="216570"/>
            <a:ext cx="4062899" cy="54285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091" y="1364343"/>
            <a:ext cx="5784030" cy="4328981"/>
          </a:xfrm>
          <a:prstGeom prst="rect">
            <a:avLst/>
          </a:prstGeom>
        </p:spPr>
      </p:pic>
      <p:sp>
        <p:nvSpPr>
          <p:cNvPr id="6" name="TextBox 5"/>
          <p:cNvSpPr txBox="1"/>
          <p:nvPr/>
        </p:nvSpPr>
        <p:spPr>
          <a:xfrm>
            <a:off x="2475518" y="5675711"/>
            <a:ext cx="1024485" cy="369332"/>
          </a:xfrm>
          <a:prstGeom prst="rect">
            <a:avLst/>
          </a:prstGeom>
          <a:solidFill>
            <a:schemeClr val="accent6">
              <a:lumMod val="75000"/>
              <a:alpha val="37000"/>
            </a:schemeClr>
          </a:solidFill>
        </p:spPr>
        <p:txBody>
          <a:bodyPr wrap="square" rtlCol="0">
            <a:spAutoFit/>
          </a:bodyPr>
          <a:lstStyle/>
          <a:p>
            <a:r>
              <a:rPr lang="en-US" b="1" dirty="0" smtClean="0"/>
              <a:t>Cooking </a:t>
            </a:r>
            <a:endParaRPr lang="en-US" b="1" dirty="0"/>
          </a:p>
        </p:txBody>
      </p:sp>
      <p:sp>
        <p:nvSpPr>
          <p:cNvPr id="7" name="TextBox 6"/>
          <p:cNvSpPr txBox="1"/>
          <p:nvPr/>
        </p:nvSpPr>
        <p:spPr>
          <a:xfrm>
            <a:off x="6880860" y="5750672"/>
            <a:ext cx="3332524" cy="369332"/>
          </a:xfrm>
          <a:prstGeom prst="rect">
            <a:avLst/>
          </a:prstGeom>
          <a:solidFill>
            <a:schemeClr val="accent6">
              <a:lumMod val="75000"/>
              <a:alpha val="37000"/>
            </a:schemeClr>
          </a:solidFill>
        </p:spPr>
        <p:txBody>
          <a:bodyPr wrap="square" rtlCol="0">
            <a:spAutoFit/>
          </a:bodyPr>
          <a:lstStyle/>
          <a:p>
            <a:r>
              <a:rPr lang="en-US" b="1" dirty="0" smtClean="0"/>
              <a:t>Packed sausages before freezing</a:t>
            </a:r>
            <a:endParaRPr lang="en-US" b="1" dirty="0"/>
          </a:p>
        </p:txBody>
      </p:sp>
      <p:sp>
        <p:nvSpPr>
          <p:cNvPr id="8" name="Slide Number Placeholder 7"/>
          <p:cNvSpPr>
            <a:spLocks noGrp="1"/>
          </p:cNvSpPr>
          <p:nvPr>
            <p:ph type="sldNum" sz="quarter" idx="12"/>
          </p:nvPr>
        </p:nvSpPr>
        <p:spPr/>
        <p:txBody>
          <a:bodyPr/>
          <a:lstStyle/>
          <a:p>
            <a:fld id="{C56F8A91-AE65-49C4-86B7-2B5589257D16}" type="slidenum">
              <a:rPr lang="en-US" smtClean="0"/>
              <a:t>15</a:t>
            </a:fld>
            <a:endParaRPr lang="en-US"/>
          </a:p>
        </p:txBody>
      </p:sp>
      <p:sp>
        <p:nvSpPr>
          <p:cNvPr id="9" name="TextBox 8"/>
          <p:cNvSpPr txBox="1"/>
          <p:nvPr/>
        </p:nvSpPr>
        <p:spPr>
          <a:xfrm>
            <a:off x="9142124" y="4957291"/>
            <a:ext cx="3500437" cy="307777"/>
          </a:xfrm>
          <a:prstGeom prst="rect">
            <a:avLst/>
          </a:prstGeom>
          <a:noFill/>
        </p:spPr>
        <p:txBody>
          <a:bodyPr wrap="square" rtlCol="0">
            <a:spAutoFit/>
          </a:bodyPr>
          <a:lstStyle/>
          <a:p>
            <a:r>
              <a:rPr lang="en-US" sz="1400" dirty="0" smtClean="0"/>
              <a:t>Figure 7 -  </a:t>
            </a:r>
            <a:r>
              <a:rPr lang="en-US" sz="1400" dirty="0"/>
              <a:t>Loose </a:t>
            </a:r>
            <a:r>
              <a:rPr lang="en-US" sz="1400" dirty="0" smtClean="0"/>
              <a:t>meat</a:t>
            </a:r>
            <a:endParaRPr lang="en-US" sz="1400" dirty="0"/>
          </a:p>
        </p:txBody>
      </p:sp>
      <p:sp>
        <p:nvSpPr>
          <p:cNvPr id="10" name="TextBox 9"/>
          <p:cNvSpPr txBox="1"/>
          <p:nvPr/>
        </p:nvSpPr>
        <p:spPr>
          <a:xfrm>
            <a:off x="1929654" y="6045043"/>
            <a:ext cx="3500437" cy="307777"/>
          </a:xfrm>
          <a:prstGeom prst="rect">
            <a:avLst/>
          </a:prstGeom>
          <a:noFill/>
        </p:spPr>
        <p:txBody>
          <a:bodyPr wrap="square" rtlCol="0">
            <a:spAutoFit/>
          </a:bodyPr>
          <a:lstStyle/>
          <a:p>
            <a:r>
              <a:rPr lang="en-US" sz="1400" dirty="0" smtClean="0"/>
              <a:t>Figure 8 -  sausage cooking</a:t>
            </a:r>
            <a:endParaRPr lang="en-US" sz="1400" dirty="0"/>
          </a:p>
        </p:txBody>
      </p:sp>
      <p:sp>
        <p:nvSpPr>
          <p:cNvPr id="11" name="TextBox 10"/>
          <p:cNvSpPr txBox="1"/>
          <p:nvPr/>
        </p:nvSpPr>
        <p:spPr>
          <a:xfrm>
            <a:off x="7391905" y="6123671"/>
            <a:ext cx="3500437" cy="307777"/>
          </a:xfrm>
          <a:prstGeom prst="rect">
            <a:avLst/>
          </a:prstGeom>
          <a:noFill/>
        </p:spPr>
        <p:txBody>
          <a:bodyPr wrap="square" rtlCol="0">
            <a:spAutoFit/>
          </a:bodyPr>
          <a:lstStyle/>
          <a:p>
            <a:r>
              <a:rPr lang="en-US" sz="1400" dirty="0" smtClean="0"/>
              <a:t>Figure 9 -  packed sausages</a:t>
            </a:r>
            <a:endParaRPr lang="en-US" sz="1400" dirty="0"/>
          </a:p>
        </p:txBody>
      </p:sp>
      <p:sp>
        <p:nvSpPr>
          <p:cNvPr id="12" name="Rectangle 11"/>
          <p:cNvSpPr/>
          <p:nvPr/>
        </p:nvSpPr>
        <p:spPr>
          <a:xfrm>
            <a:off x="0" y="0"/>
            <a:ext cx="12192000" cy="1572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705816"/>
            <a:ext cx="12192000" cy="1572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flipV="1">
            <a:off x="-3263289" y="3381229"/>
            <a:ext cx="6700744" cy="1741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flipV="1">
            <a:off x="8747964" y="3346987"/>
            <a:ext cx="6700744" cy="1741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9" name="TextBox 18"/>
          <p:cNvSpPr txBox="1"/>
          <p:nvPr/>
        </p:nvSpPr>
        <p:spPr>
          <a:xfrm>
            <a:off x="11167248" y="6488668"/>
            <a:ext cx="712694"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1321327903"/>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43289"/>
            <a:ext cx="7590971" cy="523220"/>
          </a:xfrm>
          <a:prstGeom prst="rect">
            <a:avLst/>
          </a:prstGeom>
          <a:solidFill>
            <a:srgbClr val="7030A0">
              <a:alpha val="46000"/>
            </a:srgbClr>
          </a:solidFill>
        </p:spPr>
        <p:txBody>
          <a:bodyPr wrap="square" rtlCol="0">
            <a:spAutoFit/>
          </a:bodyPr>
          <a:lstStyle/>
          <a:p>
            <a:pPr lvl="0">
              <a:defRPr/>
            </a:pPr>
            <a:r>
              <a:rPr lang="en-US" sz="2800" b="1" dirty="0" smtClean="0"/>
              <a:t>Physicochemical</a:t>
            </a:r>
            <a:r>
              <a:rPr lang="en-US" sz="2800" b="1" dirty="0" smtClean="0">
                <a:solidFill>
                  <a:prstClr val="black"/>
                </a:solidFill>
              </a:rPr>
              <a:t> characteristics of final product</a:t>
            </a:r>
            <a:endParaRPr lang="en-US" sz="2800" b="1" dirty="0">
              <a:solidFill>
                <a:prstClr val="black"/>
              </a:solidFill>
            </a:endParaRPr>
          </a:p>
        </p:txBody>
      </p:sp>
      <p:sp>
        <p:nvSpPr>
          <p:cNvPr id="5" name="Rounded Rectangle 4"/>
          <p:cNvSpPr/>
          <p:nvPr/>
        </p:nvSpPr>
        <p:spPr>
          <a:xfrm>
            <a:off x="217712" y="2430971"/>
            <a:ext cx="3918857" cy="65314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50000"/>
                  </a:schemeClr>
                </a:solidFill>
              </a:rPr>
              <a:t>1. Proximate composition</a:t>
            </a:r>
            <a:endParaRPr lang="en-US" sz="2400" b="1" dirty="0">
              <a:solidFill>
                <a:schemeClr val="accent1">
                  <a:lumMod val="50000"/>
                </a:schemeClr>
              </a:solidFill>
            </a:endParaRPr>
          </a:p>
        </p:txBody>
      </p:sp>
      <p:sp>
        <p:nvSpPr>
          <p:cNvPr id="16" name="Rounded Rectangle 15"/>
          <p:cNvSpPr/>
          <p:nvPr/>
        </p:nvSpPr>
        <p:spPr>
          <a:xfrm>
            <a:off x="217712" y="4610499"/>
            <a:ext cx="2162629" cy="65314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50000"/>
                  </a:schemeClr>
                </a:solidFill>
              </a:rPr>
              <a:t>2. Cooking loss</a:t>
            </a:r>
            <a:endParaRPr lang="en-US" sz="2400" b="1" dirty="0">
              <a:solidFill>
                <a:schemeClr val="accent1">
                  <a:lumMod val="50000"/>
                </a:schemeClr>
              </a:solidFill>
            </a:endParaRPr>
          </a:p>
        </p:txBody>
      </p:sp>
      <p:sp>
        <p:nvSpPr>
          <p:cNvPr id="22" name="Text Box 2"/>
          <p:cNvSpPr txBox="1">
            <a:spLocks noChangeArrowheads="1"/>
          </p:cNvSpPr>
          <p:nvPr/>
        </p:nvSpPr>
        <p:spPr bwMode="auto">
          <a:xfrm>
            <a:off x="2489200" y="4633033"/>
            <a:ext cx="9154885" cy="985161"/>
          </a:xfrm>
          <a:prstGeom prst="rect">
            <a:avLst/>
          </a:prstGeom>
          <a:noFill/>
          <a:ln w="3175">
            <a:solidFill>
              <a:schemeClr val="accent1"/>
            </a:solidFill>
            <a:miter lim="800000"/>
            <a:headEnd/>
            <a:tailEnd/>
          </a:ln>
        </p:spPr>
        <p:txBody>
          <a:bodyPr rot="0" vert="horz" wrap="square" lIns="91440" tIns="45720" rIns="91440" bIns="45720" anchor="t" anchorCtr="0">
            <a:noAutofit/>
          </a:bodyPr>
          <a:lstStyle/>
          <a:p>
            <a:pPr marL="0" marR="0" algn="ctr">
              <a:lnSpc>
                <a:spcPct val="107000"/>
              </a:lnSpc>
              <a:spcBef>
                <a:spcPts val="0"/>
              </a:spcBef>
            </a:pPr>
            <a:r>
              <a:rPr lang="en-US" b="1" dirty="0">
                <a:effectLst/>
                <a:ea typeface="Calibri" panose="020F0502020204030204" pitchFamily="34" charset="0"/>
                <a:cs typeface="Arial Unicode MS"/>
              </a:rPr>
              <a:t>                     </a:t>
            </a:r>
            <a:r>
              <a:rPr lang="en-US" b="1" dirty="0" smtClean="0">
                <a:effectLst/>
                <a:ea typeface="Calibri" panose="020F0502020204030204" pitchFamily="34" charset="0"/>
                <a:cs typeface="Arial Unicode MS"/>
              </a:rPr>
              <a:t>  (</a:t>
            </a:r>
            <a:r>
              <a:rPr lang="en-US" b="1" dirty="0">
                <a:effectLst/>
                <a:ea typeface="Calibri" panose="020F0502020204030204" pitchFamily="34" charset="0"/>
                <a:cs typeface="Arial Unicode MS"/>
              </a:rPr>
              <a:t>Weight of sausage before cooking - Weight of sausage after cooking) </a:t>
            </a:r>
            <a:r>
              <a:rPr lang="en-US" b="1" dirty="0">
                <a:ea typeface="Calibri" panose="020F0502020204030204" pitchFamily="34" charset="0"/>
                <a:cs typeface="Arial Unicode MS"/>
              </a:rPr>
              <a:t> </a:t>
            </a:r>
            <a:r>
              <a:rPr lang="en-US" b="1" dirty="0" smtClean="0">
                <a:ea typeface="Calibri" panose="020F0502020204030204" pitchFamily="34" charset="0"/>
                <a:cs typeface="Arial Unicode MS"/>
              </a:rPr>
              <a:t> </a:t>
            </a:r>
            <a:endParaRPr lang="en-US" sz="2400" b="1" dirty="0">
              <a:effectLst/>
              <a:ea typeface="Calibri" panose="020F0502020204030204" pitchFamily="34" charset="0"/>
              <a:cs typeface="Arial Unicode MS"/>
            </a:endParaRPr>
          </a:p>
          <a:p>
            <a:pPr marL="0" marR="0">
              <a:lnSpc>
                <a:spcPct val="107000"/>
              </a:lnSpc>
              <a:spcBef>
                <a:spcPts val="0"/>
              </a:spcBef>
            </a:pPr>
            <a:r>
              <a:rPr lang="en-US" b="1" dirty="0">
                <a:effectLst/>
                <a:ea typeface="Calibri" panose="020F0502020204030204" pitchFamily="34" charset="0"/>
                <a:cs typeface="Arial Unicode MS"/>
              </a:rPr>
              <a:t>   Cooking loss % = </a:t>
            </a:r>
            <a:r>
              <a:rPr lang="en-US" b="1" dirty="0" smtClean="0">
                <a:effectLst/>
                <a:ea typeface="Calibri" panose="020F0502020204030204" pitchFamily="34" charset="0"/>
                <a:cs typeface="Arial Unicode MS"/>
              </a:rPr>
              <a:t>   ------------------------------------------------------------------------------------------    X 100</a:t>
            </a:r>
            <a:endParaRPr lang="en-US" sz="2400" b="1" dirty="0">
              <a:effectLst/>
              <a:ea typeface="Calibri" panose="020F0502020204030204" pitchFamily="34" charset="0"/>
              <a:cs typeface="Arial Unicode MS"/>
            </a:endParaRPr>
          </a:p>
          <a:p>
            <a:pPr marL="0" marR="0" algn="ctr">
              <a:lnSpc>
                <a:spcPct val="107000"/>
              </a:lnSpc>
              <a:spcBef>
                <a:spcPts val="0"/>
              </a:spcBef>
            </a:pPr>
            <a:r>
              <a:rPr lang="en-US" b="1" dirty="0">
                <a:effectLst/>
                <a:ea typeface="Calibri" panose="020F0502020204030204" pitchFamily="34" charset="0"/>
                <a:cs typeface="Arial Unicode MS"/>
              </a:rPr>
              <a:t>     Weight of sausage before cooking</a:t>
            </a:r>
            <a:endParaRPr lang="en-US" sz="2400" b="1" dirty="0">
              <a:effectLst/>
              <a:ea typeface="Calibri" panose="020F0502020204030204" pitchFamily="34" charset="0"/>
              <a:cs typeface="Arial Unicode MS"/>
            </a:endParaRPr>
          </a:p>
        </p:txBody>
      </p:sp>
      <p:sp>
        <p:nvSpPr>
          <p:cNvPr id="24" name="TextBox 23"/>
          <p:cNvSpPr txBox="1"/>
          <p:nvPr/>
        </p:nvSpPr>
        <p:spPr>
          <a:xfrm>
            <a:off x="4750973" y="3603552"/>
            <a:ext cx="4693026" cy="369332"/>
          </a:xfrm>
          <a:prstGeom prst="rect">
            <a:avLst/>
          </a:prstGeom>
          <a:noFill/>
          <a:ln>
            <a:solidFill>
              <a:schemeClr val="tx1"/>
            </a:solidFill>
          </a:ln>
        </p:spPr>
        <p:txBody>
          <a:bodyPr wrap="square" rtlCol="0">
            <a:spAutoFit/>
          </a:bodyPr>
          <a:lstStyle/>
          <a:p>
            <a:r>
              <a:rPr lang="en-US" dirty="0" smtClean="0"/>
              <a:t>According to methodologies </a:t>
            </a:r>
            <a:r>
              <a:rPr lang="en-US" dirty="0"/>
              <a:t>described by </a:t>
            </a:r>
            <a:r>
              <a:rPr lang="en-US" dirty="0" smtClean="0"/>
              <a:t>AOAC.</a:t>
            </a:r>
            <a:endParaRPr lang="en-US" dirty="0"/>
          </a:p>
        </p:txBody>
      </p:sp>
      <p:sp>
        <p:nvSpPr>
          <p:cNvPr id="25" name="Right Arrow Callout 24"/>
          <p:cNvSpPr/>
          <p:nvPr/>
        </p:nvSpPr>
        <p:spPr>
          <a:xfrm>
            <a:off x="2177140" y="3254046"/>
            <a:ext cx="2319909" cy="1068345"/>
          </a:xfrm>
          <a:prstGeom prst="rightArrowCallou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Moisture</a:t>
            </a:r>
          </a:p>
          <a:p>
            <a:r>
              <a:rPr lang="en-US" b="1" dirty="0" smtClean="0">
                <a:solidFill>
                  <a:schemeClr val="tx1"/>
                </a:solidFill>
              </a:rPr>
              <a:t>Crude </a:t>
            </a:r>
            <a:r>
              <a:rPr lang="en-US" b="1" dirty="0">
                <a:solidFill>
                  <a:schemeClr val="tx1"/>
                </a:solidFill>
              </a:rPr>
              <a:t>Protein</a:t>
            </a:r>
          </a:p>
          <a:p>
            <a:r>
              <a:rPr lang="en-US" b="1" dirty="0">
                <a:solidFill>
                  <a:schemeClr val="tx1"/>
                </a:solidFill>
              </a:rPr>
              <a:t>Crude </a:t>
            </a:r>
            <a:r>
              <a:rPr lang="en-US" b="1" dirty="0" smtClean="0">
                <a:solidFill>
                  <a:schemeClr val="tx1"/>
                </a:solidFill>
              </a:rPr>
              <a:t>Fat</a:t>
            </a:r>
            <a:endParaRPr lang="en-US" b="1" dirty="0">
              <a:solidFill>
                <a:schemeClr val="tx1"/>
              </a:solidFill>
            </a:endParaRPr>
          </a:p>
        </p:txBody>
      </p:sp>
      <p:sp>
        <p:nvSpPr>
          <p:cNvPr id="26" name="TextBox 25"/>
          <p:cNvSpPr txBox="1"/>
          <p:nvPr/>
        </p:nvSpPr>
        <p:spPr>
          <a:xfrm>
            <a:off x="2489200" y="5744170"/>
            <a:ext cx="5416606" cy="369332"/>
          </a:xfrm>
          <a:prstGeom prst="rect">
            <a:avLst/>
          </a:prstGeom>
          <a:noFill/>
          <a:ln>
            <a:solidFill>
              <a:schemeClr val="tx1"/>
            </a:solidFill>
          </a:ln>
        </p:spPr>
        <p:txBody>
          <a:bodyPr wrap="square" rtlCol="0">
            <a:spAutoFit/>
          </a:bodyPr>
          <a:lstStyle/>
          <a:p>
            <a:r>
              <a:rPr lang="en-US" dirty="0"/>
              <a:t>A</a:t>
            </a:r>
            <a:r>
              <a:rPr lang="en-US" dirty="0" smtClean="0"/>
              <a:t>ccording </a:t>
            </a:r>
            <a:r>
              <a:rPr lang="en-US" dirty="0"/>
              <a:t>to the method described by </a:t>
            </a:r>
            <a:r>
              <a:rPr lang="en-US" dirty="0" smtClean="0"/>
              <a:t> Ayo </a:t>
            </a:r>
            <a:r>
              <a:rPr lang="en-US" dirty="0"/>
              <a:t>et </a:t>
            </a:r>
            <a:r>
              <a:rPr lang="en-US" dirty="0" smtClean="0"/>
              <a:t>al. (2008) </a:t>
            </a:r>
            <a:endParaRPr lang="en-US" dirty="0"/>
          </a:p>
        </p:txBody>
      </p:sp>
      <p:sp>
        <p:nvSpPr>
          <p:cNvPr id="2" name="Slide Number Placeholder 1"/>
          <p:cNvSpPr>
            <a:spLocks noGrp="1"/>
          </p:cNvSpPr>
          <p:nvPr>
            <p:ph type="sldNum" sz="quarter" idx="12"/>
          </p:nvPr>
        </p:nvSpPr>
        <p:spPr>
          <a:xfrm>
            <a:off x="8900885" y="6420579"/>
            <a:ext cx="2743200" cy="365125"/>
          </a:xfrm>
        </p:spPr>
        <p:txBody>
          <a:bodyPr/>
          <a:lstStyle/>
          <a:p>
            <a:fld id="{C56F8A91-AE65-49C4-86B7-2B5589257D16}" type="slidenum">
              <a:rPr lang="en-US" smtClean="0"/>
              <a:t>16</a:t>
            </a:fld>
            <a:endParaRPr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4" name="Title 1">
            <a:extLst>
              <a:ext uri="{FF2B5EF4-FFF2-40B4-BE49-F238E27FC236}">
                <a16:creationId xmlns="" xmlns:a16="http://schemas.microsoft.com/office/drawing/2014/main" id="{2A7ADF5A-923E-4F9D-AB23-E5E73DA4ECFE}"/>
              </a:ext>
            </a:extLst>
          </p:cNvPr>
          <p:cNvSpPr txBox="1">
            <a:spLocks/>
          </p:cNvSpPr>
          <p:nvPr/>
        </p:nvSpPr>
        <p:spPr>
          <a:xfrm>
            <a:off x="-1" y="567645"/>
            <a:ext cx="950707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 </a:t>
            </a:r>
            <a:r>
              <a:rPr lang="en-US" sz="4000" b="1" dirty="0">
                <a:solidFill>
                  <a:schemeClr val="bg1"/>
                </a:solidFill>
                <a:latin typeface="+mn-lt"/>
              </a:rPr>
              <a:t>cont</a:t>
            </a:r>
            <a:r>
              <a:rPr lang="en-US" sz="4000" b="1" dirty="0" smtClean="0">
                <a:solidFill>
                  <a:schemeClr val="bg1"/>
                </a:solidFill>
                <a:latin typeface="+mn-lt"/>
              </a:rPr>
              <a:t>.</a:t>
            </a:r>
            <a:endParaRPr lang="en-US" sz="4000" b="1" dirty="0">
              <a:solidFill>
                <a:schemeClr val="bg1"/>
              </a:solidFill>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5" name="TextBox 14"/>
          <p:cNvSpPr txBox="1"/>
          <p:nvPr/>
        </p:nvSpPr>
        <p:spPr>
          <a:xfrm>
            <a:off x="11167248" y="6488668"/>
            <a:ext cx="712694"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523733716"/>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7714" y="1427189"/>
            <a:ext cx="2844800" cy="65314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5">
                    <a:lumMod val="50000"/>
                  </a:schemeClr>
                </a:solidFill>
              </a:rPr>
              <a:t>3. Emulsion stability</a:t>
            </a:r>
            <a:endParaRPr lang="en-US" sz="2400" b="1" dirty="0">
              <a:solidFill>
                <a:schemeClr val="accent5">
                  <a:lumMod val="50000"/>
                </a:schemeClr>
              </a:solidFill>
            </a:endParaRPr>
          </a:p>
        </p:txBody>
      </p:sp>
      <p:sp>
        <p:nvSpPr>
          <p:cNvPr id="5" name="Text Box 2"/>
          <p:cNvSpPr txBox="1">
            <a:spLocks noChangeArrowheads="1"/>
          </p:cNvSpPr>
          <p:nvPr/>
        </p:nvSpPr>
        <p:spPr bwMode="auto">
          <a:xfrm>
            <a:off x="856343" y="2882249"/>
            <a:ext cx="5442857" cy="1002148"/>
          </a:xfrm>
          <a:prstGeom prst="rect">
            <a:avLst/>
          </a:prstGeom>
          <a:noFill/>
          <a:ln w="6350">
            <a:solidFill>
              <a:schemeClr val="accent1"/>
            </a:solidFill>
            <a:miter lim="800000"/>
            <a:headEnd/>
            <a:tailEnd/>
          </a:ln>
        </p:spPr>
        <p:txBody>
          <a:bodyPr rot="0" vert="horz" wrap="square" lIns="91440" tIns="45720" rIns="91440" bIns="45720" anchor="t" anchorCtr="0">
            <a:noAutofit/>
          </a:bodyPr>
          <a:lstStyle/>
          <a:p>
            <a:pPr marL="0" marR="0">
              <a:spcBef>
                <a:spcPts val="0"/>
              </a:spcBef>
            </a:pPr>
            <a:r>
              <a:rPr lang="en-US" b="1" dirty="0">
                <a:effectLst/>
                <a:ea typeface="Calibri" panose="020F0502020204030204" pitchFamily="34" charset="0"/>
                <a:cs typeface="Arial Unicode MS"/>
              </a:rPr>
              <a:t>                                                </a:t>
            </a:r>
            <a:r>
              <a:rPr lang="en-US" b="1" dirty="0" smtClean="0">
                <a:effectLst/>
                <a:ea typeface="Calibri" panose="020F0502020204030204" pitchFamily="34" charset="0"/>
                <a:cs typeface="Arial Unicode MS"/>
              </a:rPr>
              <a:t>                TEF                                                                                                                        </a:t>
            </a:r>
            <a:endParaRPr lang="en-US" b="1" dirty="0">
              <a:ea typeface="Calibri" panose="020F0502020204030204" pitchFamily="34" charset="0"/>
              <a:cs typeface="Arial Unicode MS"/>
            </a:endParaRPr>
          </a:p>
          <a:p>
            <a:pPr marL="0" marR="0">
              <a:spcBef>
                <a:spcPts val="0"/>
              </a:spcBef>
            </a:pPr>
            <a:r>
              <a:rPr lang="en-US" b="1" dirty="0" smtClean="0">
                <a:effectLst/>
                <a:ea typeface="Calibri" panose="020F0502020204030204" pitchFamily="34" charset="0"/>
                <a:cs typeface="Arial Unicode MS"/>
              </a:rPr>
              <a:t>Total expressible fluid </a:t>
            </a:r>
            <a:r>
              <a:rPr lang="en-US" b="1" dirty="0">
                <a:effectLst/>
                <a:ea typeface="Calibri" panose="020F0502020204030204" pitchFamily="34" charset="0"/>
                <a:cs typeface="Arial Unicode MS"/>
              </a:rPr>
              <a:t>% = </a:t>
            </a:r>
            <a:r>
              <a:rPr lang="en-US" b="1" dirty="0" smtClean="0">
                <a:effectLst/>
                <a:ea typeface="Calibri" panose="020F0502020204030204" pitchFamily="34" charset="0"/>
                <a:cs typeface="Arial Unicode MS"/>
              </a:rPr>
              <a:t>----------------------------- x 100</a:t>
            </a:r>
          </a:p>
          <a:p>
            <a:pPr marL="0" marR="0">
              <a:spcBef>
                <a:spcPts val="0"/>
              </a:spcBef>
            </a:pPr>
            <a:r>
              <a:rPr lang="en-US" b="1" dirty="0">
                <a:ea typeface="Calibri" panose="020F0502020204030204" pitchFamily="34" charset="0"/>
                <a:cs typeface="Arial Unicode MS"/>
              </a:rPr>
              <a:t> </a:t>
            </a:r>
            <a:r>
              <a:rPr lang="en-US" b="1" dirty="0" smtClean="0">
                <a:ea typeface="Calibri" panose="020F0502020204030204" pitchFamily="34" charset="0"/>
                <a:cs typeface="Arial Unicode MS"/>
              </a:rPr>
              <a:t>                                                   </a:t>
            </a:r>
            <a:r>
              <a:rPr lang="en-US" b="1" dirty="0" smtClean="0">
                <a:effectLst/>
                <a:ea typeface="Calibri" panose="020F0502020204030204" pitchFamily="34" charset="0"/>
                <a:cs typeface="Arial Unicode MS"/>
              </a:rPr>
              <a:t>Weight of sample</a:t>
            </a:r>
            <a:endParaRPr lang="en-US" dirty="0">
              <a:effectLst/>
              <a:ea typeface="Calibri" panose="020F0502020204030204" pitchFamily="34" charset="0"/>
              <a:cs typeface="Arial Unicode MS"/>
            </a:endParaRPr>
          </a:p>
        </p:txBody>
      </p:sp>
      <p:sp>
        <p:nvSpPr>
          <p:cNvPr id="6" name="Text Box 2"/>
          <p:cNvSpPr txBox="1">
            <a:spLocks noChangeArrowheads="1"/>
          </p:cNvSpPr>
          <p:nvPr/>
        </p:nvSpPr>
        <p:spPr bwMode="auto">
          <a:xfrm>
            <a:off x="856343" y="2300357"/>
            <a:ext cx="11002282" cy="513486"/>
          </a:xfrm>
          <a:prstGeom prst="rect">
            <a:avLst/>
          </a:prstGeom>
          <a:solidFill>
            <a:srgbClr val="FFFFFF"/>
          </a:solidFill>
          <a:ln w="3175">
            <a:solidFill>
              <a:schemeClr val="accent1"/>
            </a:solidFill>
            <a:miter lim="800000"/>
            <a:headEnd/>
            <a:tailEnd/>
          </a:ln>
        </p:spPr>
        <p:txBody>
          <a:bodyPr rot="0" vert="horz" wrap="square" lIns="91440" tIns="45720" rIns="91440" bIns="45720" anchor="t" anchorCtr="0">
            <a:noAutofit/>
          </a:bodyPr>
          <a:lstStyle/>
          <a:p>
            <a:r>
              <a:rPr lang="en-US" b="1" dirty="0">
                <a:cs typeface="Times New Roman" panose="02020603050405020304" pitchFamily="18" charset="0"/>
              </a:rPr>
              <a:t>Total expressible fluid </a:t>
            </a:r>
            <a:r>
              <a:rPr lang="en-US" b="1" dirty="0" smtClean="0"/>
              <a:t>(TEF ) </a:t>
            </a:r>
            <a:r>
              <a:rPr lang="en-US" b="1" dirty="0"/>
              <a:t>= . (Weight of sample + weight of tube) – (Weight of pellet + Weight of tube) </a:t>
            </a:r>
            <a:endParaRPr lang="en-US" dirty="0">
              <a:effectLst/>
              <a:ea typeface="Calibri" panose="020F0502020204030204" pitchFamily="34" charset="0"/>
              <a:cs typeface="Arial Unicode MS"/>
            </a:endParaRPr>
          </a:p>
        </p:txBody>
      </p:sp>
      <p:sp>
        <p:nvSpPr>
          <p:cNvPr id="8" name="Rounded Rectangle 7"/>
          <p:cNvSpPr/>
          <p:nvPr/>
        </p:nvSpPr>
        <p:spPr>
          <a:xfrm>
            <a:off x="217714" y="4342833"/>
            <a:ext cx="4267201" cy="65314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5">
                    <a:lumMod val="50000"/>
                  </a:schemeClr>
                </a:solidFill>
              </a:rPr>
              <a:t>4.Water holding capasity (WHC)</a:t>
            </a:r>
            <a:endParaRPr lang="en-US" sz="2400" b="1" dirty="0">
              <a:solidFill>
                <a:schemeClr val="accent5">
                  <a:lumMod val="50000"/>
                </a:schemeClr>
              </a:solidFill>
            </a:endParaRPr>
          </a:p>
        </p:txBody>
      </p:sp>
      <p:sp>
        <p:nvSpPr>
          <p:cNvPr id="9" name="Text Box 2"/>
          <p:cNvSpPr txBox="1">
            <a:spLocks noChangeArrowheads="1"/>
          </p:cNvSpPr>
          <p:nvPr/>
        </p:nvSpPr>
        <p:spPr bwMode="auto">
          <a:xfrm>
            <a:off x="856343" y="5148296"/>
            <a:ext cx="6633028" cy="976733"/>
          </a:xfrm>
          <a:prstGeom prst="rect">
            <a:avLst/>
          </a:prstGeom>
          <a:solidFill>
            <a:srgbClr val="FFFFFF"/>
          </a:solidFill>
          <a:ln w="3175">
            <a:solidFill>
              <a:schemeClr val="accent1"/>
            </a:solidFill>
            <a:miter lim="800000"/>
            <a:headEnd/>
            <a:tailEnd/>
          </a:ln>
        </p:spPr>
        <p:txBody>
          <a:bodyPr rot="0" vert="horz" wrap="square" lIns="91440" tIns="45720" rIns="91440" bIns="45720" anchor="t" anchorCtr="0">
            <a:noAutofit/>
          </a:bodyPr>
          <a:lstStyle/>
          <a:p>
            <a:pPr marL="0" marR="0" algn="ctr">
              <a:spcBef>
                <a:spcPts val="0"/>
              </a:spcBef>
            </a:pPr>
            <a:r>
              <a:rPr lang="en-US" b="1" dirty="0">
                <a:effectLst/>
                <a:ea typeface="Calibri" panose="020F0502020204030204" pitchFamily="34" charset="0"/>
                <a:cs typeface="Arial Unicode MS"/>
              </a:rPr>
              <a:t>        </a:t>
            </a:r>
            <a:r>
              <a:rPr lang="en-US" b="1" dirty="0" smtClean="0">
                <a:effectLst/>
                <a:ea typeface="Calibri" panose="020F0502020204030204" pitchFamily="34" charset="0"/>
                <a:cs typeface="Arial Unicode MS"/>
              </a:rPr>
              <a:t>(</a:t>
            </a:r>
            <a:r>
              <a:rPr lang="en-US" b="1" dirty="0">
                <a:effectLst/>
                <a:ea typeface="Calibri" panose="020F0502020204030204" pitchFamily="34" charset="0"/>
                <a:cs typeface="Arial Unicode MS"/>
              </a:rPr>
              <a:t>Weight of final </a:t>
            </a:r>
            <a:r>
              <a:rPr lang="en-US" b="1" dirty="0" smtClean="0">
                <a:effectLst/>
                <a:ea typeface="Calibri" panose="020F0502020204030204" pitchFamily="34" charset="0"/>
                <a:cs typeface="Arial Unicode MS"/>
              </a:rPr>
              <a:t>sample) </a:t>
            </a:r>
            <a:r>
              <a:rPr lang="en-US" b="1" dirty="0">
                <a:effectLst/>
                <a:ea typeface="Calibri" panose="020F0502020204030204" pitchFamily="34" charset="0"/>
                <a:cs typeface="Arial Unicode MS"/>
              </a:rPr>
              <a:t>– (weight of raw </a:t>
            </a:r>
            <a:r>
              <a:rPr lang="en-US" b="1" dirty="0" smtClean="0">
                <a:effectLst/>
                <a:ea typeface="Calibri" panose="020F0502020204030204" pitchFamily="34" charset="0"/>
                <a:cs typeface="Arial Unicode MS"/>
              </a:rPr>
              <a:t>sample) </a:t>
            </a:r>
          </a:p>
          <a:p>
            <a:pPr marL="0" marR="0" algn="ctr">
              <a:spcBef>
                <a:spcPts val="0"/>
              </a:spcBef>
            </a:pPr>
            <a:r>
              <a:rPr lang="en-US" b="1" dirty="0" smtClean="0">
                <a:effectLst/>
                <a:ea typeface="Calibri" panose="020F0502020204030204" pitchFamily="34" charset="0"/>
                <a:cs typeface="Arial Unicode MS"/>
              </a:rPr>
              <a:t>WHC % =</a:t>
            </a:r>
            <a:r>
              <a:rPr lang="en-US" dirty="0" smtClean="0">
                <a:ea typeface="Calibri" panose="020F0502020204030204" pitchFamily="34" charset="0"/>
                <a:cs typeface="Arial Unicode MS"/>
              </a:rPr>
              <a:t>      ------------------------------------------------------------------ </a:t>
            </a:r>
            <a:r>
              <a:rPr lang="en-US" b="1" dirty="0" smtClean="0">
                <a:ea typeface="Calibri" panose="020F0502020204030204" pitchFamily="34" charset="0"/>
                <a:cs typeface="Arial Unicode MS"/>
              </a:rPr>
              <a:t>X 100 </a:t>
            </a:r>
            <a:r>
              <a:rPr lang="en-US" dirty="0" smtClean="0">
                <a:ea typeface="Calibri" panose="020F0502020204030204" pitchFamily="34" charset="0"/>
                <a:cs typeface="Arial Unicode MS"/>
              </a:rPr>
              <a:t>             </a:t>
            </a:r>
            <a:r>
              <a:rPr lang="en-US" b="1" dirty="0" smtClean="0">
                <a:effectLst/>
                <a:ea typeface="Calibri" panose="020F0502020204030204" pitchFamily="34" charset="0"/>
                <a:cs typeface="Arial Unicode MS"/>
              </a:rPr>
              <a:t>(</a:t>
            </a:r>
            <a:r>
              <a:rPr lang="en-US" b="1" dirty="0">
                <a:effectLst/>
                <a:ea typeface="Calibri" panose="020F0502020204030204" pitchFamily="34" charset="0"/>
                <a:cs typeface="Arial Unicode MS"/>
              </a:rPr>
              <a:t>weight of raw </a:t>
            </a:r>
            <a:r>
              <a:rPr lang="en-US" b="1" dirty="0" smtClean="0">
                <a:effectLst/>
                <a:ea typeface="Calibri" panose="020F0502020204030204" pitchFamily="34" charset="0"/>
                <a:cs typeface="Arial Unicode MS"/>
              </a:rPr>
              <a:t>sample) </a:t>
            </a:r>
            <a:endParaRPr lang="en-US" dirty="0">
              <a:effectLst/>
              <a:ea typeface="Calibri" panose="020F0502020204030204" pitchFamily="34" charset="0"/>
              <a:cs typeface="Arial Unicode MS"/>
            </a:endParaRPr>
          </a:p>
        </p:txBody>
      </p:sp>
      <p:sp>
        <p:nvSpPr>
          <p:cNvPr id="11" name="TextBox 10"/>
          <p:cNvSpPr txBox="1"/>
          <p:nvPr/>
        </p:nvSpPr>
        <p:spPr>
          <a:xfrm>
            <a:off x="-1" y="706583"/>
            <a:ext cx="8157030" cy="523220"/>
          </a:xfrm>
          <a:prstGeom prst="rect">
            <a:avLst/>
          </a:prstGeom>
          <a:solidFill>
            <a:srgbClr val="7030A0">
              <a:alpha val="46000"/>
            </a:srgbClr>
          </a:solidFill>
        </p:spPr>
        <p:txBody>
          <a:bodyPr wrap="square" rtlCol="0">
            <a:spAutoFit/>
          </a:bodyPr>
          <a:lstStyle/>
          <a:p>
            <a:pPr lvl="0">
              <a:defRPr/>
            </a:pPr>
            <a:r>
              <a:rPr lang="en-US" sz="2800" b="1" dirty="0"/>
              <a:t>Physicochemical</a:t>
            </a:r>
            <a:r>
              <a:rPr lang="en-US" sz="2800" b="1" dirty="0" smtClean="0">
                <a:solidFill>
                  <a:prstClr val="black"/>
                </a:solidFill>
              </a:rPr>
              <a:t> characteristics of final product cont.</a:t>
            </a:r>
            <a:endParaRPr lang="en-US" sz="2800" b="1" dirty="0">
              <a:solidFill>
                <a:prstClr val="black"/>
              </a:solidFill>
            </a:endParaRPr>
          </a:p>
        </p:txBody>
      </p:sp>
      <p:sp>
        <p:nvSpPr>
          <p:cNvPr id="12" name="TextBox 11"/>
          <p:cNvSpPr txBox="1"/>
          <p:nvPr/>
        </p:nvSpPr>
        <p:spPr>
          <a:xfrm>
            <a:off x="6461164" y="3068611"/>
            <a:ext cx="3564580" cy="646331"/>
          </a:xfrm>
          <a:prstGeom prst="rect">
            <a:avLst/>
          </a:prstGeom>
          <a:noFill/>
          <a:ln>
            <a:solidFill>
              <a:schemeClr val="tx1"/>
            </a:solidFill>
          </a:ln>
        </p:spPr>
        <p:txBody>
          <a:bodyPr wrap="square" rtlCol="0">
            <a:spAutoFit/>
          </a:bodyPr>
          <a:lstStyle/>
          <a:p>
            <a:r>
              <a:rPr lang="en-US" dirty="0" smtClean="0"/>
              <a:t>According to the </a:t>
            </a:r>
            <a:r>
              <a:rPr lang="en-US" dirty="0"/>
              <a:t> method described by Hughes et al. (1997)</a:t>
            </a:r>
          </a:p>
        </p:txBody>
      </p:sp>
      <p:sp>
        <p:nvSpPr>
          <p:cNvPr id="13" name="TextBox 12"/>
          <p:cNvSpPr txBox="1"/>
          <p:nvPr/>
        </p:nvSpPr>
        <p:spPr>
          <a:xfrm>
            <a:off x="7669478" y="5313496"/>
            <a:ext cx="3522637" cy="646331"/>
          </a:xfrm>
          <a:prstGeom prst="rect">
            <a:avLst/>
          </a:prstGeom>
          <a:noFill/>
          <a:ln>
            <a:solidFill>
              <a:schemeClr val="tx1"/>
            </a:solidFill>
          </a:ln>
        </p:spPr>
        <p:txBody>
          <a:bodyPr wrap="square" rtlCol="0">
            <a:spAutoFit/>
          </a:bodyPr>
          <a:lstStyle/>
          <a:p>
            <a:r>
              <a:rPr lang="en-US" dirty="0"/>
              <a:t>A</a:t>
            </a:r>
            <a:r>
              <a:rPr lang="en-US" dirty="0" smtClean="0"/>
              <a:t>ccording </a:t>
            </a:r>
            <a:r>
              <a:rPr lang="en-US" dirty="0"/>
              <a:t>to </a:t>
            </a:r>
            <a:r>
              <a:rPr lang="en-US"/>
              <a:t>the method described by Lin and Huang (2003)</a:t>
            </a:r>
            <a:endParaRPr lang="en-US" dirty="0"/>
          </a:p>
        </p:txBody>
      </p:sp>
      <p:sp>
        <p:nvSpPr>
          <p:cNvPr id="2" name="Slide Number Placeholder 1"/>
          <p:cNvSpPr>
            <a:spLocks noGrp="1"/>
          </p:cNvSpPr>
          <p:nvPr>
            <p:ph type="sldNum" sz="quarter" idx="12"/>
          </p:nvPr>
        </p:nvSpPr>
        <p:spPr/>
        <p:txBody>
          <a:bodyPr/>
          <a:lstStyle/>
          <a:p>
            <a:fld id="{C56F8A91-AE65-49C4-86B7-2B5589257D16}" type="slidenum">
              <a:rPr lang="en-US" smtClean="0"/>
              <a:t>17</a:t>
            </a:fld>
            <a:endParaRPr lang="en-US"/>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7" name="TextBox 16"/>
          <p:cNvSpPr txBox="1"/>
          <p:nvPr/>
        </p:nvSpPr>
        <p:spPr>
          <a:xfrm>
            <a:off x="11167248" y="6488668"/>
            <a:ext cx="712694"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1956508833"/>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7712" y="1428281"/>
            <a:ext cx="1001487" cy="65314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50000"/>
                  </a:schemeClr>
                </a:solidFill>
              </a:rPr>
              <a:t>5. pH</a:t>
            </a:r>
            <a:endParaRPr lang="en-US" sz="2400" b="1" dirty="0">
              <a:solidFill>
                <a:schemeClr val="accent1">
                  <a:lumMod val="50000"/>
                </a:schemeClr>
              </a:solidFill>
            </a:endParaRPr>
          </a:p>
        </p:txBody>
      </p:sp>
      <p:sp>
        <p:nvSpPr>
          <p:cNvPr id="5" name="TextBox 4"/>
          <p:cNvSpPr txBox="1"/>
          <p:nvPr/>
        </p:nvSpPr>
        <p:spPr>
          <a:xfrm>
            <a:off x="-2" y="706583"/>
            <a:ext cx="8229601" cy="523220"/>
          </a:xfrm>
          <a:prstGeom prst="rect">
            <a:avLst/>
          </a:prstGeom>
          <a:solidFill>
            <a:srgbClr val="7030A0">
              <a:alpha val="46000"/>
            </a:srgbClr>
          </a:solidFill>
        </p:spPr>
        <p:txBody>
          <a:bodyPr wrap="square" rtlCol="0">
            <a:spAutoFit/>
          </a:bodyPr>
          <a:lstStyle/>
          <a:p>
            <a:pPr lvl="0">
              <a:defRPr/>
            </a:pPr>
            <a:r>
              <a:rPr lang="en-US" sz="2800" b="1" dirty="0"/>
              <a:t>Physicochemical</a:t>
            </a:r>
            <a:r>
              <a:rPr lang="en-US" sz="2800" b="1" dirty="0" smtClean="0">
                <a:solidFill>
                  <a:prstClr val="black"/>
                </a:solidFill>
              </a:rPr>
              <a:t> characteristics of final product (cont.)</a:t>
            </a:r>
            <a:endParaRPr lang="en-US" sz="2800" b="1" dirty="0">
              <a:solidFill>
                <a:prstClr val="black"/>
              </a:solidFill>
            </a:endParaRPr>
          </a:p>
        </p:txBody>
      </p:sp>
      <p:sp>
        <p:nvSpPr>
          <p:cNvPr id="6" name="Rounded Rectangle 5"/>
          <p:cNvSpPr/>
          <p:nvPr/>
        </p:nvSpPr>
        <p:spPr>
          <a:xfrm>
            <a:off x="217712" y="5709557"/>
            <a:ext cx="1582059" cy="65314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lumMod val="50000"/>
                  </a:schemeClr>
                </a:solidFill>
              </a:rPr>
              <a:t>7</a:t>
            </a:r>
            <a:r>
              <a:rPr lang="en-US" sz="2400" b="1" dirty="0" smtClean="0">
                <a:solidFill>
                  <a:schemeClr val="accent1">
                    <a:lumMod val="50000"/>
                  </a:schemeClr>
                </a:solidFill>
              </a:rPr>
              <a:t>. </a:t>
            </a:r>
            <a:r>
              <a:rPr lang="en-US" sz="2400" b="1" dirty="0">
                <a:solidFill>
                  <a:schemeClr val="accent1">
                    <a:lumMod val="50000"/>
                  </a:schemeClr>
                </a:solidFill>
              </a:rPr>
              <a:t>T</a:t>
            </a:r>
            <a:r>
              <a:rPr lang="en-US" sz="2400" b="1" dirty="0" smtClean="0">
                <a:solidFill>
                  <a:schemeClr val="accent1">
                    <a:lumMod val="50000"/>
                  </a:schemeClr>
                </a:solidFill>
              </a:rPr>
              <a:t>exture</a:t>
            </a:r>
            <a:endParaRPr lang="en-US" sz="2400" b="1" dirty="0">
              <a:solidFill>
                <a:schemeClr val="accent1">
                  <a:lumMod val="50000"/>
                </a:schemeClr>
              </a:solidFill>
            </a:endParaRPr>
          </a:p>
        </p:txBody>
      </p:sp>
      <p:sp>
        <p:nvSpPr>
          <p:cNvPr id="7" name="Rounded Rectangle 6"/>
          <p:cNvSpPr/>
          <p:nvPr/>
        </p:nvSpPr>
        <p:spPr>
          <a:xfrm>
            <a:off x="217712" y="2316679"/>
            <a:ext cx="1451431" cy="65314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lumMod val="50000"/>
                  </a:schemeClr>
                </a:solidFill>
              </a:rPr>
              <a:t>6</a:t>
            </a:r>
            <a:r>
              <a:rPr lang="en-US" sz="2400" b="1" dirty="0" smtClean="0">
                <a:solidFill>
                  <a:schemeClr val="accent1">
                    <a:lumMod val="50000"/>
                  </a:schemeClr>
                </a:solidFill>
              </a:rPr>
              <a:t>. Colour</a:t>
            </a:r>
            <a:endParaRPr lang="en-US" sz="2400" b="1" dirty="0">
              <a:solidFill>
                <a:schemeClr val="accent1">
                  <a:lumMod val="50000"/>
                </a:schemeClr>
              </a:solidFill>
            </a:endParaRPr>
          </a:p>
        </p:txBody>
      </p:sp>
      <p:sp>
        <p:nvSpPr>
          <p:cNvPr id="8" name="TextBox 7"/>
          <p:cNvSpPr txBox="1"/>
          <p:nvPr/>
        </p:nvSpPr>
        <p:spPr>
          <a:xfrm>
            <a:off x="1426882" y="1557163"/>
            <a:ext cx="6696635" cy="369332"/>
          </a:xfrm>
          <a:prstGeom prst="rect">
            <a:avLst/>
          </a:prstGeom>
          <a:noFill/>
          <a:ln>
            <a:solidFill>
              <a:schemeClr val="tx1"/>
            </a:solidFill>
          </a:ln>
        </p:spPr>
        <p:txBody>
          <a:bodyPr wrap="square" rtlCol="0">
            <a:spAutoFit/>
          </a:bodyPr>
          <a:lstStyle/>
          <a:p>
            <a:r>
              <a:rPr lang="en-US" dirty="0"/>
              <a:t>D</a:t>
            </a:r>
            <a:r>
              <a:rPr lang="en-US" dirty="0" smtClean="0"/>
              <a:t>etermined </a:t>
            </a:r>
            <a:r>
              <a:rPr lang="en-US" dirty="0"/>
              <a:t>using a digital pH </a:t>
            </a:r>
            <a:r>
              <a:rPr lang="en-US" dirty="0" smtClean="0"/>
              <a:t>meter (</a:t>
            </a:r>
            <a:r>
              <a:rPr lang="en-US" dirty="0"/>
              <a:t>HACH HQ40D multi – Germany)</a:t>
            </a:r>
          </a:p>
        </p:txBody>
      </p:sp>
      <p:sp>
        <p:nvSpPr>
          <p:cNvPr id="9" name="TextBox 8"/>
          <p:cNvSpPr txBox="1"/>
          <p:nvPr/>
        </p:nvSpPr>
        <p:spPr>
          <a:xfrm>
            <a:off x="1978211" y="5935657"/>
            <a:ext cx="6145306" cy="369332"/>
          </a:xfrm>
          <a:prstGeom prst="rect">
            <a:avLst/>
          </a:prstGeom>
          <a:noFill/>
          <a:ln>
            <a:solidFill>
              <a:schemeClr val="tx1"/>
            </a:solidFill>
          </a:ln>
        </p:spPr>
        <p:txBody>
          <a:bodyPr wrap="square" rtlCol="0">
            <a:spAutoFit/>
          </a:bodyPr>
          <a:lstStyle/>
          <a:p>
            <a:r>
              <a:rPr lang="en-US" dirty="0"/>
              <a:t>M</a:t>
            </a:r>
            <a:r>
              <a:rPr lang="en-US" dirty="0" smtClean="0"/>
              <a:t>easured </a:t>
            </a:r>
            <a:r>
              <a:rPr lang="en-US" dirty="0"/>
              <a:t>by Texture Analyzer (TA-Hdi, Stable Micro Systems). </a:t>
            </a:r>
          </a:p>
        </p:txBody>
      </p:sp>
      <p:sp>
        <p:nvSpPr>
          <p:cNvPr id="10" name="TextBox 9"/>
          <p:cNvSpPr txBox="1"/>
          <p:nvPr/>
        </p:nvSpPr>
        <p:spPr>
          <a:xfrm>
            <a:off x="4488316" y="3756919"/>
            <a:ext cx="4778817" cy="369332"/>
          </a:xfrm>
          <a:prstGeom prst="rect">
            <a:avLst/>
          </a:prstGeom>
          <a:noFill/>
          <a:ln>
            <a:solidFill>
              <a:schemeClr val="tx1"/>
            </a:solidFill>
          </a:ln>
        </p:spPr>
        <p:txBody>
          <a:bodyPr wrap="square" rtlCol="0">
            <a:spAutoFit/>
          </a:bodyPr>
          <a:lstStyle/>
          <a:p>
            <a:r>
              <a:rPr lang="en-US" dirty="0"/>
              <a:t>M</a:t>
            </a:r>
            <a:r>
              <a:rPr lang="en-US" dirty="0" smtClean="0"/>
              <a:t>easured </a:t>
            </a:r>
            <a:r>
              <a:rPr lang="en-US" dirty="0"/>
              <a:t>by Chroma meter (CR-400/410-Japan)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21376" b="21905"/>
          <a:stretch/>
        </p:blipFill>
        <p:spPr>
          <a:xfrm>
            <a:off x="1799771" y="2316680"/>
            <a:ext cx="2557917" cy="3069546"/>
          </a:xfrm>
          <a:prstGeom prst="rect">
            <a:avLst/>
          </a:prstGeom>
        </p:spPr>
      </p:pic>
      <p:sp>
        <p:nvSpPr>
          <p:cNvPr id="2" name="Slide Number Placeholder 1"/>
          <p:cNvSpPr>
            <a:spLocks noGrp="1"/>
          </p:cNvSpPr>
          <p:nvPr>
            <p:ph type="sldNum" sz="quarter" idx="12"/>
          </p:nvPr>
        </p:nvSpPr>
        <p:spPr/>
        <p:txBody>
          <a:bodyPr/>
          <a:lstStyle/>
          <a:p>
            <a:fld id="{C56F8A91-AE65-49C4-86B7-2B5589257D16}" type="slidenum">
              <a:rPr lang="en-US" smtClean="0"/>
              <a:t>18</a:t>
            </a:fld>
            <a:endParaRPr lang="en-US"/>
          </a:p>
        </p:txBody>
      </p:sp>
      <p:sp>
        <p:nvSpPr>
          <p:cNvPr id="12" name="TextBox 11"/>
          <p:cNvSpPr txBox="1"/>
          <p:nvPr/>
        </p:nvSpPr>
        <p:spPr>
          <a:xfrm>
            <a:off x="1752146" y="5438471"/>
            <a:ext cx="3500437" cy="307777"/>
          </a:xfrm>
          <a:prstGeom prst="rect">
            <a:avLst/>
          </a:prstGeom>
          <a:noFill/>
        </p:spPr>
        <p:txBody>
          <a:bodyPr wrap="square" rtlCol="0">
            <a:spAutoFit/>
          </a:bodyPr>
          <a:lstStyle/>
          <a:p>
            <a:r>
              <a:rPr lang="en-US" sz="1400" dirty="0" smtClean="0"/>
              <a:t>Figure 10 -  colour testing of sausages</a:t>
            </a:r>
            <a:endParaRPr lang="en-US" sz="1400"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6" name="TextBox 15"/>
          <p:cNvSpPr txBox="1"/>
          <p:nvPr/>
        </p:nvSpPr>
        <p:spPr>
          <a:xfrm>
            <a:off x="11167248" y="6488668"/>
            <a:ext cx="712694"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3546490308"/>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8F3A10E-139D-374D-7052-0A786609F1C3}"/>
              </a:ext>
            </a:extLst>
          </p:cNvPr>
          <p:cNvSpPr txBox="1"/>
          <p:nvPr/>
        </p:nvSpPr>
        <p:spPr>
          <a:xfrm>
            <a:off x="937832" y="599110"/>
            <a:ext cx="3614737" cy="646331"/>
          </a:xfrm>
          <a:prstGeom prst="rect">
            <a:avLst/>
          </a:prstGeom>
          <a:noFill/>
        </p:spPr>
        <p:txBody>
          <a:bodyPr wrap="square" rtlCol="0">
            <a:spAutoFit/>
          </a:bodyPr>
          <a:lstStyle/>
          <a:p>
            <a:r>
              <a:rPr lang="en-US" sz="3600" dirty="0">
                <a:solidFill>
                  <a:schemeClr val="bg1"/>
                </a:solidFill>
              </a:rPr>
              <a:t>Methodology</a:t>
            </a:r>
          </a:p>
        </p:txBody>
      </p:sp>
      <p:sp>
        <p:nvSpPr>
          <p:cNvPr id="9" name="TextBox 8">
            <a:extLst>
              <a:ext uri="{FF2B5EF4-FFF2-40B4-BE49-F238E27FC236}">
                <a16:creationId xmlns:a16="http://schemas.microsoft.com/office/drawing/2014/main" xmlns="" id="{62A8E09D-1C8B-840B-07D3-42A43257A3CB}"/>
              </a:ext>
            </a:extLst>
          </p:cNvPr>
          <p:cNvSpPr txBox="1"/>
          <p:nvPr/>
        </p:nvSpPr>
        <p:spPr>
          <a:xfrm>
            <a:off x="6277539" y="3628276"/>
            <a:ext cx="2135837" cy="830997"/>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panose="020F0502020204030204"/>
                <a:ea typeface="+mn-ea"/>
                <a:cs typeface="+mn-cs"/>
              </a:rPr>
              <a:t>Tested Sensory attributes</a:t>
            </a:r>
          </a:p>
        </p:txBody>
      </p:sp>
      <p:sp>
        <p:nvSpPr>
          <p:cNvPr id="11" name="TextBox 10">
            <a:extLst>
              <a:ext uri="{FF2B5EF4-FFF2-40B4-BE49-F238E27FC236}">
                <a16:creationId xmlns:a16="http://schemas.microsoft.com/office/drawing/2014/main" xmlns="" id="{743490BB-19BA-6CA9-9F69-DFC98553FD70}"/>
              </a:ext>
            </a:extLst>
          </p:cNvPr>
          <p:cNvSpPr txBox="1"/>
          <p:nvPr/>
        </p:nvSpPr>
        <p:spPr>
          <a:xfrm>
            <a:off x="8427923" y="2150949"/>
            <a:ext cx="3617259" cy="3785652"/>
          </a:xfrm>
          <a:prstGeom prst="rect">
            <a:avLst/>
          </a:prstGeom>
          <a:solidFill>
            <a:schemeClr val="bg1"/>
          </a:solidFill>
          <a:ln w="57150">
            <a:solidFill>
              <a:schemeClr val="accent1">
                <a:lumMod val="60000"/>
                <a:lumOff val="40000"/>
              </a:schemeClr>
            </a:solidFill>
          </a:ln>
        </p:spPr>
        <p:txBody>
          <a:bodyPr wrap="square">
            <a:spAutoFit/>
          </a:bodyPr>
          <a:lstStyle/>
          <a:p>
            <a:pPr marL="914400" marR="0" lvl="1" indent="-457200" algn="l" defTabSz="914400" rtl="0" eaLnBrk="1" fontAlgn="t" latinLnBrk="0" hangingPunct="1">
              <a:lnSpc>
                <a:spcPct val="200000"/>
              </a:lnSpc>
              <a:spcBef>
                <a:spcPts val="0"/>
              </a:spcBef>
              <a:spcAft>
                <a:spcPts val="0"/>
              </a:spcAft>
              <a:buClrTx/>
              <a:buSzTx/>
              <a:buFont typeface="Calibri" panose="020F0502020204030204" pitchFamily="34" charset="0"/>
              <a:buChar char="›"/>
              <a:tabLst/>
              <a:defRPr/>
            </a:pPr>
            <a:r>
              <a:rPr lang="en-US" sz="2400" b="1" dirty="0">
                <a:solidFill>
                  <a:schemeClr val="accent5">
                    <a:lumMod val="50000"/>
                  </a:schemeClr>
                </a:solidFill>
                <a:latin typeface="Calibri" panose="020F0502020204030204"/>
              </a:rPr>
              <a:t>F</a:t>
            </a:r>
            <a:r>
              <a:rPr kumimoji="0" lang="en-US" sz="24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lavor</a:t>
            </a:r>
            <a:endParaRPr kumimoji="0" lang="en-US" sz="24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a:p>
            <a:pPr marL="914400" marR="0" lvl="1" indent="-457200" algn="l" defTabSz="914400" rtl="0" eaLnBrk="1" fontAlgn="t" latinLnBrk="0" hangingPunct="1">
              <a:lnSpc>
                <a:spcPct val="200000"/>
              </a:lnSpc>
              <a:spcBef>
                <a:spcPts val="0"/>
              </a:spcBef>
              <a:spcAft>
                <a:spcPts val="0"/>
              </a:spcAft>
              <a:buClrTx/>
              <a:buSzTx/>
              <a:buFont typeface="Calibri" panose="020F0502020204030204" pitchFamily="34" charset="0"/>
              <a:buChar char="›"/>
              <a:tabLst/>
              <a:defRPr/>
            </a:pPr>
            <a:r>
              <a:rPr lang="en-US" sz="2400" b="1" dirty="0" smtClean="0">
                <a:solidFill>
                  <a:schemeClr val="accent5">
                    <a:lumMod val="50000"/>
                  </a:schemeClr>
                </a:solidFill>
                <a:latin typeface="Calibri" panose="020F0502020204030204"/>
              </a:rPr>
              <a:t>Juiciness </a:t>
            </a:r>
            <a:endParaRPr kumimoji="0" lang="en-US" sz="2400" b="1" i="0" u="none" strike="noStrike" kern="1200" cap="none" spc="0" normalizeH="0" baseline="0" noProof="0" dirty="0">
              <a:ln>
                <a:noFill/>
              </a:ln>
              <a:solidFill>
                <a:schemeClr val="accent5">
                  <a:lumMod val="50000"/>
                </a:schemeClr>
              </a:solidFill>
              <a:effectLst/>
              <a:uLnTx/>
              <a:uFillTx/>
              <a:latin typeface="Calibri" panose="020F0502020204030204"/>
            </a:endParaRPr>
          </a:p>
          <a:p>
            <a:pPr marL="914400" marR="0" lvl="1" indent="-457200" algn="l" defTabSz="914400" rtl="0" eaLnBrk="1" fontAlgn="t" latinLnBrk="0" hangingPunct="1">
              <a:lnSpc>
                <a:spcPct val="200000"/>
              </a:lnSpc>
              <a:spcBef>
                <a:spcPts val="0"/>
              </a:spcBef>
              <a:spcAft>
                <a:spcPts val="0"/>
              </a:spcAft>
              <a:buClrTx/>
              <a:buSzTx/>
              <a:buFont typeface="Calibri" panose="020F0502020204030204" pitchFamily="34" charset="0"/>
              <a:buChar char="›"/>
              <a:tabLst/>
              <a:defRPr/>
            </a:pPr>
            <a:r>
              <a:rPr lang="en-US" sz="2400" b="1" dirty="0" smtClean="0">
                <a:solidFill>
                  <a:schemeClr val="accent5">
                    <a:lumMod val="50000"/>
                  </a:schemeClr>
                </a:solidFill>
                <a:latin typeface="Calibri" panose="020F0502020204030204"/>
              </a:rPr>
              <a:t>Texture</a:t>
            </a:r>
            <a:endParaRPr kumimoji="0" lang="en-US" sz="2400" b="1" i="0" u="none" strike="noStrike" kern="1200" cap="none" spc="0" normalizeH="0" baseline="0" noProof="0" dirty="0">
              <a:ln>
                <a:noFill/>
              </a:ln>
              <a:solidFill>
                <a:schemeClr val="accent5">
                  <a:lumMod val="50000"/>
                </a:schemeClr>
              </a:solidFill>
              <a:effectLst/>
              <a:uLnTx/>
              <a:uFillTx/>
              <a:latin typeface="Calibri" panose="020F0502020204030204"/>
            </a:endParaRPr>
          </a:p>
          <a:p>
            <a:pPr marL="914400" marR="0" lvl="1" indent="-457200" algn="l" defTabSz="914400" rtl="0" eaLnBrk="1" fontAlgn="t" latinLnBrk="0" hangingPunct="1">
              <a:lnSpc>
                <a:spcPct val="200000"/>
              </a:lnSpc>
              <a:spcBef>
                <a:spcPts val="0"/>
              </a:spcBef>
              <a:spcAft>
                <a:spcPts val="0"/>
              </a:spcAft>
              <a:buClrTx/>
              <a:buSzTx/>
              <a:buFont typeface="Calibri" panose="020F0502020204030204" pitchFamily="34" charset="0"/>
              <a:buChar char="›"/>
              <a:tabLst/>
              <a:defRPr/>
            </a:pPr>
            <a:r>
              <a:rPr lang="en-US" sz="2400" b="1" dirty="0" smtClean="0">
                <a:solidFill>
                  <a:schemeClr val="accent5">
                    <a:lumMod val="50000"/>
                  </a:schemeClr>
                </a:solidFill>
                <a:latin typeface="Calibri" panose="020F0502020204030204"/>
              </a:rPr>
              <a:t>Colour</a:t>
            </a:r>
          </a:p>
          <a:p>
            <a:pPr marL="914400" lvl="1" indent="-457200" fontAlgn="t">
              <a:lnSpc>
                <a:spcPct val="200000"/>
              </a:lnSpc>
              <a:buFont typeface="Calibri" panose="020F0502020204030204" pitchFamily="34" charset="0"/>
              <a:buChar char="›"/>
              <a:defRPr/>
            </a:pPr>
            <a:r>
              <a:rPr lang="en-US" sz="2400" b="1" dirty="0">
                <a:solidFill>
                  <a:schemeClr val="accent5">
                    <a:lumMod val="50000"/>
                  </a:schemeClr>
                </a:solidFill>
              </a:rPr>
              <a:t>Overall </a:t>
            </a:r>
            <a:r>
              <a:rPr lang="en-US" sz="2400" b="1" dirty="0" smtClean="0">
                <a:solidFill>
                  <a:schemeClr val="accent5">
                    <a:lumMod val="50000"/>
                  </a:schemeClr>
                </a:solidFill>
              </a:rPr>
              <a:t>accepability</a:t>
            </a:r>
            <a:endParaRPr lang="en-US" sz="2400" b="1" dirty="0">
              <a:solidFill>
                <a:schemeClr val="accent5">
                  <a:lumMod val="50000"/>
                </a:schemeClr>
              </a:solidFill>
            </a:endParaRPr>
          </a:p>
        </p:txBody>
      </p:sp>
      <p:sp>
        <p:nvSpPr>
          <p:cNvPr id="14" name="TextBox 13"/>
          <p:cNvSpPr txBox="1"/>
          <p:nvPr/>
        </p:nvSpPr>
        <p:spPr>
          <a:xfrm>
            <a:off x="0" y="1578354"/>
            <a:ext cx="5936343" cy="523220"/>
          </a:xfrm>
          <a:prstGeom prst="rect">
            <a:avLst/>
          </a:prstGeom>
          <a:solidFill>
            <a:srgbClr val="7030A0">
              <a:alpha val="46000"/>
            </a:srgbClr>
          </a:solidFill>
        </p:spPr>
        <p:txBody>
          <a:bodyPr wrap="square" rtlCol="0">
            <a:spAutoFit/>
          </a:bodyPr>
          <a:lstStyle/>
          <a:p>
            <a:pPr lvl="0">
              <a:defRPr/>
            </a:pPr>
            <a:r>
              <a:rPr lang="en-US" sz="2800" b="1" dirty="0" smtClean="0">
                <a:solidFill>
                  <a:prstClr val="black"/>
                </a:solidFill>
              </a:rPr>
              <a:t>Sensory characteristics of final product</a:t>
            </a:r>
            <a:endParaRPr lang="en-US" sz="2800" b="1"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96" y="5175091"/>
            <a:ext cx="2998694" cy="1499347"/>
          </a:xfrm>
          <a:prstGeom prst="rect">
            <a:avLst/>
          </a:prstGeom>
        </p:spPr>
      </p:pic>
      <p:sp>
        <p:nvSpPr>
          <p:cNvPr id="4" name="Rounded Rectangle 3"/>
          <p:cNvSpPr/>
          <p:nvPr/>
        </p:nvSpPr>
        <p:spPr>
          <a:xfrm>
            <a:off x="818948" y="2606207"/>
            <a:ext cx="6146628" cy="782524"/>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accent5">
                    <a:lumMod val="50000"/>
                  </a:schemeClr>
                </a:solidFill>
              </a:rPr>
              <a:t>Gizzard fat added samples were compared with control </a:t>
            </a:r>
            <a:r>
              <a:rPr lang="en-US" sz="2400" dirty="0" smtClean="0">
                <a:solidFill>
                  <a:schemeClr val="accent5">
                    <a:lumMod val="50000"/>
                  </a:schemeClr>
                </a:solidFill>
              </a:rPr>
              <a:t>sample</a:t>
            </a:r>
            <a:endParaRPr lang="en-US" sz="2400" dirty="0">
              <a:solidFill>
                <a:schemeClr val="accent5">
                  <a:lumMod val="50000"/>
                </a:schemeClr>
              </a:solidFill>
            </a:endParaRPr>
          </a:p>
        </p:txBody>
      </p:sp>
      <p:sp>
        <p:nvSpPr>
          <p:cNvPr id="10" name="Rounded Rectangle 9"/>
          <p:cNvSpPr/>
          <p:nvPr/>
        </p:nvSpPr>
        <p:spPr>
          <a:xfrm>
            <a:off x="818947" y="3691347"/>
            <a:ext cx="4815879" cy="602532"/>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dirty="0">
                <a:solidFill>
                  <a:schemeClr val="accent5">
                    <a:lumMod val="50000"/>
                  </a:schemeClr>
                </a:solidFill>
              </a:rPr>
              <a:t>5-point hedonic scale</a:t>
            </a:r>
          </a:p>
        </p:txBody>
      </p:sp>
      <p:sp>
        <p:nvSpPr>
          <p:cNvPr id="12" name="Rounded Rectangle 11"/>
          <p:cNvSpPr/>
          <p:nvPr/>
        </p:nvSpPr>
        <p:spPr>
          <a:xfrm>
            <a:off x="818947" y="4584519"/>
            <a:ext cx="4815879" cy="602532"/>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dirty="0">
                <a:solidFill>
                  <a:schemeClr val="accent5">
                    <a:lumMod val="50000"/>
                  </a:schemeClr>
                </a:solidFill>
              </a:rPr>
              <a:t>35 Panelist</a:t>
            </a:r>
          </a:p>
        </p:txBody>
      </p:sp>
      <p:sp>
        <p:nvSpPr>
          <p:cNvPr id="13" name="Right Arrow 12"/>
          <p:cNvSpPr/>
          <p:nvPr/>
        </p:nvSpPr>
        <p:spPr>
          <a:xfrm>
            <a:off x="26503" y="2779145"/>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ight Arrow 14"/>
          <p:cNvSpPr/>
          <p:nvPr/>
        </p:nvSpPr>
        <p:spPr>
          <a:xfrm>
            <a:off x="11956" y="3774289"/>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ight Arrow 15"/>
          <p:cNvSpPr/>
          <p:nvPr/>
        </p:nvSpPr>
        <p:spPr>
          <a:xfrm>
            <a:off x="26503" y="4657826"/>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56F8A91-AE65-49C4-86B7-2B5589257D16}" type="slidenum">
              <a:rPr lang="en-US" smtClean="0"/>
              <a:t>19</a:t>
            </a:fld>
            <a:endParaRPr lang="en-US"/>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20" name="Title 1">
            <a:extLst>
              <a:ext uri="{FF2B5EF4-FFF2-40B4-BE49-F238E27FC236}">
                <a16:creationId xmlns="" xmlns:a16="http://schemas.microsoft.com/office/drawing/2014/main" id="{2A7ADF5A-923E-4F9D-AB23-E5E73DA4ECFE}"/>
              </a:ext>
            </a:extLst>
          </p:cNvPr>
          <p:cNvSpPr txBox="1">
            <a:spLocks/>
          </p:cNvSpPr>
          <p:nvPr/>
        </p:nvSpPr>
        <p:spPr>
          <a:xfrm>
            <a:off x="-1" y="567645"/>
            <a:ext cx="950707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 </a:t>
            </a:r>
            <a:r>
              <a:rPr lang="en-US" sz="4000" b="1" dirty="0">
                <a:solidFill>
                  <a:schemeClr val="bg1"/>
                </a:solidFill>
                <a:latin typeface="+mn-lt"/>
              </a:rPr>
              <a:t>cont</a:t>
            </a:r>
            <a:r>
              <a:rPr lang="en-US" sz="4000" b="1" dirty="0" smtClean="0">
                <a:solidFill>
                  <a:schemeClr val="bg1"/>
                </a:solidFill>
                <a:latin typeface="+mn-lt"/>
              </a:rPr>
              <a:t>.</a:t>
            </a:r>
            <a:endParaRPr lang="en-US" sz="4000" b="1" dirty="0">
              <a:solidFill>
                <a:schemeClr val="bg1"/>
              </a:solidFill>
              <a:latin typeface="+mn-lt"/>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21" name="TextBox 20"/>
          <p:cNvSpPr txBox="1"/>
          <p:nvPr/>
        </p:nvSpPr>
        <p:spPr>
          <a:xfrm>
            <a:off x="11167248" y="6488668"/>
            <a:ext cx="712694"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151354577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7ADF5A-923E-4F9D-AB23-E5E73DA4ECFE}"/>
              </a:ext>
            </a:extLst>
          </p:cNvPr>
          <p:cNvSpPr>
            <a:spLocks noGrp="1"/>
          </p:cNvSpPr>
          <p:nvPr>
            <p:ph type="title"/>
          </p:nvPr>
        </p:nvSpPr>
        <p:spPr>
          <a:xfrm>
            <a:off x="0" y="533139"/>
            <a:ext cx="2496609" cy="868337"/>
          </a:xfrm>
          <a:prstGeom prst="homePlate">
            <a:avLst/>
          </a:prstGeom>
          <a:solidFill>
            <a:schemeClr val="accent5">
              <a:lumMod val="50000"/>
            </a:schemeClr>
          </a:solidFill>
        </p:spPr>
        <p:txBody>
          <a:bodyPr>
            <a:noAutofit/>
          </a:bodyPr>
          <a:lstStyle/>
          <a:p>
            <a:r>
              <a:rPr lang="en-US" sz="4000" b="1" dirty="0">
                <a:solidFill>
                  <a:schemeClr val="bg1"/>
                </a:solidFill>
                <a:latin typeface="+mn-lt"/>
              </a:rPr>
              <a:t>Content</a:t>
            </a:r>
          </a:p>
        </p:txBody>
      </p:sp>
      <p:sp>
        <p:nvSpPr>
          <p:cNvPr id="3" name="TextBox 2">
            <a:extLst>
              <a:ext uri="{FF2B5EF4-FFF2-40B4-BE49-F238E27FC236}">
                <a16:creationId xmlns="" xmlns:a16="http://schemas.microsoft.com/office/drawing/2014/main" id="{043487DB-02BE-4579-9CB0-EA4AA63346FA}"/>
              </a:ext>
            </a:extLst>
          </p:cNvPr>
          <p:cNvSpPr txBox="1"/>
          <p:nvPr/>
        </p:nvSpPr>
        <p:spPr>
          <a:xfrm>
            <a:off x="1785257" y="1275112"/>
            <a:ext cx="10094685" cy="5262979"/>
          </a:xfrm>
          <a:prstGeom prst="rect">
            <a:avLst/>
          </a:prstGeom>
          <a:noFill/>
        </p:spPr>
        <p:txBody>
          <a:bodyPr wrap="square" rtlCol="0">
            <a:spAutoFit/>
          </a:bodyPr>
          <a:lstStyle/>
          <a:p>
            <a:pPr marL="514350" indent="-514350" algn="ctr">
              <a:lnSpc>
                <a:spcPct val="150000"/>
              </a:lnSpc>
              <a:buFont typeface="+mj-lt"/>
              <a:buAutoNum type="arabicPeriod"/>
            </a:pPr>
            <a:r>
              <a:rPr lang="en-US" sz="2800" dirty="0" smtClean="0"/>
              <a:t>Introduction……………………………………………………………………………. </a:t>
            </a:r>
            <a:endParaRPr lang="en-US" sz="2800" dirty="0"/>
          </a:p>
          <a:p>
            <a:pPr marL="514350" indent="-514350" algn="ctr">
              <a:lnSpc>
                <a:spcPct val="150000"/>
              </a:lnSpc>
              <a:buFont typeface="+mj-lt"/>
              <a:buAutoNum type="arabicPeriod"/>
            </a:pPr>
            <a:r>
              <a:rPr lang="en-US" sz="2800" dirty="0" smtClean="0"/>
              <a:t>Research problem………..…………………………………………………………. </a:t>
            </a:r>
          </a:p>
          <a:p>
            <a:pPr marL="514350" indent="-514350" algn="ctr">
              <a:lnSpc>
                <a:spcPct val="150000"/>
              </a:lnSpc>
              <a:buFont typeface="+mj-lt"/>
              <a:buAutoNum type="arabicPeriod"/>
            </a:pPr>
            <a:r>
              <a:rPr lang="en-US" sz="2800" dirty="0" smtClean="0"/>
              <a:t>Research Objectives…………………………………………………………………</a:t>
            </a:r>
          </a:p>
          <a:p>
            <a:pPr marL="514350" indent="-514350" algn="ctr">
              <a:lnSpc>
                <a:spcPct val="150000"/>
              </a:lnSpc>
              <a:buFont typeface="+mj-lt"/>
              <a:buAutoNum type="arabicPeriod"/>
            </a:pPr>
            <a:r>
              <a:rPr lang="en-US" sz="2800" dirty="0" smtClean="0"/>
              <a:t>Significance of the study………………………………………………………….</a:t>
            </a:r>
          </a:p>
          <a:p>
            <a:pPr marL="514350" indent="-514350" algn="ctr">
              <a:lnSpc>
                <a:spcPct val="150000"/>
              </a:lnSpc>
              <a:buFont typeface="+mj-lt"/>
              <a:buAutoNum type="arabicPeriod"/>
            </a:pPr>
            <a:r>
              <a:rPr lang="en-US" sz="2800" dirty="0" smtClean="0"/>
              <a:t>Materials and Methods……………………………………………………………</a:t>
            </a:r>
          </a:p>
          <a:p>
            <a:pPr marL="514350" indent="-514350" algn="ctr">
              <a:lnSpc>
                <a:spcPct val="150000"/>
              </a:lnSpc>
              <a:buFont typeface="+mj-lt"/>
              <a:buAutoNum type="arabicPeriod"/>
            </a:pPr>
            <a:r>
              <a:rPr lang="en-US" sz="2800" dirty="0" smtClean="0"/>
              <a:t>Results and discussion……..………………………………………………………</a:t>
            </a:r>
          </a:p>
          <a:p>
            <a:pPr marL="514350" indent="-514350" algn="ctr">
              <a:lnSpc>
                <a:spcPct val="150000"/>
              </a:lnSpc>
              <a:buFont typeface="+mj-lt"/>
              <a:buAutoNum type="arabicPeriod"/>
            </a:pPr>
            <a:r>
              <a:rPr lang="en-US" sz="2800" dirty="0" smtClean="0"/>
              <a:t>Conclusion..…………………………………………………………………………….. </a:t>
            </a:r>
            <a:endParaRPr lang="en-US" sz="2800" dirty="0"/>
          </a:p>
          <a:p>
            <a:pPr marL="514350" indent="-514350" algn="ctr">
              <a:lnSpc>
                <a:spcPct val="150000"/>
              </a:lnSpc>
              <a:buFont typeface="+mj-lt"/>
              <a:buAutoNum type="arabicPeriod"/>
            </a:pPr>
            <a:r>
              <a:rPr lang="en-US" sz="2800" dirty="0" smtClean="0"/>
              <a:t>References………………………………………………………………………………. </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68819"/>
          <a:stretch/>
        </p:blipFill>
        <p:spPr>
          <a:xfrm>
            <a:off x="0" y="6475540"/>
            <a:ext cx="12192000" cy="378767"/>
          </a:xfrm>
          <a:prstGeom prst="rect">
            <a:avLst/>
          </a:prstGeom>
        </p:spPr>
      </p:pic>
      <p:sp>
        <p:nvSpPr>
          <p:cNvPr id="5" name="TextBox 4"/>
          <p:cNvSpPr txBox="1"/>
          <p:nvPr/>
        </p:nvSpPr>
        <p:spPr>
          <a:xfrm>
            <a:off x="11167248" y="6488668"/>
            <a:ext cx="712694"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64605681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6F8A91-AE65-49C4-86B7-2B5589257D16}" type="slidenum">
              <a:rPr lang="en-US" smtClean="0"/>
              <a:t>20</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1454"/>
          <a:stretch/>
        </p:blipFill>
        <p:spPr>
          <a:xfrm>
            <a:off x="2569029" y="157256"/>
            <a:ext cx="7099407" cy="6013303"/>
          </a:xfrm>
          <a:prstGeom prst="rect">
            <a:avLst/>
          </a:prstGeom>
        </p:spPr>
      </p:pic>
      <p:sp>
        <p:nvSpPr>
          <p:cNvPr id="4" name="TextBox 3"/>
          <p:cNvSpPr txBox="1"/>
          <p:nvPr/>
        </p:nvSpPr>
        <p:spPr>
          <a:xfrm>
            <a:off x="4177099" y="6164306"/>
            <a:ext cx="4433501" cy="307777"/>
          </a:xfrm>
          <a:prstGeom prst="rect">
            <a:avLst/>
          </a:prstGeom>
          <a:noFill/>
        </p:spPr>
        <p:txBody>
          <a:bodyPr wrap="square" rtlCol="0">
            <a:spAutoFit/>
          </a:bodyPr>
          <a:lstStyle/>
          <a:p>
            <a:r>
              <a:rPr lang="en-US" sz="1400" dirty="0" smtClean="0"/>
              <a:t>Figure 11 -  Evaluation for sensory attributes of sausages</a:t>
            </a:r>
            <a:endParaRPr lang="en-US" sz="1400" dirty="0"/>
          </a:p>
        </p:txBody>
      </p:sp>
      <p:sp>
        <p:nvSpPr>
          <p:cNvPr id="5" name="Rectangle 4"/>
          <p:cNvSpPr/>
          <p:nvPr/>
        </p:nvSpPr>
        <p:spPr>
          <a:xfrm>
            <a:off x="0" y="0"/>
            <a:ext cx="12192000" cy="1572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flipV="1">
            <a:off x="8754542" y="3420542"/>
            <a:ext cx="6700744" cy="1741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flipV="1">
            <a:off x="-3263289" y="3381229"/>
            <a:ext cx="6700744" cy="1741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2" name="TextBox 11"/>
          <p:cNvSpPr txBox="1"/>
          <p:nvPr/>
        </p:nvSpPr>
        <p:spPr>
          <a:xfrm>
            <a:off x="11167248" y="6488668"/>
            <a:ext cx="712694"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3511863858"/>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29E927-CEAD-64E9-CB1B-1711DFDF3693}"/>
              </a:ext>
            </a:extLst>
          </p:cNvPr>
          <p:cNvSpPr txBox="1">
            <a:spLocks/>
          </p:cNvSpPr>
          <p:nvPr/>
        </p:nvSpPr>
        <p:spPr>
          <a:xfrm>
            <a:off x="834390" y="625539"/>
            <a:ext cx="4588002" cy="6454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mn-lt"/>
              </a:rPr>
              <a:t>Data analysis</a:t>
            </a:r>
          </a:p>
        </p:txBody>
      </p:sp>
      <p:pic>
        <p:nvPicPr>
          <p:cNvPr id="7172" name="Picture 4" descr="Spss Logo Png, Transparent Png - kindpng">
            <a:extLst>
              <a:ext uri="{FF2B5EF4-FFF2-40B4-BE49-F238E27FC236}">
                <a16:creationId xmlns="" xmlns:a16="http://schemas.microsoft.com/office/drawing/2014/main" id="{4CC4BCAE-DB73-4F81-B662-CDA868FECAD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12" t="1939" r="2332" b="6323"/>
          <a:stretch/>
        </p:blipFill>
        <p:spPr bwMode="auto">
          <a:xfrm>
            <a:off x="9429210" y="4804701"/>
            <a:ext cx="1684567" cy="1734211"/>
          </a:xfrm>
          <a:prstGeom prst="ellipse">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B410612A-2450-42AD-B56A-128E2121FF2C}"/>
              </a:ext>
            </a:extLst>
          </p:cNvPr>
          <p:cNvSpPr/>
          <p:nvPr/>
        </p:nvSpPr>
        <p:spPr>
          <a:xfrm>
            <a:off x="0" y="1775860"/>
            <a:ext cx="12192000" cy="939205"/>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Data were </a:t>
            </a:r>
            <a:r>
              <a:rPr lang="en-US" sz="2400" dirty="0">
                <a:solidFill>
                  <a:schemeClr val="tx1"/>
                </a:solidFill>
              </a:rPr>
              <a:t>statistically analyzed </a:t>
            </a:r>
            <a:r>
              <a:rPr lang="en-US" sz="2400" dirty="0" smtClean="0">
                <a:solidFill>
                  <a:schemeClr val="tx1"/>
                </a:solidFill>
              </a:rPr>
              <a:t>by using  </a:t>
            </a:r>
            <a:r>
              <a:rPr lang="en-US" sz="2400" dirty="0">
                <a:solidFill>
                  <a:schemeClr val="tx1"/>
                </a:solidFill>
              </a:rPr>
              <a:t>analysis of variance </a:t>
            </a:r>
            <a:r>
              <a:rPr lang="en-US" sz="2400" dirty="0" smtClean="0">
                <a:solidFill>
                  <a:schemeClr val="tx1"/>
                </a:solidFill>
              </a:rPr>
              <a:t>( One way ANOVA</a:t>
            </a:r>
            <a:r>
              <a:rPr lang="en-US" sz="2400" dirty="0">
                <a:solidFill>
                  <a:schemeClr val="tx1"/>
                </a:solidFill>
              </a:rPr>
              <a:t>) evaluating at a significant cut off of p &lt; 0.05 using SAS program</a:t>
            </a:r>
            <a:r>
              <a:rPr lang="en-US" sz="2400" dirty="0" smtClean="0">
                <a:solidFill>
                  <a:schemeClr val="tx1"/>
                </a:solidFill>
              </a:rPr>
              <a:t>.</a:t>
            </a:r>
            <a:endParaRPr lang="en-US" sz="2400" dirty="0">
              <a:solidFill>
                <a:schemeClr val="tx1"/>
              </a:solidFill>
            </a:endParaRPr>
          </a:p>
        </p:txBody>
      </p:sp>
      <p:sp>
        <p:nvSpPr>
          <p:cNvPr id="8" name="Rectangle 7">
            <a:extLst>
              <a:ext uri="{FF2B5EF4-FFF2-40B4-BE49-F238E27FC236}">
                <a16:creationId xmlns:a16="http://schemas.microsoft.com/office/drawing/2014/main" xmlns="" id="{B410612A-2450-42AD-B56A-128E2121FF2C}"/>
              </a:ext>
            </a:extLst>
          </p:cNvPr>
          <p:cNvSpPr/>
          <p:nvPr/>
        </p:nvSpPr>
        <p:spPr>
          <a:xfrm>
            <a:off x="0" y="2827362"/>
            <a:ext cx="12192000" cy="872441"/>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just">
              <a:lnSpc>
                <a:spcPct val="107000"/>
              </a:lnSpc>
              <a:spcBef>
                <a:spcPts val="0"/>
              </a:spcBef>
              <a:spcAft>
                <a:spcPts val="800"/>
              </a:spcAft>
              <a:tabLst>
                <a:tab pos="1653540" algn="l"/>
              </a:tabLst>
            </a:pPr>
            <a:r>
              <a:rPr lang="en-US" sz="2400" dirty="0">
                <a:solidFill>
                  <a:schemeClr val="tx1"/>
                </a:solidFill>
                <a:ea typeface="Calibri" panose="020F0502020204030204" pitchFamily="34" charset="0"/>
                <a:cs typeface="Latha" panose="020B0604020202020204" pitchFamily="34" charset="0"/>
              </a:rPr>
              <a:t>Significance of the differences among treatment mean values were compared </a:t>
            </a:r>
            <a:r>
              <a:rPr lang="en-US" sz="2400" dirty="0" smtClean="0">
                <a:solidFill>
                  <a:schemeClr val="tx1"/>
                </a:solidFill>
                <a:ea typeface="Calibri" panose="020F0502020204030204" pitchFamily="34" charset="0"/>
                <a:cs typeface="Latha" panose="020B0604020202020204" pitchFamily="34" charset="0"/>
              </a:rPr>
              <a:t>by using Tukey's </a:t>
            </a:r>
            <a:r>
              <a:rPr lang="en-US" sz="2400" dirty="0">
                <a:solidFill>
                  <a:schemeClr val="tx1"/>
                </a:solidFill>
                <a:ea typeface="Calibri" panose="020F0502020204030204" pitchFamily="34" charset="0"/>
                <a:cs typeface="Latha" panose="020B0604020202020204" pitchFamily="34" charset="0"/>
              </a:rPr>
              <a:t>mean comparison </a:t>
            </a:r>
            <a:r>
              <a:rPr lang="en-US" sz="2400" dirty="0" smtClean="0">
                <a:solidFill>
                  <a:schemeClr val="tx1"/>
                </a:solidFill>
                <a:ea typeface="Calibri" panose="020F0502020204030204" pitchFamily="34" charset="0"/>
                <a:cs typeface="Latha" panose="020B0604020202020204" pitchFamily="34" charset="0"/>
              </a:rPr>
              <a:t>test.</a:t>
            </a:r>
            <a:endParaRPr lang="en-US" sz="2400" dirty="0">
              <a:solidFill>
                <a:schemeClr val="tx1"/>
              </a:solidFill>
              <a:ea typeface="Calibri" panose="020F0502020204030204" pitchFamily="34" charset="0"/>
              <a:cs typeface="Latha" panose="020B0604020202020204" pitchFamily="34" charset="0"/>
            </a:endParaRPr>
          </a:p>
        </p:txBody>
      </p:sp>
      <p:sp>
        <p:nvSpPr>
          <p:cNvPr id="9" name="Rectangle 8">
            <a:extLst>
              <a:ext uri="{FF2B5EF4-FFF2-40B4-BE49-F238E27FC236}">
                <a16:creationId xmlns:a16="http://schemas.microsoft.com/office/drawing/2014/main" xmlns="" id="{B410612A-2450-42AD-B56A-128E2121FF2C}"/>
              </a:ext>
            </a:extLst>
          </p:cNvPr>
          <p:cNvSpPr/>
          <p:nvPr/>
        </p:nvSpPr>
        <p:spPr>
          <a:xfrm>
            <a:off x="0" y="3812100"/>
            <a:ext cx="12192000" cy="563618"/>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1653540" algn="l"/>
              </a:tabLst>
            </a:pPr>
            <a:r>
              <a:rPr lang="en-GB" sz="2400" dirty="0">
                <a:solidFill>
                  <a:schemeClr val="tx1"/>
                </a:solidFill>
              </a:rPr>
              <a:t>The sensory data were analysed </a:t>
            </a:r>
            <a:r>
              <a:rPr lang="en-GB" sz="2400" dirty="0" smtClean="0">
                <a:solidFill>
                  <a:schemeClr val="tx1"/>
                </a:solidFill>
              </a:rPr>
              <a:t>by </a:t>
            </a:r>
            <a:r>
              <a:rPr lang="en-GB" sz="2400" dirty="0">
                <a:solidFill>
                  <a:schemeClr val="tx1"/>
                </a:solidFill>
              </a:rPr>
              <a:t>Friedman </a:t>
            </a:r>
            <a:r>
              <a:rPr lang="en-GB" sz="2400" dirty="0" smtClean="0">
                <a:solidFill>
                  <a:schemeClr val="tx1"/>
                </a:solidFill>
              </a:rPr>
              <a:t>test in </a:t>
            </a:r>
            <a:r>
              <a:rPr lang="en-US" sz="2400" dirty="0" smtClean="0">
                <a:solidFill>
                  <a:schemeClr val="tx1"/>
                </a:solidFill>
                <a:ea typeface="Calibri" panose="020F0502020204030204" pitchFamily="34" charset="0"/>
                <a:cs typeface="Latha" panose="020B0604020202020204" pitchFamily="34" charset="0"/>
              </a:rPr>
              <a:t>SPSS </a:t>
            </a:r>
            <a:r>
              <a:rPr lang="en-US" sz="2400" dirty="0">
                <a:solidFill>
                  <a:schemeClr val="tx1"/>
                </a:solidFill>
                <a:ea typeface="Calibri" panose="020F0502020204030204" pitchFamily="34" charset="0"/>
                <a:cs typeface="Latha" panose="020B0604020202020204" pitchFamily="34" charset="0"/>
              </a:rPr>
              <a:t>statistics 26.0 </a:t>
            </a:r>
            <a:r>
              <a:rPr lang="en-US" sz="2400" dirty="0" smtClean="0">
                <a:solidFill>
                  <a:schemeClr val="tx1"/>
                </a:solidFill>
                <a:ea typeface="Calibri" panose="020F0502020204030204" pitchFamily="34" charset="0"/>
                <a:cs typeface="Latha" panose="020B0604020202020204" pitchFamily="34" charset="0"/>
              </a:rPr>
              <a:t>version.</a:t>
            </a:r>
            <a:endParaRPr lang="en-US" sz="2400" dirty="0">
              <a:solidFill>
                <a:schemeClr val="tx1"/>
              </a:solidFill>
              <a:ea typeface="Calibri" panose="020F0502020204030204" pitchFamily="34" charset="0"/>
              <a:cs typeface="Latha" panose="020B0604020202020204" pitchFamily="34" charset="0"/>
            </a:endParaRPr>
          </a:p>
        </p:txBody>
      </p:sp>
      <p:sp>
        <p:nvSpPr>
          <p:cNvPr id="4" name="Slide Number Placeholder 3"/>
          <p:cNvSpPr>
            <a:spLocks noGrp="1"/>
          </p:cNvSpPr>
          <p:nvPr>
            <p:ph type="sldNum" sz="quarter" idx="12"/>
          </p:nvPr>
        </p:nvSpPr>
        <p:spPr>
          <a:xfrm>
            <a:off x="8899893" y="6356349"/>
            <a:ext cx="2743200" cy="365125"/>
          </a:xfrm>
        </p:spPr>
        <p:txBody>
          <a:bodyPr/>
          <a:lstStyle/>
          <a:p>
            <a:fld id="{C56F8A91-AE65-49C4-86B7-2B5589257D16}" type="slidenum">
              <a:rPr lang="en-US" smtClean="0"/>
              <a:t>21</a:t>
            </a:fld>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3" name="Title 1">
            <a:extLst>
              <a:ext uri="{FF2B5EF4-FFF2-40B4-BE49-F238E27FC236}">
                <a16:creationId xmlns="" xmlns:a16="http://schemas.microsoft.com/office/drawing/2014/main" id="{2A7ADF5A-923E-4F9D-AB23-E5E73DA4ECFE}"/>
              </a:ext>
            </a:extLst>
          </p:cNvPr>
          <p:cNvSpPr txBox="1">
            <a:spLocks/>
          </p:cNvSpPr>
          <p:nvPr/>
        </p:nvSpPr>
        <p:spPr>
          <a:xfrm>
            <a:off x="-1" y="567645"/>
            <a:ext cx="950707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 </a:t>
            </a:r>
            <a:r>
              <a:rPr lang="en-US" sz="4000" b="1" dirty="0">
                <a:solidFill>
                  <a:schemeClr val="bg1"/>
                </a:solidFill>
                <a:latin typeface="+mn-lt"/>
              </a:rPr>
              <a:t>cont</a:t>
            </a:r>
            <a:r>
              <a:rPr lang="en-US" sz="4000" b="1" dirty="0" smtClean="0">
                <a:solidFill>
                  <a:schemeClr val="bg1"/>
                </a:solidFill>
                <a:latin typeface="+mn-lt"/>
              </a:rPr>
              <a:t>.</a:t>
            </a:r>
            <a:endParaRPr lang="en-US" sz="4000" b="1" dirty="0">
              <a:solidFill>
                <a:schemeClr val="bg1"/>
              </a:solidFill>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4" name="TextBox 13"/>
          <p:cNvSpPr txBox="1"/>
          <p:nvPr/>
        </p:nvSpPr>
        <p:spPr>
          <a:xfrm>
            <a:off x="11167248" y="6488668"/>
            <a:ext cx="712694"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1442468752"/>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6F8A91-AE65-49C4-86B7-2B5589257D16}" type="slidenum">
              <a:rPr lang="en-US" smtClean="0"/>
              <a:t>22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25183772"/>
              </p:ext>
            </p:extLst>
          </p:nvPr>
        </p:nvGraphicFramePr>
        <p:xfrm>
          <a:off x="0" y="2469877"/>
          <a:ext cx="12192000" cy="2468538"/>
        </p:xfrm>
        <a:graphic>
          <a:graphicData uri="http://schemas.openxmlformats.org/drawingml/2006/table">
            <a:tbl>
              <a:tblPr firstRow="1" firstCol="1" bandRow="1">
                <a:tableStyleId>{5C22544A-7EE6-4342-B048-85BDC9FD1C3A}</a:tableStyleId>
              </a:tblPr>
              <a:tblGrid>
                <a:gridCol w="1802911"/>
                <a:gridCol w="2469286"/>
                <a:gridCol w="2788170"/>
                <a:gridCol w="2503358"/>
                <a:gridCol w="2628275"/>
              </a:tblGrid>
              <a:tr h="764499">
                <a:tc>
                  <a:txBody>
                    <a:bodyPr/>
                    <a:lstStyle/>
                    <a:p>
                      <a:pPr marL="0" marR="0">
                        <a:lnSpc>
                          <a:spcPct val="107000"/>
                        </a:lnSpc>
                        <a:spcBef>
                          <a:spcPts val="0"/>
                        </a:spcBef>
                        <a:spcAft>
                          <a:spcPts val="0"/>
                        </a:spcAft>
                      </a:pPr>
                      <a:r>
                        <a:rPr lang="en-US" sz="2400" b="1" dirty="0">
                          <a:solidFill>
                            <a:schemeClr val="tx1"/>
                          </a:solidFill>
                          <a:effectLst/>
                        </a:rPr>
                        <a:t>Sample </a:t>
                      </a:r>
                      <a:endParaRPr lang="en-US" sz="2000" b="1"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73000"/>
                      </a:schemeClr>
                    </a:solidFill>
                  </a:tcPr>
                </a:tc>
                <a:tc>
                  <a:txBody>
                    <a:bodyPr/>
                    <a:lstStyle/>
                    <a:p>
                      <a:pPr marL="0" marR="0" algn="ctr">
                        <a:lnSpc>
                          <a:spcPct val="107000"/>
                        </a:lnSpc>
                        <a:spcBef>
                          <a:spcPts val="0"/>
                        </a:spcBef>
                        <a:spcAft>
                          <a:spcPts val="0"/>
                        </a:spcAft>
                      </a:pPr>
                      <a:r>
                        <a:rPr lang="en-US" sz="2400" b="1" dirty="0">
                          <a:solidFill>
                            <a:schemeClr val="tx1"/>
                          </a:solidFill>
                          <a:effectLst/>
                        </a:rPr>
                        <a:t>Control </a:t>
                      </a:r>
                      <a:endParaRPr lang="en-US" sz="2000" b="1"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64000"/>
                      </a:schemeClr>
                    </a:solidFill>
                  </a:tcPr>
                </a:tc>
                <a:tc>
                  <a:txBody>
                    <a:bodyPr/>
                    <a:lstStyle/>
                    <a:p>
                      <a:pPr marL="0" marR="0">
                        <a:lnSpc>
                          <a:spcPct val="107000"/>
                        </a:lnSpc>
                        <a:spcBef>
                          <a:spcPts val="0"/>
                        </a:spcBef>
                        <a:spcAft>
                          <a:spcPts val="0"/>
                        </a:spcAft>
                      </a:pPr>
                      <a:r>
                        <a:rPr lang="en-US" sz="2400" b="1" dirty="0">
                          <a:solidFill>
                            <a:schemeClr val="tx1"/>
                          </a:solidFill>
                          <a:effectLst/>
                        </a:rPr>
                        <a:t>50% Gizzard fat </a:t>
                      </a:r>
                      <a:endParaRPr lang="en-US" sz="2000" b="1"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64000"/>
                      </a:schemeClr>
                    </a:solidFill>
                  </a:tcPr>
                </a:tc>
                <a:tc>
                  <a:txBody>
                    <a:bodyPr/>
                    <a:lstStyle/>
                    <a:p>
                      <a:pPr marL="0" marR="0">
                        <a:lnSpc>
                          <a:spcPct val="107000"/>
                        </a:lnSpc>
                        <a:spcBef>
                          <a:spcPts val="0"/>
                        </a:spcBef>
                        <a:spcAft>
                          <a:spcPts val="0"/>
                        </a:spcAft>
                      </a:pPr>
                      <a:r>
                        <a:rPr lang="en-US" sz="2400" b="1" dirty="0">
                          <a:solidFill>
                            <a:schemeClr val="tx1"/>
                          </a:solidFill>
                          <a:effectLst/>
                        </a:rPr>
                        <a:t>75% Gizzard fat </a:t>
                      </a:r>
                      <a:endParaRPr lang="en-US" sz="2000" b="1"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64000"/>
                      </a:schemeClr>
                    </a:solidFill>
                  </a:tcPr>
                </a:tc>
                <a:tc>
                  <a:txBody>
                    <a:bodyPr/>
                    <a:lstStyle/>
                    <a:p>
                      <a:pPr marL="0" marR="0">
                        <a:lnSpc>
                          <a:spcPct val="107000"/>
                        </a:lnSpc>
                        <a:spcBef>
                          <a:spcPts val="0"/>
                        </a:spcBef>
                        <a:spcAft>
                          <a:spcPts val="0"/>
                        </a:spcAft>
                      </a:pPr>
                      <a:r>
                        <a:rPr lang="en-US" sz="2400" b="1" dirty="0">
                          <a:solidFill>
                            <a:schemeClr val="tx1"/>
                          </a:solidFill>
                          <a:effectLst/>
                        </a:rPr>
                        <a:t>100% Gizzard fat </a:t>
                      </a:r>
                      <a:endParaRPr lang="en-US" sz="2000" b="1"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64000"/>
                      </a:schemeClr>
                    </a:solidFill>
                  </a:tcPr>
                </a:tc>
              </a:tr>
              <a:tr h="554401">
                <a:tc>
                  <a:txBody>
                    <a:bodyPr/>
                    <a:lstStyle/>
                    <a:p>
                      <a:pPr marL="0" marR="0">
                        <a:lnSpc>
                          <a:spcPct val="107000"/>
                        </a:lnSpc>
                        <a:spcBef>
                          <a:spcPts val="0"/>
                        </a:spcBef>
                        <a:spcAft>
                          <a:spcPts val="0"/>
                        </a:spcAft>
                      </a:pPr>
                      <a:r>
                        <a:rPr lang="en-US" sz="2400" b="0" dirty="0">
                          <a:solidFill>
                            <a:schemeClr val="tx1"/>
                          </a:solidFill>
                          <a:effectLst/>
                        </a:rPr>
                        <a:t>Protein %</a:t>
                      </a:r>
                      <a:endParaRPr lang="en-US" sz="2000" b="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73000"/>
                      </a:schemeClr>
                    </a:solidFill>
                  </a:tcPr>
                </a:tc>
                <a:tc>
                  <a:txBody>
                    <a:bodyPr/>
                    <a:lstStyle/>
                    <a:p>
                      <a:pPr marL="0" marR="0">
                        <a:lnSpc>
                          <a:spcPct val="107000"/>
                        </a:lnSpc>
                        <a:spcBef>
                          <a:spcPts val="0"/>
                        </a:spcBef>
                        <a:spcAft>
                          <a:spcPts val="0"/>
                        </a:spcAft>
                      </a:pPr>
                      <a:r>
                        <a:rPr lang="en-US" sz="2400" dirty="0">
                          <a:effectLst/>
                        </a:rPr>
                        <a:t>25.9 ± 0.896</a:t>
                      </a:r>
                      <a:r>
                        <a:rPr lang="en-US" sz="2400" baseline="30000" dirty="0">
                          <a:effectLst/>
                        </a:rPr>
                        <a:t>a</a:t>
                      </a:r>
                      <a:r>
                        <a:rPr lang="en-US" sz="2400" dirty="0">
                          <a:effectLst/>
                        </a:rPr>
                        <a:t> </a:t>
                      </a:r>
                      <a:endParaRPr lang="en-US" sz="2000" dirty="0">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effectLst/>
                        </a:rPr>
                        <a:t>25.1 </a:t>
                      </a:r>
                      <a:r>
                        <a:rPr lang="en-US" sz="2400" dirty="0" smtClean="0">
                          <a:effectLst/>
                        </a:rPr>
                        <a:t>± 2.377</a:t>
                      </a:r>
                      <a:r>
                        <a:rPr lang="en-US" sz="2400" baseline="30000" dirty="0" smtClean="0">
                          <a:effectLst/>
                        </a:rPr>
                        <a:t>a</a:t>
                      </a:r>
                      <a:endParaRPr lang="en-US" sz="2000" dirty="0">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solidFill>
                            <a:schemeClr val="tx1"/>
                          </a:solidFill>
                          <a:effectLst/>
                        </a:rPr>
                        <a:t>21.15 ±0.556</a:t>
                      </a:r>
                      <a:r>
                        <a:rPr lang="en-US" sz="2400" baseline="30000" dirty="0">
                          <a:solidFill>
                            <a:schemeClr val="tx1"/>
                          </a:solidFill>
                          <a:effectLst/>
                        </a:rPr>
                        <a:t>ab</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solidFill>
                            <a:schemeClr val="tx1"/>
                          </a:solidFill>
                          <a:effectLst/>
                        </a:rPr>
                        <a:t>18.6± 0.129</a:t>
                      </a:r>
                      <a:r>
                        <a:rPr lang="en-US" sz="2400" baseline="30000" dirty="0">
                          <a:solidFill>
                            <a:schemeClr val="tx1"/>
                          </a:solidFill>
                          <a:effectLst/>
                        </a:rPr>
                        <a:t>b</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584617">
                <a:tc>
                  <a:txBody>
                    <a:bodyPr/>
                    <a:lstStyle/>
                    <a:p>
                      <a:pPr marL="0" marR="0">
                        <a:lnSpc>
                          <a:spcPct val="107000"/>
                        </a:lnSpc>
                        <a:spcBef>
                          <a:spcPts val="0"/>
                        </a:spcBef>
                        <a:spcAft>
                          <a:spcPts val="0"/>
                        </a:spcAft>
                      </a:pPr>
                      <a:r>
                        <a:rPr lang="en-US" sz="2400" b="0" dirty="0">
                          <a:solidFill>
                            <a:schemeClr val="tx1"/>
                          </a:solidFill>
                          <a:effectLst/>
                        </a:rPr>
                        <a:t>Fat %</a:t>
                      </a:r>
                      <a:endParaRPr lang="en-US" sz="2000" b="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73000"/>
                      </a:schemeClr>
                    </a:solidFill>
                  </a:tcPr>
                </a:tc>
                <a:tc>
                  <a:txBody>
                    <a:bodyPr/>
                    <a:lstStyle/>
                    <a:p>
                      <a:pPr marL="0" marR="0">
                        <a:lnSpc>
                          <a:spcPct val="107000"/>
                        </a:lnSpc>
                        <a:spcBef>
                          <a:spcPts val="0"/>
                        </a:spcBef>
                        <a:spcAft>
                          <a:spcPts val="0"/>
                        </a:spcAft>
                      </a:pPr>
                      <a:r>
                        <a:rPr lang="en-US" sz="2400" dirty="0">
                          <a:effectLst/>
                        </a:rPr>
                        <a:t>8.85 ± 0.043</a:t>
                      </a:r>
                      <a:r>
                        <a:rPr lang="en-US" sz="2400" baseline="30000" dirty="0">
                          <a:effectLst/>
                        </a:rPr>
                        <a:t>c</a:t>
                      </a:r>
                      <a:endParaRPr lang="en-US" sz="2000" dirty="0">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effectLst/>
                        </a:rPr>
                        <a:t>11.45 ± 0.357</a:t>
                      </a:r>
                      <a:r>
                        <a:rPr lang="en-US" sz="2400" baseline="30000" dirty="0">
                          <a:effectLst/>
                        </a:rPr>
                        <a:t>b</a:t>
                      </a:r>
                      <a:endParaRPr lang="en-US" sz="2000" dirty="0">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solidFill>
                            <a:schemeClr val="tx1"/>
                          </a:solidFill>
                          <a:effectLst/>
                        </a:rPr>
                        <a:t>14.5 ± 0.103</a:t>
                      </a:r>
                      <a:r>
                        <a:rPr lang="en-US" sz="2400" baseline="30000" dirty="0">
                          <a:solidFill>
                            <a:schemeClr val="tx1"/>
                          </a:solidFill>
                          <a:effectLst/>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solidFill>
                            <a:schemeClr val="tx1"/>
                          </a:solidFill>
                          <a:effectLst/>
                        </a:rPr>
                        <a:t>14.75 ± 0.101</a:t>
                      </a:r>
                      <a:r>
                        <a:rPr lang="en-US" sz="2400" baseline="30000" dirty="0">
                          <a:solidFill>
                            <a:schemeClr val="tx1"/>
                          </a:solidFill>
                          <a:effectLst/>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565021">
                <a:tc>
                  <a:txBody>
                    <a:bodyPr/>
                    <a:lstStyle/>
                    <a:p>
                      <a:pPr marL="0" marR="0">
                        <a:lnSpc>
                          <a:spcPct val="107000"/>
                        </a:lnSpc>
                        <a:spcBef>
                          <a:spcPts val="0"/>
                        </a:spcBef>
                        <a:spcAft>
                          <a:spcPts val="0"/>
                        </a:spcAft>
                      </a:pPr>
                      <a:r>
                        <a:rPr lang="en-US" sz="2400" b="0" dirty="0">
                          <a:solidFill>
                            <a:schemeClr val="tx1"/>
                          </a:solidFill>
                          <a:effectLst/>
                        </a:rPr>
                        <a:t>Moisture %</a:t>
                      </a:r>
                      <a:endParaRPr lang="en-US" sz="2000" b="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alpha val="73000"/>
                      </a:schemeClr>
                    </a:solidFill>
                  </a:tcPr>
                </a:tc>
                <a:tc>
                  <a:txBody>
                    <a:bodyPr/>
                    <a:lstStyle/>
                    <a:p>
                      <a:pPr marL="0" marR="0">
                        <a:lnSpc>
                          <a:spcPct val="107000"/>
                        </a:lnSpc>
                        <a:spcBef>
                          <a:spcPts val="0"/>
                        </a:spcBef>
                        <a:spcAft>
                          <a:spcPts val="0"/>
                        </a:spcAft>
                      </a:pPr>
                      <a:r>
                        <a:rPr lang="en-US" sz="2400" dirty="0">
                          <a:effectLst/>
                        </a:rPr>
                        <a:t>60.36± 0.316</a:t>
                      </a:r>
                      <a:r>
                        <a:rPr lang="en-US" sz="2400" baseline="30000" dirty="0">
                          <a:effectLst/>
                        </a:rPr>
                        <a:t>a</a:t>
                      </a:r>
                      <a:endParaRPr lang="en-US" sz="2000" dirty="0">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effectLst/>
                        </a:rPr>
                        <a:t>5</a:t>
                      </a:r>
                      <a:r>
                        <a:rPr lang="en-US" sz="2400" dirty="0" smtClean="0">
                          <a:effectLst/>
                        </a:rPr>
                        <a:t>8.16 </a:t>
                      </a:r>
                      <a:r>
                        <a:rPr lang="en-US" sz="2400" dirty="0">
                          <a:effectLst/>
                        </a:rPr>
                        <a:t>± 0.979</a:t>
                      </a:r>
                      <a:r>
                        <a:rPr lang="en-US" sz="2400" baseline="30000" dirty="0">
                          <a:effectLst/>
                        </a:rPr>
                        <a:t>ab</a:t>
                      </a:r>
                      <a:endParaRPr lang="en-US" sz="2000" dirty="0">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solidFill>
                            <a:schemeClr val="tx1"/>
                          </a:solidFill>
                          <a:effectLst/>
                        </a:rPr>
                        <a:t>56.2±1.329</a:t>
                      </a:r>
                      <a:r>
                        <a:rPr lang="en-US" sz="2400" baseline="30000" dirty="0">
                          <a:solidFill>
                            <a:schemeClr val="tx1"/>
                          </a:solidFill>
                          <a:effectLst/>
                        </a:rPr>
                        <a:t>b</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nSpc>
                          <a:spcPct val="107000"/>
                        </a:lnSpc>
                        <a:spcBef>
                          <a:spcPts val="0"/>
                        </a:spcBef>
                        <a:spcAft>
                          <a:spcPts val="0"/>
                        </a:spcAft>
                      </a:pPr>
                      <a:r>
                        <a:rPr lang="en-US" sz="2400" dirty="0">
                          <a:solidFill>
                            <a:schemeClr val="tx1"/>
                          </a:solidFill>
                          <a:effectLst/>
                        </a:rPr>
                        <a:t>52.46 ±0.377</a:t>
                      </a:r>
                      <a:r>
                        <a:rPr lang="en-US" sz="2400" baseline="30000" dirty="0">
                          <a:solidFill>
                            <a:schemeClr val="tx1"/>
                          </a:solidFill>
                          <a:effectLst/>
                        </a:rPr>
                        <a:t>c</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bl>
          </a:graphicData>
        </a:graphic>
      </p:graphicFrame>
      <p:sp>
        <p:nvSpPr>
          <p:cNvPr id="5" name="TextBox 4"/>
          <p:cNvSpPr txBox="1"/>
          <p:nvPr/>
        </p:nvSpPr>
        <p:spPr>
          <a:xfrm>
            <a:off x="0" y="1608335"/>
            <a:ext cx="12192000" cy="461665"/>
          </a:xfrm>
          <a:prstGeom prst="rect">
            <a:avLst/>
          </a:prstGeom>
          <a:solidFill>
            <a:srgbClr val="7030A0">
              <a:alpha val="46000"/>
            </a:srgbClr>
          </a:solidFill>
        </p:spPr>
        <p:txBody>
          <a:bodyPr wrap="square" rtlCol="0">
            <a:spAutoFit/>
          </a:bodyPr>
          <a:lstStyle/>
          <a:p>
            <a:r>
              <a:rPr lang="en-US" sz="2400" b="1" dirty="0" smtClean="0"/>
              <a:t>Proximate composition of crude Protein, crude fat and moisture of </a:t>
            </a:r>
            <a:r>
              <a:rPr lang="en-US" sz="2400" b="1" dirty="0" smtClean="0">
                <a:solidFill>
                  <a:srgbClr val="000000"/>
                </a:solidFill>
                <a:ea typeface="Calibri" panose="020F0502020204030204" pitchFamily="34" charset="0"/>
                <a:cs typeface="Latha" panose="020B0604020202020204" pitchFamily="34" charset="0"/>
              </a:rPr>
              <a:t>sausage samples </a:t>
            </a:r>
            <a:endParaRPr lang="en-US" sz="2400" b="1" dirty="0"/>
          </a:p>
        </p:txBody>
      </p:sp>
      <p:sp>
        <p:nvSpPr>
          <p:cNvPr id="6" name="Title 1">
            <a:extLst>
              <a:ext uri="{FF2B5EF4-FFF2-40B4-BE49-F238E27FC236}">
                <a16:creationId xmlns="" xmlns:a16="http://schemas.microsoft.com/office/drawing/2014/main" id="{2A7ADF5A-923E-4F9D-AB23-E5E73DA4ECFE}"/>
              </a:ext>
            </a:extLst>
          </p:cNvPr>
          <p:cNvSpPr txBox="1">
            <a:spLocks/>
          </p:cNvSpPr>
          <p:nvPr/>
        </p:nvSpPr>
        <p:spPr>
          <a:xfrm>
            <a:off x="0" y="537890"/>
            <a:ext cx="5446059"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Results and Discussion </a:t>
            </a:r>
            <a:endParaRPr lang="en-US" sz="4000" b="1" dirty="0">
              <a:solidFill>
                <a:schemeClr val="bg1"/>
              </a:solidFill>
              <a:latin typeface="+mn-lt"/>
            </a:endParaRPr>
          </a:p>
        </p:txBody>
      </p:sp>
      <p:sp>
        <p:nvSpPr>
          <p:cNvPr id="8" name="TextBox 7">
            <a:extLst>
              <a:ext uri="{FF2B5EF4-FFF2-40B4-BE49-F238E27FC236}">
                <a16:creationId xmlns:a16="http://schemas.microsoft.com/office/drawing/2014/main" xmlns="" id="{0F76D472-BA1A-A258-358A-ADCAB3F87F09}"/>
              </a:ext>
            </a:extLst>
          </p:cNvPr>
          <p:cNvSpPr txBox="1"/>
          <p:nvPr/>
        </p:nvSpPr>
        <p:spPr>
          <a:xfrm>
            <a:off x="0" y="5464243"/>
            <a:ext cx="12192000" cy="1015663"/>
          </a:xfrm>
          <a:prstGeom prst="rect">
            <a:avLst/>
          </a:prstGeom>
          <a:noFill/>
          <a:ln>
            <a:solidFill>
              <a:schemeClr val="accent1">
                <a:lumMod val="75000"/>
              </a:schemeClr>
            </a:solidFill>
          </a:ln>
        </p:spPr>
        <p:txBody>
          <a:bodyPr wrap="square">
            <a:spAutoFit/>
          </a:bodyPr>
          <a:lstStyle/>
          <a:p>
            <a:pPr marL="342900" indent="-342900" algn="just">
              <a:buFont typeface="Calibri" panose="020F0502020204030204" pitchFamily="34" charset="0"/>
              <a:buChar char="›"/>
            </a:pPr>
            <a:r>
              <a:rPr lang="en-US" sz="2000" dirty="0"/>
              <a:t>Incorporation of gizzard fat </a:t>
            </a:r>
            <a:r>
              <a:rPr lang="en-US" sz="2000" dirty="0" smtClean="0"/>
              <a:t>significantly reduced the protein content while significantly increasing the fat content with the increased amount of gizzard fat.    The </a:t>
            </a:r>
            <a:r>
              <a:rPr lang="en-US" sz="2000" dirty="0"/>
              <a:t>moisture content </a:t>
            </a:r>
            <a:r>
              <a:rPr lang="en-US" sz="2000" dirty="0" smtClean="0"/>
              <a:t>significantly decreased </a:t>
            </a:r>
            <a:r>
              <a:rPr lang="en-US" sz="2000" dirty="0"/>
              <a:t>with </a:t>
            </a:r>
            <a:r>
              <a:rPr lang="en-US" sz="2000" dirty="0" smtClean="0"/>
              <a:t>the increased level </a:t>
            </a:r>
            <a:r>
              <a:rPr lang="en-US" sz="2000" dirty="0"/>
              <a:t>of gizzard </a:t>
            </a:r>
            <a:r>
              <a:rPr lang="en-US" sz="2000" dirty="0" smtClean="0"/>
              <a:t>fat.</a:t>
            </a:r>
            <a:endParaRPr lang="en-US" sz="2000" dirty="0"/>
          </a:p>
        </p:txBody>
      </p:sp>
      <p:sp>
        <p:nvSpPr>
          <p:cNvPr id="7" name="TextBox 6"/>
          <p:cNvSpPr txBox="1"/>
          <p:nvPr/>
        </p:nvSpPr>
        <p:spPr>
          <a:xfrm>
            <a:off x="0" y="2193606"/>
            <a:ext cx="3603350" cy="307777"/>
          </a:xfrm>
          <a:prstGeom prst="rect">
            <a:avLst/>
          </a:prstGeom>
          <a:noFill/>
        </p:spPr>
        <p:txBody>
          <a:bodyPr wrap="square" rtlCol="0">
            <a:spAutoFit/>
          </a:bodyPr>
          <a:lstStyle/>
          <a:p>
            <a:r>
              <a:rPr lang="en-US" sz="1400" dirty="0" smtClean="0"/>
              <a:t>Table 3 : proximate composition</a:t>
            </a:r>
            <a:endParaRPr lang="en-US" sz="1400" dirty="0"/>
          </a:p>
        </p:txBody>
      </p:sp>
      <p:sp>
        <p:nvSpPr>
          <p:cNvPr id="3" name="TextBox 2"/>
          <p:cNvSpPr txBox="1"/>
          <p:nvPr/>
        </p:nvSpPr>
        <p:spPr>
          <a:xfrm>
            <a:off x="0" y="5015419"/>
            <a:ext cx="12090400" cy="677108"/>
          </a:xfrm>
          <a:prstGeom prst="rect">
            <a:avLst/>
          </a:prstGeom>
          <a:noFill/>
        </p:spPr>
        <p:txBody>
          <a:bodyPr wrap="square" rtlCol="0">
            <a:spAutoFit/>
          </a:bodyPr>
          <a:lstStyle/>
          <a:p>
            <a:r>
              <a:rPr lang="en-US" sz="1000" dirty="0"/>
              <a:t>Means of duplicates (crude protein and crude fat) and means of triplicates moisture ± Standard Deviation (SD). Means followed by different small letters in the same column (effect of treatments) are significantly by tukey,s test (p&lt;0.05). 50% Gizzard fat: formulation of sausage using gizzard fat : skin fat=50:50; 75% Gizzard fat formulation of sausage using gizzard fat : skin fat=75:25; 100% Gizzard fat formulation of sausage using 100% gizzard fat.</a:t>
            </a:r>
          </a:p>
          <a:p>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2" name="TextBox 11"/>
          <p:cNvSpPr txBox="1"/>
          <p:nvPr/>
        </p:nvSpPr>
        <p:spPr>
          <a:xfrm>
            <a:off x="11167248" y="6488668"/>
            <a:ext cx="712694"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167551333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578354"/>
            <a:ext cx="5029200" cy="523220"/>
          </a:xfrm>
          <a:prstGeom prst="rect">
            <a:avLst/>
          </a:prstGeom>
          <a:solidFill>
            <a:srgbClr val="7030A0">
              <a:alpha val="46000"/>
            </a:srgbClr>
          </a:solidFill>
        </p:spPr>
        <p:txBody>
          <a:bodyPr wrap="square" rtlCol="0">
            <a:spAutoFit/>
          </a:bodyPr>
          <a:lstStyle/>
          <a:p>
            <a:r>
              <a:rPr lang="en-US" sz="2800" b="1" dirty="0" smtClean="0"/>
              <a:t>Cooking loss of </a:t>
            </a:r>
            <a:r>
              <a:rPr lang="en-US" sz="2800" b="1" dirty="0" smtClean="0">
                <a:solidFill>
                  <a:srgbClr val="000000"/>
                </a:solidFill>
                <a:ea typeface="Calibri" panose="020F0502020204030204" pitchFamily="34" charset="0"/>
                <a:cs typeface="Latha" panose="020B0604020202020204" pitchFamily="34" charset="0"/>
              </a:rPr>
              <a:t>sausage samples </a:t>
            </a:r>
            <a:endParaRPr lang="en-US" sz="2800" b="1" dirty="0"/>
          </a:p>
        </p:txBody>
      </p:sp>
      <p:sp>
        <p:nvSpPr>
          <p:cNvPr id="2" name="Slide Number Placeholder 1"/>
          <p:cNvSpPr>
            <a:spLocks noGrp="1"/>
          </p:cNvSpPr>
          <p:nvPr>
            <p:ph type="sldNum" sz="quarter" idx="12"/>
          </p:nvPr>
        </p:nvSpPr>
        <p:spPr/>
        <p:txBody>
          <a:bodyPr/>
          <a:lstStyle/>
          <a:p>
            <a:fld id="{C56F8A91-AE65-49C4-86B7-2B5589257D16}" type="slidenum">
              <a:rPr lang="en-US" smtClean="0"/>
              <a:t>23</a:t>
            </a:fld>
            <a:endParaRPr lang="en-US"/>
          </a:p>
        </p:txBody>
      </p:sp>
      <p:sp>
        <p:nvSpPr>
          <p:cNvPr id="11" name="TextBox 10">
            <a:extLst>
              <a:ext uri="{FF2B5EF4-FFF2-40B4-BE49-F238E27FC236}">
                <a16:creationId xmlns:a16="http://schemas.microsoft.com/office/drawing/2014/main" xmlns="" id="{0F76D472-BA1A-A258-358A-ADCAB3F87F09}"/>
              </a:ext>
            </a:extLst>
          </p:cNvPr>
          <p:cNvSpPr txBox="1"/>
          <p:nvPr/>
        </p:nvSpPr>
        <p:spPr>
          <a:xfrm>
            <a:off x="6386285" y="3270779"/>
            <a:ext cx="5689600" cy="1631216"/>
          </a:xfrm>
          <a:prstGeom prst="rect">
            <a:avLst/>
          </a:prstGeom>
          <a:noFill/>
          <a:ln>
            <a:solidFill>
              <a:schemeClr val="accent1">
                <a:lumMod val="75000"/>
              </a:schemeClr>
            </a:solidFill>
          </a:ln>
        </p:spPr>
        <p:txBody>
          <a:bodyPr wrap="square">
            <a:spAutoFit/>
          </a:bodyPr>
          <a:lstStyle/>
          <a:p>
            <a:pPr marL="342900" indent="-342900" algn="just">
              <a:buFont typeface="Calibri" panose="020F0502020204030204" pitchFamily="34" charset="0"/>
              <a:buChar char="›"/>
            </a:pPr>
            <a:r>
              <a:rPr lang="en-US" sz="2000" dirty="0"/>
              <a:t>Incorporation of gizzard </a:t>
            </a:r>
            <a:r>
              <a:rPr lang="en-US" sz="2000" dirty="0" smtClean="0"/>
              <a:t>showed a declining trend of cooking loss.</a:t>
            </a:r>
          </a:p>
          <a:p>
            <a:pPr marL="342900" indent="-342900" algn="just">
              <a:buFont typeface="Calibri" panose="020F0502020204030204" pitchFamily="34" charset="0"/>
              <a:buChar char="›"/>
            </a:pPr>
            <a:r>
              <a:rPr lang="en-US" sz="2000" dirty="0" smtClean="0"/>
              <a:t>The cooking loss of </a:t>
            </a:r>
            <a:r>
              <a:rPr lang="en-US" sz="2000" dirty="0"/>
              <a:t>Gizzard fat incorporated sausages, decreased with the increased </a:t>
            </a:r>
            <a:r>
              <a:rPr lang="en-US" sz="2000" dirty="0" smtClean="0"/>
              <a:t>level </a:t>
            </a:r>
            <a:r>
              <a:rPr lang="en-US" sz="2000" dirty="0"/>
              <a:t>of gizzard </a:t>
            </a:r>
            <a:r>
              <a:rPr lang="en-US" sz="2000" dirty="0" smtClean="0"/>
              <a:t>fat.</a:t>
            </a:r>
            <a:endParaRPr kumimoji="0" lang="en-US" sz="2000" b="0" i="0" u="none" strike="noStrike" kern="1200" cap="none" spc="0" normalizeH="0" baseline="0" noProof="0" dirty="0">
              <a:ln>
                <a:noFill/>
              </a:ln>
              <a:effectLst/>
              <a:uLnTx/>
              <a:uFillTx/>
              <a:latin typeface="Calibri" panose="020F0502020204030204"/>
            </a:endParaRPr>
          </a:p>
        </p:txBody>
      </p:sp>
      <p:sp>
        <p:nvSpPr>
          <p:cNvPr id="10" name="TextBox 9"/>
          <p:cNvSpPr txBox="1"/>
          <p:nvPr/>
        </p:nvSpPr>
        <p:spPr>
          <a:xfrm>
            <a:off x="959610" y="5966834"/>
            <a:ext cx="5696478" cy="523220"/>
          </a:xfrm>
          <a:prstGeom prst="rect">
            <a:avLst/>
          </a:prstGeom>
          <a:noFill/>
        </p:spPr>
        <p:txBody>
          <a:bodyPr wrap="square" rtlCol="0">
            <a:spAutoFit/>
          </a:bodyPr>
          <a:lstStyle/>
          <a:p>
            <a:r>
              <a:rPr lang="en-US" sz="1400" dirty="0"/>
              <a:t>Figure </a:t>
            </a:r>
            <a:r>
              <a:rPr lang="en-US" sz="1400" dirty="0" smtClean="0"/>
              <a:t>12: </a:t>
            </a:r>
            <a:r>
              <a:rPr lang="en-US" sz="1400" dirty="0"/>
              <a:t>-  Cooking loss of </a:t>
            </a:r>
            <a:r>
              <a:rPr lang="en-US" sz="1400" dirty="0">
                <a:solidFill>
                  <a:srgbClr val="000000"/>
                </a:solidFill>
                <a:ea typeface="Calibri" panose="020F0502020204030204" pitchFamily="34" charset="0"/>
                <a:cs typeface="Latha" panose="020B0604020202020204" pitchFamily="34" charset="0"/>
              </a:rPr>
              <a:t>sausage samples </a:t>
            </a:r>
            <a:endParaRPr lang="en-US" sz="1400" dirty="0"/>
          </a:p>
          <a:p>
            <a:r>
              <a:rPr lang="en-US" sz="1400" dirty="0" smtClean="0"/>
              <a:t>Data </a:t>
            </a:r>
            <a:r>
              <a:rPr lang="en-US" sz="1400" dirty="0"/>
              <a:t>expressed as means ±</a:t>
            </a:r>
            <a:r>
              <a:rPr lang="en-US" sz="1400" dirty="0" smtClean="0"/>
              <a:t>SEM.Statistical </a:t>
            </a:r>
            <a:r>
              <a:rPr lang="en-US" sz="1400" dirty="0"/>
              <a:t>differences (p&lt;0.05)</a:t>
            </a:r>
            <a:r>
              <a:rPr lang="en-US" sz="1400" dirty="0">
                <a:solidFill>
                  <a:srgbClr val="000000"/>
                </a:solidFill>
                <a:ea typeface="Calibri" panose="020F0502020204030204" pitchFamily="34" charset="0"/>
                <a:cs typeface="Latha" panose="020B0604020202020204" pitchFamily="34" charset="0"/>
              </a:rPr>
              <a:t> </a:t>
            </a:r>
            <a:endParaRPr lang="en-US" sz="1400" dirty="0"/>
          </a:p>
        </p:txBody>
      </p:sp>
      <p:graphicFrame>
        <p:nvGraphicFramePr>
          <p:cNvPr id="8" name="Chart 7"/>
          <p:cNvGraphicFramePr>
            <a:graphicFrameLocks/>
          </p:cNvGraphicFramePr>
          <p:nvPr>
            <p:extLst>
              <p:ext uri="{D42A27DB-BD31-4B8C-83A1-F6EECF244321}">
                <p14:modId xmlns:p14="http://schemas.microsoft.com/office/powerpoint/2010/main" val="1251179871"/>
              </p:ext>
            </p:extLst>
          </p:nvPr>
        </p:nvGraphicFramePr>
        <p:xfrm>
          <a:off x="0" y="2272126"/>
          <a:ext cx="6386285" cy="3733334"/>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4" name="Title 1">
            <a:extLst>
              <a:ext uri="{FF2B5EF4-FFF2-40B4-BE49-F238E27FC236}">
                <a16:creationId xmlns="" xmlns:a16="http://schemas.microsoft.com/office/drawing/2014/main" id="{2A7ADF5A-923E-4F9D-AB23-E5E73DA4ECFE}"/>
              </a:ext>
            </a:extLst>
          </p:cNvPr>
          <p:cNvSpPr txBox="1">
            <a:spLocks/>
          </p:cNvSpPr>
          <p:nvPr/>
        </p:nvSpPr>
        <p:spPr>
          <a:xfrm>
            <a:off x="0" y="567645"/>
            <a:ext cx="7005918"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6" name="TextBox 15"/>
          <p:cNvSpPr txBox="1"/>
          <p:nvPr/>
        </p:nvSpPr>
        <p:spPr>
          <a:xfrm>
            <a:off x="11167248" y="6488668"/>
            <a:ext cx="712694"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val="3056485877"/>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78354"/>
            <a:ext cx="6615113" cy="523220"/>
          </a:xfrm>
          <a:prstGeom prst="rect">
            <a:avLst/>
          </a:prstGeom>
          <a:solidFill>
            <a:srgbClr val="7030A0">
              <a:alpha val="46000"/>
            </a:srgbClr>
          </a:solidFill>
        </p:spPr>
        <p:txBody>
          <a:bodyPr wrap="square" rtlCol="0">
            <a:spAutoFit/>
          </a:bodyPr>
          <a:lstStyle/>
          <a:p>
            <a:r>
              <a:rPr lang="en-US" sz="2800" b="1" dirty="0" smtClean="0"/>
              <a:t>Water holding capacity of </a:t>
            </a:r>
            <a:r>
              <a:rPr lang="en-US" sz="2800" b="1" dirty="0" smtClean="0">
                <a:solidFill>
                  <a:srgbClr val="000000"/>
                </a:solidFill>
                <a:ea typeface="Calibri" panose="020F0502020204030204" pitchFamily="34" charset="0"/>
                <a:cs typeface="Latha" panose="020B0604020202020204" pitchFamily="34" charset="0"/>
              </a:rPr>
              <a:t>sausage samples </a:t>
            </a:r>
            <a:endParaRPr lang="en-US" sz="2800" b="1" dirty="0"/>
          </a:p>
        </p:txBody>
      </p:sp>
      <p:sp>
        <p:nvSpPr>
          <p:cNvPr id="2" name="Slide Number Placeholder 1"/>
          <p:cNvSpPr>
            <a:spLocks noGrp="1"/>
          </p:cNvSpPr>
          <p:nvPr>
            <p:ph type="sldNum" sz="quarter" idx="12"/>
          </p:nvPr>
        </p:nvSpPr>
        <p:spPr/>
        <p:txBody>
          <a:bodyPr/>
          <a:lstStyle/>
          <a:p>
            <a:fld id="{C56F8A91-AE65-49C4-86B7-2B5589257D16}" type="slidenum">
              <a:rPr lang="en-US" smtClean="0"/>
              <a:t>24</a:t>
            </a:fld>
            <a:endParaRPr lang="en-US"/>
          </a:p>
        </p:txBody>
      </p:sp>
      <p:sp>
        <p:nvSpPr>
          <p:cNvPr id="12" name="TextBox 11">
            <a:extLst>
              <a:ext uri="{FF2B5EF4-FFF2-40B4-BE49-F238E27FC236}">
                <a16:creationId xmlns:a16="http://schemas.microsoft.com/office/drawing/2014/main" xmlns="" id="{0F76D472-BA1A-A258-358A-ADCAB3F87F09}"/>
              </a:ext>
            </a:extLst>
          </p:cNvPr>
          <p:cNvSpPr txBox="1"/>
          <p:nvPr/>
        </p:nvSpPr>
        <p:spPr>
          <a:xfrm>
            <a:off x="6400573" y="3536815"/>
            <a:ext cx="5689600" cy="1323439"/>
          </a:xfrm>
          <a:prstGeom prst="rect">
            <a:avLst/>
          </a:prstGeom>
          <a:noFill/>
          <a:ln>
            <a:solidFill>
              <a:schemeClr val="accent1">
                <a:lumMod val="75000"/>
              </a:schemeClr>
            </a:solidFill>
          </a:ln>
        </p:spPr>
        <p:txBody>
          <a:bodyPr wrap="square">
            <a:spAutoFit/>
          </a:bodyPr>
          <a:lstStyle/>
          <a:p>
            <a:pPr marL="342900" indent="-342900" algn="just">
              <a:buFont typeface="Calibri" panose="020F0502020204030204" pitchFamily="34" charset="0"/>
              <a:buChar char="›"/>
            </a:pPr>
            <a:r>
              <a:rPr lang="en-US" sz="2000" dirty="0" smtClean="0"/>
              <a:t>The </a:t>
            </a:r>
            <a:r>
              <a:rPr lang="en-US" sz="2000" dirty="0"/>
              <a:t>WHC of the treated samples </a:t>
            </a:r>
            <a:r>
              <a:rPr lang="en-US" sz="2000" dirty="0" smtClean="0"/>
              <a:t>significantly </a:t>
            </a:r>
            <a:r>
              <a:rPr lang="en-US" sz="2000" dirty="0"/>
              <a:t>(p &gt; 0.05) </a:t>
            </a:r>
            <a:r>
              <a:rPr lang="en-US" sz="2000" dirty="0" smtClean="0"/>
              <a:t>increased with </a:t>
            </a:r>
            <a:r>
              <a:rPr lang="en-US" sz="2000" dirty="0"/>
              <a:t>the addition of gizzard fat. </a:t>
            </a:r>
            <a:endParaRPr lang="en-US" sz="2000" dirty="0" smtClean="0"/>
          </a:p>
          <a:p>
            <a:pPr marL="342900" indent="-342900" algn="just">
              <a:buFont typeface="Calibri" panose="020F0502020204030204" pitchFamily="34" charset="0"/>
              <a:buChar char="›"/>
            </a:pPr>
            <a:r>
              <a:rPr lang="en-US" sz="2000" dirty="0" smtClean="0"/>
              <a:t>The cooking loss has  an apparent inverse proportionate  to WHC </a:t>
            </a:r>
            <a:endParaRPr lang="en-US" sz="2000" dirty="0"/>
          </a:p>
        </p:txBody>
      </p:sp>
      <p:sp>
        <p:nvSpPr>
          <p:cNvPr id="8" name="TextBox 7"/>
          <p:cNvSpPr txBox="1"/>
          <p:nvPr/>
        </p:nvSpPr>
        <p:spPr>
          <a:xfrm>
            <a:off x="918635" y="5885066"/>
            <a:ext cx="5696478" cy="523220"/>
          </a:xfrm>
          <a:prstGeom prst="rect">
            <a:avLst/>
          </a:prstGeom>
          <a:noFill/>
        </p:spPr>
        <p:txBody>
          <a:bodyPr wrap="square" rtlCol="0">
            <a:spAutoFit/>
          </a:bodyPr>
          <a:lstStyle/>
          <a:p>
            <a:r>
              <a:rPr lang="en-US" sz="1400" dirty="0"/>
              <a:t>Figure </a:t>
            </a:r>
            <a:r>
              <a:rPr lang="en-US" sz="1400" dirty="0" smtClean="0"/>
              <a:t>13: </a:t>
            </a:r>
            <a:r>
              <a:rPr lang="en-US" sz="1400" dirty="0"/>
              <a:t>-  Water holding capacity of </a:t>
            </a:r>
            <a:r>
              <a:rPr lang="en-US" sz="1400" dirty="0">
                <a:solidFill>
                  <a:srgbClr val="000000"/>
                </a:solidFill>
                <a:ea typeface="Calibri" panose="020F0502020204030204" pitchFamily="34" charset="0"/>
                <a:cs typeface="Latha" panose="020B0604020202020204" pitchFamily="34" charset="0"/>
              </a:rPr>
              <a:t>sausage </a:t>
            </a:r>
            <a:r>
              <a:rPr lang="en-US" sz="1400" dirty="0" smtClean="0">
                <a:solidFill>
                  <a:srgbClr val="000000"/>
                </a:solidFill>
                <a:ea typeface="Calibri" panose="020F0502020204030204" pitchFamily="34" charset="0"/>
                <a:cs typeface="Latha" panose="020B0604020202020204" pitchFamily="34" charset="0"/>
              </a:rPr>
              <a:t>samples</a:t>
            </a:r>
          </a:p>
          <a:p>
            <a:r>
              <a:rPr lang="en-US" sz="1400" dirty="0" smtClean="0"/>
              <a:t>Data </a:t>
            </a:r>
            <a:r>
              <a:rPr lang="en-US" sz="1400" dirty="0"/>
              <a:t>expressed as means ±</a:t>
            </a:r>
            <a:r>
              <a:rPr lang="en-US" sz="1400" dirty="0" smtClean="0"/>
              <a:t>SEM.Statistical </a:t>
            </a:r>
            <a:r>
              <a:rPr lang="en-US" sz="1400" dirty="0"/>
              <a:t>differences (p&lt;0.05)</a:t>
            </a:r>
            <a:r>
              <a:rPr lang="en-US" sz="1400" dirty="0">
                <a:solidFill>
                  <a:srgbClr val="000000"/>
                </a:solidFill>
                <a:ea typeface="Calibri" panose="020F0502020204030204" pitchFamily="34" charset="0"/>
                <a:cs typeface="Latha" panose="020B0604020202020204" pitchFamily="34" charset="0"/>
              </a:rPr>
              <a:t> </a:t>
            </a:r>
            <a:endParaRPr lang="en-US" sz="1400" dirty="0"/>
          </a:p>
        </p:txBody>
      </p:sp>
      <p:graphicFrame>
        <p:nvGraphicFramePr>
          <p:cNvPr id="14" name="Chart 13"/>
          <p:cNvGraphicFramePr>
            <a:graphicFrameLocks/>
          </p:cNvGraphicFramePr>
          <p:nvPr>
            <p:extLst>
              <p:ext uri="{D42A27DB-BD31-4B8C-83A1-F6EECF244321}">
                <p14:modId xmlns:p14="http://schemas.microsoft.com/office/powerpoint/2010/main" val="1758145287"/>
              </p:ext>
            </p:extLst>
          </p:nvPr>
        </p:nvGraphicFramePr>
        <p:xfrm>
          <a:off x="0" y="2469898"/>
          <a:ext cx="6284686" cy="362610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3" name="Title 1">
            <a:extLst>
              <a:ext uri="{FF2B5EF4-FFF2-40B4-BE49-F238E27FC236}">
                <a16:creationId xmlns="" xmlns:a16="http://schemas.microsoft.com/office/drawing/2014/main" id="{2A7ADF5A-923E-4F9D-AB23-E5E73DA4ECFE}"/>
              </a:ext>
            </a:extLst>
          </p:cNvPr>
          <p:cNvSpPr txBox="1">
            <a:spLocks/>
          </p:cNvSpPr>
          <p:nvPr/>
        </p:nvSpPr>
        <p:spPr>
          <a:xfrm>
            <a:off x="0" y="553542"/>
            <a:ext cx="6790765"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6" name="TextBox 15"/>
          <p:cNvSpPr txBox="1"/>
          <p:nvPr/>
        </p:nvSpPr>
        <p:spPr>
          <a:xfrm>
            <a:off x="11167248" y="6488668"/>
            <a:ext cx="712694"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2470311902"/>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F76D472-BA1A-A258-358A-ADCAB3F87F09}"/>
              </a:ext>
            </a:extLst>
          </p:cNvPr>
          <p:cNvSpPr txBox="1"/>
          <p:nvPr/>
        </p:nvSpPr>
        <p:spPr>
          <a:xfrm>
            <a:off x="6299880" y="3466529"/>
            <a:ext cx="5747656" cy="1323439"/>
          </a:xfrm>
          <a:prstGeom prst="rect">
            <a:avLst/>
          </a:prstGeom>
          <a:noFill/>
          <a:ln>
            <a:solidFill>
              <a:schemeClr val="accent1">
                <a:lumMod val="75000"/>
              </a:schemeClr>
            </a:solidFill>
          </a:ln>
        </p:spPr>
        <p:txBody>
          <a:bodyPr wrap="square">
            <a:spAutoFit/>
          </a:bodyPr>
          <a:lstStyle/>
          <a:p>
            <a:pPr marL="342900" indent="-342900" algn="just">
              <a:buFont typeface="Calibri" panose="020F0502020204030204" pitchFamily="34" charset="0"/>
              <a:buChar char="›"/>
            </a:pPr>
            <a:r>
              <a:rPr lang="en-US" sz="2000" dirty="0"/>
              <a:t>T</a:t>
            </a:r>
            <a:r>
              <a:rPr lang="en-US" sz="2000" dirty="0" smtClean="0"/>
              <a:t>he emulsion stability </a:t>
            </a:r>
            <a:r>
              <a:rPr lang="en-US" sz="2000" dirty="0"/>
              <a:t> </a:t>
            </a:r>
            <a:r>
              <a:rPr lang="en-US" sz="2000" dirty="0" smtClean="0"/>
              <a:t>significantly improved with  the addition of gizzard fat.</a:t>
            </a:r>
          </a:p>
          <a:p>
            <a:pPr marL="342900" indent="-342900" algn="just">
              <a:buFont typeface="Calibri" panose="020F0502020204030204" pitchFamily="34" charset="0"/>
              <a:buChar char="›"/>
            </a:pPr>
            <a:r>
              <a:rPr lang="en-US" sz="2000" dirty="0" smtClean="0"/>
              <a:t>The most stable emulsion  was exhibited from 75% and 100% gizzard fat added samples</a:t>
            </a:r>
          </a:p>
        </p:txBody>
      </p:sp>
      <p:sp>
        <p:nvSpPr>
          <p:cNvPr id="7" name="TextBox 6"/>
          <p:cNvSpPr txBox="1"/>
          <p:nvPr/>
        </p:nvSpPr>
        <p:spPr>
          <a:xfrm>
            <a:off x="1" y="1578354"/>
            <a:ext cx="5829300" cy="523220"/>
          </a:xfrm>
          <a:prstGeom prst="rect">
            <a:avLst/>
          </a:prstGeom>
          <a:solidFill>
            <a:srgbClr val="7030A0">
              <a:alpha val="46000"/>
            </a:srgbClr>
          </a:solidFill>
        </p:spPr>
        <p:txBody>
          <a:bodyPr wrap="square" rtlCol="0">
            <a:spAutoFit/>
          </a:bodyPr>
          <a:lstStyle/>
          <a:p>
            <a:r>
              <a:rPr lang="en-US" sz="2800" b="1" dirty="0" smtClean="0"/>
              <a:t>Emulsion stability of </a:t>
            </a:r>
            <a:r>
              <a:rPr lang="en-US" sz="2800" b="1" dirty="0" smtClean="0">
                <a:solidFill>
                  <a:srgbClr val="000000"/>
                </a:solidFill>
                <a:ea typeface="Calibri" panose="020F0502020204030204" pitchFamily="34" charset="0"/>
                <a:cs typeface="Latha" panose="020B0604020202020204" pitchFamily="34" charset="0"/>
              </a:rPr>
              <a:t>sausage samples </a:t>
            </a:r>
            <a:endParaRPr lang="en-US" sz="2800" b="1" dirty="0"/>
          </a:p>
        </p:txBody>
      </p:sp>
      <p:sp>
        <p:nvSpPr>
          <p:cNvPr id="2" name="Slide Number Placeholder 1"/>
          <p:cNvSpPr>
            <a:spLocks noGrp="1"/>
          </p:cNvSpPr>
          <p:nvPr>
            <p:ph type="sldNum" sz="quarter" idx="12"/>
          </p:nvPr>
        </p:nvSpPr>
        <p:spPr/>
        <p:txBody>
          <a:bodyPr/>
          <a:lstStyle/>
          <a:p>
            <a:fld id="{C56F8A91-AE65-49C4-86B7-2B5589257D16}" type="slidenum">
              <a:rPr lang="en-US" smtClean="0"/>
              <a:t>25</a:t>
            </a:fld>
            <a:endParaRPr lang="en-US"/>
          </a:p>
        </p:txBody>
      </p:sp>
      <p:sp>
        <p:nvSpPr>
          <p:cNvPr id="5" name="TextBox 4"/>
          <p:cNvSpPr txBox="1"/>
          <p:nvPr/>
        </p:nvSpPr>
        <p:spPr>
          <a:xfrm>
            <a:off x="6760311" y="5019161"/>
            <a:ext cx="4242217" cy="369332"/>
          </a:xfrm>
          <a:prstGeom prst="rect">
            <a:avLst/>
          </a:prstGeom>
          <a:noFill/>
        </p:spPr>
        <p:txBody>
          <a:bodyPr wrap="square" rtlCol="0">
            <a:spAutoFit/>
          </a:bodyPr>
          <a:lstStyle/>
          <a:p>
            <a:r>
              <a:rPr lang="en-US" dirty="0"/>
              <a:t>Lower the </a:t>
            </a:r>
            <a:r>
              <a:rPr lang="en-US" dirty="0" smtClean="0"/>
              <a:t>TEF% </a:t>
            </a:r>
            <a:r>
              <a:rPr lang="en-US" dirty="0"/>
              <a:t>= </a:t>
            </a:r>
            <a:r>
              <a:rPr lang="en-US" dirty="0" smtClean="0"/>
              <a:t>Higher </a:t>
            </a:r>
            <a:r>
              <a:rPr lang="en-US" dirty="0"/>
              <a:t>E</a:t>
            </a:r>
            <a:r>
              <a:rPr lang="en-US" dirty="0" smtClean="0"/>
              <a:t>mulsion stability</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1139659273"/>
              </p:ext>
            </p:extLst>
          </p:nvPr>
        </p:nvGraphicFramePr>
        <p:xfrm>
          <a:off x="0" y="2466404"/>
          <a:ext cx="6220918" cy="3725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63833" y="5966834"/>
            <a:ext cx="5696478" cy="523220"/>
          </a:xfrm>
          <a:prstGeom prst="rect">
            <a:avLst/>
          </a:prstGeom>
          <a:noFill/>
        </p:spPr>
        <p:txBody>
          <a:bodyPr wrap="square" rtlCol="0">
            <a:spAutoFit/>
          </a:bodyPr>
          <a:lstStyle/>
          <a:p>
            <a:r>
              <a:rPr lang="en-US" sz="1400" dirty="0"/>
              <a:t>Figure </a:t>
            </a:r>
            <a:r>
              <a:rPr lang="en-US" sz="1400" dirty="0" smtClean="0"/>
              <a:t>14: </a:t>
            </a:r>
            <a:r>
              <a:rPr lang="en-US" sz="1400" dirty="0"/>
              <a:t>- Emulsion stability of </a:t>
            </a:r>
            <a:r>
              <a:rPr lang="en-US" sz="1400" dirty="0">
                <a:solidFill>
                  <a:srgbClr val="000000"/>
                </a:solidFill>
                <a:ea typeface="Calibri" panose="020F0502020204030204" pitchFamily="34" charset="0"/>
                <a:cs typeface="Latha" panose="020B0604020202020204" pitchFamily="34" charset="0"/>
              </a:rPr>
              <a:t>sausage samples </a:t>
            </a:r>
            <a:endParaRPr lang="en-US" sz="1400" dirty="0" smtClean="0">
              <a:solidFill>
                <a:srgbClr val="000000"/>
              </a:solidFill>
              <a:ea typeface="Calibri" panose="020F0502020204030204" pitchFamily="34" charset="0"/>
              <a:cs typeface="Latha" panose="020B0604020202020204" pitchFamily="34" charset="0"/>
            </a:endParaRPr>
          </a:p>
          <a:p>
            <a:r>
              <a:rPr lang="en-US" sz="1400" dirty="0" smtClean="0"/>
              <a:t>Data </a:t>
            </a:r>
            <a:r>
              <a:rPr lang="en-US" sz="1400" dirty="0"/>
              <a:t>expressed as means ±</a:t>
            </a:r>
            <a:r>
              <a:rPr lang="en-US" sz="1400" dirty="0" smtClean="0"/>
              <a:t>SEM.Statistical </a:t>
            </a:r>
            <a:r>
              <a:rPr lang="en-US" sz="1400" dirty="0"/>
              <a:t>differences (p&lt;0.05)</a:t>
            </a:r>
            <a:r>
              <a:rPr lang="en-US" sz="1400" dirty="0">
                <a:solidFill>
                  <a:srgbClr val="000000"/>
                </a:solidFill>
                <a:ea typeface="Calibri" panose="020F0502020204030204" pitchFamily="34" charset="0"/>
                <a:cs typeface="Latha" panose="020B0604020202020204" pitchFamily="34" charset="0"/>
              </a:rPr>
              <a:t> </a:t>
            </a:r>
            <a:endParaRPr lang="en-US" sz="1400"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4" name="Title 1">
            <a:extLst>
              <a:ext uri="{FF2B5EF4-FFF2-40B4-BE49-F238E27FC236}">
                <a16:creationId xmlns="" xmlns:a16="http://schemas.microsoft.com/office/drawing/2014/main" id="{2A7ADF5A-923E-4F9D-AB23-E5E73DA4ECFE}"/>
              </a:ext>
            </a:extLst>
          </p:cNvPr>
          <p:cNvSpPr txBox="1">
            <a:spLocks/>
          </p:cNvSpPr>
          <p:nvPr/>
        </p:nvSpPr>
        <p:spPr>
          <a:xfrm>
            <a:off x="0" y="555753"/>
            <a:ext cx="6790765"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6" name="TextBox 15"/>
          <p:cNvSpPr txBox="1"/>
          <p:nvPr/>
        </p:nvSpPr>
        <p:spPr>
          <a:xfrm>
            <a:off x="11167248" y="6488668"/>
            <a:ext cx="712694"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662929037"/>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F76D472-BA1A-A258-358A-ADCAB3F87F09}"/>
              </a:ext>
            </a:extLst>
          </p:cNvPr>
          <p:cNvSpPr txBox="1"/>
          <p:nvPr/>
        </p:nvSpPr>
        <p:spPr>
          <a:xfrm>
            <a:off x="6386285" y="3227916"/>
            <a:ext cx="5689600" cy="1631216"/>
          </a:xfrm>
          <a:prstGeom prst="rect">
            <a:avLst/>
          </a:prstGeom>
          <a:noFill/>
          <a:ln>
            <a:solidFill>
              <a:schemeClr val="accent1">
                <a:lumMod val="75000"/>
              </a:schemeClr>
            </a:solidFill>
          </a:ln>
        </p:spPr>
        <p:txBody>
          <a:bodyPr wrap="square">
            <a:spAutoFit/>
          </a:bodyPr>
          <a:lstStyle/>
          <a:p>
            <a:pPr marL="342900" indent="-342900" algn="just">
              <a:buFont typeface="Calibri" panose="020F0502020204030204" pitchFamily="34" charset="0"/>
              <a:buChar char="›"/>
            </a:pPr>
            <a:r>
              <a:rPr lang="en-US" sz="2000" dirty="0"/>
              <a:t>As shown in the </a:t>
            </a:r>
            <a:r>
              <a:rPr lang="en-US" sz="2000" dirty="0" smtClean="0"/>
              <a:t>chart, </a:t>
            </a:r>
            <a:r>
              <a:rPr lang="en-US" sz="2000" dirty="0"/>
              <a:t>the </a:t>
            </a:r>
            <a:r>
              <a:rPr lang="en-US" sz="2000" dirty="0" smtClean="0"/>
              <a:t>pH </a:t>
            </a:r>
            <a:r>
              <a:rPr lang="en-US" sz="2000" dirty="0"/>
              <a:t>of the treated </a:t>
            </a:r>
            <a:r>
              <a:rPr lang="en-US" sz="2000" dirty="0" smtClean="0"/>
              <a:t>samples </a:t>
            </a:r>
            <a:r>
              <a:rPr lang="en-US" sz="2000" dirty="0"/>
              <a:t>significantly (p &gt; 0.05</a:t>
            </a:r>
            <a:r>
              <a:rPr lang="en-US" sz="2000" dirty="0" smtClean="0"/>
              <a:t>) differ </a:t>
            </a:r>
            <a:r>
              <a:rPr lang="en-US" sz="2000" dirty="0"/>
              <a:t>with the addition of gizzard fat. </a:t>
            </a:r>
            <a:endParaRPr lang="en-US" sz="2000" dirty="0" smtClean="0"/>
          </a:p>
          <a:p>
            <a:pPr marL="342900" indent="-342900" algn="just">
              <a:buFont typeface="Calibri" panose="020F0502020204030204" pitchFamily="34" charset="0"/>
              <a:buChar char="›"/>
            </a:pPr>
            <a:r>
              <a:rPr lang="en-US" sz="2000" dirty="0" smtClean="0"/>
              <a:t>Higher levels of gizzard fat incorporation lower the pH. </a:t>
            </a:r>
            <a:endParaRPr lang="en-US" sz="2000" dirty="0"/>
          </a:p>
        </p:txBody>
      </p:sp>
      <p:sp>
        <p:nvSpPr>
          <p:cNvPr id="7" name="TextBox 6"/>
          <p:cNvSpPr txBox="1"/>
          <p:nvPr/>
        </p:nvSpPr>
        <p:spPr>
          <a:xfrm>
            <a:off x="1" y="1578354"/>
            <a:ext cx="3657600" cy="523220"/>
          </a:xfrm>
          <a:prstGeom prst="rect">
            <a:avLst/>
          </a:prstGeom>
          <a:solidFill>
            <a:srgbClr val="7030A0">
              <a:alpha val="46000"/>
            </a:srgbClr>
          </a:solidFill>
        </p:spPr>
        <p:txBody>
          <a:bodyPr wrap="square" rtlCol="0">
            <a:spAutoFit/>
          </a:bodyPr>
          <a:lstStyle/>
          <a:p>
            <a:r>
              <a:rPr lang="en-US" sz="2800" b="1" dirty="0" smtClean="0"/>
              <a:t>pH of </a:t>
            </a:r>
            <a:r>
              <a:rPr lang="en-US" sz="2800" b="1" dirty="0" smtClean="0">
                <a:solidFill>
                  <a:srgbClr val="000000"/>
                </a:solidFill>
                <a:ea typeface="Calibri" panose="020F0502020204030204" pitchFamily="34" charset="0"/>
                <a:cs typeface="Latha" panose="020B0604020202020204" pitchFamily="34" charset="0"/>
              </a:rPr>
              <a:t>sausage samples </a:t>
            </a:r>
            <a:endParaRPr lang="en-US" sz="2800" b="1" dirty="0"/>
          </a:p>
        </p:txBody>
      </p:sp>
      <p:sp>
        <p:nvSpPr>
          <p:cNvPr id="2" name="Slide Number Placeholder 1"/>
          <p:cNvSpPr>
            <a:spLocks noGrp="1"/>
          </p:cNvSpPr>
          <p:nvPr>
            <p:ph type="sldNum" sz="quarter" idx="12"/>
          </p:nvPr>
        </p:nvSpPr>
        <p:spPr/>
        <p:txBody>
          <a:bodyPr/>
          <a:lstStyle/>
          <a:p>
            <a:fld id="{C56F8A91-AE65-49C4-86B7-2B5589257D16}" type="slidenum">
              <a:rPr lang="en-US" smtClean="0"/>
              <a:t>26</a:t>
            </a:fld>
            <a:endParaRPr lang="en-US"/>
          </a:p>
        </p:txBody>
      </p:sp>
      <p:sp>
        <p:nvSpPr>
          <p:cNvPr id="12" name="TextBox 11"/>
          <p:cNvSpPr txBox="1"/>
          <p:nvPr/>
        </p:nvSpPr>
        <p:spPr>
          <a:xfrm>
            <a:off x="1179451" y="5899580"/>
            <a:ext cx="5696478" cy="523220"/>
          </a:xfrm>
          <a:prstGeom prst="rect">
            <a:avLst/>
          </a:prstGeom>
          <a:noFill/>
        </p:spPr>
        <p:txBody>
          <a:bodyPr wrap="square" rtlCol="0">
            <a:spAutoFit/>
          </a:bodyPr>
          <a:lstStyle/>
          <a:p>
            <a:r>
              <a:rPr lang="en-US" sz="1400" dirty="0"/>
              <a:t>Figure </a:t>
            </a:r>
            <a:r>
              <a:rPr lang="en-US" sz="1400" dirty="0" smtClean="0"/>
              <a:t>15: </a:t>
            </a:r>
            <a:r>
              <a:rPr lang="en-US" sz="1400" dirty="0"/>
              <a:t>- pH of </a:t>
            </a:r>
            <a:r>
              <a:rPr lang="en-US" sz="1400" dirty="0">
                <a:solidFill>
                  <a:srgbClr val="000000"/>
                </a:solidFill>
                <a:ea typeface="Calibri" panose="020F0502020204030204" pitchFamily="34" charset="0"/>
                <a:cs typeface="Latha" panose="020B0604020202020204" pitchFamily="34" charset="0"/>
              </a:rPr>
              <a:t>sausage samples </a:t>
            </a:r>
            <a:endParaRPr lang="en-US" sz="1400" dirty="0" smtClean="0">
              <a:solidFill>
                <a:srgbClr val="000000"/>
              </a:solidFill>
              <a:ea typeface="Calibri" panose="020F0502020204030204" pitchFamily="34" charset="0"/>
              <a:cs typeface="Latha" panose="020B0604020202020204" pitchFamily="34" charset="0"/>
            </a:endParaRPr>
          </a:p>
          <a:p>
            <a:r>
              <a:rPr lang="en-US" sz="1400" dirty="0" smtClean="0"/>
              <a:t>Data </a:t>
            </a:r>
            <a:r>
              <a:rPr lang="en-US" sz="1400" dirty="0"/>
              <a:t>expressed as means ±</a:t>
            </a:r>
            <a:r>
              <a:rPr lang="en-US" sz="1400" dirty="0" smtClean="0"/>
              <a:t>SEM.Statistical </a:t>
            </a:r>
            <a:r>
              <a:rPr lang="en-US" sz="1400" dirty="0"/>
              <a:t>differences (p&lt;0.05)</a:t>
            </a:r>
            <a:r>
              <a:rPr lang="en-US" sz="1400" dirty="0">
                <a:solidFill>
                  <a:srgbClr val="000000"/>
                </a:solidFill>
                <a:ea typeface="Calibri" panose="020F0502020204030204" pitchFamily="34" charset="0"/>
                <a:cs typeface="Latha" panose="020B0604020202020204" pitchFamily="34" charset="0"/>
              </a:rPr>
              <a:t> </a:t>
            </a:r>
            <a:endParaRPr lang="en-US" sz="1400" dirty="0"/>
          </a:p>
        </p:txBody>
      </p:sp>
      <p:graphicFrame>
        <p:nvGraphicFramePr>
          <p:cNvPr id="10" name="Chart 9"/>
          <p:cNvGraphicFramePr>
            <a:graphicFrameLocks/>
          </p:cNvGraphicFramePr>
          <p:nvPr>
            <p:extLst>
              <p:ext uri="{D42A27DB-BD31-4B8C-83A1-F6EECF244321}">
                <p14:modId xmlns:p14="http://schemas.microsoft.com/office/powerpoint/2010/main" val="3761823019"/>
              </p:ext>
            </p:extLst>
          </p:nvPr>
        </p:nvGraphicFramePr>
        <p:xfrm>
          <a:off x="0" y="2409798"/>
          <a:ext cx="6386285" cy="368449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4" name="Title 1">
            <a:extLst>
              <a:ext uri="{FF2B5EF4-FFF2-40B4-BE49-F238E27FC236}">
                <a16:creationId xmlns="" xmlns:a16="http://schemas.microsoft.com/office/drawing/2014/main" id="{2A7ADF5A-923E-4F9D-AB23-E5E73DA4ECFE}"/>
              </a:ext>
            </a:extLst>
          </p:cNvPr>
          <p:cNvSpPr txBox="1">
            <a:spLocks/>
          </p:cNvSpPr>
          <p:nvPr/>
        </p:nvSpPr>
        <p:spPr>
          <a:xfrm>
            <a:off x="0" y="564564"/>
            <a:ext cx="6790765"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6" name="TextBox 15"/>
          <p:cNvSpPr txBox="1"/>
          <p:nvPr/>
        </p:nvSpPr>
        <p:spPr>
          <a:xfrm>
            <a:off x="11167248" y="6488668"/>
            <a:ext cx="712694" cy="36933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58457501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F76D472-BA1A-A258-358A-ADCAB3F87F09}"/>
              </a:ext>
            </a:extLst>
          </p:cNvPr>
          <p:cNvSpPr txBox="1"/>
          <p:nvPr/>
        </p:nvSpPr>
        <p:spPr>
          <a:xfrm>
            <a:off x="6226628" y="3395092"/>
            <a:ext cx="5849257" cy="1323439"/>
          </a:xfrm>
          <a:prstGeom prst="rect">
            <a:avLst/>
          </a:prstGeom>
          <a:noFill/>
          <a:ln>
            <a:solidFill>
              <a:schemeClr val="accent1">
                <a:lumMod val="75000"/>
              </a:schemeClr>
            </a:solidFill>
          </a:ln>
        </p:spPr>
        <p:txBody>
          <a:bodyPr wrap="square">
            <a:spAutoFit/>
          </a:bodyPr>
          <a:lstStyle/>
          <a:p>
            <a:pPr marL="342900" indent="-342900" algn="just">
              <a:buFont typeface="Calibri" panose="020F0502020204030204" pitchFamily="34" charset="0"/>
              <a:buChar char="›"/>
            </a:pPr>
            <a:r>
              <a:rPr lang="en-US" sz="2000" dirty="0" smtClean="0"/>
              <a:t>Sausages with harder texture was produced with the addition of gizzard fat</a:t>
            </a:r>
          </a:p>
          <a:p>
            <a:pPr marL="342900" indent="-342900" algn="just">
              <a:buFont typeface="Calibri" panose="020F0502020204030204" pitchFamily="34" charset="0"/>
              <a:buChar char="›"/>
            </a:pPr>
            <a:r>
              <a:rPr lang="en-US" sz="2000" dirty="0" smtClean="0"/>
              <a:t>This suggest that gizzard fat strengthen protein matrix of chicken  sausages than chicken skin.   </a:t>
            </a:r>
            <a:endParaRPr lang="en-US" sz="2000" dirty="0"/>
          </a:p>
        </p:txBody>
      </p:sp>
      <p:sp>
        <p:nvSpPr>
          <p:cNvPr id="7" name="TextBox 6"/>
          <p:cNvSpPr txBox="1"/>
          <p:nvPr/>
        </p:nvSpPr>
        <p:spPr>
          <a:xfrm>
            <a:off x="1" y="1578354"/>
            <a:ext cx="5943599" cy="523220"/>
          </a:xfrm>
          <a:prstGeom prst="rect">
            <a:avLst/>
          </a:prstGeom>
          <a:solidFill>
            <a:srgbClr val="7030A0">
              <a:alpha val="46000"/>
            </a:srgbClr>
          </a:solidFill>
        </p:spPr>
        <p:txBody>
          <a:bodyPr wrap="square" rtlCol="0">
            <a:spAutoFit/>
          </a:bodyPr>
          <a:lstStyle/>
          <a:p>
            <a:r>
              <a:rPr lang="en-US" sz="2800" b="1" dirty="0" smtClean="0"/>
              <a:t>Texture (Hardness) of </a:t>
            </a:r>
            <a:r>
              <a:rPr lang="en-US" sz="2800" b="1" dirty="0" smtClean="0">
                <a:solidFill>
                  <a:srgbClr val="000000"/>
                </a:solidFill>
                <a:ea typeface="Calibri" panose="020F0502020204030204" pitchFamily="34" charset="0"/>
                <a:cs typeface="Latha" panose="020B0604020202020204" pitchFamily="34" charset="0"/>
              </a:rPr>
              <a:t>sausage samples </a:t>
            </a:r>
            <a:endParaRPr lang="en-US" sz="2800" b="1" dirty="0"/>
          </a:p>
        </p:txBody>
      </p:sp>
      <p:sp>
        <p:nvSpPr>
          <p:cNvPr id="2" name="Slide Number Placeholder 1"/>
          <p:cNvSpPr>
            <a:spLocks noGrp="1"/>
          </p:cNvSpPr>
          <p:nvPr>
            <p:ph type="sldNum" sz="quarter" idx="12"/>
          </p:nvPr>
        </p:nvSpPr>
        <p:spPr/>
        <p:txBody>
          <a:bodyPr/>
          <a:lstStyle/>
          <a:p>
            <a:fld id="{C56F8A91-AE65-49C4-86B7-2B5589257D16}" type="slidenum">
              <a:rPr lang="en-US" smtClean="0"/>
              <a:t>27</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3824291373"/>
              </p:ext>
            </p:extLst>
          </p:nvPr>
        </p:nvGraphicFramePr>
        <p:xfrm>
          <a:off x="0" y="2336330"/>
          <a:ext cx="6241143" cy="375841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73981" y="5862158"/>
            <a:ext cx="5696478" cy="523220"/>
          </a:xfrm>
          <a:prstGeom prst="rect">
            <a:avLst/>
          </a:prstGeom>
          <a:noFill/>
        </p:spPr>
        <p:txBody>
          <a:bodyPr wrap="square" rtlCol="0">
            <a:spAutoFit/>
          </a:bodyPr>
          <a:lstStyle/>
          <a:p>
            <a:r>
              <a:rPr lang="en-US" sz="1400" dirty="0"/>
              <a:t>Figure </a:t>
            </a:r>
            <a:r>
              <a:rPr lang="en-US" sz="1400" dirty="0" smtClean="0"/>
              <a:t>16: </a:t>
            </a:r>
            <a:r>
              <a:rPr lang="en-US" sz="1400" dirty="0"/>
              <a:t>- Texture (Hardness) of </a:t>
            </a:r>
            <a:r>
              <a:rPr lang="en-US" sz="1400" dirty="0">
                <a:solidFill>
                  <a:srgbClr val="000000"/>
                </a:solidFill>
                <a:ea typeface="Calibri" panose="020F0502020204030204" pitchFamily="34" charset="0"/>
                <a:cs typeface="Latha" panose="020B0604020202020204" pitchFamily="34" charset="0"/>
              </a:rPr>
              <a:t>sausage samples </a:t>
            </a:r>
            <a:endParaRPr lang="en-US" sz="1400" dirty="0" smtClean="0">
              <a:solidFill>
                <a:srgbClr val="000000"/>
              </a:solidFill>
              <a:ea typeface="Calibri" panose="020F0502020204030204" pitchFamily="34" charset="0"/>
              <a:cs typeface="Latha" panose="020B0604020202020204" pitchFamily="34" charset="0"/>
            </a:endParaRPr>
          </a:p>
          <a:p>
            <a:r>
              <a:rPr lang="en-US" sz="1400" dirty="0" smtClean="0"/>
              <a:t>Data </a:t>
            </a:r>
            <a:r>
              <a:rPr lang="en-US" sz="1400" dirty="0"/>
              <a:t>expressed as means ±</a:t>
            </a:r>
            <a:r>
              <a:rPr lang="en-US" sz="1400" dirty="0" smtClean="0"/>
              <a:t>SEM.Statistical </a:t>
            </a:r>
            <a:r>
              <a:rPr lang="en-US" sz="1400" dirty="0"/>
              <a:t>differences (p&lt;0.05)</a:t>
            </a:r>
            <a:r>
              <a:rPr lang="en-US" sz="1400" dirty="0">
                <a:solidFill>
                  <a:srgbClr val="000000"/>
                </a:solidFill>
                <a:ea typeface="Calibri" panose="020F0502020204030204" pitchFamily="34" charset="0"/>
                <a:cs typeface="Latha" panose="020B0604020202020204" pitchFamily="34" charset="0"/>
              </a:rPr>
              <a:t> </a:t>
            </a:r>
            <a:endParaRPr lang="en-US" sz="1400"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4" name="Title 1">
            <a:extLst>
              <a:ext uri="{FF2B5EF4-FFF2-40B4-BE49-F238E27FC236}">
                <a16:creationId xmlns="" xmlns:a16="http://schemas.microsoft.com/office/drawing/2014/main" id="{2A7ADF5A-923E-4F9D-AB23-E5E73DA4ECFE}"/>
              </a:ext>
            </a:extLst>
          </p:cNvPr>
          <p:cNvSpPr txBox="1">
            <a:spLocks/>
          </p:cNvSpPr>
          <p:nvPr/>
        </p:nvSpPr>
        <p:spPr>
          <a:xfrm>
            <a:off x="0" y="572372"/>
            <a:ext cx="6790765"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6" name="TextBox 15"/>
          <p:cNvSpPr txBox="1"/>
          <p:nvPr/>
        </p:nvSpPr>
        <p:spPr>
          <a:xfrm>
            <a:off x="11167248" y="6488668"/>
            <a:ext cx="712694" cy="369332"/>
          </a:xfrm>
          <a:prstGeom prst="rect">
            <a:avLst/>
          </a:prstGeom>
          <a:noFill/>
        </p:spPr>
        <p:txBody>
          <a:bodyPr wrap="square" rtlCol="0">
            <a:spAutoFit/>
          </a:bodyPr>
          <a:lstStyle/>
          <a:p>
            <a:r>
              <a:rPr lang="en-US" dirty="0" smtClean="0"/>
              <a:t>27</a:t>
            </a:r>
            <a:endParaRPr lang="en-US" dirty="0"/>
          </a:p>
        </p:txBody>
      </p:sp>
    </p:spTree>
    <p:extLst>
      <p:ext uri="{BB962C8B-B14F-4D97-AF65-F5344CB8AC3E}">
        <p14:creationId xmlns:p14="http://schemas.microsoft.com/office/powerpoint/2010/main" val="2820330120"/>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F76D472-BA1A-A258-358A-ADCAB3F87F09}"/>
              </a:ext>
            </a:extLst>
          </p:cNvPr>
          <p:cNvSpPr txBox="1"/>
          <p:nvPr/>
        </p:nvSpPr>
        <p:spPr>
          <a:xfrm>
            <a:off x="0" y="5581612"/>
            <a:ext cx="12192000" cy="707886"/>
          </a:xfrm>
          <a:prstGeom prst="rect">
            <a:avLst/>
          </a:prstGeom>
          <a:noFill/>
          <a:ln>
            <a:solidFill>
              <a:schemeClr val="accent1">
                <a:lumMod val="75000"/>
              </a:schemeClr>
            </a:solidFill>
          </a:ln>
        </p:spPr>
        <p:txBody>
          <a:bodyPr wrap="square">
            <a:spAutoFit/>
          </a:bodyPr>
          <a:lstStyle/>
          <a:p>
            <a:pPr marL="342900" indent="-342900" algn="just">
              <a:buFont typeface="Calibri" panose="020F0502020204030204" pitchFamily="34" charset="0"/>
              <a:buChar char="›"/>
            </a:pPr>
            <a:r>
              <a:rPr lang="en-US" sz="2000" dirty="0" smtClean="0"/>
              <a:t>The addition of gizzard fat had no significant impact on the lightness and yellowness of surface color but redness was decreased as the concentration of gizzard increased</a:t>
            </a:r>
            <a:r>
              <a:rPr lang="en-US" sz="2000" dirty="0"/>
              <a:t>.</a:t>
            </a:r>
            <a:endParaRPr lang="en-US" sz="2000" dirty="0" smtClean="0"/>
          </a:p>
        </p:txBody>
      </p:sp>
      <p:sp>
        <p:nvSpPr>
          <p:cNvPr id="7" name="TextBox 6"/>
          <p:cNvSpPr txBox="1"/>
          <p:nvPr/>
        </p:nvSpPr>
        <p:spPr>
          <a:xfrm>
            <a:off x="1" y="1578354"/>
            <a:ext cx="5400674" cy="523220"/>
          </a:xfrm>
          <a:prstGeom prst="rect">
            <a:avLst/>
          </a:prstGeom>
          <a:solidFill>
            <a:srgbClr val="7030A0">
              <a:alpha val="46000"/>
            </a:srgbClr>
          </a:solidFill>
        </p:spPr>
        <p:txBody>
          <a:bodyPr wrap="square" rtlCol="0">
            <a:spAutoFit/>
          </a:bodyPr>
          <a:lstStyle/>
          <a:p>
            <a:r>
              <a:rPr lang="en-US" sz="2800" b="1" dirty="0" smtClean="0"/>
              <a:t>Surface colour of </a:t>
            </a:r>
            <a:r>
              <a:rPr lang="en-US" sz="2800" b="1" dirty="0" smtClean="0">
                <a:solidFill>
                  <a:srgbClr val="000000"/>
                </a:solidFill>
                <a:ea typeface="Calibri" panose="020F0502020204030204" pitchFamily="34" charset="0"/>
                <a:cs typeface="Latha" panose="020B0604020202020204" pitchFamily="34" charset="0"/>
              </a:rPr>
              <a:t>sausage samples </a:t>
            </a:r>
            <a:endParaRPr lang="en-US" sz="2800" b="1" dirty="0"/>
          </a:p>
        </p:txBody>
      </p:sp>
      <p:sp>
        <p:nvSpPr>
          <p:cNvPr id="2" name="Slide Number Placeholder 1"/>
          <p:cNvSpPr>
            <a:spLocks noGrp="1"/>
          </p:cNvSpPr>
          <p:nvPr>
            <p:ph type="sldNum" sz="quarter" idx="12"/>
          </p:nvPr>
        </p:nvSpPr>
        <p:spPr/>
        <p:txBody>
          <a:bodyPr/>
          <a:lstStyle/>
          <a:p>
            <a:fld id="{C56F8A91-AE65-49C4-86B7-2B5589257D16}" type="slidenum">
              <a:rPr lang="en-US" smtClean="0"/>
              <a:t>28</a:t>
            </a:fld>
            <a:endParaRPr lang="en-US"/>
          </a:p>
        </p:txBody>
      </p:sp>
      <p:sp>
        <p:nvSpPr>
          <p:cNvPr id="11" name="TextBox 10"/>
          <p:cNvSpPr txBox="1"/>
          <p:nvPr/>
        </p:nvSpPr>
        <p:spPr>
          <a:xfrm>
            <a:off x="0" y="2211450"/>
            <a:ext cx="5696478" cy="430887"/>
          </a:xfrm>
          <a:prstGeom prst="rect">
            <a:avLst/>
          </a:prstGeom>
          <a:noFill/>
        </p:spPr>
        <p:txBody>
          <a:bodyPr wrap="square" rtlCol="0">
            <a:spAutoFit/>
          </a:bodyPr>
          <a:lstStyle/>
          <a:p>
            <a:r>
              <a:rPr lang="en-US" sz="1100" dirty="0" smtClean="0"/>
              <a:t>Table 04 : </a:t>
            </a:r>
            <a:r>
              <a:rPr lang="en-US" sz="1100" dirty="0"/>
              <a:t>- Surface colour of </a:t>
            </a:r>
            <a:r>
              <a:rPr lang="en-US" sz="1100" dirty="0">
                <a:solidFill>
                  <a:srgbClr val="000000"/>
                </a:solidFill>
                <a:ea typeface="Calibri" panose="020F0502020204030204" pitchFamily="34" charset="0"/>
                <a:cs typeface="Latha" panose="020B0604020202020204" pitchFamily="34" charset="0"/>
              </a:rPr>
              <a:t>sausage samples </a:t>
            </a:r>
            <a:endParaRPr lang="en-US" sz="1100" dirty="0" smtClean="0">
              <a:solidFill>
                <a:srgbClr val="000000"/>
              </a:solidFill>
              <a:ea typeface="Calibri" panose="020F0502020204030204" pitchFamily="34" charset="0"/>
              <a:cs typeface="Latha" panose="020B0604020202020204" pitchFamily="34" charset="0"/>
            </a:endParaRPr>
          </a:p>
          <a:p>
            <a:r>
              <a:rPr lang="en-US" sz="1100" dirty="0" smtClean="0"/>
              <a:t>Data </a:t>
            </a:r>
            <a:r>
              <a:rPr lang="en-US" sz="1100" dirty="0"/>
              <a:t>expressed as means ±</a:t>
            </a:r>
            <a:r>
              <a:rPr lang="en-US" sz="1100" dirty="0" smtClean="0"/>
              <a:t>SEM.Statistical </a:t>
            </a:r>
            <a:r>
              <a:rPr lang="en-US" sz="1100" dirty="0"/>
              <a:t>differences (p&lt;0.05)</a:t>
            </a:r>
            <a:r>
              <a:rPr lang="en-US" sz="1100" dirty="0">
                <a:solidFill>
                  <a:srgbClr val="000000"/>
                </a:solidFill>
                <a:ea typeface="Calibri" panose="020F0502020204030204" pitchFamily="34" charset="0"/>
                <a:cs typeface="Latha" panose="020B0604020202020204" pitchFamily="34" charset="0"/>
              </a:rPr>
              <a:t> </a:t>
            </a:r>
            <a:endParaRPr lang="en-US" sz="11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5" name="Title 1">
            <a:extLst>
              <a:ext uri="{FF2B5EF4-FFF2-40B4-BE49-F238E27FC236}">
                <a16:creationId xmlns="" xmlns:a16="http://schemas.microsoft.com/office/drawing/2014/main" id="{2A7ADF5A-923E-4F9D-AB23-E5E73DA4ECFE}"/>
              </a:ext>
            </a:extLst>
          </p:cNvPr>
          <p:cNvSpPr txBox="1">
            <a:spLocks/>
          </p:cNvSpPr>
          <p:nvPr/>
        </p:nvSpPr>
        <p:spPr>
          <a:xfrm>
            <a:off x="0" y="533139"/>
            <a:ext cx="6790765"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graphicFrame>
        <p:nvGraphicFramePr>
          <p:cNvPr id="3" name="Table 2"/>
          <p:cNvGraphicFramePr>
            <a:graphicFrameLocks noGrp="1"/>
          </p:cNvGraphicFramePr>
          <p:nvPr>
            <p:extLst>
              <p:ext uri="{D42A27DB-BD31-4B8C-83A1-F6EECF244321}">
                <p14:modId xmlns:p14="http://schemas.microsoft.com/office/powerpoint/2010/main" val="3876045178"/>
              </p:ext>
            </p:extLst>
          </p:nvPr>
        </p:nvGraphicFramePr>
        <p:xfrm>
          <a:off x="0" y="2624794"/>
          <a:ext cx="12192001" cy="2548326"/>
        </p:xfrm>
        <a:graphic>
          <a:graphicData uri="http://schemas.openxmlformats.org/drawingml/2006/table">
            <a:tbl>
              <a:tblPr firstRow="1" firstCol="1" bandRow="1">
                <a:tableStyleId>{5C22544A-7EE6-4342-B048-85BDC9FD1C3A}</a:tableStyleId>
              </a:tblPr>
              <a:tblGrid>
                <a:gridCol w="2111188"/>
                <a:gridCol w="2474259"/>
                <a:gridCol w="2568388"/>
                <a:gridCol w="2487706"/>
                <a:gridCol w="2550460"/>
              </a:tblGrid>
              <a:tr h="770951">
                <a:tc>
                  <a:txBody>
                    <a:bodyPr/>
                    <a:lstStyle/>
                    <a:p>
                      <a:pPr marL="0" marR="0" algn="ctr">
                        <a:lnSpc>
                          <a:spcPct val="107000"/>
                        </a:lnSpc>
                        <a:spcBef>
                          <a:spcPts val="0"/>
                        </a:spcBef>
                        <a:spcAft>
                          <a:spcPts val="0"/>
                        </a:spcAft>
                      </a:pPr>
                      <a:r>
                        <a:rPr lang="en-US" sz="2400" dirty="0">
                          <a:solidFill>
                            <a:schemeClr val="tx1"/>
                          </a:solidFill>
                          <a:effectLst/>
                        </a:rPr>
                        <a:t>Sample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Control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50% Gizzard fat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75% Gizzard fat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a:solidFill>
                            <a:schemeClr val="tx1"/>
                          </a:solidFill>
                          <a:effectLst/>
                        </a:rPr>
                        <a:t>100% Gizzard fat </a:t>
                      </a:r>
                      <a:endParaRPr lang="en-US" sz="320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542457">
                <a:tc>
                  <a:txBody>
                    <a:bodyPr/>
                    <a:lstStyle/>
                    <a:p>
                      <a:pPr marL="0" marR="0" algn="ctr">
                        <a:lnSpc>
                          <a:spcPct val="107000"/>
                        </a:lnSpc>
                        <a:spcBef>
                          <a:spcPts val="0"/>
                        </a:spcBef>
                        <a:spcAft>
                          <a:spcPts val="0"/>
                        </a:spcAft>
                      </a:pPr>
                      <a:r>
                        <a:rPr lang="en-US" sz="2400" dirty="0" smtClean="0">
                          <a:solidFill>
                            <a:srgbClr val="000000"/>
                          </a:solidFill>
                          <a:latin typeface="Calibri" panose="020F0502020204030204" pitchFamily="34" charset="0"/>
                        </a:rPr>
                        <a:t>Lightness (</a:t>
                      </a:r>
                      <a:r>
                        <a:rPr lang="en-US" sz="2400" dirty="0" smtClean="0">
                          <a:solidFill>
                            <a:schemeClr val="tx1"/>
                          </a:solidFill>
                          <a:effectLst/>
                        </a:rPr>
                        <a:t>L*)</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62.26 ± </a:t>
                      </a:r>
                      <a:r>
                        <a:rPr lang="en-US" sz="2400" dirty="0" smtClean="0">
                          <a:solidFill>
                            <a:schemeClr val="tx1"/>
                          </a:solidFill>
                          <a:effectLst/>
                        </a:rPr>
                        <a:t>2.51</a:t>
                      </a:r>
                      <a:r>
                        <a:rPr lang="en-US" sz="2400" baseline="30000" dirty="0" smtClean="0">
                          <a:solidFill>
                            <a:schemeClr val="tx1"/>
                          </a:solidFill>
                          <a:effectLst/>
                        </a:rPr>
                        <a:t>a</a:t>
                      </a:r>
                      <a:r>
                        <a:rPr lang="en-US" sz="2400" dirty="0" smtClean="0">
                          <a:solidFill>
                            <a:schemeClr val="tx1"/>
                          </a:solidFill>
                          <a:effectLst/>
                        </a:rPr>
                        <a:t>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64.75 </a:t>
                      </a:r>
                      <a:r>
                        <a:rPr lang="en-US" sz="2400" dirty="0" smtClean="0">
                          <a:solidFill>
                            <a:schemeClr val="tx1"/>
                          </a:solidFill>
                          <a:effectLst/>
                        </a:rPr>
                        <a:t>±1.97</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67.26 </a:t>
                      </a:r>
                      <a:r>
                        <a:rPr lang="en-US" sz="2400" dirty="0" smtClean="0">
                          <a:solidFill>
                            <a:schemeClr val="tx1"/>
                          </a:solidFill>
                          <a:effectLst/>
                        </a:rPr>
                        <a:t>±1.79</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69.98± </a:t>
                      </a:r>
                      <a:r>
                        <a:rPr lang="en-US" sz="2400" dirty="0" smtClean="0">
                          <a:solidFill>
                            <a:schemeClr val="tx1"/>
                          </a:solidFill>
                          <a:effectLst/>
                        </a:rPr>
                        <a:t>0.82</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617459">
                <a:tc>
                  <a:txBody>
                    <a:bodyPr/>
                    <a:lstStyle/>
                    <a:p>
                      <a:pPr marL="0" marR="0" algn="ctr">
                        <a:lnSpc>
                          <a:spcPct val="107000"/>
                        </a:lnSpc>
                        <a:spcBef>
                          <a:spcPts val="0"/>
                        </a:spcBef>
                        <a:spcAft>
                          <a:spcPts val="0"/>
                        </a:spcAft>
                      </a:pPr>
                      <a:r>
                        <a:rPr lang="en-US" sz="2400" dirty="0" smtClean="0">
                          <a:solidFill>
                            <a:srgbClr val="000000"/>
                          </a:solidFill>
                          <a:latin typeface="Calibri" panose="020F0502020204030204" pitchFamily="34" charset="0"/>
                        </a:rPr>
                        <a:t>Redness (</a:t>
                      </a:r>
                      <a:r>
                        <a:rPr lang="en-US" sz="2400" dirty="0" smtClean="0">
                          <a:solidFill>
                            <a:schemeClr val="tx1"/>
                          </a:solidFill>
                          <a:effectLst/>
                        </a:rPr>
                        <a:t>a*)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6.34 ± </a:t>
                      </a:r>
                      <a:r>
                        <a:rPr lang="en-US" sz="2400" dirty="0" smtClean="0">
                          <a:solidFill>
                            <a:schemeClr val="tx1"/>
                          </a:solidFill>
                          <a:effectLst/>
                        </a:rPr>
                        <a:t>0.4</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6.66 ± </a:t>
                      </a:r>
                      <a:r>
                        <a:rPr lang="en-US" sz="2400" dirty="0" smtClean="0">
                          <a:solidFill>
                            <a:schemeClr val="tx1"/>
                          </a:solidFill>
                          <a:effectLst/>
                        </a:rPr>
                        <a:t>0.19</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4.66 ± </a:t>
                      </a:r>
                      <a:r>
                        <a:rPr lang="en-US" sz="2400" dirty="0" smtClean="0">
                          <a:solidFill>
                            <a:schemeClr val="tx1"/>
                          </a:solidFill>
                          <a:effectLst/>
                        </a:rPr>
                        <a:t>0.24</a:t>
                      </a:r>
                      <a:r>
                        <a:rPr lang="en-US" sz="2400" baseline="30000" dirty="0" smtClean="0">
                          <a:solidFill>
                            <a:schemeClr val="tx1"/>
                          </a:solidFill>
                          <a:effectLst/>
                        </a:rPr>
                        <a:t>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4.37 ± </a:t>
                      </a:r>
                      <a:r>
                        <a:rPr lang="en-US" sz="2400" dirty="0" smtClean="0">
                          <a:solidFill>
                            <a:schemeClr val="tx1"/>
                          </a:solidFill>
                          <a:effectLst/>
                        </a:rPr>
                        <a:t>0.13</a:t>
                      </a:r>
                      <a:r>
                        <a:rPr lang="en-US" sz="2400" baseline="30000" dirty="0" smtClean="0">
                          <a:solidFill>
                            <a:schemeClr val="tx1"/>
                          </a:solidFill>
                          <a:effectLst/>
                        </a:rPr>
                        <a:t>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617459">
                <a:tc>
                  <a:txBody>
                    <a:bodyPr/>
                    <a:lstStyle/>
                    <a:p>
                      <a:pPr marL="0" marR="0" algn="ctr">
                        <a:lnSpc>
                          <a:spcPct val="107000"/>
                        </a:lnSpc>
                        <a:spcBef>
                          <a:spcPts val="0"/>
                        </a:spcBef>
                        <a:spcAft>
                          <a:spcPts val="0"/>
                        </a:spcAft>
                      </a:pPr>
                      <a:r>
                        <a:rPr lang="en-US" sz="2400" dirty="0" smtClean="0">
                          <a:solidFill>
                            <a:srgbClr val="000000"/>
                          </a:solidFill>
                          <a:latin typeface="Calibri" panose="020F0502020204030204" pitchFamily="34" charset="0"/>
                        </a:rPr>
                        <a:t>Yellowness (</a:t>
                      </a:r>
                      <a:r>
                        <a:rPr lang="en-US" sz="2400" dirty="0" smtClean="0">
                          <a:solidFill>
                            <a:schemeClr val="tx1"/>
                          </a:solidFill>
                          <a:effectLst/>
                        </a:rPr>
                        <a:t>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15.87± </a:t>
                      </a:r>
                      <a:r>
                        <a:rPr lang="en-US" sz="2400" dirty="0" smtClean="0">
                          <a:solidFill>
                            <a:schemeClr val="tx1"/>
                          </a:solidFill>
                          <a:effectLst/>
                        </a:rPr>
                        <a:t>0.33</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17.46 ± </a:t>
                      </a:r>
                      <a:r>
                        <a:rPr lang="en-US" sz="2400" dirty="0" smtClean="0">
                          <a:solidFill>
                            <a:schemeClr val="tx1"/>
                          </a:solidFill>
                          <a:effectLst/>
                        </a:rPr>
                        <a:t>0.31</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smtClean="0">
                          <a:solidFill>
                            <a:schemeClr val="tx1"/>
                          </a:solidFill>
                          <a:effectLst/>
                        </a:rPr>
                        <a:t>15.99±0.58</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15.61 ±</a:t>
                      </a:r>
                      <a:r>
                        <a:rPr lang="en-US" sz="2400" dirty="0" smtClean="0">
                          <a:solidFill>
                            <a:schemeClr val="tx1"/>
                          </a:solidFill>
                          <a:effectLst/>
                        </a:rPr>
                        <a:t>0.39</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bl>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6" name="TextBox 15"/>
          <p:cNvSpPr txBox="1"/>
          <p:nvPr/>
        </p:nvSpPr>
        <p:spPr>
          <a:xfrm>
            <a:off x="11167248" y="6488668"/>
            <a:ext cx="712694" cy="369332"/>
          </a:xfrm>
          <a:prstGeom prst="rect">
            <a:avLst/>
          </a:prstGeom>
          <a:noFill/>
        </p:spPr>
        <p:txBody>
          <a:bodyPr wrap="square" rtlCol="0">
            <a:spAutoFit/>
          </a:bodyPr>
          <a:lstStyle/>
          <a:p>
            <a:r>
              <a:rPr lang="en-US" dirty="0" smtClean="0"/>
              <a:t>28</a:t>
            </a:r>
            <a:endParaRPr lang="en-US" dirty="0"/>
          </a:p>
        </p:txBody>
      </p:sp>
    </p:spTree>
    <p:extLst>
      <p:ext uri="{BB962C8B-B14F-4D97-AF65-F5344CB8AC3E}">
        <p14:creationId xmlns:p14="http://schemas.microsoft.com/office/powerpoint/2010/main" val="415271589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F76D472-BA1A-A258-358A-ADCAB3F87F09}"/>
              </a:ext>
            </a:extLst>
          </p:cNvPr>
          <p:cNvSpPr txBox="1"/>
          <p:nvPr/>
        </p:nvSpPr>
        <p:spPr>
          <a:xfrm>
            <a:off x="0" y="5502915"/>
            <a:ext cx="11994776" cy="400110"/>
          </a:xfrm>
          <a:prstGeom prst="rect">
            <a:avLst/>
          </a:prstGeom>
          <a:noFill/>
          <a:ln>
            <a:solidFill>
              <a:schemeClr val="accent1">
                <a:lumMod val="75000"/>
              </a:schemeClr>
            </a:solidFill>
          </a:ln>
        </p:spPr>
        <p:txBody>
          <a:bodyPr wrap="square">
            <a:spAutoFit/>
          </a:bodyPr>
          <a:lstStyle/>
          <a:p>
            <a:pPr marL="342900" indent="-342900" algn="just">
              <a:buFont typeface="Calibri" panose="020F0502020204030204" pitchFamily="34" charset="0"/>
              <a:buChar char="›"/>
            </a:pPr>
            <a:r>
              <a:rPr lang="en-US" sz="2000" dirty="0" smtClean="0"/>
              <a:t>The core </a:t>
            </a:r>
            <a:r>
              <a:rPr lang="en-US" sz="2000" dirty="0"/>
              <a:t>colour redness (a</a:t>
            </a:r>
            <a:r>
              <a:rPr lang="en-US" sz="2000" dirty="0" smtClean="0"/>
              <a:t>*) and yellowness (b*) found to significantly reduce with the addition of gizzard fat</a:t>
            </a:r>
          </a:p>
        </p:txBody>
      </p:sp>
      <p:sp>
        <p:nvSpPr>
          <p:cNvPr id="10" name="TextBox 9"/>
          <p:cNvSpPr txBox="1"/>
          <p:nvPr/>
        </p:nvSpPr>
        <p:spPr>
          <a:xfrm>
            <a:off x="1" y="1578354"/>
            <a:ext cx="4857749" cy="523220"/>
          </a:xfrm>
          <a:prstGeom prst="rect">
            <a:avLst/>
          </a:prstGeom>
          <a:solidFill>
            <a:srgbClr val="7030A0">
              <a:alpha val="46000"/>
            </a:srgbClr>
          </a:solidFill>
        </p:spPr>
        <p:txBody>
          <a:bodyPr wrap="square" rtlCol="0">
            <a:spAutoFit/>
          </a:bodyPr>
          <a:lstStyle/>
          <a:p>
            <a:r>
              <a:rPr lang="en-US" sz="2800" b="1" dirty="0" smtClean="0"/>
              <a:t>Core colour of </a:t>
            </a:r>
            <a:r>
              <a:rPr lang="en-US" sz="2800" b="1" dirty="0" smtClean="0">
                <a:solidFill>
                  <a:srgbClr val="000000"/>
                </a:solidFill>
                <a:ea typeface="Calibri" panose="020F0502020204030204" pitchFamily="34" charset="0"/>
                <a:cs typeface="Latha" panose="020B0604020202020204" pitchFamily="34" charset="0"/>
              </a:rPr>
              <a:t>sausage samples </a:t>
            </a:r>
            <a:endParaRPr lang="en-US" sz="2800" b="1" dirty="0"/>
          </a:p>
        </p:txBody>
      </p:sp>
      <p:sp>
        <p:nvSpPr>
          <p:cNvPr id="11" name="TextBox 10"/>
          <p:cNvSpPr txBox="1"/>
          <p:nvPr/>
        </p:nvSpPr>
        <p:spPr>
          <a:xfrm>
            <a:off x="0" y="2235278"/>
            <a:ext cx="7019366" cy="430887"/>
          </a:xfrm>
          <a:prstGeom prst="rect">
            <a:avLst/>
          </a:prstGeom>
          <a:noFill/>
        </p:spPr>
        <p:txBody>
          <a:bodyPr wrap="square" rtlCol="0">
            <a:spAutoFit/>
          </a:bodyPr>
          <a:lstStyle/>
          <a:p>
            <a:r>
              <a:rPr lang="en-US" sz="1050" dirty="0" smtClean="0"/>
              <a:t>Table 05 : </a:t>
            </a:r>
            <a:r>
              <a:rPr lang="en-US" sz="1050" dirty="0"/>
              <a:t>- Core colour of </a:t>
            </a:r>
            <a:r>
              <a:rPr lang="en-US" sz="1050" dirty="0">
                <a:solidFill>
                  <a:srgbClr val="000000"/>
                </a:solidFill>
                <a:ea typeface="Calibri" panose="020F0502020204030204" pitchFamily="34" charset="0"/>
                <a:cs typeface="Latha" panose="020B0604020202020204" pitchFamily="34" charset="0"/>
              </a:rPr>
              <a:t>sausage samples </a:t>
            </a:r>
            <a:endParaRPr lang="en-US" sz="1050" dirty="0" smtClean="0">
              <a:solidFill>
                <a:srgbClr val="000000"/>
              </a:solidFill>
              <a:ea typeface="Calibri" panose="020F0502020204030204" pitchFamily="34" charset="0"/>
              <a:cs typeface="Latha" panose="020B0604020202020204" pitchFamily="34" charset="0"/>
            </a:endParaRPr>
          </a:p>
          <a:p>
            <a:r>
              <a:rPr lang="en-US" sz="1050" dirty="0" smtClean="0"/>
              <a:t>Data </a:t>
            </a:r>
            <a:r>
              <a:rPr lang="en-US" sz="1050" dirty="0"/>
              <a:t>expressed as means ±</a:t>
            </a:r>
            <a:r>
              <a:rPr lang="en-US" sz="1050" dirty="0" smtClean="0"/>
              <a:t>SEM.Statistical </a:t>
            </a:r>
            <a:r>
              <a:rPr lang="en-US" sz="1050" dirty="0"/>
              <a:t>differences (p&lt;0.05)</a:t>
            </a:r>
            <a:r>
              <a:rPr lang="en-US" sz="1050" dirty="0">
                <a:solidFill>
                  <a:srgbClr val="000000"/>
                </a:solidFill>
                <a:ea typeface="Calibri" panose="020F0502020204030204" pitchFamily="34" charset="0"/>
                <a:cs typeface="Latha" panose="020B0604020202020204" pitchFamily="34" charset="0"/>
              </a:rPr>
              <a:t> </a:t>
            </a:r>
            <a:endParaRPr lang="en-US" sz="1050"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5" name="Title 1">
            <a:extLst>
              <a:ext uri="{FF2B5EF4-FFF2-40B4-BE49-F238E27FC236}">
                <a16:creationId xmlns="" xmlns:a16="http://schemas.microsoft.com/office/drawing/2014/main" id="{2A7ADF5A-923E-4F9D-AB23-E5E73DA4ECFE}"/>
              </a:ext>
            </a:extLst>
          </p:cNvPr>
          <p:cNvSpPr txBox="1">
            <a:spLocks/>
          </p:cNvSpPr>
          <p:nvPr/>
        </p:nvSpPr>
        <p:spPr>
          <a:xfrm>
            <a:off x="0" y="541178"/>
            <a:ext cx="6790765"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graphicFrame>
        <p:nvGraphicFramePr>
          <p:cNvPr id="4" name="Table 3"/>
          <p:cNvGraphicFramePr>
            <a:graphicFrameLocks noGrp="1"/>
          </p:cNvGraphicFramePr>
          <p:nvPr>
            <p:extLst>
              <p:ext uri="{D42A27DB-BD31-4B8C-83A1-F6EECF244321}">
                <p14:modId xmlns:p14="http://schemas.microsoft.com/office/powerpoint/2010/main" val="2525434378"/>
              </p:ext>
            </p:extLst>
          </p:nvPr>
        </p:nvGraphicFramePr>
        <p:xfrm>
          <a:off x="0" y="2666165"/>
          <a:ext cx="12191999" cy="2662515"/>
        </p:xfrm>
        <a:graphic>
          <a:graphicData uri="http://schemas.openxmlformats.org/drawingml/2006/table">
            <a:tbl>
              <a:tblPr firstRow="1" firstCol="1" bandRow="1">
                <a:tableStyleId>{5C22544A-7EE6-4342-B048-85BDC9FD1C3A}</a:tableStyleId>
              </a:tblPr>
              <a:tblGrid>
                <a:gridCol w="2111188"/>
                <a:gridCol w="2474259"/>
                <a:gridCol w="2554941"/>
                <a:gridCol w="2501153"/>
                <a:gridCol w="2550458"/>
              </a:tblGrid>
              <a:tr h="693544">
                <a:tc>
                  <a:txBody>
                    <a:bodyPr/>
                    <a:lstStyle/>
                    <a:p>
                      <a:pPr marL="0" marR="0" algn="ctr">
                        <a:lnSpc>
                          <a:spcPct val="107000"/>
                        </a:lnSpc>
                        <a:spcBef>
                          <a:spcPts val="0"/>
                        </a:spcBef>
                        <a:spcAft>
                          <a:spcPts val="0"/>
                        </a:spcAft>
                      </a:pPr>
                      <a:r>
                        <a:rPr lang="en-US" sz="2400" dirty="0">
                          <a:solidFill>
                            <a:schemeClr val="tx1"/>
                          </a:solidFill>
                          <a:effectLst/>
                        </a:rPr>
                        <a:t>Sample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a:solidFill>
                            <a:schemeClr val="tx1"/>
                          </a:solidFill>
                          <a:effectLst/>
                        </a:rPr>
                        <a:t>Control </a:t>
                      </a:r>
                      <a:endParaRPr lang="en-US" sz="320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50% Gizzard fat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75% Gizzard fat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100% Gizzard fat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600757">
                <a:tc>
                  <a:txBody>
                    <a:bodyPr/>
                    <a:lstStyle/>
                    <a:p>
                      <a:pPr marL="0" marR="0" algn="ctr">
                        <a:lnSpc>
                          <a:spcPct val="107000"/>
                        </a:lnSpc>
                        <a:spcBef>
                          <a:spcPts val="0"/>
                        </a:spcBef>
                        <a:spcAft>
                          <a:spcPts val="0"/>
                        </a:spcAft>
                      </a:pPr>
                      <a:r>
                        <a:rPr lang="en-US" sz="2400" dirty="0" smtClean="0">
                          <a:solidFill>
                            <a:srgbClr val="000000"/>
                          </a:solidFill>
                          <a:latin typeface="Calibri" panose="020F0502020204030204" pitchFamily="34" charset="0"/>
                        </a:rPr>
                        <a:t>Lightness (</a:t>
                      </a:r>
                      <a:r>
                        <a:rPr lang="en-US" sz="2400" dirty="0" smtClean="0">
                          <a:solidFill>
                            <a:schemeClr val="tx1"/>
                          </a:solidFill>
                          <a:effectLst/>
                        </a:rPr>
                        <a:t>L*)</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71.38 ± </a:t>
                      </a:r>
                      <a:r>
                        <a:rPr lang="en-US" sz="2400" dirty="0" smtClean="0">
                          <a:solidFill>
                            <a:schemeClr val="tx1"/>
                          </a:solidFill>
                          <a:effectLst/>
                        </a:rPr>
                        <a:t>0.47</a:t>
                      </a:r>
                      <a:r>
                        <a:rPr lang="en-US" sz="2400" baseline="30000" dirty="0" smtClean="0">
                          <a:solidFill>
                            <a:schemeClr val="tx1"/>
                          </a:solidFill>
                          <a:effectLst/>
                        </a:rPr>
                        <a:t>a</a:t>
                      </a:r>
                      <a:r>
                        <a:rPr lang="en-US" sz="2400" dirty="0" smtClean="0">
                          <a:solidFill>
                            <a:schemeClr val="tx1"/>
                          </a:solidFill>
                          <a:effectLst/>
                        </a:rPr>
                        <a:t>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70.47 </a:t>
                      </a:r>
                      <a:r>
                        <a:rPr lang="en-US" sz="2400" dirty="0" smtClean="0">
                          <a:solidFill>
                            <a:schemeClr val="tx1"/>
                          </a:solidFill>
                          <a:effectLst/>
                        </a:rPr>
                        <a:t>±</a:t>
                      </a:r>
                      <a:r>
                        <a:rPr lang="en-US" sz="2400" baseline="0" dirty="0" smtClean="0">
                          <a:solidFill>
                            <a:schemeClr val="tx1"/>
                          </a:solidFill>
                          <a:effectLst/>
                        </a:rPr>
                        <a:t> 1.16</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72.30 </a:t>
                      </a:r>
                      <a:r>
                        <a:rPr lang="en-US" sz="2400" dirty="0" smtClean="0">
                          <a:solidFill>
                            <a:schemeClr val="tx1"/>
                          </a:solidFill>
                          <a:effectLst/>
                        </a:rPr>
                        <a:t>± 0.6</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70.29± </a:t>
                      </a:r>
                      <a:r>
                        <a:rPr lang="en-US" sz="2400" dirty="0" smtClean="0">
                          <a:solidFill>
                            <a:schemeClr val="tx1"/>
                          </a:solidFill>
                          <a:effectLst/>
                        </a:rPr>
                        <a:t>1.8</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684107">
                <a:tc>
                  <a:txBody>
                    <a:bodyPr/>
                    <a:lstStyle/>
                    <a:p>
                      <a:pPr marL="0" marR="0" algn="ctr">
                        <a:lnSpc>
                          <a:spcPct val="107000"/>
                        </a:lnSpc>
                        <a:spcBef>
                          <a:spcPts val="0"/>
                        </a:spcBef>
                        <a:spcAft>
                          <a:spcPts val="0"/>
                        </a:spcAft>
                      </a:pPr>
                      <a:r>
                        <a:rPr lang="en-US" sz="2400" dirty="0" smtClean="0">
                          <a:solidFill>
                            <a:srgbClr val="000000"/>
                          </a:solidFill>
                          <a:latin typeface="Calibri" panose="020F0502020204030204" pitchFamily="34" charset="0"/>
                        </a:rPr>
                        <a:t>Redness (</a:t>
                      </a:r>
                      <a:r>
                        <a:rPr lang="en-US" sz="2400" dirty="0" smtClean="0">
                          <a:solidFill>
                            <a:schemeClr val="tx1"/>
                          </a:solidFill>
                          <a:effectLst/>
                        </a:rPr>
                        <a:t>a*) </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6.15 ± </a:t>
                      </a:r>
                      <a:r>
                        <a:rPr lang="en-US" sz="2400" dirty="0" smtClean="0">
                          <a:solidFill>
                            <a:schemeClr val="tx1"/>
                          </a:solidFill>
                          <a:effectLst/>
                        </a:rPr>
                        <a:t>0.27</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5.73 ± </a:t>
                      </a:r>
                      <a:r>
                        <a:rPr lang="en-US" sz="2400" dirty="0" smtClean="0">
                          <a:solidFill>
                            <a:schemeClr val="tx1"/>
                          </a:solidFill>
                          <a:effectLst/>
                        </a:rPr>
                        <a:t>0.22</a:t>
                      </a:r>
                      <a:r>
                        <a:rPr lang="en-US" sz="2400" baseline="0" dirty="0" smtClean="0">
                          <a:solidFill>
                            <a:schemeClr val="tx1"/>
                          </a:solidFill>
                          <a:effectLst/>
                        </a:rPr>
                        <a:t> </a:t>
                      </a:r>
                      <a:r>
                        <a:rPr lang="en-US" sz="2400" baseline="30000" dirty="0" smtClean="0">
                          <a:solidFill>
                            <a:schemeClr val="tx1"/>
                          </a:solidFill>
                          <a:effectLst/>
                        </a:rPr>
                        <a:t>ab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4.79 ± </a:t>
                      </a:r>
                      <a:r>
                        <a:rPr lang="en-US" sz="2400" dirty="0" smtClean="0">
                          <a:solidFill>
                            <a:schemeClr val="tx1"/>
                          </a:solidFill>
                          <a:effectLst/>
                        </a:rPr>
                        <a:t>0.23</a:t>
                      </a:r>
                      <a:r>
                        <a:rPr lang="en-US" sz="2400" baseline="30000" dirty="0" smtClean="0">
                          <a:solidFill>
                            <a:schemeClr val="tx1"/>
                          </a:solidFill>
                          <a:effectLst/>
                        </a:rPr>
                        <a:t>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smtClean="0">
                          <a:solidFill>
                            <a:schemeClr val="tx1"/>
                          </a:solidFill>
                          <a:effectLst/>
                        </a:rPr>
                        <a:t>4.71 </a:t>
                      </a:r>
                      <a:r>
                        <a:rPr lang="en-US" sz="2400" dirty="0">
                          <a:solidFill>
                            <a:schemeClr val="tx1"/>
                          </a:solidFill>
                          <a:effectLst/>
                        </a:rPr>
                        <a:t>± </a:t>
                      </a:r>
                      <a:r>
                        <a:rPr lang="en-US" sz="2400" dirty="0" smtClean="0">
                          <a:solidFill>
                            <a:schemeClr val="tx1"/>
                          </a:solidFill>
                          <a:effectLst/>
                        </a:rPr>
                        <a:t>0.23</a:t>
                      </a:r>
                      <a:r>
                        <a:rPr lang="en-US" sz="2400" baseline="30000" dirty="0" smtClean="0">
                          <a:solidFill>
                            <a:schemeClr val="tx1"/>
                          </a:solidFill>
                          <a:effectLst/>
                        </a:rPr>
                        <a:t>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684107">
                <a:tc>
                  <a:txBody>
                    <a:bodyPr/>
                    <a:lstStyle/>
                    <a:p>
                      <a:pPr marL="0" marR="0" algn="ctr">
                        <a:lnSpc>
                          <a:spcPct val="107000"/>
                        </a:lnSpc>
                        <a:spcBef>
                          <a:spcPts val="0"/>
                        </a:spcBef>
                        <a:spcAft>
                          <a:spcPts val="0"/>
                        </a:spcAft>
                      </a:pPr>
                      <a:r>
                        <a:rPr lang="en-US" sz="2400" dirty="0" smtClean="0">
                          <a:solidFill>
                            <a:srgbClr val="000000"/>
                          </a:solidFill>
                          <a:latin typeface="Calibri" panose="020F0502020204030204" pitchFamily="34" charset="0"/>
                        </a:rPr>
                        <a:t>Yellowness (</a:t>
                      </a:r>
                      <a:r>
                        <a:rPr lang="en-US" sz="2400" dirty="0" smtClean="0">
                          <a:solidFill>
                            <a:schemeClr val="tx1"/>
                          </a:solidFill>
                          <a:effectLst/>
                        </a:rPr>
                        <a:t>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6.15± </a:t>
                      </a:r>
                      <a:r>
                        <a:rPr lang="en-US" sz="2400" dirty="0" smtClean="0">
                          <a:solidFill>
                            <a:schemeClr val="tx1"/>
                          </a:solidFill>
                          <a:effectLst/>
                        </a:rPr>
                        <a:t>0.38</a:t>
                      </a:r>
                      <a:r>
                        <a:rPr lang="en-US" sz="2400" baseline="30000" dirty="0" smtClean="0">
                          <a:solidFill>
                            <a:schemeClr val="tx1"/>
                          </a:solidFill>
                          <a:effectLst/>
                        </a:rPr>
                        <a:t>a</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5.73 ± </a:t>
                      </a:r>
                      <a:r>
                        <a:rPr lang="en-US" sz="2400" dirty="0" smtClean="0">
                          <a:solidFill>
                            <a:schemeClr val="tx1"/>
                          </a:solidFill>
                          <a:effectLst/>
                        </a:rPr>
                        <a:t>0.49</a:t>
                      </a:r>
                      <a:r>
                        <a:rPr lang="en-US" sz="2400" baseline="30000" dirty="0" smtClean="0">
                          <a:solidFill>
                            <a:schemeClr val="tx1"/>
                          </a:solidFill>
                          <a:effectLst/>
                        </a:rPr>
                        <a:t>ab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4.79</a:t>
                      </a:r>
                      <a:r>
                        <a:rPr lang="en-US" sz="2400" dirty="0" smtClean="0">
                          <a:solidFill>
                            <a:schemeClr val="tx1"/>
                          </a:solidFill>
                          <a:effectLst/>
                        </a:rPr>
                        <a:t>± 0.13</a:t>
                      </a:r>
                      <a:r>
                        <a:rPr lang="en-US" sz="2400" baseline="30000" dirty="0" smtClean="0">
                          <a:solidFill>
                            <a:schemeClr val="tx1"/>
                          </a:solidFill>
                          <a:effectLst/>
                        </a:rPr>
                        <a:t>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4.71 </a:t>
                      </a:r>
                      <a:r>
                        <a:rPr lang="en-US" sz="2400" dirty="0" smtClean="0">
                          <a:solidFill>
                            <a:schemeClr val="tx1"/>
                          </a:solidFill>
                          <a:effectLst/>
                        </a:rPr>
                        <a:t>± 0.87</a:t>
                      </a:r>
                      <a:r>
                        <a:rPr lang="en-US" sz="2400" baseline="30000" dirty="0" smtClean="0">
                          <a:solidFill>
                            <a:schemeClr val="tx1"/>
                          </a:solidFill>
                          <a:effectLst/>
                        </a:rPr>
                        <a:t>b</a:t>
                      </a:r>
                      <a:endParaRPr lang="en-US" sz="32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bl>
          </a:graphicData>
        </a:graphic>
      </p:graphicFrame>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7" name="TextBox 16"/>
          <p:cNvSpPr txBox="1"/>
          <p:nvPr/>
        </p:nvSpPr>
        <p:spPr>
          <a:xfrm>
            <a:off x="11167248" y="6488668"/>
            <a:ext cx="712694" cy="369332"/>
          </a:xfrm>
          <a:prstGeom prst="rect">
            <a:avLst/>
          </a:prstGeom>
          <a:noFill/>
        </p:spPr>
        <p:txBody>
          <a:bodyPr wrap="square" rtlCol="0">
            <a:spAutoFit/>
          </a:bodyPr>
          <a:lstStyle/>
          <a:p>
            <a:r>
              <a:rPr lang="en-US" dirty="0" smtClean="0"/>
              <a:t>29</a:t>
            </a:r>
            <a:endParaRPr lang="en-US" dirty="0"/>
          </a:p>
        </p:txBody>
      </p:sp>
    </p:spTree>
    <p:extLst>
      <p:ext uri="{BB962C8B-B14F-4D97-AF65-F5344CB8AC3E}">
        <p14:creationId xmlns:p14="http://schemas.microsoft.com/office/powerpoint/2010/main" val="1584161297"/>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59414"/>
            <a:ext cx="12192000" cy="876349"/>
          </a:xfrm>
        </p:spPr>
        <p:txBody>
          <a:bodyPr>
            <a:normAutofit/>
          </a:bodyPr>
          <a:lstStyle/>
          <a:p>
            <a:pPr marL="0" indent="0" algn="just">
              <a:spcBef>
                <a:spcPts val="600"/>
              </a:spcBef>
              <a:buNone/>
            </a:pPr>
            <a:r>
              <a:rPr lang="en-US" sz="2400" dirty="0" smtClean="0"/>
              <a:t>Emulsions </a:t>
            </a:r>
            <a:r>
              <a:rPr lang="en-US" sz="2400" dirty="0"/>
              <a:t>made of chicken or pork skin are widely used in cooked sausage production as they are inexpensive and add bite and </a:t>
            </a:r>
            <a:r>
              <a:rPr lang="en-US" sz="2400" dirty="0" smtClean="0"/>
              <a:t>firmness (</a:t>
            </a:r>
            <a:r>
              <a:rPr lang="en-US" sz="2400" dirty="0"/>
              <a:t>Gerhard </a:t>
            </a:r>
            <a:r>
              <a:rPr lang="en-US" sz="2400" dirty="0" smtClean="0"/>
              <a:t>Feiner, 2006)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914" y="3368428"/>
            <a:ext cx="2760120" cy="2070090"/>
          </a:xfrm>
          <a:prstGeom prst="rect">
            <a:avLst/>
          </a:prstGeom>
        </p:spPr>
      </p:pic>
      <p:sp>
        <p:nvSpPr>
          <p:cNvPr id="4" name="TextBox 3"/>
          <p:cNvSpPr txBox="1"/>
          <p:nvPr/>
        </p:nvSpPr>
        <p:spPr>
          <a:xfrm>
            <a:off x="0" y="1550753"/>
            <a:ext cx="12192000" cy="830997"/>
          </a:xfrm>
          <a:prstGeom prst="rect">
            <a:avLst/>
          </a:prstGeom>
          <a:solidFill>
            <a:srgbClr val="7030A0">
              <a:alpha val="37000"/>
            </a:srgbClr>
          </a:solidFill>
        </p:spPr>
        <p:txBody>
          <a:bodyPr wrap="square" rtlCol="0">
            <a:spAutoFit/>
          </a:bodyPr>
          <a:lstStyle/>
          <a:p>
            <a:pPr algn="just">
              <a:spcBef>
                <a:spcPts val="600"/>
              </a:spcBef>
            </a:pPr>
            <a:r>
              <a:rPr lang="en-US" sz="2400" dirty="0"/>
              <a:t>Chicken sausage is a type of sausage made from ground chicken meat. These sausages include other ingredients and </a:t>
            </a:r>
            <a:r>
              <a:rPr lang="en-US" sz="2400" dirty="0" smtClean="0"/>
              <a:t>fillers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678" y="3365796"/>
            <a:ext cx="2585311" cy="2068249"/>
          </a:xfrm>
          <a:prstGeom prst="rect">
            <a:avLst/>
          </a:prstGeom>
        </p:spPr>
      </p:pic>
      <p:sp>
        <p:nvSpPr>
          <p:cNvPr id="7" name="TextBox 6"/>
          <p:cNvSpPr txBox="1"/>
          <p:nvPr/>
        </p:nvSpPr>
        <p:spPr>
          <a:xfrm>
            <a:off x="0" y="2459590"/>
            <a:ext cx="12192000" cy="830997"/>
          </a:xfrm>
          <a:prstGeom prst="rect">
            <a:avLst/>
          </a:prstGeom>
          <a:solidFill>
            <a:srgbClr val="7030A0">
              <a:alpha val="37000"/>
            </a:srgbClr>
          </a:solidFill>
        </p:spPr>
        <p:txBody>
          <a:bodyPr wrap="square" rtlCol="0">
            <a:spAutoFit/>
          </a:bodyPr>
          <a:lstStyle/>
          <a:p>
            <a:pPr algn="just">
              <a:spcBef>
                <a:spcPts val="600"/>
              </a:spcBef>
            </a:pPr>
            <a:r>
              <a:rPr lang="en-US" sz="2400" dirty="0"/>
              <a:t>An emulsion-type sausage is a mixture of meat, fat, water, spices, and additives in which fat is dispersed more or less uniformly in a continuous, highly hydrated protein </a:t>
            </a:r>
            <a:r>
              <a:rPr lang="en-US" sz="2400" dirty="0" smtClean="0"/>
              <a:t>matrix</a:t>
            </a:r>
            <a:endParaRPr lang="en-US" sz="2400" dirty="0"/>
          </a:p>
        </p:txBody>
      </p:sp>
      <p:sp>
        <p:nvSpPr>
          <p:cNvPr id="8" name="Title 1">
            <a:extLst>
              <a:ext uri="{FF2B5EF4-FFF2-40B4-BE49-F238E27FC236}">
                <a16:creationId xmlns="" xmlns:a16="http://schemas.microsoft.com/office/drawing/2014/main" id="{2A7ADF5A-923E-4F9D-AB23-E5E73DA4ECFE}"/>
              </a:ext>
            </a:extLst>
          </p:cNvPr>
          <p:cNvSpPr txBox="1">
            <a:spLocks/>
          </p:cNvSpPr>
          <p:nvPr/>
        </p:nvSpPr>
        <p:spPr>
          <a:xfrm>
            <a:off x="0" y="567588"/>
            <a:ext cx="3468914" cy="868337"/>
          </a:xfrm>
          <a:prstGeom prst="homePlate">
            <a:avLst/>
          </a:prstGeom>
          <a:solidFill>
            <a:schemeClr val="accent5">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Introduction </a:t>
            </a:r>
            <a:endParaRPr lang="en-US" sz="4000" b="1" dirty="0">
              <a:solidFill>
                <a:schemeClr val="bg1"/>
              </a:solidFill>
              <a:latin typeface="+mn-lt"/>
            </a:endParaRPr>
          </a:p>
        </p:txBody>
      </p:sp>
      <p:sp>
        <p:nvSpPr>
          <p:cNvPr id="6" name="Slide Number Placeholder 5"/>
          <p:cNvSpPr>
            <a:spLocks noGrp="1"/>
          </p:cNvSpPr>
          <p:nvPr>
            <p:ph type="sldNum" sz="quarter" idx="12"/>
          </p:nvPr>
        </p:nvSpPr>
        <p:spPr>
          <a:xfrm>
            <a:off x="9030325" y="6441091"/>
            <a:ext cx="2743200" cy="365125"/>
          </a:xfrm>
        </p:spPr>
        <p:txBody>
          <a:bodyPr/>
          <a:lstStyle/>
          <a:p>
            <a:fld id="{C56F8A91-AE65-49C4-86B7-2B5589257D16}" type="slidenum">
              <a:rPr lang="en-US" smtClean="0"/>
              <a:t>3</a:t>
            </a:fld>
            <a:endParaRPr lang="en-US" dirty="0"/>
          </a:p>
        </p:txBody>
      </p:sp>
      <p:sp>
        <p:nvSpPr>
          <p:cNvPr id="9" name="TextBox 8"/>
          <p:cNvSpPr txBox="1"/>
          <p:nvPr/>
        </p:nvSpPr>
        <p:spPr>
          <a:xfrm>
            <a:off x="2595563" y="5516359"/>
            <a:ext cx="3500437" cy="276999"/>
          </a:xfrm>
          <a:prstGeom prst="rect">
            <a:avLst/>
          </a:prstGeom>
          <a:noFill/>
        </p:spPr>
        <p:txBody>
          <a:bodyPr wrap="square" rtlCol="0">
            <a:spAutoFit/>
          </a:bodyPr>
          <a:lstStyle/>
          <a:p>
            <a:r>
              <a:rPr lang="en-US" sz="1200" dirty="0" smtClean="0"/>
              <a:t>Figure 1- Chicken sausage</a:t>
            </a:r>
            <a:endParaRPr lang="en-US" sz="1200" dirty="0"/>
          </a:p>
        </p:txBody>
      </p:sp>
      <p:sp>
        <p:nvSpPr>
          <p:cNvPr id="10" name="TextBox 9"/>
          <p:cNvSpPr txBox="1"/>
          <p:nvPr/>
        </p:nvSpPr>
        <p:spPr>
          <a:xfrm>
            <a:off x="6573678" y="5492172"/>
            <a:ext cx="1864042" cy="338554"/>
          </a:xfrm>
          <a:prstGeom prst="rect">
            <a:avLst/>
          </a:prstGeom>
          <a:noFill/>
        </p:spPr>
        <p:txBody>
          <a:bodyPr wrap="square" rtlCol="0">
            <a:spAutoFit/>
          </a:bodyPr>
          <a:lstStyle/>
          <a:p>
            <a:r>
              <a:rPr lang="en-US" sz="1200" dirty="0" smtClean="0"/>
              <a:t>Figure 2- Meat emulsion</a:t>
            </a:r>
          </a:p>
          <a:p>
            <a:r>
              <a:rPr lang="en-US" sz="400" dirty="0"/>
              <a:t>https://ars.els-cdn.com/content/image/3-s2.0-B012464970X001197-gr5.jpg</a:t>
            </a:r>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68819"/>
          <a:stretch/>
        </p:blipFill>
        <p:spPr>
          <a:xfrm>
            <a:off x="0" y="6475540"/>
            <a:ext cx="12192000" cy="378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5" name="TextBox 14"/>
          <p:cNvSpPr txBox="1"/>
          <p:nvPr/>
        </p:nvSpPr>
        <p:spPr>
          <a:xfrm>
            <a:off x="11167248" y="6488668"/>
            <a:ext cx="712694"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806062619"/>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6F8A91-AE65-49C4-86B7-2B5589257D16}" type="slidenum">
              <a:rPr lang="en-US" smtClean="0"/>
              <a:t>30</a:t>
            </a:fld>
            <a:endParaRPr lang="en-US"/>
          </a:p>
        </p:txBody>
      </p:sp>
      <p:sp>
        <p:nvSpPr>
          <p:cNvPr id="6" name="TextBox 5"/>
          <p:cNvSpPr txBox="1"/>
          <p:nvPr/>
        </p:nvSpPr>
        <p:spPr>
          <a:xfrm>
            <a:off x="0" y="1503404"/>
            <a:ext cx="11647357" cy="523220"/>
          </a:xfrm>
          <a:prstGeom prst="rect">
            <a:avLst/>
          </a:prstGeom>
          <a:solidFill>
            <a:srgbClr val="7030A0">
              <a:alpha val="46000"/>
            </a:srgbClr>
          </a:solidFill>
        </p:spPr>
        <p:txBody>
          <a:bodyPr wrap="square" rtlCol="0">
            <a:spAutoFit/>
          </a:bodyPr>
          <a:lstStyle/>
          <a:p>
            <a:r>
              <a:rPr lang="en-US" sz="2800" b="1" dirty="0">
                <a:ea typeface="Calibri" panose="020F0502020204030204" pitchFamily="34" charset="0"/>
              </a:rPr>
              <a:t>Sensory attributes of </a:t>
            </a:r>
            <a:r>
              <a:rPr lang="en-US" sz="2800" b="1" dirty="0" smtClean="0">
                <a:ea typeface="Calibri" panose="020F0502020204030204" pitchFamily="34" charset="0"/>
              </a:rPr>
              <a:t>chicken sausage prepared by incoporation of Gizzard fat</a:t>
            </a:r>
            <a:endParaRPr lang="en-US" sz="2800" b="1" dirty="0"/>
          </a:p>
        </p:txBody>
      </p:sp>
      <p:graphicFrame>
        <p:nvGraphicFramePr>
          <p:cNvPr id="7" name="Chart 6"/>
          <p:cNvGraphicFramePr>
            <a:graphicFrameLocks/>
          </p:cNvGraphicFramePr>
          <p:nvPr>
            <p:extLst>
              <p:ext uri="{D42A27DB-BD31-4B8C-83A1-F6EECF244321}">
                <p14:modId xmlns:p14="http://schemas.microsoft.com/office/powerpoint/2010/main" val="4205049026"/>
              </p:ext>
            </p:extLst>
          </p:nvPr>
        </p:nvGraphicFramePr>
        <p:xfrm>
          <a:off x="0" y="2058813"/>
          <a:ext cx="7122992" cy="44298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10514" y="5442858"/>
            <a:ext cx="6284686" cy="954107"/>
          </a:xfrm>
          <a:prstGeom prst="rect">
            <a:avLst/>
          </a:prstGeom>
          <a:noFill/>
        </p:spPr>
        <p:txBody>
          <a:bodyPr wrap="square" rtlCol="0">
            <a:spAutoFit/>
          </a:bodyPr>
          <a:lstStyle/>
          <a:p>
            <a:r>
              <a:rPr lang="en-US" sz="1400" dirty="0" smtClean="0"/>
              <a:t>Figure  19 -  </a:t>
            </a:r>
            <a:r>
              <a:rPr lang="en-US" sz="1400" dirty="0">
                <a:ea typeface="Calibri" panose="020F0502020204030204" pitchFamily="34" charset="0"/>
              </a:rPr>
              <a:t>Sensory attributes of chicken sausage prepared by incoporation of Gizzard </a:t>
            </a:r>
            <a:r>
              <a:rPr lang="en-US" sz="1400" dirty="0" smtClean="0">
                <a:ea typeface="Calibri" panose="020F0502020204030204" pitchFamily="34" charset="0"/>
              </a:rPr>
              <a:t>fat</a:t>
            </a:r>
          </a:p>
          <a:p>
            <a:r>
              <a:rPr lang="en-US" sz="1400" dirty="0" smtClean="0"/>
              <a:t>Data </a:t>
            </a:r>
            <a:r>
              <a:rPr lang="en-US" sz="1400" dirty="0"/>
              <a:t>expressed as means</a:t>
            </a:r>
          </a:p>
          <a:p>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2605983717"/>
              </p:ext>
            </p:extLst>
          </p:nvPr>
        </p:nvGraphicFramePr>
        <p:xfrm>
          <a:off x="5997387" y="3912433"/>
          <a:ext cx="6194612" cy="880491"/>
        </p:xfrm>
        <a:graphic>
          <a:graphicData uri="http://schemas.openxmlformats.org/drawingml/2006/table">
            <a:tbl>
              <a:tblPr firstRow="1" firstCol="1" bandRow="1">
                <a:tableStyleId>{5C22544A-7EE6-4342-B048-85BDC9FD1C3A}</a:tableStyleId>
              </a:tblPr>
              <a:tblGrid>
                <a:gridCol w="1238783"/>
                <a:gridCol w="1004381"/>
                <a:gridCol w="1473185"/>
                <a:gridCol w="1238783"/>
                <a:gridCol w="1239480"/>
              </a:tblGrid>
              <a:tr h="455024">
                <a:tc>
                  <a:txBody>
                    <a:bodyPr/>
                    <a:lstStyle/>
                    <a:p>
                      <a:pPr marL="0" marR="0" algn="l">
                        <a:lnSpc>
                          <a:spcPct val="107000"/>
                        </a:lnSpc>
                        <a:spcBef>
                          <a:spcPts val="0"/>
                        </a:spcBef>
                        <a:spcAft>
                          <a:spcPts val="0"/>
                        </a:spcAft>
                      </a:pPr>
                      <a:r>
                        <a:rPr lang="en-US" sz="1800" b="0" dirty="0">
                          <a:solidFill>
                            <a:schemeClr val="tx1"/>
                          </a:solidFill>
                          <a:effectLst/>
                        </a:rPr>
                        <a:t>Liked extremely</a:t>
                      </a:r>
                      <a:endParaRPr lang="en-US" sz="1800" b="0" dirty="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tc>
                <a:tc>
                  <a:txBody>
                    <a:bodyPr/>
                    <a:lstStyle/>
                    <a:p>
                      <a:pPr marL="0" marR="0" algn="ctr">
                        <a:lnSpc>
                          <a:spcPct val="107000"/>
                        </a:lnSpc>
                        <a:spcBef>
                          <a:spcPts val="0"/>
                        </a:spcBef>
                        <a:spcAft>
                          <a:spcPts val="0"/>
                        </a:spcAft>
                      </a:pPr>
                      <a:r>
                        <a:rPr lang="en-US" sz="1800" b="0" dirty="0">
                          <a:solidFill>
                            <a:schemeClr val="tx1"/>
                          </a:solidFill>
                          <a:effectLst/>
                        </a:rPr>
                        <a:t>Liked</a:t>
                      </a:r>
                      <a:endParaRPr lang="en-US" sz="1800" b="0" dirty="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tc>
                <a:tc>
                  <a:txBody>
                    <a:bodyPr/>
                    <a:lstStyle/>
                    <a:p>
                      <a:pPr marL="0" marR="0" algn="ctr">
                        <a:lnSpc>
                          <a:spcPct val="107000"/>
                        </a:lnSpc>
                        <a:spcBef>
                          <a:spcPts val="0"/>
                        </a:spcBef>
                        <a:spcAft>
                          <a:spcPts val="0"/>
                        </a:spcAft>
                      </a:pPr>
                      <a:r>
                        <a:rPr lang="en-US" sz="1800" b="0" dirty="0">
                          <a:solidFill>
                            <a:schemeClr val="tx1"/>
                          </a:solidFill>
                          <a:effectLst/>
                        </a:rPr>
                        <a:t>Neither liked or disliked</a:t>
                      </a:r>
                      <a:endParaRPr lang="en-US" sz="1800" b="0" dirty="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tc>
                <a:tc>
                  <a:txBody>
                    <a:bodyPr/>
                    <a:lstStyle/>
                    <a:p>
                      <a:pPr marL="0" marR="0" algn="ctr">
                        <a:lnSpc>
                          <a:spcPct val="107000"/>
                        </a:lnSpc>
                        <a:spcBef>
                          <a:spcPts val="0"/>
                        </a:spcBef>
                        <a:spcAft>
                          <a:spcPts val="0"/>
                        </a:spcAft>
                      </a:pPr>
                      <a:r>
                        <a:rPr lang="en-US" sz="1800" b="0">
                          <a:solidFill>
                            <a:schemeClr val="tx1"/>
                          </a:solidFill>
                          <a:effectLst/>
                        </a:rPr>
                        <a:t>Disliked</a:t>
                      </a:r>
                      <a:endParaRPr lang="en-US" sz="1800" b="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tc>
                <a:tc>
                  <a:txBody>
                    <a:bodyPr/>
                    <a:lstStyle/>
                    <a:p>
                      <a:pPr marL="0" marR="0" algn="l">
                        <a:lnSpc>
                          <a:spcPct val="107000"/>
                        </a:lnSpc>
                        <a:spcBef>
                          <a:spcPts val="0"/>
                        </a:spcBef>
                        <a:spcAft>
                          <a:spcPts val="0"/>
                        </a:spcAft>
                      </a:pPr>
                      <a:r>
                        <a:rPr lang="en-US" sz="1800" b="0">
                          <a:solidFill>
                            <a:schemeClr val="tx1"/>
                          </a:solidFill>
                          <a:effectLst/>
                        </a:rPr>
                        <a:t>Disliked extremely</a:t>
                      </a:r>
                      <a:endParaRPr lang="en-US" sz="1800" b="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tc>
              </a:tr>
              <a:tr h="252525">
                <a:tc>
                  <a:txBody>
                    <a:bodyPr/>
                    <a:lstStyle/>
                    <a:p>
                      <a:pPr marL="0" marR="0" algn="ctr">
                        <a:lnSpc>
                          <a:spcPct val="107000"/>
                        </a:lnSpc>
                        <a:spcBef>
                          <a:spcPts val="0"/>
                        </a:spcBef>
                        <a:spcAft>
                          <a:spcPts val="0"/>
                        </a:spcAft>
                      </a:pPr>
                      <a:r>
                        <a:rPr lang="en-US" sz="1800" b="0" dirty="0">
                          <a:solidFill>
                            <a:schemeClr val="tx1"/>
                          </a:solidFill>
                          <a:effectLst/>
                        </a:rPr>
                        <a:t>5</a:t>
                      </a:r>
                      <a:endParaRPr lang="en-US" sz="1800" b="0" dirty="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solidFill>
                      <a:schemeClr val="accent1">
                        <a:lumMod val="60000"/>
                        <a:lumOff val="40000"/>
                      </a:schemeClr>
                    </a:solidFill>
                  </a:tcPr>
                </a:tc>
                <a:tc>
                  <a:txBody>
                    <a:bodyPr/>
                    <a:lstStyle/>
                    <a:p>
                      <a:pPr marL="0" marR="0" algn="ctr">
                        <a:lnSpc>
                          <a:spcPct val="107000"/>
                        </a:lnSpc>
                        <a:spcBef>
                          <a:spcPts val="0"/>
                        </a:spcBef>
                        <a:spcAft>
                          <a:spcPts val="0"/>
                        </a:spcAft>
                      </a:pPr>
                      <a:r>
                        <a:rPr lang="en-US" sz="1800" b="0" dirty="0">
                          <a:solidFill>
                            <a:schemeClr val="tx1"/>
                          </a:solidFill>
                          <a:effectLst/>
                        </a:rPr>
                        <a:t>4</a:t>
                      </a:r>
                      <a:endParaRPr lang="en-US" sz="1800" b="0" dirty="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solidFill>
                      <a:schemeClr val="accent1">
                        <a:lumMod val="60000"/>
                        <a:lumOff val="40000"/>
                      </a:schemeClr>
                    </a:solidFill>
                  </a:tcPr>
                </a:tc>
                <a:tc>
                  <a:txBody>
                    <a:bodyPr/>
                    <a:lstStyle/>
                    <a:p>
                      <a:pPr marL="0" marR="0" algn="ctr">
                        <a:lnSpc>
                          <a:spcPct val="107000"/>
                        </a:lnSpc>
                        <a:spcBef>
                          <a:spcPts val="0"/>
                        </a:spcBef>
                        <a:spcAft>
                          <a:spcPts val="0"/>
                        </a:spcAft>
                      </a:pPr>
                      <a:r>
                        <a:rPr lang="en-US" sz="1800" b="0" dirty="0">
                          <a:solidFill>
                            <a:schemeClr val="tx1"/>
                          </a:solidFill>
                          <a:effectLst/>
                        </a:rPr>
                        <a:t>3</a:t>
                      </a:r>
                      <a:endParaRPr lang="en-US" sz="1800" b="0" dirty="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solidFill>
                      <a:schemeClr val="accent1">
                        <a:lumMod val="60000"/>
                        <a:lumOff val="40000"/>
                      </a:schemeClr>
                    </a:solidFill>
                  </a:tcPr>
                </a:tc>
                <a:tc>
                  <a:txBody>
                    <a:bodyPr/>
                    <a:lstStyle/>
                    <a:p>
                      <a:pPr marL="0" marR="0" algn="ctr">
                        <a:lnSpc>
                          <a:spcPct val="107000"/>
                        </a:lnSpc>
                        <a:spcBef>
                          <a:spcPts val="0"/>
                        </a:spcBef>
                        <a:spcAft>
                          <a:spcPts val="0"/>
                        </a:spcAft>
                      </a:pPr>
                      <a:r>
                        <a:rPr lang="en-US" sz="1800" b="0" dirty="0">
                          <a:solidFill>
                            <a:schemeClr val="tx1"/>
                          </a:solidFill>
                          <a:effectLst/>
                        </a:rPr>
                        <a:t>2</a:t>
                      </a:r>
                      <a:endParaRPr lang="en-US" sz="1800" b="0" dirty="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solidFill>
                      <a:schemeClr val="accent1">
                        <a:lumMod val="60000"/>
                        <a:lumOff val="40000"/>
                      </a:schemeClr>
                    </a:solidFill>
                  </a:tcPr>
                </a:tc>
                <a:tc>
                  <a:txBody>
                    <a:bodyPr/>
                    <a:lstStyle/>
                    <a:p>
                      <a:pPr marL="0" marR="0" algn="ctr">
                        <a:lnSpc>
                          <a:spcPct val="107000"/>
                        </a:lnSpc>
                        <a:spcBef>
                          <a:spcPts val="0"/>
                        </a:spcBef>
                        <a:spcAft>
                          <a:spcPts val="0"/>
                        </a:spcAft>
                      </a:pPr>
                      <a:r>
                        <a:rPr lang="en-US" sz="1800" b="0" dirty="0">
                          <a:solidFill>
                            <a:schemeClr val="tx1"/>
                          </a:solidFill>
                          <a:effectLst/>
                        </a:rPr>
                        <a:t>1</a:t>
                      </a:r>
                      <a:endParaRPr lang="en-US" sz="1800" b="0" dirty="0">
                        <a:solidFill>
                          <a:schemeClr val="tx1"/>
                        </a:solidFill>
                        <a:effectLst/>
                        <a:latin typeface="Calibri" panose="020F0502020204030204" pitchFamily="34" charset="0"/>
                        <a:ea typeface="Calibri" panose="020F0502020204030204" pitchFamily="34" charset="0"/>
                        <a:cs typeface="Iskoola Pota"/>
                      </a:endParaRPr>
                    </a:p>
                  </a:txBody>
                  <a:tcPr marL="68580" marR="68580" marT="0" marB="0">
                    <a:solidFill>
                      <a:schemeClr val="accent1">
                        <a:lumMod val="60000"/>
                        <a:lumOff val="40000"/>
                      </a:schemeClr>
                    </a:solidFill>
                  </a:tcPr>
                </a:tc>
              </a:tr>
            </a:tbl>
          </a:graphicData>
        </a:graphic>
      </p:graphicFrame>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1" name="Title 1">
            <a:extLst>
              <a:ext uri="{FF2B5EF4-FFF2-40B4-BE49-F238E27FC236}">
                <a16:creationId xmlns="" xmlns:a16="http://schemas.microsoft.com/office/drawing/2014/main" id="{2A7ADF5A-923E-4F9D-AB23-E5E73DA4ECFE}"/>
              </a:ext>
            </a:extLst>
          </p:cNvPr>
          <p:cNvSpPr txBox="1">
            <a:spLocks/>
          </p:cNvSpPr>
          <p:nvPr/>
        </p:nvSpPr>
        <p:spPr>
          <a:xfrm>
            <a:off x="0" y="541978"/>
            <a:ext cx="6790765"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3" name="TextBox 12"/>
          <p:cNvSpPr txBox="1"/>
          <p:nvPr/>
        </p:nvSpPr>
        <p:spPr>
          <a:xfrm>
            <a:off x="11167248" y="6488668"/>
            <a:ext cx="712694" cy="369332"/>
          </a:xfrm>
          <a:prstGeom prst="rect">
            <a:avLst/>
          </a:prstGeom>
          <a:no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862790136"/>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6F8A91-AE65-49C4-86B7-2B5589257D16}" type="slidenum">
              <a:rPr lang="en-US" smtClean="0"/>
              <a:t>31</a:t>
            </a:fld>
            <a:endParaRPr lang="en-US"/>
          </a:p>
        </p:txBody>
      </p:sp>
      <p:sp>
        <p:nvSpPr>
          <p:cNvPr id="5" name="TextBox 4"/>
          <p:cNvSpPr txBox="1"/>
          <p:nvPr/>
        </p:nvSpPr>
        <p:spPr>
          <a:xfrm>
            <a:off x="0" y="1386825"/>
            <a:ext cx="12192000" cy="523220"/>
          </a:xfrm>
          <a:prstGeom prst="rect">
            <a:avLst/>
          </a:prstGeom>
          <a:solidFill>
            <a:srgbClr val="7030A0">
              <a:alpha val="46000"/>
            </a:srgbClr>
          </a:solidFill>
        </p:spPr>
        <p:txBody>
          <a:bodyPr wrap="square" rtlCol="0">
            <a:spAutoFit/>
          </a:bodyPr>
          <a:lstStyle/>
          <a:p>
            <a:r>
              <a:rPr lang="en-US" sz="2800" b="1" dirty="0">
                <a:ea typeface="Calibri" panose="020F0502020204030204" pitchFamily="34" charset="0"/>
              </a:rPr>
              <a:t>Sensory attributes of </a:t>
            </a:r>
            <a:r>
              <a:rPr lang="en-US" sz="2800" b="1" dirty="0" smtClean="0">
                <a:ea typeface="Calibri" panose="020F0502020204030204" pitchFamily="34" charset="0"/>
              </a:rPr>
              <a:t>chicken sausage prepared by incoporation of Gizzard fat</a:t>
            </a:r>
            <a:endParaRPr lang="en-US" sz="2800" b="1" dirty="0"/>
          </a:p>
        </p:txBody>
      </p:sp>
      <p:graphicFrame>
        <p:nvGraphicFramePr>
          <p:cNvPr id="9" name="Table 8"/>
          <p:cNvGraphicFramePr>
            <a:graphicFrameLocks noGrp="1"/>
          </p:cNvGraphicFramePr>
          <p:nvPr>
            <p:extLst>
              <p:ext uri="{D42A27DB-BD31-4B8C-83A1-F6EECF244321}">
                <p14:modId xmlns:p14="http://schemas.microsoft.com/office/powerpoint/2010/main" val="3050118741"/>
              </p:ext>
            </p:extLst>
          </p:nvPr>
        </p:nvGraphicFramePr>
        <p:xfrm>
          <a:off x="276487" y="2127311"/>
          <a:ext cx="11639025" cy="3821463"/>
        </p:xfrm>
        <a:graphic>
          <a:graphicData uri="http://schemas.openxmlformats.org/drawingml/2006/table">
            <a:tbl>
              <a:tblPr firstRow="1" firstCol="1" bandRow="1">
                <a:tableStyleId>{5C22544A-7EE6-4342-B048-85BDC9FD1C3A}</a:tableStyleId>
              </a:tblPr>
              <a:tblGrid>
                <a:gridCol w="1609462"/>
                <a:gridCol w="1271588"/>
                <a:gridCol w="1471613"/>
                <a:gridCol w="1571625"/>
                <a:gridCol w="1492514"/>
                <a:gridCol w="1291771"/>
                <a:gridCol w="2930452"/>
              </a:tblGrid>
              <a:tr h="132452">
                <a:tc rowSpan="3">
                  <a:txBody>
                    <a:bodyPr/>
                    <a:lstStyle/>
                    <a:p>
                      <a:pPr marL="0" marR="0" algn="ctr">
                        <a:lnSpc>
                          <a:spcPct val="107000"/>
                        </a:lnSpc>
                        <a:spcBef>
                          <a:spcPts val="0"/>
                        </a:spcBef>
                        <a:spcAft>
                          <a:spcPts val="0"/>
                        </a:spcAft>
                      </a:pPr>
                      <a:r>
                        <a:rPr lang="en-US" sz="2400" b="1" dirty="0" smtClean="0">
                          <a:solidFill>
                            <a:schemeClr val="tx1"/>
                          </a:solidFill>
                          <a:effectLst/>
                        </a:rPr>
                        <a:t>Sensory </a:t>
                      </a:r>
                      <a:r>
                        <a:rPr lang="en-US" sz="2400" b="1" dirty="0">
                          <a:solidFill>
                            <a:schemeClr val="tx1"/>
                          </a:solidFill>
                          <a:effectLst/>
                        </a:rPr>
                        <a:t>attribute</a:t>
                      </a:r>
                      <a:endParaRPr lang="en-US" sz="2000" b="1"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6">
                        <a:lumMod val="75000"/>
                        <a:alpha val="55000"/>
                      </a:schemeClr>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rPr>
                        <a:t>Estimated Mean</a:t>
                      </a:r>
                      <a:endParaRPr lang="en-US" sz="1800" dirty="0" smtClean="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4">
                        <a:lumMod val="60000"/>
                        <a:lumOff val="40000"/>
                        <a:alpha val="5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07000"/>
                        </a:lnSpc>
                        <a:spcBef>
                          <a:spcPts val="0"/>
                        </a:spcBef>
                        <a:spcAft>
                          <a:spcPts val="0"/>
                        </a:spcAft>
                      </a:pPr>
                      <a:r>
                        <a:rPr lang="en-US" sz="2400" dirty="0" smtClean="0">
                          <a:solidFill>
                            <a:schemeClr val="tx1"/>
                          </a:solidFill>
                          <a:effectLst/>
                        </a:rPr>
                        <a:t>Significant difference (Yes/No)</a:t>
                      </a:r>
                      <a:r>
                        <a:rPr lang="en-US" sz="2400" baseline="0" dirty="0" smtClean="0">
                          <a:solidFill>
                            <a:schemeClr val="tx1"/>
                          </a:solidFill>
                          <a:effectLst/>
                        </a:rPr>
                        <a:t> between </a:t>
                      </a:r>
                      <a:r>
                        <a:rPr lang="en-US" sz="2400" dirty="0" smtClean="0">
                          <a:solidFill>
                            <a:schemeClr val="tx1"/>
                          </a:solidFill>
                          <a:effectLst/>
                        </a:rPr>
                        <a:t> treatments </a:t>
                      </a:r>
                    </a:p>
                    <a:p>
                      <a:pPr marL="0" marR="0" algn="ctr">
                        <a:lnSpc>
                          <a:spcPct val="107000"/>
                        </a:lnSpc>
                        <a:spcBef>
                          <a:spcPts val="0"/>
                        </a:spcBef>
                        <a:spcAft>
                          <a:spcPts val="0"/>
                        </a:spcAft>
                      </a:pPr>
                      <a:r>
                        <a:rPr lang="en-US" sz="1600" dirty="0" smtClean="0">
                          <a:solidFill>
                            <a:schemeClr val="tx1"/>
                          </a:solidFill>
                          <a:effectLst/>
                        </a:rPr>
                        <a:t>(p value &lt; 0.05</a:t>
                      </a:r>
                      <a:r>
                        <a:rPr lang="en-US" sz="1600" baseline="0" dirty="0" smtClean="0">
                          <a:solidFill>
                            <a:schemeClr val="tx1"/>
                          </a:solidFill>
                          <a:effectLst/>
                        </a:rPr>
                        <a:t> </a:t>
                      </a:r>
                      <a:r>
                        <a:rPr lang="en-US" sz="1600" dirty="0" smtClean="0">
                          <a:solidFill>
                            <a:schemeClr val="tx1"/>
                          </a:solidFill>
                          <a:effectLst/>
                        </a:rPr>
                        <a:t>=</a:t>
                      </a:r>
                      <a:r>
                        <a:rPr lang="en-US" sz="1600" baseline="0" dirty="0" smtClean="0">
                          <a:solidFill>
                            <a:schemeClr val="tx1"/>
                          </a:solidFill>
                          <a:effectLst/>
                        </a:rPr>
                        <a:t> </a:t>
                      </a:r>
                      <a:r>
                        <a:rPr lang="en-US" sz="1600" dirty="0" smtClean="0">
                          <a:solidFill>
                            <a:schemeClr val="tx1"/>
                          </a:solidFill>
                          <a:effectLst/>
                        </a:rPr>
                        <a:t>significant)</a:t>
                      </a:r>
                      <a:endParaRPr lang="en-US" sz="16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6">
                        <a:lumMod val="75000"/>
                        <a:alpha val="53000"/>
                      </a:schemeClr>
                    </a:solidFill>
                  </a:tcPr>
                </a:tc>
              </a:tr>
              <a:tr h="201683">
                <a:tc vMerge="1">
                  <a:txBody>
                    <a:bodyPr/>
                    <a:lstStyle/>
                    <a:p>
                      <a:pPr marL="0" marR="0" algn="l">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lumMod val="50000"/>
                        <a:alpha val="55000"/>
                      </a:schemeClr>
                    </a:solidFill>
                  </a:tcPr>
                </a:tc>
                <a:tc gridSpan="4">
                  <a:txBody>
                    <a:bodyPr/>
                    <a:lstStyle/>
                    <a:p>
                      <a:pPr marL="0" marR="0" algn="ctr">
                        <a:lnSpc>
                          <a:spcPct val="107000"/>
                        </a:lnSpc>
                        <a:spcBef>
                          <a:spcPts val="0"/>
                        </a:spcBef>
                        <a:spcAft>
                          <a:spcPts val="0"/>
                        </a:spcAft>
                      </a:pPr>
                      <a:r>
                        <a:rPr lang="en-US" sz="2400" b="1" dirty="0" smtClean="0">
                          <a:solidFill>
                            <a:schemeClr val="tx1"/>
                          </a:solidFill>
                          <a:effectLst/>
                        </a:rPr>
                        <a:t>     Samples</a:t>
                      </a:r>
                      <a:endParaRPr lang="en-US" sz="2000" b="1"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2400" dirty="0">
                          <a:solidFill>
                            <a:schemeClr val="tx1"/>
                          </a:solidFill>
                          <a:effectLst/>
                        </a:rPr>
                        <a:t>p value</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lumMod val="60000"/>
                        <a:lumOff val="40000"/>
                      </a:schemeClr>
                    </a:solidFill>
                  </a:tcPr>
                </a:tc>
                <a:tc vMerge="1">
                  <a:txBody>
                    <a:bodyPr/>
                    <a:lstStyle/>
                    <a:p>
                      <a:endParaRPr lang="en-US"/>
                    </a:p>
                  </a:txBody>
                  <a:tcPr/>
                </a:tc>
              </a:tr>
              <a:tr h="679404">
                <a:tc vMerge="1">
                  <a:txBody>
                    <a:bodyPr/>
                    <a:lstStyle/>
                    <a:p>
                      <a:endParaRPr lang="en-US"/>
                    </a:p>
                  </a:txBody>
                  <a:tcPr/>
                </a:tc>
                <a:tc>
                  <a:txBody>
                    <a:bodyPr/>
                    <a:lstStyle/>
                    <a:p>
                      <a:pPr marL="0" marR="0" algn="ctr">
                        <a:lnSpc>
                          <a:spcPct val="107000"/>
                        </a:lnSpc>
                        <a:spcBef>
                          <a:spcPts val="0"/>
                        </a:spcBef>
                        <a:spcAft>
                          <a:spcPts val="0"/>
                        </a:spcAft>
                      </a:pPr>
                      <a:r>
                        <a:rPr lang="en-US" sz="2400" dirty="0">
                          <a:solidFill>
                            <a:schemeClr val="tx1"/>
                          </a:solidFill>
                          <a:effectLst/>
                        </a:rPr>
                        <a:t>Control</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lumMod val="60000"/>
                        <a:lumOff val="40000"/>
                      </a:schemeClr>
                    </a:solidFill>
                  </a:tcPr>
                </a:tc>
                <a:tc>
                  <a:txBody>
                    <a:bodyPr/>
                    <a:lstStyle/>
                    <a:p>
                      <a:pPr marL="0" marR="0" algn="ctr">
                        <a:lnSpc>
                          <a:spcPct val="107000"/>
                        </a:lnSpc>
                        <a:spcBef>
                          <a:spcPts val="0"/>
                        </a:spcBef>
                        <a:spcAft>
                          <a:spcPts val="0"/>
                        </a:spcAft>
                      </a:pPr>
                      <a:r>
                        <a:rPr lang="en-US" sz="2400" dirty="0">
                          <a:solidFill>
                            <a:schemeClr val="tx1"/>
                          </a:solidFill>
                          <a:effectLst/>
                        </a:rPr>
                        <a:t>50% Gizzard fat </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lumMod val="60000"/>
                        <a:lumOff val="40000"/>
                      </a:schemeClr>
                    </a:solidFill>
                  </a:tcPr>
                </a:tc>
                <a:tc>
                  <a:txBody>
                    <a:bodyPr/>
                    <a:lstStyle/>
                    <a:p>
                      <a:pPr marL="0" marR="0" algn="ctr">
                        <a:lnSpc>
                          <a:spcPct val="107000"/>
                        </a:lnSpc>
                        <a:spcBef>
                          <a:spcPts val="0"/>
                        </a:spcBef>
                        <a:spcAft>
                          <a:spcPts val="0"/>
                        </a:spcAft>
                      </a:pPr>
                      <a:r>
                        <a:rPr lang="en-US" sz="2400" dirty="0">
                          <a:solidFill>
                            <a:schemeClr val="tx1"/>
                          </a:solidFill>
                          <a:effectLst/>
                        </a:rPr>
                        <a:t>75% </a:t>
                      </a:r>
                      <a:endParaRPr lang="en-US" sz="2000" dirty="0">
                        <a:solidFill>
                          <a:schemeClr val="tx1"/>
                        </a:solidFill>
                        <a:effectLst/>
                      </a:endParaRPr>
                    </a:p>
                    <a:p>
                      <a:pPr marL="0" marR="0" algn="ctr">
                        <a:lnSpc>
                          <a:spcPct val="107000"/>
                        </a:lnSpc>
                        <a:spcBef>
                          <a:spcPts val="0"/>
                        </a:spcBef>
                        <a:spcAft>
                          <a:spcPts val="0"/>
                        </a:spcAft>
                      </a:pPr>
                      <a:r>
                        <a:rPr lang="en-US" sz="2400" dirty="0">
                          <a:solidFill>
                            <a:schemeClr val="tx1"/>
                          </a:solidFill>
                          <a:effectLst/>
                        </a:rPr>
                        <a:t>Gizzard fat </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lumMod val="60000"/>
                        <a:lumOff val="40000"/>
                      </a:schemeClr>
                    </a:solidFill>
                  </a:tcPr>
                </a:tc>
                <a:tc>
                  <a:txBody>
                    <a:bodyPr/>
                    <a:lstStyle/>
                    <a:p>
                      <a:pPr marL="0" marR="0" algn="ctr">
                        <a:lnSpc>
                          <a:spcPct val="107000"/>
                        </a:lnSpc>
                        <a:spcBef>
                          <a:spcPts val="0"/>
                        </a:spcBef>
                        <a:spcAft>
                          <a:spcPts val="0"/>
                        </a:spcAft>
                      </a:pPr>
                      <a:r>
                        <a:rPr lang="en-US" sz="2400" dirty="0">
                          <a:solidFill>
                            <a:schemeClr val="tx1"/>
                          </a:solidFill>
                          <a:effectLst/>
                        </a:rPr>
                        <a:t>100% Gizzard fat </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1">
                        <a:lumMod val="60000"/>
                        <a:lumOff val="40000"/>
                      </a:schemeClr>
                    </a:solidFill>
                  </a:tcPr>
                </a:tc>
                <a:tc vMerge="1">
                  <a:txBody>
                    <a:bodyPr/>
                    <a:lstStyle/>
                    <a:p>
                      <a:endParaRPr lang="en-US"/>
                    </a:p>
                  </a:txBody>
                  <a:tcPr/>
                </a:tc>
                <a:tc vMerge="1">
                  <a:txBody>
                    <a:bodyPr/>
                    <a:lstStyle/>
                    <a:p>
                      <a:endParaRPr lang="en-US"/>
                    </a:p>
                  </a:txBody>
                  <a:tcPr/>
                </a:tc>
              </a:tr>
              <a:tr h="378241">
                <a:tc>
                  <a:txBody>
                    <a:bodyPr/>
                    <a:lstStyle/>
                    <a:p>
                      <a:pPr marL="0" marR="0" algn="l">
                        <a:lnSpc>
                          <a:spcPct val="107000"/>
                        </a:lnSpc>
                        <a:spcBef>
                          <a:spcPts val="0"/>
                        </a:spcBef>
                        <a:spcAft>
                          <a:spcPts val="0"/>
                        </a:spcAft>
                      </a:pPr>
                      <a:r>
                        <a:rPr lang="en-US" sz="2000" b="0" dirty="0" smtClean="0">
                          <a:solidFill>
                            <a:schemeClr val="tx1"/>
                          </a:solidFill>
                          <a:effectLst/>
                        </a:rPr>
                        <a:t>Colour</a:t>
                      </a:r>
                      <a:endParaRPr lang="en-US" sz="2000" b="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4">
                        <a:lumMod val="60000"/>
                        <a:lumOff val="40000"/>
                      </a:schemeClr>
                    </a:solidFill>
                  </a:tcPr>
                </a:tc>
                <a:tc>
                  <a:txBody>
                    <a:bodyPr/>
                    <a:lstStyle/>
                    <a:p>
                      <a:pPr marL="0" marR="0" algn="r">
                        <a:lnSpc>
                          <a:spcPct val="107000"/>
                        </a:lnSpc>
                        <a:spcBef>
                          <a:spcPts val="0"/>
                        </a:spcBef>
                        <a:spcAft>
                          <a:spcPts val="0"/>
                        </a:spcAft>
                      </a:pPr>
                      <a:r>
                        <a:rPr lang="en-US" sz="2000" dirty="0" smtClean="0">
                          <a:solidFill>
                            <a:schemeClr val="tx1"/>
                          </a:solidFill>
                          <a:effectLst/>
                        </a:rPr>
                        <a:t>4.11</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3.46</a:t>
                      </a:r>
                      <a:r>
                        <a:rPr lang="en-US" sz="1800" kern="1200" baseline="30000" dirty="0" smtClean="0">
                          <a:solidFill>
                            <a:schemeClr val="dk1"/>
                          </a:solidFill>
                          <a:effectLst/>
                          <a:latin typeface="+mn-lt"/>
                          <a:ea typeface="+mn-ea"/>
                          <a:cs typeface="+mn-cs"/>
                        </a:rPr>
                        <a:t>b</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3.51</a:t>
                      </a:r>
                      <a:r>
                        <a:rPr lang="en-US" sz="1800" kern="1200" baseline="30000" dirty="0" smtClean="0">
                          <a:solidFill>
                            <a:schemeClr val="dk1"/>
                          </a:solidFill>
                          <a:effectLst/>
                          <a:latin typeface="+mn-lt"/>
                          <a:ea typeface="+mn-ea"/>
                          <a:cs typeface="+mn-cs"/>
                        </a:rPr>
                        <a:t>b</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3.77</a:t>
                      </a:r>
                      <a:r>
                        <a:rPr lang="en-US" sz="1800" kern="1200" baseline="30000" dirty="0" smtClean="0">
                          <a:solidFill>
                            <a:schemeClr val="dk1"/>
                          </a:solidFill>
                          <a:effectLst/>
                          <a:latin typeface="+mn-lt"/>
                          <a:ea typeface="+mn-ea"/>
                          <a:cs typeface="+mn-cs"/>
                        </a:rPr>
                        <a:t>ab</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smtClean="0">
                          <a:solidFill>
                            <a:schemeClr val="tx1"/>
                          </a:solidFill>
                          <a:effectLst/>
                          <a:latin typeface="+mn-lt"/>
                          <a:ea typeface="+mn-ea"/>
                          <a:cs typeface="+mn-cs"/>
                        </a:rPr>
                        <a:t>0.002</a:t>
                      </a:r>
                      <a:endParaRPr lang="en-US" sz="24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Yes </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412676">
                <a:tc>
                  <a:txBody>
                    <a:bodyPr/>
                    <a:lstStyle/>
                    <a:p>
                      <a:pPr marL="0" marR="0" algn="l">
                        <a:lnSpc>
                          <a:spcPct val="107000"/>
                        </a:lnSpc>
                        <a:spcBef>
                          <a:spcPts val="0"/>
                        </a:spcBef>
                        <a:spcAft>
                          <a:spcPts val="0"/>
                        </a:spcAft>
                      </a:pPr>
                      <a:r>
                        <a:rPr lang="en-US" sz="2000" b="0" dirty="0" smtClean="0">
                          <a:solidFill>
                            <a:schemeClr val="tx1"/>
                          </a:solidFill>
                          <a:effectLst/>
                        </a:rPr>
                        <a:t>Texture</a:t>
                      </a:r>
                      <a:endParaRPr lang="en-US" sz="2000" b="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4">
                        <a:lumMod val="60000"/>
                        <a:lumOff val="40000"/>
                      </a:schemeClr>
                    </a:solidFill>
                  </a:tcPr>
                </a:tc>
                <a:tc>
                  <a:txBody>
                    <a:bodyPr/>
                    <a:lstStyle/>
                    <a:p>
                      <a:pPr marL="0" marR="0" algn="r">
                        <a:lnSpc>
                          <a:spcPct val="107000"/>
                        </a:lnSpc>
                        <a:spcBef>
                          <a:spcPts val="0"/>
                        </a:spcBef>
                        <a:spcAft>
                          <a:spcPts val="0"/>
                        </a:spcAft>
                      </a:pPr>
                      <a:r>
                        <a:rPr lang="en-US" sz="2000" dirty="0" smtClean="0">
                          <a:solidFill>
                            <a:schemeClr val="tx1"/>
                          </a:solidFill>
                          <a:effectLst/>
                        </a:rPr>
                        <a:t>3.37</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3.26</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3.31</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3.40</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smtClean="0">
                          <a:solidFill>
                            <a:schemeClr val="tx1"/>
                          </a:solidFill>
                          <a:effectLst/>
                        </a:rPr>
                        <a:t>0.424</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412676">
                <a:tc>
                  <a:txBody>
                    <a:bodyPr/>
                    <a:lstStyle/>
                    <a:p>
                      <a:pPr marL="0" marR="0" algn="l">
                        <a:lnSpc>
                          <a:spcPct val="107000"/>
                        </a:lnSpc>
                        <a:spcBef>
                          <a:spcPts val="0"/>
                        </a:spcBef>
                        <a:spcAft>
                          <a:spcPts val="0"/>
                        </a:spcAft>
                      </a:pPr>
                      <a:r>
                        <a:rPr lang="en-US" sz="2000" b="0" dirty="0" smtClean="0">
                          <a:solidFill>
                            <a:schemeClr val="tx1"/>
                          </a:solidFill>
                          <a:effectLst/>
                        </a:rPr>
                        <a:t>Juiciness</a:t>
                      </a:r>
                      <a:endParaRPr lang="en-US" sz="2000" b="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4">
                        <a:lumMod val="60000"/>
                        <a:lumOff val="40000"/>
                      </a:schemeClr>
                    </a:solidFill>
                  </a:tcPr>
                </a:tc>
                <a:tc>
                  <a:txBody>
                    <a:bodyPr/>
                    <a:lstStyle/>
                    <a:p>
                      <a:pPr marL="0" marR="0" algn="r">
                        <a:lnSpc>
                          <a:spcPct val="107000"/>
                        </a:lnSpc>
                        <a:spcBef>
                          <a:spcPts val="0"/>
                        </a:spcBef>
                        <a:spcAft>
                          <a:spcPts val="0"/>
                        </a:spcAft>
                      </a:pPr>
                      <a:r>
                        <a:rPr lang="en-US" sz="2000" dirty="0" smtClean="0">
                          <a:solidFill>
                            <a:schemeClr val="tx1"/>
                          </a:solidFill>
                          <a:effectLst/>
                        </a:rPr>
                        <a:t>2.77</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2.91</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3.03</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3.17</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smtClean="0">
                          <a:solidFill>
                            <a:schemeClr val="tx1"/>
                          </a:solidFill>
                          <a:effectLst/>
                        </a:rPr>
                        <a:t>0.266</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644879">
                <a:tc>
                  <a:txBody>
                    <a:bodyPr/>
                    <a:lstStyle/>
                    <a:p>
                      <a:pPr marL="0" marR="0" algn="l">
                        <a:lnSpc>
                          <a:spcPct val="107000"/>
                        </a:lnSpc>
                        <a:spcBef>
                          <a:spcPts val="0"/>
                        </a:spcBef>
                        <a:spcAft>
                          <a:spcPts val="0"/>
                        </a:spcAft>
                      </a:pPr>
                      <a:r>
                        <a:rPr lang="en-US" sz="2000" b="0" dirty="0" smtClean="0">
                          <a:solidFill>
                            <a:schemeClr val="tx1"/>
                          </a:solidFill>
                          <a:effectLst/>
                        </a:rPr>
                        <a:t>Overall </a:t>
                      </a:r>
                      <a:r>
                        <a:rPr lang="en-US" sz="2000" b="0" dirty="0">
                          <a:solidFill>
                            <a:schemeClr val="tx1"/>
                          </a:solidFill>
                          <a:effectLst/>
                        </a:rPr>
                        <a:t>acceptability</a:t>
                      </a:r>
                      <a:endParaRPr lang="en-US" sz="2000" b="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4">
                        <a:lumMod val="60000"/>
                        <a:lumOff val="40000"/>
                      </a:schemeClr>
                    </a:solidFill>
                  </a:tcPr>
                </a:tc>
                <a:tc>
                  <a:txBody>
                    <a:bodyPr/>
                    <a:lstStyle/>
                    <a:p>
                      <a:pPr marL="0" marR="0" algn="r">
                        <a:lnSpc>
                          <a:spcPct val="107000"/>
                        </a:lnSpc>
                        <a:spcBef>
                          <a:spcPts val="0"/>
                        </a:spcBef>
                        <a:spcAft>
                          <a:spcPts val="0"/>
                        </a:spcAft>
                      </a:pPr>
                      <a:r>
                        <a:rPr lang="en-US" sz="2000" dirty="0" smtClean="0">
                          <a:solidFill>
                            <a:schemeClr val="tx1"/>
                          </a:solidFill>
                          <a:effectLst/>
                        </a:rPr>
                        <a:t>3.51</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3.40</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3.40</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3.69</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smtClean="0">
                          <a:solidFill>
                            <a:schemeClr val="tx1"/>
                          </a:solidFill>
                          <a:effectLst/>
                        </a:rPr>
                        <a:t>0.516</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r h="412676">
                <a:tc>
                  <a:txBody>
                    <a:bodyPr/>
                    <a:lstStyle/>
                    <a:p>
                      <a:pPr marL="0" marR="0" algn="l">
                        <a:lnSpc>
                          <a:spcPct val="107000"/>
                        </a:lnSpc>
                        <a:spcBef>
                          <a:spcPts val="0"/>
                        </a:spcBef>
                        <a:spcAft>
                          <a:spcPts val="0"/>
                        </a:spcAft>
                      </a:pPr>
                      <a:r>
                        <a:rPr lang="en-US" sz="2000" b="0" dirty="0" smtClean="0">
                          <a:solidFill>
                            <a:schemeClr val="tx1"/>
                          </a:solidFill>
                          <a:effectLst/>
                        </a:rPr>
                        <a:t>Flavour</a:t>
                      </a:r>
                      <a:endParaRPr lang="en-US" sz="2000" b="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solidFill>
                      <a:schemeClr val="accent4">
                        <a:lumMod val="60000"/>
                        <a:lumOff val="40000"/>
                      </a:schemeClr>
                    </a:solidFill>
                  </a:tcPr>
                </a:tc>
                <a:tc>
                  <a:txBody>
                    <a:bodyPr/>
                    <a:lstStyle/>
                    <a:p>
                      <a:pPr marL="0" marR="0" algn="r">
                        <a:lnSpc>
                          <a:spcPct val="107000"/>
                        </a:lnSpc>
                        <a:spcBef>
                          <a:spcPts val="0"/>
                        </a:spcBef>
                        <a:spcAft>
                          <a:spcPts val="0"/>
                        </a:spcAft>
                      </a:pPr>
                      <a:r>
                        <a:rPr lang="en-US" sz="2000" dirty="0" smtClean="0">
                          <a:solidFill>
                            <a:schemeClr val="tx1"/>
                          </a:solidFill>
                          <a:effectLst/>
                        </a:rPr>
                        <a:t>3.51</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3.80</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3.63</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r">
                        <a:lnSpc>
                          <a:spcPct val="107000"/>
                        </a:lnSpc>
                        <a:spcBef>
                          <a:spcPts val="0"/>
                        </a:spcBef>
                        <a:spcAft>
                          <a:spcPts val="0"/>
                        </a:spcAft>
                      </a:pPr>
                      <a:r>
                        <a:rPr lang="en-US" sz="2000" dirty="0" smtClean="0">
                          <a:solidFill>
                            <a:schemeClr val="tx1"/>
                          </a:solidFill>
                          <a:effectLst/>
                        </a:rPr>
                        <a:t>3.49</a:t>
                      </a:r>
                      <a:r>
                        <a:rPr lang="en-US" sz="1800" kern="1200" baseline="30000" dirty="0" smtClean="0">
                          <a:solidFill>
                            <a:schemeClr val="dk1"/>
                          </a:solidFill>
                          <a:effectLst/>
                          <a:latin typeface="+mn-lt"/>
                          <a:ea typeface="+mn-ea"/>
                          <a:cs typeface="+mn-cs"/>
                        </a:rPr>
                        <a:t>a</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0.167</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c>
                  <a:txBody>
                    <a:bodyPr/>
                    <a:lstStyle/>
                    <a:p>
                      <a:pPr marL="0" marR="0" algn="ctr">
                        <a:lnSpc>
                          <a:spcPct val="107000"/>
                        </a:lnSpc>
                        <a:spcBef>
                          <a:spcPts val="0"/>
                        </a:spcBef>
                        <a:spcAft>
                          <a:spcPts val="0"/>
                        </a:spcAft>
                      </a:pPr>
                      <a:r>
                        <a:rPr lang="en-US" sz="24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Arial Unicode MS"/>
                      </a:endParaRPr>
                    </a:p>
                  </a:txBody>
                  <a:tcPr marL="68580" marR="68580" marT="0" marB="0" anchor="b"/>
                </a:tc>
              </a:tr>
            </a:tbl>
          </a:graphicData>
        </a:graphic>
      </p:graphicFrame>
      <p:sp>
        <p:nvSpPr>
          <p:cNvPr id="10" name="TextBox 9">
            <a:extLst>
              <a:ext uri="{FF2B5EF4-FFF2-40B4-BE49-F238E27FC236}">
                <a16:creationId xmlns="" xmlns:a16="http://schemas.microsoft.com/office/drawing/2014/main" id="{BA48DB2B-0B25-69A7-04B7-FA3B7B7DE80E}"/>
              </a:ext>
            </a:extLst>
          </p:cNvPr>
          <p:cNvSpPr txBox="1"/>
          <p:nvPr/>
        </p:nvSpPr>
        <p:spPr>
          <a:xfrm>
            <a:off x="0" y="5876526"/>
            <a:ext cx="12192000" cy="707886"/>
          </a:xfrm>
          <a:prstGeom prst="rect">
            <a:avLst/>
          </a:prstGeom>
          <a:noFill/>
        </p:spPr>
        <p:txBody>
          <a:bodyPr wrap="square" rtlCol="0">
            <a:spAutoFit/>
          </a:bodyPr>
          <a:lstStyle/>
          <a:p>
            <a:pPr marL="342900" indent="-342900" algn="just">
              <a:buFont typeface="Calibri" panose="020F0502020204030204" pitchFamily="34" charset="0"/>
              <a:buChar char="›"/>
            </a:pPr>
            <a:r>
              <a:rPr lang="en-US" sz="2000" dirty="0" smtClean="0"/>
              <a:t>There is a </a:t>
            </a:r>
            <a:r>
              <a:rPr lang="en-US" sz="2000" dirty="0"/>
              <a:t>significant difference of </a:t>
            </a:r>
            <a:r>
              <a:rPr lang="en-US" sz="2000" dirty="0" smtClean="0"/>
              <a:t>colour, </a:t>
            </a:r>
            <a:r>
              <a:rPr lang="en-US" sz="2000" dirty="0"/>
              <a:t>was found </a:t>
            </a:r>
            <a:r>
              <a:rPr lang="en-US" sz="2000" dirty="0" smtClean="0"/>
              <a:t>among control with 50% Gizzard fat and 75% Gizzard fat incorporated samples.  </a:t>
            </a:r>
            <a:endParaRPr lang="en-US" sz="2000" dirty="0"/>
          </a:p>
        </p:txBody>
      </p:sp>
      <p:sp>
        <p:nvSpPr>
          <p:cNvPr id="7" name="TextBox 6"/>
          <p:cNvSpPr txBox="1"/>
          <p:nvPr/>
        </p:nvSpPr>
        <p:spPr>
          <a:xfrm>
            <a:off x="171449" y="1873395"/>
            <a:ext cx="8784292" cy="253916"/>
          </a:xfrm>
          <a:prstGeom prst="rect">
            <a:avLst/>
          </a:prstGeom>
          <a:noFill/>
        </p:spPr>
        <p:txBody>
          <a:bodyPr wrap="square" rtlCol="0">
            <a:spAutoFit/>
          </a:bodyPr>
          <a:lstStyle/>
          <a:p>
            <a:r>
              <a:rPr lang="en-US" sz="1050" dirty="0" smtClean="0">
                <a:ea typeface="Calibri" panose="020F0502020204030204" pitchFamily="34" charset="0"/>
              </a:rPr>
              <a:t>Table 6 : Sensory </a:t>
            </a:r>
            <a:r>
              <a:rPr lang="en-US" sz="1050" dirty="0">
                <a:ea typeface="Calibri" panose="020F0502020204030204" pitchFamily="34" charset="0"/>
              </a:rPr>
              <a:t>attributes of chicken sausage prepared by incoporation of Gizzard </a:t>
            </a:r>
            <a:r>
              <a:rPr lang="en-US" sz="1050" dirty="0" smtClean="0">
                <a:ea typeface="Calibri" panose="020F0502020204030204" pitchFamily="34" charset="0"/>
              </a:rPr>
              <a:t>fat,</a:t>
            </a:r>
            <a:r>
              <a:rPr lang="en-US" sz="1050" dirty="0"/>
              <a:t> Data expressed as </a:t>
            </a:r>
            <a:r>
              <a:rPr lang="en-US" sz="1050" dirty="0" smtClean="0"/>
              <a:t>means, Statistical </a:t>
            </a:r>
            <a:r>
              <a:rPr lang="en-US" sz="1050" dirty="0"/>
              <a:t>differences </a:t>
            </a:r>
            <a:r>
              <a:rPr lang="en-US" sz="1050" dirty="0" smtClean="0"/>
              <a:t>5</a:t>
            </a:r>
            <a:r>
              <a:rPr lang="en-US" sz="1050" dirty="0"/>
              <a:t>% significance level</a:t>
            </a:r>
            <a:r>
              <a:rPr lang="en-US" sz="1050" dirty="0" smtClean="0">
                <a:ea typeface="Calibri" panose="020F0502020204030204" pitchFamily="34" charset="0"/>
              </a:rPr>
              <a:t> </a:t>
            </a:r>
            <a:endParaRPr lang="en-US" sz="1050"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2" name="Title 1">
            <a:extLst>
              <a:ext uri="{FF2B5EF4-FFF2-40B4-BE49-F238E27FC236}">
                <a16:creationId xmlns="" xmlns:a16="http://schemas.microsoft.com/office/drawing/2014/main" id="{2A7ADF5A-923E-4F9D-AB23-E5E73DA4ECFE}"/>
              </a:ext>
            </a:extLst>
          </p:cNvPr>
          <p:cNvSpPr txBox="1">
            <a:spLocks/>
          </p:cNvSpPr>
          <p:nvPr/>
        </p:nvSpPr>
        <p:spPr>
          <a:xfrm>
            <a:off x="0" y="533139"/>
            <a:ext cx="6790765" cy="794685"/>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Results and Discussion (cont.)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4" name="TextBox 13"/>
          <p:cNvSpPr txBox="1"/>
          <p:nvPr/>
        </p:nvSpPr>
        <p:spPr>
          <a:xfrm>
            <a:off x="11167248" y="6488668"/>
            <a:ext cx="712694" cy="369332"/>
          </a:xfrm>
          <a:prstGeom prst="rect">
            <a:avLst/>
          </a:prstGeom>
          <a:noFill/>
        </p:spPr>
        <p:txBody>
          <a:bodyPr wrap="square" rtlCol="0">
            <a:spAutoFit/>
          </a:bodyPr>
          <a:lstStyle/>
          <a:p>
            <a:r>
              <a:rPr lang="en-US" dirty="0" smtClean="0"/>
              <a:t>31</a:t>
            </a:r>
            <a:endParaRPr lang="en-US" dirty="0"/>
          </a:p>
        </p:txBody>
      </p:sp>
    </p:spTree>
    <p:extLst>
      <p:ext uri="{BB962C8B-B14F-4D97-AF65-F5344CB8AC3E}">
        <p14:creationId xmlns:p14="http://schemas.microsoft.com/office/powerpoint/2010/main" val="307191030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6F8A91-AE65-49C4-86B7-2B5589257D16}" type="slidenum">
              <a:rPr lang="en-US" smtClean="0"/>
              <a:t>32</a:t>
            </a:fld>
            <a:endParaRPr lang="en-US"/>
          </a:p>
        </p:txBody>
      </p:sp>
      <p:sp>
        <p:nvSpPr>
          <p:cNvPr id="7" name="TextBox 6"/>
          <p:cNvSpPr txBox="1"/>
          <p:nvPr/>
        </p:nvSpPr>
        <p:spPr>
          <a:xfrm>
            <a:off x="0" y="1710238"/>
            <a:ext cx="12192000" cy="830997"/>
          </a:xfrm>
          <a:prstGeom prst="rect">
            <a:avLst/>
          </a:prstGeom>
          <a:solidFill>
            <a:srgbClr val="7030A0">
              <a:alpha val="37000"/>
            </a:srgbClr>
          </a:solidFill>
        </p:spPr>
        <p:txBody>
          <a:bodyPr wrap="square" rtlCol="0">
            <a:spAutoFit/>
          </a:bodyPr>
          <a:lstStyle/>
          <a:p>
            <a:pPr algn="just"/>
            <a:r>
              <a:rPr lang="en-US" sz="2400" dirty="0" smtClean="0"/>
              <a:t>The replacement of  chicken skin with gizzard fat significantly affect the physicochemical and sensory properties of chicken sausages.</a:t>
            </a:r>
            <a:endParaRPr lang="en-US" sz="2400" dirty="0"/>
          </a:p>
        </p:txBody>
      </p:sp>
      <p:sp>
        <p:nvSpPr>
          <p:cNvPr id="8" name="TextBox 7"/>
          <p:cNvSpPr txBox="1"/>
          <p:nvPr/>
        </p:nvSpPr>
        <p:spPr>
          <a:xfrm>
            <a:off x="0" y="2732890"/>
            <a:ext cx="12192000" cy="1569660"/>
          </a:xfrm>
          <a:prstGeom prst="rect">
            <a:avLst/>
          </a:prstGeom>
          <a:solidFill>
            <a:srgbClr val="7030A0">
              <a:alpha val="37000"/>
            </a:srgbClr>
          </a:solidFill>
        </p:spPr>
        <p:txBody>
          <a:bodyPr wrap="square" rtlCol="0">
            <a:spAutoFit/>
          </a:bodyPr>
          <a:lstStyle/>
          <a:p>
            <a:pPr algn="just"/>
            <a:r>
              <a:rPr lang="en-US" sz="2400" dirty="0" smtClean="0"/>
              <a:t>The study concluded that the sausages incorporated with gizzard fat, particular at the level of 75% and 100% improved </a:t>
            </a:r>
            <a:r>
              <a:rPr lang="en-US" sz="2400" dirty="0"/>
              <a:t>the </a:t>
            </a:r>
            <a:r>
              <a:rPr lang="en-US" sz="2400" dirty="0" smtClean="0"/>
              <a:t>total fat content, </a:t>
            </a:r>
            <a:r>
              <a:rPr lang="en-US" sz="2400" dirty="0"/>
              <a:t>water </a:t>
            </a:r>
            <a:r>
              <a:rPr lang="en-US" sz="2400" dirty="0" smtClean="0"/>
              <a:t>holding capacity, emulsion stability, cooking yield, hardness, and sensory properties </a:t>
            </a:r>
            <a:r>
              <a:rPr lang="en-US" sz="2400" smtClean="0"/>
              <a:t>indicating </a:t>
            </a:r>
            <a:r>
              <a:rPr lang="en-US" sz="2400" smtClean="0"/>
              <a:t>it’s </a:t>
            </a:r>
            <a:r>
              <a:rPr lang="en-US" sz="2400" dirty="0" smtClean="0"/>
              <a:t>potential application as an alternative for traditional skin.  </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938" y="4375050"/>
            <a:ext cx="2163862" cy="2163862"/>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1" name="Title 1">
            <a:extLst>
              <a:ext uri="{FF2B5EF4-FFF2-40B4-BE49-F238E27FC236}">
                <a16:creationId xmlns="" xmlns:a16="http://schemas.microsoft.com/office/drawing/2014/main" id="{2A7ADF5A-923E-4F9D-AB23-E5E73DA4ECFE}"/>
              </a:ext>
            </a:extLst>
          </p:cNvPr>
          <p:cNvSpPr txBox="1">
            <a:spLocks/>
          </p:cNvSpPr>
          <p:nvPr/>
        </p:nvSpPr>
        <p:spPr>
          <a:xfrm>
            <a:off x="0" y="563462"/>
            <a:ext cx="3092824"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Conclusion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3" name="TextBox 12"/>
          <p:cNvSpPr txBox="1"/>
          <p:nvPr/>
        </p:nvSpPr>
        <p:spPr>
          <a:xfrm>
            <a:off x="11167248" y="6488668"/>
            <a:ext cx="712694"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2314950743"/>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560661"/>
          </a:xfrm>
          <a:ln>
            <a:solidFill>
              <a:schemeClr val="accent1"/>
            </a:solidFill>
          </a:ln>
        </p:spPr>
        <p:txBody>
          <a:bodyPr>
            <a:normAutofit fontScale="70000" lnSpcReduction="20000"/>
          </a:bodyPr>
          <a:lstStyle/>
          <a:p>
            <a:r>
              <a:rPr lang="en-US" sz="1600" dirty="0"/>
              <a:t>Abdolghafour, B. and Saghir, A., 2014. Development in sausage production and practices-A review. </a:t>
            </a:r>
            <a:r>
              <a:rPr lang="en-US" sz="1600" i="1" dirty="0"/>
              <a:t>Journal of meat science and technology</a:t>
            </a:r>
            <a:r>
              <a:rPr lang="en-US" sz="1600" dirty="0"/>
              <a:t>, </a:t>
            </a:r>
            <a:r>
              <a:rPr lang="en-US" sz="1600" i="1" dirty="0"/>
              <a:t>2</a:t>
            </a:r>
            <a:r>
              <a:rPr lang="en-US" sz="1600" dirty="0"/>
              <a:t>(3), pp.40-50.</a:t>
            </a:r>
          </a:p>
          <a:p>
            <a:r>
              <a:rPr lang="en-US" sz="1600" dirty="0"/>
              <a:t>Alahakoon, A.U., Jo, C. and Jayasena, D.D., 2016. An overview of meat industry in Sri Lanka: A comprehensive review. </a:t>
            </a:r>
            <a:r>
              <a:rPr lang="en-US" sz="1600" i="1" dirty="0"/>
              <a:t>Korean Journal for food science of animal resources</a:t>
            </a:r>
            <a:r>
              <a:rPr lang="en-US" sz="1600" dirty="0"/>
              <a:t>, </a:t>
            </a:r>
            <a:r>
              <a:rPr lang="en-US" sz="1600" i="1" dirty="0"/>
              <a:t>36</a:t>
            </a:r>
            <a:r>
              <a:rPr lang="en-US" sz="1600" dirty="0"/>
              <a:t>(2), p.137.</a:t>
            </a:r>
          </a:p>
          <a:p>
            <a:r>
              <a:rPr lang="en-US" sz="1600" dirty="0"/>
              <a:t>Aleson-Carbonell, L., Fernandez-Lopez, J., Perez-Alvarez, J.A. and Kuri, V., 2005. Functional and sensory effects of fibre-rich ingredients on breakfast fresh sausages manufacture. </a:t>
            </a:r>
            <a:r>
              <a:rPr lang="en-US" sz="1600" i="1" dirty="0"/>
              <a:t>Food Science and Technology International</a:t>
            </a:r>
            <a:r>
              <a:rPr lang="en-US" sz="1600" dirty="0"/>
              <a:t>, </a:t>
            </a:r>
            <a:r>
              <a:rPr lang="en-US" sz="1600" i="1" dirty="0"/>
              <a:t>11</a:t>
            </a:r>
            <a:r>
              <a:rPr lang="en-US" sz="1600" dirty="0"/>
              <a:t>(2), pp.89-97.</a:t>
            </a:r>
          </a:p>
          <a:p>
            <a:r>
              <a:rPr lang="en-US" sz="1600" dirty="0"/>
              <a:t>Álvarez, D. and Barbut, S., 2013. Effect of inulin, β-glucan and their mixtures on emulsion stability, color and textural parameters of cooked meat batters. </a:t>
            </a:r>
            <a:r>
              <a:rPr lang="en-US" sz="1600" i="1" dirty="0"/>
              <a:t>Meat science</a:t>
            </a:r>
            <a:r>
              <a:rPr lang="en-US" sz="1600" dirty="0"/>
              <a:t>, </a:t>
            </a:r>
            <a:r>
              <a:rPr lang="en-US" sz="1600" i="1" dirty="0"/>
              <a:t>94</a:t>
            </a:r>
            <a:r>
              <a:rPr lang="en-US" sz="1600" dirty="0"/>
              <a:t>(3), pp.320-327.</a:t>
            </a:r>
          </a:p>
          <a:p>
            <a:r>
              <a:rPr lang="en-US" sz="1600" dirty="0"/>
              <a:t>Ayo, J., Carballo, J., Solas, M.T. and Jiménez-Colmenero, F., 2008. Physicochemical and sensory properties of healthier frankfurters as affected by walnut and fat content. </a:t>
            </a:r>
            <a:r>
              <a:rPr lang="en-US" sz="1600" i="1" dirty="0"/>
              <a:t>Food Chemistry</a:t>
            </a:r>
            <a:r>
              <a:rPr lang="en-US" sz="1600" dirty="0"/>
              <a:t>, </a:t>
            </a:r>
            <a:r>
              <a:rPr lang="en-US" sz="1600" i="1" dirty="0"/>
              <a:t>107</a:t>
            </a:r>
            <a:r>
              <a:rPr lang="en-US" sz="1600" dirty="0"/>
              <a:t>(4), pp.1547-1552.</a:t>
            </a:r>
          </a:p>
          <a:p>
            <a:r>
              <a:rPr lang="en-US" sz="1600" dirty="0"/>
              <a:t>Carballo, J., Barreto, G. and Colmenero, F.J., 1995. Starch and egg white lnfluence on properties of bologna sausage as related to fat content. </a:t>
            </a:r>
            <a:r>
              <a:rPr lang="en-US" sz="1600" i="1" dirty="0"/>
              <a:t>Journal of Food Science</a:t>
            </a:r>
            <a:r>
              <a:rPr lang="en-US" sz="1600" dirty="0"/>
              <a:t>, </a:t>
            </a:r>
            <a:r>
              <a:rPr lang="en-US" sz="1600" i="1" dirty="0"/>
              <a:t>60</a:t>
            </a:r>
            <a:r>
              <a:rPr lang="en-US" sz="1600" dirty="0"/>
              <a:t>(4), pp.673-677.</a:t>
            </a:r>
          </a:p>
          <a:p>
            <a:r>
              <a:rPr lang="en-US" sz="1600" dirty="0"/>
              <a:t>Cliche, S., Amiot, J., Avezard, C. and Gariepy, C., 2003. Extraction and characterization of collagen with or without telopeptides from chicken skin. </a:t>
            </a:r>
            <a:r>
              <a:rPr lang="en-US" sz="1600" i="1" dirty="0"/>
              <a:t>Poultry science</a:t>
            </a:r>
            <a:r>
              <a:rPr lang="en-US" sz="1600" dirty="0"/>
              <a:t>, </a:t>
            </a:r>
            <a:r>
              <a:rPr lang="en-US" sz="1600" i="1" dirty="0"/>
              <a:t>82</a:t>
            </a:r>
            <a:r>
              <a:rPr lang="en-US" sz="1600" dirty="0"/>
              <a:t>(3), pp.503-509.</a:t>
            </a:r>
          </a:p>
          <a:p>
            <a:r>
              <a:rPr lang="en-US" sz="1600" dirty="0"/>
              <a:t>Cofrades, S., Carballo, J. and Jiménez-Colmenero, F., 1997. Heating rate effects on high-fat and low-fat frankfurters with a high content of added water. </a:t>
            </a:r>
            <a:r>
              <a:rPr lang="en-US" sz="1600" i="1" dirty="0"/>
              <a:t>Meat science</a:t>
            </a:r>
            <a:r>
              <a:rPr lang="en-US" sz="1600" dirty="0"/>
              <a:t>, </a:t>
            </a:r>
            <a:r>
              <a:rPr lang="en-US" sz="1600" i="1" dirty="0"/>
              <a:t>47</a:t>
            </a:r>
            <a:r>
              <a:rPr lang="en-US" sz="1600" dirty="0"/>
              <a:t>(1-2), pp.105-114.</a:t>
            </a:r>
          </a:p>
          <a:p>
            <a:r>
              <a:rPr lang="en-US" sz="1600" dirty="0"/>
              <a:t>da Silva, S.L., Amaral, J.T., Ribeiro, M., Sebastião, E.E., Vargas, C., de Lima Franzen, F., Schneider, G., Lorenzo, J.M., Fries, L.L.M., Cichoski, A.J. and Campagnol, P.C.B., 2019. Fat replacement by oleogel rich in oleic acid and its impact on the technological, nutritional, oxidative, and sensory properties of Bologna-type sausages. </a:t>
            </a:r>
            <a:r>
              <a:rPr lang="en-US" sz="1600" i="1" dirty="0"/>
              <a:t>Meat science</a:t>
            </a:r>
            <a:r>
              <a:rPr lang="en-US" sz="1600" dirty="0"/>
              <a:t>, </a:t>
            </a:r>
            <a:r>
              <a:rPr lang="en-US" sz="1600" i="1" dirty="0"/>
              <a:t>149</a:t>
            </a:r>
            <a:r>
              <a:rPr lang="en-US" sz="1600" dirty="0"/>
              <a:t>, pp.141-148.</a:t>
            </a:r>
          </a:p>
          <a:p>
            <a:r>
              <a:rPr lang="en-US" sz="1600" dirty="0"/>
              <a:t>De Silva, R.P. and Dayawansa, N.D.K., 2021. Climate change vulnerability in agriculture sector: an assessment and mapping at divisional secretariat level in Sri Lanka. </a:t>
            </a:r>
            <a:r>
              <a:rPr lang="en-US" sz="1600" i="1" dirty="0"/>
              <a:t>Earth Systems and Environment</a:t>
            </a:r>
            <a:r>
              <a:rPr lang="en-US" sz="1600" dirty="0"/>
              <a:t>, </a:t>
            </a:r>
            <a:r>
              <a:rPr lang="en-US" sz="1600" i="1" dirty="0"/>
              <a:t>5</a:t>
            </a:r>
            <a:r>
              <a:rPr lang="en-US" sz="1600" dirty="0"/>
              <a:t>(3), pp.725-738.</a:t>
            </a:r>
          </a:p>
          <a:p>
            <a:r>
              <a:rPr lang="en-US" sz="1600" dirty="0"/>
              <a:t>Department of Animal Production and Health (2020). </a:t>
            </a:r>
            <a:r>
              <a:rPr lang="en-US" sz="1600" i="1" dirty="0"/>
              <a:t>Livestock statistical bulletin 2020.</a:t>
            </a:r>
            <a:r>
              <a:rPr lang="en-US" sz="1600" dirty="0"/>
              <a:t> 1-43.</a:t>
            </a:r>
          </a:p>
          <a:p>
            <a:r>
              <a:rPr lang="en-US" sz="1600" dirty="0"/>
              <a:t>Desmond, E., 2006. Reducing salt: A challenge for the meat industry. </a:t>
            </a:r>
            <a:r>
              <a:rPr lang="en-US" sz="1600" i="1" dirty="0"/>
              <a:t>Meat science</a:t>
            </a:r>
            <a:r>
              <a:rPr lang="en-US" sz="1600" dirty="0"/>
              <a:t>, </a:t>
            </a:r>
            <a:r>
              <a:rPr lang="en-US" sz="1600" i="1" dirty="0"/>
              <a:t>74</a:t>
            </a:r>
            <a:r>
              <a:rPr lang="en-US" sz="1600" dirty="0"/>
              <a:t>(1), pp.188-196.</a:t>
            </a:r>
          </a:p>
          <a:p>
            <a:r>
              <a:rPr lang="en-US" sz="1600" dirty="0"/>
              <a:t>Feddern, V., Kupski, L., Cipolatti, E.P., Giacobbo, G., Mendes, G.L., Badiale‐Furlong, E. and de Souza‐Soares, L.A., 2010. Physico‐chemical composition, fractionated glycerides and fatty acid profile of chicken skin fat. </a:t>
            </a:r>
            <a:r>
              <a:rPr lang="en-US" sz="1600" i="1" dirty="0"/>
              <a:t>European Journal of Lipid Science and Technology</a:t>
            </a:r>
            <a:r>
              <a:rPr lang="en-US" sz="1600" dirty="0"/>
              <a:t>, </a:t>
            </a:r>
            <a:r>
              <a:rPr lang="en-US" sz="1600" i="1" dirty="0"/>
              <a:t>112</a:t>
            </a:r>
            <a:r>
              <a:rPr lang="en-US" sz="1600" dirty="0"/>
              <a:t>(11), pp.1277-1284.</a:t>
            </a:r>
          </a:p>
        </p:txBody>
      </p:sp>
      <p:sp>
        <p:nvSpPr>
          <p:cNvPr id="4" name="Title 1">
            <a:extLst>
              <a:ext uri="{FF2B5EF4-FFF2-40B4-BE49-F238E27FC236}">
                <a16:creationId xmlns="" xmlns:a16="http://schemas.microsoft.com/office/drawing/2014/main" id="{2A7ADF5A-923E-4F9D-AB23-E5E73DA4ECFE}"/>
              </a:ext>
            </a:extLst>
          </p:cNvPr>
          <p:cNvSpPr txBox="1">
            <a:spLocks/>
          </p:cNvSpPr>
          <p:nvPr/>
        </p:nvSpPr>
        <p:spPr>
          <a:xfrm>
            <a:off x="0" y="610324"/>
            <a:ext cx="3119718"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References</a:t>
            </a:r>
            <a:endParaRPr lang="en-US" sz="4000" b="1" dirty="0">
              <a:solidFill>
                <a:schemeClr val="bg1"/>
              </a:solidFill>
              <a:latin typeface="+mn-l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8" name="TextBox 7"/>
          <p:cNvSpPr txBox="1"/>
          <p:nvPr/>
        </p:nvSpPr>
        <p:spPr>
          <a:xfrm>
            <a:off x="11167248" y="6488668"/>
            <a:ext cx="712694"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346635719"/>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575175"/>
          </a:xfrm>
          <a:ln>
            <a:solidFill>
              <a:schemeClr val="accent1"/>
            </a:solidFill>
          </a:ln>
        </p:spPr>
        <p:txBody>
          <a:bodyPr>
            <a:normAutofit fontScale="77500" lnSpcReduction="20000"/>
          </a:bodyPr>
          <a:lstStyle/>
          <a:p>
            <a:r>
              <a:rPr lang="en-US" sz="1600" dirty="0"/>
              <a:t>Henchion, M., McCarthy, M., Resconi, V.C. and Troy, D., 2014. Meat consumption: Trends and quality matters. </a:t>
            </a:r>
            <a:r>
              <a:rPr lang="en-US" sz="1600" i="1" dirty="0"/>
              <a:t>Meat science</a:t>
            </a:r>
            <a:r>
              <a:rPr lang="en-US" sz="1600" dirty="0"/>
              <a:t>, </a:t>
            </a:r>
            <a:r>
              <a:rPr lang="en-US" sz="1600" i="1" dirty="0"/>
              <a:t>98</a:t>
            </a:r>
            <a:r>
              <a:rPr lang="en-US" sz="1600" dirty="0"/>
              <a:t>(3), pp.561-568. </a:t>
            </a:r>
          </a:p>
          <a:p>
            <a:r>
              <a:rPr lang="en-US" sz="1600" dirty="0"/>
              <a:t>Godfray, H.C.J., Aveyard, P., Garnett, T., Hall, J.W., Key, T.J., Lorimer, J., Pierrehumbert, R.T., Scarborough, P., Springmann, M. and Jebb, S.A., 2018. Meat consumption, health, and the environment. </a:t>
            </a:r>
            <a:r>
              <a:rPr lang="en-US" sz="1600" i="1" dirty="0"/>
              <a:t>Science</a:t>
            </a:r>
            <a:r>
              <a:rPr lang="en-US" sz="1600" dirty="0"/>
              <a:t>, </a:t>
            </a:r>
            <a:r>
              <a:rPr lang="en-US" sz="1600" i="1" dirty="0"/>
              <a:t>361</a:t>
            </a:r>
            <a:r>
              <a:rPr lang="en-US" sz="1600" dirty="0"/>
              <a:t>(6399), p.eaam5324.</a:t>
            </a:r>
          </a:p>
          <a:p>
            <a:r>
              <a:rPr lang="en-US" sz="1600" dirty="0"/>
              <a:t>Guerra, I.C.D., Félex, S.S.S., Meireles, B.R.L.M., Dalmás, P.S., Moreira, R.T., Honório, V.G., Morgano, M.A., Milani, R.F., Benevides, S.D., Queiroga, R.C.R.E. and Madruga, M.S., 2011. Evaluation of goat mortadella prepared with different levels of fat and goat meat from discarded animals. </a:t>
            </a:r>
            <a:r>
              <a:rPr lang="en-US" sz="1600" i="1" dirty="0"/>
              <a:t>Small Ruminant Research</a:t>
            </a:r>
            <a:r>
              <a:rPr lang="en-US" sz="1600" dirty="0"/>
              <a:t>, </a:t>
            </a:r>
            <a:r>
              <a:rPr lang="en-US" sz="1600" i="1" dirty="0"/>
              <a:t>98</a:t>
            </a:r>
            <a:r>
              <a:rPr lang="en-US" sz="1600" dirty="0"/>
              <a:t>(1-3), pp.59-63.</a:t>
            </a:r>
          </a:p>
          <a:p>
            <a:r>
              <a:rPr lang="en-US" sz="1600" dirty="0"/>
              <a:t>Hautrive, T.P., Oliveira, V.R.D., Silva, A.R.D.D., Terra, N.N. and Campagnol, P.C.B., 2008. Physicochemical and sensorial analyses of ostrich hamburger. </a:t>
            </a:r>
            <a:r>
              <a:rPr lang="en-US" sz="1600" i="1" dirty="0"/>
              <a:t>Food Science and Technology</a:t>
            </a:r>
            <a:r>
              <a:rPr lang="en-US" sz="1600" dirty="0"/>
              <a:t>, </a:t>
            </a:r>
            <a:r>
              <a:rPr lang="en-US" sz="1600" i="1" dirty="0"/>
              <a:t>28</a:t>
            </a:r>
            <a:r>
              <a:rPr lang="en-US" sz="1600" dirty="0"/>
              <a:t>, pp.95-101.</a:t>
            </a:r>
          </a:p>
          <a:p>
            <a:r>
              <a:rPr lang="en-US" sz="1600" dirty="0"/>
              <a:t>Herrera, M., 2008. Taking Advantage of by-Products or Waste in the Poultry Industry for the Production of Animal Meal. </a:t>
            </a:r>
            <a:r>
              <a:rPr lang="en-US" sz="1600" i="1" dirty="0"/>
              <a:t>Virtual Pro, Bogotá, Colombia</a:t>
            </a:r>
            <a:r>
              <a:rPr lang="en-US" sz="1600" dirty="0"/>
              <a:t>.</a:t>
            </a:r>
          </a:p>
          <a:p>
            <a:r>
              <a:rPr lang="en-US" sz="1600" dirty="0"/>
              <a:t>Honikel, K.O. and Hamm, R., 1994. Measurement of water-holding capacity and juiciness. In </a:t>
            </a:r>
            <a:r>
              <a:rPr lang="en-US" sz="1600" i="1" dirty="0"/>
              <a:t>Quality attributes and their measurement in meat, poultry and fish products</a:t>
            </a:r>
            <a:r>
              <a:rPr lang="en-US" sz="1600" dirty="0"/>
              <a:t> (pp. 125-161). Springer, Boston, MA.</a:t>
            </a:r>
          </a:p>
          <a:p>
            <a:r>
              <a:rPr lang="en-US" sz="1600" dirty="0"/>
              <a:t>Huff-Lonergan, E. and Lonergan, S.M., 2005. Mechanisms of water-holding capacity of meat: The role of postmortem biochemical and structural changes. </a:t>
            </a:r>
            <a:r>
              <a:rPr lang="en-US" sz="1600" i="1" dirty="0"/>
              <a:t>Meat science</a:t>
            </a:r>
            <a:r>
              <a:rPr lang="en-US" sz="1600" dirty="0"/>
              <a:t>, </a:t>
            </a:r>
            <a:r>
              <a:rPr lang="en-US" sz="1600" i="1" dirty="0"/>
              <a:t>71</a:t>
            </a:r>
            <a:r>
              <a:rPr lang="en-US" sz="1600" dirty="0"/>
              <a:t>(1), pp.194-204.</a:t>
            </a:r>
          </a:p>
          <a:p>
            <a:r>
              <a:rPr lang="en-US" sz="1600" dirty="0"/>
              <a:t>Hughes, E., Cofrades, S. and Troy, D.J., 1997. Effects of fat level, oat fibre and carrageenan on frankfurters formulated with 5, 12 and 30% fat. </a:t>
            </a:r>
            <a:r>
              <a:rPr lang="en-US" sz="1600" i="1" dirty="0"/>
              <a:t>Meat science</a:t>
            </a:r>
            <a:r>
              <a:rPr lang="en-US" sz="1600" dirty="0"/>
              <a:t>, </a:t>
            </a:r>
            <a:r>
              <a:rPr lang="en-US" sz="1600" i="1" dirty="0"/>
              <a:t>45</a:t>
            </a:r>
            <a:r>
              <a:rPr lang="en-US" sz="1600" dirty="0"/>
              <a:t>(3), pp.273-281.</a:t>
            </a:r>
          </a:p>
          <a:p>
            <a:r>
              <a:rPr lang="en-US" sz="1600" dirty="0"/>
              <a:t>Kwon, H.N. and Choi, C.B., 2015. Comparison of lipid content and monounsaturated fatty acid composition of beef by country of origin and marbling score. </a:t>
            </a:r>
            <a:r>
              <a:rPr lang="en-US" sz="1600" i="1" dirty="0"/>
              <a:t>Journal of the Korean Society of Food Science and Nutrition</a:t>
            </a:r>
            <a:r>
              <a:rPr lang="en-US" sz="1600" dirty="0"/>
              <a:t>, </a:t>
            </a:r>
            <a:r>
              <a:rPr lang="en-US" sz="1600" i="1" dirty="0"/>
              <a:t>44</a:t>
            </a:r>
            <a:r>
              <a:rPr lang="en-US" sz="1600" dirty="0"/>
              <a:t>(12), pp.1806-1812.</a:t>
            </a:r>
          </a:p>
          <a:p>
            <a:r>
              <a:rPr lang="en-US" sz="1600" dirty="0"/>
              <a:t>Lima, J.L., Assis, B.B., Olegario, L.S., Galvão, M.D.S., Soares, Á.J., Arcanjo, N.M., González-Mohino, A., Bezerra, T.K. and Madruga, M.S., 2021. Effect of adding byproducts of chicken slaughter on the quality of sausage over storage. </a:t>
            </a:r>
            <a:r>
              <a:rPr lang="en-US" sz="1600" i="1" dirty="0"/>
              <a:t>Poultry Science</a:t>
            </a:r>
            <a:r>
              <a:rPr lang="en-US" sz="1600" dirty="0"/>
              <a:t>, </a:t>
            </a:r>
            <a:r>
              <a:rPr lang="en-US" sz="1600" i="1" dirty="0"/>
              <a:t>100</a:t>
            </a:r>
            <a:r>
              <a:rPr lang="en-US" sz="1600" dirty="0"/>
              <a:t>(8), p.101178.</a:t>
            </a:r>
          </a:p>
          <a:p>
            <a:r>
              <a:rPr lang="en-US" sz="1600" dirty="0"/>
              <a:t>Lin, K.W. and Huang, C.Y., 2008. Physicochemical and textural properties of ultrasound-degraded konjac flour and their influences on the quality of low-fat Chinese-style sausage. </a:t>
            </a:r>
            <a:r>
              <a:rPr lang="en-US" sz="1600" i="1" dirty="0"/>
              <a:t>Meat Science</a:t>
            </a:r>
            <a:r>
              <a:rPr lang="en-US" sz="1600" dirty="0"/>
              <a:t>, </a:t>
            </a:r>
            <a:r>
              <a:rPr lang="en-US" sz="1600" i="1" dirty="0"/>
              <a:t>79</a:t>
            </a:r>
            <a:r>
              <a:rPr lang="en-US" sz="1600" dirty="0"/>
              <a:t>(4), pp.615-622.</a:t>
            </a:r>
          </a:p>
          <a:p>
            <a:r>
              <a:rPr lang="en-US" sz="1600" dirty="0"/>
              <a:t>OECD, F., 2022. OECD-FAO Agricultural Outlook 2022-2031.</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7" name="Title 1">
            <a:extLst>
              <a:ext uri="{FF2B5EF4-FFF2-40B4-BE49-F238E27FC236}">
                <a16:creationId xmlns="" xmlns:a16="http://schemas.microsoft.com/office/drawing/2014/main" id="{2A7ADF5A-923E-4F9D-AB23-E5E73DA4ECFE}"/>
              </a:ext>
            </a:extLst>
          </p:cNvPr>
          <p:cNvSpPr txBox="1">
            <a:spLocks/>
          </p:cNvSpPr>
          <p:nvPr/>
        </p:nvSpPr>
        <p:spPr>
          <a:xfrm>
            <a:off x="0" y="533139"/>
            <a:ext cx="3119718"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References</a:t>
            </a:r>
            <a:endParaRPr lang="en-US" sz="4000" b="1" dirty="0">
              <a:solidFill>
                <a:schemeClr val="bg1"/>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9" name="TextBox 8"/>
          <p:cNvSpPr txBox="1"/>
          <p:nvPr/>
        </p:nvSpPr>
        <p:spPr>
          <a:xfrm>
            <a:off x="11167248" y="6488668"/>
            <a:ext cx="712694"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3332751034"/>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575175"/>
          </a:xfrm>
          <a:ln>
            <a:solidFill>
              <a:schemeClr val="accent1"/>
            </a:solidFill>
          </a:ln>
        </p:spPr>
        <p:txBody>
          <a:bodyPr>
            <a:normAutofit fontScale="77500" lnSpcReduction="20000"/>
          </a:bodyPr>
          <a:lstStyle/>
          <a:p>
            <a:r>
              <a:rPr lang="en-US" sz="1600" dirty="0"/>
              <a:t>Oreopoulou, V. and Tzia, C., 2007. Utilization of plant by-products for the recovery of proteins, dietary fibers, antioxidants, and colorants. In </a:t>
            </a:r>
            <a:r>
              <a:rPr lang="en-US" sz="1600" i="1" dirty="0"/>
              <a:t>Utilization of by-products and treatment of waste in the food industry</a:t>
            </a:r>
            <a:r>
              <a:rPr lang="en-US" sz="1600" dirty="0"/>
              <a:t> (pp. 209-232). Springer, Boston, MA.</a:t>
            </a:r>
          </a:p>
          <a:p>
            <a:r>
              <a:rPr lang="en-US" sz="1600" dirty="0"/>
              <a:t>Peña-Saldarriaga, L.M., Fernández-López, J. and Pérez-Alvarez, J.A., 2020. Quality of chicken fat by-products: lipid profile and colour properties. </a:t>
            </a:r>
            <a:r>
              <a:rPr lang="en-US" sz="1600" i="1" dirty="0"/>
              <a:t>Foods</a:t>
            </a:r>
            <a:r>
              <a:rPr lang="en-US" sz="1600" dirty="0"/>
              <a:t>, </a:t>
            </a:r>
            <a:r>
              <a:rPr lang="en-US" sz="1600" i="1" dirty="0"/>
              <a:t>9</a:t>
            </a:r>
            <a:r>
              <a:rPr lang="en-US" sz="1600" dirty="0"/>
              <a:t>(8), p.1046.</a:t>
            </a:r>
          </a:p>
          <a:p>
            <a:r>
              <a:rPr lang="en-US" sz="1600" dirty="0"/>
              <a:t>Peña-Saldarriaga, L.M., Pérez-Alvarez, J.A. and Fernández-López, J., 2020. Quality properties of chicken emulsion-type sausages formulated with chicken fatty byproducts. </a:t>
            </a:r>
            <a:r>
              <a:rPr lang="en-US" sz="1600" i="1" dirty="0"/>
              <a:t>Foods</a:t>
            </a:r>
            <a:r>
              <a:rPr lang="en-US" sz="1600" dirty="0"/>
              <a:t>, </a:t>
            </a:r>
            <a:r>
              <a:rPr lang="en-US" sz="1600" i="1" dirty="0"/>
              <a:t>9</a:t>
            </a:r>
            <a:r>
              <a:rPr lang="en-US" sz="1600" dirty="0"/>
              <a:t>(4), p.507.</a:t>
            </a:r>
          </a:p>
          <a:p>
            <a:r>
              <a:rPr lang="en-US" sz="1600" dirty="0"/>
              <a:t>Rahardjo, R., Wilson, L.A. and Sebranek, J.G., 1994. Spray dried soymilk used in reduced fat pork sausage patties. </a:t>
            </a:r>
            <a:r>
              <a:rPr lang="en-US" sz="1600" i="1" dirty="0"/>
              <a:t>Journal of food science</a:t>
            </a:r>
            <a:r>
              <a:rPr lang="en-US" sz="1600" dirty="0"/>
              <a:t>, </a:t>
            </a:r>
            <a:r>
              <a:rPr lang="en-US" sz="1600" i="1" dirty="0"/>
              <a:t>59</a:t>
            </a:r>
            <a:r>
              <a:rPr lang="en-US" sz="1600" dirty="0"/>
              <a:t>(6), pp.1286-1290.</a:t>
            </a:r>
          </a:p>
          <a:p>
            <a:r>
              <a:rPr lang="en-US" sz="1600" dirty="0"/>
              <a:t>Razick, S., Munas, H. and de Mel, N., 2021. Reviewing the Data Dissemination Practices of Sri Lanka’s Department of Census and Statistics.</a:t>
            </a:r>
          </a:p>
          <a:p>
            <a:r>
              <a:rPr lang="en-US" sz="1600" dirty="0"/>
              <a:t>Savadkoohi, S., Hoogenkamp, H., Shamsi, K. and Farahnaky, A., 2014. Color, sensory and textural attributes of beef frankfurter, beef ham and meat-free sausage containing tomato pomace. </a:t>
            </a:r>
            <a:r>
              <a:rPr lang="en-US" sz="1600" i="1" dirty="0"/>
              <a:t>Meat science</a:t>
            </a:r>
            <a:r>
              <a:rPr lang="en-US" sz="1600" dirty="0"/>
              <a:t>, </a:t>
            </a:r>
            <a:r>
              <a:rPr lang="en-US" sz="1600" i="1" dirty="0"/>
              <a:t>97</a:t>
            </a:r>
            <a:r>
              <a:rPr lang="en-US" sz="1600" dirty="0"/>
              <a:t>(4), pp.410-418.</a:t>
            </a:r>
          </a:p>
          <a:p>
            <a:r>
              <a:rPr lang="en-US" sz="1600" dirty="0"/>
              <a:t>Choe, J. and Kim, H.Y., 2019. Quality characteristics of reduced fat emulsion-type chicken sausages using chicken skin and wheat fiber mixture as fat replacer. </a:t>
            </a:r>
            <a:r>
              <a:rPr lang="en-US" sz="1600" i="1" dirty="0"/>
              <a:t>Poultry Science</a:t>
            </a:r>
            <a:r>
              <a:rPr lang="en-US" sz="1600" dirty="0"/>
              <a:t>, </a:t>
            </a:r>
            <a:r>
              <a:rPr lang="en-US" sz="1600" i="1" dirty="0"/>
              <a:t>98</a:t>
            </a:r>
            <a:r>
              <a:rPr lang="en-US" sz="1600" dirty="0"/>
              <a:t>(6), pp.2662-2669.</a:t>
            </a:r>
          </a:p>
          <a:p>
            <a:r>
              <a:rPr lang="en-US" sz="1600" dirty="0"/>
              <a:t>Herrero, A.M., Ordóñez, J.A., de Avila, R., Herranz, B., De la Hoz, L. and Cambero, M.I., 2007. Breaking strength of dry fermented sausages and their correlation with texture profile analysis (TPA) and physico-chemical characteristics. </a:t>
            </a:r>
            <a:r>
              <a:rPr lang="en-US" sz="1600" i="1" dirty="0"/>
              <a:t>Meat science</a:t>
            </a:r>
            <a:r>
              <a:rPr lang="en-US" sz="1600" dirty="0"/>
              <a:t>, </a:t>
            </a:r>
            <a:r>
              <a:rPr lang="en-US" sz="1600" i="1" dirty="0"/>
              <a:t>77</a:t>
            </a:r>
            <a:r>
              <a:rPr lang="en-US" sz="1600" dirty="0"/>
              <a:t>(3), pp.331-338.</a:t>
            </a:r>
          </a:p>
          <a:p>
            <a:r>
              <a:rPr lang="en-US" sz="1600" dirty="0"/>
              <a:t>Savic, I.V., 1985. </a:t>
            </a:r>
            <a:r>
              <a:rPr lang="en-US" sz="1600" i="1" dirty="0"/>
              <a:t>Small-scale sausage production</a:t>
            </a:r>
            <a:r>
              <a:rPr lang="en-US" sz="1600" dirty="0"/>
              <a:t> (pp. 21-35). FAO.</a:t>
            </a:r>
          </a:p>
          <a:p>
            <a:r>
              <a:rPr lang="en-US" sz="1600" dirty="0"/>
              <a:t>Stone, H. and Sidel, J.L., 1985. Sensory Evaluation Practices Academic Press. </a:t>
            </a:r>
            <a:r>
              <a:rPr lang="en-US" sz="1600" i="1" dirty="0"/>
              <a:t>San Diego, 2nd</a:t>
            </a:r>
            <a:r>
              <a:rPr lang="en-US" sz="1600" dirty="0"/>
              <a:t>.</a:t>
            </a:r>
          </a:p>
          <a:p>
            <a:r>
              <a:rPr lang="en-US" sz="1600" dirty="0"/>
              <a:t>Hui, Y.H., 2014. </a:t>
            </a:r>
            <a:r>
              <a:rPr lang="en-US" sz="1600" i="1" dirty="0"/>
              <a:t>Handbook of fermented meat and poultry</a:t>
            </a:r>
            <a:r>
              <a:rPr lang="en-US" sz="1600" dirty="0"/>
              <a:t>. John Wiley &amp; Sons.</a:t>
            </a:r>
          </a:p>
          <a:p>
            <a:r>
              <a:rPr lang="en-US" sz="1600" dirty="0"/>
              <a:t>Youssef, M.K. and Barbut, S., 2011. Fat reduction in comminuted meat products-effects of beef fat, regular and pre-emulsified canola oil. </a:t>
            </a:r>
            <a:r>
              <a:rPr lang="en-US" sz="1600" i="1" dirty="0"/>
              <a:t>Meat Science</a:t>
            </a:r>
            <a:r>
              <a:rPr lang="en-US" sz="1600" dirty="0"/>
              <a:t>, 87(4), pp.356-360.</a:t>
            </a:r>
          </a:p>
          <a:p>
            <a:r>
              <a:rPr lang="en-US" sz="1600" dirty="0"/>
              <a:t>Chiu, M.C., Gioielli, L.A. and Grimaldi, R., 2008. Structured lipids from chicken fat, its atearin and medium chain triacyglycerol blends: I-Fatty acid and triacyglycerol compositions. </a:t>
            </a:r>
            <a:r>
              <a:rPr lang="en-US" sz="1600" i="1" dirty="0"/>
              <a:t>Química Nova</a:t>
            </a:r>
            <a:r>
              <a:rPr lang="en-US" sz="1600" dirty="0"/>
              <a:t>, </a:t>
            </a:r>
            <a:r>
              <a:rPr lang="en-US" sz="1600" i="1" dirty="0"/>
              <a:t>31</a:t>
            </a:r>
            <a:r>
              <a:rPr lang="en-US" sz="1600" dirty="0"/>
              <a:t>, pp.232-237.</a:t>
            </a:r>
          </a:p>
          <a:p>
            <a:r>
              <a:rPr lang="en-US" sz="1600" dirty="0"/>
              <a:t>Quiles, A., Llorca, E., Moraga, G. and Hernando, I., 2022. Clean Label Foods with Reduced Fat Content. In </a:t>
            </a:r>
            <a:r>
              <a:rPr lang="en-US" sz="1600" i="1" dirty="0"/>
              <a:t>The Age of Clean Label Foods</a:t>
            </a:r>
            <a:r>
              <a:rPr lang="en-US" sz="1600" dirty="0"/>
              <a:t> (pp. 103-133). Springer, Cham.</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7" name="Title 1">
            <a:extLst>
              <a:ext uri="{FF2B5EF4-FFF2-40B4-BE49-F238E27FC236}">
                <a16:creationId xmlns="" xmlns:a16="http://schemas.microsoft.com/office/drawing/2014/main" id="{2A7ADF5A-923E-4F9D-AB23-E5E73DA4ECFE}"/>
              </a:ext>
            </a:extLst>
          </p:cNvPr>
          <p:cNvSpPr txBox="1">
            <a:spLocks/>
          </p:cNvSpPr>
          <p:nvPr/>
        </p:nvSpPr>
        <p:spPr>
          <a:xfrm>
            <a:off x="0" y="572270"/>
            <a:ext cx="3119718"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References</a:t>
            </a:r>
            <a:endParaRPr lang="en-US" sz="4000" b="1" dirty="0">
              <a:solidFill>
                <a:schemeClr val="bg1"/>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9" name="TextBox 8"/>
          <p:cNvSpPr txBox="1"/>
          <p:nvPr/>
        </p:nvSpPr>
        <p:spPr>
          <a:xfrm>
            <a:off x="11167248" y="6488668"/>
            <a:ext cx="712694" cy="369332"/>
          </a:xfrm>
          <a:prstGeom prst="rect">
            <a:avLst/>
          </a:prstGeom>
          <a:noFill/>
        </p:spPr>
        <p:txBody>
          <a:bodyPr wrap="square" rtlCol="0">
            <a:spAutoFit/>
          </a:bodyPr>
          <a:lstStyle/>
          <a:p>
            <a:r>
              <a:rPr lang="en-US" dirty="0" smtClean="0"/>
              <a:t>35</a:t>
            </a:r>
            <a:endParaRPr lang="en-US" dirty="0"/>
          </a:p>
        </p:txBody>
      </p:sp>
    </p:spTree>
    <p:extLst>
      <p:ext uri="{BB962C8B-B14F-4D97-AF65-F5344CB8AC3E}">
        <p14:creationId xmlns:p14="http://schemas.microsoft.com/office/powerpoint/2010/main" val="3922765266"/>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6F8A91-AE65-49C4-86B7-2B5589257D16}" type="slidenum">
              <a:rPr lang="en-US" smtClean="0"/>
              <a:t>36</a:t>
            </a:fld>
            <a:endParaRPr lang="en-US"/>
          </a:p>
        </p:txBody>
      </p:sp>
      <p:sp>
        <p:nvSpPr>
          <p:cNvPr id="5" name="TextBox 4">
            <a:extLst>
              <a:ext uri="{FF2B5EF4-FFF2-40B4-BE49-F238E27FC236}">
                <a16:creationId xmlns="" xmlns:a16="http://schemas.microsoft.com/office/drawing/2014/main" id="{5FA65D22-2E64-DBDE-9326-187F39EDE259}"/>
              </a:ext>
            </a:extLst>
          </p:cNvPr>
          <p:cNvSpPr txBox="1"/>
          <p:nvPr/>
        </p:nvSpPr>
        <p:spPr>
          <a:xfrm>
            <a:off x="704897" y="1610128"/>
            <a:ext cx="10782205" cy="4247317"/>
          </a:xfrm>
          <a:prstGeom prst="rect">
            <a:avLst/>
          </a:prstGeom>
          <a:noFill/>
          <a:ln>
            <a:solidFill>
              <a:schemeClr val="accent1"/>
            </a:solidFill>
          </a:ln>
        </p:spPr>
        <p:txBody>
          <a:bodyPr wrap="square" rtlCol="0">
            <a:spAutoFit/>
          </a:bodyPr>
          <a:lstStyle/>
          <a:p>
            <a:pPr algn="just"/>
            <a:r>
              <a:rPr lang="en-US" dirty="0"/>
              <a:t>Prof. D.M.A. Gunerathne, Senior </a:t>
            </a:r>
            <a:r>
              <a:rPr lang="en-US" dirty="0" smtClean="0"/>
              <a:t>Professor</a:t>
            </a:r>
            <a:r>
              <a:rPr lang="en-US" dirty="0"/>
              <a:t>, Department of Livestock Production, FAS,SUSL</a:t>
            </a:r>
          </a:p>
          <a:p>
            <a:pPr algn="just"/>
            <a:endParaRPr lang="en-US" dirty="0"/>
          </a:p>
          <a:p>
            <a:pPr algn="just"/>
            <a:r>
              <a:rPr lang="en-US" dirty="0" smtClean="0"/>
              <a:t>Mr Udara Sandaruwan, </a:t>
            </a:r>
            <a:r>
              <a:rPr lang="en-US" dirty="0"/>
              <a:t>Manager, Quality Assurance, </a:t>
            </a:r>
            <a:r>
              <a:rPr lang="en-US" dirty="0" smtClean="0"/>
              <a:t>LG farm Pvt</a:t>
            </a:r>
            <a:r>
              <a:rPr lang="en-US" dirty="0"/>
              <a:t>. Limited</a:t>
            </a:r>
            <a:r>
              <a:rPr lang="en-US" dirty="0" smtClean="0"/>
              <a:t>, Minneriya.</a:t>
            </a:r>
          </a:p>
          <a:p>
            <a:pPr algn="just"/>
            <a:r>
              <a:rPr lang="en-US" dirty="0" smtClean="0"/>
              <a:t>All the staff members, LG farm Pvt.Ltd Minneriya.</a:t>
            </a:r>
            <a:endParaRPr lang="en-US" dirty="0"/>
          </a:p>
          <a:p>
            <a:pPr algn="just"/>
            <a:endParaRPr lang="en-US" dirty="0"/>
          </a:p>
          <a:p>
            <a:pPr algn="just"/>
            <a:r>
              <a:rPr lang="en-US" dirty="0" smtClean="0"/>
              <a:t>Dr</a:t>
            </a:r>
            <a:r>
              <a:rPr lang="en-US" dirty="0"/>
              <a:t>. T.S.P. Jayaweera, Head, Department of Livestock Production, Dr. D.D. Wickramanayake, Coordinator of Industrial Training Program, and all the lecturers of the </a:t>
            </a:r>
            <a:r>
              <a:rPr lang="en-US" dirty="0" smtClean="0"/>
              <a:t>FAS,SUSL</a:t>
            </a:r>
          </a:p>
          <a:p>
            <a:pPr algn="just"/>
            <a:endParaRPr lang="en-US" dirty="0"/>
          </a:p>
          <a:p>
            <a:pPr algn="just"/>
            <a:r>
              <a:rPr lang="en-US" dirty="0" smtClean="0"/>
              <a:t>Dr. J.B.D.A.P </a:t>
            </a:r>
            <a:r>
              <a:rPr lang="en-US" dirty="0"/>
              <a:t>Kumara</a:t>
            </a:r>
            <a:r>
              <a:rPr lang="en-US" dirty="0" smtClean="0"/>
              <a:t>,</a:t>
            </a:r>
            <a:r>
              <a:rPr lang="en-US" dirty="0"/>
              <a:t> Head, Department </a:t>
            </a:r>
            <a:r>
              <a:rPr lang="en-US" dirty="0" smtClean="0"/>
              <a:t>of, Department </a:t>
            </a:r>
            <a:r>
              <a:rPr lang="en-US" dirty="0"/>
              <a:t>of </a:t>
            </a:r>
            <a:r>
              <a:rPr lang="en-US" dirty="0" smtClean="0"/>
              <a:t>Export Agriculture,</a:t>
            </a:r>
            <a:r>
              <a:rPr lang="en-US" dirty="0"/>
              <a:t> of the </a:t>
            </a:r>
            <a:r>
              <a:rPr lang="en-US" dirty="0" smtClean="0"/>
              <a:t>FAS,SUSL.</a:t>
            </a:r>
          </a:p>
          <a:p>
            <a:pPr algn="just"/>
            <a:endParaRPr lang="en-US" dirty="0" smtClean="0"/>
          </a:p>
          <a:p>
            <a:pPr algn="just"/>
            <a:r>
              <a:rPr lang="en-US" dirty="0" smtClean="0"/>
              <a:t>Professor. </a:t>
            </a:r>
            <a:r>
              <a:rPr lang="en-US" b="1" dirty="0"/>
              <a:t> </a:t>
            </a:r>
            <a:r>
              <a:rPr lang="en-US" dirty="0"/>
              <a:t>D A M Silva</a:t>
            </a:r>
            <a:r>
              <a:rPr lang="en-US" dirty="0" smtClean="0"/>
              <a:t>, Head, Department of, Department of Agri business management, of the FAS,SUSL.</a:t>
            </a:r>
          </a:p>
          <a:p>
            <a:pPr algn="just"/>
            <a:endParaRPr lang="en-US" dirty="0" smtClean="0"/>
          </a:p>
          <a:p>
            <a:pPr algn="just"/>
            <a:r>
              <a:rPr lang="en-US" dirty="0" smtClean="0"/>
              <a:t>Mrs Yasawathi</a:t>
            </a:r>
            <a:r>
              <a:rPr lang="en-US" dirty="0" smtClean="0">
                <a:solidFill>
                  <a:prstClr val="black"/>
                </a:solidFill>
              </a:rPr>
              <a:t>, technical officer, Livestock Laboratory, </a:t>
            </a:r>
            <a:r>
              <a:rPr lang="en-US" dirty="0"/>
              <a:t>Department of Livestock Production, </a:t>
            </a:r>
            <a:r>
              <a:rPr lang="en-US" dirty="0" smtClean="0"/>
              <a:t>FAS,SUSL</a:t>
            </a:r>
          </a:p>
          <a:p>
            <a:pPr algn="just"/>
            <a:r>
              <a:rPr lang="en-US" dirty="0"/>
              <a:t>Mrs </a:t>
            </a:r>
            <a:r>
              <a:rPr lang="en-US" dirty="0" smtClean="0"/>
              <a:t>Kumari</a:t>
            </a:r>
            <a:r>
              <a:rPr lang="en-US" dirty="0" smtClean="0">
                <a:solidFill>
                  <a:prstClr val="black"/>
                </a:solidFill>
              </a:rPr>
              <a:t>, Lab assistant, meat science </a:t>
            </a:r>
            <a:r>
              <a:rPr lang="en-US" dirty="0">
                <a:solidFill>
                  <a:prstClr val="black"/>
                </a:solidFill>
              </a:rPr>
              <a:t>Laboratory, </a:t>
            </a:r>
            <a:r>
              <a:rPr lang="en-US" dirty="0"/>
              <a:t>Department of Livestock Production, FAS,SUSL</a:t>
            </a:r>
          </a:p>
          <a:p>
            <a:pPr algn="just"/>
            <a:r>
              <a:rPr lang="en-US" dirty="0" smtClean="0"/>
              <a:t>All of my friends who supported to do the reasearch. </a:t>
            </a:r>
          </a:p>
        </p:txBody>
      </p:sp>
      <p:sp>
        <p:nvSpPr>
          <p:cNvPr id="6" name="Title 1">
            <a:extLst>
              <a:ext uri="{FF2B5EF4-FFF2-40B4-BE49-F238E27FC236}">
                <a16:creationId xmlns="" xmlns:a16="http://schemas.microsoft.com/office/drawing/2014/main" id="{2A7ADF5A-923E-4F9D-AB23-E5E73DA4ECFE}"/>
              </a:ext>
            </a:extLst>
          </p:cNvPr>
          <p:cNvSpPr txBox="1">
            <a:spLocks/>
          </p:cNvSpPr>
          <p:nvPr/>
        </p:nvSpPr>
        <p:spPr>
          <a:xfrm>
            <a:off x="0" y="558823"/>
            <a:ext cx="4612341"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Acknowledgment</a:t>
            </a:r>
            <a:endParaRPr lang="en-US" sz="4000" b="1" dirty="0">
              <a:solidFill>
                <a:schemeClr val="bg1"/>
              </a:solidFill>
              <a:latin typeface="+mn-l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0" name="TextBox 9"/>
          <p:cNvSpPr txBox="1"/>
          <p:nvPr/>
        </p:nvSpPr>
        <p:spPr>
          <a:xfrm>
            <a:off x="11167248" y="6488668"/>
            <a:ext cx="712694" cy="369332"/>
          </a:xfrm>
          <a:prstGeom prst="rect">
            <a:avLst/>
          </a:prstGeom>
          <a:noFill/>
        </p:spPr>
        <p:txBody>
          <a:bodyPr wrap="square" rtlCol="0">
            <a:spAutoFit/>
          </a:bodyPr>
          <a:lstStyle/>
          <a:p>
            <a:r>
              <a:rPr lang="en-US" dirty="0" smtClean="0"/>
              <a:t>36</a:t>
            </a:r>
            <a:endParaRPr lang="en-US" dirty="0"/>
          </a:p>
        </p:txBody>
      </p:sp>
    </p:spTree>
    <p:extLst>
      <p:ext uri="{BB962C8B-B14F-4D97-AF65-F5344CB8AC3E}">
        <p14:creationId xmlns:p14="http://schemas.microsoft.com/office/powerpoint/2010/main" val="1371292235"/>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6F8A91-AE65-49C4-86B7-2B5589257D16}" type="slidenum">
              <a:rPr lang="en-US" smtClean="0"/>
              <a:t>37</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7" name="Title 1"/>
          <p:cNvSpPr txBox="1">
            <a:spLocks/>
          </p:cNvSpPr>
          <p:nvPr/>
        </p:nvSpPr>
        <p:spPr>
          <a:xfrm>
            <a:off x="0" y="4706470"/>
            <a:ext cx="3106271" cy="982530"/>
          </a:xfrm>
          <a:prstGeom prst="rect">
            <a:avLst/>
          </a:prstGeom>
          <a:blipFill dpi="0" rotWithShape="1">
            <a:blip r:embed="rId4">
              <a:alphaModFix amt="63000"/>
            </a:blip>
            <a:srcRect/>
            <a:stretch>
              <a:fillRect/>
            </a:stretch>
          </a:blipFill>
          <a:ln>
            <a:noFill/>
          </a:ln>
        </p:spPr>
        <p:txBody>
          <a:bodyPr spcFirstLastPara="1" vert="horz" wrap="square" lIns="91425" tIns="45700" rIns="91425" bIns="45700" rtlCol="0" anchor="ctr" anchorCtr="0">
            <a:noAutofit/>
          </a:bodyPr>
          <a:lstStyle>
            <a:lvl1pPr lvl="0" algn="ctr" defTabSz="914400" rtl="0" eaLnBrk="1" latinLnBrk="0" hangingPunct="1">
              <a:lnSpc>
                <a:spcPct val="90000"/>
              </a:lnSpc>
              <a:spcBef>
                <a:spcPts val="0"/>
              </a:spcBef>
              <a:spcAft>
                <a:spcPts val="0"/>
              </a:spcAft>
              <a:buClr>
                <a:schemeClr val="dk1"/>
              </a:buClr>
              <a:buSzPts val="4400"/>
              <a:buFont typeface="Calibri"/>
              <a:buNone/>
              <a:defRPr sz="4400" b="1"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l"/>
            <a:r>
              <a:rPr lang="en-US" sz="4000" dirty="0">
                <a:solidFill>
                  <a:schemeClr val="bg1"/>
                </a:solidFill>
                <a:latin typeface="+mn-lt"/>
              </a:rPr>
              <a:t>Thank you</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9" name="TextBox 8"/>
          <p:cNvSpPr txBox="1"/>
          <p:nvPr/>
        </p:nvSpPr>
        <p:spPr>
          <a:xfrm>
            <a:off x="11167248" y="6488668"/>
            <a:ext cx="712694"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2728636231"/>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5CA9AD7-040B-4F18-FD05-81E80246531D}"/>
              </a:ext>
            </a:extLst>
          </p:cNvPr>
          <p:cNvSpPr txBox="1"/>
          <p:nvPr/>
        </p:nvSpPr>
        <p:spPr>
          <a:xfrm>
            <a:off x="813388" y="599110"/>
            <a:ext cx="31916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Introduction</a:t>
            </a:r>
          </a:p>
        </p:txBody>
      </p:sp>
      <p:sp>
        <p:nvSpPr>
          <p:cNvPr id="8" name="Rectangle: Rounded Corners 7">
            <a:extLst>
              <a:ext uri="{FF2B5EF4-FFF2-40B4-BE49-F238E27FC236}">
                <a16:creationId xmlns="" xmlns:a16="http://schemas.microsoft.com/office/drawing/2014/main" id="{75ABE739-D4E3-E49B-83BF-912A9DB549F9}"/>
              </a:ext>
            </a:extLst>
          </p:cNvPr>
          <p:cNvSpPr/>
          <p:nvPr/>
        </p:nvSpPr>
        <p:spPr>
          <a:xfrm>
            <a:off x="2206835" y="1576886"/>
            <a:ext cx="9718623" cy="1013378"/>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defRPr/>
            </a:pPr>
            <a:r>
              <a:rPr lang="en-US" sz="2400" dirty="0" smtClean="0">
                <a:solidFill>
                  <a:schemeClr val="tx1"/>
                </a:solidFill>
              </a:rPr>
              <a:t>The rapid growth </a:t>
            </a:r>
            <a:r>
              <a:rPr lang="en-US" sz="2400" dirty="0">
                <a:solidFill>
                  <a:schemeClr val="tx1"/>
                </a:solidFill>
              </a:rPr>
              <a:t>in </a:t>
            </a:r>
            <a:r>
              <a:rPr lang="en-US" sz="2400" dirty="0" smtClean="0">
                <a:solidFill>
                  <a:schemeClr val="tx1"/>
                </a:solidFill>
              </a:rPr>
              <a:t>chicken meat </a:t>
            </a:r>
            <a:r>
              <a:rPr lang="en-US" sz="2400" dirty="0">
                <a:solidFill>
                  <a:schemeClr val="tx1"/>
                </a:solidFill>
              </a:rPr>
              <a:t> </a:t>
            </a:r>
            <a:r>
              <a:rPr lang="en-US" sz="2400" dirty="0" smtClean="0">
                <a:solidFill>
                  <a:schemeClr val="tx1"/>
                </a:solidFill>
              </a:rPr>
              <a:t>production </a:t>
            </a:r>
            <a:r>
              <a:rPr lang="en-US" sz="2400" dirty="0">
                <a:solidFill>
                  <a:schemeClr val="tx1"/>
                </a:solidFill>
              </a:rPr>
              <a:t>and consumption </a:t>
            </a:r>
            <a:r>
              <a:rPr lang="en-US" sz="2400" dirty="0" smtClean="0">
                <a:solidFill>
                  <a:schemeClr val="tx1"/>
                </a:solidFill>
              </a:rPr>
              <a:t>resulted in large amount </a:t>
            </a:r>
            <a:r>
              <a:rPr lang="en-US" sz="2400" dirty="0">
                <a:solidFill>
                  <a:schemeClr val="tx1"/>
                </a:solidFill>
              </a:rPr>
              <a:t>of </a:t>
            </a:r>
            <a:r>
              <a:rPr lang="en-US" sz="2400" dirty="0" smtClean="0">
                <a:solidFill>
                  <a:schemeClr val="tx1"/>
                </a:solidFill>
              </a:rPr>
              <a:t>by-products</a:t>
            </a:r>
            <a:endParaRPr kumimoji="0" lang="en-US" sz="2400" b="0" i="0" u="none" strike="noStrike" kern="1200" cap="none" spc="0" normalizeH="0" baseline="0" noProof="0" dirty="0">
              <a:ln>
                <a:noFill/>
              </a:ln>
              <a:solidFill>
                <a:schemeClr val="tx1"/>
              </a:solidFill>
              <a:effectLst/>
              <a:uLnTx/>
              <a:uFillTx/>
              <a:latin typeface="Calibri" panose="020F0502020204030204"/>
            </a:endParaRPr>
          </a:p>
        </p:txBody>
      </p:sp>
      <p:sp>
        <p:nvSpPr>
          <p:cNvPr id="10" name="Rectangle: Rounded Corners 9">
            <a:extLst>
              <a:ext uri="{FF2B5EF4-FFF2-40B4-BE49-F238E27FC236}">
                <a16:creationId xmlns="" xmlns:a16="http://schemas.microsoft.com/office/drawing/2014/main" id="{A7784C63-297F-DE17-585A-59A3AAC9A1CB}"/>
              </a:ext>
            </a:extLst>
          </p:cNvPr>
          <p:cNvSpPr/>
          <p:nvPr/>
        </p:nvSpPr>
        <p:spPr>
          <a:xfrm>
            <a:off x="2206835" y="2825871"/>
            <a:ext cx="8826875" cy="1013379"/>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defRPr/>
            </a:pPr>
            <a:r>
              <a:rPr lang="en-US" sz="2400" dirty="0" smtClean="0"/>
              <a:t>The use of by-products </a:t>
            </a:r>
            <a:r>
              <a:rPr lang="en-US" sz="2400" dirty="0"/>
              <a:t>would contribute to the development of a sustainable food industry while increasing the value of this </a:t>
            </a:r>
            <a:r>
              <a:rPr lang="en-US" sz="2400" dirty="0" smtClean="0"/>
              <a:t>sector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 xmlns:a16="http://schemas.microsoft.com/office/drawing/2014/main" id="{AE798754-450A-96B7-8930-21B6C1A835A5}"/>
              </a:ext>
            </a:extLst>
          </p:cNvPr>
          <p:cNvSpPr/>
          <p:nvPr/>
        </p:nvSpPr>
        <p:spPr>
          <a:xfrm>
            <a:off x="2206835" y="4062487"/>
            <a:ext cx="9470813" cy="1013379"/>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US" sz="2400" dirty="0" smtClean="0">
                <a:solidFill>
                  <a:schemeClr val="tx1"/>
                </a:solidFill>
              </a:rPr>
              <a:t>Amoung these chicken by-products, </a:t>
            </a:r>
            <a:r>
              <a:rPr lang="en-US" sz="2400" dirty="0">
                <a:solidFill>
                  <a:schemeClr val="tx1"/>
                </a:solidFill>
              </a:rPr>
              <a:t>abdominal and gizzard fat is usually considered as waste</a:t>
            </a:r>
            <a:endParaRPr kumimoji="0" lang="en-US" sz="2400" b="0" i="0" u="none" strike="noStrike" kern="1200" cap="none" spc="0" normalizeH="0" baseline="0" noProof="0" dirty="0">
              <a:ln>
                <a:noFill/>
              </a:ln>
              <a:solidFill>
                <a:schemeClr val="tx1"/>
              </a:solidFill>
              <a:effectLst/>
              <a:uLnTx/>
              <a:uFillTx/>
              <a:latin typeface="Calibri" panose="020F0502020204030204"/>
            </a:endParaRPr>
          </a:p>
        </p:txBody>
      </p:sp>
      <p:sp>
        <p:nvSpPr>
          <p:cNvPr id="9" name="Title 1">
            <a:extLst>
              <a:ext uri="{FF2B5EF4-FFF2-40B4-BE49-F238E27FC236}">
                <a16:creationId xmlns="" xmlns:a16="http://schemas.microsoft.com/office/drawing/2014/main" id="{2A7ADF5A-923E-4F9D-AB23-E5E73DA4ECFE}"/>
              </a:ext>
            </a:extLst>
          </p:cNvPr>
          <p:cNvSpPr txBox="1">
            <a:spLocks/>
          </p:cNvSpPr>
          <p:nvPr/>
        </p:nvSpPr>
        <p:spPr>
          <a:xfrm>
            <a:off x="0" y="539457"/>
            <a:ext cx="4876800" cy="868337"/>
          </a:xfrm>
          <a:prstGeom prst="homePlate">
            <a:avLst/>
          </a:prstGeom>
          <a:solidFill>
            <a:schemeClr val="accent5">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Introduction (cont.) </a:t>
            </a:r>
            <a:endParaRPr lang="en-US" sz="4000" b="1" dirty="0">
              <a:solidFill>
                <a:schemeClr val="bg1"/>
              </a:solidFill>
              <a:latin typeface="+mn-lt"/>
            </a:endParaRPr>
          </a:p>
        </p:txBody>
      </p:sp>
      <p:sp>
        <p:nvSpPr>
          <p:cNvPr id="13" name="Rectangle: Rounded Corners 10">
            <a:extLst>
              <a:ext uri="{FF2B5EF4-FFF2-40B4-BE49-F238E27FC236}">
                <a16:creationId xmlns="" xmlns:a16="http://schemas.microsoft.com/office/drawing/2014/main" id="{AE798754-450A-96B7-8930-21B6C1A835A5}"/>
              </a:ext>
            </a:extLst>
          </p:cNvPr>
          <p:cNvSpPr/>
          <p:nvPr/>
        </p:nvSpPr>
        <p:spPr>
          <a:xfrm>
            <a:off x="2206834" y="5269742"/>
            <a:ext cx="9718623" cy="1189387"/>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US" sz="2400" dirty="0">
                <a:solidFill>
                  <a:schemeClr val="tx1"/>
                </a:solidFill>
              </a:rPr>
              <a:t>It may be possible that the abdominal and gizzard fat that remains inside the poultry carcass, could be used as fat source for the production of chicken </a:t>
            </a:r>
            <a:r>
              <a:rPr lang="en-US" sz="2400" dirty="0" smtClean="0">
                <a:solidFill>
                  <a:schemeClr val="tx1"/>
                </a:solidFill>
              </a:rPr>
              <a:t>sausages</a:t>
            </a:r>
            <a:endParaRPr kumimoji="0" lang="en-US" sz="2400" b="0" i="0" u="none" strike="noStrike" kern="1200" cap="none" spc="0" normalizeH="0" baseline="0" noProof="0" dirty="0">
              <a:ln>
                <a:noFill/>
              </a:ln>
              <a:solidFill>
                <a:schemeClr val="tx1"/>
              </a:solidFill>
              <a:effectLst/>
              <a:uLnTx/>
              <a:uFillTx/>
              <a:latin typeface="Calibri" panose="020F0502020204030204"/>
            </a:endParaRPr>
          </a:p>
        </p:txBody>
      </p:sp>
      <p:sp>
        <p:nvSpPr>
          <p:cNvPr id="14" name="Right Arrow 13"/>
          <p:cNvSpPr/>
          <p:nvPr/>
        </p:nvSpPr>
        <p:spPr>
          <a:xfrm>
            <a:off x="806110" y="1976060"/>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ight Arrow 14"/>
          <p:cNvSpPr/>
          <p:nvPr/>
        </p:nvSpPr>
        <p:spPr>
          <a:xfrm>
            <a:off x="837982" y="3110658"/>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ight Arrow 15"/>
          <p:cNvSpPr/>
          <p:nvPr/>
        </p:nvSpPr>
        <p:spPr>
          <a:xfrm>
            <a:off x="862531" y="4350852"/>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ight Arrow 16"/>
          <p:cNvSpPr/>
          <p:nvPr/>
        </p:nvSpPr>
        <p:spPr>
          <a:xfrm>
            <a:off x="862531" y="5701296"/>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a:xfrm>
            <a:off x="8753475" y="6531745"/>
            <a:ext cx="2743200" cy="365125"/>
          </a:xfrm>
        </p:spPr>
        <p:txBody>
          <a:bodyPr/>
          <a:lstStyle/>
          <a:p>
            <a:fld id="{C56F8A91-AE65-49C4-86B7-2B5589257D16}" type="slidenum">
              <a:rPr lang="en-US" smtClean="0"/>
              <a:t>4</a:t>
            </a:fld>
            <a:endParaRPr lang="en-US" dirty="0"/>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22" name="TextBox 21"/>
          <p:cNvSpPr txBox="1"/>
          <p:nvPr/>
        </p:nvSpPr>
        <p:spPr>
          <a:xfrm>
            <a:off x="11167248" y="6488668"/>
            <a:ext cx="712694"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674600899"/>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970" y="1617785"/>
            <a:ext cx="10621830" cy="5146085"/>
          </a:xfrm>
        </p:spPr>
        <p:txBody>
          <a:bodyPr>
            <a:normAutofit/>
          </a:bodyPr>
          <a:lstStyle/>
          <a:p>
            <a:pPr marL="0" indent="0" algn="just">
              <a:spcBef>
                <a:spcPts val="600"/>
              </a:spcBef>
              <a:buNone/>
            </a:pPr>
            <a:r>
              <a:rPr lang="en-US" sz="2400" dirty="0" smtClean="0"/>
              <a:t>Gizzard fat showed </a:t>
            </a:r>
            <a:r>
              <a:rPr lang="en-US" sz="2400" dirty="0"/>
              <a:t>a higher unsaturated fat content </a:t>
            </a:r>
            <a:r>
              <a:rPr lang="en-US" sz="2400" dirty="0" smtClean="0"/>
              <a:t>than that of chicken skin (Lina </a:t>
            </a:r>
            <a:r>
              <a:rPr lang="en-US" sz="2400" dirty="0"/>
              <a:t>et al. 2020</a:t>
            </a:r>
            <a:r>
              <a:rPr lang="en-US" sz="2400" dirty="0" smtClean="0"/>
              <a:t>)  </a:t>
            </a:r>
            <a:r>
              <a:rPr lang="en-US" sz="2400" dirty="0" smtClean="0">
                <a:solidFill>
                  <a:srgbClr val="FF0000"/>
                </a:solidFill>
              </a:rPr>
              <a:t>and thus more healthier than chicken skin </a:t>
            </a:r>
            <a:endParaRPr lang="en-US" sz="2400" dirty="0">
              <a:solidFill>
                <a:srgbClr val="FF0000"/>
              </a:solidFill>
            </a:endParaRPr>
          </a:p>
          <a:p>
            <a:pPr marL="0" indent="0" algn="just">
              <a:spcBef>
                <a:spcPts val="600"/>
              </a:spcBef>
              <a:buNone/>
            </a:pPr>
            <a:endParaRPr lang="en-US" sz="240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0930" b="11919"/>
          <a:stretch/>
        </p:blipFill>
        <p:spPr>
          <a:xfrm>
            <a:off x="731970" y="2578180"/>
            <a:ext cx="3026147" cy="3604758"/>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098"/>
          <a:stretch/>
        </p:blipFill>
        <p:spPr>
          <a:xfrm rot="16200000">
            <a:off x="4828211" y="2400462"/>
            <a:ext cx="2629459" cy="396019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45" t="23708" r="545" b="6947"/>
          <a:stretch/>
        </p:blipFill>
        <p:spPr>
          <a:xfrm>
            <a:off x="8527762" y="2575921"/>
            <a:ext cx="2932268" cy="3607017"/>
          </a:xfrm>
          <a:prstGeom prst="rect">
            <a:avLst/>
          </a:prstGeom>
        </p:spPr>
      </p:pic>
      <p:sp>
        <p:nvSpPr>
          <p:cNvPr id="11" name="Title 1">
            <a:extLst>
              <a:ext uri="{FF2B5EF4-FFF2-40B4-BE49-F238E27FC236}">
                <a16:creationId xmlns="" xmlns:a16="http://schemas.microsoft.com/office/drawing/2014/main" id="{2A7ADF5A-923E-4F9D-AB23-E5E73DA4ECFE}"/>
              </a:ext>
            </a:extLst>
          </p:cNvPr>
          <p:cNvSpPr txBox="1">
            <a:spLocks/>
          </p:cNvSpPr>
          <p:nvPr/>
        </p:nvSpPr>
        <p:spPr>
          <a:xfrm>
            <a:off x="0" y="555833"/>
            <a:ext cx="5029200"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Introduction (cont.) </a:t>
            </a:r>
            <a:endParaRPr lang="en-US" sz="4000" b="1" dirty="0">
              <a:solidFill>
                <a:schemeClr val="bg1"/>
              </a:solidFill>
              <a:latin typeface="+mn-lt"/>
            </a:endParaRPr>
          </a:p>
        </p:txBody>
      </p:sp>
      <p:sp>
        <p:nvSpPr>
          <p:cNvPr id="12" name="TextBox 11"/>
          <p:cNvSpPr txBox="1"/>
          <p:nvPr/>
        </p:nvSpPr>
        <p:spPr>
          <a:xfrm>
            <a:off x="890547" y="6209872"/>
            <a:ext cx="3500437" cy="276999"/>
          </a:xfrm>
          <a:prstGeom prst="rect">
            <a:avLst/>
          </a:prstGeom>
          <a:noFill/>
        </p:spPr>
        <p:txBody>
          <a:bodyPr wrap="square" rtlCol="0">
            <a:spAutoFit/>
          </a:bodyPr>
          <a:lstStyle/>
          <a:p>
            <a:r>
              <a:rPr lang="en-US" sz="1200" dirty="0" smtClean="0"/>
              <a:t>Figure 3 -  </a:t>
            </a:r>
            <a:r>
              <a:rPr lang="en-US" sz="1200" dirty="0"/>
              <a:t>Gizzard with surrounded fat</a:t>
            </a:r>
          </a:p>
        </p:txBody>
      </p:sp>
      <p:sp>
        <p:nvSpPr>
          <p:cNvPr id="13" name="TextBox 12"/>
          <p:cNvSpPr txBox="1"/>
          <p:nvPr/>
        </p:nvSpPr>
        <p:spPr>
          <a:xfrm>
            <a:off x="4824963" y="5723303"/>
            <a:ext cx="3500437" cy="276999"/>
          </a:xfrm>
          <a:prstGeom prst="rect">
            <a:avLst/>
          </a:prstGeom>
          <a:noFill/>
        </p:spPr>
        <p:txBody>
          <a:bodyPr wrap="square" rtlCol="0">
            <a:spAutoFit/>
          </a:bodyPr>
          <a:lstStyle/>
          <a:p>
            <a:r>
              <a:rPr lang="en-US" sz="1200" dirty="0" smtClean="0"/>
              <a:t>Figure 4 -  </a:t>
            </a:r>
            <a:r>
              <a:rPr lang="en-US" sz="1200" dirty="0"/>
              <a:t>Gizzards before defattening</a:t>
            </a:r>
          </a:p>
        </p:txBody>
      </p:sp>
      <p:sp>
        <p:nvSpPr>
          <p:cNvPr id="14" name="TextBox 13"/>
          <p:cNvSpPr txBox="1"/>
          <p:nvPr/>
        </p:nvSpPr>
        <p:spPr>
          <a:xfrm>
            <a:off x="8527762" y="6209872"/>
            <a:ext cx="3500437" cy="276999"/>
          </a:xfrm>
          <a:prstGeom prst="rect">
            <a:avLst/>
          </a:prstGeom>
          <a:noFill/>
        </p:spPr>
        <p:txBody>
          <a:bodyPr wrap="square" rtlCol="0">
            <a:spAutoFit/>
          </a:bodyPr>
          <a:lstStyle/>
          <a:p>
            <a:r>
              <a:rPr lang="en-US" sz="1200" dirty="0" smtClean="0"/>
              <a:t>Figure 5 -  </a:t>
            </a:r>
            <a:r>
              <a:rPr lang="en-US" sz="1200" dirty="0"/>
              <a:t>Gizzards after </a:t>
            </a:r>
            <a:r>
              <a:rPr lang="en-US" sz="1200" dirty="0" smtClean="0"/>
              <a:t>defattening</a:t>
            </a:r>
            <a:endParaRPr lang="en-US" sz="1200"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8" name="TextBox 17"/>
          <p:cNvSpPr txBox="1"/>
          <p:nvPr/>
        </p:nvSpPr>
        <p:spPr>
          <a:xfrm>
            <a:off x="11167248" y="6488668"/>
            <a:ext cx="712694"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346126615"/>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A7ADF5A-923E-4F9D-AB23-E5E73DA4ECFE}"/>
              </a:ext>
            </a:extLst>
          </p:cNvPr>
          <p:cNvSpPr txBox="1">
            <a:spLocks/>
          </p:cNvSpPr>
          <p:nvPr/>
        </p:nvSpPr>
        <p:spPr>
          <a:xfrm>
            <a:off x="0" y="560245"/>
            <a:ext cx="4978400"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Introduction ( cont.) </a:t>
            </a:r>
            <a:endParaRPr lang="en-US" sz="4000" b="1" dirty="0">
              <a:solidFill>
                <a:schemeClr val="bg1"/>
              </a:solidFill>
              <a:latin typeface="+mn-lt"/>
            </a:endParaRPr>
          </a:p>
        </p:txBody>
      </p:sp>
      <p:sp>
        <p:nvSpPr>
          <p:cNvPr id="2" name="Slide Number Placeholder 1"/>
          <p:cNvSpPr>
            <a:spLocks noGrp="1"/>
          </p:cNvSpPr>
          <p:nvPr>
            <p:ph type="sldNum" sz="quarter" idx="12"/>
          </p:nvPr>
        </p:nvSpPr>
        <p:spPr/>
        <p:txBody>
          <a:bodyPr/>
          <a:lstStyle/>
          <a:p>
            <a:fld id="{C56F8A91-AE65-49C4-86B7-2B5589257D16}" type="slidenum">
              <a:rPr lang="en-US" smtClean="0"/>
              <a:t>6</a:t>
            </a:fld>
            <a:endParaRPr lang="en-US"/>
          </a:p>
        </p:txBody>
      </p:sp>
      <p:sp>
        <p:nvSpPr>
          <p:cNvPr id="5" name="TextBox 4"/>
          <p:cNvSpPr txBox="1"/>
          <p:nvPr/>
        </p:nvSpPr>
        <p:spPr>
          <a:xfrm>
            <a:off x="1" y="2152291"/>
            <a:ext cx="12191999" cy="954107"/>
          </a:xfrm>
          <a:prstGeom prst="rect">
            <a:avLst/>
          </a:prstGeom>
          <a:solidFill>
            <a:srgbClr val="7030A0">
              <a:alpha val="37000"/>
            </a:srgbClr>
          </a:solidFill>
        </p:spPr>
        <p:txBody>
          <a:bodyPr wrap="square" rtlCol="0">
            <a:spAutoFit/>
          </a:bodyPr>
          <a:lstStyle/>
          <a:p>
            <a:r>
              <a:rPr lang="en-US" sz="2800" dirty="0"/>
              <a:t>Nutritionally superior these fats could be a promising alternative for  traditionally used chicken </a:t>
            </a:r>
            <a:r>
              <a:rPr lang="en-US" sz="2800" dirty="0" smtClean="0"/>
              <a:t>skin, </a:t>
            </a:r>
            <a:r>
              <a:rPr lang="en-US" sz="2800" dirty="0"/>
              <a:t>in sausage </a:t>
            </a:r>
            <a:r>
              <a:rPr lang="en-US" sz="2800" dirty="0" smtClean="0"/>
              <a:t>making</a:t>
            </a:r>
            <a:endParaRPr lang="en-US" sz="2800" dirty="0"/>
          </a:p>
        </p:txBody>
      </p:sp>
      <p:sp>
        <p:nvSpPr>
          <p:cNvPr id="6" name="TextBox 5"/>
          <p:cNvSpPr txBox="1"/>
          <p:nvPr/>
        </p:nvSpPr>
        <p:spPr>
          <a:xfrm>
            <a:off x="1" y="3243947"/>
            <a:ext cx="12191999" cy="954107"/>
          </a:xfrm>
          <a:prstGeom prst="rect">
            <a:avLst/>
          </a:prstGeom>
          <a:solidFill>
            <a:srgbClr val="7030A0">
              <a:alpha val="37000"/>
            </a:srgbClr>
          </a:solidFill>
        </p:spPr>
        <p:txBody>
          <a:bodyPr wrap="square" rtlCol="0">
            <a:spAutoFit/>
          </a:bodyPr>
          <a:lstStyle/>
          <a:p>
            <a:r>
              <a:rPr lang="en-US" sz="2800" dirty="0"/>
              <a:t>Until now, abdominal and gizzard fat has been discarded by meat producers together with viscera, feathers, and blood for rendering and further </a:t>
            </a:r>
            <a:r>
              <a:rPr lang="en-US" sz="2800" dirty="0" smtClean="0"/>
              <a:t>processing</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928" y="4335603"/>
            <a:ext cx="1880216" cy="219908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1" name="TextBox 10"/>
          <p:cNvSpPr txBox="1"/>
          <p:nvPr/>
        </p:nvSpPr>
        <p:spPr>
          <a:xfrm>
            <a:off x="11167248" y="6488668"/>
            <a:ext cx="712694"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753812286"/>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A7ADF5A-923E-4F9D-AB23-E5E73DA4ECFE}"/>
              </a:ext>
            </a:extLst>
          </p:cNvPr>
          <p:cNvSpPr txBox="1">
            <a:spLocks/>
          </p:cNvSpPr>
          <p:nvPr/>
        </p:nvSpPr>
        <p:spPr>
          <a:xfrm>
            <a:off x="1" y="590096"/>
            <a:ext cx="4644570"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Research Problem</a:t>
            </a:r>
            <a:endParaRPr lang="en-US" sz="4000" b="1" dirty="0">
              <a:solidFill>
                <a:schemeClr val="bg1"/>
              </a:solidFill>
              <a:latin typeface="+mn-lt"/>
            </a:endParaRPr>
          </a:p>
        </p:txBody>
      </p:sp>
      <p:pic>
        <p:nvPicPr>
          <p:cNvPr id="6" name="Picture 2" descr="11 Question mark icon ideas | question mark icon, kids clipart, question  mark">
            <a:extLst>
              <a:ext uri="{FF2B5EF4-FFF2-40B4-BE49-F238E27FC236}">
                <a16:creationId xmlns:a16="http://schemas.microsoft.com/office/drawing/2014/main" xmlns="" id="{3B5D191B-A58A-49C5-B3EE-57C12FDC92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8188" y="3920664"/>
            <a:ext cx="3145163" cy="26252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794879"/>
            <a:ext cx="12192000" cy="1815882"/>
          </a:xfrm>
          <a:prstGeom prst="rect">
            <a:avLst/>
          </a:prstGeom>
          <a:solidFill>
            <a:srgbClr val="7030A0">
              <a:alpha val="37000"/>
            </a:srgbClr>
          </a:solidFill>
        </p:spPr>
        <p:txBody>
          <a:bodyPr wrap="square" rtlCol="0">
            <a:spAutoFit/>
          </a:bodyPr>
          <a:lstStyle/>
          <a:p>
            <a:pPr algn="just"/>
            <a:endParaRPr lang="en-US" sz="2800" dirty="0" smtClean="0"/>
          </a:p>
          <a:p>
            <a:pPr algn="just"/>
            <a:r>
              <a:rPr lang="en-US" sz="2800" dirty="0" smtClean="0"/>
              <a:t>Although gizzard fat has a potential to be used as a fat source for chicken sausage, little has been done to explore its potential applications  </a:t>
            </a:r>
          </a:p>
          <a:p>
            <a:pPr algn="just"/>
            <a:endParaRPr lang="en-US" sz="2800" dirty="0" smtClean="0"/>
          </a:p>
        </p:txBody>
      </p:sp>
      <p:sp>
        <p:nvSpPr>
          <p:cNvPr id="2" name="Slide Number Placeholder 1"/>
          <p:cNvSpPr>
            <a:spLocks noGrp="1"/>
          </p:cNvSpPr>
          <p:nvPr>
            <p:ph type="sldNum" sz="quarter" idx="12"/>
          </p:nvPr>
        </p:nvSpPr>
        <p:spPr/>
        <p:txBody>
          <a:bodyPr/>
          <a:lstStyle/>
          <a:p>
            <a:fld id="{C56F8A91-AE65-49C4-86B7-2B5589257D16}" type="slidenum">
              <a:rPr lang="en-US" smtClean="0"/>
              <a:t>7</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75540"/>
            <a:ext cx="12192000" cy="37876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2" name="TextBox 11"/>
          <p:cNvSpPr txBox="1"/>
          <p:nvPr/>
        </p:nvSpPr>
        <p:spPr>
          <a:xfrm>
            <a:off x="11167248" y="6488668"/>
            <a:ext cx="712694"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59108435"/>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512566" y="-3778337"/>
            <a:ext cx="1166868" cy="12192000"/>
          </a:xfrm>
          <a:prstGeom prst="rect">
            <a:avLst/>
          </a:prstGeom>
          <a:solidFill>
            <a:srgbClr val="7030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2800" dirty="0">
                <a:solidFill>
                  <a:schemeClr val="tx1"/>
                </a:solidFill>
              </a:rPr>
              <a:t>To produce </a:t>
            </a:r>
            <a:r>
              <a:rPr lang="en-US" sz="2800" dirty="0" smtClean="0">
                <a:solidFill>
                  <a:schemeClr val="tx1"/>
                </a:solidFill>
              </a:rPr>
              <a:t>an </a:t>
            </a:r>
            <a:r>
              <a:rPr lang="en-US" sz="2800" dirty="0">
                <a:solidFill>
                  <a:schemeClr val="tx1"/>
                </a:solidFill>
              </a:rPr>
              <a:t>emulsion type chicken sausage </a:t>
            </a:r>
            <a:r>
              <a:rPr lang="en-US" sz="2800" dirty="0" smtClean="0">
                <a:solidFill>
                  <a:schemeClr val="tx1"/>
                </a:solidFill>
              </a:rPr>
              <a:t>incorporating </a:t>
            </a:r>
            <a:r>
              <a:rPr lang="en-US" sz="2800" dirty="0">
                <a:solidFill>
                  <a:schemeClr val="tx1"/>
                </a:solidFill>
              </a:rPr>
              <a:t>gizzard fat by replacing  the chicken </a:t>
            </a:r>
            <a:r>
              <a:rPr lang="en-US" sz="2800" dirty="0" smtClean="0">
                <a:solidFill>
                  <a:schemeClr val="tx1"/>
                </a:solidFill>
              </a:rPr>
              <a:t>skin and</a:t>
            </a:r>
            <a:endParaRPr lang="en-US" sz="2800" b="1" dirty="0">
              <a:solidFill>
                <a:schemeClr val="tx1"/>
              </a:solidFill>
            </a:endParaRPr>
          </a:p>
        </p:txBody>
      </p:sp>
      <p:sp>
        <p:nvSpPr>
          <p:cNvPr id="10" name="Rounded Rectangle 9"/>
          <p:cNvSpPr/>
          <p:nvPr/>
        </p:nvSpPr>
        <p:spPr>
          <a:xfrm>
            <a:off x="1470992" y="3380750"/>
            <a:ext cx="9720469" cy="626841"/>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To evaluate </a:t>
            </a:r>
            <a:r>
              <a:rPr lang="en-US" sz="2400" dirty="0">
                <a:solidFill>
                  <a:schemeClr val="tx1"/>
                </a:solidFill>
              </a:rPr>
              <a:t>the </a:t>
            </a:r>
            <a:r>
              <a:rPr lang="en-US" sz="2400" dirty="0" smtClean="0">
                <a:solidFill>
                  <a:schemeClr val="tx1"/>
                </a:solidFill>
              </a:rPr>
              <a:t>physiochemical </a:t>
            </a:r>
            <a:r>
              <a:rPr lang="en-US" sz="2400" dirty="0">
                <a:solidFill>
                  <a:schemeClr val="tx1"/>
                </a:solidFill>
              </a:rPr>
              <a:t>properties of the final </a:t>
            </a:r>
            <a:r>
              <a:rPr lang="en-US" sz="2400" dirty="0" smtClean="0">
                <a:solidFill>
                  <a:schemeClr val="tx1"/>
                </a:solidFill>
              </a:rPr>
              <a:t>product</a:t>
            </a:r>
            <a:endParaRPr lang="en-US" sz="2400" dirty="0">
              <a:solidFill>
                <a:schemeClr val="tx1"/>
              </a:solidFill>
            </a:endParaRPr>
          </a:p>
        </p:txBody>
      </p:sp>
      <p:sp>
        <p:nvSpPr>
          <p:cNvPr id="14" name="Rounded Rectangle 13"/>
          <p:cNvSpPr/>
          <p:nvPr/>
        </p:nvSpPr>
        <p:spPr>
          <a:xfrm>
            <a:off x="1470992" y="4487243"/>
            <a:ext cx="9700589" cy="626841"/>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To evaluate </a:t>
            </a:r>
            <a:r>
              <a:rPr lang="en-US" sz="2400" dirty="0">
                <a:solidFill>
                  <a:schemeClr val="tx1"/>
                </a:solidFill>
              </a:rPr>
              <a:t>the organoleptic properties of the final product</a:t>
            </a:r>
          </a:p>
        </p:txBody>
      </p:sp>
      <p:sp>
        <p:nvSpPr>
          <p:cNvPr id="15" name="Rounded Rectangle 14"/>
          <p:cNvSpPr/>
          <p:nvPr/>
        </p:nvSpPr>
        <p:spPr>
          <a:xfrm>
            <a:off x="1470992" y="5587161"/>
            <a:ext cx="9720469" cy="818384"/>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To identify a best level for incorporation of Gizzard fat in chicken sausage manufacturing.</a:t>
            </a:r>
            <a:endParaRPr lang="en-US" sz="2400" dirty="0">
              <a:solidFill>
                <a:schemeClr val="tx1"/>
              </a:solidFill>
            </a:endParaRPr>
          </a:p>
        </p:txBody>
      </p:sp>
      <p:sp>
        <p:nvSpPr>
          <p:cNvPr id="16" name="Right Arrow 15"/>
          <p:cNvSpPr/>
          <p:nvPr/>
        </p:nvSpPr>
        <p:spPr>
          <a:xfrm>
            <a:off x="417443" y="3497592"/>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ight Arrow 16"/>
          <p:cNvSpPr/>
          <p:nvPr/>
        </p:nvSpPr>
        <p:spPr>
          <a:xfrm>
            <a:off x="417443" y="4609514"/>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ight Arrow 17"/>
          <p:cNvSpPr/>
          <p:nvPr/>
        </p:nvSpPr>
        <p:spPr>
          <a:xfrm>
            <a:off x="417443" y="5778029"/>
            <a:ext cx="695740" cy="436648"/>
          </a:xfrm>
          <a:prstGeom prst="rightArrow">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a:xfrm>
            <a:off x="8806070" y="6333849"/>
            <a:ext cx="2743200" cy="365125"/>
          </a:xfrm>
        </p:spPr>
        <p:txBody>
          <a:bodyPr/>
          <a:lstStyle/>
          <a:p>
            <a:fld id="{C56F8A91-AE65-49C4-86B7-2B5589257D16}" type="slidenum">
              <a:rPr lang="en-US" smtClean="0"/>
              <a:t>8</a:t>
            </a:fld>
            <a:endParaRPr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19" name="Title 1">
            <a:extLst>
              <a:ext uri="{FF2B5EF4-FFF2-40B4-BE49-F238E27FC236}">
                <a16:creationId xmlns="" xmlns:a16="http://schemas.microsoft.com/office/drawing/2014/main" id="{2A7ADF5A-923E-4F9D-AB23-E5E73DA4ECFE}"/>
              </a:ext>
            </a:extLst>
          </p:cNvPr>
          <p:cNvSpPr txBox="1">
            <a:spLocks/>
          </p:cNvSpPr>
          <p:nvPr/>
        </p:nvSpPr>
        <p:spPr>
          <a:xfrm>
            <a:off x="0" y="567645"/>
            <a:ext cx="4978400"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Objectives</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21" name="TextBox 20"/>
          <p:cNvSpPr txBox="1"/>
          <p:nvPr/>
        </p:nvSpPr>
        <p:spPr>
          <a:xfrm>
            <a:off x="11167248" y="6488668"/>
            <a:ext cx="712694"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2171833576"/>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19610"/>
            <a:ext cx="2436180" cy="461665"/>
          </a:xfrm>
          <a:prstGeom prst="rect">
            <a:avLst/>
          </a:prstGeom>
          <a:solidFill>
            <a:srgbClr val="7030A0">
              <a:alpha val="36000"/>
            </a:srgbClr>
          </a:solidFill>
          <a:ln>
            <a:noFill/>
          </a:ln>
        </p:spPr>
        <p:txBody>
          <a:bodyPr wrap="none">
            <a:spAutoFit/>
          </a:bodyPr>
          <a:lstStyle/>
          <a:p>
            <a:pPr lvl="0" algn="just">
              <a:defRPr/>
            </a:pPr>
            <a:r>
              <a:rPr lang="en-US" sz="2400" b="1" dirty="0"/>
              <a:t>Research location</a:t>
            </a:r>
          </a:p>
        </p:txBody>
      </p:sp>
      <p:sp>
        <p:nvSpPr>
          <p:cNvPr id="6" name="TextBox 5">
            <a:extLst>
              <a:ext uri="{FF2B5EF4-FFF2-40B4-BE49-F238E27FC236}">
                <a16:creationId xmlns="" xmlns:a16="http://schemas.microsoft.com/office/drawing/2014/main" id="{68E87E64-1A0C-7C44-D2BD-97EB5C002525}"/>
              </a:ext>
            </a:extLst>
          </p:cNvPr>
          <p:cNvSpPr txBox="1"/>
          <p:nvPr/>
        </p:nvSpPr>
        <p:spPr>
          <a:xfrm>
            <a:off x="0" y="2173061"/>
            <a:ext cx="11858171" cy="3046988"/>
          </a:xfrm>
          <a:prstGeom prst="rect">
            <a:avLst/>
          </a:prstGeom>
          <a:noFill/>
        </p:spPr>
        <p:txBody>
          <a:bodyPr wrap="square">
            <a:spAutoFit/>
          </a:bodyPr>
          <a:lstStyle/>
          <a:p>
            <a:pPr marL="457200" indent="-457200">
              <a:buFont typeface="Wingdings" panose="05000000000000000000" pitchFamily="2" charset="2"/>
              <a:buChar char="ü"/>
            </a:pPr>
            <a:r>
              <a:rPr lang="en-US" sz="2400" dirty="0" smtClean="0"/>
              <a:t>Meat science laboratory and Livestock laboratory, Department of Livestock Production Faculty of Agricultural Sciences, SUSL</a:t>
            </a:r>
          </a:p>
          <a:p>
            <a:pPr marL="457200" indent="-457200">
              <a:buFont typeface="Wingdings" panose="05000000000000000000" pitchFamily="2" charset="2"/>
              <a:buChar char="ü"/>
            </a:pPr>
            <a:endParaRPr lang="en-US" sz="2400" dirty="0"/>
          </a:p>
          <a:p>
            <a:pPr marL="457200" indent="-457200">
              <a:buFont typeface="Wingdings" panose="05000000000000000000" pitchFamily="2" charset="2"/>
              <a:buChar char="ü"/>
            </a:pPr>
            <a:r>
              <a:rPr lang="en-US" sz="2400" dirty="0"/>
              <a:t>Chemistry laboratory, Department of </a:t>
            </a:r>
            <a:r>
              <a:rPr lang="en-US" sz="2400" dirty="0" smtClean="0"/>
              <a:t>Export Agriculture Faculty </a:t>
            </a:r>
            <a:r>
              <a:rPr lang="en-US" sz="2400" dirty="0"/>
              <a:t>of Agricultural Sciences, </a:t>
            </a:r>
            <a:r>
              <a:rPr lang="en-US" sz="2400" dirty="0" smtClean="0"/>
              <a:t>SUSL</a:t>
            </a:r>
          </a:p>
          <a:p>
            <a:endParaRPr lang="en-US" sz="2400" dirty="0"/>
          </a:p>
          <a:p>
            <a:pPr marL="457200" indent="-457200">
              <a:buFont typeface="Wingdings" panose="05000000000000000000" pitchFamily="2" charset="2"/>
              <a:buChar char="ü"/>
            </a:pPr>
            <a:r>
              <a:rPr lang="en-US" sz="2400" dirty="0"/>
              <a:t>Cinnamon laboratory, Department of </a:t>
            </a:r>
            <a:r>
              <a:rPr lang="en-US" sz="2400" dirty="0" smtClean="0"/>
              <a:t>Agri business Management Faculty </a:t>
            </a:r>
            <a:r>
              <a:rPr lang="en-US" sz="2400" dirty="0"/>
              <a:t>of Agricultural Sciences, </a:t>
            </a:r>
            <a:r>
              <a:rPr lang="en-US" sz="2400" dirty="0" smtClean="0"/>
              <a:t>SUSL</a:t>
            </a:r>
            <a:endParaRPr lang="en-US" sz="2400" dirty="0"/>
          </a:p>
        </p:txBody>
      </p:sp>
      <p:pic>
        <p:nvPicPr>
          <p:cNvPr id="11" name="Picture 4" descr="Premium Vector | Flat color location icon on paper map">
            <a:extLst>
              <a:ext uri="{FF2B5EF4-FFF2-40B4-BE49-F238E27FC236}">
                <a16:creationId xmlns="" xmlns:a16="http://schemas.microsoft.com/office/drawing/2014/main" id="{E8D4F4EB-363C-E15A-90B4-6D168D1318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2472" y="4998267"/>
            <a:ext cx="1713830" cy="1491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8819"/>
          <a:stretch/>
        </p:blipFill>
        <p:spPr>
          <a:xfrm>
            <a:off x="0" y="6490054"/>
            <a:ext cx="12192000" cy="378767"/>
          </a:xfrm>
          <a:prstGeom prst="rect">
            <a:avLst/>
          </a:prstGeom>
        </p:spPr>
      </p:pic>
      <p:sp>
        <p:nvSpPr>
          <p:cNvPr id="9" name="Title 1">
            <a:extLst>
              <a:ext uri="{FF2B5EF4-FFF2-40B4-BE49-F238E27FC236}">
                <a16:creationId xmlns="" xmlns:a16="http://schemas.microsoft.com/office/drawing/2014/main" id="{2A7ADF5A-923E-4F9D-AB23-E5E73DA4ECFE}"/>
              </a:ext>
            </a:extLst>
          </p:cNvPr>
          <p:cNvSpPr txBox="1">
            <a:spLocks/>
          </p:cNvSpPr>
          <p:nvPr/>
        </p:nvSpPr>
        <p:spPr>
          <a:xfrm>
            <a:off x="-1" y="567645"/>
            <a:ext cx="8659907" cy="868337"/>
          </a:xfrm>
          <a:prstGeom prst="homePlate">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Research Methodology and </a:t>
            </a:r>
            <a:r>
              <a:rPr lang="en-US" sz="4000" b="1" dirty="0" smtClean="0">
                <a:solidFill>
                  <a:schemeClr val="bg1"/>
                </a:solidFill>
                <a:latin typeface="+mn-lt"/>
              </a:rPr>
              <a:t>Materials</a:t>
            </a:r>
            <a:endParaRPr lang="en-US" sz="4000" b="1" dirty="0">
              <a:solidFill>
                <a:schemeClr val="bg1"/>
              </a:solidFill>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8159" cy="533139"/>
          </a:xfrm>
          <a:prstGeom prst="rect">
            <a:avLst/>
          </a:prstGeom>
        </p:spPr>
      </p:pic>
      <p:sp>
        <p:nvSpPr>
          <p:cNvPr id="13" name="TextBox 12"/>
          <p:cNvSpPr txBox="1"/>
          <p:nvPr/>
        </p:nvSpPr>
        <p:spPr>
          <a:xfrm>
            <a:off x="11167248" y="6488668"/>
            <a:ext cx="712694"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188478547"/>
      </p:ext>
    </p:extLst>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TotalTime>
  <Words>2484</Words>
  <Application>Microsoft Office PowerPoint</Application>
  <PresentationFormat>Widescreen</PresentationFormat>
  <Paragraphs>578</Paragraphs>
  <Slides>37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Unicode MS</vt:lpstr>
      <vt:lpstr>Calibri</vt:lpstr>
      <vt:lpstr>Calibri Light</vt:lpstr>
      <vt:lpstr>Iskoola Pota</vt:lpstr>
      <vt:lpstr>Latha</vt:lpstr>
      <vt:lpstr>Times New Roman</vt:lpstr>
      <vt:lpstr>Wingdings</vt:lpstr>
      <vt:lpstr>Office Theme</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TechView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859</cp:revision>
  <dcterms:created xsi:type="dcterms:W3CDTF">2022-12-15T14:28:06Z</dcterms:created>
  <dcterms:modified xsi:type="dcterms:W3CDTF">2023-03-25T13:31:10Z</dcterms:modified>
</cp:coreProperties>
</file>