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giss.nasa.gov/impac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02" y="1349495"/>
            <a:ext cx="11354539" cy="165232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Functional Analysis of </a:t>
            </a:r>
            <a:r>
              <a:rPr lang="en-US" sz="3200" dirty="0" err="1">
                <a:solidFill>
                  <a:schemeClr val="tx1"/>
                </a:solidFill>
              </a:rPr>
              <a:t>Pedotransfer</a:t>
            </a:r>
            <a:r>
              <a:rPr lang="en-US" sz="3200" dirty="0">
                <a:solidFill>
                  <a:schemeClr val="tx1"/>
                </a:solidFill>
              </a:rPr>
              <a:t> Functions to Predict the Crop Growth in Tropical Sri Lankan Soils: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A Comparative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40" y="4876800"/>
            <a:ext cx="11354538" cy="56664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U.G.N.U.Wimalasiri</a:t>
            </a:r>
            <a:r>
              <a:rPr lang="en-US" sz="2400" dirty="0">
                <a:solidFill>
                  <a:schemeClr val="tx1"/>
                </a:solidFill>
              </a:rPr>
              <a:t>  , </a:t>
            </a:r>
            <a:r>
              <a:rPr lang="en-US" sz="2400" dirty="0" err="1">
                <a:solidFill>
                  <a:schemeClr val="tx1"/>
                </a:solidFill>
              </a:rPr>
              <a:t>Eranga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M.Wimalasiri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27966" y="5563142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tx1"/>
                </a:solidFill>
              </a:rPr>
              <a:t>Department of Export Agriculture, Faculty of Agricultural Sciences, </a:t>
            </a:r>
            <a:r>
              <a:rPr lang="en-US" sz="2400" i="1" dirty="0" err="1">
                <a:solidFill>
                  <a:schemeClr val="tx1"/>
                </a:solidFill>
              </a:rPr>
              <a:t>Sabaragamuwa</a:t>
            </a:r>
            <a:r>
              <a:rPr lang="en-US" sz="2400" i="1" dirty="0">
                <a:solidFill>
                  <a:schemeClr val="tx1"/>
                </a:solidFill>
              </a:rPr>
              <a:t> University of Sri Lanka, </a:t>
            </a:r>
            <a:r>
              <a:rPr lang="en-US" sz="2400" i="1" dirty="0" err="1">
                <a:solidFill>
                  <a:schemeClr val="tx1"/>
                </a:solidFill>
              </a:rPr>
              <a:t>Belihuloya</a:t>
            </a:r>
            <a:r>
              <a:rPr lang="en-US" sz="2400" i="1" dirty="0">
                <a:solidFill>
                  <a:schemeClr val="tx1"/>
                </a:solidFill>
              </a:rPr>
              <a:t>, Sri Lanka</a:t>
            </a: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17DF8-16C5-48BB-9BF1-5E0DFF21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1A800-163A-4FFA-86BF-2C059B83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48871"/>
            <a:ext cx="10985500" cy="5364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+mn-lt"/>
              </a:rPr>
              <a:t>Statistical evaluation </a:t>
            </a:r>
          </a:p>
          <a:p>
            <a:pPr marL="0" indent="0">
              <a:buNone/>
            </a:pPr>
            <a:endParaRPr lang="en-US" sz="3600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F76ADB-09D6-4807-BD9B-0F8FF03A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2" y="1856510"/>
            <a:ext cx="10641355" cy="4596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E2B141-2DE4-49AA-9ADF-FA7C0CD6336E}"/>
              </a:ext>
            </a:extLst>
          </p:cNvPr>
          <p:cNvSpPr/>
          <p:nvPr/>
        </p:nvSpPr>
        <p:spPr>
          <a:xfrm>
            <a:off x="645895" y="1628127"/>
            <a:ext cx="7315201" cy="216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Table</a:t>
            </a:r>
            <a:r>
              <a:rPr lang="en-US" dirty="0">
                <a:solidFill>
                  <a:schemeClr val="tx1"/>
                </a:solidFill>
              </a:rPr>
              <a:t>: statistical evaluation methods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A3927-AD06-4A35-8C7B-41A2532D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161" y="3094807"/>
            <a:ext cx="3093876" cy="119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B7C43C-20A0-4AF7-8160-A287F2AB4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42" t="15869" r="52431" b="55003"/>
          <a:stretch/>
        </p:blipFill>
        <p:spPr>
          <a:xfrm>
            <a:off x="7878619" y="2004291"/>
            <a:ext cx="3121890" cy="886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76CA05-4B5F-41B9-B4FA-309FBD485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617" y="4498108"/>
            <a:ext cx="3089055" cy="8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0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91DC-1A6D-4B74-9624-F2964A106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1223682"/>
            <a:ext cx="10999694" cy="512333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Sensitivity analysis</a:t>
            </a:r>
          </a:p>
          <a:p>
            <a:pPr marL="0" indent="0">
              <a:buNone/>
            </a:pPr>
            <a:r>
              <a:rPr lang="en-US" dirty="0"/>
              <a:t>Used Gaussian Emulation Machine for Sensitivity Analysis (GEM-SA)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9073-4AC7-42D9-891A-A2A9B5D6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519ADE-B967-4B64-A18E-3366DA3C89FF}"/>
              </a:ext>
            </a:extLst>
          </p:cNvPr>
          <p:cNvSpPr/>
          <p:nvPr/>
        </p:nvSpPr>
        <p:spPr>
          <a:xfrm>
            <a:off x="2070031" y="2341438"/>
            <a:ext cx="7680820" cy="932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3D9D3-AAFD-4590-A674-2D5343F7C59A}"/>
              </a:ext>
            </a:extLst>
          </p:cNvPr>
          <p:cNvSpPr txBox="1"/>
          <p:nvPr/>
        </p:nvSpPr>
        <p:spPr>
          <a:xfrm>
            <a:off x="2085162" y="2353236"/>
            <a:ext cx="766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 and output parameters</a:t>
            </a:r>
          </a:p>
          <a:p>
            <a:pPr algn="ctr"/>
            <a:r>
              <a:rPr lang="en-US" sz="2400" dirty="0"/>
              <a:t>Inputs – 10 Soil parameters , output – weight of rough rice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C71E88-7D03-4BF6-A437-FA1940E7FC24}"/>
              </a:ext>
            </a:extLst>
          </p:cNvPr>
          <p:cNvSpPr/>
          <p:nvPr/>
        </p:nvSpPr>
        <p:spPr>
          <a:xfrm>
            <a:off x="2062442" y="3448424"/>
            <a:ext cx="7701855" cy="5818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4C823-8C83-48E3-91C7-F7E3F92E3413}"/>
              </a:ext>
            </a:extLst>
          </p:cNvPr>
          <p:cNvSpPr txBox="1"/>
          <p:nvPr/>
        </p:nvSpPr>
        <p:spPr>
          <a:xfrm>
            <a:off x="3781966" y="3484288"/>
            <a:ext cx="453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 of a set of input points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6805B9-7F8B-4957-B111-6BA8A9AED0B1}"/>
              </a:ext>
            </a:extLst>
          </p:cNvPr>
          <p:cNvSpPr/>
          <p:nvPr/>
        </p:nvSpPr>
        <p:spPr>
          <a:xfrm>
            <a:off x="2073984" y="4240984"/>
            <a:ext cx="7712997" cy="5634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373C0-4621-4C93-BC32-98126D7B1A92}"/>
              </a:ext>
            </a:extLst>
          </p:cNvPr>
          <p:cNvSpPr txBox="1"/>
          <p:nvPr/>
        </p:nvSpPr>
        <p:spPr>
          <a:xfrm>
            <a:off x="3037877" y="4278380"/>
            <a:ext cx="620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Build of the emulator using GEM-SA software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DE921EC-37EA-4824-9AA3-266C90702B3F}"/>
              </a:ext>
            </a:extLst>
          </p:cNvPr>
          <p:cNvSpPr/>
          <p:nvPr/>
        </p:nvSpPr>
        <p:spPr>
          <a:xfrm>
            <a:off x="2066773" y="5005838"/>
            <a:ext cx="7728065" cy="5080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0CF54-898F-4467-BEC0-E4D1791FD424}"/>
              </a:ext>
            </a:extLst>
          </p:cNvPr>
          <p:cNvSpPr txBox="1"/>
          <p:nvPr/>
        </p:nvSpPr>
        <p:spPr>
          <a:xfrm>
            <a:off x="2429843" y="5037968"/>
            <a:ext cx="7547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Sensitivity analysis using GEM-SA software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C77FCA-D8B2-4699-8F4B-9D4AF24624FD}"/>
              </a:ext>
            </a:extLst>
          </p:cNvPr>
          <p:cNvSpPr/>
          <p:nvPr/>
        </p:nvSpPr>
        <p:spPr>
          <a:xfrm>
            <a:off x="2062331" y="5686611"/>
            <a:ext cx="7694617" cy="4895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FDA8F-D623-4453-829C-767D7961417D}"/>
              </a:ext>
            </a:extLst>
          </p:cNvPr>
          <p:cNvSpPr txBox="1"/>
          <p:nvPr/>
        </p:nvSpPr>
        <p:spPr>
          <a:xfrm>
            <a:off x="3264035" y="572893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evaluation of emulators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8B2CE-E92F-4B09-A687-2EEDF9768E56}"/>
              </a:ext>
            </a:extLst>
          </p:cNvPr>
          <p:cNvSpPr/>
          <p:nvPr/>
        </p:nvSpPr>
        <p:spPr>
          <a:xfrm>
            <a:off x="1890330" y="6202205"/>
            <a:ext cx="8054110" cy="37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Figure: Flowchart of the sensitivity analysis procedure  </a:t>
            </a:r>
            <a:r>
              <a:rPr lang="fi-FI" sz="1600" dirty="0">
                <a:solidFill>
                  <a:schemeClr val="tx1"/>
                </a:solidFill>
              </a:rPr>
              <a:t>(Gunarathna, Sakai and Kumari, 2019)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8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8F3EC3-59CF-45BC-B86F-08E0FE9CD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8" y="1321557"/>
            <a:ext cx="1977463" cy="2465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28942-F99D-475C-A7FB-0693DEF6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09" y="1348509"/>
            <a:ext cx="2032000" cy="2438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17E26-A65B-42C8-BD5C-B0157955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12" y="1283855"/>
            <a:ext cx="2008333" cy="2512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BA3DE-E2E3-449C-867B-7F8446E8E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67" y="1283854"/>
            <a:ext cx="2026805" cy="2530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14F003-0A7C-43AA-94DE-7FF4DAA49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6" y="3906982"/>
            <a:ext cx="2036040" cy="2392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24EA7-385F-4D68-858D-49D4D3116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32" y="3823856"/>
            <a:ext cx="2063750" cy="2521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7A45CA-ADC8-4E7A-9424-BF91829C1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33" y="3768438"/>
            <a:ext cx="2026803" cy="2576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868E25-ADE7-46FE-A7D9-CC9C78177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41" y="3777672"/>
            <a:ext cx="2100695" cy="2535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C0EBC3-53CD-4F93-8A30-DE79B4D99AA0}"/>
              </a:ext>
            </a:extLst>
          </p:cNvPr>
          <p:cNvSpPr/>
          <p:nvPr/>
        </p:nvSpPr>
        <p:spPr>
          <a:xfrm>
            <a:off x="369455" y="1246908"/>
            <a:ext cx="480291" cy="57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A96BCF-C27C-41DE-A5C4-91C66B264F40}"/>
              </a:ext>
            </a:extLst>
          </p:cNvPr>
          <p:cNvSpPr/>
          <p:nvPr/>
        </p:nvSpPr>
        <p:spPr>
          <a:xfrm>
            <a:off x="2849418" y="1279236"/>
            <a:ext cx="531091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4CCC90-D5A2-4EBF-8A34-A255613F6C6C}"/>
              </a:ext>
            </a:extLst>
          </p:cNvPr>
          <p:cNvSpPr/>
          <p:nvPr/>
        </p:nvSpPr>
        <p:spPr>
          <a:xfrm>
            <a:off x="5361708" y="1270000"/>
            <a:ext cx="568036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CE6F71-2772-4257-9E14-A3DB71C0B492}"/>
              </a:ext>
            </a:extLst>
          </p:cNvPr>
          <p:cNvSpPr/>
          <p:nvPr/>
        </p:nvSpPr>
        <p:spPr>
          <a:xfrm>
            <a:off x="7827818" y="1288473"/>
            <a:ext cx="568036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4EDB0D-0A88-48B8-97F0-78484FB56946}"/>
              </a:ext>
            </a:extLst>
          </p:cNvPr>
          <p:cNvSpPr/>
          <p:nvPr/>
        </p:nvSpPr>
        <p:spPr>
          <a:xfrm>
            <a:off x="304800" y="3740727"/>
            <a:ext cx="581890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27922F-D41A-498D-BE17-4014ADD6EC60}"/>
              </a:ext>
            </a:extLst>
          </p:cNvPr>
          <p:cNvSpPr/>
          <p:nvPr/>
        </p:nvSpPr>
        <p:spPr>
          <a:xfrm>
            <a:off x="2849420" y="3726872"/>
            <a:ext cx="531091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C0966-2E85-41BC-984C-4BA4B16E29DC}"/>
              </a:ext>
            </a:extLst>
          </p:cNvPr>
          <p:cNvSpPr/>
          <p:nvPr/>
        </p:nvSpPr>
        <p:spPr>
          <a:xfrm>
            <a:off x="5500255" y="3782292"/>
            <a:ext cx="568036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4E6D57-67CC-419C-95D7-1E62A03F1B30}"/>
              </a:ext>
            </a:extLst>
          </p:cNvPr>
          <p:cNvSpPr/>
          <p:nvPr/>
        </p:nvSpPr>
        <p:spPr>
          <a:xfrm>
            <a:off x="8058726" y="3777673"/>
            <a:ext cx="521855" cy="54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M7</a:t>
            </a:r>
          </a:p>
        </p:txBody>
      </p: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88B7-7990-41F6-A14D-BCB8C36E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55" y="1089890"/>
            <a:ext cx="10515600" cy="6188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48A15-9343-44CC-B7B9-291E1532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F90CF0-0095-4BC8-99EF-E88F72FE8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35" y="1797691"/>
            <a:ext cx="1887748" cy="239561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1BF690-075B-458B-8A29-C96F5A5B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74" y="1782617"/>
            <a:ext cx="1855940" cy="2281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15919-98FA-4D2D-8E8F-3B6433B70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3" y="1838035"/>
            <a:ext cx="1865746" cy="2290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8C061-06F5-470E-B509-21A100136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5" y="1828801"/>
            <a:ext cx="1911927" cy="2207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9F306-E675-4858-8A65-259733A48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0" y="4181629"/>
            <a:ext cx="2008607" cy="2348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5B77A-8B09-4E20-84DB-B73542386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29" y="4174837"/>
            <a:ext cx="1967344" cy="2299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C3ED-12D2-4F5B-B8F9-8EF8BC69F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75" y="4174836"/>
            <a:ext cx="2008333" cy="2336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9158DB-C08F-4167-8488-2D6E7C23B3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64" y="4149437"/>
            <a:ext cx="1910033" cy="23437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E2F638-E76B-4399-8636-57DC3EE7BA5B}"/>
              </a:ext>
            </a:extLst>
          </p:cNvPr>
          <p:cNvSpPr/>
          <p:nvPr/>
        </p:nvSpPr>
        <p:spPr>
          <a:xfrm>
            <a:off x="230910" y="1745674"/>
            <a:ext cx="554181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C458D-98AB-461C-B9C4-60FBE5AA6E9A}"/>
              </a:ext>
            </a:extLst>
          </p:cNvPr>
          <p:cNvSpPr/>
          <p:nvPr/>
        </p:nvSpPr>
        <p:spPr>
          <a:xfrm>
            <a:off x="2900219" y="1791854"/>
            <a:ext cx="554181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F970E2-7BB0-41DD-8685-308538C32EC6}"/>
              </a:ext>
            </a:extLst>
          </p:cNvPr>
          <p:cNvSpPr/>
          <p:nvPr/>
        </p:nvSpPr>
        <p:spPr>
          <a:xfrm>
            <a:off x="5583381" y="1787237"/>
            <a:ext cx="715818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A194B5-92BD-491A-BE24-532F34028BCD}"/>
              </a:ext>
            </a:extLst>
          </p:cNvPr>
          <p:cNvSpPr/>
          <p:nvPr/>
        </p:nvSpPr>
        <p:spPr>
          <a:xfrm>
            <a:off x="8285019" y="1819563"/>
            <a:ext cx="701963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M11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A4F1C1-491B-46EB-9943-C48E57DE7002}"/>
              </a:ext>
            </a:extLst>
          </p:cNvPr>
          <p:cNvSpPr/>
          <p:nvPr/>
        </p:nvSpPr>
        <p:spPr>
          <a:xfrm>
            <a:off x="170873" y="4151745"/>
            <a:ext cx="651164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3270EB-D327-4528-A72C-16F8AD15A208}"/>
              </a:ext>
            </a:extLst>
          </p:cNvPr>
          <p:cNvSpPr/>
          <p:nvPr/>
        </p:nvSpPr>
        <p:spPr>
          <a:xfrm>
            <a:off x="2955637" y="4165600"/>
            <a:ext cx="655781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3EF24-703E-452F-981B-EDA7EFE47042}"/>
              </a:ext>
            </a:extLst>
          </p:cNvPr>
          <p:cNvSpPr/>
          <p:nvPr/>
        </p:nvSpPr>
        <p:spPr>
          <a:xfrm>
            <a:off x="5648037" y="4179455"/>
            <a:ext cx="678872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2B86C8-69AA-485B-9CC5-88976E22B1C2}"/>
              </a:ext>
            </a:extLst>
          </p:cNvPr>
          <p:cNvSpPr/>
          <p:nvPr/>
        </p:nvSpPr>
        <p:spPr>
          <a:xfrm>
            <a:off x="8469745" y="4193310"/>
            <a:ext cx="655781" cy="526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M15</a:t>
            </a:r>
          </a:p>
        </p:txBody>
      </p:sp>
    </p:spTree>
    <p:extLst>
      <p:ext uri="{BB962C8B-B14F-4D97-AF65-F5344CB8AC3E}">
        <p14:creationId xmlns:p14="http://schemas.microsoft.com/office/powerpoint/2010/main" val="326048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CBEAF-1948-4837-9109-A5CDD023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433F9-E482-4ACB-A848-9819C21155E5}"/>
              </a:ext>
            </a:extLst>
          </p:cNvPr>
          <p:cNvSpPr/>
          <p:nvPr/>
        </p:nvSpPr>
        <p:spPr>
          <a:xfrm>
            <a:off x="339302" y="1127652"/>
            <a:ext cx="3297381" cy="628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Error maps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4FC4E9-8AA1-41FB-8FE9-97BAC7C49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9" y="92364"/>
            <a:ext cx="6797963" cy="6428509"/>
          </a:xfrm>
        </p:spPr>
      </p:pic>
    </p:spTree>
    <p:extLst>
      <p:ext uri="{BB962C8B-B14F-4D97-AF65-F5344CB8AC3E}">
        <p14:creationId xmlns:p14="http://schemas.microsoft.com/office/powerpoint/2010/main" val="154057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C0A85-7A82-4511-9F59-827D7F0B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0D1AAB-C516-42A2-98B8-0C2FF821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034474"/>
            <a:ext cx="11067490" cy="5142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+mn-lt"/>
              </a:rPr>
              <a:t>Correlation analysis </a:t>
            </a:r>
          </a:p>
          <a:p>
            <a:pPr marL="0" indent="0">
              <a:buNone/>
            </a:pPr>
            <a:endParaRPr lang="en-US" sz="3600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2A67D-2DC2-4703-A3BB-C0C9306C23AD}"/>
              </a:ext>
            </a:extLst>
          </p:cNvPr>
          <p:cNvSpPr/>
          <p:nvPr/>
        </p:nvSpPr>
        <p:spPr>
          <a:xfrm>
            <a:off x="483143" y="1583356"/>
            <a:ext cx="10224655" cy="4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To quantify the degree to which two variable are related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2A73A-862D-4930-9C54-E8B36E3F91AB}"/>
              </a:ext>
            </a:extLst>
          </p:cNvPr>
          <p:cNvSpPr/>
          <p:nvPr/>
        </p:nvSpPr>
        <p:spPr>
          <a:xfrm>
            <a:off x="501615" y="2222977"/>
            <a:ext cx="5828146" cy="1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Table: Results of correlation analysis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BECFDD-A587-43A6-A20E-53934B8A6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19670"/>
              </p:ext>
            </p:extLst>
          </p:nvPr>
        </p:nvGraphicFramePr>
        <p:xfrm>
          <a:off x="605117" y="2438400"/>
          <a:ext cx="11003069" cy="4170279"/>
        </p:xfrm>
        <a:graphic>
          <a:graphicData uri="http://schemas.openxmlformats.org/drawingml/2006/table">
            <a:tbl>
              <a:tblPr firstRow="1" firstCol="1" bandRow="1"/>
              <a:tblGrid>
                <a:gridCol w="917305">
                  <a:extLst>
                    <a:ext uri="{9D8B030D-6E8A-4147-A177-3AD203B41FA5}">
                      <a16:colId xmlns:a16="http://schemas.microsoft.com/office/drawing/2014/main" val="485119964"/>
                    </a:ext>
                  </a:extLst>
                </a:gridCol>
                <a:gridCol w="650637">
                  <a:extLst>
                    <a:ext uri="{9D8B030D-6E8A-4147-A177-3AD203B41FA5}">
                      <a16:colId xmlns:a16="http://schemas.microsoft.com/office/drawing/2014/main" val="2609641232"/>
                    </a:ext>
                  </a:extLst>
                </a:gridCol>
                <a:gridCol w="651477">
                  <a:extLst>
                    <a:ext uri="{9D8B030D-6E8A-4147-A177-3AD203B41FA5}">
                      <a16:colId xmlns:a16="http://schemas.microsoft.com/office/drawing/2014/main" val="225822218"/>
                    </a:ext>
                  </a:extLst>
                </a:gridCol>
                <a:gridCol w="592121">
                  <a:extLst>
                    <a:ext uri="{9D8B030D-6E8A-4147-A177-3AD203B41FA5}">
                      <a16:colId xmlns:a16="http://schemas.microsoft.com/office/drawing/2014/main" val="4220003878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496613243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1686680150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2012617468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1809316510"/>
                    </a:ext>
                  </a:extLst>
                </a:gridCol>
                <a:gridCol w="807061">
                  <a:extLst>
                    <a:ext uri="{9D8B030D-6E8A-4147-A177-3AD203B41FA5}">
                      <a16:colId xmlns:a16="http://schemas.microsoft.com/office/drawing/2014/main" val="2499213747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885092927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649668744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1681470140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793480294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1453510598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3400832571"/>
                    </a:ext>
                  </a:extLst>
                </a:gridCol>
                <a:gridCol w="711348">
                  <a:extLst>
                    <a:ext uri="{9D8B030D-6E8A-4147-A177-3AD203B41FA5}">
                      <a16:colId xmlns:a16="http://schemas.microsoft.com/office/drawing/2014/main" val="335671126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267473196"/>
                    </a:ext>
                  </a:extLst>
                </a:gridCol>
              </a:tblGrid>
              <a:tr h="226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Pearson 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M15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84276"/>
                  </a:ext>
                </a:extLst>
              </a:tr>
              <a:tr h="463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0.7882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0.4493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0.8569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0.9146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0.9219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0.9103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0.01296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0.9625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0.9544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0.946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0.9698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0.9637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0.9649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0.9511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895126"/>
                  </a:ext>
                </a:extLst>
              </a:tr>
              <a:tr h="9383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95% confidence interval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0.9559 to 0.9870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0.6392 to 0.8802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0.1722 to 0.6605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0.7494 to 0.9204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0.8469 to 0.9531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0.8595 to 0.9572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0.8395 to 0.9507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-0.2885 to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0.3121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0.9313 to 0.9796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0.9169 to 0.9752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0.9020 to 0.9706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0.9445 to 0.9836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0.9336 to 0.9803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0.9356 to 0.9809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0.9110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to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0.9734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7974"/>
                  </a:ext>
                </a:extLst>
              </a:tr>
              <a:tr h="463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R squared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0.9527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0.6213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0.2019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0.7343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0.8365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0.8499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0.8286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0.000167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0.9263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0.9109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0.895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0.9404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0.9288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0.9309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0.9046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6166428"/>
                  </a:ext>
                </a:extLst>
              </a:tr>
              <a:tr h="22170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56850"/>
                  </a:ext>
                </a:extLst>
              </a:tr>
              <a:tr h="2267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P value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80905"/>
                  </a:ext>
                </a:extLst>
              </a:tr>
              <a:tr h="463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P (two-tailed)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0.0025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0.9343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&lt;0.0001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301372"/>
                  </a:ext>
                </a:extLst>
              </a:tr>
              <a:tr h="463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P value summary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****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937943"/>
                  </a:ext>
                </a:extLst>
              </a:tr>
              <a:tr h="7011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Significant? (alpha = 0.05)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No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38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45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C768E-D31B-4762-A76B-81545316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85EBB4B2-3FA0-4CD8-B3CB-956314849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r="4986"/>
          <a:stretch/>
        </p:blipFill>
        <p:spPr>
          <a:xfrm>
            <a:off x="623541" y="1136384"/>
            <a:ext cx="3782211" cy="249432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00DBF-1A8F-4EBF-80FD-5D1991856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r="4918" b="1936"/>
          <a:stretch/>
        </p:blipFill>
        <p:spPr>
          <a:xfrm>
            <a:off x="4600541" y="1245959"/>
            <a:ext cx="3585186" cy="231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90A24B-F019-46C0-AB66-D529C4708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2909" r="3507" b="3068"/>
          <a:stretch/>
        </p:blipFill>
        <p:spPr>
          <a:xfrm>
            <a:off x="8546487" y="1421385"/>
            <a:ext cx="3278910" cy="2185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D8F17-BE41-41CB-9A74-C083558E5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r="4804"/>
          <a:stretch/>
        </p:blipFill>
        <p:spPr>
          <a:xfrm>
            <a:off x="850111" y="3927492"/>
            <a:ext cx="3440451" cy="2290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08C7CB-8464-487B-A114-D359F7B57A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r="3238" b="3085"/>
          <a:stretch/>
        </p:blipFill>
        <p:spPr>
          <a:xfrm>
            <a:off x="4685998" y="3856862"/>
            <a:ext cx="3563570" cy="2170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8D6508-75C3-45F4-B08B-A6C9AD1FC8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r="3840" b="2910"/>
          <a:stretch/>
        </p:blipFill>
        <p:spPr>
          <a:xfrm>
            <a:off x="8607883" y="3889597"/>
            <a:ext cx="3362037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EA3A-64B4-4FC4-B51B-3E05FB25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AA2C5-4F50-43EA-B4C5-600DB57D5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67" r="1627" b="3390"/>
          <a:stretch/>
        </p:blipFill>
        <p:spPr>
          <a:xfrm>
            <a:off x="601669" y="1282779"/>
            <a:ext cx="3365214" cy="2452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853EA-0BA5-4432-8639-456FFA69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407" y="1518431"/>
            <a:ext cx="3445166" cy="2008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4C4E7-BAC4-4BFB-B3C5-FF91883C2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809" y="1374724"/>
            <a:ext cx="3398982" cy="2094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264F7-B3C2-41C4-A9B8-D6D6E14F0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0" y="3933621"/>
            <a:ext cx="3105535" cy="237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88C9F2-3125-4DD2-8221-7A1B31545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79" y="3788286"/>
            <a:ext cx="3411250" cy="2491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95FA8C-9079-4656-AE41-961E8987B8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06" y="3729183"/>
            <a:ext cx="3479135" cy="25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C31D9-8575-46D7-B4D5-F9D4CB85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F3A09AB-43FD-499D-9EDD-801BD2994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9" y="1567395"/>
            <a:ext cx="3282316" cy="266842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1E05ED-29AB-41F2-B174-30285E7E0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08" y="1414087"/>
            <a:ext cx="3863801" cy="2781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21A4E-E83C-4E6B-B727-FC817EDA7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19" y="1617467"/>
            <a:ext cx="3409641" cy="2537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7B4CD1-27B1-483F-8765-97389CD9E70E}"/>
              </a:ext>
            </a:extLst>
          </p:cNvPr>
          <p:cNvSpPr/>
          <p:nvPr/>
        </p:nvSpPr>
        <p:spPr>
          <a:xfrm>
            <a:off x="3371273" y="4535055"/>
            <a:ext cx="5440218" cy="221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Figure: correlation analysis results plots  </a:t>
            </a:r>
          </a:p>
        </p:txBody>
      </p:sp>
    </p:spTree>
    <p:extLst>
      <p:ext uri="{BB962C8B-B14F-4D97-AF65-F5344CB8AC3E}">
        <p14:creationId xmlns:p14="http://schemas.microsoft.com/office/powerpoint/2010/main" val="333365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4ADA1-F64B-4017-8C16-76315308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ADAB943-99A4-4BA4-A26D-7DA5673CAB1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58631"/>
              </p:ext>
            </p:extLst>
          </p:nvPr>
        </p:nvGraphicFramePr>
        <p:xfrm>
          <a:off x="2818586" y="1457181"/>
          <a:ext cx="8175812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940848" imgH="6324174" progId="Word.Document.12">
                  <p:embed/>
                </p:oleObj>
              </mc:Choice>
              <mc:Fallback>
                <p:oleObj name="Document" r:id="rId3" imgW="5940848" imgH="6324174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243E105-DBF0-4D3F-ADAA-C8486CACF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8586" y="1457181"/>
                        <a:ext cx="8175812" cy="515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0B7FD9C-5FD1-4DE7-B846-2D80538C8714}"/>
              </a:ext>
            </a:extLst>
          </p:cNvPr>
          <p:cNvSpPr/>
          <p:nvPr/>
        </p:nvSpPr>
        <p:spPr>
          <a:xfrm>
            <a:off x="233490" y="1052131"/>
            <a:ext cx="9735127" cy="373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Statistical Evaluation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D87E6-9B2A-4FC3-B4DD-CB18AD8A28F1}"/>
              </a:ext>
            </a:extLst>
          </p:cNvPr>
          <p:cNvSpPr/>
          <p:nvPr/>
        </p:nvSpPr>
        <p:spPr>
          <a:xfrm>
            <a:off x="4599708" y="6308437"/>
            <a:ext cx="4239491" cy="267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Table: results of statistical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318092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64274-7815-4839-A657-CA8976D84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64" y="1184155"/>
            <a:ext cx="11049000" cy="52174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the statistical evaluation,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20679-0B02-4707-87B6-24224661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0E4C65-B8C0-4198-9625-53AE57D6CCBF}"/>
              </a:ext>
            </a:extLst>
          </p:cNvPr>
          <p:cNvSpPr/>
          <p:nvPr/>
        </p:nvSpPr>
        <p:spPr>
          <a:xfrm>
            <a:off x="654288" y="1791447"/>
            <a:ext cx="11176000" cy="6280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M8&lt;M3&lt;M2&lt;M4&lt;M7&lt;M5&lt;M6&lt;M11&lt;M10&lt;M15&lt;M14&lt;M9&lt;M13&lt;M1&lt;M12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29F9B6-124B-4250-BF4B-6FAB828DF0AB}"/>
              </a:ext>
            </a:extLst>
          </p:cNvPr>
          <p:cNvSpPr/>
          <p:nvPr/>
        </p:nvSpPr>
        <p:spPr>
          <a:xfrm>
            <a:off x="591128" y="3881781"/>
            <a:ext cx="10215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simulation of function M12 (Oliveira et al. 2002) showed the best agreement</a:t>
            </a:r>
          </a:p>
          <a:p>
            <a:r>
              <a:rPr lang="en-US" sz="2800" dirty="0"/>
              <a:t>The simulation of function M8 (</a:t>
            </a:r>
            <a:r>
              <a:rPr lang="en-US" sz="2800" dirty="0" err="1"/>
              <a:t>Dijkerman</a:t>
            </a:r>
            <a:r>
              <a:rPr lang="en-US" sz="2800" dirty="0"/>
              <a:t> 1988) showed the least agreement 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5B2D25E3-84DF-4E5C-A319-C995FC119441}"/>
              </a:ext>
            </a:extLst>
          </p:cNvPr>
          <p:cNvSpPr/>
          <p:nvPr/>
        </p:nvSpPr>
        <p:spPr>
          <a:xfrm>
            <a:off x="683490" y="2558474"/>
            <a:ext cx="11092873" cy="16625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43871-DA36-4609-AB5B-39EFC439C96E}"/>
              </a:ext>
            </a:extLst>
          </p:cNvPr>
          <p:cNvSpPr/>
          <p:nvPr/>
        </p:nvSpPr>
        <p:spPr>
          <a:xfrm>
            <a:off x="517237" y="2826328"/>
            <a:ext cx="2429164" cy="52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Least agreement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8A1D3-F086-4B0F-A61B-9E2DA0388D2F}"/>
              </a:ext>
            </a:extLst>
          </p:cNvPr>
          <p:cNvSpPr/>
          <p:nvPr/>
        </p:nvSpPr>
        <p:spPr>
          <a:xfrm>
            <a:off x="9439564" y="2752437"/>
            <a:ext cx="2576945" cy="57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Good agreement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79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0AF9-2EFD-4FF9-9A37-8D7D4D62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265382"/>
            <a:ext cx="11379200" cy="510770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Sensitivity analysis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CEC79-D1E1-4C6C-A649-F4F8B676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7237F-7818-4442-A03B-19D1BAEE1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" y="1854598"/>
            <a:ext cx="4841768" cy="268969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F8E8016-9823-448C-ABBC-BF8EFD35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19" y="1519985"/>
            <a:ext cx="4672599" cy="3125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7AEC9E-73CA-4E09-B50D-CA37E75F7C77}"/>
              </a:ext>
            </a:extLst>
          </p:cNvPr>
          <p:cNvSpPr/>
          <p:nvPr/>
        </p:nvSpPr>
        <p:spPr>
          <a:xfrm>
            <a:off x="527512" y="4579135"/>
            <a:ext cx="4754736" cy="289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Figure: Variation of the sensitivity index of different soil inputs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E8212-509F-42E1-982B-785518C5D00E}"/>
              </a:ext>
            </a:extLst>
          </p:cNvPr>
          <p:cNvSpPr/>
          <p:nvPr/>
        </p:nvSpPr>
        <p:spPr>
          <a:xfrm>
            <a:off x="6620556" y="4564348"/>
            <a:ext cx="4418840" cy="27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Figure: Sensitivity of soil parameters on rice yield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D35FF-15AE-4CFF-B670-B00E24735B3F}"/>
              </a:ext>
            </a:extLst>
          </p:cNvPr>
          <p:cNvSpPr/>
          <p:nvPr/>
        </p:nvSpPr>
        <p:spPr>
          <a:xfrm>
            <a:off x="94269" y="5177601"/>
            <a:ext cx="12097731" cy="96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Highly sensitive to the drained upper limit (DUL) and drained lower limit (LL15)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6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0"/>
            <a:ext cx="10845800" cy="4913745"/>
          </a:xfrm>
        </p:spPr>
        <p:txBody>
          <a:bodyPr/>
          <a:lstStyle/>
          <a:p>
            <a:r>
              <a:rPr lang="en-US" dirty="0"/>
              <a:t>The PTF 12 (Oliveira et al. 2002) is the most preferred and PTF 8 (</a:t>
            </a:r>
            <a:r>
              <a:rPr lang="en-US" dirty="0" err="1"/>
              <a:t>Dijkerman</a:t>
            </a:r>
            <a:r>
              <a:rPr lang="en-US" dirty="0"/>
              <a:t> 1988) is the least accurate PTF to predict the crop yield in process-based crop models for tropical Sri Lankan soils.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APSIM–Oryza model is highly sensitive to the drained upper limit/ field capacity (DUL) and drained lower limit/ permanent wilting point (LL15).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proper estimation soil moisture is vital to the accurate simulation of rice yield in process based crop model.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964"/>
            <a:ext cx="10515600" cy="44589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Gunarathna</a:t>
            </a:r>
            <a:r>
              <a:rPr lang="en-US" dirty="0"/>
              <a:t>, M. H. J. P., Sakai, K., </a:t>
            </a:r>
            <a:r>
              <a:rPr lang="en-US" dirty="0" err="1"/>
              <a:t>Nakandakari</a:t>
            </a:r>
            <a:r>
              <a:rPr lang="en-US" dirty="0"/>
              <a:t>, T., </a:t>
            </a:r>
            <a:r>
              <a:rPr lang="en-US" dirty="0" err="1"/>
              <a:t>Momii</a:t>
            </a:r>
            <a:r>
              <a:rPr lang="en-US" dirty="0"/>
              <a:t>, K., Kumari, M. K. N., &amp; </a:t>
            </a:r>
            <a:r>
              <a:rPr lang="en-US" dirty="0" err="1"/>
              <a:t>Amarasekara</a:t>
            </a:r>
            <a:r>
              <a:rPr lang="en-US" dirty="0"/>
              <a:t>, M. G. T. S. (2019). </a:t>
            </a:r>
            <a:r>
              <a:rPr lang="en-US" dirty="0" err="1"/>
              <a:t>Pedotransfer</a:t>
            </a:r>
            <a:r>
              <a:rPr lang="en-US" dirty="0"/>
              <a:t> functions to estimate hydraulic properties of tropical Sri Lankan soils. </a:t>
            </a:r>
            <a:r>
              <a:rPr lang="en-US" i="1" dirty="0"/>
              <a:t>Soil and Tillage Research</a:t>
            </a:r>
            <a:r>
              <a:rPr lang="en-US" dirty="0"/>
              <a:t>, </a:t>
            </a:r>
            <a:r>
              <a:rPr lang="en-US" i="1" dirty="0"/>
              <a:t>190</a:t>
            </a:r>
            <a:r>
              <a:rPr lang="en-US" dirty="0"/>
              <a:t>, 109–119.</a:t>
            </a:r>
          </a:p>
          <a:p>
            <a:pPr algn="just"/>
            <a:r>
              <a:rPr lang="en-US" dirty="0" err="1"/>
              <a:t>Gunarathna</a:t>
            </a:r>
            <a:r>
              <a:rPr lang="en-US" dirty="0"/>
              <a:t>, M.H.J.P., Sakai K., Kumari M.K.N., &amp; Manjula </a:t>
            </a:r>
            <a:r>
              <a:rPr lang="en-US" dirty="0" err="1"/>
              <a:t>Ranagalage</a:t>
            </a:r>
            <a:r>
              <a:rPr lang="en-US" dirty="0"/>
              <a:t>, (2020). ‘A functional analysis of </a:t>
            </a:r>
            <a:r>
              <a:rPr lang="en-US" dirty="0" err="1"/>
              <a:t>pedotransfer</a:t>
            </a:r>
            <a:r>
              <a:rPr lang="en-US" dirty="0"/>
              <a:t> functions developed for Sri Lankan soils: Applicability for process-based crop models’, </a:t>
            </a:r>
            <a:r>
              <a:rPr lang="en-US" i="1" dirty="0"/>
              <a:t>Agronomy</a:t>
            </a:r>
            <a:r>
              <a:rPr lang="en-US" dirty="0"/>
              <a:t>, 10(2), pp. 1–19. doi:10.3390/agronomy10020285.</a:t>
            </a:r>
          </a:p>
          <a:p>
            <a:pPr algn="just"/>
            <a:r>
              <a:rPr lang="en-US" dirty="0" err="1"/>
              <a:t>Minasny</a:t>
            </a:r>
            <a:r>
              <a:rPr lang="en-US" dirty="0"/>
              <a:t>, B., </a:t>
            </a:r>
            <a:r>
              <a:rPr lang="en-US" dirty="0" err="1"/>
              <a:t>Hopmans</a:t>
            </a:r>
            <a:r>
              <a:rPr lang="en-US" dirty="0"/>
              <a:t>, J. W., Harter, T., </a:t>
            </a:r>
            <a:r>
              <a:rPr lang="en-US" dirty="0" err="1"/>
              <a:t>Eching</a:t>
            </a:r>
            <a:r>
              <a:rPr lang="en-US" dirty="0"/>
              <a:t>, S. O., Tuli, A., &amp; Denton, M. A. (2004). Neural networks prediction of soil hydraulic functions for alluvial soils using multistep outflow data. </a:t>
            </a:r>
            <a:r>
              <a:rPr lang="en-US" i="1" dirty="0"/>
              <a:t>Soil Science Society of America Journal</a:t>
            </a:r>
            <a:r>
              <a:rPr lang="en-US" dirty="0"/>
              <a:t>, </a:t>
            </a:r>
            <a:r>
              <a:rPr lang="en-US" i="1" dirty="0"/>
              <a:t>68</a:t>
            </a:r>
            <a:r>
              <a:rPr lang="en-US" dirty="0"/>
              <a:t>(2), 417–429.</a:t>
            </a:r>
          </a:p>
          <a:p>
            <a:pPr algn="just"/>
            <a:r>
              <a:rPr lang="en-US" dirty="0" err="1"/>
              <a:t>Wimalasiri</a:t>
            </a:r>
            <a:r>
              <a:rPr lang="en-US" dirty="0"/>
              <a:t>, E.M. </a:t>
            </a:r>
            <a:r>
              <a:rPr lang="en-US" i="1" dirty="0"/>
              <a:t>et al.</a:t>
            </a:r>
            <a:r>
              <a:rPr lang="en-US" dirty="0"/>
              <a:t> (2020) ‘The first version of nation-wide open 3D soil database for Sri Lanka The first version of nation-wide open 3D soil database for Sri Lanka’, </a:t>
            </a:r>
            <a:r>
              <a:rPr lang="en-US" i="1" dirty="0"/>
              <a:t>Data in Brief</a:t>
            </a:r>
            <a:r>
              <a:rPr lang="en-US" dirty="0"/>
              <a:t>, 33(September), p. 106342. doi:10.1016/j.dib.2020.106342.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0618"/>
            <a:ext cx="10515600" cy="24014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…….</a:t>
            </a:r>
          </a:p>
          <a:p>
            <a:r>
              <a:rPr lang="en-US" dirty="0"/>
              <a:t>……..</a:t>
            </a:r>
          </a:p>
          <a:p>
            <a:r>
              <a:rPr lang="en-US" dirty="0"/>
              <a:t>……</a:t>
            </a:r>
          </a:p>
          <a:p>
            <a:r>
              <a:rPr lang="en-US" dirty="0"/>
              <a:t>……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455238-9ED1-4C7F-8425-2FEC4E6D3AB0}"/>
              </a:ext>
            </a:extLst>
          </p:cNvPr>
          <p:cNvSpPr/>
          <p:nvPr/>
        </p:nvSpPr>
        <p:spPr>
          <a:xfrm>
            <a:off x="461818" y="1717962"/>
            <a:ext cx="2937163" cy="3260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Existing soil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Granulometry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Bulk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Organic matter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29D27B-485F-45C5-A57C-6C74DA98171D}"/>
              </a:ext>
            </a:extLst>
          </p:cNvPr>
          <p:cNvSpPr/>
          <p:nvPr/>
        </p:nvSpPr>
        <p:spPr>
          <a:xfrm>
            <a:off x="3796146" y="2752436"/>
            <a:ext cx="2272145" cy="12653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Pedotransfer</a:t>
            </a:r>
            <a:r>
              <a:rPr lang="en-US" sz="2000" dirty="0">
                <a:solidFill>
                  <a:schemeClr val="tx1"/>
                </a:solidFill>
              </a:rPr>
              <a:t> functions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F35C86-8ADE-40EC-BE8C-9C21E6BE4EDC}"/>
              </a:ext>
            </a:extLst>
          </p:cNvPr>
          <p:cNvSpPr/>
          <p:nvPr/>
        </p:nvSpPr>
        <p:spPr>
          <a:xfrm>
            <a:off x="6474691" y="1893453"/>
            <a:ext cx="2890982" cy="2752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Soil hydraulic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Permanent wilting point (PWP/DUL)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Field capacity (FC/LL15)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17A7C3-6862-4332-A508-E99CD425469C}"/>
              </a:ext>
            </a:extLst>
          </p:cNvPr>
          <p:cNvSpPr/>
          <p:nvPr/>
        </p:nvSpPr>
        <p:spPr>
          <a:xfrm>
            <a:off x="9772074" y="2746774"/>
            <a:ext cx="2142835" cy="12192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Crop and environment models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D534CA-B405-4D84-8873-1D210E9A974A}"/>
              </a:ext>
            </a:extLst>
          </p:cNvPr>
          <p:cNvSpPr/>
          <p:nvPr/>
        </p:nvSpPr>
        <p:spPr>
          <a:xfrm>
            <a:off x="3426691" y="3315855"/>
            <a:ext cx="369454" cy="24014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DC8F4DA-611F-4FCC-AF10-82F4F02B3D66}"/>
              </a:ext>
            </a:extLst>
          </p:cNvPr>
          <p:cNvSpPr/>
          <p:nvPr/>
        </p:nvSpPr>
        <p:spPr>
          <a:xfrm>
            <a:off x="6077527" y="3315855"/>
            <a:ext cx="443345" cy="23090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CEDF64-154F-4818-8A96-3C2BF47C0523}"/>
              </a:ext>
            </a:extLst>
          </p:cNvPr>
          <p:cNvSpPr/>
          <p:nvPr/>
        </p:nvSpPr>
        <p:spPr>
          <a:xfrm>
            <a:off x="9365077" y="3324494"/>
            <a:ext cx="435598" cy="221971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/>
              <a:t>Main objective </a:t>
            </a:r>
          </a:p>
          <a:p>
            <a:r>
              <a:rPr lang="en-US" dirty="0"/>
              <a:t>To evaluate the performance of </a:t>
            </a:r>
            <a:r>
              <a:rPr lang="en-US" dirty="0" err="1"/>
              <a:t>pedotransfer</a:t>
            </a:r>
            <a:r>
              <a:rPr lang="en-US" dirty="0"/>
              <a:t> functions on the paddy (</a:t>
            </a:r>
            <a:r>
              <a:rPr lang="en-US" i="1" dirty="0"/>
              <a:t>Oryza sativa</a:t>
            </a:r>
            <a:r>
              <a:rPr lang="en-US" dirty="0"/>
              <a:t>) yield.</a:t>
            </a:r>
          </a:p>
          <a:p>
            <a:pPr marL="0" indent="0">
              <a:buNone/>
            </a:pPr>
            <a:endParaRPr lang="en-US" dirty="0"/>
          </a:p>
          <a:p>
            <a:pPr marL="0" indent="0" fontAlgn="t">
              <a:buNone/>
            </a:pPr>
            <a:r>
              <a:rPr lang="en-US" dirty="0"/>
              <a:t>Specific Objective</a:t>
            </a:r>
          </a:p>
          <a:p>
            <a:r>
              <a:rPr lang="en-US" dirty="0"/>
              <a:t>To analyze the sensitivity of </a:t>
            </a:r>
            <a:r>
              <a:rPr lang="en-US" dirty="0" err="1"/>
              <a:t>pedotransfer</a:t>
            </a:r>
            <a:r>
              <a:rPr lang="en-US" dirty="0"/>
              <a:t> functions on the paddy (</a:t>
            </a:r>
            <a:r>
              <a:rPr lang="en-US" i="1" dirty="0"/>
              <a:t>Oryza sativa</a:t>
            </a:r>
            <a:r>
              <a:rPr lang="en-US" dirty="0"/>
              <a:t>) yield.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Study Area</a:t>
            </a:r>
          </a:p>
          <a:p>
            <a:pPr marL="0" indent="0">
              <a:buNone/>
            </a:pPr>
            <a:r>
              <a:rPr lang="en-US" dirty="0" err="1"/>
              <a:t>Fourty</a:t>
            </a:r>
            <a:r>
              <a:rPr lang="en-US" dirty="0"/>
              <a:t> three locations (43) representing the </a:t>
            </a:r>
          </a:p>
          <a:p>
            <a:pPr marL="0" indent="0">
              <a:buNone/>
            </a:pPr>
            <a:r>
              <a:rPr lang="en-US" dirty="0"/>
              <a:t>three climatic zones of Sri Lanka.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BEB0F-218A-494F-A9BE-B3CB7353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85" y="1348509"/>
            <a:ext cx="3696423" cy="51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D7013-DB21-4571-AEB8-1B8D7240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07A8EB-3454-4C64-9E18-6F376D5A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173019"/>
            <a:ext cx="10955338" cy="520873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Model description</a:t>
            </a:r>
          </a:p>
          <a:p>
            <a:pPr marL="0" indent="0">
              <a:buNone/>
            </a:pPr>
            <a:r>
              <a:rPr lang="en-US" dirty="0"/>
              <a:t>The Oryza module of Agriculture Productions System Simulator          (APSIM – version 7.10).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A9C25-10A6-4E15-9F5B-6E5512FBD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3" b="24648"/>
          <a:stretch/>
        </p:blipFill>
        <p:spPr>
          <a:xfrm>
            <a:off x="2649072" y="2712327"/>
            <a:ext cx="6535270" cy="33401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7FDEE3-A11C-4EE2-9DEE-D59E19DE3143}"/>
              </a:ext>
            </a:extLst>
          </p:cNvPr>
          <p:cNvSpPr/>
          <p:nvPr/>
        </p:nvSpPr>
        <p:spPr>
          <a:xfrm>
            <a:off x="3394365" y="6214171"/>
            <a:ext cx="5163126" cy="31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Figure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Overview of APSIM model </a:t>
            </a:r>
          </a:p>
        </p:txBody>
      </p:sp>
    </p:spTree>
    <p:extLst>
      <p:ext uri="{BB962C8B-B14F-4D97-AF65-F5344CB8AC3E}">
        <p14:creationId xmlns:p14="http://schemas.microsoft.com/office/powerpoint/2010/main" val="396894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57C8F-4221-47FD-BC61-F73D93ED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5E82B-16EB-45B8-9E39-4BC511E1A6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77957" y="269128"/>
            <a:ext cx="11041062" cy="178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 dirty="0"/>
              <a:t>Model input parameters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9092A-29BF-436B-A545-47BF4591629B}"/>
              </a:ext>
            </a:extLst>
          </p:cNvPr>
          <p:cNvSpPr/>
          <p:nvPr/>
        </p:nvSpPr>
        <p:spPr>
          <a:xfrm>
            <a:off x="4784844" y="1001014"/>
            <a:ext cx="5343236" cy="1540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90353-55FE-4635-BD82-DCF479CED770}"/>
              </a:ext>
            </a:extLst>
          </p:cNvPr>
          <p:cNvSpPr txBox="1"/>
          <p:nvPr/>
        </p:nvSpPr>
        <p:spPr>
          <a:xfrm>
            <a:off x="4862001" y="1103387"/>
            <a:ext cx="5362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Soil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version of the nation-wide open 3D soil database of Sri Lanka (</a:t>
            </a:r>
            <a:r>
              <a:rPr lang="en-US" dirty="0" err="1"/>
              <a:t>Wimalasiri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Pedotransfer</a:t>
            </a:r>
            <a:r>
              <a:rPr lang="en-US" dirty="0"/>
              <a:t> functions (15) (</a:t>
            </a:r>
            <a:r>
              <a:rPr lang="en-US" dirty="0" err="1"/>
              <a:t>Wimalasiri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8C6162-046B-467E-90AA-EFAC2E2BC315}"/>
              </a:ext>
            </a:extLst>
          </p:cNvPr>
          <p:cNvSpPr/>
          <p:nvPr/>
        </p:nvSpPr>
        <p:spPr>
          <a:xfrm>
            <a:off x="242592" y="2681258"/>
            <a:ext cx="4246282" cy="11521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6D4507-2F3B-4EC5-B14F-8D42AC8823A7}"/>
              </a:ext>
            </a:extLst>
          </p:cNvPr>
          <p:cNvSpPr txBox="1"/>
          <p:nvPr/>
        </p:nvSpPr>
        <p:spPr>
          <a:xfrm>
            <a:off x="276276" y="2810089"/>
            <a:ext cx="4987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Crop parameters</a:t>
            </a:r>
          </a:p>
          <a:p>
            <a:r>
              <a:rPr lang="en-US" dirty="0"/>
              <a:t>Published literature (</a:t>
            </a:r>
            <a:r>
              <a:rPr lang="en-US" dirty="0" err="1"/>
              <a:t>Nissanka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2015)</a:t>
            </a:r>
          </a:p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AB87D-3745-4F9B-9C0B-4E6057860144}"/>
              </a:ext>
            </a:extLst>
          </p:cNvPr>
          <p:cNvSpPr txBox="1"/>
          <p:nvPr/>
        </p:nvSpPr>
        <p:spPr>
          <a:xfrm>
            <a:off x="243991" y="4286671"/>
            <a:ext cx="396421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Management  parameters</a:t>
            </a:r>
          </a:p>
          <a:p>
            <a:r>
              <a:rPr lang="en-US" dirty="0"/>
              <a:t>According to the Department of agriculture (DOA) recommendations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4F1626-E8BA-40F3-B876-EF8D07AC355B}"/>
              </a:ext>
            </a:extLst>
          </p:cNvPr>
          <p:cNvSpPr txBox="1"/>
          <p:nvPr/>
        </p:nvSpPr>
        <p:spPr>
          <a:xfrm>
            <a:off x="4738166" y="5147038"/>
            <a:ext cx="6145530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Climate  parameters</a:t>
            </a:r>
          </a:p>
          <a:p>
            <a:r>
              <a:rPr lang="en-US" dirty="0"/>
              <a:t>The Modern-Era Retrospective Analysis for Research and Applications (</a:t>
            </a:r>
            <a:r>
              <a:rPr lang="en-US" dirty="0" err="1"/>
              <a:t>AgMERRA</a:t>
            </a:r>
            <a:r>
              <a:rPr lang="en-US" dirty="0"/>
              <a:t>) global gridded climate forcing dataset 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https://data.giss.nasa.gov/impacts/</a:t>
            </a:r>
            <a:r>
              <a:rPr lang="en-US" dirty="0"/>
              <a:t>agmipcf/agmerra/)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8BAD02-5E10-49F3-B8BE-4FD958907E8E}"/>
              </a:ext>
            </a:extLst>
          </p:cNvPr>
          <p:cNvSpPr/>
          <p:nvPr/>
        </p:nvSpPr>
        <p:spPr>
          <a:xfrm>
            <a:off x="9778231" y="3408219"/>
            <a:ext cx="2008463" cy="122843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62953-5682-44E9-B76F-EA9BEC55A88A}"/>
              </a:ext>
            </a:extLst>
          </p:cNvPr>
          <p:cNvSpPr txBox="1"/>
          <p:nvPr/>
        </p:nvSpPr>
        <p:spPr>
          <a:xfrm>
            <a:off x="9980623" y="3786695"/>
            <a:ext cx="173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Yield of rice</a:t>
            </a:r>
          </a:p>
          <a:p>
            <a:endParaRPr lang="en-US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21F544-72C5-48E0-8C6F-5B34B705367C}"/>
              </a:ext>
            </a:extLst>
          </p:cNvPr>
          <p:cNvSpPr/>
          <p:nvPr/>
        </p:nvSpPr>
        <p:spPr>
          <a:xfrm>
            <a:off x="5404888" y="3275891"/>
            <a:ext cx="2493150" cy="1231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582BA4-CA97-4E42-9F8C-3E4E399AE242}"/>
              </a:ext>
            </a:extLst>
          </p:cNvPr>
          <p:cNvSpPr txBox="1"/>
          <p:nvPr/>
        </p:nvSpPr>
        <p:spPr>
          <a:xfrm>
            <a:off x="5840158" y="3138203"/>
            <a:ext cx="1660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Crop model</a:t>
            </a:r>
          </a:p>
          <a:p>
            <a:r>
              <a:rPr lang="en-US" sz="2400" dirty="0"/>
              <a:t> APSIM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64FB8D-6607-46C0-9440-FC1EB7DCFFAF}"/>
              </a:ext>
            </a:extLst>
          </p:cNvPr>
          <p:cNvCxnSpPr>
            <a:cxnSpLocks/>
          </p:cNvCxnSpPr>
          <p:nvPr/>
        </p:nvCxnSpPr>
        <p:spPr>
          <a:xfrm>
            <a:off x="4488873" y="3278909"/>
            <a:ext cx="1006763" cy="314036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F18B92-B5B6-4FD1-8604-65C011EAC90F}"/>
              </a:ext>
            </a:extLst>
          </p:cNvPr>
          <p:cNvCxnSpPr>
            <a:cxnSpLocks/>
          </p:cNvCxnSpPr>
          <p:nvPr/>
        </p:nvCxnSpPr>
        <p:spPr>
          <a:xfrm flipV="1">
            <a:off x="4242330" y="4200916"/>
            <a:ext cx="1353276" cy="49787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67956E-383B-4AB0-BBE6-BBE3657D7599}"/>
              </a:ext>
            </a:extLst>
          </p:cNvPr>
          <p:cNvCxnSpPr>
            <a:cxnSpLocks/>
          </p:cNvCxnSpPr>
          <p:nvPr/>
        </p:nvCxnSpPr>
        <p:spPr>
          <a:xfrm>
            <a:off x="6663657" y="2539987"/>
            <a:ext cx="0" cy="775868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D0E4EF-4294-4F27-83CA-CB73D6DF72C6}"/>
              </a:ext>
            </a:extLst>
          </p:cNvPr>
          <p:cNvCxnSpPr>
            <a:cxnSpLocks/>
          </p:cNvCxnSpPr>
          <p:nvPr/>
        </p:nvCxnSpPr>
        <p:spPr>
          <a:xfrm flipV="1">
            <a:off x="6718521" y="4534240"/>
            <a:ext cx="0" cy="629431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7EA83B-3BCA-42C3-8F72-6F64E8191F3A}"/>
              </a:ext>
            </a:extLst>
          </p:cNvPr>
          <p:cNvCxnSpPr>
            <a:cxnSpLocks/>
          </p:cNvCxnSpPr>
          <p:nvPr/>
        </p:nvCxnSpPr>
        <p:spPr>
          <a:xfrm>
            <a:off x="7905495" y="4005339"/>
            <a:ext cx="1920205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2CA9E5-0AA5-451C-B36D-C5C0AA5725B1}"/>
              </a:ext>
            </a:extLst>
          </p:cNvPr>
          <p:cNvSpPr txBox="1"/>
          <p:nvPr/>
        </p:nvSpPr>
        <p:spPr>
          <a:xfrm>
            <a:off x="7961343" y="3383802"/>
            <a:ext cx="152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155502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1CDE0A-0034-44DC-AB9C-AF140492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814" y="1166813"/>
            <a:ext cx="10516521" cy="5207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B2EA9-7469-454B-AC22-67273B47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577CE-4213-4487-BF3F-06A2B3DA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671AB3-D953-4B0B-BDC5-44C3EE51C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82688"/>
            <a:ext cx="11201400" cy="5205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+mn-lt"/>
              </a:rPr>
              <a:t>Data interpolation and mapping </a:t>
            </a:r>
          </a:p>
          <a:p>
            <a:pPr marL="0" indent="0">
              <a:buNone/>
            </a:pPr>
            <a:endParaRPr lang="en-US" sz="3600" b="1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E40C3-C2CB-4304-9577-677F03E9D95F}"/>
              </a:ext>
            </a:extLst>
          </p:cNvPr>
          <p:cNvSpPr/>
          <p:nvPr/>
        </p:nvSpPr>
        <p:spPr>
          <a:xfrm>
            <a:off x="283890" y="2391406"/>
            <a:ext cx="1773381" cy="1450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APSIM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D1B81C-4126-4E38-A3CF-81C4B925280E}"/>
              </a:ext>
            </a:extLst>
          </p:cNvPr>
          <p:cNvSpPr/>
          <p:nvPr/>
        </p:nvSpPr>
        <p:spPr>
          <a:xfrm>
            <a:off x="3289768" y="2030172"/>
            <a:ext cx="2493819" cy="20042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Average yield of rice </a:t>
            </a:r>
          </a:p>
          <a:p>
            <a:pPr algn="ctr"/>
            <a:r>
              <a:rPr lang="en-US" sz="2800" dirty="0"/>
              <a:t>(43 locations)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7E48FC-3E62-4325-99E4-28FF78A8711B}"/>
              </a:ext>
            </a:extLst>
          </p:cNvPr>
          <p:cNvSpPr/>
          <p:nvPr/>
        </p:nvSpPr>
        <p:spPr>
          <a:xfrm>
            <a:off x="6825672" y="2376486"/>
            <a:ext cx="1644072" cy="1533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ArcGIS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B48649-5532-4467-A7A3-486E01ADBEA7}"/>
              </a:ext>
            </a:extLst>
          </p:cNvPr>
          <p:cNvSpPr/>
          <p:nvPr/>
        </p:nvSpPr>
        <p:spPr>
          <a:xfrm>
            <a:off x="9456919" y="2292240"/>
            <a:ext cx="2373747" cy="1625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Yield Prediction Maps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331B13-78A6-4F3B-B4C7-306C51075F99}"/>
              </a:ext>
            </a:extLst>
          </p:cNvPr>
          <p:cNvSpPr/>
          <p:nvPr/>
        </p:nvSpPr>
        <p:spPr>
          <a:xfrm>
            <a:off x="1477005" y="5433925"/>
            <a:ext cx="2244437" cy="461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Simulation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5B4F7-0EA2-4446-AD73-C4F9FB5A719C}"/>
              </a:ext>
            </a:extLst>
          </p:cNvPr>
          <p:cNvSpPr/>
          <p:nvPr/>
        </p:nvSpPr>
        <p:spPr>
          <a:xfrm>
            <a:off x="7062459" y="5368699"/>
            <a:ext cx="4014840" cy="786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Interpolation 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(Ordinary kriging method)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DB2092E-302F-4D5B-88C0-6AD0794A47AE}"/>
              </a:ext>
            </a:extLst>
          </p:cNvPr>
          <p:cNvSpPr/>
          <p:nvPr/>
        </p:nvSpPr>
        <p:spPr>
          <a:xfrm>
            <a:off x="2039815" y="3075628"/>
            <a:ext cx="1264062" cy="15994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33F0A846-833F-4AF7-8895-E0B05E062151}"/>
              </a:ext>
            </a:extLst>
          </p:cNvPr>
          <p:cNvSpPr/>
          <p:nvPr/>
        </p:nvSpPr>
        <p:spPr>
          <a:xfrm>
            <a:off x="2556361" y="3179556"/>
            <a:ext cx="126549" cy="2256602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5E11C97-DC76-461E-B666-82D4CE185794}"/>
              </a:ext>
            </a:extLst>
          </p:cNvPr>
          <p:cNvSpPr/>
          <p:nvPr/>
        </p:nvSpPr>
        <p:spPr>
          <a:xfrm>
            <a:off x="5802874" y="3083566"/>
            <a:ext cx="1030006" cy="1721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7D27E27-C411-49A4-A8B4-9EA8A8F3B68D}"/>
              </a:ext>
            </a:extLst>
          </p:cNvPr>
          <p:cNvSpPr/>
          <p:nvPr/>
        </p:nvSpPr>
        <p:spPr>
          <a:xfrm>
            <a:off x="8448025" y="3260997"/>
            <a:ext cx="1037619" cy="16549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FD0E5971-CBC7-45BD-B4BD-07C08255B878}"/>
              </a:ext>
            </a:extLst>
          </p:cNvPr>
          <p:cNvSpPr/>
          <p:nvPr/>
        </p:nvSpPr>
        <p:spPr>
          <a:xfrm>
            <a:off x="8842548" y="3376246"/>
            <a:ext cx="130629" cy="1979525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6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1092</Words>
  <Application>Microsoft Office PowerPoint</Application>
  <PresentationFormat>Widescreen</PresentationFormat>
  <Paragraphs>270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Iskoola Pota</vt:lpstr>
      <vt:lpstr>Latha</vt:lpstr>
      <vt:lpstr>Wingdings</vt:lpstr>
      <vt:lpstr>Office Theme</vt:lpstr>
      <vt:lpstr>Document</vt:lpstr>
      <vt:lpstr>A Functional Analysis of Pedotransfer Functions to Predict the Crop Growth in Tropical Sri Lankan Soils:  A Comparative Study</vt:lpstr>
      <vt:lpstr>Content for  the presentation</vt:lpstr>
      <vt:lpstr>Introduction</vt:lpstr>
      <vt:lpstr>Objectives</vt:lpstr>
      <vt:lpstr>Material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Recommendations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Dell</cp:lastModifiedBy>
  <cp:revision>43</cp:revision>
  <dcterms:created xsi:type="dcterms:W3CDTF">2023-02-09T03:28:20Z</dcterms:created>
  <dcterms:modified xsi:type="dcterms:W3CDTF">2023-03-25T10:43:16Z</dcterms:modified>
</cp:coreProperties>
</file>